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18288000" cy="10287000"/>
  <p:notesSz cx="6858000" cy="9144000"/>
  <p:embeddedFontLst>
    <p:embeddedFont>
      <p:font typeface="Anton" pitchFamily="2" charset="0"/>
      <p:regular r:id="rId40"/>
    </p:embeddedFont>
    <p:embeddedFont>
      <p:font typeface="Arimo Bold" panose="020B0604020202020204" charset="0"/>
      <p:regular r:id="rId41"/>
    </p:embeddedFont>
    <p:embeddedFont>
      <p:font typeface="Calibri" panose="020F0502020204030204" pitchFamily="34" charset="0"/>
      <p:regular r:id="rId42"/>
      <p:bold r:id="rId43"/>
      <p:italic r:id="rId44"/>
      <p:boldItalic r:id="rId45"/>
    </p:embeddedFont>
    <p:embeddedFont>
      <p:font typeface="Century Gothic Paneuropean Bold" panose="020B0604020202020204" charset="0"/>
      <p:regular r:id="rId46"/>
    </p:embeddedFont>
    <p:embeddedFont>
      <p:font typeface="DejaVu Serif" panose="020B0604020202020204" charset="0"/>
      <p:regular r:id="rId47"/>
    </p:embeddedFont>
    <p:embeddedFont>
      <p:font typeface="DejaVu Serif Bold" panose="020B0604020202020204" charset="0"/>
      <p:regular r:id="rId48"/>
    </p:embeddedFont>
    <p:embeddedFont>
      <p:font typeface="Inter Bold" panose="020B0604020202020204" charset="0"/>
      <p:regular r:id="rId49"/>
    </p:embeddedFont>
    <p:embeddedFont>
      <p:font typeface="Mont Bold" panose="020B0604020202020204" charset="0"/>
      <p:regular r:id="rId50"/>
    </p:embeddedFont>
    <p:embeddedFont>
      <p:font typeface="Open Sans 1" panose="020B0604020202020204" charset="0"/>
      <p:regular r:id="rId51"/>
    </p:embeddedFont>
    <p:embeddedFont>
      <p:font typeface="Open Sans 1 Bold" panose="020B0604020202020204" charset="0"/>
      <p:regular r:id="rId52"/>
    </p:embeddedFont>
    <p:embeddedFont>
      <p:font typeface="Open Sans 2" panose="020B0604020202020204" charset="0"/>
      <p:regular r:id="rId53"/>
    </p:embeddedFont>
    <p:embeddedFont>
      <p:font typeface="Saira ExtraCondensed" panose="020B0604020202020204" charset="0"/>
      <p:regular r:id="rId54"/>
    </p:embeddedFont>
    <p:embeddedFont>
      <p:font typeface="Saira ExtraCondensed Bold" panose="020B0604020202020204" charset="0"/>
      <p:regular r:id="rId55"/>
    </p:embeddedFont>
    <p:embeddedFont>
      <p:font typeface="Saira ExtraCondensed Light"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5.jpeg"/><Relationship Id="rId16"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6.png"/><Relationship Id="rId5" Type="http://schemas.openxmlformats.org/officeDocument/2006/relationships/image" Target="../media/image46.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51.png"/><Relationship Id="rId9" Type="http://schemas.openxmlformats.org/officeDocument/2006/relationships/image" Target="../media/image54.png"/><Relationship Id="rId14" Type="http://schemas.openxmlformats.org/officeDocument/2006/relationships/image" Target="../media/image59.sv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10" Type="http://schemas.openxmlformats.org/officeDocument/2006/relationships/image" Target="../media/image70.gif"/><Relationship Id="rId4" Type="http://schemas.openxmlformats.org/officeDocument/2006/relationships/image" Target="../media/image64.png"/><Relationship Id="rId9" Type="http://schemas.openxmlformats.org/officeDocument/2006/relationships/image" Target="../media/image69.sv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gif"/><Relationship Id="rId4" Type="http://schemas.openxmlformats.org/officeDocument/2006/relationships/image" Target="../media/image81.svg"/></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svg"/></Relationships>
</file>

<file path=ppt/slides/_rels/slide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svg"/></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sv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svg"/></Relationships>
</file>

<file path=ppt/slides/_rels/slide36.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8" Type="http://schemas.openxmlformats.org/officeDocument/2006/relationships/image" Target="../media/image120.gif"/><Relationship Id="rId3" Type="http://schemas.openxmlformats.org/officeDocument/2006/relationships/image" Target="../media/image115.png"/><Relationship Id="rId7" Type="http://schemas.openxmlformats.org/officeDocument/2006/relationships/image" Target="../media/image119.sv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gif"/><Relationship Id="rId4" Type="http://schemas.openxmlformats.org/officeDocument/2006/relationships/image" Target="../media/image116.svg"/><Relationship Id="rId9" Type="http://schemas.openxmlformats.org/officeDocument/2006/relationships/image" Target="../media/image121.gif"/></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3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9.png"/><Relationship Id="rId5" Type="http://schemas.openxmlformats.org/officeDocument/2006/relationships/image" Target="../media/image25.svg"/><Relationship Id="rId15" Type="http://schemas.openxmlformats.org/officeDocument/2006/relationships/image" Target="../media/image33.svg"/><Relationship Id="rId10" Type="http://schemas.openxmlformats.org/officeDocument/2006/relationships/image" Target="../media/image28.sv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6637991"/>
            <a:ext cx="18445103" cy="3873472"/>
          </a:xfrm>
          <a:custGeom>
            <a:avLst/>
            <a:gdLst/>
            <a:ahLst/>
            <a:cxnLst/>
            <a:rect l="l" t="t" r="r" b="b"/>
            <a:pathLst>
              <a:path w="18445103" h="3873472">
                <a:moveTo>
                  <a:pt x="18445103" y="0"/>
                </a:moveTo>
                <a:lnTo>
                  <a:pt x="0" y="0"/>
                </a:lnTo>
                <a:lnTo>
                  <a:pt x="0" y="3873471"/>
                </a:lnTo>
                <a:lnTo>
                  <a:pt x="18445103" y="3873471"/>
                </a:lnTo>
                <a:lnTo>
                  <a:pt x="18445103"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625089" y="2023086"/>
            <a:ext cx="9008276" cy="7741487"/>
            <a:chOff x="0" y="0"/>
            <a:chExt cx="812800" cy="698500"/>
          </a:xfrm>
        </p:grpSpPr>
        <p:sp>
          <p:nvSpPr>
            <p:cNvPr id="4" name="Freeform 4"/>
            <p:cNvSpPr/>
            <p:nvPr/>
          </p:nvSpPr>
          <p:spPr>
            <a:xfrm>
              <a:off x="9242" y="0"/>
              <a:ext cx="794317" cy="698500"/>
            </a:xfrm>
            <a:custGeom>
              <a:avLst/>
              <a:gdLst/>
              <a:ahLst/>
              <a:cxnLst/>
              <a:rect l="l" t="t" r="r" b="b"/>
              <a:pathLst>
                <a:path w="794317" h="698500">
                  <a:moveTo>
                    <a:pt x="779355" y="390849"/>
                  </a:moveTo>
                  <a:lnTo>
                    <a:pt x="624561" y="656901"/>
                  </a:lnTo>
                  <a:cubicBezTo>
                    <a:pt x="609576" y="682656"/>
                    <a:pt x="582027" y="698500"/>
                    <a:pt x="552230" y="698500"/>
                  </a:cubicBezTo>
                  <a:lnTo>
                    <a:pt x="242086" y="698500"/>
                  </a:lnTo>
                  <a:cubicBezTo>
                    <a:pt x="212289" y="698500"/>
                    <a:pt x="184740" y="682656"/>
                    <a:pt x="169755" y="656901"/>
                  </a:cubicBezTo>
                  <a:lnTo>
                    <a:pt x="14961" y="390849"/>
                  </a:lnTo>
                  <a:cubicBezTo>
                    <a:pt x="0" y="365134"/>
                    <a:pt x="0" y="333366"/>
                    <a:pt x="14961" y="307651"/>
                  </a:cubicBezTo>
                  <a:lnTo>
                    <a:pt x="169755" y="41599"/>
                  </a:lnTo>
                  <a:cubicBezTo>
                    <a:pt x="184740" y="15844"/>
                    <a:pt x="212289" y="0"/>
                    <a:pt x="242086" y="0"/>
                  </a:cubicBezTo>
                  <a:lnTo>
                    <a:pt x="552230" y="0"/>
                  </a:lnTo>
                  <a:cubicBezTo>
                    <a:pt x="582027" y="0"/>
                    <a:pt x="609576" y="15844"/>
                    <a:pt x="624561" y="41599"/>
                  </a:cubicBezTo>
                  <a:lnTo>
                    <a:pt x="779355" y="307651"/>
                  </a:lnTo>
                  <a:cubicBezTo>
                    <a:pt x="794316" y="333366"/>
                    <a:pt x="794316" y="365134"/>
                    <a:pt x="779355" y="390849"/>
                  </a:cubicBezTo>
                  <a:close/>
                </a:path>
              </a:pathLst>
            </a:custGeom>
            <a:solidFill>
              <a:srgbClr val="FFFFFF"/>
            </a:solidFill>
            <a:ln w="12700" cap="rnd">
              <a:solidFill>
                <a:srgbClr val="000000"/>
              </a:solidFill>
              <a:prstDash val="solid"/>
              <a:round/>
            </a:ln>
          </p:spPr>
        </p:sp>
      </p:grpSp>
      <p:grpSp>
        <p:nvGrpSpPr>
          <p:cNvPr id="5" name="Group 5"/>
          <p:cNvGrpSpPr/>
          <p:nvPr/>
        </p:nvGrpSpPr>
        <p:grpSpPr>
          <a:xfrm>
            <a:off x="11024633" y="2366444"/>
            <a:ext cx="8209188" cy="7054771"/>
            <a:chOff x="0" y="0"/>
            <a:chExt cx="812800" cy="698500"/>
          </a:xfrm>
        </p:grpSpPr>
        <p:sp>
          <p:nvSpPr>
            <p:cNvPr id="6" name="Freeform 6"/>
            <p:cNvSpPr/>
            <p:nvPr/>
          </p:nvSpPr>
          <p:spPr>
            <a:xfrm>
              <a:off x="10141" y="0"/>
              <a:ext cx="792517" cy="698500"/>
            </a:xfrm>
            <a:custGeom>
              <a:avLst/>
              <a:gdLst/>
              <a:ahLst/>
              <a:cxnLst/>
              <a:rect l="l" t="t" r="r" b="b"/>
              <a:pathLst>
                <a:path w="792517" h="698500">
                  <a:moveTo>
                    <a:pt x="776100" y="394898"/>
                  </a:moveTo>
                  <a:lnTo>
                    <a:pt x="626018" y="652852"/>
                  </a:lnTo>
                  <a:cubicBezTo>
                    <a:pt x="609575" y="681114"/>
                    <a:pt x="579344" y="698500"/>
                    <a:pt x="546647" y="698500"/>
                  </a:cubicBezTo>
                  <a:lnTo>
                    <a:pt x="245871" y="698500"/>
                  </a:lnTo>
                  <a:cubicBezTo>
                    <a:pt x="213174" y="698500"/>
                    <a:pt x="182943" y="681114"/>
                    <a:pt x="166500" y="652852"/>
                  </a:cubicBezTo>
                  <a:lnTo>
                    <a:pt x="16418" y="394898"/>
                  </a:lnTo>
                  <a:cubicBezTo>
                    <a:pt x="0" y="366680"/>
                    <a:pt x="0" y="331820"/>
                    <a:pt x="16418" y="303602"/>
                  </a:cubicBezTo>
                  <a:lnTo>
                    <a:pt x="166500" y="45648"/>
                  </a:lnTo>
                  <a:cubicBezTo>
                    <a:pt x="182943" y="17386"/>
                    <a:pt x="213174" y="0"/>
                    <a:pt x="245871" y="0"/>
                  </a:cubicBezTo>
                  <a:lnTo>
                    <a:pt x="546647" y="0"/>
                  </a:lnTo>
                  <a:cubicBezTo>
                    <a:pt x="579344" y="0"/>
                    <a:pt x="609575" y="17386"/>
                    <a:pt x="626018" y="45648"/>
                  </a:cubicBezTo>
                  <a:lnTo>
                    <a:pt x="776100" y="303602"/>
                  </a:lnTo>
                  <a:cubicBezTo>
                    <a:pt x="792518" y="331820"/>
                    <a:pt x="792518" y="366680"/>
                    <a:pt x="776100" y="394898"/>
                  </a:cubicBezTo>
                  <a:close/>
                </a:path>
              </a:pathLst>
            </a:custGeom>
            <a:blipFill>
              <a:blip r:embed="rId4"/>
              <a:stretch>
                <a:fillRect l="-21247" r="-21247"/>
              </a:stretch>
            </a:blipFill>
            <a:ln w="38100" cap="rnd">
              <a:solidFill>
                <a:srgbClr val="263140"/>
              </a:solidFill>
              <a:prstDash val="solid"/>
              <a:round/>
            </a:ln>
          </p:spPr>
        </p:sp>
      </p:grpSp>
      <p:grpSp>
        <p:nvGrpSpPr>
          <p:cNvPr id="7" name="Group 7"/>
          <p:cNvGrpSpPr/>
          <p:nvPr/>
        </p:nvGrpSpPr>
        <p:grpSpPr>
          <a:xfrm>
            <a:off x="1143735" y="7006678"/>
            <a:ext cx="2346839" cy="548067"/>
            <a:chOff x="0" y="0"/>
            <a:chExt cx="557430" cy="130179"/>
          </a:xfrm>
        </p:grpSpPr>
        <p:sp>
          <p:nvSpPr>
            <p:cNvPr id="8" name="Freeform 8"/>
            <p:cNvSpPr/>
            <p:nvPr/>
          </p:nvSpPr>
          <p:spPr>
            <a:xfrm>
              <a:off x="0" y="0"/>
              <a:ext cx="557430" cy="130179"/>
            </a:xfrm>
            <a:custGeom>
              <a:avLst/>
              <a:gdLst/>
              <a:ahLst/>
              <a:cxnLst/>
              <a:rect l="l" t="t" r="r" b="b"/>
              <a:pathLst>
                <a:path w="557430" h="130179">
                  <a:moveTo>
                    <a:pt x="65089" y="0"/>
                  </a:moveTo>
                  <a:lnTo>
                    <a:pt x="492340" y="0"/>
                  </a:lnTo>
                  <a:cubicBezTo>
                    <a:pt x="528288" y="0"/>
                    <a:pt x="557430" y="29142"/>
                    <a:pt x="557430" y="65089"/>
                  </a:cubicBezTo>
                  <a:lnTo>
                    <a:pt x="557430" y="65089"/>
                  </a:lnTo>
                  <a:cubicBezTo>
                    <a:pt x="557430" y="101037"/>
                    <a:pt x="528288" y="130179"/>
                    <a:pt x="492340" y="130179"/>
                  </a:cubicBezTo>
                  <a:lnTo>
                    <a:pt x="65089" y="130179"/>
                  </a:lnTo>
                  <a:cubicBezTo>
                    <a:pt x="29142" y="130179"/>
                    <a:pt x="0" y="101037"/>
                    <a:pt x="0" y="65089"/>
                  </a:cubicBezTo>
                  <a:lnTo>
                    <a:pt x="0" y="65089"/>
                  </a:lnTo>
                  <a:cubicBezTo>
                    <a:pt x="0" y="29142"/>
                    <a:pt x="29142" y="0"/>
                    <a:pt x="65089" y="0"/>
                  </a:cubicBezTo>
                  <a:close/>
                </a:path>
              </a:pathLst>
            </a:custGeom>
            <a:solidFill>
              <a:srgbClr val="000000">
                <a:alpha val="0"/>
              </a:srgbClr>
            </a:solidFill>
            <a:ln w="38100" cap="rnd">
              <a:solidFill>
                <a:srgbClr val="263140"/>
              </a:solidFill>
              <a:prstDash val="solid"/>
              <a:round/>
            </a:ln>
          </p:spPr>
        </p:sp>
        <p:sp>
          <p:nvSpPr>
            <p:cNvPr id="9" name="TextBox 9"/>
            <p:cNvSpPr txBox="1"/>
            <p:nvPr/>
          </p:nvSpPr>
          <p:spPr>
            <a:xfrm>
              <a:off x="0" y="-142875"/>
              <a:ext cx="557430" cy="273054"/>
            </a:xfrm>
            <a:prstGeom prst="rect">
              <a:avLst/>
            </a:prstGeom>
          </p:spPr>
          <p:txBody>
            <a:bodyPr lIns="50800" tIns="50800" rIns="50800" bIns="50800" rtlCol="0" anchor="ctr"/>
            <a:lstStyle/>
            <a:p>
              <a:pPr algn="ctr">
                <a:lnSpc>
                  <a:spcPts val="3685"/>
                </a:lnSpc>
              </a:pPr>
              <a:endParaRPr/>
            </a:p>
          </p:txBody>
        </p:sp>
      </p:grpSp>
      <p:grpSp>
        <p:nvGrpSpPr>
          <p:cNvPr id="10" name="Group 10"/>
          <p:cNvGrpSpPr/>
          <p:nvPr/>
        </p:nvGrpSpPr>
        <p:grpSpPr>
          <a:xfrm>
            <a:off x="3789349" y="7013419"/>
            <a:ext cx="3597807" cy="548067"/>
            <a:chOff x="0" y="0"/>
            <a:chExt cx="854564" cy="130179"/>
          </a:xfrm>
        </p:grpSpPr>
        <p:sp>
          <p:nvSpPr>
            <p:cNvPr id="11" name="Freeform 11"/>
            <p:cNvSpPr/>
            <p:nvPr/>
          </p:nvSpPr>
          <p:spPr>
            <a:xfrm>
              <a:off x="0" y="0"/>
              <a:ext cx="854564" cy="130179"/>
            </a:xfrm>
            <a:custGeom>
              <a:avLst/>
              <a:gdLst/>
              <a:ahLst/>
              <a:cxnLst/>
              <a:rect l="l" t="t" r="r" b="b"/>
              <a:pathLst>
                <a:path w="854564" h="130179">
                  <a:moveTo>
                    <a:pt x="65089" y="0"/>
                  </a:moveTo>
                  <a:lnTo>
                    <a:pt x="789475" y="0"/>
                  </a:lnTo>
                  <a:cubicBezTo>
                    <a:pt x="825423" y="0"/>
                    <a:pt x="854564" y="29142"/>
                    <a:pt x="854564" y="65089"/>
                  </a:cubicBezTo>
                  <a:lnTo>
                    <a:pt x="854564" y="65089"/>
                  </a:lnTo>
                  <a:cubicBezTo>
                    <a:pt x="854564" y="101037"/>
                    <a:pt x="825423" y="130179"/>
                    <a:pt x="789475" y="130179"/>
                  </a:cubicBezTo>
                  <a:lnTo>
                    <a:pt x="65089" y="130179"/>
                  </a:lnTo>
                  <a:cubicBezTo>
                    <a:pt x="29142" y="130179"/>
                    <a:pt x="0" y="101037"/>
                    <a:pt x="0" y="65089"/>
                  </a:cubicBezTo>
                  <a:lnTo>
                    <a:pt x="0" y="65089"/>
                  </a:lnTo>
                  <a:cubicBezTo>
                    <a:pt x="0" y="29142"/>
                    <a:pt x="29142" y="0"/>
                    <a:pt x="65089" y="0"/>
                  </a:cubicBezTo>
                  <a:close/>
                </a:path>
              </a:pathLst>
            </a:custGeom>
            <a:solidFill>
              <a:srgbClr val="000000">
                <a:alpha val="0"/>
              </a:srgbClr>
            </a:solidFill>
            <a:ln w="38100" cap="rnd">
              <a:solidFill>
                <a:srgbClr val="263140"/>
              </a:solidFill>
              <a:prstDash val="solid"/>
              <a:round/>
            </a:ln>
          </p:spPr>
        </p:sp>
        <p:sp>
          <p:nvSpPr>
            <p:cNvPr id="12" name="TextBox 12"/>
            <p:cNvSpPr txBox="1"/>
            <p:nvPr/>
          </p:nvSpPr>
          <p:spPr>
            <a:xfrm>
              <a:off x="0" y="-142875"/>
              <a:ext cx="854564" cy="273054"/>
            </a:xfrm>
            <a:prstGeom prst="rect">
              <a:avLst/>
            </a:prstGeom>
          </p:spPr>
          <p:txBody>
            <a:bodyPr lIns="50800" tIns="50800" rIns="50800" bIns="50800" rtlCol="0" anchor="ctr"/>
            <a:lstStyle/>
            <a:p>
              <a:pPr algn="ctr">
                <a:lnSpc>
                  <a:spcPts val="3685"/>
                </a:lnSpc>
              </a:pPr>
              <a:endParaRPr/>
            </a:p>
          </p:txBody>
        </p:sp>
      </p:grpSp>
      <p:sp>
        <p:nvSpPr>
          <p:cNvPr id="13" name="Freeform 13"/>
          <p:cNvSpPr/>
          <p:nvPr/>
        </p:nvSpPr>
        <p:spPr>
          <a:xfrm>
            <a:off x="1143735" y="8364371"/>
            <a:ext cx="830541" cy="273040"/>
          </a:xfrm>
          <a:custGeom>
            <a:avLst/>
            <a:gdLst/>
            <a:ahLst/>
            <a:cxnLst/>
            <a:rect l="l" t="t" r="r" b="b"/>
            <a:pathLst>
              <a:path w="830541" h="273040">
                <a:moveTo>
                  <a:pt x="0" y="0"/>
                </a:moveTo>
                <a:lnTo>
                  <a:pt x="830540" y="0"/>
                </a:lnTo>
                <a:lnTo>
                  <a:pt x="830540" y="273040"/>
                </a:lnTo>
                <a:lnTo>
                  <a:pt x="0" y="2730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rot="-10800000">
            <a:off x="13909291" y="617005"/>
            <a:ext cx="4388234" cy="998323"/>
          </a:xfrm>
          <a:custGeom>
            <a:avLst/>
            <a:gdLst/>
            <a:ahLst/>
            <a:cxnLst/>
            <a:rect l="l" t="t" r="r" b="b"/>
            <a:pathLst>
              <a:path w="4388234" h="998323">
                <a:moveTo>
                  <a:pt x="0" y="0"/>
                </a:moveTo>
                <a:lnTo>
                  <a:pt x="4388234" y="0"/>
                </a:lnTo>
                <a:lnTo>
                  <a:pt x="4388234" y="998323"/>
                </a:lnTo>
                <a:lnTo>
                  <a:pt x="0" y="9983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9623062" y="6371979"/>
            <a:ext cx="1143735" cy="532024"/>
          </a:xfrm>
          <a:custGeom>
            <a:avLst/>
            <a:gdLst/>
            <a:ahLst/>
            <a:cxnLst/>
            <a:rect l="l" t="t" r="r" b="b"/>
            <a:pathLst>
              <a:path w="1143735" h="532024">
                <a:moveTo>
                  <a:pt x="0" y="0"/>
                </a:moveTo>
                <a:lnTo>
                  <a:pt x="1143735" y="0"/>
                </a:lnTo>
                <a:lnTo>
                  <a:pt x="1143735" y="532024"/>
                </a:lnTo>
                <a:lnTo>
                  <a:pt x="0" y="532024"/>
                </a:lnTo>
                <a:lnTo>
                  <a:pt x="0" y="0"/>
                </a:lnTo>
                <a:close/>
              </a:path>
            </a:pathLst>
          </a:custGeom>
          <a:blipFill>
            <a:blip r:embed="rId9">
              <a:extLst>
                <a:ext uri="{96DAC541-7B7A-43D3-8B79-37D633B846F1}">
                  <asvg:svgBlip xmlns:asvg="http://schemas.microsoft.com/office/drawing/2016/SVG/main" r:embed="rId10"/>
                </a:ext>
              </a:extLst>
            </a:blip>
            <a:stretch>
              <a:fillRect r="-24478" b="-46450"/>
            </a:stretch>
          </a:blipFill>
        </p:spPr>
      </p:sp>
      <p:sp>
        <p:nvSpPr>
          <p:cNvPr id="16" name="Freeform 16"/>
          <p:cNvSpPr/>
          <p:nvPr/>
        </p:nvSpPr>
        <p:spPr>
          <a:xfrm rot="-10800000">
            <a:off x="1143735" y="-3497795"/>
            <a:ext cx="3754755" cy="4114800"/>
          </a:xfrm>
          <a:custGeom>
            <a:avLst/>
            <a:gdLst/>
            <a:ahLst/>
            <a:cxnLst/>
            <a:rect l="l" t="t" r="r" b="b"/>
            <a:pathLst>
              <a:path w="3754755" h="4114800">
                <a:moveTo>
                  <a:pt x="0" y="0"/>
                </a:moveTo>
                <a:lnTo>
                  <a:pt x="3754755" y="0"/>
                </a:lnTo>
                <a:lnTo>
                  <a:pt x="375475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a:off x="11715853" y="856947"/>
            <a:ext cx="518440" cy="518440"/>
          </a:xfrm>
          <a:custGeom>
            <a:avLst/>
            <a:gdLst/>
            <a:ahLst/>
            <a:cxnLst/>
            <a:rect l="l" t="t" r="r" b="b"/>
            <a:pathLst>
              <a:path w="518440" h="518440">
                <a:moveTo>
                  <a:pt x="0" y="0"/>
                </a:moveTo>
                <a:lnTo>
                  <a:pt x="518440" y="0"/>
                </a:lnTo>
                <a:lnTo>
                  <a:pt x="518440" y="518440"/>
                </a:lnTo>
                <a:lnTo>
                  <a:pt x="0" y="5184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a:off x="12535251" y="856947"/>
            <a:ext cx="518440" cy="518440"/>
          </a:xfrm>
          <a:custGeom>
            <a:avLst/>
            <a:gdLst/>
            <a:ahLst/>
            <a:cxnLst/>
            <a:rect l="l" t="t" r="r" b="b"/>
            <a:pathLst>
              <a:path w="518440" h="518440">
                <a:moveTo>
                  <a:pt x="0" y="0"/>
                </a:moveTo>
                <a:lnTo>
                  <a:pt x="518440" y="0"/>
                </a:lnTo>
                <a:lnTo>
                  <a:pt x="518440" y="518440"/>
                </a:lnTo>
                <a:lnTo>
                  <a:pt x="0" y="5184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TextBox 19"/>
          <p:cNvSpPr txBox="1"/>
          <p:nvPr/>
        </p:nvSpPr>
        <p:spPr>
          <a:xfrm>
            <a:off x="1143735" y="5442277"/>
            <a:ext cx="8374594" cy="841376"/>
          </a:xfrm>
          <a:prstGeom prst="rect">
            <a:avLst/>
          </a:prstGeom>
        </p:spPr>
        <p:txBody>
          <a:bodyPr lIns="0" tIns="0" rIns="0" bIns="0" rtlCol="0" anchor="t">
            <a:spAutoFit/>
          </a:bodyPr>
          <a:lstStyle/>
          <a:p>
            <a:pPr algn="l">
              <a:lnSpc>
                <a:spcPts val="5000"/>
              </a:lnSpc>
            </a:pPr>
            <a:r>
              <a:rPr lang="en-US" sz="5000" b="1">
                <a:solidFill>
                  <a:srgbClr val="4394CF"/>
                </a:solidFill>
                <a:latin typeface="Mont Bold"/>
                <a:ea typeface="Mont Bold"/>
                <a:cs typeface="Mont Bold"/>
                <a:sym typeface="Mont Bold"/>
              </a:rPr>
              <a:t>CHƯƠNG 9</a:t>
            </a:r>
          </a:p>
        </p:txBody>
      </p:sp>
      <p:sp>
        <p:nvSpPr>
          <p:cNvPr id="20" name="TextBox 20"/>
          <p:cNvSpPr txBox="1"/>
          <p:nvPr/>
        </p:nvSpPr>
        <p:spPr>
          <a:xfrm>
            <a:off x="1143735" y="1864972"/>
            <a:ext cx="10572118" cy="6635919"/>
          </a:xfrm>
          <a:prstGeom prst="rect">
            <a:avLst/>
          </a:prstGeom>
        </p:spPr>
        <p:txBody>
          <a:bodyPr lIns="0" tIns="0" rIns="0" bIns="0" rtlCol="0" anchor="t">
            <a:spAutoFit/>
          </a:bodyPr>
          <a:lstStyle/>
          <a:p>
            <a:pPr algn="l">
              <a:lnSpc>
                <a:spcPts val="8784"/>
              </a:lnSpc>
            </a:pPr>
            <a:r>
              <a:rPr lang="en-US" sz="7705" b="1" spc="161">
                <a:solidFill>
                  <a:srgbClr val="02213D"/>
                </a:solidFill>
                <a:latin typeface="Saira ExtraCondensed Bold"/>
                <a:ea typeface="Saira ExtraCondensed Bold"/>
                <a:cs typeface="Saira ExtraCondensed Bold"/>
                <a:sym typeface="Saira ExtraCondensed Bold"/>
              </a:rPr>
              <a:t>ỨNG DỤNG LẬP TRÌNH TUYẾN TÍNH TRONG TIẾP THỊ, TÀI CHÍNH VÀ QUẢN LÝ HOẠT ĐỘNG</a:t>
            </a:r>
          </a:p>
          <a:p>
            <a:pPr algn="l">
              <a:lnSpc>
                <a:spcPts val="15622"/>
              </a:lnSpc>
            </a:pPr>
            <a:endParaRPr lang="en-US" sz="7705" b="1" spc="161">
              <a:solidFill>
                <a:srgbClr val="02213D"/>
              </a:solidFill>
              <a:latin typeface="Saira ExtraCondensed Bold"/>
              <a:ea typeface="Saira ExtraCondensed Bold"/>
              <a:cs typeface="Saira ExtraCondensed Bold"/>
              <a:sym typeface="Saira ExtraCondensed Bold"/>
            </a:endParaRPr>
          </a:p>
          <a:p>
            <a:pPr algn="l">
              <a:lnSpc>
                <a:spcPts val="10266"/>
              </a:lnSpc>
            </a:pPr>
            <a:endParaRPr lang="en-US" sz="7705" b="1" spc="161">
              <a:solidFill>
                <a:srgbClr val="02213D"/>
              </a:solidFill>
              <a:latin typeface="Saira ExtraCondensed Bold"/>
              <a:ea typeface="Saira ExtraCondensed Bold"/>
              <a:cs typeface="Saira ExtraCondensed Bold"/>
              <a:sym typeface="Saira ExtraCondensed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6394" y="2020630"/>
            <a:ext cx="9029873" cy="9669744"/>
            <a:chOff x="0" y="0"/>
            <a:chExt cx="715322" cy="766010"/>
          </a:xfrm>
        </p:grpSpPr>
        <p:sp>
          <p:nvSpPr>
            <p:cNvPr id="3" name="Freeform 3"/>
            <p:cNvSpPr/>
            <p:nvPr/>
          </p:nvSpPr>
          <p:spPr>
            <a:xfrm>
              <a:off x="0" y="0"/>
              <a:ext cx="715322" cy="766010"/>
            </a:xfrm>
            <a:custGeom>
              <a:avLst/>
              <a:gdLst/>
              <a:ahLst/>
              <a:cxnLst/>
              <a:rect l="l" t="t" r="r" b="b"/>
              <a:pathLst>
                <a:path w="715322" h="766010">
                  <a:moveTo>
                    <a:pt x="144307" y="0"/>
                  </a:moveTo>
                  <a:lnTo>
                    <a:pt x="571015" y="0"/>
                  </a:lnTo>
                  <a:cubicBezTo>
                    <a:pt x="609287" y="0"/>
                    <a:pt x="645992" y="15204"/>
                    <a:pt x="673055" y="42266"/>
                  </a:cubicBezTo>
                  <a:cubicBezTo>
                    <a:pt x="700118" y="69329"/>
                    <a:pt x="715322" y="106034"/>
                    <a:pt x="715322" y="144307"/>
                  </a:cubicBezTo>
                  <a:lnTo>
                    <a:pt x="715322" y="621704"/>
                  </a:lnTo>
                  <a:cubicBezTo>
                    <a:pt x="715322" y="659976"/>
                    <a:pt x="700118" y="696681"/>
                    <a:pt x="673055" y="723744"/>
                  </a:cubicBezTo>
                  <a:cubicBezTo>
                    <a:pt x="645992" y="750807"/>
                    <a:pt x="609287" y="766010"/>
                    <a:pt x="571015" y="766010"/>
                  </a:cubicBezTo>
                  <a:lnTo>
                    <a:pt x="144307" y="766010"/>
                  </a:lnTo>
                  <a:cubicBezTo>
                    <a:pt x="106034" y="766010"/>
                    <a:pt x="69329" y="750807"/>
                    <a:pt x="42266" y="723744"/>
                  </a:cubicBezTo>
                  <a:cubicBezTo>
                    <a:pt x="15204" y="696681"/>
                    <a:pt x="0" y="659976"/>
                    <a:pt x="0" y="621704"/>
                  </a:cubicBezTo>
                  <a:lnTo>
                    <a:pt x="0" y="144307"/>
                  </a:lnTo>
                  <a:cubicBezTo>
                    <a:pt x="0" y="106034"/>
                    <a:pt x="15204" y="69329"/>
                    <a:pt x="42266" y="42266"/>
                  </a:cubicBezTo>
                  <a:cubicBezTo>
                    <a:pt x="69329" y="15204"/>
                    <a:pt x="106034" y="0"/>
                    <a:pt x="144307" y="0"/>
                  </a:cubicBezTo>
                  <a:close/>
                </a:path>
              </a:pathLst>
            </a:custGeom>
            <a:solidFill>
              <a:srgbClr val="4394CF"/>
            </a:solidFill>
          </p:spPr>
        </p:sp>
        <p:sp>
          <p:nvSpPr>
            <p:cNvPr id="4" name="TextBox 4"/>
            <p:cNvSpPr txBox="1"/>
            <p:nvPr/>
          </p:nvSpPr>
          <p:spPr>
            <a:xfrm>
              <a:off x="0" y="-28575"/>
              <a:ext cx="715322" cy="794585"/>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508137" y="330053"/>
            <a:ext cx="1251991" cy="274604"/>
            <a:chOff x="0" y="0"/>
            <a:chExt cx="299292" cy="65645"/>
          </a:xfrm>
        </p:grpSpPr>
        <p:sp>
          <p:nvSpPr>
            <p:cNvPr id="6" name="Freeform 6"/>
            <p:cNvSpPr/>
            <p:nvPr/>
          </p:nvSpPr>
          <p:spPr>
            <a:xfrm>
              <a:off x="0" y="0"/>
              <a:ext cx="299292" cy="65645"/>
            </a:xfrm>
            <a:custGeom>
              <a:avLst/>
              <a:gdLst/>
              <a:ahLst/>
              <a:cxnLst/>
              <a:rect l="l" t="t" r="r" b="b"/>
              <a:pathLst>
                <a:path w="299292" h="65645">
                  <a:moveTo>
                    <a:pt x="32822" y="0"/>
                  </a:moveTo>
                  <a:lnTo>
                    <a:pt x="266470" y="0"/>
                  </a:lnTo>
                  <a:cubicBezTo>
                    <a:pt x="284597" y="0"/>
                    <a:pt x="299292" y="14695"/>
                    <a:pt x="299292" y="32822"/>
                  </a:cubicBezTo>
                  <a:lnTo>
                    <a:pt x="299292" y="32822"/>
                  </a:lnTo>
                  <a:cubicBezTo>
                    <a:pt x="299292" y="41528"/>
                    <a:pt x="295834" y="49876"/>
                    <a:pt x="289679" y="56031"/>
                  </a:cubicBezTo>
                  <a:cubicBezTo>
                    <a:pt x="283523" y="62187"/>
                    <a:pt x="275175" y="65645"/>
                    <a:pt x="266470" y="65645"/>
                  </a:cubicBezTo>
                  <a:lnTo>
                    <a:pt x="32822" y="65645"/>
                  </a:lnTo>
                  <a:cubicBezTo>
                    <a:pt x="14695" y="65645"/>
                    <a:pt x="0" y="50950"/>
                    <a:pt x="0" y="32822"/>
                  </a:cubicBezTo>
                  <a:lnTo>
                    <a:pt x="0" y="32822"/>
                  </a:lnTo>
                  <a:cubicBezTo>
                    <a:pt x="0" y="14695"/>
                    <a:pt x="14695" y="0"/>
                    <a:pt x="32822" y="0"/>
                  </a:cubicBezTo>
                  <a:close/>
                </a:path>
              </a:pathLst>
            </a:custGeom>
            <a:solidFill>
              <a:srgbClr val="054BBD"/>
            </a:solidFill>
          </p:spPr>
        </p:sp>
        <p:sp>
          <p:nvSpPr>
            <p:cNvPr id="7" name="TextBox 7"/>
            <p:cNvSpPr txBox="1"/>
            <p:nvPr/>
          </p:nvSpPr>
          <p:spPr>
            <a:xfrm>
              <a:off x="0" y="-28575"/>
              <a:ext cx="299292" cy="94220"/>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1994870" y="330053"/>
            <a:ext cx="276998" cy="274604"/>
            <a:chOff x="0" y="0"/>
            <a:chExt cx="66217" cy="65645"/>
          </a:xfrm>
        </p:grpSpPr>
        <p:sp>
          <p:nvSpPr>
            <p:cNvPr id="9" name="Freeform 9"/>
            <p:cNvSpPr/>
            <p:nvPr/>
          </p:nvSpPr>
          <p:spPr>
            <a:xfrm>
              <a:off x="0" y="0"/>
              <a:ext cx="66217" cy="65645"/>
            </a:xfrm>
            <a:custGeom>
              <a:avLst/>
              <a:gdLst/>
              <a:ahLst/>
              <a:cxnLst/>
              <a:rect l="l" t="t" r="r" b="b"/>
              <a:pathLst>
                <a:path w="66217" h="65645">
                  <a:moveTo>
                    <a:pt x="32822" y="0"/>
                  </a:moveTo>
                  <a:lnTo>
                    <a:pt x="33395" y="0"/>
                  </a:lnTo>
                  <a:cubicBezTo>
                    <a:pt x="42100" y="0"/>
                    <a:pt x="50448" y="3458"/>
                    <a:pt x="56604" y="9613"/>
                  </a:cubicBezTo>
                  <a:cubicBezTo>
                    <a:pt x="62759" y="15769"/>
                    <a:pt x="66217" y="24117"/>
                    <a:pt x="66217" y="32822"/>
                  </a:cubicBezTo>
                  <a:lnTo>
                    <a:pt x="66217" y="32822"/>
                  </a:lnTo>
                  <a:cubicBezTo>
                    <a:pt x="66217" y="50950"/>
                    <a:pt x="51522" y="65645"/>
                    <a:pt x="33395" y="65645"/>
                  </a:cubicBezTo>
                  <a:lnTo>
                    <a:pt x="32822" y="65645"/>
                  </a:lnTo>
                  <a:cubicBezTo>
                    <a:pt x="14695" y="65645"/>
                    <a:pt x="0" y="50950"/>
                    <a:pt x="0" y="32822"/>
                  </a:cubicBezTo>
                  <a:lnTo>
                    <a:pt x="0" y="32822"/>
                  </a:lnTo>
                  <a:cubicBezTo>
                    <a:pt x="0" y="14695"/>
                    <a:pt x="14695" y="0"/>
                    <a:pt x="32822" y="0"/>
                  </a:cubicBezTo>
                  <a:close/>
                </a:path>
              </a:pathLst>
            </a:custGeom>
            <a:solidFill>
              <a:srgbClr val="054BBD"/>
            </a:solidFill>
          </p:spPr>
        </p:sp>
        <p:sp>
          <p:nvSpPr>
            <p:cNvPr id="10" name="TextBox 10"/>
            <p:cNvSpPr txBox="1"/>
            <p:nvPr/>
          </p:nvSpPr>
          <p:spPr>
            <a:xfrm>
              <a:off x="0" y="-28575"/>
              <a:ext cx="66217" cy="94220"/>
            </a:xfrm>
            <a:prstGeom prst="rect">
              <a:avLst/>
            </a:prstGeom>
          </p:spPr>
          <p:txBody>
            <a:bodyPr lIns="50800" tIns="50800" rIns="50800" bIns="50800" rtlCol="0" anchor="ctr"/>
            <a:lstStyle/>
            <a:p>
              <a:pPr algn="ctr">
                <a:lnSpc>
                  <a:spcPts val="2239"/>
                </a:lnSpc>
              </a:pPr>
              <a:endParaRPr/>
            </a:p>
          </p:txBody>
        </p:sp>
      </p:grpSp>
      <p:grpSp>
        <p:nvGrpSpPr>
          <p:cNvPr id="11" name="Group 11"/>
          <p:cNvGrpSpPr/>
          <p:nvPr/>
        </p:nvGrpSpPr>
        <p:grpSpPr>
          <a:xfrm>
            <a:off x="8062191" y="1422467"/>
            <a:ext cx="9912137" cy="6665766"/>
            <a:chOff x="0" y="0"/>
            <a:chExt cx="1208651" cy="812800"/>
          </a:xfrm>
        </p:grpSpPr>
        <p:sp>
          <p:nvSpPr>
            <p:cNvPr id="12" name="Freeform 12"/>
            <p:cNvSpPr/>
            <p:nvPr/>
          </p:nvSpPr>
          <p:spPr>
            <a:xfrm>
              <a:off x="0" y="0"/>
              <a:ext cx="1208651" cy="812800"/>
            </a:xfrm>
            <a:custGeom>
              <a:avLst/>
              <a:gdLst/>
              <a:ahLst/>
              <a:cxnLst/>
              <a:rect l="l" t="t" r="r" b="b"/>
              <a:pathLst>
                <a:path w="1208651" h="812800">
                  <a:moveTo>
                    <a:pt x="17964" y="0"/>
                  </a:moveTo>
                  <a:lnTo>
                    <a:pt x="1190687" y="0"/>
                  </a:lnTo>
                  <a:cubicBezTo>
                    <a:pt x="1195451" y="0"/>
                    <a:pt x="1200020" y="1893"/>
                    <a:pt x="1203389" y="5262"/>
                  </a:cubicBezTo>
                  <a:cubicBezTo>
                    <a:pt x="1206758" y="8631"/>
                    <a:pt x="1208651" y="13200"/>
                    <a:pt x="1208651" y="17964"/>
                  </a:cubicBezTo>
                  <a:lnTo>
                    <a:pt x="1208651" y="794836"/>
                  </a:lnTo>
                  <a:cubicBezTo>
                    <a:pt x="1208651" y="799600"/>
                    <a:pt x="1206758" y="804169"/>
                    <a:pt x="1203389" y="807538"/>
                  </a:cubicBezTo>
                  <a:cubicBezTo>
                    <a:pt x="1200020" y="810907"/>
                    <a:pt x="1195451" y="812800"/>
                    <a:pt x="1190687" y="812800"/>
                  </a:cubicBezTo>
                  <a:lnTo>
                    <a:pt x="17964" y="812800"/>
                  </a:lnTo>
                  <a:cubicBezTo>
                    <a:pt x="13200" y="812800"/>
                    <a:pt x="8631" y="810907"/>
                    <a:pt x="5262" y="807538"/>
                  </a:cubicBezTo>
                  <a:cubicBezTo>
                    <a:pt x="1893" y="804169"/>
                    <a:pt x="0" y="799600"/>
                    <a:pt x="0" y="794836"/>
                  </a:cubicBezTo>
                  <a:lnTo>
                    <a:pt x="0" y="17964"/>
                  </a:lnTo>
                  <a:cubicBezTo>
                    <a:pt x="0" y="13200"/>
                    <a:pt x="1893" y="8631"/>
                    <a:pt x="5262" y="5262"/>
                  </a:cubicBezTo>
                  <a:cubicBezTo>
                    <a:pt x="8631" y="1893"/>
                    <a:pt x="13200" y="0"/>
                    <a:pt x="17964" y="0"/>
                  </a:cubicBezTo>
                  <a:close/>
                </a:path>
              </a:pathLst>
            </a:custGeom>
            <a:blipFill>
              <a:blip r:embed="rId2"/>
              <a:stretch>
                <a:fillRect l="-14199" r="-14199"/>
              </a:stretch>
            </a:blipFill>
          </p:spPr>
        </p:sp>
      </p:grpSp>
      <p:sp>
        <p:nvSpPr>
          <p:cNvPr id="13" name="TextBox 13"/>
          <p:cNvSpPr txBox="1"/>
          <p:nvPr/>
        </p:nvSpPr>
        <p:spPr>
          <a:xfrm>
            <a:off x="508137" y="3249939"/>
            <a:ext cx="7065892" cy="5831166"/>
          </a:xfrm>
          <a:prstGeom prst="rect">
            <a:avLst/>
          </a:prstGeom>
        </p:spPr>
        <p:txBody>
          <a:bodyPr lIns="0" tIns="0" rIns="0" bIns="0" rtlCol="0" anchor="t">
            <a:spAutoFit/>
          </a:bodyPr>
          <a:lstStyle/>
          <a:p>
            <a:pPr algn="l">
              <a:lnSpc>
                <a:spcPts val="4643"/>
              </a:lnSpc>
            </a:pPr>
            <a:r>
              <a:rPr lang="en-US" sz="3316" b="1">
                <a:solidFill>
                  <a:srgbClr val="FFFFFF"/>
                </a:solidFill>
                <a:latin typeface="Saira ExtraCondensed Bold"/>
                <a:ea typeface="Saira ExtraCondensed Bold"/>
                <a:cs typeface="Saira ExtraCondensed Bold"/>
                <a:sym typeface="Saira ExtraCondensed Bold"/>
              </a:rPr>
              <a:t>Relax-and-Enjoy đã cung cấp cho BP&amp;J :</a:t>
            </a:r>
          </a:p>
          <a:p>
            <a:pPr algn="l">
              <a:lnSpc>
                <a:spcPts val="4643"/>
              </a:lnSpc>
            </a:pPr>
            <a:r>
              <a:rPr lang="en-US" sz="3316">
                <a:solidFill>
                  <a:srgbClr val="FFFFFF"/>
                </a:solidFill>
                <a:latin typeface="Saira ExtraCondensed"/>
                <a:ea typeface="Saira ExtraCondensed"/>
                <a:cs typeface="Saira ExtraCondensed"/>
                <a:sym typeface="Saira ExtraCondensed"/>
              </a:rPr>
              <a:t>Ngân sách : 30.000 USD ( chiến dịch của tháng đầu tiên )</a:t>
            </a:r>
          </a:p>
          <a:p>
            <a:pPr algn="l">
              <a:lnSpc>
                <a:spcPts val="4643"/>
              </a:lnSpc>
            </a:pPr>
            <a:r>
              <a:rPr lang="en-US" sz="3316">
                <a:solidFill>
                  <a:srgbClr val="FFFFFF"/>
                </a:solidFill>
                <a:latin typeface="Saira ExtraCondensed"/>
                <a:ea typeface="Saira ExtraCondensed"/>
                <a:cs typeface="Saira ExtraCondensed"/>
                <a:sym typeface="Saira ExtraCondensed"/>
              </a:rPr>
              <a:t>Ngoài ra, Relax-and-Enjoy đã đặt ra các hạn chế sau về cách BP&amp;J phân bổ ngân sách:</a:t>
            </a:r>
          </a:p>
          <a:p>
            <a:pPr marL="716033" lvl="1" indent="-358016" algn="l">
              <a:lnSpc>
                <a:spcPts val="4643"/>
              </a:lnSpc>
              <a:buAutoNum type="arabicPeriod"/>
            </a:pPr>
            <a:r>
              <a:rPr lang="en-US" sz="3316">
                <a:solidFill>
                  <a:srgbClr val="FFFFFF"/>
                </a:solidFill>
                <a:latin typeface="Saira ExtraCondensed"/>
                <a:ea typeface="Saira ExtraCondensed"/>
                <a:cs typeface="Saira ExtraCondensed"/>
                <a:sym typeface="Saira ExtraCondensed"/>
              </a:rPr>
              <a:t>Ít nhất phải sử dụng 10 quảng cáo trên truyền hình</a:t>
            </a:r>
          </a:p>
          <a:p>
            <a:pPr marL="716033" lvl="1" indent="-358016" algn="l">
              <a:lnSpc>
                <a:spcPts val="4643"/>
              </a:lnSpc>
              <a:buAutoNum type="arabicPeriod"/>
            </a:pPr>
            <a:r>
              <a:rPr lang="en-US" sz="3316">
                <a:solidFill>
                  <a:srgbClr val="FFFFFF"/>
                </a:solidFill>
                <a:latin typeface="Saira ExtraCondensed"/>
                <a:ea typeface="Saira ExtraCondensed"/>
                <a:cs typeface="Saira ExtraCondensed"/>
                <a:sym typeface="Saira ExtraCondensed"/>
              </a:rPr>
              <a:t>Ít nhất phải tiếp cận 50.000 khách hàng tiềm năng</a:t>
            </a:r>
          </a:p>
          <a:p>
            <a:pPr marL="716033" lvl="1" indent="-358016" algn="l">
              <a:lnSpc>
                <a:spcPts val="4643"/>
              </a:lnSpc>
              <a:buAutoNum type="arabicPeriod"/>
            </a:pPr>
            <a:r>
              <a:rPr lang="en-US" sz="3316">
                <a:solidFill>
                  <a:srgbClr val="FFFFFF"/>
                </a:solidFill>
                <a:latin typeface="Saira ExtraCondensed"/>
                <a:ea typeface="Saira ExtraCondensed"/>
                <a:cs typeface="Saira ExtraCondensed"/>
                <a:sym typeface="Saira ExtraCondensed"/>
              </a:rPr>
              <a:t>Không được chi nhiều hơn 18.000 USD cho quảng cáo trên truyền hình</a:t>
            </a:r>
          </a:p>
          <a:p>
            <a:pPr algn="l">
              <a:lnSpc>
                <a:spcPts val="4643"/>
              </a:lnSpc>
              <a:spcBef>
                <a:spcPct val="0"/>
              </a:spcBef>
            </a:pPr>
            <a:endParaRPr lang="en-US" sz="3316">
              <a:solidFill>
                <a:srgbClr val="FFFFFF"/>
              </a:solidFill>
              <a:latin typeface="Saira ExtraCondensed"/>
              <a:ea typeface="Saira ExtraCondensed"/>
              <a:cs typeface="Saira ExtraCondensed"/>
              <a:sym typeface="Saira ExtraCondensed"/>
            </a:endParaRPr>
          </a:p>
        </p:txBody>
      </p:sp>
      <p:sp>
        <p:nvSpPr>
          <p:cNvPr id="14" name="AutoShape 14"/>
          <p:cNvSpPr/>
          <p:nvPr/>
        </p:nvSpPr>
        <p:spPr>
          <a:xfrm>
            <a:off x="8775572" y="9258300"/>
            <a:ext cx="8483728" cy="0"/>
          </a:xfrm>
          <a:prstGeom prst="line">
            <a:avLst/>
          </a:prstGeom>
          <a:ln w="38100" cap="flat">
            <a:solidFill>
              <a:srgbClr val="000000"/>
            </a:solidFill>
            <a:prstDash val="solid"/>
            <a:headEnd type="none" w="sm" len="sm"/>
            <a:tailEnd type="none" w="sm" len="sm"/>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382535" cy="6780417"/>
            <a:chOff x="0" y="0"/>
            <a:chExt cx="1680997" cy="1785789"/>
          </a:xfrm>
        </p:grpSpPr>
        <p:sp>
          <p:nvSpPr>
            <p:cNvPr id="3" name="Freeform 3"/>
            <p:cNvSpPr/>
            <p:nvPr/>
          </p:nvSpPr>
          <p:spPr>
            <a:xfrm>
              <a:off x="0" y="0"/>
              <a:ext cx="1680997" cy="1785789"/>
            </a:xfrm>
            <a:custGeom>
              <a:avLst/>
              <a:gdLst/>
              <a:ahLst/>
              <a:cxnLst/>
              <a:rect l="l" t="t" r="r" b="b"/>
              <a:pathLst>
                <a:path w="1680997" h="1785789">
                  <a:moveTo>
                    <a:pt x="0" y="0"/>
                  </a:moveTo>
                  <a:lnTo>
                    <a:pt x="1680997" y="0"/>
                  </a:lnTo>
                  <a:lnTo>
                    <a:pt x="1680997" y="1785789"/>
                  </a:lnTo>
                  <a:lnTo>
                    <a:pt x="0" y="1785789"/>
                  </a:lnTo>
                  <a:close/>
                </a:path>
              </a:pathLst>
            </a:custGeom>
            <a:solidFill>
              <a:srgbClr val="6AA7DB"/>
            </a:solidFill>
          </p:spPr>
        </p:sp>
        <p:sp>
          <p:nvSpPr>
            <p:cNvPr id="4" name="TextBox 4"/>
            <p:cNvSpPr txBox="1"/>
            <p:nvPr/>
          </p:nvSpPr>
          <p:spPr>
            <a:xfrm>
              <a:off x="0" y="-28575"/>
              <a:ext cx="1680997" cy="1814364"/>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0" y="6780417"/>
            <a:ext cx="6382535" cy="3506583"/>
            <a:chOff x="0" y="0"/>
            <a:chExt cx="1680997" cy="923544"/>
          </a:xfrm>
        </p:grpSpPr>
        <p:sp>
          <p:nvSpPr>
            <p:cNvPr id="6" name="Freeform 6"/>
            <p:cNvSpPr/>
            <p:nvPr/>
          </p:nvSpPr>
          <p:spPr>
            <a:xfrm>
              <a:off x="0" y="0"/>
              <a:ext cx="1680997" cy="923544"/>
            </a:xfrm>
            <a:custGeom>
              <a:avLst/>
              <a:gdLst/>
              <a:ahLst/>
              <a:cxnLst/>
              <a:rect l="l" t="t" r="r" b="b"/>
              <a:pathLst>
                <a:path w="1680997" h="923544">
                  <a:moveTo>
                    <a:pt x="0" y="0"/>
                  </a:moveTo>
                  <a:lnTo>
                    <a:pt x="1680997" y="0"/>
                  </a:lnTo>
                  <a:lnTo>
                    <a:pt x="1680997" y="923544"/>
                  </a:lnTo>
                  <a:lnTo>
                    <a:pt x="0" y="923544"/>
                  </a:lnTo>
                  <a:close/>
                </a:path>
              </a:pathLst>
            </a:custGeom>
            <a:solidFill>
              <a:srgbClr val="0366BF"/>
            </a:solidFill>
          </p:spPr>
        </p:sp>
        <p:sp>
          <p:nvSpPr>
            <p:cNvPr id="7" name="TextBox 7"/>
            <p:cNvSpPr txBox="1"/>
            <p:nvPr/>
          </p:nvSpPr>
          <p:spPr>
            <a:xfrm>
              <a:off x="0" y="-28575"/>
              <a:ext cx="1680997" cy="952119"/>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6382535" y="6780417"/>
            <a:ext cx="11905465" cy="3506583"/>
            <a:chOff x="0" y="0"/>
            <a:chExt cx="3135596" cy="923544"/>
          </a:xfrm>
        </p:grpSpPr>
        <p:sp>
          <p:nvSpPr>
            <p:cNvPr id="9" name="Freeform 9"/>
            <p:cNvSpPr/>
            <p:nvPr/>
          </p:nvSpPr>
          <p:spPr>
            <a:xfrm>
              <a:off x="0" y="0"/>
              <a:ext cx="3135596" cy="923544"/>
            </a:xfrm>
            <a:custGeom>
              <a:avLst/>
              <a:gdLst/>
              <a:ahLst/>
              <a:cxnLst/>
              <a:rect l="l" t="t" r="r" b="b"/>
              <a:pathLst>
                <a:path w="3135596" h="923544">
                  <a:moveTo>
                    <a:pt x="0" y="0"/>
                  </a:moveTo>
                  <a:lnTo>
                    <a:pt x="3135596" y="0"/>
                  </a:lnTo>
                  <a:lnTo>
                    <a:pt x="3135596" y="923544"/>
                  </a:lnTo>
                  <a:lnTo>
                    <a:pt x="0" y="923544"/>
                  </a:lnTo>
                  <a:close/>
                </a:path>
              </a:pathLst>
            </a:custGeom>
            <a:solidFill>
              <a:srgbClr val="6AA7DB"/>
            </a:solidFill>
          </p:spPr>
        </p:sp>
        <p:sp>
          <p:nvSpPr>
            <p:cNvPr id="10" name="TextBox 10"/>
            <p:cNvSpPr txBox="1"/>
            <p:nvPr/>
          </p:nvSpPr>
          <p:spPr>
            <a:xfrm>
              <a:off x="0" y="-28575"/>
              <a:ext cx="3135596" cy="952119"/>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6382535" y="788720"/>
            <a:ext cx="11876645" cy="5513771"/>
          </a:xfrm>
          <a:custGeom>
            <a:avLst/>
            <a:gdLst/>
            <a:ahLst/>
            <a:cxnLst/>
            <a:rect l="l" t="t" r="r" b="b"/>
            <a:pathLst>
              <a:path w="11876645" h="5513771">
                <a:moveTo>
                  <a:pt x="0" y="0"/>
                </a:moveTo>
                <a:lnTo>
                  <a:pt x="11876645" y="0"/>
                </a:lnTo>
                <a:lnTo>
                  <a:pt x="11876645" y="5513771"/>
                </a:lnTo>
                <a:lnTo>
                  <a:pt x="0" y="5513771"/>
                </a:lnTo>
                <a:lnTo>
                  <a:pt x="0" y="0"/>
                </a:lnTo>
                <a:close/>
              </a:path>
            </a:pathLst>
          </a:custGeom>
          <a:blipFill>
            <a:blip r:embed="rId2"/>
            <a:stretch>
              <a:fillRect l="-448" r="-448"/>
            </a:stretch>
          </a:blipFill>
        </p:spPr>
      </p:sp>
      <p:sp>
        <p:nvSpPr>
          <p:cNvPr id="12" name="TextBox 12"/>
          <p:cNvSpPr txBox="1"/>
          <p:nvPr/>
        </p:nvSpPr>
        <p:spPr>
          <a:xfrm>
            <a:off x="124177" y="350675"/>
            <a:ext cx="6258359" cy="7962124"/>
          </a:xfrm>
          <a:prstGeom prst="rect">
            <a:avLst/>
          </a:prstGeom>
        </p:spPr>
        <p:txBody>
          <a:bodyPr lIns="0" tIns="0" rIns="0" bIns="0" rtlCol="0" anchor="t">
            <a:spAutoFit/>
          </a:bodyPr>
          <a:lstStyle/>
          <a:p>
            <a:pPr algn="l">
              <a:lnSpc>
                <a:spcPts val="5280"/>
              </a:lnSpc>
            </a:pPr>
            <a:r>
              <a:rPr lang="en-US" sz="3771">
                <a:solidFill>
                  <a:srgbClr val="000000"/>
                </a:solidFill>
                <a:latin typeface="Saira ExtraCondensed"/>
                <a:ea typeface="Saira ExtraCondensed"/>
                <a:cs typeface="Saira ExtraCondensed"/>
                <a:sym typeface="Saira ExtraCondensed"/>
              </a:rPr>
              <a:t>Áp dụng quy hoạch tuyến tính, xác định biến quyết định</a:t>
            </a:r>
          </a:p>
          <a:p>
            <a:pPr algn="l">
              <a:lnSpc>
                <a:spcPts val="5280"/>
              </a:lnSpc>
            </a:pPr>
            <a:r>
              <a:rPr lang="en-US" sz="3771">
                <a:solidFill>
                  <a:srgbClr val="000000"/>
                </a:solidFill>
                <a:latin typeface="Saira ExtraCondensed"/>
                <a:ea typeface="Saira ExtraCondensed"/>
                <a:cs typeface="Saira ExtraCondensed"/>
                <a:sym typeface="Saira ExtraCondensed"/>
              </a:rPr>
              <a:t>DTV - Sổ lần quảng cáo trên TV ban ngày</a:t>
            </a:r>
          </a:p>
          <a:p>
            <a:pPr algn="l">
              <a:lnSpc>
                <a:spcPts val="5280"/>
              </a:lnSpc>
            </a:pPr>
            <a:r>
              <a:rPr lang="en-US" sz="3771">
                <a:solidFill>
                  <a:srgbClr val="000000"/>
                </a:solidFill>
                <a:latin typeface="Saira ExtraCondensed"/>
                <a:ea typeface="Saira ExtraCondensed"/>
                <a:cs typeface="Saira ExtraCondensed"/>
                <a:sym typeface="Saira ExtraCondensed"/>
              </a:rPr>
              <a:t>ETV - Số lần quảng cáo trên TV buối tối</a:t>
            </a:r>
          </a:p>
          <a:p>
            <a:pPr algn="l">
              <a:lnSpc>
                <a:spcPts val="5280"/>
              </a:lnSpc>
            </a:pPr>
            <a:r>
              <a:rPr lang="en-US" sz="3771">
                <a:solidFill>
                  <a:srgbClr val="000000"/>
                </a:solidFill>
                <a:latin typeface="Saira ExtraCondensed"/>
                <a:ea typeface="Saira ExtraCondensed"/>
                <a:cs typeface="Saira ExtraCondensed"/>
                <a:sym typeface="Saira ExtraCondensed"/>
              </a:rPr>
              <a:t>DN - Số lần quảng cáo trên báo tờ hàng ngày</a:t>
            </a:r>
          </a:p>
          <a:p>
            <a:pPr algn="l">
              <a:lnSpc>
                <a:spcPts val="5280"/>
              </a:lnSpc>
            </a:pPr>
            <a:r>
              <a:rPr lang="en-US" sz="3771">
                <a:solidFill>
                  <a:srgbClr val="000000"/>
                </a:solidFill>
                <a:latin typeface="Saira ExtraCondensed"/>
                <a:ea typeface="Saira ExtraCondensed"/>
                <a:cs typeface="Saira ExtraCondensed"/>
                <a:sym typeface="Saira ExtraCondensed"/>
              </a:rPr>
              <a:t>SN - Số lần quảng cáo trên tạp chí Chủ nhật cuối tuần</a:t>
            </a:r>
          </a:p>
          <a:p>
            <a:pPr algn="l">
              <a:lnSpc>
                <a:spcPts val="5280"/>
              </a:lnSpc>
            </a:pPr>
            <a:r>
              <a:rPr lang="en-US" sz="3771">
                <a:solidFill>
                  <a:srgbClr val="000000"/>
                </a:solidFill>
                <a:latin typeface="Saira ExtraCondensed"/>
                <a:ea typeface="Saira ExtraCondensed"/>
                <a:cs typeface="Saira ExtraCondensed"/>
                <a:sym typeface="Saira ExtraCondensed"/>
              </a:rPr>
              <a:t>R - Số lần quảng cáo trên radio</a:t>
            </a:r>
          </a:p>
          <a:p>
            <a:pPr algn="l">
              <a:lnSpc>
                <a:spcPts val="5280"/>
              </a:lnSpc>
            </a:pPr>
            <a:endParaRPr lang="en-US" sz="3771">
              <a:solidFill>
                <a:srgbClr val="000000"/>
              </a:solidFill>
              <a:latin typeface="Saira ExtraCondensed"/>
              <a:ea typeface="Saira ExtraCondensed"/>
              <a:cs typeface="Saira ExtraCondensed"/>
              <a:sym typeface="Saira ExtraCondensed"/>
            </a:endParaRPr>
          </a:p>
          <a:p>
            <a:pPr algn="l">
              <a:lnSpc>
                <a:spcPts val="5280"/>
              </a:lnSpc>
            </a:pPr>
            <a:endParaRPr lang="en-US" sz="3771">
              <a:solidFill>
                <a:srgbClr val="000000"/>
              </a:solidFill>
              <a:latin typeface="Saira ExtraCondensed"/>
              <a:ea typeface="Saira ExtraCondensed"/>
              <a:cs typeface="Saira ExtraCondensed"/>
              <a:sym typeface="Saira ExtraCondensed"/>
            </a:endParaRPr>
          </a:p>
          <a:p>
            <a:pPr algn="l">
              <a:lnSpc>
                <a:spcPts val="5280"/>
              </a:lnSpc>
              <a:spcBef>
                <a:spcPct val="0"/>
              </a:spcBef>
            </a:pPr>
            <a:endParaRPr lang="en-US" sz="3771">
              <a:solidFill>
                <a:srgbClr val="000000"/>
              </a:solidFill>
              <a:latin typeface="Saira ExtraCondensed"/>
              <a:ea typeface="Saira ExtraCondensed"/>
              <a:cs typeface="Saira ExtraCondensed"/>
              <a:sym typeface="Saira ExtraCondensed"/>
            </a:endParaRPr>
          </a:p>
        </p:txBody>
      </p:sp>
      <p:sp>
        <p:nvSpPr>
          <p:cNvPr id="13" name="TextBox 13"/>
          <p:cNvSpPr txBox="1"/>
          <p:nvPr/>
        </p:nvSpPr>
        <p:spPr>
          <a:xfrm>
            <a:off x="6680891" y="184136"/>
            <a:ext cx="8105968" cy="1142493"/>
          </a:xfrm>
          <a:prstGeom prst="rect">
            <a:avLst/>
          </a:prstGeom>
        </p:spPr>
        <p:txBody>
          <a:bodyPr lIns="0" tIns="0" rIns="0" bIns="0" rtlCol="0" anchor="t">
            <a:spAutoFit/>
          </a:bodyPr>
          <a:lstStyle/>
          <a:p>
            <a:pPr algn="l">
              <a:lnSpc>
                <a:spcPts val="4601"/>
              </a:lnSpc>
            </a:pPr>
            <a:r>
              <a:rPr lang="en-US" sz="3286">
                <a:solidFill>
                  <a:srgbClr val="000000"/>
                </a:solidFill>
                <a:latin typeface="Saira ExtraCondensed"/>
                <a:ea typeface="Saira ExtraCondensed"/>
                <a:cs typeface="Saira ExtraCondensed"/>
                <a:sym typeface="Saira ExtraCondensed"/>
              </a:rPr>
              <a:t>Xây dựng các ràng buộc cho mô hình dựa trên thông tin đã cho:</a:t>
            </a:r>
          </a:p>
          <a:p>
            <a:pPr algn="l">
              <a:lnSpc>
                <a:spcPts val="4601"/>
              </a:lnSpc>
              <a:spcBef>
                <a:spcPct val="0"/>
              </a:spcBef>
            </a:pPr>
            <a:endParaRPr lang="en-US" sz="3286">
              <a:solidFill>
                <a:srgbClr val="000000"/>
              </a:solidFill>
              <a:latin typeface="Saira ExtraCondensed"/>
              <a:ea typeface="Saira ExtraCondensed"/>
              <a:cs typeface="Saira ExtraCondensed"/>
              <a:sym typeface="Saira ExtraCondensed"/>
            </a:endParaRPr>
          </a:p>
        </p:txBody>
      </p:sp>
      <p:sp>
        <p:nvSpPr>
          <p:cNvPr id="14" name="TextBox 14"/>
          <p:cNvSpPr txBox="1"/>
          <p:nvPr/>
        </p:nvSpPr>
        <p:spPr>
          <a:xfrm>
            <a:off x="7089314" y="7622468"/>
            <a:ext cx="10491907" cy="514267"/>
          </a:xfrm>
          <a:prstGeom prst="rect">
            <a:avLst/>
          </a:prstGeom>
        </p:spPr>
        <p:txBody>
          <a:bodyPr lIns="0" tIns="0" rIns="0" bIns="0" rtlCol="0" anchor="t">
            <a:spAutoFit/>
          </a:bodyPr>
          <a:lstStyle/>
          <a:p>
            <a:pPr algn="l">
              <a:lnSpc>
                <a:spcPts val="4204"/>
              </a:lnSpc>
              <a:spcBef>
                <a:spcPct val="0"/>
              </a:spcBef>
            </a:pPr>
            <a:r>
              <a:rPr lang="en-US" sz="3003" b="1" spc="1120">
                <a:solidFill>
                  <a:srgbClr val="000000"/>
                </a:solidFill>
                <a:latin typeface="Saira ExtraCondensed Bold"/>
                <a:ea typeface="Saira ExtraCondensed Bold"/>
                <a:cs typeface="Saira ExtraCondensed Bold"/>
                <a:sym typeface="Saira ExtraCondensed Bold"/>
              </a:rPr>
              <a:t> 65(10)+90(0)+40(25)+60(2)+20(30)=2370</a:t>
            </a:r>
          </a:p>
        </p:txBody>
      </p:sp>
      <p:sp>
        <p:nvSpPr>
          <p:cNvPr id="15" name="TextBox 15"/>
          <p:cNvSpPr txBox="1"/>
          <p:nvPr/>
        </p:nvSpPr>
        <p:spPr>
          <a:xfrm>
            <a:off x="9144000" y="8769693"/>
            <a:ext cx="5794254" cy="708953"/>
          </a:xfrm>
          <a:prstGeom prst="rect">
            <a:avLst/>
          </a:prstGeom>
        </p:spPr>
        <p:txBody>
          <a:bodyPr lIns="0" tIns="0" rIns="0" bIns="0" rtlCol="0" anchor="t">
            <a:spAutoFit/>
          </a:bodyPr>
          <a:lstStyle/>
          <a:p>
            <a:pPr algn="ctr">
              <a:lnSpc>
                <a:spcPts val="5741"/>
              </a:lnSpc>
              <a:spcBef>
                <a:spcPct val="0"/>
              </a:spcBef>
            </a:pPr>
            <a:r>
              <a:rPr lang="en-US" sz="4101" b="1" spc="1529">
                <a:solidFill>
                  <a:srgbClr val="ED1D24"/>
                </a:solidFill>
                <a:latin typeface="Saira ExtraCondensed Bold"/>
                <a:ea typeface="Saira ExtraCondensed Bold"/>
                <a:cs typeface="Saira ExtraCondensed Bold"/>
                <a:sym typeface="Saira ExtraCondensed Bold"/>
              </a:rPr>
              <a:t> 61.500 ≥ 50.000</a:t>
            </a:r>
          </a:p>
        </p:txBody>
      </p:sp>
      <p:sp>
        <p:nvSpPr>
          <p:cNvPr id="16" name="TextBox 16"/>
          <p:cNvSpPr txBox="1"/>
          <p:nvPr/>
        </p:nvSpPr>
        <p:spPr>
          <a:xfrm>
            <a:off x="124177" y="7850205"/>
            <a:ext cx="6509294" cy="1943750"/>
          </a:xfrm>
          <a:prstGeom prst="rect">
            <a:avLst/>
          </a:prstGeom>
        </p:spPr>
        <p:txBody>
          <a:bodyPr lIns="0" tIns="0" rIns="0" bIns="0" rtlCol="0" anchor="t">
            <a:spAutoFit/>
          </a:bodyPr>
          <a:lstStyle/>
          <a:p>
            <a:pPr algn="l">
              <a:lnSpc>
                <a:spcPts val="5214"/>
              </a:lnSpc>
            </a:pPr>
            <a:r>
              <a:rPr lang="en-US" sz="3724">
                <a:solidFill>
                  <a:srgbClr val="FFFFFF"/>
                </a:solidFill>
                <a:latin typeface="Saira ExtraCondensed"/>
                <a:ea typeface="Saira ExtraCondensed"/>
                <a:cs typeface="Saira ExtraCondensed"/>
                <a:sym typeface="Saira ExtraCondensed"/>
              </a:rPr>
              <a:t>Xác định </a:t>
            </a:r>
            <a:r>
              <a:rPr lang="en-US" sz="3724" b="1">
                <a:solidFill>
                  <a:srgbClr val="000000"/>
                </a:solidFill>
                <a:latin typeface="Saira ExtraCondensed Bold"/>
                <a:ea typeface="Saira ExtraCondensed Bold"/>
                <a:cs typeface="Saira ExtraCondensed Bold"/>
                <a:sym typeface="Saira ExtraCondensed Bold"/>
              </a:rPr>
              <a:t>Hàm mục tiêu</a:t>
            </a:r>
            <a:r>
              <a:rPr lang="en-US" sz="3724">
                <a:solidFill>
                  <a:srgbClr val="FFFFFF"/>
                </a:solidFill>
                <a:latin typeface="Saira ExtraCondensed"/>
                <a:ea typeface="Saira ExtraCondensed"/>
                <a:cs typeface="Saira ExtraCondensed"/>
                <a:sym typeface="Saira ExtraCondensed"/>
              </a:rPr>
              <a:t>:</a:t>
            </a:r>
          </a:p>
          <a:p>
            <a:pPr algn="l">
              <a:lnSpc>
                <a:spcPts val="5214"/>
              </a:lnSpc>
            </a:pPr>
            <a:r>
              <a:rPr lang="en-US" sz="3724">
                <a:solidFill>
                  <a:srgbClr val="FFFFFF"/>
                </a:solidFill>
                <a:latin typeface="Saira ExtraCondensed"/>
                <a:ea typeface="Saira ExtraCondensed"/>
                <a:cs typeface="Saira ExtraCondensed"/>
                <a:sym typeface="Saira ExtraCondensed"/>
              </a:rPr>
              <a:t>Max 65DTV + 90FTV + 40DN + 60SN + 20R</a:t>
            </a:r>
          </a:p>
          <a:p>
            <a:pPr algn="l">
              <a:lnSpc>
                <a:spcPts val="5214"/>
              </a:lnSpc>
              <a:spcBef>
                <a:spcPct val="0"/>
              </a:spcBef>
            </a:pPr>
            <a:endParaRPr lang="en-US" sz="3724">
              <a:solidFill>
                <a:srgbClr val="FFFFFF"/>
              </a:solidFill>
              <a:latin typeface="Saira ExtraCondensed"/>
              <a:ea typeface="Saira ExtraCondensed"/>
              <a:cs typeface="Saira ExtraCondensed"/>
              <a:sym typeface="Saira Extra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316079"/>
            <a:ext cx="16425868" cy="16425868"/>
            <a:chOff x="0" y="0"/>
            <a:chExt cx="812800" cy="812800"/>
          </a:xfrm>
        </p:grpSpPr>
        <p:sp>
          <p:nvSpPr>
            <p:cNvPr id="3" name="Freeform 3"/>
            <p:cNvSpPr/>
            <p:nvPr/>
          </p:nvSpPr>
          <p:spPr>
            <a:xfrm>
              <a:off x="0" y="0"/>
              <a:ext cx="812800" cy="8128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solidFill>
              <a:srgbClr val="4394C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178"/>
                </a:lnSpc>
              </a:pPr>
              <a:endParaRPr/>
            </a:p>
          </p:txBody>
        </p:sp>
      </p:grpSp>
      <p:sp>
        <p:nvSpPr>
          <p:cNvPr id="5" name="TextBox 5"/>
          <p:cNvSpPr txBox="1"/>
          <p:nvPr/>
        </p:nvSpPr>
        <p:spPr>
          <a:xfrm>
            <a:off x="3602907" y="261283"/>
            <a:ext cx="11351632" cy="1882797"/>
          </a:xfrm>
          <a:prstGeom prst="rect">
            <a:avLst/>
          </a:prstGeom>
        </p:spPr>
        <p:txBody>
          <a:bodyPr lIns="0" tIns="0" rIns="0" bIns="0" rtlCol="0" anchor="t">
            <a:spAutoFit/>
          </a:bodyPr>
          <a:lstStyle/>
          <a:p>
            <a:pPr marL="0" lvl="0" indent="0" algn="ctr">
              <a:lnSpc>
                <a:spcPts val="15398"/>
              </a:lnSpc>
              <a:spcBef>
                <a:spcPct val="0"/>
              </a:spcBef>
            </a:pPr>
            <a:r>
              <a:rPr lang="en-US" sz="10999" b="1">
                <a:solidFill>
                  <a:srgbClr val="193497"/>
                </a:solidFill>
                <a:latin typeface="Saira ExtraCondensed Bold"/>
                <a:ea typeface="Saira ExtraCondensed Bold"/>
                <a:cs typeface="Saira ExtraCondensed Bold"/>
                <a:sym typeface="Saira ExtraCondensed Bold"/>
              </a:rPr>
              <a:t>TÓM TẮT</a:t>
            </a:r>
          </a:p>
        </p:txBody>
      </p:sp>
      <p:sp>
        <p:nvSpPr>
          <p:cNvPr id="6" name="TextBox 6"/>
          <p:cNvSpPr txBox="1"/>
          <p:nvPr/>
        </p:nvSpPr>
        <p:spPr>
          <a:xfrm>
            <a:off x="1955058" y="3295860"/>
            <a:ext cx="15107359" cy="6991140"/>
          </a:xfrm>
          <a:prstGeom prst="rect">
            <a:avLst/>
          </a:prstGeom>
        </p:spPr>
        <p:txBody>
          <a:bodyPr lIns="0" tIns="0" rIns="0" bIns="0" rtlCol="0" anchor="t">
            <a:spAutoFit/>
          </a:bodyPr>
          <a:lstStyle/>
          <a:p>
            <a:pPr algn="l">
              <a:lnSpc>
                <a:spcPts val="4623"/>
              </a:lnSpc>
              <a:spcBef>
                <a:spcPct val="0"/>
              </a:spcBef>
            </a:pPr>
            <a:r>
              <a:rPr lang="en-US" sz="3302" b="1" spc="452">
                <a:solidFill>
                  <a:srgbClr val="000000"/>
                </a:solidFill>
                <a:latin typeface="Saira ExtraCondensed Bold"/>
                <a:ea typeface="Saira ExtraCondensed Bold"/>
                <a:cs typeface="Saira ExtraCondensed Bold"/>
                <a:sym typeface="Saira ExtraCondensed Bold"/>
              </a:rPr>
              <a:t>1. Mô hình lựa chọn phương tiện truyền thông yêu cầu đánh giá chủ quan về chất lượng tiếp xúc của các phương tiện thay thế. Các nhà quản trị marketing có thể có dữ liệu phong phú về chất lượng tiếp xúc, nhưng các hệ số cuối cùng được sử dụng trong hàm mục tiêu cũng có thể bao gồm các yếu tố dựa chủ yếu vào phán đoán của nhà quản trị.</a:t>
            </a:r>
          </a:p>
          <a:p>
            <a:pPr algn="l">
              <a:lnSpc>
                <a:spcPts val="4623"/>
              </a:lnSpc>
              <a:spcBef>
                <a:spcPct val="0"/>
              </a:spcBef>
            </a:pPr>
            <a:endParaRPr lang="en-US" sz="3302" b="1" spc="452">
              <a:solidFill>
                <a:srgbClr val="000000"/>
              </a:solidFill>
              <a:latin typeface="Saira ExtraCondensed Bold"/>
              <a:ea typeface="Saira ExtraCondensed Bold"/>
              <a:cs typeface="Saira ExtraCondensed Bold"/>
              <a:sym typeface="Saira ExtraCondensed Bold"/>
            </a:endParaRPr>
          </a:p>
          <a:p>
            <a:pPr algn="l">
              <a:lnSpc>
                <a:spcPts val="4623"/>
              </a:lnSpc>
              <a:spcBef>
                <a:spcPct val="0"/>
              </a:spcBef>
            </a:pPr>
            <a:r>
              <a:rPr lang="en-US" sz="3302" b="1" spc="452">
                <a:solidFill>
                  <a:srgbClr val="000000"/>
                </a:solidFill>
                <a:latin typeface="Saira ExtraCondensed Bold"/>
                <a:ea typeface="Saira ExtraCondensed Bold"/>
                <a:cs typeface="Saira ExtraCondensed Bold"/>
                <a:sym typeface="Saira ExtraCondensed Bold"/>
              </a:rPr>
              <a:t>2. Mô hình lựa chọn phương tiện truyền thông được trình bày trong phần này sử dụng chất lượng tiếp xúc làm hàm mục tiêu và đặt một ràng buộc về số lượng khách hàng tiếp cận. Một cách định dạng khác cho bài toán này là sử dụng số lượng khách hàng tiếp cận làm hàm mục tiêu và thêm một ràng buộc chỉ ra mức chất lượng tiếp xúc tối thiểu cần thiết cho kế hoạch truyền thông.</a:t>
            </a:r>
          </a:p>
          <a:p>
            <a:pPr algn="l">
              <a:lnSpc>
                <a:spcPts val="4623"/>
              </a:lnSpc>
              <a:spcBef>
                <a:spcPct val="0"/>
              </a:spcBef>
            </a:pPr>
            <a:endParaRPr lang="en-US" sz="3302" b="1" spc="452">
              <a:solidFill>
                <a:srgbClr val="000000"/>
              </a:solidFill>
              <a:latin typeface="Saira ExtraCondensed Bold"/>
              <a:ea typeface="Saira ExtraCondensed Bold"/>
              <a:cs typeface="Saira ExtraCondensed Bold"/>
              <a:sym typeface="Saira ExtraCondensed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2" name="Group 2"/>
          <p:cNvGrpSpPr/>
          <p:nvPr/>
        </p:nvGrpSpPr>
        <p:grpSpPr>
          <a:xfrm>
            <a:off x="11771102" y="0"/>
            <a:ext cx="5733755" cy="9434654"/>
            <a:chOff x="0" y="0"/>
            <a:chExt cx="1510125" cy="2484847"/>
          </a:xfrm>
        </p:grpSpPr>
        <p:sp>
          <p:nvSpPr>
            <p:cNvPr id="3" name="Freeform 3"/>
            <p:cNvSpPr/>
            <p:nvPr/>
          </p:nvSpPr>
          <p:spPr>
            <a:xfrm>
              <a:off x="0" y="0"/>
              <a:ext cx="1510125" cy="2484847"/>
            </a:xfrm>
            <a:custGeom>
              <a:avLst/>
              <a:gdLst/>
              <a:ahLst/>
              <a:cxnLst/>
              <a:rect l="l" t="t" r="r" b="b"/>
              <a:pathLst>
                <a:path w="1510125" h="2484847">
                  <a:moveTo>
                    <a:pt x="0" y="0"/>
                  </a:moveTo>
                  <a:lnTo>
                    <a:pt x="1510125" y="0"/>
                  </a:lnTo>
                  <a:lnTo>
                    <a:pt x="1510125" y="2484847"/>
                  </a:lnTo>
                  <a:lnTo>
                    <a:pt x="0" y="2484847"/>
                  </a:lnTo>
                  <a:close/>
                </a:path>
              </a:pathLst>
            </a:custGeom>
            <a:solidFill>
              <a:srgbClr val="95BFF6"/>
            </a:solidFill>
          </p:spPr>
        </p:sp>
        <p:sp>
          <p:nvSpPr>
            <p:cNvPr id="4" name="TextBox 4"/>
            <p:cNvSpPr txBox="1"/>
            <p:nvPr/>
          </p:nvSpPr>
          <p:spPr>
            <a:xfrm>
              <a:off x="0" y="-38100"/>
              <a:ext cx="1510125" cy="252294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509823" y="823302"/>
            <a:ext cx="8015496" cy="7788050"/>
            <a:chOff x="0" y="0"/>
            <a:chExt cx="1241810" cy="1206573"/>
          </a:xfrm>
        </p:grpSpPr>
        <p:sp>
          <p:nvSpPr>
            <p:cNvPr id="6" name="Freeform 6"/>
            <p:cNvSpPr/>
            <p:nvPr/>
          </p:nvSpPr>
          <p:spPr>
            <a:xfrm>
              <a:off x="0" y="0"/>
              <a:ext cx="1241810" cy="1206573"/>
            </a:xfrm>
            <a:custGeom>
              <a:avLst/>
              <a:gdLst/>
              <a:ahLst/>
              <a:cxnLst/>
              <a:rect l="l" t="t" r="r" b="b"/>
              <a:pathLst>
                <a:path w="1241810" h="1206573">
                  <a:moveTo>
                    <a:pt x="0" y="0"/>
                  </a:moveTo>
                  <a:lnTo>
                    <a:pt x="1241810" y="0"/>
                  </a:lnTo>
                  <a:lnTo>
                    <a:pt x="1241810" y="1206573"/>
                  </a:lnTo>
                  <a:lnTo>
                    <a:pt x="0" y="1206573"/>
                  </a:lnTo>
                  <a:close/>
                </a:path>
              </a:pathLst>
            </a:custGeom>
            <a:blipFill>
              <a:blip r:embed="rId2"/>
              <a:stretch>
                <a:fillRect l="-28792" r="-28792"/>
              </a:stretch>
            </a:blipFill>
          </p:spPr>
        </p:sp>
      </p:grpSp>
      <p:sp>
        <p:nvSpPr>
          <p:cNvPr id="7" name="AutoShape 7"/>
          <p:cNvSpPr/>
          <p:nvPr/>
        </p:nvSpPr>
        <p:spPr>
          <a:xfrm>
            <a:off x="0" y="1766013"/>
            <a:ext cx="9144000" cy="0"/>
          </a:xfrm>
          <a:prstGeom prst="line">
            <a:avLst/>
          </a:prstGeom>
          <a:ln w="57150" cap="flat">
            <a:solidFill>
              <a:srgbClr val="054BBD"/>
            </a:solidFill>
            <a:prstDash val="solid"/>
            <a:headEnd type="none" w="sm" len="sm"/>
            <a:tailEnd type="none" w="sm" len="sm"/>
          </a:ln>
        </p:spPr>
      </p:sp>
      <p:sp>
        <p:nvSpPr>
          <p:cNvPr id="8" name="TextBox 8"/>
          <p:cNvSpPr txBox="1"/>
          <p:nvPr/>
        </p:nvSpPr>
        <p:spPr>
          <a:xfrm>
            <a:off x="312038" y="491412"/>
            <a:ext cx="8497242" cy="1246026"/>
          </a:xfrm>
          <a:prstGeom prst="rect">
            <a:avLst/>
          </a:prstGeom>
        </p:spPr>
        <p:txBody>
          <a:bodyPr lIns="0" tIns="0" rIns="0" bIns="0" rtlCol="0" anchor="t">
            <a:spAutoFit/>
          </a:bodyPr>
          <a:lstStyle/>
          <a:p>
            <a:pPr marL="0" lvl="0" indent="0" algn="l">
              <a:lnSpc>
                <a:spcPts val="9306"/>
              </a:lnSpc>
            </a:pPr>
            <a:r>
              <a:rPr lang="en-US" sz="9306" b="1" spc="465">
                <a:solidFill>
                  <a:srgbClr val="000000"/>
                </a:solidFill>
                <a:latin typeface="Saira ExtraCondensed Bold"/>
                <a:ea typeface="Saira ExtraCondensed Bold"/>
                <a:cs typeface="Saira ExtraCondensed Bold"/>
                <a:sym typeface="Saira ExtraCondensed Bold"/>
              </a:rPr>
              <a:t>NGHIÊN CỨU TIẾP THỊ</a:t>
            </a:r>
          </a:p>
        </p:txBody>
      </p:sp>
      <p:sp>
        <p:nvSpPr>
          <p:cNvPr id="9" name="TextBox 9"/>
          <p:cNvSpPr txBox="1"/>
          <p:nvPr/>
        </p:nvSpPr>
        <p:spPr>
          <a:xfrm>
            <a:off x="-213864" y="2467683"/>
            <a:ext cx="9357864" cy="7265522"/>
          </a:xfrm>
          <a:prstGeom prst="rect">
            <a:avLst/>
          </a:prstGeom>
        </p:spPr>
        <p:txBody>
          <a:bodyPr lIns="0" tIns="0" rIns="0" bIns="0" rtlCol="0" anchor="t">
            <a:spAutoFit/>
          </a:bodyPr>
          <a:lstStyle/>
          <a:p>
            <a:pPr marL="989004" lvl="1" indent="-494502" algn="l">
              <a:lnSpc>
                <a:spcPts val="6413"/>
              </a:lnSpc>
              <a:spcBef>
                <a:spcPct val="0"/>
              </a:spcBef>
              <a:buFont typeface="Arial"/>
              <a:buChar char="•"/>
            </a:pPr>
            <a:r>
              <a:rPr lang="en-US" sz="4580" spc="169">
                <a:solidFill>
                  <a:srgbClr val="000000"/>
                </a:solidFill>
                <a:latin typeface="Saira ExtraCondensed"/>
                <a:ea typeface="Saira ExtraCondensed"/>
                <a:cs typeface="Saira ExtraCondensed"/>
                <a:sym typeface="Saira ExtraCondensed"/>
              </a:rPr>
              <a:t>Các công ty nghiên cứu tiếp thị để tìm hiểu về đặc điểm, thái độ và sở thích của người tiêu dùng.</a:t>
            </a:r>
          </a:p>
          <a:p>
            <a:pPr marL="989004" lvl="1" indent="-494502" algn="l">
              <a:lnSpc>
                <a:spcPts val="6413"/>
              </a:lnSpc>
              <a:spcBef>
                <a:spcPct val="0"/>
              </a:spcBef>
              <a:buFont typeface="Arial"/>
              <a:buChar char="•"/>
            </a:pPr>
            <a:r>
              <a:rPr lang="en-US" sz="4580" spc="169">
                <a:solidFill>
                  <a:srgbClr val="000000"/>
                </a:solidFill>
                <a:latin typeface="Saira ExtraCondensed"/>
                <a:ea typeface="Saira ExtraCondensed"/>
                <a:cs typeface="Saira ExtraCondensed"/>
                <a:sym typeface="Saira ExtraCondensed"/>
              </a:rPr>
              <a:t>Các dịch vụ điển hình mà một công ty nghiên cứu tiếp thị cung cấp bao gồm thiết kế nghiên cứu, thực hiện khảo sát thị trường, phân tích dữ liệu thu thập được và cung cấp các báo cáo tổng hợp cùng với các khuyến nghị cho khách hàng.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34" b="-9410"/>
            </a:stretch>
          </a:blipFill>
        </p:spPr>
      </p:sp>
      <p:grpSp>
        <p:nvGrpSpPr>
          <p:cNvPr id="3" name="Group 3"/>
          <p:cNvGrpSpPr/>
          <p:nvPr/>
        </p:nvGrpSpPr>
        <p:grpSpPr>
          <a:xfrm>
            <a:off x="7967298" y="3404314"/>
            <a:ext cx="9934939" cy="1304437"/>
            <a:chOff x="0" y="0"/>
            <a:chExt cx="5207526" cy="683738"/>
          </a:xfrm>
        </p:grpSpPr>
        <p:sp>
          <p:nvSpPr>
            <p:cNvPr id="4" name="Freeform 4"/>
            <p:cNvSpPr/>
            <p:nvPr/>
          </p:nvSpPr>
          <p:spPr>
            <a:xfrm>
              <a:off x="0" y="0"/>
              <a:ext cx="5207526" cy="683738"/>
            </a:xfrm>
            <a:custGeom>
              <a:avLst/>
              <a:gdLst/>
              <a:ahLst/>
              <a:cxnLst/>
              <a:rect l="l" t="t" r="r" b="b"/>
              <a:pathLst>
                <a:path w="5207526" h="683738">
                  <a:moveTo>
                    <a:pt x="5004326" y="0"/>
                  </a:moveTo>
                  <a:cubicBezTo>
                    <a:pt x="5116550" y="0"/>
                    <a:pt x="5207526" y="153060"/>
                    <a:pt x="5207526" y="341869"/>
                  </a:cubicBezTo>
                  <a:cubicBezTo>
                    <a:pt x="5207526" y="530678"/>
                    <a:pt x="5116550" y="683738"/>
                    <a:pt x="5004326" y="683738"/>
                  </a:cubicBezTo>
                  <a:lnTo>
                    <a:pt x="203200" y="683738"/>
                  </a:lnTo>
                  <a:cubicBezTo>
                    <a:pt x="90976" y="683738"/>
                    <a:pt x="0" y="530678"/>
                    <a:pt x="0" y="341869"/>
                  </a:cubicBezTo>
                  <a:cubicBezTo>
                    <a:pt x="0" y="153060"/>
                    <a:pt x="90976" y="0"/>
                    <a:pt x="203200" y="0"/>
                  </a:cubicBezTo>
                  <a:close/>
                </a:path>
              </a:pathLst>
            </a:custGeom>
            <a:solidFill>
              <a:srgbClr val="193497"/>
            </a:solidFill>
          </p:spPr>
        </p:sp>
        <p:sp>
          <p:nvSpPr>
            <p:cNvPr id="5" name="TextBox 5"/>
            <p:cNvSpPr txBox="1"/>
            <p:nvPr/>
          </p:nvSpPr>
          <p:spPr>
            <a:xfrm>
              <a:off x="0" y="-57150"/>
              <a:ext cx="5207526" cy="740888"/>
            </a:xfrm>
            <a:prstGeom prst="rect">
              <a:avLst/>
            </a:prstGeom>
          </p:spPr>
          <p:txBody>
            <a:bodyPr lIns="50800" tIns="50800" rIns="50800" bIns="50800" rtlCol="0" anchor="ctr"/>
            <a:lstStyle/>
            <a:p>
              <a:pPr algn="ctr">
                <a:lnSpc>
                  <a:spcPts val="3145"/>
                </a:lnSpc>
              </a:pPr>
              <a:endParaRPr/>
            </a:p>
          </p:txBody>
        </p:sp>
      </p:grpSp>
      <p:grpSp>
        <p:nvGrpSpPr>
          <p:cNvPr id="6" name="Group 6"/>
          <p:cNvGrpSpPr/>
          <p:nvPr/>
        </p:nvGrpSpPr>
        <p:grpSpPr>
          <a:xfrm>
            <a:off x="370130" y="306557"/>
            <a:ext cx="7453579" cy="891821"/>
            <a:chOff x="0" y="0"/>
            <a:chExt cx="3396572" cy="406400"/>
          </a:xfrm>
        </p:grpSpPr>
        <p:sp>
          <p:nvSpPr>
            <p:cNvPr id="7" name="Freeform 7"/>
            <p:cNvSpPr/>
            <p:nvPr/>
          </p:nvSpPr>
          <p:spPr>
            <a:xfrm>
              <a:off x="0" y="0"/>
              <a:ext cx="3396571" cy="406400"/>
            </a:xfrm>
            <a:custGeom>
              <a:avLst/>
              <a:gdLst/>
              <a:ahLst/>
              <a:cxnLst/>
              <a:rect l="l" t="t" r="r" b="b"/>
              <a:pathLst>
                <a:path w="3396571" h="406400">
                  <a:moveTo>
                    <a:pt x="3193372" y="0"/>
                  </a:moveTo>
                  <a:cubicBezTo>
                    <a:pt x="3305596" y="0"/>
                    <a:pt x="3396571" y="90976"/>
                    <a:pt x="3396571" y="203200"/>
                  </a:cubicBezTo>
                  <a:cubicBezTo>
                    <a:pt x="3396571" y="315424"/>
                    <a:pt x="3305596" y="406400"/>
                    <a:pt x="3193372" y="406400"/>
                  </a:cubicBezTo>
                  <a:lnTo>
                    <a:pt x="203200" y="406400"/>
                  </a:lnTo>
                  <a:cubicBezTo>
                    <a:pt x="90976" y="406400"/>
                    <a:pt x="0" y="315424"/>
                    <a:pt x="0" y="203200"/>
                  </a:cubicBezTo>
                  <a:cubicBezTo>
                    <a:pt x="0" y="90976"/>
                    <a:pt x="90976" y="0"/>
                    <a:pt x="203200" y="0"/>
                  </a:cubicBezTo>
                  <a:close/>
                </a:path>
              </a:pathLst>
            </a:custGeom>
            <a:solidFill>
              <a:srgbClr val="193497"/>
            </a:solidFill>
          </p:spPr>
        </p:sp>
        <p:sp>
          <p:nvSpPr>
            <p:cNvPr id="8" name="TextBox 8"/>
            <p:cNvSpPr txBox="1"/>
            <p:nvPr/>
          </p:nvSpPr>
          <p:spPr>
            <a:xfrm>
              <a:off x="0" y="-57150"/>
              <a:ext cx="3396572" cy="463550"/>
            </a:xfrm>
            <a:prstGeom prst="rect">
              <a:avLst/>
            </a:prstGeom>
          </p:spPr>
          <p:txBody>
            <a:bodyPr lIns="50800" tIns="50800" rIns="50800" bIns="50800" rtlCol="0" anchor="ctr"/>
            <a:lstStyle/>
            <a:p>
              <a:pPr algn="ctr">
                <a:lnSpc>
                  <a:spcPts val="3145"/>
                </a:lnSpc>
              </a:pPr>
              <a:endParaRPr/>
            </a:p>
          </p:txBody>
        </p:sp>
      </p:grpSp>
      <p:sp>
        <p:nvSpPr>
          <p:cNvPr id="9" name="TextBox 9"/>
          <p:cNvSpPr txBox="1"/>
          <p:nvPr/>
        </p:nvSpPr>
        <p:spPr>
          <a:xfrm>
            <a:off x="8324591" y="4813527"/>
            <a:ext cx="9220353" cy="5532810"/>
          </a:xfrm>
          <a:prstGeom prst="rect">
            <a:avLst/>
          </a:prstGeom>
        </p:spPr>
        <p:txBody>
          <a:bodyPr lIns="0" tIns="0" rIns="0" bIns="0" rtlCol="0" anchor="t">
            <a:spAutoFit/>
          </a:bodyPr>
          <a:lstStyle/>
          <a:p>
            <a:pPr marL="693212" lvl="1" indent="-346606" algn="just">
              <a:lnSpc>
                <a:spcPts val="4912"/>
              </a:lnSpc>
              <a:buAutoNum type="arabicPeriod"/>
            </a:pPr>
            <a:r>
              <a:rPr lang="en-US" sz="3210">
                <a:solidFill>
                  <a:srgbClr val="000000"/>
                </a:solidFill>
                <a:latin typeface="Saira ExtraCondensed"/>
                <a:ea typeface="Saira ExtraCondensed"/>
                <a:cs typeface="Saira ExtraCondensed"/>
                <a:sym typeface="Saira ExtraCondensed"/>
              </a:rPr>
              <a:t>Phỏng vấn ít nhất 400 hộ gia đình có trẻ em.</a:t>
            </a:r>
          </a:p>
          <a:p>
            <a:pPr marL="693212" lvl="1" indent="-346606" algn="just">
              <a:lnSpc>
                <a:spcPts val="4912"/>
              </a:lnSpc>
              <a:buAutoNum type="arabicPeriod"/>
            </a:pPr>
            <a:r>
              <a:rPr lang="en-US" sz="3210">
                <a:solidFill>
                  <a:srgbClr val="000000"/>
                </a:solidFill>
                <a:latin typeface="Saira ExtraCondensed"/>
                <a:ea typeface="Saira ExtraCondensed"/>
                <a:cs typeface="Saira ExtraCondensed"/>
                <a:sym typeface="Saira ExtraCondensed"/>
              </a:rPr>
              <a:t>Phỏng vấn ít nhất 400 hộ gia đình không có trẻ em.</a:t>
            </a:r>
          </a:p>
          <a:p>
            <a:pPr marL="693212" lvl="1" indent="-346606" algn="just">
              <a:lnSpc>
                <a:spcPts val="4912"/>
              </a:lnSpc>
              <a:buAutoNum type="arabicPeriod"/>
            </a:pPr>
            <a:r>
              <a:rPr lang="en-US" sz="3210">
                <a:solidFill>
                  <a:srgbClr val="000000"/>
                </a:solidFill>
                <a:latin typeface="Saira ExtraCondensed"/>
                <a:ea typeface="Saira ExtraCondensed"/>
                <a:cs typeface="Saira ExtraCondensed"/>
                <a:sym typeface="Saira ExtraCondensed"/>
              </a:rPr>
              <a:t>Tổng số hộ gia đình được phỏng vấn vào buổi tối ít nhất phải bằng số hộ gia đình được phỏng vấn vào ban ngày.</a:t>
            </a:r>
          </a:p>
          <a:p>
            <a:pPr marL="693212" lvl="1" indent="-346606" algn="just">
              <a:lnSpc>
                <a:spcPts val="4912"/>
              </a:lnSpc>
              <a:buAutoNum type="arabicPeriod"/>
            </a:pPr>
            <a:r>
              <a:rPr lang="en-US" sz="3210">
                <a:solidFill>
                  <a:srgbClr val="000000"/>
                </a:solidFill>
                <a:latin typeface="Saira ExtraCondensed"/>
                <a:ea typeface="Saira ExtraCondensed"/>
                <a:cs typeface="Saira ExtraCondensed"/>
                <a:sym typeface="Saira ExtraCondensed"/>
              </a:rPr>
              <a:t>Ít nhất 40% số cuộc phỏng vấn đối với các hộ gia đình có trẻ em phải được thực hiện vào buổi tối.</a:t>
            </a:r>
          </a:p>
          <a:p>
            <a:pPr marL="693212" lvl="1" indent="-346606" algn="just">
              <a:lnSpc>
                <a:spcPts val="4912"/>
              </a:lnSpc>
              <a:buAutoNum type="arabicPeriod"/>
            </a:pPr>
            <a:r>
              <a:rPr lang="en-US" sz="3210">
                <a:solidFill>
                  <a:srgbClr val="000000"/>
                </a:solidFill>
                <a:latin typeface="Saira ExtraCondensed"/>
                <a:ea typeface="Saira ExtraCondensed"/>
                <a:cs typeface="Saira ExtraCondensed"/>
                <a:sym typeface="Saira ExtraCondensed"/>
              </a:rPr>
              <a:t>Ít nhất 60% số cuộc phỏng vấn đối với các hộ gia đình không có trẻ em phải được thực hiện vào buổi tối.</a:t>
            </a:r>
          </a:p>
          <a:p>
            <a:pPr algn="just">
              <a:lnSpc>
                <a:spcPts val="4912"/>
              </a:lnSpc>
            </a:pPr>
            <a:endParaRPr lang="en-US" sz="3210">
              <a:solidFill>
                <a:srgbClr val="000000"/>
              </a:solidFill>
              <a:latin typeface="Saira ExtraCondensed"/>
              <a:ea typeface="Saira ExtraCondensed"/>
              <a:cs typeface="Saira ExtraCondensed"/>
              <a:sym typeface="Saira ExtraCondensed"/>
            </a:endParaRPr>
          </a:p>
        </p:txBody>
      </p:sp>
      <p:sp>
        <p:nvSpPr>
          <p:cNvPr id="10" name="TextBox 10"/>
          <p:cNvSpPr txBox="1"/>
          <p:nvPr/>
        </p:nvSpPr>
        <p:spPr>
          <a:xfrm>
            <a:off x="548399" y="1520652"/>
            <a:ext cx="7275310" cy="5585841"/>
          </a:xfrm>
          <a:prstGeom prst="rect">
            <a:avLst/>
          </a:prstGeom>
        </p:spPr>
        <p:txBody>
          <a:bodyPr lIns="0" tIns="0" rIns="0" bIns="0" rtlCol="0" anchor="t">
            <a:spAutoFit/>
          </a:bodyPr>
          <a:lstStyle/>
          <a:p>
            <a:pPr algn="just">
              <a:lnSpc>
                <a:spcPts val="4493"/>
              </a:lnSpc>
            </a:pPr>
            <a:r>
              <a:rPr lang="en-US" sz="3209">
                <a:solidFill>
                  <a:srgbClr val="000000"/>
                </a:solidFill>
                <a:latin typeface="Saira ExtraCondensed"/>
                <a:ea typeface="Saira ExtraCondensed"/>
                <a:cs typeface="Saira ExtraCondensed"/>
                <a:sym typeface="Saira ExtraCondensed"/>
              </a:rPr>
              <a:t>là công ty chuyên đánh giá phản ứng của người tiêu dùng đối với các sản phẩm, dịch vụ và chiến dịch quảng cáo mới. Họ được 1 công ty khách hàng yêu cầu hỗ trợ trong việc xác định phản ứng của người tiêu dùng đối với một sản phẩm gia dụng mới được tiếp thị.Trong cuộc họp với khách hàng, MSI đồng ý thực hiện các cuộc phỏng vấn trực tiếp từ gia đình này sang gia đình khác để thu thập phản hồi từ các hộ gia đình có trẻ em và các hộ gia đình không có trẻ em. Thêm vào đó, MSI đồng ý thực hiện các cuộc phỏng vấn cả ban ngày lẫn ban đêm</a:t>
            </a:r>
          </a:p>
        </p:txBody>
      </p:sp>
      <p:sp>
        <p:nvSpPr>
          <p:cNvPr id="11" name="TextBox 11"/>
          <p:cNvSpPr txBox="1"/>
          <p:nvPr/>
        </p:nvSpPr>
        <p:spPr>
          <a:xfrm>
            <a:off x="8213276" y="3529745"/>
            <a:ext cx="9442984" cy="996425"/>
          </a:xfrm>
          <a:prstGeom prst="rect">
            <a:avLst/>
          </a:prstGeom>
        </p:spPr>
        <p:txBody>
          <a:bodyPr lIns="0" tIns="0" rIns="0" bIns="0" rtlCol="0" anchor="t">
            <a:spAutoFit/>
          </a:bodyPr>
          <a:lstStyle/>
          <a:p>
            <a:pPr algn="ctr">
              <a:lnSpc>
                <a:spcPts val="4068"/>
              </a:lnSpc>
            </a:pPr>
            <a:r>
              <a:rPr lang="en-US" sz="2906" b="1">
                <a:solidFill>
                  <a:srgbClr val="FFFFFF"/>
                </a:solidFill>
                <a:latin typeface="Saira ExtraCondensed Bold"/>
                <a:ea typeface="Saira ExtraCondensed Bold"/>
                <a:cs typeface="Saira ExtraCondensed Bold"/>
                <a:sym typeface="Saira ExtraCondensed Bold"/>
              </a:rPr>
              <a:t>HỢP ĐỒNG CỦA KHÁCH HÀNG YÊU CẦU MSI THỰC HIỆN 1000 CUỘC PHỎNG VẤN THEO CÁC YÊU CẦU SAU: </a:t>
            </a:r>
          </a:p>
        </p:txBody>
      </p:sp>
      <p:sp>
        <p:nvSpPr>
          <p:cNvPr id="12" name="TextBox 12"/>
          <p:cNvSpPr txBox="1"/>
          <p:nvPr/>
        </p:nvSpPr>
        <p:spPr>
          <a:xfrm>
            <a:off x="448231" y="379309"/>
            <a:ext cx="7297376" cy="649391"/>
          </a:xfrm>
          <a:prstGeom prst="rect">
            <a:avLst/>
          </a:prstGeom>
        </p:spPr>
        <p:txBody>
          <a:bodyPr lIns="0" tIns="0" rIns="0" bIns="0" rtlCol="0" anchor="t">
            <a:spAutoFit/>
          </a:bodyPr>
          <a:lstStyle/>
          <a:p>
            <a:pPr algn="ctr">
              <a:lnSpc>
                <a:spcPts val="5123"/>
              </a:lnSpc>
            </a:pPr>
            <a:r>
              <a:rPr lang="en-US" sz="3659" b="1">
                <a:solidFill>
                  <a:srgbClr val="FFFFFF"/>
                </a:solidFill>
                <a:latin typeface="Arimo Bold"/>
                <a:ea typeface="Arimo Bold"/>
                <a:cs typeface="Arimo Bold"/>
                <a:sym typeface="Arimo Bold"/>
              </a:rPr>
              <a:t>MARKET SURVEY INC. (MSI)</a:t>
            </a:r>
          </a:p>
        </p:txBody>
      </p:sp>
      <p:grpSp>
        <p:nvGrpSpPr>
          <p:cNvPr id="13" name="Group 13"/>
          <p:cNvGrpSpPr/>
          <p:nvPr/>
        </p:nvGrpSpPr>
        <p:grpSpPr>
          <a:xfrm rot="2604000">
            <a:off x="7217350" y="-2719877"/>
            <a:ext cx="9444754" cy="4235943"/>
            <a:chOff x="0" y="0"/>
            <a:chExt cx="906138" cy="406400"/>
          </a:xfrm>
        </p:grpSpPr>
        <p:sp>
          <p:nvSpPr>
            <p:cNvPr id="14" name="Freeform 14"/>
            <p:cNvSpPr/>
            <p:nvPr/>
          </p:nvSpPr>
          <p:spPr>
            <a:xfrm>
              <a:off x="0" y="0"/>
              <a:ext cx="906138" cy="406400"/>
            </a:xfrm>
            <a:custGeom>
              <a:avLst/>
              <a:gdLst/>
              <a:ahLst/>
              <a:cxnLst/>
              <a:rect l="l" t="t" r="r" b="b"/>
              <a:pathLst>
                <a:path w="906138" h="406400">
                  <a:moveTo>
                    <a:pt x="702938" y="0"/>
                  </a:moveTo>
                  <a:cubicBezTo>
                    <a:pt x="815162" y="0"/>
                    <a:pt x="906138" y="90976"/>
                    <a:pt x="906138" y="203200"/>
                  </a:cubicBezTo>
                  <a:cubicBezTo>
                    <a:pt x="906138" y="315424"/>
                    <a:pt x="815162" y="406400"/>
                    <a:pt x="702938" y="406400"/>
                  </a:cubicBezTo>
                  <a:lnTo>
                    <a:pt x="203200" y="406400"/>
                  </a:lnTo>
                  <a:cubicBezTo>
                    <a:pt x="90976" y="406400"/>
                    <a:pt x="0" y="315424"/>
                    <a:pt x="0" y="203200"/>
                  </a:cubicBezTo>
                  <a:cubicBezTo>
                    <a:pt x="0" y="90976"/>
                    <a:pt x="90976" y="0"/>
                    <a:pt x="203200" y="0"/>
                  </a:cubicBezTo>
                  <a:close/>
                </a:path>
              </a:pathLst>
            </a:custGeom>
            <a:solidFill>
              <a:srgbClr val="4394CF"/>
            </a:solidFill>
          </p:spPr>
        </p:sp>
        <p:sp>
          <p:nvSpPr>
            <p:cNvPr id="15" name="TextBox 15"/>
            <p:cNvSpPr txBox="1"/>
            <p:nvPr/>
          </p:nvSpPr>
          <p:spPr>
            <a:xfrm>
              <a:off x="0" y="-57150"/>
              <a:ext cx="906138" cy="463550"/>
            </a:xfrm>
            <a:prstGeom prst="rect">
              <a:avLst/>
            </a:prstGeom>
          </p:spPr>
          <p:txBody>
            <a:bodyPr lIns="50800" tIns="50800" rIns="50800" bIns="50800" rtlCol="0" anchor="ctr"/>
            <a:lstStyle/>
            <a:p>
              <a:pPr algn="ctr">
                <a:lnSpc>
                  <a:spcPts val="3145"/>
                </a:lnSpc>
              </a:pPr>
              <a:endParaRPr/>
            </a:p>
          </p:txBody>
        </p:sp>
      </p:grpSp>
      <p:sp>
        <p:nvSpPr>
          <p:cNvPr id="16" name="Freeform 16"/>
          <p:cNvSpPr/>
          <p:nvPr/>
        </p:nvSpPr>
        <p:spPr>
          <a:xfrm>
            <a:off x="9615274" y="2212461"/>
            <a:ext cx="920791" cy="629879"/>
          </a:xfrm>
          <a:custGeom>
            <a:avLst/>
            <a:gdLst/>
            <a:ahLst/>
            <a:cxnLst/>
            <a:rect l="l" t="t" r="r" b="b"/>
            <a:pathLst>
              <a:path w="920791" h="629879">
                <a:moveTo>
                  <a:pt x="0" y="0"/>
                </a:moveTo>
                <a:lnTo>
                  <a:pt x="920791" y="0"/>
                </a:lnTo>
                <a:lnTo>
                  <a:pt x="920791" y="629878"/>
                </a:lnTo>
                <a:lnTo>
                  <a:pt x="0" y="629878"/>
                </a:lnTo>
                <a:lnTo>
                  <a:pt x="0" y="0"/>
                </a:lnTo>
                <a:close/>
              </a:path>
            </a:pathLst>
          </a:custGeom>
          <a:blipFill>
            <a:blip r:embed="rId3">
              <a:extLst>
                <a:ext uri="{96DAC541-7B7A-43D3-8B79-37D633B846F1}">
                  <asvg:svgBlip xmlns:asvg="http://schemas.microsoft.com/office/drawing/2016/SVG/main" r:embed="rId4"/>
                </a:ext>
              </a:extLst>
            </a:blip>
            <a:stretch>
              <a:fillRect r="-172149" b="-293865"/>
            </a:stretch>
          </a:blipFill>
        </p:spPr>
      </p:sp>
      <p:grpSp>
        <p:nvGrpSpPr>
          <p:cNvPr id="17" name="Group 17"/>
          <p:cNvGrpSpPr/>
          <p:nvPr/>
        </p:nvGrpSpPr>
        <p:grpSpPr>
          <a:xfrm rot="5400000">
            <a:off x="16384451" y="-1025628"/>
            <a:ext cx="3035573" cy="303557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23825" cap="sq">
              <a:solidFill>
                <a:srgbClr val="054BBD"/>
              </a:solidFill>
              <a:prstDash val="solid"/>
              <a:miter/>
            </a:ln>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3145"/>
                </a:lnSpc>
              </a:pPr>
              <a:endParaRPr/>
            </a:p>
          </p:txBody>
        </p:sp>
      </p:grpSp>
      <p:grpSp>
        <p:nvGrpSpPr>
          <p:cNvPr id="20" name="Group 20"/>
          <p:cNvGrpSpPr/>
          <p:nvPr/>
        </p:nvGrpSpPr>
        <p:grpSpPr>
          <a:xfrm rot="5400000">
            <a:off x="16826119" y="-583960"/>
            <a:ext cx="2152237" cy="215223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94CF"/>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3145"/>
                </a:lnSpc>
              </a:pPr>
              <a:endParaRPr/>
            </a:p>
          </p:txBody>
        </p:sp>
      </p:grpSp>
      <p:grpSp>
        <p:nvGrpSpPr>
          <p:cNvPr id="23" name="Group 23"/>
          <p:cNvGrpSpPr/>
          <p:nvPr/>
        </p:nvGrpSpPr>
        <p:grpSpPr>
          <a:xfrm>
            <a:off x="-1201829" y="7477968"/>
            <a:ext cx="8255165" cy="8255165"/>
            <a:chOff x="0" y="0"/>
            <a:chExt cx="812800" cy="812800"/>
          </a:xfrm>
        </p:grpSpPr>
        <p:sp>
          <p:nvSpPr>
            <p:cNvPr id="24" name="Freeform 24"/>
            <p:cNvSpPr/>
            <p:nvPr/>
          </p:nvSpPr>
          <p:spPr>
            <a:xfrm>
              <a:off x="0" y="0"/>
              <a:ext cx="812800" cy="8128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solidFill>
              <a:srgbClr val="4394CF"/>
            </a:solidFill>
          </p:spPr>
        </p:sp>
        <p:sp>
          <p:nvSpPr>
            <p:cNvPr id="25" name="TextBox 25"/>
            <p:cNvSpPr txBox="1"/>
            <p:nvPr/>
          </p:nvSpPr>
          <p:spPr>
            <a:xfrm>
              <a:off x="0" y="-47625"/>
              <a:ext cx="812800" cy="860425"/>
            </a:xfrm>
            <a:prstGeom prst="rect">
              <a:avLst/>
            </a:prstGeom>
          </p:spPr>
          <p:txBody>
            <a:bodyPr lIns="50800" tIns="50800" rIns="50800" bIns="50800" rtlCol="0" anchor="ctr"/>
            <a:lstStyle/>
            <a:p>
              <a:pPr algn="ctr">
                <a:lnSpc>
                  <a:spcPts val="3178"/>
                </a:lnSpc>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15238003" y="8290589"/>
            <a:ext cx="7523780" cy="752378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alpha val="95686"/>
              </a:srgbClr>
            </a:solidFill>
            <a:ln cap="sq">
              <a:noFill/>
              <a:prstDash val="solid"/>
              <a:miter/>
            </a:ln>
          </p:spPr>
        </p:sp>
        <p:sp>
          <p:nvSpPr>
            <p:cNvPr id="4" name="TextBox 4"/>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3724222" y="-4507687"/>
            <a:ext cx="5924489" cy="592448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alpha val="95686"/>
              </a:srgbClr>
            </a:solidFill>
            <a:ln cap="sq">
              <a:no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320103" y="1528615"/>
            <a:ext cx="8477838" cy="4891098"/>
            <a:chOff x="0" y="0"/>
            <a:chExt cx="843897" cy="486868"/>
          </a:xfrm>
        </p:grpSpPr>
        <p:sp>
          <p:nvSpPr>
            <p:cNvPr id="9" name="Freeform 9"/>
            <p:cNvSpPr/>
            <p:nvPr/>
          </p:nvSpPr>
          <p:spPr>
            <a:xfrm>
              <a:off x="0" y="0"/>
              <a:ext cx="843897" cy="486868"/>
            </a:xfrm>
            <a:custGeom>
              <a:avLst/>
              <a:gdLst/>
              <a:ahLst/>
              <a:cxnLst/>
              <a:rect l="l" t="t" r="r" b="b"/>
              <a:pathLst>
                <a:path w="843897" h="486868">
                  <a:moveTo>
                    <a:pt x="122320" y="0"/>
                  </a:moveTo>
                  <a:lnTo>
                    <a:pt x="721577" y="0"/>
                  </a:lnTo>
                  <a:cubicBezTo>
                    <a:pt x="754019" y="0"/>
                    <a:pt x="785131" y="12887"/>
                    <a:pt x="808071" y="35827"/>
                  </a:cubicBezTo>
                  <a:cubicBezTo>
                    <a:pt x="831010" y="58766"/>
                    <a:pt x="843897" y="89879"/>
                    <a:pt x="843897" y="122320"/>
                  </a:cubicBezTo>
                  <a:lnTo>
                    <a:pt x="843897" y="364547"/>
                  </a:lnTo>
                  <a:cubicBezTo>
                    <a:pt x="843897" y="432103"/>
                    <a:pt x="789133" y="486868"/>
                    <a:pt x="721577" y="486868"/>
                  </a:cubicBezTo>
                  <a:lnTo>
                    <a:pt x="122320" y="486868"/>
                  </a:lnTo>
                  <a:cubicBezTo>
                    <a:pt x="54765" y="486868"/>
                    <a:pt x="0" y="432103"/>
                    <a:pt x="0" y="364547"/>
                  </a:cubicBezTo>
                  <a:lnTo>
                    <a:pt x="0" y="122320"/>
                  </a:lnTo>
                  <a:cubicBezTo>
                    <a:pt x="0" y="54765"/>
                    <a:pt x="54765" y="0"/>
                    <a:pt x="122320" y="0"/>
                  </a:cubicBezTo>
                  <a:close/>
                </a:path>
              </a:pathLst>
            </a:custGeom>
            <a:solidFill>
              <a:srgbClr val="145DA0">
                <a:alpha val="95686"/>
              </a:srgbClr>
            </a:solidFill>
            <a:ln cap="rnd">
              <a:noFill/>
              <a:prstDash val="solid"/>
              <a:round/>
            </a:ln>
          </p:spPr>
        </p:sp>
        <p:sp>
          <p:nvSpPr>
            <p:cNvPr id="10" name="TextBox 10"/>
            <p:cNvSpPr txBox="1"/>
            <p:nvPr/>
          </p:nvSpPr>
          <p:spPr>
            <a:xfrm>
              <a:off x="0" y="-38100"/>
              <a:ext cx="843897" cy="52496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1" name="Group 11"/>
          <p:cNvGrpSpPr/>
          <p:nvPr/>
        </p:nvGrpSpPr>
        <p:grpSpPr>
          <a:xfrm>
            <a:off x="2769245" y="6263510"/>
            <a:ext cx="14021084" cy="14021084"/>
            <a:chOff x="0" y="0"/>
            <a:chExt cx="812800" cy="812800"/>
          </a:xfrm>
        </p:grpSpPr>
        <p:sp>
          <p:nvSpPr>
            <p:cNvPr id="12" name="Freeform 12"/>
            <p:cNvSpPr/>
            <p:nvPr/>
          </p:nvSpPr>
          <p:spPr>
            <a:xfrm>
              <a:off x="0" y="0"/>
              <a:ext cx="812800" cy="8128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solidFill>
              <a:srgbClr val="145DA0">
                <a:alpha val="48627"/>
              </a:srgbClr>
            </a:solidFill>
            <a:ln cap="rnd">
              <a:noFill/>
              <a:prstDash val="solid"/>
              <a:round/>
            </a:ln>
          </p:spPr>
        </p:sp>
        <p:sp>
          <p:nvSpPr>
            <p:cNvPr id="13" name="TextBox 13"/>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4" name="Freeform 14"/>
          <p:cNvSpPr/>
          <p:nvPr/>
        </p:nvSpPr>
        <p:spPr>
          <a:xfrm>
            <a:off x="8797941" y="2495585"/>
            <a:ext cx="9490059" cy="2647915"/>
          </a:xfrm>
          <a:custGeom>
            <a:avLst/>
            <a:gdLst/>
            <a:ahLst/>
            <a:cxnLst/>
            <a:rect l="l" t="t" r="r" b="b"/>
            <a:pathLst>
              <a:path w="9490059" h="2647915">
                <a:moveTo>
                  <a:pt x="0" y="0"/>
                </a:moveTo>
                <a:lnTo>
                  <a:pt x="9490059" y="0"/>
                </a:lnTo>
                <a:lnTo>
                  <a:pt x="9490059" y="2647915"/>
                </a:lnTo>
                <a:lnTo>
                  <a:pt x="0" y="2647915"/>
                </a:lnTo>
                <a:lnTo>
                  <a:pt x="0" y="0"/>
                </a:lnTo>
                <a:close/>
              </a:path>
            </a:pathLst>
          </a:custGeom>
          <a:blipFill>
            <a:blip r:embed="rId2"/>
            <a:stretch>
              <a:fillRect l="-25195" r="-15191"/>
            </a:stretch>
          </a:blipFill>
        </p:spPr>
      </p:sp>
      <p:sp>
        <p:nvSpPr>
          <p:cNvPr id="15" name="TextBox 15"/>
          <p:cNvSpPr txBox="1"/>
          <p:nvPr/>
        </p:nvSpPr>
        <p:spPr>
          <a:xfrm>
            <a:off x="732495" y="2156064"/>
            <a:ext cx="7886929" cy="3748041"/>
          </a:xfrm>
          <a:prstGeom prst="rect">
            <a:avLst/>
          </a:prstGeom>
        </p:spPr>
        <p:txBody>
          <a:bodyPr lIns="0" tIns="0" rIns="0" bIns="0" rtlCol="0" anchor="t">
            <a:spAutoFit/>
          </a:bodyPr>
          <a:lstStyle/>
          <a:p>
            <a:pPr algn="l">
              <a:lnSpc>
                <a:spcPts val="4990"/>
              </a:lnSpc>
              <a:spcBef>
                <a:spcPct val="0"/>
              </a:spcBef>
            </a:pPr>
            <a:r>
              <a:rPr lang="en-US" sz="3564" spc="92">
                <a:solidFill>
                  <a:srgbClr val="FFFFFF"/>
                </a:solidFill>
                <a:latin typeface="Saira ExtraCondensed"/>
                <a:ea typeface="Saira ExtraCondensed"/>
                <a:cs typeface="Saira ExtraCondensed"/>
                <a:sym typeface="Saira ExtraCondensed"/>
              </a:rPr>
              <a:t>Vì các cuộc phỏng vấn cho các hộ gia đình có trẻ em mất thời gian nhiều hơn và người phỏng vấn buổi tối cũng được trả nhiều hơn người phỏng vấn ban ngày, vậy nên chi phí sẽ thay đổi theo từng loại phỏng vấn. Dựa trên các nghiên cứu trước đây, ước tính chi phí phỏng vấn như sau =&gt;</a:t>
            </a:r>
          </a:p>
        </p:txBody>
      </p:sp>
      <p:sp>
        <p:nvSpPr>
          <p:cNvPr id="16" name="TextBox 16"/>
          <p:cNvSpPr txBox="1"/>
          <p:nvPr/>
        </p:nvSpPr>
        <p:spPr>
          <a:xfrm>
            <a:off x="4407982" y="6538849"/>
            <a:ext cx="11163564" cy="3748151"/>
          </a:xfrm>
          <a:prstGeom prst="rect">
            <a:avLst/>
          </a:prstGeom>
        </p:spPr>
        <p:txBody>
          <a:bodyPr lIns="0" tIns="0" rIns="0" bIns="0" rtlCol="0" anchor="t">
            <a:spAutoFit/>
          </a:bodyPr>
          <a:lstStyle/>
          <a:p>
            <a:pPr algn="l">
              <a:lnSpc>
                <a:spcPts val="4983"/>
              </a:lnSpc>
            </a:pPr>
            <a:endParaRPr/>
          </a:p>
          <a:p>
            <a:pPr marL="768603" lvl="1" indent="-384301" algn="l">
              <a:lnSpc>
                <a:spcPts val="4983"/>
              </a:lnSpc>
              <a:buAutoNum type="arabicPeriod"/>
            </a:pPr>
            <a:r>
              <a:rPr lang="en-US" sz="3559">
                <a:solidFill>
                  <a:srgbClr val="FFFFFF"/>
                </a:solidFill>
                <a:latin typeface="Saira ExtraCondensed"/>
                <a:ea typeface="Saira ExtraCondensed"/>
                <a:cs typeface="Saira ExtraCondensed"/>
                <a:sym typeface="Saira ExtraCondensed"/>
              </a:rPr>
              <a:t>480 cuộc phỏng vấn vào ban ngày</a:t>
            </a:r>
          </a:p>
          <a:p>
            <a:pPr marL="768603" lvl="1" indent="-384301" algn="l">
              <a:lnSpc>
                <a:spcPts val="4983"/>
              </a:lnSpc>
              <a:buAutoNum type="arabicPeriod"/>
            </a:pPr>
            <a:r>
              <a:rPr lang="en-US" sz="3559">
                <a:solidFill>
                  <a:srgbClr val="FFFFFF"/>
                </a:solidFill>
                <a:latin typeface="Saira ExtraCondensed"/>
                <a:ea typeface="Saira ExtraCondensed"/>
                <a:cs typeface="Saira ExtraCondensed"/>
                <a:sym typeface="Saira ExtraCondensed"/>
              </a:rPr>
              <a:t>520 cuộc phỏng vấn vào ban đêm</a:t>
            </a:r>
          </a:p>
          <a:p>
            <a:pPr marL="768603" lvl="1" indent="-384301" algn="l">
              <a:lnSpc>
                <a:spcPts val="4983"/>
              </a:lnSpc>
              <a:buAutoNum type="arabicPeriod"/>
            </a:pPr>
            <a:r>
              <a:rPr lang="en-US" sz="3559">
                <a:solidFill>
                  <a:srgbClr val="FFFFFF"/>
                </a:solidFill>
                <a:latin typeface="Saira ExtraCondensed"/>
                <a:ea typeface="Saira ExtraCondensed"/>
                <a:cs typeface="Saira ExtraCondensed"/>
                <a:sym typeface="Saira ExtraCondensed"/>
              </a:rPr>
              <a:t>Các hộ gia đình có trẻ em sẽ được thực hiện 400 cuộc phỏng vấn</a:t>
            </a:r>
          </a:p>
          <a:p>
            <a:pPr marL="768603" lvl="1" indent="-384301" algn="l">
              <a:lnSpc>
                <a:spcPts val="4983"/>
              </a:lnSpc>
              <a:buAutoNum type="arabicPeriod"/>
            </a:pPr>
            <a:r>
              <a:rPr lang="en-US" sz="3559">
                <a:solidFill>
                  <a:srgbClr val="FFFFFF"/>
                </a:solidFill>
                <a:latin typeface="Saira ExtraCondensed"/>
                <a:ea typeface="Saira ExtraCondensed"/>
                <a:cs typeface="Saira ExtraCondensed"/>
                <a:sym typeface="Saira ExtraCondensed"/>
              </a:rPr>
              <a:t>Các hộ gia đình không có trẻ em sẽ được thực hiện 600 cuộc phỏng vấn</a:t>
            </a:r>
          </a:p>
          <a:p>
            <a:pPr algn="l">
              <a:lnSpc>
                <a:spcPts val="4983"/>
              </a:lnSpc>
              <a:spcBef>
                <a:spcPct val="0"/>
              </a:spcBef>
            </a:pPr>
            <a:endParaRPr lang="en-US" sz="3559">
              <a:solidFill>
                <a:srgbClr val="FFFFFF"/>
              </a:solidFill>
              <a:latin typeface="Saira ExtraCondensed"/>
              <a:ea typeface="Saira ExtraCondensed"/>
              <a:cs typeface="Saira ExtraCondensed"/>
              <a:sym typeface="Saira Extra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774998" y="0"/>
            <a:ext cx="12738004" cy="6384924"/>
          </a:xfrm>
          <a:custGeom>
            <a:avLst/>
            <a:gdLst/>
            <a:ahLst/>
            <a:cxnLst/>
            <a:rect l="l" t="t" r="r" b="b"/>
            <a:pathLst>
              <a:path w="12738004" h="6384924">
                <a:moveTo>
                  <a:pt x="0" y="0"/>
                </a:moveTo>
                <a:lnTo>
                  <a:pt x="12738004" y="0"/>
                </a:lnTo>
                <a:lnTo>
                  <a:pt x="12738004" y="6384924"/>
                </a:lnTo>
                <a:lnTo>
                  <a:pt x="0" y="6384924"/>
                </a:lnTo>
                <a:lnTo>
                  <a:pt x="0" y="0"/>
                </a:lnTo>
                <a:close/>
              </a:path>
            </a:pathLst>
          </a:custGeom>
          <a:blipFill>
            <a:blip r:embed="rId2"/>
            <a:stretch>
              <a:fillRect/>
            </a:stretch>
          </a:blipFill>
        </p:spPr>
      </p:sp>
      <p:sp>
        <p:nvSpPr>
          <p:cNvPr id="3" name="TextBox 3"/>
          <p:cNvSpPr txBox="1"/>
          <p:nvPr/>
        </p:nvSpPr>
        <p:spPr>
          <a:xfrm>
            <a:off x="393767" y="6456959"/>
            <a:ext cx="17451246" cy="3639574"/>
          </a:xfrm>
          <a:prstGeom prst="rect">
            <a:avLst/>
          </a:prstGeom>
        </p:spPr>
        <p:txBody>
          <a:bodyPr lIns="0" tIns="0" rIns="0" bIns="0" rtlCol="0" anchor="t">
            <a:spAutoFit/>
          </a:bodyPr>
          <a:lstStyle/>
          <a:p>
            <a:pPr algn="l">
              <a:lnSpc>
                <a:spcPts val="3686"/>
              </a:lnSpc>
            </a:pPr>
            <a:r>
              <a:rPr lang="en-US" sz="2524" spc="65">
                <a:solidFill>
                  <a:srgbClr val="000000"/>
                </a:solidFill>
                <a:latin typeface="Saira ExtraCondensed"/>
                <a:ea typeface="Saira ExtraCondensed"/>
                <a:cs typeface="Saira ExtraCondensed"/>
                <a:sym typeface="Saira ExtraCondensed"/>
              </a:rPr>
              <a:t>PHÂN TÍCH ĐỘ NHẠY ĐƯỢC CHỌN TỪ HÌNH 9.2 CHO THẤY GIÁ MỜ (SHADOW PRICE) LÀ 19.200 CHO RÀNG BUỘC TỔNG SỐ CUỘC PHỎNG VẤN. ĐIỀU NÀY CHO THẤY RẰNG CHI PHÍ PHỎNG VẤN TỔNG CỘNG SẼ TĂNG THÊM $19.20 NẾU SỐ LƯỢNG CUỘC PHỎNG VẤN TĂNG TỪ 1000 LÊN 1001. DO ĐÓ, $19.20 LÀ CHI PHÍ GIA TĂNG ĐỂ CÓ THÊM CUỘC PHỎNG VẤN. NÓ CŨNG LÀ KHOẢN TIẾT KIỆM CÓ THỂ ĐẠT ĐƯỢC NẾU GIẢM SỐ LƯỢNG CUỘC PHỎNG VẤN TỪ 1000 XUỐNG 999.</a:t>
            </a:r>
          </a:p>
          <a:p>
            <a:pPr algn="l">
              <a:lnSpc>
                <a:spcPts val="3686"/>
              </a:lnSpc>
            </a:pPr>
            <a:r>
              <a:rPr lang="en-US" sz="2524" spc="65">
                <a:solidFill>
                  <a:srgbClr val="000000"/>
                </a:solidFill>
                <a:latin typeface="Saira ExtraCondensed"/>
                <a:ea typeface="Saira ExtraCondensed"/>
                <a:cs typeface="Saira ExtraCondensed"/>
                <a:sym typeface="Saira ExtraCondensed"/>
              </a:rPr>
              <a:t>VỚI GIẢI PHÁP NÀY, 400 HỘ GIA ĐÌNH CÓ TRẺ EM ĐƯỢC PHỎNG VẤN VÀ ĐÃ VƯỢT QUÁ YÊU CẦU TỐI THIỂU VỀ SỐ HỘ GIA ĐÌNH KHÔNG CÓ TRẺ EM LÀ 200. (600 SO VỚI YÊU CẦU TỐI THIỂU LÀ 400). GIÁ MỜ 5.000 Ở RÀNG BUỘC THỨ NĂM CHO THẤY NẾU CẦN PHỎNG VẤN THÊM MỘT HỘ GIA ĐÌNH (CÓ TRẺ EM) VÀO BUỔI TỐI SO VỚI YÊU CẦU TỐI THIỂU, CHI PHÍ PHỎNG VẤN TỔNG CỘNG SẼ TĂNG THÊM $5.00. TƯƠNG TỰ, VỚI RÀNG BUỘC THỨ SÁU CHO THẤY VIỆC YÊU CẦU MỘT HỘ GIA ĐÌNH (KHÔNG CÓ TRẺ EM NỮA ĐƯỢC PHỎNG VẤN VÀO BUỔI TỐI SẼ LÀM TĂNG CHI PHÍ THÊM $2.00</a:t>
            </a:r>
          </a:p>
          <a:p>
            <a:pPr algn="l">
              <a:lnSpc>
                <a:spcPts val="3686"/>
              </a:lnSpc>
            </a:pPr>
            <a:endParaRPr lang="en-US" sz="2524" spc="65">
              <a:solidFill>
                <a:srgbClr val="000000"/>
              </a:solidFill>
              <a:latin typeface="Saira ExtraCondensed"/>
              <a:ea typeface="Saira ExtraCondensed"/>
              <a:cs typeface="Saira ExtraCondensed"/>
              <a:sym typeface="Saira Extra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34" b="-9410"/>
            </a:stretch>
          </a:blipFill>
        </p:spPr>
      </p:sp>
      <p:grpSp>
        <p:nvGrpSpPr>
          <p:cNvPr id="3" name="Group 3"/>
          <p:cNvGrpSpPr/>
          <p:nvPr/>
        </p:nvGrpSpPr>
        <p:grpSpPr>
          <a:xfrm>
            <a:off x="-944429" y="-79291"/>
            <a:ext cx="11415161" cy="2380596"/>
            <a:chOff x="0" y="0"/>
            <a:chExt cx="6625080" cy="1381640"/>
          </a:xfrm>
        </p:grpSpPr>
        <p:sp>
          <p:nvSpPr>
            <p:cNvPr id="4" name="Freeform 4"/>
            <p:cNvSpPr/>
            <p:nvPr/>
          </p:nvSpPr>
          <p:spPr>
            <a:xfrm>
              <a:off x="0" y="0"/>
              <a:ext cx="6625079" cy="1381640"/>
            </a:xfrm>
            <a:custGeom>
              <a:avLst/>
              <a:gdLst/>
              <a:ahLst/>
              <a:cxnLst/>
              <a:rect l="l" t="t" r="r" b="b"/>
              <a:pathLst>
                <a:path w="6625079" h="1381640">
                  <a:moveTo>
                    <a:pt x="6421880" y="0"/>
                  </a:moveTo>
                  <a:cubicBezTo>
                    <a:pt x="6534103" y="0"/>
                    <a:pt x="6625079" y="309291"/>
                    <a:pt x="6625079" y="690820"/>
                  </a:cubicBezTo>
                  <a:cubicBezTo>
                    <a:pt x="6625079" y="1072349"/>
                    <a:pt x="6534103" y="1381640"/>
                    <a:pt x="6421880" y="1381640"/>
                  </a:cubicBezTo>
                  <a:lnTo>
                    <a:pt x="203200" y="1381640"/>
                  </a:lnTo>
                  <a:cubicBezTo>
                    <a:pt x="90976" y="1381640"/>
                    <a:pt x="0" y="1072349"/>
                    <a:pt x="0" y="690820"/>
                  </a:cubicBezTo>
                  <a:cubicBezTo>
                    <a:pt x="0" y="309291"/>
                    <a:pt x="90976" y="0"/>
                    <a:pt x="203200" y="0"/>
                  </a:cubicBezTo>
                  <a:close/>
                </a:path>
              </a:pathLst>
            </a:custGeom>
            <a:solidFill>
              <a:srgbClr val="145DA0"/>
            </a:solidFill>
          </p:spPr>
        </p:sp>
        <p:sp>
          <p:nvSpPr>
            <p:cNvPr id="5" name="TextBox 5"/>
            <p:cNvSpPr txBox="1"/>
            <p:nvPr/>
          </p:nvSpPr>
          <p:spPr>
            <a:xfrm>
              <a:off x="0" y="-57150"/>
              <a:ext cx="6625080" cy="1438790"/>
            </a:xfrm>
            <a:prstGeom prst="rect">
              <a:avLst/>
            </a:prstGeom>
          </p:spPr>
          <p:txBody>
            <a:bodyPr lIns="50800" tIns="50800" rIns="50800" bIns="50800" rtlCol="0" anchor="ctr"/>
            <a:lstStyle/>
            <a:p>
              <a:pPr algn="ctr">
                <a:lnSpc>
                  <a:spcPts val="3145"/>
                </a:lnSpc>
              </a:pPr>
              <a:endParaRPr/>
            </a:p>
          </p:txBody>
        </p:sp>
      </p:grpSp>
      <p:grpSp>
        <p:nvGrpSpPr>
          <p:cNvPr id="6" name="Group 6"/>
          <p:cNvGrpSpPr/>
          <p:nvPr/>
        </p:nvGrpSpPr>
        <p:grpSpPr>
          <a:xfrm>
            <a:off x="6941879" y="3456655"/>
            <a:ext cx="2882088" cy="1138863"/>
            <a:chOff x="0" y="0"/>
            <a:chExt cx="1028465" cy="406400"/>
          </a:xfrm>
        </p:grpSpPr>
        <p:sp>
          <p:nvSpPr>
            <p:cNvPr id="7" name="Freeform 7"/>
            <p:cNvSpPr/>
            <p:nvPr/>
          </p:nvSpPr>
          <p:spPr>
            <a:xfrm>
              <a:off x="0" y="0"/>
              <a:ext cx="1028465" cy="406400"/>
            </a:xfrm>
            <a:custGeom>
              <a:avLst/>
              <a:gdLst/>
              <a:ahLst/>
              <a:cxnLst/>
              <a:rect l="l" t="t" r="r" b="b"/>
              <a:pathLst>
                <a:path w="1028465" h="406400">
                  <a:moveTo>
                    <a:pt x="825265" y="0"/>
                  </a:moveTo>
                  <a:cubicBezTo>
                    <a:pt x="937489" y="0"/>
                    <a:pt x="1028465" y="90976"/>
                    <a:pt x="1028465" y="203200"/>
                  </a:cubicBezTo>
                  <a:cubicBezTo>
                    <a:pt x="1028465" y="315424"/>
                    <a:pt x="937489" y="406400"/>
                    <a:pt x="825265" y="406400"/>
                  </a:cubicBezTo>
                  <a:lnTo>
                    <a:pt x="203200" y="406400"/>
                  </a:lnTo>
                  <a:cubicBezTo>
                    <a:pt x="90976" y="406400"/>
                    <a:pt x="0" y="315424"/>
                    <a:pt x="0" y="203200"/>
                  </a:cubicBezTo>
                  <a:cubicBezTo>
                    <a:pt x="0" y="90976"/>
                    <a:pt x="90976" y="0"/>
                    <a:pt x="203200" y="0"/>
                  </a:cubicBezTo>
                  <a:close/>
                </a:path>
              </a:pathLst>
            </a:custGeom>
            <a:solidFill>
              <a:srgbClr val="6AA7DB"/>
            </a:solidFill>
          </p:spPr>
        </p:sp>
        <p:sp>
          <p:nvSpPr>
            <p:cNvPr id="8" name="TextBox 8"/>
            <p:cNvSpPr txBox="1"/>
            <p:nvPr/>
          </p:nvSpPr>
          <p:spPr>
            <a:xfrm>
              <a:off x="0" y="-47625"/>
              <a:ext cx="1028465" cy="454025"/>
            </a:xfrm>
            <a:prstGeom prst="rect">
              <a:avLst/>
            </a:prstGeom>
          </p:spPr>
          <p:txBody>
            <a:bodyPr lIns="50800" tIns="50800" rIns="50800" bIns="50800" rtlCol="0" anchor="ctr"/>
            <a:lstStyle/>
            <a:p>
              <a:pPr algn="ctr">
                <a:lnSpc>
                  <a:spcPts val="3145"/>
                </a:lnSpc>
              </a:pPr>
              <a:r>
                <a:rPr lang="en-US" sz="2247" b="1">
                  <a:solidFill>
                    <a:srgbClr val="FDFDFD"/>
                  </a:solidFill>
                  <a:latin typeface="Saira ExtraCondensed Bold"/>
                  <a:ea typeface="Saira ExtraCondensed Bold"/>
                  <a:cs typeface="Saira ExtraCondensed Bold"/>
                  <a:sym typeface="Saira ExtraCondensed Bold"/>
                </a:rPr>
                <a:t>NHẬN VỐN</a:t>
              </a:r>
            </a:p>
          </p:txBody>
        </p:sp>
      </p:grpSp>
      <p:grpSp>
        <p:nvGrpSpPr>
          <p:cNvPr id="9" name="Group 9"/>
          <p:cNvGrpSpPr/>
          <p:nvPr/>
        </p:nvGrpSpPr>
        <p:grpSpPr>
          <a:xfrm>
            <a:off x="2029" y="9927067"/>
            <a:ext cx="18285971" cy="359933"/>
            <a:chOff x="0" y="0"/>
            <a:chExt cx="4816058" cy="94797"/>
          </a:xfrm>
        </p:grpSpPr>
        <p:sp>
          <p:nvSpPr>
            <p:cNvPr id="10" name="Freeform 10"/>
            <p:cNvSpPr/>
            <p:nvPr/>
          </p:nvSpPr>
          <p:spPr>
            <a:xfrm>
              <a:off x="0" y="0"/>
              <a:ext cx="4816058" cy="94797"/>
            </a:xfrm>
            <a:custGeom>
              <a:avLst/>
              <a:gdLst/>
              <a:ahLst/>
              <a:cxnLst/>
              <a:rect l="l" t="t" r="r" b="b"/>
              <a:pathLst>
                <a:path w="4816058" h="94797">
                  <a:moveTo>
                    <a:pt x="0" y="0"/>
                  </a:moveTo>
                  <a:lnTo>
                    <a:pt x="4816058" y="0"/>
                  </a:lnTo>
                  <a:lnTo>
                    <a:pt x="4816058" y="94797"/>
                  </a:lnTo>
                  <a:lnTo>
                    <a:pt x="0" y="94797"/>
                  </a:lnTo>
                  <a:close/>
                </a:path>
              </a:pathLst>
            </a:custGeom>
            <a:solidFill>
              <a:srgbClr val="2C3A67"/>
            </a:solidFill>
          </p:spPr>
        </p:sp>
        <p:sp>
          <p:nvSpPr>
            <p:cNvPr id="11" name="TextBox 11"/>
            <p:cNvSpPr txBox="1"/>
            <p:nvPr/>
          </p:nvSpPr>
          <p:spPr>
            <a:xfrm>
              <a:off x="0" y="-57150"/>
              <a:ext cx="4816058" cy="151947"/>
            </a:xfrm>
            <a:prstGeom prst="rect">
              <a:avLst/>
            </a:prstGeom>
          </p:spPr>
          <p:txBody>
            <a:bodyPr lIns="50800" tIns="50800" rIns="50800" bIns="50800" rtlCol="0" anchor="ctr"/>
            <a:lstStyle/>
            <a:p>
              <a:pPr algn="ctr">
                <a:lnSpc>
                  <a:spcPts val="3145"/>
                </a:lnSpc>
              </a:pPr>
              <a:endParaRPr/>
            </a:p>
          </p:txBody>
        </p:sp>
      </p:grpSp>
      <p:grpSp>
        <p:nvGrpSpPr>
          <p:cNvPr id="12" name="Group 12"/>
          <p:cNvGrpSpPr/>
          <p:nvPr/>
        </p:nvGrpSpPr>
        <p:grpSpPr>
          <a:xfrm rot="2604000">
            <a:off x="-339829" y="8179198"/>
            <a:ext cx="10758262" cy="5628314"/>
            <a:chOff x="0" y="0"/>
            <a:chExt cx="776815" cy="406400"/>
          </a:xfrm>
        </p:grpSpPr>
        <p:sp>
          <p:nvSpPr>
            <p:cNvPr id="13" name="Freeform 13"/>
            <p:cNvSpPr/>
            <p:nvPr/>
          </p:nvSpPr>
          <p:spPr>
            <a:xfrm>
              <a:off x="0" y="0"/>
              <a:ext cx="776815" cy="406400"/>
            </a:xfrm>
            <a:custGeom>
              <a:avLst/>
              <a:gdLst/>
              <a:ahLst/>
              <a:cxnLst/>
              <a:rect l="l" t="t" r="r" b="b"/>
              <a:pathLst>
                <a:path w="776815" h="406400">
                  <a:moveTo>
                    <a:pt x="573615" y="0"/>
                  </a:moveTo>
                  <a:cubicBezTo>
                    <a:pt x="685839" y="0"/>
                    <a:pt x="776815" y="90976"/>
                    <a:pt x="776815" y="203200"/>
                  </a:cubicBezTo>
                  <a:cubicBezTo>
                    <a:pt x="776815" y="315424"/>
                    <a:pt x="685839" y="406400"/>
                    <a:pt x="573615" y="406400"/>
                  </a:cubicBezTo>
                  <a:lnTo>
                    <a:pt x="203200" y="406400"/>
                  </a:lnTo>
                  <a:cubicBezTo>
                    <a:pt x="90976" y="406400"/>
                    <a:pt x="0" y="315424"/>
                    <a:pt x="0" y="203200"/>
                  </a:cubicBezTo>
                  <a:cubicBezTo>
                    <a:pt x="0" y="90976"/>
                    <a:pt x="90976" y="0"/>
                    <a:pt x="203200" y="0"/>
                  </a:cubicBezTo>
                  <a:close/>
                </a:path>
              </a:pathLst>
            </a:custGeom>
            <a:solidFill>
              <a:srgbClr val="2C3A67"/>
            </a:solidFill>
          </p:spPr>
        </p:sp>
        <p:sp>
          <p:nvSpPr>
            <p:cNvPr id="14" name="TextBox 14"/>
            <p:cNvSpPr txBox="1"/>
            <p:nvPr/>
          </p:nvSpPr>
          <p:spPr>
            <a:xfrm>
              <a:off x="0" y="-57150"/>
              <a:ext cx="776815" cy="463550"/>
            </a:xfrm>
            <a:prstGeom prst="rect">
              <a:avLst/>
            </a:prstGeom>
          </p:spPr>
          <p:txBody>
            <a:bodyPr lIns="50800" tIns="50800" rIns="50800" bIns="50800" rtlCol="0" anchor="ctr"/>
            <a:lstStyle/>
            <a:p>
              <a:pPr algn="ctr">
                <a:lnSpc>
                  <a:spcPts val="3145"/>
                </a:lnSpc>
              </a:pPr>
              <a:endParaRPr/>
            </a:p>
          </p:txBody>
        </p:sp>
      </p:grpSp>
      <p:sp>
        <p:nvSpPr>
          <p:cNvPr id="15" name="Freeform 15"/>
          <p:cNvSpPr/>
          <p:nvPr/>
        </p:nvSpPr>
        <p:spPr>
          <a:xfrm>
            <a:off x="-1833385" y="3587762"/>
            <a:ext cx="8873096" cy="8873096"/>
          </a:xfrm>
          <a:custGeom>
            <a:avLst/>
            <a:gdLst/>
            <a:ahLst/>
            <a:cxnLst/>
            <a:rect l="l" t="t" r="r" b="b"/>
            <a:pathLst>
              <a:path w="8873096" h="8873096">
                <a:moveTo>
                  <a:pt x="0" y="0"/>
                </a:moveTo>
                <a:lnTo>
                  <a:pt x="8873097" y="0"/>
                </a:lnTo>
                <a:lnTo>
                  <a:pt x="8873097" y="8873096"/>
                </a:lnTo>
                <a:lnTo>
                  <a:pt x="0" y="8873096"/>
                </a:lnTo>
                <a:lnTo>
                  <a:pt x="0" y="0"/>
                </a:lnTo>
                <a:close/>
              </a:path>
            </a:pathLst>
          </a:custGeom>
          <a:blipFill>
            <a:blip r:embed="rId3"/>
            <a:stretch>
              <a:fillRect/>
            </a:stretch>
          </a:blipFill>
        </p:spPr>
      </p:sp>
      <p:grpSp>
        <p:nvGrpSpPr>
          <p:cNvPr id="16" name="Group 16"/>
          <p:cNvGrpSpPr/>
          <p:nvPr/>
        </p:nvGrpSpPr>
        <p:grpSpPr>
          <a:xfrm>
            <a:off x="-1350769" y="4111349"/>
            <a:ext cx="7907866" cy="790786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3145"/>
                </a:lnSpc>
              </a:pPr>
              <a:endParaRPr/>
            </a:p>
          </p:txBody>
        </p:sp>
      </p:grpSp>
      <p:grpSp>
        <p:nvGrpSpPr>
          <p:cNvPr id="19" name="Group 19"/>
          <p:cNvGrpSpPr/>
          <p:nvPr/>
        </p:nvGrpSpPr>
        <p:grpSpPr>
          <a:xfrm>
            <a:off x="-1089430" y="4372687"/>
            <a:ext cx="7385188" cy="738518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3497"/>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3145"/>
                </a:lnSpc>
              </a:pPr>
              <a:endParaRPr/>
            </a:p>
          </p:txBody>
        </p:sp>
      </p:grpSp>
      <p:grpSp>
        <p:nvGrpSpPr>
          <p:cNvPr id="22" name="Group 22"/>
          <p:cNvGrpSpPr/>
          <p:nvPr/>
        </p:nvGrpSpPr>
        <p:grpSpPr>
          <a:xfrm>
            <a:off x="-740413" y="4721705"/>
            <a:ext cx="6687152" cy="668715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259" r="-18259"/>
              </a:stretch>
            </a:blipFill>
          </p:spPr>
        </p:sp>
      </p:grpSp>
      <p:grpSp>
        <p:nvGrpSpPr>
          <p:cNvPr id="24" name="Group 24"/>
          <p:cNvGrpSpPr/>
          <p:nvPr/>
        </p:nvGrpSpPr>
        <p:grpSpPr>
          <a:xfrm rot="5400000">
            <a:off x="17155976" y="9154976"/>
            <a:ext cx="2264048" cy="22640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3825" cap="sq">
              <a:gradFill>
                <a:gsLst>
                  <a:gs pos="0">
                    <a:srgbClr val="081E69">
                      <a:alpha val="100000"/>
                    </a:srgbClr>
                  </a:gs>
                  <a:gs pos="100000">
                    <a:srgbClr val="157EFA">
                      <a:alpha val="100000"/>
                    </a:srgbClr>
                  </a:gs>
                </a:gsLst>
                <a:lin ang="0"/>
              </a:gradFill>
              <a:prstDash val="solid"/>
              <a:miter/>
            </a:ln>
          </p:spPr>
        </p:sp>
        <p:sp>
          <p:nvSpPr>
            <p:cNvPr id="26" name="TextBox 26"/>
            <p:cNvSpPr txBox="1"/>
            <p:nvPr/>
          </p:nvSpPr>
          <p:spPr>
            <a:xfrm>
              <a:off x="76200" y="19050"/>
              <a:ext cx="660400" cy="717550"/>
            </a:xfrm>
            <a:prstGeom prst="rect">
              <a:avLst/>
            </a:prstGeom>
          </p:spPr>
          <p:txBody>
            <a:bodyPr lIns="50800" tIns="50800" rIns="50800" bIns="50800" rtlCol="0" anchor="ctr"/>
            <a:lstStyle/>
            <a:p>
              <a:pPr algn="ctr">
                <a:lnSpc>
                  <a:spcPts val="3145"/>
                </a:lnSpc>
              </a:pPr>
              <a:endParaRPr/>
            </a:p>
          </p:txBody>
        </p:sp>
      </p:grpSp>
      <p:grpSp>
        <p:nvGrpSpPr>
          <p:cNvPr id="27" name="Group 27"/>
          <p:cNvGrpSpPr/>
          <p:nvPr/>
        </p:nvGrpSpPr>
        <p:grpSpPr>
          <a:xfrm rot="5400000">
            <a:off x="17485389" y="9484389"/>
            <a:ext cx="1605222" cy="160522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3497"/>
            </a:solidFill>
          </p:spPr>
        </p:sp>
        <p:sp>
          <p:nvSpPr>
            <p:cNvPr id="29" name="TextBox 29"/>
            <p:cNvSpPr txBox="1"/>
            <p:nvPr/>
          </p:nvSpPr>
          <p:spPr>
            <a:xfrm>
              <a:off x="76200" y="19050"/>
              <a:ext cx="660400" cy="717550"/>
            </a:xfrm>
            <a:prstGeom prst="rect">
              <a:avLst/>
            </a:prstGeom>
          </p:spPr>
          <p:txBody>
            <a:bodyPr lIns="50800" tIns="50800" rIns="50800" bIns="50800" rtlCol="0" anchor="ctr"/>
            <a:lstStyle/>
            <a:p>
              <a:pPr algn="ctr">
                <a:lnSpc>
                  <a:spcPts val="3145"/>
                </a:lnSpc>
              </a:pPr>
              <a:endParaRPr/>
            </a:p>
          </p:txBody>
        </p:sp>
      </p:grpSp>
      <p:sp>
        <p:nvSpPr>
          <p:cNvPr id="30" name="Freeform 30"/>
          <p:cNvSpPr/>
          <p:nvPr/>
        </p:nvSpPr>
        <p:spPr>
          <a:xfrm>
            <a:off x="16634124" y="321472"/>
            <a:ext cx="1043704" cy="707228"/>
          </a:xfrm>
          <a:custGeom>
            <a:avLst/>
            <a:gdLst/>
            <a:ahLst/>
            <a:cxnLst/>
            <a:rect l="l" t="t" r="r" b="b"/>
            <a:pathLst>
              <a:path w="1043704" h="707228">
                <a:moveTo>
                  <a:pt x="0" y="0"/>
                </a:moveTo>
                <a:lnTo>
                  <a:pt x="1043704" y="0"/>
                </a:lnTo>
                <a:lnTo>
                  <a:pt x="1043704" y="707228"/>
                </a:lnTo>
                <a:lnTo>
                  <a:pt x="0" y="707228"/>
                </a:lnTo>
                <a:lnTo>
                  <a:pt x="0" y="0"/>
                </a:lnTo>
                <a:close/>
              </a:path>
            </a:pathLst>
          </a:custGeom>
          <a:blipFill>
            <a:blip r:embed="rId5">
              <a:extLst>
                <a:ext uri="{96DAC541-7B7A-43D3-8B79-37D633B846F1}">
                  <asvg:svgBlip xmlns:asvg="http://schemas.microsoft.com/office/drawing/2016/SVG/main" r:embed="rId6"/>
                </a:ext>
              </a:extLst>
            </a:blip>
            <a:stretch>
              <a:fillRect t="-174478" r="-87868"/>
            </a:stretch>
          </a:blipFill>
        </p:spPr>
      </p:sp>
      <p:grpSp>
        <p:nvGrpSpPr>
          <p:cNvPr id="31" name="Group 31"/>
          <p:cNvGrpSpPr/>
          <p:nvPr/>
        </p:nvGrpSpPr>
        <p:grpSpPr>
          <a:xfrm>
            <a:off x="12758474" y="7059753"/>
            <a:ext cx="3473029" cy="1138863"/>
            <a:chOff x="0" y="0"/>
            <a:chExt cx="1239341" cy="406400"/>
          </a:xfrm>
        </p:grpSpPr>
        <p:sp>
          <p:nvSpPr>
            <p:cNvPr id="32" name="Freeform 32"/>
            <p:cNvSpPr/>
            <p:nvPr/>
          </p:nvSpPr>
          <p:spPr>
            <a:xfrm>
              <a:off x="0" y="0"/>
              <a:ext cx="1239341" cy="406400"/>
            </a:xfrm>
            <a:custGeom>
              <a:avLst/>
              <a:gdLst/>
              <a:ahLst/>
              <a:cxnLst/>
              <a:rect l="l" t="t" r="r" b="b"/>
              <a:pathLst>
                <a:path w="1239341" h="406400">
                  <a:moveTo>
                    <a:pt x="1036141" y="0"/>
                  </a:moveTo>
                  <a:cubicBezTo>
                    <a:pt x="1148365" y="0"/>
                    <a:pt x="1239341" y="90976"/>
                    <a:pt x="1239341" y="203200"/>
                  </a:cubicBezTo>
                  <a:cubicBezTo>
                    <a:pt x="1239341" y="315424"/>
                    <a:pt x="1148365" y="406400"/>
                    <a:pt x="1036141" y="406400"/>
                  </a:cubicBezTo>
                  <a:lnTo>
                    <a:pt x="203200" y="406400"/>
                  </a:lnTo>
                  <a:cubicBezTo>
                    <a:pt x="90976" y="406400"/>
                    <a:pt x="0" y="315424"/>
                    <a:pt x="0" y="203200"/>
                  </a:cubicBezTo>
                  <a:cubicBezTo>
                    <a:pt x="0" y="90976"/>
                    <a:pt x="90976" y="0"/>
                    <a:pt x="203200" y="0"/>
                  </a:cubicBezTo>
                  <a:close/>
                </a:path>
              </a:pathLst>
            </a:custGeom>
            <a:solidFill>
              <a:srgbClr val="FF66C4"/>
            </a:solidFill>
          </p:spPr>
        </p:sp>
        <p:sp>
          <p:nvSpPr>
            <p:cNvPr id="33" name="TextBox 33"/>
            <p:cNvSpPr txBox="1"/>
            <p:nvPr/>
          </p:nvSpPr>
          <p:spPr>
            <a:xfrm>
              <a:off x="0" y="-47625"/>
              <a:ext cx="1239341" cy="454025"/>
            </a:xfrm>
            <a:prstGeom prst="rect">
              <a:avLst/>
            </a:prstGeom>
          </p:spPr>
          <p:txBody>
            <a:bodyPr lIns="50800" tIns="50800" rIns="50800" bIns="50800" rtlCol="0" anchor="ctr"/>
            <a:lstStyle/>
            <a:p>
              <a:pPr algn="ctr">
                <a:lnSpc>
                  <a:spcPts val="3145"/>
                </a:lnSpc>
              </a:pPr>
              <a:r>
                <a:rPr lang="en-US" sz="2247" b="1">
                  <a:solidFill>
                    <a:srgbClr val="FDFDFD"/>
                  </a:solidFill>
                  <a:latin typeface="Saira ExtraCondensed Bold"/>
                  <a:ea typeface="Saira ExtraCondensed Bold"/>
                  <a:cs typeface="Saira ExtraCondensed Bold"/>
                  <a:sym typeface="Saira ExtraCondensed Bold"/>
                </a:rPr>
                <a:t>QUYẾT ĐỊNH THỰC HIỆN HOẶC MUA</a:t>
              </a:r>
            </a:p>
          </p:txBody>
        </p:sp>
      </p:grpSp>
      <p:grpSp>
        <p:nvGrpSpPr>
          <p:cNvPr id="34" name="Group 34"/>
          <p:cNvGrpSpPr/>
          <p:nvPr/>
        </p:nvGrpSpPr>
        <p:grpSpPr>
          <a:xfrm>
            <a:off x="14534212" y="3415730"/>
            <a:ext cx="2951177" cy="1138863"/>
            <a:chOff x="0" y="0"/>
            <a:chExt cx="1053119" cy="406400"/>
          </a:xfrm>
        </p:grpSpPr>
        <p:sp>
          <p:nvSpPr>
            <p:cNvPr id="35" name="Freeform 35"/>
            <p:cNvSpPr/>
            <p:nvPr/>
          </p:nvSpPr>
          <p:spPr>
            <a:xfrm>
              <a:off x="0" y="0"/>
              <a:ext cx="1053119" cy="406400"/>
            </a:xfrm>
            <a:custGeom>
              <a:avLst/>
              <a:gdLst/>
              <a:ahLst/>
              <a:cxnLst/>
              <a:rect l="l" t="t" r="r" b="b"/>
              <a:pathLst>
                <a:path w="1053119" h="406400">
                  <a:moveTo>
                    <a:pt x="849919" y="0"/>
                  </a:moveTo>
                  <a:cubicBezTo>
                    <a:pt x="962144" y="0"/>
                    <a:pt x="1053119" y="90976"/>
                    <a:pt x="1053119" y="203200"/>
                  </a:cubicBezTo>
                  <a:cubicBezTo>
                    <a:pt x="1053119" y="315424"/>
                    <a:pt x="962144" y="406400"/>
                    <a:pt x="849919" y="406400"/>
                  </a:cubicBezTo>
                  <a:lnTo>
                    <a:pt x="203200" y="406400"/>
                  </a:lnTo>
                  <a:cubicBezTo>
                    <a:pt x="90976" y="406400"/>
                    <a:pt x="0" y="315424"/>
                    <a:pt x="0" y="203200"/>
                  </a:cubicBezTo>
                  <a:cubicBezTo>
                    <a:pt x="0" y="90976"/>
                    <a:pt x="90976" y="0"/>
                    <a:pt x="203200" y="0"/>
                  </a:cubicBezTo>
                  <a:close/>
                </a:path>
              </a:pathLst>
            </a:custGeom>
            <a:solidFill>
              <a:srgbClr val="FF3131"/>
            </a:solidFill>
          </p:spPr>
        </p:sp>
        <p:sp>
          <p:nvSpPr>
            <p:cNvPr id="36" name="TextBox 36"/>
            <p:cNvSpPr txBox="1"/>
            <p:nvPr/>
          </p:nvSpPr>
          <p:spPr>
            <a:xfrm>
              <a:off x="0" y="-47625"/>
              <a:ext cx="1053119" cy="454025"/>
            </a:xfrm>
            <a:prstGeom prst="rect">
              <a:avLst/>
            </a:prstGeom>
          </p:spPr>
          <p:txBody>
            <a:bodyPr lIns="50800" tIns="50800" rIns="50800" bIns="50800" rtlCol="0" anchor="ctr"/>
            <a:lstStyle/>
            <a:p>
              <a:pPr algn="ctr">
                <a:lnSpc>
                  <a:spcPts val="3145"/>
                </a:lnSpc>
              </a:pPr>
              <a:r>
                <a:rPr lang="en-US" sz="2247" b="1">
                  <a:solidFill>
                    <a:srgbClr val="FDFDFD"/>
                  </a:solidFill>
                  <a:latin typeface="Saira ExtraCondensed Bold"/>
                  <a:ea typeface="Saira ExtraCondensed Bold"/>
                  <a:cs typeface="Saira ExtraCondensed Bold"/>
                  <a:sym typeface="Saira ExtraCondensed Bold"/>
                </a:rPr>
                <a:t>PHÂN BỔ TÀI SẢN</a:t>
              </a:r>
            </a:p>
          </p:txBody>
        </p:sp>
      </p:grpSp>
      <p:grpSp>
        <p:nvGrpSpPr>
          <p:cNvPr id="37" name="Group 37"/>
          <p:cNvGrpSpPr/>
          <p:nvPr/>
        </p:nvGrpSpPr>
        <p:grpSpPr>
          <a:xfrm>
            <a:off x="8243586" y="7059753"/>
            <a:ext cx="3473029" cy="1138863"/>
            <a:chOff x="0" y="0"/>
            <a:chExt cx="1239341" cy="406400"/>
          </a:xfrm>
        </p:grpSpPr>
        <p:sp>
          <p:nvSpPr>
            <p:cNvPr id="38" name="Freeform 38"/>
            <p:cNvSpPr/>
            <p:nvPr/>
          </p:nvSpPr>
          <p:spPr>
            <a:xfrm>
              <a:off x="0" y="0"/>
              <a:ext cx="1239341" cy="406400"/>
            </a:xfrm>
            <a:custGeom>
              <a:avLst/>
              <a:gdLst/>
              <a:ahLst/>
              <a:cxnLst/>
              <a:rect l="l" t="t" r="r" b="b"/>
              <a:pathLst>
                <a:path w="1239341" h="406400">
                  <a:moveTo>
                    <a:pt x="1036141" y="0"/>
                  </a:moveTo>
                  <a:cubicBezTo>
                    <a:pt x="1148365" y="0"/>
                    <a:pt x="1239341" y="90976"/>
                    <a:pt x="1239341" y="203200"/>
                  </a:cubicBezTo>
                  <a:cubicBezTo>
                    <a:pt x="1239341" y="315424"/>
                    <a:pt x="1148365" y="406400"/>
                    <a:pt x="1036141" y="406400"/>
                  </a:cubicBezTo>
                  <a:lnTo>
                    <a:pt x="203200" y="406400"/>
                  </a:lnTo>
                  <a:cubicBezTo>
                    <a:pt x="90976" y="406400"/>
                    <a:pt x="0" y="315424"/>
                    <a:pt x="0" y="203200"/>
                  </a:cubicBezTo>
                  <a:cubicBezTo>
                    <a:pt x="0" y="90976"/>
                    <a:pt x="90976" y="0"/>
                    <a:pt x="203200" y="0"/>
                  </a:cubicBezTo>
                  <a:close/>
                </a:path>
              </a:pathLst>
            </a:custGeom>
            <a:solidFill>
              <a:srgbClr val="45A834"/>
            </a:solidFill>
          </p:spPr>
        </p:sp>
        <p:sp>
          <p:nvSpPr>
            <p:cNvPr id="39" name="TextBox 39"/>
            <p:cNvSpPr txBox="1"/>
            <p:nvPr/>
          </p:nvSpPr>
          <p:spPr>
            <a:xfrm>
              <a:off x="0" y="-47625"/>
              <a:ext cx="1239341" cy="454025"/>
            </a:xfrm>
            <a:prstGeom prst="rect">
              <a:avLst/>
            </a:prstGeom>
          </p:spPr>
          <p:txBody>
            <a:bodyPr lIns="50800" tIns="50800" rIns="50800" bIns="50800" rtlCol="0" anchor="ctr"/>
            <a:lstStyle/>
            <a:p>
              <a:pPr algn="ctr">
                <a:lnSpc>
                  <a:spcPts val="3145"/>
                </a:lnSpc>
              </a:pPr>
              <a:r>
                <a:rPr lang="en-US" sz="2247" b="1">
                  <a:solidFill>
                    <a:srgbClr val="FDFDFD"/>
                  </a:solidFill>
                  <a:latin typeface="Saira ExtraCondensed Bold"/>
                  <a:ea typeface="Saira ExtraCondensed Bold"/>
                  <a:cs typeface="Saira ExtraCondensed Bold"/>
                  <a:sym typeface="Saira ExtraCondensed Bold"/>
                </a:rPr>
                <a:t>LỰA CHỌN DANH MỤC ĐẦU TƯ</a:t>
              </a:r>
            </a:p>
          </p:txBody>
        </p:sp>
      </p:grpSp>
      <p:grpSp>
        <p:nvGrpSpPr>
          <p:cNvPr id="40" name="Group 40"/>
          <p:cNvGrpSpPr/>
          <p:nvPr/>
        </p:nvGrpSpPr>
        <p:grpSpPr>
          <a:xfrm>
            <a:off x="10853083" y="3415730"/>
            <a:ext cx="2652014" cy="1138863"/>
            <a:chOff x="0" y="0"/>
            <a:chExt cx="946364" cy="406400"/>
          </a:xfrm>
        </p:grpSpPr>
        <p:sp>
          <p:nvSpPr>
            <p:cNvPr id="41" name="Freeform 41"/>
            <p:cNvSpPr/>
            <p:nvPr/>
          </p:nvSpPr>
          <p:spPr>
            <a:xfrm>
              <a:off x="0" y="0"/>
              <a:ext cx="946364" cy="406400"/>
            </a:xfrm>
            <a:custGeom>
              <a:avLst/>
              <a:gdLst/>
              <a:ahLst/>
              <a:cxnLst/>
              <a:rect l="l" t="t" r="r" b="b"/>
              <a:pathLst>
                <a:path w="946364" h="406400">
                  <a:moveTo>
                    <a:pt x="743164" y="0"/>
                  </a:moveTo>
                  <a:cubicBezTo>
                    <a:pt x="855388" y="0"/>
                    <a:pt x="946364" y="90976"/>
                    <a:pt x="946364" y="203200"/>
                  </a:cubicBezTo>
                  <a:cubicBezTo>
                    <a:pt x="946364" y="315424"/>
                    <a:pt x="855388" y="406400"/>
                    <a:pt x="743164" y="406400"/>
                  </a:cubicBezTo>
                  <a:lnTo>
                    <a:pt x="203200" y="406400"/>
                  </a:lnTo>
                  <a:cubicBezTo>
                    <a:pt x="90976" y="406400"/>
                    <a:pt x="0" y="315424"/>
                    <a:pt x="0" y="203200"/>
                  </a:cubicBezTo>
                  <a:cubicBezTo>
                    <a:pt x="0" y="90976"/>
                    <a:pt x="90976" y="0"/>
                    <a:pt x="203200" y="0"/>
                  </a:cubicBezTo>
                  <a:close/>
                </a:path>
              </a:pathLst>
            </a:custGeom>
            <a:solidFill>
              <a:srgbClr val="FFC94D"/>
            </a:solidFill>
          </p:spPr>
        </p:sp>
        <p:sp>
          <p:nvSpPr>
            <p:cNvPr id="42" name="TextBox 42"/>
            <p:cNvSpPr txBox="1"/>
            <p:nvPr/>
          </p:nvSpPr>
          <p:spPr>
            <a:xfrm>
              <a:off x="0" y="-47625"/>
              <a:ext cx="946364" cy="454025"/>
            </a:xfrm>
            <a:prstGeom prst="rect">
              <a:avLst/>
            </a:prstGeom>
          </p:spPr>
          <p:txBody>
            <a:bodyPr lIns="50800" tIns="50800" rIns="50800" bIns="50800" rtlCol="0" anchor="ctr"/>
            <a:lstStyle/>
            <a:p>
              <a:pPr algn="ctr">
                <a:lnSpc>
                  <a:spcPts val="3145"/>
                </a:lnSpc>
              </a:pPr>
              <a:r>
                <a:rPr lang="en-US" sz="2247" b="1">
                  <a:solidFill>
                    <a:srgbClr val="FDFDFD"/>
                  </a:solidFill>
                  <a:latin typeface="Saira ExtraCondensed Bold"/>
                  <a:ea typeface="Saira ExtraCondensed Bold"/>
                  <a:cs typeface="Saira ExtraCondensed Bold"/>
                  <a:sym typeface="Saira ExtraCondensed Bold"/>
                </a:rPr>
                <a:t>LẬP KẾ HOẠCH TÀI CHÍNH</a:t>
              </a:r>
            </a:p>
          </p:txBody>
        </p:sp>
      </p:grpSp>
      <p:sp>
        <p:nvSpPr>
          <p:cNvPr id="43" name="Freeform 43"/>
          <p:cNvSpPr/>
          <p:nvPr/>
        </p:nvSpPr>
        <p:spPr>
          <a:xfrm>
            <a:off x="7673211" y="4849637"/>
            <a:ext cx="1675396" cy="1635605"/>
          </a:xfrm>
          <a:custGeom>
            <a:avLst/>
            <a:gdLst/>
            <a:ahLst/>
            <a:cxnLst/>
            <a:rect l="l" t="t" r="r" b="b"/>
            <a:pathLst>
              <a:path w="1675396" h="1635605">
                <a:moveTo>
                  <a:pt x="0" y="0"/>
                </a:moveTo>
                <a:lnTo>
                  <a:pt x="1675396" y="0"/>
                </a:lnTo>
                <a:lnTo>
                  <a:pt x="1675396" y="1635606"/>
                </a:lnTo>
                <a:lnTo>
                  <a:pt x="0" y="16356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4" name="Freeform 44"/>
          <p:cNvSpPr/>
          <p:nvPr/>
        </p:nvSpPr>
        <p:spPr>
          <a:xfrm>
            <a:off x="11270299" y="4849637"/>
            <a:ext cx="1635605" cy="1635605"/>
          </a:xfrm>
          <a:custGeom>
            <a:avLst/>
            <a:gdLst/>
            <a:ahLst/>
            <a:cxnLst/>
            <a:rect l="l" t="t" r="r" b="b"/>
            <a:pathLst>
              <a:path w="1635605" h="1635605">
                <a:moveTo>
                  <a:pt x="0" y="0"/>
                </a:moveTo>
                <a:lnTo>
                  <a:pt x="1635605" y="0"/>
                </a:lnTo>
                <a:lnTo>
                  <a:pt x="1635605" y="1635606"/>
                </a:lnTo>
                <a:lnTo>
                  <a:pt x="0" y="16356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5" name="Freeform 45"/>
          <p:cNvSpPr/>
          <p:nvPr/>
        </p:nvSpPr>
        <p:spPr>
          <a:xfrm>
            <a:off x="15084317" y="4849637"/>
            <a:ext cx="1695822" cy="1657666"/>
          </a:xfrm>
          <a:custGeom>
            <a:avLst/>
            <a:gdLst/>
            <a:ahLst/>
            <a:cxnLst/>
            <a:rect l="l" t="t" r="r" b="b"/>
            <a:pathLst>
              <a:path w="1695822" h="1657666">
                <a:moveTo>
                  <a:pt x="0" y="0"/>
                </a:moveTo>
                <a:lnTo>
                  <a:pt x="1695822" y="0"/>
                </a:lnTo>
                <a:lnTo>
                  <a:pt x="1695822" y="1657666"/>
                </a:lnTo>
                <a:lnTo>
                  <a:pt x="0" y="16576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6" name="Freeform 46"/>
          <p:cNvSpPr/>
          <p:nvPr/>
        </p:nvSpPr>
        <p:spPr>
          <a:xfrm>
            <a:off x="9425576" y="8427157"/>
            <a:ext cx="1455639" cy="1455639"/>
          </a:xfrm>
          <a:custGeom>
            <a:avLst/>
            <a:gdLst/>
            <a:ahLst/>
            <a:cxnLst/>
            <a:rect l="l" t="t" r="r" b="b"/>
            <a:pathLst>
              <a:path w="1455639" h="1455639">
                <a:moveTo>
                  <a:pt x="0" y="0"/>
                </a:moveTo>
                <a:lnTo>
                  <a:pt x="1455639" y="0"/>
                </a:lnTo>
                <a:lnTo>
                  <a:pt x="1455639" y="1455638"/>
                </a:lnTo>
                <a:lnTo>
                  <a:pt x="0" y="14556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7" name="Freeform 47"/>
          <p:cNvSpPr/>
          <p:nvPr/>
        </p:nvSpPr>
        <p:spPr>
          <a:xfrm>
            <a:off x="13505648" y="8400267"/>
            <a:ext cx="2057128" cy="1509418"/>
          </a:xfrm>
          <a:custGeom>
            <a:avLst/>
            <a:gdLst/>
            <a:ahLst/>
            <a:cxnLst/>
            <a:rect l="l" t="t" r="r" b="b"/>
            <a:pathLst>
              <a:path w="2057128" h="1509418">
                <a:moveTo>
                  <a:pt x="0" y="0"/>
                </a:moveTo>
                <a:lnTo>
                  <a:pt x="2057128" y="0"/>
                </a:lnTo>
                <a:lnTo>
                  <a:pt x="2057128" y="1509418"/>
                </a:lnTo>
                <a:lnTo>
                  <a:pt x="0" y="15094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8" name="TextBox 48"/>
          <p:cNvSpPr txBox="1"/>
          <p:nvPr/>
        </p:nvSpPr>
        <p:spPr>
          <a:xfrm>
            <a:off x="8510909" y="1211626"/>
            <a:ext cx="7720594" cy="432364"/>
          </a:xfrm>
          <a:prstGeom prst="rect">
            <a:avLst/>
          </a:prstGeom>
        </p:spPr>
        <p:txBody>
          <a:bodyPr lIns="0" tIns="0" rIns="0" bIns="0" rtlCol="0" anchor="t">
            <a:spAutoFit/>
          </a:bodyPr>
          <a:lstStyle/>
          <a:p>
            <a:pPr algn="ctr">
              <a:lnSpc>
                <a:spcPts val="3468"/>
              </a:lnSpc>
            </a:pPr>
            <a:r>
              <a:rPr lang="en-US" sz="2477" b="1">
                <a:solidFill>
                  <a:srgbClr val="FFFFFF"/>
                </a:solidFill>
                <a:latin typeface="Arimo Bold"/>
                <a:ea typeface="Arimo Bold"/>
                <a:cs typeface="Arimo Bold"/>
                <a:sym typeface="Arimo Bold"/>
              </a:rPr>
              <a:t>UNIQUE SELLING PROPOSITION</a:t>
            </a:r>
          </a:p>
        </p:txBody>
      </p:sp>
      <p:sp>
        <p:nvSpPr>
          <p:cNvPr id="49" name="TextBox 49"/>
          <p:cNvSpPr txBox="1"/>
          <p:nvPr/>
        </p:nvSpPr>
        <p:spPr>
          <a:xfrm>
            <a:off x="710347" y="253044"/>
            <a:ext cx="6534508" cy="1052198"/>
          </a:xfrm>
          <a:prstGeom prst="rect">
            <a:avLst/>
          </a:prstGeom>
        </p:spPr>
        <p:txBody>
          <a:bodyPr lIns="0" tIns="0" rIns="0" bIns="0" rtlCol="0" anchor="t">
            <a:spAutoFit/>
          </a:bodyPr>
          <a:lstStyle/>
          <a:p>
            <a:pPr algn="ctr">
              <a:lnSpc>
                <a:spcPts val="8679"/>
              </a:lnSpc>
              <a:spcBef>
                <a:spcPct val="0"/>
              </a:spcBef>
            </a:pPr>
            <a:r>
              <a:rPr lang="en-US" sz="6199" b="1" spc="260">
                <a:solidFill>
                  <a:srgbClr val="FFFFFF"/>
                </a:solidFill>
                <a:latin typeface="Saira ExtraCondensed Bold"/>
                <a:ea typeface="Saira ExtraCondensed Bold"/>
                <a:cs typeface="Saira ExtraCondensed Bold"/>
                <a:sym typeface="Saira ExtraCondensed Bold"/>
              </a:rPr>
              <a:t>9.2 ỨNG DỤNG TÀI CHÍNH</a:t>
            </a:r>
          </a:p>
        </p:txBody>
      </p:sp>
      <p:sp>
        <p:nvSpPr>
          <p:cNvPr id="50" name="TextBox 50"/>
          <p:cNvSpPr txBox="1"/>
          <p:nvPr/>
        </p:nvSpPr>
        <p:spPr>
          <a:xfrm>
            <a:off x="3427134" y="2318582"/>
            <a:ext cx="16986330" cy="925698"/>
          </a:xfrm>
          <a:prstGeom prst="rect">
            <a:avLst/>
          </a:prstGeom>
        </p:spPr>
        <p:txBody>
          <a:bodyPr lIns="0" tIns="0" rIns="0" bIns="0" rtlCol="0" anchor="t">
            <a:spAutoFit/>
          </a:bodyPr>
          <a:lstStyle/>
          <a:p>
            <a:pPr marL="0" lvl="0" indent="0" algn="l">
              <a:lnSpc>
                <a:spcPts val="7660"/>
              </a:lnSpc>
              <a:spcBef>
                <a:spcPct val="0"/>
              </a:spcBef>
            </a:pPr>
            <a:r>
              <a:rPr lang="en-US" sz="5471" b="1" u="none" strike="noStrike">
                <a:solidFill>
                  <a:srgbClr val="0366BF"/>
                </a:solidFill>
                <a:latin typeface="Saira ExtraCondensed Bold"/>
                <a:ea typeface="Saira ExtraCondensed Bold"/>
                <a:cs typeface="Saira ExtraCondensed Bold"/>
                <a:sym typeface="Saira ExtraCondensed Bold"/>
              </a:rPr>
              <a:t>Lập trình tuyến tính có thể được áp dụng trong các tình huống vấn đề</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4553" y="363269"/>
            <a:ext cx="2251187" cy="502749"/>
            <a:chOff x="0" y="0"/>
            <a:chExt cx="1819761" cy="406400"/>
          </a:xfrm>
        </p:grpSpPr>
        <p:sp>
          <p:nvSpPr>
            <p:cNvPr id="3" name="Freeform 3"/>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95BFF6"/>
            </a:solidFill>
          </p:spPr>
        </p:sp>
        <p:sp>
          <p:nvSpPr>
            <p:cNvPr id="4" name="TextBox 4"/>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8421908" y="614644"/>
            <a:ext cx="1136375" cy="76973"/>
            <a:chOff x="0" y="0"/>
            <a:chExt cx="299292" cy="20273"/>
          </a:xfrm>
        </p:grpSpPr>
        <p:sp>
          <p:nvSpPr>
            <p:cNvPr id="6" name="Freeform 6"/>
            <p:cNvSpPr/>
            <p:nvPr/>
          </p:nvSpPr>
          <p:spPr>
            <a:xfrm>
              <a:off x="0" y="0"/>
              <a:ext cx="299292" cy="20273"/>
            </a:xfrm>
            <a:custGeom>
              <a:avLst/>
              <a:gdLst/>
              <a:ahLst/>
              <a:cxnLst/>
              <a:rect l="l" t="t" r="r" b="b"/>
              <a:pathLst>
                <a:path w="299292" h="20273">
                  <a:moveTo>
                    <a:pt x="10136" y="0"/>
                  </a:moveTo>
                  <a:lnTo>
                    <a:pt x="289156" y="0"/>
                  </a:lnTo>
                  <a:cubicBezTo>
                    <a:pt x="294754" y="0"/>
                    <a:pt x="299292" y="4538"/>
                    <a:pt x="299292" y="10136"/>
                  </a:cubicBezTo>
                  <a:lnTo>
                    <a:pt x="299292" y="10136"/>
                  </a:lnTo>
                  <a:cubicBezTo>
                    <a:pt x="299292" y="15734"/>
                    <a:pt x="294754" y="20273"/>
                    <a:pt x="289156" y="20273"/>
                  </a:cubicBezTo>
                  <a:lnTo>
                    <a:pt x="10136" y="20273"/>
                  </a:lnTo>
                  <a:cubicBezTo>
                    <a:pt x="4538" y="20273"/>
                    <a:pt x="0" y="15734"/>
                    <a:pt x="0" y="10136"/>
                  </a:cubicBezTo>
                  <a:lnTo>
                    <a:pt x="0" y="10136"/>
                  </a:lnTo>
                  <a:cubicBezTo>
                    <a:pt x="0" y="4538"/>
                    <a:pt x="4538" y="0"/>
                    <a:pt x="10136" y="0"/>
                  </a:cubicBezTo>
                  <a:close/>
                </a:path>
              </a:pathLst>
            </a:custGeom>
            <a:solidFill>
              <a:srgbClr val="4394CF"/>
            </a:solidFill>
          </p:spPr>
        </p:sp>
        <p:sp>
          <p:nvSpPr>
            <p:cNvPr id="7" name="TextBox 7"/>
            <p:cNvSpPr txBox="1"/>
            <p:nvPr/>
          </p:nvSpPr>
          <p:spPr>
            <a:xfrm>
              <a:off x="0" y="-28575"/>
              <a:ext cx="299292" cy="48848"/>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9614674" y="614644"/>
            <a:ext cx="251419" cy="76973"/>
            <a:chOff x="0" y="0"/>
            <a:chExt cx="66217" cy="20273"/>
          </a:xfrm>
        </p:grpSpPr>
        <p:sp>
          <p:nvSpPr>
            <p:cNvPr id="9" name="Freeform 9"/>
            <p:cNvSpPr/>
            <p:nvPr/>
          </p:nvSpPr>
          <p:spPr>
            <a:xfrm>
              <a:off x="0" y="0"/>
              <a:ext cx="66217" cy="20273"/>
            </a:xfrm>
            <a:custGeom>
              <a:avLst/>
              <a:gdLst/>
              <a:ahLst/>
              <a:cxnLst/>
              <a:rect l="l" t="t" r="r" b="b"/>
              <a:pathLst>
                <a:path w="66217" h="20273">
                  <a:moveTo>
                    <a:pt x="10136" y="0"/>
                  </a:moveTo>
                  <a:lnTo>
                    <a:pt x="56081" y="0"/>
                  </a:lnTo>
                  <a:cubicBezTo>
                    <a:pt x="61679" y="0"/>
                    <a:pt x="66217" y="4538"/>
                    <a:pt x="66217" y="10136"/>
                  </a:cubicBezTo>
                  <a:lnTo>
                    <a:pt x="66217" y="10136"/>
                  </a:lnTo>
                  <a:cubicBezTo>
                    <a:pt x="66217" y="15734"/>
                    <a:pt x="61679" y="20273"/>
                    <a:pt x="56081" y="20273"/>
                  </a:cubicBezTo>
                  <a:lnTo>
                    <a:pt x="10136" y="20273"/>
                  </a:lnTo>
                  <a:cubicBezTo>
                    <a:pt x="4538" y="20273"/>
                    <a:pt x="0" y="15734"/>
                    <a:pt x="0" y="10136"/>
                  </a:cubicBezTo>
                  <a:lnTo>
                    <a:pt x="0" y="10136"/>
                  </a:lnTo>
                  <a:cubicBezTo>
                    <a:pt x="0" y="4538"/>
                    <a:pt x="4538" y="0"/>
                    <a:pt x="10136" y="0"/>
                  </a:cubicBezTo>
                  <a:close/>
                </a:path>
              </a:pathLst>
            </a:custGeom>
            <a:solidFill>
              <a:srgbClr val="4394CF"/>
            </a:solidFill>
          </p:spPr>
        </p:sp>
        <p:sp>
          <p:nvSpPr>
            <p:cNvPr id="10" name="TextBox 10"/>
            <p:cNvSpPr txBox="1"/>
            <p:nvPr/>
          </p:nvSpPr>
          <p:spPr>
            <a:xfrm>
              <a:off x="0" y="-28575"/>
              <a:ext cx="66217" cy="48848"/>
            </a:xfrm>
            <a:prstGeom prst="rect">
              <a:avLst/>
            </a:prstGeom>
          </p:spPr>
          <p:txBody>
            <a:bodyPr lIns="50800" tIns="50800" rIns="50800" bIns="50800" rtlCol="0" anchor="ctr"/>
            <a:lstStyle/>
            <a:p>
              <a:pPr algn="ctr">
                <a:lnSpc>
                  <a:spcPts val="2239"/>
                </a:lnSpc>
              </a:pPr>
              <a:endParaRPr/>
            </a:p>
          </p:txBody>
        </p:sp>
      </p:grpSp>
      <p:sp>
        <p:nvSpPr>
          <p:cNvPr id="11" name="Freeform 11"/>
          <p:cNvSpPr/>
          <p:nvPr/>
        </p:nvSpPr>
        <p:spPr>
          <a:xfrm>
            <a:off x="1983285" y="3793353"/>
            <a:ext cx="3132938" cy="1037786"/>
          </a:xfrm>
          <a:custGeom>
            <a:avLst/>
            <a:gdLst/>
            <a:ahLst/>
            <a:cxnLst/>
            <a:rect l="l" t="t" r="r" b="b"/>
            <a:pathLst>
              <a:path w="3132938" h="1037786">
                <a:moveTo>
                  <a:pt x="0" y="0"/>
                </a:moveTo>
                <a:lnTo>
                  <a:pt x="3132937" y="0"/>
                </a:lnTo>
                <a:lnTo>
                  <a:pt x="3132937" y="1037786"/>
                </a:lnTo>
                <a:lnTo>
                  <a:pt x="0" y="10377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4548587" y="3369625"/>
            <a:ext cx="1984141" cy="1889894"/>
          </a:xfrm>
          <a:custGeom>
            <a:avLst/>
            <a:gdLst/>
            <a:ahLst/>
            <a:cxnLst/>
            <a:rect l="l" t="t" r="r" b="b"/>
            <a:pathLst>
              <a:path w="1984141" h="1889894">
                <a:moveTo>
                  <a:pt x="0" y="0"/>
                </a:moveTo>
                <a:lnTo>
                  <a:pt x="1984141" y="0"/>
                </a:lnTo>
                <a:lnTo>
                  <a:pt x="1984141" y="1889894"/>
                </a:lnTo>
                <a:lnTo>
                  <a:pt x="0" y="18898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3" name="Group 13"/>
          <p:cNvGrpSpPr/>
          <p:nvPr/>
        </p:nvGrpSpPr>
        <p:grpSpPr>
          <a:xfrm>
            <a:off x="9144000" y="3175271"/>
            <a:ext cx="1812911" cy="1968229"/>
            <a:chOff x="0" y="0"/>
            <a:chExt cx="2417215" cy="2624306"/>
          </a:xfrm>
        </p:grpSpPr>
        <p:sp>
          <p:nvSpPr>
            <p:cNvPr id="14" name="Freeform 14"/>
            <p:cNvSpPr/>
            <p:nvPr/>
          </p:nvSpPr>
          <p:spPr>
            <a:xfrm>
              <a:off x="0" y="398712"/>
              <a:ext cx="1950177" cy="2225594"/>
            </a:xfrm>
            <a:custGeom>
              <a:avLst/>
              <a:gdLst/>
              <a:ahLst/>
              <a:cxnLst/>
              <a:rect l="l" t="t" r="r" b="b"/>
              <a:pathLst>
                <a:path w="1950177" h="2225594">
                  <a:moveTo>
                    <a:pt x="0" y="0"/>
                  </a:moveTo>
                  <a:lnTo>
                    <a:pt x="1950177" y="0"/>
                  </a:lnTo>
                  <a:lnTo>
                    <a:pt x="1950177" y="2225594"/>
                  </a:lnTo>
                  <a:lnTo>
                    <a:pt x="0" y="22255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1627264" y="0"/>
              <a:ext cx="789951" cy="789951"/>
            </a:xfrm>
            <a:custGeom>
              <a:avLst/>
              <a:gdLst/>
              <a:ahLst/>
              <a:cxnLst/>
              <a:rect l="l" t="t" r="r" b="b"/>
              <a:pathLst>
                <a:path w="789951" h="789951">
                  <a:moveTo>
                    <a:pt x="0" y="0"/>
                  </a:moveTo>
                  <a:lnTo>
                    <a:pt x="789951" y="0"/>
                  </a:lnTo>
                  <a:lnTo>
                    <a:pt x="789951" y="789951"/>
                  </a:lnTo>
                  <a:lnTo>
                    <a:pt x="0" y="7899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6" name="TextBox 16"/>
          <p:cNvSpPr txBox="1"/>
          <p:nvPr/>
        </p:nvSpPr>
        <p:spPr>
          <a:xfrm>
            <a:off x="4465986" y="844016"/>
            <a:ext cx="9356028" cy="867410"/>
          </a:xfrm>
          <a:prstGeom prst="rect">
            <a:avLst/>
          </a:prstGeom>
        </p:spPr>
        <p:txBody>
          <a:bodyPr lIns="0" tIns="0" rIns="0" bIns="0" rtlCol="0" anchor="t">
            <a:spAutoFit/>
          </a:bodyPr>
          <a:lstStyle/>
          <a:p>
            <a:pPr algn="ctr">
              <a:lnSpc>
                <a:spcPts val="6820"/>
              </a:lnSpc>
            </a:pPr>
            <a:r>
              <a:rPr lang="en-US" sz="5500" b="1">
                <a:solidFill>
                  <a:srgbClr val="000000"/>
                </a:solidFill>
                <a:latin typeface="Inter Bold"/>
                <a:ea typeface="Inter Bold"/>
                <a:cs typeface="Inter Bold"/>
                <a:sym typeface="Inter Bold"/>
              </a:rPr>
              <a:t>Lựa chọn danh mục đầu tư</a:t>
            </a:r>
          </a:p>
        </p:txBody>
      </p:sp>
      <p:sp>
        <p:nvSpPr>
          <p:cNvPr id="17" name="TextBox 17"/>
          <p:cNvSpPr txBox="1"/>
          <p:nvPr/>
        </p:nvSpPr>
        <p:spPr>
          <a:xfrm>
            <a:off x="1028700" y="1994850"/>
            <a:ext cx="15145714" cy="1374775"/>
          </a:xfrm>
          <a:prstGeom prst="rect">
            <a:avLst/>
          </a:prstGeom>
        </p:spPr>
        <p:txBody>
          <a:bodyPr lIns="0" tIns="0" rIns="0" bIns="0" rtlCol="0" anchor="t">
            <a:spAutoFit/>
          </a:bodyPr>
          <a:lstStyle/>
          <a:p>
            <a:pPr marL="0" lvl="1" indent="0" algn="ctr">
              <a:lnSpc>
                <a:spcPts val="5599"/>
              </a:lnSpc>
              <a:spcBef>
                <a:spcPct val="0"/>
              </a:spcBef>
            </a:pPr>
            <a:r>
              <a:rPr lang="en-US" sz="3999" u="none" strike="noStrike">
                <a:solidFill>
                  <a:srgbClr val="000000"/>
                </a:solidFill>
                <a:latin typeface="Saira ExtraCondensed"/>
                <a:ea typeface="Saira ExtraCondensed"/>
                <a:cs typeface="Saira ExtraCondensed"/>
                <a:sym typeface="Saira ExtraCondensed"/>
              </a:rPr>
              <a:t>Người quản lý tài chính phải chọn các khoản đầu tư cụ thể - ví dụ, cổ phiếu và trái phiếu - từ nhiều nguồn đầu tư thay thế.</a:t>
            </a:r>
          </a:p>
        </p:txBody>
      </p:sp>
      <p:sp>
        <p:nvSpPr>
          <p:cNvPr id="18" name="TextBox 18"/>
          <p:cNvSpPr txBox="1"/>
          <p:nvPr/>
        </p:nvSpPr>
        <p:spPr>
          <a:xfrm>
            <a:off x="1736727" y="5316914"/>
            <a:ext cx="3832231" cy="3082925"/>
          </a:xfrm>
          <a:prstGeom prst="rect">
            <a:avLst/>
          </a:prstGeom>
        </p:spPr>
        <p:txBody>
          <a:bodyPr lIns="0" tIns="0" rIns="0" bIns="0" rtlCol="0" anchor="t">
            <a:spAutoFit/>
          </a:bodyPr>
          <a:lstStyle/>
          <a:p>
            <a:pPr marL="0" lvl="0" indent="0" algn="l">
              <a:lnSpc>
                <a:spcPts val="4900"/>
              </a:lnSpc>
              <a:spcBef>
                <a:spcPct val="0"/>
              </a:spcBef>
            </a:pPr>
            <a:r>
              <a:rPr lang="en-US" sz="3500" b="1">
                <a:solidFill>
                  <a:srgbClr val="4394CF"/>
                </a:solidFill>
                <a:latin typeface="Saira ExtraCondensed Bold"/>
                <a:ea typeface="Saira ExtraCondensed Bold"/>
                <a:cs typeface="Saira ExtraCondensed Bold"/>
                <a:sym typeface="Saira ExtraCondensed Bold"/>
              </a:rPr>
              <a:t>Chức năng khách quan cho các vấn đề lựa chọn danh mục đầu tư thường là tối đa hóa lợi nhuận kỳ vọng hoặc giảm thiểu rủi ro</a:t>
            </a:r>
          </a:p>
        </p:txBody>
      </p:sp>
      <p:grpSp>
        <p:nvGrpSpPr>
          <p:cNvPr id="19" name="Group 19"/>
          <p:cNvGrpSpPr/>
          <p:nvPr/>
        </p:nvGrpSpPr>
        <p:grpSpPr>
          <a:xfrm>
            <a:off x="7121682" y="5393114"/>
            <a:ext cx="5488821" cy="3625850"/>
            <a:chOff x="0" y="0"/>
            <a:chExt cx="7318428" cy="4834467"/>
          </a:xfrm>
        </p:grpSpPr>
        <p:sp>
          <p:nvSpPr>
            <p:cNvPr id="20" name="TextBox 20"/>
            <p:cNvSpPr txBox="1"/>
            <p:nvPr/>
          </p:nvSpPr>
          <p:spPr>
            <a:xfrm>
              <a:off x="0" y="-76200"/>
              <a:ext cx="7318428" cy="4910667"/>
            </a:xfrm>
            <a:prstGeom prst="rect">
              <a:avLst/>
            </a:prstGeom>
          </p:spPr>
          <p:txBody>
            <a:bodyPr lIns="0" tIns="0" rIns="0" bIns="0" rtlCol="0" anchor="t">
              <a:spAutoFit/>
            </a:bodyPr>
            <a:lstStyle/>
            <a:p>
              <a:pPr algn="ctr">
                <a:lnSpc>
                  <a:spcPts val="4900"/>
                </a:lnSpc>
              </a:pPr>
              <a:r>
                <a:rPr lang="en-US" sz="3500" b="1">
                  <a:solidFill>
                    <a:srgbClr val="4394CF"/>
                  </a:solidFill>
                  <a:latin typeface="Saira ExtraCondensed Bold"/>
                  <a:ea typeface="Saira ExtraCondensed Bold"/>
                  <a:cs typeface="Saira ExtraCondensed Bold"/>
                  <a:sym typeface="Saira ExtraCondensed Bold"/>
                </a:rPr>
                <a:t>Phản ánh các hạn chế về loại hình đầu tư được phép, luật pháp tiểu bang, chính sách company, rủi ro tối đa cho phép </a:t>
              </a:r>
            </a:p>
            <a:p>
              <a:pPr algn="ctr">
                <a:lnSpc>
                  <a:spcPts val="4900"/>
                </a:lnSpc>
              </a:pPr>
              <a:endParaRPr lang="en-US" sz="3500" b="1">
                <a:solidFill>
                  <a:srgbClr val="4394CF"/>
                </a:solidFill>
                <a:latin typeface="Saira ExtraCondensed Bold"/>
                <a:ea typeface="Saira ExtraCondensed Bold"/>
                <a:cs typeface="Saira ExtraCondensed Bold"/>
                <a:sym typeface="Saira ExtraCondensed Bold"/>
              </a:endParaRPr>
            </a:p>
            <a:p>
              <a:pPr marL="0" lvl="0" indent="0" algn="ctr">
                <a:lnSpc>
                  <a:spcPts val="4900"/>
                </a:lnSpc>
                <a:spcBef>
                  <a:spcPct val="0"/>
                </a:spcBef>
              </a:pPr>
              <a:r>
                <a:rPr lang="en-US" sz="3500" b="1">
                  <a:solidFill>
                    <a:srgbClr val="4394CF"/>
                  </a:solidFill>
                  <a:latin typeface="Saira ExtraCondensed Bold"/>
                  <a:ea typeface="Saira ExtraCondensed Bold"/>
                  <a:cs typeface="Saira ExtraCondensed Bold"/>
                  <a:sym typeface="Saira ExtraCondensed Bold"/>
                </a:rPr>
                <a:t> Được xây dựng và giải quyết bằng nhiều kỹ thuật lập trình toán học</a:t>
              </a:r>
            </a:p>
          </p:txBody>
        </p:sp>
        <p:pic>
          <p:nvPicPr>
            <p:cNvPr id="21" name="Picture 21"/>
            <p:cNvPicPr>
              <a:picLocks noChangeAspect="1"/>
            </p:cNvPicPr>
            <p:nvPr/>
          </p:nvPicPr>
          <p:blipFill>
            <a:blip r:embed="rId10"/>
            <a:srcRect/>
            <a:stretch>
              <a:fillRect/>
            </a:stretch>
          </p:blipFill>
          <p:spPr>
            <a:xfrm>
              <a:off x="3115075" y="2283883"/>
              <a:ext cx="1088278" cy="1006657"/>
            </a:xfrm>
            <a:prstGeom prst="rect">
              <a:avLst/>
            </a:prstGeom>
          </p:spPr>
        </p:pic>
      </p:grpSp>
      <p:sp>
        <p:nvSpPr>
          <p:cNvPr id="22" name="TextBox 22"/>
          <p:cNvSpPr txBox="1"/>
          <p:nvPr/>
        </p:nvSpPr>
        <p:spPr>
          <a:xfrm>
            <a:off x="14476001" y="5316914"/>
            <a:ext cx="2582119" cy="3702050"/>
          </a:xfrm>
          <a:prstGeom prst="rect">
            <a:avLst/>
          </a:prstGeom>
        </p:spPr>
        <p:txBody>
          <a:bodyPr lIns="0" tIns="0" rIns="0" bIns="0" rtlCol="0" anchor="t">
            <a:spAutoFit/>
          </a:bodyPr>
          <a:lstStyle/>
          <a:p>
            <a:pPr marL="0" lvl="0" indent="0" algn="r">
              <a:lnSpc>
                <a:spcPts val="4900"/>
              </a:lnSpc>
              <a:spcBef>
                <a:spcPct val="0"/>
              </a:spcBef>
            </a:pPr>
            <a:r>
              <a:rPr lang="en-US" sz="3500" b="1">
                <a:solidFill>
                  <a:srgbClr val="4394CF"/>
                </a:solidFill>
                <a:latin typeface="Saira ExtraCondensed Bold"/>
                <a:ea typeface="Saira ExtraCondensed Bold"/>
                <a:cs typeface="Saira ExtraCondensed Bold"/>
                <a:sym typeface="Saira ExtraCondensed Bold"/>
              </a:rPr>
              <a:t>Mục tiêu x</a:t>
            </a:r>
            <a:r>
              <a:rPr lang="en-US" sz="3500" b="1" u="none" strike="noStrike">
                <a:solidFill>
                  <a:srgbClr val="4394CF"/>
                </a:solidFill>
                <a:latin typeface="Saira ExtraCondensed Bold"/>
                <a:ea typeface="Saira ExtraCondensed Bold"/>
                <a:cs typeface="Saira ExtraCondensed Bold"/>
                <a:sym typeface="Saira ExtraCondensed Bold"/>
              </a:rPr>
              <a:t>ây dựng và giải quyết vấn đề lựa chọn danh mục đầu tư như một chương trình tuyến tính</a:t>
            </a:r>
          </a:p>
        </p:txBody>
      </p:sp>
      <p:grpSp>
        <p:nvGrpSpPr>
          <p:cNvPr id="23" name="Group 23"/>
          <p:cNvGrpSpPr/>
          <p:nvPr/>
        </p:nvGrpSpPr>
        <p:grpSpPr>
          <a:xfrm rot="2604000">
            <a:off x="10346790" y="-2736243"/>
            <a:ext cx="6596773" cy="2958632"/>
            <a:chOff x="0" y="0"/>
            <a:chExt cx="906138" cy="406400"/>
          </a:xfrm>
        </p:grpSpPr>
        <p:sp>
          <p:nvSpPr>
            <p:cNvPr id="24" name="Freeform 24"/>
            <p:cNvSpPr/>
            <p:nvPr/>
          </p:nvSpPr>
          <p:spPr>
            <a:xfrm>
              <a:off x="0" y="0"/>
              <a:ext cx="906138" cy="406400"/>
            </a:xfrm>
            <a:custGeom>
              <a:avLst/>
              <a:gdLst/>
              <a:ahLst/>
              <a:cxnLst/>
              <a:rect l="l" t="t" r="r" b="b"/>
              <a:pathLst>
                <a:path w="906138" h="406400">
                  <a:moveTo>
                    <a:pt x="702938" y="0"/>
                  </a:moveTo>
                  <a:cubicBezTo>
                    <a:pt x="815162" y="0"/>
                    <a:pt x="906138" y="90976"/>
                    <a:pt x="906138" y="203200"/>
                  </a:cubicBezTo>
                  <a:cubicBezTo>
                    <a:pt x="906138" y="315424"/>
                    <a:pt x="815162" y="406400"/>
                    <a:pt x="702938" y="406400"/>
                  </a:cubicBezTo>
                  <a:lnTo>
                    <a:pt x="203200" y="406400"/>
                  </a:lnTo>
                  <a:cubicBezTo>
                    <a:pt x="90976" y="406400"/>
                    <a:pt x="0" y="315424"/>
                    <a:pt x="0" y="203200"/>
                  </a:cubicBezTo>
                  <a:cubicBezTo>
                    <a:pt x="0" y="90976"/>
                    <a:pt x="90976" y="0"/>
                    <a:pt x="203200" y="0"/>
                  </a:cubicBezTo>
                  <a:close/>
                </a:path>
              </a:pathLst>
            </a:custGeom>
            <a:solidFill>
              <a:srgbClr val="4394CF"/>
            </a:solidFill>
          </p:spPr>
        </p:sp>
        <p:sp>
          <p:nvSpPr>
            <p:cNvPr id="25" name="TextBox 25"/>
            <p:cNvSpPr txBox="1"/>
            <p:nvPr/>
          </p:nvSpPr>
          <p:spPr>
            <a:xfrm>
              <a:off x="0" y="-57150"/>
              <a:ext cx="906138" cy="463550"/>
            </a:xfrm>
            <a:prstGeom prst="rect">
              <a:avLst/>
            </a:prstGeom>
          </p:spPr>
          <p:txBody>
            <a:bodyPr lIns="50800" tIns="50800" rIns="50800" bIns="50800" rtlCol="0" anchor="ctr"/>
            <a:lstStyle/>
            <a:p>
              <a:pPr algn="ctr">
                <a:lnSpc>
                  <a:spcPts val="3145"/>
                </a:lnSpc>
              </a:pPr>
              <a:endParaRPr/>
            </a:p>
          </p:txBody>
        </p:sp>
      </p:grpSp>
      <p:grpSp>
        <p:nvGrpSpPr>
          <p:cNvPr id="26" name="Group 26"/>
          <p:cNvGrpSpPr/>
          <p:nvPr/>
        </p:nvGrpSpPr>
        <p:grpSpPr>
          <a:xfrm rot="5400000">
            <a:off x="17115270" y="-388355"/>
            <a:ext cx="1503249" cy="150324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94CF"/>
            </a:solidFill>
          </p:spPr>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ts val="3145"/>
                </a:lnSpc>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15616" y="4379749"/>
            <a:ext cx="14021084" cy="1402108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45DA0">
                <a:alpha val="48627"/>
              </a:srgbClr>
            </a:solidFill>
            <a:ln cap="sq">
              <a:noFill/>
              <a:prstDash val="solid"/>
              <a:miter/>
            </a:ln>
          </p:spPr>
        </p:sp>
        <p:sp>
          <p:nvSpPr>
            <p:cNvPr id="4" name="TextBox 4"/>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0" y="0"/>
            <a:ext cx="6537464" cy="10287000"/>
            <a:chOff x="0" y="0"/>
            <a:chExt cx="1721801" cy="2709333"/>
          </a:xfrm>
        </p:grpSpPr>
        <p:sp>
          <p:nvSpPr>
            <p:cNvPr id="6" name="Freeform 6"/>
            <p:cNvSpPr/>
            <p:nvPr/>
          </p:nvSpPr>
          <p:spPr>
            <a:xfrm>
              <a:off x="0" y="0"/>
              <a:ext cx="1721801" cy="2709333"/>
            </a:xfrm>
            <a:custGeom>
              <a:avLst/>
              <a:gdLst/>
              <a:ahLst/>
              <a:cxnLst/>
              <a:rect l="l" t="t" r="r" b="b"/>
              <a:pathLst>
                <a:path w="1721801" h="2709333">
                  <a:moveTo>
                    <a:pt x="0" y="0"/>
                  </a:moveTo>
                  <a:lnTo>
                    <a:pt x="1721801" y="0"/>
                  </a:lnTo>
                  <a:lnTo>
                    <a:pt x="1721801" y="2709333"/>
                  </a:lnTo>
                  <a:lnTo>
                    <a:pt x="0" y="2709333"/>
                  </a:lnTo>
                  <a:close/>
                </a:path>
              </a:pathLst>
            </a:custGeom>
            <a:solidFill>
              <a:srgbClr val="145DA0"/>
            </a:solidFill>
          </p:spPr>
        </p:sp>
        <p:sp>
          <p:nvSpPr>
            <p:cNvPr id="7" name="TextBox 7"/>
            <p:cNvSpPr txBox="1"/>
            <p:nvPr/>
          </p:nvSpPr>
          <p:spPr>
            <a:xfrm>
              <a:off x="0" y="-28575"/>
              <a:ext cx="1721801" cy="2737908"/>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264553" y="363269"/>
            <a:ext cx="2251187" cy="502749"/>
            <a:chOff x="0" y="0"/>
            <a:chExt cx="1819761" cy="406400"/>
          </a:xfrm>
        </p:grpSpPr>
        <p:sp>
          <p:nvSpPr>
            <p:cNvPr id="9" name="Freeform 9"/>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4394CF"/>
            </a:solidFill>
          </p:spPr>
        </p:sp>
        <p:sp>
          <p:nvSpPr>
            <p:cNvPr id="10" name="TextBox 10"/>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11" name="Group 11"/>
          <p:cNvGrpSpPr/>
          <p:nvPr/>
        </p:nvGrpSpPr>
        <p:grpSpPr>
          <a:xfrm>
            <a:off x="0" y="-185993"/>
            <a:ext cx="6053529" cy="4565742"/>
            <a:chOff x="0" y="0"/>
            <a:chExt cx="8071372" cy="6087655"/>
          </a:xfrm>
        </p:grpSpPr>
        <p:pic>
          <p:nvPicPr>
            <p:cNvPr id="12" name="Picture 12"/>
            <p:cNvPicPr>
              <a:picLocks noChangeAspect="1"/>
            </p:cNvPicPr>
            <p:nvPr/>
          </p:nvPicPr>
          <p:blipFill>
            <a:blip r:embed="rId2"/>
            <a:srcRect l="280" r="280"/>
            <a:stretch>
              <a:fillRect/>
            </a:stretch>
          </p:blipFill>
          <p:spPr>
            <a:xfrm>
              <a:off x="0" y="0"/>
              <a:ext cx="8071372" cy="6087655"/>
            </a:xfrm>
            <a:prstGeom prst="rect">
              <a:avLst/>
            </a:prstGeom>
          </p:spPr>
        </p:pic>
      </p:grpSp>
      <p:grpSp>
        <p:nvGrpSpPr>
          <p:cNvPr id="13" name="Group 13"/>
          <p:cNvGrpSpPr/>
          <p:nvPr/>
        </p:nvGrpSpPr>
        <p:grpSpPr>
          <a:xfrm>
            <a:off x="7100224" y="537671"/>
            <a:ext cx="1136375" cy="76973"/>
            <a:chOff x="0" y="0"/>
            <a:chExt cx="299292" cy="20273"/>
          </a:xfrm>
        </p:grpSpPr>
        <p:sp>
          <p:nvSpPr>
            <p:cNvPr id="14" name="Freeform 14"/>
            <p:cNvSpPr/>
            <p:nvPr/>
          </p:nvSpPr>
          <p:spPr>
            <a:xfrm>
              <a:off x="0" y="0"/>
              <a:ext cx="299292" cy="20273"/>
            </a:xfrm>
            <a:custGeom>
              <a:avLst/>
              <a:gdLst/>
              <a:ahLst/>
              <a:cxnLst/>
              <a:rect l="l" t="t" r="r" b="b"/>
              <a:pathLst>
                <a:path w="299292" h="20273">
                  <a:moveTo>
                    <a:pt x="10136" y="0"/>
                  </a:moveTo>
                  <a:lnTo>
                    <a:pt x="289156" y="0"/>
                  </a:lnTo>
                  <a:cubicBezTo>
                    <a:pt x="294754" y="0"/>
                    <a:pt x="299292" y="4538"/>
                    <a:pt x="299292" y="10136"/>
                  </a:cubicBezTo>
                  <a:lnTo>
                    <a:pt x="299292" y="10136"/>
                  </a:lnTo>
                  <a:cubicBezTo>
                    <a:pt x="299292" y="15734"/>
                    <a:pt x="294754" y="20273"/>
                    <a:pt x="289156" y="20273"/>
                  </a:cubicBezTo>
                  <a:lnTo>
                    <a:pt x="10136" y="20273"/>
                  </a:lnTo>
                  <a:cubicBezTo>
                    <a:pt x="4538" y="20273"/>
                    <a:pt x="0" y="15734"/>
                    <a:pt x="0" y="10136"/>
                  </a:cubicBezTo>
                  <a:lnTo>
                    <a:pt x="0" y="10136"/>
                  </a:lnTo>
                  <a:cubicBezTo>
                    <a:pt x="0" y="4538"/>
                    <a:pt x="4538" y="0"/>
                    <a:pt x="10136" y="0"/>
                  </a:cubicBezTo>
                  <a:close/>
                </a:path>
              </a:pathLst>
            </a:custGeom>
            <a:solidFill>
              <a:srgbClr val="193497"/>
            </a:solidFill>
          </p:spPr>
        </p:sp>
        <p:sp>
          <p:nvSpPr>
            <p:cNvPr id="15" name="TextBox 15"/>
            <p:cNvSpPr txBox="1"/>
            <p:nvPr/>
          </p:nvSpPr>
          <p:spPr>
            <a:xfrm>
              <a:off x="0" y="-28575"/>
              <a:ext cx="299292" cy="48848"/>
            </a:xfrm>
            <a:prstGeom prst="rect">
              <a:avLst/>
            </a:prstGeom>
          </p:spPr>
          <p:txBody>
            <a:bodyPr lIns="50800" tIns="50800" rIns="50800" bIns="50800" rtlCol="0" anchor="ctr"/>
            <a:lstStyle/>
            <a:p>
              <a:pPr algn="ctr">
                <a:lnSpc>
                  <a:spcPts val="2239"/>
                </a:lnSpc>
              </a:pPr>
              <a:endParaRPr/>
            </a:p>
          </p:txBody>
        </p:sp>
      </p:grpSp>
      <p:grpSp>
        <p:nvGrpSpPr>
          <p:cNvPr id="16" name="Group 16"/>
          <p:cNvGrpSpPr/>
          <p:nvPr/>
        </p:nvGrpSpPr>
        <p:grpSpPr>
          <a:xfrm>
            <a:off x="8384978" y="537671"/>
            <a:ext cx="251419" cy="76973"/>
            <a:chOff x="0" y="0"/>
            <a:chExt cx="66217" cy="20273"/>
          </a:xfrm>
        </p:grpSpPr>
        <p:sp>
          <p:nvSpPr>
            <p:cNvPr id="17" name="Freeform 17"/>
            <p:cNvSpPr/>
            <p:nvPr/>
          </p:nvSpPr>
          <p:spPr>
            <a:xfrm>
              <a:off x="0" y="0"/>
              <a:ext cx="66217" cy="20273"/>
            </a:xfrm>
            <a:custGeom>
              <a:avLst/>
              <a:gdLst/>
              <a:ahLst/>
              <a:cxnLst/>
              <a:rect l="l" t="t" r="r" b="b"/>
              <a:pathLst>
                <a:path w="66217" h="20273">
                  <a:moveTo>
                    <a:pt x="10136" y="0"/>
                  </a:moveTo>
                  <a:lnTo>
                    <a:pt x="56081" y="0"/>
                  </a:lnTo>
                  <a:cubicBezTo>
                    <a:pt x="61679" y="0"/>
                    <a:pt x="66217" y="4538"/>
                    <a:pt x="66217" y="10136"/>
                  </a:cubicBezTo>
                  <a:lnTo>
                    <a:pt x="66217" y="10136"/>
                  </a:lnTo>
                  <a:cubicBezTo>
                    <a:pt x="66217" y="15734"/>
                    <a:pt x="61679" y="20273"/>
                    <a:pt x="56081" y="20273"/>
                  </a:cubicBezTo>
                  <a:lnTo>
                    <a:pt x="10136" y="20273"/>
                  </a:lnTo>
                  <a:cubicBezTo>
                    <a:pt x="4538" y="20273"/>
                    <a:pt x="0" y="15734"/>
                    <a:pt x="0" y="10136"/>
                  </a:cubicBezTo>
                  <a:lnTo>
                    <a:pt x="0" y="10136"/>
                  </a:lnTo>
                  <a:cubicBezTo>
                    <a:pt x="0" y="4538"/>
                    <a:pt x="4538" y="0"/>
                    <a:pt x="10136" y="0"/>
                  </a:cubicBezTo>
                  <a:close/>
                </a:path>
              </a:pathLst>
            </a:custGeom>
            <a:solidFill>
              <a:srgbClr val="193497"/>
            </a:solidFill>
          </p:spPr>
        </p:sp>
        <p:sp>
          <p:nvSpPr>
            <p:cNvPr id="18" name="TextBox 18"/>
            <p:cNvSpPr txBox="1"/>
            <p:nvPr/>
          </p:nvSpPr>
          <p:spPr>
            <a:xfrm>
              <a:off x="0" y="-28575"/>
              <a:ext cx="66217" cy="48848"/>
            </a:xfrm>
            <a:prstGeom prst="rect">
              <a:avLst/>
            </a:prstGeom>
          </p:spPr>
          <p:txBody>
            <a:bodyPr lIns="50800" tIns="50800" rIns="50800" bIns="50800" rtlCol="0" anchor="ctr"/>
            <a:lstStyle/>
            <a:p>
              <a:pPr algn="ctr">
                <a:lnSpc>
                  <a:spcPts val="2239"/>
                </a:lnSpc>
              </a:pPr>
              <a:endParaRPr/>
            </a:p>
          </p:txBody>
        </p:sp>
      </p:grpSp>
      <p:sp>
        <p:nvSpPr>
          <p:cNvPr id="19" name="Freeform 19"/>
          <p:cNvSpPr/>
          <p:nvPr/>
        </p:nvSpPr>
        <p:spPr>
          <a:xfrm>
            <a:off x="6856222" y="662513"/>
            <a:ext cx="11127429" cy="3669367"/>
          </a:xfrm>
          <a:custGeom>
            <a:avLst/>
            <a:gdLst/>
            <a:ahLst/>
            <a:cxnLst/>
            <a:rect l="l" t="t" r="r" b="b"/>
            <a:pathLst>
              <a:path w="11127429" h="3669367">
                <a:moveTo>
                  <a:pt x="0" y="0"/>
                </a:moveTo>
                <a:lnTo>
                  <a:pt x="11127429" y="0"/>
                </a:lnTo>
                <a:lnTo>
                  <a:pt x="11127429" y="3669367"/>
                </a:lnTo>
                <a:lnTo>
                  <a:pt x="0" y="3669367"/>
                </a:lnTo>
                <a:lnTo>
                  <a:pt x="0" y="0"/>
                </a:lnTo>
                <a:close/>
              </a:path>
            </a:pathLst>
          </a:custGeom>
          <a:blipFill>
            <a:blip r:embed="rId3"/>
            <a:stretch>
              <a:fillRect/>
            </a:stretch>
          </a:blipFill>
        </p:spPr>
      </p:sp>
      <p:sp>
        <p:nvSpPr>
          <p:cNvPr id="20" name="TextBox 20"/>
          <p:cNvSpPr txBox="1"/>
          <p:nvPr/>
        </p:nvSpPr>
        <p:spPr>
          <a:xfrm>
            <a:off x="277199" y="3461802"/>
            <a:ext cx="5983066" cy="6559345"/>
          </a:xfrm>
          <a:prstGeom prst="rect">
            <a:avLst/>
          </a:prstGeom>
        </p:spPr>
        <p:txBody>
          <a:bodyPr lIns="0" tIns="0" rIns="0" bIns="0" rtlCol="0" anchor="t">
            <a:spAutoFit/>
          </a:bodyPr>
          <a:lstStyle/>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Welte vừa kiếm được 100.000 đô la bằng cách chuyển đổi trái phiếu công nghiệp thành tiền mặt và hiện đang tìm kiếm các cơ hội đầu tư khác cho các quỹ này. Dựa trên các khoản đầu tư hiện tại của Welte, nhà phân tích tài chính hàng đầu của công ty khuyến nghị rằng tất cả các khoản đầu tư mới nên được thực hiện trong ngành dầu mỏ, trong ngành thép hoặc trái phiếu chính phủ. Cụ thể, nhà phân tích đã xác định năm cơ hội đầu tư và dự đoán tỷ lệ lợi nhuận hàng năm của họ. Các khoản đầu tư và tỷ lệ hoàn vốn được thể hiện trong Bảng 9.3</a:t>
            </a:r>
          </a:p>
        </p:txBody>
      </p:sp>
      <p:sp>
        <p:nvSpPr>
          <p:cNvPr id="21" name="TextBox 21"/>
          <p:cNvSpPr txBox="1"/>
          <p:nvPr/>
        </p:nvSpPr>
        <p:spPr>
          <a:xfrm>
            <a:off x="9857295" y="4815215"/>
            <a:ext cx="5125284" cy="3292187"/>
          </a:xfrm>
          <a:prstGeom prst="rect">
            <a:avLst/>
          </a:prstGeom>
        </p:spPr>
        <p:txBody>
          <a:bodyPr lIns="0" tIns="0" rIns="0" bIns="0" rtlCol="0" anchor="t">
            <a:spAutoFit/>
          </a:bodyPr>
          <a:lstStyle/>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A = đô la đầu tư vào Atlantic Oil</a:t>
            </a:r>
          </a:p>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P = đô la đầu tư vào Pacific Oil</a:t>
            </a:r>
          </a:p>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M = đô la đầu tư vào Midwest Steel</a:t>
            </a:r>
          </a:p>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H = đô la đầu tư vào Huber Steel</a:t>
            </a:r>
          </a:p>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G = đô la đầu tư vào trái phiếu chính phủ</a:t>
            </a:r>
          </a:p>
          <a:p>
            <a:pPr marL="0" lvl="0" indent="0" algn="l">
              <a:lnSpc>
                <a:spcPts val="4390"/>
              </a:lnSpc>
              <a:spcBef>
                <a:spcPct val="0"/>
              </a:spcBef>
            </a:pPr>
            <a:endParaRPr lang="en-US" sz="3136" b="1" u="none" strike="noStrike">
              <a:solidFill>
                <a:srgbClr val="FDFDFD"/>
              </a:solidFill>
              <a:latin typeface="Saira ExtraCondensed Bold"/>
              <a:ea typeface="Saira ExtraCondensed Bold"/>
              <a:cs typeface="Saira ExtraCondensed Bold"/>
              <a:sym typeface="Saira ExtraCondensed Bold"/>
            </a:endParaRPr>
          </a:p>
        </p:txBody>
      </p:sp>
      <p:sp>
        <p:nvSpPr>
          <p:cNvPr id="22" name="TextBox 22"/>
          <p:cNvSpPr txBox="1"/>
          <p:nvPr/>
        </p:nvSpPr>
        <p:spPr>
          <a:xfrm>
            <a:off x="8004891" y="8189073"/>
            <a:ext cx="9566477" cy="1634837"/>
          </a:xfrm>
          <a:prstGeom prst="rect">
            <a:avLst/>
          </a:prstGeom>
        </p:spPr>
        <p:txBody>
          <a:bodyPr lIns="0" tIns="0" rIns="0" bIns="0" rtlCol="0" anchor="t">
            <a:spAutoFit/>
          </a:bodyPr>
          <a:lstStyle/>
          <a:p>
            <a:pPr marL="0" lvl="0" indent="0" algn="l">
              <a:lnSpc>
                <a:spcPts val="4390"/>
              </a:lnSpc>
              <a:spcBef>
                <a:spcPct val="0"/>
              </a:spcBef>
            </a:pPr>
            <a:r>
              <a:rPr lang="en-US" sz="3136" b="1">
                <a:solidFill>
                  <a:srgbClr val="000000"/>
                </a:solidFill>
                <a:latin typeface="Saira ExtraCondensed Bold"/>
                <a:ea typeface="Saira ExtraCondensed Bold"/>
                <a:cs typeface="Saira ExtraCondensed Bold"/>
                <a:sym typeface="Saira ExtraCondensed Bold"/>
              </a:rPr>
              <a:t>H</a:t>
            </a:r>
            <a:r>
              <a:rPr lang="en-US" sz="3136" b="1" u="none" strike="noStrike">
                <a:solidFill>
                  <a:srgbClr val="000000"/>
                </a:solidFill>
                <a:latin typeface="Saira ExtraCondensed Bold"/>
                <a:ea typeface="Saira ExtraCondensed Bold"/>
                <a:cs typeface="Saira ExtraCondensed Bold"/>
                <a:sym typeface="Saira ExtraCondensed Bold"/>
              </a:rPr>
              <a:t>àm mục tiêu</a:t>
            </a:r>
            <a:r>
              <a:rPr lang="en-US" sz="3136" b="1" u="none" strike="noStrike">
                <a:solidFill>
                  <a:srgbClr val="FDFDFD"/>
                </a:solidFill>
                <a:latin typeface="Saira ExtraCondensed Bold"/>
                <a:ea typeface="Saira ExtraCondensed Bold"/>
                <a:cs typeface="Saira ExtraCondensed Bold"/>
                <a:sym typeface="Saira ExtraCondensed Bold"/>
              </a:rPr>
              <a:t> để </a:t>
            </a:r>
            <a:r>
              <a:rPr lang="en-US" sz="3136" b="1" u="none" strike="noStrike">
                <a:solidFill>
                  <a:srgbClr val="000000"/>
                </a:solidFill>
                <a:latin typeface="Saira ExtraCondensed Bold"/>
                <a:ea typeface="Saira ExtraCondensed Bold"/>
                <a:cs typeface="Saira ExtraCondensed Bold"/>
                <a:sym typeface="Saira ExtraCondensed Bold"/>
              </a:rPr>
              <a:t>tối đa hóa</a:t>
            </a:r>
            <a:r>
              <a:rPr lang="en-US" sz="3136" b="1" u="none" strike="noStrike">
                <a:solidFill>
                  <a:srgbClr val="FDFDFD"/>
                </a:solidFill>
                <a:latin typeface="Saira ExtraCondensed Bold"/>
                <a:ea typeface="Saira ExtraCondensed Bold"/>
                <a:cs typeface="Saira ExtraCondensed Bold"/>
                <a:sym typeface="Saira ExtraCondensed Bold"/>
              </a:rPr>
              <a:t> tổng lợi nhuận cho danh mục đầu tư như sau:</a:t>
            </a:r>
          </a:p>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Max 0,073A + 0,103P + 0,064M + 0,075H + 0,045G</a:t>
            </a:r>
          </a:p>
          <a:p>
            <a:pPr marL="0" lvl="0" indent="0" algn="l">
              <a:lnSpc>
                <a:spcPts val="4390"/>
              </a:lnSpc>
              <a:spcBef>
                <a:spcPct val="0"/>
              </a:spcBef>
            </a:pPr>
            <a:endParaRPr lang="en-US" sz="3136" b="1" u="none" strike="noStrike">
              <a:solidFill>
                <a:srgbClr val="FDFDFD"/>
              </a:solidFill>
              <a:latin typeface="Saira ExtraCondensed Bold"/>
              <a:ea typeface="Saira ExtraCondensed Bold"/>
              <a:cs typeface="Saira ExtraCondensed Bold"/>
              <a:sym typeface="Saira ExtraCondensed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038"/>
            <a:ext cx="18663761" cy="10382038"/>
          </a:xfrm>
          <a:custGeom>
            <a:avLst/>
            <a:gdLst/>
            <a:ahLst/>
            <a:cxnLst/>
            <a:rect l="l" t="t" r="r" b="b"/>
            <a:pathLst>
              <a:path w="18663761" h="10382038">
                <a:moveTo>
                  <a:pt x="0" y="0"/>
                </a:moveTo>
                <a:lnTo>
                  <a:pt x="18663761" y="0"/>
                </a:lnTo>
                <a:lnTo>
                  <a:pt x="18663761" y="10382038"/>
                </a:lnTo>
                <a:lnTo>
                  <a:pt x="0" y="10382038"/>
                </a:lnTo>
                <a:lnTo>
                  <a:pt x="0" y="0"/>
                </a:lnTo>
                <a:close/>
              </a:path>
            </a:pathLst>
          </a:custGeom>
          <a:blipFill>
            <a:blip r:embed="rId2"/>
            <a:stretch>
              <a:fillRect t="-9773" b="-9773"/>
            </a:stretch>
          </a:blipFill>
        </p:spPr>
      </p:sp>
      <p:grpSp>
        <p:nvGrpSpPr>
          <p:cNvPr id="3" name="Group 3"/>
          <p:cNvGrpSpPr/>
          <p:nvPr/>
        </p:nvGrpSpPr>
        <p:grpSpPr>
          <a:xfrm>
            <a:off x="144198" y="0"/>
            <a:ext cx="18143802" cy="10287000"/>
            <a:chOff x="0" y="0"/>
            <a:chExt cx="4778615" cy="2709333"/>
          </a:xfrm>
        </p:grpSpPr>
        <p:sp>
          <p:nvSpPr>
            <p:cNvPr id="4" name="Freeform 4"/>
            <p:cNvSpPr/>
            <p:nvPr/>
          </p:nvSpPr>
          <p:spPr>
            <a:xfrm>
              <a:off x="0" y="0"/>
              <a:ext cx="4778615" cy="2709333"/>
            </a:xfrm>
            <a:custGeom>
              <a:avLst/>
              <a:gdLst/>
              <a:ahLst/>
              <a:cxnLst/>
              <a:rect l="l" t="t" r="r" b="b"/>
              <a:pathLst>
                <a:path w="4778615" h="2709333">
                  <a:moveTo>
                    <a:pt x="0" y="0"/>
                  </a:moveTo>
                  <a:lnTo>
                    <a:pt x="4778615" y="0"/>
                  </a:lnTo>
                  <a:lnTo>
                    <a:pt x="4778615" y="2709333"/>
                  </a:lnTo>
                  <a:lnTo>
                    <a:pt x="0" y="2709333"/>
                  </a:lnTo>
                  <a:close/>
                </a:path>
              </a:pathLst>
            </a:custGeom>
            <a:solidFill>
              <a:srgbClr val="FFFFFF">
                <a:alpha val="60000"/>
              </a:srgbClr>
            </a:solidFill>
          </p:spPr>
        </p:sp>
        <p:sp>
          <p:nvSpPr>
            <p:cNvPr id="5" name="TextBox 5"/>
            <p:cNvSpPr txBox="1"/>
            <p:nvPr/>
          </p:nvSpPr>
          <p:spPr>
            <a:xfrm>
              <a:off x="0" y="-57150"/>
              <a:ext cx="4778615" cy="2766483"/>
            </a:xfrm>
            <a:prstGeom prst="rect">
              <a:avLst/>
            </a:prstGeom>
          </p:spPr>
          <p:txBody>
            <a:bodyPr lIns="50800" tIns="50800" rIns="50800" bIns="50800" rtlCol="0" anchor="ctr"/>
            <a:lstStyle/>
            <a:p>
              <a:pPr algn="ctr">
                <a:lnSpc>
                  <a:spcPts val="3640"/>
                </a:lnSpc>
              </a:pPr>
              <a:endParaRPr/>
            </a:p>
          </p:txBody>
        </p:sp>
      </p:grpSp>
      <p:sp>
        <p:nvSpPr>
          <p:cNvPr id="6" name="Freeform 6"/>
          <p:cNvSpPr/>
          <p:nvPr/>
        </p:nvSpPr>
        <p:spPr>
          <a:xfrm>
            <a:off x="8658462" y="3517243"/>
            <a:ext cx="9171057" cy="1700814"/>
          </a:xfrm>
          <a:custGeom>
            <a:avLst/>
            <a:gdLst/>
            <a:ahLst/>
            <a:cxnLst/>
            <a:rect l="l" t="t" r="r" b="b"/>
            <a:pathLst>
              <a:path w="9171057" h="1700814">
                <a:moveTo>
                  <a:pt x="0" y="0"/>
                </a:moveTo>
                <a:lnTo>
                  <a:pt x="9171057" y="0"/>
                </a:lnTo>
                <a:lnTo>
                  <a:pt x="9171057" y="1700814"/>
                </a:lnTo>
                <a:lnTo>
                  <a:pt x="0" y="17008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658462" y="5451116"/>
            <a:ext cx="9171057" cy="1700814"/>
          </a:xfrm>
          <a:custGeom>
            <a:avLst/>
            <a:gdLst/>
            <a:ahLst/>
            <a:cxnLst/>
            <a:rect l="l" t="t" r="r" b="b"/>
            <a:pathLst>
              <a:path w="9171057" h="1700814">
                <a:moveTo>
                  <a:pt x="0" y="0"/>
                </a:moveTo>
                <a:lnTo>
                  <a:pt x="9171057" y="0"/>
                </a:lnTo>
                <a:lnTo>
                  <a:pt x="9171057" y="1700815"/>
                </a:lnTo>
                <a:lnTo>
                  <a:pt x="0" y="17008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8658462" y="7557486"/>
            <a:ext cx="9171057" cy="1700814"/>
          </a:xfrm>
          <a:custGeom>
            <a:avLst/>
            <a:gdLst/>
            <a:ahLst/>
            <a:cxnLst/>
            <a:rect l="l" t="t" r="r" b="b"/>
            <a:pathLst>
              <a:path w="9171057" h="1700814">
                <a:moveTo>
                  <a:pt x="0" y="0"/>
                </a:moveTo>
                <a:lnTo>
                  <a:pt x="9171057" y="0"/>
                </a:lnTo>
                <a:lnTo>
                  <a:pt x="9171057" y="1700814"/>
                </a:lnTo>
                <a:lnTo>
                  <a:pt x="0" y="17008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5400000" flipV="1">
            <a:off x="-3418833" y="-584804"/>
            <a:ext cx="15496129" cy="8658462"/>
          </a:xfrm>
          <a:custGeom>
            <a:avLst/>
            <a:gdLst/>
            <a:ahLst/>
            <a:cxnLst/>
            <a:rect l="l" t="t" r="r" b="b"/>
            <a:pathLst>
              <a:path w="15496129" h="8658462">
                <a:moveTo>
                  <a:pt x="0" y="8658462"/>
                </a:moveTo>
                <a:lnTo>
                  <a:pt x="15496128" y="8658462"/>
                </a:lnTo>
                <a:lnTo>
                  <a:pt x="15496128" y="0"/>
                </a:lnTo>
                <a:lnTo>
                  <a:pt x="0" y="0"/>
                </a:lnTo>
                <a:lnTo>
                  <a:pt x="0" y="8658462"/>
                </a:lnTo>
                <a:close/>
              </a:path>
            </a:pathLst>
          </a:custGeom>
          <a:blipFill>
            <a:blip r:embed="rId5"/>
            <a:stretch>
              <a:fillRect/>
            </a:stretch>
          </a:blipFill>
        </p:spPr>
      </p:sp>
      <p:sp>
        <p:nvSpPr>
          <p:cNvPr id="10" name="Freeform 10"/>
          <p:cNvSpPr/>
          <p:nvPr/>
        </p:nvSpPr>
        <p:spPr>
          <a:xfrm>
            <a:off x="16475357" y="1028700"/>
            <a:ext cx="2727584" cy="692362"/>
          </a:xfrm>
          <a:custGeom>
            <a:avLst/>
            <a:gdLst/>
            <a:ahLst/>
            <a:cxnLst/>
            <a:rect l="l" t="t" r="r" b="b"/>
            <a:pathLst>
              <a:path w="2727584" h="692362">
                <a:moveTo>
                  <a:pt x="0" y="0"/>
                </a:moveTo>
                <a:lnTo>
                  <a:pt x="2727584" y="0"/>
                </a:lnTo>
                <a:lnTo>
                  <a:pt x="2727584" y="692362"/>
                </a:lnTo>
                <a:lnTo>
                  <a:pt x="0" y="6923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9516351" y="1762657"/>
            <a:ext cx="7541493" cy="1219200"/>
          </a:xfrm>
          <a:prstGeom prst="rect">
            <a:avLst/>
          </a:prstGeom>
        </p:spPr>
        <p:txBody>
          <a:bodyPr lIns="0" tIns="0" rIns="0" bIns="0" rtlCol="0" anchor="t">
            <a:spAutoFit/>
          </a:bodyPr>
          <a:lstStyle/>
          <a:p>
            <a:pPr algn="l">
              <a:lnSpc>
                <a:spcPts val="9600"/>
              </a:lnSpc>
            </a:pPr>
            <a:r>
              <a:rPr lang="en-US" sz="8000">
                <a:solidFill>
                  <a:srgbClr val="054BBD"/>
                </a:solidFill>
                <a:latin typeface="Anton"/>
                <a:ea typeface="Anton"/>
                <a:cs typeface="Anton"/>
                <a:sym typeface="Anton"/>
              </a:rPr>
              <a:t>NỘI DUNG HÔM NAY</a:t>
            </a:r>
          </a:p>
        </p:txBody>
      </p:sp>
      <p:sp>
        <p:nvSpPr>
          <p:cNvPr id="12" name="TextBox 12"/>
          <p:cNvSpPr txBox="1"/>
          <p:nvPr/>
        </p:nvSpPr>
        <p:spPr>
          <a:xfrm>
            <a:off x="10920566" y="3660162"/>
            <a:ext cx="6272770" cy="1552829"/>
          </a:xfrm>
          <a:prstGeom prst="rect">
            <a:avLst/>
          </a:prstGeom>
        </p:spPr>
        <p:txBody>
          <a:bodyPr lIns="0" tIns="0" rIns="0" bIns="0" rtlCol="0" anchor="t">
            <a:spAutoFit/>
          </a:bodyPr>
          <a:lstStyle/>
          <a:p>
            <a:pPr algn="l">
              <a:lnSpc>
                <a:spcPts val="3136"/>
              </a:lnSpc>
            </a:pPr>
            <a:r>
              <a:rPr lang="en-US" sz="2240" b="1">
                <a:solidFill>
                  <a:srgbClr val="054BBD"/>
                </a:solidFill>
                <a:latin typeface="Open Sans 1 Bold"/>
                <a:ea typeface="Open Sans 1 Bold"/>
                <a:cs typeface="Open Sans 1 Bold"/>
                <a:sym typeface="Open Sans 1 Bold"/>
              </a:rPr>
              <a:t>ỨNG DỤNG TIẾP THỊ</a:t>
            </a:r>
          </a:p>
          <a:p>
            <a:pPr algn="l">
              <a:lnSpc>
                <a:spcPts val="3136"/>
              </a:lnSpc>
            </a:pPr>
            <a:r>
              <a:rPr lang="en-US" sz="2240">
                <a:solidFill>
                  <a:srgbClr val="054BBD"/>
                </a:solidFill>
                <a:latin typeface="Open Sans 1"/>
                <a:ea typeface="Open Sans 1"/>
                <a:cs typeface="Open Sans 1"/>
                <a:sym typeface="Open Sans 1"/>
              </a:rPr>
              <a:t>Lựa chọn phương tiện truyền thông - Nghiên cứu tiếp thị</a:t>
            </a:r>
          </a:p>
          <a:p>
            <a:pPr algn="l">
              <a:lnSpc>
                <a:spcPts val="3136"/>
              </a:lnSpc>
            </a:pPr>
            <a:endParaRPr lang="en-US" sz="2240">
              <a:solidFill>
                <a:srgbClr val="054BBD"/>
              </a:solidFill>
              <a:latin typeface="Open Sans 1"/>
              <a:ea typeface="Open Sans 1"/>
              <a:cs typeface="Open Sans 1"/>
              <a:sym typeface="Open Sans 1"/>
            </a:endParaRPr>
          </a:p>
        </p:txBody>
      </p:sp>
      <p:sp>
        <p:nvSpPr>
          <p:cNvPr id="13" name="TextBox 13"/>
          <p:cNvSpPr txBox="1"/>
          <p:nvPr/>
        </p:nvSpPr>
        <p:spPr>
          <a:xfrm>
            <a:off x="10917427" y="5703832"/>
            <a:ext cx="6275909" cy="1552829"/>
          </a:xfrm>
          <a:prstGeom prst="rect">
            <a:avLst/>
          </a:prstGeom>
        </p:spPr>
        <p:txBody>
          <a:bodyPr lIns="0" tIns="0" rIns="0" bIns="0" rtlCol="0" anchor="t">
            <a:spAutoFit/>
          </a:bodyPr>
          <a:lstStyle/>
          <a:p>
            <a:pPr algn="l">
              <a:lnSpc>
                <a:spcPts val="3136"/>
              </a:lnSpc>
            </a:pPr>
            <a:r>
              <a:rPr lang="en-US" sz="2240" b="1">
                <a:solidFill>
                  <a:srgbClr val="054BBD"/>
                </a:solidFill>
                <a:latin typeface="Open Sans 1 Bold"/>
                <a:ea typeface="Open Sans 1 Bold"/>
                <a:cs typeface="Open Sans 1 Bold"/>
                <a:sym typeface="Open Sans 1 Bold"/>
              </a:rPr>
              <a:t>ỨNG DỤNG TÀI CHÍNH</a:t>
            </a:r>
          </a:p>
          <a:p>
            <a:pPr algn="l">
              <a:lnSpc>
                <a:spcPts val="3136"/>
              </a:lnSpc>
            </a:pPr>
            <a:r>
              <a:rPr lang="en-US" sz="2240">
                <a:solidFill>
                  <a:srgbClr val="054BBD"/>
                </a:solidFill>
                <a:latin typeface="Open Sans 1"/>
                <a:ea typeface="Open Sans 1"/>
                <a:cs typeface="Open Sans 1"/>
                <a:sym typeface="Open Sans 1"/>
              </a:rPr>
              <a:t>Lựa chọn danh mục đầu tư - Lập kế hoạch tài chính</a:t>
            </a:r>
          </a:p>
          <a:p>
            <a:pPr algn="l">
              <a:lnSpc>
                <a:spcPts val="3136"/>
              </a:lnSpc>
            </a:pPr>
            <a:endParaRPr lang="en-US" sz="2240">
              <a:solidFill>
                <a:srgbClr val="054BBD"/>
              </a:solidFill>
              <a:latin typeface="Open Sans 1"/>
              <a:ea typeface="Open Sans 1"/>
              <a:cs typeface="Open Sans 1"/>
              <a:sym typeface="Open Sans 1"/>
            </a:endParaRPr>
          </a:p>
        </p:txBody>
      </p:sp>
      <p:sp>
        <p:nvSpPr>
          <p:cNvPr id="14" name="TextBox 14"/>
          <p:cNvSpPr txBox="1"/>
          <p:nvPr/>
        </p:nvSpPr>
        <p:spPr>
          <a:xfrm>
            <a:off x="8964648" y="3863315"/>
            <a:ext cx="1103406" cy="903896"/>
          </a:xfrm>
          <a:prstGeom prst="rect">
            <a:avLst/>
          </a:prstGeom>
        </p:spPr>
        <p:txBody>
          <a:bodyPr lIns="0" tIns="0" rIns="0" bIns="0" rtlCol="0" anchor="t">
            <a:spAutoFit/>
          </a:bodyPr>
          <a:lstStyle/>
          <a:p>
            <a:pPr algn="l">
              <a:lnSpc>
                <a:spcPts val="7403"/>
              </a:lnSpc>
            </a:pPr>
            <a:r>
              <a:rPr lang="en-US" sz="5288" b="1">
                <a:solidFill>
                  <a:srgbClr val="FFFFFF"/>
                </a:solidFill>
                <a:latin typeface="Open Sans 1 Bold"/>
                <a:ea typeface="Open Sans 1 Bold"/>
                <a:cs typeface="Open Sans 1 Bold"/>
                <a:sym typeface="Open Sans 1 Bold"/>
              </a:rPr>
              <a:t>9.1</a:t>
            </a:r>
          </a:p>
        </p:txBody>
      </p:sp>
      <p:sp>
        <p:nvSpPr>
          <p:cNvPr id="15" name="TextBox 15"/>
          <p:cNvSpPr txBox="1"/>
          <p:nvPr/>
        </p:nvSpPr>
        <p:spPr>
          <a:xfrm>
            <a:off x="8964648" y="5797188"/>
            <a:ext cx="1103406" cy="903896"/>
          </a:xfrm>
          <a:prstGeom prst="rect">
            <a:avLst/>
          </a:prstGeom>
        </p:spPr>
        <p:txBody>
          <a:bodyPr lIns="0" tIns="0" rIns="0" bIns="0" rtlCol="0" anchor="t">
            <a:spAutoFit/>
          </a:bodyPr>
          <a:lstStyle/>
          <a:p>
            <a:pPr algn="l">
              <a:lnSpc>
                <a:spcPts val="7403"/>
              </a:lnSpc>
            </a:pPr>
            <a:r>
              <a:rPr lang="en-US" sz="5288" b="1">
                <a:solidFill>
                  <a:srgbClr val="FFFFFF"/>
                </a:solidFill>
                <a:latin typeface="Open Sans 1 Bold"/>
                <a:ea typeface="Open Sans 1 Bold"/>
                <a:cs typeface="Open Sans 1 Bold"/>
                <a:sym typeface="Open Sans 1 Bold"/>
              </a:rPr>
              <a:t>9.2</a:t>
            </a:r>
          </a:p>
        </p:txBody>
      </p:sp>
      <p:sp>
        <p:nvSpPr>
          <p:cNvPr id="16" name="TextBox 16"/>
          <p:cNvSpPr txBox="1"/>
          <p:nvPr/>
        </p:nvSpPr>
        <p:spPr>
          <a:xfrm>
            <a:off x="8964648" y="7878158"/>
            <a:ext cx="1103406" cy="903896"/>
          </a:xfrm>
          <a:prstGeom prst="rect">
            <a:avLst/>
          </a:prstGeom>
        </p:spPr>
        <p:txBody>
          <a:bodyPr lIns="0" tIns="0" rIns="0" bIns="0" rtlCol="0" anchor="t">
            <a:spAutoFit/>
          </a:bodyPr>
          <a:lstStyle/>
          <a:p>
            <a:pPr algn="l">
              <a:lnSpc>
                <a:spcPts val="7403"/>
              </a:lnSpc>
            </a:pPr>
            <a:r>
              <a:rPr lang="en-US" sz="5288" b="1">
                <a:solidFill>
                  <a:srgbClr val="FFFFFF"/>
                </a:solidFill>
                <a:latin typeface="Open Sans 1 Bold"/>
                <a:ea typeface="Open Sans 1 Bold"/>
                <a:cs typeface="Open Sans 1 Bold"/>
                <a:sym typeface="Open Sans 1 Bold"/>
              </a:rPr>
              <a:t>9.3</a:t>
            </a:r>
          </a:p>
        </p:txBody>
      </p:sp>
      <p:sp>
        <p:nvSpPr>
          <p:cNvPr id="17" name="TextBox 17"/>
          <p:cNvSpPr txBox="1"/>
          <p:nvPr/>
        </p:nvSpPr>
        <p:spPr>
          <a:xfrm>
            <a:off x="10917427" y="7742436"/>
            <a:ext cx="7199044" cy="1552950"/>
          </a:xfrm>
          <a:prstGeom prst="rect">
            <a:avLst/>
          </a:prstGeom>
        </p:spPr>
        <p:txBody>
          <a:bodyPr lIns="0" tIns="0" rIns="0" bIns="0" rtlCol="0" anchor="t">
            <a:spAutoFit/>
          </a:bodyPr>
          <a:lstStyle/>
          <a:p>
            <a:pPr algn="l">
              <a:lnSpc>
                <a:spcPts val="3129"/>
              </a:lnSpc>
            </a:pPr>
            <a:r>
              <a:rPr lang="en-US" sz="2235" b="1">
                <a:solidFill>
                  <a:srgbClr val="054BBD"/>
                </a:solidFill>
                <a:latin typeface="Open Sans 1 Bold"/>
                <a:ea typeface="Open Sans 1 Bold"/>
                <a:cs typeface="Open Sans 1 Bold"/>
                <a:sym typeface="Open Sans 1 Bold"/>
              </a:rPr>
              <a:t>ỨNG DỤNG QUẢN LÝ VẬN HÀNH</a:t>
            </a:r>
          </a:p>
          <a:p>
            <a:pPr algn="l">
              <a:lnSpc>
                <a:spcPts val="3129"/>
              </a:lnSpc>
            </a:pPr>
            <a:r>
              <a:rPr lang="en-US" sz="2235">
                <a:solidFill>
                  <a:srgbClr val="054BBD"/>
                </a:solidFill>
                <a:latin typeface="Open Sans 1"/>
                <a:ea typeface="Open Sans 1"/>
                <a:cs typeface="Open Sans 1"/>
                <a:sym typeface="Open Sans 1"/>
              </a:rPr>
              <a:t>Quyết định thực hiện/mua - Lập kế hoạch sản xuất - Phân công lực lượng lao động - Vấn đề pha trộn</a:t>
            </a:r>
          </a:p>
          <a:p>
            <a:pPr algn="l">
              <a:lnSpc>
                <a:spcPts val="3129"/>
              </a:lnSpc>
            </a:pPr>
            <a:endParaRPr lang="en-US" sz="2235">
              <a:solidFill>
                <a:srgbClr val="054BBD"/>
              </a:solidFill>
              <a:latin typeface="Open Sans 1"/>
              <a:ea typeface="Open Sans 1"/>
              <a:cs typeface="Open Sans 1"/>
              <a:sym typeface="Open Sans 1"/>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15616" y="4379749"/>
            <a:ext cx="14021084" cy="1402108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45DA0">
                <a:alpha val="48627"/>
              </a:srgbClr>
            </a:solidFill>
            <a:ln cap="sq">
              <a:noFill/>
              <a:prstDash val="solid"/>
              <a:miter/>
            </a:ln>
          </p:spPr>
        </p:sp>
        <p:sp>
          <p:nvSpPr>
            <p:cNvPr id="4" name="TextBox 4"/>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0" y="0"/>
            <a:ext cx="6537464" cy="10287000"/>
            <a:chOff x="0" y="0"/>
            <a:chExt cx="1721801" cy="2709333"/>
          </a:xfrm>
        </p:grpSpPr>
        <p:sp>
          <p:nvSpPr>
            <p:cNvPr id="6" name="Freeform 6"/>
            <p:cNvSpPr/>
            <p:nvPr/>
          </p:nvSpPr>
          <p:spPr>
            <a:xfrm>
              <a:off x="0" y="0"/>
              <a:ext cx="1721801" cy="2709333"/>
            </a:xfrm>
            <a:custGeom>
              <a:avLst/>
              <a:gdLst/>
              <a:ahLst/>
              <a:cxnLst/>
              <a:rect l="l" t="t" r="r" b="b"/>
              <a:pathLst>
                <a:path w="1721801" h="2709333">
                  <a:moveTo>
                    <a:pt x="0" y="0"/>
                  </a:moveTo>
                  <a:lnTo>
                    <a:pt x="1721801" y="0"/>
                  </a:lnTo>
                  <a:lnTo>
                    <a:pt x="1721801" y="2709333"/>
                  </a:lnTo>
                  <a:lnTo>
                    <a:pt x="0" y="2709333"/>
                  </a:lnTo>
                  <a:close/>
                </a:path>
              </a:pathLst>
            </a:custGeom>
            <a:solidFill>
              <a:srgbClr val="145DA0"/>
            </a:solidFill>
          </p:spPr>
        </p:sp>
        <p:sp>
          <p:nvSpPr>
            <p:cNvPr id="7" name="TextBox 7"/>
            <p:cNvSpPr txBox="1"/>
            <p:nvPr/>
          </p:nvSpPr>
          <p:spPr>
            <a:xfrm>
              <a:off x="0" y="-28575"/>
              <a:ext cx="1721801" cy="2737908"/>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264553" y="363269"/>
            <a:ext cx="2251187" cy="502749"/>
            <a:chOff x="0" y="0"/>
            <a:chExt cx="1819761" cy="406400"/>
          </a:xfrm>
        </p:grpSpPr>
        <p:sp>
          <p:nvSpPr>
            <p:cNvPr id="9" name="Freeform 9"/>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4394CF"/>
            </a:solidFill>
          </p:spPr>
        </p:sp>
        <p:sp>
          <p:nvSpPr>
            <p:cNvPr id="10" name="TextBox 10"/>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11" name="Group 11"/>
          <p:cNvGrpSpPr/>
          <p:nvPr/>
        </p:nvGrpSpPr>
        <p:grpSpPr>
          <a:xfrm>
            <a:off x="0" y="-185993"/>
            <a:ext cx="6053529" cy="4565742"/>
            <a:chOff x="0" y="0"/>
            <a:chExt cx="8071372" cy="6087655"/>
          </a:xfrm>
        </p:grpSpPr>
        <p:pic>
          <p:nvPicPr>
            <p:cNvPr id="12" name="Picture 12"/>
            <p:cNvPicPr>
              <a:picLocks noChangeAspect="1"/>
            </p:cNvPicPr>
            <p:nvPr/>
          </p:nvPicPr>
          <p:blipFill>
            <a:blip r:embed="rId2"/>
            <a:srcRect l="280" r="280"/>
            <a:stretch>
              <a:fillRect/>
            </a:stretch>
          </p:blipFill>
          <p:spPr>
            <a:xfrm>
              <a:off x="0" y="0"/>
              <a:ext cx="8071372" cy="6087655"/>
            </a:xfrm>
            <a:prstGeom prst="rect">
              <a:avLst/>
            </a:prstGeom>
          </p:spPr>
        </p:pic>
      </p:grpSp>
      <p:grpSp>
        <p:nvGrpSpPr>
          <p:cNvPr id="13" name="Group 13"/>
          <p:cNvGrpSpPr/>
          <p:nvPr/>
        </p:nvGrpSpPr>
        <p:grpSpPr>
          <a:xfrm>
            <a:off x="7100224" y="537671"/>
            <a:ext cx="1136375" cy="76973"/>
            <a:chOff x="0" y="0"/>
            <a:chExt cx="299292" cy="20273"/>
          </a:xfrm>
        </p:grpSpPr>
        <p:sp>
          <p:nvSpPr>
            <p:cNvPr id="14" name="Freeform 14"/>
            <p:cNvSpPr/>
            <p:nvPr/>
          </p:nvSpPr>
          <p:spPr>
            <a:xfrm>
              <a:off x="0" y="0"/>
              <a:ext cx="299292" cy="20273"/>
            </a:xfrm>
            <a:custGeom>
              <a:avLst/>
              <a:gdLst/>
              <a:ahLst/>
              <a:cxnLst/>
              <a:rect l="l" t="t" r="r" b="b"/>
              <a:pathLst>
                <a:path w="299292" h="20273">
                  <a:moveTo>
                    <a:pt x="10136" y="0"/>
                  </a:moveTo>
                  <a:lnTo>
                    <a:pt x="289156" y="0"/>
                  </a:lnTo>
                  <a:cubicBezTo>
                    <a:pt x="294754" y="0"/>
                    <a:pt x="299292" y="4538"/>
                    <a:pt x="299292" y="10136"/>
                  </a:cubicBezTo>
                  <a:lnTo>
                    <a:pt x="299292" y="10136"/>
                  </a:lnTo>
                  <a:cubicBezTo>
                    <a:pt x="299292" y="15734"/>
                    <a:pt x="294754" y="20273"/>
                    <a:pt x="289156" y="20273"/>
                  </a:cubicBezTo>
                  <a:lnTo>
                    <a:pt x="10136" y="20273"/>
                  </a:lnTo>
                  <a:cubicBezTo>
                    <a:pt x="4538" y="20273"/>
                    <a:pt x="0" y="15734"/>
                    <a:pt x="0" y="10136"/>
                  </a:cubicBezTo>
                  <a:lnTo>
                    <a:pt x="0" y="10136"/>
                  </a:lnTo>
                  <a:cubicBezTo>
                    <a:pt x="0" y="4538"/>
                    <a:pt x="4538" y="0"/>
                    <a:pt x="10136" y="0"/>
                  </a:cubicBezTo>
                  <a:close/>
                </a:path>
              </a:pathLst>
            </a:custGeom>
            <a:solidFill>
              <a:srgbClr val="94B694"/>
            </a:solidFill>
          </p:spPr>
        </p:sp>
        <p:sp>
          <p:nvSpPr>
            <p:cNvPr id="15" name="TextBox 15"/>
            <p:cNvSpPr txBox="1"/>
            <p:nvPr/>
          </p:nvSpPr>
          <p:spPr>
            <a:xfrm>
              <a:off x="0" y="-28575"/>
              <a:ext cx="299292" cy="48848"/>
            </a:xfrm>
            <a:prstGeom prst="rect">
              <a:avLst/>
            </a:prstGeom>
          </p:spPr>
          <p:txBody>
            <a:bodyPr lIns="50800" tIns="50800" rIns="50800" bIns="50800" rtlCol="0" anchor="ctr"/>
            <a:lstStyle/>
            <a:p>
              <a:pPr algn="ctr">
                <a:lnSpc>
                  <a:spcPts val="2239"/>
                </a:lnSpc>
              </a:pPr>
              <a:endParaRPr/>
            </a:p>
          </p:txBody>
        </p:sp>
      </p:grpSp>
      <p:grpSp>
        <p:nvGrpSpPr>
          <p:cNvPr id="16" name="Group 16"/>
          <p:cNvGrpSpPr/>
          <p:nvPr/>
        </p:nvGrpSpPr>
        <p:grpSpPr>
          <a:xfrm>
            <a:off x="8384978" y="537671"/>
            <a:ext cx="251419" cy="76973"/>
            <a:chOff x="0" y="0"/>
            <a:chExt cx="66217" cy="20273"/>
          </a:xfrm>
        </p:grpSpPr>
        <p:sp>
          <p:nvSpPr>
            <p:cNvPr id="17" name="Freeform 17"/>
            <p:cNvSpPr/>
            <p:nvPr/>
          </p:nvSpPr>
          <p:spPr>
            <a:xfrm>
              <a:off x="0" y="0"/>
              <a:ext cx="66217" cy="20273"/>
            </a:xfrm>
            <a:custGeom>
              <a:avLst/>
              <a:gdLst/>
              <a:ahLst/>
              <a:cxnLst/>
              <a:rect l="l" t="t" r="r" b="b"/>
              <a:pathLst>
                <a:path w="66217" h="20273">
                  <a:moveTo>
                    <a:pt x="10136" y="0"/>
                  </a:moveTo>
                  <a:lnTo>
                    <a:pt x="56081" y="0"/>
                  </a:lnTo>
                  <a:cubicBezTo>
                    <a:pt x="61679" y="0"/>
                    <a:pt x="66217" y="4538"/>
                    <a:pt x="66217" y="10136"/>
                  </a:cubicBezTo>
                  <a:lnTo>
                    <a:pt x="66217" y="10136"/>
                  </a:lnTo>
                  <a:cubicBezTo>
                    <a:pt x="66217" y="15734"/>
                    <a:pt x="61679" y="20273"/>
                    <a:pt x="56081" y="20273"/>
                  </a:cubicBezTo>
                  <a:lnTo>
                    <a:pt x="10136" y="20273"/>
                  </a:lnTo>
                  <a:cubicBezTo>
                    <a:pt x="4538" y="20273"/>
                    <a:pt x="0" y="15734"/>
                    <a:pt x="0" y="10136"/>
                  </a:cubicBezTo>
                  <a:lnTo>
                    <a:pt x="0" y="10136"/>
                  </a:lnTo>
                  <a:cubicBezTo>
                    <a:pt x="0" y="4538"/>
                    <a:pt x="4538" y="0"/>
                    <a:pt x="10136" y="0"/>
                  </a:cubicBezTo>
                  <a:close/>
                </a:path>
              </a:pathLst>
            </a:custGeom>
            <a:solidFill>
              <a:srgbClr val="94B694"/>
            </a:solidFill>
          </p:spPr>
        </p:sp>
        <p:sp>
          <p:nvSpPr>
            <p:cNvPr id="18" name="TextBox 18"/>
            <p:cNvSpPr txBox="1"/>
            <p:nvPr/>
          </p:nvSpPr>
          <p:spPr>
            <a:xfrm>
              <a:off x="0" y="-28575"/>
              <a:ext cx="66217" cy="48848"/>
            </a:xfrm>
            <a:prstGeom prst="rect">
              <a:avLst/>
            </a:prstGeom>
          </p:spPr>
          <p:txBody>
            <a:bodyPr lIns="50800" tIns="50800" rIns="50800" bIns="50800" rtlCol="0" anchor="ctr"/>
            <a:lstStyle/>
            <a:p>
              <a:pPr algn="ctr">
                <a:lnSpc>
                  <a:spcPts val="2239"/>
                </a:lnSpc>
              </a:pPr>
              <a:endParaRPr/>
            </a:p>
          </p:txBody>
        </p:sp>
      </p:grpSp>
      <p:sp>
        <p:nvSpPr>
          <p:cNvPr id="19" name="Freeform 19"/>
          <p:cNvSpPr/>
          <p:nvPr/>
        </p:nvSpPr>
        <p:spPr>
          <a:xfrm>
            <a:off x="6856222" y="662513"/>
            <a:ext cx="11127429" cy="3669367"/>
          </a:xfrm>
          <a:custGeom>
            <a:avLst/>
            <a:gdLst/>
            <a:ahLst/>
            <a:cxnLst/>
            <a:rect l="l" t="t" r="r" b="b"/>
            <a:pathLst>
              <a:path w="11127429" h="3669367">
                <a:moveTo>
                  <a:pt x="0" y="0"/>
                </a:moveTo>
                <a:lnTo>
                  <a:pt x="11127429" y="0"/>
                </a:lnTo>
                <a:lnTo>
                  <a:pt x="11127429" y="3669367"/>
                </a:lnTo>
                <a:lnTo>
                  <a:pt x="0" y="3669367"/>
                </a:lnTo>
                <a:lnTo>
                  <a:pt x="0" y="0"/>
                </a:lnTo>
                <a:close/>
              </a:path>
            </a:pathLst>
          </a:custGeom>
          <a:blipFill>
            <a:blip r:embed="rId3"/>
            <a:stretch>
              <a:fillRect/>
            </a:stretch>
          </a:blipFill>
        </p:spPr>
      </p:sp>
      <p:sp>
        <p:nvSpPr>
          <p:cNvPr id="20" name="TextBox 20"/>
          <p:cNvSpPr txBox="1"/>
          <p:nvPr/>
        </p:nvSpPr>
        <p:spPr>
          <a:xfrm>
            <a:off x="277199" y="3461802"/>
            <a:ext cx="5983066" cy="6559345"/>
          </a:xfrm>
          <a:prstGeom prst="rect">
            <a:avLst/>
          </a:prstGeom>
        </p:spPr>
        <p:txBody>
          <a:bodyPr lIns="0" tIns="0" rIns="0" bIns="0" rtlCol="0" anchor="t">
            <a:spAutoFit/>
          </a:bodyPr>
          <a:lstStyle/>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Welte vừa kiếm được 100.000 đô la bằng cách chuyển đổi trái phiếu công nghiệp thành tiền mặt và hiện đang tìm kiếm các cơ hội đầu tư khác cho các quỹ này. Dựa trên các khoản đầu tư hiện tại của Welte, nhà phân tích tài chính hàng đầu của công ty khuyến nghị rằng tất cả các khoản đầu tư mới nên được thực hiện trong ngành dầu mỏ, trong ngành thép hoặc trái phiếu chính phủ. Cụ thể, nhà phân tích đã xác định năm cơ hội đầu tư và dự đoán tỷ lệ lợi nhuận hàng năm của họ. Các khoản đầu tư và tỷ lệ hoàn vốn được thể hiện trong Bảng 9.3</a:t>
            </a:r>
          </a:p>
        </p:txBody>
      </p:sp>
      <p:sp>
        <p:nvSpPr>
          <p:cNvPr id="21" name="TextBox 21"/>
          <p:cNvSpPr txBox="1"/>
          <p:nvPr/>
        </p:nvSpPr>
        <p:spPr>
          <a:xfrm>
            <a:off x="7100224" y="4789220"/>
            <a:ext cx="6867013" cy="1634837"/>
          </a:xfrm>
          <a:prstGeom prst="rect">
            <a:avLst/>
          </a:prstGeom>
        </p:spPr>
        <p:txBody>
          <a:bodyPr lIns="0" tIns="0" rIns="0" bIns="0" rtlCol="0" anchor="t">
            <a:spAutoFit/>
          </a:bodyPr>
          <a:lstStyle/>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Ràng buộc chỉ định đầu tư của 100.000 đô la có sẵn là</a:t>
            </a:r>
          </a:p>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A + P + M + H + G = 100.000</a:t>
            </a:r>
          </a:p>
          <a:p>
            <a:pPr marL="0" lvl="0" indent="0" algn="l">
              <a:lnSpc>
                <a:spcPts val="4390"/>
              </a:lnSpc>
              <a:spcBef>
                <a:spcPct val="0"/>
              </a:spcBef>
            </a:pPr>
            <a:endParaRPr lang="en-US" sz="3136" b="1" u="none" strike="noStrike">
              <a:solidFill>
                <a:srgbClr val="FDFDFD"/>
              </a:solidFill>
              <a:latin typeface="Saira ExtraCondensed Bold"/>
              <a:ea typeface="Saira ExtraCondensed Bold"/>
              <a:cs typeface="Saira ExtraCondensed Bold"/>
              <a:sym typeface="Saira ExtraCondensed Bold"/>
            </a:endParaRPr>
          </a:p>
        </p:txBody>
      </p:sp>
      <p:sp>
        <p:nvSpPr>
          <p:cNvPr id="22" name="TextBox 22"/>
          <p:cNvSpPr txBox="1"/>
          <p:nvPr/>
        </p:nvSpPr>
        <p:spPr>
          <a:xfrm>
            <a:off x="7100224" y="6096337"/>
            <a:ext cx="6867013" cy="2739737"/>
          </a:xfrm>
          <a:prstGeom prst="rect">
            <a:avLst/>
          </a:prstGeom>
        </p:spPr>
        <p:txBody>
          <a:bodyPr lIns="0" tIns="0" rIns="0" bIns="0" rtlCol="0" anchor="t">
            <a:spAutoFit/>
          </a:bodyPr>
          <a:lstStyle/>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Các yêu cầu mà cả ngành dầu mỏ và ngành thép đều không nhận được nhiều hơn $ 50,000 </a:t>
            </a:r>
          </a:p>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A + P ≤ 50.000</a:t>
            </a:r>
          </a:p>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M + H ≤ 50.000</a:t>
            </a:r>
          </a:p>
          <a:p>
            <a:pPr marL="0" lvl="0" indent="0" algn="l">
              <a:lnSpc>
                <a:spcPts val="4390"/>
              </a:lnSpc>
              <a:spcBef>
                <a:spcPct val="0"/>
              </a:spcBef>
            </a:pPr>
            <a:endParaRPr lang="en-US" sz="3136" b="1" u="none" strike="noStrike">
              <a:solidFill>
                <a:srgbClr val="FDFDFD"/>
              </a:solidFill>
              <a:latin typeface="Saira ExtraCondensed Bold"/>
              <a:ea typeface="Saira ExtraCondensed Bold"/>
              <a:cs typeface="Saira ExtraCondensed Bold"/>
              <a:sym typeface="Saira ExtraCondensed Bold"/>
            </a:endParaRPr>
          </a:p>
        </p:txBody>
      </p:sp>
      <p:sp>
        <p:nvSpPr>
          <p:cNvPr id="23" name="TextBox 23"/>
          <p:cNvSpPr txBox="1"/>
          <p:nvPr/>
        </p:nvSpPr>
        <p:spPr>
          <a:xfrm>
            <a:off x="7100224" y="8476099"/>
            <a:ext cx="6205624" cy="2187287"/>
          </a:xfrm>
          <a:prstGeom prst="rect">
            <a:avLst/>
          </a:prstGeom>
        </p:spPr>
        <p:txBody>
          <a:bodyPr lIns="0" tIns="0" rIns="0" bIns="0" rtlCol="0" anchor="t">
            <a:spAutoFit/>
          </a:bodyPr>
          <a:lstStyle/>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Yêu cầu trái phiếu chính phủ ít nhất 25% đầu tư ngành thép được thể hiện như sau:</a:t>
            </a:r>
          </a:p>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G ≥ 0.25(M + H)          hoặc  -0,25 - 0,25H + G ≥ 0</a:t>
            </a:r>
          </a:p>
          <a:p>
            <a:pPr marL="0" lvl="0" indent="0" algn="l">
              <a:lnSpc>
                <a:spcPts val="4390"/>
              </a:lnSpc>
              <a:spcBef>
                <a:spcPct val="0"/>
              </a:spcBef>
            </a:pPr>
            <a:endParaRPr lang="en-US" sz="3136" b="1" u="none" strike="noStrike">
              <a:solidFill>
                <a:srgbClr val="FDFDFD"/>
              </a:solidFill>
              <a:latin typeface="Saira ExtraCondensed Bold"/>
              <a:ea typeface="Saira ExtraCondensed Bold"/>
              <a:cs typeface="Saira ExtraCondensed Bold"/>
              <a:sym typeface="Saira ExtraCondensed Bold"/>
            </a:endParaRPr>
          </a:p>
        </p:txBody>
      </p:sp>
      <p:sp>
        <p:nvSpPr>
          <p:cNvPr id="24" name="TextBox 24"/>
          <p:cNvSpPr txBox="1"/>
          <p:nvPr/>
        </p:nvSpPr>
        <p:spPr>
          <a:xfrm>
            <a:off x="13967237" y="5820112"/>
            <a:ext cx="3695019" cy="3292187"/>
          </a:xfrm>
          <a:prstGeom prst="rect">
            <a:avLst/>
          </a:prstGeom>
        </p:spPr>
        <p:txBody>
          <a:bodyPr lIns="0" tIns="0" rIns="0" bIns="0" rtlCol="0" anchor="t">
            <a:spAutoFit/>
          </a:bodyPr>
          <a:lstStyle/>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Cuối cùng, hạn chế mà Pacific Oil không thể chiếm hơn 60% tổng số vốn đầu tư của ngành công nghiệp dầu mỏ là</a:t>
            </a:r>
          </a:p>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P ≤ 0.60(A+ P)          hoặc   -0,60A + 0,40P ≤ 0</a:t>
            </a:r>
          </a:p>
        </p:txBody>
      </p:sp>
      <p:sp>
        <p:nvSpPr>
          <p:cNvPr id="25" name="AutoShape 25"/>
          <p:cNvSpPr/>
          <p:nvPr/>
        </p:nvSpPr>
        <p:spPr>
          <a:xfrm>
            <a:off x="6951472" y="5991562"/>
            <a:ext cx="6492240" cy="0"/>
          </a:xfrm>
          <a:prstGeom prst="line">
            <a:avLst/>
          </a:prstGeom>
          <a:ln w="38100" cap="flat">
            <a:solidFill>
              <a:srgbClr val="000000"/>
            </a:solidFill>
            <a:prstDash val="solid"/>
            <a:headEnd type="arrow" w="med" len="sm"/>
            <a:tailEnd type="arrow" w="med" len="sm"/>
          </a:ln>
        </p:spPr>
      </p:sp>
      <p:sp>
        <p:nvSpPr>
          <p:cNvPr id="26" name="AutoShape 26"/>
          <p:cNvSpPr/>
          <p:nvPr/>
        </p:nvSpPr>
        <p:spPr>
          <a:xfrm>
            <a:off x="6951472" y="8418949"/>
            <a:ext cx="6492240" cy="0"/>
          </a:xfrm>
          <a:prstGeom prst="line">
            <a:avLst/>
          </a:prstGeom>
          <a:ln w="38100" cap="flat">
            <a:solidFill>
              <a:srgbClr val="000000"/>
            </a:solidFill>
            <a:prstDash val="solid"/>
            <a:headEnd type="arrow" w="med" len="sm"/>
            <a:tailEnd type="arrow" w="med" len="sm"/>
          </a:ln>
        </p:spPr>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15616" y="4379749"/>
            <a:ext cx="14021084" cy="1402108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45DA0">
                <a:alpha val="48627"/>
              </a:srgbClr>
            </a:solidFill>
            <a:ln cap="sq">
              <a:noFill/>
              <a:prstDash val="solid"/>
              <a:miter/>
            </a:ln>
          </p:spPr>
        </p:sp>
        <p:sp>
          <p:nvSpPr>
            <p:cNvPr id="4" name="TextBox 4"/>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0" y="0"/>
            <a:ext cx="6537464" cy="10287000"/>
            <a:chOff x="0" y="0"/>
            <a:chExt cx="1721801" cy="2709333"/>
          </a:xfrm>
        </p:grpSpPr>
        <p:sp>
          <p:nvSpPr>
            <p:cNvPr id="6" name="Freeform 6"/>
            <p:cNvSpPr/>
            <p:nvPr/>
          </p:nvSpPr>
          <p:spPr>
            <a:xfrm>
              <a:off x="0" y="0"/>
              <a:ext cx="1721801" cy="2709333"/>
            </a:xfrm>
            <a:custGeom>
              <a:avLst/>
              <a:gdLst/>
              <a:ahLst/>
              <a:cxnLst/>
              <a:rect l="l" t="t" r="r" b="b"/>
              <a:pathLst>
                <a:path w="1721801" h="2709333">
                  <a:moveTo>
                    <a:pt x="0" y="0"/>
                  </a:moveTo>
                  <a:lnTo>
                    <a:pt x="1721801" y="0"/>
                  </a:lnTo>
                  <a:lnTo>
                    <a:pt x="1721801" y="2709333"/>
                  </a:lnTo>
                  <a:lnTo>
                    <a:pt x="0" y="2709333"/>
                  </a:lnTo>
                  <a:close/>
                </a:path>
              </a:pathLst>
            </a:custGeom>
            <a:solidFill>
              <a:srgbClr val="145DA0"/>
            </a:solidFill>
          </p:spPr>
        </p:sp>
        <p:sp>
          <p:nvSpPr>
            <p:cNvPr id="7" name="TextBox 7"/>
            <p:cNvSpPr txBox="1"/>
            <p:nvPr/>
          </p:nvSpPr>
          <p:spPr>
            <a:xfrm>
              <a:off x="0" y="-28575"/>
              <a:ext cx="1721801" cy="2737908"/>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264553" y="363269"/>
            <a:ext cx="2251187" cy="502749"/>
            <a:chOff x="0" y="0"/>
            <a:chExt cx="1819761" cy="406400"/>
          </a:xfrm>
        </p:grpSpPr>
        <p:sp>
          <p:nvSpPr>
            <p:cNvPr id="9" name="Freeform 9"/>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4394CF"/>
            </a:solidFill>
          </p:spPr>
        </p:sp>
        <p:sp>
          <p:nvSpPr>
            <p:cNvPr id="10" name="TextBox 10"/>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11" name="Group 11"/>
          <p:cNvGrpSpPr/>
          <p:nvPr/>
        </p:nvGrpSpPr>
        <p:grpSpPr>
          <a:xfrm>
            <a:off x="0" y="-185993"/>
            <a:ext cx="6053529" cy="4565742"/>
            <a:chOff x="0" y="0"/>
            <a:chExt cx="8071372" cy="6087655"/>
          </a:xfrm>
        </p:grpSpPr>
        <p:pic>
          <p:nvPicPr>
            <p:cNvPr id="12" name="Picture 12"/>
            <p:cNvPicPr>
              <a:picLocks noChangeAspect="1"/>
            </p:cNvPicPr>
            <p:nvPr/>
          </p:nvPicPr>
          <p:blipFill>
            <a:blip r:embed="rId2"/>
            <a:srcRect l="280" r="280"/>
            <a:stretch>
              <a:fillRect/>
            </a:stretch>
          </p:blipFill>
          <p:spPr>
            <a:xfrm>
              <a:off x="0" y="0"/>
              <a:ext cx="8071372" cy="6087655"/>
            </a:xfrm>
            <a:prstGeom prst="rect">
              <a:avLst/>
            </a:prstGeom>
          </p:spPr>
        </p:pic>
      </p:grpSp>
      <p:grpSp>
        <p:nvGrpSpPr>
          <p:cNvPr id="13" name="Group 13"/>
          <p:cNvGrpSpPr/>
          <p:nvPr/>
        </p:nvGrpSpPr>
        <p:grpSpPr>
          <a:xfrm>
            <a:off x="7100224" y="537671"/>
            <a:ext cx="1136375" cy="76973"/>
            <a:chOff x="0" y="0"/>
            <a:chExt cx="299292" cy="20273"/>
          </a:xfrm>
        </p:grpSpPr>
        <p:sp>
          <p:nvSpPr>
            <p:cNvPr id="14" name="Freeform 14"/>
            <p:cNvSpPr/>
            <p:nvPr/>
          </p:nvSpPr>
          <p:spPr>
            <a:xfrm>
              <a:off x="0" y="0"/>
              <a:ext cx="299292" cy="20273"/>
            </a:xfrm>
            <a:custGeom>
              <a:avLst/>
              <a:gdLst/>
              <a:ahLst/>
              <a:cxnLst/>
              <a:rect l="l" t="t" r="r" b="b"/>
              <a:pathLst>
                <a:path w="299292" h="20273">
                  <a:moveTo>
                    <a:pt x="10136" y="0"/>
                  </a:moveTo>
                  <a:lnTo>
                    <a:pt x="289156" y="0"/>
                  </a:lnTo>
                  <a:cubicBezTo>
                    <a:pt x="294754" y="0"/>
                    <a:pt x="299292" y="4538"/>
                    <a:pt x="299292" y="10136"/>
                  </a:cubicBezTo>
                  <a:lnTo>
                    <a:pt x="299292" y="10136"/>
                  </a:lnTo>
                  <a:cubicBezTo>
                    <a:pt x="299292" y="15734"/>
                    <a:pt x="294754" y="20273"/>
                    <a:pt x="289156" y="20273"/>
                  </a:cubicBezTo>
                  <a:lnTo>
                    <a:pt x="10136" y="20273"/>
                  </a:lnTo>
                  <a:cubicBezTo>
                    <a:pt x="4538" y="20273"/>
                    <a:pt x="0" y="15734"/>
                    <a:pt x="0" y="10136"/>
                  </a:cubicBezTo>
                  <a:lnTo>
                    <a:pt x="0" y="10136"/>
                  </a:lnTo>
                  <a:cubicBezTo>
                    <a:pt x="0" y="4538"/>
                    <a:pt x="4538" y="0"/>
                    <a:pt x="10136" y="0"/>
                  </a:cubicBezTo>
                  <a:close/>
                </a:path>
              </a:pathLst>
            </a:custGeom>
            <a:solidFill>
              <a:srgbClr val="94B694"/>
            </a:solidFill>
          </p:spPr>
        </p:sp>
        <p:sp>
          <p:nvSpPr>
            <p:cNvPr id="15" name="TextBox 15"/>
            <p:cNvSpPr txBox="1"/>
            <p:nvPr/>
          </p:nvSpPr>
          <p:spPr>
            <a:xfrm>
              <a:off x="0" y="-28575"/>
              <a:ext cx="299292" cy="48848"/>
            </a:xfrm>
            <a:prstGeom prst="rect">
              <a:avLst/>
            </a:prstGeom>
          </p:spPr>
          <p:txBody>
            <a:bodyPr lIns="50800" tIns="50800" rIns="50800" bIns="50800" rtlCol="0" anchor="ctr"/>
            <a:lstStyle/>
            <a:p>
              <a:pPr algn="ctr">
                <a:lnSpc>
                  <a:spcPts val="2239"/>
                </a:lnSpc>
              </a:pPr>
              <a:endParaRPr/>
            </a:p>
          </p:txBody>
        </p:sp>
      </p:grpSp>
      <p:grpSp>
        <p:nvGrpSpPr>
          <p:cNvPr id="16" name="Group 16"/>
          <p:cNvGrpSpPr/>
          <p:nvPr/>
        </p:nvGrpSpPr>
        <p:grpSpPr>
          <a:xfrm>
            <a:off x="8384978" y="537671"/>
            <a:ext cx="251419" cy="76973"/>
            <a:chOff x="0" y="0"/>
            <a:chExt cx="66217" cy="20273"/>
          </a:xfrm>
        </p:grpSpPr>
        <p:sp>
          <p:nvSpPr>
            <p:cNvPr id="17" name="Freeform 17"/>
            <p:cNvSpPr/>
            <p:nvPr/>
          </p:nvSpPr>
          <p:spPr>
            <a:xfrm>
              <a:off x="0" y="0"/>
              <a:ext cx="66217" cy="20273"/>
            </a:xfrm>
            <a:custGeom>
              <a:avLst/>
              <a:gdLst/>
              <a:ahLst/>
              <a:cxnLst/>
              <a:rect l="l" t="t" r="r" b="b"/>
              <a:pathLst>
                <a:path w="66217" h="20273">
                  <a:moveTo>
                    <a:pt x="10136" y="0"/>
                  </a:moveTo>
                  <a:lnTo>
                    <a:pt x="56081" y="0"/>
                  </a:lnTo>
                  <a:cubicBezTo>
                    <a:pt x="61679" y="0"/>
                    <a:pt x="66217" y="4538"/>
                    <a:pt x="66217" y="10136"/>
                  </a:cubicBezTo>
                  <a:lnTo>
                    <a:pt x="66217" y="10136"/>
                  </a:lnTo>
                  <a:cubicBezTo>
                    <a:pt x="66217" y="15734"/>
                    <a:pt x="61679" y="20273"/>
                    <a:pt x="56081" y="20273"/>
                  </a:cubicBezTo>
                  <a:lnTo>
                    <a:pt x="10136" y="20273"/>
                  </a:lnTo>
                  <a:cubicBezTo>
                    <a:pt x="4538" y="20273"/>
                    <a:pt x="0" y="15734"/>
                    <a:pt x="0" y="10136"/>
                  </a:cubicBezTo>
                  <a:lnTo>
                    <a:pt x="0" y="10136"/>
                  </a:lnTo>
                  <a:cubicBezTo>
                    <a:pt x="0" y="4538"/>
                    <a:pt x="4538" y="0"/>
                    <a:pt x="10136" y="0"/>
                  </a:cubicBezTo>
                  <a:close/>
                </a:path>
              </a:pathLst>
            </a:custGeom>
            <a:solidFill>
              <a:srgbClr val="94B694"/>
            </a:solidFill>
          </p:spPr>
        </p:sp>
        <p:sp>
          <p:nvSpPr>
            <p:cNvPr id="18" name="TextBox 18"/>
            <p:cNvSpPr txBox="1"/>
            <p:nvPr/>
          </p:nvSpPr>
          <p:spPr>
            <a:xfrm>
              <a:off x="0" y="-28575"/>
              <a:ext cx="66217" cy="48848"/>
            </a:xfrm>
            <a:prstGeom prst="rect">
              <a:avLst/>
            </a:prstGeom>
          </p:spPr>
          <p:txBody>
            <a:bodyPr lIns="50800" tIns="50800" rIns="50800" bIns="50800" rtlCol="0" anchor="ctr"/>
            <a:lstStyle/>
            <a:p>
              <a:pPr algn="ctr">
                <a:lnSpc>
                  <a:spcPts val="2239"/>
                </a:lnSpc>
              </a:pPr>
              <a:endParaRPr/>
            </a:p>
          </p:txBody>
        </p:sp>
      </p:grpSp>
      <p:sp>
        <p:nvSpPr>
          <p:cNvPr id="19" name="Freeform 19"/>
          <p:cNvSpPr/>
          <p:nvPr/>
        </p:nvSpPr>
        <p:spPr>
          <a:xfrm>
            <a:off x="6856222" y="662513"/>
            <a:ext cx="11127429" cy="3669367"/>
          </a:xfrm>
          <a:custGeom>
            <a:avLst/>
            <a:gdLst/>
            <a:ahLst/>
            <a:cxnLst/>
            <a:rect l="l" t="t" r="r" b="b"/>
            <a:pathLst>
              <a:path w="11127429" h="3669367">
                <a:moveTo>
                  <a:pt x="0" y="0"/>
                </a:moveTo>
                <a:lnTo>
                  <a:pt x="11127429" y="0"/>
                </a:lnTo>
                <a:lnTo>
                  <a:pt x="11127429" y="3669367"/>
                </a:lnTo>
                <a:lnTo>
                  <a:pt x="0" y="3669367"/>
                </a:lnTo>
                <a:lnTo>
                  <a:pt x="0" y="0"/>
                </a:lnTo>
                <a:close/>
              </a:path>
            </a:pathLst>
          </a:custGeom>
          <a:blipFill>
            <a:blip r:embed="rId3"/>
            <a:stretch>
              <a:fillRect/>
            </a:stretch>
          </a:blipFill>
        </p:spPr>
      </p:sp>
      <p:sp>
        <p:nvSpPr>
          <p:cNvPr id="20" name="TextBox 20"/>
          <p:cNvSpPr txBox="1"/>
          <p:nvPr/>
        </p:nvSpPr>
        <p:spPr>
          <a:xfrm>
            <a:off x="277199" y="3461802"/>
            <a:ext cx="5983066" cy="6559345"/>
          </a:xfrm>
          <a:prstGeom prst="rect">
            <a:avLst/>
          </a:prstGeom>
        </p:spPr>
        <p:txBody>
          <a:bodyPr lIns="0" tIns="0" rIns="0" bIns="0" rtlCol="0" anchor="t">
            <a:spAutoFit/>
          </a:bodyPr>
          <a:lstStyle/>
          <a:p>
            <a:pPr marL="0" lvl="0" indent="0" algn="l">
              <a:lnSpc>
                <a:spcPts val="4390"/>
              </a:lnSpc>
              <a:spcBef>
                <a:spcPct val="0"/>
              </a:spcBef>
            </a:pPr>
            <a:r>
              <a:rPr lang="en-US" sz="3136" b="1" u="none" strike="noStrike">
                <a:solidFill>
                  <a:srgbClr val="FDFDFD"/>
                </a:solidFill>
                <a:latin typeface="Saira ExtraCondensed Bold"/>
                <a:ea typeface="Saira ExtraCondensed Bold"/>
                <a:cs typeface="Saira ExtraCondensed Bold"/>
                <a:sym typeface="Saira ExtraCondensed Bold"/>
              </a:rPr>
              <a:t>Welte vừa kiếm được 100.000 đô la bằng cách chuyển đổi trái phiếu công nghiệp thành tiền mặt và hiện đang tìm kiếm các cơ hội đầu tư khác cho các quỹ này. Dựa trên các khoản đầu tư hiện tại của Welte, nhà phân tích tài chính hàng đầu của công ty khuyến nghị rằng tất cả các khoản đầu tư mới nên được thực hiện trong ngành dầu mỏ, trong ngành thép hoặc trái phiếu chính phủ. Cụ thể, nhà phân tích đã xác định năm cơ hội đầu tư và dự đoán tỷ lệ lợi nhuận hàng năm của họ. Các khoản đầu tư và tỷ lệ hoàn vốn được thể hiện trong Bảng 9.3</a:t>
            </a:r>
          </a:p>
        </p:txBody>
      </p:sp>
      <p:sp>
        <p:nvSpPr>
          <p:cNvPr id="21" name="TextBox 21"/>
          <p:cNvSpPr txBox="1"/>
          <p:nvPr/>
        </p:nvSpPr>
        <p:spPr>
          <a:xfrm>
            <a:off x="7100224" y="5086350"/>
            <a:ext cx="11187776" cy="4949537"/>
          </a:xfrm>
          <a:prstGeom prst="rect">
            <a:avLst/>
          </a:prstGeom>
        </p:spPr>
        <p:txBody>
          <a:bodyPr lIns="0" tIns="0" rIns="0" bIns="0" rtlCol="0" anchor="t">
            <a:spAutoFit/>
          </a:bodyPr>
          <a:lstStyle/>
          <a:p>
            <a:pPr algn="l">
              <a:lnSpc>
                <a:spcPts val="4390"/>
              </a:lnSpc>
            </a:pPr>
            <a:r>
              <a:rPr lang="en-US" sz="3136" b="1">
                <a:solidFill>
                  <a:srgbClr val="FDFDFD"/>
                </a:solidFill>
                <a:latin typeface="Saira ExtraCondensed Bold"/>
                <a:ea typeface="Saira ExtraCondensed Bold"/>
                <a:cs typeface="Saira ExtraCondensed Bold"/>
                <a:sym typeface="Saira ExtraCondensed Bold"/>
              </a:rPr>
              <a:t>Bằng cách thêm các hạn chế không tiêu cực, chúng tôi có được mô hình lập trình tuyến tính hoàn chỉnh cho vấn đề đầu tư Quỹ tương hỗ Welte:</a:t>
            </a:r>
          </a:p>
          <a:p>
            <a:pPr algn="l">
              <a:lnSpc>
                <a:spcPts val="4390"/>
              </a:lnSpc>
            </a:pPr>
            <a:r>
              <a:rPr lang="en-US" sz="3136" b="1">
                <a:solidFill>
                  <a:srgbClr val="FDFDFD"/>
                </a:solidFill>
                <a:latin typeface="Saira ExtraCondensed Bold"/>
                <a:ea typeface="Saira ExtraCondensed Bold"/>
                <a:cs typeface="Saira ExtraCondensed Bold"/>
                <a:sym typeface="Saira ExtraCondensed Bold"/>
              </a:rPr>
              <a:t>Tối đa s.t.</a:t>
            </a:r>
          </a:p>
          <a:p>
            <a:pPr algn="l">
              <a:lnSpc>
                <a:spcPts val="4390"/>
              </a:lnSpc>
            </a:pPr>
            <a:r>
              <a:rPr lang="en-US" sz="3136" b="1">
                <a:solidFill>
                  <a:srgbClr val="FDFDFD"/>
                </a:solidFill>
                <a:latin typeface="Saira ExtraCondensed Bold"/>
                <a:ea typeface="Saira ExtraCondensed Bold"/>
                <a:cs typeface="Saira ExtraCondensed Bold"/>
                <a:sym typeface="Saira ExtraCondensed Bold"/>
              </a:rPr>
              <a:t>A + P + M + H + G = 100.000 Tiền sẵn có</a:t>
            </a:r>
          </a:p>
          <a:p>
            <a:pPr algn="l">
              <a:lnSpc>
                <a:spcPts val="4390"/>
              </a:lnSpc>
            </a:pPr>
            <a:r>
              <a:rPr lang="en-US" sz="3136" b="1">
                <a:solidFill>
                  <a:srgbClr val="FDFDFD"/>
                </a:solidFill>
                <a:latin typeface="Saira ExtraCondensed Bold"/>
                <a:ea typeface="Saira ExtraCondensed Bold"/>
                <a:cs typeface="Saira ExtraCondensed Bold"/>
                <a:sym typeface="Saira ExtraCondensed Bold"/>
              </a:rPr>
              <a:t>A + P ≤ 50.000 Tối đa ngành dầu</a:t>
            </a:r>
          </a:p>
          <a:p>
            <a:pPr algn="l">
              <a:lnSpc>
                <a:spcPts val="4390"/>
              </a:lnSpc>
            </a:pPr>
            <a:r>
              <a:rPr lang="en-US" sz="3136" b="1">
                <a:solidFill>
                  <a:srgbClr val="FDFDFD"/>
                </a:solidFill>
                <a:latin typeface="Saira ExtraCondensed Bold"/>
                <a:ea typeface="Saira ExtraCondensed Bold"/>
                <a:cs typeface="Saira ExtraCondensed Bold"/>
                <a:sym typeface="Saira ExtraCondensed Bold"/>
              </a:rPr>
              <a:t>M + H ≤ 50.000 Tối đa ngành thép</a:t>
            </a:r>
          </a:p>
          <a:p>
            <a:pPr algn="l">
              <a:lnSpc>
                <a:spcPts val="4390"/>
              </a:lnSpc>
            </a:pPr>
            <a:r>
              <a:rPr lang="en-US" sz="3136" b="1">
                <a:solidFill>
                  <a:srgbClr val="FDFDFD"/>
                </a:solidFill>
                <a:latin typeface="Saira ExtraCondensed Bold"/>
                <a:ea typeface="Saira ExtraCondensed Bold"/>
                <a:cs typeface="Saira ExtraCondensed Bold"/>
                <a:sym typeface="Saira ExtraCondensed Bold"/>
              </a:rPr>
              <a:t>  -0,25 - 0,25H + G ≥ 0 Trái phiếu chính phủ tối thiểu </a:t>
            </a:r>
          </a:p>
          <a:p>
            <a:pPr algn="l">
              <a:lnSpc>
                <a:spcPts val="4390"/>
              </a:lnSpc>
            </a:pPr>
            <a:r>
              <a:rPr lang="en-US" sz="3136" b="1">
                <a:solidFill>
                  <a:srgbClr val="FDFDFD"/>
                </a:solidFill>
                <a:latin typeface="Saira ExtraCondensed Bold"/>
                <a:ea typeface="Saira ExtraCondensed Bold"/>
                <a:cs typeface="Saira ExtraCondensed Bold"/>
                <a:sym typeface="Saira ExtraCondensed Bold"/>
              </a:rPr>
              <a:t> -0,60A + 0,40P ≤ 0 Pacific Oil ràng buộc Pacific oil</a:t>
            </a:r>
          </a:p>
          <a:p>
            <a:pPr marL="0" lvl="0" indent="0" algn="l">
              <a:lnSpc>
                <a:spcPts val="4390"/>
              </a:lnSpc>
              <a:spcBef>
                <a:spcPct val="0"/>
              </a:spcBef>
            </a:pPr>
            <a:endParaRPr lang="en-US" sz="3136" b="1">
              <a:solidFill>
                <a:srgbClr val="FDFDFD"/>
              </a:solidFill>
              <a:latin typeface="Saira ExtraCondensed Bold"/>
              <a:ea typeface="Saira ExtraCondensed Bold"/>
              <a:cs typeface="Saira ExtraCondensed Bold"/>
              <a:sym typeface="Saira ExtraCondensed Bold"/>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4553" y="363269"/>
            <a:ext cx="2251187" cy="502749"/>
            <a:chOff x="0" y="0"/>
            <a:chExt cx="1819761" cy="406400"/>
          </a:xfrm>
        </p:grpSpPr>
        <p:sp>
          <p:nvSpPr>
            <p:cNvPr id="3" name="Freeform 3"/>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95BFF6"/>
            </a:solidFill>
          </p:spPr>
        </p:sp>
        <p:sp>
          <p:nvSpPr>
            <p:cNvPr id="4" name="TextBox 4"/>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8421908" y="614644"/>
            <a:ext cx="1136375" cy="76973"/>
            <a:chOff x="0" y="0"/>
            <a:chExt cx="299292" cy="20273"/>
          </a:xfrm>
        </p:grpSpPr>
        <p:sp>
          <p:nvSpPr>
            <p:cNvPr id="6" name="Freeform 6"/>
            <p:cNvSpPr/>
            <p:nvPr/>
          </p:nvSpPr>
          <p:spPr>
            <a:xfrm>
              <a:off x="0" y="0"/>
              <a:ext cx="299292" cy="20273"/>
            </a:xfrm>
            <a:custGeom>
              <a:avLst/>
              <a:gdLst/>
              <a:ahLst/>
              <a:cxnLst/>
              <a:rect l="l" t="t" r="r" b="b"/>
              <a:pathLst>
                <a:path w="299292" h="20273">
                  <a:moveTo>
                    <a:pt x="10136" y="0"/>
                  </a:moveTo>
                  <a:lnTo>
                    <a:pt x="289156" y="0"/>
                  </a:lnTo>
                  <a:cubicBezTo>
                    <a:pt x="294754" y="0"/>
                    <a:pt x="299292" y="4538"/>
                    <a:pt x="299292" y="10136"/>
                  </a:cubicBezTo>
                  <a:lnTo>
                    <a:pt x="299292" y="10136"/>
                  </a:lnTo>
                  <a:cubicBezTo>
                    <a:pt x="299292" y="15734"/>
                    <a:pt x="294754" y="20273"/>
                    <a:pt x="289156" y="20273"/>
                  </a:cubicBezTo>
                  <a:lnTo>
                    <a:pt x="10136" y="20273"/>
                  </a:lnTo>
                  <a:cubicBezTo>
                    <a:pt x="4538" y="20273"/>
                    <a:pt x="0" y="15734"/>
                    <a:pt x="0" y="10136"/>
                  </a:cubicBezTo>
                  <a:lnTo>
                    <a:pt x="0" y="10136"/>
                  </a:lnTo>
                  <a:cubicBezTo>
                    <a:pt x="0" y="4538"/>
                    <a:pt x="4538" y="0"/>
                    <a:pt x="10136" y="0"/>
                  </a:cubicBezTo>
                  <a:close/>
                </a:path>
              </a:pathLst>
            </a:custGeom>
            <a:solidFill>
              <a:srgbClr val="4394CF"/>
            </a:solidFill>
          </p:spPr>
        </p:sp>
        <p:sp>
          <p:nvSpPr>
            <p:cNvPr id="7" name="TextBox 7"/>
            <p:cNvSpPr txBox="1"/>
            <p:nvPr/>
          </p:nvSpPr>
          <p:spPr>
            <a:xfrm>
              <a:off x="0" y="-28575"/>
              <a:ext cx="299292" cy="48848"/>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9614674" y="614644"/>
            <a:ext cx="251419" cy="76973"/>
            <a:chOff x="0" y="0"/>
            <a:chExt cx="66217" cy="20273"/>
          </a:xfrm>
        </p:grpSpPr>
        <p:sp>
          <p:nvSpPr>
            <p:cNvPr id="9" name="Freeform 9"/>
            <p:cNvSpPr/>
            <p:nvPr/>
          </p:nvSpPr>
          <p:spPr>
            <a:xfrm>
              <a:off x="0" y="0"/>
              <a:ext cx="66217" cy="20273"/>
            </a:xfrm>
            <a:custGeom>
              <a:avLst/>
              <a:gdLst/>
              <a:ahLst/>
              <a:cxnLst/>
              <a:rect l="l" t="t" r="r" b="b"/>
              <a:pathLst>
                <a:path w="66217" h="20273">
                  <a:moveTo>
                    <a:pt x="10136" y="0"/>
                  </a:moveTo>
                  <a:lnTo>
                    <a:pt x="56081" y="0"/>
                  </a:lnTo>
                  <a:cubicBezTo>
                    <a:pt x="61679" y="0"/>
                    <a:pt x="66217" y="4538"/>
                    <a:pt x="66217" y="10136"/>
                  </a:cubicBezTo>
                  <a:lnTo>
                    <a:pt x="66217" y="10136"/>
                  </a:lnTo>
                  <a:cubicBezTo>
                    <a:pt x="66217" y="15734"/>
                    <a:pt x="61679" y="20273"/>
                    <a:pt x="56081" y="20273"/>
                  </a:cubicBezTo>
                  <a:lnTo>
                    <a:pt x="10136" y="20273"/>
                  </a:lnTo>
                  <a:cubicBezTo>
                    <a:pt x="4538" y="20273"/>
                    <a:pt x="0" y="15734"/>
                    <a:pt x="0" y="10136"/>
                  </a:cubicBezTo>
                  <a:lnTo>
                    <a:pt x="0" y="10136"/>
                  </a:lnTo>
                  <a:cubicBezTo>
                    <a:pt x="0" y="4538"/>
                    <a:pt x="4538" y="0"/>
                    <a:pt x="10136" y="0"/>
                  </a:cubicBezTo>
                  <a:close/>
                </a:path>
              </a:pathLst>
            </a:custGeom>
            <a:solidFill>
              <a:srgbClr val="4394CF"/>
            </a:solidFill>
          </p:spPr>
        </p:sp>
        <p:sp>
          <p:nvSpPr>
            <p:cNvPr id="10" name="TextBox 10"/>
            <p:cNvSpPr txBox="1"/>
            <p:nvPr/>
          </p:nvSpPr>
          <p:spPr>
            <a:xfrm>
              <a:off x="0" y="-28575"/>
              <a:ext cx="66217" cy="48848"/>
            </a:xfrm>
            <a:prstGeom prst="rect">
              <a:avLst/>
            </a:prstGeom>
          </p:spPr>
          <p:txBody>
            <a:bodyPr lIns="50800" tIns="50800" rIns="50800" bIns="50800" rtlCol="0" anchor="ctr"/>
            <a:lstStyle/>
            <a:p>
              <a:pPr algn="ctr">
                <a:lnSpc>
                  <a:spcPts val="2239"/>
                </a:lnSpc>
              </a:pPr>
              <a:endParaRPr/>
            </a:p>
          </p:txBody>
        </p:sp>
      </p:grpSp>
      <p:grpSp>
        <p:nvGrpSpPr>
          <p:cNvPr id="11" name="Group 11"/>
          <p:cNvGrpSpPr/>
          <p:nvPr/>
        </p:nvGrpSpPr>
        <p:grpSpPr>
          <a:xfrm rot="2604000">
            <a:off x="10346790" y="-2736243"/>
            <a:ext cx="6596773" cy="2958632"/>
            <a:chOff x="0" y="0"/>
            <a:chExt cx="906138" cy="406400"/>
          </a:xfrm>
        </p:grpSpPr>
        <p:sp>
          <p:nvSpPr>
            <p:cNvPr id="12" name="Freeform 12"/>
            <p:cNvSpPr/>
            <p:nvPr/>
          </p:nvSpPr>
          <p:spPr>
            <a:xfrm>
              <a:off x="0" y="0"/>
              <a:ext cx="906138" cy="406400"/>
            </a:xfrm>
            <a:custGeom>
              <a:avLst/>
              <a:gdLst/>
              <a:ahLst/>
              <a:cxnLst/>
              <a:rect l="l" t="t" r="r" b="b"/>
              <a:pathLst>
                <a:path w="906138" h="406400">
                  <a:moveTo>
                    <a:pt x="702938" y="0"/>
                  </a:moveTo>
                  <a:cubicBezTo>
                    <a:pt x="815162" y="0"/>
                    <a:pt x="906138" y="90976"/>
                    <a:pt x="906138" y="203200"/>
                  </a:cubicBezTo>
                  <a:cubicBezTo>
                    <a:pt x="906138" y="315424"/>
                    <a:pt x="815162" y="406400"/>
                    <a:pt x="702938" y="406400"/>
                  </a:cubicBezTo>
                  <a:lnTo>
                    <a:pt x="203200" y="406400"/>
                  </a:lnTo>
                  <a:cubicBezTo>
                    <a:pt x="90976" y="406400"/>
                    <a:pt x="0" y="315424"/>
                    <a:pt x="0" y="203200"/>
                  </a:cubicBezTo>
                  <a:cubicBezTo>
                    <a:pt x="0" y="90976"/>
                    <a:pt x="90976" y="0"/>
                    <a:pt x="203200" y="0"/>
                  </a:cubicBezTo>
                  <a:close/>
                </a:path>
              </a:pathLst>
            </a:custGeom>
            <a:solidFill>
              <a:srgbClr val="4394CF"/>
            </a:solidFill>
          </p:spPr>
        </p:sp>
        <p:sp>
          <p:nvSpPr>
            <p:cNvPr id="13" name="TextBox 13"/>
            <p:cNvSpPr txBox="1"/>
            <p:nvPr/>
          </p:nvSpPr>
          <p:spPr>
            <a:xfrm>
              <a:off x="0" y="-57150"/>
              <a:ext cx="906138" cy="463550"/>
            </a:xfrm>
            <a:prstGeom prst="rect">
              <a:avLst/>
            </a:prstGeom>
          </p:spPr>
          <p:txBody>
            <a:bodyPr lIns="50800" tIns="50800" rIns="50800" bIns="50800" rtlCol="0" anchor="ctr"/>
            <a:lstStyle/>
            <a:p>
              <a:pPr algn="ctr">
                <a:lnSpc>
                  <a:spcPts val="3145"/>
                </a:lnSpc>
              </a:pPr>
              <a:endParaRPr/>
            </a:p>
          </p:txBody>
        </p:sp>
      </p:grpSp>
      <p:grpSp>
        <p:nvGrpSpPr>
          <p:cNvPr id="14" name="Group 14"/>
          <p:cNvGrpSpPr/>
          <p:nvPr/>
        </p:nvGrpSpPr>
        <p:grpSpPr>
          <a:xfrm rot="5400000">
            <a:off x="17115270" y="-388355"/>
            <a:ext cx="1503249" cy="150324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94CF"/>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3145"/>
                </a:lnSpc>
              </a:pPr>
              <a:endParaRPr/>
            </a:p>
          </p:txBody>
        </p:sp>
      </p:grpSp>
      <p:sp>
        <p:nvSpPr>
          <p:cNvPr id="17" name="Freeform 17"/>
          <p:cNvSpPr/>
          <p:nvPr/>
        </p:nvSpPr>
        <p:spPr>
          <a:xfrm>
            <a:off x="557524" y="1542478"/>
            <a:ext cx="16865142" cy="8341898"/>
          </a:xfrm>
          <a:custGeom>
            <a:avLst/>
            <a:gdLst/>
            <a:ahLst/>
            <a:cxnLst/>
            <a:rect l="l" t="t" r="r" b="b"/>
            <a:pathLst>
              <a:path w="16865142" h="8341898">
                <a:moveTo>
                  <a:pt x="0" y="0"/>
                </a:moveTo>
                <a:lnTo>
                  <a:pt x="16865142" y="0"/>
                </a:lnTo>
                <a:lnTo>
                  <a:pt x="16865142" y="8341898"/>
                </a:lnTo>
                <a:lnTo>
                  <a:pt x="0" y="8341898"/>
                </a:lnTo>
                <a:lnTo>
                  <a:pt x="0" y="0"/>
                </a:lnTo>
                <a:close/>
              </a:path>
            </a:pathLst>
          </a:custGeom>
          <a:blipFill>
            <a:blip r:embed="rId2"/>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4553" y="363269"/>
            <a:ext cx="2251187" cy="502749"/>
            <a:chOff x="0" y="0"/>
            <a:chExt cx="1819761" cy="406400"/>
          </a:xfrm>
        </p:grpSpPr>
        <p:sp>
          <p:nvSpPr>
            <p:cNvPr id="3" name="Freeform 3"/>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95BFF6"/>
            </a:solidFill>
          </p:spPr>
        </p:sp>
        <p:sp>
          <p:nvSpPr>
            <p:cNvPr id="4" name="TextBox 4"/>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2041723" y="1211902"/>
            <a:ext cx="1136375" cy="76973"/>
            <a:chOff x="0" y="0"/>
            <a:chExt cx="299292" cy="20273"/>
          </a:xfrm>
        </p:grpSpPr>
        <p:sp>
          <p:nvSpPr>
            <p:cNvPr id="6" name="Freeform 6"/>
            <p:cNvSpPr/>
            <p:nvPr/>
          </p:nvSpPr>
          <p:spPr>
            <a:xfrm>
              <a:off x="0" y="0"/>
              <a:ext cx="299292" cy="20273"/>
            </a:xfrm>
            <a:custGeom>
              <a:avLst/>
              <a:gdLst/>
              <a:ahLst/>
              <a:cxnLst/>
              <a:rect l="l" t="t" r="r" b="b"/>
              <a:pathLst>
                <a:path w="299292" h="20273">
                  <a:moveTo>
                    <a:pt x="10136" y="0"/>
                  </a:moveTo>
                  <a:lnTo>
                    <a:pt x="289156" y="0"/>
                  </a:lnTo>
                  <a:cubicBezTo>
                    <a:pt x="294754" y="0"/>
                    <a:pt x="299292" y="4538"/>
                    <a:pt x="299292" y="10136"/>
                  </a:cubicBezTo>
                  <a:lnTo>
                    <a:pt x="299292" y="10136"/>
                  </a:lnTo>
                  <a:cubicBezTo>
                    <a:pt x="299292" y="15734"/>
                    <a:pt x="294754" y="20273"/>
                    <a:pt x="289156" y="20273"/>
                  </a:cubicBezTo>
                  <a:lnTo>
                    <a:pt x="10136" y="20273"/>
                  </a:lnTo>
                  <a:cubicBezTo>
                    <a:pt x="4538" y="20273"/>
                    <a:pt x="0" y="15734"/>
                    <a:pt x="0" y="10136"/>
                  </a:cubicBezTo>
                  <a:lnTo>
                    <a:pt x="0" y="10136"/>
                  </a:lnTo>
                  <a:cubicBezTo>
                    <a:pt x="0" y="4538"/>
                    <a:pt x="4538" y="0"/>
                    <a:pt x="10136" y="0"/>
                  </a:cubicBezTo>
                  <a:close/>
                </a:path>
              </a:pathLst>
            </a:custGeom>
            <a:solidFill>
              <a:srgbClr val="4394CF"/>
            </a:solidFill>
          </p:spPr>
        </p:sp>
        <p:sp>
          <p:nvSpPr>
            <p:cNvPr id="7" name="TextBox 7"/>
            <p:cNvSpPr txBox="1"/>
            <p:nvPr/>
          </p:nvSpPr>
          <p:spPr>
            <a:xfrm>
              <a:off x="0" y="-28575"/>
              <a:ext cx="299292" cy="48848"/>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3234488" y="1211902"/>
            <a:ext cx="251419" cy="76973"/>
            <a:chOff x="0" y="0"/>
            <a:chExt cx="66217" cy="20273"/>
          </a:xfrm>
        </p:grpSpPr>
        <p:sp>
          <p:nvSpPr>
            <p:cNvPr id="9" name="Freeform 9"/>
            <p:cNvSpPr/>
            <p:nvPr/>
          </p:nvSpPr>
          <p:spPr>
            <a:xfrm>
              <a:off x="0" y="0"/>
              <a:ext cx="66217" cy="20273"/>
            </a:xfrm>
            <a:custGeom>
              <a:avLst/>
              <a:gdLst/>
              <a:ahLst/>
              <a:cxnLst/>
              <a:rect l="l" t="t" r="r" b="b"/>
              <a:pathLst>
                <a:path w="66217" h="20273">
                  <a:moveTo>
                    <a:pt x="10136" y="0"/>
                  </a:moveTo>
                  <a:lnTo>
                    <a:pt x="56081" y="0"/>
                  </a:lnTo>
                  <a:cubicBezTo>
                    <a:pt x="61679" y="0"/>
                    <a:pt x="66217" y="4538"/>
                    <a:pt x="66217" y="10136"/>
                  </a:cubicBezTo>
                  <a:lnTo>
                    <a:pt x="66217" y="10136"/>
                  </a:lnTo>
                  <a:cubicBezTo>
                    <a:pt x="66217" y="15734"/>
                    <a:pt x="61679" y="20273"/>
                    <a:pt x="56081" y="20273"/>
                  </a:cubicBezTo>
                  <a:lnTo>
                    <a:pt x="10136" y="20273"/>
                  </a:lnTo>
                  <a:cubicBezTo>
                    <a:pt x="4538" y="20273"/>
                    <a:pt x="0" y="15734"/>
                    <a:pt x="0" y="10136"/>
                  </a:cubicBezTo>
                  <a:lnTo>
                    <a:pt x="0" y="10136"/>
                  </a:lnTo>
                  <a:cubicBezTo>
                    <a:pt x="0" y="4538"/>
                    <a:pt x="4538" y="0"/>
                    <a:pt x="10136" y="0"/>
                  </a:cubicBezTo>
                  <a:close/>
                </a:path>
              </a:pathLst>
            </a:custGeom>
            <a:solidFill>
              <a:srgbClr val="94B694"/>
            </a:solidFill>
          </p:spPr>
        </p:sp>
        <p:sp>
          <p:nvSpPr>
            <p:cNvPr id="10" name="TextBox 10"/>
            <p:cNvSpPr txBox="1"/>
            <p:nvPr/>
          </p:nvSpPr>
          <p:spPr>
            <a:xfrm>
              <a:off x="0" y="-28575"/>
              <a:ext cx="66217" cy="48848"/>
            </a:xfrm>
            <a:prstGeom prst="rect">
              <a:avLst/>
            </a:prstGeom>
          </p:spPr>
          <p:txBody>
            <a:bodyPr lIns="50800" tIns="50800" rIns="50800" bIns="50800" rtlCol="0" anchor="ctr"/>
            <a:lstStyle/>
            <a:p>
              <a:pPr algn="ctr">
                <a:lnSpc>
                  <a:spcPts val="2239"/>
                </a:lnSpc>
              </a:pPr>
              <a:endParaRPr/>
            </a:p>
          </p:txBody>
        </p:sp>
      </p:grpSp>
      <p:sp>
        <p:nvSpPr>
          <p:cNvPr id="11" name="TextBox 11"/>
          <p:cNvSpPr txBox="1"/>
          <p:nvPr/>
        </p:nvSpPr>
        <p:spPr>
          <a:xfrm>
            <a:off x="417366" y="1447664"/>
            <a:ext cx="3646530" cy="2581910"/>
          </a:xfrm>
          <a:prstGeom prst="rect">
            <a:avLst/>
          </a:prstGeom>
        </p:spPr>
        <p:txBody>
          <a:bodyPr lIns="0" tIns="0" rIns="0" bIns="0" rtlCol="0" anchor="t">
            <a:spAutoFit/>
          </a:bodyPr>
          <a:lstStyle/>
          <a:p>
            <a:pPr algn="ctr">
              <a:lnSpc>
                <a:spcPts val="6820"/>
              </a:lnSpc>
            </a:pPr>
            <a:r>
              <a:rPr lang="en-US" sz="5500" b="1">
                <a:solidFill>
                  <a:srgbClr val="000000"/>
                </a:solidFill>
                <a:latin typeface="Inter Bold"/>
                <a:ea typeface="Inter Bold"/>
                <a:cs typeface="Inter Bold"/>
                <a:sym typeface="Inter Bold"/>
              </a:rPr>
              <a:t>Lập kế hoạch tài chính</a:t>
            </a:r>
          </a:p>
        </p:txBody>
      </p:sp>
      <p:sp>
        <p:nvSpPr>
          <p:cNvPr id="12" name="TextBox 12"/>
          <p:cNvSpPr txBox="1"/>
          <p:nvPr/>
        </p:nvSpPr>
        <p:spPr>
          <a:xfrm>
            <a:off x="538394" y="5067300"/>
            <a:ext cx="3525503" cy="3702050"/>
          </a:xfrm>
          <a:prstGeom prst="rect">
            <a:avLst/>
          </a:prstGeom>
        </p:spPr>
        <p:txBody>
          <a:bodyPr lIns="0" tIns="0" rIns="0" bIns="0" rtlCol="0" anchor="t">
            <a:spAutoFit/>
          </a:bodyPr>
          <a:lstStyle/>
          <a:p>
            <a:pPr marL="0" lvl="1" indent="0" algn="ctr">
              <a:lnSpc>
                <a:spcPts val="4900"/>
              </a:lnSpc>
              <a:spcBef>
                <a:spcPct val="0"/>
              </a:spcBef>
            </a:pPr>
            <a:r>
              <a:rPr lang="en-US" sz="3500">
                <a:solidFill>
                  <a:srgbClr val="000000"/>
                </a:solidFill>
                <a:latin typeface="Saira ExtraCondensed"/>
                <a:ea typeface="Saira ExtraCondensed"/>
                <a:cs typeface="Saira ExtraCondensed"/>
                <a:sym typeface="Saira ExtraCondensed"/>
              </a:rPr>
              <a:t>Chương trình tuyến tính tìm ra một kế hoạch mở rộng tối ưu bằng cách tính đến hàng tồn kho, năng lực, sản xuất và hạn chế ngân sách. </a:t>
            </a:r>
          </a:p>
        </p:txBody>
      </p:sp>
      <p:sp>
        <p:nvSpPr>
          <p:cNvPr id="13" name="Freeform 13"/>
          <p:cNvSpPr/>
          <p:nvPr/>
        </p:nvSpPr>
        <p:spPr>
          <a:xfrm>
            <a:off x="5164243" y="3056602"/>
            <a:ext cx="12494957" cy="1342296"/>
          </a:xfrm>
          <a:custGeom>
            <a:avLst/>
            <a:gdLst/>
            <a:ahLst/>
            <a:cxnLst/>
            <a:rect l="l" t="t" r="r" b="b"/>
            <a:pathLst>
              <a:path w="12494957" h="1342296">
                <a:moveTo>
                  <a:pt x="0" y="0"/>
                </a:moveTo>
                <a:lnTo>
                  <a:pt x="12494958" y="0"/>
                </a:lnTo>
                <a:lnTo>
                  <a:pt x="12494958" y="1342296"/>
                </a:lnTo>
                <a:lnTo>
                  <a:pt x="0" y="1342296"/>
                </a:lnTo>
                <a:lnTo>
                  <a:pt x="0" y="0"/>
                </a:lnTo>
                <a:close/>
              </a:path>
            </a:pathLst>
          </a:custGeom>
          <a:blipFill>
            <a:blip r:embed="rId2"/>
            <a:stretch>
              <a:fillRect/>
            </a:stretch>
          </a:blipFill>
        </p:spPr>
      </p:sp>
      <p:grpSp>
        <p:nvGrpSpPr>
          <p:cNvPr id="14" name="Group 14"/>
          <p:cNvGrpSpPr/>
          <p:nvPr/>
        </p:nvGrpSpPr>
        <p:grpSpPr>
          <a:xfrm>
            <a:off x="-8773136" y="-54117"/>
            <a:ext cx="14021084" cy="14021084"/>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45DA0">
                <a:alpha val="48627"/>
              </a:srgbClr>
            </a:solidFill>
            <a:ln cap="sq">
              <a:noFill/>
              <a:prstDash val="solid"/>
              <a:miter/>
            </a:ln>
          </p:spPr>
        </p:sp>
        <p:sp>
          <p:nvSpPr>
            <p:cNvPr id="16" name="TextBox 16"/>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7" name="Freeform 17"/>
          <p:cNvSpPr/>
          <p:nvPr/>
        </p:nvSpPr>
        <p:spPr>
          <a:xfrm>
            <a:off x="5784995" y="7701274"/>
            <a:ext cx="12176071" cy="2136153"/>
          </a:xfrm>
          <a:custGeom>
            <a:avLst/>
            <a:gdLst/>
            <a:ahLst/>
            <a:cxnLst/>
            <a:rect l="l" t="t" r="r" b="b"/>
            <a:pathLst>
              <a:path w="12176071" h="2136153">
                <a:moveTo>
                  <a:pt x="0" y="0"/>
                </a:moveTo>
                <a:lnTo>
                  <a:pt x="12176071" y="0"/>
                </a:lnTo>
                <a:lnTo>
                  <a:pt x="12176071" y="2136152"/>
                </a:lnTo>
                <a:lnTo>
                  <a:pt x="0" y="2136152"/>
                </a:lnTo>
                <a:lnTo>
                  <a:pt x="0" y="0"/>
                </a:lnTo>
                <a:close/>
              </a:path>
            </a:pathLst>
          </a:custGeom>
          <a:blipFill>
            <a:blip r:embed="rId3"/>
            <a:stretch>
              <a:fillRect/>
            </a:stretch>
          </a:blipFill>
        </p:spPr>
      </p:sp>
      <p:sp>
        <p:nvSpPr>
          <p:cNvPr id="18" name="TextBox 18"/>
          <p:cNvSpPr txBox="1"/>
          <p:nvPr/>
        </p:nvSpPr>
        <p:spPr>
          <a:xfrm>
            <a:off x="5784995" y="538444"/>
            <a:ext cx="12176071" cy="2463800"/>
          </a:xfrm>
          <a:prstGeom prst="rect">
            <a:avLst/>
          </a:prstGeom>
        </p:spPr>
        <p:txBody>
          <a:bodyPr lIns="0" tIns="0" rIns="0" bIns="0" rtlCol="0" anchor="t">
            <a:spAutoFit/>
          </a:bodyPr>
          <a:lstStyle/>
          <a:p>
            <a:pPr marL="0" lvl="1" indent="0" algn="l">
              <a:lnSpc>
                <a:spcPts val="4900"/>
              </a:lnSpc>
              <a:spcBef>
                <a:spcPct val="0"/>
              </a:spcBef>
            </a:pPr>
            <a:r>
              <a:rPr lang="en-US" sz="3500" u="none" strike="noStrike">
                <a:solidFill>
                  <a:srgbClr val="000000"/>
                </a:solidFill>
                <a:latin typeface="Saira ExtraCondensed"/>
                <a:ea typeface="Saira ExtraCondensed"/>
                <a:cs typeface="Saira ExtraCondensed"/>
                <a:sym typeface="Saira ExtraCondensed"/>
              </a:rPr>
              <a:t>Tập đoàn Hewlitt đã thiết lập một chương trình nghỉ hưu sớm như một phần của việc tái cấu trúc công ty. Kết thúc thời gian đăng ký tự nguyện, 68 người lao động đã chọn nghỉ hưu sớm. Do kết quả của việc nghỉ hưu sớm này, công ty phải chịu các nghĩa vụ sau trong tám năm tới:</a:t>
            </a:r>
          </a:p>
        </p:txBody>
      </p:sp>
      <p:sp>
        <p:nvSpPr>
          <p:cNvPr id="19" name="TextBox 19"/>
          <p:cNvSpPr txBox="1"/>
          <p:nvPr/>
        </p:nvSpPr>
        <p:spPr>
          <a:xfrm>
            <a:off x="5483130" y="4711234"/>
            <a:ext cx="12176071" cy="2463800"/>
          </a:xfrm>
          <a:prstGeom prst="rect">
            <a:avLst/>
          </a:prstGeom>
        </p:spPr>
        <p:txBody>
          <a:bodyPr lIns="0" tIns="0" rIns="0" bIns="0" rtlCol="0" anchor="t">
            <a:spAutoFit/>
          </a:bodyPr>
          <a:lstStyle/>
          <a:p>
            <a:pPr marL="0" lvl="1" indent="0" algn="l">
              <a:lnSpc>
                <a:spcPts val="4900"/>
              </a:lnSpc>
              <a:spcBef>
                <a:spcPct val="0"/>
              </a:spcBef>
            </a:pPr>
            <a:r>
              <a:rPr lang="en-US" sz="3500" u="none" strike="noStrike">
                <a:solidFill>
                  <a:srgbClr val="000000"/>
                </a:solidFill>
                <a:latin typeface="Saira ExtraCondensed"/>
                <a:ea typeface="Saira ExtraCondensed"/>
                <a:cs typeface="Saira ExtraCondensed"/>
                <a:sym typeface="Saira ExtraCondensed"/>
              </a:rPr>
              <a:t>Thủ quỹ của công ty phải xác định số tiền phải được dành ra ngày hôm nay để đáp ứng các nghĩa vụ tài chính tám năm khi đến hạn. Kế hoạch tài chính cho chương trình tái lốp xe bao gồm các khoản đầu tư vào trái phiếu chính phủ cũng như tiết kiệm. Các khoản đầu tư trong trái phiếu chính phủ được giới hạn trong ba lựa chọn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4553" y="363269"/>
            <a:ext cx="2251187" cy="502749"/>
            <a:chOff x="0" y="0"/>
            <a:chExt cx="1819761" cy="406400"/>
          </a:xfrm>
        </p:grpSpPr>
        <p:sp>
          <p:nvSpPr>
            <p:cNvPr id="3" name="Freeform 3"/>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95BFF6"/>
            </a:solidFill>
          </p:spPr>
        </p:sp>
        <p:sp>
          <p:nvSpPr>
            <p:cNvPr id="4" name="TextBox 4"/>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2041723" y="1211902"/>
            <a:ext cx="1136375" cy="76973"/>
            <a:chOff x="0" y="0"/>
            <a:chExt cx="299292" cy="20273"/>
          </a:xfrm>
        </p:grpSpPr>
        <p:sp>
          <p:nvSpPr>
            <p:cNvPr id="6" name="Freeform 6"/>
            <p:cNvSpPr/>
            <p:nvPr/>
          </p:nvSpPr>
          <p:spPr>
            <a:xfrm>
              <a:off x="0" y="0"/>
              <a:ext cx="299292" cy="20273"/>
            </a:xfrm>
            <a:custGeom>
              <a:avLst/>
              <a:gdLst/>
              <a:ahLst/>
              <a:cxnLst/>
              <a:rect l="l" t="t" r="r" b="b"/>
              <a:pathLst>
                <a:path w="299292" h="20273">
                  <a:moveTo>
                    <a:pt x="10136" y="0"/>
                  </a:moveTo>
                  <a:lnTo>
                    <a:pt x="289156" y="0"/>
                  </a:lnTo>
                  <a:cubicBezTo>
                    <a:pt x="294754" y="0"/>
                    <a:pt x="299292" y="4538"/>
                    <a:pt x="299292" y="10136"/>
                  </a:cubicBezTo>
                  <a:lnTo>
                    <a:pt x="299292" y="10136"/>
                  </a:lnTo>
                  <a:cubicBezTo>
                    <a:pt x="299292" y="15734"/>
                    <a:pt x="294754" y="20273"/>
                    <a:pt x="289156" y="20273"/>
                  </a:cubicBezTo>
                  <a:lnTo>
                    <a:pt x="10136" y="20273"/>
                  </a:lnTo>
                  <a:cubicBezTo>
                    <a:pt x="4538" y="20273"/>
                    <a:pt x="0" y="15734"/>
                    <a:pt x="0" y="10136"/>
                  </a:cubicBezTo>
                  <a:lnTo>
                    <a:pt x="0" y="10136"/>
                  </a:lnTo>
                  <a:cubicBezTo>
                    <a:pt x="0" y="4538"/>
                    <a:pt x="4538" y="0"/>
                    <a:pt x="10136" y="0"/>
                  </a:cubicBezTo>
                  <a:close/>
                </a:path>
              </a:pathLst>
            </a:custGeom>
            <a:solidFill>
              <a:srgbClr val="4394CF"/>
            </a:solidFill>
          </p:spPr>
        </p:sp>
        <p:sp>
          <p:nvSpPr>
            <p:cNvPr id="7" name="TextBox 7"/>
            <p:cNvSpPr txBox="1"/>
            <p:nvPr/>
          </p:nvSpPr>
          <p:spPr>
            <a:xfrm>
              <a:off x="0" y="-28575"/>
              <a:ext cx="299292" cy="48848"/>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3234488" y="1211902"/>
            <a:ext cx="251419" cy="76973"/>
            <a:chOff x="0" y="0"/>
            <a:chExt cx="66217" cy="20273"/>
          </a:xfrm>
        </p:grpSpPr>
        <p:sp>
          <p:nvSpPr>
            <p:cNvPr id="9" name="Freeform 9"/>
            <p:cNvSpPr/>
            <p:nvPr/>
          </p:nvSpPr>
          <p:spPr>
            <a:xfrm>
              <a:off x="0" y="0"/>
              <a:ext cx="66217" cy="20273"/>
            </a:xfrm>
            <a:custGeom>
              <a:avLst/>
              <a:gdLst/>
              <a:ahLst/>
              <a:cxnLst/>
              <a:rect l="l" t="t" r="r" b="b"/>
              <a:pathLst>
                <a:path w="66217" h="20273">
                  <a:moveTo>
                    <a:pt x="10136" y="0"/>
                  </a:moveTo>
                  <a:lnTo>
                    <a:pt x="56081" y="0"/>
                  </a:lnTo>
                  <a:cubicBezTo>
                    <a:pt x="61679" y="0"/>
                    <a:pt x="66217" y="4538"/>
                    <a:pt x="66217" y="10136"/>
                  </a:cubicBezTo>
                  <a:lnTo>
                    <a:pt x="66217" y="10136"/>
                  </a:lnTo>
                  <a:cubicBezTo>
                    <a:pt x="66217" y="15734"/>
                    <a:pt x="61679" y="20273"/>
                    <a:pt x="56081" y="20273"/>
                  </a:cubicBezTo>
                  <a:lnTo>
                    <a:pt x="10136" y="20273"/>
                  </a:lnTo>
                  <a:cubicBezTo>
                    <a:pt x="4538" y="20273"/>
                    <a:pt x="0" y="15734"/>
                    <a:pt x="0" y="10136"/>
                  </a:cubicBezTo>
                  <a:lnTo>
                    <a:pt x="0" y="10136"/>
                  </a:lnTo>
                  <a:cubicBezTo>
                    <a:pt x="0" y="4538"/>
                    <a:pt x="4538" y="0"/>
                    <a:pt x="10136" y="0"/>
                  </a:cubicBezTo>
                  <a:close/>
                </a:path>
              </a:pathLst>
            </a:custGeom>
            <a:solidFill>
              <a:srgbClr val="94B694"/>
            </a:solidFill>
          </p:spPr>
        </p:sp>
        <p:sp>
          <p:nvSpPr>
            <p:cNvPr id="10" name="TextBox 10"/>
            <p:cNvSpPr txBox="1"/>
            <p:nvPr/>
          </p:nvSpPr>
          <p:spPr>
            <a:xfrm>
              <a:off x="0" y="-28575"/>
              <a:ext cx="66217" cy="48848"/>
            </a:xfrm>
            <a:prstGeom prst="rect">
              <a:avLst/>
            </a:prstGeom>
          </p:spPr>
          <p:txBody>
            <a:bodyPr lIns="50800" tIns="50800" rIns="50800" bIns="50800" rtlCol="0" anchor="ctr"/>
            <a:lstStyle/>
            <a:p>
              <a:pPr algn="ctr">
                <a:lnSpc>
                  <a:spcPts val="2239"/>
                </a:lnSpc>
              </a:pPr>
              <a:endParaRPr/>
            </a:p>
          </p:txBody>
        </p:sp>
      </p:grpSp>
      <p:sp>
        <p:nvSpPr>
          <p:cNvPr id="11" name="TextBox 11"/>
          <p:cNvSpPr txBox="1"/>
          <p:nvPr/>
        </p:nvSpPr>
        <p:spPr>
          <a:xfrm>
            <a:off x="417366" y="1447664"/>
            <a:ext cx="3646530" cy="2581910"/>
          </a:xfrm>
          <a:prstGeom prst="rect">
            <a:avLst/>
          </a:prstGeom>
        </p:spPr>
        <p:txBody>
          <a:bodyPr lIns="0" tIns="0" rIns="0" bIns="0" rtlCol="0" anchor="t">
            <a:spAutoFit/>
          </a:bodyPr>
          <a:lstStyle/>
          <a:p>
            <a:pPr algn="ctr">
              <a:lnSpc>
                <a:spcPts val="6820"/>
              </a:lnSpc>
            </a:pPr>
            <a:r>
              <a:rPr lang="en-US" sz="5500" b="1">
                <a:solidFill>
                  <a:srgbClr val="000000"/>
                </a:solidFill>
                <a:latin typeface="Inter Bold"/>
                <a:ea typeface="Inter Bold"/>
                <a:cs typeface="Inter Bold"/>
                <a:sym typeface="Inter Bold"/>
              </a:rPr>
              <a:t>Lập kế hoạch tài chính</a:t>
            </a:r>
          </a:p>
        </p:txBody>
      </p:sp>
      <p:sp>
        <p:nvSpPr>
          <p:cNvPr id="12" name="TextBox 12"/>
          <p:cNvSpPr txBox="1"/>
          <p:nvPr/>
        </p:nvSpPr>
        <p:spPr>
          <a:xfrm>
            <a:off x="538394" y="5067300"/>
            <a:ext cx="3525503" cy="3702050"/>
          </a:xfrm>
          <a:prstGeom prst="rect">
            <a:avLst/>
          </a:prstGeom>
        </p:spPr>
        <p:txBody>
          <a:bodyPr lIns="0" tIns="0" rIns="0" bIns="0" rtlCol="0" anchor="t">
            <a:spAutoFit/>
          </a:bodyPr>
          <a:lstStyle/>
          <a:p>
            <a:pPr marL="0" lvl="1" indent="0" algn="ctr">
              <a:lnSpc>
                <a:spcPts val="4900"/>
              </a:lnSpc>
              <a:spcBef>
                <a:spcPct val="0"/>
              </a:spcBef>
            </a:pPr>
            <a:r>
              <a:rPr lang="en-US" sz="3500">
                <a:solidFill>
                  <a:srgbClr val="000000"/>
                </a:solidFill>
                <a:latin typeface="Saira ExtraCondensed"/>
                <a:ea typeface="Saira ExtraCondensed"/>
                <a:cs typeface="Saira ExtraCondensed"/>
                <a:sym typeface="Saira ExtraCondensed"/>
              </a:rPr>
              <a:t>Chương trình tuyến tính tìm ra một kế hoạch mở rộng tối ưu bằng cách tính đến hàng tồn kho, năng lực, sản xuất và hạn chế ngân sách. </a:t>
            </a:r>
          </a:p>
        </p:txBody>
      </p:sp>
      <p:grpSp>
        <p:nvGrpSpPr>
          <p:cNvPr id="13" name="Group 13"/>
          <p:cNvGrpSpPr/>
          <p:nvPr/>
        </p:nvGrpSpPr>
        <p:grpSpPr>
          <a:xfrm>
            <a:off x="-8773136" y="-54117"/>
            <a:ext cx="14021084" cy="14021084"/>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45DA0">
                <a:alpha val="48627"/>
              </a:srgbClr>
            </a:solidFill>
            <a:ln cap="sq">
              <a:noFill/>
              <a:prstDash val="solid"/>
              <a:miter/>
            </a:ln>
          </p:spPr>
        </p:sp>
        <p:sp>
          <p:nvSpPr>
            <p:cNvPr id="15" name="TextBox 1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6" name="Freeform 16"/>
          <p:cNvSpPr/>
          <p:nvPr/>
        </p:nvSpPr>
        <p:spPr>
          <a:xfrm>
            <a:off x="7544774" y="4589303"/>
            <a:ext cx="10039789" cy="5471329"/>
          </a:xfrm>
          <a:custGeom>
            <a:avLst/>
            <a:gdLst/>
            <a:ahLst/>
            <a:cxnLst/>
            <a:rect l="l" t="t" r="r" b="b"/>
            <a:pathLst>
              <a:path w="10039789" h="5471329">
                <a:moveTo>
                  <a:pt x="0" y="0"/>
                </a:moveTo>
                <a:lnTo>
                  <a:pt x="10039789" y="0"/>
                </a:lnTo>
                <a:lnTo>
                  <a:pt x="10039789" y="5471329"/>
                </a:lnTo>
                <a:lnTo>
                  <a:pt x="0" y="5471329"/>
                </a:lnTo>
                <a:lnTo>
                  <a:pt x="0" y="0"/>
                </a:lnTo>
                <a:close/>
              </a:path>
            </a:pathLst>
          </a:custGeom>
          <a:blipFill>
            <a:blip r:embed="rId2"/>
            <a:stretch>
              <a:fillRect r="-3030"/>
            </a:stretch>
          </a:blipFill>
        </p:spPr>
      </p:sp>
      <p:sp>
        <p:nvSpPr>
          <p:cNvPr id="17" name="TextBox 17"/>
          <p:cNvSpPr txBox="1"/>
          <p:nvPr/>
        </p:nvSpPr>
        <p:spPr>
          <a:xfrm>
            <a:off x="5483130" y="155208"/>
            <a:ext cx="12804870" cy="4781550"/>
          </a:xfrm>
          <a:prstGeom prst="rect">
            <a:avLst/>
          </a:prstGeom>
        </p:spPr>
        <p:txBody>
          <a:bodyPr lIns="0" tIns="0" rIns="0" bIns="0" rtlCol="0" anchor="t">
            <a:spAutoFit/>
          </a:bodyPr>
          <a:lstStyle/>
          <a:p>
            <a:pPr algn="l">
              <a:lnSpc>
                <a:spcPts val="4200"/>
              </a:lnSpc>
            </a:pPr>
            <a:r>
              <a:rPr lang="en-US" sz="3000">
                <a:solidFill>
                  <a:srgbClr val="000000"/>
                </a:solidFill>
                <a:latin typeface="Saira ExtraCondensed"/>
                <a:ea typeface="Saira ExtraCondensed"/>
                <a:cs typeface="Saira ExtraCondensed"/>
                <a:sym typeface="Saira ExtraCondensed"/>
              </a:rPr>
              <a:t>F = tổng số đô la cần thiết để đáp ứng nghĩa vụ tám năm của kế hoạch nghỉ hưu</a:t>
            </a:r>
          </a:p>
          <a:p>
            <a:pPr algn="l">
              <a:lnSpc>
                <a:spcPts val="4200"/>
              </a:lnSpc>
            </a:pPr>
            <a:r>
              <a:rPr lang="en-US" sz="3000">
                <a:solidFill>
                  <a:srgbClr val="000000"/>
                </a:solidFill>
                <a:latin typeface="Saira ExtraCondensed"/>
                <a:ea typeface="Saira ExtraCondensed"/>
                <a:cs typeface="Saira ExtraCondensed"/>
                <a:sym typeface="Saira ExtraCondensed"/>
              </a:rPr>
              <a:t>B1 = đơn vị trái phiếu 1 mua vào đầu năm 1</a:t>
            </a:r>
          </a:p>
          <a:p>
            <a:pPr algn="l">
              <a:lnSpc>
                <a:spcPts val="4200"/>
              </a:lnSpc>
            </a:pPr>
            <a:r>
              <a:rPr lang="en-US" sz="3000">
                <a:solidFill>
                  <a:srgbClr val="000000"/>
                </a:solidFill>
                <a:latin typeface="Saira ExtraCondensed"/>
                <a:ea typeface="Saira ExtraCondensed"/>
                <a:cs typeface="Saira ExtraCondensed"/>
                <a:sym typeface="Saira ExtraCondensed"/>
              </a:rPr>
              <a:t> B2 = đơn vị trái phiếu 2 mua vào đầu năm 1 </a:t>
            </a:r>
          </a:p>
          <a:p>
            <a:pPr algn="l">
              <a:lnSpc>
                <a:spcPts val="4200"/>
              </a:lnSpc>
            </a:pPr>
            <a:r>
              <a:rPr lang="en-US" sz="3000">
                <a:solidFill>
                  <a:srgbClr val="000000"/>
                </a:solidFill>
                <a:latin typeface="Saira ExtraCondensed"/>
                <a:ea typeface="Saira ExtraCondensed"/>
                <a:cs typeface="Saira ExtraCondensed"/>
                <a:sym typeface="Saira ExtraCondensed"/>
              </a:rPr>
              <a:t>B3 = đơn vị trái phiếu 3 mua vào đầu năm 1</a:t>
            </a:r>
          </a:p>
          <a:p>
            <a:pPr algn="l">
              <a:lnSpc>
                <a:spcPts val="4200"/>
              </a:lnSpc>
            </a:pPr>
            <a:r>
              <a:rPr lang="en-US" sz="3000">
                <a:solidFill>
                  <a:srgbClr val="000000"/>
                </a:solidFill>
                <a:latin typeface="Saira ExtraCondensed"/>
                <a:ea typeface="Saira ExtraCondensed"/>
                <a:cs typeface="Saira ExtraCondensed"/>
                <a:sym typeface="Saira ExtraCondensed"/>
              </a:rPr>
              <a:t>Si = số tiền được đặt trong khoản tiết kiệm vào đầu năm i cho i = 1, . . . , 8</a:t>
            </a:r>
          </a:p>
          <a:p>
            <a:pPr algn="l">
              <a:lnSpc>
                <a:spcPts val="4200"/>
              </a:lnSpc>
            </a:pPr>
            <a:r>
              <a:rPr lang="en-US" sz="3000">
                <a:solidFill>
                  <a:srgbClr val="000000"/>
                </a:solidFill>
                <a:latin typeface="Saira ExtraCondensed"/>
                <a:ea typeface="Saira ExtraCondensed"/>
                <a:cs typeface="Saira ExtraCondensed"/>
                <a:sym typeface="Saira ExtraCondensed"/>
              </a:rPr>
              <a:t>Trái phiếu chính phủ có mệnh giá 1000 đô la, có nghĩa là ngay cả với các mức giá khác nhau, mỗi trái phiếu phải trả 1000 đô la khi đáo hạn. Tỷ lệ hiển thị dựa trên mệnh giá. Với mục đích lập kế hoạch, thủ quỹ giả định rằng bất kỳ khoản tiền nào không đầu tư vào trái phiếu sẽ được đưa vào tiết kiệm và kiếm lãi với lãi suất hàng năm là 4%.</a:t>
            </a:r>
          </a:p>
          <a:p>
            <a:pPr marL="0" lvl="1" indent="0" algn="l">
              <a:lnSpc>
                <a:spcPts val="4200"/>
              </a:lnSpc>
              <a:spcBef>
                <a:spcPct val="0"/>
              </a:spcBef>
            </a:pPr>
            <a:endParaRPr lang="en-US" sz="3000">
              <a:solidFill>
                <a:srgbClr val="000000"/>
              </a:solidFill>
              <a:latin typeface="Saira ExtraCondensed"/>
              <a:ea typeface="Saira ExtraCondensed"/>
              <a:cs typeface="Saira ExtraCondensed"/>
              <a:sym typeface="Saira ExtraCondensed"/>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4553" y="363269"/>
            <a:ext cx="2251187" cy="502749"/>
            <a:chOff x="0" y="0"/>
            <a:chExt cx="1819761" cy="406400"/>
          </a:xfrm>
        </p:grpSpPr>
        <p:sp>
          <p:nvSpPr>
            <p:cNvPr id="3" name="Freeform 3"/>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95BFF6"/>
            </a:solidFill>
          </p:spPr>
        </p:sp>
        <p:sp>
          <p:nvSpPr>
            <p:cNvPr id="4" name="TextBox 4"/>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2041723" y="1211902"/>
            <a:ext cx="1136375" cy="76973"/>
            <a:chOff x="0" y="0"/>
            <a:chExt cx="299292" cy="20273"/>
          </a:xfrm>
        </p:grpSpPr>
        <p:sp>
          <p:nvSpPr>
            <p:cNvPr id="6" name="Freeform 6"/>
            <p:cNvSpPr/>
            <p:nvPr/>
          </p:nvSpPr>
          <p:spPr>
            <a:xfrm>
              <a:off x="0" y="0"/>
              <a:ext cx="299292" cy="20273"/>
            </a:xfrm>
            <a:custGeom>
              <a:avLst/>
              <a:gdLst/>
              <a:ahLst/>
              <a:cxnLst/>
              <a:rect l="l" t="t" r="r" b="b"/>
              <a:pathLst>
                <a:path w="299292" h="20273">
                  <a:moveTo>
                    <a:pt x="10136" y="0"/>
                  </a:moveTo>
                  <a:lnTo>
                    <a:pt x="289156" y="0"/>
                  </a:lnTo>
                  <a:cubicBezTo>
                    <a:pt x="294754" y="0"/>
                    <a:pt x="299292" y="4538"/>
                    <a:pt x="299292" y="10136"/>
                  </a:cubicBezTo>
                  <a:lnTo>
                    <a:pt x="299292" y="10136"/>
                  </a:lnTo>
                  <a:cubicBezTo>
                    <a:pt x="299292" y="15734"/>
                    <a:pt x="294754" y="20273"/>
                    <a:pt x="289156" y="20273"/>
                  </a:cubicBezTo>
                  <a:lnTo>
                    <a:pt x="10136" y="20273"/>
                  </a:lnTo>
                  <a:cubicBezTo>
                    <a:pt x="4538" y="20273"/>
                    <a:pt x="0" y="15734"/>
                    <a:pt x="0" y="10136"/>
                  </a:cubicBezTo>
                  <a:lnTo>
                    <a:pt x="0" y="10136"/>
                  </a:lnTo>
                  <a:cubicBezTo>
                    <a:pt x="0" y="4538"/>
                    <a:pt x="4538" y="0"/>
                    <a:pt x="10136" y="0"/>
                  </a:cubicBezTo>
                  <a:close/>
                </a:path>
              </a:pathLst>
            </a:custGeom>
            <a:solidFill>
              <a:srgbClr val="4394CF"/>
            </a:solidFill>
          </p:spPr>
        </p:sp>
        <p:sp>
          <p:nvSpPr>
            <p:cNvPr id="7" name="TextBox 7"/>
            <p:cNvSpPr txBox="1"/>
            <p:nvPr/>
          </p:nvSpPr>
          <p:spPr>
            <a:xfrm>
              <a:off x="0" y="-28575"/>
              <a:ext cx="299292" cy="48848"/>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3234488" y="1211902"/>
            <a:ext cx="251419" cy="76973"/>
            <a:chOff x="0" y="0"/>
            <a:chExt cx="66217" cy="20273"/>
          </a:xfrm>
        </p:grpSpPr>
        <p:sp>
          <p:nvSpPr>
            <p:cNvPr id="9" name="Freeform 9"/>
            <p:cNvSpPr/>
            <p:nvPr/>
          </p:nvSpPr>
          <p:spPr>
            <a:xfrm>
              <a:off x="0" y="0"/>
              <a:ext cx="66217" cy="20273"/>
            </a:xfrm>
            <a:custGeom>
              <a:avLst/>
              <a:gdLst/>
              <a:ahLst/>
              <a:cxnLst/>
              <a:rect l="l" t="t" r="r" b="b"/>
              <a:pathLst>
                <a:path w="66217" h="20273">
                  <a:moveTo>
                    <a:pt x="10136" y="0"/>
                  </a:moveTo>
                  <a:lnTo>
                    <a:pt x="56081" y="0"/>
                  </a:lnTo>
                  <a:cubicBezTo>
                    <a:pt x="61679" y="0"/>
                    <a:pt x="66217" y="4538"/>
                    <a:pt x="66217" y="10136"/>
                  </a:cubicBezTo>
                  <a:lnTo>
                    <a:pt x="66217" y="10136"/>
                  </a:lnTo>
                  <a:cubicBezTo>
                    <a:pt x="66217" y="15734"/>
                    <a:pt x="61679" y="20273"/>
                    <a:pt x="56081" y="20273"/>
                  </a:cubicBezTo>
                  <a:lnTo>
                    <a:pt x="10136" y="20273"/>
                  </a:lnTo>
                  <a:cubicBezTo>
                    <a:pt x="4538" y="20273"/>
                    <a:pt x="0" y="15734"/>
                    <a:pt x="0" y="10136"/>
                  </a:cubicBezTo>
                  <a:lnTo>
                    <a:pt x="0" y="10136"/>
                  </a:lnTo>
                  <a:cubicBezTo>
                    <a:pt x="0" y="4538"/>
                    <a:pt x="4538" y="0"/>
                    <a:pt x="10136" y="0"/>
                  </a:cubicBezTo>
                  <a:close/>
                </a:path>
              </a:pathLst>
            </a:custGeom>
            <a:solidFill>
              <a:srgbClr val="94B694"/>
            </a:solidFill>
          </p:spPr>
        </p:sp>
        <p:sp>
          <p:nvSpPr>
            <p:cNvPr id="10" name="TextBox 10"/>
            <p:cNvSpPr txBox="1"/>
            <p:nvPr/>
          </p:nvSpPr>
          <p:spPr>
            <a:xfrm>
              <a:off x="0" y="-28575"/>
              <a:ext cx="66217" cy="48848"/>
            </a:xfrm>
            <a:prstGeom prst="rect">
              <a:avLst/>
            </a:prstGeom>
          </p:spPr>
          <p:txBody>
            <a:bodyPr lIns="50800" tIns="50800" rIns="50800" bIns="50800" rtlCol="0" anchor="ctr"/>
            <a:lstStyle/>
            <a:p>
              <a:pPr algn="ctr">
                <a:lnSpc>
                  <a:spcPts val="2239"/>
                </a:lnSpc>
              </a:pPr>
              <a:endParaRPr/>
            </a:p>
          </p:txBody>
        </p:sp>
      </p:grpSp>
      <p:sp>
        <p:nvSpPr>
          <p:cNvPr id="11" name="TextBox 11"/>
          <p:cNvSpPr txBox="1"/>
          <p:nvPr/>
        </p:nvSpPr>
        <p:spPr>
          <a:xfrm>
            <a:off x="417366" y="1447664"/>
            <a:ext cx="3646530" cy="2581910"/>
          </a:xfrm>
          <a:prstGeom prst="rect">
            <a:avLst/>
          </a:prstGeom>
        </p:spPr>
        <p:txBody>
          <a:bodyPr lIns="0" tIns="0" rIns="0" bIns="0" rtlCol="0" anchor="t">
            <a:spAutoFit/>
          </a:bodyPr>
          <a:lstStyle/>
          <a:p>
            <a:pPr algn="ctr">
              <a:lnSpc>
                <a:spcPts val="6820"/>
              </a:lnSpc>
            </a:pPr>
            <a:r>
              <a:rPr lang="en-US" sz="5500" b="1">
                <a:solidFill>
                  <a:srgbClr val="000000"/>
                </a:solidFill>
                <a:latin typeface="Inter Bold"/>
                <a:ea typeface="Inter Bold"/>
                <a:cs typeface="Inter Bold"/>
                <a:sym typeface="Inter Bold"/>
              </a:rPr>
              <a:t>Lập kế hoạch tài chính</a:t>
            </a:r>
          </a:p>
        </p:txBody>
      </p:sp>
      <p:sp>
        <p:nvSpPr>
          <p:cNvPr id="12" name="TextBox 12"/>
          <p:cNvSpPr txBox="1"/>
          <p:nvPr/>
        </p:nvSpPr>
        <p:spPr>
          <a:xfrm>
            <a:off x="538394" y="5067300"/>
            <a:ext cx="3525503" cy="3702050"/>
          </a:xfrm>
          <a:prstGeom prst="rect">
            <a:avLst/>
          </a:prstGeom>
        </p:spPr>
        <p:txBody>
          <a:bodyPr lIns="0" tIns="0" rIns="0" bIns="0" rtlCol="0" anchor="t">
            <a:spAutoFit/>
          </a:bodyPr>
          <a:lstStyle/>
          <a:p>
            <a:pPr marL="0" lvl="1" indent="0" algn="ctr">
              <a:lnSpc>
                <a:spcPts val="4900"/>
              </a:lnSpc>
              <a:spcBef>
                <a:spcPct val="0"/>
              </a:spcBef>
            </a:pPr>
            <a:r>
              <a:rPr lang="en-US" sz="3500">
                <a:solidFill>
                  <a:srgbClr val="000000"/>
                </a:solidFill>
                <a:latin typeface="Saira ExtraCondensed"/>
                <a:ea typeface="Saira ExtraCondensed"/>
                <a:cs typeface="Saira ExtraCondensed"/>
                <a:sym typeface="Saira ExtraCondensed"/>
              </a:rPr>
              <a:t>Chương trình tuyến tính tìm ra một kế hoạch mở rộng tối ưu bằng cách tính đến hàng tồn kho, năng lực, sản xuất và hạn chế ngân sách. </a:t>
            </a:r>
          </a:p>
        </p:txBody>
      </p:sp>
      <p:grpSp>
        <p:nvGrpSpPr>
          <p:cNvPr id="13" name="Group 13"/>
          <p:cNvGrpSpPr/>
          <p:nvPr/>
        </p:nvGrpSpPr>
        <p:grpSpPr>
          <a:xfrm>
            <a:off x="-8773136" y="-54117"/>
            <a:ext cx="14021084" cy="14021084"/>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45DA0">
                <a:alpha val="48627"/>
              </a:srgbClr>
            </a:solidFill>
            <a:ln cap="sq">
              <a:noFill/>
              <a:prstDash val="solid"/>
              <a:miter/>
            </a:ln>
          </p:spPr>
        </p:sp>
        <p:sp>
          <p:nvSpPr>
            <p:cNvPr id="15" name="TextBox 1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6" name="Freeform 16"/>
          <p:cNvSpPr/>
          <p:nvPr/>
        </p:nvSpPr>
        <p:spPr>
          <a:xfrm>
            <a:off x="8328647" y="614644"/>
            <a:ext cx="9959353" cy="8754059"/>
          </a:xfrm>
          <a:custGeom>
            <a:avLst/>
            <a:gdLst/>
            <a:ahLst/>
            <a:cxnLst/>
            <a:rect l="l" t="t" r="r" b="b"/>
            <a:pathLst>
              <a:path w="9959353" h="8754059">
                <a:moveTo>
                  <a:pt x="0" y="0"/>
                </a:moveTo>
                <a:lnTo>
                  <a:pt x="9959353" y="0"/>
                </a:lnTo>
                <a:lnTo>
                  <a:pt x="9959353" y="8754059"/>
                </a:lnTo>
                <a:lnTo>
                  <a:pt x="0" y="8754059"/>
                </a:lnTo>
                <a:lnTo>
                  <a:pt x="0" y="0"/>
                </a:lnTo>
                <a:close/>
              </a:path>
            </a:pathLst>
          </a:custGeom>
          <a:blipFill>
            <a:blip r:embed="rId2"/>
            <a:stretch>
              <a:fillRect t="-150" b="-150"/>
            </a:stretch>
          </a:blipFill>
        </p:spPr>
      </p:sp>
      <p:sp>
        <p:nvSpPr>
          <p:cNvPr id="17" name="TextBox 17"/>
          <p:cNvSpPr txBox="1"/>
          <p:nvPr/>
        </p:nvSpPr>
        <p:spPr>
          <a:xfrm>
            <a:off x="5706205" y="789818"/>
            <a:ext cx="2164184" cy="6718300"/>
          </a:xfrm>
          <a:prstGeom prst="rect">
            <a:avLst/>
          </a:prstGeom>
        </p:spPr>
        <p:txBody>
          <a:bodyPr lIns="0" tIns="0" rIns="0" bIns="0" rtlCol="0" anchor="t">
            <a:spAutoFit/>
          </a:bodyPr>
          <a:lstStyle/>
          <a:p>
            <a:pPr algn="l">
              <a:lnSpc>
                <a:spcPts val="4900"/>
              </a:lnSpc>
            </a:pPr>
            <a:r>
              <a:rPr lang="en-US" sz="3500">
                <a:solidFill>
                  <a:srgbClr val="000000"/>
                </a:solidFill>
                <a:latin typeface="Saira ExtraCondensed"/>
                <a:ea typeface="Saira ExtraCondensed"/>
                <a:cs typeface="Saira ExtraCondensed"/>
                <a:sym typeface="Saira ExtraCondensed"/>
              </a:rPr>
              <a:t>Giải pháp tối ưu (optimal solution) và bảng phân tích độ nhạy (sensitivity report) thực hiện trên Excel được thể hiện trong hình 9.4</a:t>
            </a:r>
          </a:p>
          <a:p>
            <a:pPr marL="0" lvl="1" indent="0" algn="l">
              <a:lnSpc>
                <a:spcPts val="4200"/>
              </a:lnSpc>
              <a:spcBef>
                <a:spcPct val="0"/>
              </a:spcBef>
            </a:pPr>
            <a:endParaRPr lang="en-US" sz="3500">
              <a:solidFill>
                <a:srgbClr val="000000"/>
              </a:solidFill>
              <a:latin typeface="Saira ExtraCondensed"/>
              <a:ea typeface="Saira ExtraCondensed"/>
              <a:cs typeface="Saira ExtraCondensed"/>
              <a:sym typeface="Saira ExtraCondensed"/>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4553" y="363269"/>
            <a:ext cx="2251187" cy="502749"/>
            <a:chOff x="0" y="0"/>
            <a:chExt cx="1819761" cy="406400"/>
          </a:xfrm>
        </p:grpSpPr>
        <p:sp>
          <p:nvSpPr>
            <p:cNvPr id="3" name="Freeform 3"/>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95BFF6"/>
            </a:solidFill>
          </p:spPr>
        </p:sp>
        <p:sp>
          <p:nvSpPr>
            <p:cNvPr id="4" name="TextBox 4"/>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2041723" y="1211902"/>
            <a:ext cx="1136375" cy="76973"/>
            <a:chOff x="0" y="0"/>
            <a:chExt cx="299292" cy="20273"/>
          </a:xfrm>
        </p:grpSpPr>
        <p:sp>
          <p:nvSpPr>
            <p:cNvPr id="6" name="Freeform 6"/>
            <p:cNvSpPr/>
            <p:nvPr/>
          </p:nvSpPr>
          <p:spPr>
            <a:xfrm>
              <a:off x="0" y="0"/>
              <a:ext cx="299292" cy="20273"/>
            </a:xfrm>
            <a:custGeom>
              <a:avLst/>
              <a:gdLst/>
              <a:ahLst/>
              <a:cxnLst/>
              <a:rect l="l" t="t" r="r" b="b"/>
              <a:pathLst>
                <a:path w="299292" h="20273">
                  <a:moveTo>
                    <a:pt x="10136" y="0"/>
                  </a:moveTo>
                  <a:lnTo>
                    <a:pt x="289156" y="0"/>
                  </a:lnTo>
                  <a:cubicBezTo>
                    <a:pt x="294754" y="0"/>
                    <a:pt x="299292" y="4538"/>
                    <a:pt x="299292" y="10136"/>
                  </a:cubicBezTo>
                  <a:lnTo>
                    <a:pt x="299292" y="10136"/>
                  </a:lnTo>
                  <a:cubicBezTo>
                    <a:pt x="299292" y="15734"/>
                    <a:pt x="294754" y="20273"/>
                    <a:pt x="289156" y="20273"/>
                  </a:cubicBezTo>
                  <a:lnTo>
                    <a:pt x="10136" y="20273"/>
                  </a:lnTo>
                  <a:cubicBezTo>
                    <a:pt x="4538" y="20273"/>
                    <a:pt x="0" y="15734"/>
                    <a:pt x="0" y="10136"/>
                  </a:cubicBezTo>
                  <a:lnTo>
                    <a:pt x="0" y="10136"/>
                  </a:lnTo>
                  <a:cubicBezTo>
                    <a:pt x="0" y="4538"/>
                    <a:pt x="4538" y="0"/>
                    <a:pt x="10136" y="0"/>
                  </a:cubicBezTo>
                  <a:close/>
                </a:path>
              </a:pathLst>
            </a:custGeom>
            <a:solidFill>
              <a:srgbClr val="4394CF"/>
            </a:solidFill>
          </p:spPr>
        </p:sp>
        <p:sp>
          <p:nvSpPr>
            <p:cNvPr id="7" name="TextBox 7"/>
            <p:cNvSpPr txBox="1"/>
            <p:nvPr/>
          </p:nvSpPr>
          <p:spPr>
            <a:xfrm>
              <a:off x="0" y="-28575"/>
              <a:ext cx="299292" cy="48848"/>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3234488" y="1211902"/>
            <a:ext cx="251419" cy="76973"/>
            <a:chOff x="0" y="0"/>
            <a:chExt cx="66217" cy="20273"/>
          </a:xfrm>
        </p:grpSpPr>
        <p:sp>
          <p:nvSpPr>
            <p:cNvPr id="9" name="Freeform 9"/>
            <p:cNvSpPr/>
            <p:nvPr/>
          </p:nvSpPr>
          <p:spPr>
            <a:xfrm>
              <a:off x="0" y="0"/>
              <a:ext cx="66217" cy="20273"/>
            </a:xfrm>
            <a:custGeom>
              <a:avLst/>
              <a:gdLst/>
              <a:ahLst/>
              <a:cxnLst/>
              <a:rect l="l" t="t" r="r" b="b"/>
              <a:pathLst>
                <a:path w="66217" h="20273">
                  <a:moveTo>
                    <a:pt x="10136" y="0"/>
                  </a:moveTo>
                  <a:lnTo>
                    <a:pt x="56081" y="0"/>
                  </a:lnTo>
                  <a:cubicBezTo>
                    <a:pt x="61679" y="0"/>
                    <a:pt x="66217" y="4538"/>
                    <a:pt x="66217" y="10136"/>
                  </a:cubicBezTo>
                  <a:lnTo>
                    <a:pt x="66217" y="10136"/>
                  </a:lnTo>
                  <a:cubicBezTo>
                    <a:pt x="66217" y="15734"/>
                    <a:pt x="61679" y="20273"/>
                    <a:pt x="56081" y="20273"/>
                  </a:cubicBezTo>
                  <a:lnTo>
                    <a:pt x="10136" y="20273"/>
                  </a:lnTo>
                  <a:cubicBezTo>
                    <a:pt x="4538" y="20273"/>
                    <a:pt x="0" y="15734"/>
                    <a:pt x="0" y="10136"/>
                  </a:cubicBezTo>
                  <a:lnTo>
                    <a:pt x="0" y="10136"/>
                  </a:lnTo>
                  <a:cubicBezTo>
                    <a:pt x="0" y="4538"/>
                    <a:pt x="4538" y="0"/>
                    <a:pt x="10136" y="0"/>
                  </a:cubicBezTo>
                  <a:close/>
                </a:path>
              </a:pathLst>
            </a:custGeom>
            <a:solidFill>
              <a:srgbClr val="4394CF"/>
            </a:solidFill>
          </p:spPr>
        </p:sp>
        <p:sp>
          <p:nvSpPr>
            <p:cNvPr id="10" name="TextBox 10"/>
            <p:cNvSpPr txBox="1"/>
            <p:nvPr/>
          </p:nvSpPr>
          <p:spPr>
            <a:xfrm>
              <a:off x="0" y="-28575"/>
              <a:ext cx="66217" cy="48848"/>
            </a:xfrm>
            <a:prstGeom prst="rect">
              <a:avLst/>
            </a:prstGeom>
          </p:spPr>
          <p:txBody>
            <a:bodyPr lIns="50800" tIns="50800" rIns="50800" bIns="50800" rtlCol="0" anchor="ctr"/>
            <a:lstStyle/>
            <a:p>
              <a:pPr algn="ctr">
                <a:lnSpc>
                  <a:spcPts val="2239"/>
                </a:lnSpc>
              </a:pPr>
              <a:endParaRPr/>
            </a:p>
          </p:txBody>
        </p:sp>
      </p:grpSp>
      <p:sp>
        <p:nvSpPr>
          <p:cNvPr id="11" name="TextBox 11"/>
          <p:cNvSpPr txBox="1"/>
          <p:nvPr/>
        </p:nvSpPr>
        <p:spPr>
          <a:xfrm>
            <a:off x="417366" y="1447664"/>
            <a:ext cx="3646530" cy="2581910"/>
          </a:xfrm>
          <a:prstGeom prst="rect">
            <a:avLst/>
          </a:prstGeom>
        </p:spPr>
        <p:txBody>
          <a:bodyPr lIns="0" tIns="0" rIns="0" bIns="0" rtlCol="0" anchor="t">
            <a:spAutoFit/>
          </a:bodyPr>
          <a:lstStyle/>
          <a:p>
            <a:pPr algn="ctr">
              <a:lnSpc>
                <a:spcPts val="6820"/>
              </a:lnSpc>
            </a:pPr>
            <a:r>
              <a:rPr lang="en-US" sz="5500" b="1">
                <a:solidFill>
                  <a:srgbClr val="000000"/>
                </a:solidFill>
                <a:latin typeface="Inter Bold"/>
                <a:ea typeface="Inter Bold"/>
                <a:cs typeface="Inter Bold"/>
                <a:sym typeface="Inter Bold"/>
              </a:rPr>
              <a:t>Lập kế hoạch tài chính</a:t>
            </a:r>
          </a:p>
        </p:txBody>
      </p:sp>
      <p:sp>
        <p:nvSpPr>
          <p:cNvPr id="12" name="TextBox 12"/>
          <p:cNvSpPr txBox="1"/>
          <p:nvPr/>
        </p:nvSpPr>
        <p:spPr>
          <a:xfrm>
            <a:off x="538394" y="5067300"/>
            <a:ext cx="3525503" cy="3702050"/>
          </a:xfrm>
          <a:prstGeom prst="rect">
            <a:avLst/>
          </a:prstGeom>
        </p:spPr>
        <p:txBody>
          <a:bodyPr lIns="0" tIns="0" rIns="0" bIns="0" rtlCol="0" anchor="t">
            <a:spAutoFit/>
          </a:bodyPr>
          <a:lstStyle/>
          <a:p>
            <a:pPr marL="0" lvl="1" indent="0" algn="ctr">
              <a:lnSpc>
                <a:spcPts val="4900"/>
              </a:lnSpc>
              <a:spcBef>
                <a:spcPct val="0"/>
              </a:spcBef>
            </a:pPr>
            <a:r>
              <a:rPr lang="en-US" sz="3500">
                <a:solidFill>
                  <a:srgbClr val="000000"/>
                </a:solidFill>
                <a:latin typeface="Saira ExtraCondensed"/>
                <a:ea typeface="Saira ExtraCondensed"/>
                <a:cs typeface="Saira ExtraCondensed"/>
                <a:sym typeface="Saira ExtraCondensed"/>
              </a:rPr>
              <a:t>Chương trình tuyến tính tìm ra một kế hoạch mở rộng tối ưu bằng cách tính đến hàng tồn kho, năng lực, sản xuất và hạn chế ngân sách. </a:t>
            </a:r>
          </a:p>
        </p:txBody>
      </p:sp>
      <p:sp>
        <p:nvSpPr>
          <p:cNvPr id="13" name="Freeform 13"/>
          <p:cNvSpPr/>
          <p:nvPr/>
        </p:nvSpPr>
        <p:spPr>
          <a:xfrm>
            <a:off x="5810564" y="2949300"/>
            <a:ext cx="11923020" cy="2160547"/>
          </a:xfrm>
          <a:custGeom>
            <a:avLst/>
            <a:gdLst/>
            <a:ahLst/>
            <a:cxnLst/>
            <a:rect l="l" t="t" r="r" b="b"/>
            <a:pathLst>
              <a:path w="11923020" h="2160547">
                <a:moveTo>
                  <a:pt x="0" y="0"/>
                </a:moveTo>
                <a:lnTo>
                  <a:pt x="11923020" y="0"/>
                </a:lnTo>
                <a:lnTo>
                  <a:pt x="11923020" y="2160547"/>
                </a:lnTo>
                <a:lnTo>
                  <a:pt x="0" y="2160547"/>
                </a:lnTo>
                <a:lnTo>
                  <a:pt x="0" y="0"/>
                </a:lnTo>
                <a:close/>
              </a:path>
            </a:pathLst>
          </a:custGeom>
          <a:blipFill>
            <a:blip r:embed="rId2"/>
            <a:stretch>
              <a:fillRect/>
            </a:stretch>
          </a:blipFill>
        </p:spPr>
      </p:sp>
      <p:sp>
        <p:nvSpPr>
          <p:cNvPr id="14" name="TextBox 14"/>
          <p:cNvSpPr txBox="1"/>
          <p:nvPr/>
        </p:nvSpPr>
        <p:spPr>
          <a:xfrm>
            <a:off x="5583738" y="789818"/>
            <a:ext cx="12376673" cy="1848188"/>
          </a:xfrm>
          <a:prstGeom prst="rect">
            <a:avLst/>
          </a:prstGeom>
        </p:spPr>
        <p:txBody>
          <a:bodyPr lIns="0" tIns="0" rIns="0" bIns="0" rtlCol="0" anchor="t">
            <a:spAutoFit/>
          </a:bodyPr>
          <a:lstStyle/>
          <a:p>
            <a:pPr algn="l">
              <a:lnSpc>
                <a:spcPts val="4909"/>
              </a:lnSpc>
            </a:pPr>
            <a:r>
              <a:rPr lang="en-US" sz="3506">
                <a:solidFill>
                  <a:srgbClr val="000000"/>
                </a:solidFill>
                <a:latin typeface="Saira ExtraCondensed"/>
                <a:ea typeface="Saira ExtraCondensed"/>
                <a:cs typeface="Saira ExtraCondensed"/>
                <a:sym typeface="Saira ExtraCondensed"/>
              </a:rPr>
              <a:t>Sử dụng giá hiện tại của $ 1150, $ 1000 và $ 1350 cho mỗi trái phiếu, tương ứng, chúng ta có thể tóm tắt các khoản đầu tư ban đầu vào ba trái phiếu như sau:</a:t>
            </a:r>
          </a:p>
          <a:p>
            <a:pPr marL="0" lvl="1" indent="0" algn="l">
              <a:lnSpc>
                <a:spcPts val="4909"/>
              </a:lnSpc>
              <a:spcBef>
                <a:spcPct val="0"/>
              </a:spcBef>
            </a:pPr>
            <a:endParaRPr lang="en-US" sz="3506">
              <a:solidFill>
                <a:srgbClr val="000000"/>
              </a:solidFill>
              <a:latin typeface="Saira ExtraCondensed"/>
              <a:ea typeface="Saira ExtraCondensed"/>
              <a:cs typeface="Saira ExtraCondensed"/>
              <a:sym typeface="Saira ExtraCondensed"/>
            </a:endParaRPr>
          </a:p>
        </p:txBody>
      </p:sp>
      <p:sp>
        <p:nvSpPr>
          <p:cNvPr id="15" name="TextBox 15"/>
          <p:cNvSpPr txBox="1"/>
          <p:nvPr/>
        </p:nvSpPr>
        <p:spPr>
          <a:xfrm>
            <a:off x="6135167" y="5686425"/>
            <a:ext cx="11124133" cy="3082925"/>
          </a:xfrm>
          <a:prstGeom prst="rect">
            <a:avLst/>
          </a:prstGeom>
        </p:spPr>
        <p:txBody>
          <a:bodyPr lIns="0" tIns="0" rIns="0" bIns="0" rtlCol="0" anchor="t">
            <a:spAutoFit/>
          </a:bodyPr>
          <a:lstStyle/>
          <a:p>
            <a:pPr marL="0" lvl="1" indent="0" algn="l">
              <a:lnSpc>
                <a:spcPts val="4900"/>
              </a:lnSpc>
              <a:spcBef>
                <a:spcPct val="0"/>
              </a:spcBef>
            </a:pPr>
            <a:r>
              <a:rPr lang="en-US" sz="3500" u="none" strike="noStrike">
                <a:solidFill>
                  <a:srgbClr val="000000"/>
                </a:solidFill>
                <a:latin typeface="Saira ExtraCondensed"/>
                <a:ea typeface="Saira ExtraCondensed"/>
                <a:cs typeface="Saira ExtraCondensed"/>
                <a:sym typeface="Saira ExtraCondensed"/>
              </a:rPr>
              <a:t>Giải pháp tối ưu trong Hình 9.4 cho thấy các biến quyết định S1, S2, S3 và S4 đều lớn hơn 0, cho thấy rằng các khoản đầu tư vào tiết kiệm là cần thiết trong mỗi bốn năm đầu tiên. Tuy nhiên, lãi suất từ trái phiếu cộng với thu nhập đáo hạn trái phiếu sẽ đủ để trang trải các yêu cầu tiền mặt của chương trình hưu trí trong năm 5 đến năm 8.</a:t>
            </a:r>
          </a:p>
          <a:p>
            <a:pPr marL="0" lvl="1" indent="0" algn="l">
              <a:lnSpc>
                <a:spcPts val="4900"/>
              </a:lnSpc>
              <a:spcBef>
                <a:spcPct val="0"/>
              </a:spcBef>
            </a:pPr>
            <a:endParaRPr lang="en-US" sz="3500" u="none" strike="noStrike">
              <a:solidFill>
                <a:srgbClr val="000000"/>
              </a:solidFill>
              <a:latin typeface="Saira ExtraCondensed"/>
              <a:ea typeface="Saira ExtraCondensed"/>
              <a:cs typeface="Saira ExtraCondensed"/>
              <a:sym typeface="Saira ExtraCondensed"/>
            </a:endParaRPr>
          </a:p>
        </p:txBody>
      </p:sp>
      <p:grpSp>
        <p:nvGrpSpPr>
          <p:cNvPr id="16" name="Group 16"/>
          <p:cNvGrpSpPr/>
          <p:nvPr/>
        </p:nvGrpSpPr>
        <p:grpSpPr>
          <a:xfrm>
            <a:off x="-8773136" y="-54117"/>
            <a:ext cx="14021084" cy="14021084"/>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45DA0">
                <a:alpha val="48627"/>
              </a:srgbClr>
            </a:solidFill>
            <a:ln cap="sq">
              <a:noFill/>
              <a:prstDash val="solid"/>
              <a:miter/>
            </a:ln>
          </p:spPr>
        </p:sp>
        <p:sp>
          <p:nvSpPr>
            <p:cNvPr id="18" name="TextBox 1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53028" y="-7000180"/>
            <a:ext cx="15636430" cy="11240437"/>
            <a:chOff x="0" y="0"/>
            <a:chExt cx="1130676" cy="812800"/>
          </a:xfrm>
        </p:grpSpPr>
        <p:sp>
          <p:nvSpPr>
            <p:cNvPr id="3" name="Freeform 3"/>
            <p:cNvSpPr/>
            <p:nvPr/>
          </p:nvSpPr>
          <p:spPr>
            <a:xfrm>
              <a:off x="0" y="0"/>
              <a:ext cx="1130676" cy="812800"/>
            </a:xfrm>
            <a:custGeom>
              <a:avLst/>
              <a:gdLst/>
              <a:ahLst/>
              <a:cxnLst/>
              <a:rect l="l" t="t" r="r" b="b"/>
              <a:pathLst>
                <a:path w="1130676" h="812800">
                  <a:moveTo>
                    <a:pt x="91295" y="0"/>
                  </a:moveTo>
                  <a:lnTo>
                    <a:pt x="1039380" y="0"/>
                  </a:lnTo>
                  <a:cubicBezTo>
                    <a:pt x="1089802" y="0"/>
                    <a:pt x="1130676" y="40874"/>
                    <a:pt x="1130676" y="91295"/>
                  </a:cubicBezTo>
                  <a:lnTo>
                    <a:pt x="1130676" y="721505"/>
                  </a:lnTo>
                  <a:cubicBezTo>
                    <a:pt x="1130676" y="745718"/>
                    <a:pt x="1121057" y="768939"/>
                    <a:pt x="1103936" y="786060"/>
                  </a:cubicBezTo>
                  <a:cubicBezTo>
                    <a:pt x="1086815" y="803181"/>
                    <a:pt x="1063593" y="812800"/>
                    <a:pt x="1039380" y="812800"/>
                  </a:cubicBezTo>
                  <a:lnTo>
                    <a:pt x="91295" y="812800"/>
                  </a:lnTo>
                  <a:cubicBezTo>
                    <a:pt x="67082" y="812800"/>
                    <a:pt x="43861" y="803181"/>
                    <a:pt x="26740" y="786060"/>
                  </a:cubicBezTo>
                  <a:cubicBezTo>
                    <a:pt x="9619" y="768939"/>
                    <a:pt x="0" y="745718"/>
                    <a:pt x="0" y="721505"/>
                  </a:cubicBezTo>
                  <a:lnTo>
                    <a:pt x="0" y="91295"/>
                  </a:lnTo>
                  <a:cubicBezTo>
                    <a:pt x="0" y="67082"/>
                    <a:pt x="9619" y="43861"/>
                    <a:pt x="26740" y="26740"/>
                  </a:cubicBezTo>
                  <a:cubicBezTo>
                    <a:pt x="43861" y="9619"/>
                    <a:pt x="67082" y="0"/>
                    <a:pt x="91295" y="0"/>
                  </a:cubicBezTo>
                  <a:close/>
                </a:path>
              </a:pathLst>
            </a:custGeom>
            <a:solidFill>
              <a:srgbClr val="4394CF"/>
            </a:solidFill>
          </p:spPr>
        </p:sp>
        <p:sp>
          <p:nvSpPr>
            <p:cNvPr id="4" name="TextBox 4"/>
            <p:cNvSpPr txBox="1"/>
            <p:nvPr/>
          </p:nvSpPr>
          <p:spPr>
            <a:xfrm>
              <a:off x="0" y="-28575"/>
              <a:ext cx="1130676" cy="841375"/>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264553" y="363269"/>
            <a:ext cx="2251187" cy="502749"/>
            <a:chOff x="0" y="0"/>
            <a:chExt cx="1819761" cy="406400"/>
          </a:xfrm>
        </p:grpSpPr>
        <p:sp>
          <p:nvSpPr>
            <p:cNvPr id="6" name="Freeform 6"/>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95BFF6"/>
            </a:solidFill>
          </p:spPr>
        </p:sp>
        <p:sp>
          <p:nvSpPr>
            <p:cNvPr id="7" name="TextBox 7"/>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0" y="4136957"/>
            <a:ext cx="8548953" cy="6296482"/>
            <a:chOff x="0" y="0"/>
            <a:chExt cx="11398604" cy="8395309"/>
          </a:xfrm>
        </p:grpSpPr>
        <p:pic>
          <p:nvPicPr>
            <p:cNvPr id="9" name="Picture 9"/>
            <p:cNvPicPr>
              <a:picLocks noChangeAspect="1"/>
            </p:cNvPicPr>
            <p:nvPr/>
          </p:nvPicPr>
          <p:blipFill>
            <a:blip r:embed="rId2"/>
            <a:srcRect l="4176" r="4176"/>
            <a:stretch>
              <a:fillRect/>
            </a:stretch>
          </p:blipFill>
          <p:spPr>
            <a:xfrm>
              <a:off x="0" y="0"/>
              <a:ext cx="11398604" cy="8395309"/>
            </a:xfrm>
            <a:prstGeom prst="rect">
              <a:avLst/>
            </a:prstGeom>
          </p:spPr>
        </p:pic>
      </p:grpSp>
      <p:grpSp>
        <p:nvGrpSpPr>
          <p:cNvPr id="10" name="Group 10"/>
          <p:cNvGrpSpPr/>
          <p:nvPr/>
        </p:nvGrpSpPr>
        <p:grpSpPr>
          <a:xfrm>
            <a:off x="2690469" y="614644"/>
            <a:ext cx="1136375" cy="47625"/>
            <a:chOff x="0" y="0"/>
            <a:chExt cx="299292" cy="12543"/>
          </a:xfrm>
        </p:grpSpPr>
        <p:sp>
          <p:nvSpPr>
            <p:cNvPr id="11" name="Freeform 11"/>
            <p:cNvSpPr/>
            <p:nvPr/>
          </p:nvSpPr>
          <p:spPr>
            <a:xfrm>
              <a:off x="0" y="0"/>
              <a:ext cx="299292" cy="12543"/>
            </a:xfrm>
            <a:custGeom>
              <a:avLst/>
              <a:gdLst/>
              <a:ahLst/>
              <a:cxnLst/>
              <a:rect l="l" t="t" r="r" b="b"/>
              <a:pathLst>
                <a:path w="299292" h="12543">
                  <a:moveTo>
                    <a:pt x="6272" y="0"/>
                  </a:moveTo>
                  <a:lnTo>
                    <a:pt x="293021" y="0"/>
                  </a:lnTo>
                  <a:cubicBezTo>
                    <a:pt x="296484" y="0"/>
                    <a:pt x="299292" y="2808"/>
                    <a:pt x="299292" y="6272"/>
                  </a:cubicBezTo>
                  <a:lnTo>
                    <a:pt x="299292" y="6272"/>
                  </a:lnTo>
                  <a:cubicBezTo>
                    <a:pt x="299292" y="7935"/>
                    <a:pt x="298631" y="9530"/>
                    <a:pt x="297455" y="10706"/>
                  </a:cubicBezTo>
                  <a:cubicBezTo>
                    <a:pt x="296279" y="11882"/>
                    <a:pt x="294684" y="12543"/>
                    <a:pt x="293021"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2" name="TextBox 12"/>
            <p:cNvSpPr txBox="1"/>
            <p:nvPr/>
          </p:nvSpPr>
          <p:spPr>
            <a:xfrm>
              <a:off x="0" y="-28575"/>
              <a:ext cx="299292" cy="41118"/>
            </a:xfrm>
            <a:prstGeom prst="rect">
              <a:avLst/>
            </a:prstGeom>
          </p:spPr>
          <p:txBody>
            <a:bodyPr lIns="50800" tIns="50800" rIns="50800" bIns="50800" rtlCol="0" anchor="ctr"/>
            <a:lstStyle/>
            <a:p>
              <a:pPr algn="ctr">
                <a:lnSpc>
                  <a:spcPts val="2239"/>
                </a:lnSpc>
              </a:pPr>
              <a:endParaRPr/>
            </a:p>
          </p:txBody>
        </p:sp>
      </p:grpSp>
      <p:grpSp>
        <p:nvGrpSpPr>
          <p:cNvPr id="13" name="Group 13"/>
          <p:cNvGrpSpPr/>
          <p:nvPr/>
        </p:nvGrpSpPr>
        <p:grpSpPr>
          <a:xfrm>
            <a:off x="3970250" y="614644"/>
            <a:ext cx="251419" cy="47625"/>
            <a:chOff x="0" y="0"/>
            <a:chExt cx="66217" cy="12543"/>
          </a:xfrm>
        </p:grpSpPr>
        <p:sp>
          <p:nvSpPr>
            <p:cNvPr id="14" name="Freeform 14"/>
            <p:cNvSpPr/>
            <p:nvPr/>
          </p:nvSpPr>
          <p:spPr>
            <a:xfrm>
              <a:off x="0" y="0"/>
              <a:ext cx="66217" cy="12543"/>
            </a:xfrm>
            <a:custGeom>
              <a:avLst/>
              <a:gdLst/>
              <a:ahLst/>
              <a:cxnLst/>
              <a:rect l="l" t="t" r="r" b="b"/>
              <a:pathLst>
                <a:path w="66217" h="12543">
                  <a:moveTo>
                    <a:pt x="6272" y="0"/>
                  </a:moveTo>
                  <a:lnTo>
                    <a:pt x="59946" y="0"/>
                  </a:lnTo>
                  <a:cubicBezTo>
                    <a:pt x="61609" y="0"/>
                    <a:pt x="63204" y="661"/>
                    <a:pt x="64380" y="1837"/>
                  </a:cubicBezTo>
                  <a:cubicBezTo>
                    <a:pt x="65557" y="3013"/>
                    <a:pt x="66217" y="4608"/>
                    <a:pt x="66217" y="6272"/>
                  </a:cubicBezTo>
                  <a:lnTo>
                    <a:pt x="66217" y="6272"/>
                  </a:lnTo>
                  <a:cubicBezTo>
                    <a:pt x="66217" y="7935"/>
                    <a:pt x="65557" y="9530"/>
                    <a:pt x="64380" y="10706"/>
                  </a:cubicBezTo>
                  <a:cubicBezTo>
                    <a:pt x="63204" y="11882"/>
                    <a:pt x="61609" y="12543"/>
                    <a:pt x="59946"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5" name="TextBox 15"/>
            <p:cNvSpPr txBox="1"/>
            <p:nvPr/>
          </p:nvSpPr>
          <p:spPr>
            <a:xfrm>
              <a:off x="0" y="-28575"/>
              <a:ext cx="66217" cy="41118"/>
            </a:xfrm>
            <a:prstGeom prst="rect">
              <a:avLst/>
            </a:prstGeom>
          </p:spPr>
          <p:txBody>
            <a:bodyPr lIns="50800" tIns="50800" rIns="50800" bIns="50800" rtlCol="0" anchor="ctr"/>
            <a:lstStyle/>
            <a:p>
              <a:pPr algn="ctr">
                <a:lnSpc>
                  <a:spcPts val="2239"/>
                </a:lnSpc>
              </a:pPr>
              <a:endParaRPr/>
            </a:p>
          </p:txBody>
        </p:sp>
      </p:grpSp>
      <p:sp>
        <p:nvSpPr>
          <p:cNvPr id="16" name="Freeform 16"/>
          <p:cNvSpPr/>
          <p:nvPr/>
        </p:nvSpPr>
        <p:spPr>
          <a:xfrm>
            <a:off x="7786466" y="494826"/>
            <a:ext cx="1849950" cy="2199049"/>
          </a:xfrm>
          <a:custGeom>
            <a:avLst/>
            <a:gdLst/>
            <a:ahLst/>
            <a:cxnLst/>
            <a:rect l="l" t="t" r="r" b="b"/>
            <a:pathLst>
              <a:path w="1849950" h="2199049">
                <a:moveTo>
                  <a:pt x="0" y="0"/>
                </a:moveTo>
                <a:lnTo>
                  <a:pt x="1849950" y="0"/>
                </a:lnTo>
                <a:lnTo>
                  <a:pt x="1849950" y="2199050"/>
                </a:lnTo>
                <a:lnTo>
                  <a:pt x="0" y="2199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7" name="Picture 17"/>
          <p:cNvPicPr>
            <a:picLocks noChangeAspect="1"/>
          </p:cNvPicPr>
          <p:nvPr/>
        </p:nvPicPr>
        <p:blipFill>
          <a:blip r:embed="rId5"/>
          <a:srcRect/>
          <a:stretch>
            <a:fillRect/>
          </a:stretch>
        </p:blipFill>
        <p:spPr>
          <a:xfrm>
            <a:off x="15051647" y="825402"/>
            <a:ext cx="1356422" cy="1173305"/>
          </a:xfrm>
          <a:prstGeom prst="rect">
            <a:avLst/>
          </a:prstGeom>
        </p:spPr>
      </p:pic>
      <p:sp>
        <p:nvSpPr>
          <p:cNvPr id="18" name="Freeform 18"/>
          <p:cNvSpPr/>
          <p:nvPr/>
        </p:nvSpPr>
        <p:spPr>
          <a:xfrm>
            <a:off x="16218241" y="7285198"/>
            <a:ext cx="1753970" cy="1827052"/>
          </a:xfrm>
          <a:custGeom>
            <a:avLst/>
            <a:gdLst/>
            <a:ahLst/>
            <a:cxnLst/>
            <a:rect l="l" t="t" r="r" b="b"/>
            <a:pathLst>
              <a:path w="1753970" h="1827052">
                <a:moveTo>
                  <a:pt x="0" y="0"/>
                </a:moveTo>
                <a:lnTo>
                  <a:pt x="1753970" y="0"/>
                </a:lnTo>
                <a:lnTo>
                  <a:pt x="1753970" y="1827052"/>
                </a:lnTo>
                <a:lnTo>
                  <a:pt x="0" y="1827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9"/>
          <p:cNvSpPr txBox="1"/>
          <p:nvPr/>
        </p:nvSpPr>
        <p:spPr>
          <a:xfrm>
            <a:off x="17478753" y="9083675"/>
            <a:ext cx="493458" cy="174625"/>
          </a:xfrm>
          <a:prstGeom prst="rect">
            <a:avLst/>
          </a:prstGeom>
        </p:spPr>
        <p:txBody>
          <a:bodyPr lIns="0" tIns="0" rIns="0" bIns="0" rtlCol="0" anchor="t">
            <a:spAutoFit/>
          </a:bodyPr>
          <a:lstStyle/>
          <a:p>
            <a:pPr algn="ctr">
              <a:lnSpc>
                <a:spcPts val="1400"/>
              </a:lnSpc>
              <a:spcBef>
                <a:spcPct val="0"/>
              </a:spcBef>
            </a:pPr>
            <a:r>
              <a:rPr lang="en-US" sz="1000">
                <a:solidFill>
                  <a:srgbClr val="FFFFFF"/>
                </a:solidFill>
                <a:latin typeface="Open Sans 1"/>
                <a:ea typeface="Open Sans 1"/>
                <a:cs typeface="Open Sans 1"/>
                <a:sym typeface="Open Sans 1"/>
              </a:rPr>
              <a:t>03</a:t>
            </a:r>
          </a:p>
        </p:txBody>
      </p:sp>
      <p:sp>
        <p:nvSpPr>
          <p:cNvPr id="20" name="TextBox 20"/>
          <p:cNvSpPr txBox="1"/>
          <p:nvPr/>
        </p:nvSpPr>
        <p:spPr>
          <a:xfrm>
            <a:off x="165054" y="988266"/>
            <a:ext cx="11268189" cy="1705610"/>
          </a:xfrm>
          <a:prstGeom prst="rect">
            <a:avLst/>
          </a:prstGeom>
        </p:spPr>
        <p:txBody>
          <a:bodyPr lIns="0" tIns="0" rIns="0" bIns="0" rtlCol="0" anchor="t">
            <a:spAutoFit/>
          </a:bodyPr>
          <a:lstStyle/>
          <a:p>
            <a:pPr marL="0" lvl="0" indent="0" algn="l">
              <a:lnSpc>
                <a:spcPts val="6820"/>
              </a:lnSpc>
              <a:spcBef>
                <a:spcPct val="0"/>
              </a:spcBef>
            </a:pPr>
            <a:r>
              <a:rPr lang="en-US" sz="5500" b="1">
                <a:solidFill>
                  <a:srgbClr val="FFFFFF"/>
                </a:solidFill>
                <a:latin typeface="Saira ExtraCondensed Bold"/>
                <a:ea typeface="Saira ExtraCondensed Bold"/>
                <a:cs typeface="Saira ExtraCondensed Bold"/>
                <a:sym typeface="Saira ExtraCondensed Bold"/>
              </a:rPr>
              <a:t>9.3 </a:t>
            </a:r>
            <a:r>
              <a:rPr lang="en-US" sz="5500" b="1" u="none" strike="noStrike">
                <a:solidFill>
                  <a:srgbClr val="FFFFFF"/>
                </a:solidFill>
                <a:latin typeface="Saira ExtraCondensed Bold"/>
                <a:ea typeface="Saira ExtraCondensed Bold"/>
                <a:cs typeface="Saira ExtraCondensed Bold"/>
                <a:sym typeface="Saira ExtraCondensed Bold"/>
              </a:rPr>
              <a:t>ỨNG DỤNG QUẢN LÝ VẬN HÀNH</a:t>
            </a:r>
          </a:p>
          <a:p>
            <a:pPr marL="0" lvl="0" indent="0" algn="l">
              <a:lnSpc>
                <a:spcPts val="6820"/>
              </a:lnSpc>
              <a:spcBef>
                <a:spcPct val="0"/>
              </a:spcBef>
            </a:pPr>
            <a:r>
              <a:rPr lang="en-US" sz="5500" b="1" u="none" strike="noStrike">
                <a:solidFill>
                  <a:srgbClr val="FFFFFF"/>
                </a:solidFill>
                <a:latin typeface="Saira ExtraCondensed Bold"/>
                <a:ea typeface="Saira ExtraCondensed Bold"/>
                <a:cs typeface="Saira ExtraCondensed Bold"/>
                <a:sym typeface="Saira ExtraCondensed Bold"/>
              </a:rPr>
              <a:t>Quyết địn</a:t>
            </a:r>
            <a:r>
              <a:rPr lang="en-US" sz="5500" b="1" strike="noStrike">
                <a:solidFill>
                  <a:srgbClr val="FFFFFF"/>
                </a:solidFill>
                <a:latin typeface="Saira ExtraCondensed Bold"/>
                <a:ea typeface="Saira ExtraCondensed Bold"/>
                <a:cs typeface="Saira ExtraCondensed Bold"/>
                <a:sym typeface="Saira ExtraCondensed Bold"/>
              </a:rPr>
              <a:t>h thực hiện hoặc mua </a:t>
            </a:r>
          </a:p>
        </p:txBody>
      </p:sp>
      <p:sp>
        <p:nvSpPr>
          <p:cNvPr id="21" name="TextBox 21"/>
          <p:cNvSpPr txBox="1"/>
          <p:nvPr/>
        </p:nvSpPr>
        <p:spPr>
          <a:xfrm>
            <a:off x="11584155" y="2274932"/>
            <a:ext cx="5675145" cy="2174875"/>
          </a:xfrm>
          <a:prstGeom prst="rect">
            <a:avLst/>
          </a:prstGeom>
        </p:spPr>
        <p:txBody>
          <a:bodyPr lIns="0" tIns="0" rIns="0" bIns="0" rtlCol="0" anchor="t">
            <a:spAutoFit/>
          </a:bodyPr>
          <a:lstStyle/>
          <a:p>
            <a:pPr marL="539749" lvl="1" indent="-269875" algn="l">
              <a:lnSpc>
                <a:spcPts val="3499"/>
              </a:lnSpc>
              <a:spcBef>
                <a:spcPct val="0"/>
              </a:spcBef>
              <a:buFont typeface="Arial"/>
              <a:buChar char="•"/>
            </a:pPr>
            <a:r>
              <a:rPr lang="en-US" sz="2499">
                <a:solidFill>
                  <a:srgbClr val="201E1E"/>
                </a:solidFill>
                <a:latin typeface="Open Sans 1"/>
                <a:ea typeface="Open Sans 1"/>
                <a:cs typeface="Open Sans 1"/>
                <a:sym typeface="Open Sans 1"/>
              </a:rPr>
              <a:t>Quyết định tự sản xuất hay mua ngoài là hành động doanh nghiệp </a:t>
            </a:r>
            <a:r>
              <a:rPr lang="en-US" sz="2499" b="1">
                <a:solidFill>
                  <a:srgbClr val="201E1E"/>
                </a:solidFill>
                <a:latin typeface="Open Sans 1 Bold"/>
                <a:ea typeface="Open Sans 1 Bold"/>
                <a:cs typeface="Open Sans 1 Bold"/>
                <a:sym typeface="Open Sans 1 Bold"/>
              </a:rPr>
              <a:t>lựa chọn</a:t>
            </a:r>
            <a:r>
              <a:rPr lang="en-US" sz="2499">
                <a:solidFill>
                  <a:srgbClr val="201E1E"/>
                </a:solidFill>
                <a:latin typeface="Open Sans 1"/>
                <a:ea typeface="Open Sans 1"/>
                <a:cs typeface="Open Sans 1"/>
                <a:sym typeface="Open Sans 1"/>
              </a:rPr>
              <a:t> giữa việc </a:t>
            </a:r>
            <a:r>
              <a:rPr lang="en-US" sz="2499" b="1">
                <a:solidFill>
                  <a:srgbClr val="201E1E"/>
                </a:solidFill>
                <a:latin typeface="Open Sans 1 Bold"/>
                <a:ea typeface="Open Sans 1 Bold"/>
                <a:cs typeface="Open Sans 1 Bold"/>
                <a:sym typeface="Open Sans 1 Bold"/>
              </a:rPr>
              <a:t>tự sản xuất</a:t>
            </a:r>
            <a:r>
              <a:rPr lang="en-US" sz="2499">
                <a:solidFill>
                  <a:srgbClr val="201E1E"/>
                </a:solidFill>
                <a:latin typeface="Open Sans 1"/>
                <a:ea typeface="Open Sans 1"/>
                <a:cs typeface="Open Sans 1"/>
                <a:sym typeface="Open Sans 1"/>
              </a:rPr>
              <a:t> sản phẩm hoặc </a:t>
            </a:r>
            <a:r>
              <a:rPr lang="en-US" sz="2499" b="1">
                <a:solidFill>
                  <a:srgbClr val="201E1E"/>
                </a:solidFill>
                <a:latin typeface="Open Sans 1 Bold"/>
                <a:ea typeface="Open Sans 1 Bold"/>
                <a:cs typeface="Open Sans 1 Bold"/>
                <a:sym typeface="Open Sans 1 Bold"/>
              </a:rPr>
              <a:t>mua </a:t>
            </a:r>
            <a:r>
              <a:rPr lang="en-US" sz="2499">
                <a:solidFill>
                  <a:srgbClr val="201E1E"/>
                </a:solidFill>
                <a:latin typeface="Open Sans 1"/>
                <a:ea typeface="Open Sans 1"/>
                <a:cs typeface="Open Sans 1"/>
                <a:sym typeface="Open Sans 1"/>
              </a:rPr>
              <a:t>từ nhà cung cấp bên ngoài.</a:t>
            </a:r>
          </a:p>
        </p:txBody>
      </p:sp>
      <p:sp>
        <p:nvSpPr>
          <p:cNvPr id="22" name="TextBox 22"/>
          <p:cNvSpPr txBox="1"/>
          <p:nvPr/>
        </p:nvSpPr>
        <p:spPr>
          <a:xfrm>
            <a:off x="12005131" y="1556311"/>
            <a:ext cx="4694104" cy="514350"/>
          </a:xfrm>
          <a:prstGeom prst="rect">
            <a:avLst/>
          </a:prstGeom>
        </p:spPr>
        <p:txBody>
          <a:bodyPr lIns="0" tIns="0" rIns="0" bIns="0" rtlCol="0" anchor="t">
            <a:spAutoFit/>
          </a:bodyPr>
          <a:lstStyle/>
          <a:p>
            <a:pPr algn="l">
              <a:lnSpc>
                <a:spcPts val="4200"/>
              </a:lnSpc>
              <a:spcBef>
                <a:spcPct val="0"/>
              </a:spcBef>
            </a:pPr>
            <a:r>
              <a:rPr lang="en-US" sz="3000" b="1">
                <a:solidFill>
                  <a:srgbClr val="94B694"/>
                </a:solidFill>
                <a:latin typeface="Open Sans 1 Bold"/>
                <a:ea typeface="Open Sans 1 Bold"/>
                <a:cs typeface="Open Sans 1 Bold"/>
                <a:sym typeface="Open Sans 1 Bold"/>
              </a:rPr>
              <a:t>01. Khái niệm</a:t>
            </a:r>
          </a:p>
        </p:txBody>
      </p:sp>
      <p:sp>
        <p:nvSpPr>
          <p:cNvPr id="23" name="TextBox 23"/>
          <p:cNvSpPr txBox="1"/>
          <p:nvPr/>
        </p:nvSpPr>
        <p:spPr>
          <a:xfrm>
            <a:off x="9144000" y="7727857"/>
            <a:ext cx="7074241" cy="1298575"/>
          </a:xfrm>
          <a:prstGeom prst="rect">
            <a:avLst/>
          </a:prstGeom>
        </p:spPr>
        <p:txBody>
          <a:bodyPr lIns="0" tIns="0" rIns="0" bIns="0" rtlCol="0" anchor="t">
            <a:spAutoFit/>
          </a:bodyPr>
          <a:lstStyle/>
          <a:p>
            <a:pPr algn="l">
              <a:lnSpc>
                <a:spcPts val="3499"/>
              </a:lnSpc>
              <a:spcBef>
                <a:spcPct val="0"/>
              </a:spcBef>
            </a:pPr>
            <a:r>
              <a:rPr lang="en-US" sz="2499" u="none" strike="noStrike">
                <a:solidFill>
                  <a:srgbClr val="201E1E"/>
                </a:solidFill>
                <a:latin typeface="Open Sans 1"/>
                <a:ea typeface="Open Sans 1"/>
                <a:cs typeface="Open Sans 1"/>
                <a:sym typeface="Open Sans 1"/>
              </a:rPr>
              <a:t>Lập trình tuyến tính giúp tối ưu hóa quy trình ra quyết định dựa trên các ràng buộc về chi phí, nguồn lực và công suất. </a:t>
            </a:r>
          </a:p>
        </p:txBody>
      </p:sp>
      <p:sp>
        <p:nvSpPr>
          <p:cNvPr id="24" name="TextBox 24"/>
          <p:cNvSpPr txBox="1"/>
          <p:nvPr/>
        </p:nvSpPr>
        <p:spPr>
          <a:xfrm>
            <a:off x="9144000" y="6937282"/>
            <a:ext cx="7951226" cy="514350"/>
          </a:xfrm>
          <a:prstGeom prst="rect">
            <a:avLst/>
          </a:prstGeom>
        </p:spPr>
        <p:txBody>
          <a:bodyPr lIns="0" tIns="0" rIns="0" bIns="0" rtlCol="0" anchor="t">
            <a:spAutoFit/>
          </a:bodyPr>
          <a:lstStyle/>
          <a:p>
            <a:pPr marL="0" lvl="0" indent="0" algn="l">
              <a:lnSpc>
                <a:spcPts val="4200"/>
              </a:lnSpc>
              <a:spcBef>
                <a:spcPct val="0"/>
              </a:spcBef>
            </a:pPr>
            <a:r>
              <a:rPr lang="en-US" sz="3000" b="1" u="none" strike="noStrike">
                <a:solidFill>
                  <a:srgbClr val="94B694"/>
                </a:solidFill>
                <a:latin typeface="Open Sans 1 Bold"/>
                <a:ea typeface="Open Sans 1 Bold"/>
                <a:cs typeface="Open Sans 1 Bold"/>
                <a:sym typeface="Open Sans 1 Bold"/>
              </a:rPr>
              <a:t>02. Ứng dụng LP (Linear Programming)</a:t>
            </a:r>
          </a:p>
        </p:txBody>
      </p:sp>
      <p:sp>
        <p:nvSpPr>
          <p:cNvPr id="25" name="TextBox 25"/>
          <p:cNvSpPr txBox="1"/>
          <p:nvPr/>
        </p:nvSpPr>
        <p:spPr>
          <a:xfrm>
            <a:off x="3558676" y="3008201"/>
            <a:ext cx="4227790" cy="264160"/>
          </a:xfrm>
          <a:prstGeom prst="rect">
            <a:avLst/>
          </a:prstGeom>
        </p:spPr>
        <p:txBody>
          <a:bodyPr lIns="0" tIns="0" rIns="0" bIns="0" rtlCol="0" anchor="t">
            <a:spAutoFit/>
          </a:bodyPr>
          <a:lstStyle/>
          <a:p>
            <a:pPr algn="ctr">
              <a:lnSpc>
                <a:spcPts val="2239"/>
              </a:lnSpc>
              <a:spcBef>
                <a:spcPct val="0"/>
              </a:spcBef>
            </a:pPr>
            <a:r>
              <a:rPr lang="en-US" sz="1599" spc="596">
                <a:solidFill>
                  <a:srgbClr val="FFFFFF"/>
                </a:solidFill>
                <a:latin typeface="Open Sans 1"/>
                <a:ea typeface="Open Sans 1"/>
                <a:cs typeface="Open Sans 1"/>
                <a:sym typeface="Open Sans 1"/>
              </a:rPr>
              <a:t>A MAKE-OR-BUY DECISION</a:t>
            </a:r>
          </a:p>
        </p:txBody>
      </p:sp>
      <p:sp>
        <p:nvSpPr>
          <p:cNvPr id="26" name="TextBox 26"/>
          <p:cNvSpPr txBox="1"/>
          <p:nvPr/>
        </p:nvSpPr>
        <p:spPr>
          <a:xfrm>
            <a:off x="9400184" y="4726032"/>
            <a:ext cx="7859116" cy="1736725"/>
          </a:xfrm>
          <a:prstGeom prst="rect">
            <a:avLst/>
          </a:prstGeom>
        </p:spPr>
        <p:txBody>
          <a:bodyPr lIns="0" tIns="0" rIns="0" bIns="0" rtlCol="0" anchor="t">
            <a:spAutoFit/>
          </a:bodyPr>
          <a:lstStyle/>
          <a:p>
            <a:pPr marL="539749" lvl="1" indent="-269875" algn="l">
              <a:lnSpc>
                <a:spcPts val="3499"/>
              </a:lnSpc>
              <a:spcBef>
                <a:spcPct val="0"/>
              </a:spcBef>
              <a:buFont typeface="Arial"/>
              <a:buChar char="•"/>
            </a:pPr>
            <a:r>
              <a:rPr lang="en-US" sz="2499" u="none" strike="noStrike">
                <a:solidFill>
                  <a:srgbClr val="201E1E"/>
                </a:solidFill>
                <a:latin typeface="Open Sans 1"/>
                <a:ea typeface="Open Sans 1"/>
                <a:cs typeface="Open Sans 1"/>
                <a:sym typeface="Open Sans 1"/>
              </a:rPr>
              <a:t>Quyết định tự sản xuất hay mua ngoài so sánh </a:t>
            </a:r>
            <a:r>
              <a:rPr lang="en-US" sz="2499" b="1" u="none" strike="noStrike">
                <a:solidFill>
                  <a:srgbClr val="201E1E"/>
                </a:solidFill>
                <a:latin typeface="Open Sans 1 Bold"/>
                <a:ea typeface="Open Sans 1 Bold"/>
                <a:cs typeface="Open Sans 1 Bold"/>
                <a:sym typeface="Open Sans 1 Bold"/>
              </a:rPr>
              <a:t>chi phí và lợi ích</a:t>
            </a:r>
            <a:r>
              <a:rPr lang="en-US" sz="2499" u="none" strike="noStrike">
                <a:solidFill>
                  <a:srgbClr val="201E1E"/>
                </a:solidFill>
                <a:latin typeface="Open Sans 1"/>
                <a:ea typeface="Open Sans 1"/>
                <a:cs typeface="Open Sans 1"/>
                <a:sym typeface="Open Sans 1"/>
              </a:rPr>
              <a:t> doanh nghiệp </a:t>
            </a:r>
            <a:r>
              <a:rPr lang="en-US" sz="2499" b="1" u="none" strike="noStrike">
                <a:solidFill>
                  <a:srgbClr val="201E1E"/>
                </a:solidFill>
                <a:latin typeface="Open Sans 1 Bold"/>
                <a:ea typeface="Open Sans 1 Bold"/>
                <a:cs typeface="Open Sans 1 Bold"/>
                <a:sym typeface="Open Sans 1 Bold"/>
              </a:rPr>
              <a:t>tự sản xuất</a:t>
            </a:r>
            <a:r>
              <a:rPr lang="en-US" sz="2499" u="none" strike="noStrike">
                <a:solidFill>
                  <a:srgbClr val="201E1E"/>
                </a:solidFill>
                <a:latin typeface="Open Sans 1"/>
                <a:ea typeface="Open Sans 1"/>
                <a:cs typeface="Open Sans 1"/>
                <a:sym typeface="Open Sans 1"/>
              </a:rPr>
              <a:t> so với việc</a:t>
            </a:r>
            <a:r>
              <a:rPr lang="en-US" sz="2499" b="1" u="none" strike="noStrike">
                <a:solidFill>
                  <a:srgbClr val="201E1E"/>
                </a:solidFill>
                <a:latin typeface="Open Sans 1 Bold"/>
                <a:ea typeface="Open Sans 1 Bold"/>
                <a:cs typeface="Open Sans 1 Bold"/>
                <a:sym typeface="Open Sans 1 Bold"/>
              </a:rPr>
              <a:t> thuê một nhà cung cấp</a:t>
            </a:r>
            <a:r>
              <a:rPr lang="en-US" sz="2499" u="none" strike="noStrike">
                <a:solidFill>
                  <a:srgbClr val="201E1E"/>
                </a:solidFill>
                <a:latin typeface="Open Sans 1"/>
                <a:ea typeface="Open Sans 1"/>
                <a:cs typeface="Open Sans 1"/>
                <a:sym typeface="Open Sans 1"/>
              </a:rPr>
              <a:t> bên ngoài (mua và lưu trữ các mặt hàng).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70588"/>
            <a:ext cx="16865994" cy="6793248"/>
          </a:xfrm>
          <a:custGeom>
            <a:avLst/>
            <a:gdLst/>
            <a:ahLst/>
            <a:cxnLst/>
            <a:rect l="l" t="t" r="r" b="b"/>
            <a:pathLst>
              <a:path w="16865994" h="6793248">
                <a:moveTo>
                  <a:pt x="0" y="0"/>
                </a:moveTo>
                <a:lnTo>
                  <a:pt x="16865994" y="0"/>
                </a:lnTo>
                <a:lnTo>
                  <a:pt x="16865994" y="6793248"/>
                </a:lnTo>
                <a:lnTo>
                  <a:pt x="0" y="6793248"/>
                </a:lnTo>
                <a:lnTo>
                  <a:pt x="0" y="0"/>
                </a:lnTo>
                <a:close/>
              </a:path>
            </a:pathLst>
          </a:custGeom>
          <a:blipFill>
            <a:blip r:embed="rId2"/>
            <a:stretch>
              <a:fillRect/>
            </a:stretch>
          </a:blipFill>
        </p:spPr>
      </p:sp>
      <p:sp>
        <p:nvSpPr>
          <p:cNvPr id="3" name="TextBox 3"/>
          <p:cNvSpPr txBox="1"/>
          <p:nvPr/>
        </p:nvSpPr>
        <p:spPr>
          <a:xfrm>
            <a:off x="696182" y="7513830"/>
            <a:ext cx="17531030" cy="1744470"/>
          </a:xfrm>
          <a:prstGeom prst="rect">
            <a:avLst/>
          </a:prstGeom>
        </p:spPr>
        <p:txBody>
          <a:bodyPr lIns="0" tIns="0" rIns="0" bIns="0" rtlCol="0" anchor="t">
            <a:spAutoFit/>
          </a:bodyPr>
          <a:lstStyle/>
          <a:p>
            <a:pPr marL="820432" lvl="1" indent="-410216" algn="l">
              <a:lnSpc>
                <a:spcPts val="5282"/>
              </a:lnSpc>
              <a:buFont typeface="Arial"/>
              <a:buChar char="•"/>
            </a:pPr>
            <a:r>
              <a:rPr lang="en-US" sz="3800">
                <a:solidFill>
                  <a:srgbClr val="000000"/>
                </a:solidFill>
                <a:latin typeface="Saira ExtraCondensed"/>
                <a:ea typeface="Saira ExtraCondensed"/>
                <a:cs typeface="Saira ExtraCondensed"/>
                <a:sym typeface="Saira ExtraCondensed"/>
              </a:rPr>
              <a:t>Nếu chi phí sản xuất </a:t>
            </a:r>
            <a:r>
              <a:rPr lang="en-US" sz="3800" b="1">
                <a:solidFill>
                  <a:srgbClr val="000000"/>
                </a:solidFill>
                <a:latin typeface="Saira ExtraCondensed Bold"/>
                <a:ea typeface="Saira ExtraCondensed Bold"/>
                <a:cs typeface="Saira ExtraCondensed Bold"/>
                <a:sym typeface="Saira ExtraCondensed Bold"/>
              </a:rPr>
              <a:t>nhỏ hơn</a:t>
            </a:r>
            <a:r>
              <a:rPr lang="en-US" sz="3800">
                <a:solidFill>
                  <a:srgbClr val="000000"/>
                </a:solidFill>
                <a:latin typeface="Saira ExtraCondensed"/>
                <a:ea typeface="Saira ExtraCondensed"/>
                <a:cs typeface="Saira ExtraCondensed"/>
                <a:sym typeface="Saira ExtraCondensed"/>
              </a:rPr>
              <a:t> giá mua, doanh nghiệp có thể xem xét việc tự sản xuất để tiết kiệm chi phí.</a:t>
            </a:r>
          </a:p>
          <a:p>
            <a:pPr marL="820432" lvl="1" indent="-410216" algn="l">
              <a:lnSpc>
                <a:spcPts val="5282"/>
              </a:lnSpc>
              <a:buFont typeface="Arial"/>
              <a:buChar char="•"/>
            </a:pPr>
            <a:r>
              <a:rPr lang="en-US" sz="3800">
                <a:solidFill>
                  <a:srgbClr val="000000"/>
                </a:solidFill>
                <a:latin typeface="Saira ExtraCondensed"/>
                <a:ea typeface="Saira ExtraCondensed"/>
                <a:cs typeface="Saira ExtraCondensed"/>
                <a:sym typeface="Saira ExtraCondensed"/>
              </a:rPr>
              <a:t>Ngược lại, nếu chi phí sản xuất</a:t>
            </a:r>
            <a:r>
              <a:rPr lang="en-US" sz="3800" b="1">
                <a:solidFill>
                  <a:srgbClr val="000000"/>
                </a:solidFill>
                <a:latin typeface="Saira ExtraCondensed Bold"/>
                <a:ea typeface="Saira ExtraCondensed Bold"/>
                <a:cs typeface="Saira ExtraCondensed Bold"/>
                <a:sym typeface="Saira ExtraCondensed Bold"/>
              </a:rPr>
              <a:t> cao hơn</a:t>
            </a:r>
            <a:r>
              <a:rPr lang="en-US" sz="3800">
                <a:solidFill>
                  <a:srgbClr val="000000"/>
                </a:solidFill>
                <a:latin typeface="Saira ExtraCondensed"/>
                <a:ea typeface="Saira ExtraCondensed"/>
                <a:cs typeface="Saira ExtraCondensed"/>
                <a:sym typeface="Saira ExtraCondensed"/>
              </a:rPr>
              <a:t>, doanh nghiệp có thể cân nhắc việc mua từ bên ngoài để tối ưu hóa chi phí.</a:t>
            </a:r>
          </a:p>
          <a:p>
            <a:pPr marL="0" lvl="0" indent="0" algn="l">
              <a:lnSpc>
                <a:spcPts val="3336"/>
              </a:lnSpc>
            </a:pPr>
            <a:endParaRPr lang="en-US" sz="3800">
              <a:solidFill>
                <a:srgbClr val="000000"/>
              </a:solidFill>
              <a:latin typeface="Saira ExtraCondensed"/>
              <a:ea typeface="Saira ExtraCondensed"/>
              <a:cs typeface="Saira ExtraCondensed"/>
              <a:sym typeface="Saira ExtraCondensed"/>
            </a:endParaRPr>
          </a:p>
        </p:txBody>
      </p:sp>
      <p:sp>
        <p:nvSpPr>
          <p:cNvPr id="4" name="TextBox 4"/>
          <p:cNvSpPr txBox="1"/>
          <p:nvPr/>
        </p:nvSpPr>
        <p:spPr>
          <a:xfrm>
            <a:off x="16459863" y="634658"/>
            <a:ext cx="1434831" cy="394042"/>
          </a:xfrm>
          <a:prstGeom prst="rect">
            <a:avLst/>
          </a:prstGeom>
        </p:spPr>
        <p:txBody>
          <a:bodyPr lIns="0" tIns="0" rIns="0" bIns="0" rtlCol="0" anchor="t">
            <a:spAutoFit/>
          </a:bodyPr>
          <a:lstStyle/>
          <a:p>
            <a:pPr algn="ctr">
              <a:lnSpc>
                <a:spcPts val="3209"/>
              </a:lnSpc>
            </a:pPr>
            <a:r>
              <a:rPr lang="en-US" sz="2292" b="1">
                <a:solidFill>
                  <a:srgbClr val="000000"/>
                </a:solidFill>
                <a:latin typeface="Century Gothic Paneuropean Bold"/>
                <a:ea typeface="Century Gothic Paneuropean Bold"/>
                <a:cs typeface="Century Gothic Paneuropean Bold"/>
                <a:sym typeface="Century Gothic Paneuropean Bold"/>
              </a:rPr>
              <a:t>Trang 374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27367" y="755976"/>
            <a:ext cx="11230785" cy="9166171"/>
          </a:xfrm>
          <a:custGeom>
            <a:avLst/>
            <a:gdLst/>
            <a:ahLst/>
            <a:cxnLst/>
            <a:rect l="l" t="t" r="r" b="b"/>
            <a:pathLst>
              <a:path w="11230785" h="9166171">
                <a:moveTo>
                  <a:pt x="0" y="0"/>
                </a:moveTo>
                <a:lnTo>
                  <a:pt x="11230784" y="0"/>
                </a:lnTo>
                <a:lnTo>
                  <a:pt x="11230784" y="9166171"/>
                </a:lnTo>
                <a:lnTo>
                  <a:pt x="0" y="9166171"/>
                </a:lnTo>
                <a:lnTo>
                  <a:pt x="0" y="0"/>
                </a:lnTo>
                <a:close/>
              </a:path>
            </a:pathLst>
          </a:custGeom>
          <a:blipFill>
            <a:blip r:embed="rId2"/>
            <a:stretch>
              <a:fillRect/>
            </a:stretch>
          </a:blipFill>
        </p:spPr>
      </p:sp>
      <p:sp>
        <p:nvSpPr>
          <p:cNvPr id="3" name="TextBox 3"/>
          <p:cNvSpPr txBox="1"/>
          <p:nvPr/>
        </p:nvSpPr>
        <p:spPr>
          <a:xfrm>
            <a:off x="830322" y="736872"/>
            <a:ext cx="5362417" cy="9185275"/>
          </a:xfrm>
          <a:prstGeom prst="rect">
            <a:avLst/>
          </a:prstGeom>
        </p:spPr>
        <p:txBody>
          <a:bodyPr lIns="0" tIns="0" rIns="0" bIns="0" rtlCol="0" anchor="t">
            <a:spAutoFit/>
          </a:bodyPr>
          <a:lstStyle/>
          <a:p>
            <a:pPr algn="l">
              <a:lnSpc>
                <a:spcPts val="3499"/>
              </a:lnSpc>
              <a:spcBef>
                <a:spcPct val="0"/>
              </a:spcBef>
            </a:pPr>
            <a:r>
              <a:rPr lang="en-US" sz="2499" b="1" u="none" strike="noStrike">
                <a:solidFill>
                  <a:srgbClr val="201E1E"/>
                </a:solidFill>
                <a:latin typeface="Open Sans 1 Bold"/>
                <a:ea typeface="Open Sans 1 Bold"/>
                <a:cs typeface="Open Sans 1 Bold"/>
                <a:sym typeface="Open Sans 1 Bold"/>
              </a:rPr>
              <a:t>Biến quyết định:</a:t>
            </a:r>
          </a:p>
          <a:p>
            <a:pPr marL="539749" lvl="1" indent="-269875" algn="l">
              <a:lnSpc>
                <a:spcPts val="3499"/>
              </a:lnSpc>
              <a:spcBef>
                <a:spcPct val="0"/>
              </a:spcBef>
              <a:buFont typeface="Arial"/>
              <a:buChar char="•"/>
            </a:pPr>
            <a:r>
              <a:rPr lang="en-US" sz="2499" u="none" strike="noStrike">
                <a:solidFill>
                  <a:srgbClr val="201E1E"/>
                </a:solidFill>
                <a:latin typeface="Open Sans 1"/>
                <a:ea typeface="Open Sans 1"/>
                <a:cs typeface="Open Sans 1"/>
                <a:sym typeface="Open Sans 1"/>
              </a:rPr>
              <a:t>"Base Make" (BM) có giá trị 5000 -&gt;Tổ chức chọn sản xuất 5000 đơn vị.</a:t>
            </a:r>
          </a:p>
          <a:p>
            <a:pPr marL="539749" lvl="1" indent="-269875" algn="l">
              <a:lnSpc>
                <a:spcPts val="3499"/>
              </a:lnSpc>
              <a:spcBef>
                <a:spcPct val="0"/>
              </a:spcBef>
              <a:buFont typeface="Arial"/>
              <a:buChar char="•"/>
            </a:pPr>
            <a:r>
              <a:rPr lang="en-US" sz="2499" u="none" strike="noStrike">
                <a:solidFill>
                  <a:srgbClr val="201E1E"/>
                </a:solidFill>
                <a:latin typeface="Open Sans 1"/>
                <a:ea typeface="Open Sans 1"/>
                <a:cs typeface="Open Sans 1"/>
                <a:sym typeface="Open Sans 1"/>
              </a:rPr>
              <a:t>"Base Purchase" (BP) là 0: Không mua đơn vị nào.</a:t>
            </a:r>
          </a:p>
          <a:p>
            <a:pPr marL="539749" lvl="1" indent="-269875" algn="l">
              <a:lnSpc>
                <a:spcPts val="3499"/>
              </a:lnSpc>
              <a:spcBef>
                <a:spcPct val="0"/>
              </a:spcBef>
              <a:buFont typeface="Arial"/>
              <a:buChar char="•"/>
            </a:pPr>
            <a:r>
              <a:rPr lang="en-US" sz="2499" u="none" strike="noStrike">
                <a:solidFill>
                  <a:srgbClr val="201E1E"/>
                </a:solidFill>
                <a:latin typeface="Open Sans 1"/>
                <a:ea typeface="Open Sans 1"/>
                <a:cs typeface="Open Sans 1"/>
                <a:sym typeface="Open Sans 1"/>
              </a:rPr>
              <a:t>Chi phí giảm của "BP" bằng 0, nghĩa là việc chọn hoặc không chọn phương án đó không thay đổi giá trị tổng thể.</a:t>
            </a:r>
          </a:p>
          <a:p>
            <a:pPr algn="l">
              <a:lnSpc>
                <a:spcPts val="3499"/>
              </a:lnSpc>
              <a:spcBef>
                <a:spcPct val="0"/>
              </a:spcBef>
            </a:pPr>
            <a:r>
              <a:rPr lang="en-US" sz="2499" b="1" u="none" strike="noStrike">
                <a:solidFill>
                  <a:srgbClr val="201E1E"/>
                </a:solidFill>
                <a:latin typeface="Open Sans 1 Bold"/>
                <a:ea typeface="Open Sans 1 Bold"/>
                <a:cs typeface="Open Sans 1 Bold"/>
                <a:sym typeface="Open Sans 1 Bold"/>
              </a:rPr>
              <a:t>Ràng buộc:</a:t>
            </a:r>
          </a:p>
          <a:p>
            <a:pPr marL="539749" lvl="1" indent="-269875" algn="l">
              <a:lnSpc>
                <a:spcPts val="3499"/>
              </a:lnSpc>
              <a:spcBef>
                <a:spcPct val="0"/>
              </a:spcBef>
              <a:buFont typeface="Arial"/>
              <a:buChar char="•"/>
            </a:pPr>
            <a:r>
              <a:rPr lang="en-US" sz="2499" u="none" strike="noStrike">
                <a:solidFill>
                  <a:srgbClr val="201E1E"/>
                </a:solidFill>
                <a:latin typeface="Open Sans 1"/>
                <a:ea typeface="Open Sans 1"/>
                <a:cs typeface="Open Sans 1"/>
                <a:sym typeface="Open Sans 1"/>
              </a:rPr>
              <a:t>Ràng buộc như "Base Available" (số lượng sản xuất được) có shadow price là </a:t>
            </a:r>
            <a:r>
              <a:rPr lang="en-US" sz="2499" b="1" u="none" strike="noStrike">
                <a:solidFill>
                  <a:srgbClr val="201E1E"/>
                </a:solidFill>
                <a:latin typeface="Open Sans 1 Bold"/>
                <a:ea typeface="Open Sans 1 Bold"/>
                <a:cs typeface="Open Sans 1 Bold"/>
                <a:sym typeface="Open Sans 1 Bold"/>
              </a:rPr>
              <a:t>0.583 </a:t>
            </a:r>
            <a:r>
              <a:rPr lang="en-US" sz="2499" u="none" strike="noStrike">
                <a:solidFill>
                  <a:srgbClr val="201E1E"/>
                </a:solidFill>
                <a:latin typeface="Open Sans 1"/>
                <a:ea typeface="Open Sans 1"/>
                <a:cs typeface="Open Sans 1"/>
                <a:sym typeface="Open Sans 1"/>
              </a:rPr>
              <a:t>-&gt;</a:t>
            </a:r>
            <a:r>
              <a:rPr lang="en-US" sz="2499" b="1" u="none" strike="noStrike">
                <a:solidFill>
                  <a:srgbClr val="201E1E"/>
                </a:solidFill>
                <a:latin typeface="Open Sans 1 Bold"/>
                <a:ea typeface="Open Sans 1 Bold"/>
                <a:cs typeface="Open Sans 1 Bold"/>
                <a:sym typeface="Open Sans 1 Bold"/>
              </a:rPr>
              <a:t> </a:t>
            </a:r>
            <a:r>
              <a:rPr lang="en-US" sz="2499" u="none" strike="noStrike">
                <a:solidFill>
                  <a:srgbClr val="201E1E"/>
                </a:solidFill>
                <a:latin typeface="Open Sans 1"/>
                <a:ea typeface="Open Sans 1"/>
                <a:cs typeface="Open Sans 1"/>
                <a:sym typeface="Open Sans 1"/>
              </a:rPr>
              <a:t>Tăng sản xuất thêm 1 đơn vị sẽ tăng lợi nhuận </a:t>
            </a:r>
            <a:r>
              <a:rPr lang="en-US" sz="2499" b="1" u="none" strike="noStrike">
                <a:solidFill>
                  <a:srgbClr val="201E1E"/>
                </a:solidFill>
                <a:latin typeface="Open Sans 1 Bold"/>
                <a:ea typeface="Open Sans 1 Bold"/>
                <a:cs typeface="Open Sans 1 Bold"/>
                <a:sym typeface="Open Sans 1 Bold"/>
              </a:rPr>
              <a:t>thêm</a:t>
            </a:r>
            <a:r>
              <a:rPr lang="en-US" sz="2499" u="none" strike="noStrike">
                <a:solidFill>
                  <a:srgbClr val="201E1E"/>
                </a:solidFill>
                <a:latin typeface="Open Sans 1"/>
                <a:ea typeface="Open Sans 1"/>
                <a:cs typeface="Open Sans 1"/>
                <a:sym typeface="Open Sans 1"/>
              </a:rPr>
              <a:t> 0.583.</a:t>
            </a:r>
          </a:p>
          <a:p>
            <a:pPr algn="l">
              <a:lnSpc>
                <a:spcPts val="3499"/>
              </a:lnSpc>
              <a:spcBef>
                <a:spcPct val="0"/>
              </a:spcBef>
            </a:pPr>
            <a:r>
              <a:rPr lang="en-US" sz="2499" b="1" u="none" strike="noStrike">
                <a:solidFill>
                  <a:srgbClr val="201E1E"/>
                </a:solidFill>
                <a:latin typeface="Open Sans 1 Bold"/>
                <a:ea typeface="Open Sans 1 Bold"/>
                <a:cs typeface="Open Sans 1 Bold"/>
                <a:sym typeface="Open Sans 1 Bold"/>
              </a:rPr>
              <a:t>Kết luận:</a:t>
            </a:r>
          </a:p>
          <a:p>
            <a:pPr marL="539749" lvl="1" indent="-269875" algn="l">
              <a:lnSpc>
                <a:spcPts val="3499"/>
              </a:lnSpc>
              <a:spcBef>
                <a:spcPct val="0"/>
              </a:spcBef>
              <a:buFont typeface="Arial"/>
              <a:buChar char="•"/>
            </a:pPr>
            <a:r>
              <a:rPr lang="en-US" sz="2499" u="none" strike="noStrike">
                <a:solidFill>
                  <a:srgbClr val="201E1E"/>
                </a:solidFill>
                <a:latin typeface="Open Sans 1"/>
                <a:ea typeface="Open Sans 1"/>
                <a:cs typeface="Open Sans 1"/>
                <a:sym typeface="Open Sans 1"/>
              </a:rPr>
              <a:t>Dựa trên báo cáo, tổ chức nên </a:t>
            </a:r>
            <a:r>
              <a:rPr lang="en-US" sz="2499" b="1" u="none" strike="noStrike">
                <a:solidFill>
                  <a:srgbClr val="201E1E"/>
                </a:solidFill>
                <a:latin typeface="Open Sans 1 Bold"/>
                <a:ea typeface="Open Sans 1 Bold"/>
                <a:cs typeface="Open Sans 1 Bold"/>
                <a:sym typeface="Open Sans 1 Bold"/>
              </a:rPr>
              <a:t>tự sản xuất</a:t>
            </a:r>
            <a:r>
              <a:rPr lang="en-US" sz="2499" u="none" strike="noStrike">
                <a:solidFill>
                  <a:srgbClr val="201E1E"/>
                </a:solidFill>
                <a:latin typeface="Open Sans 1"/>
                <a:ea typeface="Open Sans 1"/>
                <a:cs typeface="Open Sans 1"/>
                <a:sym typeface="Open Sans 1"/>
              </a:rPr>
              <a:t> các phần như cơ sở và bộ phận kỹ thuật vì chi phí mua không lợi hơn.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815267"/>
            <a:ext cx="18288000" cy="5471733"/>
            <a:chOff x="0" y="0"/>
            <a:chExt cx="4816593" cy="1441115"/>
          </a:xfrm>
        </p:grpSpPr>
        <p:sp>
          <p:nvSpPr>
            <p:cNvPr id="3" name="Freeform 3"/>
            <p:cNvSpPr/>
            <p:nvPr/>
          </p:nvSpPr>
          <p:spPr>
            <a:xfrm>
              <a:off x="0" y="0"/>
              <a:ext cx="4816592" cy="1441115"/>
            </a:xfrm>
            <a:custGeom>
              <a:avLst/>
              <a:gdLst/>
              <a:ahLst/>
              <a:cxnLst/>
              <a:rect l="l" t="t" r="r" b="b"/>
              <a:pathLst>
                <a:path w="4816592" h="1441115">
                  <a:moveTo>
                    <a:pt x="0" y="0"/>
                  </a:moveTo>
                  <a:lnTo>
                    <a:pt x="4816592" y="0"/>
                  </a:lnTo>
                  <a:lnTo>
                    <a:pt x="4816592" y="1441115"/>
                  </a:lnTo>
                  <a:lnTo>
                    <a:pt x="0" y="1441115"/>
                  </a:lnTo>
                  <a:close/>
                </a:path>
              </a:pathLst>
            </a:custGeom>
            <a:solidFill>
              <a:srgbClr val="4394CF"/>
            </a:solidFill>
          </p:spPr>
        </p:sp>
        <p:sp>
          <p:nvSpPr>
            <p:cNvPr id="4" name="TextBox 4"/>
            <p:cNvSpPr txBox="1"/>
            <p:nvPr/>
          </p:nvSpPr>
          <p:spPr>
            <a:xfrm>
              <a:off x="0" y="-28575"/>
              <a:ext cx="4816593" cy="1469690"/>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11244038" y="0"/>
            <a:ext cx="7043962" cy="10287000"/>
            <a:chOff x="0" y="0"/>
            <a:chExt cx="9391949" cy="13716000"/>
          </a:xfrm>
        </p:grpSpPr>
        <p:pic>
          <p:nvPicPr>
            <p:cNvPr id="6" name="Picture 6"/>
            <p:cNvPicPr>
              <a:picLocks noChangeAspect="1"/>
            </p:cNvPicPr>
            <p:nvPr/>
          </p:nvPicPr>
          <p:blipFill>
            <a:blip r:embed="rId2"/>
            <a:srcRect l="15762" r="15762"/>
            <a:stretch>
              <a:fillRect/>
            </a:stretch>
          </p:blipFill>
          <p:spPr>
            <a:xfrm>
              <a:off x="0" y="0"/>
              <a:ext cx="9391949" cy="13716000"/>
            </a:xfrm>
            <a:prstGeom prst="rect">
              <a:avLst/>
            </a:prstGeom>
          </p:spPr>
        </p:pic>
      </p:grpSp>
      <p:grpSp>
        <p:nvGrpSpPr>
          <p:cNvPr id="7" name="Group 7"/>
          <p:cNvGrpSpPr/>
          <p:nvPr/>
        </p:nvGrpSpPr>
        <p:grpSpPr>
          <a:xfrm>
            <a:off x="-264553" y="363269"/>
            <a:ext cx="2251187" cy="502749"/>
            <a:chOff x="0" y="0"/>
            <a:chExt cx="1819761" cy="406400"/>
          </a:xfrm>
        </p:grpSpPr>
        <p:sp>
          <p:nvSpPr>
            <p:cNvPr id="8" name="Freeform 8"/>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054BBD"/>
            </a:solidFill>
          </p:spPr>
        </p:sp>
        <p:sp>
          <p:nvSpPr>
            <p:cNvPr id="9" name="TextBox 9"/>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10" name="Group 10"/>
          <p:cNvGrpSpPr/>
          <p:nvPr/>
        </p:nvGrpSpPr>
        <p:grpSpPr>
          <a:xfrm>
            <a:off x="692383" y="1451602"/>
            <a:ext cx="1136375" cy="76973"/>
            <a:chOff x="0" y="0"/>
            <a:chExt cx="299292" cy="20273"/>
          </a:xfrm>
        </p:grpSpPr>
        <p:sp>
          <p:nvSpPr>
            <p:cNvPr id="11" name="Freeform 11"/>
            <p:cNvSpPr/>
            <p:nvPr/>
          </p:nvSpPr>
          <p:spPr>
            <a:xfrm>
              <a:off x="0" y="0"/>
              <a:ext cx="299292" cy="20273"/>
            </a:xfrm>
            <a:custGeom>
              <a:avLst/>
              <a:gdLst/>
              <a:ahLst/>
              <a:cxnLst/>
              <a:rect l="l" t="t" r="r" b="b"/>
              <a:pathLst>
                <a:path w="299292" h="20273">
                  <a:moveTo>
                    <a:pt x="10136" y="0"/>
                  </a:moveTo>
                  <a:lnTo>
                    <a:pt x="289156" y="0"/>
                  </a:lnTo>
                  <a:cubicBezTo>
                    <a:pt x="294754" y="0"/>
                    <a:pt x="299292" y="4538"/>
                    <a:pt x="299292" y="10136"/>
                  </a:cubicBezTo>
                  <a:lnTo>
                    <a:pt x="299292" y="10136"/>
                  </a:lnTo>
                  <a:cubicBezTo>
                    <a:pt x="299292" y="15734"/>
                    <a:pt x="294754" y="20273"/>
                    <a:pt x="289156" y="20273"/>
                  </a:cubicBezTo>
                  <a:lnTo>
                    <a:pt x="10136" y="20273"/>
                  </a:lnTo>
                  <a:cubicBezTo>
                    <a:pt x="4538" y="20273"/>
                    <a:pt x="0" y="15734"/>
                    <a:pt x="0" y="10136"/>
                  </a:cubicBezTo>
                  <a:lnTo>
                    <a:pt x="0" y="10136"/>
                  </a:lnTo>
                  <a:cubicBezTo>
                    <a:pt x="0" y="4538"/>
                    <a:pt x="4538" y="0"/>
                    <a:pt x="10136" y="0"/>
                  </a:cubicBezTo>
                  <a:close/>
                </a:path>
              </a:pathLst>
            </a:custGeom>
            <a:solidFill>
              <a:srgbClr val="4394CF"/>
            </a:solidFill>
          </p:spPr>
        </p:sp>
        <p:sp>
          <p:nvSpPr>
            <p:cNvPr id="12" name="TextBox 12"/>
            <p:cNvSpPr txBox="1"/>
            <p:nvPr/>
          </p:nvSpPr>
          <p:spPr>
            <a:xfrm>
              <a:off x="0" y="-28575"/>
              <a:ext cx="299292" cy="48848"/>
            </a:xfrm>
            <a:prstGeom prst="rect">
              <a:avLst/>
            </a:prstGeom>
          </p:spPr>
          <p:txBody>
            <a:bodyPr lIns="50800" tIns="50800" rIns="50800" bIns="50800" rtlCol="0" anchor="ctr"/>
            <a:lstStyle/>
            <a:p>
              <a:pPr algn="ctr">
                <a:lnSpc>
                  <a:spcPts val="2239"/>
                </a:lnSpc>
              </a:pPr>
              <a:endParaRPr/>
            </a:p>
          </p:txBody>
        </p:sp>
      </p:grpSp>
      <p:grpSp>
        <p:nvGrpSpPr>
          <p:cNvPr id="13" name="Group 13"/>
          <p:cNvGrpSpPr/>
          <p:nvPr/>
        </p:nvGrpSpPr>
        <p:grpSpPr>
          <a:xfrm>
            <a:off x="1885149" y="1451602"/>
            <a:ext cx="251419" cy="76973"/>
            <a:chOff x="0" y="0"/>
            <a:chExt cx="66217" cy="20273"/>
          </a:xfrm>
        </p:grpSpPr>
        <p:sp>
          <p:nvSpPr>
            <p:cNvPr id="14" name="Freeform 14"/>
            <p:cNvSpPr/>
            <p:nvPr/>
          </p:nvSpPr>
          <p:spPr>
            <a:xfrm>
              <a:off x="0" y="0"/>
              <a:ext cx="66217" cy="20273"/>
            </a:xfrm>
            <a:custGeom>
              <a:avLst/>
              <a:gdLst/>
              <a:ahLst/>
              <a:cxnLst/>
              <a:rect l="l" t="t" r="r" b="b"/>
              <a:pathLst>
                <a:path w="66217" h="20273">
                  <a:moveTo>
                    <a:pt x="10136" y="0"/>
                  </a:moveTo>
                  <a:lnTo>
                    <a:pt x="56081" y="0"/>
                  </a:lnTo>
                  <a:cubicBezTo>
                    <a:pt x="61679" y="0"/>
                    <a:pt x="66217" y="4538"/>
                    <a:pt x="66217" y="10136"/>
                  </a:cubicBezTo>
                  <a:lnTo>
                    <a:pt x="66217" y="10136"/>
                  </a:lnTo>
                  <a:cubicBezTo>
                    <a:pt x="66217" y="15734"/>
                    <a:pt x="61679" y="20273"/>
                    <a:pt x="56081" y="20273"/>
                  </a:cubicBezTo>
                  <a:lnTo>
                    <a:pt x="10136" y="20273"/>
                  </a:lnTo>
                  <a:cubicBezTo>
                    <a:pt x="4538" y="20273"/>
                    <a:pt x="0" y="15734"/>
                    <a:pt x="0" y="10136"/>
                  </a:cubicBezTo>
                  <a:lnTo>
                    <a:pt x="0" y="10136"/>
                  </a:lnTo>
                  <a:cubicBezTo>
                    <a:pt x="0" y="4538"/>
                    <a:pt x="4538" y="0"/>
                    <a:pt x="10136" y="0"/>
                  </a:cubicBezTo>
                  <a:close/>
                </a:path>
              </a:pathLst>
            </a:custGeom>
            <a:solidFill>
              <a:srgbClr val="4394CF"/>
            </a:solidFill>
          </p:spPr>
        </p:sp>
        <p:sp>
          <p:nvSpPr>
            <p:cNvPr id="15" name="TextBox 15"/>
            <p:cNvSpPr txBox="1"/>
            <p:nvPr/>
          </p:nvSpPr>
          <p:spPr>
            <a:xfrm>
              <a:off x="0" y="-28575"/>
              <a:ext cx="66217" cy="48848"/>
            </a:xfrm>
            <a:prstGeom prst="rect">
              <a:avLst/>
            </a:prstGeom>
          </p:spPr>
          <p:txBody>
            <a:bodyPr lIns="50800" tIns="50800" rIns="50800" bIns="50800" rtlCol="0" anchor="ctr"/>
            <a:lstStyle/>
            <a:p>
              <a:pPr algn="ctr">
                <a:lnSpc>
                  <a:spcPts val="2239"/>
                </a:lnSpc>
              </a:pPr>
              <a:endParaRPr/>
            </a:p>
          </p:txBody>
        </p:sp>
      </p:grpSp>
      <p:sp>
        <p:nvSpPr>
          <p:cNvPr id="16" name="TextBox 16"/>
          <p:cNvSpPr txBox="1"/>
          <p:nvPr/>
        </p:nvSpPr>
        <p:spPr>
          <a:xfrm>
            <a:off x="692383" y="1692932"/>
            <a:ext cx="7566171" cy="3420110"/>
          </a:xfrm>
          <a:prstGeom prst="rect">
            <a:avLst/>
          </a:prstGeom>
        </p:spPr>
        <p:txBody>
          <a:bodyPr lIns="0" tIns="0" rIns="0" bIns="0" rtlCol="0" anchor="t">
            <a:spAutoFit/>
          </a:bodyPr>
          <a:lstStyle/>
          <a:p>
            <a:pPr algn="l">
              <a:lnSpc>
                <a:spcPts val="6820"/>
              </a:lnSpc>
            </a:pPr>
            <a:r>
              <a:rPr lang="en-US" sz="5500" b="1">
                <a:solidFill>
                  <a:srgbClr val="054BBD"/>
                </a:solidFill>
                <a:latin typeface="Saira ExtraCondensed Bold"/>
                <a:ea typeface="Saira ExtraCondensed Bold"/>
                <a:cs typeface="Saira ExtraCondensed Bold"/>
                <a:sym typeface="Saira ExtraCondensed Bold"/>
              </a:rPr>
              <a:t>9.1. ỨNG DỤNG TIẾP THỊ</a:t>
            </a:r>
          </a:p>
          <a:p>
            <a:pPr algn="l">
              <a:lnSpc>
                <a:spcPts val="6820"/>
              </a:lnSpc>
            </a:pPr>
            <a:r>
              <a:rPr lang="en-US" sz="5500" b="1">
                <a:solidFill>
                  <a:srgbClr val="000000"/>
                </a:solidFill>
                <a:latin typeface="Saira ExtraCondensed Bold"/>
                <a:ea typeface="Saira ExtraCondensed Bold"/>
                <a:cs typeface="Saira ExtraCondensed Bold"/>
                <a:sym typeface="Saira ExtraCondensed Bold"/>
              </a:rPr>
              <a:t>Lựa chọn phương tiện truyền thông Nghiên cứu tiếp thị</a:t>
            </a:r>
          </a:p>
          <a:p>
            <a:pPr algn="l">
              <a:lnSpc>
                <a:spcPts val="6820"/>
              </a:lnSpc>
            </a:pPr>
            <a:endParaRPr lang="en-US" sz="5500" b="1">
              <a:solidFill>
                <a:srgbClr val="000000"/>
              </a:solidFill>
              <a:latin typeface="Saira ExtraCondensed Bold"/>
              <a:ea typeface="Saira ExtraCondensed Bold"/>
              <a:cs typeface="Saira ExtraCondensed Bold"/>
              <a:sym typeface="Saira ExtraCondensed Bold"/>
            </a:endParaRPr>
          </a:p>
        </p:txBody>
      </p:sp>
      <p:sp>
        <p:nvSpPr>
          <p:cNvPr id="17" name="TextBox 17"/>
          <p:cNvSpPr txBox="1"/>
          <p:nvPr/>
        </p:nvSpPr>
        <p:spPr>
          <a:xfrm>
            <a:off x="368549" y="5027317"/>
            <a:ext cx="10617538" cy="4860646"/>
          </a:xfrm>
          <a:prstGeom prst="rect">
            <a:avLst/>
          </a:prstGeom>
        </p:spPr>
        <p:txBody>
          <a:bodyPr lIns="0" tIns="0" rIns="0" bIns="0" rtlCol="0" anchor="t">
            <a:spAutoFit/>
          </a:bodyPr>
          <a:lstStyle/>
          <a:p>
            <a:pPr algn="just">
              <a:lnSpc>
                <a:spcPts val="6425"/>
              </a:lnSpc>
              <a:spcBef>
                <a:spcPct val="0"/>
              </a:spcBef>
            </a:pPr>
            <a:r>
              <a:rPr lang="en-US" sz="4589">
                <a:solidFill>
                  <a:srgbClr val="FFFFFF"/>
                </a:solidFill>
                <a:latin typeface="Saira ExtraCondensed"/>
                <a:ea typeface="Saira ExtraCondensed"/>
                <a:cs typeface="Saira ExtraCondensed"/>
                <a:sym typeface="Saira ExtraCondensed"/>
              </a:rPr>
              <a:t>Lập trình tuyến tính là một trong những phương pháp định lượng hiệu quả nhất trong việc ra quyết định. Các ứng dụng đã được báo cáo trong hầu hết các ngành công nghiệp, bao gồm lập kế hoạch sản xuất, lựa chọn phương tiện truyền thông, lập kế hoạch tài chính, lập ngân sách vốn, thiết kế chuỗi cung ứng, hỗn hợp sản phẩm, nhân sự và pha trộn.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51663" y="-150294"/>
            <a:ext cx="15656309" cy="3681759"/>
            <a:chOff x="0" y="0"/>
            <a:chExt cx="4123472" cy="969681"/>
          </a:xfrm>
        </p:grpSpPr>
        <p:sp>
          <p:nvSpPr>
            <p:cNvPr id="3" name="Freeform 3"/>
            <p:cNvSpPr/>
            <p:nvPr/>
          </p:nvSpPr>
          <p:spPr>
            <a:xfrm>
              <a:off x="0" y="0"/>
              <a:ext cx="4123472" cy="969682"/>
            </a:xfrm>
            <a:custGeom>
              <a:avLst/>
              <a:gdLst/>
              <a:ahLst/>
              <a:cxnLst/>
              <a:rect l="l" t="t" r="r" b="b"/>
              <a:pathLst>
                <a:path w="4123472" h="969682">
                  <a:moveTo>
                    <a:pt x="0" y="0"/>
                  </a:moveTo>
                  <a:lnTo>
                    <a:pt x="4123472" y="0"/>
                  </a:lnTo>
                  <a:lnTo>
                    <a:pt x="4123472" y="969682"/>
                  </a:lnTo>
                  <a:lnTo>
                    <a:pt x="0" y="969682"/>
                  </a:lnTo>
                  <a:close/>
                </a:path>
              </a:pathLst>
            </a:custGeom>
            <a:solidFill>
              <a:srgbClr val="4394CF"/>
            </a:solidFill>
          </p:spPr>
        </p:sp>
        <p:sp>
          <p:nvSpPr>
            <p:cNvPr id="4" name="TextBox 4"/>
            <p:cNvSpPr txBox="1"/>
            <p:nvPr/>
          </p:nvSpPr>
          <p:spPr>
            <a:xfrm>
              <a:off x="0" y="-28575"/>
              <a:ext cx="4123472" cy="998256"/>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16133706" y="260600"/>
            <a:ext cx="2251187" cy="502749"/>
            <a:chOff x="0" y="0"/>
            <a:chExt cx="1819761" cy="406400"/>
          </a:xfrm>
        </p:grpSpPr>
        <p:sp>
          <p:nvSpPr>
            <p:cNvPr id="6" name="Freeform 6"/>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95BFF6"/>
            </a:solidFill>
          </p:spPr>
        </p:sp>
        <p:sp>
          <p:nvSpPr>
            <p:cNvPr id="7" name="TextBox 7"/>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0" y="3966453"/>
            <a:ext cx="8191918" cy="6296482"/>
            <a:chOff x="0" y="0"/>
            <a:chExt cx="10922557" cy="8395309"/>
          </a:xfrm>
        </p:grpSpPr>
        <p:pic>
          <p:nvPicPr>
            <p:cNvPr id="9" name="Picture 9"/>
            <p:cNvPicPr>
              <a:picLocks noChangeAspect="1"/>
            </p:cNvPicPr>
            <p:nvPr/>
          </p:nvPicPr>
          <p:blipFill>
            <a:blip r:embed="rId2"/>
            <a:srcRect t="251" b="251"/>
            <a:stretch>
              <a:fillRect/>
            </a:stretch>
          </p:blipFill>
          <p:spPr>
            <a:xfrm>
              <a:off x="0" y="0"/>
              <a:ext cx="10922557" cy="8395309"/>
            </a:xfrm>
            <a:prstGeom prst="rect">
              <a:avLst/>
            </a:prstGeom>
          </p:spPr>
        </p:pic>
      </p:grpSp>
      <p:grpSp>
        <p:nvGrpSpPr>
          <p:cNvPr id="10" name="Group 10"/>
          <p:cNvGrpSpPr/>
          <p:nvPr/>
        </p:nvGrpSpPr>
        <p:grpSpPr>
          <a:xfrm>
            <a:off x="12763999" y="464350"/>
            <a:ext cx="1380132" cy="47625"/>
            <a:chOff x="0" y="0"/>
            <a:chExt cx="363492" cy="12543"/>
          </a:xfrm>
        </p:grpSpPr>
        <p:sp>
          <p:nvSpPr>
            <p:cNvPr id="11" name="Freeform 11"/>
            <p:cNvSpPr/>
            <p:nvPr/>
          </p:nvSpPr>
          <p:spPr>
            <a:xfrm>
              <a:off x="0" y="0"/>
              <a:ext cx="363492" cy="12543"/>
            </a:xfrm>
            <a:custGeom>
              <a:avLst/>
              <a:gdLst/>
              <a:ahLst/>
              <a:cxnLst/>
              <a:rect l="l" t="t" r="r" b="b"/>
              <a:pathLst>
                <a:path w="363492" h="12543">
                  <a:moveTo>
                    <a:pt x="6272" y="0"/>
                  </a:moveTo>
                  <a:lnTo>
                    <a:pt x="357220" y="0"/>
                  </a:lnTo>
                  <a:cubicBezTo>
                    <a:pt x="358883" y="0"/>
                    <a:pt x="360478" y="661"/>
                    <a:pt x="361655" y="1837"/>
                  </a:cubicBezTo>
                  <a:cubicBezTo>
                    <a:pt x="362831" y="3013"/>
                    <a:pt x="363492" y="4608"/>
                    <a:pt x="363492" y="6272"/>
                  </a:cubicBezTo>
                  <a:lnTo>
                    <a:pt x="363492" y="6272"/>
                  </a:lnTo>
                  <a:cubicBezTo>
                    <a:pt x="363492" y="7935"/>
                    <a:pt x="362831" y="9530"/>
                    <a:pt x="361655" y="10706"/>
                  </a:cubicBezTo>
                  <a:cubicBezTo>
                    <a:pt x="360478" y="11882"/>
                    <a:pt x="358883" y="12543"/>
                    <a:pt x="357220"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2" name="TextBox 12"/>
            <p:cNvSpPr txBox="1"/>
            <p:nvPr/>
          </p:nvSpPr>
          <p:spPr>
            <a:xfrm>
              <a:off x="0" y="-28575"/>
              <a:ext cx="363492" cy="41118"/>
            </a:xfrm>
            <a:prstGeom prst="rect">
              <a:avLst/>
            </a:prstGeom>
          </p:spPr>
          <p:txBody>
            <a:bodyPr lIns="50800" tIns="50800" rIns="50800" bIns="50800" rtlCol="0" anchor="ctr"/>
            <a:lstStyle/>
            <a:p>
              <a:pPr algn="ctr">
                <a:lnSpc>
                  <a:spcPts val="2239"/>
                </a:lnSpc>
              </a:pPr>
              <a:endParaRPr/>
            </a:p>
          </p:txBody>
        </p:sp>
      </p:grpSp>
      <p:grpSp>
        <p:nvGrpSpPr>
          <p:cNvPr id="13" name="Group 13"/>
          <p:cNvGrpSpPr/>
          <p:nvPr/>
        </p:nvGrpSpPr>
        <p:grpSpPr>
          <a:xfrm>
            <a:off x="14318298" y="464350"/>
            <a:ext cx="305349" cy="47625"/>
            <a:chOff x="0" y="0"/>
            <a:chExt cx="80421" cy="12543"/>
          </a:xfrm>
        </p:grpSpPr>
        <p:sp>
          <p:nvSpPr>
            <p:cNvPr id="14" name="Freeform 14"/>
            <p:cNvSpPr/>
            <p:nvPr/>
          </p:nvSpPr>
          <p:spPr>
            <a:xfrm>
              <a:off x="0" y="0"/>
              <a:ext cx="80421" cy="12543"/>
            </a:xfrm>
            <a:custGeom>
              <a:avLst/>
              <a:gdLst/>
              <a:ahLst/>
              <a:cxnLst/>
              <a:rect l="l" t="t" r="r" b="b"/>
              <a:pathLst>
                <a:path w="80421" h="12543">
                  <a:moveTo>
                    <a:pt x="6272" y="0"/>
                  </a:moveTo>
                  <a:lnTo>
                    <a:pt x="74150" y="0"/>
                  </a:lnTo>
                  <a:cubicBezTo>
                    <a:pt x="77613" y="0"/>
                    <a:pt x="80421" y="2808"/>
                    <a:pt x="80421" y="6272"/>
                  </a:cubicBezTo>
                  <a:lnTo>
                    <a:pt x="80421" y="6272"/>
                  </a:lnTo>
                  <a:cubicBezTo>
                    <a:pt x="80421" y="7935"/>
                    <a:pt x="79760" y="9530"/>
                    <a:pt x="78584" y="10706"/>
                  </a:cubicBezTo>
                  <a:cubicBezTo>
                    <a:pt x="77408" y="11882"/>
                    <a:pt x="75813" y="12543"/>
                    <a:pt x="74150"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5" name="TextBox 15"/>
            <p:cNvSpPr txBox="1"/>
            <p:nvPr/>
          </p:nvSpPr>
          <p:spPr>
            <a:xfrm>
              <a:off x="0" y="-28575"/>
              <a:ext cx="80421" cy="41118"/>
            </a:xfrm>
            <a:prstGeom prst="rect">
              <a:avLst/>
            </a:prstGeom>
          </p:spPr>
          <p:txBody>
            <a:bodyPr lIns="50800" tIns="50800" rIns="50800" bIns="50800" rtlCol="0" anchor="ctr"/>
            <a:lstStyle/>
            <a:p>
              <a:pPr algn="ctr">
                <a:lnSpc>
                  <a:spcPts val="2239"/>
                </a:lnSpc>
              </a:pPr>
              <a:endParaRPr/>
            </a:p>
          </p:txBody>
        </p:sp>
      </p:grpSp>
      <p:sp>
        <p:nvSpPr>
          <p:cNvPr id="16" name="Freeform 16"/>
          <p:cNvSpPr/>
          <p:nvPr/>
        </p:nvSpPr>
        <p:spPr>
          <a:xfrm>
            <a:off x="8191918" y="881193"/>
            <a:ext cx="1937585" cy="1937585"/>
          </a:xfrm>
          <a:custGeom>
            <a:avLst/>
            <a:gdLst/>
            <a:ahLst/>
            <a:cxnLst/>
            <a:rect l="l" t="t" r="r" b="b"/>
            <a:pathLst>
              <a:path w="1937585" h="1937585">
                <a:moveTo>
                  <a:pt x="0" y="0"/>
                </a:moveTo>
                <a:lnTo>
                  <a:pt x="1937585" y="0"/>
                </a:lnTo>
                <a:lnTo>
                  <a:pt x="1937585" y="1937585"/>
                </a:lnTo>
                <a:lnTo>
                  <a:pt x="0" y="19375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15735538" y="7724775"/>
            <a:ext cx="2552462" cy="2571750"/>
          </a:xfrm>
          <a:custGeom>
            <a:avLst/>
            <a:gdLst/>
            <a:ahLst/>
            <a:cxnLst/>
            <a:rect l="l" t="t" r="r" b="b"/>
            <a:pathLst>
              <a:path w="2552462" h="2571750">
                <a:moveTo>
                  <a:pt x="0" y="0"/>
                </a:moveTo>
                <a:lnTo>
                  <a:pt x="2552462" y="0"/>
                </a:lnTo>
                <a:lnTo>
                  <a:pt x="2552462" y="2571750"/>
                </a:lnTo>
                <a:lnTo>
                  <a:pt x="0" y="2571750"/>
                </a:lnTo>
                <a:lnTo>
                  <a:pt x="0" y="0"/>
                </a:lnTo>
                <a:close/>
              </a:path>
            </a:pathLst>
          </a:custGeom>
          <a:blipFill>
            <a:blip r:embed="rId5"/>
            <a:stretch>
              <a:fillRect/>
            </a:stretch>
          </a:blipFill>
        </p:spPr>
      </p:sp>
      <p:sp>
        <p:nvSpPr>
          <p:cNvPr id="18" name="Freeform 18"/>
          <p:cNvSpPr/>
          <p:nvPr/>
        </p:nvSpPr>
        <p:spPr>
          <a:xfrm>
            <a:off x="4274964" y="-93144"/>
            <a:ext cx="1466384" cy="1358238"/>
          </a:xfrm>
          <a:custGeom>
            <a:avLst/>
            <a:gdLst/>
            <a:ahLst/>
            <a:cxnLst/>
            <a:rect l="l" t="t" r="r" b="b"/>
            <a:pathLst>
              <a:path w="1466384" h="1358238">
                <a:moveTo>
                  <a:pt x="0" y="0"/>
                </a:moveTo>
                <a:lnTo>
                  <a:pt x="1466384" y="0"/>
                </a:lnTo>
                <a:lnTo>
                  <a:pt x="1466384" y="1358238"/>
                </a:lnTo>
                <a:lnTo>
                  <a:pt x="0" y="1358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9"/>
          <p:cNvSpPr txBox="1"/>
          <p:nvPr/>
        </p:nvSpPr>
        <p:spPr>
          <a:xfrm>
            <a:off x="6621938" y="987655"/>
            <a:ext cx="11268189" cy="1705610"/>
          </a:xfrm>
          <a:prstGeom prst="rect">
            <a:avLst/>
          </a:prstGeom>
        </p:spPr>
        <p:txBody>
          <a:bodyPr lIns="0" tIns="0" rIns="0" bIns="0" rtlCol="0" anchor="t">
            <a:spAutoFit/>
          </a:bodyPr>
          <a:lstStyle/>
          <a:p>
            <a:pPr marL="0" lvl="0" indent="0" algn="r">
              <a:lnSpc>
                <a:spcPts val="6820"/>
              </a:lnSpc>
              <a:spcBef>
                <a:spcPct val="0"/>
              </a:spcBef>
            </a:pPr>
            <a:r>
              <a:rPr lang="en-US" sz="5500" b="1">
                <a:solidFill>
                  <a:srgbClr val="FFFFFF"/>
                </a:solidFill>
                <a:latin typeface="Saira ExtraCondensed Bold"/>
                <a:ea typeface="Saira ExtraCondensed Bold"/>
                <a:cs typeface="Saira ExtraCondensed Bold"/>
                <a:sym typeface="Saira ExtraCondensed Bold"/>
              </a:rPr>
              <a:t>9.3 </a:t>
            </a:r>
            <a:r>
              <a:rPr lang="en-US" sz="5500" b="1" u="none" strike="noStrike">
                <a:solidFill>
                  <a:srgbClr val="FFFFFF"/>
                </a:solidFill>
                <a:latin typeface="Saira ExtraCondensed Bold"/>
                <a:ea typeface="Saira ExtraCondensed Bold"/>
                <a:cs typeface="Saira ExtraCondensed Bold"/>
                <a:sym typeface="Saira ExtraCondensed Bold"/>
              </a:rPr>
              <a:t>ỨNG DỤNG QUẢN LÝ VẬN HÀNH</a:t>
            </a:r>
          </a:p>
          <a:p>
            <a:pPr marL="0" lvl="0" indent="0" algn="r">
              <a:lnSpc>
                <a:spcPts val="6820"/>
              </a:lnSpc>
              <a:spcBef>
                <a:spcPct val="0"/>
              </a:spcBef>
            </a:pPr>
            <a:r>
              <a:rPr lang="en-US" sz="5500" b="1" u="none" strike="noStrike">
                <a:solidFill>
                  <a:srgbClr val="FFFFFF"/>
                </a:solidFill>
                <a:latin typeface="Saira ExtraCondensed Bold"/>
                <a:ea typeface="Saira ExtraCondensed Bold"/>
                <a:cs typeface="Saira ExtraCondensed Bold"/>
                <a:sym typeface="Saira ExtraCondensed Bold"/>
              </a:rPr>
              <a:t>Lập kế hoạch sản xuất </a:t>
            </a:r>
          </a:p>
        </p:txBody>
      </p:sp>
      <p:sp>
        <p:nvSpPr>
          <p:cNvPr id="20" name="TextBox 20"/>
          <p:cNvSpPr txBox="1"/>
          <p:nvPr/>
        </p:nvSpPr>
        <p:spPr>
          <a:xfrm>
            <a:off x="10630816" y="2917948"/>
            <a:ext cx="4266367" cy="264160"/>
          </a:xfrm>
          <a:prstGeom prst="rect">
            <a:avLst/>
          </a:prstGeom>
        </p:spPr>
        <p:txBody>
          <a:bodyPr lIns="0" tIns="0" rIns="0" bIns="0" rtlCol="0" anchor="t">
            <a:spAutoFit/>
          </a:bodyPr>
          <a:lstStyle/>
          <a:p>
            <a:pPr algn="ctr">
              <a:lnSpc>
                <a:spcPts val="2239"/>
              </a:lnSpc>
              <a:spcBef>
                <a:spcPct val="0"/>
              </a:spcBef>
            </a:pPr>
            <a:r>
              <a:rPr lang="en-US" sz="1599" spc="596">
                <a:solidFill>
                  <a:srgbClr val="FFFFFF"/>
                </a:solidFill>
                <a:latin typeface="Open Sans 1"/>
                <a:ea typeface="Open Sans 1"/>
                <a:cs typeface="Open Sans 1"/>
                <a:sym typeface="Open Sans 1"/>
              </a:rPr>
              <a:t>PRODUCTION SCHEDULING</a:t>
            </a:r>
          </a:p>
        </p:txBody>
      </p:sp>
      <p:sp>
        <p:nvSpPr>
          <p:cNvPr id="21" name="TextBox 21"/>
          <p:cNvSpPr txBox="1"/>
          <p:nvPr/>
        </p:nvSpPr>
        <p:spPr>
          <a:xfrm>
            <a:off x="380660" y="1353428"/>
            <a:ext cx="6566178" cy="2613025"/>
          </a:xfrm>
          <a:prstGeom prst="rect">
            <a:avLst/>
          </a:prstGeom>
        </p:spPr>
        <p:txBody>
          <a:bodyPr lIns="0" tIns="0" rIns="0" bIns="0" rtlCol="0" anchor="t">
            <a:spAutoFit/>
          </a:bodyPr>
          <a:lstStyle/>
          <a:p>
            <a:pPr algn="just">
              <a:lnSpc>
                <a:spcPts val="3499"/>
              </a:lnSpc>
            </a:pPr>
            <a:r>
              <a:rPr lang="en-US" sz="2499">
                <a:solidFill>
                  <a:srgbClr val="201E1E"/>
                </a:solidFill>
                <a:latin typeface="Open Sans 1"/>
                <a:ea typeface="Open Sans 1"/>
                <a:cs typeface="Open Sans 1"/>
                <a:sym typeface="Open Sans 1"/>
              </a:rPr>
              <a:t>Lập kế hoạch sản xuất là quá trình phân bổ nguồn lực (máy móc, lao động, nguyên liệu) để hoàn thành các công việc sản xuất trong khoảng thời gian nhất định, đảm bảo sử dụng tối ưu tài nguyên và đáp ứng thời hạn.</a:t>
            </a:r>
          </a:p>
          <a:p>
            <a:pPr algn="just">
              <a:lnSpc>
                <a:spcPts val="3499"/>
              </a:lnSpc>
            </a:pPr>
            <a:endParaRPr lang="en-US" sz="2499">
              <a:solidFill>
                <a:srgbClr val="201E1E"/>
              </a:solidFill>
              <a:latin typeface="Open Sans 1"/>
              <a:ea typeface="Open Sans 1"/>
              <a:cs typeface="Open Sans 1"/>
              <a:sym typeface="Open Sans 1"/>
            </a:endParaRPr>
          </a:p>
        </p:txBody>
      </p:sp>
      <p:sp>
        <p:nvSpPr>
          <p:cNvPr id="22" name="TextBox 22"/>
          <p:cNvSpPr txBox="1"/>
          <p:nvPr/>
        </p:nvSpPr>
        <p:spPr>
          <a:xfrm>
            <a:off x="1449675" y="637969"/>
            <a:ext cx="4694104" cy="514350"/>
          </a:xfrm>
          <a:prstGeom prst="rect">
            <a:avLst/>
          </a:prstGeom>
        </p:spPr>
        <p:txBody>
          <a:bodyPr lIns="0" tIns="0" rIns="0" bIns="0" rtlCol="0" anchor="t">
            <a:spAutoFit/>
          </a:bodyPr>
          <a:lstStyle/>
          <a:p>
            <a:pPr algn="l">
              <a:lnSpc>
                <a:spcPts val="4200"/>
              </a:lnSpc>
              <a:spcBef>
                <a:spcPct val="0"/>
              </a:spcBef>
            </a:pPr>
            <a:r>
              <a:rPr lang="en-US" sz="3000" b="1">
                <a:solidFill>
                  <a:srgbClr val="94B694"/>
                </a:solidFill>
                <a:latin typeface="Open Sans 1 Bold"/>
                <a:ea typeface="Open Sans 1 Bold"/>
                <a:cs typeface="Open Sans 1 Bold"/>
                <a:sym typeface="Open Sans 1 Bold"/>
              </a:rPr>
              <a:t>01. Khái niệm</a:t>
            </a:r>
          </a:p>
        </p:txBody>
      </p:sp>
      <p:sp>
        <p:nvSpPr>
          <p:cNvPr id="23" name="TextBox 23"/>
          <p:cNvSpPr txBox="1"/>
          <p:nvPr/>
        </p:nvSpPr>
        <p:spPr>
          <a:xfrm>
            <a:off x="8867328" y="5867400"/>
            <a:ext cx="7115417" cy="2622180"/>
          </a:xfrm>
          <a:prstGeom prst="rect">
            <a:avLst/>
          </a:prstGeom>
        </p:spPr>
        <p:txBody>
          <a:bodyPr lIns="0" tIns="0" rIns="0" bIns="0" rtlCol="0" anchor="t">
            <a:spAutoFit/>
          </a:bodyPr>
          <a:lstStyle/>
          <a:p>
            <a:pPr algn="l">
              <a:lnSpc>
                <a:spcPts val="3520"/>
              </a:lnSpc>
              <a:spcBef>
                <a:spcPct val="0"/>
              </a:spcBef>
            </a:pPr>
            <a:r>
              <a:rPr lang="en-US" sz="2514">
                <a:solidFill>
                  <a:srgbClr val="201E1E"/>
                </a:solidFill>
                <a:latin typeface="Open Sans 1"/>
                <a:ea typeface="Open Sans 1"/>
                <a:cs typeface="Open Sans 1"/>
                <a:sym typeface="Open Sans 1"/>
              </a:rPr>
              <a:t>LP có thể giúp tối ưu hóa quá trình lập kế hoạch sản xuất bằng cách giải quyết bài toán "tối ưu hóa đa mục tiêu". Điều này có nghĩa là LP sẽ xác định lịch trình sản xuất sao cho tối đa hóa năng suất, đồng thời tối thiểu hóa thời gian ngừng máy, chi phí nhân công và tồn kho.</a:t>
            </a:r>
          </a:p>
        </p:txBody>
      </p:sp>
      <p:sp>
        <p:nvSpPr>
          <p:cNvPr id="24" name="TextBox 24"/>
          <p:cNvSpPr txBox="1"/>
          <p:nvPr/>
        </p:nvSpPr>
        <p:spPr>
          <a:xfrm>
            <a:off x="8867328" y="5086350"/>
            <a:ext cx="7951226" cy="514350"/>
          </a:xfrm>
          <a:prstGeom prst="rect">
            <a:avLst/>
          </a:prstGeom>
        </p:spPr>
        <p:txBody>
          <a:bodyPr lIns="0" tIns="0" rIns="0" bIns="0" rtlCol="0" anchor="t">
            <a:spAutoFit/>
          </a:bodyPr>
          <a:lstStyle/>
          <a:p>
            <a:pPr marL="0" lvl="0" indent="0" algn="l">
              <a:lnSpc>
                <a:spcPts val="4200"/>
              </a:lnSpc>
              <a:spcBef>
                <a:spcPct val="0"/>
              </a:spcBef>
            </a:pPr>
            <a:r>
              <a:rPr lang="en-US" sz="3000" b="1" u="none" strike="noStrike">
                <a:solidFill>
                  <a:srgbClr val="94B694"/>
                </a:solidFill>
                <a:latin typeface="Open Sans 1 Bold"/>
                <a:ea typeface="Open Sans 1 Bold"/>
                <a:cs typeface="Open Sans 1 Bold"/>
                <a:sym typeface="Open Sans 1 Bold"/>
              </a:rPr>
              <a:t>02. Ứng dụng LP (Linear Programming)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56820" y="669387"/>
            <a:ext cx="13298956" cy="8948225"/>
          </a:xfrm>
          <a:custGeom>
            <a:avLst/>
            <a:gdLst/>
            <a:ahLst/>
            <a:cxnLst/>
            <a:rect l="l" t="t" r="r" b="b"/>
            <a:pathLst>
              <a:path w="13298956" h="8948225">
                <a:moveTo>
                  <a:pt x="0" y="0"/>
                </a:moveTo>
                <a:lnTo>
                  <a:pt x="13298956" y="0"/>
                </a:lnTo>
                <a:lnTo>
                  <a:pt x="13298956" y="8948226"/>
                </a:lnTo>
                <a:lnTo>
                  <a:pt x="0" y="8948226"/>
                </a:lnTo>
                <a:lnTo>
                  <a:pt x="0" y="0"/>
                </a:lnTo>
                <a:close/>
              </a:path>
            </a:pathLst>
          </a:custGeom>
          <a:blipFill>
            <a:blip r:embed="rId2"/>
            <a:stretch>
              <a:fillRect l="-103" t="-92147"/>
            </a:stretch>
          </a:blipFill>
        </p:spPr>
      </p:sp>
      <p:sp>
        <p:nvSpPr>
          <p:cNvPr id="3" name="TextBox 3"/>
          <p:cNvSpPr txBox="1"/>
          <p:nvPr/>
        </p:nvSpPr>
        <p:spPr>
          <a:xfrm>
            <a:off x="133888" y="911870"/>
            <a:ext cx="5368711" cy="8406110"/>
          </a:xfrm>
          <a:prstGeom prst="rect">
            <a:avLst/>
          </a:prstGeom>
        </p:spPr>
        <p:txBody>
          <a:bodyPr lIns="0" tIns="0" rIns="0" bIns="0" rtlCol="0" anchor="t">
            <a:spAutoFit/>
          </a:bodyPr>
          <a:lstStyle/>
          <a:p>
            <a:pPr marL="685655" lvl="1" indent="-342828" algn="l">
              <a:lnSpc>
                <a:spcPts val="4446"/>
              </a:lnSpc>
              <a:spcBef>
                <a:spcPct val="0"/>
              </a:spcBef>
              <a:buFont typeface="Arial"/>
              <a:buChar char="•"/>
            </a:pPr>
            <a:r>
              <a:rPr lang="en-US" sz="3175" b="1" spc="66">
                <a:solidFill>
                  <a:srgbClr val="000000"/>
                </a:solidFill>
                <a:latin typeface="Saira ExtraCondensed Bold"/>
                <a:ea typeface="Saira ExtraCondensed Bold"/>
                <a:cs typeface="Saira ExtraCondensed Bold"/>
                <a:sym typeface="Saira ExtraCondensed Bold"/>
              </a:rPr>
              <a:t>Tối ưu hóa</a:t>
            </a:r>
            <a:r>
              <a:rPr lang="en-US" sz="3175" spc="66">
                <a:solidFill>
                  <a:srgbClr val="000000"/>
                </a:solidFill>
                <a:latin typeface="Saira ExtraCondensed"/>
                <a:ea typeface="Saira ExtraCondensed"/>
                <a:cs typeface="Saira ExtraCondensed"/>
                <a:sym typeface="Saira ExtraCondensed"/>
              </a:rPr>
              <a:t> lượng sản xuất và tồn kho cho các sản phẩm trong các tháng khác nhau. Nó cho biết số lượng cần sản xuất, tồn kho cuối kỳ, và mức độ thay đổi mà không ảnh hưởng đến kế hoạch tổng thể.</a:t>
            </a:r>
          </a:p>
          <a:p>
            <a:pPr marL="685655" lvl="1" indent="-342828" algn="l">
              <a:lnSpc>
                <a:spcPts val="4446"/>
              </a:lnSpc>
              <a:spcBef>
                <a:spcPct val="0"/>
              </a:spcBef>
              <a:buFont typeface="Arial"/>
              <a:buChar char="•"/>
            </a:pPr>
            <a:r>
              <a:rPr lang="en-US" sz="3175" b="1" spc="66">
                <a:solidFill>
                  <a:srgbClr val="000000"/>
                </a:solidFill>
                <a:latin typeface="Saira ExtraCondensed Bold"/>
                <a:ea typeface="Saira ExtraCondensed Bold"/>
                <a:cs typeface="Saira ExtraCondensed Bold"/>
                <a:sym typeface="Saira ExtraCondensed Bold"/>
              </a:rPr>
              <a:t>Các ràng buộc</a:t>
            </a:r>
            <a:r>
              <a:rPr lang="en-US" sz="3175" spc="66">
                <a:solidFill>
                  <a:srgbClr val="000000"/>
                </a:solidFill>
                <a:latin typeface="Saira ExtraCondensed"/>
                <a:ea typeface="Saira ExtraCondensed"/>
                <a:cs typeface="Saira ExtraCondensed"/>
                <a:sym typeface="Saira ExtraCondensed"/>
              </a:rPr>
              <a:t> trong bảng đảm bảo rằng việc sản xuất không vượt quá khả năng máy móc, lao động và tồn kho. Người quản lý có thể sử dụng bảng này để điều chỉnh các yếu tố sản xuất nhằm đạt được mục tiêu tối ưu, như giảm chi phí hoặc tăng lợi nhuận, mà vẫn tuân thủ các giới hạn hiện có.</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1240437" cy="3681759"/>
            <a:chOff x="0" y="0"/>
            <a:chExt cx="2960444" cy="969681"/>
          </a:xfrm>
        </p:grpSpPr>
        <p:sp>
          <p:nvSpPr>
            <p:cNvPr id="3" name="Freeform 3"/>
            <p:cNvSpPr/>
            <p:nvPr/>
          </p:nvSpPr>
          <p:spPr>
            <a:xfrm>
              <a:off x="0" y="0"/>
              <a:ext cx="2960444" cy="969682"/>
            </a:xfrm>
            <a:custGeom>
              <a:avLst/>
              <a:gdLst/>
              <a:ahLst/>
              <a:cxnLst/>
              <a:rect l="l" t="t" r="r" b="b"/>
              <a:pathLst>
                <a:path w="2960444" h="969682">
                  <a:moveTo>
                    <a:pt x="0" y="0"/>
                  </a:moveTo>
                  <a:lnTo>
                    <a:pt x="2960444" y="0"/>
                  </a:lnTo>
                  <a:lnTo>
                    <a:pt x="2960444" y="969682"/>
                  </a:lnTo>
                  <a:lnTo>
                    <a:pt x="0" y="969682"/>
                  </a:lnTo>
                  <a:close/>
                </a:path>
              </a:pathLst>
            </a:custGeom>
            <a:solidFill>
              <a:srgbClr val="4394CF"/>
            </a:solidFill>
          </p:spPr>
        </p:sp>
        <p:sp>
          <p:nvSpPr>
            <p:cNvPr id="4" name="TextBox 4"/>
            <p:cNvSpPr txBox="1"/>
            <p:nvPr/>
          </p:nvSpPr>
          <p:spPr>
            <a:xfrm>
              <a:off x="0" y="-28575"/>
              <a:ext cx="2960444" cy="998256"/>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264553" y="363269"/>
            <a:ext cx="2251187" cy="502749"/>
            <a:chOff x="0" y="0"/>
            <a:chExt cx="1819761" cy="406400"/>
          </a:xfrm>
        </p:grpSpPr>
        <p:sp>
          <p:nvSpPr>
            <p:cNvPr id="6" name="Freeform 6"/>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95BFF6"/>
            </a:solidFill>
          </p:spPr>
        </p:sp>
        <p:sp>
          <p:nvSpPr>
            <p:cNvPr id="7" name="TextBox 7"/>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0" y="3966453"/>
            <a:ext cx="8191918" cy="6296482"/>
            <a:chOff x="0" y="0"/>
            <a:chExt cx="10922557" cy="8395309"/>
          </a:xfrm>
        </p:grpSpPr>
        <p:pic>
          <p:nvPicPr>
            <p:cNvPr id="9" name="Picture 9"/>
            <p:cNvPicPr>
              <a:picLocks noChangeAspect="1"/>
            </p:cNvPicPr>
            <p:nvPr/>
          </p:nvPicPr>
          <p:blipFill>
            <a:blip r:embed="rId2"/>
            <a:srcRect l="8408" r="8408"/>
            <a:stretch>
              <a:fillRect/>
            </a:stretch>
          </p:blipFill>
          <p:spPr>
            <a:xfrm>
              <a:off x="0" y="0"/>
              <a:ext cx="10922557" cy="8395309"/>
            </a:xfrm>
            <a:prstGeom prst="rect">
              <a:avLst/>
            </a:prstGeom>
          </p:spPr>
        </p:pic>
      </p:grpSp>
      <p:grpSp>
        <p:nvGrpSpPr>
          <p:cNvPr id="10" name="Group 10"/>
          <p:cNvGrpSpPr/>
          <p:nvPr/>
        </p:nvGrpSpPr>
        <p:grpSpPr>
          <a:xfrm>
            <a:off x="2690469" y="614644"/>
            <a:ext cx="1136375" cy="47625"/>
            <a:chOff x="0" y="0"/>
            <a:chExt cx="299292" cy="12543"/>
          </a:xfrm>
        </p:grpSpPr>
        <p:sp>
          <p:nvSpPr>
            <p:cNvPr id="11" name="Freeform 11"/>
            <p:cNvSpPr/>
            <p:nvPr/>
          </p:nvSpPr>
          <p:spPr>
            <a:xfrm>
              <a:off x="0" y="0"/>
              <a:ext cx="299292" cy="12543"/>
            </a:xfrm>
            <a:custGeom>
              <a:avLst/>
              <a:gdLst/>
              <a:ahLst/>
              <a:cxnLst/>
              <a:rect l="l" t="t" r="r" b="b"/>
              <a:pathLst>
                <a:path w="299292" h="12543">
                  <a:moveTo>
                    <a:pt x="6272" y="0"/>
                  </a:moveTo>
                  <a:lnTo>
                    <a:pt x="293021" y="0"/>
                  </a:lnTo>
                  <a:cubicBezTo>
                    <a:pt x="296484" y="0"/>
                    <a:pt x="299292" y="2808"/>
                    <a:pt x="299292" y="6272"/>
                  </a:cubicBezTo>
                  <a:lnTo>
                    <a:pt x="299292" y="6272"/>
                  </a:lnTo>
                  <a:cubicBezTo>
                    <a:pt x="299292" y="7935"/>
                    <a:pt x="298631" y="9530"/>
                    <a:pt x="297455" y="10706"/>
                  </a:cubicBezTo>
                  <a:cubicBezTo>
                    <a:pt x="296279" y="11882"/>
                    <a:pt x="294684" y="12543"/>
                    <a:pt x="293021"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2" name="TextBox 12"/>
            <p:cNvSpPr txBox="1"/>
            <p:nvPr/>
          </p:nvSpPr>
          <p:spPr>
            <a:xfrm>
              <a:off x="0" y="-28575"/>
              <a:ext cx="299292" cy="41118"/>
            </a:xfrm>
            <a:prstGeom prst="rect">
              <a:avLst/>
            </a:prstGeom>
          </p:spPr>
          <p:txBody>
            <a:bodyPr lIns="50800" tIns="50800" rIns="50800" bIns="50800" rtlCol="0" anchor="ctr"/>
            <a:lstStyle/>
            <a:p>
              <a:pPr algn="ctr">
                <a:lnSpc>
                  <a:spcPts val="2239"/>
                </a:lnSpc>
              </a:pPr>
              <a:endParaRPr/>
            </a:p>
          </p:txBody>
        </p:sp>
      </p:grpSp>
      <p:grpSp>
        <p:nvGrpSpPr>
          <p:cNvPr id="13" name="Group 13"/>
          <p:cNvGrpSpPr/>
          <p:nvPr/>
        </p:nvGrpSpPr>
        <p:grpSpPr>
          <a:xfrm>
            <a:off x="3970250" y="614644"/>
            <a:ext cx="251419" cy="47625"/>
            <a:chOff x="0" y="0"/>
            <a:chExt cx="66217" cy="12543"/>
          </a:xfrm>
        </p:grpSpPr>
        <p:sp>
          <p:nvSpPr>
            <p:cNvPr id="14" name="Freeform 14"/>
            <p:cNvSpPr/>
            <p:nvPr/>
          </p:nvSpPr>
          <p:spPr>
            <a:xfrm>
              <a:off x="0" y="0"/>
              <a:ext cx="66217" cy="12543"/>
            </a:xfrm>
            <a:custGeom>
              <a:avLst/>
              <a:gdLst/>
              <a:ahLst/>
              <a:cxnLst/>
              <a:rect l="l" t="t" r="r" b="b"/>
              <a:pathLst>
                <a:path w="66217" h="12543">
                  <a:moveTo>
                    <a:pt x="6272" y="0"/>
                  </a:moveTo>
                  <a:lnTo>
                    <a:pt x="59946" y="0"/>
                  </a:lnTo>
                  <a:cubicBezTo>
                    <a:pt x="61609" y="0"/>
                    <a:pt x="63204" y="661"/>
                    <a:pt x="64380" y="1837"/>
                  </a:cubicBezTo>
                  <a:cubicBezTo>
                    <a:pt x="65557" y="3013"/>
                    <a:pt x="66217" y="4608"/>
                    <a:pt x="66217" y="6272"/>
                  </a:cubicBezTo>
                  <a:lnTo>
                    <a:pt x="66217" y="6272"/>
                  </a:lnTo>
                  <a:cubicBezTo>
                    <a:pt x="66217" y="7935"/>
                    <a:pt x="65557" y="9530"/>
                    <a:pt x="64380" y="10706"/>
                  </a:cubicBezTo>
                  <a:cubicBezTo>
                    <a:pt x="63204" y="11882"/>
                    <a:pt x="61609" y="12543"/>
                    <a:pt x="59946"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5" name="TextBox 15"/>
            <p:cNvSpPr txBox="1"/>
            <p:nvPr/>
          </p:nvSpPr>
          <p:spPr>
            <a:xfrm>
              <a:off x="0" y="-28575"/>
              <a:ext cx="66217" cy="41118"/>
            </a:xfrm>
            <a:prstGeom prst="rect">
              <a:avLst/>
            </a:prstGeom>
          </p:spPr>
          <p:txBody>
            <a:bodyPr lIns="50800" tIns="50800" rIns="50800" bIns="50800" rtlCol="0" anchor="ctr"/>
            <a:lstStyle/>
            <a:p>
              <a:pPr algn="ctr">
                <a:lnSpc>
                  <a:spcPts val="2239"/>
                </a:lnSpc>
              </a:pPr>
              <a:endParaRPr/>
            </a:p>
          </p:txBody>
        </p:sp>
      </p:grpSp>
      <p:sp>
        <p:nvSpPr>
          <p:cNvPr id="16" name="Freeform 16"/>
          <p:cNvSpPr/>
          <p:nvPr/>
        </p:nvSpPr>
        <p:spPr>
          <a:xfrm>
            <a:off x="8064794" y="866018"/>
            <a:ext cx="2158412" cy="2158412"/>
          </a:xfrm>
          <a:custGeom>
            <a:avLst/>
            <a:gdLst/>
            <a:ahLst/>
            <a:cxnLst/>
            <a:rect l="l" t="t" r="r" b="b"/>
            <a:pathLst>
              <a:path w="2158412" h="2158412">
                <a:moveTo>
                  <a:pt x="0" y="0"/>
                </a:moveTo>
                <a:lnTo>
                  <a:pt x="2158412" y="0"/>
                </a:lnTo>
                <a:lnTo>
                  <a:pt x="2158412" y="2158412"/>
                </a:lnTo>
                <a:lnTo>
                  <a:pt x="0" y="2158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14530922" y="318689"/>
            <a:ext cx="2564304" cy="2375187"/>
          </a:xfrm>
          <a:custGeom>
            <a:avLst/>
            <a:gdLst/>
            <a:ahLst/>
            <a:cxnLst/>
            <a:rect l="l" t="t" r="r" b="b"/>
            <a:pathLst>
              <a:path w="2564304" h="2375187">
                <a:moveTo>
                  <a:pt x="0" y="0"/>
                </a:moveTo>
                <a:lnTo>
                  <a:pt x="2564304" y="0"/>
                </a:lnTo>
                <a:lnTo>
                  <a:pt x="2564304" y="2375187"/>
                </a:lnTo>
                <a:lnTo>
                  <a:pt x="0" y="2375187"/>
                </a:lnTo>
                <a:lnTo>
                  <a:pt x="0" y="0"/>
                </a:lnTo>
                <a:close/>
              </a:path>
            </a:pathLst>
          </a:custGeom>
          <a:blipFill>
            <a:blip r:embed="rId5"/>
            <a:stretch>
              <a:fillRect/>
            </a:stretch>
          </a:blipFill>
        </p:spPr>
      </p:sp>
      <p:sp>
        <p:nvSpPr>
          <p:cNvPr id="18" name="Freeform 18"/>
          <p:cNvSpPr/>
          <p:nvPr/>
        </p:nvSpPr>
        <p:spPr>
          <a:xfrm>
            <a:off x="15523217" y="7494268"/>
            <a:ext cx="2352036" cy="2352036"/>
          </a:xfrm>
          <a:custGeom>
            <a:avLst/>
            <a:gdLst/>
            <a:ahLst/>
            <a:cxnLst/>
            <a:rect l="l" t="t" r="r" b="b"/>
            <a:pathLst>
              <a:path w="2352036" h="2352036">
                <a:moveTo>
                  <a:pt x="0" y="0"/>
                </a:moveTo>
                <a:lnTo>
                  <a:pt x="2352035" y="0"/>
                </a:lnTo>
                <a:lnTo>
                  <a:pt x="2352035" y="2352036"/>
                </a:lnTo>
                <a:lnTo>
                  <a:pt x="0" y="2352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9"/>
          <p:cNvSpPr txBox="1"/>
          <p:nvPr/>
        </p:nvSpPr>
        <p:spPr>
          <a:xfrm>
            <a:off x="165054" y="988266"/>
            <a:ext cx="11268189" cy="1705610"/>
          </a:xfrm>
          <a:prstGeom prst="rect">
            <a:avLst/>
          </a:prstGeom>
        </p:spPr>
        <p:txBody>
          <a:bodyPr lIns="0" tIns="0" rIns="0" bIns="0" rtlCol="0" anchor="t">
            <a:spAutoFit/>
          </a:bodyPr>
          <a:lstStyle/>
          <a:p>
            <a:pPr marL="0" lvl="0" indent="0" algn="l">
              <a:lnSpc>
                <a:spcPts val="6820"/>
              </a:lnSpc>
              <a:spcBef>
                <a:spcPct val="0"/>
              </a:spcBef>
            </a:pPr>
            <a:r>
              <a:rPr lang="en-US" sz="5500" b="1">
                <a:solidFill>
                  <a:srgbClr val="FFFFFF"/>
                </a:solidFill>
                <a:latin typeface="Saira ExtraCondensed Bold"/>
                <a:ea typeface="Saira ExtraCondensed Bold"/>
                <a:cs typeface="Saira ExtraCondensed Bold"/>
                <a:sym typeface="Saira ExtraCondensed Bold"/>
              </a:rPr>
              <a:t>9.3 </a:t>
            </a:r>
            <a:r>
              <a:rPr lang="en-US" sz="5500" b="1" u="none" strike="noStrike">
                <a:solidFill>
                  <a:srgbClr val="FFFFFF"/>
                </a:solidFill>
                <a:latin typeface="Saira ExtraCondensed Bold"/>
                <a:ea typeface="Saira ExtraCondensed Bold"/>
                <a:cs typeface="Saira ExtraCondensed Bold"/>
                <a:sym typeface="Saira ExtraCondensed Bold"/>
              </a:rPr>
              <a:t>ỨNG DỤNG QUẢN LÝ VẬN HÀNH</a:t>
            </a:r>
          </a:p>
          <a:p>
            <a:pPr marL="0" lvl="0" indent="0" algn="l">
              <a:lnSpc>
                <a:spcPts val="6820"/>
              </a:lnSpc>
              <a:spcBef>
                <a:spcPct val="0"/>
              </a:spcBef>
            </a:pPr>
            <a:r>
              <a:rPr lang="en-US" sz="5500" b="1" u="none" strike="noStrike">
                <a:solidFill>
                  <a:srgbClr val="FFFFFF"/>
                </a:solidFill>
                <a:latin typeface="Saira ExtraCondensed Bold"/>
                <a:ea typeface="Saira ExtraCondensed Bold"/>
                <a:cs typeface="Saira ExtraCondensed Bold"/>
                <a:sym typeface="Saira ExtraCondensed Bold"/>
              </a:rPr>
              <a:t>Quản lý tồn kho</a:t>
            </a:r>
          </a:p>
        </p:txBody>
      </p:sp>
      <p:sp>
        <p:nvSpPr>
          <p:cNvPr id="20" name="TextBox 20"/>
          <p:cNvSpPr txBox="1"/>
          <p:nvPr/>
        </p:nvSpPr>
        <p:spPr>
          <a:xfrm>
            <a:off x="0" y="2995855"/>
            <a:ext cx="11240437" cy="264160"/>
          </a:xfrm>
          <a:prstGeom prst="rect">
            <a:avLst/>
          </a:prstGeom>
        </p:spPr>
        <p:txBody>
          <a:bodyPr lIns="0" tIns="0" rIns="0" bIns="0" rtlCol="0" anchor="t">
            <a:spAutoFit/>
          </a:bodyPr>
          <a:lstStyle/>
          <a:p>
            <a:pPr algn="ctr">
              <a:lnSpc>
                <a:spcPts val="2239"/>
              </a:lnSpc>
              <a:spcBef>
                <a:spcPct val="0"/>
              </a:spcBef>
            </a:pPr>
            <a:r>
              <a:rPr lang="en-US" sz="1599" spc="596">
                <a:solidFill>
                  <a:srgbClr val="FFFFFF"/>
                </a:solidFill>
                <a:latin typeface="Open Sans 1"/>
                <a:ea typeface="Open Sans 1"/>
                <a:cs typeface="Open Sans 1"/>
                <a:sym typeface="Open Sans 1"/>
              </a:rPr>
              <a:t>INVENTORY MANAGEMENT</a:t>
            </a:r>
          </a:p>
        </p:txBody>
      </p:sp>
      <p:sp>
        <p:nvSpPr>
          <p:cNvPr id="21" name="TextBox 21"/>
          <p:cNvSpPr txBox="1"/>
          <p:nvPr/>
        </p:nvSpPr>
        <p:spPr>
          <a:xfrm>
            <a:off x="11584155" y="2661757"/>
            <a:ext cx="5675145" cy="2174875"/>
          </a:xfrm>
          <a:prstGeom prst="rect">
            <a:avLst/>
          </a:prstGeom>
        </p:spPr>
        <p:txBody>
          <a:bodyPr lIns="0" tIns="0" rIns="0" bIns="0" rtlCol="0" anchor="t">
            <a:spAutoFit/>
          </a:bodyPr>
          <a:lstStyle/>
          <a:p>
            <a:pPr algn="l">
              <a:lnSpc>
                <a:spcPts val="3499"/>
              </a:lnSpc>
              <a:spcBef>
                <a:spcPct val="0"/>
              </a:spcBef>
            </a:pPr>
            <a:r>
              <a:rPr lang="en-US" sz="2499">
                <a:solidFill>
                  <a:srgbClr val="201E1E"/>
                </a:solidFill>
                <a:latin typeface="Open Sans 1"/>
                <a:ea typeface="Open Sans 1"/>
                <a:cs typeface="Open Sans 1"/>
                <a:sym typeface="Open Sans 1"/>
              </a:rPr>
              <a:t>Quản lý tồn kho là việc kiểm soát và tối ưu lượng hàng hóa tồn trữ để đảm bảo đủ hàng đáp ứng nhu cầu, trong khi giảm thiểu chi phí lưu kho và rủi ro hết hàng.</a:t>
            </a:r>
          </a:p>
        </p:txBody>
      </p:sp>
      <p:sp>
        <p:nvSpPr>
          <p:cNvPr id="22" name="TextBox 22"/>
          <p:cNvSpPr txBox="1"/>
          <p:nvPr/>
        </p:nvSpPr>
        <p:spPr>
          <a:xfrm>
            <a:off x="12005131" y="1943137"/>
            <a:ext cx="4694104" cy="514350"/>
          </a:xfrm>
          <a:prstGeom prst="rect">
            <a:avLst/>
          </a:prstGeom>
        </p:spPr>
        <p:txBody>
          <a:bodyPr lIns="0" tIns="0" rIns="0" bIns="0" rtlCol="0" anchor="t">
            <a:spAutoFit/>
          </a:bodyPr>
          <a:lstStyle/>
          <a:p>
            <a:pPr algn="l">
              <a:lnSpc>
                <a:spcPts val="4200"/>
              </a:lnSpc>
              <a:spcBef>
                <a:spcPct val="0"/>
              </a:spcBef>
            </a:pPr>
            <a:r>
              <a:rPr lang="en-US" sz="3000" b="1">
                <a:solidFill>
                  <a:srgbClr val="94B694"/>
                </a:solidFill>
                <a:latin typeface="Open Sans 1 Bold"/>
                <a:ea typeface="Open Sans 1 Bold"/>
                <a:cs typeface="Open Sans 1 Bold"/>
                <a:sym typeface="Open Sans 1 Bold"/>
              </a:rPr>
              <a:t>01. Khái niệm</a:t>
            </a:r>
          </a:p>
        </p:txBody>
      </p:sp>
      <p:sp>
        <p:nvSpPr>
          <p:cNvPr id="23" name="TextBox 23"/>
          <p:cNvSpPr txBox="1"/>
          <p:nvPr/>
        </p:nvSpPr>
        <p:spPr>
          <a:xfrm>
            <a:off x="9144000" y="6495411"/>
            <a:ext cx="6585858" cy="2174875"/>
          </a:xfrm>
          <a:prstGeom prst="rect">
            <a:avLst/>
          </a:prstGeom>
        </p:spPr>
        <p:txBody>
          <a:bodyPr lIns="0" tIns="0" rIns="0" bIns="0" rtlCol="0" anchor="t">
            <a:spAutoFit/>
          </a:bodyPr>
          <a:lstStyle/>
          <a:p>
            <a:pPr algn="l">
              <a:lnSpc>
                <a:spcPts val="3499"/>
              </a:lnSpc>
              <a:spcBef>
                <a:spcPct val="0"/>
              </a:spcBef>
            </a:pPr>
            <a:r>
              <a:rPr lang="en-US" sz="2499">
                <a:solidFill>
                  <a:srgbClr val="201E1E"/>
                </a:solidFill>
                <a:latin typeface="Open Sans 1"/>
                <a:ea typeface="Open Sans 1"/>
                <a:cs typeface="Open Sans 1"/>
                <a:sym typeface="Open Sans 1"/>
              </a:rPr>
              <a:t>LP giúp tối ưu hóa số lượng hàng tồn kho cần thiết, cân đối giữa chi phí lưu kho và chi phí đặt hàng. Điều này giúp doanh nghiệp duy trì mức tồn kho tối ưu, tránh bị gián đoạn sản xuất hoặc bán hàng.</a:t>
            </a:r>
          </a:p>
        </p:txBody>
      </p:sp>
      <p:sp>
        <p:nvSpPr>
          <p:cNvPr id="24" name="TextBox 24"/>
          <p:cNvSpPr txBox="1"/>
          <p:nvPr/>
        </p:nvSpPr>
        <p:spPr>
          <a:xfrm>
            <a:off x="9144000" y="5704836"/>
            <a:ext cx="7951226" cy="514350"/>
          </a:xfrm>
          <a:prstGeom prst="rect">
            <a:avLst/>
          </a:prstGeom>
        </p:spPr>
        <p:txBody>
          <a:bodyPr lIns="0" tIns="0" rIns="0" bIns="0" rtlCol="0" anchor="t">
            <a:spAutoFit/>
          </a:bodyPr>
          <a:lstStyle/>
          <a:p>
            <a:pPr marL="0" lvl="0" indent="0" algn="l">
              <a:lnSpc>
                <a:spcPts val="4200"/>
              </a:lnSpc>
              <a:spcBef>
                <a:spcPct val="0"/>
              </a:spcBef>
            </a:pPr>
            <a:r>
              <a:rPr lang="en-US" sz="3000" b="1" u="none" strike="noStrike">
                <a:solidFill>
                  <a:srgbClr val="94B694"/>
                </a:solidFill>
                <a:latin typeface="Open Sans 1 Bold"/>
                <a:ea typeface="Open Sans 1 Bold"/>
                <a:cs typeface="Open Sans 1 Bold"/>
                <a:sym typeface="Open Sans 1 Bold"/>
              </a:rPr>
              <a:t>02. Ứng dụng LP (Linear Programming)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02550" y="-150294"/>
            <a:ext cx="15745417" cy="3681759"/>
            <a:chOff x="0" y="0"/>
            <a:chExt cx="4146941" cy="969681"/>
          </a:xfrm>
        </p:grpSpPr>
        <p:sp>
          <p:nvSpPr>
            <p:cNvPr id="3" name="Freeform 3"/>
            <p:cNvSpPr/>
            <p:nvPr/>
          </p:nvSpPr>
          <p:spPr>
            <a:xfrm>
              <a:off x="0" y="0"/>
              <a:ext cx="4146941" cy="969682"/>
            </a:xfrm>
            <a:custGeom>
              <a:avLst/>
              <a:gdLst/>
              <a:ahLst/>
              <a:cxnLst/>
              <a:rect l="l" t="t" r="r" b="b"/>
              <a:pathLst>
                <a:path w="4146941" h="969682">
                  <a:moveTo>
                    <a:pt x="0" y="0"/>
                  </a:moveTo>
                  <a:lnTo>
                    <a:pt x="4146941" y="0"/>
                  </a:lnTo>
                  <a:lnTo>
                    <a:pt x="4146941" y="969682"/>
                  </a:lnTo>
                  <a:lnTo>
                    <a:pt x="0" y="969682"/>
                  </a:lnTo>
                  <a:close/>
                </a:path>
              </a:pathLst>
            </a:custGeom>
            <a:solidFill>
              <a:srgbClr val="4394CF"/>
            </a:solidFill>
          </p:spPr>
        </p:sp>
        <p:sp>
          <p:nvSpPr>
            <p:cNvPr id="4" name="TextBox 4"/>
            <p:cNvSpPr txBox="1"/>
            <p:nvPr/>
          </p:nvSpPr>
          <p:spPr>
            <a:xfrm>
              <a:off x="0" y="-28575"/>
              <a:ext cx="4146941" cy="998256"/>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16133706" y="260600"/>
            <a:ext cx="2251187" cy="502749"/>
            <a:chOff x="0" y="0"/>
            <a:chExt cx="1819761" cy="406400"/>
          </a:xfrm>
        </p:grpSpPr>
        <p:sp>
          <p:nvSpPr>
            <p:cNvPr id="6" name="Freeform 6"/>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95BFF6"/>
            </a:solidFill>
          </p:spPr>
        </p:sp>
        <p:sp>
          <p:nvSpPr>
            <p:cNvPr id="7" name="TextBox 7"/>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0" y="3966453"/>
            <a:ext cx="8191918" cy="6296482"/>
            <a:chOff x="0" y="0"/>
            <a:chExt cx="10922557" cy="8395309"/>
          </a:xfrm>
        </p:grpSpPr>
        <p:pic>
          <p:nvPicPr>
            <p:cNvPr id="9" name="Picture 9"/>
            <p:cNvPicPr>
              <a:picLocks noChangeAspect="1"/>
            </p:cNvPicPr>
            <p:nvPr/>
          </p:nvPicPr>
          <p:blipFill>
            <a:blip r:embed="rId2"/>
            <a:srcRect l="1211" r="1211"/>
            <a:stretch>
              <a:fillRect/>
            </a:stretch>
          </p:blipFill>
          <p:spPr>
            <a:xfrm>
              <a:off x="0" y="0"/>
              <a:ext cx="10922557" cy="8395309"/>
            </a:xfrm>
            <a:prstGeom prst="rect">
              <a:avLst/>
            </a:prstGeom>
          </p:spPr>
        </p:pic>
      </p:grpSp>
      <p:grpSp>
        <p:nvGrpSpPr>
          <p:cNvPr id="10" name="Group 10"/>
          <p:cNvGrpSpPr/>
          <p:nvPr/>
        </p:nvGrpSpPr>
        <p:grpSpPr>
          <a:xfrm>
            <a:off x="12763999" y="464350"/>
            <a:ext cx="1380132" cy="47625"/>
            <a:chOff x="0" y="0"/>
            <a:chExt cx="363492" cy="12543"/>
          </a:xfrm>
        </p:grpSpPr>
        <p:sp>
          <p:nvSpPr>
            <p:cNvPr id="11" name="Freeform 11"/>
            <p:cNvSpPr/>
            <p:nvPr/>
          </p:nvSpPr>
          <p:spPr>
            <a:xfrm>
              <a:off x="0" y="0"/>
              <a:ext cx="363492" cy="12543"/>
            </a:xfrm>
            <a:custGeom>
              <a:avLst/>
              <a:gdLst/>
              <a:ahLst/>
              <a:cxnLst/>
              <a:rect l="l" t="t" r="r" b="b"/>
              <a:pathLst>
                <a:path w="363492" h="12543">
                  <a:moveTo>
                    <a:pt x="6272" y="0"/>
                  </a:moveTo>
                  <a:lnTo>
                    <a:pt x="357220" y="0"/>
                  </a:lnTo>
                  <a:cubicBezTo>
                    <a:pt x="358883" y="0"/>
                    <a:pt x="360478" y="661"/>
                    <a:pt x="361655" y="1837"/>
                  </a:cubicBezTo>
                  <a:cubicBezTo>
                    <a:pt x="362831" y="3013"/>
                    <a:pt x="363492" y="4608"/>
                    <a:pt x="363492" y="6272"/>
                  </a:cubicBezTo>
                  <a:lnTo>
                    <a:pt x="363492" y="6272"/>
                  </a:lnTo>
                  <a:cubicBezTo>
                    <a:pt x="363492" y="7935"/>
                    <a:pt x="362831" y="9530"/>
                    <a:pt x="361655" y="10706"/>
                  </a:cubicBezTo>
                  <a:cubicBezTo>
                    <a:pt x="360478" y="11882"/>
                    <a:pt x="358883" y="12543"/>
                    <a:pt x="357220"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2" name="TextBox 12"/>
            <p:cNvSpPr txBox="1"/>
            <p:nvPr/>
          </p:nvSpPr>
          <p:spPr>
            <a:xfrm>
              <a:off x="0" y="-28575"/>
              <a:ext cx="363492" cy="41118"/>
            </a:xfrm>
            <a:prstGeom prst="rect">
              <a:avLst/>
            </a:prstGeom>
          </p:spPr>
          <p:txBody>
            <a:bodyPr lIns="50800" tIns="50800" rIns="50800" bIns="50800" rtlCol="0" anchor="ctr"/>
            <a:lstStyle/>
            <a:p>
              <a:pPr algn="ctr">
                <a:lnSpc>
                  <a:spcPts val="2239"/>
                </a:lnSpc>
              </a:pPr>
              <a:endParaRPr/>
            </a:p>
          </p:txBody>
        </p:sp>
      </p:grpSp>
      <p:grpSp>
        <p:nvGrpSpPr>
          <p:cNvPr id="13" name="Group 13"/>
          <p:cNvGrpSpPr/>
          <p:nvPr/>
        </p:nvGrpSpPr>
        <p:grpSpPr>
          <a:xfrm>
            <a:off x="14318298" y="464350"/>
            <a:ext cx="305349" cy="47625"/>
            <a:chOff x="0" y="0"/>
            <a:chExt cx="80421" cy="12543"/>
          </a:xfrm>
        </p:grpSpPr>
        <p:sp>
          <p:nvSpPr>
            <p:cNvPr id="14" name="Freeform 14"/>
            <p:cNvSpPr/>
            <p:nvPr/>
          </p:nvSpPr>
          <p:spPr>
            <a:xfrm>
              <a:off x="0" y="0"/>
              <a:ext cx="80421" cy="12543"/>
            </a:xfrm>
            <a:custGeom>
              <a:avLst/>
              <a:gdLst/>
              <a:ahLst/>
              <a:cxnLst/>
              <a:rect l="l" t="t" r="r" b="b"/>
              <a:pathLst>
                <a:path w="80421" h="12543">
                  <a:moveTo>
                    <a:pt x="6272" y="0"/>
                  </a:moveTo>
                  <a:lnTo>
                    <a:pt x="74150" y="0"/>
                  </a:lnTo>
                  <a:cubicBezTo>
                    <a:pt x="77613" y="0"/>
                    <a:pt x="80421" y="2808"/>
                    <a:pt x="80421" y="6272"/>
                  </a:cubicBezTo>
                  <a:lnTo>
                    <a:pt x="80421" y="6272"/>
                  </a:lnTo>
                  <a:cubicBezTo>
                    <a:pt x="80421" y="7935"/>
                    <a:pt x="79760" y="9530"/>
                    <a:pt x="78584" y="10706"/>
                  </a:cubicBezTo>
                  <a:cubicBezTo>
                    <a:pt x="77408" y="11882"/>
                    <a:pt x="75813" y="12543"/>
                    <a:pt x="74150"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5" name="TextBox 15"/>
            <p:cNvSpPr txBox="1"/>
            <p:nvPr/>
          </p:nvSpPr>
          <p:spPr>
            <a:xfrm>
              <a:off x="0" y="-28575"/>
              <a:ext cx="80421" cy="41118"/>
            </a:xfrm>
            <a:prstGeom prst="rect">
              <a:avLst/>
            </a:prstGeom>
          </p:spPr>
          <p:txBody>
            <a:bodyPr lIns="50800" tIns="50800" rIns="50800" bIns="50800" rtlCol="0" anchor="ctr"/>
            <a:lstStyle/>
            <a:p>
              <a:pPr algn="ctr">
                <a:lnSpc>
                  <a:spcPts val="2239"/>
                </a:lnSpc>
              </a:pPr>
              <a:endParaRPr/>
            </a:p>
          </p:txBody>
        </p:sp>
      </p:grpSp>
      <p:sp>
        <p:nvSpPr>
          <p:cNvPr id="16" name="Freeform 16"/>
          <p:cNvSpPr/>
          <p:nvPr/>
        </p:nvSpPr>
        <p:spPr>
          <a:xfrm>
            <a:off x="8191918" y="755880"/>
            <a:ext cx="1946910" cy="1946910"/>
          </a:xfrm>
          <a:custGeom>
            <a:avLst/>
            <a:gdLst/>
            <a:ahLst/>
            <a:cxnLst/>
            <a:rect l="l" t="t" r="r" b="b"/>
            <a:pathLst>
              <a:path w="1946910" h="1946910">
                <a:moveTo>
                  <a:pt x="0" y="0"/>
                </a:moveTo>
                <a:lnTo>
                  <a:pt x="1946910" y="0"/>
                </a:lnTo>
                <a:lnTo>
                  <a:pt x="1946910" y="1946910"/>
                </a:lnTo>
                <a:lnTo>
                  <a:pt x="0" y="1946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2219416" y="-805695"/>
            <a:ext cx="5412186" cy="2132591"/>
          </a:xfrm>
          <a:custGeom>
            <a:avLst/>
            <a:gdLst/>
            <a:ahLst/>
            <a:cxnLst/>
            <a:rect l="l" t="t" r="r" b="b"/>
            <a:pathLst>
              <a:path w="5412186" h="2132591">
                <a:moveTo>
                  <a:pt x="0" y="0"/>
                </a:moveTo>
                <a:lnTo>
                  <a:pt x="5412186" y="0"/>
                </a:lnTo>
                <a:lnTo>
                  <a:pt x="5412186" y="2132591"/>
                </a:lnTo>
                <a:lnTo>
                  <a:pt x="0" y="2132591"/>
                </a:lnTo>
                <a:lnTo>
                  <a:pt x="0" y="0"/>
                </a:lnTo>
                <a:close/>
              </a:path>
            </a:pathLst>
          </a:custGeom>
          <a:blipFill>
            <a:blip r:embed="rId5"/>
            <a:stretch>
              <a:fillRect b="-25940"/>
            </a:stretch>
          </a:blipFill>
        </p:spPr>
      </p:sp>
      <p:sp>
        <p:nvSpPr>
          <p:cNvPr id="18" name="TextBox 18"/>
          <p:cNvSpPr txBox="1"/>
          <p:nvPr/>
        </p:nvSpPr>
        <p:spPr>
          <a:xfrm>
            <a:off x="6621938" y="987655"/>
            <a:ext cx="11268189" cy="1705610"/>
          </a:xfrm>
          <a:prstGeom prst="rect">
            <a:avLst/>
          </a:prstGeom>
        </p:spPr>
        <p:txBody>
          <a:bodyPr lIns="0" tIns="0" rIns="0" bIns="0" rtlCol="0" anchor="t">
            <a:spAutoFit/>
          </a:bodyPr>
          <a:lstStyle/>
          <a:p>
            <a:pPr marL="0" lvl="0" indent="0" algn="r">
              <a:lnSpc>
                <a:spcPts val="6820"/>
              </a:lnSpc>
              <a:spcBef>
                <a:spcPct val="0"/>
              </a:spcBef>
            </a:pPr>
            <a:r>
              <a:rPr lang="en-US" sz="5500" b="1">
                <a:solidFill>
                  <a:srgbClr val="FFFFFF"/>
                </a:solidFill>
                <a:latin typeface="Saira ExtraCondensed Bold"/>
                <a:ea typeface="Saira ExtraCondensed Bold"/>
                <a:cs typeface="Saira ExtraCondensed Bold"/>
                <a:sym typeface="Saira ExtraCondensed Bold"/>
              </a:rPr>
              <a:t>9.3 </a:t>
            </a:r>
            <a:r>
              <a:rPr lang="en-US" sz="5500" b="1" u="none" strike="noStrike">
                <a:solidFill>
                  <a:srgbClr val="FFFFFF"/>
                </a:solidFill>
                <a:latin typeface="Saira ExtraCondensed Bold"/>
                <a:ea typeface="Saira ExtraCondensed Bold"/>
                <a:cs typeface="Saira ExtraCondensed Bold"/>
                <a:sym typeface="Saira ExtraCondensed Bold"/>
              </a:rPr>
              <a:t>ỨNG DỤNG QUẢN LÝ VẬN HÀNH</a:t>
            </a:r>
          </a:p>
          <a:p>
            <a:pPr marL="0" lvl="0" indent="0" algn="r">
              <a:lnSpc>
                <a:spcPts val="6820"/>
              </a:lnSpc>
              <a:spcBef>
                <a:spcPct val="0"/>
              </a:spcBef>
            </a:pPr>
            <a:r>
              <a:rPr lang="en-US" sz="5500" b="1" u="none" strike="noStrike">
                <a:solidFill>
                  <a:srgbClr val="FFFFFF"/>
                </a:solidFill>
                <a:latin typeface="Saira ExtraCondensed Bold"/>
                <a:ea typeface="Saira ExtraCondensed Bold"/>
                <a:cs typeface="Saira ExtraCondensed Bold"/>
                <a:sym typeface="Saira ExtraCondensed Bold"/>
              </a:rPr>
              <a:t>Lập kế hoạch công suất </a:t>
            </a:r>
          </a:p>
        </p:txBody>
      </p:sp>
      <p:sp>
        <p:nvSpPr>
          <p:cNvPr id="19" name="TextBox 19"/>
          <p:cNvSpPr txBox="1"/>
          <p:nvPr/>
        </p:nvSpPr>
        <p:spPr>
          <a:xfrm>
            <a:off x="11113912" y="2917948"/>
            <a:ext cx="3300174" cy="264160"/>
          </a:xfrm>
          <a:prstGeom prst="rect">
            <a:avLst/>
          </a:prstGeom>
        </p:spPr>
        <p:txBody>
          <a:bodyPr lIns="0" tIns="0" rIns="0" bIns="0" rtlCol="0" anchor="t">
            <a:spAutoFit/>
          </a:bodyPr>
          <a:lstStyle/>
          <a:p>
            <a:pPr algn="ctr">
              <a:lnSpc>
                <a:spcPts val="2239"/>
              </a:lnSpc>
              <a:spcBef>
                <a:spcPct val="0"/>
              </a:spcBef>
            </a:pPr>
            <a:r>
              <a:rPr lang="en-US" sz="1599" spc="596">
                <a:solidFill>
                  <a:srgbClr val="FFFFFF"/>
                </a:solidFill>
                <a:latin typeface="Open Sans 1"/>
                <a:ea typeface="Open Sans 1"/>
                <a:cs typeface="Open Sans 1"/>
                <a:sym typeface="Open Sans 1"/>
              </a:rPr>
              <a:t>CAPACITY PLANNING</a:t>
            </a:r>
          </a:p>
        </p:txBody>
      </p:sp>
      <p:sp>
        <p:nvSpPr>
          <p:cNvPr id="20" name="TextBox 20"/>
          <p:cNvSpPr txBox="1"/>
          <p:nvPr/>
        </p:nvSpPr>
        <p:spPr>
          <a:xfrm>
            <a:off x="1028700" y="1356590"/>
            <a:ext cx="5675145" cy="2174875"/>
          </a:xfrm>
          <a:prstGeom prst="rect">
            <a:avLst/>
          </a:prstGeom>
        </p:spPr>
        <p:txBody>
          <a:bodyPr lIns="0" tIns="0" rIns="0" bIns="0" rtlCol="0" anchor="t">
            <a:spAutoFit/>
          </a:bodyPr>
          <a:lstStyle/>
          <a:p>
            <a:pPr algn="l">
              <a:lnSpc>
                <a:spcPts val="3499"/>
              </a:lnSpc>
              <a:spcBef>
                <a:spcPct val="0"/>
              </a:spcBef>
            </a:pPr>
            <a:r>
              <a:rPr lang="en-US" sz="2499">
                <a:solidFill>
                  <a:srgbClr val="201E1E"/>
                </a:solidFill>
                <a:latin typeface="Open Sans 1"/>
                <a:ea typeface="Open Sans 1"/>
                <a:cs typeface="Open Sans 1"/>
                <a:sym typeface="Open Sans 1"/>
              </a:rPr>
              <a:t>Lập kế hoạch công suất là quá trình xác định và đảm bảo rằng doanh nghiệp có đủ công suất sản xuất để đáp ứng nhu cầu hiện tại và tương lai.</a:t>
            </a:r>
          </a:p>
          <a:p>
            <a:pPr algn="l">
              <a:lnSpc>
                <a:spcPts val="3499"/>
              </a:lnSpc>
              <a:spcBef>
                <a:spcPct val="0"/>
              </a:spcBef>
            </a:pPr>
            <a:endParaRPr lang="en-US" sz="2499">
              <a:solidFill>
                <a:srgbClr val="201E1E"/>
              </a:solidFill>
              <a:latin typeface="Open Sans 1"/>
              <a:ea typeface="Open Sans 1"/>
              <a:cs typeface="Open Sans 1"/>
              <a:sym typeface="Open Sans 1"/>
            </a:endParaRPr>
          </a:p>
        </p:txBody>
      </p:sp>
      <p:sp>
        <p:nvSpPr>
          <p:cNvPr id="21" name="TextBox 21"/>
          <p:cNvSpPr txBox="1"/>
          <p:nvPr/>
        </p:nvSpPr>
        <p:spPr>
          <a:xfrm>
            <a:off x="1449675" y="637969"/>
            <a:ext cx="4694104" cy="514350"/>
          </a:xfrm>
          <a:prstGeom prst="rect">
            <a:avLst/>
          </a:prstGeom>
        </p:spPr>
        <p:txBody>
          <a:bodyPr lIns="0" tIns="0" rIns="0" bIns="0" rtlCol="0" anchor="t">
            <a:spAutoFit/>
          </a:bodyPr>
          <a:lstStyle/>
          <a:p>
            <a:pPr algn="l">
              <a:lnSpc>
                <a:spcPts val="4200"/>
              </a:lnSpc>
              <a:spcBef>
                <a:spcPct val="0"/>
              </a:spcBef>
            </a:pPr>
            <a:r>
              <a:rPr lang="en-US" sz="3000" b="1">
                <a:solidFill>
                  <a:srgbClr val="94B694"/>
                </a:solidFill>
                <a:latin typeface="Open Sans 1 Bold"/>
                <a:ea typeface="Open Sans 1 Bold"/>
                <a:cs typeface="Open Sans 1 Bold"/>
                <a:sym typeface="Open Sans 1 Bold"/>
              </a:rPr>
              <a:t>01. Khái niệm</a:t>
            </a:r>
          </a:p>
        </p:txBody>
      </p:sp>
      <p:sp>
        <p:nvSpPr>
          <p:cNvPr id="22" name="TextBox 22"/>
          <p:cNvSpPr txBox="1"/>
          <p:nvPr/>
        </p:nvSpPr>
        <p:spPr>
          <a:xfrm>
            <a:off x="8748008" y="5876925"/>
            <a:ext cx="7385698" cy="2174875"/>
          </a:xfrm>
          <a:prstGeom prst="rect">
            <a:avLst/>
          </a:prstGeom>
        </p:spPr>
        <p:txBody>
          <a:bodyPr lIns="0" tIns="0" rIns="0" bIns="0" rtlCol="0" anchor="t">
            <a:spAutoFit/>
          </a:bodyPr>
          <a:lstStyle/>
          <a:p>
            <a:pPr algn="l">
              <a:lnSpc>
                <a:spcPts val="3499"/>
              </a:lnSpc>
              <a:spcBef>
                <a:spcPct val="0"/>
              </a:spcBef>
            </a:pPr>
            <a:r>
              <a:rPr lang="en-US" sz="2499">
                <a:solidFill>
                  <a:srgbClr val="201E1E"/>
                </a:solidFill>
                <a:latin typeface="Open Sans 1"/>
                <a:ea typeface="Open Sans 1"/>
                <a:cs typeface="Open Sans 1"/>
                <a:sym typeface="Open Sans 1"/>
              </a:rPr>
              <a:t>Lập trình tuyến tính giúp tối ưu hóa việc phân bổ công suất sản xuất giữa các nhà máy, đảm bảo mỗi nhà máy vận hành hiệu quả, đồng thời tránh tình trạng quá tải hoặc lãng phí công suất.</a:t>
            </a:r>
          </a:p>
          <a:p>
            <a:pPr algn="l">
              <a:lnSpc>
                <a:spcPts val="3499"/>
              </a:lnSpc>
              <a:spcBef>
                <a:spcPct val="0"/>
              </a:spcBef>
            </a:pPr>
            <a:endParaRPr lang="en-US" sz="2499">
              <a:solidFill>
                <a:srgbClr val="201E1E"/>
              </a:solidFill>
              <a:latin typeface="Open Sans 1"/>
              <a:ea typeface="Open Sans 1"/>
              <a:cs typeface="Open Sans 1"/>
              <a:sym typeface="Open Sans 1"/>
            </a:endParaRPr>
          </a:p>
        </p:txBody>
      </p:sp>
      <p:sp>
        <p:nvSpPr>
          <p:cNvPr id="23" name="TextBox 23"/>
          <p:cNvSpPr txBox="1"/>
          <p:nvPr/>
        </p:nvSpPr>
        <p:spPr>
          <a:xfrm>
            <a:off x="8748008" y="5086350"/>
            <a:ext cx="7951226" cy="514350"/>
          </a:xfrm>
          <a:prstGeom prst="rect">
            <a:avLst/>
          </a:prstGeom>
        </p:spPr>
        <p:txBody>
          <a:bodyPr lIns="0" tIns="0" rIns="0" bIns="0" rtlCol="0" anchor="t">
            <a:spAutoFit/>
          </a:bodyPr>
          <a:lstStyle/>
          <a:p>
            <a:pPr marL="0" lvl="0" indent="0" algn="l">
              <a:lnSpc>
                <a:spcPts val="4200"/>
              </a:lnSpc>
              <a:spcBef>
                <a:spcPct val="0"/>
              </a:spcBef>
            </a:pPr>
            <a:r>
              <a:rPr lang="en-US" sz="3000" b="1" u="none" strike="noStrike">
                <a:solidFill>
                  <a:srgbClr val="94B694"/>
                </a:solidFill>
                <a:latin typeface="Open Sans 1 Bold"/>
                <a:ea typeface="Open Sans 1 Bold"/>
                <a:cs typeface="Open Sans 1 Bold"/>
                <a:sym typeface="Open Sans 1 Bold"/>
              </a:rPr>
              <a:t>02. Ứng dụng LP (Linear Programming)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23991" y="-1164912"/>
            <a:ext cx="15745417" cy="3681759"/>
            <a:chOff x="0" y="0"/>
            <a:chExt cx="4146941" cy="969681"/>
          </a:xfrm>
        </p:grpSpPr>
        <p:sp>
          <p:nvSpPr>
            <p:cNvPr id="3" name="Freeform 3"/>
            <p:cNvSpPr/>
            <p:nvPr/>
          </p:nvSpPr>
          <p:spPr>
            <a:xfrm>
              <a:off x="0" y="0"/>
              <a:ext cx="4146941" cy="969682"/>
            </a:xfrm>
            <a:custGeom>
              <a:avLst/>
              <a:gdLst/>
              <a:ahLst/>
              <a:cxnLst/>
              <a:rect l="l" t="t" r="r" b="b"/>
              <a:pathLst>
                <a:path w="4146941" h="969682">
                  <a:moveTo>
                    <a:pt x="0" y="0"/>
                  </a:moveTo>
                  <a:lnTo>
                    <a:pt x="4146941" y="0"/>
                  </a:lnTo>
                  <a:lnTo>
                    <a:pt x="4146941" y="969682"/>
                  </a:lnTo>
                  <a:lnTo>
                    <a:pt x="0" y="969682"/>
                  </a:lnTo>
                  <a:close/>
                </a:path>
              </a:pathLst>
            </a:custGeom>
            <a:solidFill>
              <a:srgbClr val="4394CF"/>
            </a:solidFill>
          </p:spPr>
        </p:sp>
        <p:sp>
          <p:nvSpPr>
            <p:cNvPr id="4" name="TextBox 4"/>
            <p:cNvSpPr txBox="1"/>
            <p:nvPr/>
          </p:nvSpPr>
          <p:spPr>
            <a:xfrm>
              <a:off x="0" y="-28575"/>
              <a:ext cx="4146941" cy="998256"/>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1390035" y="33038"/>
            <a:ext cx="2251187" cy="502749"/>
            <a:chOff x="0" y="0"/>
            <a:chExt cx="1819761" cy="406400"/>
          </a:xfrm>
        </p:grpSpPr>
        <p:sp>
          <p:nvSpPr>
            <p:cNvPr id="6" name="Freeform 6"/>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95BFF6"/>
            </a:solidFill>
          </p:spPr>
        </p:sp>
        <p:sp>
          <p:nvSpPr>
            <p:cNvPr id="7" name="TextBox 7"/>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8998106" y="3072219"/>
            <a:ext cx="9289894" cy="7172782"/>
            <a:chOff x="0" y="0"/>
            <a:chExt cx="12386526" cy="9563709"/>
          </a:xfrm>
        </p:grpSpPr>
        <p:pic>
          <p:nvPicPr>
            <p:cNvPr id="9" name="Picture 9"/>
            <p:cNvPicPr>
              <a:picLocks noChangeAspect="1"/>
            </p:cNvPicPr>
            <p:nvPr/>
          </p:nvPicPr>
          <p:blipFill>
            <a:blip r:embed="rId2"/>
            <a:srcRect l="2510" r="2510"/>
            <a:stretch>
              <a:fillRect/>
            </a:stretch>
          </p:blipFill>
          <p:spPr>
            <a:xfrm>
              <a:off x="0" y="0"/>
              <a:ext cx="12386526" cy="9563709"/>
            </a:xfrm>
            <a:prstGeom prst="rect">
              <a:avLst/>
            </a:prstGeom>
          </p:spPr>
        </p:pic>
      </p:grpSp>
      <p:grpSp>
        <p:nvGrpSpPr>
          <p:cNvPr id="10" name="Group 10"/>
          <p:cNvGrpSpPr/>
          <p:nvPr/>
        </p:nvGrpSpPr>
        <p:grpSpPr>
          <a:xfrm>
            <a:off x="7035086" y="212975"/>
            <a:ext cx="1380132" cy="47625"/>
            <a:chOff x="0" y="0"/>
            <a:chExt cx="363492" cy="12543"/>
          </a:xfrm>
        </p:grpSpPr>
        <p:sp>
          <p:nvSpPr>
            <p:cNvPr id="11" name="Freeform 11"/>
            <p:cNvSpPr/>
            <p:nvPr/>
          </p:nvSpPr>
          <p:spPr>
            <a:xfrm>
              <a:off x="0" y="0"/>
              <a:ext cx="363492" cy="12543"/>
            </a:xfrm>
            <a:custGeom>
              <a:avLst/>
              <a:gdLst/>
              <a:ahLst/>
              <a:cxnLst/>
              <a:rect l="l" t="t" r="r" b="b"/>
              <a:pathLst>
                <a:path w="363492" h="12543">
                  <a:moveTo>
                    <a:pt x="6272" y="0"/>
                  </a:moveTo>
                  <a:lnTo>
                    <a:pt x="357220" y="0"/>
                  </a:lnTo>
                  <a:cubicBezTo>
                    <a:pt x="358883" y="0"/>
                    <a:pt x="360478" y="661"/>
                    <a:pt x="361655" y="1837"/>
                  </a:cubicBezTo>
                  <a:cubicBezTo>
                    <a:pt x="362831" y="3013"/>
                    <a:pt x="363492" y="4608"/>
                    <a:pt x="363492" y="6272"/>
                  </a:cubicBezTo>
                  <a:lnTo>
                    <a:pt x="363492" y="6272"/>
                  </a:lnTo>
                  <a:cubicBezTo>
                    <a:pt x="363492" y="7935"/>
                    <a:pt x="362831" y="9530"/>
                    <a:pt x="361655" y="10706"/>
                  </a:cubicBezTo>
                  <a:cubicBezTo>
                    <a:pt x="360478" y="11882"/>
                    <a:pt x="358883" y="12543"/>
                    <a:pt x="357220"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2" name="TextBox 12"/>
            <p:cNvSpPr txBox="1"/>
            <p:nvPr/>
          </p:nvSpPr>
          <p:spPr>
            <a:xfrm>
              <a:off x="0" y="-28575"/>
              <a:ext cx="363492" cy="41118"/>
            </a:xfrm>
            <a:prstGeom prst="rect">
              <a:avLst/>
            </a:prstGeom>
          </p:spPr>
          <p:txBody>
            <a:bodyPr lIns="50800" tIns="50800" rIns="50800" bIns="50800" rtlCol="0" anchor="ctr"/>
            <a:lstStyle/>
            <a:p>
              <a:pPr algn="ctr">
                <a:lnSpc>
                  <a:spcPts val="2239"/>
                </a:lnSpc>
              </a:pPr>
              <a:endParaRPr/>
            </a:p>
          </p:txBody>
        </p:sp>
      </p:grpSp>
      <p:grpSp>
        <p:nvGrpSpPr>
          <p:cNvPr id="13" name="Group 13"/>
          <p:cNvGrpSpPr/>
          <p:nvPr/>
        </p:nvGrpSpPr>
        <p:grpSpPr>
          <a:xfrm>
            <a:off x="9938804" y="260600"/>
            <a:ext cx="305349" cy="47625"/>
            <a:chOff x="0" y="0"/>
            <a:chExt cx="80421" cy="12543"/>
          </a:xfrm>
        </p:grpSpPr>
        <p:sp>
          <p:nvSpPr>
            <p:cNvPr id="14" name="Freeform 14"/>
            <p:cNvSpPr/>
            <p:nvPr/>
          </p:nvSpPr>
          <p:spPr>
            <a:xfrm>
              <a:off x="0" y="0"/>
              <a:ext cx="80421" cy="12543"/>
            </a:xfrm>
            <a:custGeom>
              <a:avLst/>
              <a:gdLst/>
              <a:ahLst/>
              <a:cxnLst/>
              <a:rect l="l" t="t" r="r" b="b"/>
              <a:pathLst>
                <a:path w="80421" h="12543">
                  <a:moveTo>
                    <a:pt x="6272" y="0"/>
                  </a:moveTo>
                  <a:lnTo>
                    <a:pt x="74150" y="0"/>
                  </a:lnTo>
                  <a:cubicBezTo>
                    <a:pt x="77613" y="0"/>
                    <a:pt x="80421" y="2808"/>
                    <a:pt x="80421" y="6272"/>
                  </a:cubicBezTo>
                  <a:lnTo>
                    <a:pt x="80421" y="6272"/>
                  </a:lnTo>
                  <a:cubicBezTo>
                    <a:pt x="80421" y="7935"/>
                    <a:pt x="79760" y="9530"/>
                    <a:pt x="78584" y="10706"/>
                  </a:cubicBezTo>
                  <a:cubicBezTo>
                    <a:pt x="77408" y="11882"/>
                    <a:pt x="75813" y="12543"/>
                    <a:pt x="74150"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5" name="TextBox 15"/>
            <p:cNvSpPr txBox="1"/>
            <p:nvPr/>
          </p:nvSpPr>
          <p:spPr>
            <a:xfrm>
              <a:off x="0" y="-28575"/>
              <a:ext cx="80421" cy="41118"/>
            </a:xfrm>
            <a:prstGeom prst="rect">
              <a:avLst/>
            </a:prstGeom>
          </p:spPr>
          <p:txBody>
            <a:bodyPr lIns="50800" tIns="50800" rIns="50800" bIns="50800" rtlCol="0" anchor="ctr"/>
            <a:lstStyle/>
            <a:p>
              <a:pPr algn="ctr">
                <a:lnSpc>
                  <a:spcPts val="2239"/>
                </a:lnSpc>
              </a:pPr>
              <a:endParaRPr/>
            </a:p>
          </p:txBody>
        </p:sp>
      </p:grpSp>
      <p:sp>
        <p:nvSpPr>
          <p:cNvPr id="16" name="Freeform 16"/>
          <p:cNvSpPr/>
          <p:nvPr/>
        </p:nvSpPr>
        <p:spPr>
          <a:xfrm>
            <a:off x="12649618" y="196264"/>
            <a:ext cx="2652095" cy="2320583"/>
          </a:xfrm>
          <a:custGeom>
            <a:avLst/>
            <a:gdLst/>
            <a:ahLst/>
            <a:cxnLst/>
            <a:rect l="l" t="t" r="r" b="b"/>
            <a:pathLst>
              <a:path w="2652095" h="2320583">
                <a:moveTo>
                  <a:pt x="0" y="0"/>
                </a:moveTo>
                <a:lnTo>
                  <a:pt x="2652095" y="0"/>
                </a:lnTo>
                <a:lnTo>
                  <a:pt x="2652095" y="2320583"/>
                </a:lnTo>
                <a:lnTo>
                  <a:pt x="0" y="2320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1959469" y="7599649"/>
            <a:ext cx="4196717" cy="2731681"/>
          </a:xfrm>
          <a:custGeom>
            <a:avLst/>
            <a:gdLst/>
            <a:ahLst/>
            <a:cxnLst/>
            <a:rect l="l" t="t" r="r" b="b"/>
            <a:pathLst>
              <a:path w="4196717" h="2731681">
                <a:moveTo>
                  <a:pt x="0" y="0"/>
                </a:moveTo>
                <a:lnTo>
                  <a:pt x="4196717" y="0"/>
                </a:lnTo>
                <a:lnTo>
                  <a:pt x="4196717" y="2731681"/>
                </a:lnTo>
                <a:lnTo>
                  <a:pt x="0" y="27316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TextBox 18"/>
          <p:cNvSpPr txBox="1"/>
          <p:nvPr/>
        </p:nvSpPr>
        <p:spPr>
          <a:xfrm>
            <a:off x="491606" y="149326"/>
            <a:ext cx="11268189" cy="1705610"/>
          </a:xfrm>
          <a:prstGeom prst="rect">
            <a:avLst/>
          </a:prstGeom>
        </p:spPr>
        <p:txBody>
          <a:bodyPr lIns="0" tIns="0" rIns="0" bIns="0" rtlCol="0" anchor="t">
            <a:spAutoFit/>
          </a:bodyPr>
          <a:lstStyle/>
          <a:p>
            <a:pPr marL="0" lvl="0" indent="0" algn="just">
              <a:lnSpc>
                <a:spcPts val="6820"/>
              </a:lnSpc>
              <a:spcBef>
                <a:spcPct val="0"/>
              </a:spcBef>
            </a:pPr>
            <a:r>
              <a:rPr lang="en-US" sz="5500" b="1">
                <a:solidFill>
                  <a:srgbClr val="FFFFFF"/>
                </a:solidFill>
                <a:latin typeface="Saira ExtraCondensed Bold"/>
                <a:ea typeface="Saira ExtraCondensed Bold"/>
                <a:cs typeface="Saira ExtraCondensed Bold"/>
                <a:sym typeface="Saira ExtraCondensed Bold"/>
              </a:rPr>
              <a:t>9.3 </a:t>
            </a:r>
            <a:r>
              <a:rPr lang="en-US" sz="5500" b="1" u="none" strike="noStrike">
                <a:solidFill>
                  <a:srgbClr val="FFFFFF"/>
                </a:solidFill>
                <a:latin typeface="Saira ExtraCondensed Bold"/>
                <a:ea typeface="Saira ExtraCondensed Bold"/>
                <a:cs typeface="Saira ExtraCondensed Bold"/>
                <a:sym typeface="Saira ExtraCondensed Bold"/>
              </a:rPr>
              <a:t>ỨNG DỤNG QUẢN LÝ VẬN HÀNH</a:t>
            </a:r>
          </a:p>
          <a:p>
            <a:pPr marL="0" lvl="0" indent="0" algn="just">
              <a:lnSpc>
                <a:spcPts val="6820"/>
              </a:lnSpc>
              <a:spcBef>
                <a:spcPct val="0"/>
              </a:spcBef>
            </a:pPr>
            <a:r>
              <a:rPr lang="en-US" sz="5500" b="1" u="none" strike="noStrike">
                <a:solidFill>
                  <a:srgbClr val="FFFFFF"/>
                </a:solidFill>
                <a:latin typeface="Saira ExtraCondensed Bold"/>
                <a:ea typeface="Saira ExtraCondensed Bold"/>
                <a:cs typeface="Saira ExtraCondensed Bold"/>
                <a:sym typeface="Saira ExtraCondensed Bold"/>
              </a:rPr>
              <a:t>Phân công lao động </a:t>
            </a:r>
          </a:p>
        </p:txBody>
      </p:sp>
      <p:sp>
        <p:nvSpPr>
          <p:cNvPr id="19" name="TextBox 19"/>
          <p:cNvSpPr txBox="1"/>
          <p:nvPr/>
        </p:nvSpPr>
        <p:spPr>
          <a:xfrm>
            <a:off x="1150259" y="1933861"/>
            <a:ext cx="7035086" cy="264160"/>
          </a:xfrm>
          <a:prstGeom prst="rect">
            <a:avLst/>
          </a:prstGeom>
        </p:spPr>
        <p:txBody>
          <a:bodyPr lIns="0" tIns="0" rIns="0" bIns="0" rtlCol="0" anchor="t">
            <a:spAutoFit/>
          </a:bodyPr>
          <a:lstStyle/>
          <a:p>
            <a:pPr algn="ctr">
              <a:lnSpc>
                <a:spcPts val="2239"/>
              </a:lnSpc>
              <a:spcBef>
                <a:spcPct val="0"/>
              </a:spcBef>
            </a:pPr>
            <a:r>
              <a:rPr lang="en-US" sz="1599" spc="596">
                <a:solidFill>
                  <a:srgbClr val="FFFFFF"/>
                </a:solidFill>
                <a:latin typeface="Open Sans 1"/>
                <a:ea typeface="Open Sans 1"/>
                <a:cs typeface="Open Sans 1"/>
                <a:sym typeface="Open Sans 1"/>
              </a:rPr>
              <a:t>WORKFORCE ASSIGNMENT</a:t>
            </a:r>
          </a:p>
        </p:txBody>
      </p:sp>
      <p:sp>
        <p:nvSpPr>
          <p:cNvPr id="20" name="TextBox 20"/>
          <p:cNvSpPr txBox="1"/>
          <p:nvPr/>
        </p:nvSpPr>
        <p:spPr>
          <a:xfrm>
            <a:off x="1300816" y="3015069"/>
            <a:ext cx="4694104" cy="514350"/>
          </a:xfrm>
          <a:prstGeom prst="rect">
            <a:avLst/>
          </a:prstGeom>
        </p:spPr>
        <p:txBody>
          <a:bodyPr lIns="0" tIns="0" rIns="0" bIns="0" rtlCol="0" anchor="t">
            <a:spAutoFit/>
          </a:bodyPr>
          <a:lstStyle/>
          <a:p>
            <a:pPr algn="l">
              <a:lnSpc>
                <a:spcPts val="4200"/>
              </a:lnSpc>
              <a:spcBef>
                <a:spcPct val="0"/>
              </a:spcBef>
            </a:pPr>
            <a:r>
              <a:rPr lang="en-US" sz="3000" b="1">
                <a:solidFill>
                  <a:srgbClr val="94B694"/>
                </a:solidFill>
                <a:latin typeface="Open Sans 1 Bold"/>
                <a:ea typeface="Open Sans 1 Bold"/>
                <a:cs typeface="Open Sans 1 Bold"/>
                <a:sym typeface="Open Sans 1 Bold"/>
              </a:rPr>
              <a:t>01. Khái niệm</a:t>
            </a:r>
          </a:p>
        </p:txBody>
      </p:sp>
      <p:sp>
        <p:nvSpPr>
          <p:cNvPr id="21" name="TextBox 21"/>
          <p:cNvSpPr txBox="1"/>
          <p:nvPr/>
        </p:nvSpPr>
        <p:spPr>
          <a:xfrm>
            <a:off x="1150259" y="3796119"/>
            <a:ext cx="5815138" cy="1746249"/>
          </a:xfrm>
          <a:prstGeom prst="rect">
            <a:avLst/>
          </a:prstGeom>
        </p:spPr>
        <p:txBody>
          <a:bodyPr lIns="0" tIns="0" rIns="0" bIns="0" rtlCol="0" anchor="t">
            <a:spAutoFit/>
          </a:bodyPr>
          <a:lstStyle/>
          <a:p>
            <a:pPr algn="l">
              <a:lnSpc>
                <a:spcPts val="3500"/>
              </a:lnSpc>
            </a:pPr>
            <a:r>
              <a:rPr lang="en-US" sz="2500">
                <a:solidFill>
                  <a:srgbClr val="000000"/>
                </a:solidFill>
                <a:latin typeface="Open Sans 2"/>
                <a:ea typeface="Open Sans 2"/>
                <a:cs typeface="Open Sans 2"/>
                <a:sym typeface="Open Sans 2"/>
              </a:rPr>
              <a:t> +Là quá trình phân bổ và bố trí nhân lực vào các công việc hoặc dự án cụ thể dựa trên các kỹ năng, năng lực và nguồn lực hiện có.</a:t>
            </a:r>
          </a:p>
        </p:txBody>
      </p:sp>
      <p:sp>
        <p:nvSpPr>
          <p:cNvPr id="22" name="TextBox 22"/>
          <p:cNvSpPr txBox="1"/>
          <p:nvPr/>
        </p:nvSpPr>
        <p:spPr>
          <a:xfrm>
            <a:off x="1150259" y="6015492"/>
            <a:ext cx="7384103" cy="2409825"/>
          </a:xfrm>
          <a:prstGeom prst="rect">
            <a:avLst/>
          </a:prstGeom>
        </p:spPr>
        <p:txBody>
          <a:bodyPr lIns="0" tIns="0" rIns="0" bIns="0" rtlCol="0" anchor="t">
            <a:spAutoFit/>
          </a:bodyPr>
          <a:lstStyle/>
          <a:p>
            <a:pPr algn="l">
              <a:lnSpc>
                <a:spcPts val="3640"/>
              </a:lnSpc>
            </a:pPr>
            <a:r>
              <a:rPr lang="en-US" sz="2600">
                <a:solidFill>
                  <a:srgbClr val="000000"/>
                </a:solidFill>
                <a:latin typeface="Open Sans 2"/>
                <a:ea typeface="Open Sans 2"/>
                <a:cs typeface="Open Sans 2"/>
                <a:sym typeface="Open Sans 2"/>
              </a:rPr>
              <a:t> +Mục tiêu là tối ưu hóa việc sử dụng nhân lực, đảm bảo công việc được thực hiện hiệu quả nhất, đồng thời đáp ứng được yêu cầu về thời gian và chất lượng.</a:t>
            </a:r>
          </a:p>
          <a:p>
            <a:pPr algn="l">
              <a:lnSpc>
                <a:spcPts val="4759"/>
              </a:lnSpc>
            </a:pPr>
            <a:endParaRPr lang="en-US" sz="2600">
              <a:solidFill>
                <a:srgbClr val="000000"/>
              </a:solidFill>
              <a:latin typeface="Open Sans 2"/>
              <a:ea typeface="Open Sans 2"/>
              <a:cs typeface="Open Sans 2"/>
              <a:sym typeface="Open Sans 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23991" y="-1164912"/>
            <a:ext cx="14617826" cy="3681759"/>
            <a:chOff x="0" y="0"/>
            <a:chExt cx="3849962" cy="969681"/>
          </a:xfrm>
        </p:grpSpPr>
        <p:sp>
          <p:nvSpPr>
            <p:cNvPr id="3" name="Freeform 3"/>
            <p:cNvSpPr/>
            <p:nvPr/>
          </p:nvSpPr>
          <p:spPr>
            <a:xfrm>
              <a:off x="0" y="0"/>
              <a:ext cx="3849963" cy="969682"/>
            </a:xfrm>
            <a:custGeom>
              <a:avLst/>
              <a:gdLst/>
              <a:ahLst/>
              <a:cxnLst/>
              <a:rect l="l" t="t" r="r" b="b"/>
              <a:pathLst>
                <a:path w="3849963" h="969682">
                  <a:moveTo>
                    <a:pt x="0" y="0"/>
                  </a:moveTo>
                  <a:lnTo>
                    <a:pt x="3849963" y="0"/>
                  </a:lnTo>
                  <a:lnTo>
                    <a:pt x="3849963" y="969682"/>
                  </a:lnTo>
                  <a:lnTo>
                    <a:pt x="0" y="969682"/>
                  </a:lnTo>
                  <a:close/>
                </a:path>
              </a:pathLst>
            </a:custGeom>
            <a:solidFill>
              <a:srgbClr val="4394CF"/>
            </a:solidFill>
          </p:spPr>
        </p:sp>
        <p:sp>
          <p:nvSpPr>
            <p:cNvPr id="4" name="TextBox 4"/>
            <p:cNvSpPr txBox="1"/>
            <p:nvPr/>
          </p:nvSpPr>
          <p:spPr>
            <a:xfrm>
              <a:off x="0" y="-28575"/>
              <a:ext cx="3849962" cy="998256"/>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1390035" y="33038"/>
            <a:ext cx="2251187" cy="502749"/>
            <a:chOff x="0" y="0"/>
            <a:chExt cx="1819761" cy="406400"/>
          </a:xfrm>
        </p:grpSpPr>
        <p:sp>
          <p:nvSpPr>
            <p:cNvPr id="6" name="Freeform 6"/>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95BFF6"/>
            </a:solidFill>
          </p:spPr>
        </p:sp>
        <p:sp>
          <p:nvSpPr>
            <p:cNvPr id="7" name="TextBox 7"/>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170785" y="1972729"/>
            <a:ext cx="9920694" cy="8314271"/>
            <a:chOff x="0" y="0"/>
            <a:chExt cx="13227591" cy="11085695"/>
          </a:xfrm>
        </p:grpSpPr>
        <p:pic>
          <p:nvPicPr>
            <p:cNvPr id="9" name="Picture 9"/>
            <p:cNvPicPr>
              <a:picLocks noChangeAspect="1"/>
            </p:cNvPicPr>
            <p:nvPr/>
          </p:nvPicPr>
          <p:blipFill>
            <a:blip r:embed="rId2"/>
            <a:srcRect l="8237" r="8237"/>
            <a:stretch>
              <a:fillRect/>
            </a:stretch>
          </p:blipFill>
          <p:spPr>
            <a:xfrm>
              <a:off x="0" y="0"/>
              <a:ext cx="13227591" cy="11085695"/>
            </a:xfrm>
            <a:prstGeom prst="rect">
              <a:avLst/>
            </a:prstGeom>
          </p:spPr>
        </p:pic>
      </p:grpSp>
      <p:grpSp>
        <p:nvGrpSpPr>
          <p:cNvPr id="10" name="Group 10"/>
          <p:cNvGrpSpPr/>
          <p:nvPr/>
        </p:nvGrpSpPr>
        <p:grpSpPr>
          <a:xfrm>
            <a:off x="7035086" y="212975"/>
            <a:ext cx="1380132" cy="47625"/>
            <a:chOff x="0" y="0"/>
            <a:chExt cx="363492" cy="12543"/>
          </a:xfrm>
        </p:grpSpPr>
        <p:sp>
          <p:nvSpPr>
            <p:cNvPr id="11" name="Freeform 11"/>
            <p:cNvSpPr/>
            <p:nvPr/>
          </p:nvSpPr>
          <p:spPr>
            <a:xfrm>
              <a:off x="0" y="0"/>
              <a:ext cx="363492" cy="12543"/>
            </a:xfrm>
            <a:custGeom>
              <a:avLst/>
              <a:gdLst/>
              <a:ahLst/>
              <a:cxnLst/>
              <a:rect l="l" t="t" r="r" b="b"/>
              <a:pathLst>
                <a:path w="363492" h="12543">
                  <a:moveTo>
                    <a:pt x="6272" y="0"/>
                  </a:moveTo>
                  <a:lnTo>
                    <a:pt x="357220" y="0"/>
                  </a:lnTo>
                  <a:cubicBezTo>
                    <a:pt x="358883" y="0"/>
                    <a:pt x="360478" y="661"/>
                    <a:pt x="361655" y="1837"/>
                  </a:cubicBezTo>
                  <a:cubicBezTo>
                    <a:pt x="362831" y="3013"/>
                    <a:pt x="363492" y="4608"/>
                    <a:pt x="363492" y="6272"/>
                  </a:cubicBezTo>
                  <a:lnTo>
                    <a:pt x="363492" y="6272"/>
                  </a:lnTo>
                  <a:cubicBezTo>
                    <a:pt x="363492" y="7935"/>
                    <a:pt x="362831" y="9530"/>
                    <a:pt x="361655" y="10706"/>
                  </a:cubicBezTo>
                  <a:cubicBezTo>
                    <a:pt x="360478" y="11882"/>
                    <a:pt x="358883" y="12543"/>
                    <a:pt x="357220"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2" name="TextBox 12"/>
            <p:cNvSpPr txBox="1"/>
            <p:nvPr/>
          </p:nvSpPr>
          <p:spPr>
            <a:xfrm>
              <a:off x="0" y="-28575"/>
              <a:ext cx="363492" cy="41118"/>
            </a:xfrm>
            <a:prstGeom prst="rect">
              <a:avLst/>
            </a:prstGeom>
          </p:spPr>
          <p:txBody>
            <a:bodyPr lIns="50800" tIns="50800" rIns="50800" bIns="50800" rtlCol="0" anchor="ctr"/>
            <a:lstStyle/>
            <a:p>
              <a:pPr algn="ctr">
                <a:lnSpc>
                  <a:spcPts val="2239"/>
                </a:lnSpc>
              </a:pPr>
              <a:endParaRPr/>
            </a:p>
          </p:txBody>
        </p:sp>
      </p:grpSp>
      <p:grpSp>
        <p:nvGrpSpPr>
          <p:cNvPr id="13" name="Group 13"/>
          <p:cNvGrpSpPr/>
          <p:nvPr/>
        </p:nvGrpSpPr>
        <p:grpSpPr>
          <a:xfrm>
            <a:off x="9938804" y="260600"/>
            <a:ext cx="305349" cy="47625"/>
            <a:chOff x="0" y="0"/>
            <a:chExt cx="80421" cy="12543"/>
          </a:xfrm>
        </p:grpSpPr>
        <p:sp>
          <p:nvSpPr>
            <p:cNvPr id="14" name="Freeform 14"/>
            <p:cNvSpPr/>
            <p:nvPr/>
          </p:nvSpPr>
          <p:spPr>
            <a:xfrm>
              <a:off x="0" y="0"/>
              <a:ext cx="80421" cy="12543"/>
            </a:xfrm>
            <a:custGeom>
              <a:avLst/>
              <a:gdLst/>
              <a:ahLst/>
              <a:cxnLst/>
              <a:rect l="l" t="t" r="r" b="b"/>
              <a:pathLst>
                <a:path w="80421" h="12543">
                  <a:moveTo>
                    <a:pt x="6272" y="0"/>
                  </a:moveTo>
                  <a:lnTo>
                    <a:pt x="74150" y="0"/>
                  </a:lnTo>
                  <a:cubicBezTo>
                    <a:pt x="77613" y="0"/>
                    <a:pt x="80421" y="2808"/>
                    <a:pt x="80421" y="6272"/>
                  </a:cubicBezTo>
                  <a:lnTo>
                    <a:pt x="80421" y="6272"/>
                  </a:lnTo>
                  <a:cubicBezTo>
                    <a:pt x="80421" y="7935"/>
                    <a:pt x="79760" y="9530"/>
                    <a:pt x="78584" y="10706"/>
                  </a:cubicBezTo>
                  <a:cubicBezTo>
                    <a:pt x="77408" y="11882"/>
                    <a:pt x="75813" y="12543"/>
                    <a:pt x="74150"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5" name="TextBox 15"/>
            <p:cNvSpPr txBox="1"/>
            <p:nvPr/>
          </p:nvSpPr>
          <p:spPr>
            <a:xfrm>
              <a:off x="0" y="-28575"/>
              <a:ext cx="80421" cy="41118"/>
            </a:xfrm>
            <a:prstGeom prst="rect">
              <a:avLst/>
            </a:prstGeom>
          </p:spPr>
          <p:txBody>
            <a:bodyPr lIns="50800" tIns="50800" rIns="50800" bIns="50800" rtlCol="0" anchor="ctr"/>
            <a:lstStyle/>
            <a:p>
              <a:pPr algn="ctr">
                <a:lnSpc>
                  <a:spcPts val="2239"/>
                </a:lnSpc>
              </a:pPr>
              <a:endParaRPr/>
            </a:p>
          </p:txBody>
        </p:sp>
      </p:grpSp>
      <p:sp>
        <p:nvSpPr>
          <p:cNvPr id="16" name="Freeform 16"/>
          <p:cNvSpPr/>
          <p:nvPr/>
        </p:nvSpPr>
        <p:spPr>
          <a:xfrm>
            <a:off x="14961588" y="-2704"/>
            <a:ext cx="2578618" cy="2516847"/>
          </a:xfrm>
          <a:custGeom>
            <a:avLst/>
            <a:gdLst/>
            <a:ahLst/>
            <a:cxnLst/>
            <a:rect l="l" t="t" r="r" b="b"/>
            <a:pathLst>
              <a:path w="2578618" h="2516847">
                <a:moveTo>
                  <a:pt x="0" y="0"/>
                </a:moveTo>
                <a:lnTo>
                  <a:pt x="2578618" y="0"/>
                </a:lnTo>
                <a:lnTo>
                  <a:pt x="2578618" y="2516847"/>
                </a:lnTo>
                <a:lnTo>
                  <a:pt x="0" y="25168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TextBox 17"/>
          <p:cNvSpPr txBox="1"/>
          <p:nvPr/>
        </p:nvSpPr>
        <p:spPr>
          <a:xfrm>
            <a:off x="491606" y="149326"/>
            <a:ext cx="11268189" cy="1705610"/>
          </a:xfrm>
          <a:prstGeom prst="rect">
            <a:avLst/>
          </a:prstGeom>
        </p:spPr>
        <p:txBody>
          <a:bodyPr lIns="0" tIns="0" rIns="0" bIns="0" rtlCol="0" anchor="t">
            <a:spAutoFit/>
          </a:bodyPr>
          <a:lstStyle/>
          <a:p>
            <a:pPr marL="0" lvl="0" indent="0" algn="just">
              <a:lnSpc>
                <a:spcPts val="6820"/>
              </a:lnSpc>
              <a:spcBef>
                <a:spcPct val="0"/>
              </a:spcBef>
            </a:pPr>
            <a:r>
              <a:rPr lang="en-US" sz="5500" b="1">
                <a:solidFill>
                  <a:srgbClr val="FFFFFF"/>
                </a:solidFill>
                <a:latin typeface="Saira ExtraCondensed Bold"/>
                <a:ea typeface="Saira ExtraCondensed Bold"/>
                <a:cs typeface="Saira ExtraCondensed Bold"/>
                <a:sym typeface="Saira ExtraCondensed Bold"/>
              </a:rPr>
              <a:t>9.3 </a:t>
            </a:r>
            <a:r>
              <a:rPr lang="en-US" sz="5500" b="1" u="none" strike="noStrike">
                <a:solidFill>
                  <a:srgbClr val="FFFFFF"/>
                </a:solidFill>
                <a:latin typeface="Saira ExtraCondensed Bold"/>
                <a:ea typeface="Saira ExtraCondensed Bold"/>
                <a:cs typeface="Saira ExtraCondensed Bold"/>
                <a:sym typeface="Saira ExtraCondensed Bold"/>
              </a:rPr>
              <a:t>ỨNG DỤNG QUẢN LÝ VẬN HÀNH</a:t>
            </a:r>
          </a:p>
          <a:p>
            <a:pPr marL="0" lvl="0" indent="0" algn="just">
              <a:lnSpc>
                <a:spcPts val="6820"/>
              </a:lnSpc>
              <a:spcBef>
                <a:spcPct val="0"/>
              </a:spcBef>
            </a:pPr>
            <a:r>
              <a:rPr lang="en-US" sz="5500" b="1" u="none" strike="noStrike">
                <a:solidFill>
                  <a:srgbClr val="FFFFFF"/>
                </a:solidFill>
                <a:latin typeface="Saira ExtraCondensed Bold"/>
                <a:ea typeface="Saira ExtraCondensed Bold"/>
                <a:cs typeface="Saira ExtraCondensed Bold"/>
                <a:sym typeface="Saira ExtraCondensed Bold"/>
              </a:rPr>
              <a:t>Phân công lao động </a:t>
            </a:r>
          </a:p>
        </p:txBody>
      </p:sp>
      <p:sp>
        <p:nvSpPr>
          <p:cNvPr id="18" name="TextBox 18"/>
          <p:cNvSpPr txBox="1"/>
          <p:nvPr/>
        </p:nvSpPr>
        <p:spPr>
          <a:xfrm>
            <a:off x="10336774" y="3057068"/>
            <a:ext cx="7951226" cy="514350"/>
          </a:xfrm>
          <a:prstGeom prst="rect">
            <a:avLst/>
          </a:prstGeom>
        </p:spPr>
        <p:txBody>
          <a:bodyPr lIns="0" tIns="0" rIns="0" bIns="0" rtlCol="0" anchor="t">
            <a:spAutoFit/>
          </a:bodyPr>
          <a:lstStyle/>
          <a:p>
            <a:pPr marL="0" lvl="0" indent="0" algn="l">
              <a:lnSpc>
                <a:spcPts val="4200"/>
              </a:lnSpc>
              <a:spcBef>
                <a:spcPct val="0"/>
              </a:spcBef>
            </a:pPr>
            <a:r>
              <a:rPr lang="en-US" sz="3000" b="1" u="none" strike="noStrike">
                <a:solidFill>
                  <a:srgbClr val="94B694"/>
                </a:solidFill>
                <a:latin typeface="Open Sans 1 Bold"/>
                <a:ea typeface="Open Sans 1 Bold"/>
                <a:cs typeface="Open Sans 1 Bold"/>
                <a:sym typeface="Open Sans 1 Bold"/>
              </a:rPr>
              <a:t>02. Ứng dụng LP (Linear Programming)</a:t>
            </a:r>
          </a:p>
        </p:txBody>
      </p:sp>
      <p:sp>
        <p:nvSpPr>
          <p:cNvPr id="19" name="TextBox 19"/>
          <p:cNvSpPr txBox="1"/>
          <p:nvPr/>
        </p:nvSpPr>
        <p:spPr>
          <a:xfrm>
            <a:off x="10091478" y="4133393"/>
            <a:ext cx="7862847" cy="4691463"/>
          </a:xfrm>
          <a:prstGeom prst="rect">
            <a:avLst/>
          </a:prstGeom>
        </p:spPr>
        <p:txBody>
          <a:bodyPr lIns="0" tIns="0" rIns="0" bIns="0" rtlCol="0" anchor="t">
            <a:spAutoFit/>
          </a:bodyPr>
          <a:lstStyle/>
          <a:p>
            <a:pPr marL="522854" lvl="1" indent="-261427" algn="l">
              <a:lnSpc>
                <a:spcPts val="3390"/>
              </a:lnSpc>
              <a:buFont typeface="Arial"/>
              <a:buChar char="•"/>
            </a:pPr>
            <a:r>
              <a:rPr lang="en-US" sz="2421">
                <a:solidFill>
                  <a:srgbClr val="000000"/>
                </a:solidFill>
                <a:latin typeface="Open Sans 2"/>
                <a:ea typeface="Open Sans 2"/>
                <a:cs typeface="Open Sans 2"/>
                <a:sym typeface="Open Sans 2"/>
              </a:rPr>
              <a:t>Mô hình Lập trình tuyến tính (Linear Programming) thường được sử dụng để tối ưu hóa quá trình phân bổ nhân lực, nhằm tìm ra phương án tối ưu với các ràng buộc về chi phí, thời gian và kỹ năng.</a:t>
            </a:r>
          </a:p>
          <a:p>
            <a:pPr marL="522854" lvl="1" indent="-261427" algn="l">
              <a:lnSpc>
                <a:spcPts val="3390"/>
              </a:lnSpc>
              <a:buFont typeface="Arial"/>
              <a:buChar char="•"/>
            </a:pPr>
            <a:r>
              <a:rPr lang="en-US" sz="2421">
                <a:solidFill>
                  <a:srgbClr val="000000"/>
                </a:solidFill>
                <a:latin typeface="Open Sans 2"/>
                <a:ea typeface="Open Sans 2"/>
                <a:cs typeface="Open Sans 2"/>
                <a:sym typeface="Open Sans 2"/>
              </a:rPr>
              <a:t>Biến quyết định: Xác định người nào được giao việc nào.</a:t>
            </a:r>
          </a:p>
          <a:p>
            <a:pPr marL="522854" lvl="1" indent="-261427" algn="l">
              <a:lnSpc>
                <a:spcPts val="3390"/>
              </a:lnSpc>
              <a:buFont typeface="Arial"/>
              <a:buChar char="•"/>
            </a:pPr>
            <a:r>
              <a:rPr lang="en-US" sz="2421">
                <a:solidFill>
                  <a:srgbClr val="000000"/>
                </a:solidFill>
                <a:latin typeface="Open Sans 2"/>
                <a:ea typeface="Open Sans 2"/>
                <a:cs typeface="Open Sans 2"/>
                <a:sym typeface="Open Sans 2"/>
              </a:rPr>
              <a:t>Ràng buộc: Ràng buộc về số lượng lao động, thời gian làm việc và nhu cầu công việc cụ thể.</a:t>
            </a:r>
          </a:p>
          <a:p>
            <a:pPr marL="522854" lvl="1" indent="-261427" algn="l">
              <a:lnSpc>
                <a:spcPts val="3390"/>
              </a:lnSpc>
              <a:buFont typeface="Arial"/>
              <a:buChar char="•"/>
            </a:pPr>
            <a:r>
              <a:rPr lang="en-US" sz="2421">
                <a:solidFill>
                  <a:srgbClr val="000000"/>
                </a:solidFill>
                <a:latin typeface="Open Sans 2"/>
                <a:ea typeface="Open Sans 2"/>
                <a:cs typeface="Open Sans 2"/>
                <a:sym typeface="Open Sans 2"/>
              </a:rPr>
              <a:t>Hàm mục tiêu: Tối ưu hóa một chỉ tiêu nào đó như tổng chi phí hoặc thời gian hoàn thành công việc.</a:t>
            </a:r>
          </a:p>
          <a:p>
            <a:pPr algn="l">
              <a:lnSpc>
                <a:spcPts val="3390"/>
              </a:lnSpc>
            </a:pPr>
            <a:endParaRPr lang="en-US" sz="2421">
              <a:solidFill>
                <a:srgbClr val="000000"/>
              </a:solidFill>
              <a:latin typeface="Open Sans 2"/>
              <a:ea typeface="Open Sans 2"/>
              <a:cs typeface="Open Sans 2"/>
              <a:sym typeface="Open Sans 2"/>
            </a:endParaRPr>
          </a:p>
        </p:txBody>
      </p:sp>
      <p:sp>
        <p:nvSpPr>
          <p:cNvPr id="20" name="TextBox 20"/>
          <p:cNvSpPr txBox="1"/>
          <p:nvPr/>
        </p:nvSpPr>
        <p:spPr>
          <a:xfrm>
            <a:off x="1150259" y="1933861"/>
            <a:ext cx="7035086" cy="264160"/>
          </a:xfrm>
          <a:prstGeom prst="rect">
            <a:avLst/>
          </a:prstGeom>
        </p:spPr>
        <p:txBody>
          <a:bodyPr lIns="0" tIns="0" rIns="0" bIns="0" rtlCol="0" anchor="t">
            <a:spAutoFit/>
          </a:bodyPr>
          <a:lstStyle/>
          <a:p>
            <a:pPr algn="ctr">
              <a:lnSpc>
                <a:spcPts val="2239"/>
              </a:lnSpc>
              <a:spcBef>
                <a:spcPct val="0"/>
              </a:spcBef>
            </a:pPr>
            <a:r>
              <a:rPr lang="en-US" sz="1599" spc="596">
                <a:solidFill>
                  <a:srgbClr val="FFFFFF"/>
                </a:solidFill>
                <a:latin typeface="Open Sans 1"/>
                <a:ea typeface="Open Sans 1"/>
                <a:cs typeface="Open Sans 1"/>
                <a:sym typeface="Open Sans 1"/>
              </a:rPr>
              <a:t>WORKFORCE ASSIGNMENT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02550" y="-150294"/>
            <a:ext cx="15745417" cy="3681759"/>
            <a:chOff x="0" y="0"/>
            <a:chExt cx="4146941" cy="969681"/>
          </a:xfrm>
        </p:grpSpPr>
        <p:sp>
          <p:nvSpPr>
            <p:cNvPr id="3" name="Freeform 3"/>
            <p:cNvSpPr/>
            <p:nvPr/>
          </p:nvSpPr>
          <p:spPr>
            <a:xfrm>
              <a:off x="0" y="0"/>
              <a:ext cx="4146941" cy="969682"/>
            </a:xfrm>
            <a:custGeom>
              <a:avLst/>
              <a:gdLst/>
              <a:ahLst/>
              <a:cxnLst/>
              <a:rect l="l" t="t" r="r" b="b"/>
              <a:pathLst>
                <a:path w="4146941" h="969682">
                  <a:moveTo>
                    <a:pt x="0" y="0"/>
                  </a:moveTo>
                  <a:lnTo>
                    <a:pt x="4146941" y="0"/>
                  </a:lnTo>
                  <a:lnTo>
                    <a:pt x="4146941" y="969682"/>
                  </a:lnTo>
                  <a:lnTo>
                    <a:pt x="0" y="969682"/>
                  </a:lnTo>
                  <a:close/>
                </a:path>
              </a:pathLst>
            </a:custGeom>
            <a:solidFill>
              <a:srgbClr val="4394CF"/>
            </a:solidFill>
          </p:spPr>
        </p:sp>
        <p:sp>
          <p:nvSpPr>
            <p:cNvPr id="4" name="TextBox 4"/>
            <p:cNvSpPr txBox="1"/>
            <p:nvPr/>
          </p:nvSpPr>
          <p:spPr>
            <a:xfrm>
              <a:off x="0" y="-28575"/>
              <a:ext cx="4146941" cy="998256"/>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16133706" y="260600"/>
            <a:ext cx="2251187" cy="502749"/>
            <a:chOff x="0" y="0"/>
            <a:chExt cx="1819761" cy="406400"/>
          </a:xfrm>
        </p:grpSpPr>
        <p:sp>
          <p:nvSpPr>
            <p:cNvPr id="6" name="Freeform 6"/>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95BFF6"/>
            </a:solidFill>
          </p:spPr>
        </p:sp>
        <p:sp>
          <p:nvSpPr>
            <p:cNvPr id="7" name="TextBox 7"/>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12763999" y="464350"/>
            <a:ext cx="1380132" cy="47625"/>
            <a:chOff x="0" y="0"/>
            <a:chExt cx="363492" cy="12543"/>
          </a:xfrm>
        </p:grpSpPr>
        <p:sp>
          <p:nvSpPr>
            <p:cNvPr id="9" name="Freeform 9"/>
            <p:cNvSpPr/>
            <p:nvPr/>
          </p:nvSpPr>
          <p:spPr>
            <a:xfrm>
              <a:off x="0" y="0"/>
              <a:ext cx="363492" cy="12543"/>
            </a:xfrm>
            <a:custGeom>
              <a:avLst/>
              <a:gdLst/>
              <a:ahLst/>
              <a:cxnLst/>
              <a:rect l="l" t="t" r="r" b="b"/>
              <a:pathLst>
                <a:path w="363492" h="12543">
                  <a:moveTo>
                    <a:pt x="6272" y="0"/>
                  </a:moveTo>
                  <a:lnTo>
                    <a:pt x="357220" y="0"/>
                  </a:lnTo>
                  <a:cubicBezTo>
                    <a:pt x="358883" y="0"/>
                    <a:pt x="360478" y="661"/>
                    <a:pt x="361655" y="1837"/>
                  </a:cubicBezTo>
                  <a:cubicBezTo>
                    <a:pt x="362831" y="3013"/>
                    <a:pt x="363492" y="4608"/>
                    <a:pt x="363492" y="6272"/>
                  </a:cubicBezTo>
                  <a:lnTo>
                    <a:pt x="363492" y="6272"/>
                  </a:lnTo>
                  <a:cubicBezTo>
                    <a:pt x="363492" y="7935"/>
                    <a:pt x="362831" y="9530"/>
                    <a:pt x="361655" y="10706"/>
                  </a:cubicBezTo>
                  <a:cubicBezTo>
                    <a:pt x="360478" y="11882"/>
                    <a:pt x="358883" y="12543"/>
                    <a:pt x="357220"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0" name="TextBox 10"/>
            <p:cNvSpPr txBox="1"/>
            <p:nvPr/>
          </p:nvSpPr>
          <p:spPr>
            <a:xfrm>
              <a:off x="0" y="-28575"/>
              <a:ext cx="363492" cy="41118"/>
            </a:xfrm>
            <a:prstGeom prst="rect">
              <a:avLst/>
            </a:prstGeom>
          </p:spPr>
          <p:txBody>
            <a:bodyPr lIns="50800" tIns="50800" rIns="50800" bIns="50800" rtlCol="0" anchor="ctr"/>
            <a:lstStyle/>
            <a:p>
              <a:pPr algn="ctr">
                <a:lnSpc>
                  <a:spcPts val="2239"/>
                </a:lnSpc>
              </a:pPr>
              <a:endParaRPr/>
            </a:p>
          </p:txBody>
        </p:sp>
      </p:grpSp>
      <p:grpSp>
        <p:nvGrpSpPr>
          <p:cNvPr id="11" name="Group 11"/>
          <p:cNvGrpSpPr/>
          <p:nvPr/>
        </p:nvGrpSpPr>
        <p:grpSpPr>
          <a:xfrm>
            <a:off x="14318298" y="464350"/>
            <a:ext cx="305349" cy="47625"/>
            <a:chOff x="0" y="0"/>
            <a:chExt cx="80421" cy="12543"/>
          </a:xfrm>
        </p:grpSpPr>
        <p:sp>
          <p:nvSpPr>
            <p:cNvPr id="12" name="Freeform 12"/>
            <p:cNvSpPr/>
            <p:nvPr/>
          </p:nvSpPr>
          <p:spPr>
            <a:xfrm>
              <a:off x="0" y="0"/>
              <a:ext cx="80421" cy="12543"/>
            </a:xfrm>
            <a:custGeom>
              <a:avLst/>
              <a:gdLst/>
              <a:ahLst/>
              <a:cxnLst/>
              <a:rect l="l" t="t" r="r" b="b"/>
              <a:pathLst>
                <a:path w="80421" h="12543">
                  <a:moveTo>
                    <a:pt x="6272" y="0"/>
                  </a:moveTo>
                  <a:lnTo>
                    <a:pt x="74150" y="0"/>
                  </a:lnTo>
                  <a:cubicBezTo>
                    <a:pt x="77613" y="0"/>
                    <a:pt x="80421" y="2808"/>
                    <a:pt x="80421" y="6272"/>
                  </a:cubicBezTo>
                  <a:lnTo>
                    <a:pt x="80421" y="6272"/>
                  </a:lnTo>
                  <a:cubicBezTo>
                    <a:pt x="80421" y="7935"/>
                    <a:pt x="79760" y="9530"/>
                    <a:pt x="78584" y="10706"/>
                  </a:cubicBezTo>
                  <a:cubicBezTo>
                    <a:pt x="77408" y="11882"/>
                    <a:pt x="75813" y="12543"/>
                    <a:pt x="74150"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3" name="TextBox 13"/>
            <p:cNvSpPr txBox="1"/>
            <p:nvPr/>
          </p:nvSpPr>
          <p:spPr>
            <a:xfrm>
              <a:off x="0" y="-28575"/>
              <a:ext cx="80421" cy="41118"/>
            </a:xfrm>
            <a:prstGeom prst="rect">
              <a:avLst/>
            </a:prstGeom>
          </p:spPr>
          <p:txBody>
            <a:bodyPr lIns="50800" tIns="50800" rIns="50800" bIns="50800" rtlCol="0" anchor="ctr"/>
            <a:lstStyle/>
            <a:p>
              <a:pPr algn="ctr">
                <a:lnSpc>
                  <a:spcPts val="2239"/>
                </a:lnSpc>
              </a:pPr>
              <a:endParaRPr/>
            </a:p>
          </p:txBody>
        </p:sp>
      </p:grpSp>
      <p:sp>
        <p:nvSpPr>
          <p:cNvPr id="14" name="Freeform 14"/>
          <p:cNvSpPr/>
          <p:nvPr/>
        </p:nvSpPr>
        <p:spPr>
          <a:xfrm>
            <a:off x="8191918" y="755880"/>
            <a:ext cx="1946910" cy="1946910"/>
          </a:xfrm>
          <a:custGeom>
            <a:avLst/>
            <a:gdLst/>
            <a:ahLst/>
            <a:cxnLst/>
            <a:rect l="l" t="t" r="r" b="b"/>
            <a:pathLst>
              <a:path w="1946910" h="1946910">
                <a:moveTo>
                  <a:pt x="0" y="0"/>
                </a:moveTo>
                <a:lnTo>
                  <a:pt x="1946910" y="0"/>
                </a:lnTo>
                <a:lnTo>
                  <a:pt x="1946910" y="1946910"/>
                </a:lnTo>
                <a:lnTo>
                  <a:pt x="0" y="1946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5" name="Group 15"/>
          <p:cNvGrpSpPr/>
          <p:nvPr/>
        </p:nvGrpSpPr>
        <p:grpSpPr>
          <a:xfrm>
            <a:off x="9481639" y="3531465"/>
            <a:ext cx="7777661" cy="6755535"/>
            <a:chOff x="0" y="0"/>
            <a:chExt cx="935778" cy="812800"/>
          </a:xfrm>
        </p:grpSpPr>
        <p:sp>
          <p:nvSpPr>
            <p:cNvPr id="16" name="Freeform 16"/>
            <p:cNvSpPr/>
            <p:nvPr/>
          </p:nvSpPr>
          <p:spPr>
            <a:xfrm>
              <a:off x="0" y="0"/>
              <a:ext cx="935778" cy="812800"/>
            </a:xfrm>
            <a:custGeom>
              <a:avLst/>
              <a:gdLst/>
              <a:ahLst/>
              <a:cxnLst/>
              <a:rect l="l" t="t" r="r" b="b"/>
              <a:pathLst>
                <a:path w="935778" h="812800">
                  <a:moveTo>
                    <a:pt x="22894" y="0"/>
                  </a:moveTo>
                  <a:lnTo>
                    <a:pt x="912884" y="0"/>
                  </a:lnTo>
                  <a:cubicBezTo>
                    <a:pt x="918956" y="0"/>
                    <a:pt x="924779" y="2412"/>
                    <a:pt x="929073" y="6706"/>
                  </a:cubicBezTo>
                  <a:cubicBezTo>
                    <a:pt x="933366" y="10999"/>
                    <a:pt x="935778" y="16822"/>
                    <a:pt x="935778" y="22894"/>
                  </a:cubicBezTo>
                  <a:lnTo>
                    <a:pt x="935778" y="789906"/>
                  </a:lnTo>
                  <a:cubicBezTo>
                    <a:pt x="935778" y="795978"/>
                    <a:pt x="933366" y="801801"/>
                    <a:pt x="929073" y="806094"/>
                  </a:cubicBezTo>
                  <a:cubicBezTo>
                    <a:pt x="924779" y="810388"/>
                    <a:pt x="918956" y="812800"/>
                    <a:pt x="912884" y="812800"/>
                  </a:cubicBezTo>
                  <a:lnTo>
                    <a:pt x="22894" y="812800"/>
                  </a:lnTo>
                  <a:cubicBezTo>
                    <a:pt x="16822" y="812800"/>
                    <a:pt x="10999" y="810388"/>
                    <a:pt x="6706" y="806094"/>
                  </a:cubicBezTo>
                  <a:cubicBezTo>
                    <a:pt x="2412" y="801801"/>
                    <a:pt x="0" y="795978"/>
                    <a:pt x="0" y="789906"/>
                  </a:cubicBezTo>
                  <a:lnTo>
                    <a:pt x="0" y="22894"/>
                  </a:lnTo>
                  <a:cubicBezTo>
                    <a:pt x="0" y="16822"/>
                    <a:pt x="2412" y="10999"/>
                    <a:pt x="6706" y="6706"/>
                  </a:cubicBezTo>
                  <a:cubicBezTo>
                    <a:pt x="10999" y="2412"/>
                    <a:pt x="16822" y="0"/>
                    <a:pt x="22894" y="0"/>
                  </a:cubicBezTo>
                  <a:close/>
                </a:path>
              </a:pathLst>
            </a:custGeom>
            <a:blipFill>
              <a:blip r:embed="rId4"/>
              <a:stretch>
                <a:fillRect t="-513" b="-513"/>
              </a:stretch>
            </a:blipFill>
          </p:spPr>
        </p:sp>
      </p:grpSp>
      <p:sp>
        <p:nvSpPr>
          <p:cNvPr id="17" name="TextBox 17"/>
          <p:cNvSpPr txBox="1"/>
          <p:nvPr/>
        </p:nvSpPr>
        <p:spPr>
          <a:xfrm>
            <a:off x="6621938" y="987655"/>
            <a:ext cx="11268189" cy="1705610"/>
          </a:xfrm>
          <a:prstGeom prst="rect">
            <a:avLst/>
          </a:prstGeom>
        </p:spPr>
        <p:txBody>
          <a:bodyPr lIns="0" tIns="0" rIns="0" bIns="0" rtlCol="0" anchor="t">
            <a:spAutoFit/>
          </a:bodyPr>
          <a:lstStyle/>
          <a:p>
            <a:pPr marL="0" lvl="0" indent="0" algn="r">
              <a:lnSpc>
                <a:spcPts val="6820"/>
              </a:lnSpc>
              <a:spcBef>
                <a:spcPct val="0"/>
              </a:spcBef>
            </a:pPr>
            <a:r>
              <a:rPr lang="en-US" sz="5500" b="1">
                <a:solidFill>
                  <a:srgbClr val="FFFFFF"/>
                </a:solidFill>
                <a:latin typeface="Saira ExtraCondensed Bold"/>
                <a:ea typeface="Saira ExtraCondensed Bold"/>
                <a:cs typeface="Saira ExtraCondensed Bold"/>
                <a:sym typeface="Saira ExtraCondensed Bold"/>
              </a:rPr>
              <a:t>9.3 </a:t>
            </a:r>
            <a:r>
              <a:rPr lang="en-US" sz="5500" b="1" u="none" strike="noStrike">
                <a:solidFill>
                  <a:srgbClr val="FFFFFF"/>
                </a:solidFill>
                <a:latin typeface="Saira ExtraCondensed Bold"/>
                <a:ea typeface="Saira ExtraCondensed Bold"/>
                <a:cs typeface="Saira ExtraCondensed Bold"/>
                <a:sym typeface="Saira ExtraCondensed Bold"/>
              </a:rPr>
              <a:t>ỨNG DỤNG QUẢN LÝ VẬN HÀNH</a:t>
            </a:r>
          </a:p>
          <a:p>
            <a:pPr marL="0" lvl="0" indent="0" algn="r">
              <a:lnSpc>
                <a:spcPts val="6820"/>
              </a:lnSpc>
              <a:spcBef>
                <a:spcPct val="0"/>
              </a:spcBef>
            </a:pPr>
            <a:r>
              <a:rPr lang="en-US" sz="5500" b="1" u="none" strike="noStrike">
                <a:solidFill>
                  <a:srgbClr val="FFFFFF"/>
                </a:solidFill>
                <a:latin typeface="Saira ExtraCondensed Bold"/>
                <a:ea typeface="Saira ExtraCondensed Bold"/>
                <a:cs typeface="Saira ExtraCondensed Bold"/>
                <a:sym typeface="Saira ExtraCondensed Bold"/>
              </a:rPr>
              <a:t>Bài toán pha trộn  </a:t>
            </a:r>
          </a:p>
        </p:txBody>
      </p:sp>
      <p:sp>
        <p:nvSpPr>
          <p:cNvPr id="18" name="TextBox 18"/>
          <p:cNvSpPr txBox="1"/>
          <p:nvPr/>
        </p:nvSpPr>
        <p:spPr>
          <a:xfrm>
            <a:off x="11052952" y="2917948"/>
            <a:ext cx="3422094" cy="264160"/>
          </a:xfrm>
          <a:prstGeom prst="rect">
            <a:avLst/>
          </a:prstGeom>
        </p:spPr>
        <p:txBody>
          <a:bodyPr lIns="0" tIns="0" rIns="0" bIns="0" rtlCol="0" anchor="t">
            <a:spAutoFit/>
          </a:bodyPr>
          <a:lstStyle/>
          <a:p>
            <a:pPr algn="ctr">
              <a:lnSpc>
                <a:spcPts val="2239"/>
              </a:lnSpc>
              <a:spcBef>
                <a:spcPct val="0"/>
              </a:spcBef>
            </a:pPr>
            <a:r>
              <a:rPr lang="en-US" sz="1599" spc="596">
                <a:solidFill>
                  <a:srgbClr val="FFFFFF"/>
                </a:solidFill>
                <a:latin typeface="Open Sans 1"/>
                <a:ea typeface="Open Sans 1"/>
                <a:cs typeface="Open Sans 1"/>
                <a:sym typeface="Open Sans 1"/>
              </a:rPr>
              <a:t>BLENDING PROBLEMS</a:t>
            </a:r>
          </a:p>
        </p:txBody>
      </p:sp>
      <p:sp>
        <p:nvSpPr>
          <p:cNvPr id="19" name="TextBox 19"/>
          <p:cNvSpPr txBox="1"/>
          <p:nvPr/>
        </p:nvSpPr>
        <p:spPr>
          <a:xfrm>
            <a:off x="946793" y="3134483"/>
            <a:ext cx="5675145" cy="655637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201E1E"/>
                </a:solidFill>
                <a:latin typeface="Open Sans 1"/>
                <a:ea typeface="Open Sans 1"/>
                <a:cs typeface="Open Sans 1"/>
                <a:sym typeface="Open Sans 1"/>
              </a:rPr>
              <a:t>Blending Problem là một dạng bài toán tối ưu hóa, trong đó mục tiêu là pha trộn các nguyên liệu khác nhau để tạo ra sản phẩm với chi phí thấp nhất, đồng thời thỏa mãn các yêu cầu cụ thể về chất lượng và số lượng.</a:t>
            </a:r>
          </a:p>
          <a:p>
            <a:pPr marL="539749" lvl="1" indent="-269875" algn="l">
              <a:lnSpc>
                <a:spcPts val="3499"/>
              </a:lnSpc>
              <a:spcBef>
                <a:spcPct val="0"/>
              </a:spcBef>
              <a:buFont typeface="Arial"/>
              <a:buChar char="•"/>
            </a:pPr>
            <a:r>
              <a:rPr lang="en-US" sz="2499">
                <a:solidFill>
                  <a:srgbClr val="201E1E"/>
                </a:solidFill>
                <a:latin typeface="Open Sans 1"/>
                <a:ea typeface="Open Sans 1"/>
                <a:cs typeface="Open Sans 1"/>
                <a:sym typeface="Open Sans 1"/>
              </a:rPr>
              <a:t>Loại bài toán này thường gặp trong các ngành sản xuất thực phẩm, hóa chất, năng lượng, hoặc luyện kim, nơi có nhiều thành phần nguyên liệu cần được pha trộn theo tỷ lệ nhất định để tạo ra sản phẩm cuối cùng.</a:t>
            </a:r>
          </a:p>
          <a:p>
            <a:pPr algn="l">
              <a:lnSpc>
                <a:spcPts val="3499"/>
              </a:lnSpc>
              <a:spcBef>
                <a:spcPct val="0"/>
              </a:spcBef>
            </a:pPr>
            <a:endParaRPr lang="en-US" sz="2499">
              <a:solidFill>
                <a:srgbClr val="201E1E"/>
              </a:solidFill>
              <a:latin typeface="Open Sans 1"/>
              <a:ea typeface="Open Sans 1"/>
              <a:cs typeface="Open Sans 1"/>
              <a:sym typeface="Open Sans 1"/>
            </a:endParaRPr>
          </a:p>
        </p:txBody>
      </p:sp>
      <p:sp>
        <p:nvSpPr>
          <p:cNvPr id="20" name="TextBox 20"/>
          <p:cNvSpPr txBox="1"/>
          <p:nvPr/>
        </p:nvSpPr>
        <p:spPr>
          <a:xfrm>
            <a:off x="1927834" y="2178915"/>
            <a:ext cx="4694104" cy="514350"/>
          </a:xfrm>
          <a:prstGeom prst="rect">
            <a:avLst/>
          </a:prstGeom>
        </p:spPr>
        <p:txBody>
          <a:bodyPr lIns="0" tIns="0" rIns="0" bIns="0" rtlCol="0" anchor="t">
            <a:spAutoFit/>
          </a:bodyPr>
          <a:lstStyle/>
          <a:p>
            <a:pPr algn="l">
              <a:lnSpc>
                <a:spcPts val="4200"/>
              </a:lnSpc>
              <a:spcBef>
                <a:spcPct val="0"/>
              </a:spcBef>
            </a:pPr>
            <a:r>
              <a:rPr lang="en-US" sz="3000" b="1">
                <a:solidFill>
                  <a:srgbClr val="94B694"/>
                </a:solidFill>
                <a:latin typeface="Open Sans 1 Bold"/>
                <a:ea typeface="Open Sans 1 Bold"/>
                <a:cs typeface="Open Sans 1 Bold"/>
                <a:sym typeface="Open Sans 1 Bold"/>
              </a:rPr>
              <a:t>01. Khái niệm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02550" y="-150294"/>
            <a:ext cx="15745417" cy="3681759"/>
            <a:chOff x="0" y="0"/>
            <a:chExt cx="4146941" cy="969681"/>
          </a:xfrm>
        </p:grpSpPr>
        <p:sp>
          <p:nvSpPr>
            <p:cNvPr id="3" name="Freeform 3"/>
            <p:cNvSpPr/>
            <p:nvPr/>
          </p:nvSpPr>
          <p:spPr>
            <a:xfrm>
              <a:off x="0" y="0"/>
              <a:ext cx="4146941" cy="969682"/>
            </a:xfrm>
            <a:custGeom>
              <a:avLst/>
              <a:gdLst/>
              <a:ahLst/>
              <a:cxnLst/>
              <a:rect l="l" t="t" r="r" b="b"/>
              <a:pathLst>
                <a:path w="4146941" h="969682">
                  <a:moveTo>
                    <a:pt x="0" y="0"/>
                  </a:moveTo>
                  <a:lnTo>
                    <a:pt x="4146941" y="0"/>
                  </a:lnTo>
                  <a:lnTo>
                    <a:pt x="4146941" y="969682"/>
                  </a:lnTo>
                  <a:lnTo>
                    <a:pt x="0" y="969682"/>
                  </a:lnTo>
                  <a:close/>
                </a:path>
              </a:pathLst>
            </a:custGeom>
            <a:solidFill>
              <a:srgbClr val="4394CF"/>
            </a:solidFill>
          </p:spPr>
        </p:sp>
        <p:sp>
          <p:nvSpPr>
            <p:cNvPr id="4" name="TextBox 4"/>
            <p:cNvSpPr txBox="1"/>
            <p:nvPr/>
          </p:nvSpPr>
          <p:spPr>
            <a:xfrm>
              <a:off x="0" y="-28575"/>
              <a:ext cx="4146941" cy="998256"/>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16133706" y="260600"/>
            <a:ext cx="2251187" cy="502749"/>
            <a:chOff x="0" y="0"/>
            <a:chExt cx="1819761" cy="406400"/>
          </a:xfrm>
        </p:grpSpPr>
        <p:sp>
          <p:nvSpPr>
            <p:cNvPr id="6" name="Freeform 6"/>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95BFF6"/>
            </a:solidFill>
          </p:spPr>
        </p:sp>
        <p:sp>
          <p:nvSpPr>
            <p:cNvPr id="7" name="TextBox 7"/>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12763999" y="464350"/>
            <a:ext cx="1380132" cy="47625"/>
            <a:chOff x="0" y="0"/>
            <a:chExt cx="363492" cy="12543"/>
          </a:xfrm>
        </p:grpSpPr>
        <p:sp>
          <p:nvSpPr>
            <p:cNvPr id="9" name="Freeform 9"/>
            <p:cNvSpPr/>
            <p:nvPr/>
          </p:nvSpPr>
          <p:spPr>
            <a:xfrm>
              <a:off x="0" y="0"/>
              <a:ext cx="363492" cy="12543"/>
            </a:xfrm>
            <a:custGeom>
              <a:avLst/>
              <a:gdLst/>
              <a:ahLst/>
              <a:cxnLst/>
              <a:rect l="l" t="t" r="r" b="b"/>
              <a:pathLst>
                <a:path w="363492" h="12543">
                  <a:moveTo>
                    <a:pt x="6272" y="0"/>
                  </a:moveTo>
                  <a:lnTo>
                    <a:pt x="357220" y="0"/>
                  </a:lnTo>
                  <a:cubicBezTo>
                    <a:pt x="358883" y="0"/>
                    <a:pt x="360478" y="661"/>
                    <a:pt x="361655" y="1837"/>
                  </a:cubicBezTo>
                  <a:cubicBezTo>
                    <a:pt x="362831" y="3013"/>
                    <a:pt x="363492" y="4608"/>
                    <a:pt x="363492" y="6272"/>
                  </a:cubicBezTo>
                  <a:lnTo>
                    <a:pt x="363492" y="6272"/>
                  </a:lnTo>
                  <a:cubicBezTo>
                    <a:pt x="363492" y="7935"/>
                    <a:pt x="362831" y="9530"/>
                    <a:pt x="361655" y="10706"/>
                  </a:cubicBezTo>
                  <a:cubicBezTo>
                    <a:pt x="360478" y="11882"/>
                    <a:pt x="358883" y="12543"/>
                    <a:pt x="357220"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0" name="TextBox 10"/>
            <p:cNvSpPr txBox="1"/>
            <p:nvPr/>
          </p:nvSpPr>
          <p:spPr>
            <a:xfrm>
              <a:off x="0" y="-28575"/>
              <a:ext cx="363492" cy="41118"/>
            </a:xfrm>
            <a:prstGeom prst="rect">
              <a:avLst/>
            </a:prstGeom>
          </p:spPr>
          <p:txBody>
            <a:bodyPr lIns="50800" tIns="50800" rIns="50800" bIns="50800" rtlCol="0" anchor="ctr"/>
            <a:lstStyle/>
            <a:p>
              <a:pPr algn="ctr">
                <a:lnSpc>
                  <a:spcPts val="2239"/>
                </a:lnSpc>
              </a:pPr>
              <a:endParaRPr/>
            </a:p>
          </p:txBody>
        </p:sp>
      </p:grpSp>
      <p:grpSp>
        <p:nvGrpSpPr>
          <p:cNvPr id="11" name="Group 11"/>
          <p:cNvGrpSpPr/>
          <p:nvPr/>
        </p:nvGrpSpPr>
        <p:grpSpPr>
          <a:xfrm>
            <a:off x="14318298" y="464350"/>
            <a:ext cx="305349" cy="47625"/>
            <a:chOff x="0" y="0"/>
            <a:chExt cx="80421" cy="12543"/>
          </a:xfrm>
        </p:grpSpPr>
        <p:sp>
          <p:nvSpPr>
            <p:cNvPr id="12" name="Freeform 12"/>
            <p:cNvSpPr/>
            <p:nvPr/>
          </p:nvSpPr>
          <p:spPr>
            <a:xfrm>
              <a:off x="0" y="0"/>
              <a:ext cx="80421" cy="12543"/>
            </a:xfrm>
            <a:custGeom>
              <a:avLst/>
              <a:gdLst/>
              <a:ahLst/>
              <a:cxnLst/>
              <a:rect l="l" t="t" r="r" b="b"/>
              <a:pathLst>
                <a:path w="80421" h="12543">
                  <a:moveTo>
                    <a:pt x="6272" y="0"/>
                  </a:moveTo>
                  <a:lnTo>
                    <a:pt x="74150" y="0"/>
                  </a:lnTo>
                  <a:cubicBezTo>
                    <a:pt x="77613" y="0"/>
                    <a:pt x="80421" y="2808"/>
                    <a:pt x="80421" y="6272"/>
                  </a:cubicBezTo>
                  <a:lnTo>
                    <a:pt x="80421" y="6272"/>
                  </a:lnTo>
                  <a:cubicBezTo>
                    <a:pt x="80421" y="7935"/>
                    <a:pt x="79760" y="9530"/>
                    <a:pt x="78584" y="10706"/>
                  </a:cubicBezTo>
                  <a:cubicBezTo>
                    <a:pt x="77408" y="11882"/>
                    <a:pt x="75813" y="12543"/>
                    <a:pt x="74150"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94B694"/>
            </a:solidFill>
          </p:spPr>
        </p:sp>
        <p:sp>
          <p:nvSpPr>
            <p:cNvPr id="13" name="TextBox 13"/>
            <p:cNvSpPr txBox="1"/>
            <p:nvPr/>
          </p:nvSpPr>
          <p:spPr>
            <a:xfrm>
              <a:off x="0" y="-28575"/>
              <a:ext cx="80421" cy="41118"/>
            </a:xfrm>
            <a:prstGeom prst="rect">
              <a:avLst/>
            </a:prstGeom>
          </p:spPr>
          <p:txBody>
            <a:bodyPr lIns="50800" tIns="50800" rIns="50800" bIns="50800" rtlCol="0" anchor="ctr"/>
            <a:lstStyle/>
            <a:p>
              <a:pPr algn="ctr">
                <a:lnSpc>
                  <a:spcPts val="2239"/>
                </a:lnSpc>
              </a:pPr>
              <a:endParaRPr/>
            </a:p>
          </p:txBody>
        </p:sp>
      </p:grpSp>
      <p:sp>
        <p:nvSpPr>
          <p:cNvPr id="14" name="Freeform 14"/>
          <p:cNvSpPr/>
          <p:nvPr/>
        </p:nvSpPr>
        <p:spPr>
          <a:xfrm>
            <a:off x="8191918" y="755880"/>
            <a:ext cx="1946910" cy="1946910"/>
          </a:xfrm>
          <a:custGeom>
            <a:avLst/>
            <a:gdLst/>
            <a:ahLst/>
            <a:cxnLst/>
            <a:rect l="l" t="t" r="r" b="b"/>
            <a:pathLst>
              <a:path w="1946910" h="1946910">
                <a:moveTo>
                  <a:pt x="0" y="0"/>
                </a:moveTo>
                <a:lnTo>
                  <a:pt x="1946910" y="0"/>
                </a:lnTo>
                <a:lnTo>
                  <a:pt x="1946910" y="1946910"/>
                </a:lnTo>
                <a:lnTo>
                  <a:pt x="0" y="1946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5" name="Group 15"/>
          <p:cNvGrpSpPr/>
          <p:nvPr/>
        </p:nvGrpSpPr>
        <p:grpSpPr>
          <a:xfrm>
            <a:off x="9481639" y="3531465"/>
            <a:ext cx="7777661" cy="6755535"/>
            <a:chOff x="0" y="0"/>
            <a:chExt cx="935778" cy="812800"/>
          </a:xfrm>
        </p:grpSpPr>
        <p:sp>
          <p:nvSpPr>
            <p:cNvPr id="16" name="Freeform 16"/>
            <p:cNvSpPr/>
            <p:nvPr/>
          </p:nvSpPr>
          <p:spPr>
            <a:xfrm>
              <a:off x="0" y="0"/>
              <a:ext cx="935778" cy="812800"/>
            </a:xfrm>
            <a:custGeom>
              <a:avLst/>
              <a:gdLst/>
              <a:ahLst/>
              <a:cxnLst/>
              <a:rect l="l" t="t" r="r" b="b"/>
              <a:pathLst>
                <a:path w="935778" h="812800">
                  <a:moveTo>
                    <a:pt x="22894" y="0"/>
                  </a:moveTo>
                  <a:lnTo>
                    <a:pt x="912884" y="0"/>
                  </a:lnTo>
                  <a:cubicBezTo>
                    <a:pt x="918956" y="0"/>
                    <a:pt x="924779" y="2412"/>
                    <a:pt x="929073" y="6706"/>
                  </a:cubicBezTo>
                  <a:cubicBezTo>
                    <a:pt x="933366" y="10999"/>
                    <a:pt x="935778" y="16822"/>
                    <a:pt x="935778" y="22894"/>
                  </a:cubicBezTo>
                  <a:lnTo>
                    <a:pt x="935778" y="789906"/>
                  </a:lnTo>
                  <a:cubicBezTo>
                    <a:pt x="935778" y="795978"/>
                    <a:pt x="933366" y="801801"/>
                    <a:pt x="929073" y="806094"/>
                  </a:cubicBezTo>
                  <a:cubicBezTo>
                    <a:pt x="924779" y="810388"/>
                    <a:pt x="918956" y="812800"/>
                    <a:pt x="912884" y="812800"/>
                  </a:cubicBezTo>
                  <a:lnTo>
                    <a:pt x="22894" y="812800"/>
                  </a:lnTo>
                  <a:cubicBezTo>
                    <a:pt x="16822" y="812800"/>
                    <a:pt x="10999" y="810388"/>
                    <a:pt x="6706" y="806094"/>
                  </a:cubicBezTo>
                  <a:cubicBezTo>
                    <a:pt x="2412" y="801801"/>
                    <a:pt x="0" y="795978"/>
                    <a:pt x="0" y="789906"/>
                  </a:cubicBezTo>
                  <a:lnTo>
                    <a:pt x="0" y="22894"/>
                  </a:lnTo>
                  <a:cubicBezTo>
                    <a:pt x="0" y="16822"/>
                    <a:pt x="2412" y="10999"/>
                    <a:pt x="6706" y="6706"/>
                  </a:cubicBezTo>
                  <a:cubicBezTo>
                    <a:pt x="10999" y="2412"/>
                    <a:pt x="16822" y="0"/>
                    <a:pt x="22894" y="0"/>
                  </a:cubicBezTo>
                  <a:close/>
                </a:path>
              </a:pathLst>
            </a:custGeom>
            <a:blipFill>
              <a:blip r:embed="rId4"/>
              <a:stretch>
                <a:fillRect l="-7332" r="-7332"/>
              </a:stretch>
            </a:blipFill>
          </p:spPr>
        </p:sp>
      </p:grpSp>
      <p:sp>
        <p:nvSpPr>
          <p:cNvPr id="17" name="TextBox 17"/>
          <p:cNvSpPr txBox="1"/>
          <p:nvPr/>
        </p:nvSpPr>
        <p:spPr>
          <a:xfrm>
            <a:off x="6577498" y="744299"/>
            <a:ext cx="11268189" cy="1705610"/>
          </a:xfrm>
          <a:prstGeom prst="rect">
            <a:avLst/>
          </a:prstGeom>
        </p:spPr>
        <p:txBody>
          <a:bodyPr lIns="0" tIns="0" rIns="0" bIns="0" rtlCol="0" anchor="t">
            <a:spAutoFit/>
          </a:bodyPr>
          <a:lstStyle/>
          <a:p>
            <a:pPr marL="0" lvl="0" indent="0" algn="r">
              <a:lnSpc>
                <a:spcPts val="6820"/>
              </a:lnSpc>
              <a:spcBef>
                <a:spcPct val="0"/>
              </a:spcBef>
            </a:pPr>
            <a:r>
              <a:rPr lang="en-US" sz="5500" b="1">
                <a:solidFill>
                  <a:srgbClr val="FFFFFF"/>
                </a:solidFill>
                <a:latin typeface="Saira ExtraCondensed Bold"/>
                <a:ea typeface="Saira ExtraCondensed Bold"/>
                <a:cs typeface="Saira ExtraCondensed Bold"/>
                <a:sym typeface="Saira ExtraCondensed Bold"/>
              </a:rPr>
              <a:t>9.3 </a:t>
            </a:r>
            <a:r>
              <a:rPr lang="en-US" sz="5500" b="1" u="none" strike="noStrike">
                <a:solidFill>
                  <a:srgbClr val="FFFFFF"/>
                </a:solidFill>
                <a:latin typeface="Saira ExtraCondensed Bold"/>
                <a:ea typeface="Saira ExtraCondensed Bold"/>
                <a:cs typeface="Saira ExtraCondensed Bold"/>
                <a:sym typeface="Saira ExtraCondensed Bold"/>
              </a:rPr>
              <a:t>ỨNG DỤNG QUẢN LÝ VẬN HÀNH</a:t>
            </a:r>
          </a:p>
          <a:p>
            <a:pPr marL="0" lvl="0" indent="0" algn="r">
              <a:lnSpc>
                <a:spcPts val="6820"/>
              </a:lnSpc>
              <a:spcBef>
                <a:spcPct val="0"/>
              </a:spcBef>
            </a:pPr>
            <a:r>
              <a:rPr lang="en-US" sz="5500" b="1" u="none" strike="noStrike">
                <a:solidFill>
                  <a:srgbClr val="FFFFFF"/>
                </a:solidFill>
                <a:latin typeface="Saira ExtraCondensed Bold"/>
                <a:ea typeface="Saira ExtraCondensed Bold"/>
                <a:cs typeface="Saira ExtraCondensed Bold"/>
                <a:sym typeface="Saira ExtraCondensed Bold"/>
              </a:rPr>
              <a:t>Bài toán pha trộn  </a:t>
            </a:r>
          </a:p>
        </p:txBody>
      </p:sp>
      <p:sp>
        <p:nvSpPr>
          <p:cNvPr id="18" name="TextBox 18"/>
          <p:cNvSpPr txBox="1"/>
          <p:nvPr/>
        </p:nvSpPr>
        <p:spPr>
          <a:xfrm>
            <a:off x="11052952" y="2917948"/>
            <a:ext cx="3422094" cy="264160"/>
          </a:xfrm>
          <a:prstGeom prst="rect">
            <a:avLst/>
          </a:prstGeom>
        </p:spPr>
        <p:txBody>
          <a:bodyPr lIns="0" tIns="0" rIns="0" bIns="0" rtlCol="0" anchor="t">
            <a:spAutoFit/>
          </a:bodyPr>
          <a:lstStyle/>
          <a:p>
            <a:pPr algn="ctr">
              <a:lnSpc>
                <a:spcPts val="2239"/>
              </a:lnSpc>
              <a:spcBef>
                <a:spcPct val="0"/>
              </a:spcBef>
            </a:pPr>
            <a:r>
              <a:rPr lang="en-US" sz="1599" spc="596">
                <a:solidFill>
                  <a:srgbClr val="FFFFFF"/>
                </a:solidFill>
                <a:latin typeface="Open Sans 1"/>
                <a:ea typeface="Open Sans 1"/>
                <a:cs typeface="Open Sans 1"/>
                <a:sym typeface="Open Sans 1"/>
              </a:rPr>
              <a:t>BLENDING PROBLEMS</a:t>
            </a:r>
          </a:p>
        </p:txBody>
      </p:sp>
      <p:sp>
        <p:nvSpPr>
          <p:cNvPr id="19" name="TextBox 19"/>
          <p:cNvSpPr txBox="1"/>
          <p:nvPr/>
        </p:nvSpPr>
        <p:spPr>
          <a:xfrm>
            <a:off x="881634" y="4272244"/>
            <a:ext cx="7951226" cy="514350"/>
          </a:xfrm>
          <a:prstGeom prst="rect">
            <a:avLst/>
          </a:prstGeom>
        </p:spPr>
        <p:txBody>
          <a:bodyPr lIns="0" tIns="0" rIns="0" bIns="0" rtlCol="0" anchor="t">
            <a:spAutoFit/>
          </a:bodyPr>
          <a:lstStyle/>
          <a:p>
            <a:pPr marL="0" lvl="0" indent="0" algn="l">
              <a:lnSpc>
                <a:spcPts val="4200"/>
              </a:lnSpc>
              <a:spcBef>
                <a:spcPct val="0"/>
              </a:spcBef>
            </a:pPr>
            <a:r>
              <a:rPr lang="en-US" sz="3000" b="1" u="none" strike="noStrike">
                <a:solidFill>
                  <a:srgbClr val="94B694"/>
                </a:solidFill>
                <a:latin typeface="Open Sans 1 Bold"/>
                <a:ea typeface="Open Sans 1 Bold"/>
                <a:cs typeface="Open Sans 1 Bold"/>
                <a:sym typeface="Open Sans 1 Bold"/>
              </a:rPr>
              <a:t>02. Ứng dụng LP (Linear Programming)</a:t>
            </a:r>
          </a:p>
        </p:txBody>
      </p:sp>
      <p:sp>
        <p:nvSpPr>
          <p:cNvPr id="20" name="TextBox 20"/>
          <p:cNvSpPr txBox="1"/>
          <p:nvPr/>
        </p:nvSpPr>
        <p:spPr>
          <a:xfrm>
            <a:off x="549121" y="5527373"/>
            <a:ext cx="8616252" cy="2706570"/>
          </a:xfrm>
          <a:prstGeom prst="rect">
            <a:avLst/>
          </a:prstGeom>
        </p:spPr>
        <p:txBody>
          <a:bodyPr lIns="0" tIns="0" rIns="0" bIns="0" rtlCol="0" anchor="t">
            <a:spAutoFit/>
          </a:bodyPr>
          <a:lstStyle/>
          <a:p>
            <a:pPr marL="557432" lvl="1" indent="-278716" algn="just">
              <a:lnSpc>
                <a:spcPts val="3614"/>
              </a:lnSpc>
              <a:buFont typeface="Arial"/>
              <a:buChar char="•"/>
            </a:pPr>
            <a:r>
              <a:rPr lang="en-US" sz="2581">
                <a:solidFill>
                  <a:srgbClr val="000000"/>
                </a:solidFill>
                <a:latin typeface="Open Sans 2"/>
                <a:ea typeface="Open Sans 2"/>
                <a:cs typeface="Open Sans 2"/>
                <a:sym typeface="Open Sans 2"/>
              </a:rPr>
              <a:t>Biến quyết định: Tỷ lệ hoặc số lượng của mỗi nguyên liệu cần pha trộn để đạt được sản phẩm cuối cùng.</a:t>
            </a:r>
          </a:p>
          <a:p>
            <a:pPr marL="557432" lvl="1" indent="-278716" algn="just">
              <a:lnSpc>
                <a:spcPts val="3614"/>
              </a:lnSpc>
              <a:buFont typeface="Arial"/>
              <a:buChar char="•"/>
            </a:pPr>
            <a:r>
              <a:rPr lang="en-US" sz="2581">
                <a:solidFill>
                  <a:srgbClr val="000000"/>
                </a:solidFill>
                <a:latin typeface="Open Sans 2"/>
                <a:ea typeface="Open Sans 2"/>
                <a:cs typeface="Open Sans 2"/>
                <a:sym typeface="Open Sans 2"/>
              </a:rPr>
              <a:t>Hàm mục tiêu: Tối thiểu hóa chi phí nguyên liệu.</a:t>
            </a:r>
          </a:p>
          <a:p>
            <a:pPr algn="just">
              <a:lnSpc>
                <a:spcPts val="3614"/>
              </a:lnSpc>
            </a:pPr>
            <a:r>
              <a:rPr lang="en-US" sz="2581">
                <a:solidFill>
                  <a:srgbClr val="000000"/>
                </a:solidFill>
                <a:latin typeface="Open Sans 2"/>
                <a:ea typeface="Open Sans 2"/>
                <a:cs typeface="Open Sans 2"/>
                <a:sym typeface="Open Sans 2"/>
              </a:rPr>
              <a:t>Ràng buộc: Các giới hạn về chất lượng (ví dụ: tỷ lệ chất đạm, chất béo) hoặc số lượng nguyên liệu có sẵn.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240608" y="176542"/>
            <a:ext cx="10110458" cy="10110458"/>
          </a:xfrm>
          <a:custGeom>
            <a:avLst/>
            <a:gdLst/>
            <a:ahLst/>
            <a:cxnLst/>
            <a:rect l="l" t="t" r="r" b="b"/>
            <a:pathLst>
              <a:path w="10110458" h="10110458">
                <a:moveTo>
                  <a:pt x="0" y="0"/>
                </a:moveTo>
                <a:lnTo>
                  <a:pt x="10110458" y="0"/>
                </a:lnTo>
                <a:lnTo>
                  <a:pt x="10110458" y="10110458"/>
                </a:lnTo>
                <a:lnTo>
                  <a:pt x="0" y="101104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5829615" y="2617836"/>
            <a:ext cx="6628770" cy="636448"/>
            <a:chOff x="0" y="0"/>
            <a:chExt cx="4232758" cy="406400"/>
          </a:xfrm>
        </p:grpSpPr>
        <p:sp>
          <p:nvSpPr>
            <p:cNvPr id="5" name="Freeform 5"/>
            <p:cNvSpPr/>
            <p:nvPr/>
          </p:nvSpPr>
          <p:spPr>
            <a:xfrm>
              <a:off x="0" y="0"/>
              <a:ext cx="4232758" cy="406400"/>
            </a:xfrm>
            <a:custGeom>
              <a:avLst/>
              <a:gdLst/>
              <a:ahLst/>
              <a:cxnLst/>
              <a:rect l="l" t="t" r="r" b="b"/>
              <a:pathLst>
                <a:path w="4232758" h="406400">
                  <a:moveTo>
                    <a:pt x="4029558" y="0"/>
                  </a:moveTo>
                  <a:cubicBezTo>
                    <a:pt x="4141782" y="0"/>
                    <a:pt x="4232758" y="90976"/>
                    <a:pt x="4232758" y="203200"/>
                  </a:cubicBezTo>
                  <a:cubicBezTo>
                    <a:pt x="4232758" y="315424"/>
                    <a:pt x="4141782" y="406400"/>
                    <a:pt x="4029558" y="406400"/>
                  </a:cubicBezTo>
                  <a:lnTo>
                    <a:pt x="203200" y="406400"/>
                  </a:lnTo>
                  <a:cubicBezTo>
                    <a:pt x="90976" y="406400"/>
                    <a:pt x="0" y="315424"/>
                    <a:pt x="0" y="203200"/>
                  </a:cubicBezTo>
                  <a:cubicBezTo>
                    <a:pt x="0" y="90976"/>
                    <a:pt x="90976" y="0"/>
                    <a:pt x="203200" y="0"/>
                  </a:cubicBezTo>
                  <a:close/>
                </a:path>
              </a:pathLst>
            </a:custGeom>
            <a:solidFill>
              <a:srgbClr val="94B694"/>
            </a:solidFill>
          </p:spPr>
        </p:sp>
        <p:sp>
          <p:nvSpPr>
            <p:cNvPr id="6" name="TextBox 6"/>
            <p:cNvSpPr txBox="1"/>
            <p:nvPr/>
          </p:nvSpPr>
          <p:spPr>
            <a:xfrm>
              <a:off x="0" y="-38100"/>
              <a:ext cx="4232758" cy="444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028700" y="4114800"/>
            <a:ext cx="2057400" cy="20574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2"/>
              </a:srgbClr>
            </a:solidFill>
          </p:spPr>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grpSp>
        <p:nvGrpSpPr>
          <p:cNvPr id="10" name="Group 10"/>
          <p:cNvGrpSpPr/>
          <p:nvPr/>
        </p:nvGrpSpPr>
        <p:grpSpPr>
          <a:xfrm>
            <a:off x="17256070" y="4114800"/>
            <a:ext cx="2057400" cy="20574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4902"/>
              </a:srgbClr>
            </a:solidFill>
          </p:spPr>
        </p:sp>
        <p:sp>
          <p:nvSpPr>
            <p:cNvPr id="12" name="TextBox 12"/>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pic>
        <p:nvPicPr>
          <p:cNvPr id="13" name="Picture 13"/>
          <p:cNvPicPr>
            <a:picLocks noChangeAspect="1"/>
          </p:cNvPicPr>
          <p:nvPr/>
        </p:nvPicPr>
        <p:blipFill>
          <a:blip r:embed="rId5"/>
          <a:srcRect/>
          <a:stretch>
            <a:fillRect/>
          </a:stretch>
        </p:blipFill>
        <p:spPr>
          <a:xfrm>
            <a:off x="6888466" y="3733785"/>
            <a:ext cx="4511068" cy="4876830"/>
          </a:xfrm>
          <a:prstGeom prst="rect">
            <a:avLst/>
          </a:prstGeom>
        </p:spPr>
      </p:pic>
      <p:sp>
        <p:nvSpPr>
          <p:cNvPr id="14" name="Freeform 14"/>
          <p:cNvSpPr/>
          <p:nvPr/>
        </p:nvSpPr>
        <p:spPr>
          <a:xfrm>
            <a:off x="0" y="14082"/>
            <a:ext cx="7315200" cy="1746504"/>
          </a:xfrm>
          <a:custGeom>
            <a:avLst/>
            <a:gdLst/>
            <a:ahLst/>
            <a:cxnLst/>
            <a:rect l="l" t="t" r="r" b="b"/>
            <a:pathLst>
              <a:path w="7315200" h="1746504">
                <a:moveTo>
                  <a:pt x="0" y="0"/>
                </a:moveTo>
                <a:lnTo>
                  <a:pt x="7315200" y="0"/>
                </a:lnTo>
                <a:lnTo>
                  <a:pt x="7315200" y="1746504"/>
                </a:lnTo>
                <a:lnTo>
                  <a:pt x="0" y="1746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10972800" y="0"/>
            <a:ext cx="7315200" cy="1746504"/>
          </a:xfrm>
          <a:custGeom>
            <a:avLst/>
            <a:gdLst/>
            <a:ahLst/>
            <a:cxnLst/>
            <a:rect l="l" t="t" r="r" b="b"/>
            <a:pathLst>
              <a:path w="7315200" h="1746504">
                <a:moveTo>
                  <a:pt x="0" y="0"/>
                </a:moveTo>
                <a:lnTo>
                  <a:pt x="7315200" y="0"/>
                </a:lnTo>
                <a:lnTo>
                  <a:pt x="7315200" y="1746504"/>
                </a:lnTo>
                <a:lnTo>
                  <a:pt x="0" y="1746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6" name="Picture 16"/>
          <p:cNvPicPr>
            <a:picLocks noChangeAspect="1"/>
          </p:cNvPicPr>
          <p:nvPr/>
        </p:nvPicPr>
        <p:blipFill>
          <a:blip r:embed="rId8"/>
          <a:srcRect/>
          <a:stretch>
            <a:fillRect/>
          </a:stretch>
        </p:blipFill>
        <p:spPr>
          <a:xfrm>
            <a:off x="16006824" y="2425091"/>
            <a:ext cx="1477897" cy="1589136"/>
          </a:xfrm>
          <a:prstGeom prst="rect">
            <a:avLst/>
          </a:prstGeom>
        </p:spPr>
      </p:pic>
      <p:pic>
        <p:nvPicPr>
          <p:cNvPr id="17" name="Picture 17"/>
          <p:cNvPicPr>
            <a:picLocks noChangeAspect="1"/>
          </p:cNvPicPr>
          <p:nvPr/>
        </p:nvPicPr>
        <p:blipFill>
          <a:blip r:embed="rId8"/>
          <a:srcRect/>
          <a:stretch>
            <a:fillRect/>
          </a:stretch>
        </p:blipFill>
        <p:spPr>
          <a:xfrm flipH="1">
            <a:off x="1105362" y="2525664"/>
            <a:ext cx="1477897" cy="1589136"/>
          </a:xfrm>
          <a:prstGeom prst="rect">
            <a:avLst/>
          </a:prstGeom>
        </p:spPr>
      </p:pic>
      <p:pic>
        <p:nvPicPr>
          <p:cNvPr id="18" name="Picture 18"/>
          <p:cNvPicPr>
            <a:picLocks noChangeAspect="1"/>
          </p:cNvPicPr>
          <p:nvPr/>
        </p:nvPicPr>
        <p:blipFill>
          <a:blip r:embed="rId9"/>
          <a:srcRect/>
          <a:stretch>
            <a:fillRect/>
          </a:stretch>
        </p:blipFill>
        <p:spPr>
          <a:xfrm>
            <a:off x="8236413" y="835955"/>
            <a:ext cx="2118848" cy="158913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815267"/>
            <a:ext cx="18288000" cy="5471733"/>
            <a:chOff x="0" y="0"/>
            <a:chExt cx="4816593" cy="1441115"/>
          </a:xfrm>
        </p:grpSpPr>
        <p:sp>
          <p:nvSpPr>
            <p:cNvPr id="3" name="Freeform 3"/>
            <p:cNvSpPr/>
            <p:nvPr/>
          </p:nvSpPr>
          <p:spPr>
            <a:xfrm>
              <a:off x="0" y="0"/>
              <a:ext cx="4816592" cy="1441115"/>
            </a:xfrm>
            <a:custGeom>
              <a:avLst/>
              <a:gdLst/>
              <a:ahLst/>
              <a:cxnLst/>
              <a:rect l="l" t="t" r="r" b="b"/>
              <a:pathLst>
                <a:path w="4816592" h="1441115">
                  <a:moveTo>
                    <a:pt x="0" y="0"/>
                  </a:moveTo>
                  <a:lnTo>
                    <a:pt x="4816592" y="0"/>
                  </a:lnTo>
                  <a:lnTo>
                    <a:pt x="4816592" y="1441115"/>
                  </a:lnTo>
                  <a:lnTo>
                    <a:pt x="0" y="1441115"/>
                  </a:lnTo>
                  <a:close/>
                </a:path>
              </a:pathLst>
            </a:custGeom>
            <a:solidFill>
              <a:srgbClr val="4394CF"/>
            </a:solidFill>
          </p:spPr>
        </p:sp>
        <p:sp>
          <p:nvSpPr>
            <p:cNvPr id="4" name="TextBox 4"/>
            <p:cNvSpPr txBox="1"/>
            <p:nvPr/>
          </p:nvSpPr>
          <p:spPr>
            <a:xfrm>
              <a:off x="0" y="-28575"/>
              <a:ext cx="4816593" cy="1469690"/>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11239908" y="0"/>
            <a:ext cx="9484523" cy="10287000"/>
            <a:chOff x="0" y="0"/>
            <a:chExt cx="12646031" cy="13716000"/>
          </a:xfrm>
        </p:grpSpPr>
        <p:pic>
          <p:nvPicPr>
            <p:cNvPr id="6" name="Picture 6"/>
            <p:cNvPicPr>
              <a:picLocks noChangeAspect="1"/>
            </p:cNvPicPr>
            <p:nvPr/>
          </p:nvPicPr>
          <p:blipFill>
            <a:blip r:embed="rId2"/>
            <a:srcRect l="24709" r="13978"/>
            <a:stretch>
              <a:fillRect/>
            </a:stretch>
          </p:blipFill>
          <p:spPr>
            <a:xfrm>
              <a:off x="0" y="0"/>
              <a:ext cx="12646031" cy="13716000"/>
            </a:xfrm>
            <a:prstGeom prst="rect">
              <a:avLst/>
            </a:prstGeom>
          </p:spPr>
        </p:pic>
      </p:grpSp>
      <p:grpSp>
        <p:nvGrpSpPr>
          <p:cNvPr id="7" name="Group 7"/>
          <p:cNvGrpSpPr/>
          <p:nvPr/>
        </p:nvGrpSpPr>
        <p:grpSpPr>
          <a:xfrm>
            <a:off x="-264553" y="363269"/>
            <a:ext cx="2251187" cy="502749"/>
            <a:chOff x="0" y="0"/>
            <a:chExt cx="1819761" cy="406400"/>
          </a:xfrm>
        </p:grpSpPr>
        <p:sp>
          <p:nvSpPr>
            <p:cNvPr id="8" name="Freeform 8"/>
            <p:cNvSpPr/>
            <p:nvPr/>
          </p:nvSpPr>
          <p:spPr>
            <a:xfrm>
              <a:off x="0" y="0"/>
              <a:ext cx="1819761" cy="406400"/>
            </a:xfrm>
            <a:custGeom>
              <a:avLst/>
              <a:gdLst/>
              <a:ahLst/>
              <a:cxnLst/>
              <a:rect l="l" t="t" r="r" b="b"/>
              <a:pathLst>
                <a:path w="1819761" h="406400">
                  <a:moveTo>
                    <a:pt x="1616561" y="0"/>
                  </a:moveTo>
                  <a:cubicBezTo>
                    <a:pt x="1728785" y="0"/>
                    <a:pt x="1819761" y="90976"/>
                    <a:pt x="1819761" y="203200"/>
                  </a:cubicBezTo>
                  <a:cubicBezTo>
                    <a:pt x="1819761" y="315424"/>
                    <a:pt x="1728785" y="406400"/>
                    <a:pt x="1616561" y="406400"/>
                  </a:cubicBezTo>
                  <a:lnTo>
                    <a:pt x="203200" y="406400"/>
                  </a:lnTo>
                  <a:cubicBezTo>
                    <a:pt x="90976" y="406400"/>
                    <a:pt x="0" y="315424"/>
                    <a:pt x="0" y="203200"/>
                  </a:cubicBezTo>
                  <a:cubicBezTo>
                    <a:pt x="0" y="90976"/>
                    <a:pt x="90976" y="0"/>
                    <a:pt x="203200" y="0"/>
                  </a:cubicBezTo>
                  <a:close/>
                </a:path>
              </a:pathLst>
            </a:custGeom>
            <a:solidFill>
              <a:srgbClr val="054BBD"/>
            </a:solidFill>
          </p:spPr>
        </p:sp>
        <p:sp>
          <p:nvSpPr>
            <p:cNvPr id="9" name="TextBox 9"/>
            <p:cNvSpPr txBox="1"/>
            <p:nvPr/>
          </p:nvSpPr>
          <p:spPr>
            <a:xfrm>
              <a:off x="0" y="-28575"/>
              <a:ext cx="1819761" cy="434975"/>
            </a:xfrm>
            <a:prstGeom prst="rect">
              <a:avLst/>
            </a:prstGeom>
          </p:spPr>
          <p:txBody>
            <a:bodyPr lIns="50800" tIns="50800" rIns="50800" bIns="50800" rtlCol="0" anchor="ctr"/>
            <a:lstStyle/>
            <a:p>
              <a:pPr algn="ctr">
                <a:lnSpc>
                  <a:spcPts val="2239"/>
                </a:lnSpc>
              </a:pPr>
              <a:endParaRPr/>
            </a:p>
          </p:txBody>
        </p:sp>
      </p:grpSp>
      <p:grpSp>
        <p:nvGrpSpPr>
          <p:cNvPr id="10" name="Group 10"/>
          <p:cNvGrpSpPr/>
          <p:nvPr/>
        </p:nvGrpSpPr>
        <p:grpSpPr>
          <a:xfrm>
            <a:off x="692383" y="1451602"/>
            <a:ext cx="1136375" cy="76973"/>
            <a:chOff x="0" y="0"/>
            <a:chExt cx="299292" cy="20273"/>
          </a:xfrm>
        </p:grpSpPr>
        <p:sp>
          <p:nvSpPr>
            <p:cNvPr id="11" name="Freeform 11"/>
            <p:cNvSpPr/>
            <p:nvPr/>
          </p:nvSpPr>
          <p:spPr>
            <a:xfrm>
              <a:off x="0" y="0"/>
              <a:ext cx="299292" cy="20273"/>
            </a:xfrm>
            <a:custGeom>
              <a:avLst/>
              <a:gdLst/>
              <a:ahLst/>
              <a:cxnLst/>
              <a:rect l="l" t="t" r="r" b="b"/>
              <a:pathLst>
                <a:path w="299292" h="20273">
                  <a:moveTo>
                    <a:pt x="10136" y="0"/>
                  </a:moveTo>
                  <a:lnTo>
                    <a:pt x="289156" y="0"/>
                  </a:lnTo>
                  <a:cubicBezTo>
                    <a:pt x="294754" y="0"/>
                    <a:pt x="299292" y="4538"/>
                    <a:pt x="299292" y="10136"/>
                  </a:cubicBezTo>
                  <a:lnTo>
                    <a:pt x="299292" y="10136"/>
                  </a:lnTo>
                  <a:cubicBezTo>
                    <a:pt x="299292" y="15734"/>
                    <a:pt x="294754" y="20273"/>
                    <a:pt x="289156" y="20273"/>
                  </a:cubicBezTo>
                  <a:lnTo>
                    <a:pt x="10136" y="20273"/>
                  </a:lnTo>
                  <a:cubicBezTo>
                    <a:pt x="4538" y="20273"/>
                    <a:pt x="0" y="15734"/>
                    <a:pt x="0" y="10136"/>
                  </a:cubicBezTo>
                  <a:lnTo>
                    <a:pt x="0" y="10136"/>
                  </a:lnTo>
                  <a:cubicBezTo>
                    <a:pt x="0" y="4538"/>
                    <a:pt x="4538" y="0"/>
                    <a:pt x="10136" y="0"/>
                  </a:cubicBezTo>
                  <a:close/>
                </a:path>
              </a:pathLst>
            </a:custGeom>
            <a:solidFill>
              <a:srgbClr val="4394CF"/>
            </a:solidFill>
          </p:spPr>
        </p:sp>
        <p:sp>
          <p:nvSpPr>
            <p:cNvPr id="12" name="TextBox 12"/>
            <p:cNvSpPr txBox="1"/>
            <p:nvPr/>
          </p:nvSpPr>
          <p:spPr>
            <a:xfrm>
              <a:off x="0" y="-28575"/>
              <a:ext cx="299292" cy="48848"/>
            </a:xfrm>
            <a:prstGeom prst="rect">
              <a:avLst/>
            </a:prstGeom>
          </p:spPr>
          <p:txBody>
            <a:bodyPr lIns="50800" tIns="50800" rIns="50800" bIns="50800" rtlCol="0" anchor="ctr"/>
            <a:lstStyle/>
            <a:p>
              <a:pPr algn="ctr">
                <a:lnSpc>
                  <a:spcPts val="2239"/>
                </a:lnSpc>
              </a:pPr>
              <a:endParaRPr/>
            </a:p>
          </p:txBody>
        </p:sp>
      </p:grpSp>
      <p:grpSp>
        <p:nvGrpSpPr>
          <p:cNvPr id="13" name="Group 13"/>
          <p:cNvGrpSpPr/>
          <p:nvPr/>
        </p:nvGrpSpPr>
        <p:grpSpPr>
          <a:xfrm>
            <a:off x="1885149" y="1451602"/>
            <a:ext cx="251419" cy="76973"/>
            <a:chOff x="0" y="0"/>
            <a:chExt cx="66217" cy="20273"/>
          </a:xfrm>
        </p:grpSpPr>
        <p:sp>
          <p:nvSpPr>
            <p:cNvPr id="14" name="Freeform 14"/>
            <p:cNvSpPr/>
            <p:nvPr/>
          </p:nvSpPr>
          <p:spPr>
            <a:xfrm>
              <a:off x="0" y="0"/>
              <a:ext cx="66217" cy="20273"/>
            </a:xfrm>
            <a:custGeom>
              <a:avLst/>
              <a:gdLst/>
              <a:ahLst/>
              <a:cxnLst/>
              <a:rect l="l" t="t" r="r" b="b"/>
              <a:pathLst>
                <a:path w="66217" h="20273">
                  <a:moveTo>
                    <a:pt x="10136" y="0"/>
                  </a:moveTo>
                  <a:lnTo>
                    <a:pt x="56081" y="0"/>
                  </a:lnTo>
                  <a:cubicBezTo>
                    <a:pt x="61679" y="0"/>
                    <a:pt x="66217" y="4538"/>
                    <a:pt x="66217" y="10136"/>
                  </a:cubicBezTo>
                  <a:lnTo>
                    <a:pt x="66217" y="10136"/>
                  </a:lnTo>
                  <a:cubicBezTo>
                    <a:pt x="66217" y="15734"/>
                    <a:pt x="61679" y="20273"/>
                    <a:pt x="56081" y="20273"/>
                  </a:cubicBezTo>
                  <a:lnTo>
                    <a:pt x="10136" y="20273"/>
                  </a:lnTo>
                  <a:cubicBezTo>
                    <a:pt x="4538" y="20273"/>
                    <a:pt x="0" y="15734"/>
                    <a:pt x="0" y="10136"/>
                  </a:cubicBezTo>
                  <a:lnTo>
                    <a:pt x="0" y="10136"/>
                  </a:lnTo>
                  <a:cubicBezTo>
                    <a:pt x="0" y="4538"/>
                    <a:pt x="4538" y="0"/>
                    <a:pt x="10136" y="0"/>
                  </a:cubicBezTo>
                  <a:close/>
                </a:path>
              </a:pathLst>
            </a:custGeom>
            <a:solidFill>
              <a:srgbClr val="4394CF"/>
            </a:solidFill>
          </p:spPr>
        </p:sp>
        <p:sp>
          <p:nvSpPr>
            <p:cNvPr id="15" name="TextBox 15"/>
            <p:cNvSpPr txBox="1"/>
            <p:nvPr/>
          </p:nvSpPr>
          <p:spPr>
            <a:xfrm>
              <a:off x="0" y="-28575"/>
              <a:ext cx="66217" cy="48848"/>
            </a:xfrm>
            <a:prstGeom prst="rect">
              <a:avLst/>
            </a:prstGeom>
          </p:spPr>
          <p:txBody>
            <a:bodyPr lIns="50800" tIns="50800" rIns="50800" bIns="50800" rtlCol="0" anchor="ctr"/>
            <a:lstStyle/>
            <a:p>
              <a:pPr algn="ctr">
                <a:lnSpc>
                  <a:spcPts val="2239"/>
                </a:lnSpc>
              </a:pPr>
              <a:endParaRPr/>
            </a:p>
          </p:txBody>
        </p:sp>
      </p:grpSp>
      <p:sp>
        <p:nvSpPr>
          <p:cNvPr id="16" name="TextBox 16"/>
          <p:cNvSpPr txBox="1"/>
          <p:nvPr/>
        </p:nvSpPr>
        <p:spPr>
          <a:xfrm>
            <a:off x="692383" y="1692932"/>
            <a:ext cx="7566171" cy="3420110"/>
          </a:xfrm>
          <a:prstGeom prst="rect">
            <a:avLst/>
          </a:prstGeom>
        </p:spPr>
        <p:txBody>
          <a:bodyPr lIns="0" tIns="0" rIns="0" bIns="0" rtlCol="0" anchor="t">
            <a:spAutoFit/>
          </a:bodyPr>
          <a:lstStyle/>
          <a:p>
            <a:pPr algn="l">
              <a:lnSpc>
                <a:spcPts val="6820"/>
              </a:lnSpc>
            </a:pPr>
            <a:r>
              <a:rPr lang="en-US" sz="5500" b="1">
                <a:solidFill>
                  <a:srgbClr val="054BBD"/>
                </a:solidFill>
                <a:latin typeface="Saira ExtraCondensed Bold"/>
                <a:ea typeface="Saira ExtraCondensed Bold"/>
                <a:cs typeface="Saira ExtraCondensed Bold"/>
                <a:sym typeface="Saira ExtraCondensed Bold"/>
              </a:rPr>
              <a:t>9.1. ỨNG DỤNG TIẾP THỊ</a:t>
            </a:r>
          </a:p>
          <a:p>
            <a:pPr algn="l">
              <a:lnSpc>
                <a:spcPts val="6820"/>
              </a:lnSpc>
            </a:pPr>
            <a:r>
              <a:rPr lang="en-US" sz="5500" b="1">
                <a:solidFill>
                  <a:srgbClr val="000000"/>
                </a:solidFill>
                <a:latin typeface="Saira ExtraCondensed Bold"/>
                <a:ea typeface="Saira ExtraCondensed Bold"/>
                <a:cs typeface="Saira ExtraCondensed Bold"/>
                <a:sym typeface="Saira ExtraCondensed Bold"/>
              </a:rPr>
              <a:t>Lựa chọn phương tiện truyền thông Nghiên cứu tiếp thị</a:t>
            </a:r>
          </a:p>
          <a:p>
            <a:pPr algn="l">
              <a:lnSpc>
                <a:spcPts val="6820"/>
              </a:lnSpc>
            </a:pPr>
            <a:endParaRPr lang="en-US" sz="5500" b="1">
              <a:solidFill>
                <a:srgbClr val="000000"/>
              </a:solidFill>
              <a:latin typeface="Saira ExtraCondensed Bold"/>
              <a:ea typeface="Saira ExtraCondensed Bold"/>
              <a:cs typeface="Saira ExtraCondensed Bold"/>
              <a:sym typeface="Saira ExtraCondensed Bold"/>
            </a:endParaRPr>
          </a:p>
        </p:txBody>
      </p:sp>
      <p:sp>
        <p:nvSpPr>
          <p:cNvPr id="17" name="TextBox 17"/>
          <p:cNvSpPr txBox="1"/>
          <p:nvPr/>
        </p:nvSpPr>
        <p:spPr>
          <a:xfrm>
            <a:off x="347837" y="5217817"/>
            <a:ext cx="10564295" cy="4370484"/>
          </a:xfrm>
          <a:prstGeom prst="rect">
            <a:avLst/>
          </a:prstGeom>
        </p:spPr>
        <p:txBody>
          <a:bodyPr lIns="0" tIns="0" rIns="0" bIns="0" rtlCol="0" anchor="t">
            <a:spAutoFit/>
          </a:bodyPr>
          <a:lstStyle/>
          <a:p>
            <a:pPr algn="just">
              <a:lnSpc>
                <a:spcPts val="5845"/>
              </a:lnSpc>
              <a:spcBef>
                <a:spcPct val="0"/>
              </a:spcBef>
            </a:pPr>
            <a:r>
              <a:rPr lang="en-US" sz="4175" b="1">
                <a:solidFill>
                  <a:srgbClr val="2C3A67"/>
                </a:solidFill>
                <a:latin typeface="Saira ExtraCondensed Bold"/>
                <a:ea typeface="Saira ExtraCondensed Bold"/>
                <a:cs typeface="Saira ExtraCondensed Bold"/>
                <a:sym typeface="Saira ExtraCondensed Bold"/>
              </a:rPr>
              <a:t>Marathon Oil Corporation</a:t>
            </a:r>
            <a:r>
              <a:rPr lang="en-US" sz="4175" b="1">
                <a:solidFill>
                  <a:srgbClr val="FFFFFF"/>
                </a:solidFill>
                <a:latin typeface="Saira ExtraCondensed Bold"/>
                <a:ea typeface="Saira ExtraCondensed Bold"/>
                <a:cs typeface="Saira ExtraCondensed Bold"/>
                <a:sym typeface="Saira ExtraCondensed Bold"/>
              </a:rPr>
              <a:t> </a:t>
            </a:r>
            <a:r>
              <a:rPr lang="en-US" sz="4175">
                <a:solidFill>
                  <a:srgbClr val="FFFFFF"/>
                </a:solidFill>
                <a:latin typeface="Saira ExtraCondensed"/>
                <a:ea typeface="Saira ExtraCondensed"/>
                <a:cs typeface="Saira ExtraCondensed"/>
                <a:sym typeface="Saira ExtraCondensed"/>
              </a:rPr>
              <a:t>(tập đoàn dầu khí toàn cầu có trụ sở chính tại Houston, Texas, Hoa Kỳ).Tập trung vào việc tìm kiếm, khai thác và sản xuất dầu và khí tự nhiên. Marathon Oil Corporation sử dụng phương pháp lập trình tuyến tính quy mô lớn để giải quyết các vấn đề liên quan tới lập kế hoạch tài chính nhằm giảm chi phí và tối ưu hóa lợi nhuận</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814057"/>
            <a:ext cx="11121971" cy="2335614"/>
          </a:xfrm>
          <a:custGeom>
            <a:avLst/>
            <a:gdLst/>
            <a:ahLst/>
            <a:cxnLst/>
            <a:rect l="l" t="t" r="r" b="b"/>
            <a:pathLst>
              <a:path w="11121971" h="2335614">
                <a:moveTo>
                  <a:pt x="0" y="2335614"/>
                </a:moveTo>
                <a:lnTo>
                  <a:pt x="11121971" y="2335614"/>
                </a:lnTo>
                <a:lnTo>
                  <a:pt x="11121971" y="0"/>
                </a:lnTo>
                <a:lnTo>
                  <a:pt x="0" y="0"/>
                </a:lnTo>
                <a:lnTo>
                  <a:pt x="0" y="233561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15312333" y="698379"/>
            <a:ext cx="2975667" cy="676964"/>
          </a:xfrm>
          <a:custGeom>
            <a:avLst/>
            <a:gdLst/>
            <a:ahLst/>
            <a:cxnLst/>
            <a:rect l="l" t="t" r="r" b="b"/>
            <a:pathLst>
              <a:path w="2975667" h="676964">
                <a:moveTo>
                  <a:pt x="0" y="0"/>
                </a:moveTo>
                <a:lnTo>
                  <a:pt x="2975667" y="0"/>
                </a:lnTo>
                <a:lnTo>
                  <a:pt x="2975667" y="676964"/>
                </a:lnTo>
                <a:lnTo>
                  <a:pt x="0" y="6769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AutoShape 4"/>
          <p:cNvSpPr/>
          <p:nvPr/>
        </p:nvSpPr>
        <p:spPr>
          <a:xfrm>
            <a:off x="1704495" y="9417021"/>
            <a:ext cx="15554805" cy="0"/>
          </a:xfrm>
          <a:prstGeom prst="line">
            <a:avLst/>
          </a:prstGeom>
          <a:ln w="38100" cap="rnd">
            <a:solidFill>
              <a:srgbClr val="F66134"/>
            </a:solidFill>
            <a:prstDash val="solid"/>
            <a:headEnd type="none" w="sm" len="sm"/>
            <a:tailEnd type="none" w="sm" len="sm"/>
          </a:ln>
        </p:spPr>
      </p:sp>
      <p:sp>
        <p:nvSpPr>
          <p:cNvPr id="5" name="Freeform 5"/>
          <p:cNvSpPr/>
          <p:nvPr/>
        </p:nvSpPr>
        <p:spPr>
          <a:xfrm>
            <a:off x="13731422" y="843319"/>
            <a:ext cx="1143735" cy="532024"/>
          </a:xfrm>
          <a:custGeom>
            <a:avLst/>
            <a:gdLst/>
            <a:ahLst/>
            <a:cxnLst/>
            <a:rect l="l" t="t" r="r" b="b"/>
            <a:pathLst>
              <a:path w="1143735" h="532024">
                <a:moveTo>
                  <a:pt x="0" y="0"/>
                </a:moveTo>
                <a:lnTo>
                  <a:pt x="1143735" y="0"/>
                </a:lnTo>
                <a:lnTo>
                  <a:pt x="1143735" y="532024"/>
                </a:lnTo>
                <a:lnTo>
                  <a:pt x="0" y="532024"/>
                </a:lnTo>
                <a:lnTo>
                  <a:pt x="0" y="0"/>
                </a:lnTo>
                <a:close/>
              </a:path>
            </a:pathLst>
          </a:custGeom>
          <a:blipFill>
            <a:blip r:embed="rId6">
              <a:extLst>
                <a:ext uri="{96DAC541-7B7A-43D3-8B79-37D633B846F1}">
                  <asvg:svgBlip xmlns:asvg="http://schemas.microsoft.com/office/drawing/2016/SVG/main" r:embed="rId7"/>
                </a:ext>
              </a:extLst>
            </a:blip>
            <a:stretch>
              <a:fillRect r="-24478" b="-46450"/>
            </a:stretch>
          </a:blipFill>
        </p:spPr>
      </p:sp>
      <p:sp>
        <p:nvSpPr>
          <p:cNvPr id="6" name="Freeform 6"/>
          <p:cNvSpPr/>
          <p:nvPr/>
        </p:nvSpPr>
        <p:spPr>
          <a:xfrm>
            <a:off x="0" y="-540463"/>
            <a:ext cx="2977141" cy="2865498"/>
          </a:xfrm>
          <a:custGeom>
            <a:avLst/>
            <a:gdLst/>
            <a:ahLst/>
            <a:cxnLst/>
            <a:rect l="l" t="t" r="r" b="b"/>
            <a:pathLst>
              <a:path w="2977141" h="2865498">
                <a:moveTo>
                  <a:pt x="0" y="0"/>
                </a:moveTo>
                <a:lnTo>
                  <a:pt x="2977141" y="0"/>
                </a:lnTo>
                <a:lnTo>
                  <a:pt x="2977141" y="2865498"/>
                </a:lnTo>
                <a:lnTo>
                  <a:pt x="0" y="2865498"/>
                </a:lnTo>
                <a:lnTo>
                  <a:pt x="0" y="0"/>
                </a:lnTo>
                <a:close/>
              </a:path>
            </a:pathLst>
          </a:custGeom>
          <a:blipFill>
            <a:blip r:embed="rId8"/>
            <a:stretch>
              <a:fillRect/>
            </a:stretch>
          </a:blipFill>
        </p:spPr>
      </p:sp>
      <p:sp>
        <p:nvSpPr>
          <p:cNvPr id="7" name="Freeform 7"/>
          <p:cNvSpPr/>
          <p:nvPr/>
        </p:nvSpPr>
        <p:spPr>
          <a:xfrm>
            <a:off x="15657419" y="1521557"/>
            <a:ext cx="1601881" cy="1741175"/>
          </a:xfrm>
          <a:custGeom>
            <a:avLst/>
            <a:gdLst/>
            <a:ahLst/>
            <a:cxnLst/>
            <a:rect l="l" t="t" r="r" b="b"/>
            <a:pathLst>
              <a:path w="1601881" h="1741175">
                <a:moveTo>
                  <a:pt x="0" y="0"/>
                </a:moveTo>
                <a:lnTo>
                  <a:pt x="1601881" y="0"/>
                </a:lnTo>
                <a:lnTo>
                  <a:pt x="1601881" y="1741175"/>
                </a:lnTo>
                <a:lnTo>
                  <a:pt x="0" y="17411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0161056" y="3855039"/>
            <a:ext cx="797088" cy="797088"/>
          </a:xfrm>
          <a:custGeom>
            <a:avLst/>
            <a:gdLst/>
            <a:ahLst/>
            <a:cxnLst/>
            <a:rect l="l" t="t" r="r" b="b"/>
            <a:pathLst>
              <a:path w="797088" h="797088">
                <a:moveTo>
                  <a:pt x="0" y="0"/>
                </a:moveTo>
                <a:lnTo>
                  <a:pt x="797088" y="0"/>
                </a:lnTo>
                <a:lnTo>
                  <a:pt x="797088" y="797087"/>
                </a:lnTo>
                <a:lnTo>
                  <a:pt x="0" y="7970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0161056" y="5636333"/>
            <a:ext cx="797088" cy="797088"/>
          </a:xfrm>
          <a:custGeom>
            <a:avLst/>
            <a:gdLst/>
            <a:ahLst/>
            <a:cxnLst/>
            <a:rect l="l" t="t" r="r" b="b"/>
            <a:pathLst>
              <a:path w="797088" h="797088">
                <a:moveTo>
                  <a:pt x="0" y="0"/>
                </a:moveTo>
                <a:lnTo>
                  <a:pt x="797088" y="0"/>
                </a:lnTo>
                <a:lnTo>
                  <a:pt x="797088" y="797088"/>
                </a:lnTo>
                <a:lnTo>
                  <a:pt x="0" y="7970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490557" y="3855039"/>
            <a:ext cx="858079" cy="874475"/>
          </a:xfrm>
          <a:custGeom>
            <a:avLst/>
            <a:gdLst/>
            <a:ahLst/>
            <a:cxnLst/>
            <a:rect l="l" t="t" r="r" b="b"/>
            <a:pathLst>
              <a:path w="858079" h="874475">
                <a:moveTo>
                  <a:pt x="0" y="0"/>
                </a:moveTo>
                <a:lnTo>
                  <a:pt x="858078" y="0"/>
                </a:lnTo>
                <a:lnTo>
                  <a:pt x="858078" y="874475"/>
                </a:lnTo>
                <a:lnTo>
                  <a:pt x="0" y="874475"/>
                </a:lnTo>
                <a:lnTo>
                  <a:pt x="0" y="0"/>
                </a:lnTo>
                <a:close/>
              </a:path>
            </a:pathLst>
          </a:custGeom>
          <a:blipFill>
            <a:blip r:embed="rId13"/>
            <a:stretch>
              <a:fillRect/>
            </a:stretch>
          </a:blipFill>
        </p:spPr>
      </p:sp>
      <p:sp>
        <p:nvSpPr>
          <p:cNvPr id="11" name="Freeform 11"/>
          <p:cNvSpPr/>
          <p:nvPr/>
        </p:nvSpPr>
        <p:spPr>
          <a:xfrm>
            <a:off x="490557" y="5692094"/>
            <a:ext cx="858079" cy="874475"/>
          </a:xfrm>
          <a:custGeom>
            <a:avLst/>
            <a:gdLst/>
            <a:ahLst/>
            <a:cxnLst/>
            <a:rect l="l" t="t" r="r" b="b"/>
            <a:pathLst>
              <a:path w="858079" h="874475">
                <a:moveTo>
                  <a:pt x="0" y="0"/>
                </a:moveTo>
                <a:lnTo>
                  <a:pt x="858078" y="0"/>
                </a:lnTo>
                <a:lnTo>
                  <a:pt x="858078" y="874475"/>
                </a:lnTo>
                <a:lnTo>
                  <a:pt x="0" y="874475"/>
                </a:lnTo>
                <a:lnTo>
                  <a:pt x="0" y="0"/>
                </a:lnTo>
                <a:close/>
              </a:path>
            </a:pathLst>
          </a:custGeom>
          <a:blipFill>
            <a:blip r:embed="rId13"/>
            <a:stretch>
              <a:fillRect/>
            </a:stretch>
          </a:blipFill>
        </p:spPr>
      </p:sp>
      <p:sp>
        <p:nvSpPr>
          <p:cNvPr id="12" name="Freeform 12"/>
          <p:cNvSpPr/>
          <p:nvPr/>
        </p:nvSpPr>
        <p:spPr>
          <a:xfrm>
            <a:off x="490557" y="7635335"/>
            <a:ext cx="858079" cy="874475"/>
          </a:xfrm>
          <a:custGeom>
            <a:avLst/>
            <a:gdLst/>
            <a:ahLst/>
            <a:cxnLst/>
            <a:rect l="l" t="t" r="r" b="b"/>
            <a:pathLst>
              <a:path w="858079" h="874475">
                <a:moveTo>
                  <a:pt x="0" y="0"/>
                </a:moveTo>
                <a:lnTo>
                  <a:pt x="858078" y="0"/>
                </a:lnTo>
                <a:lnTo>
                  <a:pt x="858078" y="874476"/>
                </a:lnTo>
                <a:lnTo>
                  <a:pt x="0" y="874476"/>
                </a:lnTo>
                <a:lnTo>
                  <a:pt x="0" y="0"/>
                </a:lnTo>
                <a:close/>
              </a:path>
            </a:pathLst>
          </a:custGeom>
          <a:blipFill>
            <a:blip r:embed="rId13"/>
            <a:stretch>
              <a:fillRect/>
            </a:stretch>
          </a:blipFill>
        </p:spPr>
      </p:sp>
      <p:sp>
        <p:nvSpPr>
          <p:cNvPr id="13" name="Freeform 13"/>
          <p:cNvSpPr/>
          <p:nvPr/>
        </p:nvSpPr>
        <p:spPr>
          <a:xfrm>
            <a:off x="10161056" y="7517152"/>
            <a:ext cx="797088" cy="797088"/>
          </a:xfrm>
          <a:custGeom>
            <a:avLst/>
            <a:gdLst/>
            <a:ahLst/>
            <a:cxnLst/>
            <a:rect l="l" t="t" r="r" b="b"/>
            <a:pathLst>
              <a:path w="797088" h="797088">
                <a:moveTo>
                  <a:pt x="0" y="0"/>
                </a:moveTo>
                <a:lnTo>
                  <a:pt x="797088" y="0"/>
                </a:lnTo>
                <a:lnTo>
                  <a:pt x="797088" y="797088"/>
                </a:lnTo>
                <a:lnTo>
                  <a:pt x="0" y="7970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5807090" y="2061553"/>
            <a:ext cx="1079717" cy="917760"/>
          </a:xfrm>
          <a:custGeom>
            <a:avLst/>
            <a:gdLst/>
            <a:ahLst/>
            <a:cxnLst/>
            <a:rect l="l" t="t" r="r" b="b"/>
            <a:pathLst>
              <a:path w="1079717" h="917760">
                <a:moveTo>
                  <a:pt x="0" y="0"/>
                </a:moveTo>
                <a:lnTo>
                  <a:pt x="1079717" y="0"/>
                </a:lnTo>
                <a:lnTo>
                  <a:pt x="1079717" y="917760"/>
                </a:lnTo>
                <a:lnTo>
                  <a:pt x="0" y="9177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TextBox 15"/>
          <p:cNvSpPr txBox="1"/>
          <p:nvPr/>
        </p:nvSpPr>
        <p:spPr>
          <a:xfrm>
            <a:off x="11403301" y="7026825"/>
            <a:ext cx="6341717" cy="1998980"/>
          </a:xfrm>
          <a:prstGeom prst="rect">
            <a:avLst/>
          </a:prstGeom>
        </p:spPr>
        <p:txBody>
          <a:bodyPr lIns="0" tIns="0" rIns="0" bIns="0" rtlCol="0" anchor="t">
            <a:spAutoFit/>
          </a:bodyPr>
          <a:lstStyle/>
          <a:p>
            <a:pPr marL="0" lvl="0" indent="0" algn="just">
              <a:lnSpc>
                <a:spcPts val="3219"/>
              </a:lnSpc>
              <a:spcBef>
                <a:spcPct val="0"/>
              </a:spcBef>
            </a:pPr>
            <a:r>
              <a:rPr lang="en-US" sz="2299" u="none" strike="noStrike">
                <a:solidFill>
                  <a:srgbClr val="263140"/>
                </a:solidFill>
                <a:latin typeface="DejaVu Serif"/>
                <a:ea typeface="DejaVu Serif"/>
                <a:cs typeface="DejaVu Serif"/>
                <a:sym typeface="DejaVu Serif"/>
              </a:rPr>
              <a:t>Với doanh số hàng ngày khoảng 10 triệu gallon sản phẩm nhẹ tinh chế, việc tiết kiệm thậm chí một phần nghìn xu cho mỗi gallon có thể dẫn đến tiết kiệm lâu dài.</a:t>
            </a:r>
          </a:p>
          <a:p>
            <a:pPr marL="0" lvl="0" indent="0" algn="just">
              <a:lnSpc>
                <a:spcPts val="3219"/>
              </a:lnSpc>
              <a:spcBef>
                <a:spcPct val="0"/>
              </a:spcBef>
            </a:pPr>
            <a:endParaRPr lang="en-US" sz="2299" u="none" strike="noStrike">
              <a:solidFill>
                <a:srgbClr val="263140"/>
              </a:solidFill>
              <a:latin typeface="DejaVu Serif"/>
              <a:ea typeface="DejaVu Serif"/>
              <a:cs typeface="DejaVu Serif"/>
              <a:sym typeface="DejaVu Serif"/>
            </a:endParaRPr>
          </a:p>
        </p:txBody>
      </p:sp>
      <p:sp>
        <p:nvSpPr>
          <p:cNvPr id="16" name="TextBox 16"/>
          <p:cNvSpPr txBox="1"/>
          <p:nvPr/>
        </p:nvSpPr>
        <p:spPr>
          <a:xfrm>
            <a:off x="5833820" y="819275"/>
            <a:ext cx="7126077" cy="727929"/>
          </a:xfrm>
          <a:prstGeom prst="rect">
            <a:avLst/>
          </a:prstGeom>
        </p:spPr>
        <p:txBody>
          <a:bodyPr lIns="0" tIns="0" rIns="0" bIns="0" rtlCol="0" anchor="t">
            <a:spAutoFit/>
          </a:bodyPr>
          <a:lstStyle/>
          <a:p>
            <a:pPr algn="l">
              <a:lnSpc>
                <a:spcPts val="5408"/>
              </a:lnSpc>
            </a:pPr>
            <a:r>
              <a:rPr lang="en-US" sz="5408" b="1">
                <a:solidFill>
                  <a:srgbClr val="263140"/>
                </a:solidFill>
                <a:latin typeface="Open Sans 1 Bold"/>
                <a:ea typeface="Open Sans 1 Bold"/>
                <a:cs typeface="Open Sans 1 Bold"/>
                <a:sym typeface="Open Sans 1 Bold"/>
              </a:rPr>
              <a:t>ĐỐI MẶT - MỤC TIÊU</a:t>
            </a:r>
          </a:p>
        </p:txBody>
      </p:sp>
      <p:sp>
        <p:nvSpPr>
          <p:cNvPr id="17" name="TextBox 17"/>
          <p:cNvSpPr txBox="1"/>
          <p:nvPr/>
        </p:nvSpPr>
        <p:spPr>
          <a:xfrm>
            <a:off x="1547085" y="3864286"/>
            <a:ext cx="5649424" cy="798830"/>
          </a:xfrm>
          <a:prstGeom prst="rect">
            <a:avLst/>
          </a:prstGeom>
        </p:spPr>
        <p:txBody>
          <a:bodyPr lIns="0" tIns="0" rIns="0" bIns="0" rtlCol="0" anchor="t">
            <a:spAutoFit/>
          </a:bodyPr>
          <a:lstStyle/>
          <a:p>
            <a:pPr marL="0" lvl="0" indent="0" algn="just">
              <a:lnSpc>
                <a:spcPts val="3219"/>
              </a:lnSpc>
              <a:spcBef>
                <a:spcPct val="0"/>
              </a:spcBef>
            </a:pPr>
            <a:r>
              <a:rPr lang="en-US" sz="2299" u="none" strike="noStrike">
                <a:solidFill>
                  <a:srgbClr val="263140"/>
                </a:solidFill>
                <a:latin typeface="DejaVu Serif"/>
                <a:ea typeface="DejaVu Serif"/>
                <a:cs typeface="DejaVu Serif"/>
                <a:sym typeface="DejaVu Serif"/>
              </a:rPr>
              <a:t>Xác định </a:t>
            </a:r>
            <a:r>
              <a:rPr lang="en-US" sz="2299" b="1" u="none" strike="noStrike">
                <a:solidFill>
                  <a:srgbClr val="263140"/>
                </a:solidFill>
                <a:latin typeface="DejaVu Serif Bold"/>
                <a:ea typeface="DejaVu Serif Bold"/>
                <a:cs typeface="DejaVu Serif Bold"/>
                <a:sym typeface="DejaVu Serif Bold"/>
              </a:rPr>
              <a:t>nhà máy lọc dầu</a:t>
            </a:r>
            <a:r>
              <a:rPr lang="en-US" sz="2299" u="none" strike="noStrike">
                <a:solidFill>
                  <a:srgbClr val="263140"/>
                </a:solidFill>
                <a:latin typeface="DejaVu Serif"/>
                <a:ea typeface="DejaVu Serif"/>
                <a:cs typeface="DejaVu Serif"/>
                <a:sym typeface="DejaVu Serif"/>
              </a:rPr>
              <a:t> nào sẽ cung cấp cho trạm nào</a:t>
            </a:r>
          </a:p>
        </p:txBody>
      </p:sp>
      <p:sp>
        <p:nvSpPr>
          <p:cNvPr id="18" name="TextBox 18"/>
          <p:cNvSpPr txBox="1"/>
          <p:nvPr/>
        </p:nvSpPr>
        <p:spPr>
          <a:xfrm>
            <a:off x="1547085" y="5301291"/>
            <a:ext cx="5649424" cy="1598930"/>
          </a:xfrm>
          <a:prstGeom prst="rect">
            <a:avLst/>
          </a:prstGeom>
        </p:spPr>
        <p:txBody>
          <a:bodyPr lIns="0" tIns="0" rIns="0" bIns="0" rtlCol="0" anchor="t">
            <a:spAutoFit/>
          </a:bodyPr>
          <a:lstStyle/>
          <a:p>
            <a:pPr marL="0" lvl="0" indent="0" algn="just">
              <a:lnSpc>
                <a:spcPts val="3219"/>
              </a:lnSpc>
              <a:spcBef>
                <a:spcPct val="0"/>
              </a:spcBef>
            </a:pPr>
            <a:r>
              <a:rPr lang="en-US" sz="2299">
                <a:solidFill>
                  <a:srgbClr val="263140"/>
                </a:solidFill>
                <a:latin typeface="DejaVu Serif"/>
                <a:ea typeface="DejaVu Serif"/>
                <a:cs typeface="DejaVu Serif"/>
                <a:sym typeface="DejaVu Serif"/>
              </a:rPr>
              <a:t>X</a:t>
            </a:r>
            <a:r>
              <a:rPr lang="en-US" sz="2299" u="none" strike="noStrike">
                <a:solidFill>
                  <a:srgbClr val="263140"/>
                </a:solidFill>
                <a:latin typeface="DejaVu Serif"/>
                <a:ea typeface="DejaVu Serif"/>
                <a:cs typeface="DejaVu Serif"/>
                <a:sym typeface="DejaVu Serif"/>
              </a:rPr>
              <a:t>ác định các sản phẩm </a:t>
            </a:r>
            <a:r>
              <a:rPr lang="en-US" sz="2299" b="1" u="none" strike="noStrike">
                <a:solidFill>
                  <a:srgbClr val="263140"/>
                </a:solidFill>
                <a:latin typeface="DejaVu Serif Bold"/>
                <a:ea typeface="DejaVu Serif Bold"/>
                <a:cs typeface="DejaVu Serif Bold"/>
                <a:sym typeface="DejaVu Serif Bold"/>
              </a:rPr>
              <a:t>nên được vận chuyển</a:t>
            </a:r>
            <a:r>
              <a:rPr lang="en-US" sz="2299" u="none" strike="noStrike">
                <a:solidFill>
                  <a:srgbClr val="263140"/>
                </a:solidFill>
                <a:latin typeface="DejaVu Serif"/>
                <a:ea typeface="DejaVu Serif"/>
                <a:cs typeface="DejaVu Serif"/>
                <a:sym typeface="DejaVu Serif"/>
              </a:rPr>
              <a:t> qua đường ống, tàu barge (tàu đáy phẳng) hay tàu chở dầu để </a:t>
            </a:r>
            <a:r>
              <a:rPr lang="en-US" sz="2299" b="1" u="none" strike="noStrike">
                <a:solidFill>
                  <a:srgbClr val="263140"/>
                </a:solidFill>
                <a:latin typeface="DejaVu Serif Bold"/>
                <a:ea typeface="DejaVu Serif Bold"/>
                <a:cs typeface="DejaVu Serif Bold"/>
                <a:sym typeface="DejaVu Serif Bold"/>
              </a:rPr>
              <a:t>giảm thiểu chi phí</a:t>
            </a:r>
          </a:p>
        </p:txBody>
      </p:sp>
      <p:sp>
        <p:nvSpPr>
          <p:cNvPr id="19" name="TextBox 19"/>
          <p:cNvSpPr txBox="1"/>
          <p:nvPr/>
        </p:nvSpPr>
        <p:spPr>
          <a:xfrm>
            <a:off x="1547085" y="7244533"/>
            <a:ext cx="5649424" cy="1598930"/>
          </a:xfrm>
          <a:prstGeom prst="rect">
            <a:avLst/>
          </a:prstGeom>
        </p:spPr>
        <p:txBody>
          <a:bodyPr lIns="0" tIns="0" rIns="0" bIns="0" rtlCol="0" anchor="t">
            <a:spAutoFit/>
          </a:bodyPr>
          <a:lstStyle/>
          <a:p>
            <a:pPr marL="0" lvl="0" indent="0" algn="just">
              <a:lnSpc>
                <a:spcPts val="3219"/>
              </a:lnSpc>
              <a:spcBef>
                <a:spcPct val="0"/>
              </a:spcBef>
            </a:pPr>
            <a:r>
              <a:rPr lang="en-US" sz="2299">
                <a:solidFill>
                  <a:srgbClr val="263140"/>
                </a:solidFill>
                <a:latin typeface="DejaVu Serif"/>
                <a:ea typeface="DejaVu Serif"/>
                <a:cs typeface="DejaVu Serif"/>
                <a:sym typeface="DejaVu Serif"/>
              </a:rPr>
              <a:t>Đ</a:t>
            </a:r>
            <a:r>
              <a:rPr lang="en-US" sz="2299" u="none" strike="noStrike">
                <a:solidFill>
                  <a:srgbClr val="263140"/>
                </a:solidFill>
                <a:latin typeface="DejaVu Serif"/>
                <a:ea typeface="DejaVu Serif"/>
                <a:cs typeface="DejaVu Serif"/>
                <a:sym typeface="DejaVu Serif"/>
              </a:rPr>
              <a:t>iều kiện Nhu cầu sản phẩm phải được đáp ứng, và không được vượt quá khả năng cung cấp của từng nhà máy lọc dầu</a:t>
            </a:r>
          </a:p>
        </p:txBody>
      </p:sp>
      <p:sp>
        <p:nvSpPr>
          <p:cNvPr id="20" name="TextBox 20"/>
          <p:cNvSpPr txBox="1"/>
          <p:nvPr/>
        </p:nvSpPr>
        <p:spPr>
          <a:xfrm>
            <a:off x="7388824" y="2037818"/>
            <a:ext cx="4457470" cy="898556"/>
          </a:xfrm>
          <a:prstGeom prst="rect">
            <a:avLst/>
          </a:prstGeom>
        </p:spPr>
        <p:txBody>
          <a:bodyPr lIns="0" tIns="0" rIns="0" bIns="0" rtlCol="0" anchor="t">
            <a:spAutoFit/>
          </a:bodyPr>
          <a:lstStyle/>
          <a:p>
            <a:pPr marL="0" lvl="0" indent="0" algn="l">
              <a:lnSpc>
                <a:spcPts val="3611"/>
              </a:lnSpc>
              <a:spcBef>
                <a:spcPct val="0"/>
              </a:spcBef>
            </a:pPr>
            <a:r>
              <a:rPr lang="en-US" sz="2579" b="1">
                <a:solidFill>
                  <a:srgbClr val="263140"/>
                </a:solidFill>
                <a:latin typeface="DejaVu Serif Bold"/>
                <a:ea typeface="DejaVu Serif Bold"/>
                <a:cs typeface="DejaVu Serif Bold"/>
                <a:sym typeface="DejaVu Serif Bold"/>
              </a:rPr>
              <a:t>Phát triển một mô hình lập kế hoạch tiếp thị</a:t>
            </a:r>
          </a:p>
        </p:txBody>
      </p:sp>
      <p:sp>
        <p:nvSpPr>
          <p:cNvPr id="21" name="TextBox 21"/>
          <p:cNvSpPr txBox="1"/>
          <p:nvPr/>
        </p:nvSpPr>
        <p:spPr>
          <a:xfrm>
            <a:off x="11403301" y="3552477"/>
            <a:ext cx="6341717" cy="1198880"/>
          </a:xfrm>
          <a:prstGeom prst="rect">
            <a:avLst/>
          </a:prstGeom>
        </p:spPr>
        <p:txBody>
          <a:bodyPr lIns="0" tIns="0" rIns="0" bIns="0" rtlCol="0" anchor="t">
            <a:spAutoFit/>
          </a:bodyPr>
          <a:lstStyle/>
          <a:p>
            <a:pPr marL="0" lvl="0" indent="0" algn="just">
              <a:lnSpc>
                <a:spcPts val="3219"/>
              </a:lnSpc>
              <a:spcBef>
                <a:spcPct val="0"/>
              </a:spcBef>
            </a:pPr>
            <a:r>
              <a:rPr lang="en-US" sz="2299">
                <a:solidFill>
                  <a:srgbClr val="263140"/>
                </a:solidFill>
                <a:latin typeface="DejaVu Serif"/>
                <a:ea typeface="DejaVu Serif"/>
                <a:cs typeface="DejaVu Serif"/>
                <a:sym typeface="DejaVu Serif"/>
              </a:rPr>
              <a:t>Sử dụng trong việc giải quyết các vấn đề của việc lên kế hoạch, tính đến doanh số bán hàng</a:t>
            </a:r>
          </a:p>
        </p:txBody>
      </p:sp>
      <p:sp>
        <p:nvSpPr>
          <p:cNvPr id="22" name="TextBox 22"/>
          <p:cNvSpPr txBox="1"/>
          <p:nvPr/>
        </p:nvSpPr>
        <p:spPr>
          <a:xfrm>
            <a:off x="11403301" y="5044890"/>
            <a:ext cx="6341717" cy="1598930"/>
          </a:xfrm>
          <a:prstGeom prst="rect">
            <a:avLst/>
          </a:prstGeom>
        </p:spPr>
        <p:txBody>
          <a:bodyPr lIns="0" tIns="0" rIns="0" bIns="0" rtlCol="0" anchor="t">
            <a:spAutoFit/>
          </a:bodyPr>
          <a:lstStyle/>
          <a:p>
            <a:pPr marL="0" lvl="0" indent="0" algn="just">
              <a:lnSpc>
                <a:spcPts val="3219"/>
              </a:lnSpc>
              <a:spcBef>
                <a:spcPct val="0"/>
              </a:spcBef>
            </a:pPr>
            <a:r>
              <a:rPr lang="en-US" sz="2299">
                <a:solidFill>
                  <a:srgbClr val="263140"/>
                </a:solidFill>
                <a:latin typeface="DejaVu Serif"/>
                <a:ea typeface="DejaVu Serif"/>
                <a:cs typeface="DejaVu Serif"/>
                <a:sym typeface="DejaVu Serif"/>
              </a:rPr>
              <a:t>Mục tiêu của mô hình là giảm thiểu chi phí đáp ứng một cấu trúc nhu cầu nhất định, được sử dụng để giải quyết nhiều vấn đề quy hoạch khác nhau</a:t>
            </a:r>
          </a:p>
        </p:txBody>
      </p:sp>
      <p:grpSp>
        <p:nvGrpSpPr>
          <p:cNvPr id="23" name="Group 23"/>
          <p:cNvGrpSpPr/>
          <p:nvPr/>
        </p:nvGrpSpPr>
        <p:grpSpPr>
          <a:xfrm>
            <a:off x="8828819" y="3493663"/>
            <a:ext cx="199072" cy="5389245"/>
            <a:chOff x="0" y="0"/>
            <a:chExt cx="265430" cy="7185660"/>
          </a:xfrm>
        </p:grpSpPr>
        <p:sp>
          <p:nvSpPr>
            <p:cNvPr id="24" name="Freeform 24"/>
            <p:cNvSpPr/>
            <p:nvPr/>
          </p:nvSpPr>
          <p:spPr>
            <a:xfrm>
              <a:off x="-52070" y="49530"/>
              <a:ext cx="269240" cy="7087870"/>
            </a:xfrm>
            <a:custGeom>
              <a:avLst/>
              <a:gdLst/>
              <a:ahLst/>
              <a:cxnLst/>
              <a:rect l="l" t="t" r="r" b="b"/>
              <a:pathLst>
                <a:path w="269240" h="7087870">
                  <a:moveTo>
                    <a:pt x="257810" y="73660"/>
                  </a:moveTo>
                  <a:cubicBezTo>
                    <a:pt x="256540" y="7047230"/>
                    <a:pt x="248920" y="7058660"/>
                    <a:pt x="231140" y="7071360"/>
                  </a:cubicBezTo>
                  <a:cubicBezTo>
                    <a:pt x="212090" y="7084060"/>
                    <a:pt x="175260" y="7087870"/>
                    <a:pt x="154940" y="7078980"/>
                  </a:cubicBezTo>
                  <a:cubicBezTo>
                    <a:pt x="133350" y="7071360"/>
                    <a:pt x="110490" y="7043420"/>
                    <a:pt x="105410" y="7020560"/>
                  </a:cubicBezTo>
                  <a:cubicBezTo>
                    <a:pt x="100330" y="6998970"/>
                    <a:pt x="110490" y="6963410"/>
                    <a:pt x="125730" y="6946900"/>
                  </a:cubicBezTo>
                  <a:cubicBezTo>
                    <a:pt x="140970" y="6930390"/>
                    <a:pt x="176530" y="6918960"/>
                    <a:pt x="198120" y="6922770"/>
                  </a:cubicBezTo>
                  <a:cubicBezTo>
                    <a:pt x="220980" y="6926580"/>
                    <a:pt x="250190" y="6948170"/>
                    <a:pt x="259080" y="6968490"/>
                  </a:cubicBezTo>
                  <a:cubicBezTo>
                    <a:pt x="269240" y="6990080"/>
                    <a:pt x="266700" y="7025640"/>
                    <a:pt x="255270" y="7045960"/>
                  </a:cubicBezTo>
                  <a:cubicBezTo>
                    <a:pt x="243840" y="7065010"/>
                    <a:pt x="210820" y="7082790"/>
                    <a:pt x="189230" y="7085330"/>
                  </a:cubicBezTo>
                  <a:cubicBezTo>
                    <a:pt x="171450" y="7087870"/>
                    <a:pt x="152400" y="7081520"/>
                    <a:pt x="138430" y="7071360"/>
                  </a:cubicBezTo>
                  <a:cubicBezTo>
                    <a:pt x="121920" y="7057390"/>
                    <a:pt x="114300" y="7047230"/>
                    <a:pt x="102870" y="7002780"/>
                  </a:cubicBezTo>
                  <a:cubicBezTo>
                    <a:pt x="0" y="6588760"/>
                    <a:pt x="46990" y="426720"/>
                    <a:pt x="113030" y="73660"/>
                  </a:cubicBezTo>
                  <a:cubicBezTo>
                    <a:pt x="118110" y="43180"/>
                    <a:pt x="120650" y="36830"/>
                    <a:pt x="130810" y="25400"/>
                  </a:cubicBezTo>
                  <a:cubicBezTo>
                    <a:pt x="140970" y="12700"/>
                    <a:pt x="160020" y="2540"/>
                    <a:pt x="176530" y="1270"/>
                  </a:cubicBezTo>
                  <a:cubicBezTo>
                    <a:pt x="195580" y="0"/>
                    <a:pt x="226060" y="11430"/>
                    <a:pt x="238760" y="25400"/>
                  </a:cubicBezTo>
                  <a:cubicBezTo>
                    <a:pt x="251460" y="36830"/>
                    <a:pt x="257810" y="73660"/>
                    <a:pt x="257810" y="73660"/>
                  </a:cubicBezTo>
                </a:path>
              </a:pathLst>
            </a:custGeom>
            <a:solidFill>
              <a:srgbClr val="E7191F"/>
            </a:solidFill>
            <a:ln cap="sq">
              <a:noFill/>
              <a:prstDash val="solid"/>
              <a:miter/>
            </a:ln>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2" name="Group 2"/>
          <p:cNvGrpSpPr/>
          <p:nvPr/>
        </p:nvGrpSpPr>
        <p:grpSpPr>
          <a:xfrm>
            <a:off x="12676836" y="690686"/>
            <a:ext cx="5364598" cy="7510642"/>
            <a:chOff x="0" y="0"/>
            <a:chExt cx="908678" cy="1272184"/>
          </a:xfrm>
        </p:grpSpPr>
        <p:sp>
          <p:nvSpPr>
            <p:cNvPr id="3" name="Freeform 3"/>
            <p:cNvSpPr/>
            <p:nvPr/>
          </p:nvSpPr>
          <p:spPr>
            <a:xfrm>
              <a:off x="0" y="0"/>
              <a:ext cx="908678" cy="1272184"/>
            </a:xfrm>
            <a:custGeom>
              <a:avLst/>
              <a:gdLst/>
              <a:ahLst/>
              <a:cxnLst/>
              <a:rect l="l" t="t" r="r" b="b"/>
              <a:pathLst>
                <a:path w="908678" h="1272184">
                  <a:moveTo>
                    <a:pt x="113600" y="0"/>
                  </a:moveTo>
                  <a:lnTo>
                    <a:pt x="795078" y="0"/>
                  </a:lnTo>
                  <a:cubicBezTo>
                    <a:pt x="857818" y="0"/>
                    <a:pt x="908678" y="50860"/>
                    <a:pt x="908678" y="113600"/>
                  </a:cubicBezTo>
                  <a:lnTo>
                    <a:pt x="908678" y="1158584"/>
                  </a:lnTo>
                  <a:cubicBezTo>
                    <a:pt x="908678" y="1188713"/>
                    <a:pt x="896710" y="1217607"/>
                    <a:pt x="875406" y="1238911"/>
                  </a:cubicBezTo>
                  <a:cubicBezTo>
                    <a:pt x="854101" y="1260215"/>
                    <a:pt x="825207" y="1272184"/>
                    <a:pt x="795078" y="1272184"/>
                  </a:cubicBezTo>
                  <a:lnTo>
                    <a:pt x="113600" y="1272184"/>
                  </a:lnTo>
                  <a:cubicBezTo>
                    <a:pt x="83471" y="1272184"/>
                    <a:pt x="54577" y="1260215"/>
                    <a:pt x="33273" y="1238911"/>
                  </a:cubicBezTo>
                  <a:cubicBezTo>
                    <a:pt x="11969" y="1217607"/>
                    <a:pt x="0" y="1188713"/>
                    <a:pt x="0" y="1158584"/>
                  </a:cubicBezTo>
                  <a:lnTo>
                    <a:pt x="0" y="113600"/>
                  </a:lnTo>
                  <a:cubicBezTo>
                    <a:pt x="0" y="83471"/>
                    <a:pt x="11969" y="54577"/>
                    <a:pt x="33273" y="33273"/>
                  </a:cubicBezTo>
                  <a:cubicBezTo>
                    <a:pt x="54577" y="11969"/>
                    <a:pt x="83471" y="0"/>
                    <a:pt x="113600" y="0"/>
                  </a:cubicBezTo>
                  <a:close/>
                </a:path>
              </a:pathLst>
            </a:custGeom>
            <a:solidFill>
              <a:srgbClr val="95BFF6"/>
            </a:solidFill>
          </p:spPr>
        </p:sp>
        <p:sp>
          <p:nvSpPr>
            <p:cNvPr id="4" name="TextBox 4"/>
            <p:cNvSpPr txBox="1"/>
            <p:nvPr/>
          </p:nvSpPr>
          <p:spPr>
            <a:xfrm>
              <a:off x="0" y="-38100"/>
              <a:ext cx="908678" cy="131028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729615" y="1916782"/>
            <a:ext cx="5177465" cy="7341518"/>
            <a:chOff x="0" y="0"/>
            <a:chExt cx="850912" cy="1206573"/>
          </a:xfrm>
        </p:grpSpPr>
        <p:sp>
          <p:nvSpPr>
            <p:cNvPr id="6" name="Freeform 6"/>
            <p:cNvSpPr/>
            <p:nvPr/>
          </p:nvSpPr>
          <p:spPr>
            <a:xfrm>
              <a:off x="0" y="0"/>
              <a:ext cx="850912" cy="1206573"/>
            </a:xfrm>
            <a:custGeom>
              <a:avLst/>
              <a:gdLst/>
              <a:ahLst/>
              <a:cxnLst/>
              <a:rect l="l" t="t" r="r" b="b"/>
              <a:pathLst>
                <a:path w="850912" h="1206573">
                  <a:moveTo>
                    <a:pt x="0" y="0"/>
                  </a:moveTo>
                  <a:lnTo>
                    <a:pt x="850912" y="0"/>
                  </a:lnTo>
                  <a:lnTo>
                    <a:pt x="850912" y="1206573"/>
                  </a:lnTo>
                  <a:lnTo>
                    <a:pt x="0" y="1206573"/>
                  </a:lnTo>
                  <a:close/>
                </a:path>
              </a:pathLst>
            </a:custGeom>
            <a:blipFill>
              <a:blip r:embed="rId2"/>
              <a:stretch>
                <a:fillRect l="-20898" r="-20898"/>
              </a:stretch>
            </a:blipFill>
          </p:spPr>
        </p:sp>
      </p:grpSp>
      <p:sp>
        <p:nvSpPr>
          <p:cNvPr id="7" name="TextBox 7"/>
          <p:cNvSpPr txBox="1"/>
          <p:nvPr/>
        </p:nvSpPr>
        <p:spPr>
          <a:xfrm>
            <a:off x="323379" y="-95250"/>
            <a:ext cx="10282417" cy="3051343"/>
          </a:xfrm>
          <a:prstGeom prst="rect">
            <a:avLst/>
          </a:prstGeom>
        </p:spPr>
        <p:txBody>
          <a:bodyPr lIns="0" tIns="0" rIns="0" bIns="0" rtlCol="0" anchor="t">
            <a:spAutoFit/>
          </a:bodyPr>
          <a:lstStyle/>
          <a:p>
            <a:pPr marL="0" lvl="0" indent="0" algn="l">
              <a:lnSpc>
                <a:spcPts val="12191"/>
              </a:lnSpc>
            </a:pPr>
            <a:r>
              <a:rPr lang="en-US" sz="9306" b="1" spc="465">
                <a:solidFill>
                  <a:srgbClr val="000000"/>
                </a:solidFill>
                <a:latin typeface="Saira ExtraCondensed Bold"/>
                <a:ea typeface="Saira ExtraCondensed Bold"/>
                <a:cs typeface="Saira ExtraCondensed Bold"/>
                <a:sym typeface="Saira ExtraCondensed Bold"/>
              </a:rPr>
              <a:t>LỰA CHỌN PHƯƠNG TIỆN TRUYỀN THÔNG</a:t>
            </a:r>
          </a:p>
        </p:txBody>
      </p:sp>
      <p:sp>
        <p:nvSpPr>
          <p:cNvPr id="8" name="AutoShape 8"/>
          <p:cNvSpPr/>
          <p:nvPr/>
        </p:nvSpPr>
        <p:spPr>
          <a:xfrm>
            <a:off x="33288" y="2851594"/>
            <a:ext cx="10148382" cy="104499"/>
          </a:xfrm>
          <a:prstGeom prst="line">
            <a:avLst/>
          </a:prstGeom>
          <a:ln w="57150" cap="flat">
            <a:solidFill>
              <a:srgbClr val="054BBD"/>
            </a:solidFill>
            <a:prstDash val="solid"/>
            <a:headEnd type="none" w="sm" len="sm"/>
            <a:tailEnd type="none" w="sm" len="sm"/>
          </a:ln>
        </p:spPr>
      </p:sp>
      <p:grpSp>
        <p:nvGrpSpPr>
          <p:cNvPr id="9" name="Group 9"/>
          <p:cNvGrpSpPr/>
          <p:nvPr/>
        </p:nvGrpSpPr>
        <p:grpSpPr>
          <a:xfrm>
            <a:off x="17259300" y="7935309"/>
            <a:ext cx="532037" cy="53203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0000"/>
            </a:solidFill>
          </p:spPr>
        </p:sp>
        <p:sp>
          <p:nvSpPr>
            <p:cNvPr id="11" name="TextBox 11"/>
            <p:cNvSpPr txBox="1"/>
            <p:nvPr/>
          </p:nvSpPr>
          <p:spPr>
            <a:xfrm>
              <a:off x="76200" y="66675"/>
              <a:ext cx="660400" cy="669925"/>
            </a:xfrm>
            <a:prstGeom prst="rect">
              <a:avLst/>
            </a:prstGeom>
          </p:spPr>
          <p:txBody>
            <a:bodyPr lIns="50800" tIns="50800" rIns="50800" bIns="50800" rtlCol="0" anchor="ctr"/>
            <a:lstStyle/>
            <a:p>
              <a:pPr algn="ctr">
                <a:lnSpc>
                  <a:spcPts val="2760"/>
                </a:lnSpc>
              </a:pPr>
              <a:endParaRPr/>
            </a:p>
          </p:txBody>
        </p:sp>
      </p:grpSp>
      <p:sp>
        <p:nvSpPr>
          <p:cNvPr id="12" name="TextBox 12"/>
          <p:cNvSpPr txBox="1"/>
          <p:nvPr/>
        </p:nvSpPr>
        <p:spPr>
          <a:xfrm>
            <a:off x="323379" y="3591165"/>
            <a:ext cx="9042115" cy="6081201"/>
          </a:xfrm>
          <a:prstGeom prst="rect">
            <a:avLst/>
          </a:prstGeom>
        </p:spPr>
        <p:txBody>
          <a:bodyPr lIns="0" tIns="0" rIns="0" bIns="0" rtlCol="0" anchor="t">
            <a:spAutoFit/>
          </a:bodyPr>
          <a:lstStyle/>
          <a:p>
            <a:pPr marL="932224" lvl="1" indent="-466112" algn="l">
              <a:lnSpc>
                <a:spcPts val="6044"/>
              </a:lnSpc>
              <a:spcBef>
                <a:spcPct val="0"/>
              </a:spcBef>
              <a:buFont typeface="Arial"/>
              <a:buChar char="•"/>
            </a:pPr>
            <a:r>
              <a:rPr lang="en-US" sz="4317" spc="159">
                <a:solidFill>
                  <a:srgbClr val="000000"/>
                </a:solidFill>
                <a:latin typeface="Saira ExtraCondensed"/>
                <a:ea typeface="Saira ExtraCondensed"/>
                <a:cs typeface="Saira ExtraCondensed"/>
                <a:sym typeface="Saira ExtraCondensed"/>
              </a:rPr>
              <a:t>Ứng dụng trong việc lựa chọn phương tiện truyền thông của lập trình tuyến tính được thiết kế để giúp người quản lý tiếp thị phân bổ ngân sách quảng cáo cố định cho các phương tiện quảng cáo khác nhau.</a:t>
            </a:r>
          </a:p>
          <a:p>
            <a:pPr marL="932224" lvl="1" indent="-466112" algn="l">
              <a:lnSpc>
                <a:spcPts val="6044"/>
              </a:lnSpc>
              <a:spcBef>
                <a:spcPct val="0"/>
              </a:spcBef>
              <a:buFont typeface="Arial"/>
              <a:buChar char="•"/>
            </a:pPr>
            <a:r>
              <a:rPr lang="en-US" sz="4317" spc="159">
                <a:solidFill>
                  <a:srgbClr val="000000"/>
                </a:solidFill>
                <a:latin typeface="Saira ExtraCondensed"/>
                <a:ea typeface="Saira ExtraCondensed"/>
                <a:cs typeface="Saira ExtraCondensed"/>
                <a:sym typeface="Saira ExtraCondensed"/>
              </a:rPr>
              <a:t>Trong các ứng dụng này, mục tiêu là tối đa hóa phạm vi tiếp cận, tần suất và suất và chất lượng tiếp xúc với quảng cáo.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728" y="4109216"/>
            <a:ext cx="18651728" cy="6177784"/>
            <a:chOff x="0" y="0"/>
            <a:chExt cx="4912389" cy="1627071"/>
          </a:xfrm>
        </p:grpSpPr>
        <p:sp>
          <p:nvSpPr>
            <p:cNvPr id="3" name="Freeform 3"/>
            <p:cNvSpPr/>
            <p:nvPr/>
          </p:nvSpPr>
          <p:spPr>
            <a:xfrm>
              <a:off x="0" y="0"/>
              <a:ext cx="4912389" cy="1627071"/>
            </a:xfrm>
            <a:custGeom>
              <a:avLst/>
              <a:gdLst/>
              <a:ahLst/>
              <a:cxnLst/>
              <a:rect l="l" t="t" r="r" b="b"/>
              <a:pathLst>
                <a:path w="4912389" h="1627071">
                  <a:moveTo>
                    <a:pt x="0" y="0"/>
                  </a:moveTo>
                  <a:lnTo>
                    <a:pt x="4912389" y="0"/>
                  </a:lnTo>
                  <a:lnTo>
                    <a:pt x="4912389" y="1627071"/>
                  </a:lnTo>
                  <a:lnTo>
                    <a:pt x="0" y="1627071"/>
                  </a:lnTo>
                  <a:close/>
                </a:path>
              </a:pathLst>
            </a:custGeom>
            <a:solidFill>
              <a:srgbClr val="CDD1D7">
                <a:alpha val="89804"/>
              </a:srgbClr>
            </a:solidFill>
            <a:ln cap="sq">
              <a:noFill/>
              <a:prstDash val="dash"/>
              <a:miter/>
            </a:ln>
          </p:spPr>
        </p:sp>
        <p:sp>
          <p:nvSpPr>
            <p:cNvPr id="4" name="TextBox 4"/>
            <p:cNvSpPr txBox="1"/>
            <p:nvPr/>
          </p:nvSpPr>
          <p:spPr>
            <a:xfrm>
              <a:off x="0" y="-57150"/>
              <a:ext cx="4912389" cy="1684221"/>
            </a:xfrm>
            <a:prstGeom prst="rect">
              <a:avLst/>
            </a:prstGeom>
          </p:spPr>
          <p:txBody>
            <a:bodyPr lIns="50800" tIns="50800" rIns="50800" bIns="50800" rtlCol="0" anchor="ctr"/>
            <a:lstStyle/>
            <a:p>
              <a:pPr algn="ctr">
                <a:lnSpc>
                  <a:spcPts val="3560"/>
                </a:lnSpc>
              </a:pPr>
              <a:endParaRPr/>
            </a:p>
          </p:txBody>
        </p:sp>
      </p:grpSp>
      <p:grpSp>
        <p:nvGrpSpPr>
          <p:cNvPr id="5" name="Group 5"/>
          <p:cNvGrpSpPr/>
          <p:nvPr/>
        </p:nvGrpSpPr>
        <p:grpSpPr>
          <a:xfrm>
            <a:off x="2214937" y="6023612"/>
            <a:ext cx="13710463" cy="8489844"/>
            <a:chOff x="0" y="0"/>
            <a:chExt cx="1388904" cy="860042"/>
          </a:xfrm>
        </p:grpSpPr>
        <p:sp>
          <p:nvSpPr>
            <p:cNvPr id="6" name="Freeform 6"/>
            <p:cNvSpPr/>
            <p:nvPr/>
          </p:nvSpPr>
          <p:spPr>
            <a:xfrm>
              <a:off x="0" y="0"/>
              <a:ext cx="1388904" cy="860042"/>
            </a:xfrm>
            <a:custGeom>
              <a:avLst/>
              <a:gdLst/>
              <a:ahLst/>
              <a:cxnLst/>
              <a:rect l="l" t="t" r="r" b="b"/>
              <a:pathLst>
                <a:path w="1388904" h="860042">
                  <a:moveTo>
                    <a:pt x="74322" y="0"/>
                  </a:moveTo>
                  <a:lnTo>
                    <a:pt x="1314582" y="0"/>
                  </a:lnTo>
                  <a:cubicBezTo>
                    <a:pt x="1355629" y="0"/>
                    <a:pt x="1388904" y="33275"/>
                    <a:pt x="1388904" y="74322"/>
                  </a:cubicBezTo>
                  <a:lnTo>
                    <a:pt x="1388904" y="785721"/>
                  </a:lnTo>
                  <a:cubicBezTo>
                    <a:pt x="1388904" y="826767"/>
                    <a:pt x="1355629" y="860042"/>
                    <a:pt x="1314582" y="860042"/>
                  </a:cubicBezTo>
                  <a:lnTo>
                    <a:pt x="74322" y="860042"/>
                  </a:lnTo>
                  <a:cubicBezTo>
                    <a:pt x="33275" y="860042"/>
                    <a:pt x="0" y="826767"/>
                    <a:pt x="0" y="785721"/>
                  </a:cubicBezTo>
                  <a:lnTo>
                    <a:pt x="0" y="74322"/>
                  </a:lnTo>
                  <a:cubicBezTo>
                    <a:pt x="0" y="33275"/>
                    <a:pt x="33275" y="0"/>
                    <a:pt x="74322" y="0"/>
                  </a:cubicBezTo>
                  <a:close/>
                </a:path>
              </a:pathLst>
            </a:custGeom>
            <a:solidFill>
              <a:srgbClr val="054BBD">
                <a:alpha val="80000"/>
              </a:srgbClr>
            </a:solidFill>
          </p:spPr>
        </p:sp>
        <p:sp>
          <p:nvSpPr>
            <p:cNvPr id="7" name="TextBox 7"/>
            <p:cNvSpPr txBox="1"/>
            <p:nvPr/>
          </p:nvSpPr>
          <p:spPr>
            <a:xfrm>
              <a:off x="0" y="-57150"/>
              <a:ext cx="1388904" cy="917192"/>
            </a:xfrm>
            <a:prstGeom prst="rect">
              <a:avLst/>
            </a:prstGeom>
          </p:spPr>
          <p:txBody>
            <a:bodyPr lIns="50800" tIns="50800" rIns="50800" bIns="50800" rtlCol="0" anchor="ctr"/>
            <a:lstStyle/>
            <a:p>
              <a:pPr algn="ctr">
                <a:lnSpc>
                  <a:spcPts val="3560"/>
                </a:lnSpc>
              </a:pPr>
              <a:endParaRPr/>
            </a:p>
          </p:txBody>
        </p:sp>
      </p:grpSp>
      <p:sp>
        <p:nvSpPr>
          <p:cNvPr id="8" name="Freeform 8"/>
          <p:cNvSpPr/>
          <p:nvPr/>
        </p:nvSpPr>
        <p:spPr>
          <a:xfrm>
            <a:off x="1673508" y="885443"/>
            <a:ext cx="6903354" cy="4258057"/>
          </a:xfrm>
          <a:custGeom>
            <a:avLst/>
            <a:gdLst/>
            <a:ahLst/>
            <a:cxnLst/>
            <a:rect l="l" t="t" r="r" b="b"/>
            <a:pathLst>
              <a:path w="6903354" h="4258057">
                <a:moveTo>
                  <a:pt x="0" y="0"/>
                </a:moveTo>
                <a:lnTo>
                  <a:pt x="6903354" y="0"/>
                </a:lnTo>
                <a:lnTo>
                  <a:pt x="6903354" y="4258057"/>
                </a:lnTo>
                <a:lnTo>
                  <a:pt x="0" y="4258057"/>
                </a:lnTo>
                <a:lnTo>
                  <a:pt x="0" y="0"/>
                </a:lnTo>
                <a:close/>
              </a:path>
            </a:pathLst>
          </a:custGeom>
          <a:blipFill>
            <a:blip r:embed="rId2"/>
            <a:stretch>
              <a:fillRect t="-10796" b="-10796"/>
            </a:stretch>
          </a:blipFill>
        </p:spPr>
      </p:sp>
      <p:sp>
        <p:nvSpPr>
          <p:cNvPr id="9" name="Freeform 9"/>
          <p:cNvSpPr/>
          <p:nvPr/>
        </p:nvSpPr>
        <p:spPr>
          <a:xfrm>
            <a:off x="15707038" y="55405"/>
            <a:ext cx="2580962" cy="830037"/>
          </a:xfrm>
          <a:custGeom>
            <a:avLst/>
            <a:gdLst/>
            <a:ahLst/>
            <a:cxnLst/>
            <a:rect l="l" t="t" r="r" b="b"/>
            <a:pathLst>
              <a:path w="2580962" h="830037">
                <a:moveTo>
                  <a:pt x="0" y="0"/>
                </a:moveTo>
                <a:lnTo>
                  <a:pt x="2580962" y="0"/>
                </a:lnTo>
                <a:lnTo>
                  <a:pt x="2580962" y="830038"/>
                </a:lnTo>
                <a:lnTo>
                  <a:pt x="0" y="830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8808079" y="885443"/>
            <a:ext cx="6812892" cy="4258057"/>
          </a:xfrm>
          <a:custGeom>
            <a:avLst/>
            <a:gdLst/>
            <a:ahLst/>
            <a:cxnLst/>
            <a:rect l="l" t="t" r="r" b="b"/>
            <a:pathLst>
              <a:path w="6812892" h="4258057">
                <a:moveTo>
                  <a:pt x="0" y="0"/>
                </a:moveTo>
                <a:lnTo>
                  <a:pt x="6812892" y="0"/>
                </a:lnTo>
                <a:lnTo>
                  <a:pt x="6812892" y="4258057"/>
                </a:lnTo>
                <a:lnTo>
                  <a:pt x="0" y="4258057"/>
                </a:lnTo>
                <a:lnTo>
                  <a:pt x="0" y="0"/>
                </a:lnTo>
                <a:close/>
              </a:path>
            </a:pathLst>
          </a:custGeom>
          <a:blipFill>
            <a:blip r:embed="rId5"/>
            <a:stretch>
              <a:fillRect/>
            </a:stretch>
          </a:blipFill>
        </p:spPr>
      </p:sp>
      <p:sp>
        <p:nvSpPr>
          <p:cNvPr id="11" name="TextBox 11"/>
          <p:cNvSpPr txBox="1"/>
          <p:nvPr/>
        </p:nvSpPr>
        <p:spPr>
          <a:xfrm>
            <a:off x="3058218" y="6588878"/>
            <a:ext cx="12023902" cy="2973853"/>
          </a:xfrm>
          <a:prstGeom prst="rect">
            <a:avLst/>
          </a:prstGeom>
        </p:spPr>
        <p:txBody>
          <a:bodyPr lIns="0" tIns="0" rIns="0" bIns="0" rtlCol="0" anchor="t">
            <a:spAutoFit/>
          </a:bodyPr>
          <a:lstStyle/>
          <a:p>
            <a:pPr marL="0" lvl="0" indent="0" algn="l">
              <a:lnSpc>
                <a:spcPts val="4735"/>
              </a:lnSpc>
            </a:pPr>
            <a:r>
              <a:rPr lang="en-US" sz="2959" b="1" spc="295">
                <a:solidFill>
                  <a:srgbClr val="FFFFFF"/>
                </a:solidFill>
                <a:latin typeface="Saira ExtraCondensed Bold"/>
                <a:ea typeface="Saira ExtraCondensed Bold"/>
                <a:cs typeface="Saira ExtraCondensed Bold"/>
                <a:sym typeface="Saira ExtraCondensed Bold"/>
              </a:rPr>
              <a:t>Công ty Cổ phần Phát triển Relax-and-Enjoy</a:t>
            </a:r>
            <a:r>
              <a:rPr lang="en-US" sz="2959" spc="295">
                <a:solidFill>
                  <a:srgbClr val="FFFFFF"/>
                </a:solidFill>
                <a:latin typeface="Saira ExtraCondensed Light"/>
                <a:ea typeface="Saira ExtraCondensed Light"/>
                <a:cs typeface="Saira ExtraCondensed Light"/>
                <a:sym typeface="Saira ExtraCondensed Light"/>
              </a:rPr>
              <a:t> đang phát triển một cộng đồng ven hồ tại một hồ thuộc sở hữu tư nhân. Thị trường sơ cấp cho các lô đất ven hồ và nhà ở bao gồm tất cả các gia đình có thu nhập trung bình và cao trong vòng khoảng 100 dặm của sự phát triển. Relax-and-Enjoy đã thuê công ty quảng cáo của Boone, Phillips và Jackson (BP &amp;J) để thiết kế chiến dịch quảng cáo.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949699"/>
            <a:ext cx="18247133" cy="6337301"/>
            <a:chOff x="0" y="0"/>
            <a:chExt cx="4805829" cy="1669083"/>
          </a:xfrm>
        </p:grpSpPr>
        <p:sp>
          <p:nvSpPr>
            <p:cNvPr id="3" name="Freeform 3"/>
            <p:cNvSpPr/>
            <p:nvPr/>
          </p:nvSpPr>
          <p:spPr>
            <a:xfrm>
              <a:off x="0" y="0"/>
              <a:ext cx="4805829" cy="1669083"/>
            </a:xfrm>
            <a:custGeom>
              <a:avLst/>
              <a:gdLst/>
              <a:ahLst/>
              <a:cxnLst/>
              <a:rect l="l" t="t" r="r" b="b"/>
              <a:pathLst>
                <a:path w="4805829" h="1669083">
                  <a:moveTo>
                    <a:pt x="0" y="0"/>
                  </a:moveTo>
                  <a:lnTo>
                    <a:pt x="4805829" y="0"/>
                  </a:lnTo>
                  <a:lnTo>
                    <a:pt x="4805829" y="1669083"/>
                  </a:lnTo>
                  <a:lnTo>
                    <a:pt x="0" y="1669083"/>
                  </a:lnTo>
                  <a:close/>
                </a:path>
              </a:pathLst>
            </a:custGeom>
            <a:solidFill>
              <a:srgbClr val="CDD1D7">
                <a:alpha val="89804"/>
              </a:srgbClr>
            </a:solidFill>
          </p:spPr>
        </p:sp>
        <p:sp>
          <p:nvSpPr>
            <p:cNvPr id="4" name="TextBox 4"/>
            <p:cNvSpPr txBox="1"/>
            <p:nvPr/>
          </p:nvSpPr>
          <p:spPr>
            <a:xfrm>
              <a:off x="0" y="-57150"/>
              <a:ext cx="4805829" cy="1726233"/>
            </a:xfrm>
            <a:prstGeom prst="rect">
              <a:avLst/>
            </a:prstGeom>
          </p:spPr>
          <p:txBody>
            <a:bodyPr lIns="50800" tIns="50800" rIns="50800" bIns="50800" rtlCol="0" anchor="ctr"/>
            <a:lstStyle/>
            <a:p>
              <a:pPr algn="ctr">
                <a:lnSpc>
                  <a:spcPts val="3560"/>
                </a:lnSpc>
              </a:pPr>
              <a:endParaRPr/>
            </a:p>
          </p:txBody>
        </p:sp>
      </p:grpSp>
      <p:grpSp>
        <p:nvGrpSpPr>
          <p:cNvPr id="5" name="Group 5"/>
          <p:cNvGrpSpPr/>
          <p:nvPr/>
        </p:nvGrpSpPr>
        <p:grpSpPr>
          <a:xfrm>
            <a:off x="603208" y="5485997"/>
            <a:ext cx="17127106" cy="15399984"/>
            <a:chOff x="0" y="0"/>
            <a:chExt cx="762910" cy="685977"/>
          </a:xfrm>
        </p:grpSpPr>
        <p:sp>
          <p:nvSpPr>
            <p:cNvPr id="6" name="Freeform 6"/>
            <p:cNvSpPr/>
            <p:nvPr/>
          </p:nvSpPr>
          <p:spPr>
            <a:xfrm>
              <a:off x="0" y="0"/>
              <a:ext cx="762910" cy="685977"/>
            </a:xfrm>
            <a:custGeom>
              <a:avLst/>
              <a:gdLst/>
              <a:ahLst/>
              <a:cxnLst/>
              <a:rect l="l" t="t" r="r" b="b"/>
              <a:pathLst>
                <a:path w="762910" h="685977">
                  <a:moveTo>
                    <a:pt x="135305" y="0"/>
                  </a:moveTo>
                  <a:lnTo>
                    <a:pt x="627604" y="0"/>
                  </a:lnTo>
                  <a:cubicBezTo>
                    <a:pt x="663490" y="0"/>
                    <a:pt x="697905" y="14255"/>
                    <a:pt x="723280" y="39630"/>
                  </a:cubicBezTo>
                  <a:cubicBezTo>
                    <a:pt x="748654" y="65005"/>
                    <a:pt x="762910" y="99420"/>
                    <a:pt x="762910" y="135305"/>
                  </a:cubicBezTo>
                  <a:lnTo>
                    <a:pt x="762910" y="550671"/>
                  </a:lnTo>
                  <a:cubicBezTo>
                    <a:pt x="762910" y="586557"/>
                    <a:pt x="748654" y="620972"/>
                    <a:pt x="723280" y="646347"/>
                  </a:cubicBezTo>
                  <a:cubicBezTo>
                    <a:pt x="697905" y="671721"/>
                    <a:pt x="663490" y="685977"/>
                    <a:pt x="627604" y="685977"/>
                  </a:cubicBezTo>
                  <a:lnTo>
                    <a:pt x="135305" y="685977"/>
                  </a:lnTo>
                  <a:cubicBezTo>
                    <a:pt x="99420" y="685977"/>
                    <a:pt x="65005" y="671721"/>
                    <a:pt x="39630" y="646347"/>
                  </a:cubicBezTo>
                  <a:cubicBezTo>
                    <a:pt x="14255" y="620972"/>
                    <a:pt x="0" y="586557"/>
                    <a:pt x="0" y="550671"/>
                  </a:cubicBezTo>
                  <a:lnTo>
                    <a:pt x="0" y="135305"/>
                  </a:lnTo>
                  <a:cubicBezTo>
                    <a:pt x="0" y="99420"/>
                    <a:pt x="14255" y="65005"/>
                    <a:pt x="39630" y="39630"/>
                  </a:cubicBezTo>
                  <a:cubicBezTo>
                    <a:pt x="65005" y="14255"/>
                    <a:pt x="99420" y="0"/>
                    <a:pt x="135305" y="0"/>
                  </a:cubicBezTo>
                  <a:close/>
                </a:path>
              </a:pathLst>
            </a:custGeom>
            <a:solidFill>
              <a:srgbClr val="054BBD">
                <a:alpha val="80000"/>
              </a:srgbClr>
            </a:solidFill>
          </p:spPr>
        </p:sp>
        <p:sp>
          <p:nvSpPr>
            <p:cNvPr id="7" name="TextBox 7"/>
            <p:cNvSpPr txBox="1"/>
            <p:nvPr/>
          </p:nvSpPr>
          <p:spPr>
            <a:xfrm>
              <a:off x="0" y="-57150"/>
              <a:ext cx="762910" cy="743127"/>
            </a:xfrm>
            <a:prstGeom prst="rect">
              <a:avLst/>
            </a:prstGeom>
          </p:spPr>
          <p:txBody>
            <a:bodyPr lIns="50800" tIns="50800" rIns="50800" bIns="50800" rtlCol="0" anchor="ctr"/>
            <a:lstStyle/>
            <a:p>
              <a:pPr algn="ctr">
                <a:lnSpc>
                  <a:spcPts val="3560"/>
                </a:lnSpc>
              </a:pPr>
              <a:endParaRPr/>
            </a:p>
          </p:txBody>
        </p:sp>
      </p:grpSp>
      <p:sp>
        <p:nvSpPr>
          <p:cNvPr id="8" name="Freeform 8"/>
          <p:cNvSpPr/>
          <p:nvPr/>
        </p:nvSpPr>
        <p:spPr>
          <a:xfrm>
            <a:off x="1028700" y="364598"/>
            <a:ext cx="7514928" cy="4778902"/>
          </a:xfrm>
          <a:custGeom>
            <a:avLst/>
            <a:gdLst/>
            <a:ahLst/>
            <a:cxnLst/>
            <a:rect l="l" t="t" r="r" b="b"/>
            <a:pathLst>
              <a:path w="7514928" h="4778902">
                <a:moveTo>
                  <a:pt x="0" y="0"/>
                </a:moveTo>
                <a:lnTo>
                  <a:pt x="7514928" y="0"/>
                </a:lnTo>
                <a:lnTo>
                  <a:pt x="7514928" y="4778902"/>
                </a:lnTo>
                <a:lnTo>
                  <a:pt x="0" y="4778902"/>
                </a:lnTo>
                <a:lnTo>
                  <a:pt x="0" y="0"/>
                </a:lnTo>
                <a:close/>
              </a:path>
            </a:pathLst>
          </a:custGeom>
          <a:blipFill>
            <a:blip r:embed="rId2"/>
            <a:stretch>
              <a:fillRect t="-9188" b="-8750"/>
            </a:stretch>
          </a:blipFill>
        </p:spPr>
      </p:sp>
      <p:sp>
        <p:nvSpPr>
          <p:cNvPr id="9" name="Freeform 9"/>
          <p:cNvSpPr/>
          <p:nvPr/>
        </p:nvSpPr>
        <p:spPr>
          <a:xfrm>
            <a:off x="603208" y="1401482"/>
            <a:ext cx="3912242" cy="3912242"/>
          </a:xfrm>
          <a:custGeom>
            <a:avLst/>
            <a:gdLst/>
            <a:ahLst/>
            <a:cxnLst/>
            <a:rect l="l" t="t" r="r" b="b"/>
            <a:pathLst>
              <a:path w="3912242" h="3912242">
                <a:moveTo>
                  <a:pt x="0" y="0"/>
                </a:moveTo>
                <a:lnTo>
                  <a:pt x="3912241" y="0"/>
                </a:lnTo>
                <a:lnTo>
                  <a:pt x="3912241" y="3912242"/>
                </a:lnTo>
                <a:lnTo>
                  <a:pt x="0" y="3912242"/>
                </a:lnTo>
                <a:lnTo>
                  <a:pt x="0" y="0"/>
                </a:lnTo>
                <a:close/>
              </a:path>
            </a:pathLst>
          </a:custGeom>
          <a:blipFill>
            <a:blip r:embed="rId3"/>
            <a:stretch>
              <a:fillRect/>
            </a:stretch>
          </a:blipFill>
        </p:spPr>
      </p:sp>
      <p:sp>
        <p:nvSpPr>
          <p:cNvPr id="10" name="Freeform 10"/>
          <p:cNvSpPr/>
          <p:nvPr/>
        </p:nvSpPr>
        <p:spPr>
          <a:xfrm>
            <a:off x="9787611" y="364598"/>
            <a:ext cx="5177892" cy="4718354"/>
          </a:xfrm>
          <a:custGeom>
            <a:avLst/>
            <a:gdLst/>
            <a:ahLst/>
            <a:cxnLst/>
            <a:rect l="l" t="t" r="r" b="b"/>
            <a:pathLst>
              <a:path w="5177892" h="4718354">
                <a:moveTo>
                  <a:pt x="0" y="0"/>
                </a:moveTo>
                <a:lnTo>
                  <a:pt x="5177892" y="0"/>
                </a:lnTo>
                <a:lnTo>
                  <a:pt x="5177892" y="4718354"/>
                </a:lnTo>
                <a:lnTo>
                  <a:pt x="0" y="4718354"/>
                </a:lnTo>
                <a:lnTo>
                  <a:pt x="0" y="0"/>
                </a:lnTo>
                <a:close/>
              </a:path>
            </a:pathLst>
          </a:custGeom>
          <a:blipFill>
            <a:blip r:embed="rId4"/>
            <a:stretch>
              <a:fillRect/>
            </a:stretch>
          </a:blipFill>
        </p:spPr>
      </p:sp>
      <p:sp>
        <p:nvSpPr>
          <p:cNvPr id="11" name="TextBox 11"/>
          <p:cNvSpPr txBox="1"/>
          <p:nvPr/>
        </p:nvSpPr>
        <p:spPr>
          <a:xfrm>
            <a:off x="1794689" y="6164694"/>
            <a:ext cx="14744144" cy="3925422"/>
          </a:xfrm>
          <a:prstGeom prst="rect">
            <a:avLst/>
          </a:prstGeom>
        </p:spPr>
        <p:txBody>
          <a:bodyPr lIns="0" tIns="0" rIns="0" bIns="0" rtlCol="0" anchor="t">
            <a:spAutoFit/>
          </a:bodyPr>
          <a:lstStyle/>
          <a:p>
            <a:pPr marL="0" lvl="0" indent="0" algn="l">
              <a:lnSpc>
                <a:spcPts val="4467"/>
              </a:lnSpc>
            </a:pPr>
            <a:r>
              <a:rPr lang="en-US" sz="2792" spc="279">
                <a:solidFill>
                  <a:srgbClr val="FDFDFD"/>
                </a:solidFill>
                <a:latin typeface="Saira ExtraCondensed"/>
                <a:ea typeface="Saira ExtraCondensed"/>
                <a:cs typeface="Saira ExtraCondensed"/>
                <a:sym typeface="Saira ExtraCondensed"/>
              </a:rPr>
              <a:t>Sau khi xem xét các phương tiện quảng cáo có thể và thị trường cần bao phủ, BP&amp;J đã khuyến nghị rằng quảng cáo của tháng đầu tiên nên được giới hạn ở năm phương tiện truyền thông.Vào cuối tháng, BP&amp;J sẽ đánh giá lại chiến lược của mình dựa trên kết quả của tháng. Đánh giá chất lượng được đo bằng đơn vị chất lượng tiếp xúc, một thước đo giá trị tương đối của một quảng cáo trên mỗi phương tiện. Thước đo này, dựa trên kinh nghiệm của BP&amp;J trong ngành quảng cáo, tính đến các yếu tố như nhân khẩu học của khán giả (tuổi tác, thu nhập và trình độ học vấn của khán giả tiếp cận), hình ảnh được trình bày và chất lượng của quảng cáo. </a:t>
            </a:r>
          </a:p>
        </p:txBody>
      </p:sp>
      <p:sp>
        <p:nvSpPr>
          <p:cNvPr id="12" name="Freeform 12"/>
          <p:cNvSpPr/>
          <p:nvPr/>
        </p:nvSpPr>
        <p:spPr>
          <a:xfrm>
            <a:off x="15707038" y="55405"/>
            <a:ext cx="2580962" cy="830037"/>
          </a:xfrm>
          <a:custGeom>
            <a:avLst/>
            <a:gdLst/>
            <a:ahLst/>
            <a:cxnLst/>
            <a:rect l="l" t="t" r="r" b="b"/>
            <a:pathLst>
              <a:path w="2580962" h="830037">
                <a:moveTo>
                  <a:pt x="0" y="0"/>
                </a:moveTo>
                <a:lnTo>
                  <a:pt x="2580962" y="0"/>
                </a:lnTo>
                <a:lnTo>
                  <a:pt x="2580962" y="830038"/>
                </a:lnTo>
                <a:lnTo>
                  <a:pt x="0" y="8300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8767" y="428027"/>
            <a:ext cx="16190466" cy="9430947"/>
          </a:xfrm>
          <a:custGeom>
            <a:avLst/>
            <a:gdLst/>
            <a:ahLst/>
            <a:cxnLst/>
            <a:rect l="l" t="t" r="r" b="b"/>
            <a:pathLst>
              <a:path w="16190466" h="9430947">
                <a:moveTo>
                  <a:pt x="0" y="0"/>
                </a:moveTo>
                <a:lnTo>
                  <a:pt x="16190466" y="0"/>
                </a:lnTo>
                <a:lnTo>
                  <a:pt x="16190466" y="9430946"/>
                </a:lnTo>
                <a:lnTo>
                  <a:pt x="0" y="9430946"/>
                </a:lnTo>
                <a:lnTo>
                  <a:pt x="0" y="0"/>
                </a:lnTo>
                <a:close/>
              </a:path>
            </a:pathLst>
          </a:custGeom>
          <a:blipFill>
            <a:blip r:embed="rId2"/>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4467</Words>
  <Application>Microsoft Office PowerPoint</Application>
  <PresentationFormat>Custom</PresentationFormat>
  <Paragraphs>202</Paragraphs>
  <Slides>38</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38</vt:i4>
      </vt:variant>
    </vt:vector>
  </HeadingPairs>
  <TitlesOfParts>
    <vt:vector size="54" baseType="lpstr">
      <vt:lpstr>Open Sans 2</vt:lpstr>
      <vt:lpstr>DejaVu Serif</vt:lpstr>
      <vt:lpstr>Anton</vt:lpstr>
      <vt:lpstr>Open Sans 1</vt:lpstr>
      <vt:lpstr>Arial</vt:lpstr>
      <vt:lpstr>Open Sans 1 Bold</vt:lpstr>
      <vt:lpstr>Saira ExtraCondensed</vt:lpstr>
      <vt:lpstr>Inter Bold</vt:lpstr>
      <vt:lpstr>Saira ExtraCondensed Light</vt:lpstr>
      <vt:lpstr>Century Gothic Paneuropean Bold</vt:lpstr>
      <vt:lpstr>Saira ExtraCondensed Bold</vt:lpstr>
      <vt:lpstr>DejaVu Serif Bold</vt:lpstr>
      <vt:lpstr>Calibri</vt:lpstr>
      <vt:lpstr>Mont Bold</vt:lpstr>
      <vt:lpstr>Arimo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PTĐL - CHƯƠNG 9</dc:title>
  <cp:lastModifiedBy>Mr.PhuongNam</cp:lastModifiedBy>
  <cp:revision>2</cp:revision>
  <dcterms:created xsi:type="dcterms:W3CDTF">2006-08-16T00:00:00Z</dcterms:created>
  <dcterms:modified xsi:type="dcterms:W3CDTF">2025-10-02T23:54:26Z</dcterms:modified>
  <dc:identifier>DAGQ5m0c3yw</dc:identifier>
</cp:coreProperties>
</file>