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erriweather Bold" charset="1" panose="00000800000000000000"/>
      <p:regular r:id="rId19"/>
    </p:embeddedFont>
    <p:embeddedFont>
      <p:font typeface="Open Sans" charset="1" panose="00000000000000000000"/>
      <p:regular r:id="rId20"/>
    </p:embeddedFont>
    <p:embeddedFont>
      <p:font typeface="Open Sans Bold" charset="1" panose="000000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https://gamma.app/?utm_source=made-with-gamma"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 Id="rId5" Target="../media/image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png" Type="http://schemas.openxmlformats.org/officeDocument/2006/relationships/image"/><Relationship Id="rId12" Target="../media/image35.png" Type="http://schemas.openxmlformats.org/officeDocument/2006/relationships/image"/><Relationship Id="rId13" Target="../media/image36.png" Type="http://schemas.openxmlformats.org/officeDocument/2006/relationships/image"/><Relationship Id="rId14" Target="../media/image37.png" Type="http://schemas.openxmlformats.org/officeDocument/2006/relationships/image"/><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 Id="rId5" Target="../media/image28.png" Type="http://schemas.openxmlformats.org/officeDocument/2006/relationships/image"/><Relationship Id="rId6" Target="../media/image29.png" Type="http://schemas.openxmlformats.org/officeDocument/2006/relationships/image"/><Relationship Id="rId7" Target="../media/image30.png" Type="http://schemas.openxmlformats.org/officeDocument/2006/relationships/image"/><Relationship Id="rId8" Target="../media/image31.png" Type="http://schemas.openxmlformats.org/officeDocument/2006/relationships/image"/><Relationship Id="rId9"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 Id="rId5"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 Id="rId5"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 Id="rId5" Target="../media/image1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8.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 Id="rId8" Target="../media/image2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12861625" y="2696719"/>
            <a:ext cx="2544433" cy="2544433"/>
          </a:xfrm>
          <a:custGeom>
            <a:avLst/>
            <a:gdLst/>
            <a:ahLst/>
            <a:cxnLst/>
            <a:rect r="r" b="b" t="t" l="l"/>
            <a:pathLst>
              <a:path h="2544433" w="2544433">
                <a:moveTo>
                  <a:pt x="0" y="0"/>
                </a:moveTo>
                <a:lnTo>
                  <a:pt x="2544432" y="0"/>
                </a:lnTo>
                <a:lnTo>
                  <a:pt x="2544432" y="2544433"/>
                </a:lnTo>
                <a:lnTo>
                  <a:pt x="0" y="25444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744292" y="3285436"/>
            <a:ext cx="2594369" cy="4588246"/>
            <a:chOff x="0" y="0"/>
            <a:chExt cx="683291" cy="1208427"/>
          </a:xfrm>
        </p:grpSpPr>
        <p:sp>
          <p:nvSpPr>
            <p:cNvPr name="Freeform 6" id="6"/>
            <p:cNvSpPr/>
            <p:nvPr/>
          </p:nvSpPr>
          <p:spPr>
            <a:xfrm flipH="false" flipV="false" rot="0">
              <a:off x="0" y="0"/>
              <a:ext cx="683291" cy="1208427"/>
            </a:xfrm>
            <a:custGeom>
              <a:avLst/>
              <a:gdLst/>
              <a:ahLst/>
              <a:cxnLst/>
              <a:rect r="r" b="b" t="t" l="l"/>
              <a:pathLst>
                <a:path h="1208427" w="683291">
                  <a:moveTo>
                    <a:pt x="152190" y="0"/>
                  </a:moveTo>
                  <a:lnTo>
                    <a:pt x="531100" y="0"/>
                  </a:lnTo>
                  <a:cubicBezTo>
                    <a:pt x="571464" y="0"/>
                    <a:pt x="610174" y="16034"/>
                    <a:pt x="638715" y="44576"/>
                  </a:cubicBezTo>
                  <a:cubicBezTo>
                    <a:pt x="667256" y="73117"/>
                    <a:pt x="683291" y="111827"/>
                    <a:pt x="683291" y="152190"/>
                  </a:cubicBezTo>
                  <a:lnTo>
                    <a:pt x="683291" y="1056237"/>
                  </a:lnTo>
                  <a:cubicBezTo>
                    <a:pt x="683291" y="1096600"/>
                    <a:pt x="667256" y="1135310"/>
                    <a:pt x="638715" y="1163852"/>
                  </a:cubicBezTo>
                  <a:cubicBezTo>
                    <a:pt x="610174" y="1192393"/>
                    <a:pt x="571464" y="1208427"/>
                    <a:pt x="531100" y="1208427"/>
                  </a:cubicBezTo>
                  <a:lnTo>
                    <a:pt x="152190" y="1208427"/>
                  </a:lnTo>
                  <a:cubicBezTo>
                    <a:pt x="111827" y="1208427"/>
                    <a:pt x="73117" y="1192393"/>
                    <a:pt x="44576" y="1163852"/>
                  </a:cubicBezTo>
                  <a:cubicBezTo>
                    <a:pt x="16034" y="1135310"/>
                    <a:pt x="0" y="1096600"/>
                    <a:pt x="0" y="1056237"/>
                  </a:cubicBezTo>
                  <a:lnTo>
                    <a:pt x="0" y="152190"/>
                  </a:lnTo>
                  <a:cubicBezTo>
                    <a:pt x="0" y="111827"/>
                    <a:pt x="16034" y="73117"/>
                    <a:pt x="44576" y="44576"/>
                  </a:cubicBezTo>
                  <a:cubicBezTo>
                    <a:pt x="73117" y="16034"/>
                    <a:pt x="111827" y="0"/>
                    <a:pt x="152190" y="0"/>
                  </a:cubicBezTo>
                  <a:close/>
                </a:path>
              </a:pathLst>
            </a:custGeom>
            <a:solidFill>
              <a:srgbClr val="FFAD94"/>
            </a:solidFill>
          </p:spPr>
        </p:sp>
        <p:sp>
          <p:nvSpPr>
            <p:cNvPr name="TextBox 7" id="7"/>
            <p:cNvSpPr txBox="true"/>
            <p:nvPr/>
          </p:nvSpPr>
          <p:spPr>
            <a:xfrm>
              <a:off x="0" y="-47625"/>
              <a:ext cx="683291" cy="1256052"/>
            </a:xfrm>
            <a:prstGeom prst="rect">
              <a:avLst/>
            </a:prstGeom>
          </p:spPr>
          <p:txBody>
            <a:bodyPr anchor="ctr" rtlCol="false" tIns="50800" lIns="50800" bIns="50800" rIns="50800"/>
            <a:lstStyle/>
            <a:p>
              <a:pPr algn="ctr">
                <a:lnSpc>
                  <a:spcPts val="2800"/>
                </a:lnSpc>
              </a:pPr>
            </a:p>
          </p:txBody>
        </p:sp>
      </p:grpSp>
      <p:sp>
        <p:nvSpPr>
          <p:cNvPr name="Freeform 8" id="8"/>
          <p:cNvSpPr/>
          <p:nvPr/>
        </p:nvSpPr>
        <p:spPr>
          <a:xfrm flipH="false" flipV="false" rot="0">
            <a:off x="420929" y="-2544823"/>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1350834" y="3285436"/>
            <a:ext cx="1025128" cy="1025128"/>
          </a:xfrm>
          <a:custGeom>
            <a:avLst/>
            <a:gdLst/>
            <a:ahLst/>
            <a:cxnLst/>
            <a:rect r="r" b="b" t="t" l="l"/>
            <a:pathLst>
              <a:path h="1025128" w="1025128">
                <a:moveTo>
                  <a:pt x="0" y="0"/>
                </a:moveTo>
                <a:lnTo>
                  <a:pt x="1025127" y="0"/>
                </a:lnTo>
                <a:lnTo>
                  <a:pt x="1025127" y="1025127"/>
                </a:lnTo>
                <a:lnTo>
                  <a:pt x="0" y="10251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7236034" y="8226107"/>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1805036" y="8777257"/>
            <a:ext cx="1483489" cy="458533"/>
          </a:xfrm>
          <a:custGeom>
            <a:avLst/>
            <a:gdLst/>
            <a:ahLst/>
            <a:cxnLst/>
            <a:rect r="r" b="b" t="t" l="l"/>
            <a:pathLst>
              <a:path h="458533" w="1483489">
                <a:moveTo>
                  <a:pt x="0" y="0"/>
                </a:moveTo>
                <a:lnTo>
                  <a:pt x="1483489" y="0"/>
                </a:lnTo>
                <a:lnTo>
                  <a:pt x="1483489" y="458533"/>
                </a:lnTo>
                <a:lnTo>
                  <a:pt x="0" y="4585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2" id="12"/>
          <p:cNvGrpSpPr/>
          <p:nvPr/>
        </p:nvGrpSpPr>
        <p:grpSpPr>
          <a:xfrm rot="0">
            <a:off x="16049019" y="9686925"/>
            <a:ext cx="2153256" cy="514350"/>
            <a:chOff x="0" y="0"/>
            <a:chExt cx="2871008" cy="685800"/>
          </a:xfrm>
        </p:grpSpPr>
        <p:sp>
          <p:nvSpPr>
            <p:cNvPr name="Freeform 13" id="13" descr="preencoded.png">
              <a:hlinkClick r:id="rId9"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10"/>
              <a:stretch>
                <a:fillRect l="0" t="0" r="-1" b="0"/>
              </a:stretch>
            </a:blipFill>
          </p:spPr>
        </p:sp>
      </p:grpSp>
      <p:sp>
        <p:nvSpPr>
          <p:cNvPr name="TextBox 14" id="14"/>
          <p:cNvSpPr txBox="true"/>
          <p:nvPr/>
        </p:nvSpPr>
        <p:spPr>
          <a:xfrm rot="0">
            <a:off x="992238" y="2570261"/>
            <a:ext cx="15479184" cy="871537"/>
          </a:xfrm>
          <a:prstGeom prst="rect">
            <a:avLst/>
          </a:prstGeom>
        </p:spPr>
        <p:txBody>
          <a:bodyPr anchor="t" rtlCol="false" tIns="0" lIns="0" bIns="0" rIns="0">
            <a:spAutoFit/>
          </a:bodyPr>
          <a:lstStyle/>
          <a:p>
            <a:pPr algn="l">
              <a:lnSpc>
                <a:spcPts val="6937"/>
              </a:lnSpc>
            </a:pPr>
            <a:r>
              <a:rPr lang="en-US" sz="5562" b="true">
                <a:solidFill>
                  <a:srgbClr val="403C4E"/>
                </a:solidFill>
                <a:latin typeface="Merriweather Bold"/>
                <a:ea typeface="Merriweather Bold"/>
                <a:cs typeface="Merriweather Bold"/>
                <a:sym typeface="Merriweather Bold"/>
              </a:rPr>
              <a:t>CHƯƠNG 8: QUY HOẠCH TUYẾN TÍNH</a:t>
            </a:r>
          </a:p>
        </p:txBody>
      </p:sp>
      <p:sp>
        <p:nvSpPr>
          <p:cNvPr name="TextBox 15" id="15"/>
          <p:cNvSpPr txBox="true"/>
          <p:nvPr/>
        </p:nvSpPr>
        <p:spPr>
          <a:xfrm rot="0">
            <a:off x="992238" y="3862387"/>
            <a:ext cx="16303526" cy="2493169"/>
          </a:xfrm>
          <a:prstGeom prst="rect">
            <a:avLst/>
          </a:prstGeom>
        </p:spPr>
        <p:txBody>
          <a:bodyPr anchor="t" rtlCol="false" tIns="0" lIns="0" bIns="0" rIns="0">
            <a:spAutoFit/>
          </a:bodyPr>
          <a:lstStyle/>
          <a:p>
            <a:pPr algn="l">
              <a:lnSpc>
                <a:spcPts val="9625"/>
              </a:lnSpc>
            </a:pPr>
            <a:r>
              <a:rPr lang="en-US" sz="7687" b="true">
                <a:solidFill>
                  <a:srgbClr val="403C4E"/>
                </a:solidFill>
                <a:latin typeface="Merriweather Bold"/>
                <a:ea typeface="Merriweather Bold"/>
                <a:cs typeface="Merriweather Bold"/>
                <a:sym typeface="Merriweather Bold"/>
              </a:rPr>
              <a:t>PHÂN TÍCH ĐỘ NHẠY VÀ GIẢI THÍCH GIẢI PHÁP</a:t>
            </a:r>
          </a:p>
        </p:txBody>
      </p:sp>
      <p:sp>
        <p:nvSpPr>
          <p:cNvPr name="TextBox 16" id="16"/>
          <p:cNvSpPr txBox="true"/>
          <p:nvPr/>
        </p:nvSpPr>
        <p:spPr>
          <a:xfrm rot="0">
            <a:off x="992237" y="6666459"/>
            <a:ext cx="16303526" cy="1808389"/>
          </a:xfrm>
          <a:prstGeom prst="rect">
            <a:avLst/>
          </a:prstGeom>
        </p:spPr>
        <p:txBody>
          <a:bodyPr anchor="t" rtlCol="false" tIns="0" lIns="0" bIns="0" rIns="0">
            <a:spAutoFit/>
          </a:bodyPr>
          <a:lstStyle/>
          <a:p>
            <a:pPr algn="l">
              <a:lnSpc>
                <a:spcPts val="4885"/>
              </a:lnSpc>
            </a:pPr>
            <a:r>
              <a:rPr lang="en-US" sz="3000">
                <a:solidFill>
                  <a:srgbClr val="403C4E"/>
                </a:solidFill>
                <a:latin typeface="Open Sans"/>
                <a:ea typeface="Open Sans"/>
                <a:cs typeface="Open Sans"/>
                <a:sym typeface="Open Sans"/>
              </a:rPr>
              <a:t>Bài thuyết trình này sẽ đi sâu vào tầm quan trọng của Phân tích Độ nhạy trong Quy hoạch Tuyến tính (LP), giúp các nhà quản lý hiểu rõ hơn về tính ổn định và tính linh hoạt của các giải pháp tối ưu.</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20550" y="1418481"/>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p:nvPr/>
        </p:nvGrpSpPr>
        <p:grpSpPr>
          <a:xfrm rot="0">
            <a:off x="16049019" y="9686925"/>
            <a:ext cx="2153256" cy="514350"/>
            <a:chOff x="0" y="0"/>
            <a:chExt cx="2871008" cy="685800"/>
          </a:xfrm>
        </p:grpSpPr>
        <p:sp>
          <p:nvSpPr>
            <p:cNvPr name="Freeform 7" id="7"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sp>
        <p:nvSpPr>
          <p:cNvPr name="TextBox 8" id="8"/>
          <p:cNvSpPr txBox="true"/>
          <p:nvPr/>
        </p:nvSpPr>
        <p:spPr>
          <a:xfrm rot="0">
            <a:off x="992237" y="582960"/>
            <a:ext cx="11926341" cy="585788"/>
          </a:xfrm>
          <a:prstGeom prst="rect">
            <a:avLst/>
          </a:prstGeom>
        </p:spPr>
        <p:txBody>
          <a:bodyPr anchor="t" rtlCol="false" tIns="0" lIns="0" bIns="0" rIns="0">
            <a:spAutoFit/>
          </a:bodyPr>
          <a:lstStyle/>
          <a:p>
            <a:pPr algn="l">
              <a:lnSpc>
                <a:spcPts val="4687"/>
              </a:lnSpc>
            </a:pPr>
            <a:r>
              <a:rPr lang="en-US" sz="3749" b="true">
                <a:solidFill>
                  <a:srgbClr val="403C4E"/>
                </a:solidFill>
                <a:latin typeface="Merriweather Bold"/>
                <a:ea typeface="Merriweather Bold"/>
                <a:cs typeface="Merriweather Bold"/>
                <a:sym typeface="Merriweather Bold"/>
              </a:rPr>
              <a:t>Thiết lập Mô hình LP: Tối Đa Hóa Lợi Nhuận</a:t>
            </a:r>
          </a:p>
        </p:txBody>
      </p:sp>
      <p:sp>
        <p:nvSpPr>
          <p:cNvPr name="TextBox 9" id="9"/>
          <p:cNvSpPr txBox="true"/>
          <p:nvPr/>
        </p:nvSpPr>
        <p:spPr>
          <a:xfrm rot="0">
            <a:off x="1028700" y="1521172"/>
            <a:ext cx="16303526" cy="1181100"/>
          </a:xfrm>
          <a:prstGeom prst="rect">
            <a:avLst/>
          </a:prstGeom>
        </p:spPr>
        <p:txBody>
          <a:bodyPr anchor="t" rtlCol="false" tIns="0" lIns="0" bIns="0" rIns="0">
            <a:spAutoFit/>
          </a:bodyPr>
          <a:lstStyle/>
          <a:p>
            <a:pPr algn="l">
              <a:lnSpc>
                <a:spcPts val="4800"/>
              </a:lnSpc>
            </a:pPr>
            <a:r>
              <a:rPr lang="en-US" sz="3000">
                <a:solidFill>
                  <a:srgbClr val="403C4E"/>
                </a:solidFill>
                <a:latin typeface="Open Sans"/>
                <a:ea typeface="Open Sans"/>
                <a:cs typeface="Open Sans"/>
                <a:sym typeface="Open Sans"/>
              </a:rPr>
              <a:t>Mục tiêu của công ty là tối đa hóa lợi nhuận dựa trên mức lợi nhuận dự kiến từ mỗi kênh (Sử dụng thông tin Bảng 8.3):</a:t>
            </a:r>
          </a:p>
        </p:txBody>
      </p:sp>
      <p:sp>
        <p:nvSpPr>
          <p:cNvPr name="TextBox 10" id="10"/>
          <p:cNvSpPr txBox="true"/>
          <p:nvPr/>
        </p:nvSpPr>
        <p:spPr>
          <a:xfrm rot="0">
            <a:off x="1353741" y="3044726"/>
            <a:ext cx="4605477" cy="625122"/>
          </a:xfrm>
          <a:prstGeom prst="rect">
            <a:avLst/>
          </a:prstGeom>
        </p:spPr>
        <p:txBody>
          <a:bodyPr anchor="t" rtlCol="false" tIns="0" lIns="0" bIns="0" rIns="0">
            <a:spAutoFit/>
          </a:bodyPr>
          <a:lstStyle/>
          <a:p>
            <a:pPr algn="l">
              <a:lnSpc>
                <a:spcPts val="4977"/>
              </a:lnSpc>
            </a:pPr>
            <a:r>
              <a:rPr lang="en-US" sz="3999" b="true">
                <a:solidFill>
                  <a:srgbClr val="403C4E"/>
                </a:solidFill>
                <a:latin typeface="Merriweather Bold"/>
                <a:ea typeface="Merriweather Bold"/>
                <a:cs typeface="Merriweather Bold"/>
                <a:sym typeface="Merriweather Bold"/>
              </a:rPr>
              <a:t>Hàm Mục Tiêu</a:t>
            </a:r>
          </a:p>
        </p:txBody>
      </p:sp>
      <p:sp>
        <p:nvSpPr>
          <p:cNvPr name="TextBox 11" id="11"/>
          <p:cNvSpPr txBox="true"/>
          <p:nvPr/>
        </p:nvSpPr>
        <p:spPr>
          <a:xfrm rot="0">
            <a:off x="1353741" y="3762821"/>
            <a:ext cx="15942022" cy="571500"/>
          </a:xfrm>
          <a:prstGeom prst="rect">
            <a:avLst/>
          </a:prstGeom>
        </p:spPr>
        <p:txBody>
          <a:bodyPr anchor="t" rtlCol="false" tIns="0" lIns="0" bIns="0" rIns="0">
            <a:spAutoFit/>
          </a:bodyPr>
          <a:lstStyle/>
          <a:p>
            <a:pPr algn="l">
              <a:lnSpc>
                <a:spcPts val="4800"/>
              </a:lnSpc>
            </a:pPr>
            <a:r>
              <a:rPr lang="en-US" sz="3000" b="true">
                <a:solidFill>
                  <a:srgbClr val="403C4E"/>
                </a:solidFill>
                <a:latin typeface="Open Sans Bold"/>
                <a:ea typeface="Open Sans Bold"/>
                <a:cs typeface="Open Sans Bold"/>
                <a:sym typeface="Open Sans Bold"/>
              </a:rPr>
              <a:t>Tối đa hóa Lợi nhuận = 90M + 84B + 70R + 60D</a:t>
            </a:r>
          </a:p>
        </p:txBody>
      </p:sp>
      <p:grpSp>
        <p:nvGrpSpPr>
          <p:cNvPr name="Group 12" id="12"/>
          <p:cNvGrpSpPr/>
          <p:nvPr/>
        </p:nvGrpSpPr>
        <p:grpSpPr>
          <a:xfrm rot="0">
            <a:off x="992238" y="2702272"/>
            <a:ext cx="28575" cy="1831330"/>
            <a:chOff x="0" y="0"/>
            <a:chExt cx="38100" cy="2441773"/>
          </a:xfrm>
        </p:grpSpPr>
        <p:sp>
          <p:nvSpPr>
            <p:cNvPr name="Freeform 13" id="13"/>
            <p:cNvSpPr/>
            <p:nvPr/>
          </p:nvSpPr>
          <p:spPr>
            <a:xfrm flipH="false" flipV="false" rot="0">
              <a:off x="0" y="0"/>
              <a:ext cx="38100" cy="2441829"/>
            </a:xfrm>
            <a:custGeom>
              <a:avLst/>
              <a:gdLst/>
              <a:ahLst/>
              <a:cxnLst/>
              <a:rect r="r" b="b" t="t" l="l"/>
              <a:pathLst>
                <a:path h="2441829" w="38100">
                  <a:moveTo>
                    <a:pt x="0" y="0"/>
                  </a:moveTo>
                  <a:lnTo>
                    <a:pt x="38100" y="0"/>
                  </a:lnTo>
                  <a:lnTo>
                    <a:pt x="38100" y="2441829"/>
                  </a:lnTo>
                  <a:lnTo>
                    <a:pt x="0" y="2441829"/>
                  </a:lnTo>
                  <a:close/>
                </a:path>
              </a:pathLst>
            </a:custGeom>
            <a:solidFill>
              <a:srgbClr val="FFAD94"/>
            </a:solidFill>
          </p:spPr>
        </p:sp>
      </p:grpSp>
      <p:grpSp>
        <p:nvGrpSpPr>
          <p:cNvPr name="Group 14" id="14"/>
          <p:cNvGrpSpPr/>
          <p:nvPr/>
        </p:nvGrpSpPr>
        <p:grpSpPr>
          <a:xfrm rot="0">
            <a:off x="992238" y="5166122"/>
            <a:ext cx="8031212" cy="1778496"/>
            <a:chOff x="0" y="0"/>
            <a:chExt cx="10708283" cy="2371328"/>
          </a:xfrm>
        </p:grpSpPr>
        <p:sp>
          <p:nvSpPr>
            <p:cNvPr name="Freeform 15" id="15"/>
            <p:cNvSpPr/>
            <p:nvPr/>
          </p:nvSpPr>
          <p:spPr>
            <a:xfrm flipH="false" flipV="false" rot="0">
              <a:off x="0" y="0"/>
              <a:ext cx="10708260" cy="2371344"/>
            </a:xfrm>
            <a:custGeom>
              <a:avLst/>
              <a:gdLst/>
              <a:ahLst/>
              <a:cxnLst/>
              <a:rect r="r" b="b" t="t" l="l"/>
              <a:pathLst>
                <a:path h="2371344" w="10708260">
                  <a:moveTo>
                    <a:pt x="0" y="182880"/>
                  </a:moveTo>
                  <a:cubicBezTo>
                    <a:pt x="0" y="81915"/>
                    <a:pt x="81915" y="0"/>
                    <a:pt x="182880" y="0"/>
                  </a:cubicBezTo>
                  <a:lnTo>
                    <a:pt x="10525379" y="0"/>
                  </a:lnTo>
                  <a:cubicBezTo>
                    <a:pt x="10626344" y="0"/>
                    <a:pt x="10708260" y="81915"/>
                    <a:pt x="10708260" y="182880"/>
                  </a:cubicBezTo>
                  <a:lnTo>
                    <a:pt x="10708260" y="2188464"/>
                  </a:lnTo>
                  <a:cubicBezTo>
                    <a:pt x="10708260" y="2289429"/>
                    <a:pt x="10626344" y="2371344"/>
                    <a:pt x="10525379" y="2371344"/>
                  </a:cubicBezTo>
                  <a:lnTo>
                    <a:pt x="182880" y="2371344"/>
                  </a:lnTo>
                  <a:cubicBezTo>
                    <a:pt x="81915" y="2371344"/>
                    <a:pt x="0" y="2289429"/>
                    <a:pt x="0" y="2188464"/>
                  </a:cubicBezTo>
                  <a:close/>
                </a:path>
              </a:pathLst>
            </a:custGeom>
            <a:solidFill>
              <a:srgbClr val="FFFFFF"/>
            </a:solidFill>
          </p:spPr>
        </p:sp>
      </p:grpSp>
      <p:grpSp>
        <p:nvGrpSpPr>
          <p:cNvPr name="Group 16" id="16"/>
          <p:cNvGrpSpPr/>
          <p:nvPr/>
        </p:nvGrpSpPr>
        <p:grpSpPr>
          <a:xfrm rot="0">
            <a:off x="992238" y="5137548"/>
            <a:ext cx="8031212" cy="114300"/>
            <a:chOff x="0" y="0"/>
            <a:chExt cx="10708283" cy="152400"/>
          </a:xfrm>
        </p:grpSpPr>
        <p:sp>
          <p:nvSpPr>
            <p:cNvPr name="Freeform 17" id="17"/>
            <p:cNvSpPr/>
            <p:nvPr/>
          </p:nvSpPr>
          <p:spPr>
            <a:xfrm flipH="false" flipV="false" rot="0">
              <a:off x="0" y="0"/>
              <a:ext cx="10708259" cy="152400"/>
            </a:xfrm>
            <a:custGeom>
              <a:avLst/>
              <a:gdLst/>
              <a:ahLst/>
              <a:cxnLst/>
              <a:rect r="r" b="b" t="t" l="l"/>
              <a:pathLst>
                <a:path h="152400" w="10708259">
                  <a:moveTo>
                    <a:pt x="0" y="76200"/>
                  </a:moveTo>
                  <a:cubicBezTo>
                    <a:pt x="0" y="34163"/>
                    <a:pt x="34163" y="0"/>
                    <a:pt x="76200" y="0"/>
                  </a:cubicBezTo>
                  <a:lnTo>
                    <a:pt x="10632059" y="0"/>
                  </a:lnTo>
                  <a:cubicBezTo>
                    <a:pt x="10674096" y="0"/>
                    <a:pt x="10708259" y="34163"/>
                    <a:pt x="10708259" y="76200"/>
                  </a:cubicBezTo>
                  <a:cubicBezTo>
                    <a:pt x="10708259" y="118237"/>
                    <a:pt x="10674096" y="152400"/>
                    <a:pt x="10632059" y="152400"/>
                  </a:cubicBezTo>
                  <a:lnTo>
                    <a:pt x="76200" y="152400"/>
                  </a:lnTo>
                  <a:cubicBezTo>
                    <a:pt x="34163" y="152400"/>
                    <a:pt x="0" y="118237"/>
                    <a:pt x="0" y="76200"/>
                  </a:cubicBezTo>
                  <a:close/>
                </a:path>
              </a:pathLst>
            </a:custGeom>
            <a:solidFill>
              <a:srgbClr val="FFAD94"/>
            </a:solidFill>
          </p:spPr>
        </p:sp>
      </p:grpSp>
      <p:grpSp>
        <p:nvGrpSpPr>
          <p:cNvPr name="Group 18" id="18"/>
          <p:cNvGrpSpPr/>
          <p:nvPr/>
        </p:nvGrpSpPr>
        <p:grpSpPr>
          <a:xfrm rot="0">
            <a:off x="4646265" y="4804619"/>
            <a:ext cx="723007" cy="723007"/>
            <a:chOff x="0" y="0"/>
            <a:chExt cx="964010" cy="964010"/>
          </a:xfrm>
        </p:grpSpPr>
        <p:sp>
          <p:nvSpPr>
            <p:cNvPr name="Freeform 19" id="19"/>
            <p:cNvSpPr/>
            <p:nvPr/>
          </p:nvSpPr>
          <p:spPr>
            <a:xfrm flipH="false" flipV="false" rot="0">
              <a:off x="0" y="0"/>
              <a:ext cx="964057" cy="964057"/>
            </a:xfrm>
            <a:custGeom>
              <a:avLst/>
              <a:gdLst/>
              <a:ahLst/>
              <a:cxnLst/>
              <a:rect r="r" b="b" t="t" l="l"/>
              <a:pathLst>
                <a:path h="964057" w="964057">
                  <a:moveTo>
                    <a:pt x="0" y="481965"/>
                  </a:moveTo>
                  <a:cubicBezTo>
                    <a:pt x="0" y="215773"/>
                    <a:pt x="215773" y="0"/>
                    <a:pt x="481965" y="0"/>
                  </a:cubicBezTo>
                  <a:cubicBezTo>
                    <a:pt x="748157" y="0"/>
                    <a:pt x="964057" y="215773"/>
                    <a:pt x="964057" y="481965"/>
                  </a:cubicBezTo>
                  <a:cubicBezTo>
                    <a:pt x="964057" y="748157"/>
                    <a:pt x="748157" y="964057"/>
                    <a:pt x="481965" y="964057"/>
                  </a:cubicBezTo>
                  <a:cubicBezTo>
                    <a:pt x="215773" y="964057"/>
                    <a:pt x="0" y="748157"/>
                    <a:pt x="0" y="481965"/>
                  </a:cubicBezTo>
                  <a:close/>
                </a:path>
              </a:pathLst>
            </a:custGeom>
            <a:solidFill>
              <a:srgbClr val="FFAD94"/>
            </a:solidFill>
          </p:spPr>
        </p:sp>
      </p:grpSp>
      <p:grpSp>
        <p:nvGrpSpPr>
          <p:cNvPr name="Group 20" id="20"/>
          <p:cNvGrpSpPr/>
          <p:nvPr/>
        </p:nvGrpSpPr>
        <p:grpSpPr>
          <a:xfrm rot="0">
            <a:off x="4863108" y="4985296"/>
            <a:ext cx="289172" cy="361504"/>
            <a:chOff x="0" y="0"/>
            <a:chExt cx="385563" cy="482005"/>
          </a:xfrm>
        </p:grpSpPr>
        <p:sp>
          <p:nvSpPr>
            <p:cNvPr name="Freeform 21" id="21" descr="preencoded.png"/>
            <p:cNvSpPr/>
            <p:nvPr/>
          </p:nvSpPr>
          <p:spPr>
            <a:xfrm flipH="false" flipV="false" rot="0">
              <a:off x="0" y="0"/>
              <a:ext cx="385572" cy="481965"/>
            </a:xfrm>
            <a:custGeom>
              <a:avLst/>
              <a:gdLst/>
              <a:ahLst/>
              <a:cxnLst/>
              <a:rect r="r" b="b" t="t" l="l"/>
              <a:pathLst>
                <a:path h="481965" w="385572">
                  <a:moveTo>
                    <a:pt x="0" y="0"/>
                  </a:moveTo>
                  <a:lnTo>
                    <a:pt x="385572" y="0"/>
                  </a:lnTo>
                  <a:lnTo>
                    <a:pt x="385572" y="481965"/>
                  </a:lnTo>
                  <a:lnTo>
                    <a:pt x="0" y="481965"/>
                  </a:lnTo>
                  <a:lnTo>
                    <a:pt x="0" y="0"/>
                  </a:lnTo>
                  <a:close/>
                </a:path>
              </a:pathLst>
            </a:custGeom>
            <a:blipFill>
              <a:blip r:embed="rId5"/>
              <a:stretch>
                <a:fillRect l="0" t="-661" r="2" b="-669"/>
              </a:stretch>
            </a:blipFill>
          </p:spPr>
        </p:sp>
      </p:grpSp>
      <p:sp>
        <p:nvSpPr>
          <p:cNvPr name="TextBox 22" id="22"/>
          <p:cNvSpPr txBox="true"/>
          <p:nvPr/>
        </p:nvSpPr>
        <p:spPr>
          <a:xfrm rot="0">
            <a:off x="1261765" y="5749529"/>
            <a:ext cx="4825566" cy="549790"/>
          </a:xfrm>
          <a:prstGeom prst="rect">
            <a:avLst/>
          </a:prstGeom>
        </p:spPr>
        <p:txBody>
          <a:bodyPr anchor="t" rtlCol="false" tIns="0" lIns="0" bIns="0" rIns="0">
            <a:spAutoFit/>
          </a:bodyPr>
          <a:lstStyle/>
          <a:p>
            <a:pPr algn="l">
              <a:lnSpc>
                <a:spcPts val="4445"/>
              </a:lnSpc>
            </a:pPr>
            <a:r>
              <a:rPr lang="en-US" sz="3500" b="true">
                <a:solidFill>
                  <a:srgbClr val="403C4E"/>
                </a:solidFill>
                <a:latin typeface="Merriweather Bold"/>
                <a:ea typeface="Merriweather Bold"/>
                <a:cs typeface="Merriweather Bold"/>
                <a:sym typeface="Merriweather Bold"/>
              </a:rPr>
              <a:t>Ràng buộc Quảng cáo</a:t>
            </a:r>
          </a:p>
        </p:txBody>
      </p:sp>
      <p:sp>
        <p:nvSpPr>
          <p:cNvPr name="TextBox 23" id="23"/>
          <p:cNvSpPr txBox="true"/>
          <p:nvPr/>
        </p:nvSpPr>
        <p:spPr>
          <a:xfrm rot="0">
            <a:off x="1261616" y="6457206"/>
            <a:ext cx="7492156" cy="1086485"/>
          </a:xfrm>
          <a:prstGeom prst="rect">
            <a:avLst/>
          </a:prstGeom>
        </p:spPr>
        <p:txBody>
          <a:bodyPr anchor="t" rtlCol="false" tIns="0" lIns="0" bIns="0" rIns="0">
            <a:spAutoFit/>
          </a:bodyPr>
          <a:lstStyle/>
          <a:p>
            <a:pPr algn="l">
              <a:lnSpc>
                <a:spcPts val="4479"/>
              </a:lnSpc>
            </a:pPr>
            <a:r>
              <a:rPr lang="en-US" sz="2799">
                <a:solidFill>
                  <a:srgbClr val="403C4E"/>
                </a:solidFill>
                <a:latin typeface="Open Sans"/>
                <a:ea typeface="Open Sans"/>
                <a:cs typeface="Open Sans"/>
                <a:sym typeface="Open Sans"/>
              </a:rPr>
              <a:t>Tổng chi phí quảng cáo không được vượt quá ngân sách </a:t>
            </a:r>
            <a:r>
              <a:rPr lang="en-US" sz="2799" b="true">
                <a:solidFill>
                  <a:srgbClr val="403C4E"/>
                </a:solidFill>
                <a:latin typeface="Open Sans Bold"/>
                <a:ea typeface="Open Sans Bold"/>
                <a:cs typeface="Open Sans Bold"/>
                <a:sym typeface="Open Sans Bold"/>
              </a:rPr>
              <a:t>$5000</a:t>
            </a:r>
            <a:r>
              <a:rPr lang="en-US" sz="2799">
                <a:solidFill>
                  <a:srgbClr val="403C4E"/>
                </a:solidFill>
                <a:latin typeface="Open Sans"/>
                <a:ea typeface="Open Sans"/>
                <a:cs typeface="Open Sans"/>
                <a:sym typeface="Open Sans"/>
              </a:rPr>
              <a:t>.</a:t>
            </a:r>
          </a:p>
        </p:txBody>
      </p:sp>
      <p:grpSp>
        <p:nvGrpSpPr>
          <p:cNvPr name="Group 24" id="24"/>
          <p:cNvGrpSpPr/>
          <p:nvPr/>
        </p:nvGrpSpPr>
        <p:grpSpPr>
          <a:xfrm rot="0">
            <a:off x="9264402" y="5166122"/>
            <a:ext cx="8031361" cy="1778496"/>
            <a:chOff x="0" y="0"/>
            <a:chExt cx="10708482" cy="2371328"/>
          </a:xfrm>
        </p:grpSpPr>
        <p:sp>
          <p:nvSpPr>
            <p:cNvPr name="Freeform 25" id="25"/>
            <p:cNvSpPr/>
            <p:nvPr/>
          </p:nvSpPr>
          <p:spPr>
            <a:xfrm flipH="false" flipV="false" rot="0">
              <a:off x="0" y="0"/>
              <a:ext cx="10708513" cy="2371344"/>
            </a:xfrm>
            <a:custGeom>
              <a:avLst/>
              <a:gdLst/>
              <a:ahLst/>
              <a:cxnLst/>
              <a:rect r="r" b="b" t="t" l="l"/>
              <a:pathLst>
                <a:path h="2371344" w="10708513">
                  <a:moveTo>
                    <a:pt x="0" y="182880"/>
                  </a:moveTo>
                  <a:cubicBezTo>
                    <a:pt x="0" y="81915"/>
                    <a:pt x="81915" y="0"/>
                    <a:pt x="182880" y="0"/>
                  </a:cubicBezTo>
                  <a:lnTo>
                    <a:pt x="10525633" y="0"/>
                  </a:lnTo>
                  <a:cubicBezTo>
                    <a:pt x="10626598" y="0"/>
                    <a:pt x="10708513" y="81915"/>
                    <a:pt x="10708513" y="182880"/>
                  </a:cubicBezTo>
                  <a:lnTo>
                    <a:pt x="10708513" y="2188464"/>
                  </a:lnTo>
                  <a:cubicBezTo>
                    <a:pt x="10708513" y="2289429"/>
                    <a:pt x="10626598" y="2371344"/>
                    <a:pt x="10525633" y="2371344"/>
                  </a:cubicBezTo>
                  <a:lnTo>
                    <a:pt x="182880" y="2371344"/>
                  </a:lnTo>
                  <a:cubicBezTo>
                    <a:pt x="81915" y="2371344"/>
                    <a:pt x="0" y="2289429"/>
                    <a:pt x="0" y="2188464"/>
                  </a:cubicBezTo>
                  <a:close/>
                </a:path>
              </a:pathLst>
            </a:custGeom>
            <a:solidFill>
              <a:srgbClr val="FFFFFF"/>
            </a:solidFill>
          </p:spPr>
        </p:sp>
      </p:grpSp>
      <p:grpSp>
        <p:nvGrpSpPr>
          <p:cNvPr name="Group 26" id="26"/>
          <p:cNvGrpSpPr/>
          <p:nvPr/>
        </p:nvGrpSpPr>
        <p:grpSpPr>
          <a:xfrm rot="0">
            <a:off x="9264402" y="5137548"/>
            <a:ext cx="8031361" cy="114300"/>
            <a:chOff x="0" y="0"/>
            <a:chExt cx="10708482" cy="152400"/>
          </a:xfrm>
        </p:grpSpPr>
        <p:sp>
          <p:nvSpPr>
            <p:cNvPr name="Freeform 27" id="27"/>
            <p:cNvSpPr/>
            <p:nvPr/>
          </p:nvSpPr>
          <p:spPr>
            <a:xfrm flipH="false" flipV="false" rot="0">
              <a:off x="0" y="0"/>
              <a:ext cx="10708513" cy="152400"/>
            </a:xfrm>
            <a:custGeom>
              <a:avLst/>
              <a:gdLst/>
              <a:ahLst/>
              <a:cxnLst/>
              <a:rect r="r" b="b" t="t" l="l"/>
              <a:pathLst>
                <a:path h="152400" w="10708513">
                  <a:moveTo>
                    <a:pt x="0" y="76200"/>
                  </a:moveTo>
                  <a:cubicBezTo>
                    <a:pt x="0" y="34163"/>
                    <a:pt x="34163" y="0"/>
                    <a:pt x="76200" y="0"/>
                  </a:cubicBezTo>
                  <a:lnTo>
                    <a:pt x="10632313" y="0"/>
                  </a:lnTo>
                  <a:cubicBezTo>
                    <a:pt x="10674350" y="0"/>
                    <a:pt x="10708513" y="34163"/>
                    <a:pt x="10708513" y="76200"/>
                  </a:cubicBezTo>
                  <a:cubicBezTo>
                    <a:pt x="10708513" y="118237"/>
                    <a:pt x="10674350" y="152400"/>
                    <a:pt x="10632313" y="152400"/>
                  </a:cubicBezTo>
                  <a:lnTo>
                    <a:pt x="76200" y="152400"/>
                  </a:lnTo>
                  <a:cubicBezTo>
                    <a:pt x="34163" y="152400"/>
                    <a:pt x="0" y="118237"/>
                    <a:pt x="0" y="76200"/>
                  </a:cubicBezTo>
                  <a:close/>
                </a:path>
              </a:pathLst>
            </a:custGeom>
            <a:solidFill>
              <a:srgbClr val="FFAD94"/>
            </a:solidFill>
          </p:spPr>
        </p:sp>
      </p:grpSp>
      <p:grpSp>
        <p:nvGrpSpPr>
          <p:cNvPr name="Group 28" id="28"/>
          <p:cNvGrpSpPr/>
          <p:nvPr/>
        </p:nvGrpSpPr>
        <p:grpSpPr>
          <a:xfrm rot="0">
            <a:off x="12918579" y="4804619"/>
            <a:ext cx="723008" cy="723007"/>
            <a:chOff x="0" y="0"/>
            <a:chExt cx="964010" cy="964010"/>
          </a:xfrm>
        </p:grpSpPr>
        <p:sp>
          <p:nvSpPr>
            <p:cNvPr name="Freeform 29" id="29"/>
            <p:cNvSpPr/>
            <p:nvPr/>
          </p:nvSpPr>
          <p:spPr>
            <a:xfrm flipH="false" flipV="false" rot="0">
              <a:off x="0" y="0"/>
              <a:ext cx="964057" cy="964057"/>
            </a:xfrm>
            <a:custGeom>
              <a:avLst/>
              <a:gdLst/>
              <a:ahLst/>
              <a:cxnLst/>
              <a:rect r="r" b="b" t="t" l="l"/>
              <a:pathLst>
                <a:path h="964057" w="964057">
                  <a:moveTo>
                    <a:pt x="0" y="481965"/>
                  </a:moveTo>
                  <a:cubicBezTo>
                    <a:pt x="0" y="215773"/>
                    <a:pt x="215773" y="0"/>
                    <a:pt x="481965" y="0"/>
                  </a:cubicBezTo>
                  <a:cubicBezTo>
                    <a:pt x="748157" y="0"/>
                    <a:pt x="964057" y="215773"/>
                    <a:pt x="964057" y="481965"/>
                  </a:cubicBezTo>
                  <a:cubicBezTo>
                    <a:pt x="964057" y="748157"/>
                    <a:pt x="748157" y="964057"/>
                    <a:pt x="481965" y="964057"/>
                  </a:cubicBezTo>
                  <a:cubicBezTo>
                    <a:pt x="215773" y="964057"/>
                    <a:pt x="0" y="748157"/>
                    <a:pt x="0" y="481965"/>
                  </a:cubicBezTo>
                  <a:close/>
                </a:path>
              </a:pathLst>
            </a:custGeom>
            <a:solidFill>
              <a:srgbClr val="FFAD94"/>
            </a:solidFill>
          </p:spPr>
        </p:sp>
      </p:grpSp>
      <p:grpSp>
        <p:nvGrpSpPr>
          <p:cNvPr name="Group 30" id="30"/>
          <p:cNvGrpSpPr/>
          <p:nvPr/>
        </p:nvGrpSpPr>
        <p:grpSpPr>
          <a:xfrm rot="0">
            <a:off x="13135421" y="4985296"/>
            <a:ext cx="289172" cy="361504"/>
            <a:chOff x="0" y="0"/>
            <a:chExt cx="385563" cy="482005"/>
          </a:xfrm>
        </p:grpSpPr>
        <p:sp>
          <p:nvSpPr>
            <p:cNvPr name="Freeform 31" id="31" descr="preencoded.png"/>
            <p:cNvSpPr/>
            <p:nvPr/>
          </p:nvSpPr>
          <p:spPr>
            <a:xfrm flipH="false" flipV="false" rot="0">
              <a:off x="0" y="0"/>
              <a:ext cx="385572" cy="481965"/>
            </a:xfrm>
            <a:custGeom>
              <a:avLst/>
              <a:gdLst/>
              <a:ahLst/>
              <a:cxnLst/>
              <a:rect r="r" b="b" t="t" l="l"/>
              <a:pathLst>
                <a:path h="481965" w="385572">
                  <a:moveTo>
                    <a:pt x="0" y="0"/>
                  </a:moveTo>
                  <a:lnTo>
                    <a:pt x="385572" y="0"/>
                  </a:lnTo>
                  <a:lnTo>
                    <a:pt x="385572" y="481965"/>
                  </a:lnTo>
                  <a:lnTo>
                    <a:pt x="0" y="481965"/>
                  </a:lnTo>
                  <a:lnTo>
                    <a:pt x="0" y="0"/>
                  </a:lnTo>
                  <a:close/>
                </a:path>
              </a:pathLst>
            </a:custGeom>
            <a:blipFill>
              <a:blip r:embed="rId6"/>
              <a:stretch>
                <a:fillRect l="0" t="-661" r="2" b="-669"/>
              </a:stretch>
            </a:blipFill>
          </p:spPr>
        </p:sp>
      </p:grpSp>
      <p:sp>
        <p:nvSpPr>
          <p:cNvPr name="TextBox 32" id="32"/>
          <p:cNvSpPr txBox="true"/>
          <p:nvPr/>
        </p:nvSpPr>
        <p:spPr>
          <a:xfrm rot="0">
            <a:off x="9533930" y="5613351"/>
            <a:ext cx="4656406" cy="549790"/>
          </a:xfrm>
          <a:prstGeom prst="rect">
            <a:avLst/>
          </a:prstGeom>
        </p:spPr>
        <p:txBody>
          <a:bodyPr anchor="t" rtlCol="false" tIns="0" lIns="0" bIns="0" rIns="0">
            <a:spAutoFit/>
          </a:bodyPr>
          <a:lstStyle/>
          <a:p>
            <a:pPr algn="l">
              <a:lnSpc>
                <a:spcPts val="4445"/>
              </a:lnSpc>
            </a:pPr>
            <a:r>
              <a:rPr lang="en-US" sz="3500" b="true">
                <a:solidFill>
                  <a:srgbClr val="403C4E"/>
                </a:solidFill>
                <a:latin typeface="Merriweather Bold"/>
                <a:ea typeface="Merriweather Bold"/>
                <a:cs typeface="Merriweather Bold"/>
                <a:sym typeface="Merriweather Bold"/>
              </a:rPr>
              <a:t>Ràng buộc Thời gian</a:t>
            </a:r>
          </a:p>
        </p:txBody>
      </p:sp>
      <p:sp>
        <p:nvSpPr>
          <p:cNvPr name="TextBox 33" id="33"/>
          <p:cNvSpPr txBox="true"/>
          <p:nvPr/>
        </p:nvSpPr>
        <p:spPr>
          <a:xfrm rot="0">
            <a:off x="9533930" y="6439366"/>
            <a:ext cx="7492305" cy="1086485"/>
          </a:xfrm>
          <a:prstGeom prst="rect">
            <a:avLst/>
          </a:prstGeom>
        </p:spPr>
        <p:txBody>
          <a:bodyPr anchor="t" rtlCol="false" tIns="0" lIns="0" bIns="0" rIns="0">
            <a:spAutoFit/>
          </a:bodyPr>
          <a:lstStyle/>
          <a:p>
            <a:pPr algn="l">
              <a:lnSpc>
                <a:spcPts val="4479"/>
              </a:lnSpc>
            </a:pPr>
            <a:r>
              <a:rPr lang="en-US" sz="2799">
                <a:solidFill>
                  <a:srgbClr val="403C4E"/>
                </a:solidFill>
                <a:latin typeface="Open Sans"/>
                <a:ea typeface="Open Sans"/>
                <a:cs typeface="Open Sans"/>
                <a:sym typeface="Open Sans"/>
              </a:rPr>
              <a:t>Tổng thời gian làm việc (bán hàng) có sẵn là </a:t>
            </a:r>
            <a:r>
              <a:rPr lang="en-US" sz="2799" b="true">
                <a:solidFill>
                  <a:srgbClr val="403C4E"/>
                </a:solidFill>
                <a:latin typeface="Open Sans Bold"/>
                <a:ea typeface="Open Sans Bold"/>
                <a:cs typeface="Open Sans Bold"/>
                <a:sym typeface="Open Sans Bold"/>
              </a:rPr>
              <a:t>1800 giờ</a:t>
            </a:r>
            <a:r>
              <a:rPr lang="en-US" sz="2799">
                <a:solidFill>
                  <a:srgbClr val="403C4E"/>
                </a:solidFill>
                <a:latin typeface="Open Sans"/>
                <a:ea typeface="Open Sans"/>
                <a:cs typeface="Open Sans"/>
                <a:sym typeface="Open Sans"/>
              </a:rPr>
              <a:t>.</a:t>
            </a:r>
          </a:p>
        </p:txBody>
      </p:sp>
      <p:grpSp>
        <p:nvGrpSpPr>
          <p:cNvPr name="Group 34" id="34"/>
          <p:cNvGrpSpPr/>
          <p:nvPr/>
        </p:nvGrpSpPr>
        <p:grpSpPr>
          <a:xfrm rot="0">
            <a:off x="992238" y="7547074"/>
            <a:ext cx="8031212" cy="1778496"/>
            <a:chOff x="0" y="0"/>
            <a:chExt cx="10708283" cy="2371328"/>
          </a:xfrm>
        </p:grpSpPr>
        <p:sp>
          <p:nvSpPr>
            <p:cNvPr name="Freeform 35" id="35"/>
            <p:cNvSpPr/>
            <p:nvPr/>
          </p:nvSpPr>
          <p:spPr>
            <a:xfrm flipH="false" flipV="false" rot="0">
              <a:off x="0" y="0"/>
              <a:ext cx="10708260" cy="2371344"/>
            </a:xfrm>
            <a:custGeom>
              <a:avLst/>
              <a:gdLst/>
              <a:ahLst/>
              <a:cxnLst/>
              <a:rect r="r" b="b" t="t" l="l"/>
              <a:pathLst>
                <a:path h="2371344" w="10708260">
                  <a:moveTo>
                    <a:pt x="0" y="182880"/>
                  </a:moveTo>
                  <a:cubicBezTo>
                    <a:pt x="0" y="81915"/>
                    <a:pt x="81915" y="0"/>
                    <a:pt x="182880" y="0"/>
                  </a:cubicBezTo>
                  <a:lnTo>
                    <a:pt x="10525379" y="0"/>
                  </a:lnTo>
                  <a:cubicBezTo>
                    <a:pt x="10626344" y="0"/>
                    <a:pt x="10708260" y="81915"/>
                    <a:pt x="10708260" y="182880"/>
                  </a:cubicBezTo>
                  <a:lnTo>
                    <a:pt x="10708260" y="2188464"/>
                  </a:lnTo>
                  <a:cubicBezTo>
                    <a:pt x="10708260" y="2289429"/>
                    <a:pt x="10626344" y="2371344"/>
                    <a:pt x="10525379" y="2371344"/>
                  </a:cubicBezTo>
                  <a:lnTo>
                    <a:pt x="182880" y="2371344"/>
                  </a:lnTo>
                  <a:cubicBezTo>
                    <a:pt x="81915" y="2371344"/>
                    <a:pt x="0" y="2289429"/>
                    <a:pt x="0" y="2188464"/>
                  </a:cubicBezTo>
                  <a:close/>
                </a:path>
              </a:pathLst>
            </a:custGeom>
            <a:solidFill>
              <a:srgbClr val="FFFFFF"/>
            </a:solidFill>
          </p:spPr>
        </p:sp>
      </p:grpSp>
      <p:grpSp>
        <p:nvGrpSpPr>
          <p:cNvPr name="Group 36" id="36"/>
          <p:cNvGrpSpPr/>
          <p:nvPr/>
        </p:nvGrpSpPr>
        <p:grpSpPr>
          <a:xfrm rot="0">
            <a:off x="992238" y="7518499"/>
            <a:ext cx="8031212" cy="114300"/>
            <a:chOff x="0" y="0"/>
            <a:chExt cx="10708283" cy="152400"/>
          </a:xfrm>
        </p:grpSpPr>
        <p:sp>
          <p:nvSpPr>
            <p:cNvPr name="Freeform 37" id="37"/>
            <p:cNvSpPr/>
            <p:nvPr/>
          </p:nvSpPr>
          <p:spPr>
            <a:xfrm flipH="false" flipV="false" rot="0">
              <a:off x="0" y="0"/>
              <a:ext cx="10708259" cy="152400"/>
            </a:xfrm>
            <a:custGeom>
              <a:avLst/>
              <a:gdLst/>
              <a:ahLst/>
              <a:cxnLst/>
              <a:rect r="r" b="b" t="t" l="l"/>
              <a:pathLst>
                <a:path h="152400" w="10708259">
                  <a:moveTo>
                    <a:pt x="0" y="76200"/>
                  </a:moveTo>
                  <a:cubicBezTo>
                    <a:pt x="0" y="34163"/>
                    <a:pt x="34163" y="0"/>
                    <a:pt x="76200" y="0"/>
                  </a:cubicBezTo>
                  <a:lnTo>
                    <a:pt x="10632059" y="0"/>
                  </a:lnTo>
                  <a:cubicBezTo>
                    <a:pt x="10674096" y="0"/>
                    <a:pt x="10708259" y="34163"/>
                    <a:pt x="10708259" y="76200"/>
                  </a:cubicBezTo>
                  <a:cubicBezTo>
                    <a:pt x="10708259" y="118237"/>
                    <a:pt x="10674096" y="152400"/>
                    <a:pt x="10632059" y="152400"/>
                  </a:cubicBezTo>
                  <a:lnTo>
                    <a:pt x="76200" y="152400"/>
                  </a:lnTo>
                  <a:cubicBezTo>
                    <a:pt x="34163" y="152400"/>
                    <a:pt x="0" y="118237"/>
                    <a:pt x="0" y="76200"/>
                  </a:cubicBezTo>
                  <a:close/>
                </a:path>
              </a:pathLst>
            </a:custGeom>
            <a:solidFill>
              <a:srgbClr val="FFAD94"/>
            </a:solidFill>
          </p:spPr>
        </p:sp>
      </p:grpSp>
      <p:grpSp>
        <p:nvGrpSpPr>
          <p:cNvPr name="Group 38" id="38"/>
          <p:cNvGrpSpPr/>
          <p:nvPr/>
        </p:nvGrpSpPr>
        <p:grpSpPr>
          <a:xfrm rot="0">
            <a:off x="4646265" y="7185571"/>
            <a:ext cx="723007" cy="723007"/>
            <a:chOff x="0" y="0"/>
            <a:chExt cx="964010" cy="964010"/>
          </a:xfrm>
        </p:grpSpPr>
        <p:sp>
          <p:nvSpPr>
            <p:cNvPr name="Freeform 39" id="39"/>
            <p:cNvSpPr/>
            <p:nvPr/>
          </p:nvSpPr>
          <p:spPr>
            <a:xfrm flipH="false" flipV="false" rot="0">
              <a:off x="0" y="0"/>
              <a:ext cx="964057" cy="964057"/>
            </a:xfrm>
            <a:custGeom>
              <a:avLst/>
              <a:gdLst/>
              <a:ahLst/>
              <a:cxnLst/>
              <a:rect r="r" b="b" t="t" l="l"/>
              <a:pathLst>
                <a:path h="964057" w="964057">
                  <a:moveTo>
                    <a:pt x="0" y="481965"/>
                  </a:moveTo>
                  <a:cubicBezTo>
                    <a:pt x="0" y="215773"/>
                    <a:pt x="215773" y="0"/>
                    <a:pt x="481965" y="0"/>
                  </a:cubicBezTo>
                  <a:cubicBezTo>
                    <a:pt x="748157" y="0"/>
                    <a:pt x="964057" y="215773"/>
                    <a:pt x="964057" y="481965"/>
                  </a:cubicBezTo>
                  <a:cubicBezTo>
                    <a:pt x="964057" y="748157"/>
                    <a:pt x="748157" y="964057"/>
                    <a:pt x="481965" y="964057"/>
                  </a:cubicBezTo>
                  <a:cubicBezTo>
                    <a:pt x="215773" y="964057"/>
                    <a:pt x="0" y="748157"/>
                    <a:pt x="0" y="481965"/>
                  </a:cubicBezTo>
                  <a:close/>
                </a:path>
              </a:pathLst>
            </a:custGeom>
            <a:solidFill>
              <a:srgbClr val="FFAD94"/>
            </a:solidFill>
          </p:spPr>
        </p:sp>
      </p:grpSp>
      <p:grpSp>
        <p:nvGrpSpPr>
          <p:cNvPr name="Group 40" id="40"/>
          <p:cNvGrpSpPr/>
          <p:nvPr/>
        </p:nvGrpSpPr>
        <p:grpSpPr>
          <a:xfrm rot="0">
            <a:off x="4863108" y="7366247"/>
            <a:ext cx="289172" cy="361504"/>
            <a:chOff x="0" y="0"/>
            <a:chExt cx="385563" cy="482005"/>
          </a:xfrm>
        </p:grpSpPr>
        <p:sp>
          <p:nvSpPr>
            <p:cNvPr name="Freeform 41" id="41" descr="preencoded.png"/>
            <p:cNvSpPr/>
            <p:nvPr/>
          </p:nvSpPr>
          <p:spPr>
            <a:xfrm flipH="false" flipV="false" rot="0">
              <a:off x="0" y="0"/>
              <a:ext cx="385572" cy="481965"/>
            </a:xfrm>
            <a:custGeom>
              <a:avLst/>
              <a:gdLst/>
              <a:ahLst/>
              <a:cxnLst/>
              <a:rect r="r" b="b" t="t" l="l"/>
              <a:pathLst>
                <a:path h="481965" w="385572">
                  <a:moveTo>
                    <a:pt x="0" y="0"/>
                  </a:moveTo>
                  <a:lnTo>
                    <a:pt x="385572" y="0"/>
                  </a:lnTo>
                  <a:lnTo>
                    <a:pt x="385572" y="481965"/>
                  </a:lnTo>
                  <a:lnTo>
                    <a:pt x="0" y="481965"/>
                  </a:lnTo>
                  <a:lnTo>
                    <a:pt x="0" y="0"/>
                  </a:lnTo>
                  <a:close/>
                </a:path>
              </a:pathLst>
            </a:custGeom>
            <a:blipFill>
              <a:blip r:embed="rId7"/>
              <a:stretch>
                <a:fillRect l="0" t="-661" r="2" b="-669"/>
              </a:stretch>
            </a:blipFill>
          </p:spPr>
        </p:sp>
      </p:grpSp>
      <p:sp>
        <p:nvSpPr>
          <p:cNvPr name="TextBox 42" id="42"/>
          <p:cNvSpPr txBox="true"/>
          <p:nvPr/>
        </p:nvSpPr>
        <p:spPr>
          <a:xfrm rot="0">
            <a:off x="1261765" y="8130480"/>
            <a:ext cx="4565285" cy="549790"/>
          </a:xfrm>
          <a:prstGeom prst="rect">
            <a:avLst/>
          </a:prstGeom>
        </p:spPr>
        <p:txBody>
          <a:bodyPr anchor="t" rtlCol="false" tIns="0" lIns="0" bIns="0" rIns="0">
            <a:spAutoFit/>
          </a:bodyPr>
          <a:lstStyle/>
          <a:p>
            <a:pPr algn="l">
              <a:lnSpc>
                <a:spcPts val="4445"/>
              </a:lnSpc>
            </a:pPr>
            <a:r>
              <a:rPr lang="en-US" sz="3500" b="true">
                <a:solidFill>
                  <a:srgbClr val="403C4E"/>
                </a:solidFill>
                <a:latin typeface="Merriweather Bold"/>
                <a:ea typeface="Merriweather Bold"/>
                <a:cs typeface="Merriweather Bold"/>
                <a:sym typeface="Merriweather Bold"/>
              </a:rPr>
              <a:t>Ràng buộc Sản xuất</a:t>
            </a:r>
          </a:p>
        </p:txBody>
      </p:sp>
      <p:sp>
        <p:nvSpPr>
          <p:cNvPr name="TextBox 43" id="43"/>
          <p:cNvSpPr txBox="true"/>
          <p:nvPr/>
        </p:nvSpPr>
        <p:spPr>
          <a:xfrm rot="0">
            <a:off x="1261765" y="8565803"/>
            <a:ext cx="8002637" cy="524510"/>
          </a:xfrm>
          <a:prstGeom prst="rect">
            <a:avLst/>
          </a:prstGeom>
        </p:spPr>
        <p:txBody>
          <a:bodyPr anchor="t" rtlCol="false" tIns="0" lIns="0" bIns="0" rIns="0">
            <a:spAutoFit/>
          </a:bodyPr>
          <a:lstStyle/>
          <a:p>
            <a:pPr algn="l">
              <a:lnSpc>
                <a:spcPts val="4479"/>
              </a:lnSpc>
            </a:pPr>
            <a:r>
              <a:rPr lang="en-US" sz="2799">
                <a:solidFill>
                  <a:srgbClr val="403C4E"/>
                </a:solidFill>
                <a:latin typeface="Open Sans"/>
                <a:ea typeface="Open Sans"/>
                <a:cs typeface="Open Sans"/>
                <a:sym typeface="Open Sans"/>
              </a:rPr>
              <a:t>Tổng sản phẩm sản xuất phải bằng </a:t>
            </a:r>
            <a:r>
              <a:rPr lang="en-US" sz="2799" b="true">
                <a:solidFill>
                  <a:srgbClr val="403C4E"/>
                </a:solidFill>
                <a:latin typeface="Open Sans Bold"/>
                <a:ea typeface="Open Sans Bold"/>
                <a:cs typeface="Open Sans Bold"/>
                <a:sym typeface="Open Sans Bold"/>
              </a:rPr>
              <a:t>600 đơn vị</a:t>
            </a:r>
            <a:r>
              <a:rPr lang="en-US" sz="2799">
                <a:solidFill>
                  <a:srgbClr val="403C4E"/>
                </a:solidFill>
                <a:latin typeface="Open Sans"/>
                <a:ea typeface="Open Sans"/>
                <a:cs typeface="Open Sans"/>
                <a:sym typeface="Open Sans"/>
              </a:rPr>
              <a:t>.</a:t>
            </a:r>
          </a:p>
        </p:txBody>
      </p:sp>
      <p:grpSp>
        <p:nvGrpSpPr>
          <p:cNvPr name="Group 44" id="44"/>
          <p:cNvGrpSpPr/>
          <p:nvPr/>
        </p:nvGrpSpPr>
        <p:grpSpPr>
          <a:xfrm rot="0">
            <a:off x="9264402" y="7547074"/>
            <a:ext cx="8031361" cy="1778496"/>
            <a:chOff x="0" y="0"/>
            <a:chExt cx="10708482" cy="2371328"/>
          </a:xfrm>
        </p:grpSpPr>
        <p:sp>
          <p:nvSpPr>
            <p:cNvPr name="Freeform 45" id="45"/>
            <p:cNvSpPr/>
            <p:nvPr/>
          </p:nvSpPr>
          <p:spPr>
            <a:xfrm flipH="false" flipV="false" rot="0">
              <a:off x="0" y="0"/>
              <a:ext cx="10708513" cy="2371344"/>
            </a:xfrm>
            <a:custGeom>
              <a:avLst/>
              <a:gdLst/>
              <a:ahLst/>
              <a:cxnLst/>
              <a:rect r="r" b="b" t="t" l="l"/>
              <a:pathLst>
                <a:path h="2371344" w="10708513">
                  <a:moveTo>
                    <a:pt x="0" y="182880"/>
                  </a:moveTo>
                  <a:cubicBezTo>
                    <a:pt x="0" y="81915"/>
                    <a:pt x="81915" y="0"/>
                    <a:pt x="182880" y="0"/>
                  </a:cubicBezTo>
                  <a:lnTo>
                    <a:pt x="10525633" y="0"/>
                  </a:lnTo>
                  <a:cubicBezTo>
                    <a:pt x="10626598" y="0"/>
                    <a:pt x="10708513" y="81915"/>
                    <a:pt x="10708513" y="182880"/>
                  </a:cubicBezTo>
                  <a:lnTo>
                    <a:pt x="10708513" y="2188464"/>
                  </a:lnTo>
                  <a:cubicBezTo>
                    <a:pt x="10708513" y="2289429"/>
                    <a:pt x="10626598" y="2371344"/>
                    <a:pt x="10525633" y="2371344"/>
                  </a:cubicBezTo>
                  <a:lnTo>
                    <a:pt x="182880" y="2371344"/>
                  </a:lnTo>
                  <a:cubicBezTo>
                    <a:pt x="81915" y="2371344"/>
                    <a:pt x="0" y="2289429"/>
                    <a:pt x="0" y="2188464"/>
                  </a:cubicBezTo>
                  <a:close/>
                </a:path>
              </a:pathLst>
            </a:custGeom>
            <a:solidFill>
              <a:srgbClr val="FFFFFF"/>
            </a:solidFill>
          </p:spPr>
        </p:sp>
      </p:grpSp>
      <p:grpSp>
        <p:nvGrpSpPr>
          <p:cNvPr name="Group 46" id="46"/>
          <p:cNvGrpSpPr/>
          <p:nvPr/>
        </p:nvGrpSpPr>
        <p:grpSpPr>
          <a:xfrm rot="0">
            <a:off x="9264402" y="7518499"/>
            <a:ext cx="8031361" cy="114300"/>
            <a:chOff x="0" y="0"/>
            <a:chExt cx="10708482" cy="152400"/>
          </a:xfrm>
        </p:grpSpPr>
        <p:sp>
          <p:nvSpPr>
            <p:cNvPr name="Freeform 47" id="47"/>
            <p:cNvSpPr/>
            <p:nvPr/>
          </p:nvSpPr>
          <p:spPr>
            <a:xfrm flipH="false" flipV="false" rot="0">
              <a:off x="0" y="0"/>
              <a:ext cx="10708513" cy="152400"/>
            </a:xfrm>
            <a:custGeom>
              <a:avLst/>
              <a:gdLst/>
              <a:ahLst/>
              <a:cxnLst/>
              <a:rect r="r" b="b" t="t" l="l"/>
              <a:pathLst>
                <a:path h="152400" w="10708513">
                  <a:moveTo>
                    <a:pt x="0" y="76200"/>
                  </a:moveTo>
                  <a:cubicBezTo>
                    <a:pt x="0" y="34163"/>
                    <a:pt x="34163" y="0"/>
                    <a:pt x="76200" y="0"/>
                  </a:cubicBezTo>
                  <a:lnTo>
                    <a:pt x="10632313" y="0"/>
                  </a:lnTo>
                  <a:cubicBezTo>
                    <a:pt x="10674350" y="0"/>
                    <a:pt x="10708513" y="34163"/>
                    <a:pt x="10708513" y="76200"/>
                  </a:cubicBezTo>
                  <a:cubicBezTo>
                    <a:pt x="10708513" y="118237"/>
                    <a:pt x="10674350" y="152400"/>
                    <a:pt x="10632313" y="152400"/>
                  </a:cubicBezTo>
                  <a:lnTo>
                    <a:pt x="76200" y="152400"/>
                  </a:lnTo>
                  <a:cubicBezTo>
                    <a:pt x="34163" y="152400"/>
                    <a:pt x="0" y="118237"/>
                    <a:pt x="0" y="76200"/>
                  </a:cubicBezTo>
                  <a:close/>
                </a:path>
              </a:pathLst>
            </a:custGeom>
            <a:solidFill>
              <a:srgbClr val="FFAD94"/>
            </a:solidFill>
          </p:spPr>
        </p:sp>
      </p:grpSp>
      <p:grpSp>
        <p:nvGrpSpPr>
          <p:cNvPr name="Group 48" id="48"/>
          <p:cNvGrpSpPr/>
          <p:nvPr/>
        </p:nvGrpSpPr>
        <p:grpSpPr>
          <a:xfrm rot="0">
            <a:off x="12918579" y="7185571"/>
            <a:ext cx="723008" cy="723007"/>
            <a:chOff x="0" y="0"/>
            <a:chExt cx="964010" cy="964010"/>
          </a:xfrm>
        </p:grpSpPr>
        <p:sp>
          <p:nvSpPr>
            <p:cNvPr name="Freeform 49" id="49"/>
            <p:cNvSpPr/>
            <p:nvPr/>
          </p:nvSpPr>
          <p:spPr>
            <a:xfrm flipH="false" flipV="false" rot="0">
              <a:off x="0" y="0"/>
              <a:ext cx="964057" cy="964057"/>
            </a:xfrm>
            <a:custGeom>
              <a:avLst/>
              <a:gdLst/>
              <a:ahLst/>
              <a:cxnLst/>
              <a:rect r="r" b="b" t="t" l="l"/>
              <a:pathLst>
                <a:path h="964057" w="964057">
                  <a:moveTo>
                    <a:pt x="0" y="481965"/>
                  </a:moveTo>
                  <a:cubicBezTo>
                    <a:pt x="0" y="215773"/>
                    <a:pt x="215773" y="0"/>
                    <a:pt x="481965" y="0"/>
                  </a:cubicBezTo>
                  <a:cubicBezTo>
                    <a:pt x="748157" y="0"/>
                    <a:pt x="964057" y="215773"/>
                    <a:pt x="964057" y="481965"/>
                  </a:cubicBezTo>
                  <a:cubicBezTo>
                    <a:pt x="964057" y="748157"/>
                    <a:pt x="748157" y="964057"/>
                    <a:pt x="481965" y="964057"/>
                  </a:cubicBezTo>
                  <a:cubicBezTo>
                    <a:pt x="215773" y="964057"/>
                    <a:pt x="0" y="748157"/>
                    <a:pt x="0" y="481965"/>
                  </a:cubicBezTo>
                  <a:close/>
                </a:path>
              </a:pathLst>
            </a:custGeom>
            <a:solidFill>
              <a:srgbClr val="FFAD94"/>
            </a:solidFill>
          </p:spPr>
        </p:sp>
      </p:grpSp>
      <p:grpSp>
        <p:nvGrpSpPr>
          <p:cNvPr name="Group 50" id="50"/>
          <p:cNvGrpSpPr/>
          <p:nvPr/>
        </p:nvGrpSpPr>
        <p:grpSpPr>
          <a:xfrm rot="0">
            <a:off x="13135421" y="7366247"/>
            <a:ext cx="289172" cy="361504"/>
            <a:chOff x="0" y="0"/>
            <a:chExt cx="385563" cy="482005"/>
          </a:xfrm>
        </p:grpSpPr>
        <p:sp>
          <p:nvSpPr>
            <p:cNvPr name="Freeform 51" id="51" descr="preencoded.png"/>
            <p:cNvSpPr/>
            <p:nvPr/>
          </p:nvSpPr>
          <p:spPr>
            <a:xfrm flipH="false" flipV="false" rot="0">
              <a:off x="0" y="0"/>
              <a:ext cx="385572" cy="481965"/>
            </a:xfrm>
            <a:custGeom>
              <a:avLst/>
              <a:gdLst/>
              <a:ahLst/>
              <a:cxnLst/>
              <a:rect r="r" b="b" t="t" l="l"/>
              <a:pathLst>
                <a:path h="481965" w="385572">
                  <a:moveTo>
                    <a:pt x="0" y="0"/>
                  </a:moveTo>
                  <a:lnTo>
                    <a:pt x="385572" y="0"/>
                  </a:lnTo>
                  <a:lnTo>
                    <a:pt x="385572" y="481965"/>
                  </a:lnTo>
                  <a:lnTo>
                    <a:pt x="0" y="481965"/>
                  </a:lnTo>
                  <a:lnTo>
                    <a:pt x="0" y="0"/>
                  </a:lnTo>
                  <a:close/>
                </a:path>
              </a:pathLst>
            </a:custGeom>
            <a:blipFill>
              <a:blip r:embed="rId8"/>
              <a:stretch>
                <a:fillRect l="0" t="-661" r="2" b="-669"/>
              </a:stretch>
            </a:blipFill>
          </p:spPr>
        </p:sp>
      </p:grpSp>
      <p:sp>
        <p:nvSpPr>
          <p:cNvPr name="TextBox 52" id="52"/>
          <p:cNvSpPr txBox="true"/>
          <p:nvPr/>
        </p:nvSpPr>
        <p:spPr>
          <a:xfrm rot="0">
            <a:off x="9520397" y="7994304"/>
            <a:ext cx="4669939" cy="549790"/>
          </a:xfrm>
          <a:prstGeom prst="rect">
            <a:avLst/>
          </a:prstGeom>
        </p:spPr>
        <p:txBody>
          <a:bodyPr anchor="t" rtlCol="false" tIns="0" lIns="0" bIns="0" rIns="0">
            <a:spAutoFit/>
          </a:bodyPr>
          <a:lstStyle/>
          <a:p>
            <a:pPr algn="l">
              <a:lnSpc>
                <a:spcPts val="4445"/>
              </a:lnSpc>
            </a:pPr>
            <a:r>
              <a:rPr lang="en-US" sz="3500" b="true">
                <a:solidFill>
                  <a:srgbClr val="403C4E"/>
                </a:solidFill>
                <a:latin typeface="Merriweather Bold"/>
                <a:ea typeface="Merriweather Bold"/>
                <a:cs typeface="Merriweather Bold"/>
                <a:sym typeface="Merriweather Bold"/>
              </a:rPr>
              <a:t>Ràng buộc Hợp đồng</a:t>
            </a:r>
          </a:p>
        </p:txBody>
      </p:sp>
      <p:sp>
        <p:nvSpPr>
          <p:cNvPr name="TextBox 53" id="53"/>
          <p:cNvSpPr txBox="true"/>
          <p:nvPr/>
        </p:nvSpPr>
        <p:spPr>
          <a:xfrm rot="0">
            <a:off x="9533930" y="8565803"/>
            <a:ext cx="7492305" cy="1086485"/>
          </a:xfrm>
          <a:prstGeom prst="rect">
            <a:avLst/>
          </a:prstGeom>
        </p:spPr>
        <p:txBody>
          <a:bodyPr anchor="t" rtlCol="false" tIns="0" lIns="0" bIns="0" rIns="0">
            <a:spAutoFit/>
          </a:bodyPr>
          <a:lstStyle/>
          <a:p>
            <a:pPr algn="l">
              <a:lnSpc>
                <a:spcPts val="4479"/>
              </a:lnSpc>
            </a:pPr>
            <a:r>
              <a:rPr lang="en-US" sz="2799">
                <a:solidFill>
                  <a:srgbClr val="403C4E"/>
                </a:solidFill>
                <a:latin typeface="Open Sans"/>
                <a:ea typeface="Open Sans"/>
                <a:cs typeface="Open Sans"/>
                <a:sym typeface="Open Sans"/>
              </a:rPr>
              <a:t>Cung cấp ít nhất </a:t>
            </a:r>
            <a:r>
              <a:rPr lang="en-US" sz="2799" b="true">
                <a:solidFill>
                  <a:srgbClr val="403C4E"/>
                </a:solidFill>
                <a:latin typeface="Open Sans Bold"/>
                <a:ea typeface="Open Sans Bold"/>
                <a:cs typeface="Open Sans Bold"/>
                <a:sym typeface="Open Sans Bold"/>
              </a:rPr>
              <a:t>150 sản phẩm</a:t>
            </a:r>
            <a:r>
              <a:rPr lang="en-US" sz="2799">
                <a:solidFill>
                  <a:srgbClr val="403C4E"/>
                </a:solidFill>
                <a:latin typeface="Open Sans"/>
                <a:ea typeface="Open Sans"/>
                <a:cs typeface="Open Sans"/>
                <a:sym typeface="Open Sans"/>
              </a:rPr>
              <a:t> cho nhà phân phối bán lẻ (R).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 y="31552"/>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 y="3631351"/>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p:nvPr/>
        </p:nvGrpSpPr>
        <p:grpSpPr>
          <a:xfrm rot="0">
            <a:off x="16049019" y="9686925"/>
            <a:ext cx="2153256" cy="514350"/>
            <a:chOff x="0" y="0"/>
            <a:chExt cx="2871008" cy="685800"/>
          </a:xfrm>
        </p:grpSpPr>
        <p:sp>
          <p:nvSpPr>
            <p:cNvPr name="Freeform 7" id="7"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sp>
        <p:nvSpPr>
          <p:cNvPr name="TextBox 8" id="8"/>
          <p:cNvSpPr txBox="true"/>
          <p:nvPr/>
        </p:nvSpPr>
        <p:spPr>
          <a:xfrm rot="0">
            <a:off x="992237" y="1425177"/>
            <a:ext cx="16592609" cy="693738"/>
          </a:xfrm>
          <a:prstGeom prst="rect">
            <a:avLst/>
          </a:prstGeom>
        </p:spPr>
        <p:txBody>
          <a:bodyPr anchor="t" rtlCol="false" tIns="0" lIns="0" bIns="0" rIns="0">
            <a:spAutoFit/>
          </a:bodyPr>
          <a:lstStyle/>
          <a:p>
            <a:pPr algn="l">
              <a:lnSpc>
                <a:spcPts val="5562"/>
              </a:lnSpc>
            </a:pPr>
            <a:r>
              <a:rPr lang="en-US" sz="4437" b="true">
                <a:solidFill>
                  <a:srgbClr val="403C4E"/>
                </a:solidFill>
                <a:latin typeface="Merriweather Bold"/>
                <a:ea typeface="Merriweather Bold"/>
                <a:cs typeface="Merriweather Bold"/>
                <a:sym typeface="Merriweather Bold"/>
              </a:rPr>
              <a:t>Tóm Tắt Mô Hình Quy Hoạch Tuyến Tính Hoàn Chỉnh</a:t>
            </a:r>
          </a:p>
        </p:txBody>
      </p:sp>
      <p:sp>
        <p:nvSpPr>
          <p:cNvPr name="TextBox 9" id="9"/>
          <p:cNvSpPr txBox="true"/>
          <p:nvPr/>
        </p:nvSpPr>
        <p:spPr>
          <a:xfrm rot="0">
            <a:off x="992237" y="2223012"/>
            <a:ext cx="16303526" cy="1189264"/>
          </a:xfrm>
          <a:prstGeom prst="rect">
            <a:avLst/>
          </a:prstGeom>
        </p:spPr>
        <p:txBody>
          <a:bodyPr anchor="t" rtlCol="false" tIns="0" lIns="0" bIns="0" rIns="0">
            <a:spAutoFit/>
          </a:bodyPr>
          <a:lstStyle/>
          <a:p>
            <a:pPr algn="l">
              <a:lnSpc>
                <a:spcPts val="4885"/>
              </a:lnSpc>
            </a:pPr>
            <a:r>
              <a:rPr lang="en-US" sz="3000">
                <a:solidFill>
                  <a:srgbClr val="403C4E"/>
                </a:solidFill>
                <a:latin typeface="Open Sans"/>
                <a:ea typeface="Open Sans"/>
                <a:cs typeface="Open Sans"/>
                <a:sym typeface="Open Sans"/>
              </a:rPr>
              <a:t>Mô hình này giúp công ty Truyền thông Điện tử xác định số lượng sản phẩm tối ưu cho từng kênh phân phối (M, B, R, D) để tối đa hóa lợi nhuận.</a:t>
            </a:r>
          </a:p>
        </p:txBody>
      </p:sp>
      <p:grpSp>
        <p:nvGrpSpPr>
          <p:cNvPr name="Group 10" id="10"/>
          <p:cNvGrpSpPr/>
          <p:nvPr/>
        </p:nvGrpSpPr>
        <p:grpSpPr>
          <a:xfrm rot="0">
            <a:off x="987475" y="3941415"/>
            <a:ext cx="16313051" cy="4905970"/>
            <a:chOff x="0" y="0"/>
            <a:chExt cx="21750735" cy="6541293"/>
          </a:xfrm>
        </p:grpSpPr>
        <p:sp>
          <p:nvSpPr>
            <p:cNvPr name="Freeform 11" id="11"/>
            <p:cNvSpPr/>
            <p:nvPr/>
          </p:nvSpPr>
          <p:spPr>
            <a:xfrm flipH="false" flipV="false" rot="0">
              <a:off x="0" y="0"/>
              <a:ext cx="21750782" cy="6541262"/>
            </a:xfrm>
            <a:custGeom>
              <a:avLst/>
              <a:gdLst/>
              <a:ahLst/>
              <a:cxnLst/>
              <a:rect r="r" b="b" t="t" l="l"/>
              <a:pathLst>
                <a:path h="6541262" w="21750782">
                  <a:moveTo>
                    <a:pt x="0" y="165100"/>
                  </a:moveTo>
                  <a:cubicBezTo>
                    <a:pt x="0" y="73914"/>
                    <a:pt x="74041" y="0"/>
                    <a:pt x="165354" y="0"/>
                  </a:cubicBezTo>
                  <a:lnTo>
                    <a:pt x="21585428" y="0"/>
                  </a:lnTo>
                  <a:lnTo>
                    <a:pt x="21585428" y="6350"/>
                  </a:lnTo>
                  <a:lnTo>
                    <a:pt x="21585428" y="0"/>
                  </a:lnTo>
                  <a:cubicBezTo>
                    <a:pt x="21676742" y="0"/>
                    <a:pt x="21750782" y="73914"/>
                    <a:pt x="21750782" y="165100"/>
                  </a:cubicBezTo>
                  <a:lnTo>
                    <a:pt x="21744432" y="165100"/>
                  </a:lnTo>
                  <a:lnTo>
                    <a:pt x="21750782" y="165100"/>
                  </a:lnTo>
                  <a:lnTo>
                    <a:pt x="21750782" y="6376162"/>
                  </a:lnTo>
                  <a:lnTo>
                    <a:pt x="21744432" y="6376162"/>
                  </a:lnTo>
                  <a:lnTo>
                    <a:pt x="21750782" y="6376162"/>
                  </a:lnTo>
                  <a:cubicBezTo>
                    <a:pt x="21750782" y="6467348"/>
                    <a:pt x="21676742" y="6541262"/>
                    <a:pt x="21585428" y="6541262"/>
                  </a:cubicBezTo>
                  <a:lnTo>
                    <a:pt x="21585428" y="6534912"/>
                  </a:lnTo>
                  <a:lnTo>
                    <a:pt x="21585428" y="6541262"/>
                  </a:lnTo>
                  <a:lnTo>
                    <a:pt x="165354" y="6541262"/>
                  </a:lnTo>
                  <a:lnTo>
                    <a:pt x="165354" y="6534912"/>
                  </a:lnTo>
                  <a:lnTo>
                    <a:pt x="165354" y="6541262"/>
                  </a:lnTo>
                  <a:cubicBezTo>
                    <a:pt x="74041" y="6541262"/>
                    <a:pt x="0" y="6467348"/>
                    <a:pt x="0" y="6376162"/>
                  </a:cubicBezTo>
                  <a:lnTo>
                    <a:pt x="0" y="165100"/>
                  </a:lnTo>
                  <a:lnTo>
                    <a:pt x="6350" y="165100"/>
                  </a:lnTo>
                  <a:lnTo>
                    <a:pt x="0" y="165100"/>
                  </a:lnTo>
                  <a:moveTo>
                    <a:pt x="12700" y="165100"/>
                  </a:moveTo>
                  <a:lnTo>
                    <a:pt x="12700" y="6376162"/>
                  </a:lnTo>
                  <a:lnTo>
                    <a:pt x="6350" y="6376162"/>
                  </a:lnTo>
                  <a:lnTo>
                    <a:pt x="12700" y="6376162"/>
                  </a:lnTo>
                  <a:cubicBezTo>
                    <a:pt x="12700" y="6460363"/>
                    <a:pt x="81026" y="6528562"/>
                    <a:pt x="165354" y="6528562"/>
                  </a:cubicBezTo>
                  <a:lnTo>
                    <a:pt x="21585428" y="6528562"/>
                  </a:lnTo>
                  <a:cubicBezTo>
                    <a:pt x="21669756" y="6528562"/>
                    <a:pt x="21738082" y="6460363"/>
                    <a:pt x="21738082" y="6376162"/>
                  </a:cubicBezTo>
                  <a:lnTo>
                    <a:pt x="21738082" y="165100"/>
                  </a:lnTo>
                  <a:cubicBezTo>
                    <a:pt x="21738082" y="80899"/>
                    <a:pt x="21669756" y="12700"/>
                    <a:pt x="21585428" y="12700"/>
                  </a:cubicBezTo>
                  <a:lnTo>
                    <a:pt x="165354" y="12700"/>
                  </a:lnTo>
                  <a:lnTo>
                    <a:pt x="165354" y="6350"/>
                  </a:lnTo>
                  <a:lnTo>
                    <a:pt x="165354" y="12700"/>
                  </a:lnTo>
                  <a:cubicBezTo>
                    <a:pt x="81026" y="12700"/>
                    <a:pt x="12700" y="80899"/>
                    <a:pt x="12700" y="165100"/>
                  </a:cubicBezTo>
                  <a:close/>
                </a:path>
              </a:pathLst>
            </a:custGeom>
            <a:solidFill>
              <a:srgbClr val="000000">
                <a:alpha val="392"/>
              </a:srgbClr>
            </a:solidFill>
          </p:spPr>
        </p:sp>
      </p:grpSp>
      <p:grpSp>
        <p:nvGrpSpPr>
          <p:cNvPr name="Group 12" id="12"/>
          <p:cNvGrpSpPr/>
          <p:nvPr/>
        </p:nvGrpSpPr>
        <p:grpSpPr>
          <a:xfrm rot="0">
            <a:off x="1001762" y="3955702"/>
            <a:ext cx="16284476" cy="812899"/>
            <a:chOff x="0" y="0"/>
            <a:chExt cx="21712635" cy="1083865"/>
          </a:xfrm>
        </p:grpSpPr>
        <p:sp>
          <p:nvSpPr>
            <p:cNvPr name="Freeform 13" id="13"/>
            <p:cNvSpPr/>
            <p:nvPr/>
          </p:nvSpPr>
          <p:spPr>
            <a:xfrm flipH="false" flipV="false" rot="0">
              <a:off x="0" y="0"/>
              <a:ext cx="21712682" cy="1083818"/>
            </a:xfrm>
            <a:custGeom>
              <a:avLst/>
              <a:gdLst/>
              <a:ahLst/>
              <a:cxnLst/>
              <a:rect r="r" b="b" t="t" l="l"/>
              <a:pathLst>
                <a:path h="1083818" w="21712682">
                  <a:moveTo>
                    <a:pt x="0" y="0"/>
                  </a:moveTo>
                  <a:lnTo>
                    <a:pt x="21712682" y="0"/>
                  </a:lnTo>
                  <a:lnTo>
                    <a:pt x="21712682" y="1083818"/>
                  </a:lnTo>
                  <a:lnTo>
                    <a:pt x="0" y="1083818"/>
                  </a:lnTo>
                  <a:close/>
                </a:path>
              </a:pathLst>
            </a:custGeom>
            <a:solidFill>
              <a:srgbClr val="FFFFFF">
                <a:alpha val="0"/>
              </a:srgbClr>
            </a:solidFill>
          </p:spPr>
        </p:sp>
      </p:grpSp>
      <p:sp>
        <p:nvSpPr>
          <p:cNvPr name="TextBox 14" id="14"/>
          <p:cNvSpPr txBox="true"/>
          <p:nvPr/>
        </p:nvSpPr>
        <p:spPr>
          <a:xfrm rot="0">
            <a:off x="1285429" y="4049614"/>
            <a:ext cx="4627810"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Hàm Mục Tiêu</a:t>
            </a:r>
          </a:p>
        </p:txBody>
      </p:sp>
      <p:sp>
        <p:nvSpPr>
          <p:cNvPr name="TextBox 15" id="15"/>
          <p:cNvSpPr txBox="true"/>
          <p:nvPr/>
        </p:nvSpPr>
        <p:spPr>
          <a:xfrm rot="0">
            <a:off x="6489799" y="4049614"/>
            <a:ext cx="10512921"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Tối đa hóa Lợi nhuận = 90M + 84B + 70R + 60D</a:t>
            </a:r>
          </a:p>
        </p:txBody>
      </p:sp>
      <p:grpSp>
        <p:nvGrpSpPr>
          <p:cNvPr name="Group 16" id="16"/>
          <p:cNvGrpSpPr/>
          <p:nvPr/>
        </p:nvGrpSpPr>
        <p:grpSpPr>
          <a:xfrm rot="0">
            <a:off x="1001762" y="4768602"/>
            <a:ext cx="16284476" cy="812899"/>
            <a:chOff x="0" y="0"/>
            <a:chExt cx="21712635" cy="1083865"/>
          </a:xfrm>
        </p:grpSpPr>
        <p:sp>
          <p:nvSpPr>
            <p:cNvPr name="Freeform 17" id="17"/>
            <p:cNvSpPr/>
            <p:nvPr/>
          </p:nvSpPr>
          <p:spPr>
            <a:xfrm flipH="false" flipV="false" rot="0">
              <a:off x="0" y="0"/>
              <a:ext cx="21712682" cy="1083818"/>
            </a:xfrm>
            <a:custGeom>
              <a:avLst/>
              <a:gdLst/>
              <a:ahLst/>
              <a:cxnLst/>
              <a:rect r="r" b="b" t="t" l="l"/>
              <a:pathLst>
                <a:path h="1083818" w="21712682">
                  <a:moveTo>
                    <a:pt x="0" y="0"/>
                  </a:moveTo>
                  <a:lnTo>
                    <a:pt x="21712682" y="0"/>
                  </a:lnTo>
                  <a:lnTo>
                    <a:pt x="21712682" y="1083818"/>
                  </a:lnTo>
                  <a:lnTo>
                    <a:pt x="0" y="1083818"/>
                  </a:lnTo>
                  <a:close/>
                </a:path>
              </a:pathLst>
            </a:custGeom>
            <a:solidFill>
              <a:srgbClr val="000000">
                <a:alpha val="0"/>
              </a:srgbClr>
            </a:solidFill>
          </p:spPr>
        </p:sp>
      </p:grpSp>
      <p:sp>
        <p:nvSpPr>
          <p:cNvPr name="TextBox 18" id="18"/>
          <p:cNvSpPr txBox="true"/>
          <p:nvPr/>
        </p:nvSpPr>
        <p:spPr>
          <a:xfrm rot="0">
            <a:off x="1285429" y="4862512"/>
            <a:ext cx="4627810"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Ràng buộc 1</a:t>
            </a:r>
          </a:p>
        </p:txBody>
      </p:sp>
      <p:sp>
        <p:nvSpPr>
          <p:cNvPr name="TextBox 19" id="19"/>
          <p:cNvSpPr txBox="true"/>
          <p:nvPr/>
        </p:nvSpPr>
        <p:spPr>
          <a:xfrm rot="0">
            <a:off x="6489799" y="4862512"/>
            <a:ext cx="10512921"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10M + 8B + 9R + 15D &lt;= 5000 (Chi phí quảng cáo)</a:t>
            </a:r>
          </a:p>
        </p:txBody>
      </p:sp>
      <p:grpSp>
        <p:nvGrpSpPr>
          <p:cNvPr name="Group 20" id="20"/>
          <p:cNvGrpSpPr/>
          <p:nvPr/>
        </p:nvGrpSpPr>
        <p:grpSpPr>
          <a:xfrm rot="0">
            <a:off x="1001762" y="5581501"/>
            <a:ext cx="16284476" cy="812899"/>
            <a:chOff x="0" y="0"/>
            <a:chExt cx="21712635" cy="1083865"/>
          </a:xfrm>
        </p:grpSpPr>
        <p:sp>
          <p:nvSpPr>
            <p:cNvPr name="Freeform 21" id="21"/>
            <p:cNvSpPr/>
            <p:nvPr/>
          </p:nvSpPr>
          <p:spPr>
            <a:xfrm flipH="false" flipV="false" rot="0">
              <a:off x="0" y="0"/>
              <a:ext cx="21712682" cy="1083818"/>
            </a:xfrm>
            <a:custGeom>
              <a:avLst/>
              <a:gdLst/>
              <a:ahLst/>
              <a:cxnLst/>
              <a:rect r="r" b="b" t="t" l="l"/>
              <a:pathLst>
                <a:path h="1083818" w="21712682">
                  <a:moveTo>
                    <a:pt x="0" y="0"/>
                  </a:moveTo>
                  <a:lnTo>
                    <a:pt x="21712682" y="0"/>
                  </a:lnTo>
                  <a:lnTo>
                    <a:pt x="21712682" y="1083818"/>
                  </a:lnTo>
                  <a:lnTo>
                    <a:pt x="0" y="1083818"/>
                  </a:lnTo>
                  <a:close/>
                </a:path>
              </a:pathLst>
            </a:custGeom>
            <a:solidFill>
              <a:srgbClr val="FFFFFF">
                <a:alpha val="0"/>
              </a:srgbClr>
            </a:solidFill>
          </p:spPr>
        </p:sp>
      </p:grpSp>
      <p:sp>
        <p:nvSpPr>
          <p:cNvPr name="TextBox 22" id="22"/>
          <p:cNvSpPr txBox="true"/>
          <p:nvPr/>
        </p:nvSpPr>
        <p:spPr>
          <a:xfrm rot="0">
            <a:off x="1285429" y="5675411"/>
            <a:ext cx="4627810"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Ràng buộc 2</a:t>
            </a:r>
          </a:p>
        </p:txBody>
      </p:sp>
      <p:sp>
        <p:nvSpPr>
          <p:cNvPr name="TextBox 23" id="23"/>
          <p:cNvSpPr txBox="true"/>
          <p:nvPr/>
        </p:nvSpPr>
        <p:spPr>
          <a:xfrm rot="0">
            <a:off x="6489799" y="5675411"/>
            <a:ext cx="10512921"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2M + 3B + 3R &lt;= 1800 (Thời gian sẵn có)</a:t>
            </a:r>
          </a:p>
        </p:txBody>
      </p:sp>
      <p:grpSp>
        <p:nvGrpSpPr>
          <p:cNvPr name="Group 24" id="24"/>
          <p:cNvGrpSpPr/>
          <p:nvPr/>
        </p:nvGrpSpPr>
        <p:grpSpPr>
          <a:xfrm rot="0">
            <a:off x="1001762" y="6394400"/>
            <a:ext cx="16284476" cy="812899"/>
            <a:chOff x="0" y="0"/>
            <a:chExt cx="21712635" cy="1083865"/>
          </a:xfrm>
        </p:grpSpPr>
        <p:sp>
          <p:nvSpPr>
            <p:cNvPr name="Freeform 25" id="25"/>
            <p:cNvSpPr/>
            <p:nvPr/>
          </p:nvSpPr>
          <p:spPr>
            <a:xfrm flipH="false" flipV="false" rot="0">
              <a:off x="0" y="0"/>
              <a:ext cx="21712682" cy="1083818"/>
            </a:xfrm>
            <a:custGeom>
              <a:avLst/>
              <a:gdLst/>
              <a:ahLst/>
              <a:cxnLst/>
              <a:rect r="r" b="b" t="t" l="l"/>
              <a:pathLst>
                <a:path h="1083818" w="21712682">
                  <a:moveTo>
                    <a:pt x="0" y="0"/>
                  </a:moveTo>
                  <a:lnTo>
                    <a:pt x="21712682" y="0"/>
                  </a:lnTo>
                  <a:lnTo>
                    <a:pt x="21712682" y="1083818"/>
                  </a:lnTo>
                  <a:lnTo>
                    <a:pt x="0" y="1083818"/>
                  </a:lnTo>
                  <a:close/>
                </a:path>
              </a:pathLst>
            </a:custGeom>
            <a:solidFill>
              <a:srgbClr val="000000">
                <a:alpha val="0"/>
              </a:srgbClr>
            </a:solidFill>
          </p:spPr>
        </p:sp>
      </p:grpSp>
      <p:sp>
        <p:nvSpPr>
          <p:cNvPr name="TextBox 26" id="26"/>
          <p:cNvSpPr txBox="true"/>
          <p:nvPr/>
        </p:nvSpPr>
        <p:spPr>
          <a:xfrm rot="0">
            <a:off x="1285429" y="6488311"/>
            <a:ext cx="4627810"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Ràng buộc 3</a:t>
            </a:r>
          </a:p>
        </p:txBody>
      </p:sp>
      <p:sp>
        <p:nvSpPr>
          <p:cNvPr name="TextBox 27" id="27"/>
          <p:cNvSpPr txBox="true"/>
          <p:nvPr/>
        </p:nvSpPr>
        <p:spPr>
          <a:xfrm rot="0">
            <a:off x="6489799" y="6488311"/>
            <a:ext cx="10512921"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M + B + R + D = 600 (Tổng sản phẩm)</a:t>
            </a:r>
          </a:p>
        </p:txBody>
      </p:sp>
      <p:grpSp>
        <p:nvGrpSpPr>
          <p:cNvPr name="Group 28" id="28"/>
          <p:cNvGrpSpPr/>
          <p:nvPr/>
        </p:nvGrpSpPr>
        <p:grpSpPr>
          <a:xfrm rot="0">
            <a:off x="1001762" y="7207300"/>
            <a:ext cx="16284476" cy="812899"/>
            <a:chOff x="0" y="0"/>
            <a:chExt cx="21712635" cy="1083865"/>
          </a:xfrm>
        </p:grpSpPr>
        <p:sp>
          <p:nvSpPr>
            <p:cNvPr name="Freeform 29" id="29"/>
            <p:cNvSpPr/>
            <p:nvPr/>
          </p:nvSpPr>
          <p:spPr>
            <a:xfrm flipH="false" flipV="false" rot="0">
              <a:off x="0" y="0"/>
              <a:ext cx="21712682" cy="1083818"/>
            </a:xfrm>
            <a:custGeom>
              <a:avLst/>
              <a:gdLst/>
              <a:ahLst/>
              <a:cxnLst/>
              <a:rect r="r" b="b" t="t" l="l"/>
              <a:pathLst>
                <a:path h="1083818" w="21712682">
                  <a:moveTo>
                    <a:pt x="0" y="0"/>
                  </a:moveTo>
                  <a:lnTo>
                    <a:pt x="21712682" y="0"/>
                  </a:lnTo>
                  <a:lnTo>
                    <a:pt x="21712682" y="1083818"/>
                  </a:lnTo>
                  <a:lnTo>
                    <a:pt x="0" y="1083818"/>
                  </a:lnTo>
                  <a:close/>
                </a:path>
              </a:pathLst>
            </a:custGeom>
            <a:solidFill>
              <a:srgbClr val="FFFFFF">
                <a:alpha val="0"/>
              </a:srgbClr>
            </a:solidFill>
          </p:spPr>
        </p:sp>
      </p:grpSp>
      <p:sp>
        <p:nvSpPr>
          <p:cNvPr name="TextBox 30" id="30"/>
          <p:cNvSpPr txBox="true"/>
          <p:nvPr/>
        </p:nvSpPr>
        <p:spPr>
          <a:xfrm rot="0">
            <a:off x="1285429" y="7301210"/>
            <a:ext cx="4627810"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Ràng buộc 4</a:t>
            </a:r>
          </a:p>
        </p:txBody>
      </p:sp>
      <p:sp>
        <p:nvSpPr>
          <p:cNvPr name="TextBox 31" id="31"/>
          <p:cNvSpPr txBox="true"/>
          <p:nvPr/>
        </p:nvSpPr>
        <p:spPr>
          <a:xfrm rot="0">
            <a:off x="6489799" y="7301210"/>
            <a:ext cx="10512921"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R &gt;= 150 (Yêu cầu bán lẻ)</a:t>
            </a:r>
          </a:p>
        </p:txBody>
      </p:sp>
      <p:grpSp>
        <p:nvGrpSpPr>
          <p:cNvPr name="Group 32" id="32"/>
          <p:cNvGrpSpPr/>
          <p:nvPr/>
        </p:nvGrpSpPr>
        <p:grpSpPr>
          <a:xfrm rot="0">
            <a:off x="1001762" y="8020199"/>
            <a:ext cx="16284476" cy="812899"/>
            <a:chOff x="0" y="0"/>
            <a:chExt cx="21712635" cy="1083865"/>
          </a:xfrm>
        </p:grpSpPr>
        <p:sp>
          <p:nvSpPr>
            <p:cNvPr name="Freeform 33" id="33"/>
            <p:cNvSpPr/>
            <p:nvPr/>
          </p:nvSpPr>
          <p:spPr>
            <a:xfrm flipH="false" flipV="false" rot="0">
              <a:off x="0" y="0"/>
              <a:ext cx="21712682" cy="1083818"/>
            </a:xfrm>
            <a:custGeom>
              <a:avLst/>
              <a:gdLst/>
              <a:ahLst/>
              <a:cxnLst/>
              <a:rect r="r" b="b" t="t" l="l"/>
              <a:pathLst>
                <a:path h="1083818" w="21712682">
                  <a:moveTo>
                    <a:pt x="0" y="0"/>
                  </a:moveTo>
                  <a:lnTo>
                    <a:pt x="21712682" y="0"/>
                  </a:lnTo>
                  <a:lnTo>
                    <a:pt x="21712682" y="1083818"/>
                  </a:lnTo>
                  <a:lnTo>
                    <a:pt x="0" y="1083818"/>
                  </a:lnTo>
                  <a:close/>
                </a:path>
              </a:pathLst>
            </a:custGeom>
            <a:solidFill>
              <a:srgbClr val="000000">
                <a:alpha val="0"/>
              </a:srgbClr>
            </a:solidFill>
          </p:spPr>
        </p:sp>
      </p:grpSp>
      <p:sp>
        <p:nvSpPr>
          <p:cNvPr name="TextBox 34" id="34"/>
          <p:cNvSpPr txBox="true"/>
          <p:nvPr/>
        </p:nvSpPr>
        <p:spPr>
          <a:xfrm rot="0">
            <a:off x="1285429" y="8114110"/>
            <a:ext cx="4627810"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Điều kiện</a:t>
            </a:r>
          </a:p>
        </p:txBody>
      </p:sp>
      <p:sp>
        <p:nvSpPr>
          <p:cNvPr name="TextBox 35" id="35"/>
          <p:cNvSpPr txBox="true"/>
          <p:nvPr/>
        </p:nvSpPr>
        <p:spPr>
          <a:xfrm rot="0">
            <a:off x="6489799" y="8114110"/>
            <a:ext cx="10512921"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M, B, R, D &gt;= 0</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6049019" y="9686925"/>
            <a:ext cx="2153256" cy="514350"/>
            <a:chOff x="0" y="0"/>
            <a:chExt cx="2871008" cy="685800"/>
          </a:xfrm>
        </p:grpSpPr>
        <p:sp>
          <p:nvSpPr>
            <p:cNvPr name="Freeform 5" id="5"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grpSp>
        <p:nvGrpSpPr>
          <p:cNvPr name="Group 6" id="6"/>
          <p:cNvGrpSpPr/>
          <p:nvPr/>
        </p:nvGrpSpPr>
        <p:grpSpPr>
          <a:xfrm rot="0">
            <a:off x="1483305" y="2070043"/>
            <a:ext cx="14884311" cy="6146914"/>
            <a:chOff x="0" y="0"/>
            <a:chExt cx="19845748" cy="8195885"/>
          </a:xfrm>
        </p:grpSpPr>
        <p:sp>
          <p:nvSpPr>
            <p:cNvPr name="Freeform 7" id="7" descr="preencoded.png"/>
            <p:cNvSpPr/>
            <p:nvPr/>
          </p:nvSpPr>
          <p:spPr>
            <a:xfrm flipH="false" flipV="false" rot="0">
              <a:off x="0" y="0"/>
              <a:ext cx="19845782" cy="8195945"/>
            </a:xfrm>
            <a:custGeom>
              <a:avLst/>
              <a:gdLst/>
              <a:ahLst/>
              <a:cxnLst/>
              <a:rect r="r" b="b" t="t" l="l"/>
              <a:pathLst>
                <a:path h="8195945" w="19845782">
                  <a:moveTo>
                    <a:pt x="0" y="0"/>
                  </a:moveTo>
                  <a:lnTo>
                    <a:pt x="19845782" y="0"/>
                  </a:lnTo>
                  <a:lnTo>
                    <a:pt x="19845782" y="8195945"/>
                  </a:lnTo>
                  <a:lnTo>
                    <a:pt x="0" y="8195945"/>
                  </a:lnTo>
                  <a:lnTo>
                    <a:pt x="0" y="0"/>
                  </a:lnTo>
                  <a:close/>
                </a:path>
              </a:pathLst>
            </a:custGeom>
            <a:blipFill>
              <a:blip r:embed="rId5"/>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74" y="3449241"/>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p:nvPr/>
        </p:nvGrpSpPr>
        <p:grpSpPr>
          <a:xfrm rot="0">
            <a:off x="16049019" y="9686925"/>
            <a:ext cx="2153256" cy="514350"/>
            <a:chOff x="0" y="0"/>
            <a:chExt cx="2871008" cy="685800"/>
          </a:xfrm>
        </p:grpSpPr>
        <p:sp>
          <p:nvSpPr>
            <p:cNvPr name="Freeform 7" id="7"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sp>
        <p:nvSpPr>
          <p:cNvPr name="TextBox 8" id="8"/>
          <p:cNvSpPr txBox="true"/>
          <p:nvPr/>
        </p:nvSpPr>
        <p:spPr>
          <a:xfrm rot="0">
            <a:off x="992237" y="793551"/>
            <a:ext cx="15802719" cy="693738"/>
          </a:xfrm>
          <a:prstGeom prst="rect">
            <a:avLst/>
          </a:prstGeom>
        </p:spPr>
        <p:txBody>
          <a:bodyPr anchor="t" rtlCol="false" tIns="0" lIns="0" bIns="0" rIns="0">
            <a:spAutoFit/>
          </a:bodyPr>
          <a:lstStyle/>
          <a:p>
            <a:pPr algn="l">
              <a:lnSpc>
                <a:spcPts val="5562"/>
              </a:lnSpc>
            </a:pPr>
            <a:r>
              <a:rPr lang="en-US" sz="4437" b="true">
                <a:solidFill>
                  <a:srgbClr val="403C4E"/>
                </a:solidFill>
                <a:latin typeface="Merriweather Bold"/>
                <a:ea typeface="Merriweather Bold"/>
                <a:cs typeface="Merriweather Bold"/>
                <a:sym typeface="Merriweather Bold"/>
              </a:rPr>
              <a:t>Kết Luận: Tầm Quan Trọng Của Phân Tích Độ Nhạy</a:t>
            </a:r>
          </a:p>
        </p:txBody>
      </p:sp>
      <p:sp>
        <p:nvSpPr>
          <p:cNvPr name="TextBox 9" id="9"/>
          <p:cNvSpPr txBox="true"/>
          <p:nvPr/>
        </p:nvSpPr>
        <p:spPr>
          <a:xfrm rot="0">
            <a:off x="955774" y="1621801"/>
            <a:ext cx="16303526" cy="1511754"/>
          </a:xfrm>
          <a:prstGeom prst="rect">
            <a:avLst/>
          </a:prstGeom>
        </p:spPr>
        <p:txBody>
          <a:bodyPr anchor="t" rtlCol="false" tIns="0" lIns="0" bIns="0" rIns="0">
            <a:spAutoFit/>
          </a:bodyPr>
          <a:lstStyle/>
          <a:p>
            <a:pPr algn="l">
              <a:lnSpc>
                <a:spcPts val="4071"/>
              </a:lnSpc>
            </a:pPr>
            <a:r>
              <a:rPr lang="en-US" sz="2499">
                <a:solidFill>
                  <a:srgbClr val="403C4E"/>
                </a:solidFill>
                <a:latin typeface="Open Sans"/>
                <a:ea typeface="Open Sans"/>
                <a:cs typeface="Open Sans"/>
                <a:sym typeface="Open Sans"/>
              </a:rPr>
              <a:t>Phân tích độ nhạy (Sensitivity Analysis) là công cụ không thể thiếu trong quản trị vận hành và phân tích quyết định. Nó cho phép các nhà quản lý doanh nghiệp hiểu rõ: </a:t>
            </a:r>
            <a:r>
              <a:rPr lang="en-US" sz="2499">
                <a:solidFill>
                  <a:srgbClr val="0A988B"/>
                </a:solidFill>
                <a:latin typeface="Open Sans"/>
                <a:ea typeface="Open Sans"/>
                <a:cs typeface="Open Sans"/>
                <a:sym typeface="Open Sans"/>
              </a:rPr>
              <a:t>giải pháp tối ưu sẽ thay đổi như thế nào nếu các tham số đầu vào (như chi phí, lợi nhuận, hoặc nguồn lực) biến động?</a:t>
            </a:r>
          </a:p>
        </p:txBody>
      </p:sp>
      <p:sp>
        <p:nvSpPr>
          <p:cNvPr name="TextBox 10" id="10"/>
          <p:cNvSpPr txBox="true"/>
          <p:nvPr/>
        </p:nvSpPr>
        <p:spPr>
          <a:xfrm rot="0">
            <a:off x="2746772" y="4545509"/>
            <a:ext cx="3544044" cy="452437"/>
          </a:xfrm>
          <a:prstGeom prst="rect">
            <a:avLst/>
          </a:prstGeom>
        </p:spPr>
        <p:txBody>
          <a:bodyPr anchor="t" rtlCol="false" tIns="0" lIns="0" bIns="0" rIns="0">
            <a:spAutoFit/>
          </a:bodyPr>
          <a:lstStyle/>
          <a:p>
            <a:pPr algn="r">
              <a:lnSpc>
                <a:spcPts val="3437"/>
              </a:lnSpc>
            </a:pPr>
            <a:r>
              <a:rPr lang="en-US" sz="2750" b="true">
                <a:solidFill>
                  <a:srgbClr val="403C4E"/>
                </a:solidFill>
                <a:latin typeface="Merriweather Bold"/>
                <a:ea typeface="Merriweather Bold"/>
                <a:cs typeface="Merriweather Bold"/>
                <a:sym typeface="Merriweather Bold"/>
              </a:rPr>
              <a:t>Đánh giá Rủi ro</a:t>
            </a:r>
          </a:p>
        </p:txBody>
      </p:sp>
      <p:sp>
        <p:nvSpPr>
          <p:cNvPr name="TextBox 11" id="11"/>
          <p:cNvSpPr txBox="true"/>
          <p:nvPr/>
        </p:nvSpPr>
        <p:spPr>
          <a:xfrm rot="0">
            <a:off x="992238" y="5082331"/>
            <a:ext cx="5298579" cy="539354"/>
          </a:xfrm>
          <a:prstGeom prst="rect">
            <a:avLst/>
          </a:prstGeom>
        </p:spPr>
        <p:txBody>
          <a:bodyPr anchor="t" rtlCol="false" tIns="0" lIns="0" bIns="0" rIns="0">
            <a:spAutoFit/>
          </a:bodyPr>
          <a:lstStyle/>
          <a:p>
            <a:pPr algn="r">
              <a:lnSpc>
                <a:spcPts val="3562"/>
              </a:lnSpc>
            </a:pPr>
            <a:r>
              <a:rPr lang="en-US" sz="2187">
                <a:solidFill>
                  <a:srgbClr val="403C4E"/>
                </a:solidFill>
                <a:latin typeface="Open Sans"/>
                <a:ea typeface="Open Sans"/>
                <a:cs typeface="Open Sans"/>
                <a:sym typeface="Open Sans"/>
              </a:rPr>
              <a:t>Đo lường sự ổn định của quyết định.</a:t>
            </a:r>
          </a:p>
        </p:txBody>
      </p:sp>
      <p:grpSp>
        <p:nvGrpSpPr>
          <p:cNvPr name="Group 12" id="12"/>
          <p:cNvGrpSpPr/>
          <p:nvPr/>
        </p:nvGrpSpPr>
        <p:grpSpPr>
          <a:xfrm rot="0">
            <a:off x="6290816" y="3768179"/>
            <a:ext cx="5706219" cy="5706219"/>
            <a:chOff x="0" y="0"/>
            <a:chExt cx="7608292" cy="7608292"/>
          </a:xfrm>
        </p:grpSpPr>
        <p:sp>
          <p:nvSpPr>
            <p:cNvPr name="Freeform 13" id="13" descr="preencoded.png"/>
            <p:cNvSpPr/>
            <p:nvPr/>
          </p:nvSpPr>
          <p:spPr>
            <a:xfrm flipH="false" flipV="false" rot="0">
              <a:off x="0" y="0"/>
              <a:ext cx="7608316" cy="7608316"/>
            </a:xfrm>
            <a:custGeom>
              <a:avLst/>
              <a:gdLst/>
              <a:ahLst/>
              <a:cxnLst/>
              <a:rect r="r" b="b" t="t" l="l"/>
              <a:pathLst>
                <a:path h="7608316" w="7608316">
                  <a:moveTo>
                    <a:pt x="0" y="0"/>
                  </a:moveTo>
                  <a:lnTo>
                    <a:pt x="7608316" y="0"/>
                  </a:lnTo>
                  <a:lnTo>
                    <a:pt x="7608316" y="7608316"/>
                  </a:lnTo>
                  <a:lnTo>
                    <a:pt x="0" y="7608316"/>
                  </a:lnTo>
                  <a:lnTo>
                    <a:pt x="0" y="0"/>
                  </a:lnTo>
                  <a:close/>
                </a:path>
              </a:pathLst>
            </a:custGeom>
            <a:blipFill>
              <a:blip r:embed="rId5"/>
              <a:stretch>
                <a:fillRect l="0" t="0" r="0" b="0"/>
              </a:stretch>
            </a:blipFill>
          </p:spPr>
        </p:sp>
      </p:grpSp>
      <p:grpSp>
        <p:nvGrpSpPr>
          <p:cNvPr name="Group 14" id="14"/>
          <p:cNvGrpSpPr/>
          <p:nvPr/>
        </p:nvGrpSpPr>
        <p:grpSpPr>
          <a:xfrm rot="0">
            <a:off x="7755731" y="5508426"/>
            <a:ext cx="398710" cy="498276"/>
            <a:chOff x="0" y="0"/>
            <a:chExt cx="531613" cy="664368"/>
          </a:xfrm>
        </p:grpSpPr>
        <p:sp>
          <p:nvSpPr>
            <p:cNvPr name="Freeform 15" id="15" descr="preencoded.png"/>
            <p:cNvSpPr/>
            <p:nvPr/>
          </p:nvSpPr>
          <p:spPr>
            <a:xfrm flipH="false" flipV="false" rot="0">
              <a:off x="0" y="0"/>
              <a:ext cx="531622" cy="664337"/>
            </a:xfrm>
            <a:custGeom>
              <a:avLst/>
              <a:gdLst/>
              <a:ahLst/>
              <a:cxnLst/>
              <a:rect r="r" b="b" t="t" l="l"/>
              <a:pathLst>
                <a:path h="664337" w="531622">
                  <a:moveTo>
                    <a:pt x="0" y="0"/>
                  </a:moveTo>
                  <a:lnTo>
                    <a:pt x="531622" y="0"/>
                  </a:lnTo>
                  <a:lnTo>
                    <a:pt x="531622" y="664337"/>
                  </a:lnTo>
                  <a:lnTo>
                    <a:pt x="0" y="664337"/>
                  </a:lnTo>
                  <a:lnTo>
                    <a:pt x="0" y="0"/>
                  </a:lnTo>
                  <a:close/>
                </a:path>
              </a:pathLst>
            </a:custGeom>
            <a:blipFill>
              <a:blip r:embed="rId6"/>
              <a:stretch>
                <a:fillRect l="-469" t="0" r="-467" b="-4"/>
              </a:stretch>
            </a:blipFill>
          </p:spPr>
        </p:sp>
      </p:grpSp>
      <p:sp>
        <p:nvSpPr>
          <p:cNvPr name="TextBox 16" id="16"/>
          <p:cNvSpPr txBox="true"/>
          <p:nvPr/>
        </p:nvSpPr>
        <p:spPr>
          <a:xfrm rot="0">
            <a:off x="11997035" y="3807767"/>
            <a:ext cx="3544044" cy="45243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Quản lý Nguồn lực</a:t>
            </a:r>
          </a:p>
        </p:txBody>
      </p:sp>
      <p:sp>
        <p:nvSpPr>
          <p:cNvPr name="TextBox 17" id="17"/>
          <p:cNvSpPr txBox="true"/>
          <p:nvPr/>
        </p:nvSpPr>
        <p:spPr>
          <a:xfrm rot="0">
            <a:off x="11997035" y="4344590"/>
            <a:ext cx="5298727" cy="992981"/>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Hiểu giá trị biên của các ràng buộc (Giá trị bóng).</a:t>
            </a:r>
          </a:p>
        </p:txBody>
      </p:sp>
      <p:grpSp>
        <p:nvGrpSpPr>
          <p:cNvPr name="Group 18" id="18"/>
          <p:cNvGrpSpPr/>
          <p:nvPr/>
        </p:nvGrpSpPr>
        <p:grpSpPr>
          <a:xfrm rot="0">
            <a:off x="6290816" y="3768179"/>
            <a:ext cx="5706219" cy="5706219"/>
            <a:chOff x="0" y="0"/>
            <a:chExt cx="7608292" cy="7608292"/>
          </a:xfrm>
        </p:grpSpPr>
        <p:sp>
          <p:nvSpPr>
            <p:cNvPr name="Freeform 19" id="19" descr="preencoded.png"/>
            <p:cNvSpPr/>
            <p:nvPr/>
          </p:nvSpPr>
          <p:spPr>
            <a:xfrm flipH="false" flipV="false" rot="0">
              <a:off x="0" y="0"/>
              <a:ext cx="7608316" cy="7608316"/>
            </a:xfrm>
            <a:custGeom>
              <a:avLst/>
              <a:gdLst/>
              <a:ahLst/>
              <a:cxnLst/>
              <a:rect r="r" b="b" t="t" l="l"/>
              <a:pathLst>
                <a:path h="7608316" w="7608316">
                  <a:moveTo>
                    <a:pt x="0" y="0"/>
                  </a:moveTo>
                  <a:lnTo>
                    <a:pt x="7608316" y="0"/>
                  </a:lnTo>
                  <a:lnTo>
                    <a:pt x="7608316" y="7608316"/>
                  </a:lnTo>
                  <a:lnTo>
                    <a:pt x="0" y="7608316"/>
                  </a:lnTo>
                  <a:lnTo>
                    <a:pt x="0" y="0"/>
                  </a:lnTo>
                  <a:close/>
                </a:path>
              </a:pathLst>
            </a:custGeom>
            <a:blipFill>
              <a:blip r:embed="rId7"/>
              <a:stretch>
                <a:fillRect l="0" t="0" r="0" b="0"/>
              </a:stretch>
            </a:blipFill>
          </p:spPr>
        </p:sp>
      </p:grpSp>
      <p:grpSp>
        <p:nvGrpSpPr>
          <p:cNvPr name="Group 20" id="20"/>
          <p:cNvGrpSpPr/>
          <p:nvPr/>
        </p:nvGrpSpPr>
        <p:grpSpPr>
          <a:xfrm rot="0">
            <a:off x="9398496" y="4974580"/>
            <a:ext cx="398710" cy="498276"/>
            <a:chOff x="0" y="0"/>
            <a:chExt cx="531613" cy="664368"/>
          </a:xfrm>
        </p:grpSpPr>
        <p:sp>
          <p:nvSpPr>
            <p:cNvPr name="Freeform 21" id="21" descr="preencoded.png"/>
            <p:cNvSpPr/>
            <p:nvPr/>
          </p:nvSpPr>
          <p:spPr>
            <a:xfrm flipH="false" flipV="false" rot="0">
              <a:off x="0" y="0"/>
              <a:ext cx="531622" cy="664337"/>
            </a:xfrm>
            <a:custGeom>
              <a:avLst/>
              <a:gdLst/>
              <a:ahLst/>
              <a:cxnLst/>
              <a:rect r="r" b="b" t="t" l="l"/>
              <a:pathLst>
                <a:path h="664337" w="531622">
                  <a:moveTo>
                    <a:pt x="0" y="0"/>
                  </a:moveTo>
                  <a:lnTo>
                    <a:pt x="531622" y="0"/>
                  </a:lnTo>
                  <a:lnTo>
                    <a:pt x="531622" y="664337"/>
                  </a:lnTo>
                  <a:lnTo>
                    <a:pt x="0" y="664337"/>
                  </a:lnTo>
                  <a:lnTo>
                    <a:pt x="0" y="0"/>
                  </a:lnTo>
                  <a:close/>
                </a:path>
              </a:pathLst>
            </a:custGeom>
            <a:blipFill>
              <a:blip r:embed="rId8"/>
              <a:stretch>
                <a:fillRect l="-469" t="0" r="-467" b="-4"/>
              </a:stretch>
            </a:blipFill>
          </p:spPr>
        </p:sp>
      </p:grpSp>
      <p:sp>
        <p:nvSpPr>
          <p:cNvPr name="TextBox 22" id="22"/>
          <p:cNvSpPr txBox="true"/>
          <p:nvPr/>
        </p:nvSpPr>
        <p:spPr>
          <a:xfrm rot="0">
            <a:off x="12564070" y="5851475"/>
            <a:ext cx="4230886" cy="45243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Lập kế hoạch Chiến lược</a:t>
            </a:r>
          </a:p>
        </p:txBody>
      </p:sp>
      <p:sp>
        <p:nvSpPr>
          <p:cNvPr name="TextBox 23" id="23"/>
          <p:cNvSpPr txBox="true"/>
          <p:nvPr/>
        </p:nvSpPr>
        <p:spPr>
          <a:xfrm rot="0">
            <a:off x="12564070" y="6388299"/>
            <a:ext cx="4731692" cy="992981"/>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Xác định các yếu tố cần được kiểm soát chặt chẽ nhất.</a:t>
            </a:r>
          </a:p>
        </p:txBody>
      </p:sp>
      <p:grpSp>
        <p:nvGrpSpPr>
          <p:cNvPr name="Group 24" id="24"/>
          <p:cNvGrpSpPr/>
          <p:nvPr/>
        </p:nvGrpSpPr>
        <p:grpSpPr>
          <a:xfrm rot="0">
            <a:off x="6290816" y="3768179"/>
            <a:ext cx="5706219" cy="5706219"/>
            <a:chOff x="0" y="0"/>
            <a:chExt cx="7608292" cy="7608292"/>
          </a:xfrm>
        </p:grpSpPr>
        <p:sp>
          <p:nvSpPr>
            <p:cNvPr name="Freeform 25" id="25" descr="preencoded.png"/>
            <p:cNvSpPr/>
            <p:nvPr/>
          </p:nvSpPr>
          <p:spPr>
            <a:xfrm flipH="false" flipV="false" rot="0">
              <a:off x="0" y="0"/>
              <a:ext cx="7608316" cy="7608316"/>
            </a:xfrm>
            <a:custGeom>
              <a:avLst/>
              <a:gdLst/>
              <a:ahLst/>
              <a:cxnLst/>
              <a:rect r="r" b="b" t="t" l="l"/>
              <a:pathLst>
                <a:path h="7608316" w="7608316">
                  <a:moveTo>
                    <a:pt x="0" y="0"/>
                  </a:moveTo>
                  <a:lnTo>
                    <a:pt x="7608316" y="0"/>
                  </a:lnTo>
                  <a:lnTo>
                    <a:pt x="7608316" y="7608316"/>
                  </a:lnTo>
                  <a:lnTo>
                    <a:pt x="0" y="7608316"/>
                  </a:lnTo>
                  <a:lnTo>
                    <a:pt x="0" y="0"/>
                  </a:lnTo>
                  <a:close/>
                </a:path>
              </a:pathLst>
            </a:custGeom>
            <a:blipFill>
              <a:blip r:embed="rId9"/>
              <a:stretch>
                <a:fillRect l="0" t="0" r="0" b="0"/>
              </a:stretch>
            </a:blipFill>
          </p:spPr>
        </p:sp>
      </p:grpSp>
      <p:grpSp>
        <p:nvGrpSpPr>
          <p:cNvPr name="Group 26" id="26"/>
          <p:cNvGrpSpPr/>
          <p:nvPr/>
        </p:nvGrpSpPr>
        <p:grpSpPr>
          <a:xfrm rot="0">
            <a:off x="10413801" y="6372076"/>
            <a:ext cx="398710" cy="498276"/>
            <a:chOff x="0" y="0"/>
            <a:chExt cx="531613" cy="664368"/>
          </a:xfrm>
        </p:grpSpPr>
        <p:sp>
          <p:nvSpPr>
            <p:cNvPr name="Freeform 27" id="27" descr="preencoded.png"/>
            <p:cNvSpPr/>
            <p:nvPr/>
          </p:nvSpPr>
          <p:spPr>
            <a:xfrm flipH="false" flipV="false" rot="0">
              <a:off x="0" y="0"/>
              <a:ext cx="531622" cy="664337"/>
            </a:xfrm>
            <a:custGeom>
              <a:avLst/>
              <a:gdLst/>
              <a:ahLst/>
              <a:cxnLst/>
              <a:rect r="r" b="b" t="t" l="l"/>
              <a:pathLst>
                <a:path h="664337" w="531622">
                  <a:moveTo>
                    <a:pt x="0" y="0"/>
                  </a:moveTo>
                  <a:lnTo>
                    <a:pt x="531622" y="0"/>
                  </a:lnTo>
                  <a:lnTo>
                    <a:pt x="531622" y="664337"/>
                  </a:lnTo>
                  <a:lnTo>
                    <a:pt x="0" y="664337"/>
                  </a:lnTo>
                  <a:lnTo>
                    <a:pt x="0" y="0"/>
                  </a:lnTo>
                  <a:close/>
                </a:path>
              </a:pathLst>
            </a:custGeom>
            <a:blipFill>
              <a:blip r:embed="rId10"/>
              <a:stretch>
                <a:fillRect l="-469" t="0" r="-467" b="-4"/>
              </a:stretch>
            </a:blipFill>
          </p:spPr>
        </p:sp>
      </p:grpSp>
      <p:sp>
        <p:nvSpPr>
          <p:cNvPr name="TextBox 28" id="28"/>
          <p:cNvSpPr txBox="true"/>
          <p:nvPr/>
        </p:nvSpPr>
        <p:spPr>
          <a:xfrm rot="0">
            <a:off x="11997035" y="7895333"/>
            <a:ext cx="3544044" cy="45243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Hỗ trợ Quyết định</a:t>
            </a:r>
          </a:p>
        </p:txBody>
      </p:sp>
      <p:sp>
        <p:nvSpPr>
          <p:cNvPr name="TextBox 29" id="29"/>
          <p:cNvSpPr txBox="true"/>
          <p:nvPr/>
        </p:nvSpPr>
        <p:spPr>
          <a:xfrm rot="0">
            <a:off x="11997035" y="8432155"/>
            <a:ext cx="5298727" cy="992981"/>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Cung cấp dữ liệu để đàm phán và điều chỉnh chính sách.</a:t>
            </a:r>
          </a:p>
        </p:txBody>
      </p:sp>
      <p:grpSp>
        <p:nvGrpSpPr>
          <p:cNvPr name="Group 30" id="30"/>
          <p:cNvGrpSpPr/>
          <p:nvPr/>
        </p:nvGrpSpPr>
        <p:grpSpPr>
          <a:xfrm rot="0">
            <a:off x="6290816" y="3768179"/>
            <a:ext cx="5706219" cy="5706219"/>
            <a:chOff x="0" y="0"/>
            <a:chExt cx="7608292" cy="7608292"/>
          </a:xfrm>
        </p:grpSpPr>
        <p:sp>
          <p:nvSpPr>
            <p:cNvPr name="Freeform 31" id="31" descr="preencoded.png"/>
            <p:cNvSpPr/>
            <p:nvPr/>
          </p:nvSpPr>
          <p:spPr>
            <a:xfrm flipH="false" flipV="false" rot="0">
              <a:off x="0" y="0"/>
              <a:ext cx="7608316" cy="7608316"/>
            </a:xfrm>
            <a:custGeom>
              <a:avLst/>
              <a:gdLst/>
              <a:ahLst/>
              <a:cxnLst/>
              <a:rect r="r" b="b" t="t" l="l"/>
              <a:pathLst>
                <a:path h="7608316" w="7608316">
                  <a:moveTo>
                    <a:pt x="0" y="0"/>
                  </a:moveTo>
                  <a:lnTo>
                    <a:pt x="7608316" y="0"/>
                  </a:lnTo>
                  <a:lnTo>
                    <a:pt x="7608316" y="7608316"/>
                  </a:lnTo>
                  <a:lnTo>
                    <a:pt x="0" y="7608316"/>
                  </a:lnTo>
                  <a:lnTo>
                    <a:pt x="0" y="0"/>
                  </a:lnTo>
                  <a:close/>
                </a:path>
              </a:pathLst>
            </a:custGeom>
            <a:blipFill>
              <a:blip r:embed="rId11"/>
              <a:stretch>
                <a:fillRect l="0" t="0" r="0" b="0"/>
              </a:stretch>
            </a:blipFill>
          </p:spPr>
        </p:sp>
      </p:grpSp>
      <p:grpSp>
        <p:nvGrpSpPr>
          <p:cNvPr name="Group 32" id="32"/>
          <p:cNvGrpSpPr/>
          <p:nvPr/>
        </p:nvGrpSpPr>
        <p:grpSpPr>
          <a:xfrm rot="0">
            <a:off x="9398496" y="7769572"/>
            <a:ext cx="398710" cy="498276"/>
            <a:chOff x="0" y="0"/>
            <a:chExt cx="531613" cy="664368"/>
          </a:xfrm>
        </p:grpSpPr>
        <p:sp>
          <p:nvSpPr>
            <p:cNvPr name="Freeform 33" id="33" descr="preencoded.png"/>
            <p:cNvSpPr/>
            <p:nvPr/>
          </p:nvSpPr>
          <p:spPr>
            <a:xfrm flipH="false" flipV="false" rot="0">
              <a:off x="0" y="0"/>
              <a:ext cx="531622" cy="664337"/>
            </a:xfrm>
            <a:custGeom>
              <a:avLst/>
              <a:gdLst/>
              <a:ahLst/>
              <a:cxnLst/>
              <a:rect r="r" b="b" t="t" l="l"/>
              <a:pathLst>
                <a:path h="664337" w="531622">
                  <a:moveTo>
                    <a:pt x="0" y="0"/>
                  </a:moveTo>
                  <a:lnTo>
                    <a:pt x="531622" y="0"/>
                  </a:lnTo>
                  <a:lnTo>
                    <a:pt x="531622" y="664337"/>
                  </a:lnTo>
                  <a:lnTo>
                    <a:pt x="0" y="664337"/>
                  </a:lnTo>
                  <a:lnTo>
                    <a:pt x="0" y="0"/>
                  </a:lnTo>
                  <a:close/>
                </a:path>
              </a:pathLst>
            </a:custGeom>
            <a:blipFill>
              <a:blip r:embed="rId12"/>
              <a:stretch>
                <a:fillRect l="-469" t="0" r="-467" b="-4"/>
              </a:stretch>
            </a:blipFill>
          </p:spPr>
        </p:sp>
      </p:grpSp>
      <p:sp>
        <p:nvSpPr>
          <p:cNvPr name="TextBox 34" id="34"/>
          <p:cNvSpPr txBox="true"/>
          <p:nvPr/>
        </p:nvSpPr>
        <p:spPr>
          <a:xfrm rot="0">
            <a:off x="2746772" y="7384405"/>
            <a:ext cx="3544044" cy="452437"/>
          </a:xfrm>
          <a:prstGeom prst="rect">
            <a:avLst/>
          </a:prstGeom>
        </p:spPr>
        <p:txBody>
          <a:bodyPr anchor="t" rtlCol="false" tIns="0" lIns="0" bIns="0" rIns="0">
            <a:spAutoFit/>
          </a:bodyPr>
          <a:lstStyle/>
          <a:p>
            <a:pPr algn="r">
              <a:lnSpc>
                <a:spcPts val="3437"/>
              </a:lnSpc>
            </a:pPr>
            <a:r>
              <a:rPr lang="en-US" sz="2750" b="true">
                <a:solidFill>
                  <a:srgbClr val="403C4E"/>
                </a:solidFill>
                <a:latin typeface="Merriweather Bold"/>
                <a:ea typeface="Merriweather Bold"/>
                <a:cs typeface="Merriweather Bold"/>
                <a:sym typeface="Merriweather Bold"/>
              </a:rPr>
              <a:t>Tính Linh hoạt</a:t>
            </a:r>
          </a:p>
        </p:txBody>
      </p:sp>
      <p:sp>
        <p:nvSpPr>
          <p:cNvPr name="TextBox 35" id="35"/>
          <p:cNvSpPr txBox="true"/>
          <p:nvPr/>
        </p:nvSpPr>
        <p:spPr>
          <a:xfrm rot="0">
            <a:off x="992238" y="7921229"/>
            <a:ext cx="5298579" cy="992981"/>
          </a:xfrm>
          <a:prstGeom prst="rect">
            <a:avLst/>
          </a:prstGeom>
        </p:spPr>
        <p:txBody>
          <a:bodyPr anchor="t" rtlCol="false" tIns="0" lIns="0" bIns="0" rIns="0">
            <a:spAutoFit/>
          </a:bodyPr>
          <a:lstStyle/>
          <a:p>
            <a:pPr algn="r">
              <a:lnSpc>
                <a:spcPts val="3562"/>
              </a:lnSpc>
            </a:pPr>
            <a:r>
              <a:rPr lang="en-US" sz="2187">
                <a:solidFill>
                  <a:srgbClr val="403C4E"/>
                </a:solidFill>
                <a:latin typeface="Open Sans"/>
                <a:ea typeface="Open Sans"/>
                <a:cs typeface="Open Sans"/>
                <a:sym typeface="Open Sans"/>
              </a:rPr>
              <a:t>Xác định phạm vi thay đổi cho phép của các tham số.</a:t>
            </a:r>
          </a:p>
        </p:txBody>
      </p:sp>
      <p:grpSp>
        <p:nvGrpSpPr>
          <p:cNvPr name="Group 36" id="36"/>
          <p:cNvGrpSpPr/>
          <p:nvPr/>
        </p:nvGrpSpPr>
        <p:grpSpPr>
          <a:xfrm rot="0">
            <a:off x="6290816" y="3768179"/>
            <a:ext cx="5706219" cy="5706219"/>
            <a:chOff x="0" y="0"/>
            <a:chExt cx="7608292" cy="7608292"/>
          </a:xfrm>
        </p:grpSpPr>
        <p:sp>
          <p:nvSpPr>
            <p:cNvPr name="Freeform 37" id="37" descr="preencoded.png"/>
            <p:cNvSpPr/>
            <p:nvPr/>
          </p:nvSpPr>
          <p:spPr>
            <a:xfrm flipH="false" flipV="false" rot="0">
              <a:off x="0" y="0"/>
              <a:ext cx="7608316" cy="7608316"/>
            </a:xfrm>
            <a:custGeom>
              <a:avLst/>
              <a:gdLst/>
              <a:ahLst/>
              <a:cxnLst/>
              <a:rect r="r" b="b" t="t" l="l"/>
              <a:pathLst>
                <a:path h="7608316" w="7608316">
                  <a:moveTo>
                    <a:pt x="0" y="0"/>
                  </a:moveTo>
                  <a:lnTo>
                    <a:pt x="7608316" y="0"/>
                  </a:lnTo>
                  <a:lnTo>
                    <a:pt x="7608316" y="7608316"/>
                  </a:lnTo>
                  <a:lnTo>
                    <a:pt x="0" y="7608316"/>
                  </a:lnTo>
                  <a:lnTo>
                    <a:pt x="0" y="0"/>
                  </a:lnTo>
                  <a:close/>
                </a:path>
              </a:pathLst>
            </a:custGeom>
            <a:blipFill>
              <a:blip r:embed="rId13"/>
              <a:stretch>
                <a:fillRect l="0" t="0" r="0" b="0"/>
              </a:stretch>
            </a:blipFill>
          </p:spPr>
        </p:sp>
      </p:grpSp>
      <p:grpSp>
        <p:nvGrpSpPr>
          <p:cNvPr name="Group 38" id="38"/>
          <p:cNvGrpSpPr/>
          <p:nvPr/>
        </p:nvGrpSpPr>
        <p:grpSpPr>
          <a:xfrm rot="0">
            <a:off x="7755731" y="7235726"/>
            <a:ext cx="398710" cy="498276"/>
            <a:chOff x="0" y="0"/>
            <a:chExt cx="531613" cy="664368"/>
          </a:xfrm>
        </p:grpSpPr>
        <p:sp>
          <p:nvSpPr>
            <p:cNvPr name="Freeform 39" id="39" descr="preencoded.png"/>
            <p:cNvSpPr/>
            <p:nvPr/>
          </p:nvSpPr>
          <p:spPr>
            <a:xfrm flipH="false" flipV="false" rot="0">
              <a:off x="0" y="0"/>
              <a:ext cx="531622" cy="664337"/>
            </a:xfrm>
            <a:custGeom>
              <a:avLst/>
              <a:gdLst/>
              <a:ahLst/>
              <a:cxnLst/>
              <a:rect r="r" b="b" t="t" l="l"/>
              <a:pathLst>
                <a:path h="664337" w="531622">
                  <a:moveTo>
                    <a:pt x="0" y="0"/>
                  </a:moveTo>
                  <a:lnTo>
                    <a:pt x="531622" y="0"/>
                  </a:lnTo>
                  <a:lnTo>
                    <a:pt x="531622" y="664337"/>
                  </a:lnTo>
                  <a:lnTo>
                    <a:pt x="0" y="664337"/>
                  </a:lnTo>
                  <a:lnTo>
                    <a:pt x="0" y="0"/>
                  </a:lnTo>
                  <a:close/>
                </a:path>
              </a:pathLst>
            </a:custGeom>
            <a:blipFill>
              <a:blip r:embed="rId14"/>
              <a:stretch>
                <a:fillRect l="-469" t="0" r="-467" b="-4"/>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6049019" y="9686925"/>
            <a:ext cx="2153256" cy="514350"/>
            <a:chOff x="0" y="0"/>
            <a:chExt cx="2871008" cy="685800"/>
          </a:xfrm>
        </p:grpSpPr>
        <p:sp>
          <p:nvSpPr>
            <p:cNvPr name="Freeform 5" id="5"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sp>
        <p:nvSpPr>
          <p:cNvPr name="TextBox 6" id="6"/>
          <p:cNvSpPr txBox="true"/>
          <p:nvPr/>
        </p:nvSpPr>
        <p:spPr>
          <a:xfrm rot="0">
            <a:off x="992238" y="1147465"/>
            <a:ext cx="5670649" cy="727770"/>
          </a:xfrm>
          <a:prstGeom prst="rect">
            <a:avLst/>
          </a:prstGeom>
        </p:spPr>
        <p:txBody>
          <a:bodyPr anchor="t" rtlCol="false" tIns="0" lIns="0" bIns="0" rIns="0">
            <a:spAutoFit/>
          </a:bodyPr>
          <a:lstStyle/>
          <a:p>
            <a:pPr algn="l">
              <a:lnSpc>
                <a:spcPts val="5562"/>
              </a:lnSpc>
            </a:pPr>
            <a:r>
              <a:rPr lang="en-US" sz="4437" b="true">
                <a:solidFill>
                  <a:srgbClr val="403C4E"/>
                </a:solidFill>
                <a:latin typeface="Merriweather Bold"/>
                <a:ea typeface="Merriweather Bold"/>
                <a:cs typeface="Merriweather Bold"/>
                <a:sym typeface="Merriweather Bold"/>
              </a:rPr>
              <a:t>Mục Lục Chương 8</a:t>
            </a:r>
          </a:p>
        </p:txBody>
      </p:sp>
      <p:grpSp>
        <p:nvGrpSpPr>
          <p:cNvPr name="Group 7" id="7"/>
          <p:cNvGrpSpPr/>
          <p:nvPr/>
        </p:nvGrpSpPr>
        <p:grpSpPr>
          <a:xfrm rot="0">
            <a:off x="992238" y="2867471"/>
            <a:ext cx="5245447" cy="2993529"/>
            <a:chOff x="0" y="0"/>
            <a:chExt cx="6993930" cy="3991372"/>
          </a:xfrm>
        </p:grpSpPr>
        <p:sp>
          <p:nvSpPr>
            <p:cNvPr name="Freeform 8" id="8"/>
            <p:cNvSpPr/>
            <p:nvPr/>
          </p:nvSpPr>
          <p:spPr>
            <a:xfrm flipH="false" flipV="false" rot="0">
              <a:off x="0" y="0"/>
              <a:ext cx="6993890" cy="3991356"/>
            </a:xfrm>
            <a:custGeom>
              <a:avLst/>
              <a:gdLst/>
              <a:ahLst/>
              <a:cxnLst/>
              <a:rect r="r" b="b" t="t" l="l"/>
              <a:pathLst>
                <a:path h="3991356" w="6993890">
                  <a:moveTo>
                    <a:pt x="0" y="243840"/>
                  </a:moveTo>
                  <a:cubicBezTo>
                    <a:pt x="0" y="109220"/>
                    <a:pt x="109220" y="0"/>
                    <a:pt x="243840" y="0"/>
                  </a:cubicBezTo>
                  <a:lnTo>
                    <a:pt x="6750050" y="0"/>
                  </a:lnTo>
                  <a:cubicBezTo>
                    <a:pt x="6884670" y="0"/>
                    <a:pt x="6993890" y="109220"/>
                    <a:pt x="6993890" y="243840"/>
                  </a:cubicBezTo>
                  <a:lnTo>
                    <a:pt x="6993890" y="3747516"/>
                  </a:lnTo>
                  <a:cubicBezTo>
                    <a:pt x="6993890" y="3882136"/>
                    <a:pt x="6884670" y="3991356"/>
                    <a:pt x="6750050" y="3991356"/>
                  </a:cubicBezTo>
                  <a:lnTo>
                    <a:pt x="243840" y="3991356"/>
                  </a:lnTo>
                  <a:cubicBezTo>
                    <a:pt x="109220" y="3991356"/>
                    <a:pt x="0" y="3882136"/>
                    <a:pt x="0" y="3747516"/>
                  </a:cubicBezTo>
                  <a:close/>
                </a:path>
              </a:pathLst>
            </a:custGeom>
            <a:solidFill>
              <a:srgbClr val="FFFFFF"/>
            </a:solidFill>
          </p:spPr>
        </p:sp>
      </p:grpSp>
      <p:grpSp>
        <p:nvGrpSpPr>
          <p:cNvPr name="Group 9" id="9"/>
          <p:cNvGrpSpPr/>
          <p:nvPr/>
        </p:nvGrpSpPr>
        <p:grpSpPr>
          <a:xfrm rot="0">
            <a:off x="992238" y="2829371"/>
            <a:ext cx="5245447" cy="152400"/>
            <a:chOff x="0" y="0"/>
            <a:chExt cx="6993930" cy="203200"/>
          </a:xfrm>
        </p:grpSpPr>
        <p:sp>
          <p:nvSpPr>
            <p:cNvPr name="Freeform 10" id="10"/>
            <p:cNvSpPr/>
            <p:nvPr/>
          </p:nvSpPr>
          <p:spPr>
            <a:xfrm flipH="false" flipV="false" rot="0">
              <a:off x="0" y="0"/>
              <a:ext cx="6993890" cy="203200"/>
            </a:xfrm>
            <a:custGeom>
              <a:avLst/>
              <a:gdLst/>
              <a:ahLst/>
              <a:cxnLst/>
              <a:rect r="r" b="b" t="t" l="l"/>
              <a:pathLst>
                <a:path h="203200" w="6993890">
                  <a:moveTo>
                    <a:pt x="0" y="101600"/>
                  </a:moveTo>
                  <a:cubicBezTo>
                    <a:pt x="0" y="45466"/>
                    <a:pt x="45466" y="0"/>
                    <a:pt x="101600" y="0"/>
                  </a:cubicBezTo>
                  <a:lnTo>
                    <a:pt x="6892290" y="0"/>
                  </a:lnTo>
                  <a:cubicBezTo>
                    <a:pt x="6948424" y="0"/>
                    <a:pt x="6993890" y="45466"/>
                    <a:pt x="6993890" y="101600"/>
                  </a:cubicBezTo>
                  <a:cubicBezTo>
                    <a:pt x="6993890" y="157734"/>
                    <a:pt x="6948424" y="203200"/>
                    <a:pt x="6892290" y="203200"/>
                  </a:cubicBezTo>
                  <a:lnTo>
                    <a:pt x="101600" y="203200"/>
                  </a:lnTo>
                  <a:cubicBezTo>
                    <a:pt x="45466" y="203200"/>
                    <a:pt x="0" y="157734"/>
                    <a:pt x="0" y="101600"/>
                  </a:cubicBezTo>
                  <a:close/>
                </a:path>
              </a:pathLst>
            </a:custGeom>
            <a:solidFill>
              <a:srgbClr val="FFAD94"/>
            </a:solidFill>
          </p:spPr>
        </p:sp>
      </p:grpSp>
      <p:grpSp>
        <p:nvGrpSpPr>
          <p:cNvPr name="Group 11" id="11"/>
          <p:cNvGrpSpPr/>
          <p:nvPr/>
        </p:nvGrpSpPr>
        <p:grpSpPr>
          <a:xfrm rot="0">
            <a:off x="3189610" y="2442270"/>
            <a:ext cx="850552" cy="850552"/>
            <a:chOff x="0" y="0"/>
            <a:chExt cx="1134070" cy="1134070"/>
          </a:xfrm>
        </p:grpSpPr>
        <p:sp>
          <p:nvSpPr>
            <p:cNvPr name="Freeform 12" id="12"/>
            <p:cNvSpPr/>
            <p:nvPr/>
          </p:nvSpPr>
          <p:spPr>
            <a:xfrm flipH="false" flipV="false" rot="0">
              <a:off x="0" y="0"/>
              <a:ext cx="1134110" cy="1134110"/>
            </a:xfrm>
            <a:custGeom>
              <a:avLst/>
              <a:gdLst/>
              <a:ahLst/>
              <a:cxnLst/>
              <a:rect r="r" b="b" t="t" l="l"/>
              <a:pathLst>
                <a:path h="1134110" w="1134110">
                  <a:moveTo>
                    <a:pt x="0" y="567055"/>
                  </a:moveTo>
                  <a:cubicBezTo>
                    <a:pt x="0" y="253873"/>
                    <a:pt x="253873" y="0"/>
                    <a:pt x="567055" y="0"/>
                  </a:cubicBezTo>
                  <a:cubicBezTo>
                    <a:pt x="880237" y="0"/>
                    <a:pt x="1134110" y="253873"/>
                    <a:pt x="1134110" y="567055"/>
                  </a:cubicBezTo>
                  <a:cubicBezTo>
                    <a:pt x="1134110" y="880237"/>
                    <a:pt x="880237" y="1134110"/>
                    <a:pt x="567055" y="1134110"/>
                  </a:cubicBezTo>
                  <a:cubicBezTo>
                    <a:pt x="253873" y="1134110"/>
                    <a:pt x="0" y="880237"/>
                    <a:pt x="0" y="567055"/>
                  </a:cubicBezTo>
                  <a:close/>
                </a:path>
              </a:pathLst>
            </a:custGeom>
            <a:solidFill>
              <a:srgbClr val="FFAD94"/>
            </a:solidFill>
          </p:spPr>
        </p:sp>
      </p:grpSp>
      <p:grpSp>
        <p:nvGrpSpPr>
          <p:cNvPr name="Group 13" id="13"/>
          <p:cNvGrpSpPr/>
          <p:nvPr/>
        </p:nvGrpSpPr>
        <p:grpSpPr>
          <a:xfrm rot="0">
            <a:off x="3444701" y="2654945"/>
            <a:ext cx="340221" cy="425203"/>
            <a:chOff x="0" y="0"/>
            <a:chExt cx="453628" cy="566937"/>
          </a:xfrm>
        </p:grpSpPr>
        <p:sp>
          <p:nvSpPr>
            <p:cNvPr name="Freeform 14" id="14" descr="preencoded.png"/>
            <p:cNvSpPr/>
            <p:nvPr/>
          </p:nvSpPr>
          <p:spPr>
            <a:xfrm flipH="false" flipV="false" rot="0">
              <a:off x="0" y="0"/>
              <a:ext cx="453644" cy="566928"/>
            </a:xfrm>
            <a:custGeom>
              <a:avLst/>
              <a:gdLst/>
              <a:ahLst/>
              <a:cxnLst/>
              <a:rect r="r" b="b" t="t" l="l"/>
              <a:pathLst>
                <a:path h="566928" w="453644">
                  <a:moveTo>
                    <a:pt x="0" y="0"/>
                  </a:moveTo>
                  <a:lnTo>
                    <a:pt x="453644" y="0"/>
                  </a:lnTo>
                  <a:lnTo>
                    <a:pt x="453644" y="566928"/>
                  </a:lnTo>
                  <a:lnTo>
                    <a:pt x="0" y="566928"/>
                  </a:lnTo>
                  <a:lnTo>
                    <a:pt x="0" y="0"/>
                  </a:lnTo>
                  <a:close/>
                </a:path>
              </a:pathLst>
            </a:custGeom>
            <a:blipFill>
              <a:blip r:embed="rId5"/>
              <a:stretch>
                <a:fillRect l="0" t="-8" r="3" b="-10"/>
              </a:stretch>
            </a:blipFill>
          </p:spPr>
        </p:sp>
      </p:grpSp>
      <p:sp>
        <p:nvSpPr>
          <p:cNvPr name="TextBox 15" id="15"/>
          <p:cNvSpPr txBox="true"/>
          <p:nvPr/>
        </p:nvSpPr>
        <p:spPr>
          <a:xfrm rot="0">
            <a:off x="1313855" y="3566666"/>
            <a:ext cx="4602212" cy="895350"/>
          </a:xfrm>
          <a:prstGeom prst="rect">
            <a:avLst/>
          </a:prstGeom>
        </p:spPr>
        <p:txBody>
          <a:bodyPr anchor="t" rtlCol="false" tIns="0" lIns="0" bIns="0" rIns="0">
            <a:spAutoFit/>
          </a:bodyPr>
          <a:lstStyle/>
          <a:p>
            <a:pPr algn="ctr">
              <a:lnSpc>
                <a:spcPts val="3437"/>
              </a:lnSpc>
            </a:pPr>
            <a:r>
              <a:rPr lang="en-US" sz="2750" b="true">
                <a:solidFill>
                  <a:srgbClr val="403C4E"/>
                </a:solidFill>
                <a:latin typeface="Merriweather Bold"/>
                <a:ea typeface="Merriweather Bold"/>
                <a:cs typeface="Merriweather Bold"/>
                <a:sym typeface="Merriweather Bold"/>
              </a:rPr>
              <a:t>Giới thiệu về Phân tích Độ nhạy</a:t>
            </a:r>
          </a:p>
        </p:txBody>
      </p:sp>
      <p:sp>
        <p:nvSpPr>
          <p:cNvPr name="TextBox 16" id="16"/>
          <p:cNvSpPr txBox="true"/>
          <p:nvPr/>
        </p:nvSpPr>
        <p:spPr>
          <a:xfrm rot="0">
            <a:off x="1313855" y="4546401"/>
            <a:ext cx="4602212" cy="992981"/>
          </a:xfrm>
          <a:prstGeom prst="rect">
            <a:avLst/>
          </a:prstGeom>
        </p:spPr>
        <p:txBody>
          <a:bodyPr anchor="t" rtlCol="false" tIns="0" lIns="0" bIns="0" rIns="0">
            <a:spAutoFit/>
          </a:bodyPr>
          <a:lstStyle/>
          <a:p>
            <a:pPr algn="ctr">
              <a:lnSpc>
                <a:spcPts val="3562"/>
              </a:lnSpc>
            </a:pPr>
            <a:r>
              <a:rPr lang="en-US" sz="2187">
                <a:solidFill>
                  <a:srgbClr val="403C4E"/>
                </a:solidFill>
                <a:latin typeface="Open Sans"/>
                <a:ea typeface="Open Sans"/>
                <a:cs typeface="Open Sans"/>
                <a:sym typeface="Open Sans"/>
              </a:rPr>
              <a:t>Nền tảng và vai trò của việc đánh giá sự thay đổi của mô hình.</a:t>
            </a:r>
          </a:p>
        </p:txBody>
      </p:sp>
      <p:grpSp>
        <p:nvGrpSpPr>
          <p:cNvPr name="Group 17" id="17"/>
          <p:cNvGrpSpPr/>
          <p:nvPr/>
        </p:nvGrpSpPr>
        <p:grpSpPr>
          <a:xfrm rot="0">
            <a:off x="6521202" y="2867471"/>
            <a:ext cx="5245447" cy="2993529"/>
            <a:chOff x="0" y="0"/>
            <a:chExt cx="6993930" cy="3991372"/>
          </a:xfrm>
        </p:grpSpPr>
        <p:sp>
          <p:nvSpPr>
            <p:cNvPr name="Freeform 18" id="18"/>
            <p:cNvSpPr/>
            <p:nvPr/>
          </p:nvSpPr>
          <p:spPr>
            <a:xfrm flipH="false" flipV="false" rot="0">
              <a:off x="0" y="0"/>
              <a:ext cx="6993890" cy="3991356"/>
            </a:xfrm>
            <a:custGeom>
              <a:avLst/>
              <a:gdLst/>
              <a:ahLst/>
              <a:cxnLst/>
              <a:rect r="r" b="b" t="t" l="l"/>
              <a:pathLst>
                <a:path h="3991356" w="6993890">
                  <a:moveTo>
                    <a:pt x="0" y="243840"/>
                  </a:moveTo>
                  <a:cubicBezTo>
                    <a:pt x="0" y="109220"/>
                    <a:pt x="109220" y="0"/>
                    <a:pt x="243840" y="0"/>
                  </a:cubicBezTo>
                  <a:lnTo>
                    <a:pt x="6750050" y="0"/>
                  </a:lnTo>
                  <a:cubicBezTo>
                    <a:pt x="6884670" y="0"/>
                    <a:pt x="6993890" y="109220"/>
                    <a:pt x="6993890" y="243840"/>
                  </a:cubicBezTo>
                  <a:lnTo>
                    <a:pt x="6993890" y="3747516"/>
                  </a:lnTo>
                  <a:cubicBezTo>
                    <a:pt x="6993890" y="3882136"/>
                    <a:pt x="6884670" y="3991356"/>
                    <a:pt x="6750050" y="3991356"/>
                  </a:cubicBezTo>
                  <a:lnTo>
                    <a:pt x="243840" y="3991356"/>
                  </a:lnTo>
                  <a:cubicBezTo>
                    <a:pt x="109220" y="3991356"/>
                    <a:pt x="0" y="3882136"/>
                    <a:pt x="0" y="3747516"/>
                  </a:cubicBezTo>
                  <a:close/>
                </a:path>
              </a:pathLst>
            </a:custGeom>
            <a:solidFill>
              <a:srgbClr val="FFFFFF"/>
            </a:solidFill>
          </p:spPr>
        </p:sp>
      </p:grpSp>
      <p:grpSp>
        <p:nvGrpSpPr>
          <p:cNvPr name="Group 19" id="19"/>
          <p:cNvGrpSpPr/>
          <p:nvPr/>
        </p:nvGrpSpPr>
        <p:grpSpPr>
          <a:xfrm rot="0">
            <a:off x="6521202" y="2829371"/>
            <a:ext cx="5245447" cy="152400"/>
            <a:chOff x="0" y="0"/>
            <a:chExt cx="6993930" cy="203200"/>
          </a:xfrm>
        </p:grpSpPr>
        <p:sp>
          <p:nvSpPr>
            <p:cNvPr name="Freeform 20" id="20"/>
            <p:cNvSpPr/>
            <p:nvPr/>
          </p:nvSpPr>
          <p:spPr>
            <a:xfrm flipH="false" flipV="false" rot="0">
              <a:off x="0" y="0"/>
              <a:ext cx="6993890" cy="203200"/>
            </a:xfrm>
            <a:custGeom>
              <a:avLst/>
              <a:gdLst/>
              <a:ahLst/>
              <a:cxnLst/>
              <a:rect r="r" b="b" t="t" l="l"/>
              <a:pathLst>
                <a:path h="203200" w="6993890">
                  <a:moveTo>
                    <a:pt x="0" y="101600"/>
                  </a:moveTo>
                  <a:cubicBezTo>
                    <a:pt x="0" y="45466"/>
                    <a:pt x="45466" y="0"/>
                    <a:pt x="101600" y="0"/>
                  </a:cubicBezTo>
                  <a:lnTo>
                    <a:pt x="6892290" y="0"/>
                  </a:lnTo>
                  <a:cubicBezTo>
                    <a:pt x="6948424" y="0"/>
                    <a:pt x="6993890" y="45466"/>
                    <a:pt x="6993890" y="101600"/>
                  </a:cubicBezTo>
                  <a:cubicBezTo>
                    <a:pt x="6993890" y="157734"/>
                    <a:pt x="6948424" y="203200"/>
                    <a:pt x="6892290" y="203200"/>
                  </a:cubicBezTo>
                  <a:lnTo>
                    <a:pt x="101600" y="203200"/>
                  </a:lnTo>
                  <a:cubicBezTo>
                    <a:pt x="45466" y="203200"/>
                    <a:pt x="0" y="157734"/>
                    <a:pt x="0" y="101600"/>
                  </a:cubicBezTo>
                  <a:close/>
                </a:path>
              </a:pathLst>
            </a:custGeom>
            <a:solidFill>
              <a:srgbClr val="FFAD94"/>
            </a:solidFill>
          </p:spPr>
        </p:sp>
      </p:grpSp>
      <p:grpSp>
        <p:nvGrpSpPr>
          <p:cNvPr name="Group 21" id="21"/>
          <p:cNvGrpSpPr/>
          <p:nvPr/>
        </p:nvGrpSpPr>
        <p:grpSpPr>
          <a:xfrm rot="0">
            <a:off x="8718575" y="2442270"/>
            <a:ext cx="850552" cy="850552"/>
            <a:chOff x="0" y="0"/>
            <a:chExt cx="1134070" cy="1134070"/>
          </a:xfrm>
        </p:grpSpPr>
        <p:sp>
          <p:nvSpPr>
            <p:cNvPr name="Freeform 22" id="22"/>
            <p:cNvSpPr/>
            <p:nvPr/>
          </p:nvSpPr>
          <p:spPr>
            <a:xfrm flipH="false" flipV="false" rot="0">
              <a:off x="0" y="0"/>
              <a:ext cx="1134110" cy="1134110"/>
            </a:xfrm>
            <a:custGeom>
              <a:avLst/>
              <a:gdLst/>
              <a:ahLst/>
              <a:cxnLst/>
              <a:rect r="r" b="b" t="t" l="l"/>
              <a:pathLst>
                <a:path h="1134110" w="1134110">
                  <a:moveTo>
                    <a:pt x="0" y="567055"/>
                  </a:moveTo>
                  <a:cubicBezTo>
                    <a:pt x="0" y="253873"/>
                    <a:pt x="253873" y="0"/>
                    <a:pt x="567055" y="0"/>
                  </a:cubicBezTo>
                  <a:cubicBezTo>
                    <a:pt x="880237" y="0"/>
                    <a:pt x="1134110" y="253873"/>
                    <a:pt x="1134110" y="567055"/>
                  </a:cubicBezTo>
                  <a:cubicBezTo>
                    <a:pt x="1134110" y="880237"/>
                    <a:pt x="880237" y="1134110"/>
                    <a:pt x="567055" y="1134110"/>
                  </a:cubicBezTo>
                  <a:cubicBezTo>
                    <a:pt x="253873" y="1134110"/>
                    <a:pt x="0" y="880237"/>
                    <a:pt x="0" y="567055"/>
                  </a:cubicBezTo>
                  <a:close/>
                </a:path>
              </a:pathLst>
            </a:custGeom>
            <a:solidFill>
              <a:srgbClr val="FFAD94"/>
            </a:solidFill>
          </p:spPr>
        </p:sp>
      </p:grpSp>
      <p:grpSp>
        <p:nvGrpSpPr>
          <p:cNvPr name="Group 23" id="23"/>
          <p:cNvGrpSpPr/>
          <p:nvPr/>
        </p:nvGrpSpPr>
        <p:grpSpPr>
          <a:xfrm rot="0">
            <a:off x="8973666" y="2654945"/>
            <a:ext cx="340221" cy="425203"/>
            <a:chOff x="0" y="0"/>
            <a:chExt cx="453628" cy="566937"/>
          </a:xfrm>
        </p:grpSpPr>
        <p:sp>
          <p:nvSpPr>
            <p:cNvPr name="Freeform 24" id="24" descr="preencoded.png"/>
            <p:cNvSpPr/>
            <p:nvPr/>
          </p:nvSpPr>
          <p:spPr>
            <a:xfrm flipH="false" flipV="false" rot="0">
              <a:off x="0" y="0"/>
              <a:ext cx="453644" cy="566928"/>
            </a:xfrm>
            <a:custGeom>
              <a:avLst/>
              <a:gdLst/>
              <a:ahLst/>
              <a:cxnLst/>
              <a:rect r="r" b="b" t="t" l="l"/>
              <a:pathLst>
                <a:path h="566928" w="453644">
                  <a:moveTo>
                    <a:pt x="0" y="0"/>
                  </a:moveTo>
                  <a:lnTo>
                    <a:pt x="453644" y="0"/>
                  </a:lnTo>
                  <a:lnTo>
                    <a:pt x="453644" y="566928"/>
                  </a:lnTo>
                  <a:lnTo>
                    <a:pt x="0" y="566928"/>
                  </a:lnTo>
                  <a:lnTo>
                    <a:pt x="0" y="0"/>
                  </a:lnTo>
                  <a:close/>
                </a:path>
              </a:pathLst>
            </a:custGeom>
            <a:blipFill>
              <a:blip r:embed="rId6"/>
              <a:stretch>
                <a:fillRect l="0" t="-8" r="3" b="-10"/>
              </a:stretch>
            </a:blipFill>
          </p:spPr>
        </p:sp>
      </p:grpSp>
      <p:sp>
        <p:nvSpPr>
          <p:cNvPr name="TextBox 25" id="25"/>
          <p:cNvSpPr txBox="true"/>
          <p:nvPr/>
        </p:nvSpPr>
        <p:spPr>
          <a:xfrm rot="0">
            <a:off x="7371904" y="3566666"/>
            <a:ext cx="3544044" cy="452437"/>
          </a:xfrm>
          <a:prstGeom prst="rect">
            <a:avLst/>
          </a:prstGeom>
        </p:spPr>
        <p:txBody>
          <a:bodyPr anchor="t" rtlCol="false" tIns="0" lIns="0" bIns="0" rIns="0">
            <a:spAutoFit/>
          </a:bodyPr>
          <a:lstStyle/>
          <a:p>
            <a:pPr algn="ctr">
              <a:lnSpc>
                <a:spcPts val="3437"/>
              </a:lnSpc>
            </a:pPr>
            <a:r>
              <a:rPr lang="en-US" sz="2750" b="true">
                <a:solidFill>
                  <a:srgbClr val="403C4E"/>
                </a:solidFill>
                <a:latin typeface="Merriweather Bold"/>
                <a:ea typeface="Merriweather Bold"/>
                <a:cs typeface="Merriweather Bold"/>
                <a:sym typeface="Merriweather Bold"/>
              </a:rPr>
              <a:t>Hệ số Hàm Mục tiêu</a:t>
            </a:r>
          </a:p>
        </p:txBody>
      </p:sp>
      <p:sp>
        <p:nvSpPr>
          <p:cNvPr name="TextBox 26" id="26"/>
          <p:cNvSpPr txBox="true"/>
          <p:nvPr/>
        </p:nvSpPr>
        <p:spPr>
          <a:xfrm rot="0">
            <a:off x="6842820" y="4103489"/>
            <a:ext cx="4602212" cy="992981"/>
          </a:xfrm>
          <a:prstGeom prst="rect">
            <a:avLst/>
          </a:prstGeom>
        </p:spPr>
        <p:txBody>
          <a:bodyPr anchor="t" rtlCol="false" tIns="0" lIns="0" bIns="0" rIns="0">
            <a:spAutoFit/>
          </a:bodyPr>
          <a:lstStyle/>
          <a:p>
            <a:pPr algn="ctr">
              <a:lnSpc>
                <a:spcPts val="3562"/>
              </a:lnSpc>
            </a:pPr>
            <a:r>
              <a:rPr lang="en-US" sz="2187">
                <a:solidFill>
                  <a:srgbClr val="403C4E"/>
                </a:solidFill>
                <a:latin typeface="Open Sans"/>
                <a:ea typeface="Open Sans"/>
                <a:cs typeface="Open Sans"/>
                <a:sym typeface="Open Sans"/>
              </a:rPr>
              <a:t>Phân tích tác động của sự thay đổi hệ số lợi nhuận/chi phí.</a:t>
            </a:r>
          </a:p>
        </p:txBody>
      </p:sp>
      <p:grpSp>
        <p:nvGrpSpPr>
          <p:cNvPr name="Group 27" id="27"/>
          <p:cNvGrpSpPr/>
          <p:nvPr/>
        </p:nvGrpSpPr>
        <p:grpSpPr>
          <a:xfrm rot="0">
            <a:off x="12050166" y="2867471"/>
            <a:ext cx="5245447" cy="2993529"/>
            <a:chOff x="0" y="0"/>
            <a:chExt cx="6993930" cy="3991372"/>
          </a:xfrm>
        </p:grpSpPr>
        <p:sp>
          <p:nvSpPr>
            <p:cNvPr name="Freeform 28" id="28"/>
            <p:cNvSpPr/>
            <p:nvPr/>
          </p:nvSpPr>
          <p:spPr>
            <a:xfrm flipH="false" flipV="false" rot="0">
              <a:off x="0" y="0"/>
              <a:ext cx="6993890" cy="3991356"/>
            </a:xfrm>
            <a:custGeom>
              <a:avLst/>
              <a:gdLst/>
              <a:ahLst/>
              <a:cxnLst/>
              <a:rect r="r" b="b" t="t" l="l"/>
              <a:pathLst>
                <a:path h="3991356" w="6993890">
                  <a:moveTo>
                    <a:pt x="0" y="243840"/>
                  </a:moveTo>
                  <a:cubicBezTo>
                    <a:pt x="0" y="109220"/>
                    <a:pt x="109220" y="0"/>
                    <a:pt x="243840" y="0"/>
                  </a:cubicBezTo>
                  <a:lnTo>
                    <a:pt x="6750050" y="0"/>
                  </a:lnTo>
                  <a:cubicBezTo>
                    <a:pt x="6884670" y="0"/>
                    <a:pt x="6993890" y="109220"/>
                    <a:pt x="6993890" y="243840"/>
                  </a:cubicBezTo>
                  <a:lnTo>
                    <a:pt x="6993890" y="3747516"/>
                  </a:lnTo>
                  <a:cubicBezTo>
                    <a:pt x="6993890" y="3882136"/>
                    <a:pt x="6884670" y="3991356"/>
                    <a:pt x="6750050" y="3991356"/>
                  </a:cubicBezTo>
                  <a:lnTo>
                    <a:pt x="243840" y="3991356"/>
                  </a:lnTo>
                  <a:cubicBezTo>
                    <a:pt x="109220" y="3991356"/>
                    <a:pt x="0" y="3882136"/>
                    <a:pt x="0" y="3747516"/>
                  </a:cubicBezTo>
                  <a:close/>
                </a:path>
              </a:pathLst>
            </a:custGeom>
            <a:solidFill>
              <a:srgbClr val="FFFFFF"/>
            </a:solidFill>
          </p:spPr>
        </p:sp>
      </p:grpSp>
      <p:grpSp>
        <p:nvGrpSpPr>
          <p:cNvPr name="Group 29" id="29"/>
          <p:cNvGrpSpPr/>
          <p:nvPr/>
        </p:nvGrpSpPr>
        <p:grpSpPr>
          <a:xfrm rot="0">
            <a:off x="12050166" y="2829371"/>
            <a:ext cx="5245447" cy="152400"/>
            <a:chOff x="0" y="0"/>
            <a:chExt cx="6993930" cy="203200"/>
          </a:xfrm>
        </p:grpSpPr>
        <p:sp>
          <p:nvSpPr>
            <p:cNvPr name="Freeform 30" id="30"/>
            <p:cNvSpPr/>
            <p:nvPr/>
          </p:nvSpPr>
          <p:spPr>
            <a:xfrm flipH="false" flipV="false" rot="0">
              <a:off x="0" y="0"/>
              <a:ext cx="6993890" cy="203200"/>
            </a:xfrm>
            <a:custGeom>
              <a:avLst/>
              <a:gdLst/>
              <a:ahLst/>
              <a:cxnLst/>
              <a:rect r="r" b="b" t="t" l="l"/>
              <a:pathLst>
                <a:path h="203200" w="6993890">
                  <a:moveTo>
                    <a:pt x="0" y="101600"/>
                  </a:moveTo>
                  <a:cubicBezTo>
                    <a:pt x="0" y="45466"/>
                    <a:pt x="45466" y="0"/>
                    <a:pt x="101600" y="0"/>
                  </a:cubicBezTo>
                  <a:lnTo>
                    <a:pt x="6892290" y="0"/>
                  </a:lnTo>
                  <a:cubicBezTo>
                    <a:pt x="6948424" y="0"/>
                    <a:pt x="6993890" y="45466"/>
                    <a:pt x="6993890" y="101600"/>
                  </a:cubicBezTo>
                  <a:cubicBezTo>
                    <a:pt x="6993890" y="157734"/>
                    <a:pt x="6948424" y="203200"/>
                    <a:pt x="6892290" y="203200"/>
                  </a:cubicBezTo>
                  <a:lnTo>
                    <a:pt x="101600" y="203200"/>
                  </a:lnTo>
                  <a:cubicBezTo>
                    <a:pt x="45466" y="203200"/>
                    <a:pt x="0" y="157734"/>
                    <a:pt x="0" y="101600"/>
                  </a:cubicBezTo>
                  <a:close/>
                </a:path>
              </a:pathLst>
            </a:custGeom>
            <a:solidFill>
              <a:srgbClr val="FFAD94"/>
            </a:solidFill>
          </p:spPr>
        </p:sp>
      </p:grpSp>
      <p:grpSp>
        <p:nvGrpSpPr>
          <p:cNvPr name="Group 31" id="31"/>
          <p:cNvGrpSpPr/>
          <p:nvPr/>
        </p:nvGrpSpPr>
        <p:grpSpPr>
          <a:xfrm rot="0">
            <a:off x="14247540" y="2442270"/>
            <a:ext cx="850553" cy="850552"/>
            <a:chOff x="0" y="0"/>
            <a:chExt cx="1134070" cy="1134070"/>
          </a:xfrm>
        </p:grpSpPr>
        <p:sp>
          <p:nvSpPr>
            <p:cNvPr name="Freeform 32" id="32"/>
            <p:cNvSpPr/>
            <p:nvPr/>
          </p:nvSpPr>
          <p:spPr>
            <a:xfrm flipH="false" flipV="false" rot="0">
              <a:off x="0" y="0"/>
              <a:ext cx="1134110" cy="1134110"/>
            </a:xfrm>
            <a:custGeom>
              <a:avLst/>
              <a:gdLst/>
              <a:ahLst/>
              <a:cxnLst/>
              <a:rect r="r" b="b" t="t" l="l"/>
              <a:pathLst>
                <a:path h="1134110" w="1134110">
                  <a:moveTo>
                    <a:pt x="0" y="567055"/>
                  </a:moveTo>
                  <a:cubicBezTo>
                    <a:pt x="0" y="253873"/>
                    <a:pt x="253873" y="0"/>
                    <a:pt x="567055" y="0"/>
                  </a:cubicBezTo>
                  <a:cubicBezTo>
                    <a:pt x="880237" y="0"/>
                    <a:pt x="1134110" y="253873"/>
                    <a:pt x="1134110" y="567055"/>
                  </a:cubicBezTo>
                  <a:cubicBezTo>
                    <a:pt x="1134110" y="880237"/>
                    <a:pt x="880237" y="1134110"/>
                    <a:pt x="567055" y="1134110"/>
                  </a:cubicBezTo>
                  <a:cubicBezTo>
                    <a:pt x="253873" y="1134110"/>
                    <a:pt x="0" y="880237"/>
                    <a:pt x="0" y="567055"/>
                  </a:cubicBezTo>
                  <a:close/>
                </a:path>
              </a:pathLst>
            </a:custGeom>
            <a:solidFill>
              <a:srgbClr val="FFAD94"/>
            </a:solidFill>
          </p:spPr>
        </p:sp>
      </p:grpSp>
      <p:grpSp>
        <p:nvGrpSpPr>
          <p:cNvPr name="Group 33" id="33"/>
          <p:cNvGrpSpPr/>
          <p:nvPr/>
        </p:nvGrpSpPr>
        <p:grpSpPr>
          <a:xfrm rot="0">
            <a:off x="14502631" y="2654945"/>
            <a:ext cx="340221" cy="425203"/>
            <a:chOff x="0" y="0"/>
            <a:chExt cx="453628" cy="566937"/>
          </a:xfrm>
        </p:grpSpPr>
        <p:sp>
          <p:nvSpPr>
            <p:cNvPr name="Freeform 34" id="34" descr="preencoded.png"/>
            <p:cNvSpPr/>
            <p:nvPr/>
          </p:nvSpPr>
          <p:spPr>
            <a:xfrm flipH="false" flipV="false" rot="0">
              <a:off x="0" y="0"/>
              <a:ext cx="453644" cy="566928"/>
            </a:xfrm>
            <a:custGeom>
              <a:avLst/>
              <a:gdLst/>
              <a:ahLst/>
              <a:cxnLst/>
              <a:rect r="r" b="b" t="t" l="l"/>
              <a:pathLst>
                <a:path h="566928" w="453644">
                  <a:moveTo>
                    <a:pt x="0" y="0"/>
                  </a:moveTo>
                  <a:lnTo>
                    <a:pt x="453644" y="0"/>
                  </a:lnTo>
                  <a:lnTo>
                    <a:pt x="453644" y="566928"/>
                  </a:lnTo>
                  <a:lnTo>
                    <a:pt x="0" y="566928"/>
                  </a:lnTo>
                  <a:lnTo>
                    <a:pt x="0" y="0"/>
                  </a:lnTo>
                  <a:close/>
                </a:path>
              </a:pathLst>
            </a:custGeom>
            <a:blipFill>
              <a:blip r:embed="rId7"/>
              <a:stretch>
                <a:fillRect l="0" t="-8" r="3" b="-10"/>
              </a:stretch>
            </a:blipFill>
          </p:spPr>
        </p:sp>
      </p:grpSp>
      <p:sp>
        <p:nvSpPr>
          <p:cNvPr name="TextBox 35" id="35"/>
          <p:cNvSpPr txBox="true"/>
          <p:nvPr/>
        </p:nvSpPr>
        <p:spPr>
          <a:xfrm rot="0">
            <a:off x="12371784" y="3566666"/>
            <a:ext cx="4602213" cy="895350"/>
          </a:xfrm>
          <a:prstGeom prst="rect">
            <a:avLst/>
          </a:prstGeom>
        </p:spPr>
        <p:txBody>
          <a:bodyPr anchor="t" rtlCol="false" tIns="0" lIns="0" bIns="0" rIns="0">
            <a:spAutoFit/>
          </a:bodyPr>
          <a:lstStyle/>
          <a:p>
            <a:pPr algn="ctr">
              <a:lnSpc>
                <a:spcPts val="3437"/>
              </a:lnSpc>
            </a:pPr>
            <a:r>
              <a:rPr lang="en-US" sz="2750" b="true">
                <a:solidFill>
                  <a:srgbClr val="403C4E"/>
                </a:solidFill>
                <a:latin typeface="Merriweather Bold"/>
                <a:ea typeface="Merriweather Bold"/>
                <a:cs typeface="Merriweather Bold"/>
                <a:sym typeface="Merriweather Bold"/>
              </a:rPr>
              <a:t>Thay đổi Phía Bên Phải của Ràng buộc (RHS)</a:t>
            </a:r>
          </a:p>
        </p:txBody>
      </p:sp>
      <p:sp>
        <p:nvSpPr>
          <p:cNvPr name="TextBox 36" id="36"/>
          <p:cNvSpPr txBox="true"/>
          <p:nvPr/>
        </p:nvSpPr>
        <p:spPr>
          <a:xfrm rot="0">
            <a:off x="12371784" y="4546401"/>
            <a:ext cx="4602213" cy="992981"/>
          </a:xfrm>
          <a:prstGeom prst="rect">
            <a:avLst/>
          </a:prstGeom>
        </p:spPr>
        <p:txBody>
          <a:bodyPr anchor="t" rtlCol="false" tIns="0" lIns="0" bIns="0" rIns="0">
            <a:spAutoFit/>
          </a:bodyPr>
          <a:lstStyle/>
          <a:p>
            <a:pPr algn="ctr">
              <a:lnSpc>
                <a:spcPts val="3562"/>
              </a:lnSpc>
            </a:pPr>
            <a:r>
              <a:rPr lang="en-US" sz="2187">
                <a:solidFill>
                  <a:srgbClr val="403C4E"/>
                </a:solidFill>
                <a:latin typeface="Open Sans"/>
                <a:ea typeface="Open Sans"/>
                <a:cs typeface="Open Sans"/>
                <a:sym typeface="Open Sans"/>
              </a:rPr>
              <a:t>Đánh giá giới hạn và giá trị bóng (shadow price) của các nguồn lực.</a:t>
            </a:r>
          </a:p>
        </p:txBody>
      </p:sp>
      <p:grpSp>
        <p:nvGrpSpPr>
          <p:cNvPr name="Group 37" id="37"/>
          <p:cNvGrpSpPr/>
          <p:nvPr/>
        </p:nvGrpSpPr>
        <p:grpSpPr>
          <a:xfrm rot="0">
            <a:off x="992238" y="6569720"/>
            <a:ext cx="8009930" cy="2550616"/>
            <a:chOff x="0" y="0"/>
            <a:chExt cx="10679907" cy="3400822"/>
          </a:xfrm>
        </p:grpSpPr>
        <p:sp>
          <p:nvSpPr>
            <p:cNvPr name="Freeform 38" id="38"/>
            <p:cNvSpPr/>
            <p:nvPr/>
          </p:nvSpPr>
          <p:spPr>
            <a:xfrm flipH="false" flipV="false" rot="0">
              <a:off x="0" y="0"/>
              <a:ext cx="10679938" cy="3400806"/>
            </a:xfrm>
            <a:custGeom>
              <a:avLst/>
              <a:gdLst/>
              <a:ahLst/>
              <a:cxnLst/>
              <a:rect r="r" b="b" t="t" l="l"/>
              <a:pathLst>
                <a:path h="3400806" w="10679938">
                  <a:moveTo>
                    <a:pt x="0" y="243840"/>
                  </a:moveTo>
                  <a:cubicBezTo>
                    <a:pt x="0" y="109220"/>
                    <a:pt x="109220" y="0"/>
                    <a:pt x="243840" y="0"/>
                  </a:cubicBezTo>
                  <a:lnTo>
                    <a:pt x="10436098" y="0"/>
                  </a:lnTo>
                  <a:cubicBezTo>
                    <a:pt x="10570718" y="0"/>
                    <a:pt x="10679938" y="109220"/>
                    <a:pt x="10679938" y="243840"/>
                  </a:cubicBezTo>
                  <a:lnTo>
                    <a:pt x="10679938" y="3156966"/>
                  </a:lnTo>
                  <a:cubicBezTo>
                    <a:pt x="10679938" y="3291586"/>
                    <a:pt x="10570718" y="3400806"/>
                    <a:pt x="10436098" y="3400806"/>
                  </a:cubicBezTo>
                  <a:lnTo>
                    <a:pt x="243840" y="3400806"/>
                  </a:lnTo>
                  <a:cubicBezTo>
                    <a:pt x="109220" y="3400806"/>
                    <a:pt x="0" y="3291586"/>
                    <a:pt x="0" y="3156966"/>
                  </a:cubicBezTo>
                  <a:close/>
                </a:path>
              </a:pathLst>
            </a:custGeom>
            <a:solidFill>
              <a:srgbClr val="FFFFFF"/>
            </a:solidFill>
          </p:spPr>
        </p:sp>
      </p:grpSp>
      <p:grpSp>
        <p:nvGrpSpPr>
          <p:cNvPr name="Group 39" id="39"/>
          <p:cNvGrpSpPr/>
          <p:nvPr/>
        </p:nvGrpSpPr>
        <p:grpSpPr>
          <a:xfrm rot="0">
            <a:off x="992238" y="6531620"/>
            <a:ext cx="8009930" cy="152400"/>
            <a:chOff x="0" y="0"/>
            <a:chExt cx="10679907" cy="203200"/>
          </a:xfrm>
        </p:grpSpPr>
        <p:sp>
          <p:nvSpPr>
            <p:cNvPr name="Freeform 40" id="40"/>
            <p:cNvSpPr/>
            <p:nvPr/>
          </p:nvSpPr>
          <p:spPr>
            <a:xfrm flipH="false" flipV="false" rot="0">
              <a:off x="0" y="0"/>
              <a:ext cx="10679938" cy="203200"/>
            </a:xfrm>
            <a:custGeom>
              <a:avLst/>
              <a:gdLst/>
              <a:ahLst/>
              <a:cxnLst/>
              <a:rect r="r" b="b" t="t" l="l"/>
              <a:pathLst>
                <a:path h="203200" w="10679938">
                  <a:moveTo>
                    <a:pt x="0" y="101600"/>
                  </a:moveTo>
                  <a:cubicBezTo>
                    <a:pt x="0" y="45466"/>
                    <a:pt x="45466" y="0"/>
                    <a:pt x="101600" y="0"/>
                  </a:cubicBezTo>
                  <a:lnTo>
                    <a:pt x="10578338" y="0"/>
                  </a:lnTo>
                  <a:cubicBezTo>
                    <a:pt x="10634472" y="0"/>
                    <a:pt x="10679938" y="45466"/>
                    <a:pt x="10679938" y="101600"/>
                  </a:cubicBezTo>
                  <a:cubicBezTo>
                    <a:pt x="10679938" y="157734"/>
                    <a:pt x="10634472" y="203200"/>
                    <a:pt x="10578338" y="203200"/>
                  </a:cubicBezTo>
                  <a:lnTo>
                    <a:pt x="101600" y="203200"/>
                  </a:lnTo>
                  <a:cubicBezTo>
                    <a:pt x="45466" y="203200"/>
                    <a:pt x="0" y="157734"/>
                    <a:pt x="0" y="101600"/>
                  </a:cubicBezTo>
                  <a:close/>
                </a:path>
              </a:pathLst>
            </a:custGeom>
            <a:solidFill>
              <a:srgbClr val="FFAD94"/>
            </a:solidFill>
          </p:spPr>
        </p:sp>
      </p:grpSp>
      <p:grpSp>
        <p:nvGrpSpPr>
          <p:cNvPr name="Group 41" id="41"/>
          <p:cNvGrpSpPr/>
          <p:nvPr/>
        </p:nvGrpSpPr>
        <p:grpSpPr>
          <a:xfrm rot="0">
            <a:off x="4571925" y="6144518"/>
            <a:ext cx="850553" cy="850552"/>
            <a:chOff x="0" y="0"/>
            <a:chExt cx="1134070" cy="1134070"/>
          </a:xfrm>
        </p:grpSpPr>
        <p:sp>
          <p:nvSpPr>
            <p:cNvPr name="Freeform 42" id="42"/>
            <p:cNvSpPr/>
            <p:nvPr/>
          </p:nvSpPr>
          <p:spPr>
            <a:xfrm flipH="false" flipV="false" rot="0">
              <a:off x="0" y="0"/>
              <a:ext cx="1134110" cy="1134110"/>
            </a:xfrm>
            <a:custGeom>
              <a:avLst/>
              <a:gdLst/>
              <a:ahLst/>
              <a:cxnLst/>
              <a:rect r="r" b="b" t="t" l="l"/>
              <a:pathLst>
                <a:path h="1134110" w="1134110">
                  <a:moveTo>
                    <a:pt x="0" y="567055"/>
                  </a:moveTo>
                  <a:cubicBezTo>
                    <a:pt x="0" y="253873"/>
                    <a:pt x="253873" y="0"/>
                    <a:pt x="567055" y="0"/>
                  </a:cubicBezTo>
                  <a:cubicBezTo>
                    <a:pt x="880237" y="0"/>
                    <a:pt x="1134110" y="253873"/>
                    <a:pt x="1134110" y="567055"/>
                  </a:cubicBezTo>
                  <a:cubicBezTo>
                    <a:pt x="1134110" y="880237"/>
                    <a:pt x="880237" y="1134110"/>
                    <a:pt x="567055" y="1134110"/>
                  </a:cubicBezTo>
                  <a:cubicBezTo>
                    <a:pt x="253873" y="1134110"/>
                    <a:pt x="0" y="880237"/>
                    <a:pt x="0" y="567055"/>
                  </a:cubicBezTo>
                  <a:close/>
                </a:path>
              </a:pathLst>
            </a:custGeom>
            <a:solidFill>
              <a:srgbClr val="FFAD94"/>
            </a:solidFill>
          </p:spPr>
        </p:sp>
      </p:grpSp>
      <p:grpSp>
        <p:nvGrpSpPr>
          <p:cNvPr name="Group 43" id="43"/>
          <p:cNvGrpSpPr/>
          <p:nvPr/>
        </p:nvGrpSpPr>
        <p:grpSpPr>
          <a:xfrm rot="0">
            <a:off x="4827018" y="6357194"/>
            <a:ext cx="340221" cy="425203"/>
            <a:chOff x="0" y="0"/>
            <a:chExt cx="453628" cy="566937"/>
          </a:xfrm>
        </p:grpSpPr>
        <p:sp>
          <p:nvSpPr>
            <p:cNvPr name="Freeform 44" id="44" descr="preencoded.png"/>
            <p:cNvSpPr/>
            <p:nvPr/>
          </p:nvSpPr>
          <p:spPr>
            <a:xfrm flipH="false" flipV="false" rot="0">
              <a:off x="0" y="0"/>
              <a:ext cx="453644" cy="566928"/>
            </a:xfrm>
            <a:custGeom>
              <a:avLst/>
              <a:gdLst/>
              <a:ahLst/>
              <a:cxnLst/>
              <a:rect r="r" b="b" t="t" l="l"/>
              <a:pathLst>
                <a:path h="566928" w="453644">
                  <a:moveTo>
                    <a:pt x="0" y="0"/>
                  </a:moveTo>
                  <a:lnTo>
                    <a:pt x="453644" y="0"/>
                  </a:lnTo>
                  <a:lnTo>
                    <a:pt x="453644" y="566928"/>
                  </a:lnTo>
                  <a:lnTo>
                    <a:pt x="0" y="566928"/>
                  </a:lnTo>
                  <a:lnTo>
                    <a:pt x="0" y="0"/>
                  </a:lnTo>
                  <a:close/>
                </a:path>
              </a:pathLst>
            </a:custGeom>
            <a:blipFill>
              <a:blip r:embed="rId8"/>
              <a:stretch>
                <a:fillRect l="0" t="-8" r="3" b="-10"/>
              </a:stretch>
            </a:blipFill>
          </p:spPr>
        </p:sp>
      </p:grpSp>
      <p:sp>
        <p:nvSpPr>
          <p:cNvPr name="TextBox 45" id="45"/>
          <p:cNvSpPr txBox="true"/>
          <p:nvPr/>
        </p:nvSpPr>
        <p:spPr>
          <a:xfrm rot="0">
            <a:off x="1590229" y="7268915"/>
            <a:ext cx="6813797" cy="452437"/>
          </a:xfrm>
          <a:prstGeom prst="rect">
            <a:avLst/>
          </a:prstGeom>
        </p:spPr>
        <p:txBody>
          <a:bodyPr anchor="t" rtlCol="false" tIns="0" lIns="0" bIns="0" rIns="0">
            <a:spAutoFit/>
          </a:bodyPr>
          <a:lstStyle/>
          <a:p>
            <a:pPr algn="ctr">
              <a:lnSpc>
                <a:spcPts val="3437"/>
              </a:lnSpc>
            </a:pPr>
            <a:r>
              <a:rPr lang="en-US" sz="2750" b="true">
                <a:solidFill>
                  <a:srgbClr val="403C4E"/>
                </a:solidFill>
                <a:latin typeface="Merriweather Bold"/>
                <a:ea typeface="Merriweather Bold"/>
                <a:cs typeface="Merriweather Bold"/>
                <a:sym typeface="Merriweather Bold"/>
              </a:rPr>
              <a:t>Giới hạn của Phân tích Độ nhạy Cổ điển</a:t>
            </a:r>
          </a:p>
        </p:txBody>
      </p:sp>
      <p:sp>
        <p:nvSpPr>
          <p:cNvPr name="TextBox 46" id="46"/>
          <p:cNvSpPr txBox="true"/>
          <p:nvPr/>
        </p:nvSpPr>
        <p:spPr>
          <a:xfrm rot="0">
            <a:off x="1313855" y="7805737"/>
            <a:ext cx="7366695" cy="992981"/>
          </a:xfrm>
          <a:prstGeom prst="rect">
            <a:avLst/>
          </a:prstGeom>
        </p:spPr>
        <p:txBody>
          <a:bodyPr anchor="t" rtlCol="false" tIns="0" lIns="0" bIns="0" rIns="0">
            <a:spAutoFit/>
          </a:bodyPr>
          <a:lstStyle/>
          <a:p>
            <a:pPr algn="ctr">
              <a:lnSpc>
                <a:spcPts val="3562"/>
              </a:lnSpc>
            </a:pPr>
            <a:r>
              <a:rPr lang="en-US" sz="2187">
                <a:solidFill>
                  <a:srgbClr val="403C4E"/>
                </a:solidFill>
                <a:latin typeface="Open Sans"/>
                <a:ea typeface="Open Sans"/>
                <a:cs typeface="Open Sans"/>
                <a:sym typeface="Open Sans"/>
              </a:rPr>
              <a:t>Nhận diện những hạn chế khi chỉ xem xét thay đổi một tham số.</a:t>
            </a:r>
          </a:p>
        </p:txBody>
      </p:sp>
      <p:grpSp>
        <p:nvGrpSpPr>
          <p:cNvPr name="Group 47" id="47"/>
          <p:cNvGrpSpPr/>
          <p:nvPr/>
        </p:nvGrpSpPr>
        <p:grpSpPr>
          <a:xfrm rot="0">
            <a:off x="9285685" y="6569720"/>
            <a:ext cx="8009930" cy="2550616"/>
            <a:chOff x="0" y="0"/>
            <a:chExt cx="10679907" cy="3400822"/>
          </a:xfrm>
        </p:grpSpPr>
        <p:sp>
          <p:nvSpPr>
            <p:cNvPr name="Freeform 48" id="48"/>
            <p:cNvSpPr/>
            <p:nvPr/>
          </p:nvSpPr>
          <p:spPr>
            <a:xfrm flipH="false" flipV="false" rot="0">
              <a:off x="0" y="0"/>
              <a:ext cx="10679938" cy="3400806"/>
            </a:xfrm>
            <a:custGeom>
              <a:avLst/>
              <a:gdLst/>
              <a:ahLst/>
              <a:cxnLst/>
              <a:rect r="r" b="b" t="t" l="l"/>
              <a:pathLst>
                <a:path h="3400806" w="10679938">
                  <a:moveTo>
                    <a:pt x="0" y="243840"/>
                  </a:moveTo>
                  <a:cubicBezTo>
                    <a:pt x="0" y="109220"/>
                    <a:pt x="109220" y="0"/>
                    <a:pt x="243840" y="0"/>
                  </a:cubicBezTo>
                  <a:lnTo>
                    <a:pt x="10436098" y="0"/>
                  </a:lnTo>
                  <a:cubicBezTo>
                    <a:pt x="10570718" y="0"/>
                    <a:pt x="10679938" y="109220"/>
                    <a:pt x="10679938" y="243840"/>
                  </a:cubicBezTo>
                  <a:lnTo>
                    <a:pt x="10679938" y="3156966"/>
                  </a:lnTo>
                  <a:cubicBezTo>
                    <a:pt x="10679938" y="3291586"/>
                    <a:pt x="10570718" y="3400806"/>
                    <a:pt x="10436098" y="3400806"/>
                  </a:cubicBezTo>
                  <a:lnTo>
                    <a:pt x="243840" y="3400806"/>
                  </a:lnTo>
                  <a:cubicBezTo>
                    <a:pt x="109220" y="3400806"/>
                    <a:pt x="0" y="3291586"/>
                    <a:pt x="0" y="3156966"/>
                  </a:cubicBezTo>
                  <a:close/>
                </a:path>
              </a:pathLst>
            </a:custGeom>
            <a:solidFill>
              <a:srgbClr val="FFFFFF"/>
            </a:solidFill>
          </p:spPr>
        </p:sp>
      </p:grpSp>
      <p:grpSp>
        <p:nvGrpSpPr>
          <p:cNvPr name="Group 49" id="49"/>
          <p:cNvGrpSpPr/>
          <p:nvPr/>
        </p:nvGrpSpPr>
        <p:grpSpPr>
          <a:xfrm rot="0">
            <a:off x="9285685" y="6531620"/>
            <a:ext cx="8009930" cy="152400"/>
            <a:chOff x="0" y="0"/>
            <a:chExt cx="10679907" cy="203200"/>
          </a:xfrm>
        </p:grpSpPr>
        <p:sp>
          <p:nvSpPr>
            <p:cNvPr name="Freeform 50" id="50"/>
            <p:cNvSpPr/>
            <p:nvPr/>
          </p:nvSpPr>
          <p:spPr>
            <a:xfrm flipH="false" flipV="false" rot="0">
              <a:off x="0" y="0"/>
              <a:ext cx="10679938" cy="203200"/>
            </a:xfrm>
            <a:custGeom>
              <a:avLst/>
              <a:gdLst/>
              <a:ahLst/>
              <a:cxnLst/>
              <a:rect r="r" b="b" t="t" l="l"/>
              <a:pathLst>
                <a:path h="203200" w="10679938">
                  <a:moveTo>
                    <a:pt x="0" y="101600"/>
                  </a:moveTo>
                  <a:cubicBezTo>
                    <a:pt x="0" y="45466"/>
                    <a:pt x="45466" y="0"/>
                    <a:pt x="101600" y="0"/>
                  </a:cubicBezTo>
                  <a:lnTo>
                    <a:pt x="10578338" y="0"/>
                  </a:lnTo>
                  <a:cubicBezTo>
                    <a:pt x="10634472" y="0"/>
                    <a:pt x="10679938" y="45466"/>
                    <a:pt x="10679938" y="101600"/>
                  </a:cubicBezTo>
                  <a:cubicBezTo>
                    <a:pt x="10679938" y="157734"/>
                    <a:pt x="10634472" y="203200"/>
                    <a:pt x="10578338" y="203200"/>
                  </a:cubicBezTo>
                  <a:lnTo>
                    <a:pt x="101600" y="203200"/>
                  </a:lnTo>
                  <a:cubicBezTo>
                    <a:pt x="45466" y="203200"/>
                    <a:pt x="0" y="157734"/>
                    <a:pt x="0" y="101600"/>
                  </a:cubicBezTo>
                  <a:close/>
                </a:path>
              </a:pathLst>
            </a:custGeom>
            <a:solidFill>
              <a:srgbClr val="FFAD94"/>
            </a:solidFill>
          </p:spPr>
        </p:sp>
      </p:grpSp>
      <p:grpSp>
        <p:nvGrpSpPr>
          <p:cNvPr name="Group 51" id="51"/>
          <p:cNvGrpSpPr/>
          <p:nvPr/>
        </p:nvGrpSpPr>
        <p:grpSpPr>
          <a:xfrm rot="0">
            <a:off x="12865372" y="6144518"/>
            <a:ext cx="850553" cy="850552"/>
            <a:chOff x="0" y="0"/>
            <a:chExt cx="1134070" cy="1134070"/>
          </a:xfrm>
        </p:grpSpPr>
        <p:sp>
          <p:nvSpPr>
            <p:cNvPr name="Freeform 52" id="52"/>
            <p:cNvSpPr/>
            <p:nvPr/>
          </p:nvSpPr>
          <p:spPr>
            <a:xfrm flipH="false" flipV="false" rot="0">
              <a:off x="0" y="0"/>
              <a:ext cx="1134110" cy="1134110"/>
            </a:xfrm>
            <a:custGeom>
              <a:avLst/>
              <a:gdLst/>
              <a:ahLst/>
              <a:cxnLst/>
              <a:rect r="r" b="b" t="t" l="l"/>
              <a:pathLst>
                <a:path h="1134110" w="1134110">
                  <a:moveTo>
                    <a:pt x="0" y="567055"/>
                  </a:moveTo>
                  <a:cubicBezTo>
                    <a:pt x="0" y="253873"/>
                    <a:pt x="253873" y="0"/>
                    <a:pt x="567055" y="0"/>
                  </a:cubicBezTo>
                  <a:cubicBezTo>
                    <a:pt x="880237" y="0"/>
                    <a:pt x="1134110" y="253873"/>
                    <a:pt x="1134110" y="567055"/>
                  </a:cubicBezTo>
                  <a:cubicBezTo>
                    <a:pt x="1134110" y="880237"/>
                    <a:pt x="880237" y="1134110"/>
                    <a:pt x="567055" y="1134110"/>
                  </a:cubicBezTo>
                  <a:cubicBezTo>
                    <a:pt x="253873" y="1134110"/>
                    <a:pt x="0" y="880237"/>
                    <a:pt x="0" y="567055"/>
                  </a:cubicBezTo>
                  <a:close/>
                </a:path>
              </a:pathLst>
            </a:custGeom>
            <a:solidFill>
              <a:srgbClr val="FFAD94"/>
            </a:solidFill>
          </p:spPr>
        </p:sp>
      </p:grpSp>
      <p:grpSp>
        <p:nvGrpSpPr>
          <p:cNvPr name="Group 53" id="53"/>
          <p:cNvGrpSpPr/>
          <p:nvPr/>
        </p:nvGrpSpPr>
        <p:grpSpPr>
          <a:xfrm rot="0">
            <a:off x="13120464" y="6357194"/>
            <a:ext cx="340221" cy="425203"/>
            <a:chOff x="0" y="0"/>
            <a:chExt cx="453628" cy="566937"/>
          </a:xfrm>
        </p:grpSpPr>
        <p:sp>
          <p:nvSpPr>
            <p:cNvPr name="Freeform 54" id="54" descr="preencoded.png"/>
            <p:cNvSpPr/>
            <p:nvPr/>
          </p:nvSpPr>
          <p:spPr>
            <a:xfrm flipH="false" flipV="false" rot="0">
              <a:off x="0" y="0"/>
              <a:ext cx="453644" cy="566928"/>
            </a:xfrm>
            <a:custGeom>
              <a:avLst/>
              <a:gdLst/>
              <a:ahLst/>
              <a:cxnLst/>
              <a:rect r="r" b="b" t="t" l="l"/>
              <a:pathLst>
                <a:path h="566928" w="453644">
                  <a:moveTo>
                    <a:pt x="0" y="0"/>
                  </a:moveTo>
                  <a:lnTo>
                    <a:pt x="453644" y="0"/>
                  </a:lnTo>
                  <a:lnTo>
                    <a:pt x="453644" y="566928"/>
                  </a:lnTo>
                  <a:lnTo>
                    <a:pt x="0" y="566928"/>
                  </a:lnTo>
                  <a:lnTo>
                    <a:pt x="0" y="0"/>
                  </a:lnTo>
                  <a:close/>
                </a:path>
              </a:pathLst>
            </a:custGeom>
            <a:blipFill>
              <a:blip r:embed="rId9"/>
              <a:stretch>
                <a:fillRect l="0" t="-8" r="3" b="-10"/>
              </a:stretch>
            </a:blipFill>
          </p:spPr>
        </p:sp>
      </p:grpSp>
      <p:sp>
        <p:nvSpPr>
          <p:cNvPr name="TextBox 55" id="55"/>
          <p:cNvSpPr txBox="true"/>
          <p:nvPr/>
        </p:nvSpPr>
        <p:spPr>
          <a:xfrm rot="0">
            <a:off x="10034736" y="7268915"/>
            <a:ext cx="6511826" cy="452437"/>
          </a:xfrm>
          <a:prstGeom prst="rect">
            <a:avLst/>
          </a:prstGeom>
        </p:spPr>
        <p:txBody>
          <a:bodyPr anchor="t" rtlCol="false" tIns="0" lIns="0" bIns="0" rIns="0">
            <a:spAutoFit/>
          </a:bodyPr>
          <a:lstStyle/>
          <a:p>
            <a:pPr algn="ctr">
              <a:lnSpc>
                <a:spcPts val="3437"/>
              </a:lnSpc>
            </a:pPr>
            <a:r>
              <a:rPr lang="en-US" sz="2750" b="true">
                <a:solidFill>
                  <a:srgbClr val="403C4E"/>
                </a:solidFill>
                <a:latin typeface="Merriweather Bold"/>
                <a:ea typeface="Merriweather Bold"/>
                <a:cs typeface="Merriweather Bold"/>
                <a:sym typeface="Merriweather Bold"/>
              </a:rPr>
              <a:t>Mô hình với Hơn Hai Biến Quyết định</a:t>
            </a:r>
          </a:p>
        </p:txBody>
      </p:sp>
      <p:sp>
        <p:nvSpPr>
          <p:cNvPr name="TextBox 56" id="56"/>
          <p:cNvSpPr txBox="true"/>
          <p:nvPr/>
        </p:nvSpPr>
        <p:spPr>
          <a:xfrm rot="0">
            <a:off x="9607302" y="7805737"/>
            <a:ext cx="7366695" cy="992981"/>
          </a:xfrm>
          <a:prstGeom prst="rect">
            <a:avLst/>
          </a:prstGeom>
        </p:spPr>
        <p:txBody>
          <a:bodyPr anchor="t" rtlCol="false" tIns="0" lIns="0" bIns="0" rIns="0">
            <a:spAutoFit/>
          </a:bodyPr>
          <a:lstStyle/>
          <a:p>
            <a:pPr algn="ctr">
              <a:lnSpc>
                <a:spcPts val="3562"/>
              </a:lnSpc>
            </a:pPr>
            <a:r>
              <a:rPr lang="en-US" sz="2187">
                <a:solidFill>
                  <a:srgbClr val="403C4E"/>
                </a:solidFill>
                <a:latin typeface="Open Sans"/>
                <a:ea typeface="Open Sans"/>
                <a:cs typeface="Open Sans"/>
                <a:sym typeface="Open Sans"/>
              </a:rPr>
              <a:t>Mở rộng phân tích độ nhạy sang các mô hình phức tạp hơn.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 y="2159794"/>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p:nvPr/>
        </p:nvGrpSpPr>
        <p:grpSpPr>
          <a:xfrm rot="0">
            <a:off x="16049019" y="9686925"/>
            <a:ext cx="2153256" cy="514350"/>
            <a:chOff x="0" y="0"/>
            <a:chExt cx="2871008" cy="685800"/>
          </a:xfrm>
        </p:grpSpPr>
        <p:sp>
          <p:nvSpPr>
            <p:cNvPr name="Freeform 7" id="7"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sp>
        <p:nvSpPr>
          <p:cNvPr name="TextBox 8" id="8"/>
          <p:cNvSpPr txBox="true"/>
          <p:nvPr/>
        </p:nvSpPr>
        <p:spPr>
          <a:xfrm rot="0">
            <a:off x="1011287" y="723106"/>
            <a:ext cx="14305939" cy="693738"/>
          </a:xfrm>
          <a:prstGeom prst="rect">
            <a:avLst/>
          </a:prstGeom>
        </p:spPr>
        <p:txBody>
          <a:bodyPr anchor="t" rtlCol="false" tIns="0" lIns="0" bIns="0" rIns="0">
            <a:spAutoFit/>
          </a:bodyPr>
          <a:lstStyle/>
          <a:p>
            <a:pPr algn="l">
              <a:lnSpc>
                <a:spcPts val="5562"/>
              </a:lnSpc>
            </a:pPr>
            <a:r>
              <a:rPr lang="en-US" sz="4437" b="true">
                <a:solidFill>
                  <a:srgbClr val="403C4E"/>
                </a:solidFill>
                <a:latin typeface="Merriweather Bold"/>
                <a:ea typeface="Merriweather Bold"/>
                <a:cs typeface="Merriweather Bold"/>
                <a:sym typeface="Merriweather Bold"/>
              </a:rPr>
              <a:t>Ví dụ Ứng dụng 1: Vấn đề Trang trại Bluegrass</a:t>
            </a:r>
          </a:p>
        </p:txBody>
      </p:sp>
      <p:sp>
        <p:nvSpPr>
          <p:cNvPr name="TextBox 9" id="9"/>
          <p:cNvSpPr txBox="true"/>
          <p:nvPr/>
        </p:nvSpPr>
        <p:spPr>
          <a:xfrm rot="0">
            <a:off x="992237" y="2578383"/>
            <a:ext cx="16303526" cy="1808389"/>
          </a:xfrm>
          <a:prstGeom prst="rect">
            <a:avLst/>
          </a:prstGeom>
        </p:spPr>
        <p:txBody>
          <a:bodyPr anchor="t" rtlCol="false" tIns="0" lIns="0" bIns="0" rIns="0">
            <a:spAutoFit/>
          </a:bodyPr>
          <a:lstStyle/>
          <a:p>
            <a:pPr algn="l">
              <a:lnSpc>
                <a:spcPts val="4885"/>
              </a:lnSpc>
            </a:pPr>
            <a:r>
              <a:rPr lang="en-US" sz="3000">
                <a:solidFill>
                  <a:srgbClr val="403C4E"/>
                </a:solidFill>
                <a:latin typeface="Open Sans"/>
                <a:ea typeface="Open Sans"/>
                <a:cs typeface="Open Sans"/>
                <a:sym typeface="Open Sans"/>
              </a:rPr>
              <a:t>Mô hình Quy hoạch Tuyến tính (LP) cho bài toán tối thiểu hóa chi phí thức ăn chăn nuôi tại Trang trại Bluegrass, đáp ứng các yêu cầu dinh dưỡng tối thiểu (Thành phần A, B, C) và ràng buộc về trọng lượng.</a:t>
            </a:r>
          </a:p>
        </p:txBody>
      </p:sp>
      <p:sp>
        <p:nvSpPr>
          <p:cNvPr name="TextBox 10" id="10"/>
          <p:cNvSpPr txBox="true"/>
          <p:nvPr/>
        </p:nvSpPr>
        <p:spPr>
          <a:xfrm rot="0">
            <a:off x="1417439" y="5653087"/>
            <a:ext cx="11387626" cy="539750"/>
          </a:xfrm>
          <a:prstGeom prst="rect">
            <a:avLst/>
          </a:prstGeom>
        </p:spPr>
        <p:txBody>
          <a:bodyPr anchor="t" rtlCol="false" tIns="0" lIns="0" bIns="0" rIns="0">
            <a:spAutoFit/>
          </a:bodyPr>
          <a:lstStyle/>
          <a:p>
            <a:pPr algn="l">
              <a:lnSpc>
                <a:spcPts val="4375"/>
              </a:lnSpc>
            </a:pPr>
            <a:r>
              <a:rPr lang="en-US" sz="3500" b="true">
                <a:solidFill>
                  <a:srgbClr val="403C4E"/>
                </a:solidFill>
                <a:latin typeface="Merriweather Bold"/>
                <a:ea typeface="Merriweather Bold"/>
                <a:cs typeface="Merriweather Bold"/>
                <a:sym typeface="Merriweather Bold"/>
              </a:rPr>
              <a:t>Mô hình LP: Tối thiểu hóa Chi phí Dinh dưỡng</a:t>
            </a:r>
          </a:p>
        </p:txBody>
      </p:sp>
      <p:sp>
        <p:nvSpPr>
          <p:cNvPr name="TextBox 11" id="11"/>
          <p:cNvSpPr txBox="true"/>
          <p:nvPr/>
        </p:nvSpPr>
        <p:spPr>
          <a:xfrm rot="0">
            <a:off x="1417439" y="6416427"/>
            <a:ext cx="15878324" cy="570139"/>
          </a:xfrm>
          <a:prstGeom prst="rect">
            <a:avLst/>
          </a:prstGeom>
        </p:spPr>
        <p:txBody>
          <a:bodyPr anchor="t" rtlCol="false" tIns="0" lIns="0" bIns="0" rIns="0">
            <a:spAutoFit/>
          </a:bodyPr>
          <a:lstStyle/>
          <a:p>
            <a:pPr algn="l">
              <a:lnSpc>
                <a:spcPts val="4885"/>
              </a:lnSpc>
            </a:pPr>
            <a:r>
              <a:rPr lang="en-US" sz="3000">
                <a:solidFill>
                  <a:srgbClr val="403C4E"/>
                </a:solidFill>
                <a:latin typeface="Open Sans"/>
                <a:ea typeface="Open Sans"/>
                <a:cs typeface="Open Sans"/>
                <a:sym typeface="Open Sans"/>
              </a:rPr>
              <a:t>Min $0.25S + 0.50E + 3A$ (Chi phí)</a:t>
            </a:r>
          </a:p>
        </p:txBody>
      </p:sp>
      <p:grpSp>
        <p:nvGrpSpPr>
          <p:cNvPr name="Group 12" id="12"/>
          <p:cNvGrpSpPr/>
          <p:nvPr/>
        </p:nvGrpSpPr>
        <p:grpSpPr>
          <a:xfrm rot="0">
            <a:off x="992238" y="5237410"/>
            <a:ext cx="38100" cy="2065884"/>
            <a:chOff x="0" y="0"/>
            <a:chExt cx="50800" cy="2754512"/>
          </a:xfrm>
        </p:grpSpPr>
        <p:sp>
          <p:nvSpPr>
            <p:cNvPr name="Freeform 13" id="13"/>
            <p:cNvSpPr/>
            <p:nvPr/>
          </p:nvSpPr>
          <p:spPr>
            <a:xfrm flipH="false" flipV="false" rot="0">
              <a:off x="0" y="0"/>
              <a:ext cx="50800" cy="2754503"/>
            </a:xfrm>
            <a:custGeom>
              <a:avLst/>
              <a:gdLst/>
              <a:ahLst/>
              <a:cxnLst/>
              <a:rect r="r" b="b" t="t" l="l"/>
              <a:pathLst>
                <a:path h="2754503" w="50800">
                  <a:moveTo>
                    <a:pt x="0" y="0"/>
                  </a:moveTo>
                  <a:lnTo>
                    <a:pt x="50800" y="0"/>
                  </a:lnTo>
                  <a:lnTo>
                    <a:pt x="50800" y="2754503"/>
                  </a:lnTo>
                  <a:lnTo>
                    <a:pt x="0" y="2754503"/>
                  </a:lnTo>
                  <a:close/>
                </a:path>
              </a:pathLst>
            </a:custGeom>
            <a:solidFill>
              <a:srgbClr val="FFAD94"/>
            </a:solid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6049019" y="9686925"/>
            <a:ext cx="2153256" cy="514350"/>
            <a:chOff x="0" y="0"/>
            <a:chExt cx="2871008" cy="685800"/>
          </a:xfrm>
        </p:grpSpPr>
        <p:sp>
          <p:nvSpPr>
            <p:cNvPr name="Freeform 5" id="5"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grpSp>
        <p:nvGrpSpPr>
          <p:cNvPr name="Group 6" id="6"/>
          <p:cNvGrpSpPr/>
          <p:nvPr/>
        </p:nvGrpSpPr>
        <p:grpSpPr>
          <a:xfrm rot="0">
            <a:off x="427143" y="2572563"/>
            <a:ext cx="17088031" cy="5141874"/>
            <a:chOff x="0" y="0"/>
            <a:chExt cx="22784042" cy="6855832"/>
          </a:xfrm>
        </p:grpSpPr>
        <p:sp>
          <p:nvSpPr>
            <p:cNvPr name="Freeform 7" id="7" descr="preencoded.png"/>
            <p:cNvSpPr/>
            <p:nvPr/>
          </p:nvSpPr>
          <p:spPr>
            <a:xfrm flipH="false" flipV="false" rot="0">
              <a:off x="0" y="0"/>
              <a:ext cx="22784054" cy="6855841"/>
            </a:xfrm>
            <a:custGeom>
              <a:avLst/>
              <a:gdLst/>
              <a:ahLst/>
              <a:cxnLst/>
              <a:rect r="r" b="b" t="t" l="l"/>
              <a:pathLst>
                <a:path h="6855841" w="22784054">
                  <a:moveTo>
                    <a:pt x="0" y="0"/>
                  </a:moveTo>
                  <a:lnTo>
                    <a:pt x="22784054" y="0"/>
                  </a:lnTo>
                  <a:lnTo>
                    <a:pt x="22784054" y="6855841"/>
                  </a:lnTo>
                  <a:lnTo>
                    <a:pt x="0" y="6855841"/>
                  </a:lnTo>
                  <a:lnTo>
                    <a:pt x="0" y="0"/>
                  </a:lnTo>
                  <a:close/>
                </a:path>
              </a:pathLst>
            </a:custGeom>
            <a:blipFill>
              <a:blip r:embed="rId5"/>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41071" y="2741129"/>
            <a:ext cx="9081394" cy="5756969"/>
            <a:chOff x="0" y="0"/>
            <a:chExt cx="12108525" cy="7675959"/>
          </a:xfrm>
        </p:grpSpPr>
        <p:sp>
          <p:nvSpPr>
            <p:cNvPr name="Freeform 5" id="5"/>
            <p:cNvSpPr/>
            <p:nvPr/>
          </p:nvSpPr>
          <p:spPr>
            <a:xfrm flipH="false" flipV="false" rot="0">
              <a:off x="0" y="0"/>
              <a:ext cx="12108525" cy="7675959"/>
            </a:xfrm>
            <a:custGeom>
              <a:avLst/>
              <a:gdLst/>
              <a:ahLst/>
              <a:cxnLst/>
              <a:rect r="r" b="b" t="t" l="l"/>
              <a:pathLst>
                <a:path h="7675959" w="12108525">
                  <a:moveTo>
                    <a:pt x="0" y="0"/>
                  </a:moveTo>
                  <a:lnTo>
                    <a:pt x="12108525" y="0"/>
                  </a:lnTo>
                  <a:lnTo>
                    <a:pt x="12108525" y="7675959"/>
                  </a:lnTo>
                  <a:lnTo>
                    <a:pt x="0" y="7675959"/>
                  </a:lnTo>
                  <a:close/>
                </a:path>
              </a:pathLst>
            </a:custGeom>
            <a:solidFill>
              <a:srgbClr val="FFFFFF"/>
            </a:solidFill>
          </p:spPr>
        </p:sp>
      </p:grpSp>
      <p:grpSp>
        <p:nvGrpSpPr>
          <p:cNvPr name="Group 6" id="6"/>
          <p:cNvGrpSpPr/>
          <p:nvPr/>
        </p:nvGrpSpPr>
        <p:grpSpPr>
          <a:xfrm rot="0">
            <a:off x="16049019" y="9686925"/>
            <a:ext cx="2153256" cy="514350"/>
            <a:chOff x="0" y="0"/>
            <a:chExt cx="2871008" cy="685800"/>
          </a:xfrm>
        </p:grpSpPr>
        <p:sp>
          <p:nvSpPr>
            <p:cNvPr name="Freeform 7" id="7"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sp>
        <p:nvSpPr>
          <p:cNvPr name="TextBox 8" id="8"/>
          <p:cNvSpPr txBox="true"/>
          <p:nvPr/>
        </p:nvSpPr>
        <p:spPr>
          <a:xfrm rot="0">
            <a:off x="992237" y="1683544"/>
            <a:ext cx="16312901" cy="693738"/>
          </a:xfrm>
          <a:prstGeom prst="rect">
            <a:avLst/>
          </a:prstGeom>
        </p:spPr>
        <p:txBody>
          <a:bodyPr anchor="t" rtlCol="false" tIns="0" lIns="0" bIns="0" rIns="0">
            <a:spAutoFit/>
          </a:bodyPr>
          <a:lstStyle/>
          <a:p>
            <a:pPr algn="l">
              <a:lnSpc>
                <a:spcPts val="5562"/>
              </a:lnSpc>
            </a:pPr>
            <a:r>
              <a:rPr lang="en-US" sz="4437" b="true">
                <a:solidFill>
                  <a:srgbClr val="403C4E"/>
                </a:solidFill>
                <a:latin typeface="Merriweather Bold"/>
                <a:ea typeface="Merriweather Bold"/>
                <a:cs typeface="Merriweather Bold"/>
                <a:sym typeface="Merriweather Bold"/>
              </a:rPr>
              <a:t>Các Ràng buộc Chính trong Bài toán Bluegrass Farms</a:t>
            </a:r>
          </a:p>
        </p:txBody>
      </p:sp>
      <p:sp>
        <p:nvSpPr>
          <p:cNvPr name="TextBox 9" id="9"/>
          <p:cNvSpPr txBox="true"/>
          <p:nvPr/>
        </p:nvSpPr>
        <p:spPr>
          <a:xfrm rot="0">
            <a:off x="992238" y="2899619"/>
            <a:ext cx="7635925" cy="1900237"/>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Mô hình tối ưu hóa chi phí này tìm cách xác định lượng (tính bằng pound) của ba thành phần thức ăn (S, E, A) sao cho chi phí là thấp nhất nhưng vẫn đảm bảo các yêu cầu dinh dưỡng thiết yếu và giới hạn trọng lượng:</a:t>
            </a:r>
          </a:p>
        </p:txBody>
      </p:sp>
      <p:sp>
        <p:nvSpPr>
          <p:cNvPr name="TextBox 10" id="10"/>
          <p:cNvSpPr txBox="true"/>
          <p:nvPr/>
        </p:nvSpPr>
        <p:spPr>
          <a:xfrm rot="0">
            <a:off x="992238" y="4969222"/>
            <a:ext cx="7635925" cy="539354"/>
          </a:xfrm>
          <a:prstGeom prst="rect">
            <a:avLst/>
          </a:prstGeom>
        </p:spPr>
        <p:txBody>
          <a:bodyPr anchor="t" rtlCol="false" tIns="0" lIns="0" bIns="0" rIns="0">
            <a:spAutoFit/>
          </a:bodyPr>
          <a:lstStyle/>
          <a:p>
            <a:pPr algn="l" marL="329902" indent="-164951" lvl="1">
              <a:lnSpc>
                <a:spcPts val="3562"/>
              </a:lnSpc>
              <a:buFont typeface="Arial"/>
              <a:buChar char="•"/>
            </a:pPr>
            <a:r>
              <a:rPr lang="en-US" sz="2187">
                <a:solidFill>
                  <a:srgbClr val="403C4E"/>
                </a:solidFill>
                <a:latin typeface="Open Sans"/>
                <a:ea typeface="Open Sans"/>
                <a:cs typeface="Open Sans"/>
                <a:sym typeface="Open Sans"/>
              </a:rPr>
              <a:t>Thành phần A (Tối thiểu 3 đơn vị)</a:t>
            </a:r>
          </a:p>
        </p:txBody>
      </p:sp>
      <p:sp>
        <p:nvSpPr>
          <p:cNvPr name="TextBox 11" id="11"/>
          <p:cNvSpPr txBox="true"/>
          <p:nvPr/>
        </p:nvSpPr>
        <p:spPr>
          <a:xfrm rot="0">
            <a:off x="992238" y="5521970"/>
            <a:ext cx="7635925" cy="539354"/>
          </a:xfrm>
          <a:prstGeom prst="rect">
            <a:avLst/>
          </a:prstGeom>
        </p:spPr>
        <p:txBody>
          <a:bodyPr anchor="t" rtlCol="false" tIns="0" lIns="0" bIns="0" rIns="0">
            <a:spAutoFit/>
          </a:bodyPr>
          <a:lstStyle/>
          <a:p>
            <a:pPr algn="l" marL="329902" indent="-164951" lvl="1">
              <a:lnSpc>
                <a:spcPts val="3562"/>
              </a:lnSpc>
              <a:buFont typeface="Arial"/>
              <a:buChar char="•"/>
            </a:pPr>
            <a:r>
              <a:rPr lang="en-US" sz="2187">
                <a:solidFill>
                  <a:srgbClr val="403C4E"/>
                </a:solidFill>
                <a:latin typeface="Open Sans"/>
                <a:ea typeface="Open Sans"/>
                <a:cs typeface="Open Sans"/>
                <a:sym typeface="Open Sans"/>
              </a:rPr>
              <a:t>Thành phần B (Tối thiểu 6 đơn vị)</a:t>
            </a:r>
          </a:p>
        </p:txBody>
      </p:sp>
      <p:sp>
        <p:nvSpPr>
          <p:cNvPr name="TextBox 12" id="12"/>
          <p:cNvSpPr txBox="true"/>
          <p:nvPr/>
        </p:nvSpPr>
        <p:spPr>
          <a:xfrm rot="0">
            <a:off x="992238" y="6074717"/>
            <a:ext cx="7635925" cy="539354"/>
          </a:xfrm>
          <a:prstGeom prst="rect">
            <a:avLst/>
          </a:prstGeom>
        </p:spPr>
        <p:txBody>
          <a:bodyPr anchor="t" rtlCol="false" tIns="0" lIns="0" bIns="0" rIns="0">
            <a:spAutoFit/>
          </a:bodyPr>
          <a:lstStyle/>
          <a:p>
            <a:pPr algn="l" marL="329902" indent="-164951" lvl="1">
              <a:lnSpc>
                <a:spcPts val="3562"/>
              </a:lnSpc>
              <a:buFont typeface="Arial"/>
              <a:buChar char="•"/>
            </a:pPr>
            <a:r>
              <a:rPr lang="en-US" sz="2187">
                <a:solidFill>
                  <a:srgbClr val="403C4E"/>
                </a:solidFill>
                <a:latin typeface="Open Sans"/>
                <a:ea typeface="Open Sans"/>
                <a:cs typeface="Open Sans"/>
                <a:sym typeface="Open Sans"/>
              </a:rPr>
              <a:t>Thành phần C (Tối thiểu 4 đơn vị)</a:t>
            </a:r>
          </a:p>
        </p:txBody>
      </p:sp>
      <p:sp>
        <p:nvSpPr>
          <p:cNvPr name="TextBox 13" id="13"/>
          <p:cNvSpPr txBox="true"/>
          <p:nvPr/>
        </p:nvSpPr>
        <p:spPr>
          <a:xfrm rot="0">
            <a:off x="992238" y="6627465"/>
            <a:ext cx="7635925" cy="539354"/>
          </a:xfrm>
          <a:prstGeom prst="rect">
            <a:avLst/>
          </a:prstGeom>
        </p:spPr>
        <p:txBody>
          <a:bodyPr anchor="t" rtlCol="false" tIns="0" lIns="0" bIns="0" rIns="0">
            <a:spAutoFit/>
          </a:bodyPr>
          <a:lstStyle/>
          <a:p>
            <a:pPr algn="l" marL="329902" indent="-164951" lvl="1">
              <a:lnSpc>
                <a:spcPts val="3562"/>
              </a:lnSpc>
              <a:buFont typeface="Arial"/>
              <a:buChar char="•"/>
            </a:pPr>
            <a:r>
              <a:rPr lang="en-US" sz="2187">
                <a:solidFill>
                  <a:srgbClr val="403C4E"/>
                </a:solidFill>
                <a:latin typeface="Open Sans"/>
                <a:ea typeface="Open Sans"/>
                <a:cs typeface="Open Sans"/>
                <a:sym typeface="Open Sans"/>
              </a:rPr>
              <a:t>Trọng lượng tối đa (Không quá 6 pound)</a:t>
            </a:r>
          </a:p>
        </p:txBody>
      </p:sp>
      <p:sp>
        <p:nvSpPr>
          <p:cNvPr name="TextBox 14" id="14"/>
          <p:cNvSpPr txBox="true"/>
          <p:nvPr/>
        </p:nvSpPr>
        <p:spPr>
          <a:xfrm rot="0">
            <a:off x="992238" y="7336185"/>
            <a:ext cx="7635925" cy="992981"/>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Các bất phương trình dưới đây mô tả chi tiết các ràng buộc về dinh dưỡng:</a:t>
            </a:r>
          </a:p>
        </p:txBody>
      </p:sp>
      <p:grpSp>
        <p:nvGrpSpPr>
          <p:cNvPr name="Group 15" id="15"/>
          <p:cNvGrpSpPr/>
          <p:nvPr/>
        </p:nvGrpSpPr>
        <p:grpSpPr>
          <a:xfrm rot="0">
            <a:off x="9329440" y="3049190"/>
            <a:ext cx="7975699" cy="4054079"/>
            <a:chOff x="0" y="0"/>
            <a:chExt cx="10634265" cy="5405438"/>
          </a:xfrm>
        </p:grpSpPr>
        <p:sp>
          <p:nvSpPr>
            <p:cNvPr name="Freeform 16" id="16"/>
            <p:cNvSpPr/>
            <p:nvPr/>
          </p:nvSpPr>
          <p:spPr>
            <a:xfrm flipH="false" flipV="false" rot="0">
              <a:off x="0" y="0"/>
              <a:ext cx="10634218" cy="5405374"/>
            </a:xfrm>
            <a:custGeom>
              <a:avLst/>
              <a:gdLst/>
              <a:ahLst/>
              <a:cxnLst/>
              <a:rect r="r" b="b" t="t" l="l"/>
              <a:pathLst>
                <a:path h="5405374" w="10634218">
                  <a:moveTo>
                    <a:pt x="0" y="158750"/>
                  </a:moveTo>
                  <a:cubicBezTo>
                    <a:pt x="0" y="71120"/>
                    <a:pt x="71120" y="0"/>
                    <a:pt x="158750" y="0"/>
                  </a:cubicBezTo>
                  <a:lnTo>
                    <a:pt x="10475468" y="0"/>
                  </a:lnTo>
                  <a:cubicBezTo>
                    <a:pt x="10563099" y="0"/>
                    <a:pt x="10634218" y="71120"/>
                    <a:pt x="10634218" y="158750"/>
                  </a:cubicBezTo>
                  <a:lnTo>
                    <a:pt x="10634218" y="5246624"/>
                  </a:lnTo>
                  <a:cubicBezTo>
                    <a:pt x="10634218" y="5334254"/>
                    <a:pt x="10563099" y="5405374"/>
                    <a:pt x="10475468" y="5405374"/>
                  </a:cubicBezTo>
                  <a:lnTo>
                    <a:pt x="158750" y="5405374"/>
                  </a:lnTo>
                  <a:cubicBezTo>
                    <a:pt x="71120" y="5405374"/>
                    <a:pt x="0" y="5334254"/>
                    <a:pt x="0" y="5246624"/>
                  </a:cubicBezTo>
                  <a:close/>
                </a:path>
              </a:pathLst>
            </a:custGeom>
            <a:solidFill>
              <a:srgbClr val="F2F2F2"/>
            </a:solidFill>
          </p:spPr>
        </p:sp>
      </p:grpSp>
      <p:grpSp>
        <p:nvGrpSpPr>
          <p:cNvPr name="Group 17" id="17"/>
          <p:cNvGrpSpPr/>
          <p:nvPr/>
        </p:nvGrpSpPr>
        <p:grpSpPr>
          <a:xfrm rot="0">
            <a:off x="9222465" y="2910061"/>
            <a:ext cx="8310508" cy="5419105"/>
            <a:chOff x="0" y="0"/>
            <a:chExt cx="11080677" cy="7225473"/>
          </a:xfrm>
        </p:grpSpPr>
        <p:sp>
          <p:nvSpPr>
            <p:cNvPr name="Freeform 18" id="18"/>
            <p:cNvSpPr/>
            <p:nvPr/>
          </p:nvSpPr>
          <p:spPr>
            <a:xfrm flipH="false" flipV="false" rot="0">
              <a:off x="0" y="0"/>
              <a:ext cx="11080623" cy="7225411"/>
            </a:xfrm>
            <a:custGeom>
              <a:avLst/>
              <a:gdLst/>
              <a:ahLst/>
              <a:cxnLst/>
              <a:rect r="r" b="b" t="t" l="l"/>
              <a:pathLst>
                <a:path h="7225411" w="11080623">
                  <a:moveTo>
                    <a:pt x="0" y="0"/>
                  </a:moveTo>
                  <a:lnTo>
                    <a:pt x="11080623" y="0"/>
                  </a:lnTo>
                  <a:lnTo>
                    <a:pt x="11080623" y="7225411"/>
                  </a:lnTo>
                  <a:lnTo>
                    <a:pt x="0" y="7225411"/>
                  </a:lnTo>
                  <a:lnTo>
                    <a:pt x="0" y="0"/>
                  </a:lnTo>
                  <a:close/>
                </a:path>
              </a:pathLst>
            </a:custGeom>
            <a:blipFill>
              <a:blip r:embed="rId5"/>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p:nvPr/>
        </p:nvGrpSpPr>
        <p:grpSpPr>
          <a:xfrm rot="0">
            <a:off x="16049019" y="9686925"/>
            <a:ext cx="2153256" cy="514350"/>
            <a:chOff x="0" y="0"/>
            <a:chExt cx="2871008" cy="685800"/>
          </a:xfrm>
        </p:grpSpPr>
        <p:sp>
          <p:nvSpPr>
            <p:cNvPr name="Freeform 7" id="7"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sp>
        <p:nvSpPr>
          <p:cNvPr name="TextBox 8" id="8"/>
          <p:cNvSpPr txBox="true"/>
          <p:nvPr/>
        </p:nvSpPr>
        <p:spPr>
          <a:xfrm rot="0">
            <a:off x="987475" y="2286943"/>
            <a:ext cx="12632511" cy="631825"/>
          </a:xfrm>
          <a:prstGeom prst="rect">
            <a:avLst/>
          </a:prstGeom>
        </p:spPr>
        <p:txBody>
          <a:bodyPr anchor="t" rtlCol="false" tIns="0" lIns="0" bIns="0" rIns="0">
            <a:spAutoFit/>
          </a:bodyPr>
          <a:lstStyle/>
          <a:p>
            <a:pPr algn="l">
              <a:lnSpc>
                <a:spcPts val="5000"/>
              </a:lnSpc>
            </a:pPr>
            <a:r>
              <a:rPr lang="en-US" sz="4000" b="true">
                <a:solidFill>
                  <a:srgbClr val="403C4E"/>
                </a:solidFill>
                <a:latin typeface="Merriweather Bold"/>
                <a:ea typeface="Merriweather Bold"/>
                <a:cs typeface="Merriweather Bold"/>
                <a:sym typeface="Merriweather Bold"/>
              </a:rPr>
              <a:t>Giải Pháp Tối Ưu cho Trang trại Bluegrass</a:t>
            </a:r>
          </a:p>
        </p:txBody>
      </p:sp>
      <p:sp>
        <p:nvSpPr>
          <p:cNvPr name="TextBox 9" id="9"/>
          <p:cNvSpPr txBox="true"/>
          <p:nvPr/>
        </p:nvSpPr>
        <p:spPr>
          <a:xfrm rot="0">
            <a:off x="992237" y="3071167"/>
            <a:ext cx="16303526" cy="1154906"/>
          </a:xfrm>
          <a:prstGeom prst="rect">
            <a:avLst/>
          </a:prstGeom>
        </p:spPr>
        <p:txBody>
          <a:bodyPr anchor="t" rtlCol="false" tIns="0" lIns="0" bIns="0" rIns="0">
            <a:spAutoFit/>
          </a:bodyPr>
          <a:lstStyle/>
          <a:p>
            <a:pPr algn="l">
              <a:lnSpc>
                <a:spcPts val="4781"/>
              </a:lnSpc>
            </a:pPr>
            <a:r>
              <a:rPr lang="en-US" sz="3000">
                <a:solidFill>
                  <a:srgbClr val="403C4E"/>
                </a:solidFill>
                <a:latin typeface="Open Sans"/>
                <a:ea typeface="Open Sans"/>
                <a:cs typeface="Open Sans"/>
                <a:sym typeface="Open Sans"/>
              </a:rPr>
              <a:t>Báo cáo độ nhạy giúp chúng ta xác định giải pháp tối ưu và phạm vi mà các tham số có thể thay đổi trước khi giải pháp tối ưu hiện tại không còn hiệu lực.</a:t>
            </a:r>
          </a:p>
        </p:txBody>
      </p:sp>
      <p:grpSp>
        <p:nvGrpSpPr>
          <p:cNvPr name="Group 10" id="10"/>
          <p:cNvGrpSpPr/>
          <p:nvPr/>
        </p:nvGrpSpPr>
        <p:grpSpPr>
          <a:xfrm rot="0">
            <a:off x="987475" y="4898082"/>
            <a:ext cx="5273874" cy="2519214"/>
            <a:chOff x="0" y="0"/>
            <a:chExt cx="7031832" cy="3358952"/>
          </a:xfrm>
        </p:grpSpPr>
        <p:sp>
          <p:nvSpPr>
            <p:cNvPr name="Freeform 11" id="11"/>
            <p:cNvSpPr/>
            <p:nvPr/>
          </p:nvSpPr>
          <p:spPr>
            <a:xfrm flipH="false" flipV="false" rot="0">
              <a:off x="6350" y="6350"/>
              <a:ext cx="7019036" cy="3346196"/>
            </a:xfrm>
            <a:custGeom>
              <a:avLst/>
              <a:gdLst/>
              <a:ahLst/>
              <a:cxnLst/>
              <a:rect r="r" b="b" t="t" l="l"/>
              <a:pathLst>
                <a:path h="3346196" w="7019036">
                  <a:moveTo>
                    <a:pt x="0" y="142875"/>
                  </a:moveTo>
                  <a:cubicBezTo>
                    <a:pt x="0" y="64008"/>
                    <a:pt x="64135" y="0"/>
                    <a:pt x="143129" y="0"/>
                  </a:cubicBezTo>
                  <a:lnTo>
                    <a:pt x="6875907" y="0"/>
                  </a:lnTo>
                  <a:cubicBezTo>
                    <a:pt x="6955027" y="0"/>
                    <a:pt x="7019036" y="64008"/>
                    <a:pt x="7019036" y="142875"/>
                  </a:cubicBezTo>
                  <a:lnTo>
                    <a:pt x="7019036" y="3203321"/>
                  </a:lnTo>
                  <a:cubicBezTo>
                    <a:pt x="7019036" y="3282188"/>
                    <a:pt x="6954900" y="3346196"/>
                    <a:pt x="6875907" y="3346196"/>
                  </a:cubicBezTo>
                  <a:lnTo>
                    <a:pt x="143129" y="3346196"/>
                  </a:lnTo>
                  <a:cubicBezTo>
                    <a:pt x="64135" y="3346196"/>
                    <a:pt x="0" y="3282315"/>
                    <a:pt x="0" y="3203321"/>
                  </a:cubicBezTo>
                  <a:close/>
                </a:path>
              </a:pathLst>
            </a:custGeom>
            <a:solidFill>
              <a:srgbClr val="FFD8CC"/>
            </a:solidFill>
          </p:spPr>
        </p:sp>
        <p:sp>
          <p:nvSpPr>
            <p:cNvPr name="Freeform 12" id="12"/>
            <p:cNvSpPr/>
            <p:nvPr/>
          </p:nvSpPr>
          <p:spPr>
            <a:xfrm flipH="false" flipV="false" rot="0">
              <a:off x="0" y="0"/>
              <a:ext cx="7031736" cy="3358896"/>
            </a:xfrm>
            <a:custGeom>
              <a:avLst/>
              <a:gdLst/>
              <a:ahLst/>
              <a:cxnLst/>
              <a:rect r="r" b="b" t="t" l="l"/>
              <a:pathLst>
                <a:path h="3358896" w="7031736">
                  <a:moveTo>
                    <a:pt x="0" y="149225"/>
                  </a:moveTo>
                  <a:cubicBezTo>
                    <a:pt x="0" y="66802"/>
                    <a:pt x="66929" y="0"/>
                    <a:pt x="149479" y="0"/>
                  </a:cubicBezTo>
                  <a:lnTo>
                    <a:pt x="6882257" y="0"/>
                  </a:lnTo>
                  <a:lnTo>
                    <a:pt x="6882257" y="6350"/>
                  </a:lnTo>
                  <a:lnTo>
                    <a:pt x="6882257" y="0"/>
                  </a:lnTo>
                  <a:cubicBezTo>
                    <a:pt x="6964807" y="0"/>
                    <a:pt x="7031736" y="66802"/>
                    <a:pt x="7031736" y="149225"/>
                  </a:cubicBezTo>
                  <a:lnTo>
                    <a:pt x="7025386" y="149225"/>
                  </a:lnTo>
                  <a:lnTo>
                    <a:pt x="7031736" y="149225"/>
                  </a:lnTo>
                  <a:lnTo>
                    <a:pt x="7031736" y="3209671"/>
                  </a:lnTo>
                  <a:lnTo>
                    <a:pt x="7025386" y="3209671"/>
                  </a:lnTo>
                  <a:lnTo>
                    <a:pt x="7031736" y="3209671"/>
                  </a:lnTo>
                  <a:cubicBezTo>
                    <a:pt x="7031736" y="3292094"/>
                    <a:pt x="6964807" y="3358896"/>
                    <a:pt x="6882257" y="3358896"/>
                  </a:cubicBezTo>
                  <a:lnTo>
                    <a:pt x="6882257" y="3352546"/>
                  </a:lnTo>
                  <a:lnTo>
                    <a:pt x="6882257" y="3358896"/>
                  </a:lnTo>
                  <a:lnTo>
                    <a:pt x="149479" y="3358896"/>
                  </a:lnTo>
                  <a:lnTo>
                    <a:pt x="149479" y="3352546"/>
                  </a:lnTo>
                  <a:lnTo>
                    <a:pt x="149479" y="3358896"/>
                  </a:lnTo>
                  <a:cubicBezTo>
                    <a:pt x="66929" y="3358896"/>
                    <a:pt x="0" y="3292094"/>
                    <a:pt x="0" y="3209671"/>
                  </a:cubicBezTo>
                  <a:lnTo>
                    <a:pt x="0" y="149225"/>
                  </a:lnTo>
                  <a:lnTo>
                    <a:pt x="6350" y="149225"/>
                  </a:lnTo>
                  <a:lnTo>
                    <a:pt x="0" y="149225"/>
                  </a:lnTo>
                  <a:moveTo>
                    <a:pt x="12700" y="149225"/>
                  </a:moveTo>
                  <a:lnTo>
                    <a:pt x="12700" y="3209671"/>
                  </a:lnTo>
                  <a:lnTo>
                    <a:pt x="6350" y="3209671"/>
                  </a:lnTo>
                  <a:lnTo>
                    <a:pt x="12700" y="3209671"/>
                  </a:lnTo>
                  <a:cubicBezTo>
                    <a:pt x="12700" y="3285109"/>
                    <a:pt x="73914" y="3346196"/>
                    <a:pt x="149479" y="3346196"/>
                  </a:cubicBezTo>
                  <a:lnTo>
                    <a:pt x="6882257" y="3346196"/>
                  </a:lnTo>
                  <a:cubicBezTo>
                    <a:pt x="6957822" y="3346196"/>
                    <a:pt x="7019036" y="3285109"/>
                    <a:pt x="7019036" y="3209671"/>
                  </a:cubicBezTo>
                  <a:lnTo>
                    <a:pt x="7019036" y="149225"/>
                  </a:lnTo>
                  <a:cubicBezTo>
                    <a:pt x="7019163" y="73787"/>
                    <a:pt x="6957949" y="12700"/>
                    <a:pt x="6882257" y="12700"/>
                  </a:cubicBezTo>
                  <a:lnTo>
                    <a:pt x="149479" y="12700"/>
                  </a:lnTo>
                  <a:lnTo>
                    <a:pt x="149479" y="6350"/>
                  </a:lnTo>
                  <a:lnTo>
                    <a:pt x="149479" y="12700"/>
                  </a:lnTo>
                  <a:cubicBezTo>
                    <a:pt x="73914" y="12700"/>
                    <a:pt x="12700" y="73787"/>
                    <a:pt x="12700" y="149225"/>
                  </a:cubicBezTo>
                  <a:close/>
                </a:path>
              </a:pathLst>
            </a:custGeom>
            <a:solidFill>
              <a:srgbClr val="0A988B"/>
            </a:solidFill>
          </p:spPr>
        </p:sp>
      </p:grpSp>
      <p:grpSp>
        <p:nvGrpSpPr>
          <p:cNvPr name="Group 13" id="13"/>
          <p:cNvGrpSpPr/>
          <p:nvPr/>
        </p:nvGrpSpPr>
        <p:grpSpPr>
          <a:xfrm rot="0">
            <a:off x="1256854" y="5167461"/>
            <a:ext cx="765422" cy="765422"/>
            <a:chOff x="0" y="0"/>
            <a:chExt cx="1020563" cy="1020563"/>
          </a:xfrm>
        </p:grpSpPr>
        <p:sp>
          <p:nvSpPr>
            <p:cNvPr name="Freeform 14" id="14"/>
            <p:cNvSpPr/>
            <p:nvPr/>
          </p:nvSpPr>
          <p:spPr>
            <a:xfrm flipH="false" flipV="false" rot="0">
              <a:off x="0" y="0"/>
              <a:ext cx="1020572" cy="1020572"/>
            </a:xfrm>
            <a:custGeom>
              <a:avLst/>
              <a:gdLst/>
              <a:ahLst/>
              <a:cxnLst/>
              <a:rect r="r" b="b" t="t" l="l"/>
              <a:pathLst>
                <a:path h="1020572" w="1020572">
                  <a:moveTo>
                    <a:pt x="0" y="510286"/>
                  </a:moveTo>
                  <a:cubicBezTo>
                    <a:pt x="0" y="228473"/>
                    <a:pt x="228473" y="0"/>
                    <a:pt x="510286" y="0"/>
                  </a:cubicBezTo>
                  <a:cubicBezTo>
                    <a:pt x="792099" y="0"/>
                    <a:pt x="1020572" y="228473"/>
                    <a:pt x="1020572" y="510286"/>
                  </a:cubicBezTo>
                  <a:cubicBezTo>
                    <a:pt x="1020572" y="792099"/>
                    <a:pt x="792099" y="1020572"/>
                    <a:pt x="510286" y="1020572"/>
                  </a:cubicBezTo>
                  <a:cubicBezTo>
                    <a:pt x="228473" y="1020572"/>
                    <a:pt x="0" y="792099"/>
                    <a:pt x="0" y="510286"/>
                  </a:cubicBezTo>
                  <a:close/>
                </a:path>
              </a:pathLst>
            </a:custGeom>
            <a:solidFill>
              <a:srgbClr val="0A988B"/>
            </a:solidFill>
          </p:spPr>
        </p:sp>
      </p:grpSp>
      <p:grpSp>
        <p:nvGrpSpPr>
          <p:cNvPr name="Group 15" id="15"/>
          <p:cNvGrpSpPr/>
          <p:nvPr/>
        </p:nvGrpSpPr>
        <p:grpSpPr>
          <a:xfrm rot="0">
            <a:off x="1467296" y="5334892"/>
            <a:ext cx="344389" cy="430560"/>
            <a:chOff x="0" y="0"/>
            <a:chExt cx="459185" cy="574080"/>
          </a:xfrm>
        </p:grpSpPr>
        <p:sp>
          <p:nvSpPr>
            <p:cNvPr name="Freeform 16" id="16" descr="preencoded.png"/>
            <p:cNvSpPr/>
            <p:nvPr/>
          </p:nvSpPr>
          <p:spPr>
            <a:xfrm flipH="false" flipV="false" rot="0">
              <a:off x="0" y="0"/>
              <a:ext cx="459232" cy="574040"/>
            </a:xfrm>
            <a:custGeom>
              <a:avLst/>
              <a:gdLst/>
              <a:ahLst/>
              <a:cxnLst/>
              <a:rect r="r" b="b" t="t" l="l"/>
              <a:pathLst>
                <a:path h="574040" w="459232">
                  <a:moveTo>
                    <a:pt x="0" y="0"/>
                  </a:moveTo>
                  <a:lnTo>
                    <a:pt x="459232" y="0"/>
                  </a:lnTo>
                  <a:lnTo>
                    <a:pt x="459232" y="574040"/>
                  </a:lnTo>
                  <a:lnTo>
                    <a:pt x="0" y="574040"/>
                  </a:lnTo>
                  <a:lnTo>
                    <a:pt x="0" y="0"/>
                  </a:lnTo>
                  <a:close/>
                </a:path>
              </a:pathLst>
            </a:custGeom>
            <a:blipFill>
              <a:blip r:embed="rId5"/>
              <a:stretch>
                <a:fillRect l="-8" t="0" r="1" b="-6"/>
              </a:stretch>
            </a:blipFill>
          </p:spPr>
        </p:sp>
      </p:grpSp>
      <p:sp>
        <p:nvSpPr>
          <p:cNvPr name="TextBox 17" id="17"/>
          <p:cNvSpPr txBox="true"/>
          <p:nvPr/>
        </p:nvSpPr>
        <p:spPr>
          <a:xfrm rot="0">
            <a:off x="1256854" y="6178451"/>
            <a:ext cx="3189685" cy="466725"/>
          </a:xfrm>
          <a:prstGeom prst="rect">
            <a:avLst/>
          </a:prstGeom>
        </p:spPr>
        <p:txBody>
          <a:bodyPr anchor="t" rtlCol="false" tIns="0" lIns="0" bIns="0" rIns="0">
            <a:spAutoFit/>
          </a:bodyPr>
          <a:lstStyle/>
          <a:p>
            <a:pPr algn="l">
              <a:lnSpc>
                <a:spcPts val="3750"/>
              </a:lnSpc>
            </a:pPr>
            <a:r>
              <a:rPr lang="en-US" sz="3000" b="true">
                <a:solidFill>
                  <a:srgbClr val="403C4E"/>
                </a:solidFill>
                <a:latin typeface="Merriweather Bold"/>
                <a:ea typeface="Merriweather Bold"/>
                <a:cs typeface="Merriweather Bold"/>
                <a:sym typeface="Merriweather Bold"/>
              </a:rPr>
              <a:t>Thành phần S</a:t>
            </a:r>
          </a:p>
        </p:txBody>
      </p:sp>
      <p:sp>
        <p:nvSpPr>
          <p:cNvPr name="TextBox 18" id="18"/>
          <p:cNvSpPr txBox="true"/>
          <p:nvPr/>
        </p:nvSpPr>
        <p:spPr>
          <a:xfrm rot="0">
            <a:off x="1256854" y="6634757"/>
            <a:ext cx="4735116" cy="554831"/>
          </a:xfrm>
          <a:prstGeom prst="rect">
            <a:avLst/>
          </a:prstGeom>
        </p:spPr>
        <p:txBody>
          <a:bodyPr anchor="t" rtlCol="false" tIns="0" lIns="0" bIns="0" rIns="0">
            <a:spAutoFit/>
          </a:bodyPr>
          <a:lstStyle/>
          <a:p>
            <a:pPr algn="l">
              <a:lnSpc>
                <a:spcPts val="4781"/>
              </a:lnSpc>
            </a:pPr>
            <a:r>
              <a:rPr lang="en-US" sz="3000" b="true">
                <a:solidFill>
                  <a:srgbClr val="403C4E"/>
                </a:solidFill>
                <a:latin typeface="Open Sans Bold"/>
                <a:ea typeface="Open Sans Bold"/>
                <a:cs typeface="Open Sans Bold"/>
                <a:sym typeface="Open Sans Bold"/>
              </a:rPr>
              <a:t>3.51</a:t>
            </a:r>
            <a:r>
              <a:rPr lang="en-US" sz="3000">
                <a:solidFill>
                  <a:srgbClr val="403C4E"/>
                </a:solidFill>
                <a:latin typeface="Open Sans"/>
                <a:ea typeface="Open Sans"/>
                <a:cs typeface="Open Sans"/>
                <a:sym typeface="Open Sans"/>
              </a:rPr>
              <a:t> pounds</a:t>
            </a:r>
          </a:p>
        </p:txBody>
      </p:sp>
      <p:grpSp>
        <p:nvGrpSpPr>
          <p:cNvPr name="Group 19" id="19"/>
          <p:cNvGrpSpPr/>
          <p:nvPr/>
        </p:nvGrpSpPr>
        <p:grpSpPr>
          <a:xfrm rot="0">
            <a:off x="6506915" y="4898082"/>
            <a:ext cx="5274022" cy="2519214"/>
            <a:chOff x="0" y="0"/>
            <a:chExt cx="7032030" cy="3358952"/>
          </a:xfrm>
        </p:grpSpPr>
        <p:sp>
          <p:nvSpPr>
            <p:cNvPr name="Freeform 20" id="20"/>
            <p:cNvSpPr/>
            <p:nvPr/>
          </p:nvSpPr>
          <p:spPr>
            <a:xfrm flipH="false" flipV="false" rot="0">
              <a:off x="6350" y="6350"/>
              <a:ext cx="7019290" cy="3346196"/>
            </a:xfrm>
            <a:custGeom>
              <a:avLst/>
              <a:gdLst/>
              <a:ahLst/>
              <a:cxnLst/>
              <a:rect r="r" b="b" t="t" l="l"/>
              <a:pathLst>
                <a:path h="3346196" w="7019290">
                  <a:moveTo>
                    <a:pt x="0" y="142875"/>
                  </a:moveTo>
                  <a:cubicBezTo>
                    <a:pt x="0" y="64008"/>
                    <a:pt x="64135" y="0"/>
                    <a:pt x="143129" y="0"/>
                  </a:cubicBezTo>
                  <a:lnTo>
                    <a:pt x="6876161" y="0"/>
                  </a:lnTo>
                  <a:cubicBezTo>
                    <a:pt x="6955282" y="0"/>
                    <a:pt x="7019290" y="64008"/>
                    <a:pt x="7019290" y="142875"/>
                  </a:cubicBezTo>
                  <a:lnTo>
                    <a:pt x="7019290" y="3203321"/>
                  </a:lnTo>
                  <a:cubicBezTo>
                    <a:pt x="7019290" y="3282188"/>
                    <a:pt x="6955155" y="3346196"/>
                    <a:pt x="6876161" y="3346196"/>
                  </a:cubicBezTo>
                  <a:lnTo>
                    <a:pt x="143129" y="3346196"/>
                  </a:lnTo>
                  <a:cubicBezTo>
                    <a:pt x="64135" y="3346196"/>
                    <a:pt x="0" y="3282315"/>
                    <a:pt x="0" y="3203321"/>
                  </a:cubicBezTo>
                  <a:close/>
                </a:path>
              </a:pathLst>
            </a:custGeom>
            <a:solidFill>
              <a:srgbClr val="FFD8CC"/>
            </a:solidFill>
          </p:spPr>
        </p:sp>
        <p:sp>
          <p:nvSpPr>
            <p:cNvPr name="Freeform 21" id="21"/>
            <p:cNvSpPr/>
            <p:nvPr/>
          </p:nvSpPr>
          <p:spPr>
            <a:xfrm flipH="false" flipV="false" rot="0">
              <a:off x="0" y="0"/>
              <a:ext cx="7031990" cy="3358896"/>
            </a:xfrm>
            <a:custGeom>
              <a:avLst/>
              <a:gdLst/>
              <a:ahLst/>
              <a:cxnLst/>
              <a:rect r="r" b="b" t="t" l="l"/>
              <a:pathLst>
                <a:path h="3358896" w="7031990">
                  <a:moveTo>
                    <a:pt x="0" y="149225"/>
                  </a:moveTo>
                  <a:cubicBezTo>
                    <a:pt x="0" y="66802"/>
                    <a:pt x="66929" y="0"/>
                    <a:pt x="149479" y="0"/>
                  </a:cubicBezTo>
                  <a:lnTo>
                    <a:pt x="6882511" y="0"/>
                  </a:lnTo>
                  <a:lnTo>
                    <a:pt x="6882511" y="6350"/>
                  </a:lnTo>
                  <a:lnTo>
                    <a:pt x="6882511" y="0"/>
                  </a:lnTo>
                  <a:cubicBezTo>
                    <a:pt x="6965061" y="0"/>
                    <a:pt x="7031990" y="66802"/>
                    <a:pt x="7031990" y="149225"/>
                  </a:cubicBezTo>
                  <a:lnTo>
                    <a:pt x="7025640" y="149225"/>
                  </a:lnTo>
                  <a:lnTo>
                    <a:pt x="7031990" y="149225"/>
                  </a:lnTo>
                  <a:lnTo>
                    <a:pt x="7031990" y="3209671"/>
                  </a:lnTo>
                  <a:lnTo>
                    <a:pt x="7025640" y="3209671"/>
                  </a:lnTo>
                  <a:lnTo>
                    <a:pt x="7031990" y="3209671"/>
                  </a:lnTo>
                  <a:cubicBezTo>
                    <a:pt x="7031990" y="3292094"/>
                    <a:pt x="6965061" y="3358896"/>
                    <a:pt x="6882511" y="3358896"/>
                  </a:cubicBezTo>
                  <a:lnTo>
                    <a:pt x="6882511" y="3352546"/>
                  </a:lnTo>
                  <a:lnTo>
                    <a:pt x="6882511" y="3358896"/>
                  </a:lnTo>
                  <a:lnTo>
                    <a:pt x="149479" y="3358896"/>
                  </a:lnTo>
                  <a:lnTo>
                    <a:pt x="149479" y="3352546"/>
                  </a:lnTo>
                  <a:lnTo>
                    <a:pt x="149479" y="3358896"/>
                  </a:lnTo>
                  <a:cubicBezTo>
                    <a:pt x="66929" y="3358896"/>
                    <a:pt x="0" y="3292094"/>
                    <a:pt x="0" y="3209671"/>
                  </a:cubicBezTo>
                  <a:lnTo>
                    <a:pt x="0" y="149225"/>
                  </a:lnTo>
                  <a:lnTo>
                    <a:pt x="6350" y="149225"/>
                  </a:lnTo>
                  <a:lnTo>
                    <a:pt x="0" y="149225"/>
                  </a:lnTo>
                  <a:moveTo>
                    <a:pt x="12700" y="149225"/>
                  </a:moveTo>
                  <a:lnTo>
                    <a:pt x="12700" y="3209671"/>
                  </a:lnTo>
                  <a:lnTo>
                    <a:pt x="6350" y="3209671"/>
                  </a:lnTo>
                  <a:lnTo>
                    <a:pt x="12700" y="3209671"/>
                  </a:lnTo>
                  <a:cubicBezTo>
                    <a:pt x="12700" y="3285109"/>
                    <a:pt x="73914" y="3346196"/>
                    <a:pt x="149479" y="3346196"/>
                  </a:cubicBezTo>
                  <a:lnTo>
                    <a:pt x="6882511" y="3346196"/>
                  </a:lnTo>
                  <a:cubicBezTo>
                    <a:pt x="6958076" y="3346196"/>
                    <a:pt x="7019290" y="3285109"/>
                    <a:pt x="7019290" y="3209671"/>
                  </a:cubicBezTo>
                  <a:lnTo>
                    <a:pt x="7019290" y="149225"/>
                  </a:lnTo>
                  <a:cubicBezTo>
                    <a:pt x="7019290" y="73787"/>
                    <a:pt x="6958076" y="12700"/>
                    <a:pt x="6882511" y="12700"/>
                  </a:cubicBezTo>
                  <a:lnTo>
                    <a:pt x="149479" y="12700"/>
                  </a:lnTo>
                  <a:lnTo>
                    <a:pt x="149479" y="6350"/>
                  </a:lnTo>
                  <a:lnTo>
                    <a:pt x="149479" y="12700"/>
                  </a:lnTo>
                  <a:cubicBezTo>
                    <a:pt x="73914" y="12700"/>
                    <a:pt x="12700" y="73787"/>
                    <a:pt x="12700" y="149225"/>
                  </a:cubicBezTo>
                  <a:close/>
                </a:path>
              </a:pathLst>
            </a:custGeom>
            <a:solidFill>
              <a:srgbClr val="0A988B"/>
            </a:solidFill>
          </p:spPr>
        </p:sp>
      </p:grpSp>
      <p:grpSp>
        <p:nvGrpSpPr>
          <p:cNvPr name="Group 22" id="22"/>
          <p:cNvGrpSpPr/>
          <p:nvPr/>
        </p:nvGrpSpPr>
        <p:grpSpPr>
          <a:xfrm rot="0">
            <a:off x="6776294" y="5167461"/>
            <a:ext cx="765422" cy="765422"/>
            <a:chOff x="0" y="0"/>
            <a:chExt cx="1020563" cy="1020563"/>
          </a:xfrm>
        </p:grpSpPr>
        <p:sp>
          <p:nvSpPr>
            <p:cNvPr name="Freeform 23" id="23"/>
            <p:cNvSpPr/>
            <p:nvPr/>
          </p:nvSpPr>
          <p:spPr>
            <a:xfrm flipH="false" flipV="false" rot="0">
              <a:off x="0" y="0"/>
              <a:ext cx="1020572" cy="1020572"/>
            </a:xfrm>
            <a:custGeom>
              <a:avLst/>
              <a:gdLst/>
              <a:ahLst/>
              <a:cxnLst/>
              <a:rect r="r" b="b" t="t" l="l"/>
              <a:pathLst>
                <a:path h="1020572" w="1020572">
                  <a:moveTo>
                    <a:pt x="0" y="510286"/>
                  </a:moveTo>
                  <a:cubicBezTo>
                    <a:pt x="0" y="228473"/>
                    <a:pt x="228473" y="0"/>
                    <a:pt x="510286" y="0"/>
                  </a:cubicBezTo>
                  <a:cubicBezTo>
                    <a:pt x="792099" y="0"/>
                    <a:pt x="1020572" y="228473"/>
                    <a:pt x="1020572" y="510286"/>
                  </a:cubicBezTo>
                  <a:cubicBezTo>
                    <a:pt x="1020572" y="792099"/>
                    <a:pt x="792099" y="1020572"/>
                    <a:pt x="510286" y="1020572"/>
                  </a:cubicBezTo>
                  <a:cubicBezTo>
                    <a:pt x="228473" y="1020572"/>
                    <a:pt x="0" y="792099"/>
                    <a:pt x="0" y="510286"/>
                  </a:cubicBezTo>
                  <a:close/>
                </a:path>
              </a:pathLst>
            </a:custGeom>
            <a:solidFill>
              <a:srgbClr val="0A988B"/>
            </a:solidFill>
          </p:spPr>
        </p:sp>
      </p:grpSp>
      <p:grpSp>
        <p:nvGrpSpPr>
          <p:cNvPr name="Group 24" id="24"/>
          <p:cNvGrpSpPr/>
          <p:nvPr/>
        </p:nvGrpSpPr>
        <p:grpSpPr>
          <a:xfrm rot="0">
            <a:off x="6986736" y="5334892"/>
            <a:ext cx="344389" cy="430560"/>
            <a:chOff x="0" y="0"/>
            <a:chExt cx="459185" cy="574080"/>
          </a:xfrm>
        </p:grpSpPr>
        <p:sp>
          <p:nvSpPr>
            <p:cNvPr name="Freeform 25" id="25" descr="preencoded.png"/>
            <p:cNvSpPr/>
            <p:nvPr/>
          </p:nvSpPr>
          <p:spPr>
            <a:xfrm flipH="false" flipV="false" rot="0">
              <a:off x="0" y="0"/>
              <a:ext cx="459232" cy="574040"/>
            </a:xfrm>
            <a:custGeom>
              <a:avLst/>
              <a:gdLst/>
              <a:ahLst/>
              <a:cxnLst/>
              <a:rect r="r" b="b" t="t" l="l"/>
              <a:pathLst>
                <a:path h="574040" w="459232">
                  <a:moveTo>
                    <a:pt x="0" y="0"/>
                  </a:moveTo>
                  <a:lnTo>
                    <a:pt x="459232" y="0"/>
                  </a:lnTo>
                  <a:lnTo>
                    <a:pt x="459232" y="574040"/>
                  </a:lnTo>
                  <a:lnTo>
                    <a:pt x="0" y="574040"/>
                  </a:lnTo>
                  <a:lnTo>
                    <a:pt x="0" y="0"/>
                  </a:lnTo>
                  <a:close/>
                </a:path>
              </a:pathLst>
            </a:custGeom>
            <a:blipFill>
              <a:blip r:embed="rId6"/>
              <a:stretch>
                <a:fillRect l="-8" t="0" r="1" b="-6"/>
              </a:stretch>
            </a:blipFill>
          </p:spPr>
        </p:sp>
      </p:grpSp>
      <p:sp>
        <p:nvSpPr>
          <p:cNvPr name="TextBox 26" id="26"/>
          <p:cNvSpPr txBox="true"/>
          <p:nvPr/>
        </p:nvSpPr>
        <p:spPr>
          <a:xfrm rot="0">
            <a:off x="6776294" y="6178451"/>
            <a:ext cx="3189685" cy="466725"/>
          </a:xfrm>
          <a:prstGeom prst="rect">
            <a:avLst/>
          </a:prstGeom>
        </p:spPr>
        <p:txBody>
          <a:bodyPr anchor="t" rtlCol="false" tIns="0" lIns="0" bIns="0" rIns="0">
            <a:spAutoFit/>
          </a:bodyPr>
          <a:lstStyle/>
          <a:p>
            <a:pPr algn="l">
              <a:lnSpc>
                <a:spcPts val="3750"/>
              </a:lnSpc>
            </a:pPr>
            <a:r>
              <a:rPr lang="en-US" sz="3000" b="true">
                <a:solidFill>
                  <a:srgbClr val="403C4E"/>
                </a:solidFill>
                <a:latin typeface="Merriweather Bold"/>
                <a:ea typeface="Merriweather Bold"/>
                <a:cs typeface="Merriweather Bold"/>
                <a:sym typeface="Merriweather Bold"/>
              </a:rPr>
              <a:t>Thành phần E</a:t>
            </a:r>
          </a:p>
        </p:txBody>
      </p:sp>
      <p:sp>
        <p:nvSpPr>
          <p:cNvPr name="TextBox 27" id="27"/>
          <p:cNvSpPr txBox="true"/>
          <p:nvPr/>
        </p:nvSpPr>
        <p:spPr>
          <a:xfrm rot="0">
            <a:off x="6776294" y="6634757"/>
            <a:ext cx="4735265" cy="554831"/>
          </a:xfrm>
          <a:prstGeom prst="rect">
            <a:avLst/>
          </a:prstGeom>
        </p:spPr>
        <p:txBody>
          <a:bodyPr anchor="t" rtlCol="false" tIns="0" lIns="0" bIns="0" rIns="0">
            <a:spAutoFit/>
          </a:bodyPr>
          <a:lstStyle/>
          <a:p>
            <a:pPr algn="l">
              <a:lnSpc>
                <a:spcPts val="4781"/>
              </a:lnSpc>
            </a:pPr>
            <a:r>
              <a:rPr lang="en-US" sz="3000" b="true">
                <a:solidFill>
                  <a:srgbClr val="403C4E"/>
                </a:solidFill>
                <a:latin typeface="Open Sans Bold"/>
                <a:ea typeface="Open Sans Bold"/>
                <a:cs typeface="Open Sans Bold"/>
                <a:sym typeface="Open Sans Bold"/>
              </a:rPr>
              <a:t>0.95</a:t>
            </a:r>
            <a:r>
              <a:rPr lang="en-US" sz="3000">
                <a:solidFill>
                  <a:srgbClr val="403C4E"/>
                </a:solidFill>
                <a:latin typeface="Open Sans"/>
                <a:ea typeface="Open Sans"/>
                <a:cs typeface="Open Sans"/>
                <a:sym typeface="Open Sans"/>
              </a:rPr>
              <a:t> pound</a:t>
            </a:r>
          </a:p>
        </p:txBody>
      </p:sp>
      <p:grpSp>
        <p:nvGrpSpPr>
          <p:cNvPr name="Group 28" id="28"/>
          <p:cNvGrpSpPr/>
          <p:nvPr/>
        </p:nvGrpSpPr>
        <p:grpSpPr>
          <a:xfrm rot="0">
            <a:off x="12026504" y="4898082"/>
            <a:ext cx="5274022" cy="2519214"/>
            <a:chOff x="0" y="0"/>
            <a:chExt cx="7032030" cy="3358952"/>
          </a:xfrm>
        </p:grpSpPr>
        <p:sp>
          <p:nvSpPr>
            <p:cNvPr name="Freeform 29" id="29"/>
            <p:cNvSpPr/>
            <p:nvPr/>
          </p:nvSpPr>
          <p:spPr>
            <a:xfrm flipH="false" flipV="false" rot="0">
              <a:off x="6350" y="6350"/>
              <a:ext cx="7019290" cy="3346196"/>
            </a:xfrm>
            <a:custGeom>
              <a:avLst/>
              <a:gdLst/>
              <a:ahLst/>
              <a:cxnLst/>
              <a:rect r="r" b="b" t="t" l="l"/>
              <a:pathLst>
                <a:path h="3346196" w="7019290">
                  <a:moveTo>
                    <a:pt x="0" y="142875"/>
                  </a:moveTo>
                  <a:cubicBezTo>
                    <a:pt x="0" y="64008"/>
                    <a:pt x="64135" y="0"/>
                    <a:pt x="143129" y="0"/>
                  </a:cubicBezTo>
                  <a:lnTo>
                    <a:pt x="6876161" y="0"/>
                  </a:lnTo>
                  <a:cubicBezTo>
                    <a:pt x="6955282" y="0"/>
                    <a:pt x="7019290" y="64008"/>
                    <a:pt x="7019290" y="142875"/>
                  </a:cubicBezTo>
                  <a:lnTo>
                    <a:pt x="7019290" y="3203321"/>
                  </a:lnTo>
                  <a:cubicBezTo>
                    <a:pt x="7019290" y="3282188"/>
                    <a:pt x="6955155" y="3346196"/>
                    <a:pt x="6876161" y="3346196"/>
                  </a:cubicBezTo>
                  <a:lnTo>
                    <a:pt x="143129" y="3346196"/>
                  </a:lnTo>
                  <a:cubicBezTo>
                    <a:pt x="64135" y="3346196"/>
                    <a:pt x="0" y="3282315"/>
                    <a:pt x="0" y="3203321"/>
                  </a:cubicBezTo>
                  <a:close/>
                </a:path>
              </a:pathLst>
            </a:custGeom>
            <a:solidFill>
              <a:srgbClr val="FFD8CC"/>
            </a:solidFill>
          </p:spPr>
        </p:sp>
        <p:sp>
          <p:nvSpPr>
            <p:cNvPr name="Freeform 30" id="30"/>
            <p:cNvSpPr/>
            <p:nvPr/>
          </p:nvSpPr>
          <p:spPr>
            <a:xfrm flipH="false" flipV="false" rot="0">
              <a:off x="0" y="0"/>
              <a:ext cx="7031990" cy="3358896"/>
            </a:xfrm>
            <a:custGeom>
              <a:avLst/>
              <a:gdLst/>
              <a:ahLst/>
              <a:cxnLst/>
              <a:rect r="r" b="b" t="t" l="l"/>
              <a:pathLst>
                <a:path h="3358896" w="7031990">
                  <a:moveTo>
                    <a:pt x="0" y="149225"/>
                  </a:moveTo>
                  <a:cubicBezTo>
                    <a:pt x="0" y="66802"/>
                    <a:pt x="66929" y="0"/>
                    <a:pt x="149479" y="0"/>
                  </a:cubicBezTo>
                  <a:lnTo>
                    <a:pt x="6882511" y="0"/>
                  </a:lnTo>
                  <a:lnTo>
                    <a:pt x="6882511" y="6350"/>
                  </a:lnTo>
                  <a:lnTo>
                    <a:pt x="6882511" y="0"/>
                  </a:lnTo>
                  <a:cubicBezTo>
                    <a:pt x="6965061" y="0"/>
                    <a:pt x="7031990" y="66802"/>
                    <a:pt x="7031990" y="149225"/>
                  </a:cubicBezTo>
                  <a:lnTo>
                    <a:pt x="7025640" y="149225"/>
                  </a:lnTo>
                  <a:lnTo>
                    <a:pt x="7031990" y="149225"/>
                  </a:lnTo>
                  <a:lnTo>
                    <a:pt x="7031990" y="3209671"/>
                  </a:lnTo>
                  <a:lnTo>
                    <a:pt x="7025640" y="3209671"/>
                  </a:lnTo>
                  <a:lnTo>
                    <a:pt x="7031990" y="3209671"/>
                  </a:lnTo>
                  <a:cubicBezTo>
                    <a:pt x="7031990" y="3292094"/>
                    <a:pt x="6965061" y="3358896"/>
                    <a:pt x="6882511" y="3358896"/>
                  </a:cubicBezTo>
                  <a:lnTo>
                    <a:pt x="6882511" y="3352546"/>
                  </a:lnTo>
                  <a:lnTo>
                    <a:pt x="6882511" y="3358896"/>
                  </a:lnTo>
                  <a:lnTo>
                    <a:pt x="149479" y="3358896"/>
                  </a:lnTo>
                  <a:lnTo>
                    <a:pt x="149479" y="3352546"/>
                  </a:lnTo>
                  <a:lnTo>
                    <a:pt x="149479" y="3358896"/>
                  </a:lnTo>
                  <a:cubicBezTo>
                    <a:pt x="66929" y="3358896"/>
                    <a:pt x="0" y="3292094"/>
                    <a:pt x="0" y="3209671"/>
                  </a:cubicBezTo>
                  <a:lnTo>
                    <a:pt x="0" y="149225"/>
                  </a:lnTo>
                  <a:lnTo>
                    <a:pt x="6350" y="149225"/>
                  </a:lnTo>
                  <a:lnTo>
                    <a:pt x="0" y="149225"/>
                  </a:lnTo>
                  <a:moveTo>
                    <a:pt x="12700" y="149225"/>
                  </a:moveTo>
                  <a:lnTo>
                    <a:pt x="12700" y="3209671"/>
                  </a:lnTo>
                  <a:lnTo>
                    <a:pt x="6350" y="3209671"/>
                  </a:lnTo>
                  <a:lnTo>
                    <a:pt x="12700" y="3209671"/>
                  </a:lnTo>
                  <a:cubicBezTo>
                    <a:pt x="12700" y="3285109"/>
                    <a:pt x="73914" y="3346196"/>
                    <a:pt x="149479" y="3346196"/>
                  </a:cubicBezTo>
                  <a:lnTo>
                    <a:pt x="6882511" y="3346196"/>
                  </a:lnTo>
                  <a:cubicBezTo>
                    <a:pt x="6958076" y="3346196"/>
                    <a:pt x="7019290" y="3285109"/>
                    <a:pt x="7019290" y="3209671"/>
                  </a:cubicBezTo>
                  <a:lnTo>
                    <a:pt x="7019290" y="149225"/>
                  </a:lnTo>
                  <a:cubicBezTo>
                    <a:pt x="7019290" y="73787"/>
                    <a:pt x="6958076" y="12700"/>
                    <a:pt x="6882511" y="12700"/>
                  </a:cubicBezTo>
                  <a:lnTo>
                    <a:pt x="149479" y="12700"/>
                  </a:lnTo>
                  <a:lnTo>
                    <a:pt x="149479" y="6350"/>
                  </a:lnTo>
                  <a:lnTo>
                    <a:pt x="149479" y="12700"/>
                  </a:lnTo>
                  <a:cubicBezTo>
                    <a:pt x="73914" y="12700"/>
                    <a:pt x="12700" y="73787"/>
                    <a:pt x="12700" y="149225"/>
                  </a:cubicBezTo>
                  <a:close/>
                </a:path>
              </a:pathLst>
            </a:custGeom>
            <a:solidFill>
              <a:srgbClr val="0A988B"/>
            </a:solidFill>
          </p:spPr>
        </p:sp>
      </p:grpSp>
      <p:grpSp>
        <p:nvGrpSpPr>
          <p:cNvPr name="Group 31" id="31"/>
          <p:cNvGrpSpPr/>
          <p:nvPr/>
        </p:nvGrpSpPr>
        <p:grpSpPr>
          <a:xfrm rot="0">
            <a:off x="12295882" y="5167461"/>
            <a:ext cx="765422" cy="765422"/>
            <a:chOff x="0" y="0"/>
            <a:chExt cx="1020563" cy="1020563"/>
          </a:xfrm>
        </p:grpSpPr>
        <p:sp>
          <p:nvSpPr>
            <p:cNvPr name="Freeform 32" id="32"/>
            <p:cNvSpPr/>
            <p:nvPr/>
          </p:nvSpPr>
          <p:spPr>
            <a:xfrm flipH="false" flipV="false" rot="0">
              <a:off x="0" y="0"/>
              <a:ext cx="1020572" cy="1020572"/>
            </a:xfrm>
            <a:custGeom>
              <a:avLst/>
              <a:gdLst/>
              <a:ahLst/>
              <a:cxnLst/>
              <a:rect r="r" b="b" t="t" l="l"/>
              <a:pathLst>
                <a:path h="1020572" w="1020572">
                  <a:moveTo>
                    <a:pt x="0" y="510286"/>
                  </a:moveTo>
                  <a:cubicBezTo>
                    <a:pt x="0" y="228473"/>
                    <a:pt x="228473" y="0"/>
                    <a:pt x="510286" y="0"/>
                  </a:cubicBezTo>
                  <a:cubicBezTo>
                    <a:pt x="792099" y="0"/>
                    <a:pt x="1020572" y="228473"/>
                    <a:pt x="1020572" y="510286"/>
                  </a:cubicBezTo>
                  <a:cubicBezTo>
                    <a:pt x="1020572" y="792099"/>
                    <a:pt x="792099" y="1020572"/>
                    <a:pt x="510286" y="1020572"/>
                  </a:cubicBezTo>
                  <a:cubicBezTo>
                    <a:pt x="228473" y="1020572"/>
                    <a:pt x="0" y="792099"/>
                    <a:pt x="0" y="510286"/>
                  </a:cubicBezTo>
                  <a:close/>
                </a:path>
              </a:pathLst>
            </a:custGeom>
            <a:solidFill>
              <a:srgbClr val="0A988B"/>
            </a:solidFill>
          </p:spPr>
        </p:sp>
      </p:grpSp>
      <p:grpSp>
        <p:nvGrpSpPr>
          <p:cNvPr name="Group 33" id="33"/>
          <p:cNvGrpSpPr/>
          <p:nvPr/>
        </p:nvGrpSpPr>
        <p:grpSpPr>
          <a:xfrm rot="0">
            <a:off x="12506325" y="5334892"/>
            <a:ext cx="344389" cy="430560"/>
            <a:chOff x="0" y="0"/>
            <a:chExt cx="459185" cy="574080"/>
          </a:xfrm>
        </p:grpSpPr>
        <p:sp>
          <p:nvSpPr>
            <p:cNvPr name="Freeform 34" id="34" descr="preencoded.png"/>
            <p:cNvSpPr/>
            <p:nvPr/>
          </p:nvSpPr>
          <p:spPr>
            <a:xfrm flipH="false" flipV="false" rot="0">
              <a:off x="0" y="0"/>
              <a:ext cx="459232" cy="574040"/>
            </a:xfrm>
            <a:custGeom>
              <a:avLst/>
              <a:gdLst/>
              <a:ahLst/>
              <a:cxnLst/>
              <a:rect r="r" b="b" t="t" l="l"/>
              <a:pathLst>
                <a:path h="574040" w="459232">
                  <a:moveTo>
                    <a:pt x="0" y="0"/>
                  </a:moveTo>
                  <a:lnTo>
                    <a:pt x="459232" y="0"/>
                  </a:lnTo>
                  <a:lnTo>
                    <a:pt x="459232" y="574040"/>
                  </a:lnTo>
                  <a:lnTo>
                    <a:pt x="0" y="574040"/>
                  </a:lnTo>
                  <a:lnTo>
                    <a:pt x="0" y="0"/>
                  </a:lnTo>
                  <a:close/>
                </a:path>
              </a:pathLst>
            </a:custGeom>
            <a:blipFill>
              <a:blip r:embed="rId7"/>
              <a:stretch>
                <a:fillRect l="-8" t="0" r="1" b="-6"/>
              </a:stretch>
            </a:blipFill>
          </p:spPr>
        </p:sp>
      </p:grpSp>
      <p:sp>
        <p:nvSpPr>
          <p:cNvPr name="TextBox 35" id="35"/>
          <p:cNvSpPr txBox="true"/>
          <p:nvPr/>
        </p:nvSpPr>
        <p:spPr>
          <a:xfrm rot="0">
            <a:off x="12295882" y="6178451"/>
            <a:ext cx="3189685" cy="466725"/>
          </a:xfrm>
          <a:prstGeom prst="rect">
            <a:avLst/>
          </a:prstGeom>
        </p:spPr>
        <p:txBody>
          <a:bodyPr anchor="t" rtlCol="false" tIns="0" lIns="0" bIns="0" rIns="0">
            <a:spAutoFit/>
          </a:bodyPr>
          <a:lstStyle/>
          <a:p>
            <a:pPr algn="l">
              <a:lnSpc>
                <a:spcPts val="3750"/>
              </a:lnSpc>
            </a:pPr>
            <a:r>
              <a:rPr lang="en-US" sz="3000" b="true">
                <a:solidFill>
                  <a:srgbClr val="403C4E"/>
                </a:solidFill>
                <a:latin typeface="Merriweather Bold"/>
                <a:ea typeface="Merriweather Bold"/>
                <a:cs typeface="Merriweather Bold"/>
                <a:sym typeface="Merriweather Bold"/>
              </a:rPr>
              <a:t>Thành phần A</a:t>
            </a:r>
          </a:p>
        </p:txBody>
      </p:sp>
      <p:sp>
        <p:nvSpPr>
          <p:cNvPr name="TextBox 36" id="36"/>
          <p:cNvSpPr txBox="true"/>
          <p:nvPr/>
        </p:nvSpPr>
        <p:spPr>
          <a:xfrm rot="0">
            <a:off x="12295882" y="6634757"/>
            <a:ext cx="4735265" cy="554831"/>
          </a:xfrm>
          <a:prstGeom prst="rect">
            <a:avLst/>
          </a:prstGeom>
        </p:spPr>
        <p:txBody>
          <a:bodyPr anchor="t" rtlCol="false" tIns="0" lIns="0" bIns="0" rIns="0">
            <a:spAutoFit/>
          </a:bodyPr>
          <a:lstStyle/>
          <a:p>
            <a:pPr algn="l">
              <a:lnSpc>
                <a:spcPts val="4781"/>
              </a:lnSpc>
            </a:pPr>
            <a:r>
              <a:rPr lang="en-US" sz="3000" b="true">
                <a:solidFill>
                  <a:srgbClr val="403C4E"/>
                </a:solidFill>
                <a:latin typeface="Open Sans Bold"/>
                <a:ea typeface="Open Sans Bold"/>
                <a:cs typeface="Open Sans Bold"/>
                <a:sym typeface="Open Sans Bold"/>
              </a:rPr>
              <a:t>1.54</a:t>
            </a:r>
            <a:r>
              <a:rPr lang="en-US" sz="3000">
                <a:solidFill>
                  <a:srgbClr val="403C4E"/>
                </a:solidFill>
                <a:latin typeface="Open Sans"/>
                <a:ea typeface="Open Sans"/>
                <a:cs typeface="Open Sans"/>
                <a:sym typeface="Open Sans"/>
              </a:rPr>
              <a:t> pounds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6049019" y="9686925"/>
            <a:ext cx="2153256" cy="514350"/>
            <a:chOff x="0" y="0"/>
            <a:chExt cx="2871008" cy="685800"/>
          </a:xfrm>
        </p:grpSpPr>
        <p:sp>
          <p:nvSpPr>
            <p:cNvPr name="Freeform 5" id="5"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grpSp>
        <p:nvGrpSpPr>
          <p:cNvPr name="Group 6" id="6"/>
          <p:cNvGrpSpPr/>
          <p:nvPr/>
        </p:nvGrpSpPr>
        <p:grpSpPr>
          <a:xfrm rot="0">
            <a:off x="1028700" y="1778180"/>
            <a:ext cx="16297765" cy="6730640"/>
            <a:chOff x="0" y="0"/>
            <a:chExt cx="20719260" cy="8556627"/>
          </a:xfrm>
        </p:grpSpPr>
        <p:sp>
          <p:nvSpPr>
            <p:cNvPr name="Freeform 7" id="7" descr="preencoded.png"/>
            <p:cNvSpPr/>
            <p:nvPr/>
          </p:nvSpPr>
          <p:spPr>
            <a:xfrm flipH="false" flipV="false" rot="0">
              <a:off x="0" y="0"/>
              <a:ext cx="20719287" cy="8556625"/>
            </a:xfrm>
            <a:custGeom>
              <a:avLst/>
              <a:gdLst/>
              <a:ahLst/>
              <a:cxnLst/>
              <a:rect r="r" b="b" t="t" l="l"/>
              <a:pathLst>
                <a:path h="8556625" w="20719287">
                  <a:moveTo>
                    <a:pt x="0" y="0"/>
                  </a:moveTo>
                  <a:lnTo>
                    <a:pt x="20719287" y="0"/>
                  </a:lnTo>
                  <a:lnTo>
                    <a:pt x="20719287" y="8556625"/>
                  </a:lnTo>
                  <a:lnTo>
                    <a:pt x="0" y="8556625"/>
                  </a:lnTo>
                  <a:lnTo>
                    <a:pt x="0" y="0"/>
                  </a:lnTo>
                  <a:close/>
                </a:path>
              </a:pathLst>
            </a:custGeom>
            <a:blipFill>
              <a:blip r:embed="rId5"/>
              <a:stretch>
                <a:fillRect l="0" t="0" r="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85725" y="3263956"/>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p:nvPr/>
        </p:nvGrpSpPr>
        <p:grpSpPr>
          <a:xfrm rot="0">
            <a:off x="16049019" y="9686925"/>
            <a:ext cx="2153256" cy="514350"/>
            <a:chOff x="0" y="0"/>
            <a:chExt cx="2871008" cy="685800"/>
          </a:xfrm>
        </p:grpSpPr>
        <p:sp>
          <p:nvSpPr>
            <p:cNvPr name="Freeform 7" id="7"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sp>
        <p:nvSpPr>
          <p:cNvPr name="TextBox 8" id="8"/>
          <p:cNvSpPr txBox="true"/>
          <p:nvPr/>
        </p:nvSpPr>
        <p:spPr>
          <a:xfrm rot="0">
            <a:off x="992238" y="1229292"/>
            <a:ext cx="9060227" cy="693738"/>
          </a:xfrm>
          <a:prstGeom prst="rect">
            <a:avLst/>
          </a:prstGeom>
        </p:spPr>
        <p:txBody>
          <a:bodyPr anchor="t" rtlCol="false" tIns="0" lIns="0" bIns="0" rIns="0">
            <a:spAutoFit/>
          </a:bodyPr>
          <a:lstStyle/>
          <a:p>
            <a:pPr algn="l">
              <a:lnSpc>
                <a:spcPts val="5562"/>
              </a:lnSpc>
            </a:pPr>
            <a:r>
              <a:rPr lang="en-US" sz="4437" b="true">
                <a:solidFill>
                  <a:srgbClr val="403C4E"/>
                </a:solidFill>
                <a:latin typeface="Merriweather Bold"/>
                <a:ea typeface="Merriweather Bold"/>
                <a:cs typeface="Merriweather Bold"/>
                <a:sym typeface="Merriweather Bold"/>
              </a:rPr>
              <a:t>Phân Tích Chi Phí Tối Ưu</a:t>
            </a:r>
          </a:p>
        </p:txBody>
      </p:sp>
      <p:sp>
        <p:nvSpPr>
          <p:cNvPr name="TextBox 9" id="9"/>
          <p:cNvSpPr txBox="true"/>
          <p:nvPr/>
        </p:nvSpPr>
        <p:spPr>
          <a:xfrm rot="0">
            <a:off x="1028700" y="1856354"/>
            <a:ext cx="16303526" cy="1189264"/>
          </a:xfrm>
          <a:prstGeom prst="rect">
            <a:avLst/>
          </a:prstGeom>
        </p:spPr>
        <p:txBody>
          <a:bodyPr anchor="t" rtlCol="false" tIns="0" lIns="0" bIns="0" rIns="0">
            <a:spAutoFit/>
          </a:bodyPr>
          <a:lstStyle/>
          <a:p>
            <a:pPr algn="l">
              <a:lnSpc>
                <a:spcPts val="4885"/>
              </a:lnSpc>
            </a:pPr>
            <a:r>
              <a:rPr lang="en-US" sz="3000">
                <a:solidFill>
                  <a:srgbClr val="403C4E"/>
                </a:solidFill>
                <a:latin typeface="Open Sans"/>
                <a:ea typeface="Open Sans"/>
                <a:cs typeface="Open Sans"/>
                <a:sym typeface="Open Sans"/>
              </a:rPr>
              <a:t>Với các mức chi phí hiện tại của thành phần thức ăn, tổng chi phí tối ưu để đáp ứng mọi ràng buộc dinh dưỡng là </a:t>
            </a:r>
            <a:r>
              <a:rPr lang="en-US" sz="3000">
                <a:solidFill>
                  <a:srgbClr val="0A988B"/>
                </a:solidFill>
                <a:latin typeface="Open Sans"/>
                <a:ea typeface="Open Sans"/>
                <a:cs typeface="Open Sans"/>
                <a:sym typeface="Open Sans"/>
              </a:rPr>
              <a:t>5.97 Đô la</a:t>
            </a:r>
            <a:r>
              <a:rPr lang="en-US" sz="3000">
                <a:solidFill>
                  <a:srgbClr val="403C4E"/>
                </a:solidFill>
                <a:latin typeface="Open Sans"/>
                <a:ea typeface="Open Sans"/>
                <a:cs typeface="Open Sans"/>
                <a:sym typeface="Open Sans"/>
              </a:rPr>
              <a:t>.</a:t>
            </a:r>
          </a:p>
        </p:txBody>
      </p:sp>
      <p:grpSp>
        <p:nvGrpSpPr>
          <p:cNvPr name="Group 10" id="10"/>
          <p:cNvGrpSpPr/>
          <p:nvPr/>
        </p:nvGrpSpPr>
        <p:grpSpPr>
          <a:xfrm rot="0">
            <a:off x="973188" y="3683794"/>
            <a:ext cx="8048030" cy="1747986"/>
            <a:chOff x="0" y="0"/>
            <a:chExt cx="10730707" cy="2330648"/>
          </a:xfrm>
        </p:grpSpPr>
        <p:sp>
          <p:nvSpPr>
            <p:cNvPr name="Freeform 11" id="11"/>
            <p:cNvSpPr/>
            <p:nvPr/>
          </p:nvSpPr>
          <p:spPr>
            <a:xfrm flipH="false" flipV="false" rot="0">
              <a:off x="25400" y="25400"/>
              <a:ext cx="10679812" cy="2279904"/>
            </a:xfrm>
            <a:custGeom>
              <a:avLst/>
              <a:gdLst/>
              <a:ahLst/>
              <a:cxnLst/>
              <a:rect r="r" b="b" t="t" l="l"/>
              <a:pathLst>
                <a:path h="2279904" w="10679812">
                  <a:moveTo>
                    <a:pt x="0" y="243840"/>
                  </a:moveTo>
                  <a:cubicBezTo>
                    <a:pt x="0" y="109220"/>
                    <a:pt x="111125" y="0"/>
                    <a:pt x="248031" y="0"/>
                  </a:cubicBezTo>
                  <a:lnTo>
                    <a:pt x="10431780" y="0"/>
                  </a:lnTo>
                  <a:cubicBezTo>
                    <a:pt x="10568813" y="0"/>
                    <a:pt x="10679812" y="109220"/>
                    <a:pt x="10679812" y="243840"/>
                  </a:cubicBezTo>
                  <a:lnTo>
                    <a:pt x="10679812" y="2036064"/>
                  </a:lnTo>
                  <a:cubicBezTo>
                    <a:pt x="10679812" y="2170684"/>
                    <a:pt x="10568687" y="2279904"/>
                    <a:pt x="10431780" y="2279904"/>
                  </a:cubicBezTo>
                  <a:lnTo>
                    <a:pt x="248031" y="2279904"/>
                  </a:lnTo>
                  <a:cubicBezTo>
                    <a:pt x="110998" y="2279904"/>
                    <a:pt x="0" y="2170684"/>
                    <a:pt x="0" y="2036064"/>
                  </a:cubicBezTo>
                  <a:close/>
                </a:path>
              </a:pathLst>
            </a:custGeom>
            <a:solidFill>
              <a:srgbClr val="FFFFFF"/>
            </a:solidFill>
          </p:spPr>
        </p:sp>
        <p:sp>
          <p:nvSpPr>
            <p:cNvPr name="Freeform 12" id="12"/>
            <p:cNvSpPr/>
            <p:nvPr/>
          </p:nvSpPr>
          <p:spPr>
            <a:xfrm flipH="false" flipV="false" rot="0">
              <a:off x="0" y="0"/>
              <a:ext cx="10730612" cy="2330704"/>
            </a:xfrm>
            <a:custGeom>
              <a:avLst/>
              <a:gdLst/>
              <a:ahLst/>
              <a:cxnLst/>
              <a:rect r="r" b="b" t="t" l="l"/>
              <a:pathLst>
                <a:path h="2330704" w="10730612">
                  <a:moveTo>
                    <a:pt x="0" y="269240"/>
                  </a:moveTo>
                  <a:cubicBezTo>
                    <a:pt x="0" y="120142"/>
                    <a:pt x="122809" y="0"/>
                    <a:pt x="273431" y="0"/>
                  </a:cubicBezTo>
                  <a:lnTo>
                    <a:pt x="10457180" y="0"/>
                  </a:lnTo>
                  <a:lnTo>
                    <a:pt x="10457180" y="25400"/>
                  </a:lnTo>
                  <a:lnTo>
                    <a:pt x="10457180" y="0"/>
                  </a:lnTo>
                  <a:cubicBezTo>
                    <a:pt x="10607802" y="0"/>
                    <a:pt x="10730612" y="120142"/>
                    <a:pt x="10730612" y="269240"/>
                  </a:cubicBezTo>
                  <a:lnTo>
                    <a:pt x="10705212" y="269240"/>
                  </a:lnTo>
                  <a:lnTo>
                    <a:pt x="10730612" y="269240"/>
                  </a:lnTo>
                  <a:lnTo>
                    <a:pt x="10730612" y="2061464"/>
                  </a:lnTo>
                  <a:lnTo>
                    <a:pt x="10705212" y="2061464"/>
                  </a:lnTo>
                  <a:lnTo>
                    <a:pt x="10730612" y="2061464"/>
                  </a:lnTo>
                  <a:cubicBezTo>
                    <a:pt x="10730612" y="2210562"/>
                    <a:pt x="10607802" y="2330704"/>
                    <a:pt x="10457180" y="2330704"/>
                  </a:cubicBezTo>
                  <a:lnTo>
                    <a:pt x="10457180" y="2305304"/>
                  </a:lnTo>
                  <a:lnTo>
                    <a:pt x="10457180" y="2330704"/>
                  </a:lnTo>
                  <a:lnTo>
                    <a:pt x="273431" y="2330704"/>
                  </a:lnTo>
                  <a:lnTo>
                    <a:pt x="273431" y="2305304"/>
                  </a:lnTo>
                  <a:lnTo>
                    <a:pt x="273431" y="2330704"/>
                  </a:lnTo>
                  <a:cubicBezTo>
                    <a:pt x="122809" y="2330704"/>
                    <a:pt x="0" y="2210562"/>
                    <a:pt x="0" y="2061464"/>
                  </a:cubicBezTo>
                  <a:lnTo>
                    <a:pt x="0" y="269240"/>
                  </a:lnTo>
                  <a:lnTo>
                    <a:pt x="25400" y="269240"/>
                  </a:lnTo>
                  <a:lnTo>
                    <a:pt x="0" y="269240"/>
                  </a:lnTo>
                  <a:moveTo>
                    <a:pt x="50800" y="269240"/>
                  </a:moveTo>
                  <a:lnTo>
                    <a:pt x="50800" y="2061464"/>
                  </a:lnTo>
                  <a:lnTo>
                    <a:pt x="25400" y="2061464"/>
                  </a:lnTo>
                  <a:lnTo>
                    <a:pt x="50800" y="2061464"/>
                  </a:lnTo>
                  <a:cubicBezTo>
                    <a:pt x="50800" y="2181733"/>
                    <a:pt x="150114" y="2279904"/>
                    <a:pt x="273431" y="2279904"/>
                  </a:cubicBezTo>
                  <a:lnTo>
                    <a:pt x="10457180" y="2279904"/>
                  </a:lnTo>
                  <a:cubicBezTo>
                    <a:pt x="10580624" y="2279904"/>
                    <a:pt x="10679812" y="2181733"/>
                    <a:pt x="10679812" y="2061464"/>
                  </a:cubicBezTo>
                  <a:lnTo>
                    <a:pt x="10679812" y="269240"/>
                  </a:lnTo>
                  <a:cubicBezTo>
                    <a:pt x="10679812" y="148971"/>
                    <a:pt x="10580498" y="50800"/>
                    <a:pt x="10457180" y="50800"/>
                  </a:cubicBezTo>
                  <a:lnTo>
                    <a:pt x="273431" y="50800"/>
                  </a:lnTo>
                  <a:lnTo>
                    <a:pt x="273431" y="25400"/>
                  </a:lnTo>
                  <a:lnTo>
                    <a:pt x="273431" y="50800"/>
                  </a:lnTo>
                  <a:cubicBezTo>
                    <a:pt x="150114" y="50800"/>
                    <a:pt x="50800" y="148971"/>
                    <a:pt x="50800" y="269240"/>
                  </a:cubicBezTo>
                  <a:close/>
                </a:path>
              </a:pathLst>
            </a:custGeom>
            <a:solidFill>
              <a:srgbClr val="E5BEB2"/>
            </a:solidFill>
          </p:spPr>
        </p:sp>
      </p:grpSp>
      <p:grpSp>
        <p:nvGrpSpPr>
          <p:cNvPr name="Group 13" id="13"/>
          <p:cNvGrpSpPr/>
          <p:nvPr/>
        </p:nvGrpSpPr>
        <p:grpSpPr>
          <a:xfrm rot="0">
            <a:off x="954138" y="3702844"/>
            <a:ext cx="152400" cy="1709886"/>
            <a:chOff x="0" y="0"/>
            <a:chExt cx="203200" cy="2279848"/>
          </a:xfrm>
        </p:grpSpPr>
        <p:sp>
          <p:nvSpPr>
            <p:cNvPr name="Freeform 14" id="14"/>
            <p:cNvSpPr/>
            <p:nvPr/>
          </p:nvSpPr>
          <p:spPr>
            <a:xfrm flipH="false" flipV="false" rot="0">
              <a:off x="0" y="0"/>
              <a:ext cx="203200" cy="2279904"/>
            </a:xfrm>
            <a:custGeom>
              <a:avLst/>
              <a:gdLst/>
              <a:ahLst/>
              <a:cxnLst/>
              <a:rect r="r" b="b" t="t" l="l"/>
              <a:pathLst>
                <a:path h="2279904" w="203200">
                  <a:moveTo>
                    <a:pt x="0" y="101600"/>
                  </a:moveTo>
                  <a:cubicBezTo>
                    <a:pt x="0" y="45466"/>
                    <a:pt x="45466" y="0"/>
                    <a:pt x="101600" y="0"/>
                  </a:cubicBezTo>
                  <a:cubicBezTo>
                    <a:pt x="157734" y="0"/>
                    <a:pt x="203200" y="45466"/>
                    <a:pt x="203200" y="101600"/>
                  </a:cubicBezTo>
                  <a:lnTo>
                    <a:pt x="203200" y="2178304"/>
                  </a:lnTo>
                  <a:cubicBezTo>
                    <a:pt x="203200" y="2234438"/>
                    <a:pt x="157734" y="2279904"/>
                    <a:pt x="101600" y="2279904"/>
                  </a:cubicBezTo>
                  <a:cubicBezTo>
                    <a:pt x="45466" y="2279904"/>
                    <a:pt x="0" y="2234438"/>
                    <a:pt x="0" y="2178304"/>
                  </a:cubicBezTo>
                  <a:close/>
                </a:path>
              </a:pathLst>
            </a:custGeom>
            <a:solidFill>
              <a:srgbClr val="FFAD94"/>
            </a:solidFill>
          </p:spPr>
        </p:sp>
      </p:grpSp>
      <p:sp>
        <p:nvSpPr>
          <p:cNvPr name="TextBox 15" id="15"/>
          <p:cNvSpPr txBox="true"/>
          <p:nvPr/>
        </p:nvSpPr>
        <p:spPr>
          <a:xfrm rot="0">
            <a:off x="1428155" y="4014936"/>
            <a:ext cx="3659089" cy="45243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Chi phí thành phần S</a:t>
            </a:r>
          </a:p>
        </p:txBody>
      </p:sp>
      <p:sp>
        <p:nvSpPr>
          <p:cNvPr name="TextBox 16" id="16"/>
          <p:cNvSpPr txBox="true"/>
          <p:nvPr/>
        </p:nvSpPr>
        <p:spPr>
          <a:xfrm rot="0">
            <a:off x="1428155" y="4551760"/>
            <a:ext cx="7252395"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3.51 lbs @ $0.25/lb = </a:t>
            </a:r>
            <a:r>
              <a:rPr lang="en-US" sz="2187" b="true">
                <a:solidFill>
                  <a:srgbClr val="403C4E"/>
                </a:solidFill>
                <a:latin typeface="Open Sans Bold"/>
                <a:ea typeface="Open Sans Bold"/>
                <a:cs typeface="Open Sans Bold"/>
                <a:sym typeface="Open Sans Bold"/>
              </a:rPr>
              <a:t>$0.88</a:t>
            </a:r>
          </a:p>
        </p:txBody>
      </p:sp>
      <p:grpSp>
        <p:nvGrpSpPr>
          <p:cNvPr name="Group 17" id="17"/>
          <p:cNvGrpSpPr/>
          <p:nvPr/>
        </p:nvGrpSpPr>
        <p:grpSpPr>
          <a:xfrm rot="0">
            <a:off x="9266635" y="3683794"/>
            <a:ext cx="8048179" cy="1747986"/>
            <a:chOff x="0" y="0"/>
            <a:chExt cx="10730905" cy="2330648"/>
          </a:xfrm>
        </p:grpSpPr>
        <p:sp>
          <p:nvSpPr>
            <p:cNvPr name="Freeform 18" id="18"/>
            <p:cNvSpPr/>
            <p:nvPr/>
          </p:nvSpPr>
          <p:spPr>
            <a:xfrm flipH="false" flipV="false" rot="0">
              <a:off x="25400" y="25400"/>
              <a:ext cx="10680065" cy="2279904"/>
            </a:xfrm>
            <a:custGeom>
              <a:avLst/>
              <a:gdLst/>
              <a:ahLst/>
              <a:cxnLst/>
              <a:rect r="r" b="b" t="t" l="l"/>
              <a:pathLst>
                <a:path h="2279904" w="10680065">
                  <a:moveTo>
                    <a:pt x="0" y="243840"/>
                  </a:moveTo>
                  <a:cubicBezTo>
                    <a:pt x="0" y="109220"/>
                    <a:pt x="111125" y="0"/>
                    <a:pt x="248031" y="0"/>
                  </a:cubicBezTo>
                  <a:lnTo>
                    <a:pt x="10432034" y="0"/>
                  </a:lnTo>
                  <a:cubicBezTo>
                    <a:pt x="10569067" y="0"/>
                    <a:pt x="10680065" y="109220"/>
                    <a:pt x="10680065" y="243840"/>
                  </a:cubicBezTo>
                  <a:lnTo>
                    <a:pt x="10680065" y="2036064"/>
                  </a:lnTo>
                  <a:cubicBezTo>
                    <a:pt x="10680065" y="2170684"/>
                    <a:pt x="10568940" y="2279904"/>
                    <a:pt x="10432034" y="2279904"/>
                  </a:cubicBezTo>
                  <a:lnTo>
                    <a:pt x="248031" y="2279904"/>
                  </a:lnTo>
                  <a:cubicBezTo>
                    <a:pt x="110998" y="2279904"/>
                    <a:pt x="0" y="2170684"/>
                    <a:pt x="0" y="2036064"/>
                  </a:cubicBezTo>
                  <a:close/>
                </a:path>
              </a:pathLst>
            </a:custGeom>
            <a:solidFill>
              <a:srgbClr val="FFFFFF"/>
            </a:solidFill>
          </p:spPr>
        </p:sp>
        <p:sp>
          <p:nvSpPr>
            <p:cNvPr name="Freeform 19" id="19"/>
            <p:cNvSpPr/>
            <p:nvPr/>
          </p:nvSpPr>
          <p:spPr>
            <a:xfrm flipH="false" flipV="false" rot="0">
              <a:off x="0" y="0"/>
              <a:ext cx="10730865" cy="2330704"/>
            </a:xfrm>
            <a:custGeom>
              <a:avLst/>
              <a:gdLst/>
              <a:ahLst/>
              <a:cxnLst/>
              <a:rect r="r" b="b" t="t" l="l"/>
              <a:pathLst>
                <a:path h="2330704" w="10730865">
                  <a:moveTo>
                    <a:pt x="0" y="269240"/>
                  </a:moveTo>
                  <a:cubicBezTo>
                    <a:pt x="0" y="120142"/>
                    <a:pt x="122809" y="0"/>
                    <a:pt x="273431" y="0"/>
                  </a:cubicBezTo>
                  <a:lnTo>
                    <a:pt x="10457434" y="0"/>
                  </a:lnTo>
                  <a:lnTo>
                    <a:pt x="10457434" y="25400"/>
                  </a:lnTo>
                  <a:lnTo>
                    <a:pt x="10457434" y="0"/>
                  </a:lnTo>
                  <a:cubicBezTo>
                    <a:pt x="10608056" y="0"/>
                    <a:pt x="10730865" y="120142"/>
                    <a:pt x="10730865" y="269240"/>
                  </a:cubicBezTo>
                  <a:lnTo>
                    <a:pt x="10705465" y="269240"/>
                  </a:lnTo>
                  <a:lnTo>
                    <a:pt x="10730865" y="269240"/>
                  </a:lnTo>
                  <a:lnTo>
                    <a:pt x="10730865" y="2061464"/>
                  </a:lnTo>
                  <a:lnTo>
                    <a:pt x="10705465" y="2061464"/>
                  </a:lnTo>
                  <a:lnTo>
                    <a:pt x="10730865" y="2061464"/>
                  </a:lnTo>
                  <a:cubicBezTo>
                    <a:pt x="10730865" y="2210562"/>
                    <a:pt x="10608056" y="2330704"/>
                    <a:pt x="10457434" y="2330704"/>
                  </a:cubicBezTo>
                  <a:lnTo>
                    <a:pt x="10457434" y="2305304"/>
                  </a:lnTo>
                  <a:lnTo>
                    <a:pt x="10457434" y="2330704"/>
                  </a:lnTo>
                  <a:lnTo>
                    <a:pt x="273431" y="2330704"/>
                  </a:lnTo>
                  <a:lnTo>
                    <a:pt x="273431" y="2305304"/>
                  </a:lnTo>
                  <a:lnTo>
                    <a:pt x="273431" y="2330704"/>
                  </a:lnTo>
                  <a:cubicBezTo>
                    <a:pt x="122809" y="2330704"/>
                    <a:pt x="0" y="2210562"/>
                    <a:pt x="0" y="2061464"/>
                  </a:cubicBezTo>
                  <a:lnTo>
                    <a:pt x="0" y="269240"/>
                  </a:lnTo>
                  <a:lnTo>
                    <a:pt x="25400" y="269240"/>
                  </a:lnTo>
                  <a:lnTo>
                    <a:pt x="0" y="269240"/>
                  </a:lnTo>
                  <a:moveTo>
                    <a:pt x="50800" y="269240"/>
                  </a:moveTo>
                  <a:lnTo>
                    <a:pt x="50800" y="2061464"/>
                  </a:lnTo>
                  <a:lnTo>
                    <a:pt x="25400" y="2061464"/>
                  </a:lnTo>
                  <a:lnTo>
                    <a:pt x="50800" y="2061464"/>
                  </a:lnTo>
                  <a:cubicBezTo>
                    <a:pt x="50800" y="2181733"/>
                    <a:pt x="150114" y="2279904"/>
                    <a:pt x="273431" y="2279904"/>
                  </a:cubicBezTo>
                  <a:lnTo>
                    <a:pt x="10457434" y="2279904"/>
                  </a:lnTo>
                  <a:cubicBezTo>
                    <a:pt x="10580877" y="2279904"/>
                    <a:pt x="10680065" y="2181733"/>
                    <a:pt x="10680065" y="2061464"/>
                  </a:cubicBezTo>
                  <a:lnTo>
                    <a:pt x="10680065" y="269240"/>
                  </a:lnTo>
                  <a:cubicBezTo>
                    <a:pt x="10680065" y="148971"/>
                    <a:pt x="10580751" y="50800"/>
                    <a:pt x="10457434" y="50800"/>
                  </a:cubicBezTo>
                  <a:lnTo>
                    <a:pt x="273431" y="50800"/>
                  </a:lnTo>
                  <a:lnTo>
                    <a:pt x="273431" y="25400"/>
                  </a:lnTo>
                  <a:lnTo>
                    <a:pt x="273431" y="50800"/>
                  </a:lnTo>
                  <a:cubicBezTo>
                    <a:pt x="150114" y="50800"/>
                    <a:pt x="50800" y="148971"/>
                    <a:pt x="50800" y="269240"/>
                  </a:cubicBezTo>
                  <a:close/>
                </a:path>
              </a:pathLst>
            </a:custGeom>
            <a:solidFill>
              <a:srgbClr val="E5BEB2"/>
            </a:solidFill>
          </p:spPr>
        </p:sp>
      </p:grpSp>
      <p:grpSp>
        <p:nvGrpSpPr>
          <p:cNvPr name="Group 20" id="20"/>
          <p:cNvGrpSpPr/>
          <p:nvPr/>
        </p:nvGrpSpPr>
        <p:grpSpPr>
          <a:xfrm rot="0">
            <a:off x="9247584" y="3702844"/>
            <a:ext cx="152400" cy="1709886"/>
            <a:chOff x="0" y="0"/>
            <a:chExt cx="203200" cy="2279848"/>
          </a:xfrm>
        </p:grpSpPr>
        <p:sp>
          <p:nvSpPr>
            <p:cNvPr name="Freeform 21" id="21"/>
            <p:cNvSpPr/>
            <p:nvPr/>
          </p:nvSpPr>
          <p:spPr>
            <a:xfrm flipH="false" flipV="false" rot="0">
              <a:off x="0" y="0"/>
              <a:ext cx="203200" cy="2279904"/>
            </a:xfrm>
            <a:custGeom>
              <a:avLst/>
              <a:gdLst/>
              <a:ahLst/>
              <a:cxnLst/>
              <a:rect r="r" b="b" t="t" l="l"/>
              <a:pathLst>
                <a:path h="2279904" w="203200">
                  <a:moveTo>
                    <a:pt x="0" y="101600"/>
                  </a:moveTo>
                  <a:cubicBezTo>
                    <a:pt x="0" y="45466"/>
                    <a:pt x="45466" y="0"/>
                    <a:pt x="101600" y="0"/>
                  </a:cubicBezTo>
                  <a:cubicBezTo>
                    <a:pt x="157734" y="0"/>
                    <a:pt x="203200" y="45466"/>
                    <a:pt x="203200" y="101600"/>
                  </a:cubicBezTo>
                  <a:lnTo>
                    <a:pt x="203200" y="2178304"/>
                  </a:lnTo>
                  <a:cubicBezTo>
                    <a:pt x="203200" y="2234438"/>
                    <a:pt x="157734" y="2279904"/>
                    <a:pt x="101600" y="2279904"/>
                  </a:cubicBezTo>
                  <a:cubicBezTo>
                    <a:pt x="45466" y="2279904"/>
                    <a:pt x="0" y="2234438"/>
                    <a:pt x="0" y="2178304"/>
                  </a:cubicBezTo>
                  <a:close/>
                </a:path>
              </a:pathLst>
            </a:custGeom>
            <a:solidFill>
              <a:srgbClr val="FFAD94"/>
            </a:solidFill>
          </p:spPr>
        </p:sp>
      </p:grpSp>
      <p:sp>
        <p:nvSpPr>
          <p:cNvPr name="TextBox 22" id="22"/>
          <p:cNvSpPr txBox="true"/>
          <p:nvPr/>
        </p:nvSpPr>
        <p:spPr>
          <a:xfrm rot="0">
            <a:off x="9721602" y="4014936"/>
            <a:ext cx="3676650" cy="45243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Chi phí thành phần E</a:t>
            </a:r>
          </a:p>
        </p:txBody>
      </p:sp>
      <p:sp>
        <p:nvSpPr>
          <p:cNvPr name="TextBox 23" id="23"/>
          <p:cNvSpPr txBox="true"/>
          <p:nvPr/>
        </p:nvSpPr>
        <p:spPr>
          <a:xfrm rot="0">
            <a:off x="9721602" y="4551760"/>
            <a:ext cx="7252544"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0.95 lbs @ $0.50/lb = </a:t>
            </a:r>
            <a:r>
              <a:rPr lang="en-US" sz="2187" b="true">
                <a:solidFill>
                  <a:srgbClr val="403C4E"/>
                </a:solidFill>
                <a:latin typeface="Open Sans Bold"/>
                <a:ea typeface="Open Sans Bold"/>
                <a:cs typeface="Open Sans Bold"/>
                <a:sym typeface="Open Sans Bold"/>
              </a:rPr>
              <a:t>$0.47</a:t>
            </a:r>
          </a:p>
        </p:txBody>
      </p:sp>
      <p:grpSp>
        <p:nvGrpSpPr>
          <p:cNvPr name="Group 24" id="24"/>
          <p:cNvGrpSpPr/>
          <p:nvPr/>
        </p:nvGrpSpPr>
        <p:grpSpPr>
          <a:xfrm rot="0">
            <a:off x="973188" y="5677197"/>
            <a:ext cx="8048030" cy="1747986"/>
            <a:chOff x="0" y="0"/>
            <a:chExt cx="10730707" cy="2330648"/>
          </a:xfrm>
        </p:grpSpPr>
        <p:sp>
          <p:nvSpPr>
            <p:cNvPr name="Freeform 25" id="25"/>
            <p:cNvSpPr/>
            <p:nvPr/>
          </p:nvSpPr>
          <p:spPr>
            <a:xfrm flipH="false" flipV="false" rot="0">
              <a:off x="25400" y="25400"/>
              <a:ext cx="10679812" cy="2279904"/>
            </a:xfrm>
            <a:custGeom>
              <a:avLst/>
              <a:gdLst/>
              <a:ahLst/>
              <a:cxnLst/>
              <a:rect r="r" b="b" t="t" l="l"/>
              <a:pathLst>
                <a:path h="2279904" w="10679812">
                  <a:moveTo>
                    <a:pt x="0" y="243840"/>
                  </a:moveTo>
                  <a:cubicBezTo>
                    <a:pt x="0" y="109220"/>
                    <a:pt x="111125" y="0"/>
                    <a:pt x="248031" y="0"/>
                  </a:cubicBezTo>
                  <a:lnTo>
                    <a:pt x="10431780" y="0"/>
                  </a:lnTo>
                  <a:cubicBezTo>
                    <a:pt x="10568813" y="0"/>
                    <a:pt x="10679812" y="109220"/>
                    <a:pt x="10679812" y="243840"/>
                  </a:cubicBezTo>
                  <a:lnTo>
                    <a:pt x="10679812" y="2036064"/>
                  </a:lnTo>
                  <a:cubicBezTo>
                    <a:pt x="10679812" y="2170684"/>
                    <a:pt x="10568687" y="2279904"/>
                    <a:pt x="10431780" y="2279904"/>
                  </a:cubicBezTo>
                  <a:lnTo>
                    <a:pt x="248031" y="2279904"/>
                  </a:lnTo>
                  <a:cubicBezTo>
                    <a:pt x="110998" y="2279904"/>
                    <a:pt x="0" y="2170684"/>
                    <a:pt x="0" y="2036064"/>
                  </a:cubicBezTo>
                  <a:close/>
                </a:path>
              </a:pathLst>
            </a:custGeom>
            <a:solidFill>
              <a:srgbClr val="FFFFFF"/>
            </a:solidFill>
          </p:spPr>
        </p:sp>
        <p:sp>
          <p:nvSpPr>
            <p:cNvPr name="Freeform 26" id="26"/>
            <p:cNvSpPr/>
            <p:nvPr/>
          </p:nvSpPr>
          <p:spPr>
            <a:xfrm flipH="false" flipV="false" rot="0">
              <a:off x="0" y="0"/>
              <a:ext cx="10730612" cy="2330704"/>
            </a:xfrm>
            <a:custGeom>
              <a:avLst/>
              <a:gdLst/>
              <a:ahLst/>
              <a:cxnLst/>
              <a:rect r="r" b="b" t="t" l="l"/>
              <a:pathLst>
                <a:path h="2330704" w="10730612">
                  <a:moveTo>
                    <a:pt x="0" y="269240"/>
                  </a:moveTo>
                  <a:cubicBezTo>
                    <a:pt x="0" y="120142"/>
                    <a:pt x="122809" y="0"/>
                    <a:pt x="273431" y="0"/>
                  </a:cubicBezTo>
                  <a:lnTo>
                    <a:pt x="10457180" y="0"/>
                  </a:lnTo>
                  <a:lnTo>
                    <a:pt x="10457180" y="25400"/>
                  </a:lnTo>
                  <a:lnTo>
                    <a:pt x="10457180" y="0"/>
                  </a:lnTo>
                  <a:cubicBezTo>
                    <a:pt x="10607802" y="0"/>
                    <a:pt x="10730612" y="120142"/>
                    <a:pt x="10730612" y="269240"/>
                  </a:cubicBezTo>
                  <a:lnTo>
                    <a:pt x="10705212" y="269240"/>
                  </a:lnTo>
                  <a:lnTo>
                    <a:pt x="10730612" y="269240"/>
                  </a:lnTo>
                  <a:lnTo>
                    <a:pt x="10730612" y="2061464"/>
                  </a:lnTo>
                  <a:lnTo>
                    <a:pt x="10705212" y="2061464"/>
                  </a:lnTo>
                  <a:lnTo>
                    <a:pt x="10730612" y="2061464"/>
                  </a:lnTo>
                  <a:cubicBezTo>
                    <a:pt x="10730612" y="2210562"/>
                    <a:pt x="10607802" y="2330704"/>
                    <a:pt x="10457180" y="2330704"/>
                  </a:cubicBezTo>
                  <a:lnTo>
                    <a:pt x="10457180" y="2305304"/>
                  </a:lnTo>
                  <a:lnTo>
                    <a:pt x="10457180" y="2330704"/>
                  </a:lnTo>
                  <a:lnTo>
                    <a:pt x="273431" y="2330704"/>
                  </a:lnTo>
                  <a:lnTo>
                    <a:pt x="273431" y="2305304"/>
                  </a:lnTo>
                  <a:lnTo>
                    <a:pt x="273431" y="2330704"/>
                  </a:lnTo>
                  <a:cubicBezTo>
                    <a:pt x="122809" y="2330704"/>
                    <a:pt x="0" y="2210562"/>
                    <a:pt x="0" y="2061464"/>
                  </a:cubicBezTo>
                  <a:lnTo>
                    <a:pt x="0" y="269240"/>
                  </a:lnTo>
                  <a:lnTo>
                    <a:pt x="25400" y="269240"/>
                  </a:lnTo>
                  <a:lnTo>
                    <a:pt x="0" y="269240"/>
                  </a:lnTo>
                  <a:moveTo>
                    <a:pt x="50800" y="269240"/>
                  </a:moveTo>
                  <a:lnTo>
                    <a:pt x="50800" y="2061464"/>
                  </a:lnTo>
                  <a:lnTo>
                    <a:pt x="25400" y="2061464"/>
                  </a:lnTo>
                  <a:lnTo>
                    <a:pt x="50800" y="2061464"/>
                  </a:lnTo>
                  <a:cubicBezTo>
                    <a:pt x="50800" y="2181733"/>
                    <a:pt x="150114" y="2279904"/>
                    <a:pt x="273431" y="2279904"/>
                  </a:cubicBezTo>
                  <a:lnTo>
                    <a:pt x="10457180" y="2279904"/>
                  </a:lnTo>
                  <a:cubicBezTo>
                    <a:pt x="10580624" y="2279904"/>
                    <a:pt x="10679812" y="2181733"/>
                    <a:pt x="10679812" y="2061464"/>
                  </a:cubicBezTo>
                  <a:lnTo>
                    <a:pt x="10679812" y="269240"/>
                  </a:lnTo>
                  <a:cubicBezTo>
                    <a:pt x="10679812" y="148971"/>
                    <a:pt x="10580498" y="50800"/>
                    <a:pt x="10457180" y="50800"/>
                  </a:cubicBezTo>
                  <a:lnTo>
                    <a:pt x="273431" y="50800"/>
                  </a:lnTo>
                  <a:lnTo>
                    <a:pt x="273431" y="25400"/>
                  </a:lnTo>
                  <a:lnTo>
                    <a:pt x="273431" y="50800"/>
                  </a:lnTo>
                  <a:cubicBezTo>
                    <a:pt x="150114" y="50800"/>
                    <a:pt x="50800" y="148971"/>
                    <a:pt x="50800" y="269240"/>
                  </a:cubicBezTo>
                  <a:close/>
                </a:path>
              </a:pathLst>
            </a:custGeom>
            <a:solidFill>
              <a:srgbClr val="E5BEB2"/>
            </a:solidFill>
          </p:spPr>
        </p:sp>
      </p:grpSp>
      <p:grpSp>
        <p:nvGrpSpPr>
          <p:cNvPr name="Group 27" id="27"/>
          <p:cNvGrpSpPr/>
          <p:nvPr/>
        </p:nvGrpSpPr>
        <p:grpSpPr>
          <a:xfrm rot="0">
            <a:off x="954138" y="5696247"/>
            <a:ext cx="152400" cy="1709886"/>
            <a:chOff x="0" y="0"/>
            <a:chExt cx="203200" cy="2279848"/>
          </a:xfrm>
        </p:grpSpPr>
        <p:sp>
          <p:nvSpPr>
            <p:cNvPr name="Freeform 28" id="28"/>
            <p:cNvSpPr/>
            <p:nvPr/>
          </p:nvSpPr>
          <p:spPr>
            <a:xfrm flipH="false" flipV="false" rot="0">
              <a:off x="0" y="0"/>
              <a:ext cx="203200" cy="2279904"/>
            </a:xfrm>
            <a:custGeom>
              <a:avLst/>
              <a:gdLst/>
              <a:ahLst/>
              <a:cxnLst/>
              <a:rect r="r" b="b" t="t" l="l"/>
              <a:pathLst>
                <a:path h="2279904" w="203200">
                  <a:moveTo>
                    <a:pt x="0" y="101600"/>
                  </a:moveTo>
                  <a:cubicBezTo>
                    <a:pt x="0" y="45466"/>
                    <a:pt x="45466" y="0"/>
                    <a:pt x="101600" y="0"/>
                  </a:cubicBezTo>
                  <a:cubicBezTo>
                    <a:pt x="157734" y="0"/>
                    <a:pt x="203200" y="45466"/>
                    <a:pt x="203200" y="101600"/>
                  </a:cubicBezTo>
                  <a:lnTo>
                    <a:pt x="203200" y="2178304"/>
                  </a:lnTo>
                  <a:cubicBezTo>
                    <a:pt x="203200" y="2234438"/>
                    <a:pt x="157734" y="2279904"/>
                    <a:pt x="101600" y="2279904"/>
                  </a:cubicBezTo>
                  <a:cubicBezTo>
                    <a:pt x="45466" y="2279904"/>
                    <a:pt x="0" y="2234438"/>
                    <a:pt x="0" y="2178304"/>
                  </a:cubicBezTo>
                  <a:close/>
                </a:path>
              </a:pathLst>
            </a:custGeom>
            <a:solidFill>
              <a:srgbClr val="FFAD94"/>
            </a:solidFill>
          </p:spPr>
        </p:sp>
      </p:grpSp>
      <p:sp>
        <p:nvSpPr>
          <p:cNvPr name="TextBox 29" id="29"/>
          <p:cNvSpPr txBox="true"/>
          <p:nvPr/>
        </p:nvSpPr>
        <p:spPr>
          <a:xfrm rot="0">
            <a:off x="1428155" y="6008340"/>
            <a:ext cx="3695551" cy="45243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Chi phí thành phần A</a:t>
            </a:r>
          </a:p>
        </p:txBody>
      </p:sp>
      <p:sp>
        <p:nvSpPr>
          <p:cNvPr name="TextBox 30" id="30"/>
          <p:cNvSpPr txBox="true"/>
          <p:nvPr/>
        </p:nvSpPr>
        <p:spPr>
          <a:xfrm rot="0">
            <a:off x="1428155" y="6545164"/>
            <a:ext cx="7252395" cy="539354"/>
          </a:xfrm>
          <a:prstGeom prst="rect">
            <a:avLst/>
          </a:prstGeom>
        </p:spPr>
        <p:txBody>
          <a:bodyPr anchor="t" rtlCol="false" tIns="0" lIns="0" bIns="0" rIns="0">
            <a:spAutoFit/>
          </a:bodyPr>
          <a:lstStyle/>
          <a:p>
            <a:pPr algn="l">
              <a:lnSpc>
                <a:spcPts val="3562"/>
              </a:lnSpc>
            </a:pPr>
            <a:r>
              <a:rPr lang="en-US" sz="2187">
                <a:solidFill>
                  <a:srgbClr val="403C4E"/>
                </a:solidFill>
                <a:latin typeface="Open Sans"/>
                <a:ea typeface="Open Sans"/>
                <a:cs typeface="Open Sans"/>
                <a:sym typeface="Open Sans"/>
              </a:rPr>
              <a:t>1.54 lbs @ $3.00/lb = </a:t>
            </a:r>
            <a:r>
              <a:rPr lang="en-US" sz="2187" b="true">
                <a:solidFill>
                  <a:srgbClr val="403C4E"/>
                </a:solidFill>
                <a:latin typeface="Open Sans Bold"/>
                <a:ea typeface="Open Sans Bold"/>
                <a:cs typeface="Open Sans Bold"/>
                <a:sym typeface="Open Sans Bold"/>
              </a:rPr>
              <a:t>$4.62</a:t>
            </a:r>
          </a:p>
        </p:txBody>
      </p:sp>
      <p:grpSp>
        <p:nvGrpSpPr>
          <p:cNvPr name="Group 31" id="31"/>
          <p:cNvGrpSpPr/>
          <p:nvPr/>
        </p:nvGrpSpPr>
        <p:grpSpPr>
          <a:xfrm rot="0">
            <a:off x="9266635" y="5677197"/>
            <a:ext cx="8048179" cy="1747986"/>
            <a:chOff x="0" y="0"/>
            <a:chExt cx="10730905" cy="2330648"/>
          </a:xfrm>
        </p:grpSpPr>
        <p:sp>
          <p:nvSpPr>
            <p:cNvPr name="Freeform 32" id="32"/>
            <p:cNvSpPr/>
            <p:nvPr/>
          </p:nvSpPr>
          <p:spPr>
            <a:xfrm flipH="false" flipV="false" rot="0">
              <a:off x="25400" y="25400"/>
              <a:ext cx="10680065" cy="2279904"/>
            </a:xfrm>
            <a:custGeom>
              <a:avLst/>
              <a:gdLst/>
              <a:ahLst/>
              <a:cxnLst/>
              <a:rect r="r" b="b" t="t" l="l"/>
              <a:pathLst>
                <a:path h="2279904" w="10680065">
                  <a:moveTo>
                    <a:pt x="0" y="243840"/>
                  </a:moveTo>
                  <a:cubicBezTo>
                    <a:pt x="0" y="109220"/>
                    <a:pt x="111125" y="0"/>
                    <a:pt x="248031" y="0"/>
                  </a:cubicBezTo>
                  <a:lnTo>
                    <a:pt x="10432034" y="0"/>
                  </a:lnTo>
                  <a:cubicBezTo>
                    <a:pt x="10569067" y="0"/>
                    <a:pt x="10680065" y="109220"/>
                    <a:pt x="10680065" y="243840"/>
                  </a:cubicBezTo>
                  <a:lnTo>
                    <a:pt x="10680065" y="2036064"/>
                  </a:lnTo>
                  <a:cubicBezTo>
                    <a:pt x="10680065" y="2170684"/>
                    <a:pt x="10568940" y="2279904"/>
                    <a:pt x="10432034" y="2279904"/>
                  </a:cubicBezTo>
                  <a:lnTo>
                    <a:pt x="248031" y="2279904"/>
                  </a:lnTo>
                  <a:cubicBezTo>
                    <a:pt x="110998" y="2279904"/>
                    <a:pt x="0" y="2170684"/>
                    <a:pt x="0" y="2036064"/>
                  </a:cubicBezTo>
                  <a:close/>
                </a:path>
              </a:pathLst>
            </a:custGeom>
            <a:solidFill>
              <a:srgbClr val="FFFFFF"/>
            </a:solidFill>
          </p:spPr>
        </p:sp>
        <p:sp>
          <p:nvSpPr>
            <p:cNvPr name="Freeform 33" id="33"/>
            <p:cNvSpPr/>
            <p:nvPr/>
          </p:nvSpPr>
          <p:spPr>
            <a:xfrm flipH="false" flipV="false" rot="0">
              <a:off x="0" y="0"/>
              <a:ext cx="10730865" cy="2330704"/>
            </a:xfrm>
            <a:custGeom>
              <a:avLst/>
              <a:gdLst/>
              <a:ahLst/>
              <a:cxnLst/>
              <a:rect r="r" b="b" t="t" l="l"/>
              <a:pathLst>
                <a:path h="2330704" w="10730865">
                  <a:moveTo>
                    <a:pt x="0" y="269240"/>
                  </a:moveTo>
                  <a:cubicBezTo>
                    <a:pt x="0" y="120142"/>
                    <a:pt x="122809" y="0"/>
                    <a:pt x="273431" y="0"/>
                  </a:cubicBezTo>
                  <a:lnTo>
                    <a:pt x="10457434" y="0"/>
                  </a:lnTo>
                  <a:lnTo>
                    <a:pt x="10457434" y="25400"/>
                  </a:lnTo>
                  <a:lnTo>
                    <a:pt x="10457434" y="0"/>
                  </a:lnTo>
                  <a:cubicBezTo>
                    <a:pt x="10608056" y="0"/>
                    <a:pt x="10730865" y="120142"/>
                    <a:pt x="10730865" y="269240"/>
                  </a:cubicBezTo>
                  <a:lnTo>
                    <a:pt x="10705465" y="269240"/>
                  </a:lnTo>
                  <a:lnTo>
                    <a:pt x="10730865" y="269240"/>
                  </a:lnTo>
                  <a:lnTo>
                    <a:pt x="10730865" y="2061464"/>
                  </a:lnTo>
                  <a:lnTo>
                    <a:pt x="10705465" y="2061464"/>
                  </a:lnTo>
                  <a:lnTo>
                    <a:pt x="10730865" y="2061464"/>
                  </a:lnTo>
                  <a:cubicBezTo>
                    <a:pt x="10730865" y="2210562"/>
                    <a:pt x="10608056" y="2330704"/>
                    <a:pt x="10457434" y="2330704"/>
                  </a:cubicBezTo>
                  <a:lnTo>
                    <a:pt x="10457434" y="2305304"/>
                  </a:lnTo>
                  <a:lnTo>
                    <a:pt x="10457434" y="2330704"/>
                  </a:lnTo>
                  <a:lnTo>
                    <a:pt x="273431" y="2330704"/>
                  </a:lnTo>
                  <a:lnTo>
                    <a:pt x="273431" y="2305304"/>
                  </a:lnTo>
                  <a:lnTo>
                    <a:pt x="273431" y="2330704"/>
                  </a:lnTo>
                  <a:cubicBezTo>
                    <a:pt x="122809" y="2330704"/>
                    <a:pt x="0" y="2210562"/>
                    <a:pt x="0" y="2061464"/>
                  </a:cubicBezTo>
                  <a:lnTo>
                    <a:pt x="0" y="269240"/>
                  </a:lnTo>
                  <a:lnTo>
                    <a:pt x="25400" y="269240"/>
                  </a:lnTo>
                  <a:lnTo>
                    <a:pt x="0" y="269240"/>
                  </a:lnTo>
                  <a:moveTo>
                    <a:pt x="50800" y="269240"/>
                  </a:moveTo>
                  <a:lnTo>
                    <a:pt x="50800" y="2061464"/>
                  </a:lnTo>
                  <a:lnTo>
                    <a:pt x="25400" y="2061464"/>
                  </a:lnTo>
                  <a:lnTo>
                    <a:pt x="50800" y="2061464"/>
                  </a:lnTo>
                  <a:cubicBezTo>
                    <a:pt x="50800" y="2181733"/>
                    <a:pt x="150114" y="2279904"/>
                    <a:pt x="273431" y="2279904"/>
                  </a:cubicBezTo>
                  <a:lnTo>
                    <a:pt x="10457434" y="2279904"/>
                  </a:lnTo>
                  <a:cubicBezTo>
                    <a:pt x="10580877" y="2279904"/>
                    <a:pt x="10680065" y="2181733"/>
                    <a:pt x="10680065" y="2061464"/>
                  </a:cubicBezTo>
                  <a:lnTo>
                    <a:pt x="10680065" y="269240"/>
                  </a:lnTo>
                  <a:cubicBezTo>
                    <a:pt x="10680065" y="148971"/>
                    <a:pt x="10580751" y="50800"/>
                    <a:pt x="10457434" y="50800"/>
                  </a:cubicBezTo>
                  <a:lnTo>
                    <a:pt x="273431" y="50800"/>
                  </a:lnTo>
                  <a:lnTo>
                    <a:pt x="273431" y="25400"/>
                  </a:lnTo>
                  <a:lnTo>
                    <a:pt x="273431" y="50800"/>
                  </a:lnTo>
                  <a:cubicBezTo>
                    <a:pt x="150114" y="50800"/>
                    <a:pt x="50800" y="148971"/>
                    <a:pt x="50800" y="269240"/>
                  </a:cubicBezTo>
                  <a:close/>
                </a:path>
              </a:pathLst>
            </a:custGeom>
            <a:solidFill>
              <a:srgbClr val="E5BEB2"/>
            </a:solidFill>
          </p:spPr>
        </p:sp>
      </p:grpSp>
      <p:grpSp>
        <p:nvGrpSpPr>
          <p:cNvPr name="Group 34" id="34"/>
          <p:cNvGrpSpPr/>
          <p:nvPr/>
        </p:nvGrpSpPr>
        <p:grpSpPr>
          <a:xfrm rot="0">
            <a:off x="9247584" y="5696247"/>
            <a:ext cx="152400" cy="1709886"/>
            <a:chOff x="0" y="0"/>
            <a:chExt cx="203200" cy="2279848"/>
          </a:xfrm>
        </p:grpSpPr>
        <p:sp>
          <p:nvSpPr>
            <p:cNvPr name="Freeform 35" id="35"/>
            <p:cNvSpPr/>
            <p:nvPr/>
          </p:nvSpPr>
          <p:spPr>
            <a:xfrm flipH="false" flipV="false" rot="0">
              <a:off x="0" y="0"/>
              <a:ext cx="203200" cy="2279904"/>
            </a:xfrm>
            <a:custGeom>
              <a:avLst/>
              <a:gdLst/>
              <a:ahLst/>
              <a:cxnLst/>
              <a:rect r="r" b="b" t="t" l="l"/>
              <a:pathLst>
                <a:path h="2279904" w="203200">
                  <a:moveTo>
                    <a:pt x="0" y="101600"/>
                  </a:moveTo>
                  <a:cubicBezTo>
                    <a:pt x="0" y="45466"/>
                    <a:pt x="45466" y="0"/>
                    <a:pt x="101600" y="0"/>
                  </a:cubicBezTo>
                  <a:cubicBezTo>
                    <a:pt x="157734" y="0"/>
                    <a:pt x="203200" y="45466"/>
                    <a:pt x="203200" y="101600"/>
                  </a:cubicBezTo>
                  <a:lnTo>
                    <a:pt x="203200" y="2178304"/>
                  </a:lnTo>
                  <a:cubicBezTo>
                    <a:pt x="203200" y="2234438"/>
                    <a:pt x="157734" y="2279904"/>
                    <a:pt x="101600" y="2279904"/>
                  </a:cubicBezTo>
                  <a:cubicBezTo>
                    <a:pt x="45466" y="2279904"/>
                    <a:pt x="0" y="2234438"/>
                    <a:pt x="0" y="2178304"/>
                  </a:cubicBezTo>
                  <a:close/>
                </a:path>
              </a:pathLst>
            </a:custGeom>
            <a:solidFill>
              <a:srgbClr val="FFAD94"/>
            </a:solidFill>
          </p:spPr>
        </p:sp>
      </p:grpSp>
      <p:sp>
        <p:nvSpPr>
          <p:cNvPr name="TextBox 36" id="36"/>
          <p:cNvSpPr txBox="true"/>
          <p:nvPr/>
        </p:nvSpPr>
        <p:spPr>
          <a:xfrm rot="0">
            <a:off x="9721602" y="6008340"/>
            <a:ext cx="3544044" cy="45243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Tổng Chi Phí Tối Ưu</a:t>
            </a:r>
          </a:p>
        </p:txBody>
      </p:sp>
      <p:sp>
        <p:nvSpPr>
          <p:cNvPr name="TextBox 37" id="37"/>
          <p:cNvSpPr txBox="true"/>
          <p:nvPr/>
        </p:nvSpPr>
        <p:spPr>
          <a:xfrm rot="0">
            <a:off x="9721602" y="6545164"/>
            <a:ext cx="7252544" cy="539354"/>
          </a:xfrm>
          <a:prstGeom prst="rect">
            <a:avLst/>
          </a:prstGeom>
        </p:spPr>
        <p:txBody>
          <a:bodyPr anchor="t" rtlCol="false" tIns="0" lIns="0" bIns="0" rIns="0">
            <a:spAutoFit/>
          </a:bodyPr>
          <a:lstStyle/>
          <a:p>
            <a:pPr algn="l">
              <a:lnSpc>
                <a:spcPts val="3562"/>
              </a:lnSpc>
            </a:pPr>
            <a:r>
              <a:rPr lang="en-US" sz="2187" b="true">
                <a:solidFill>
                  <a:srgbClr val="403C4E"/>
                </a:solidFill>
                <a:latin typeface="Open Sans Bold"/>
                <a:ea typeface="Open Sans Bold"/>
                <a:cs typeface="Open Sans Bold"/>
                <a:sym typeface="Open Sans Bold"/>
              </a:rPr>
              <a:t>$5.97</a:t>
            </a:r>
          </a:p>
        </p:txBody>
      </p:sp>
      <p:sp>
        <p:nvSpPr>
          <p:cNvPr name="TextBox 38" id="38"/>
          <p:cNvSpPr txBox="true"/>
          <p:nvPr/>
        </p:nvSpPr>
        <p:spPr>
          <a:xfrm rot="0">
            <a:off x="992237" y="7610772"/>
            <a:ext cx="16303526" cy="1189264"/>
          </a:xfrm>
          <a:prstGeom prst="rect">
            <a:avLst/>
          </a:prstGeom>
        </p:spPr>
        <p:txBody>
          <a:bodyPr anchor="t" rtlCol="false" tIns="0" lIns="0" bIns="0" rIns="0">
            <a:spAutoFit/>
          </a:bodyPr>
          <a:lstStyle/>
          <a:p>
            <a:pPr algn="l">
              <a:lnSpc>
                <a:spcPts val="4885"/>
              </a:lnSpc>
            </a:pPr>
            <a:r>
              <a:rPr lang="en-US" sz="3000">
                <a:solidFill>
                  <a:srgbClr val="403C4E"/>
                </a:solidFill>
                <a:latin typeface="Open Sans"/>
                <a:ea typeface="Open Sans"/>
                <a:cs typeface="Open Sans"/>
                <a:sym typeface="Open Sans"/>
              </a:rPr>
              <a:t>Phân tích độ nhạy sẽ giúp chúng ta trả lời câu hỏi: Nếu chi phí của một thành phần thay đổi, giải pháp tối ưu này có còn hiệu quả không?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85725" y="2070497"/>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p:nvPr/>
        </p:nvGrpSpPr>
        <p:grpSpPr>
          <a:xfrm rot="0">
            <a:off x="16049019" y="9686925"/>
            <a:ext cx="2153256" cy="514350"/>
            <a:chOff x="0" y="0"/>
            <a:chExt cx="2871008" cy="685800"/>
          </a:xfrm>
        </p:grpSpPr>
        <p:sp>
          <p:nvSpPr>
            <p:cNvPr name="Freeform 7" id="7"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sp>
        <p:nvSpPr>
          <p:cNvPr name="TextBox 8" id="8"/>
          <p:cNvSpPr txBox="true"/>
          <p:nvPr/>
        </p:nvSpPr>
        <p:spPr>
          <a:xfrm rot="0">
            <a:off x="637328" y="672306"/>
            <a:ext cx="16658434" cy="693738"/>
          </a:xfrm>
          <a:prstGeom prst="rect">
            <a:avLst/>
          </a:prstGeom>
        </p:spPr>
        <p:txBody>
          <a:bodyPr anchor="t" rtlCol="false" tIns="0" lIns="0" bIns="0" rIns="0">
            <a:spAutoFit/>
          </a:bodyPr>
          <a:lstStyle/>
          <a:p>
            <a:pPr algn="l">
              <a:lnSpc>
                <a:spcPts val="5562"/>
              </a:lnSpc>
            </a:pPr>
            <a:r>
              <a:rPr lang="en-US" sz="4437" b="true">
                <a:solidFill>
                  <a:srgbClr val="403C4E"/>
                </a:solidFill>
                <a:latin typeface="Merriweather Bold"/>
                <a:ea typeface="Merriweather Bold"/>
                <a:cs typeface="Merriweather Bold"/>
                <a:sym typeface="Merriweather Bold"/>
              </a:rPr>
              <a:t>Ví dụ Ứng dụng 2: Vấn đề Công ty Truyền Thông Điện Tử</a:t>
            </a:r>
          </a:p>
        </p:txBody>
      </p:sp>
      <p:sp>
        <p:nvSpPr>
          <p:cNvPr name="TextBox 9" id="9"/>
          <p:cNvSpPr txBox="true"/>
          <p:nvPr/>
        </p:nvSpPr>
        <p:spPr>
          <a:xfrm rot="0">
            <a:off x="992237" y="2765099"/>
            <a:ext cx="16303526" cy="1808389"/>
          </a:xfrm>
          <a:prstGeom prst="rect">
            <a:avLst/>
          </a:prstGeom>
        </p:spPr>
        <p:txBody>
          <a:bodyPr anchor="t" rtlCol="false" tIns="0" lIns="0" bIns="0" rIns="0">
            <a:spAutoFit/>
          </a:bodyPr>
          <a:lstStyle/>
          <a:p>
            <a:pPr algn="l">
              <a:lnSpc>
                <a:spcPts val="4885"/>
              </a:lnSpc>
            </a:pPr>
            <a:r>
              <a:rPr lang="en-US" sz="3000">
                <a:solidFill>
                  <a:srgbClr val="403C4E"/>
                </a:solidFill>
                <a:latin typeface="Open Sans"/>
                <a:ea typeface="Open Sans"/>
                <a:cs typeface="Open Sans"/>
                <a:sym typeface="Open Sans"/>
              </a:rPr>
              <a:t>Công ty Truyền Thông Điện Tử cần quyết định cách phân phối sản phẩm mới qua bốn kênh (Hàng hải, Kinh doanh, Bán lẻ trong nước, Thư tín) để </a:t>
            </a:r>
            <a:r>
              <a:rPr lang="en-US" sz="3000">
                <a:solidFill>
                  <a:srgbClr val="0A988B"/>
                </a:solidFill>
                <a:latin typeface="Open Sans"/>
                <a:ea typeface="Open Sans"/>
                <a:cs typeface="Open Sans"/>
                <a:sym typeface="Open Sans"/>
              </a:rPr>
              <a:t>tối đa hóa lợi nhuận</a:t>
            </a:r>
            <a:r>
              <a:rPr lang="en-US" sz="3000">
                <a:solidFill>
                  <a:srgbClr val="403C4E"/>
                </a:solidFill>
                <a:latin typeface="Open Sans"/>
                <a:ea typeface="Open Sans"/>
                <a:cs typeface="Open Sans"/>
                <a:sym typeface="Open Sans"/>
              </a:rPr>
              <a:t>, trong khi vẫn tuân thủ các ràng buộc về ngân sách quảng cáo, thời gian bán hàng và số lượng sản phẩm.</a:t>
            </a:r>
          </a:p>
        </p:txBody>
      </p:sp>
      <p:grpSp>
        <p:nvGrpSpPr>
          <p:cNvPr name="Group 10" id="10"/>
          <p:cNvGrpSpPr/>
          <p:nvPr/>
        </p:nvGrpSpPr>
        <p:grpSpPr>
          <a:xfrm rot="0">
            <a:off x="992238" y="4859239"/>
            <a:ext cx="3810000" cy="2354759"/>
            <a:chOff x="0" y="0"/>
            <a:chExt cx="5080000" cy="3139678"/>
          </a:xfrm>
        </p:grpSpPr>
        <p:sp>
          <p:nvSpPr>
            <p:cNvPr name="Freeform 11" id="11" descr="preencoded.png"/>
            <p:cNvSpPr/>
            <p:nvPr/>
          </p:nvSpPr>
          <p:spPr>
            <a:xfrm flipH="false" flipV="false" rot="0">
              <a:off x="0" y="0"/>
              <a:ext cx="5080000" cy="3139694"/>
            </a:xfrm>
            <a:custGeom>
              <a:avLst/>
              <a:gdLst/>
              <a:ahLst/>
              <a:cxnLst/>
              <a:rect r="r" b="b" t="t" l="l"/>
              <a:pathLst>
                <a:path h="3139694" w="5080000">
                  <a:moveTo>
                    <a:pt x="0" y="0"/>
                  </a:moveTo>
                  <a:lnTo>
                    <a:pt x="5080000" y="0"/>
                  </a:lnTo>
                  <a:lnTo>
                    <a:pt x="5080000" y="3139694"/>
                  </a:lnTo>
                  <a:lnTo>
                    <a:pt x="0" y="3139694"/>
                  </a:lnTo>
                  <a:lnTo>
                    <a:pt x="0" y="0"/>
                  </a:lnTo>
                  <a:close/>
                </a:path>
              </a:pathLst>
            </a:custGeom>
            <a:blipFill>
              <a:blip r:embed="rId5"/>
              <a:stretch>
                <a:fillRect l="-44" t="0" r="-44" b="0"/>
              </a:stretch>
            </a:blipFill>
          </p:spPr>
        </p:sp>
      </p:grpSp>
      <p:sp>
        <p:nvSpPr>
          <p:cNvPr name="TextBox 12" id="12"/>
          <p:cNvSpPr txBox="true"/>
          <p:nvPr/>
        </p:nvSpPr>
        <p:spPr>
          <a:xfrm rot="0">
            <a:off x="815057" y="8184902"/>
            <a:ext cx="4164360" cy="42068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M (Thiết bị Hàng hải)</a:t>
            </a:r>
          </a:p>
        </p:txBody>
      </p:sp>
      <p:grpSp>
        <p:nvGrpSpPr>
          <p:cNvPr name="Group 13" id="13"/>
          <p:cNvGrpSpPr/>
          <p:nvPr/>
        </p:nvGrpSpPr>
        <p:grpSpPr>
          <a:xfrm rot="0">
            <a:off x="5156598" y="4859239"/>
            <a:ext cx="3810149" cy="2354759"/>
            <a:chOff x="0" y="0"/>
            <a:chExt cx="5080198" cy="3139678"/>
          </a:xfrm>
        </p:grpSpPr>
        <p:sp>
          <p:nvSpPr>
            <p:cNvPr name="Freeform 14" id="14" descr="preencoded.png"/>
            <p:cNvSpPr/>
            <p:nvPr/>
          </p:nvSpPr>
          <p:spPr>
            <a:xfrm flipH="false" flipV="false" rot="0">
              <a:off x="0" y="0"/>
              <a:ext cx="5080254" cy="3139694"/>
            </a:xfrm>
            <a:custGeom>
              <a:avLst/>
              <a:gdLst/>
              <a:ahLst/>
              <a:cxnLst/>
              <a:rect r="r" b="b" t="t" l="l"/>
              <a:pathLst>
                <a:path h="3139694" w="5080254">
                  <a:moveTo>
                    <a:pt x="0" y="0"/>
                  </a:moveTo>
                  <a:lnTo>
                    <a:pt x="5080254" y="0"/>
                  </a:lnTo>
                  <a:lnTo>
                    <a:pt x="5080254" y="3139694"/>
                  </a:lnTo>
                  <a:lnTo>
                    <a:pt x="0" y="3139694"/>
                  </a:lnTo>
                  <a:lnTo>
                    <a:pt x="0" y="0"/>
                  </a:lnTo>
                  <a:close/>
                </a:path>
              </a:pathLst>
            </a:custGeom>
            <a:blipFill>
              <a:blip r:embed="rId6"/>
              <a:stretch>
                <a:fillRect l="-42" t="0" r="-41" b="0"/>
              </a:stretch>
            </a:blipFill>
          </p:spPr>
        </p:sp>
      </p:grpSp>
      <p:sp>
        <p:nvSpPr>
          <p:cNvPr name="TextBox 15" id="15"/>
          <p:cNvSpPr txBox="true"/>
          <p:nvPr/>
        </p:nvSpPr>
        <p:spPr>
          <a:xfrm rot="0">
            <a:off x="5156597" y="7487990"/>
            <a:ext cx="4164857" cy="42068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B (Thiết bị Kinh doanh)</a:t>
            </a:r>
          </a:p>
        </p:txBody>
      </p:sp>
      <p:grpSp>
        <p:nvGrpSpPr>
          <p:cNvPr name="Group 16" id="16"/>
          <p:cNvGrpSpPr/>
          <p:nvPr/>
        </p:nvGrpSpPr>
        <p:grpSpPr>
          <a:xfrm rot="0">
            <a:off x="9321105" y="4859239"/>
            <a:ext cx="3810149" cy="2354759"/>
            <a:chOff x="0" y="0"/>
            <a:chExt cx="5080198" cy="3139678"/>
          </a:xfrm>
        </p:grpSpPr>
        <p:sp>
          <p:nvSpPr>
            <p:cNvPr name="Freeform 17" id="17" descr="preencoded.png"/>
            <p:cNvSpPr/>
            <p:nvPr/>
          </p:nvSpPr>
          <p:spPr>
            <a:xfrm flipH="false" flipV="false" rot="0">
              <a:off x="0" y="0"/>
              <a:ext cx="5080254" cy="3139694"/>
            </a:xfrm>
            <a:custGeom>
              <a:avLst/>
              <a:gdLst/>
              <a:ahLst/>
              <a:cxnLst/>
              <a:rect r="r" b="b" t="t" l="l"/>
              <a:pathLst>
                <a:path h="3139694" w="5080254">
                  <a:moveTo>
                    <a:pt x="0" y="0"/>
                  </a:moveTo>
                  <a:lnTo>
                    <a:pt x="5080254" y="0"/>
                  </a:lnTo>
                  <a:lnTo>
                    <a:pt x="5080254" y="3139694"/>
                  </a:lnTo>
                  <a:lnTo>
                    <a:pt x="0" y="3139694"/>
                  </a:lnTo>
                  <a:lnTo>
                    <a:pt x="0" y="0"/>
                  </a:lnTo>
                  <a:close/>
                </a:path>
              </a:pathLst>
            </a:custGeom>
            <a:blipFill>
              <a:blip r:embed="rId7"/>
              <a:stretch>
                <a:fillRect l="-42" t="0" r="-41" b="0"/>
              </a:stretch>
            </a:blipFill>
          </p:spPr>
        </p:sp>
      </p:grpSp>
      <p:sp>
        <p:nvSpPr>
          <p:cNvPr name="TextBox 18" id="18"/>
          <p:cNvSpPr txBox="true"/>
          <p:nvPr/>
        </p:nvSpPr>
        <p:spPr>
          <a:xfrm rot="0">
            <a:off x="9321105" y="8184902"/>
            <a:ext cx="4384805" cy="42068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R (Bán lẻ đa quốc gia)</a:t>
            </a:r>
          </a:p>
        </p:txBody>
      </p:sp>
      <p:grpSp>
        <p:nvGrpSpPr>
          <p:cNvPr name="Group 19" id="19"/>
          <p:cNvGrpSpPr/>
          <p:nvPr/>
        </p:nvGrpSpPr>
        <p:grpSpPr>
          <a:xfrm rot="0">
            <a:off x="13485614" y="4859239"/>
            <a:ext cx="3810149" cy="2354759"/>
            <a:chOff x="0" y="0"/>
            <a:chExt cx="5080198" cy="3139678"/>
          </a:xfrm>
        </p:grpSpPr>
        <p:sp>
          <p:nvSpPr>
            <p:cNvPr name="Freeform 20" id="20" descr="preencoded.png"/>
            <p:cNvSpPr/>
            <p:nvPr/>
          </p:nvSpPr>
          <p:spPr>
            <a:xfrm flipH="false" flipV="false" rot="0">
              <a:off x="0" y="0"/>
              <a:ext cx="5080254" cy="3139694"/>
            </a:xfrm>
            <a:custGeom>
              <a:avLst/>
              <a:gdLst/>
              <a:ahLst/>
              <a:cxnLst/>
              <a:rect r="r" b="b" t="t" l="l"/>
              <a:pathLst>
                <a:path h="3139694" w="5080254">
                  <a:moveTo>
                    <a:pt x="0" y="0"/>
                  </a:moveTo>
                  <a:lnTo>
                    <a:pt x="5080254" y="0"/>
                  </a:lnTo>
                  <a:lnTo>
                    <a:pt x="5080254" y="3139694"/>
                  </a:lnTo>
                  <a:lnTo>
                    <a:pt x="0" y="3139694"/>
                  </a:lnTo>
                  <a:lnTo>
                    <a:pt x="0" y="0"/>
                  </a:lnTo>
                  <a:close/>
                </a:path>
              </a:pathLst>
            </a:custGeom>
            <a:blipFill>
              <a:blip r:embed="rId8"/>
              <a:stretch>
                <a:fillRect l="-42" t="0" r="-41" b="0"/>
              </a:stretch>
            </a:blipFill>
          </p:spPr>
        </p:sp>
      </p:grpSp>
      <p:sp>
        <p:nvSpPr>
          <p:cNvPr name="TextBox 21" id="21"/>
          <p:cNvSpPr txBox="true"/>
          <p:nvPr/>
        </p:nvSpPr>
        <p:spPr>
          <a:xfrm rot="0">
            <a:off x="13485614" y="7487990"/>
            <a:ext cx="4165058" cy="420687"/>
          </a:xfrm>
          <a:prstGeom prst="rect">
            <a:avLst/>
          </a:prstGeom>
        </p:spPr>
        <p:txBody>
          <a:bodyPr anchor="t" rtlCol="false" tIns="0" lIns="0" bIns="0" rIns="0">
            <a:spAutoFit/>
          </a:bodyPr>
          <a:lstStyle/>
          <a:p>
            <a:pPr algn="l">
              <a:lnSpc>
                <a:spcPts val="3437"/>
              </a:lnSpc>
            </a:pPr>
            <a:r>
              <a:rPr lang="en-US" sz="2750" b="true">
                <a:solidFill>
                  <a:srgbClr val="403C4E"/>
                </a:solidFill>
                <a:latin typeface="Merriweather Bold"/>
                <a:ea typeface="Merriweather Bold"/>
                <a:cs typeface="Merriweather Bold"/>
                <a:sym typeface="Merriweather Bold"/>
              </a:rPr>
              <a:t>D (Bán hàng Thư tín)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DAG0vahUrlw</dc:identifier>
  <dcterms:modified xsi:type="dcterms:W3CDTF">2011-08-01T06:04:30Z</dcterms:modified>
  <cp:revision>1</cp:revision>
  <dc:title>CHƯƠNG 8</dc:title>
</cp:coreProperties>
</file>