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x="18288000" cy="10287000"/>
  <p:notesSz cx="6858000" cy="9144000"/>
  <p:embeddedFontLst>
    <p:embeddedFont>
      <p:font typeface="Montserrat 1 Heavy" charset="1" panose="00000A00000000000000"/>
      <p:regular r:id="rId39"/>
    </p:embeddedFont>
    <p:embeddedFont>
      <p:font typeface="Calibri (MS) Bold" charset="1" panose="020F0702030404030204"/>
      <p:regular r:id="rId40"/>
    </p:embeddedFont>
    <p:embeddedFont>
      <p:font typeface="Calibri (MS)" charset="1" panose="020F0502020204030204"/>
      <p:regular r:id="rId41"/>
    </p:embeddedFont>
    <p:embeddedFont>
      <p:font typeface="Montserrat 1 Bold" charset="1" panose="00000800000000000000"/>
      <p:regular r:id="rId42"/>
    </p:embeddedFont>
    <p:embeddedFont>
      <p:font typeface="Montserrat 1" charset="1" panose="00000500000000000000"/>
      <p:regular r:id="rId43"/>
    </p:embeddedFont>
    <p:embeddedFont>
      <p:font typeface="Barlow Bold" charset="1" panose="00000800000000000000"/>
      <p:regular r:id="rId44"/>
    </p:embeddedFont>
    <p:embeddedFont>
      <p:font typeface="Barlow Light" charset="1" panose="00000400000000000000"/>
      <p:regular r:id="rId45"/>
    </p:embeddedFont>
    <p:embeddedFont>
      <p:font typeface="Montserrat 2" charset="1" panose="00000000000000000000"/>
      <p:regular r:id="rId46"/>
    </p:embeddedFont>
    <p:embeddedFont>
      <p:font typeface="Montserrat 2 Bold" charset="1" panose="00000000000000000000"/>
      <p:regular r:id="rId47"/>
    </p:embeddedFont>
    <p:embeddedFont>
      <p:font typeface="Montserrat 2 Italics" charset="1" panose="00000000000000000000"/>
      <p:regular r:id="rId48"/>
    </p:embeddedFont>
    <p:embeddedFont>
      <p:font typeface="Barlow Bold Italics" charset="1" panose="00000800000000000000"/>
      <p:regular r:id="rId49"/>
    </p:embeddedFont>
    <p:embeddedFont>
      <p:font typeface="IBM Plex Sans Italics" charset="1" panose="020B0503050203000203"/>
      <p:regular r:id="rId50"/>
    </p:embeddedFont>
    <p:embeddedFont>
      <p:font typeface="Montserrat 3" charset="1" panose="00000500000000000000"/>
      <p:regular r:id="rId51"/>
    </p:embeddedFont>
    <p:embeddedFont>
      <p:font typeface="Montserrat 3 Italics" charset="1" panose="00000500000000000000"/>
      <p:regular r:id="rId52"/>
    </p:embeddedFont>
    <p:embeddedFont>
      <p:font typeface="IBM Plex Sans" charset="1" panose="020B0503050203000203"/>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3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png" Type="http://schemas.openxmlformats.org/officeDocument/2006/relationships/image"/><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34.pn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4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4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4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 Id="rId7" Target="../media/image4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49.png" Type="http://schemas.openxmlformats.org/officeDocument/2006/relationships/image"/><Relationship Id="rId6" Target="../media/image50.png" Type="http://schemas.openxmlformats.org/officeDocument/2006/relationships/image"/><Relationship Id="rId7" Target="../media/image5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52.png" Type="http://schemas.openxmlformats.org/officeDocument/2006/relationships/image"/><Relationship Id="rId6" Target="../media/image5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54.png" Type="http://schemas.openxmlformats.org/officeDocument/2006/relationships/image"/><Relationship Id="rId6" Target="../media/image55.png" Type="http://schemas.openxmlformats.org/officeDocument/2006/relationships/image"/><Relationship Id="rId7" Target="../media/image5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5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58.png" Type="http://schemas.openxmlformats.org/officeDocument/2006/relationships/image"/><Relationship Id="rId6" Target="../media/image59.png" Type="http://schemas.openxmlformats.org/officeDocument/2006/relationships/image"/><Relationship Id="rId7" Target="../media/image60.png" Type="http://schemas.openxmlformats.org/officeDocument/2006/relationships/image"/><Relationship Id="rId8" Target="../media/image6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62.png" Type="http://schemas.openxmlformats.org/officeDocument/2006/relationships/image"/><Relationship Id="rId6" Target="../media/image63.png" Type="http://schemas.openxmlformats.org/officeDocument/2006/relationships/image"/><Relationship Id="rId7" Target="../media/image64.png" Type="http://schemas.openxmlformats.org/officeDocument/2006/relationships/image"/><Relationship Id="rId8" Target="../media/image65.png" Type="http://schemas.openxmlformats.org/officeDocument/2006/relationships/image"/><Relationship Id="rId9" Target="../media/image6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png" Type="http://schemas.openxmlformats.org/officeDocument/2006/relationships/image"/><Relationship Id="rId4" Target="../media/image69.jpeg" Type="http://schemas.openxmlformats.org/officeDocument/2006/relationships/image"/><Relationship Id="rId5" Target="../media/image7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68.png" Type="http://schemas.openxmlformats.org/officeDocument/2006/relationships/image"/><Relationship Id="rId4" Target="../media/image72.jpeg" Type="http://schemas.openxmlformats.org/officeDocument/2006/relationships/image"/><Relationship Id="rId5" Target="../media/image73.png" Type="http://schemas.openxmlformats.org/officeDocument/2006/relationships/image"/><Relationship Id="rId6" Target="../media/image74.svg" Type="http://schemas.openxmlformats.org/officeDocument/2006/relationships/image"/><Relationship Id="rId7" Target="../media/image75.png" Type="http://schemas.openxmlformats.org/officeDocument/2006/relationships/image"/><Relationship Id="rId8" Target="../media/image76.svg" Type="http://schemas.openxmlformats.org/officeDocument/2006/relationships/image"/><Relationship Id="rId9" Target="../media/image7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68.png" Type="http://schemas.openxmlformats.org/officeDocument/2006/relationships/image"/><Relationship Id="rId4" Target="../media/image79.png" Type="http://schemas.openxmlformats.org/officeDocument/2006/relationships/image"/><Relationship Id="rId5" Target="../media/image80.svg" Type="http://schemas.openxmlformats.org/officeDocument/2006/relationships/image"/><Relationship Id="rId6" Target="../media/image81.jpeg" Type="http://schemas.openxmlformats.org/officeDocument/2006/relationships/image"/><Relationship Id="rId7" Target="../media/image82.png" Type="http://schemas.openxmlformats.org/officeDocument/2006/relationships/image"/><Relationship Id="rId8" Target="../media/image8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1.svg" Type="http://schemas.openxmlformats.org/officeDocument/2006/relationships/image"/><Relationship Id="rId2" Target="../media/image84.png" Type="http://schemas.openxmlformats.org/officeDocument/2006/relationships/image"/><Relationship Id="rId3" Target="../media/image68.png" Type="http://schemas.openxmlformats.org/officeDocument/2006/relationships/image"/><Relationship Id="rId4" Target="../media/image85.jpe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88.png" Type="http://schemas.openxmlformats.org/officeDocument/2006/relationships/image"/><Relationship Id="rId8" Target="../media/image89.svg" Type="http://schemas.openxmlformats.org/officeDocument/2006/relationships/image"/><Relationship Id="rId9" Target="../media/image90.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png" Type="http://schemas.openxmlformats.org/officeDocument/2006/relationships/image"/><Relationship Id="rId4" Target="../media/image92.png" Type="http://schemas.openxmlformats.org/officeDocument/2006/relationships/image"/><Relationship Id="rId5" Target="../media/image93.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1.png" Type="http://schemas.openxmlformats.org/officeDocument/2006/relationships/image"/><Relationship Id="rId11" Target="../media/image102.svg" Type="http://schemas.openxmlformats.org/officeDocument/2006/relationships/image"/><Relationship Id="rId12" Target="../media/image103.jpeg" Type="http://schemas.openxmlformats.org/officeDocument/2006/relationships/image"/><Relationship Id="rId2" Target="../media/image94.png" Type="http://schemas.openxmlformats.org/officeDocument/2006/relationships/image"/><Relationship Id="rId3" Target="../media/image68.png" Type="http://schemas.openxmlformats.org/officeDocument/2006/relationships/image"/><Relationship Id="rId4" Target="../media/image95.png" Type="http://schemas.openxmlformats.org/officeDocument/2006/relationships/image"/><Relationship Id="rId5" Target="../media/image96.svg" Type="http://schemas.openxmlformats.org/officeDocument/2006/relationships/image"/><Relationship Id="rId6" Target="../media/image97.jpeg" Type="http://schemas.openxmlformats.org/officeDocument/2006/relationships/image"/><Relationship Id="rId7" Target="../media/image98.png" Type="http://schemas.openxmlformats.org/officeDocument/2006/relationships/image"/><Relationship Id="rId8" Target="../media/image99.svg" Type="http://schemas.openxmlformats.org/officeDocument/2006/relationships/image"/><Relationship Id="rId9" Target="../media/image100.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4.png" Type="http://schemas.openxmlformats.org/officeDocument/2006/relationships/image"/><Relationship Id="rId3" Target="../media/image68.png" Type="http://schemas.openxmlformats.org/officeDocument/2006/relationships/image"/><Relationship Id="rId4" Target="../media/image105.png" Type="http://schemas.openxmlformats.org/officeDocument/2006/relationships/image"/><Relationship Id="rId5" Target="../media/image106.svg" Type="http://schemas.openxmlformats.org/officeDocument/2006/relationships/image"/><Relationship Id="rId6" Target="../media/image107.png" Type="http://schemas.openxmlformats.org/officeDocument/2006/relationships/image"/><Relationship Id="rId7" Target="../media/image10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1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png" Type="http://schemas.openxmlformats.org/officeDocument/2006/relationships/image"/><Relationship Id="rId4" Target="../media/image111.png" Type="http://schemas.openxmlformats.org/officeDocument/2006/relationships/image"/><Relationship Id="rId5" Target="../media/image112.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png" Type="http://schemas.openxmlformats.org/officeDocument/2006/relationships/image"/><Relationship Id="rId4" Target="../media/image113.png" Type="http://schemas.openxmlformats.org/officeDocument/2006/relationships/image"/><Relationship Id="rId5" Target="../media/image114.svg" Type="http://schemas.openxmlformats.org/officeDocument/2006/relationships/image"/><Relationship Id="rId6" Target="../media/image115.jpeg" Type="http://schemas.openxmlformats.org/officeDocument/2006/relationships/image"/><Relationship Id="rId7" Target="../media/image116.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1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 Id="rId9" Target="../media/image2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22.png" Type="http://schemas.openxmlformats.org/officeDocument/2006/relationships/image"/><Relationship Id="rId6" Target="../media/image2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2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png" Type="http://schemas.openxmlformats.org/officeDocument/2006/relationships/image"/><Relationship Id="rId12" Target="../media/image32.png" Type="http://schemas.openxmlformats.org/officeDocument/2006/relationships/image"/><Relationship Id="rId2" Target="../media/image12.png" Type="http://schemas.openxmlformats.org/officeDocument/2006/relationships/image"/><Relationship Id="rId3" Target="https://gamma.app/?utm_source=made-with-gamma" TargetMode="External" Type="http://schemas.openxmlformats.org/officeDocument/2006/relationships/hyperlink"/><Relationship Id="rId4" Target="../media/image13.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media/image28.png" Type="http://schemas.openxmlformats.org/officeDocument/2006/relationships/image"/><Relationship Id="rId9" Target="../media/image2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69396" y="2719229"/>
            <a:ext cx="2544433" cy="2544433"/>
          </a:xfrm>
          <a:custGeom>
            <a:avLst/>
            <a:gdLst/>
            <a:ahLst/>
            <a:cxnLst/>
            <a:rect r="r" b="b" t="t" l="l"/>
            <a:pathLst>
              <a:path h="2544433" w="2544433">
                <a:moveTo>
                  <a:pt x="0" y="0"/>
                </a:moveTo>
                <a:lnTo>
                  <a:pt x="2544432" y="0"/>
                </a:lnTo>
                <a:lnTo>
                  <a:pt x="2544432" y="2544433"/>
                </a:lnTo>
                <a:lnTo>
                  <a:pt x="0" y="25444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2129495" y="2436835"/>
            <a:ext cx="11071218" cy="5950354"/>
            <a:chOff x="-1270" y="0"/>
            <a:chExt cx="5373370" cy="2887980"/>
          </a:xfrm>
        </p:grpSpPr>
        <p:sp>
          <p:nvSpPr>
            <p:cNvPr name="Freeform 4" id="4"/>
            <p:cNvSpPr/>
            <p:nvPr/>
          </p:nvSpPr>
          <p:spPr>
            <a:xfrm flipH="true" flipV="false" rot="0">
              <a:off x="0" y="0"/>
              <a:ext cx="5373370" cy="2887980"/>
            </a:xfrm>
            <a:custGeom>
              <a:avLst/>
              <a:gdLst/>
              <a:ahLst/>
              <a:cxnLst/>
              <a:rect r="r" b="b" t="t" l="l"/>
              <a:pathLst>
                <a:path h="2887980" w="5373370">
                  <a:moveTo>
                    <a:pt x="0" y="621030"/>
                  </a:moveTo>
                  <a:cubicBezTo>
                    <a:pt x="0" y="963930"/>
                    <a:pt x="278130" y="1242060"/>
                    <a:pt x="621030" y="1242060"/>
                  </a:cubicBezTo>
                  <a:lnTo>
                    <a:pt x="1744980" y="1242060"/>
                  </a:lnTo>
                  <a:cubicBezTo>
                    <a:pt x="1770380" y="1242060"/>
                    <a:pt x="1790700" y="1263650"/>
                    <a:pt x="1790700" y="1289050"/>
                  </a:cubicBezTo>
                  <a:cubicBezTo>
                    <a:pt x="1790700" y="1380490"/>
                    <a:pt x="1811020" y="1466850"/>
                    <a:pt x="1845310" y="1545590"/>
                  </a:cubicBezTo>
                  <a:cubicBezTo>
                    <a:pt x="1866900" y="1592580"/>
                    <a:pt x="1832610" y="1645920"/>
                    <a:pt x="1780540" y="1645920"/>
                  </a:cubicBezTo>
                  <a:cubicBezTo>
                    <a:pt x="1437640" y="1645920"/>
                    <a:pt x="1159510" y="1924050"/>
                    <a:pt x="1159510" y="2266950"/>
                  </a:cubicBezTo>
                  <a:cubicBezTo>
                    <a:pt x="1159510" y="2609850"/>
                    <a:pt x="1437640" y="2887980"/>
                    <a:pt x="1780540" y="2887980"/>
                  </a:cubicBezTo>
                  <a:lnTo>
                    <a:pt x="4121150" y="2887980"/>
                  </a:lnTo>
                  <a:cubicBezTo>
                    <a:pt x="4464050" y="2887980"/>
                    <a:pt x="4742180" y="2609850"/>
                    <a:pt x="4742180" y="2266950"/>
                  </a:cubicBezTo>
                  <a:cubicBezTo>
                    <a:pt x="4742180" y="2175510"/>
                    <a:pt x="4721860" y="2089150"/>
                    <a:pt x="4687570" y="2010410"/>
                  </a:cubicBezTo>
                  <a:cubicBezTo>
                    <a:pt x="4665980" y="1963420"/>
                    <a:pt x="4700270" y="1910080"/>
                    <a:pt x="4752340" y="1910080"/>
                  </a:cubicBezTo>
                  <a:cubicBezTo>
                    <a:pt x="5095240" y="1910080"/>
                    <a:pt x="5373370" y="1631950"/>
                    <a:pt x="5373370" y="1289050"/>
                  </a:cubicBezTo>
                  <a:cubicBezTo>
                    <a:pt x="5373370" y="946150"/>
                    <a:pt x="5095240" y="668020"/>
                    <a:pt x="4752340" y="668020"/>
                  </a:cubicBezTo>
                  <a:lnTo>
                    <a:pt x="3628390" y="668020"/>
                  </a:lnTo>
                  <a:cubicBezTo>
                    <a:pt x="3602990" y="668020"/>
                    <a:pt x="3582670" y="647700"/>
                    <a:pt x="3582670" y="622300"/>
                  </a:cubicBezTo>
                  <a:lnTo>
                    <a:pt x="3582670" y="621030"/>
                  </a:lnTo>
                  <a:cubicBezTo>
                    <a:pt x="3582670" y="278130"/>
                    <a:pt x="3304540" y="0"/>
                    <a:pt x="2961640" y="0"/>
                  </a:cubicBezTo>
                  <a:lnTo>
                    <a:pt x="622300" y="0"/>
                  </a:lnTo>
                  <a:cubicBezTo>
                    <a:pt x="278130" y="0"/>
                    <a:pt x="0" y="278130"/>
                    <a:pt x="0" y="621030"/>
                  </a:cubicBezTo>
                  <a:close/>
                </a:path>
              </a:pathLst>
            </a:custGeom>
            <a:blipFill>
              <a:blip r:embed="rId4"/>
              <a:stretch>
                <a:fillRect l="0" t="-25821" r="0" b="-13723"/>
              </a:stretch>
            </a:blipFill>
          </p:spPr>
        </p:sp>
      </p:grpSp>
      <p:grpSp>
        <p:nvGrpSpPr>
          <p:cNvPr name="Group 5" id="5"/>
          <p:cNvGrpSpPr/>
          <p:nvPr/>
        </p:nvGrpSpPr>
        <p:grpSpPr>
          <a:xfrm rot="0">
            <a:off x="-1136521" y="3307946"/>
            <a:ext cx="2594369" cy="4588246"/>
            <a:chOff x="0" y="0"/>
            <a:chExt cx="683291" cy="1208427"/>
          </a:xfrm>
        </p:grpSpPr>
        <p:sp>
          <p:nvSpPr>
            <p:cNvPr name="Freeform 6" id="6"/>
            <p:cNvSpPr/>
            <p:nvPr/>
          </p:nvSpPr>
          <p:spPr>
            <a:xfrm flipH="false" flipV="false" rot="0">
              <a:off x="0" y="0"/>
              <a:ext cx="683291" cy="1208427"/>
            </a:xfrm>
            <a:custGeom>
              <a:avLst/>
              <a:gdLst/>
              <a:ahLst/>
              <a:cxnLst/>
              <a:rect r="r" b="b" t="t" l="l"/>
              <a:pathLst>
                <a:path h="1208427" w="683291">
                  <a:moveTo>
                    <a:pt x="152190" y="0"/>
                  </a:moveTo>
                  <a:lnTo>
                    <a:pt x="531100" y="0"/>
                  </a:lnTo>
                  <a:cubicBezTo>
                    <a:pt x="571464" y="0"/>
                    <a:pt x="610174" y="16034"/>
                    <a:pt x="638715" y="44576"/>
                  </a:cubicBezTo>
                  <a:cubicBezTo>
                    <a:pt x="667256" y="73117"/>
                    <a:pt x="683291" y="111827"/>
                    <a:pt x="683291" y="152190"/>
                  </a:cubicBezTo>
                  <a:lnTo>
                    <a:pt x="683291" y="1056237"/>
                  </a:lnTo>
                  <a:cubicBezTo>
                    <a:pt x="683291" y="1096600"/>
                    <a:pt x="667256" y="1135310"/>
                    <a:pt x="638715" y="1163852"/>
                  </a:cubicBezTo>
                  <a:cubicBezTo>
                    <a:pt x="610174" y="1192393"/>
                    <a:pt x="571464" y="1208427"/>
                    <a:pt x="531100" y="1208427"/>
                  </a:cubicBezTo>
                  <a:lnTo>
                    <a:pt x="152190" y="1208427"/>
                  </a:lnTo>
                  <a:cubicBezTo>
                    <a:pt x="111827" y="1208427"/>
                    <a:pt x="73117" y="1192393"/>
                    <a:pt x="44576" y="1163852"/>
                  </a:cubicBezTo>
                  <a:cubicBezTo>
                    <a:pt x="16034" y="1135310"/>
                    <a:pt x="0" y="1096600"/>
                    <a:pt x="0" y="1056237"/>
                  </a:cubicBezTo>
                  <a:lnTo>
                    <a:pt x="0" y="152190"/>
                  </a:lnTo>
                  <a:cubicBezTo>
                    <a:pt x="0" y="111827"/>
                    <a:pt x="16034" y="73117"/>
                    <a:pt x="44576" y="44576"/>
                  </a:cubicBezTo>
                  <a:cubicBezTo>
                    <a:pt x="73117" y="16034"/>
                    <a:pt x="111827" y="0"/>
                    <a:pt x="152190" y="0"/>
                  </a:cubicBezTo>
                  <a:close/>
                </a:path>
              </a:pathLst>
            </a:custGeom>
            <a:solidFill>
              <a:srgbClr val="5188CC"/>
            </a:solidFill>
          </p:spPr>
        </p:sp>
        <p:sp>
          <p:nvSpPr>
            <p:cNvPr name="TextBox 7" id="7"/>
            <p:cNvSpPr txBox="true"/>
            <p:nvPr/>
          </p:nvSpPr>
          <p:spPr>
            <a:xfrm>
              <a:off x="0" y="-47625"/>
              <a:ext cx="683291" cy="1256052"/>
            </a:xfrm>
            <a:prstGeom prst="rect">
              <a:avLst/>
            </a:prstGeom>
          </p:spPr>
          <p:txBody>
            <a:bodyPr anchor="ctr" rtlCol="false" tIns="50800" lIns="50800" bIns="50800" rIns="50800"/>
            <a:lstStyle/>
            <a:p>
              <a:pPr algn="ctr">
                <a:lnSpc>
                  <a:spcPts val="2800"/>
                </a:lnSpc>
              </a:pPr>
            </a:p>
          </p:txBody>
        </p:sp>
      </p:grpSp>
      <p:sp>
        <p:nvSpPr>
          <p:cNvPr name="Freeform 8" id="8"/>
          <p:cNvSpPr/>
          <p:nvPr/>
        </p:nvSpPr>
        <p:spPr>
          <a:xfrm flipH="false" flipV="false" rot="0">
            <a:off x="13731511" y="1434222"/>
            <a:ext cx="305535" cy="302202"/>
          </a:xfrm>
          <a:custGeom>
            <a:avLst/>
            <a:gdLst/>
            <a:ahLst/>
            <a:cxnLst/>
            <a:rect r="r" b="b" t="t" l="l"/>
            <a:pathLst>
              <a:path h="302202" w="305535">
                <a:moveTo>
                  <a:pt x="0" y="0"/>
                </a:moveTo>
                <a:lnTo>
                  <a:pt x="305535" y="0"/>
                </a:lnTo>
                <a:lnTo>
                  <a:pt x="305535" y="302203"/>
                </a:lnTo>
                <a:lnTo>
                  <a:pt x="0" y="30220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028700" y="-2522313"/>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1958605" y="3307946"/>
            <a:ext cx="1025128" cy="1025128"/>
          </a:xfrm>
          <a:custGeom>
            <a:avLst/>
            <a:gdLst/>
            <a:ahLst/>
            <a:cxnLst/>
            <a:rect r="r" b="b" t="t" l="l"/>
            <a:pathLst>
              <a:path h="1025128" w="1025128">
                <a:moveTo>
                  <a:pt x="0" y="0"/>
                </a:moveTo>
                <a:lnTo>
                  <a:pt x="1025127" y="0"/>
                </a:lnTo>
                <a:lnTo>
                  <a:pt x="1025127" y="1025127"/>
                </a:lnTo>
                <a:lnTo>
                  <a:pt x="0" y="102512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7843805" y="8248617"/>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2013103" y="3488921"/>
            <a:ext cx="14763942" cy="4095576"/>
          </a:xfrm>
          <a:prstGeom prst="rect">
            <a:avLst/>
          </a:prstGeom>
        </p:spPr>
        <p:txBody>
          <a:bodyPr anchor="t" rtlCol="false" tIns="0" lIns="0" bIns="0" rIns="0">
            <a:spAutoFit/>
          </a:bodyPr>
          <a:lstStyle/>
          <a:p>
            <a:pPr algn="l">
              <a:lnSpc>
                <a:spcPts val="10671"/>
              </a:lnSpc>
            </a:pPr>
            <a:r>
              <a:rPr lang="en-US" sz="10360" b="true">
                <a:solidFill>
                  <a:srgbClr val="0E2F5F"/>
                </a:solidFill>
                <a:latin typeface="Montserrat 1 Heavy"/>
                <a:ea typeface="Montserrat 1 Heavy"/>
                <a:cs typeface="Montserrat 1 Heavy"/>
                <a:sym typeface="Montserrat 1 Heavy"/>
              </a:rPr>
              <a:t>GIỚI THIỆU VỀ </a:t>
            </a:r>
          </a:p>
          <a:p>
            <a:pPr algn="l">
              <a:lnSpc>
                <a:spcPts val="10671"/>
              </a:lnSpc>
            </a:pPr>
            <a:r>
              <a:rPr lang="en-US" sz="10360" b="true">
                <a:solidFill>
                  <a:srgbClr val="0E2F5F"/>
                </a:solidFill>
                <a:latin typeface="Montserrat 1 Heavy"/>
                <a:ea typeface="Montserrat 1 Heavy"/>
                <a:cs typeface="Montserrat 1 Heavy"/>
                <a:sym typeface="Montserrat 1 Heavy"/>
              </a:rPr>
              <a:t>LINEAR PROGRAMMING</a:t>
            </a:r>
          </a:p>
        </p:txBody>
      </p:sp>
      <p:sp>
        <p:nvSpPr>
          <p:cNvPr name="Freeform 13" id="13"/>
          <p:cNvSpPr/>
          <p:nvPr/>
        </p:nvSpPr>
        <p:spPr>
          <a:xfrm flipH="false" flipV="false" rot="0">
            <a:off x="12769424" y="2436835"/>
            <a:ext cx="806841" cy="564789"/>
          </a:xfrm>
          <a:custGeom>
            <a:avLst/>
            <a:gdLst/>
            <a:ahLst/>
            <a:cxnLst/>
            <a:rect r="r" b="b" t="t" l="l"/>
            <a:pathLst>
              <a:path h="564789" w="806841">
                <a:moveTo>
                  <a:pt x="0" y="0"/>
                </a:moveTo>
                <a:lnTo>
                  <a:pt x="806840" y="0"/>
                </a:lnTo>
                <a:lnTo>
                  <a:pt x="806840" y="564788"/>
                </a:lnTo>
                <a:lnTo>
                  <a:pt x="0" y="56478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2087873" y="2380457"/>
            <a:ext cx="10383296" cy="639445"/>
          </a:xfrm>
          <a:prstGeom prst="rect">
            <a:avLst/>
          </a:prstGeom>
        </p:spPr>
        <p:txBody>
          <a:bodyPr anchor="t" rtlCol="false" tIns="0" lIns="0" bIns="0" rIns="0">
            <a:spAutoFit/>
          </a:bodyPr>
          <a:lstStyle/>
          <a:p>
            <a:pPr algn="l">
              <a:lnSpc>
                <a:spcPts val="5240"/>
              </a:lnSpc>
            </a:pPr>
            <a:r>
              <a:rPr lang="en-US" sz="4000" b="true">
                <a:solidFill>
                  <a:srgbClr val="021828"/>
                </a:solidFill>
                <a:latin typeface="Montserrat 1 Heavy"/>
                <a:ea typeface="Montserrat 1 Heavy"/>
                <a:cs typeface="Montserrat 1 Heavy"/>
                <a:sym typeface="Montserrat 1 Heavy"/>
              </a:rPr>
              <a:t>Chương 7 - Phân tích định lượng</a:t>
            </a:r>
          </a:p>
        </p:txBody>
      </p:sp>
      <p:sp>
        <p:nvSpPr>
          <p:cNvPr name="Freeform 15" id="15"/>
          <p:cNvSpPr/>
          <p:nvPr/>
        </p:nvSpPr>
        <p:spPr>
          <a:xfrm flipH="false" flipV="false" rot="0">
            <a:off x="2412807" y="8799767"/>
            <a:ext cx="1483489" cy="458533"/>
          </a:xfrm>
          <a:custGeom>
            <a:avLst/>
            <a:gdLst/>
            <a:ahLst/>
            <a:cxnLst/>
            <a:rect r="r" b="b" t="t" l="l"/>
            <a:pathLst>
              <a:path h="458533" w="1483489">
                <a:moveTo>
                  <a:pt x="0" y="0"/>
                </a:moveTo>
                <a:lnTo>
                  <a:pt x="1483489" y="0"/>
                </a:lnTo>
                <a:lnTo>
                  <a:pt x="1483489" y="458533"/>
                </a:lnTo>
                <a:lnTo>
                  <a:pt x="0" y="45853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1108710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sp>
        <p:nvSpPr>
          <p:cNvPr name="TextBox 10" id="10"/>
          <p:cNvSpPr txBox="true"/>
          <p:nvPr/>
        </p:nvSpPr>
        <p:spPr>
          <a:xfrm rot="0">
            <a:off x="768250" y="2479675"/>
            <a:ext cx="9534228" cy="2663825"/>
          </a:xfrm>
          <a:prstGeom prst="rect">
            <a:avLst/>
          </a:prstGeom>
        </p:spPr>
        <p:txBody>
          <a:bodyPr anchor="t" rtlCol="false" tIns="0" lIns="0" bIns="0" rIns="0">
            <a:spAutoFit/>
          </a:bodyPr>
          <a:lstStyle/>
          <a:p>
            <a:pPr algn="l">
              <a:lnSpc>
                <a:spcPts val="7000"/>
              </a:lnSpc>
            </a:pPr>
            <a:r>
              <a:rPr lang="en-US" sz="5562" b="true">
                <a:solidFill>
                  <a:srgbClr val="2E3C4E"/>
                </a:solidFill>
                <a:latin typeface="Montserrat 1 Bold"/>
                <a:ea typeface="Montserrat 1 Bold"/>
                <a:cs typeface="Montserrat 1 Bold"/>
                <a:sym typeface="Montserrat 1 Bold"/>
              </a:rPr>
              <a:t>7.2 Quy Trình Giải Pháp Đồ Họa trong Tối Ưu Hóa Tuyến Tính</a:t>
            </a:r>
          </a:p>
        </p:txBody>
      </p:sp>
      <p:sp>
        <p:nvSpPr>
          <p:cNvPr name="TextBox 11" id="11"/>
          <p:cNvSpPr txBox="true"/>
          <p:nvPr/>
        </p:nvSpPr>
        <p:spPr>
          <a:xfrm rot="0">
            <a:off x="947886" y="5294411"/>
            <a:ext cx="9534228" cy="1809750"/>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Chào mừng các bạn sinh viên và người học đến với phương pháp giải bài toán tối ưu hóa tuyến tính bằng đồ họa. Đây là một công cụ mạnh mẽ để trực quan hóa và tìm kiếm giải pháp tối ưu cho các bài toán có hai biến quyết định.</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sp>
        <p:nvSpPr>
          <p:cNvPr name="TextBox 10" id="10"/>
          <p:cNvSpPr txBox="true"/>
          <p:nvPr/>
        </p:nvSpPr>
        <p:spPr>
          <a:xfrm rot="0">
            <a:off x="7805886" y="1151930"/>
            <a:ext cx="5131445" cy="622300"/>
          </a:xfrm>
          <a:prstGeom prst="rect">
            <a:avLst/>
          </a:prstGeom>
        </p:spPr>
        <p:txBody>
          <a:bodyPr anchor="t" rtlCol="false" tIns="0" lIns="0" bIns="0" rIns="0">
            <a:spAutoFit/>
          </a:bodyPr>
          <a:lstStyle/>
          <a:p>
            <a:pPr algn="l">
              <a:lnSpc>
                <a:spcPts val="5000"/>
              </a:lnSpc>
            </a:pPr>
            <a:r>
              <a:rPr lang="en-US" sz="4000" b="true">
                <a:solidFill>
                  <a:srgbClr val="2E3C4E"/>
                </a:solidFill>
                <a:latin typeface="Montserrat 1 Bold"/>
                <a:ea typeface="Montserrat 1 Bold"/>
                <a:cs typeface="Montserrat 1 Bold"/>
                <a:sym typeface="Montserrat 1 Bold"/>
              </a:rPr>
              <a:t>Khái Niệm Cơ Bản</a:t>
            </a:r>
          </a:p>
        </p:txBody>
      </p:sp>
      <p:grpSp>
        <p:nvGrpSpPr>
          <p:cNvPr name="Group 11" id="11"/>
          <p:cNvGrpSpPr/>
          <p:nvPr/>
        </p:nvGrpSpPr>
        <p:grpSpPr>
          <a:xfrm rot="0">
            <a:off x="7801124" y="2081807"/>
            <a:ext cx="4654749" cy="3987254"/>
            <a:chOff x="0" y="0"/>
            <a:chExt cx="6206332" cy="5316338"/>
          </a:xfrm>
        </p:grpSpPr>
        <p:sp>
          <p:nvSpPr>
            <p:cNvPr name="Freeform 12" id="12"/>
            <p:cNvSpPr/>
            <p:nvPr/>
          </p:nvSpPr>
          <p:spPr>
            <a:xfrm flipH="false" flipV="false" rot="0">
              <a:off x="6350" y="6350"/>
              <a:ext cx="6193663" cy="5303647"/>
            </a:xfrm>
            <a:custGeom>
              <a:avLst/>
              <a:gdLst/>
              <a:ahLst/>
              <a:cxnLst/>
              <a:rect r="r" b="b" t="t" l="l"/>
              <a:pathLst>
                <a:path h="5303647" w="6193663">
                  <a:moveTo>
                    <a:pt x="0" y="487553"/>
                  </a:moveTo>
                  <a:cubicBezTo>
                    <a:pt x="0" y="218313"/>
                    <a:pt x="218313" y="0"/>
                    <a:pt x="487680" y="0"/>
                  </a:cubicBezTo>
                  <a:lnTo>
                    <a:pt x="5705983" y="0"/>
                  </a:lnTo>
                  <a:cubicBezTo>
                    <a:pt x="5975350" y="0"/>
                    <a:pt x="6193663" y="218313"/>
                    <a:pt x="6193663" y="487553"/>
                  </a:cubicBezTo>
                  <a:lnTo>
                    <a:pt x="6193663" y="4816094"/>
                  </a:lnTo>
                  <a:cubicBezTo>
                    <a:pt x="6193663" y="5085334"/>
                    <a:pt x="5975350" y="5303647"/>
                    <a:pt x="5705983" y="5303647"/>
                  </a:cubicBezTo>
                  <a:lnTo>
                    <a:pt x="487680" y="5303647"/>
                  </a:lnTo>
                  <a:cubicBezTo>
                    <a:pt x="218313" y="5303647"/>
                    <a:pt x="0" y="5085334"/>
                    <a:pt x="0" y="4816094"/>
                  </a:cubicBezTo>
                  <a:close/>
                </a:path>
              </a:pathLst>
            </a:custGeom>
            <a:solidFill>
              <a:srgbClr val="D4E9F7"/>
            </a:solidFill>
          </p:spPr>
        </p:sp>
        <p:sp>
          <p:nvSpPr>
            <p:cNvPr name="Freeform 13" id="13"/>
            <p:cNvSpPr/>
            <p:nvPr/>
          </p:nvSpPr>
          <p:spPr>
            <a:xfrm flipH="false" flipV="false" rot="0">
              <a:off x="0" y="0"/>
              <a:ext cx="6206363" cy="5316347"/>
            </a:xfrm>
            <a:custGeom>
              <a:avLst/>
              <a:gdLst/>
              <a:ahLst/>
              <a:cxnLst/>
              <a:rect r="r" b="b" t="t" l="l"/>
              <a:pathLst>
                <a:path h="5316347" w="6206363">
                  <a:moveTo>
                    <a:pt x="0" y="493903"/>
                  </a:moveTo>
                  <a:cubicBezTo>
                    <a:pt x="0" y="221107"/>
                    <a:pt x="221234" y="0"/>
                    <a:pt x="494030" y="0"/>
                  </a:cubicBezTo>
                  <a:lnTo>
                    <a:pt x="5712333" y="0"/>
                  </a:lnTo>
                  <a:lnTo>
                    <a:pt x="5712333" y="6350"/>
                  </a:lnTo>
                  <a:lnTo>
                    <a:pt x="5712333" y="0"/>
                  </a:lnTo>
                  <a:cubicBezTo>
                    <a:pt x="5985129" y="0"/>
                    <a:pt x="6206363" y="221107"/>
                    <a:pt x="6206363" y="493903"/>
                  </a:cubicBezTo>
                  <a:lnTo>
                    <a:pt x="6200013" y="493903"/>
                  </a:lnTo>
                  <a:lnTo>
                    <a:pt x="6206363" y="493903"/>
                  </a:lnTo>
                  <a:lnTo>
                    <a:pt x="6206363" y="4822444"/>
                  </a:lnTo>
                  <a:lnTo>
                    <a:pt x="6200013" y="4822444"/>
                  </a:lnTo>
                  <a:lnTo>
                    <a:pt x="6206363" y="4822444"/>
                  </a:lnTo>
                  <a:cubicBezTo>
                    <a:pt x="6206363" y="5095240"/>
                    <a:pt x="5985129" y="5316347"/>
                    <a:pt x="5712333" y="5316347"/>
                  </a:cubicBezTo>
                  <a:lnTo>
                    <a:pt x="5712333" y="5309997"/>
                  </a:lnTo>
                  <a:lnTo>
                    <a:pt x="5712333" y="5316347"/>
                  </a:lnTo>
                  <a:lnTo>
                    <a:pt x="494030" y="5316347"/>
                  </a:lnTo>
                  <a:lnTo>
                    <a:pt x="494030" y="5309997"/>
                  </a:lnTo>
                  <a:lnTo>
                    <a:pt x="494030" y="5316347"/>
                  </a:lnTo>
                  <a:cubicBezTo>
                    <a:pt x="221234" y="5316347"/>
                    <a:pt x="0" y="5095240"/>
                    <a:pt x="0" y="4822444"/>
                  </a:cubicBezTo>
                  <a:lnTo>
                    <a:pt x="0" y="493903"/>
                  </a:lnTo>
                  <a:lnTo>
                    <a:pt x="6350" y="493903"/>
                  </a:lnTo>
                  <a:lnTo>
                    <a:pt x="0" y="493903"/>
                  </a:lnTo>
                  <a:moveTo>
                    <a:pt x="12700" y="493903"/>
                  </a:moveTo>
                  <a:lnTo>
                    <a:pt x="12700" y="4822444"/>
                  </a:lnTo>
                  <a:lnTo>
                    <a:pt x="6350" y="4822444"/>
                  </a:lnTo>
                  <a:lnTo>
                    <a:pt x="12700" y="4822444"/>
                  </a:lnTo>
                  <a:cubicBezTo>
                    <a:pt x="12700" y="5088128"/>
                    <a:pt x="228219" y="5303647"/>
                    <a:pt x="494030" y="5303647"/>
                  </a:cubicBezTo>
                  <a:lnTo>
                    <a:pt x="5712333" y="5303647"/>
                  </a:lnTo>
                  <a:cubicBezTo>
                    <a:pt x="5978144" y="5303647"/>
                    <a:pt x="6193663" y="5088255"/>
                    <a:pt x="6193663" y="4822444"/>
                  </a:cubicBezTo>
                  <a:lnTo>
                    <a:pt x="6193663" y="493903"/>
                  </a:lnTo>
                  <a:cubicBezTo>
                    <a:pt x="6193663" y="228092"/>
                    <a:pt x="5978144" y="12700"/>
                    <a:pt x="5712333" y="12700"/>
                  </a:cubicBezTo>
                  <a:lnTo>
                    <a:pt x="494030" y="12700"/>
                  </a:lnTo>
                  <a:lnTo>
                    <a:pt x="494030" y="6350"/>
                  </a:lnTo>
                  <a:lnTo>
                    <a:pt x="494030" y="12700"/>
                  </a:lnTo>
                  <a:cubicBezTo>
                    <a:pt x="228219" y="12700"/>
                    <a:pt x="12700" y="228092"/>
                    <a:pt x="12700" y="493903"/>
                  </a:cubicBezTo>
                  <a:close/>
                </a:path>
              </a:pathLst>
            </a:custGeom>
            <a:solidFill>
              <a:srgbClr val="BACFDD"/>
            </a:solidFill>
          </p:spPr>
        </p:sp>
      </p:grpSp>
      <p:grpSp>
        <p:nvGrpSpPr>
          <p:cNvPr name="Group 14" id="14"/>
          <p:cNvGrpSpPr/>
          <p:nvPr/>
        </p:nvGrpSpPr>
        <p:grpSpPr>
          <a:xfrm rot="0">
            <a:off x="8059042" y="2339728"/>
            <a:ext cx="731193" cy="731192"/>
            <a:chOff x="0" y="0"/>
            <a:chExt cx="974923" cy="974923"/>
          </a:xfrm>
        </p:grpSpPr>
        <p:sp>
          <p:nvSpPr>
            <p:cNvPr name="Freeform 15" id="15" descr="preencoded.png"/>
            <p:cNvSpPr/>
            <p:nvPr/>
          </p:nvSpPr>
          <p:spPr>
            <a:xfrm flipH="false" flipV="false" rot="0">
              <a:off x="0" y="0"/>
              <a:ext cx="974979" cy="974979"/>
            </a:xfrm>
            <a:custGeom>
              <a:avLst/>
              <a:gdLst/>
              <a:ahLst/>
              <a:cxnLst/>
              <a:rect r="r" b="b" t="t" l="l"/>
              <a:pathLst>
                <a:path h="974979" w="974979">
                  <a:moveTo>
                    <a:pt x="0" y="0"/>
                  </a:moveTo>
                  <a:lnTo>
                    <a:pt x="974979" y="0"/>
                  </a:lnTo>
                  <a:lnTo>
                    <a:pt x="974979" y="974979"/>
                  </a:lnTo>
                  <a:lnTo>
                    <a:pt x="0" y="974979"/>
                  </a:lnTo>
                  <a:lnTo>
                    <a:pt x="0" y="0"/>
                  </a:lnTo>
                  <a:close/>
                </a:path>
              </a:pathLst>
            </a:custGeom>
            <a:blipFill>
              <a:blip r:embed="rId6"/>
              <a:stretch>
                <a:fillRect l="0" t="0" r="5" b="5"/>
              </a:stretch>
            </a:blipFill>
          </p:spPr>
        </p:sp>
      </p:grpSp>
      <p:grpSp>
        <p:nvGrpSpPr>
          <p:cNvPr name="Group 16" id="16"/>
          <p:cNvGrpSpPr/>
          <p:nvPr/>
        </p:nvGrpSpPr>
        <p:grpSpPr>
          <a:xfrm rot="0">
            <a:off x="8260110" y="2499718"/>
            <a:ext cx="328910" cy="411213"/>
            <a:chOff x="0" y="0"/>
            <a:chExt cx="438547" cy="548283"/>
          </a:xfrm>
        </p:grpSpPr>
        <p:sp>
          <p:nvSpPr>
            <p:cNvPr name="Freeform 17" id="17" descr="preencoded.png"/>
            <p:cNvSpPr/>
            <p:nvPr/>
          </p:nvSpPr>
          <p:spPr>
            <a:xfrm flipH="false" flipV="false" rot="0">
              <a:off x="0" y="0"/>
              <a:ext cx="438531" cy="548259"/>
            </a:xfrm>
            <a:custGeom>
              <a:avLst/>
              <a:gdLst/>
              <a:ahLst/>
              <a:cxnLst/>
              <a:rect r="r" b="b" t="t" l="l"/>
              <a:pathLst>
                <a:path h="548259" w="438531">
                  <a:moveTo>
                    <a:pt x="0" y="0"/>
                  </a:moveTo>
                  <a:lnTo>
                    <a:pt x="438531" y="0"/>
                  </a:lnTo>
                  <a:lnTo>
                    <a:pt x="438531" y="548259"/>
                  </a:lnTo>
                  <a:lnTo>
                    <a:pt x="0" y="548259"/>
                  </a:lnTo>
                  <a:lnTo>
                    <a:pt x="0" y="0"/>
                  </a:lnTo>
                  <a:close/>
                </a:path>
              </a:pathLst>
            </a:custGeom>
            <a:blipFill>
              <a:blip r:embed="rId7"/>
              <a:stretch>
                <a:fillRect l="-881" t="0" r="-884" b="-4"/>
              </a:stretch>
            </a:blipFill>
          </p:spPr>
        </p:sp>
      </p:grpSp>
      <p:sp>
        <p:nvSpPr>
          <p:cNvPr name="TextBox 18" id="18"/>
          <p:cNvSpPr txBox="true"/>
          <p:nvPr/>
        </p:nvSpPr>
        <p:spPr>
          <a:xfrm rot="0">
            <a:off x="8059042" y="3305026"/>
            <a:ext cx="3207097" cy="410319"/>
          </a:xfrm>
          <a:prstGeom prst="rect">
            <a:avLst/>
          </a:prstGeom>
        </p:spPr>
        <p:txBody>
          <a:bodyPr anchor="t" rtlCol="false" tIns="0" lIns="0" bIns="0" rIns="0">
            <a:spAutoFit/>
          </a:bodyPr>
          <a:lstStyle/>
          <a:p>
            <a:pPr algn="l">
              <a:lnSpc>
                <a:spcPts val="3124"/>
              </a:lnSpc>
            </a:pPr>
            <a:r>
              <a:rPr lang="en-US" sz="2499" b="true">
                <a:solidFill>
                  <a:srgbClr val="384653"/>
                </a:solidFill>
                <a:latin typeface="Barlow Bold"/>
                <a:ea typeface="Barlow Bold"/>
                <a:cs typeface="Barlow Bold"/>
                <a:sym typeface="Barlow Bold"/>
              </a:rPr>
              <a:t>Hai Biến Quyết Định</a:t>
            </a:r>
          </a:p>
        </p:txBody>
      </p:sp>
      <p:sp>
        <p:nvSpPr>
          <p:cNvPr name="TextBox 19" id="19"/>
          <p:cNvSpPr txBox="true"/>
          <p:nvPr/>
        </p:nvSpPr>
        <p:spPr>
          <a:xfrm rot="0">
            <a:off x="8059042" y="3785295"/>
            <a:ext cx="4138910" cy="2025849"/>
          </a:xfrm>
          <a:prstGeom prst="rect">
            <a:avLst/>
          </a:prstGeom>
        </p:spPr>
        <p:txBody>
          <a:bodyPr anchor="t" rtlCol="false" tIns="0" lIns="0" bIns="0" rIns="0">
            <a:spAutoFit/>
          </a:bodyPr>
          <a:lstStyle/>
          <a:p>
            <a:pPr algn="l">
              <a:lnSpc>
                <a:spcPts val="3062"/>
              </a:lnSpc>
            </a:pPr>
            <a:r>
              <a:rPr lang="en-US" sz="1874">
                <a:solidFill>
                  <a:srgbClr val="384653"/>
                </a:solidFill>
                <a:latin typeface="Montserrat 1"/>
                <a:ea typeface="Montserrat 1"/>
                <a:cs typeface="Montserrat 1"/>
                <a:sym typeface="Montserrat 1"/>
              </a:rPr>
              <a:t>Phương pháp đồ họa chỉ áp dụng hiệu quả cho các bài toán lập trình tuyến tính có đúng hai biến quyết định, giúp dễ dàng biểu diễn trên mặt phẳng tọa độ.</a:t>
            </a:r>
          </a:p>
        </p:txBody>
      </p:sp>
      <p:grpSp>
        <p:nvGrpSpPr>
          <p:cNvPr name="Group 20" id="20"/>
          <p:cNvGrpSpPr/>
          <p:nvPr/>
        </p:nvGrpSpPr>
        <p:grpSpPr>
          <a:xfrm rot="0">
            <a:off x="12689979" y="2081807"/>
            <a:ext cx="4654897" cy="3987254"/>
            <a:chOff x="0" y="0"/>
            <a:chExt cx="6206530" cy="5316338"/>
          </a:xfrm>
        </p:grpSpPr>
        <p:sp>
          <p:nvSpPr>
            <p:cNvPr name="Freeform 21" id="21"/>
            <p:cNvSpPr/>
            <p:nvPr/>
          </p:nvSpPr>
          <p:spPr>
            <a:xfrm flipH="false" flipV="false" rot="0">
              <a:off x="6350" y="6350"/>
              <a:ext cx="6193790" cy="5303647"/>
            </a:xfrm>
            <a:custGeom>
              <a:avLst/>
              <a:gdLst/>
              <a:ahLst/>
              <a:cxnLst/>
              <a:rect r="r" b="b" t="t" l="l"/>
              <a:pathLst>
                <a:path h="5303647" w="6193790">
                  <a:moveTo>
                    <a:pt x="0" y="487553"/>
                  </a:moveTo>
                  <a:cubicBezTo>
                    <a:pt x="0" y="218313"/>
                    <a:pt x="218313" y="0"/>
                    <a:pt x="487680" y="0"/>
                  </a:cubicBezTo>
                  <a:lnTo>
                    <a:pt x="5706110" y="0"/>
                  </a:lnTo>
                  <a:cubicBezTo>
                    <a:pt x="5975477" y="0"/>
                    <a:pt x="6193790" y="218313"/>
                    <a:pt x="6193790" y="487553"/>
                  </a:cubicBezTo>
                  <a:lnTo>
                    <a:pt x="6193790" y="4816094"/>
                  </a:lnTo>
                  <a:cubicBezTo>
                    <a:pt x="6193790" y="5085334"/>
                    <a:pt x="5975477" y="5303647"/>
                    <a:pt x="5706110" y="5303647"/>
                  </a:cubicBezTo>
                  <a:lnTo>
                    <a:pt x="487680" y="5303647"/>
                  </a:lnTo>
                  <a:cubicBezTo>
                    <a:pt x="218313" y="5303647"/>
                    <a:pt x="0" y="5085334"/>
                    <a:pt x="0" y="4816094"/>
                  </a:cubicBezTo>
                  <a:close/>
                </a:path>
              </a:pathLst>
            </a:custGeom>
            <a:solidFill>
              <a:srgbClr val="D4E9F7"/>
            </a:solidFill>
          </p:spPr>
        </p:sp>
        <p:sp>
          <p:nvSpPr>
            <p:cNvPr name="Freeform 22" id="22"/>
            <p:cNvSpPr/>
            <p:nvPr/>
          </p:nvSpPr>
          <p:spPr>
            <a:xfrm flipH="false" flipV="false" rot="0">
              <a:off x="0" y="0"/>
              <a:ext cx="6206490" cy="5316347"/>
            </a:xfrm>
            <a:custGeom>
              <a:avLst/>
              <a:gdLst/>
              <a:ahLst/>
              <a:cxnLst/>
              <a:rect r="r" b="b" t="t" l="l"/>
              <a:pathLst>
                <a:path h="5316347" w="6206490">
                  <a:moveTo>
                    <a:pt x="0" y="493903"/>
                  </a:moveTo>
                  <a:cubicBezTo>
                    <a:pt x="0" y="221107"/>
                    <a:pt x="221234" y="0"/>
                    <a:pt x="494030" y="0"/>
                  </a:cubicBezTo>
                  <a:lnTo>
                    <a:pt x="5712460" y="0"/>
                  </a:lnTo>
                  <a:lnTo>
                    <a:pt x="5712460" y="6350"/>
                  </a:lnTo>
                  <a:lnTo>
                    <a:pt x="5712460" y="0"/>
                  </a:lnTo>
                  <a:cubicBezTo>
                    <a:pt x="5985256" y="0"/>
                    <a:pt x="6206490" y="221107"/>
                    <a:pt x="6206490" y="493903"/>
                  </a:cubicBezTo>
                  <a:lnTo>
                    <a:pt x="6200140" y="493903"/>
                  </a:lnTo>
                  <a:lnTo>
                    <a:pt x="6206490" y="493903"/>
                  </a:lnTo>
                  <a:lnTo>
                    <a:pt x="6206490" y="4822444"/>
                  </a:lnTo>
                  <a:lnTo>
                    <a:pt x="6200140" y="4822444"/>
                  </a:lnTo>
                  <a:lnTo>
                    <a:pt x="6206490" y="4822444"/>
                  </a:lnTo>
                  <a:cubicBezTo>
                    <a:pt x="6206490" y="5095240"/>
                    <a:pt x="5985256" y="5316347"/>
                    <a:pt x="5712460" y="5316347"/>
                  </a:cubicBezTo>
                  <a:lnTo>
                    <a:pt x="5712460" y="5309997"/>
                  </a:lnTo>
                  <a:lnTo>
                    <a:pt x="5712460" y="5316347"/>
                  </a:lnTo>
                  <a:lnTo>
                    <a:pt x="494030" y="5316347"/>
                  </a:lnTo>
                  <a:lnTo>
                    <a:pt x="494030" y="5309997"/>
                  </a:lnTo>
                  <a:lnTo>
                    <a:pt x="494030" y="5316347"/>
                  </a:lnTo>
                  <a:cubicBezTo>
                    <a:pt x="221234" y="5316347"/>
                    <a:pt x="0" y="5095240"/>
                    <a:pt x="0" y="4822444"/>
                  </a:cubicBezTo>
                  <a:lnTo>
                    <a:pt x="0" y="493903"/>
                  </a:lnTo>
                  <a:lnTo>
                    <a:pt x="6350" y="493903"/>
                  </a:lnTo>
                  <a:lnTo>
                    <a:pt x="0" y="493903"/>
                  </a:lnTo>
                  <a:moveTo>
                    <a:pt x="12700" y="493903"/>
                  </a:moveTo>
                  <a:lnTo>
                    <a:pt x="12700" y="4822444"/>
                  </a:lnTo>
                  <a:lnTo>
                    <a:pt x="6350" y="4822444"/>
                  </a:lnTo>
                  <a:lnTo>
                    <a:pt x="12700" y="4822444"/>
                  </a:lnTo>
                  <a:cubicBezTo>
                    <a:pt x="12700" y="5088128"/>
                    <a:pt x="228219" y="5303647"/>
                    <a:pt x="494030" y="5303647"/>
                  </a:cubicBezTo>
                  <a:lnTo>
                    <a:pt x="5712460" y="5303647"/>
                  </a:lnTo>
                  <a:cubicBezTo>
                    <a:pt x="5978271" y="5303647"/>
                    <a:pt x="6193790" y="5088255"/>
                    <a:pt x="6193790" y="4822444"/>
                  </a:cubicBezTo>
                  <a:lnTo>
                    <a:pt x="6193790" y="493903"/>
                  </a:lnTo>
                  <a:cubicBezTo>
                    <a:pt x="6193790" y="228092"/>
                    <a:pt x="5978271" y="12700"/>
                    <a:pt x="5712460" y="12700"/>
                  </a:cubicBezTo>
                  <a:lnTo>
                    <a:pt x="494030" y="12700"/>
                  </a:lnTo>
                  <a:lnTo>
                    <a:pt x="494030" y="6350"/>
                  </a:lnTo>
                  <a:lnTo>
                    <a:pt x="494030" y="12700"/>
                  </a:lnTo>
                  <a:cubicBezTo>
                    <a:pt x="228219" y="12700"/>
                    <a:pt x="12700" y="228092"/>
                    <a:pt x="12700" y="493903"/>
                  </a:cubicBezTo>
                  <a:close/>
                </a:path>
              </a:pathLst>
            </a:custGeom>
            <a:solidFill>
              <a:srgbClr val="BACFDD"/>
            </a:solidFill>
          </p:spPr>
        </p:sp>
      </p:grpSp>
      <p:grpSp>
        <p:nvGrpSpPr>
          <p:cNvPr name="Group 23" id="23"/>
          <p:cNvGrpSpPr/>
          <p:nvPr/>
        </p:nvGrpSpPr>
        <p:grpSpPr>
          <a:xfrm rot="0">
            <a:off x="12947897" y="2339728"/>
            <a:ext cx="731193" cy="731192"/>
            <a:chOff x="0" y="0"/>
            <a:chExt cx="974923" cy="974923"/>
          </a:xfrm>
        </p:grpSpPr>
        <p:sp>
          <p:nvSpPr>
            <p:cNvPr name="Freeform 24" id="24" descr="preencoded.png"/>
            <p:cNvSpPr/>
            <p:nvPr/>
          </p:nvSpPr>
          <p:spPr>
            <a:xfrm flipH="false" flipV="false" rot="0">
              <a:off x="0" y="0"/>
              <a:ext cx="974979" cy="974979"/>
            </a:xfrm>
            <a:custGeom>
              <a:avLst/>
              <a:gdLst/>
              <a:ahLst/>
              <a:cxnLst/>
              <a:rect r="r" b="b" t="t" l="l"/>
              <a:pathLst>
                <a:path h="974979" w="974979">
                  <a:moveTo>
                    <a:pt x="0" y="0"/>
                  </a:moveTo>
                  <a:lnTo>
                    <a:pt x="974979" y="0"/>
                  </a:lnTo>
                  <a:lnTo>
                    <a:pt x="974979" y="974979"/>
                  </a:lnTo>
                  <a:lnTo>
                    <a:pt x="0" y="974979"/>
                  </a:lnTo>
                  <a:lnTo>
                    <a:pt x="0" y="0"/>
                  </a:lnTo>
                  <a:close/>
                </a:path>
              </a:pathLst>
            </a:custGeom>
            <a:blipFill>
              <a:blip r:embed="rId8"/>
              <a:stretch>
                <a:fillRect l="0" t="0" r="5" b="5"/>
              </a:stretch>
            </a:blipFill>
          </p:spPr>
        </p:sp>
      </p:grpSp>
      <p:grpSp>
        <p:nvGrpSpPr>
          <p:cNvPr name="Group 25" id="25"/>
          <p:cNvGrpSpPr/>
          <p:nvPr/>
        </p:nvGrpSpPr>
        <p:grpSpPr>
          <a:xfrm rot="0">
            <a:off x="13148965" y="2499718"/>
            <a:ext cx="328910" cy="411213"/>
            <a:chOff x="0" y="0"/>
            <a:chExt cx="438547" cy="548283"/>
          </a:xfrm>
        </p:grpSpPr>
        <p:sp>
          <p:nvSpPr>
            <p:cNvPr name="Freeform 26" id="26" descr="preencoded.png"/>
            <p:cNvSpPr/>
            <p:nvPr/>
          </p:nvSpPr>
          <p:spPr>
            <a:xfrm flipH="false" flipV="false" rot="0">
              <a:off x="0" y="0"/>
              <a:ext cx="438531" cy="548259"/>
            </a:xfrm>
            <a:custGeom>
              <a:avLst/>
              <a:gdLst/>
              <a:ahLst/>
              <a:cxnLst/>
              <a:rect r="r" b="b" t="t" l="l"/>
              <a:pathLst>
                <a:path h="548259" w="438531">
                  <a:moveTo>
                    <a:pt x="0" y="0"/>
                  </a:moveTo>
                  <a:lnTo>
                    <a:pt x="438531" y="0"/>
                  </a:lnTo>
                  <a:lnTo>
                    <a:pt x="438531" y="548259"/>
                  </a:lnTo>
                  <a:lnTo>
                    <a:pt x="0" y="548259"/>
                  </a:lnTo>
                  <a:lnTo>
                    <a:pt x="0" y="0"/>
                  </a:lnTo>
                  <a:close/>
                </a:path>
              </a:pathLst>
            </a:custGeom>
            <a:blipFill>
              <a:blip r:embed="rId9"/>
              <a:stretch>
                <a:fillRect l="-881" t="0" r="-884" b="-4"/>
              </a:stretch>
            </a:blipFill>
          </p:spPr>
        </p:sp>
      </p:grpSp>
      <p:sp>
        <p:nvSpPr>
          <p:cNvPr name="TextBox 27" id="27"/>
          <p:cNvSpPr txBox="true"/>
          <p:nvPr/>
        </p:nvSpPr>
        <p:spPr>
          <a:xfrm rot="0">
            <a:off x="12947897" y="3305026"/>
            <a:ext cx="3207097" cy="410319"/>
          </a:xfrm>
          <a:prstGeom prst="rect">
            <a:avLst/>
          </a:prstGeom>
        </p:spPr>
        <p:txBody>
          <a:bodyPr anchor="t" rtlCol="false" tIns="0" lIns="0" bIns="0" rIns="0">
            <a:spAutoFit/>
          </a:bodyPr>
          <a:lstStyle/>
          <a:p>
            <a:pPr algn="l">
              <a:lnSpc>
                <a:spcPts val="3124"/>
              </a:lnSpc>
            </a:pPr>
            <a:r>
              <a:rPr lang="en-US" sz="2499" b="true">
                <a:solidFill>
                  <a:srgbClr val="384653"/>
                </a:solidFill>
                <a:latin typeface="Barlow Bold"/>
                <a:ea typeface="Barlow Bold"/>
                <a:cs typeface="Barlow Bold"/>
                <a:sym typeface="Barlow Bold"/>
              </a:rPr>
              <a:t>Biểu Diễn Ràng Buộc</a:t>
            </a:r>
          </a:p>
        </p:txBody>
      </p:sp>
      <p:sp>
        <p:nvSpPr>
          <p:cNvPr name="TextBox 28" id="28"/>
          <p:cNvSpPr txBox="true"/>
          <p:nvPr/>
        </p:nvSpPr>
        <p:spPr>
          <a:xfrm rot="0">
            <a:off x="12947897" y="3785295"/>
            <a:ext cx="4139059" cy="1635919"/>
          </a:xfrm>
          <a:prstGeom prst="rect">
            <a:avLst/>
          </a:prstGeom>
        </p:spPr>
        <p:txBody>
          <a:bodyPr anchor="t" rtlCol="false" tIns="0" lIns="0" bIns="0" rIns="0">
            <a:spAutoFit/>
          </a:bodyPr>
          <a:lstStyle/>
          <a:p>
            <a:pPr algn="l">
              <a:lnSpc>
                <a:spcPts val="3062"/>
              </a:lnSpc>
            </a:pPr>
            <a:r>
              <a:rPr lang="en-US" sz="1874">
                <a:solidFill>
                  <a:srgbClr val="384653"/>
                </a:solidFill>
                <a:latin typeface="Montserrat 1"/>
                <a:ea typeface="Montserrat 1"/>
                <a:cs typeface="Montserrat 1"/>
                <a:sym typeface="Montserrat 1"/>
              </a:rPr>
              <a:t>Các ràng buộc và hàm mục tiêu được chuyển đổi thành các đường thẳng và vùng trên đồ thị để dễ dàng phân tích.</a:t>
            </a:r>
          </a:p>
        </p:txBody>
      </p:sp>
      <p:grpSp>
        <p:nvGrpSpPr>
          <p:cNvPr name="Group 29" id="29"/>
          <p:cNvGrpSpPr/>
          <p:nvPr/>
        </p:nvGrpSpPr>
        <p:grpSpPr>
          <a:xfrm rot="0">
            <a:off x="7801124" y="6303169"/>
            <a:ext cx="9543752" cy="2817465"/>
            <a:chOff x="0" y="0"/>
            <a:chExt cx="12725003" cy="3756620"/>
          </a:xfrm>
        </p:grpSpPr>
        <p:sp>
          <p:nvSpPr>
            <p:cNvPr name="Freeform 30" id="30"/>
            <p:cNvSpPr/>
            <p:nvPr/>
          </p:nvSpPr>
          <p:spPr>
            <a:xfrm flipH="false" flipV="false" rot="0">
              <a:off x="6350" y="6350"/>
              <a:ext cx="12712319" cy="3743960"/>
            </a:xfrm>
            <a:custGeom>
              <a:avLst/>
              <a:gdLst/>
              <a:ahLst/>
              <a:cxnLst/>
              <a:rect r="r" b="b" t="t" l="l"/>
              <a:pathLst>
                <a:path h="3743960" w="12712319">
                  <a:moveTo>
                    <a:pt x="0" y="487553"/>
                  </a:moveTo>
                  <a:cubicBezTo>
                    <a:pt x="0" y="218313"/>
                    <a:pt x="218821" y="0"/>
                    <a:pt x="488696" y="0"/>
                  </a:cubicBezTo>
                  <a:lnTo>
                    <a:pt x="12223623" y="0"/>
                  </a:lnTo>
                  <a:cubicBezTo>
                    <a:pt x="12493498" y="0"/>
                    <a:pt x="12712319" y="218313"/>
                    <a:pt x="12712319" y="487553"/>
                  </a:cubicBezTo>
                  <a:lnTo>
                    <a:pt x="12712319" y="3256407"/>
                  </a:lnTo>
                  <a:cubicBezTo>
                    <a:pt x="12712319" y="3525647"/>
                    <a:pt x="12493498" y="3743960"/>
                    <a:pt x="12223623" y="3743960"/>
                  </a:cubicBezTo>
                  <a:lnTo>
                    <a:pt x="488696" y="3743960"/>
                  </a:lnTo>
                  <a:cubicBezTo>
                    <a:pt x="218821" y="3743960"/>
                    <a:pt x="0" y="3525647"/>
                    <a:pt x="0" y="3256407"/>
                  </a:cubicBezTo>
                  <a:close/>
                </a:path>
              </a:pathLst>
            </a:custGeom>
            <a:solidFill>
              <a:srgbClr val="D4E9F7"/>
            </a:solidFill>
          </p:spPr>
        </p:sp>
        <p:sp>
          <p:nvSpPr>
            <p:cNvPr name="Freeform 31" id="31"/>
            <p:cNvSpPr/>
            <p:nvPr/>
          </p:nvSpPr>
          <p:spPr>
            <a:xfrm flipH="false" flipV="false" rot="0">
              <a:off x="0" y="0"/>
              <a:ext cx="12725019" cy="3756660"/>
            </a:xfrm>
            <a:custGeom>
              <a:avLst/>
              <a:gdLst/>
              <a:ahLst/>
              <a:cxnLst/>
              <a:rect r="r" b="b" t="t" l="l"/>
              <a:pathLst>
                <a:path h="3756660" w="12725019">
                  <a:moveTo>
                    <a:pt x="0" y="493903"/>
                  </a:moveTo>
                  <a:cubicBezTo>
                    <a:pt x="0" y="221107"/>
                    <a:pt x="221615" y="0"/>
                    <a:pt x="495046" y="0"/>
                  </a:cubicBezTo>
                  <a:lnTo>
                    <a:pt x="12229973" y="0"/>
                  </a:lnTo>
                  <a:lnTo>
                    <a:pt x="12229973" y="6350"/>
                  </a:lnTo>
                  <a:lnTo>
                    <a:pt x="12229973" y="0"/>
                  </a:lnTo>
                  <a:cubicBezTo>
                    <a:pt x="12503404" y="0"/>
                    <a:pt x="12725019" y="221107"/>
                    <a:pt x="12725019" y="493903"/>
                  </a:cubicBezTo>
                  <a:lnTo>
                    <a:pt x="12718669" y="493903"/>
                  </a:lnTo>
                  <a:lnTo>
                    <a:pt x="12725019" y="493903"/>
                  </a:lnTo>
                  <a:lnTo>
                    <a:pt x="12725019" y="3262757"/>
                  </a:lnTo>
                  <a:lnTo>
                    <a:pt x="12718669" y="3262757"/>
                  </a:lnTo>
                  <a:lnTo>
                    <a:pt x="12725019" y="3262757"/>
                  </a:lnTo>
                  <a:cubicBezTo>
                    <a:pt x="12725019" y="3535553"/>
                    <a:pt x="12503404" y="3756660"/>
                    <a:pt x="12229973" y="3756660"/>
                  </a:cubicBezTo>
                  <a:lnTo>
                    <a:pt x="12229973" y="3750310"/>
                  </a:lnTo>
                  <a:lnTo>
                    <a:pt x="12229973" y="3756660"/>
                  </a:lnTo>
                  <a:lnTo>
                    <a:pt x="495046" y="3756660"/>
                  </a:lnTo>
                  <a:lnTo>
                    <a:pt x="495046" y="3750310"/>
                  </a:lnTo>
                  <a:lnTo>
                    <a:pt x="495046" y="3756660"/>
                  </a:lnTo>
                  <a:cubicBezTo>
                    <a:pt x="221615" y="3756660"/>
                    <a:pt x="0" y="3535553"/>
                    <a:pt x="0" y="3262757"/>
                  </a:cubicBezTo>
                  <a:lnTo>
                    <a:pt x="0" y="493903"/>
                  </a:lnTo>
                  <a:lnTo>
                    <a:pt x="6350" y="493903"/>
                  </a:lnTo>
                  <a:lnTo>
                    <a:pt x="0" y="493903"/>
                  </a:lnTo>
                  <a:moveTo>
                    <a:pt x="12700" y="493903"/>
                  </a:moveTo>
                  <a:lnTo>
                    <a:pt x="12700" y="3262757"/>
                  </a:lnTo>
                  <a:lnTo>
                    <a:pt x="6350" y="3262757"/>
                  </a:lnTo>
                  <a:lnTo>
                    <a:pt x="12700" y="3262757"/>
                  </a:lnTo>
                  <a:cubicBezTo>
                    <a:pt x="12700" y="3528441"/>
                    <a:pt x="228600" y="3743960"/>
                    <a:pt x="495046" y="3743960"/>
                  </a:cubicBezTo>
                  <a:lnTo>
                    <a:pt x="12229973" y="3743960"/>
                  </a:lnTo>
                  <a:cubicBezTo>
                    <a:pt x="12496419" y="3743960"/>
                    <a:pt x="12712319" y="3528568"/>
                    <a:pt x="12712319" y="3262757"/>
                  </a:cubicBezTo>
                  <a:lnTo>
                    <a:pt x="12712319" y="493903"/>
                  </a:lnTo>
                  <a:cubicBezTo>
                    <a:pt x="12712319" y="228219"/>
                    <a:pt x="12496419" y="12700"/>
                    <a:pt x="12229973" y="12700"/>
                  </a:cubicBezTo>
                  <a:lnTo>
                    <a:pt x="495046" y="12700"/>
                  </a:lnTo>
                  <a:lnTo>
                    <a:pt x="495046" y="6350"/>
                  </a:lnTo>
                  <a:lnTo>
                    <a:pt x="495046" y="12700"/>
                  </a:lnTo>
                  <a:cubicBezTo>
                    <a:pt x="228600" y="12700"/>
                    <a:pt x="12700" y="228092"/>
                    <a:pt x="12700" y="493903"/>
                  </a:cubicBezTo>
                  <a:close/>
                </a:path>
              </a:pathLst>
            </a:custGeom>
            <a:solidFill>
              <a:srgbClr val="BACFDD"/>
            </a:solidFill>
          </p:spPr>
        </p:sp>
      </p:grpSp>
      <p:grpSp>
        <p:nvGrpSpPr>
          <p:cNvPr name="Group 32" id="32"/>
          <p:cNvGrpSpPr/>
          <p:nvPr/>
        </p:nvGrpSpPr>
        <p:grpSpPr>
          <a:xfrm rot="0">
            <a:off x="8059042" y="6561087"/>
            <a:ext cx="731193" cy="731193"/>
            <a:chOff x="0" y="0"/>
            <a:chExt cx="974923" cy="974923"/>
          </a:xfrm>
        </p:grpSpPr>
        <p:sp>
          <p:nvSpPr>
            <p:cNvPr name="Freeform 33" id="33" descr="preencoded.png"/>
            <p:cNvSpPr/>
            <p:nvPr/>
          </p:nvSpPr>
          <p:spPr>
            <a:xfrm flipH="false" flipV="false" rot="0">
              <a:off x="0" y="0"/>
              <a:ext cx="974979" cy="974979"/>
            </a:xfrm>
            <a:custGeom>
              <a:avLst/>
              <a:gdLst/>
              <a:ahLst/>
              <a:cxnLst/>
              <a:rect r="r" b="b" t="t" l="l"/>
              <a:pathLst>
                <a:path h="974979" w="974979">
                  <a:moveTo>
                    <a:pt x="0" y="0"/>
                  </a:moveTo>
                  <a:lnTo>
                    <a:pt x="974979" y="0"/>
                  </a:lnTo>
                  <a:lnTo>
                    <a:pt x="974979" y="974979"/>
                  </a:lnTo>
                  <a:lnTo>
                    <a:pt x="0" y="974979"/>
                  </a:lnTo>
                  <a:lnTo>
                    <a:pt x="0" y="0"/>
                  </a:lnTo>
                  <a:close/>
                </a:path>
              </a:pathLst>
            </a:custGeom>
            <a:blipFill>
              <a:blip r:embed="rId10"/>
              <a:stretch>
                <a:fillRect l="0" t="0" r="5" b="5"/>
              </a:stretch>
            </a:blipFill>
          </p:spPr>
        </p:sp>
      </p:grpSp>
      <p:grpSp>
        <p:nvGrpSpPr>
          <p:cNvPr name="Group 34" id="34"/>
          <p:cNvGrpSpPr/>
          <p:nvPr/>
        </p:nvGrpSpPr>
        <p:grpSpPr>
          <a:xfrm rot="0">
            <a:off x="8260110" y="6721079"/>
            <a:ext cx="328910" cy="411212"/>
            <a:chOff x="0" y="0"/>
            <a:chExt cx="438547" cy="548283"/>
          </a:xfrm>
        </p:grpSpPr>
        <p:sp>
          <p:nvSpPr>
            <p:cNvPr name="Freeform 35" id="35" descr="preencoded.png"/>
            <p:cNvSpPr/>
            <p:nvPr/>
          </p:nvSpPr>
          <p:spPr>
            <a:xfrm flipH="false" flipV="false" rot="0">
              <a:off x="0" y="0"/>
              <a:ext cx="438531" cy="548259"/>
            </a:xfrm>
            <a:custGeom>
              <a:avLst/>
              <a:gdLst/>
              <a:ahLst/>
              <a:cxnLst/>
              <a:rect r="r" b="b" t="t" l="l"/>
              <a:pathLst>
                <a:path h="548259" w="438531">
                  <a:moveTo>
                    <a:pt x="0" y="0"/>
                  </a:moveTo>
                  <a:lnTo>
                    <a:pt x="438531" y="0"/>
                  </a:lnTo>
                  <a:lnTo>
                    <a:pt x="438531" y="548259"/>
                  </a:lnTo>
                  <a:lnTo>
                    <a:pt x="0" y="548259"/>
                  </a:lnTo>
                  <a:lnTo>
                    <a:pt x="0" y="0"/>
                  </a:lnTo>
                  <a:close/>
                </a:path>
              </a:pathLst>
            </a:custGeom>
            <a:blipFill>
              <a:blip r:embed="rId11"/>
              <a:stretch>
                <a:fillRect l="-881" t="0" r="-884" b="-4"/>
              </a:stretch>
            </a:blipFill>
          </p:spPr>
        </p:sp>
      </p:grpSp>
      <p:sp>
        <p:nvSpPr>
          <p:cNvPr name="TextBox 36" id="36"/>
          <p:cNvSpPr txBox="true"/>
          <p:nvPr/>
        </p:nvSpPr>
        <p:spPr>
          <a:xfrm rot="0">
            <a:off x="8059042" y="7526387"/>
            <a:ext cx="3207097" cy="410319"/>
          </a:xfrm>
          <a:prstGeom prst="rect">
            <a:avLst/>
          </a:prstGeom>
        </p:spPr>
        <p:txBody>
          <a:bodyPr anchor="t" rtlCol="false" tIns="0" lIns="0" bIns="0" rIns="0">
            <a:spAutoFit/>
          </a:bodyPr>
          <a:lstStyle/>
          <a:p>
            <a:pPr algn="l">
              <a:lnSpc>
                <a:spcPts val="3124"/>
              </a:lnSpc>
            </a:pPr>
            <a:r>
              <a:rPr lang="en-US" sz="2499" b="true">
                <a:solidFill>
                  <a:srgbClr val="384653"/>
                </a:solidFill>
                <a:latin typeface="Barlow Bold"/>
                <a:ea typeface="Barlow Bold"/>
                <a:cs typeface="Barlow Bold"/>
                <a:sym typeface="Barlow Bold"/>
              </a:rPr>
              <a:t>Tìm Nghiệm Tối Ưu</a:t>
            </a:r>
          </a:p>
        </p:txBody>
      </p:sp>
      <p:sp>
        <p:nvSpPr>
          <p:cNvPr name="TextBox 37" id="37"/>
          <p:cNvSpPr txBox="true"/>
          <p:nvPr/>
        </p:nvSpPr>
        <p:spPr>
          <a:xfrm rot="0">
            <a:off x="8059042" y="8006655"/>
            <a:ext cx="9027914" cy="856059"/>
          </a:xfrm>
          <a:prstGeom prst="rect">
            <a:avLst/>
          </a:prstGeom>
        </p:spPr>
        <p:txBody>
          <a:bodyPr anchor="t" rtlCol="false" tIns="0" lIns="0" bIns="0" rIns="0">
            <a:spAutoFit/>
          </a:bodyPr>
          <a:lstStyle/>
          <a:p>
            <a:pPr algn="l">
              <a:lnSpc>
                <a:spcPts val="3062"/>
              </a:lnSpc>
            </a:pPr>
            <a:r>
              <a:rPr lang="en-US" sz="1874">
                <a:solidFill>
                  <a:srgbClr val="384653"/>
                </a:solidFill>
                <a:latin typeface="Montserrat 1"/>
                <a:ea typeface="Montserrat 1"/>
                <a:cs typeface="Montserrat 1"/>
                <a:sym typeface="Montserrat 1"/>
              </a:rPr>
              <a:t>Quy trình này giúp chúng ta trực quan tìm điểm tối ưu, tức là giá trị lớn nhất hoặc nhỏ nhất của hàm mục tiêu.</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sp>
        <p:nvSpPr>
          <p:cNvPr name="TextBox 8" id="8"/>
          <p:cNvSpPr txBox="true"/>
          <p:nvPr/>
        </p:nvSpPr>
        <p:spPr>
          <a:xfrm rot="0">
            <a:off x="947886" y="1574552"/>
            <a:ext cx="11951770" cy="69373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Các Bước Thực Hiện Giải Pháp Đồ Họa</a:t>
            </a:r>
          </a:p>
        </p:txBody>
      </p:sp>
      <p:sp>
        <p:nvSpPr>
          <p:cNvPr name="TextBox 9" id="9"/>
          <p:cNvSpPr txBox="true"/>
          <p:nvPr/>
        </p:nvSpPr>
        <p:spPr>
          <a:xfrm rot="0">
            <a:off x="947886" y="2592140"/>
            <a:ext cx="270719" cy="414635"/>
          </a:xfrm>
          <a:prstGeom prst="rect">
            <a:avLst/>
          </a:prstGeom>
        </p:spPr>
        <p:txBody>
          <a:bodyPr anchor="t" rtlCol="false" tIns="0" lIns="0" bIns="0" rIns="0">
            <a:spAutoFit/>
          </a:bodyPr>
          <a:lstStyle/>
          <a:p>
            <a:pPr algn="l">
              <a:lnSpc>
                <a:spcPts val="3374"/>
              </a:lnSpc>
            </a:pPr>
            <a:r>
              <a:rPr lang="en-US" sz="2125">
                <a:solidFill>
                  <a:srgbClr val="384653"/>
                </a:solidFill>
                <a:latin typeface="Barlow Light"/>
                <a:ea typeface="Barlow Light"/>
                <a:cs typeface="Barlow Light"/>
                <a:sym typeface="Barlow Light"/>
              </a:rPr>
              <a:t>01</a:t>
            </a:r>
          </a:p>
        </p:txBody>
      </p:sp>
      <p:grpSp>
        <p:nvGrpSpPr>
          <p:cNvPr name="Group 10" id="10"/>
          <p:cNvGrpSpPr/>
          <p:nvPr/>
        </p:nvGrpSpPr>
        <p:grpSpPr>
          <a:xfrm rot="0">
            <a:off x="947886" y="3090268"/>
            <a:ext cx="5283548" cy="38100"/>
            <a:chOff x="0" y="0"/>
            <a:chExt cx="7044730" cy="50800"/>
          </a:xfrm>
        </p:grpSpPr>
        <p:sp>
          <p:nvSpPr>
            <p:cNvPr name="Freeform 11" id="11" descr="preencoded.png"/>
            <p:cNvSpPr/>
            <p:nvPr/>
          </p:nvSpPr>
          <p:spPr>
            <a:xfrm flipH="false" flipV="false" rot="0">
              <a:off x="0" y="0"/>
              <a:ext cx="7044690" cy="50800"/>
            </a:xfrm>
            <a:custGeom>
              <a:avLst/>
              <a:gdLst/>
              <a:ahLst/>
              <a:cxnLst/>
              <a:rect r="r" b="b" t="t" l="l"/>
              <a:pathLst>
                <a:path h="50800" w="7044690">
                  <a:moveTo>
                    <a:pt x="0" y="0"/>
                  </a:moveTo>
                  <a:lnTo>
                    <a:pt x="7044690" y="0"/>
                  </a:lnTo>
                  <a:lnTo>
                    <a:pt x="7044690" y="50800"/>
                  </a:lnTo>
                  <a:lnTo>
                    <a:pt x="0" y="50800"/>
                  </a:lnTo>
                  <a:lnTo>
                    <a:pt x="0" y="0"/>
                  </a:lnTo>
                  <a:close/>
                </a:path>
              </a:pathLst>
            </a:custGeom>
            <a:blipFill>
              <a:blip r:embed="rId5"/>
              <a:stretch>
                <a:fillRect l="-26" t="0" r="-27" b="0"/>
              </a:stretch>
            </a:blipFill>
          </p:spPr>
        </p:sp>
      </p:grpSp>
      <p:sp>
        <p:nvSpPr>
          <p:cNvPr name="TextBox 12" id="12"/>
          <p:cNvSpPr txBox="true"/>
          <p:nvPr/>
        </p:nvSpPr>
        <p:spPr>
          <a:xfrm rot="0">
            <a:off x="951905" y="3235524"/>
            <a:ext cx="4618605" cy="879475"/>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Chuyển Ràng Buộc Thành Đường Thẳng</a:t>
            </a:r>
          </a:p>
        </p:txBody>
      </p:sp>
      <p:sp>
        <p:nvSpPr>
          <p:cNvPr name="TextBox 13" id="13"/>
          <p:cNvSpPr txBox="true"/>
          <p:nvPr/>
        </p:nvSpPr>
        <p:spPr>
          <a:xfrm rot="0">
            <a:off x="947886" y="4278511"/>
            <a:ext cx="5283548" cy="1376362"/>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Biến đổi các bất đẳng thức ràng buộc thành các phương trình đường thẳng để vẽ trên hệ trục tọa độ.</a:t>
            </a:r>
          </a:p>
        </p:txBody>
      </p:sp>
      <p:sp>
        <p:nvSpPr>
          <p:cNvPr name="TextBox 14" id="14"/>
          <p:cNvSpPr txBox="true"/>
          <p:nvPr/>
        </p:nvSpPr>
        <p:spPr>
          <a:xfrm rot="0">
            <a:off x="6502152" y="2592140"/>
            <a:ext cx="705958" cy="390525"/>
          </a:xfrm>
          <a:prstGeom prst="rect">
            <a:avLst/>
          </a:prstGeom>
        </p:spPr>
        <p:txBody>
          <a:bodyPr anchor="t" rtlCol="false" tIns="0" lIns="0" bIns="0" rIns="0">
            <a:spAutoFit/>
          </a:bodyPr>
          <a:lstStyle/>
          <a:p>
            <a:pPr algn="l">
              <a:lnSpc>
                <a:spcPts val="3374"/>
              </a:lnSpc>
            </a:pPr>
            <a:r>
              <a:rPr lang="en-US" sz="2125">
                <a:solidFill>
                  <a:srgbClr val="384653"/>
                </a:solidFill>
                <a:latin typeface="Barlow Light"/>
                <a:ea typeface="Barlow Light"/>
                <a:cs typeface="Barlow Light"/>
                <a:sym typeface="Barlow Light"/>
              </a:rPr>
              <a:t>02</a:t>
            </a:r>
          </a:p>
        </p:txBody>
      </p:sp>
      <p:grpSp>
        <p:nvGrpSpPr>
          <p:cNvPr name="Group 15" id="15"/>
          <p:cNvGrpSpPr/>
          <p:nvPr/>
        </p:nvGrpSpPr>
        <p:grpSpPr>
          <a:xfrm rot="0">
            <a:off x="6502152" y="3096220"/>
            <a:ext cx="5283548" cy="38100"/>
            <a:chOff x="0" y="0"/>
            <a:chExt cx="7044730" cy="50800"/>
          </a:xfrm>
        </p:grpSpPr>
        <p:sp>
          <p:nvSpPr>
            <p:cNvPr name="Freeform 16" id="16" descr="preencoded.png"/>
            <p:cNvSpPr/>
            <p:nvPr/>
          </p:nvSpPr>
          <p:spPr>
            <a:xfrm flipH="false" flipV="false" rot="0">
              <a:off x="0" y="0"/>
              <a:ext cx="7044690" cy="50800"/>
            </a:xfrm>
            <a:custGeom>
              <a:avLst/>
              <a:gdLst/>
              <a:ahLst/>
              <a:cxnLst/>
              <a:rect r="r" b="b" t="t" l="l"/>
              <a:pathLst>
                <a:path h="50800" w="7044690">
                  <a:moveTo>
                    <a:pt x="0" y="0"/>
                  </a:moveTo>
                  <a:lnTo>
                    <a:pt x="7044690" y="0"/>
                  </a:lnTo>
                  <a:lnTo>
                    <a:pt x="7044690" y="50800"/>
                  </a:lnTo>
                  <a:lnTo>
                    <a:pt x="0" y="50800"/>
                  </a:lnTo>
                  <a:lnTo>
                    <a:pt x="0" y="0"/>
                  </a:lnTo>
                  <a:close/>
                </a:path>
              </a:pathLst>
            </a:custGeom>
            <a:blipFill>
              <a:blip r:embed="rId5"/>
              <a:stretch>
                <a:fillRect l="-26" t="0" r="-27" b="0"/>
              </a:stretch>
            </a:blipFill>
          </p:spPr>
        </p:sp>
      </p:grpSp>
      <p:sp>
        <p:nvSpPr>
          <p:cNvPr name="TextBox 17" id="17"/>
          <p:cNvSpPr txBox="true"/>
          <p:nvPr/>
        </p:nvSpPr>
        <p:spPr>
          <a:xfrm rot="0">
            <a:off x="6473651" y="2978200"/>
            <a:ext cx="5582766" cy="441325"/>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Xác Định Nửa Mặt Phẳng Nghiệm</a:t>
            </a:r>
          </a:p>
        </p:txBody>
      </p:sp>
      <p:sp>
        <p:nvSpPr>
          <p:cNvPr name="TextBox 18" id="18"/>
          <p:cNvSpPr txBox="true"/>
          <p:nvPr/>
        </p:nvSpPr>
        <p:spPr>
          <a:xfrm rot="0">
            <a:off x="6502152" y="3833217"/>
            <a:ext cx="5283548" cy="1809750"/>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Với mỗi đường thẳng, xác định vùng nào của đồ thị thỏa mãn bất đẳng thức ban đầu (nửa mặt phẳng nghiệm).</a:t>
            </a:r>
          </a:p>
        </p:txBody>
      </p:sp>
      <p:sp>
        <p:nvSpPr>
          <p:cNvPr name="TextBox 19" id="19"/>
          <p:cNvSpPr txBox="true"/>
          <p:nvPr/>
        </p:nvSpPr>
        <p:spPr>
          <a:xfrm rot="0">
            <a:off x="12056418" y="2592140"/>
            <a:ext cx="705958" cy="390525"/>
          </a:xfrm>
          <a:prstGeom prst="rect">
            <a:avLst/>
          </a:prstGeom>
        </p:spPr>
        <p:txBody>
          <a:bodyPr anchor="t" rtlCol="false" tIns="0" lIns="0" bIns="0" rIns="0">
            <a:spAutoFit/>
          </a:bodyPr>
          <a:lstStyle/>
          <a:p>
            <a:pPr algn="l">
              <a:lnSpc>
                <a:spcPts val="3374"/>
              </a:lnSpc>
            </a:pPr>
            <a:r>
              <a:rPr lang="en-US" sz="2125">
                <a:solidFill>
                  <a:srgbClr val="384653"/>
                </a:solidFill>
                <a:latin typeface="Barlow Light"/>
                <a:ea typeface="Barlow Light"/>
                <a:cs typeface="Barlow Light"/>
                <a:sym typeface="Barlow Light"/>
              </a:rPr>
              <a:t>03</a:t>
            </a:r>
          </a:p>
        </p:txBody>
      </p:sp>
      <p:grpSp>
        <p:nvGrpSpPr>
          <p:cNvPr name="Group 20" id="20"/>
          <p:cNvGrpSpPr/>
          <p:nvPr/>
        </p:nvGrpSpPr>
        <p:grpSpPr>
          <a:xfrm rot="0">
            <a:off x="12056417" y="3096220"/>
            <a:ext cx="5283696" cy="38100"/>
            <a:chOff x="0" y="0"/>
            <a:chExt cx="7044928" cy="50800"/>
          </a:xfrm>
        </p:grpSpPr>
        <p:sp>
          <p:nvSpPr>
            <p:cNvPr name="Freeform 21" id="21" descr="preencoded.png"/>
            <p:cNvSpPr/>
            <p:nvPr/>
          </p:nvSpPr>
          <p:spPr>
            <a:xfrm flipH="false" flipV="false" rot="0">
              <a:off x="0" y="0"/>
              <a:ext cx="7044944" cy="50800"/>
            </a:xfrm>
            <a:custGeom>
              <a:avLst/>
              <a:gdLst/>
              <a:ahLst/>
              <a:cxnLst/>
              <a:rect r="r" b="b" t="t" l="l"/>
              <a:pathLst>
                <a:path h="50800" w="7044944">
                  <a:moveTo>
                    <a:pt x="0" y="0"/>
                  </a:moveTo>
                  <a:lnTo>
                    <a:pt x="7044944" y="0"/>
                  </a:lnTo>
                  <a:lnTo>
                    <a:pt x="7044944" y="50800"/>
                  </a:lnTo>
                  <a:lnTo>
                    <a:pt x="0" y="50800"/>
                  </a:lnTo>
                  <a:lnTo>
                    <a:pt x="0" y="0"/>
                  </a:lnTo>
                  <a:close/>
                </a:path>
              </a:pathLst>
            </a:custGeom>
            <a:blipFill>
              <a:blip r:embed="rId5"/>
              <a:stretch>
                <a:fillRect l="-25" t="0" r="-25" b="0"/>
              </a:stretch>
            </a:blipFill>
          </p:spPr>
        </p:sp>
      </p:grpSp>
      <p:sp>
        <p:nvSpPr>
          <p:cNvPr name="TextBox 22" id="22"/>
          <p:cNvSpPr txBox="true"/>
          <p:nvPr/>
        </p:nvSpPr>
        <p:spPr>
          <a:xfrm rot="0">
            <a:off x="12052400" y="2978200"/>
            <a:ext cx="3990231" cy="473869"/>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Tìm Vùng Nghiệm Khả Thi</a:t>
            </a:r>
          </a:p>
        </p:txBody>
      </p:sp>
      <p:sp>
        <p:nvSpPr>
          <p:cNvPr name="TextBox 23" id="23"/>
          <p:cNvSpPr txBox="true"/>
          <p:nvPr/>
        </p:nvSpPr>
        <p:spPr>
          <a:xfrm rot="0">
            <a:off x="12056417" y="3833217"/>
            <a:ext cx="5283696" cy="1809750"/>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Vùng nghiệm khả thi là giao của tất cả các nửa mặt phẳng đã xác định, đây là khu vực mà tất cả các ràng buộc đều được thỏa mãn.</a:t>
            </a:r>
          </a:p>
        </p:txBody>
      </p:sp>
      <p:sp>
        <p:nvSpPr>
          <p:cNvPr name="TextBox 24" id="24"/>
          <p:cNvSpPr txBox="true"/>
          <p:nvPr/>
        </p:nvSpPr>
        <p:spPr>
          <a:xfrm rot="0">
            <a:off x="1028700" y="6221611"/>
            <a:ext cx="742231" cy="390525"/>
          </a:xfrm>
          <a:prstGeom prst="rect">
            <a:avLst/>
          </a:prstGeom>
        </p:spPr>
        <p:txBody>
          <a:bodyPr anchor="t" rtlCol="false" tIns="0" lIns="0" bIns="0" rIns="0">
            <a:spAutoFit/>
          </a:bodyPr>
          <a:lstStyle/>
          <a:p>
            <a:pPr algn="l">
              <a:lnSpc>
                <a:spcPts val="3374"/>
              </a:lnSpc>
            </a:pPr>
            <a:r>
              <a:rPr lang="en-US" sz="2125">
                <a:solidFill>
                  <a:srgbClr val="384653"/>
                </a:solidFill>
                <a:latin typeface="Barlow Light"/>
                <a:ea typeface="Barlow Light"/>
                <a:cs typeface="Barlow Light"/>
                <a:sym typeface="Barlow Light"/>
              </a:rPr>
              <a:t>04</a:t>
            </a:r>
          </a:p>
        </p:txBody>
      </p:sp>
      <p:grpSp>
        <p:nvGrpSpPr>
          <p:cNvPr name="Group 25" id="25"/>
          <p:cNvGrpSpPr/>
          <p:nvPr/>
        </p:nvGrpSpPr>
        <p:grpSpPr>
          <a:xfrm rot="0">
            <a:off x="947886" y="6523435"/>
            <a:ext cx="8060680" cy="38100"/>
            <a:chOff x="0" y="0"/>
            <a:chExt cx="10747573" cy="50800"/>
          </a:xfrm>
        </p:grpSpPr>
        <p:sp>
          <p:nvSpPr>
            <p:cNvPr name="Freeform 26" id="26" descr="preencoded.png"/>
            <p:cNvSpPr/>
            <p:nvPr/>
          </p:nvSpPr>
          <p:spPr>
            <a:xfrm flipH="false" flipV="false" rot="0">
              <a:off x="0" y="0"/>
              <a:ext cx="10747629" cy="50800"/>
            </a:xfrm>
            <a:custGeom>
              <a:avLst/>
              <a:gdLst/>
              <a:ahLst/>
              <a:cxnLst/>
              <a:rect r="r" b="b" t="t" l="l"/>
              <a:pathLst>
                <a:path h="50800" w="10747629">
                  <a:moveTo>
                    <a:pt x="0" y="0"/>
                  </a:moveTo>
                  <a:lnTo>
                    <a:pt x="10747629" y="0"/>
                  </a:lnTo>
                  <a:lnTo>
                    <a:pt x="10747629" y="50800"/>
                  </a:lnTo>
                  <a:lnTo>
                    <a:pt x="0" y="50800"/>
                  </a:lnTo>
                  <a:lnTo>
                    <a:pt x="0" y="0"/>
                  </a:lnTo>
                  <a:close/>
                </a:path>
              </a:pathLst>
            </a:custGeom>
            <a:blipFill>
              <a:blip r:embed="rId6"/>
              <a:stretch>
                <a:fillRect l="0" t="-15" r="0" b="-15"/>
              </a:stretch>
            </a:blipFill>
          </p:spPr>
        </p:sp>
      </p:grpSp>
      <p:sp>
        <p:nvSpPr>
          <p:cNvPr name="TextBox 27" id="27"/>
          <p:cNvSpPr txBox="true"/>
          <p:nvPr/>
        </p:nvSpPr>
        <p:spPr>
          <a:xfrm rot="0">
            <a:off x="947886" y="6818710"/>
            <a:ext cx="7150656" cy="441325"/>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Vẽ và Dịch Chuyển Đường Đồng Lợi Nhuận</a:t>
            </a:r>
          </a:p>
        </p:txBody>
      </p:sp>
      <p:sp>
        <p:nvSpPr>
          <p:cNvPr name="TextBox 28" id="28"/>
          <p:cNvSpPr txBox="true"/>
          <p:nvPr/>
        </p:nvSpPr>
        <p:spPr>
          <a:xfrm rot="0">
            <a:off x="947886" y="7293471"/>
            <a:ext cx="8060680" cy="1376362"/>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Vẽ đường biểu diễn hàm mục tiêu (đường đồng lợi nhuận) và dịch chuyển song song để tìm điểm tối ưu (lớn nhất hoặc nhỏ nhất) trong vùng khả thi.</a:t>
            </a:r>
          </a:p>
        </p:txBody>
      </p:sp>
      <p:sp>
        <p:nvSpPr>
          <p:cNvPr name="TextBox 29" id="29"/>
          <p:cNvSpPr txBox="true"/>
          <p:nvPr/>
        </p:nvSpPr>
        <p:spPr>
          <a:xfrm rot="0">
            <a:off x="9279285" y="6052394"/>
            <a:ext cx="754327" cy="390525"/>
          </a:xfrm>
          <a:prstGeom prst="rect">
            <a:avLst/>
          </a:prstGeom>
        </p:spPr>
        <p:txBody>
          <a:bodyPr anchor="t" rtlCol="false" tIns="0" lIns="0" bIns="0" rIns="0">
            <a:spAutoFit/>
          </a:bodyPr>
          <a:lstStyle/>
          <a:p>
            <a:pPr algn="l">
              <a:lnSpc>
                <a:spcPts val="3374"/>
              </a:lnSpc>
            </a:pPr>
            <a:r>
              <a:rPr lang="en-US" sz="2125">
                <a:solidFill>
                  <a:srgbClr val="384653"/>
                </a:solidFill>
                <a:latin typeface="Barlow Light"/>
                <a:ea typeface="Barlow Light"/>
                <a:cs typeface="Barlow Light"/>
                <a:sym typeface="Barlow Light"/>
              </a:rPr>
              <a:t>05</a:t>
            </a:r>
          </a:p>
        </p:txBody>
      </p:sp>
      <p:grpSp>
        <p:nvGrpSpPr>
          <p:cNvPr name="Group 30" id="30"/>
          <p:cNvGrpSpPr/>
          <p:nvPr/>
        </p:nvGrpSpPr>
        <p:grpSpPr>
          <a:xfrm rot="0">
            <a:off x="9279285" y="6550521"/>
            <a:ext cx="8060829" cy="38100"/>
            <a:chOff x="0" y="0"/>
            <a:chExt cx="10747772" cy="50800"/>
          </a:xfrm>
        </p:grpSpPr>
        <p:sp>
          <p:nvSpPr>
            <p:cNvPr name="Freeform 31" id="31" descr="preencoded.png"/>
            <p:cNvSpPr/>
            <p:nvPr/>
          </p:nvSpPr>
          <p:spPr>
            <a:xfrm flipH="false" flipV="false" rot="0">
              <a:off x="0" y="0"/>
              <a:ext cx="10747756" cy="50800"/>
            </a:xfrm>
            <a:custGeom>
              <a:avLst/>
              <a:gdLst/>
              <a:ahLst/>
              <a:cxnLst/>
              <a:rect r="r" b="b" t="t" l="l"/>
              <a:pathLst>
                <a:path h="50800" w="10747756">
                  <a:moveTo>
                    <a:pt x="0" y="0"/>
                  </a:moveTo>
                  <a:lnTo>
                    <a:pt x="10747756" y="0"/>
                  </a:lnTo>
                  <a:lnTo>
                    <a:pt x="10747756" y="50800"/>
                  </a:lnTo>
                  <a:lnTo>
                    <a:pt x="0" y="50800"/>
                  </a:lnTo>
                  <a:lnTo>
                    <a:pt x="0" y="0"/>
                  </a:lnTo>
                  <a:close/>
                </a:path>
              </a:pathLst>
            </a:custGeom>
            <a:blipFill>
              <a:blip r:embed="rId6"/>
              <a:stretch>
                <a:fillRect l="0" t="-16" r="0" b="-16"/>
              </a:stretch>
            </a:blipFill>
          </p:spPr>
        </p:sp>
      </p:grpSp>
      <p:sp>
        <p:nvSpPr>
          <p:cNvPr name="TextBox 32" id="32"/>
          <p:cNvSpPr txBox="true"/>
          <p:nvPr/>
        </p:nvSpPr>
        <p:spPr>
          <a:xfrm rot="0">
            <a:off x="9279285" y="6733431"/>
            <a:ext cx="4553192" cy="441325"/>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Xác Định Nghiệm Tối Ưu</a:t>
            </a:r>
          </a:p>
        </p:txBody>
      </p:sp>
      <p:sp>
        <p:nvSpPr>
          <p:cNvPr name="TextBox 33" id="33"/>
          <p:cNvSpPr txBox="true"/>
          <p:nvPr/>
        </p:nvSpPr>
        <p:spPr>
          <a:xfrm rot="0">
            <a:off x="9279285" y="7293471"/>
            <a:ext cx="8060829"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Nghiệm tối ưu thường nằm tại một đỉnh của vùng nghiệm khả thi.</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sp>
        <p:nvSpPr>
          <p:cNvPr name="TextBox 8" id="8"/>
          <p:cNvSpPr txBox="true"/>
          <p:nvPr/>
        </p:nvSpPr>
        <p:spPr>
          <a:xfrm rot="0">
            <a:off x="947886" y="1091307"/>
            <a:ext cx="12394117" cy="69373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Ví Dụ Minh Họa: Xác Định Vùng Khả Thi</a:t>
            </a:r>
          </a:p>
        </p:txBody>
      </p:sp>
      <p:sp>
        <p:nvSpPr>
          <p:cNvPr name="TextBox 9" id="9"/>
          <p:cNvSpPr txBox="true"/>
          <p:nvPr/>
        </p:nvSpPr>
        <p:spPr>
          <a:xfrm rot="0">
            <a:off x="947886" y="2004120"/>
            <a:ext cx="5255419" cy="441325"/>
          </a:xfrm>
          <a:prstGeom prst="rect">
            <a:avLst/>
          </a:prstGeom>
        </p:spPr>
        <p:txBody>
          <a:bodyPr anchor="t" rtlCol="false" tIns="0" lIns="0" bIns="0" rIns="0">
            <a:spAutoFit/>
          </a:bodyPr>
          <a:lstStyle/>
          <a:p>
            <a:pPr algn="l">
              <a:lnSpc>
                <a:spcPts val="3500"/>
              </a:lnSpc>
            </a:pPr>
            <a:r>
              <a:rPr lang="en-US" sz="2750" b="true">
                <a:solidFill>
                  <a:srgbClr val="2E3C4E"/>
                </a:solidFill>
                <a:latin typeface="Barlow Bold"/>
                <a:ea typeface="Barlow Bold"/>
                <a:cs typeface="Barlow Bold"/>
                <a:sym typeface="Barlow Bold"/>
              </a:rPr>
              <a:t>Bước 1: Biến Đổi Ràng Buộc</a:t>
            </a:r>
          </a:p>
        </p:txBody>
      </p:sp>
      <p:sp>
        <p:nvSpPr>
          <p:cNvPr name="TextBox 10" id="10"/>
          <p:cNvSpPr txBox="true"/>
          <p:nvPr/>
        </p:nvSpPr>
        <p:spPr>
          <a:xfrm rot="0">
            <a:off x="947886" y="2672506"/>
            <a:ext cx="9570987"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Giả sử chúng ta có các ràng buộc:</a:t>
            </a:r>
          </a:p>
        </p:txBody>
      </p:sp>
      <p:sp>
        <p:nvSpPr>
          <p:cNvPr name="TextBox 11" id="11"/>
          <p:cNvSpPr txBox="true"/>
          <p:nvPr/>
        </p:nvSpPr>
        <p:spPr>
          <a:xfrm rot="0">
            <a:off x="947886" y="3349526"/>
            <a:ext cx="9570987"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384653"/>
                </a:solidFill>
                <a:latin typeface="Montserrat 1"/>
                <a:ea typeface="Montserrat 1"/>
                <a:cs typeface="Montserrat 1"/>
                <a:sym typeface="Montserrat 1"/>
              </a:rPr>
              <a:t>x + y ≤ 5</a:t>
            </a:r>
          </a:p>
        </p:txBody>
      </p:sp>
      <p:sp>
        <p:nvSpPr>
          <p:cNvPr name="TextBox 12" id="12"/>
          <p:cNvSpPr txBox="true"/>
          <p:nvPr/>
        </p:nvSpPr>
        <p:spPr>
          <a:xfrm rot="0">
            <a:off x="947886" y="3877567"/>
            <a:ext cx="9570987"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384653"/>
                </a:solidFill>
                <a:latin typeface="Montserrat 1"/>
                <a:ea typeface="Montserrat 1"/>
                <a:cs typeface="Montserrat 1"/>
                <a:sym typeface="Montserrat 1"/>
              </a:rPr>
              <a:t>2x + y ≤ 8</a:t>
            </a:r>
          </a:p>
        </p:txBody>
      </p:sp>
      <p:sp>
        <p:nvSpPr>
          <p:cNvPr name="TextBox 13" id="13"/>
          <p:cNvSpPr txBox="true"/>
          <p:nvPr/>
        </p:nvSpPr>
        <p:spPr>
          <a:xfrm rot="0">
            <a:off x="947886" y="4405610"/>
            <a:ext cx="9570987"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384653"/>
                </a:solidFill>
                <a:latin typeface="Montserrat 1"/>
                <a:ea typeface="Montserrat 1"/>
                <a:cs typeface="Montserrat 1"/>
                <a:sym typeface="Montserrat 1"/>
              </a:rPr>
              <a:t>x ≥ 0, y ≥ 0</a:t>
            </a:r>
          </a:p>
        </p:txBody>
      </p:sp>
      <p:sp>
        <p:nvSpPr>
          <p:cNvPr name="TextBox 14" id="14"/>
          <p:cNvSpPr txBox="true"/>
          <p:nvPr/>
        </p:nvSpPr>
        <p:spPr>
          <a:xfrm rot="0">
            <a:off x="947886" y="5082629"/>
            <a:ext cx="9570987"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Chúng ta sẽ vẽ các đường thẳng x + y = 5 và 2x + y = 8.</a:t>
            </a:r>
          </a:p>
        </p:txBody>
      </p:sp>
      <p:sp>
        <p:nvSpPr>
          <p:cNvPr name="TextBox 15" id="15"/>
          <p:cNvSpPr txBox="true"/>
          <p:nvPr/>
        </p:nvSpPr>
        <p:spPr>
          <a:xfrm rot="0">
            <a:off x="947886" y="5834360"/>
            <a:ext cx="5880789" cy="441325"/>
          </a:xfrm>
          <a:prstGeom prst="rect">
            <a:avLst/>
          </a:prstGeom>
        </p:spPr>
        <p:txBody>
          <a:bodyPr anchor="t" rtlCol="false" tIns="0" lIns="0" bIns="0" rIns="0">
            <a:spAutoFit/>
          </a:bodyPr>
          <a:lstStyle/>
          <a:p>
            <a:pPr algn="l">
              <a:lnSpc>
                <a:spcPts val="3500"/>
              </a:lnSpc>
            </a:pPr>
            <a:r>
              <a:rPr lang="en-US" sz="2750" b="true">
                <a:solidFill>
                  <a:srgbClr val="2E3C4E"/>
                </a:solidFill>
                <a:latin typeface="Barlow Bold"/>
                <a:ea typeface="Barlow Bold"/>
                <a:cs typeface="Barlow Bold"/>
                <a:sym typeface="Barlow Bold"/>
              </a:rPr>
              <a:t>Bước 2: Xác Định Nửa Mặt Phẳng</a:t>
            </a:r>
          </a:p>
        </p:txBody>
      </p:sp>
      <p:sp>
        <p:nvSpPr>
          <p:cNvPr name="TextBox 16" id="16"/>
          <p:cNvSpPr txBox="true"/>
          <p:nvPr/>
        </p:nvSpPr>
        <p:spPr>
          <a:xfrm rot="0">
            <a:off x="947886" y="6502747"/>
            <a:ext cx="9570987"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Với x + y ≤ 5, vùng nghiệm nằm dưới đường thẳng. Với 2x + y ≤ 8, vùng nghiệm cũng nằm dưới đường thẳng.</a:t>
            </a:r>
          </a:p>
        </p:txBody>
      </p:sp>
      <p:sp>
        <p:nvSpPr>
          <p:cNvPr name="TextBox 17" id="17"/>
          <p:cNvSpPr txBox="true"/>
          <p:nvPr/>
        </p:nvSpPr>
        <p:spPr>
          <a:xfrm rot="0">
            <a:off x="947886" y="7687866"/>
            <a:ext cx="6166258" cy="441325"/>
          </a:xfrm>
          <a:prstGeom prst="rect">
            <a:avLst/>
          </a:prstGeom>
        </p:spPr>
        <p:txBody>
          <a:bodyPr anchor="t" rtlCol="false" tIns="0" lIns="0" bIns="0" rIns="0">
            <a:spAutoFit/>
          </a:bodyPr>
          <a:lstStyle/>
          <a:p>
            <a:pPr algn="l">
              <a:lnSpc>
                <a:spcPts val="3500"/>
              </a:lnSpc>
            </a:pPr>
            <a:r>
              <a:rPr lang="en-US" sz="2750" b="true">
                <a:solidFill>
                  <a:srgbClr val="2E3C4E"/>
                </a:solidFill>
                <a:latin typeface="Barlow Bold"/>
                <a:ea typeface="Barlow Bold"/>
                <a:cs typeface="Barlow Bold"/>
                <a:sym typeface="Barlow Bold"/>
              </a:rPr>
              <a:t>Bước 3: Tìm Vùng Nghiệm Khả Thi</a:t>
            </a:r>
          </a:p>
        </p:txBody>
      </p:sp>
      <p:sp>
        <p:nvSpPr>
          <p:cNvPr name="TextBox 18" id="18"/>
          <p:cNvSpPr txBox="true"/>
          <p:nvPr/>
        </p:nvSpPr>
        <p:spPr>
          <a:xfrm rot="0">
            <a:off x="947886" y="8356252"/>
            <a:ext cx="9570987"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Giao của các vùng này cùng với x ≥ 0, y ≥ 0 tạo thành một đa giác lồi, chính là vùng nghiệm khả thi.</a:t>
            </a:r>
          </a:p>
        </p:txBody>
      </p:sp>
      <p:grpSp>
        <p:nvGrpSpPr>
          <p:cNvPr name="Group 19" id="19"/>
          <p:cNvGrpSpPr/>
          <p:nvPr/>
        </p:nvGrpSpPr>
        <p:grpSpPr>
          <a:xfrm rot="0">
            <a:off x="11189196" y="2066628"/>
            <a:ext cx="6160294" cy="6160294"/>
            <a:chOff x="0" y="0"/>
            <a:chExt cx="8213725" cy="8213725"/>
          </a:xfrm>
        </p:grpSpPr>
        <p:sp>
          <p:nvSpPr>
            <p:cNvPr name="Freeform 20" id="20" descr="preencoded.png"/>
            <p:cNvSpPr/>
            <p:nvPr/>
          </p:nvSpPr>
          <p:spPr>
            <a:xfrm flipH="false" flipV="false" rot="0">
              <a:off x="0" y="0"/>
              <a:ext cx="8213725" cy="8213725"/>
            </a:xfrm>
            <a:custGeom>
              <a:avLst/>
              <a:gdLst/>
              <a:ahLst/>
              <a:cxnLst/>
              <a:rect r="r" b="b" t="t" l="l"/>
              <a:pathLst>
                <a:path h="8213725" w="8213725">
                  <a:moveTo>
                    <a:pt x="0" y="0"/>
                  </a:moveTo>
                  <a:lnTo>
                    <a:pt x="8213725" y="0"/>
                  </a:lnTo>
                  <a:lnTo>
                    <a:pt x="8213725" y="8213725"/>
                  </a:lnTo>
                  <a:lnTo>
                    <a:pt x="0" y="8213725"/>
                  </a:lnTo>
                  <a:lnTo>
                    <a:pt x="0" y="0"/>
                  </a:lnTo>
                  <a:close/>
                </a:path>
              </a:pathLst>
            </a:custGeom>
            <a:blipFill>
              <a:blip r:embed="rId5"/>
              <a:stretch>
                <a:fillRect l="0" t="0" r="0" b="0"/>
              </a:stretch>
            </a:blipFill>
          </p:spPr>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sp>
        <p:nvSpPr>
          <p:cNvPr name="TextBox 8" id="8"/>
          <p:cNvSpPr txBox="true"/>
          <p:nvPr/>
        </p:nvSpPr>
        <p:spPr>
          <a:xfrm rot="0">
            <a:off x="947886" y="1162447"/>
            <a:ext cx="12002888" cy="69373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Đường Đồng Lợi Nhuận và Điểm Tối Ưu</a:t>
            </a:r>
          </a:p>
        </p:txBody>
      </p:sp>
      <p:grpSp>
        <p:nvGrpSpPr>
          <p:cNvPr name="Group 9" id="9"/>
          <p:cNvGrpSpPr/>
          <p:nvPr/>
        </p:nvGrpSpPr>
        <p:grpSpPr>
          <a:xfrm rot="0">
            <a:off x="947886" y="2571899"/>
            <a:ext cx="6160294" cy="6160294"/>
            <a:chOff x="0" y="0"/>
            <a:chExt cx="8213725" cy="8213725"/>
          </a:xfrm>
        </p:grpSpPr>
        <p:sp>
          <p:nvSpPr>
            <p:cNvPr name="Freeform 10" id="10" descr="preencoded.png"/>
            <p:cNvSpPr/>
            <p:nvPr/>
          </p:nvSpPr>
          <p:spPr>
            <a:xfrm flipH="false" flipV="false" rot="0">
              <a:off x="0" y="0"/>
              <a:ext cx="8213725" cy="8213725"/>
            </a:xfrm>
            <a:custGeom>
              <a:avLst/>
              <a:gdLst/>
              <a:ahLst/>
              <a:cxnLst/>
              <a:rect r="r" b="b" t="t" l="l"/>
              <a:pathLst>
                <a:path h="8213725" w="8213725">
                  <a:moveTo>
                    <a:pt x="0" y="0"/>
                  </a:moveTo>
                  <a:lnTo>
                    <a:pt x="8213725" y="0"/>
                  </a:lnTo>
                  <a:lnTo>
                    <a:pt x="8213725" y="8213725"/>
                  </a:lnTo>
                  <a:lnTo>
                    <a:pt x="0" y="8213725"/>
                  </a:lnTo>
                  <a:lnTo>
                    <a:pt x="0" y="0"/>
                  </a:lnTo>
                  <a:close/>
                </a:path>
              </a:pathLst>
            </a:custGeom>
            <a:blipFill>
              <a:blip r:embed="rId5"/>
              <a:stretch>
                <a:fillRect l="0" t="0" r="0" b="0"/>
              </a:stretch>
            </a:blipFill>
          </p:spPr>
        </p:sp>
      </p:grpSp>
      <p:sp>
        <p:nvSpPr>
          <p:cNvPr name="TextBox 11" id="11"/>
          <p:cNvSpPr txBox="true"/>
          <p:nvPr/>
        </p:nvSpPr>
        <p:spPr>
          <a:xfrm rot="0">
            <a:off x="7778502" y="2532460"/>
            <a:ext cx="7218538" cy="441325"/>
          </a:xfrm>
          <a:prstGeom prst="rect">
            <a:avLst/>
          </a:prstGeom>
        </p:spPr>
        <p:txBody>
          <a:bodyPr anchor="t" rtlCol="false" tIns="0" lIns="0" bIns="0" rIns="0">
            <a:spAutoFit/>
          </a:bodyPr>
          <a:lstStyle/>
          <a:p>
            <a:pPr algn="l">
              <a:lnSpc>
                <a:spcPts val="3500"/>
              </a:lnSpc>
            </a:pPr>
            <a:r>
              <a:rPr lang="en-US" sz="2750" b="true">
                <a:solidFill>
                  <a:srgbClr val="2E3C4E"/>
                </a:solidFill>
                <a:latin typeface="Barlow Bold"/>
                <a:ea typeface="Barlow Bold"/>
                <a:cs typeface="Barlow Bold"/>
                <a:sym typeface="Barlow Bold"/>
              </a:rPr>
              <a:t>Bước 4: Vẽ và Dịch Chuyển Hàm Mục Tiêu</a:t>
            </a:r>
          </a:p>
        </p:txBody>
      </p:sp>
      <p:sp>
        <p:nvSpPr>
          <p:cNvPr name="TextBox 12" id="12"/>
          <p:cNvSpPr txBox="true"/>
          <p:nvPr/>
        </p:nvSpPr>
        <p:spPr>
          <a:xfrm rot="0">
            <a:off x="7778502" y="3177779"/>
            <a:ext cx="9570988"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Giả sử hàm mục tiêu là Max Z = 3x + 2y. Chúng ta vẽ đường thẳng 3x + 2y = k (với k là một hằng số).</a:t>
            </a:r>
          </a:p>
        </p:txBody>
      </p:sp>
      <p:sp>
        <p:nvSpPr>
          <p:cNvPr name="TextBox 13" id="13"/>
          <p:cNvSpPr txBox="true"/>
          <p:nvPr/>
        </p:nvSpPr>
        <p:spPr>
          <a:xfrm rot="0">
            <a:off x="7778502" y="4288185"/>
            <a:ext cx="9570988" cy="1376362"/>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Dịch chuyển đường này song song lên phía trên (để tối đa hóa) hoặc xuống dưới (để tối thiểu hóa) cho đến khi nó chạm điểm cuối cùng của vùng khả thi.</a:t>
            </a:r>
          </a:p>
        </p:txBody>
      </p:sp>
      <p:sp>
        <p:nvSpPr>
          <p:cNvPr name="TextBox 14" id="14"/>
          <p:cNvSpPr txBox="true"/>
          <p:nvPr/>
        </p:nvSpPr>
        <p:spPr>
          <a:xfrm rot="0">
            <a:off x="7778502" y="5906691"/>
            <a:ext cx="5669513" cy="441325"/>
          </a:xfrm>
          <a:prstGeom prst="rect">
            <a:avLst/>
          </a:prstGeom>
        </p:spPr>
        <p:txBody>
          <a:bodyPr anchor="t" rtlCol="false" tIns="0" lIns="0" bIns="0" rIns="0">
            <a:spAutoFit/>
          </a:bodyPr>
          <a:lstStyle/>
          <a:p>
            <a:pPr algn="l">
              <a:lnSpc>
                <a:spcPts val="3500"/>
              </a:lnSpc>
            </a:pPr>
            <a:r>
              <a:rPr lang="en-US" sz="2750" b="true">
                <a:solidFill>
                  <a:srgbClr val="2E3C4E"/>
                </a:solidFill>
                <a:latin typeface="Barlow Bold"/>
                <a:ea typeface="Barlow Bold"/>
                <a:cs typeface="Barlow Bold"/>
                <a:sym typeface="Barlow Bold"/>
              </a:rPr>
              <a:t>Bước 5: Xác Định Nghiệm Tối Ưu</a:t>
            </a:r>
          </a:p>
        </p:txBody>
      </p:sp>
      <p:sp>
        <p:nvSpPr>
          <p:cNvPr name="TextBox 15" id="15"/>
          <p:cNvSpPr txBox="true"/>
          <p:nvPr/>
        </p:nvSpPr>
        <p:spPr>
          <a:xfrm rot="0">
            <a:off x="7778502" y="6575077"/>
            <a:ext cx="9570988"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Điểm mà đường đồng lợi nhuận chạm cuối cùng chính là nghiệm tối ưu. Thường điểm này sẽ là một đỉnh của đa giác vùng khả thi.</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sp>
        <p:nvSpPr>
          <p:cNvPr name="TextBox 10" id="10"/>
          <p:cNvSpPr txBox="true"/>
          <p:nvPr/>
        </p:nvSpPr>
        <p:spPr>
          <a:xfrm rot="0">
            <a:off x="8212039" y="2496394"/>
            <a:ext cx="8243132" cy="139858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Nguyên Tắc Quan Trọng: Điểm Cực Trị</a:t>
            </a:r>
          </a:p>
        </p:txBody>
      </p:sp>
      <p:sp>
        <p:nvSpPr>
          <p:cNvPr name="TextBox 11" id="11"/>
          <p:cNvSpPr txBox="true"/>
          <p:nvPr/>
        </p:nvSpPr>
        <p:spPr>
          <a:xfrm rot="0">
            <a:off x="8212039" y="4123432"/>
            <a:ext cx="9128075"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Nghiệm tối ưu của bài toán lập trình tuyến tính luôn nằm ở một đỉnh (góc) của vùng nghiệm khả thi.</a:t>
            </a:r>
          </a:p>
        </p:txBody>
      </p:sp>
      <p:grpSp>
        <p:nvGrpSpPr>
          <p:cNvPr name="Group 12" id="12"/>
          <p:cNvGrpSpPr/>
          <p:nvPr/>
        </p:nvGrpSpPr>
        <p:grpSpPr>
          <a:xfrm rot="0">
            <a:off x="7805886" y="3894981"/>
            <a:ext cx="38100" cy="1476078"/>
            <a:chOff x="0" y="0"/>
            <a:chExt cx="50800" cy="1968103"/>
          </a:xfrm>
        </p:grpSpPr>
        <p:sp>
          <p:nvSpPr>
            <p:cNvPr name="Freeform 13" id="13"/>
            <p:cNvSpPr/>
            <p:nvPr/>
          </p:nvSpPr>
          <p:spPr>
            <a:xfrm flipH="false" flipV="false" rot="0">
              <a:off x="0" y="0"/>
              <a:ext cx="50800" cy="1968119"/>
            </a:xfrm>
            <a:custGeom>
              <a:avLst/>
              <a:gdLst/>
              <a:ahLst/>
              <a:cxnLst/>
              <a:rect r="r" b="b" t="t" l="l"/>
              <a:pathLst>
                <a:path h="1968119" w="50800">
                  <a:moveTo>
                    <a:pt x="0" y="0"/>
                  </a:moveTo>
                  <a:lnTo>
                    <a:pt x="50800" y="0"/>
                  </a:lnTo>
                  <a:lnTo>
                    <a:pt x="50800" y="1968119"/>
                  </a:lnTo>
                  <a:lnTo>
                    <a:pt x="0" y="1968119"/>
                  </a:lnTo>
                  <a:close/>
                </a:path>
              </a:pathLst>
            </a:custGeom>
            <a:solidFill>
              <a:srgbClr val="75BAE6"/>
            </a:solidFill>
          </p:spPr>
        </p:sp>
      </p:grpSp>
      <p:sp>
        <p:nvSpPr>
          <p:cNvPr name="TextBox 14" id="14"/>
          <p:cNvSpPr txBox="true"/>
          <p:nvPr/>
        </p:nvSpPr>
        <p:spPr>
          <a:xfrm rot="0">
            <a:off x="7805886" y="5599510"/>
            <a:ext cx="9534228" cy="1809750"/>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Nguyên tắc này là nền tảng cho cả phương pháp đồ họa và phương pháp đơn hình. Nó cho phép chúng ta giới hạn việc tìm kiếm nghiệm tối ưu chỉ tại các điểm cực trị của đa giác nghiệm khả thi, thay vì phải kiểm tra toàn bộ vùng.</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sp>
        <p:nvSpPr>
          <p:cNvPr name="TextBox 8" id="8"/>
          <p:cNvSpPr txBox="true"/>
          <p:nvPr/>
        </p:nvSpPr>
        <p:spPr>
          <a:xfrm rot="0">
            <a:off x="947886" y="2510376"/>
            <a:ext cx="11798883" cy="69373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Ứng Dụng của Phương Pháp Đồ Họa</a:t>
            </a:r>
          </a:p>
        </p:txBody>
      </p:sp>
      <p:grpSp>
        <p:nvGrpSpPr>
          <p:cNvPr name="Group 9" id="9"/>
          <p:cNvGrpSpPr/>
          <p:nvPr/>
        </p:nvGrpSpPr>
        <p:grpSpPr>
          <a:xfrm rot="0">
            <a:off x="947886" y="3807767"/>
            <a:ext cx="812452" cy="812452"/>
            <a:chOff x="0" y="0"/>
            <a:chExt cx="1083270" cy="1083270"/>
          </a:xfrm>
        </p:grpSpPr>
        <p:sp>
          <p:nvSpPr>
            <p:cNvPr name="Freeform 10" id="10" descr="preencoded.png"/>
            <p:cNvSpPr/>
            <p:nvPr/>
          </p:nvSpPr>
          <p:spPr>
            <a:xfrm flipH="false" flipV="false" rot="0">
              <a:off x="0" y="0"/>
              <a:ext cx="1083310" cy="1083310"/>
            </a:xfrm>
            <a:custGeom>
              <a:avLst/>
              <a:gdLst/>
              <a:ahLst/>
              <a:cxnLst/>
              <a:rect r="r" b="b" t="t" l="l"/>
              <a:pathLst>
                <a:path h="1083310" w="1083310">
                  <a:moveTo>
                    <a:pt x="0" y="0"/>
                  </a:moveTo>
                  <a:lnTo>
                    <a:pt x="1083310" y="0"/>
                  </a:lnTo>
                  <a:lnTo>
                    <a:pt x="1083310" y="1083310"/>
                  </a:lnTo>
                  <a:lnTo>
                    <a:pt x="0" y="1083310"/>
                  </a:lnTo>
                  <a:lnTo>
                    <a:pt x="0" y="0"/>
                  </a:lnTo>
                  <a:close/>
                </a:path>
              </a:pathLst>
            </a:custGeom>
            <a:blipFill>
              <a:blip r:embed="rId5"/>
              <a:stretch>
                <a:fillRect l="0" t="0" r="3" b="3"/>
              </a:stretch>
            </a:blipFill>
          </p:spPr>
        </p:sp>
      </p:grpSp>
      <p:sp>
        <p:nvSpPr>
          <p:cNvPr name="TextBox 11" id="11"/>
          <p:cNvSpPr txBox="true"/>
          <p:nvPr/>
        </p:nvSpPr>
        <p:spPr>
          <a:xfrm rot="0">
            <a:off x="947886" y="4930080"/>
            <a:ext cx="3563391" cy="473869"/>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Bài Toán Nhỏ</a:t>
            </a:r>
          </a:p>
        </p:txBody>
      </p:sp>
      <p:sp>
        <p:nvSpPr>
          <p:cNvPr name="TextBox 12" id="12"/>
          <p:cNvSpPr txBox="true"/>
          <p:nvPr/>
        </p:nvSpPr>
        <p:spPr>
          <a:xfrm rot="0">
            <a:off x="947886" y="5490121"/>
            <a:ext cx="5238452" cy="1376362"/>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Rất phù hợp cho các bài toán chỉ có hai biến quyết định, giúp giải quyết nhanh chóng và hiệu quả.</a:t>
            </a:r>
          </a:p>
        </p:txBody>
      </p:sp>
      <p:grpSp>
        <p:nvGrpSpPr>
          <p:cNvPr name="Group 13" id="13"/>
          <p:cNvGrpSpPr/>
          <p:nvPr/>
        </p:nvGrpSpPr>
        <p:grpSpPr>
          <a:xfrm rot="0">
            <a:off x="6524774" y="3807767"/>
            <a:ext cx="812452" cy="812452"/>
            <a:chOff x="0" y="0"/>
            <a:chExt cx="1083270" cy="1083270"/>
          </a:xfrm>
        </p:grpSpPr>
        <p:sp>
          <p:nvSpPr>
            <p:cNvPr name="Freeform 14" id="14" descr="preencoded.png"/>
            <p:cNvSpPr/>
            <p:nvPr/>
          </p:nvSpPr>
          <p:spPr>
            <a:xfrm flipH="false" flipV="false" rot="0">
              <a:off x="0" y="0"/>
              <a:ext cx="1083310" cy="1083310"/>
            </a:xfrm>
            <a:custGeom>
              <a:avLst/>
              <a:gdLst/>
              <a:ahLst/>
              <a:cxnLst/>
              <a:rect r="r" b="b" t="t" l="l"/>
              <a:pathLst>
                <a:path h="1083310" w="1083310">
                  <a:moveTo>
                    <a:pt x="0" y="0"/>
                  </a:moveTo>
                  <a:lnTo>
                    <a:pt x="1083310" y="0"/>
                  </a:lnTo>
                  <a:lnTo>
                    <a:pt x="1083310" y="1083310"/>
                  </a:lnTo>
                  <a:lnTo>
                    <a:pt x="0" y="1083310"/>
                  </a:lnTo>
                  <a:lnTo>
                    <a:pt x="0" y="0"/>
                  </a:lnTo>
                  <a:close/>
                </a:path>
              </a:pathLst>
            </a:custGeom>
            <a:blipFill>
              <a:blip r:embed="rId6"/>
              <a:stretch>
                <a:fillRect l="0" t="0" r="3" b="3"/>
              </a:stretch>
            </a:blipFill>
          </p:spPr>
        </p:sp>
      </p:grpSp>
      <p:sp>
        <p:nvSpPr>
          <p:cNvPr name="TextBox 15" id="15"/>
          <p:cNvSpPr txBox="true"/>
          <p:nvPr/>
        </p:nvSpPr>
        <p:spPr>
          <a:xfrm rot="0">
            <a:off x="6524774" y="4930080"/>
            <a:ext cx="3563391" cy="473869"/>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Trực Quan Hóa</a:t>
            </a:r>
          </a:p>
        </p:txBody>
      </p:sp>
      <p:sp>
        <p:nvSpPr>
          <p:cNvPr name="TextBox 16" id="16"/>
          <p:cNvSpPr txBox="true"/>
          <p:nvPr/>
        </p:nvSpPr>
        <p:spPr>
          <a:xfrm rot="0">
            <a:off x="6524774" y="5490121"/>
            <a:ext cx="5238453" cy="1376362"/>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Cung cấp cái nhìn trực quan về mối quan hệ giữa các ràng buộc, hàm mục tiêu và vùng nghiệm khả thi.</a:t>
            </a:r>
          </a:p>
        </p:txBody>
      </p:sp>
      <p:grpSp>
        <p:nvGrpSpPr>
          <p:cNvPr name="Group 17" id="17"/>
          <p:cNvGrpSpPr/>
          <p:nvPr/>
        </p:nvGrpSpPr>
        <p:grpSpPr>
          <a:xfrm rot="0">
            <a:off x="12101661" y="3807767"/>
            <a:ext cx="812453" cy="812452"/>
            <a:chOff x="0" y="0"/>
            <a:chExt cx="1083270" cy="1083270"/>
          </a:xfrm>
        </p:grpSpPr>
        <p:sp>
          <p:nvSpPr>
            <p:cNvPr name="Freeform 18" id="18" descr="preencoded.png"/>
            <p:cNvSpPr/>
            <p:nvPr/>
          </p:nvSpPr>
          <p:spPr>
            <a:xfrm flipH="false" flipV="false" rot="0">
              <a:off x="0" y="0"/>
              <a:ext cx="1083310" cy="1083310"/>
            </a:xfrm>
            <a:custGeom>
              <a:avLst/>
              <a:gdLst/>
              <a:ahLst/>
              <a:cxnLst/>
              <a:rect r="r" b="b" t="t" l="l"/>
              <a:pathLst>
                <a:path h="1083310" w="1083310">
                  <a:moveTo>
                    <a:pt x="0" y="0"/>
                  </a:moveTo>
                  <a:lnTo>
                    <a:pt x="1083310" y="0"/>
                  </a:lnTo>
                  <a:lnTo>
                    <a:pt x="1083310" y="1083310"/>
                  </a:lnTo>
                  <a:lnTo>
                    <a:pt x="0" y="1083310"/>
                  </a:lnTo>
                  <a:lnTo>
                    <a:pt x="0" y="0"/>
                  </a:lnTo>
                  <a:close/>
                </a:path>
              </a:pathLst>
            </a:custGeom>
            <a:blipFill>
              <a:blip r:embed="rId7"/>
              <a:stretch>
                <a:fillRect l="0" t="0" r="3" b="3"/>
              </a:stretch>
            </a:blipFill>
          </p:spPr>
        </p:sp>
      </p:grpSp>
      <p:sp>
        <p:nvSpPr>
          <p:cNvPr name="TextBox 19" id="19"/>
          <p:cNvSpPr txBox="true"/>
          <p:nvPr/>
        </p:nvSpPr>
        <p:spPr>
          <a:xfrm rot="0">
            <a:off x="12101661" y="4930080"/>
            <a:ext cx="3563391" cy="473869"/>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Công Cụ Hỗ Trợ</a:t>
            </a:r>
          </a:p>
        </p:txBody>
      </p:sp>
      <p:sp>
        <p:nvSpPr>
          <p:cNvPr name="TextBox 20" id="20"/>
          <p:cNvSpPr txBox="true"/>
          <p:nvPr/>
        </p:nvSpPr>
        <p:spPr>
          <a:xfrm rot="0">
            <a:off x="12101661" y="5490121"/>
            <a:ext cx="5238452" cy="224313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Là bước đệm quan trọng để hiểu sâu hơn trước khi chuyển sang các phương pháp giải tổng quát hơn như Simplex hoặc sử dụng phần mềm chuyên dụng.</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sp>
        <p:nvSpPr>
          <p:cNvPr name="TextBox 8" id="8"/>
          <p:cNvSpPr txBox="true"/>
          <p:nvPr/>
        </p:nvSpPr>
        <p:spPr>
          <a:xfrm rot="0">
            <a:off x="495228" y="313044"/>
            <a:ext cx="10027144" cy="655976"/>
          </a:xfrm>
          <a:prstGeom prst="rect">
            <a:avLst/>
          </a:prstGeom>
        </p:spPr>
        <p:txBody>
          <a:bodyPr anchor="t" rtlCol="false" tIns="0" lIns="0" bIns="0" rIns="0">
            <a:spAutoFit/>
          </a:bodyPr>
          <a:lstStyle/>
          <a:p>
            <a:pPr algn="l">
              <a:lnSpc>
                <a:spcPts val="5267"/>
              </a:lnSpc>
            </a:pPr>
            <a:r>
              <a:rPr lang="en-US" sz="4131" b="true">
                <a:solidFill>
                  <a:srgbClr val="2E3C4E"/>
                </a:solidFill>
                <a:latin typeface="Montserrat 1 Bold"/>
                <a:ea typeface="Montserrat 1 Bold"/>
                <a:cs typeface="Montserrat 1 Bold"/>
                <a:sym typeface="Montserrat 1 Bold"/>
              </a:rPr>
              <a:t>Biến Slack: Khái Niệm và Ý Nghĩa</a:t>
            </a:r>
          </a:p>
        </p:txBody>
      </p:sp>
      <p:grpSp>
        <p:nvGrpSpPr>
          <p:cNvPr name="Group 9" id="9"/>
          <p:cNvGrpSpPr/>
          <p:nvPr/>
        </p:nvGrpSpPr>
        <p:grpSpPr>
          <a:xfrm rot="0">
            <a:off x="531167" y="1169045"/>
            <a:ext cx="12163276" cy="2576076"/>
            <a:chOff x="0" y="0"/>
            <a:chExt cx="11245255" cy="2381647"/>
          </a:xfrm>
        </p:grpSpPr>
        <p:sp>
          <p:nvSpPr>
            <p:cNvPr name="Freeform 10" id="10"/>
            <p:cNvSpPr/>
            <p:nvPr/>
          </p:nvSpPr>
          <p:spPr>
            <a:xfrm flipH="false" flipV="false" rot="0">
              <a:off x="12700" y="12700"/>
              <a:ext cx="11219815" cy="2356231"/>
            </a:xfrm>
            <a:custGeom>
              <a:avLst/>
              <a:gdLst/>
              <a:ahLst/>
              <a:cxnLst/>
              <a:rect r="r" b="b" t="t" l="l"/>
              <a:pathLst>
                <a:path h="2356231" w="11219815">
                  <a:moveTo>
                    <a:pt x="0" y="121920"/>
                  </a:moveTo>
                  <a:cubicBezTo>
                    <a:pt x="0" y="54610"/>
                    <a:pt x="54991" y="0"/>
                    <a:pt x="122936" y="0"/>
                  </a:cubicBezTo>
                  <a:lnTo>
                    <a:pt x="11096879" y="0"/>
                  </a:lnTo>
                  <a:cubicBezTo>
                    <a:pt x="11164824" y="0"/>
                    <a:pt x="11219815" y="54610"/>
                    <a:pt x="11219815" y="121920"/>
                  </a:cubicBezTo>
                  <a:lnTo>
                    <a:pt x="11219815" y="2234311"/>
                  </a:lnTo>
                  <a:cubicBezTo>
                    <a:pt x="11219815" y="2301621"/>
                    <a:pt x="11164824" y="2356231"/>
                    <a:pt x="11096879" y="2356231"/>
                  </a:cubicBezTo>
                  <a:lnTo>
                    <a:pt x="122936" y="2356231"/>
                  </a:lnTo>
                  <a:cubicBezTo>
                    <a:pt x="54991" y="2356231"/>
                    <a:pt x="0" y="2301621"/>
                    <a:pt x="0" y="2234311"/>
                  </a:cubicBezTo>
                  <a:close/>
                </a:path>
              </a:pathLst>
            </a:custGeom>
            <a:solidFill>
              <a:srgbClr val="FFFFFF"/>
            </a:solidFill>
          </p:spPr>
        </p:sp>
        <p:sp>
          <p:nvSpPr>
            <p:cNvPr name="Freeform 11" id="11"/>
            <p:cNvSpPr/>
            <p:nvPr/>
          </p:nvSpPr>
          <p:spPr>
            <a:xfrm flipH="false" flipV="false" rot="0">
              <a:off x="0" y="0"/>
              <a:ext cx="11245215" cy="2381631"/>
            </a:xfrm>
            <a:custGeom>
              <a:avLst/>
              <a:gdLst/>
              <a:ahLst/>
              <a:cxnLst/>
              <a:rect r="r" b="b" t="t" l="l"/>
              <a:pathLst>
                <a:path h="2381631" w="11245215">
                  <a:moveTo>
                    <a:pt x="0" y="134620"/>
                  </a:moveTo>
                  <a:cubicBezTo>
                    <a:pt x="0" y="60198"/>
                    <a:pt x="60833" y="0"/>
                    <a:pt x="135636" y="0"/>
                  </a:cubicBezTo>
                  <a:lnTo>
                    <a:pt x="11109579" y="0"/>
                  </a:lnTo>
                  <a:lnTo>
                    <a:pt x="11109579" y="12700"/>
                  </a:lnTo>
                  <a:lnTo>
                    <a:pt x="11109579" y="0"/>
                  </a:lnTo>
                  <a:cubicBezTo>
                    <a:pt x="11184382" y="0"/>
                    <a:pt x="11245215" y="60198"/>
                    <a:pt x="11245215" y="134620"/>
                  </a:cubicBezTo>
                  <a:lnTo>
                    <a:pt x="11232515" y="134620"/>
                  </a:lnTo>
                  <a:lnTo>
                    <a:pt x="11245215" y="134620"/>
                  </a:lnTo>
                  <a:lnTo>
                    <a:pt x="11245215" y="2247011"/>
                  </a:lnTo>
                  <a:lnTo>
                    <a:pt x="11232515" y="2247011"/>
                  </a:lnTo>
                  <a:lnTo>
                    <a:pt x="11245215" y="2247011"/>
                  </a:lnTo>
                  <a:cubicBezTo>
                    <a:pt x="11245215" y="2321433"/>
                    <a:pt x="11184382" y="2381631"/>
                    <a:pt x="11109579" y="2381631"/>
                  </a:cubicBezTo>
                  <a:lnTo>
                    <a:pt x="11109579" y="2368931"/>
                  </a:lnTo>
                  <a:lnTo>
                    <a:pt x="11109579" y="2381631"/>
                  </a:lnTo>
                  <a:lnTo>
                    <a:pt x="135636" y="2381631"/>
                  </a:lnTo>
                  <a:lnTo>
                    <a:pt x="135636" y="2368931"/>
                  </a:lnTo>
                  <a:lnTo>
                    <a:pt x="135636" y="2381631"/>
                  </a:lnTo>
                  <a:cubicBezTo>
                    <a:pt x="60833" y="2381631"/>
                    <a:pt x="0" y="2321433"/>
                    <a:pt x="0" y="2247011"/>
                  </a:cubicBezTo>
                  <a:lnTo>
                    <a:pt x="0" y="134620"/>
                  </a:lnTo>
                  <a:lnTo>
                    <a:pt x="12700" y="134620"/>
                  </a:lnTo>
                  <a:lnTo>
                    <a:pt x="0" y="134620"/>
                  </a:lnTo>
                  <a:moveTo>
                    <a:pt x="25400" y="134620"/>
                  </a:moveTo>
                  <a:lnTo>
                    <a:pt x="25400" y="2247011"/>
                  </a:lnTo>
                  <a:lnTo>
                    <a:pt x="12700" y="2247011"/>
                  </a:lnTo>
                  <a:lnTo>
                    <a:pt x="25400" y="2247011"/>
                  </a:lnTo>
                  <a:cubicBezTo>
                    <a:pt x="25400" y="2307209"/>
                    <a:pt x="74676" y="2356231"/>
                    <a:pt x="135636" y="2356231"/>
                  </a:cubicBezTo>
                  <a:lnTo>
                    <a:pt x="11109579" y="2356231"/>
                  </a:lnTo>
                  <a:cubicBezTo>
                    <a:pt x="11170539" y="2356231"/>
                    <a:pt x="11219815" y="2307209"/>
                    <a:pt x="11219815" y="2247011"/>
                  </a:cubicBezTo>
                  <a:lnTo>
                    <a:pt x="11219815" y="134620"/>
                  </a:lnTo>
                  <a:cubicBezTo>
                    <a:pt x="11219815" y="74422"/>
                    <a:pt x="11170539" y="25400"/>
                    <a:pt x="11109579" y="25400"/>
                  </a:cubicBezTo>
                  <a:lnTo>
                    <a:pt x="135636" y="25400"/>
                  </a:lnTo>
                  <a:lnTo>
                    <a:pt x="135636" y="12700"/>
                  </a:lnTo>
                  <a:lnTo>
                    <a:pt x="135636" y="25400"/>
                  </a:lnTo>
                  <a:cubicBezTo>
                    <a:pt x="74676" y="25400"/>
                    <a:pt x="25400" y="74422"/>
                    <a:pt x="25400" y="134620"/>
                  </a:cubicBezTo>
                  <a:close/>
                </a:path>
              </a:pathLst>
            </a:custGeom>
            <a:solidFill>
              <a:srgbClr val="BACFDD"/>
            </a:solidFill>
          </p:spPr>
        </p:sp>
      </p:grpSp>
      <p:grpSp>
        <p:nvGrpSpPr>
          <p:cNvPr name="Group 12" id="12"/>
          <p:cNvGrpSpPr/>
          <p:nvPr/>
        </p:nvGrpSpPr>
        <p:grpSpPr>
          <a:xfrm rot="0">
            <a:off x="521642" y="1178570"/>
            <a:ext cx="76200" cy="1767185"/>
            <a:chOff x="0" y="0"/>
            <a:chExt cx="101600" cy="2356247"/>
          </a:xfrm>
        </p:grpSpPr>
        <p:sp>
          <p:nvSpPr>
            <p:cNvPr name="Freeform 13" id="13" descr="preencoded.png"/>
            <p:cNvSpPr/>
            <p:nvPr/>
          </p:nvSpPr>
          <p:spPr>
            <a:xfrm flipH="false" flipV="false" rot="0">
              <a:off x="0" y="0"/>
              <a:ext cx="101600" cy="2356231"/>
            </a:xfrm>
            <a:custGeom>
              <a:avLst/>
              <a:gdLst/>
              <a:ahLst/>
              <a:cxnLst/>
              <a:rect r="r" b="b" t="t" l="l"/>
              <a:pathLst>
                <a:path h="2356231" w="101600">
                  <a:moveTo>
                    <a:pt x="0" y="0"/>
                  </a:moveTo>
                  <a:lnTo>
                    <a:pt x="101600" y="0"/>
                  </a:lnTo>
                  <a:lnTo>
                    <a:pt x="101600" y="2356231"/>
                  </a:lnTo>
                  <a:lnTo>
                    <a:pt x="0" y="2356231"/>
                  </a:lnTo>
                  <a:lnTo>
                    <a:pt x="0" y="0"/>
                  </a:lnTo>
                  <a:close/>
                </a:path>
              </a:pathLst>
            </a:custGeom>
            <a:blipFill>
              <a:blip r:embed="rId5"/>
              <a:stretch>
                <a:fillRect l="0" t="-126" r="0" b="-126"/>
              </a:stretch>
            </a:blipFill>
          </p:spPr>
        </p:sp>
      </p:grpSp>
      <p:sp>
        <p:nvSpPr>
          <p:cNvPr name="TextBox 14" id="14"/>
          <p:cNvSpPr txBox="true"/>
          <p:nvPr/>
        </p:nvSpPr>
        <p:spPr>
          <a:xfrm rot="0">
            <a:off x="771376" y="1202754"/>
            <a:ext cx="5027776" cy="656779"/>
          </a:xfrm>
          <a:prstGeom prst="rect">
            <a:avLst/>
          </a:prstGeom>
        </p:spPr>
        <p:txBody>
          <a:bodyPr anchor="t" rtlCol="false" tIns="0" lIns="0" bIns="0" rIns="0">
            <a:spAutoFit/>
          </a:bodyPr>
          <a:lstStyle/>
          <a:p>
            <a:pPr algn="l">
              <a:lnSpc>
                <a:spcPts val="4894"/>
              </a:lnSpc>
            </a:pPr>
            <a:r>
              <a:rPr lang="en-US" sz="3864" b="true">
                <a:solidFill>
                  <a:srgbClr val="384653"/>
                </a:solidFill>
                <a:latin typeface="Barlow Bold"/>
                <a:ea typeface="Barlow Bold"/>
                <a:cs typeface="Barlow Bold"/>
                <a:sym typeface="Barlow Bold"/>
              </a:rPr>
              <a:t>Định Nghĩa</a:t>
            </a:r>
          </a:p>
        </p:txBody>
      </p:sp>
      <p:sp>
        <p:nvSpPr>
          <p:cNvPr name="TextBox 15" id="15"/>
          <p:cNvSpPr txBox="true"/>
          <p:nvPr/>
        </p:nvSpPr>
        <p:spPr>
          <a:xfrm rot="0">
            <a:off x="771376" y="1957387"/>
            <a:ext cx="13737191" cy="1008690"/>
          </a:xfrm>
          <a:prstGeom prst="rect">
            <a:avLst/>
          </a:prstGeom>
        </p:spPr>
        <p:txBody>
          <a:bodyPr anchor="t" rtlCol="false" tIns="0" lIns="0" bIns="0" rIns="0">
            <a:spAutoFit/>
          </a:bodyPr>
          <a:lstStyle/>
          <a:p>
            <a:pPr algn="l">
              <a:lnSpc>
                <a:spcPts val="4259"/>
              </a:lnSpc>
            </a:pPr>
            <a:r>
              <a:rPr lang="en-US" sz="2610">
                <a:solidFill>
                  <a:srgbClr val="384653"/>
                </a:solidFill>
                <a:latin typeface="Montserrat 1"/>
                <a:ea typeface="Montserrat 1"/>
                <a:cs typeface="Montserrat 1"/>
                <a:sym typeface="Montserrat 1"/>
              </a:rPr>
              <a:t>Biến phụ (slack variable) được thêm vào các ràng buộc dạng "≤" để biến chúng thành phương trình đẳng thức.</a:t>
            </a:r>
          </a:p>
        </p:txBody>
      </p:sp>
      <p:grpSp>
        <p:nvGrpSpPr>
          <p:cNvPr name="Group 16" id="16"/>
          <p:cNvGrpSpPr/>
          <p:nvPr/>
        </p:nvGrpSpPr>
        <p:grpSpPr>
          <a:xfrm rot="0">
            <a:off x="9341941" y="1178570"/>
            <a:ext cx="8414891" cy="8414891"/>
            <a:chOff x="0" y="0"/>
            <a:chExt cx="11219855" cy="11219855"/>
          </a:xfrm>
        </p:grpSpPr>
        <p:sp>
          <p:nvSpPr>
            <p:cNvPr name="Freeform 17" id="17" descr="preencoded.png"/>
            <p:cNvSpPr/>
            <p:nvPr/>
          </p:nvSpPr>
          <p:spPr>
            <a:xfrm flipH="false" flipV="false" rot="0">
              <a:off x="0" y="0"/>
              <a:ext cx="11219815" cy="11219815"/>
            </a:xfrm>
            <a:custGeom>
              <a:avLst/>
              <a:gdLst/>
              <a:ahLst/>
              <a:cxnLst/>
              <a:rect r="r" b="b" t="t" l="l"/>
              <a:pathLst>
                <a:path h="11219815" w="11219815">
                  <a:moveTo>
                    <a:pt x="0" y="0"/>
                  </a:moveTo>
                  <a:lnTo>
                    <a:pt x="11219815" y="0"/>
                  </a:lnTo>
                  <a:lnTo>
                    <a:pt x="11219815" y="11219815"/>
                  </a:lnTo>
                  <a:lnTo>
                    <a:pt x="0" y="11219815"/>
                  </a:lnTo>
                  <a:lnTo>
                    <a:pt x="0" y="0"/>
                  </a:lnTo>
                  <a:close/>
                </a:path>
              </a:pathLst>
            </a:custGeom>
            <a:blipFill>
              <a:blip r:embed="rId6"/>
              <a:stretch>
                <a:fillRect l="0" t="0" r="0" b="0"/>
              </a:stretch>
            </a:blipFill>
          </p:spPr>
        </p:sp>
      </p:grpSp>
      <p:grpSp>
        <p:nvGrpSpPr>
          <p:cNvPr name="Group 18" id="18"/>
          <p:cNvGrpSpPr/>
          <p:nvPr/>
        </p:nvGrpSpPr>
        <p:grpSpPr>
          <a:xfrm rot="0">
            <a:off x="-1358256" y="3269169"/>
            <a:ext cx="14052700" cy="475951"/>
            <a:chOff x="0" y="0"/>
            <a:chExt cx="10680898" cy="361752"/>
          </a:xfrm>
        </p:grpSpPr>
        <p:sp>
          <p:nvSpPr>
            <p:cNvPr name="Freeform 19" id="19" descr="preencoded.png"/>
            <p:cNvSpPr/>
            <p:nvPr/>
          </p:nvSpPr>
          <p:spPr>
            <a:xfrm flipH="false" flipV="false" rot="0">
              <a:off x="0" y="0"/>
              <a:ext cx="10680954" cy="361696"/>
            </a:xfrm>
            <a:custGeom>
              <a:avLst/>
              <a:gdLst/>
              <a:ahLst/>
              <a:cxnLst/>
              <a:rect r="r" b="b" t="t" l="l"/>
              <a:pathLst>
                <a:path h="361696" w="10680954">
                  <a:moveTo>
                    <a:pt x="0" y="0"/>
                  </a:moveTo>
                  <a:lnTo>
                    <a:pt x="10680954" y="0"/>
                  </a:lnTo>
                  <a:lnTo>
                    <a:pt x="10680954" y="361696"/>
                  </a:lnTo>
                  <a:lnTo>
                    <a:pt x="0" y="361696"/>
                  </a:lnTo>
                  <a:lnTo>
                    <a:pt x="0" y="0"/>
                  </a:lnTo>
                  <a:close/>
                </a:path>
              </a:pathLst>
            </a:custGeom>
            <a:blipFill>
              <a:blip r:embed="rId7"/>
              <a:stretch>
                <a:fillRect l="0" t="-845" r="0" b="-861"/>
              </a:stretch>
            </a:blipFill>
          </p:spPr>
        </p:sp>
      </p:grpSp>
      <p:sp>
        <p:nvSpPr>
          <p:cNvPr name="TextBox 20" id="20"/>
          <p:cNvSpPr txBox="true"/>
          <p:nvPr/>
        </p:nvSpPr>
        <p:spPr>
          <a:xfrm rot="0">
            <a:off x="9505950" y="9912102"/>
            <a:ext cx="2032844" cy="273100"/>
          </a:xfrm>
          <a:prstGeom prst="rect">
            <a:avLst/>
          </a:prstGeom>
        </p:spPr>
        <p:txBody>
          <a:bodyPr anchor="t" rtlCol="false" tIns="0" lIns="0" bIns="0" rIns="0">
            <a:spAutoFit/>
          </a:bodyPr>
          <a:lstStyle/>
          <a:p>
            <a:pPr algn="l">
              <a:lnSpc>
                <a:spcPts val="2000"/>
              </a:lnSpc>
            </a:pPr>
            <a:r>
              <a:rPr lang="en-US" sz="1562" b="true">
                <a:solidFill>
                  <a:srgbClr val="384653"/>
                </a:solidFill>
                <a:latin typeface="Barlow Bold"/>
                <a:ea typeface="Barlow Bold"/>
                <a:cs typeface="Barlow Bold"/>
                <a:sym typeface="Barlow Bold"/>
              </a:rPr>
              <a:t>s = 0</a:t>
            </a:r>
          </a:p>
        </p:txBody>
      </p:sp>
      <p:sp>
        <p:nvSpPr>
          <p:cNvPr name="TextBox 21" id="21"/>
          <p:cNvSpPr txBox="true"/>
          <p:nvPr/>
        </p:nvSpPr>
        <p:spPr>
          <a:xfrm rot="0">
            <a:off x="9505950" y="10282535"/>
            <a:ext cx="8086874" cy="304205"/>
          </a:xfrm>
          <a:prstGeom prst="rect">
            <a:avLst/>
          </a:prstGeom>
        </p:spPr>
        <p:txBody>
          <a:bodyPr anchor="t" rtlCol="false" tIns="0" lIns="0" bIns="0" rIns="0">
            <a:spAutoFit/>
          </a:bodyPr>
          <a:lstStyle/>
          <a:p>
            <a:pPr algn="l">
              <a:lnSpc>
                <a:spcPts val="1937"/>
              </a:lnSpc>
            </a:pPr>
            <a:r>
              <a:rPr lang="en-US" sz="1187">
                <a:solidFill>
                  <a:srgbClr val="384653"/>
                </a:solidFill>
                <a:latin typeface="Montserrat 1"/>
                <a:ea typeface="Montserrat 1"/>
                <a:cs typeface="Montserrat 1"/>
                <a:sym typeface="Montserrat 1"/>
              </a:rPr>
              <a:t>Tài nguyên đã được sử dụng </a:t>
            </a:r>
            <a:r>
              <a:rPr lang="en-US" sz="1187">
                <a:solidFill>
                  <a:srgbClr val="75BAE6"/>
                </a:solidFill>
                <a:latin typeface="Montserrat 1"/>
                <a:ea typeface="Montserrat 1"/>
                <a:cs typeface="Montserrat 1"/>
                <a:sym typeface="Montserrat 1"/>
              </a:rPr>
              <a:t>hết hoàn toàn</a:t>
            </a:r>
            <a:r>
              <a:rPr lang="en-US" sz="1187">
                <a:solidFill>
                  <a:srgbClr val="384653"/>
                </a:solidFill>
                <a:latin typeface="Montserrat 1"/>
                <a:ea typeface="Montserrat 1"/>
                <a:cs typeface="Montserrat 1"/>
                <a:sym typeface="Montserrat 1"/>
              </a:rPr>
              <a:t>.</a:t>
            </a:r>
          </a:p>
        </p:txBody>
      </p:sp>
      <p:grpSp>
        <p:nvGrpSpPr>
          <p:cNvPr name="Group 22" id="22"/>
          <p:cNvGrpSpPr/>
          <p:nvPr/>
        </p:nvGrpSpPr>
        <p:grpSpPr>
          <a:xfrm rot="0">
            <a:off x="9351466" y="10741224"/>
            <a:ext cx="8395841" cy="964555"/>
            <a:chOff x="0" y="0"/>
            <a:chExt cx="11194455" cy="1286073"/>
          </a:xfrm>
        </p:grpSpPr>
        <p:sp>
          <p:nvSpPr>
            <p:cNvPr name="Freeform 23" id="23"/>
            <p:cNvSpPr/>
            <p:nvPr/>
          </p:nvSpPr>
          <p:spPr>
            <a:xfrm flipH="false" flipV="false" rot="0">
              <a:off x="0" y="0"/>
              <a:ext cx="11194415" cy="1286129"/>
            </a:xfrm>
            <a:custGeom>
              <a:avLst/>
              <a:gdLst/>
              <a:ahLst/>
              <a:cxnLst/>
              <a:rect r="r" b="b" t="t" l="l"/>
              <a:pathLst>
                <a:path h="1286129" w="11194415">
                  <a:moveTo>
                    <a:pt x="0" y="0"/>
                  </a:moveTo>
                  <a:lnTo>
                    <a:pt x="11194415" y="0"/>
                  </a:lnTo>
                  <a:lnTo>
                    <a:pt x="11194415" y="1286129"/>
                  </a:lnTo>
                  <a:lnTo>
                    <a:pt x="0" y="1286129"/>
                  </a:lnTo>
                  <a:close/>
                </a:path>
              </a:pathLst>
            </a:custGeom>
            <a:solidFill>
              <a:srgbClr val="D4E9F7"/>
            </a:solidFill>
          </p:spPr>
        </p:sp>
      </p:grpSp>
      <p:grpSp>
        <p:nvGrpSpPr>
          <p:cNvPr name="Group 24" id="24"/>
          <p:cNvGrpSpPr/>
          <p:nvPr/>
        </p:nvGrpSpPr>
        <p:grpSpPr>
          <a:xfrm rot="0">
            <a:off x="9351466" y="10741224"/>
            <a:ext cx="8395841" cy="19050"/>
            <a:chOff x="0" y="0"/>
            <a:chExt cx="11194455" cy="25400"/>
          </a:xfrm>
        </p:grpSpPr>
        <p:sp>
          <p:nvSpPr>
            <p:cNvPr name="Freeform 25" id="25"/>
            <p:cNvSpPr/>
            <p:nvPr/>
          </p:nvSpPr>
          <p:spPr>
            <a:xfrm flipH="false" flipV="false" rot="0">
              <a:off x="0" y="0"/>
              <a:ext cx="11194415" cy="25400"/>
            </a:xfrm>
            <a:custGeom>
              <a:avLst/>
              <a:gdLst/>
              <a:ahLst/>
              <a:cxnLst/>
              <a:rect r="r" b="b" t="t" l="l"/>
              <a:pathLst>
                <a:path h="25400" w="11194415">
                  <a:moveTo>
                    <a:pt x="0" y="12700"/>
                  </a:moveTo>
                  <a:cubicBezTo>
                    <a:pt x="0" y="5715"/>
                    <a:pt x="5715" y="0"/>
                    <a:pt x="12700" y="0"/>
                  </a:cubicBezTo>
                  <a:lnTo>
                    <a:pt x="11181715" y="0"/>
                  </a:lnTo>
                  <a:cubicBezTo>
                    <a:pt x="11188700" y="0"/>
                    <a:pt x="11194415" y="5715"/>
                    <a:pt x="11194415" y="12700"/>
                  </a:cubicBezTo>
                  <a:cubicBezTo>
                    <a:pt x="11194415" y="19685"/>
                    <a:pt x="11188700" y="25400"/>
                    <a:pt x="11181715" y="25400"/>
                  </a:cubicBezTo>
                  <a:lnTo>
                    <a:pt x="12700" y="25400"/>
                  </a:lnTo>
                  <a:cubicBezTo>
                    <a:pt x="5715" y="25400"/>
                    <a:pt x="0" y="19685"/>
                    <a:pt x="0" y="12700"/>
                  </a:cubicBezTo>
                  <a:close/>
                </a:path>
              </a:pathLst>
            </a:custGeom>
            <a:solidFill>
              <a:srgbClr val="BACFDD"/>
            </a:solidFill>
          </p:spPr>
        </p:sp>
      </p:grpSp>
      <p:sp>
        <p:nvSpPr>
          <p:cNvPr name="TextBox 26" id="26"/>
          <p:cNvSpPr txBox="true"/>
          <p:nvPr/>
        </p:nvSpPr>
        <p:spPr>
          <a:xfrm rot="0">
            <a:off x="9505950" y="10876657"/>
            <a:ext cx="2032844" cy="273100"/>
          </a:xfrm>
          <a:prstGeom prst="rect">
            <a:avLst/>
          </a:prstGeom>
        </p:spPr>
        <p:txBody>
          <a:bodyPr anchor="t" rtlCol="false" tIns="0" lIns="0" bIns="0" rIns="0">
            <a:spAutoFit/>
          </a:bodyPr>
          <a:lstStyle/>
          <a:p>
            <a:pPr algn="l">
              <a:lnSpc>
                <a:spcPts val="2000"/>
              </a:lnSpc>
            </a:pPr>
            <a:r>
              <a:rPr lang="en-US" sz="1562" b="true">
                <a:solidFill>
                  <a:srgbClr val="384653"/>
                </a:solidFill>
                <a:latin typeface="Barlow Bold"/>
                <a:ea typeface="Barlow Bold"/>
                <a:cs typeface="Barlow Bold"/>
                <a:sym typeface="Barlow Bold"/>
              </a:rPr>
              <a:t>s &gt; 0</a:t>
            </a:r>
          </a:p>
        </p:txBody>
      </p:sp>
      <p:sp>
        <p:nvSpPr>
          <p:cNvPr name="TextBox 27" id="27"/>
          <p:cNvSpPr txBox="true"/>
          <p:nvPr/>
        </p:nvSpPr>
        <p:spPr>
          <a:xfrm rot="0">
            <a:off x="9505950" y="11247090"/>
            <a:ext cx="8086874" cy="304205"/>
          </a:xfrm>
          <a:prstGeom prst="rect">
            <a:avLst/>
          </a:prstGeom>
        </p:spPr>
        <p:txBody>
          <a:bodyPr anchor="t" rtlCol="false" tIns="0" lIns="0" bIns="0" rIns="0">
            <a:spAutoFit/>
          </a:bodyPr>
          <a:lstStyle/>
          <a:p>
            <a:pPr algn="l">
              <a:lnSpc>
                <a:spcPts val="1937"/>
              </a:lnSpc>
            </a:pPr>
            <a:r>
              <a:rPr lang="en-US" sz="1187">
                <a:solidFill>
                  <a:srgbClr val="384653"/>
                </a:solidFill>
                <a:latin typeface="Montserrat 1"/>
                <a:ea typeface="Montserrat 1"/>
                <a:cs typeface="Montserrat 1"/>
                <a:sym typeface="Montserrat 1"/>
              </a:rPr>
              <a:t>Vẫn còn </a:t>
            </a:r>
            <a:r>
              <a:rPr lang="en-US" sz="1187">
                <a:solidFill>
                  <a:srgbClr val="2589C9"/>
                </a:solidFill>
                <a:latin typeface="Montserrat 1"/>
                <a:ea typeface="Montserrat 1"/>
                <a:cs typeface="Montserrat 1"/>
                <a:sym typeface="Montserrat 1"/>
              </a:rPr>
              <a:t>tài nguyên dư thừa</a:t>
            </a:r>
            <a:r>
              <a:rPr lang="en-US" sz="1187">
                <a:solidFill>
                  <a:srgbClr val="384653"/>
                </a:solidFill>
                <a:latin typeface="Montserrat 1"/>
                <a:ea typeface="Montserrat 1"/>
                <a:cs typeface="Montserrat 1"/>
                <a:sym typeface="Montserrat 1"/>
              </a:rPr>
              <a:t> chưa được sử dụng.</a:t>
            </a:r>
          </a:p>
        </p:txBody>
      </p:sp>
      <p:sp>
        <p:nvSpPr>
          <p:cNvPr name="TextBox 28" id="28"/>
          <p:cNvSpPr txBox="true"/>
          <p:nvPr/>
        </p:nvSpPr>
        <p:spPr>
          <a:xfrm rot="0">
            <a:off x="540692" y="12005519"/>
            <a:ext cx="17206615" cy="304205"/>
          </a:xfrm>
          <a:prstGeom prst="rect">
            <a:avLst/>
          </a:prstGeom>
        </p:spPr>
        <p:txBody>
          <a:bodyPr anchor="t" rtlCol="false" tIns="0" lIns="0" bIns="0" rIns="0">
            <a:spAutoFit/>
          </a:bodyPr>
          <a:lstStyle/>
          <a:p>
            <a:pPr algn="l">
              <a:lnSpc>
                <a:spcPts val="1937"/>
              </a:lnSpc>
            </a:pPr>
            <a:r>
              <a:rPr lang="en-US" sz="1187">
                <a:solidFill>
                  <a:srgbClr val="384653"/>
                </a:solidFill>
                <a:latin typeface="Montserrat 1"/>
                <a:ea typeface="Montserrat 1"/>
                <a:cs typeface="Montserrat 1"/>
                <a:sym typeface="Montserrat 1"/>
              </a:rPr>
              <a:t>Biến slack giúp chúng ta hiểu rõ hơn về mức độ sử dụng tài nguyên trong mô hình tối ưu hóa.</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sp>
        <p:nvSpPr>
          <p:cNvPr name="TextBox 8" id="8"/>
          <p:cNvSpPr txBox="true"/>
          <p:nvPr/>
        </p:nvSpPr>
        <p:spPr>
          <a:xfrm rot="0">
            <a:off x="938361" y="583804"/>
            <a:ext cx="12672908" cy="784101"/>
          </a:xfrm>
          <a:prstGeom prst="rect">
            <a:avLst/>
          </a:prstGeom>
        </p:spPr>
        <p:txBody>
          <a:bodyPr anchor="t" rtlCol="false" tIns="0" lIns="0" bIns="0" rIns="0">
            <a:spAutoFit/>
          </a:bodyPr>
          <a:lstStyle/>
          <a:p>
            <a:pPr algn="l">
              <a:lnSpc>
                <a:spcPts val="6230"/>
              </a:lnSpc>
            </a:pPr>
            <a:r>
              <a:rPr lang="en-US" sz="5024" b="true">
                <a:solidFill>
                  <a:srgbClr val="2E3C4E"/>
                </a:solidFill>
                <a:latin typeface="Montserrat 1 Bold"/>
                <a:ea typeface="Montserrat 1 Bold"/>
                <a:cs typeface="Montserrat 1 Bold"/>
                <a:sym typeface="Montserrat 1 Bold"/>
              </a:rPr>
              <a:t>7.3 Điểm Cực Trị và Giải Pháp Tối Ưu</a:t>
            </a:r>
          </a:p>
        </p:txBody>
      </p:sp>
      <p:grpSp>
        <p:nvGrpSpPr>
          <p:cNvPr name="Group 9" id="9"/>
          <p:cNvGrpSpPr/>
          <p:nvPr/>
        </p:nvGrpSpPr>
        <p:grpSpPr>
          <a:xfrm rot="0">
            <a:off x="938361" y="1614934"/>
            <a:ext cx="16411278" cy="1720006"/>
            <a:chOff x="0" y="0"/>
            <a:chExt cx="21881703" cy="2293342"/>
          </a:xfrm>
        </p:grpSpPr>
        <p:sp>
          <p:nvSpPr>
            <p:cNvPr name="Freeform 10" id="10"/>
            <p:cNvSpPr/>
            <p:nvPr/>
          </p:nvSpPr>
          <p:spPr>
            <a:xfrm flipH="false" flipV="false" rot="0">
              <a:off x="12700" y="12700"/>
              <a:ext cx="21856193" cy="2267966"/>
            </a:xfrm>
            <a:custGeom>
              <a:avLst/>
              <a:gdLst/>
              <a:ahLst/>
              <a:cxnLst/>
              <a:rect r="r" b="b" t="t" l="l"/>
              <a:pathLst>
                <a:path h="2267966" w="21856193">
                  <a:moveTo>
                    <a:pt x="0" y="379095"/>
                  </a:moveTo>
                  <a:cubicBezTo>
                    <a:pt x="0" y="169799"/>
                    <a:pt x="171450" y="0"/>
                    <a:pt x="382905" y="0"/>
                  </a:cubicBezTo>
                  <a:lnTo>
                    <a:pt x="21473288" y="0"/>
                  </a:lnTo>
                  <a:cubicBezTo>
                    <a:pt x="21684743" y="0"/>
                    <a:pt x="21856193" y="169799"/>
                    <a:pt x="21856193" y="379095"/>
                  </a:cubicBezTo>
                  <a:lnTo>
                    <a:pt x="21856193" y="1888744"/>
                  </a:lnTo>
                  <a:cubicBezTo>
                    <a:pt x="21856193" y="2098167"/>
                    <a:pt x="21684743" y="2267839"/>
                    <a:pt x="21473288" y="2267839"/>
                  </a:cubicBezTo>
                  <a:lnTo>
                    <a:pt x="382905" y="2267839"/>
                  </a:lnTo>
                  <a:cubicBezTo>
                    <a:pt x="171450" y="2267966"/>
                    <a:pt x="0" y="2098167"/>
                    <a:pt x="0" y="1888744"/>
                  </a:cubicBezTo>
                  <a:close/>
                </a:path>
              </a:pathLst>
            </a:custGeom>
            <a:solidFill>
              <a:srgbClr val="FFFFFF"/>
            </a:solidFill>
          </p:spPr>
        </p:sp>
        <p:sp>
          <p:nvSpPr>
            <p:cNvPr name="Freeform 11" id="11"/>
            <p:cNvSpPr/>
            <p:nvPr/>
          </p:nvSpPr>
          <p:spPr>
            <a:xfrm flipH="false" flipV="false" rot="0">
              <a:off x="0" y="0"/>
              <a:ext cx="21881593" cy="2293366"/>
            </a:xfrm>
            <a:custGeom>
              <a:avLst/>
              <a:gdLst/>
              <a:ahLst/>
              <a:cxnLst/>
              <a:rect r="r" b="b" t="t" l="l"/>
              <a:pathLst>
                <a:path h="2293366" w="21881593">
                  <a:moveTo>
                    <a:pt x="0" y="391795"/>
                  </a:moveTo>
                  <a:cubicBezTo>
                    <a:pt x="0" y="175260"/>
                    <a:pt x="177292" y="0"/>
                    <a:pt x="395605" y="0"/>
                  </a:cubicBezTo>
                  <a:lnTo>
                    <a:pt x="21485988" y="0"/>
                  </a:lnTo>
                  <a:lnTo>
                    <a:pt x="21485988" y="12700"/>
                  </a:lnTo>
                  <a:lnTo>
                    <a:pt x="21485988" y="0"/>
                  </a:lnTo>
                  <a:cubicBezTo>
                    <a:pt x="21704427" y="0"/>
                    <a:pt x="21881593" y="175260"/>
                    <a:pt x="21881593" y="391795"/>
                  </a:cubicBezTo>
                  <a:lnTo>
                    <a:pt x="21868893" y="391795"/>
                  </a:lnTo>
                  <a:lnTo>
                    <a:pt x="21881593" y="391795"/>
                  </a:lnTo>
                  <a:lnTo>
                    <a:pt x="21881593" y="1901444"/>
                  </a:lnTo>
                  <a:lnTo>
                    <a:pt x="21868893" y="1901444"/>
                  </a:lnTo>
                  <a:lnTo>
                    <a:pt x="21881593" y="1901444"/>
                  </a:lnTo>
                  <a:cubicBezTo>
                    <a:pt x="21881593" y="2117979"/>
                    <a:pt x="21704300" y="2293239"/>
                    <a:pt x="21485988" y="2293239"/>
                  </a:cubicBezTo>
                  <a:lnTo>
                    <a:pt x="21485988" y="2280539"/>
                  </a:lnTo>
                  <a:lnTo>
                    <a:pt x="21485988" y="2293239"/>
                  </a:lnTo>
                  <a:lnTo>
                    <a:pt x="395605" y="2293239"/>
                  </a:lnTo>
                  <a:lnTo>
                    <a:pt x="395605" y="2280539"/>
                  </a:lnTo>
                  <a:lnTo>
                    <a:pt x="395605" y="2293239"/>
                  </a:lnTo>
                  <a:cubicBezTo>
                    <a:pt x="177292" y="2293366"/>
                    <a:pt x="0" y="2117979"/>
                    <a:pt x="0" y="1901444"/>
                  </a:cubicBezTo>
                  <a:lnTo>
                    <a:pt x="0" y="391795"/>
                  </a:lnTo>
                  <a:lnTo>
                    <a:pt x="12700" y="391795"/>
                  </a:lnTo>
                  <a:lnTo>
                    <a:pt x="0" y="391795"/>
                  </a:lnTo>
                  <a:moveTo>
                    <a:pt x="25400" y="391795"/>
                  </a:moveTo>
                  <a:lnTo>
                    <a:pt x="25400" y="1901444"/>
                  </a:lnTo>
                  <a:lnTo>
                    <a:pt x="12700" y="1901444"/>
                  </a:lnTo>
                  <a:lnTo>
                    <a:pt x="25400" y="1901444"/>
                  </a:lnTo>
                  <a:cubicBezTo>
                    <a:pt x="25400" y="2103755"/>
                    <a:pt x="191008" y="2267839"/>
                    <a:pt x="395605" y="2267839"/>
                  </a:cubicBezTo>
                  <a:lnTo>
                    <a:pt x="21485988" y="2267839"/>
                  </a:lnTo>
                  <a:cubicBezTo>
                    <a:pt x="21690585" y="2267839"/>
                    <a:pt x="21856193" y="2103628"/>
                    <a:pt x="21856193" y="1901444"/>
                  </a:cubicBezTo>
                  <a:lnTo>
                    <a:pt x="21856193" y="391795"/>
                  </a:lnTo>
                  <a:cubicBezTo>
                    <a:pt x="21856193" y="189484"/>
                    <a:pt x="21690585" y="25400"/>
                    <a:pt x="21485988" y="25400"/>
                  </a:cubicBezTo>
                  <a:lnTo>
                    <a:pt x="395605" y="25400"/>
                  </a:lnTo>
                  <a:lnTo>
                    <a:pt x="395605" y="12700"/>
                  </a:lnTo>
                  <a:lnTo>
                    <a:pt x="395605" y="25400"/>
                  </a:lnTo>
                  <a:cubicBezTo>
                    <a:pt x="191008" y="25400"/>
                    <a:pt x="25400" y="189611"/>
                    <a:pt x="25400" y="391795"/>
                  </a:cubicBezTo>
                  <a:close/>
                </a:path>
              </a:pathLst>
            </a:custGeom>
            <a:solidFill>
              <a:srgbClr val="BACFDD"/>
            </a:solidFill>
          </p:spPr>
        </p:sp>
      </p:grpSp>
      <p:grpSp>
        <p:nvGrpSpPr>
          <p:cNvPr name="Group 12" id="12"/>
          <p:cNvGrpSpPr/>
          <p:nvPr/>
        </p:nvGrpSpPr>
        <p:grpSpPr>
          <a:xfrm rot="0">
            <a:off x="853231" y="1529804"/>
            <a:ext cx="227410" cy="227410"/>
            <a:chOff x="0" y="0"/>
            <a:chExt cx="303213" cy="303213"/>
          </a:xfrm>
        </p:grpSpPr>
        <p:sp>
          <p:nvSpPr>
            <p:cNvPr name="Freeform 13" id="13" descr="preencoded.png"/>
            <p:cNvSpPr/>
            <p:nvPr/>
          </p:nvSpPr>
          <p:spPr>
            <a:xfrm flipH="false" flipV="false" rot="0">
              <a:off x="0" y="0"/>
              <a:ext cx="303276" cy="303276"/>
            </a:xfrm>
            <a:custGeom>
              <a:avLst/>
              <a:gdLst/>
              <a:ahLst/>
              <a:cxnLst/>
              <a:rect r="r" b="b" t="t" l="l"/>
              <a:pathLst>
                <a:path h="303276" w="303276">
                  <a:moveTo>
                    <a:pt x="0" y="0"/>
                  </a:moveTo>
                  <a:lnTo>
                    <a:pt x="303276" y="0"/>
                  </a:lnTo>
                  <a:lnTo>
                    <a:pt x="303276" y="303276"/>
                  </a:lnTo>
                  <a:lnTo>
                    <a:pt x="0" y="303276"/>
                  </a:lnTo>
                  <a:lnTo>
                    <a:pt x="0" y="0"/>
                  </a:lnTo>
                  <a:close/>
                </a:path>
              </a:pathLst>
            </a:custGeom>
            <a:blipFill>
              <a:blip r:embed="rId5"/>
              <a:stretch>
                <a:fillRect l="0" t="0" r="20" b="20"/>
              </a:stretch>
            </a:blipFill>
          </p:spPr>
        </p:sp>
      </p:grpSp>
      <p:grpSp>
        <p:nvGrpSpPr>
          <p:cNvPr name="Group 14" id="14"/>
          <p:cNvGrpSpPr/>
          <p:nvPr/>
        </p:nvGrpSpPr>
        <p:grpSpPr>
          <a:xfrm rot="0">
            <a:off x="17207359" y="3192661"/>
            <a:ext cx="227410" cy="227410"/>
            <a:chOff x="0" y="0"/>
            <a:chExt cx="303213" cy="303213"/>
          </a:xfrm>
        </p:grpSpPr>
        <p:sp>
          <p:nvSpPr>
            <p:cNvPr name="Freeform 15" id="15" descr="preencoded.png"/>
            <p:cNvSpPr/>
            <p:nvPr/>
          </p:nvSpPr>
          <p:spPr>
            <a:xfrm flipH="false" flipV="false" rot="0">
              <a:off x="0" y="0"/>
              <a:ext cx="303276" cy="303276"/>
            </a:xfrm>
            <a:custGeom>
              <a:avLst/>
              <a:gdLst/>
              <a:ahLst/>
              <a:cxnLst/>
              <a:rect r="r" b="b" t="t" l="l"/>
              <a:pathLst>
                <a:path h="303276" w="303276">
                  <a:moveTo>
                    <a:pt x="0" y="0"/>
                  </a:moveTo>
                  <a:lnTo>
                    <a:pt x="303276" y="0"/>
                  </a:lnTo>
                  <a:lnTo>
                    <a:pt x="303276" y="303276"/>
                  </a:lnTo>
                  <a:lnTo>
                    <a:pt x="0" y="303276"/>
                  </a:lnTo>
                  <a:lnTo>
                    <a:pt x="0" y="0"/>
                  </a:lnTo>
                  <a:close/>
                </a:path>
              </a:pathLst>
            </a:custGeom>
            <a:blipFill>
              <a:blip r:embed="rId5"/>
              <a:stretch>
                <a:fillRect l="0" t="0" r="20" b="20"/>
              </a:stretch>
            </a:blipFill>
          </p:spPr>
        </p:sp>
      </p:grpSp>
      <p:sp>
        <p:nvSpPr>
          <p:cNvPr name="TextBox 16" id="16"/>
          <p:cNvSpPr txBox="true"/>
          <p:nvPr/>
        </p:nvSpPr>
        <p:spPr>
          <a:xfrm rot="0">
            <a:off x="1451538" y="1614934"/>
            <a:ext cx="5268237" cy="686842"/>
          </a:xfrm>
          <a:prstGeom prst="rect">
            <a:avLst/>
          </a:prstGeom>
        </p:spPr>
        <p:txBody>
          <a:bodyPr anchor="t" rtlCol="false" tIns="0" lIns="0" bIns="0" rIns="0">
            <a:spAutoFit/>
          </a:bodyPr>
          <a:lstStyle/>
          <a:p>
            <a:pPr algn="l">
              <a:lnSpc>
                <a:spcPts val="5170"/>
              </a:lnSpc>
            </a:pPr>
            <a:r>
              <a:rPr lang="en-US" sz="4070" b="true">
                <a:solidFill>
                  <a:srgbClr val="384653"/>
                </a:solidFill>
                <a:latin typeface="Barlow Bold"/>
                <a:ea typeface="Barlow Bold"/>
                <a:cs typeface="Barlow Bold"/>
                <a:sym typeface="Barlow Bold"/>
              </a:rPr>
              <a:t>Ý Tưởng Chính</a:t>
            </a:r>
          </a:p>
        </p:txBody>
      </p:sp>
      <p:sp>
        <p:nvSpPr>
          <p:cNvPr name="TextBox 17" id="17"/>
          <p:cNvSpPr txBox="true"/>
          <p:nvPr/>
        </p:nvSpPr>
        <p:spPr>
          <a:xfrm rot="0">
            <a:off x="1451538" y="2234395"/>
            <a:ext cx="14146556" cy="967901"/>
          </a:xfrm>
          <a:prstGeom prst="rect">
            <a:avLst/>
          </a:prstGeom>
        </p:spPr>
        <p:txBody>
          <a:bodyPr anchor="t" rtlCol="false" tIns="0" lIns="0" bIns="0" rIns="0">
            <a:spAutoFit/>
          </a:bodyPr>
          <a:lstStyle/>
          <a:p>
            <a:pPr algn="l">
              <a:lnSpc>
                <a:spcPts val="4035"/>
              </a:lnSpc>
            </a:pPr>
            <a:r>
              <a:rPr lang="en-US" sz="2442">
                <a:solidFill>
                  <a:srgbClr val="384653"/>
                </a:solidFill>
                <a:latin typeface="Montserrat 1"/>
                <a:ea typeface="Montserrat 1"/>
                <a:cs typeface="Montserrat 1"/>
                <a:sym typeface="Montserrat 1"/>
              </a:rPr>
              <a:t>Trong các bài toán lập trình tuyến tính, nghiệm tối ưu luôn nằm tại các điểm cực trị (các đỉnh/góc) của vùng khả thi. Điều này giảm thiểu đáng kể số lượng điểm cần kiểm tra.</a:t>
            </a:r>
          </a:p>
        </p:txBody>
      </p:sp>
      <p:sp>
        <p:nvSpPr>
          <p:cNvPr name="TextBox 18" id="18"/>
          <p:cNvSpPr txBox="true"/>
          <p:nvPr/>
        </p:nvSpPr>
        <p:spPr>
          <a:xfrm rot="0">
            <a:off x="1080641" y="3661098"/>
            <a:ext cx="13600262" cy="622691"/>
          </a:xfrm>
          <a:prstGeom prst="rect">
            <a:avLst/>
          </a:prstGeom>
        </p:spPr>
        <p:txBody>
          <a:bodyPr anchor="t" rtlCol="false" tIns="0" lIns="0" bIns="0" rIns="0">
            <a:spAutoFit/>
          </a:bodyPr>
          <a:lstStyle/>
          <a:p>
            <a:pPr algn="l">
              <a:lnSpc>
                <a:spcPts val="4055"/>
              </a:lnSpc>
            </a:pPr>
            <a:r>
              <a:rPr lang="en-US" sz="2454" b="true">
                <a:solidFill>
                  <a:srgbClr val="384653"/>
                </a:solidFill>
                <a:latin typeface="Montserrat 1 Bold"/>
                <a:ea typeface="Montserrat 1 Bold"/>
                <a:cs typeface="Montserrat 1 Bold"/>
                <a:sym typeface="Montserrat 1 Bold"/>
              </a:rPr>
              <a:t>Tính chất quan trọng:</a:t>
            </a:r>
          </a:p>
        </p:txBody>
      </p:sp>
      <p:sp>
        <p:nvSpPr>
          <p:cNvPr name="TextBox 19" id="19"/>
          <p:cNvSpPr txBox="true"/>
          <p:nvPr/>
        </p:nvSpPr>
        <p:spPr>
          <a:xfrm rot="0">
            <a:off x="853231" y="4403080"/>
            <a:ext cx="9419649" cy="1013891"/>
          </a:xfrm>
          <a:prstGeom prst="rect">
            <a:avLst/>
          </a:prstGeom>
        </p:spPr>
        <p:txBody>
          <a:bodyPr anchor="t" rtlCol="false" tIns="0" lIns="0" bIns="0" rIns="0">
            <a:spAutoFit/>
          </a:bodyPr>
          <a:lstStyle/>
          <a:p>
            <a:pPr algn="l" marL="383908" indent="-191954" lvl="1">
              <a:lnSpc>
                <a:spcPts val="4205"/>
              </a:lnSpc>
              <a:buFont typeface="Arial"/>
              <a:buChar char="•"/>
            </a:pPr>
            <a:r>
              <a:rPr lang="en-US" sz="2545">
                <a:solidFill>
                  <a:srgbClr val="384653"/>
                </a:solidFill>
                <a:latin typeface="Montserrat 1"/>
                <a:ea typeface="Montserrat 1"/>
                <a:cs typeface="Montserrat 1"/>
                <a:sym typeface="Montserrat 1"/>
              </a:rPr>
              <a:t>Vùng nghiệm khả thi được xác định bởi các ràng buộc tuyến tính.</a:t>
            </a:r>
          </a:p>
        </p:txBody>
      </p:sp>
      <p:sp>
        <p:nvSpPr>
          <p:cNvPr name="TextBox 20" id="20"/>
          <p:cNvSpPr txBox="true"/>
          <p:nvPr/>
        </p:nvSpPr>
        <p:spPr>
          <a:xfrm rot="0">
            <a:off x="938361" y="5683671"/>
            <a:ext cx="9420132" cy="991718"/>
          </a:xfrm>
          <a:prstGeom prst="rect">
            <a:avLst/>
          </a:prstGeom>
        </p:spPr>
        <p:txBody>
          <a:bodyPr anchor="t" rtlCol="false" tIns="0" lIns="0" bIns="0" rIns="0">
            <a:spAutoFit/>
          </a:bodyPr>
          <a:lstStyle/>
          <a:p>
            <a:pPr algn="l" marL="378510" indent="-189255" lvl="1">
              <a:lnSpc>
                <a:spcPts val="4146"/>
              </a:lnSpc>
              <a:buFont typeface="Arial"/>
              <a:buChar char="•"/>
            </a:pPr>
            <a:r>
              <a:rPr lang="en-US" sz="2509">
                <a:solidFill>
                  <a:srgbClr val="384653"/>
                </a:solidFill>
                <a:latin typeface="Montserrat 1"/>
                <a:ea typeface="Montserrat 1"/>
                <a:cs typeface="Montserrat 1"/>
                <a:sym typeface="Montserrat 1"/>
              </a:rPr>
              <a:t>Giải pháp tối ưu sẽ luôn là một trong các đỉnh của đa giác khả thi.</a:t>
            </a:r>
          </a:p>
        </p:txBody>
      </p:sp>
      <p:sp>
        <p:nvSpPr>
          <p:cNvPr name="TextBox 21" id="21"/>
          <p:cNvSpPr txBox="true"/>
          <p:nvPr/>
        </p:nvSpPr>
        <p:spPr>
          <a:xfrm rot="0">
            <a:off x="1080641" y="7075439"/>
            <a:ext cx="8735722" cy="1513757"/>
          </a:xfrm>
          <a:prstGeom prst="rect">
            <a:avLst/>
          </a:prstGeom>
        </p:spPr>
        <p:txBody>
          <a:bodyPr anchor="t" rtlCol="false" tIns="0" lIns="0" bIns="0" rIns="0">
            <a:spAutoFit/>
          </a:bodyPr>
          <a:lstStyle/>
          <a:p>
            <a:pPr algn="l">
              <a:lnSpc>
                <a:spcPts val="4165"/>
              </a:lnSpc>
            </a:pPr>
            <a:r>
              <a:rPr lang="en-US" sz="2521">
                <a:solidFill>
                  <a:srgbClr val="384653"/>
                </a:solidFill>
                <a:latin typeface="Montserrat 1"/>
                <a:ea typeface="Montserrat 1"/>
                <a:cs typeface="Montserrat 1"/>
                <a:sym typeface="Montserrat 1"/>
              </a:rPr>
              <a:t>Khi hệ số trong hàm mục tiêu thay đổi, điểm tối ưu có thể di chuyển từ đỉnh này sang đỉnh khác, nhưng vẫn luôn nằm trên một trong các đỉnh của vùng khả thi.</a:t>
            </a:r>
          </a:p>
        </p:txBody>
      </p:sp>
      <p:grpSp>
        <p:nvGrpSpPr>
          <p:cNvPr name="Group 22" id="22"/>
          <p:cNvGrpSpPr/>
          <p:nvPr/>
        </p:nvGrpSpPr>
        <p:grpSpPr>
          <a:xfrm rot="0">
            <a:off x="11859519" y="3765873"/>
            <a:ext cx="5575250" cy="5575250"/>
            <a:chOff x="0" y="0"/>
            <a:chExt cx="7433667" cy="7433667"/>
          </a:xfrm>
        </p:grpSpPr>
        <p:sp>
          <p:nvSpPr>
            <p:cNvPr name="Freeform 23" id="23" descr="preencoded.png"/>
            <p:cNvSpPr/>
            <p:nvPr/>
          </p:nvSpPr>
          <p:spPr>
            <a:xfrm flipH="false" flipV="false" rot="0">
              <a:off x="0" y="0"/>
              <a:ext cx="7433691" cy="7433691"/>
            </a:xfrm>
            <a:custGeom>
              <a:avLst/>
              <a:gdLst/>
              <a:ahLst/>
              <a:cxnLst/>
              <a:rect r="r" b="b" t="t" l="l"/>
              <a:pathLst>
                <a:path h="7433691" w="7433691">
                  <a:moveTo>
                    <a:pt x="0" y="0"/>
                  </a:moveTo>
                  <a:lnTo>
                    <a:pt x="7433691" y="0"/>
                  </a:lnTo>
                  <a:lnTo>
                    <a:pt x="7433691" y="7433691"/>
                  </a:lnTo>
                  <a:lnTo>
                    <a:pt x="0" y="7433691"/>
                  </a:lnTo>
                  <a:lnTo>
                    <a:pt x="0" y="0"/>
                  </a:lnTo>
                  <a:close/>
                </a:path>
              </a:pathLst>
            </a:custGeom>
            <a:blipFill>
              <a:blip r:embed="rId6"/>
              <a:stretch>
                <a:fillRect l="0" t="0" r="0"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sp>
        <p:nvSpPr>
          <p:cNvPr name="TextBox 8" id="8"/>
          <p:cNvSpPr txBox="true"/>
          <p:nvPr/>
        </p:nvSpPr>
        <p:spPr>
          <a:xfrm rot="0">
            <a:off x="947886" y="1444774"/>
            <a:ext cx="11795180" cy="69373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Nền Tảng cho Các Thuật Toán Tối Ưu</a:t>
            </a:r>
          </a:p>
        </p:txBody>
      </p:sp>
      <p:grpSp>
        <p:nvGrpSpPr>
          <p:cNvPr name="Group 9" id="9"/>
          <p:cNvGrpSpPr/>
          <p:nvPr/>
        </p:nvGrpSpPr>
        <p:grpSpPr>
          <a:xfrm rot="0">
            <a:off x="947886" y="2843361"/>
            <a:ext cx="8196114" cy="1083171"/>
            <a:chOff x="0" y="0"/>
            <a:chExt cx="10928152" cy="1444228"/>
          </a:xfrm>
        </p:grpSpPr>
        <p:sp>
          <p:nvSpPr>
            <p:cNvPr name="Freeform 10" id="10" descr="preencoded.png"/>
            <p:cNvSpPr/>
            <p:nvPr/>
          </p:nvSpPr>
          <p:spPr>
            <a:xfrm flipH="false" flipV="false" rot="0">
              <a:off x="0" y="0"/>
              <a:ext cx="10928096" cy="1444244"/>
            </a:xfrm>
            <a:custGeom>
              <a:avLst/>
              <a:gdLst/>
              <a:ahLst/>
              <a:cxnLst/>
              <a:rect r="r" b="b" t="t" l="l"/>
              <a:pathLst>
                <a:path h="1444244" w="10928096">
                  <a:moveTo>
                    <a:pt x="0" y="0"/>
                  </a:moveTo>
                  <a:lnTo>
                    <a:pt x="10928096" y="0"/>
                  </a:lnTo>
                  <a:lnTo>
                    <a:pt x="10928096" y="1444244"/>
                  </a:lnTo>
                  <a:lnTo>
                    <a:pt x="0" y="1444244"/>
                  </a:lnTo>
                  <a:lnTo>
                    <a:pt x="0" y="0"/>
                  </a:lnTo>
                  <a:close/>
                </a:path>
              </a:pathLst>
            </a:custGeom>
            <a:blipFill>
              <a:blip r:embed="rId5"/>
              <a:stretch>
                <a:fillRect l="0" t="-151" r="0" b="-150"/>
              </a:stretch>
            </a:blipFill>
          </p:spPr>
        </p:sp>
      </p:grpSp>
      <p:sp>
        <p:nvSpPr>
          <p:cNvPr name="TextBox 11" id="11"/>
          <p:cNvSpPr txBox="true"/>
          <p:nvPr/>
        </p:nvSpPr>
        <p:spPr>
          <a:xfrm rot="0">
            <a:off x="1218605" y="4168676"/>
            <a:ext cx="3563391" cy="473869"/>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Phương Pháp Đồ Họa</a:t>
            </a:r>
          </a:p>
        </p:txBody>
      </p:sp>
      <p:sp>
        <p:nvSpPr>
          <p:cNvPr name="TextBox 12" id="12"/>
          <p:cNvSpPr txBox="true"/>
          <p:nvPr/>
        </p:nvSpPr>
        <p:spPr>
          <a:xfrm rot="0">
            <a:off x="1218605" y="4728716"/>
            <a:ext cx="7654677"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Dựa trên việc kiểm tra các đỉnh của vùng khả thi để tìm nghiệm tối ưu, trực quan và dễ hiểu cho bài toán 2 biến.</a:t>
            </a:r>
          </a:p>
        </p:txBody>
      </p:sp>
      <p:grpSp>
        <p:nvGrpSpPr>
          <p:cNvPr name="Group 13" id="13"/>
          <p:cNvGrpSpPr/>
          <p:nvPr/>
        </p:nvGrpSpPr>
        <p:grpSpPr>
          <a:xfrm rot="0">
            <a:off x="9144000" y="2843361"/>
            <a:ext cx="8196114" cy="1083171"/>
            <a:chOff x="0" y="0"/>
            <a:chExt cx="10928152" cy="1444228"/>
          </a:xfrm>
        </p:grpSpPr>
        <p:sp>
          <p:nvSpPr>
            <p:cNvPr name="Freeform 14" id="14" descr="preencoded.png"/>
            <p:cNvSpPr/>
            <p:nvPr/>
          </p:nvSpPr>
          <p:spPr>
            <a:xfrm flipH="false" flipV="false" rot="0">
              <a:off x="0" y="0"/>
              <a:ext cx="10928096" cy="1444244"/>
            </a:xfrm>
            <a:custGeom>
              <a:avLst/>
              <a:gdLst/>
              <a:ahLst/>
              <a:cxnLst/>
              <a:rect r="r" b="b" t="t" l="l"/>
              <a:pathLst>
                <a:path h="1444244" w="10928096">
                  <a:moveTo>
                    <a:pt x="0" y="0"/>
                  </a:moveTo>
                  <a:lnTo>
                    <a:pt x="10928096" y="0"/>
                  </a:lnTo>
                  <a:lnTo>
                    <a:pt x="10928096" y="1444244"/>
                  </a:lnTo>
                  <a:lnTo>
                    <a:pt x="0" y="1444244"/>
                  </a:lnTo>
                  <a:lnTo>
                    <a:pt x="0" y="0"/>
                  </a:lnTo>
                  <a:close/>
                </a:path>
              </a:pathLst>
            </a:custGeom>
            <a:blipFill>
              <a:blip r:embed="rId6"/>
              <a:stretch>
                <a:fillRect l="0" t="-151" r="0" b="-150"/>
              </a:stretch>
            </a:blipFill>
          </p:spPr>
        </p:sp>
      </p:grpSp>
      <p:sp>
        <p:nvSpPr>
          <p:cNvPr name="TextBox 15" id="15"/>
          <p:cNvSpPr txBox="true"/>
          <p:nvPr/>
        </p:nvSpPr>
        <p:spPr>
          <a:xfrm rot="0">
            <a:off x="9414719" y="4168676"/>
            <a:ext cx="5617510" cy="441325"/>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Thuật Toán Đơn Hình (Simplex)</a:t>
            </a:r>
          </a:p>
        </p:txBody>
      </p:sp>
      <p:sp>
        <p:nvSpPr>
          <p:cNvPr name="TextBox 16" id="16"/>
          <p:cNvSpPr txBox="true"/>
          <p:nvPr/>
        </p:nvSpPr>
        <p:spPr>
          <a:xfrm rot="0">
            <a:off x="9414719" y="4728716"/>
            <a:ext cx="7654677" cy="1809750"/>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Mở rộng ý tưởng về điểm cực trị. Thuật toán này di chuyển từ một đỉnh của vùng khả thi sang một đỉnh lân cận tốt hơn cho đến khi tìm thấy nghiệm tối ưu toàn cục.</a:t>
            </a:r>
          </a:p>
        </p:txBody>
      </p:sp>
      <p:grpSp>
        <p:nvGrpSpPr>
          <p:cNvPr name="Group 17" id="17"/>
          <p:cNvGrpSpPr/>
          <p:nvPr/>
        </p:nvGrpSpPr>
        <p:grpSpPr>
          <a:xfrm rot="0">
            <a:off x="947886" y="7113835"/>
            <a:ext cx="16392228" cy="1583977"/>
            <a:chOff x="0" y="0"/>
            <a:chExt cx="21856303" cy="2111970"/>
          </a:xfrm>
        </p:grpSpPr>
        <p:sp>
          <p:nvSpPr>
            <p:cNvPr name="Freeform 18" id="18"/>
            <p:cNvSpPr/>
            <p:nvPr/>
          </p:nvSpPr>
          <p:spPr>
            <a:xfrm flipH="false" flipV="false" rot="0">
              <a:off x="0" y="0"/>
              <a:ext cx="21856319" cy="2112010"/>
            </a:xfrm>
            <a:custGeom>
              <a:avLst/>
              <a:gdLst/>
              <a:ahLst/>
              <a:cxnLst/>
              <a:rect r="r" b="b" t="t" l="l"/>
              <a:pathLst>
                <a:path h="2112010" w="21856319">
                  <a:moveTo>
                    <a:pt x="0" y="541655"/>
                  </a:moveTo>
                  <a:cubicBezTo>
                    <a:pt x="0" y="242570"/>
                    <a:pt x="242570" y="0"/>
                    <a:pt x="541655" y="0"/>
                  </a:cubicBezTo>
                  <a:lnTo>
                    <a:pt x="21314663" y="0"/>
                  </a:lnTo>
                  <a:cubicBezTo>
                    <a:pt x="21613876" y="0"/>
                    <a:pt x="21856319" y="242570"/>
                    <a:pt x="21856319" y="541655"/>
                  </a:cubicBezTo>
                  <a:lnTo>
                    <a:pt x="21856319" y="1570355"/>
                  </a:lnTo>
                  <a:cubicBezTo>
                    <a:pt x="21856319" y="1869567"/>
                    <a:pt x="21613749" y="2112010"/>
                    <a:pt x="21314663" y="2112010"/>
                  </a:cubicBezTo>
                  <a:lnTo>
                    <a:pt x="541655" y="2112010"/>
                  </a:lnTo>
                  <a:cubicBezTo>
                    <a:pt x="242570" y="2112010"/>
                    <a:pt x="0" y="1869440"/>
                    <a:pt x="0" y="1570355"/>
                  </a:cubicBezTo>
                  <a:close/>
                </a:path>
              </a:pathLst>
            </a:custGeom>
            <a:solidFill>
              <a:srgbClr val="BEDFF3"/>
            </a:solidFill>
          </p:spPr>
        </p:sp>
      </p:grpSp>
      <p:grpSp>
        <p:nvGrpSpPr>
          <p:cNvPr name="Group 19" id="19"/>
          <p:cNvGrpSpPr/>
          <p:nvPr/>
        </p:nvGrpSpPr>
        <p:grpSpPr>
          <a:xfrm rot="0">
            <a:off x="1218605" y="7529512"/>
            <a:ext cx="338435" cy="270719"/>
            <a:chOff x="0" y="0"/>
            <a:chExt cx="451247" cy="360958"/>
          </a:xfrm>
        </p:grpSpPr>
        <p:sp>
          <p:nvSpPr>
            <p:cNvPr name="Freeform 20" id="20" descr="preencoded.png"/>
            <p:cNvSpPr/>
            <p:nvPr/>
          </p:nvSpPr>
          <p:spPr>
            <a:xfrm flipH="false" flipV="false" rot="0">
              <a:off x="0" y="0"/>
              <a:ext cx="451231" cy="360934"/>
            </a:xfrm>
            <a:custGeom>
              <a:avLst/>
              <a:gdLst/>
              <a:ahLst/>
              <a:cxnLst/>
              <a:rect r="r" b="b" t="t" l="l"/>
              <a:pathLst>
                <a:path h="360934" w="451231">
                  <a:moveTo>
                    <a:pt x="0" y="0"/>
                  </a:moveTo>
                  <a:lnTo>
                    <a:pt x="451231" y="0"/>
                  </a:lnTo>
                  <a:lnTo>
                    <a:pt x="451231" y="360934"/>
                  </a:lnTo>
                  <a:lnTo>
                    <a:pt x="0" y="360934"/>
                  </a:lnTo>
                  <a:lnTo>
                    <a:pt x="0" y="0"/>
                  </a:lnTo>
                  <a:close/>
                </a:path>
              </a:pathLst>
            </a:custGeom>
            <a:blipFill>
              <a:blip r:embed="rId7"/>
              <a:stretch>
                <a:fillRect l="-1423" t="0" r="-1426" b="-6"/>
              </a:stretch>
            </a:blipFill>
          </p:spPr>
        </p:sp>
      </p:grpSp>
      <p:sp>
        <p:nvSpPr>
          <p:cNvPr name="TextBox 21" id="21"/>
          <p:cNvSpPr txBox="true"/>
          <p:nvPr/>
        </p:nvSpPr>
        <p:spPr>
          <a:xfrm rot="0">
            <a:off x="1827759" y="7375923"/>
            <a:ext cx="15241637" cy="942975"/>
          </a:xfrm>
          <a:prstGeom prst="rect">
            <a:avLst/>
          </a:prstGeom>
        </p:spPr>
        <p:txBody>
          <a:bodyPr anchor="t" rtlCol="false" tIns="0" lIns="0" bIns="0" rIns="0">
            <a:spAutoFit/>
          </a:bodyPr>
          <a:lstStyle/>
          <a:p>
            <a:pPr algn="l">
              <a:lnSpc>
                <a:spcPts val="3374"/>
              </a:lnSpc>
            </a:pPr>
            <a:r>
              <a:rPr lang="en-US" sz="2125" b="true">
                <a:solidFill>
                  <a:srgbClr val="000000"/>
                </a:solidFill>
                <a:latin typeface="Montserrat 1 Bold"/>
                <a:ea typeface="Montserrat 1 Bold"/>
                <a:cs typeface="Montserrat 1 Bold"/>
                <a:sym typeface="Montserrat 1 Bold"/>
              </a:rPr>
              <a:t>Cần nhớ:</a:t>
            </a:r>
            <a:r>
              <a:rPr lang="en-US" sz="2125">
                <a:solidFill>
                  <a:srgbClr val="000000"/>
                </a:solidFill>
                <a:latin typeface="Montserrat 1"/>
                <a:ea typeface="Montserrat 1"/>
                <a:cs typeface="Montserrat 1"/>
                <a:sym typeface="Montserrat 1"/>
              </a:rPr>
              <a:t> Giải pháp tối ưu của bài toán lập trình tuyến tính </a:t>
            </a:r>
            <a:r>
              <a:rPr lang="en-US" sz="2125">
                <a:solidFill>
                  <a:srgbClr val="063E5F"/>
                </a:solidFill>
                <a:latin typeface="Montserrat 1"/>
                <a:ea typeface="Montserrat 1"/>
                <a:cs typeface="Montserrat 1"/>
                <a:sym typeface="Montserrat 1"/>
              </a:rPr>
              <a:t>luôn nằm ở một điểm cực trị</a:t>
            </a:r>
            <a:r>
              <a:rPr lang="en-US" sz="2125">
                <a:solidFill>
                  <a:srgbClr val="000000"/>
                </a:solidFill>
                <a:latin typeface="Montserrat 1"/>
                <a:ea typeface="Montserrat 1"/>
                <a:cs typeface="Montserrat 1"/>
                <a:sym typeface="Montserrat 1"/>
              </a:rPr>
              <a:t> của vùng khả thi. Đây là nguyên lý cốt lõi cho mọi phương pháp giải quyết bài toán tối ưu hóa tuyến tính.</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F5F9FF"/>
        </a:solidFill>
      </p:bgPr>
    </p:bg>
    <p:spTree>
      <p:nvGrpSpPr>
        <p:cNvPr id="1" name=""/>
        <p:cNvGrpSpPr/>
        <p:nvPr/>
      </p:nvGrpSpPr>
      <p:grpSpPr>
        <a:xfrm>
          <a:off x="0" y="0"/>
          <a:ext cx="0" cy="0"/>
          <a:chOff x="0" y="0"/>
          <a:chExt cx="0" cy="0"/>
        </a:xfrm>
      </p:grpSpPr>
      <p:grpSp>
        <p:nvGrpSpPr>
          <p:cNvPr name="Group 2" id="2"/>
          <p:cNvGrpSpPr/>
          <p:nvPr/>
        </p:nvGrpSpPr>
        <p:grpSpPr>
          <a:xfrm rot="0">
            <a:off x="0" y="0"/>
            <a:ext cx="18301841" cy="1286880"/>
            <a:chOff x="0" y="0"/>
            <a:chExt cx="24402454" cy="1715841"/>
          </a:xfrm>
        </p:grpSpPr>
        <p:sp>
          <p:nvSpPr>
            <p:cNvPr name="Freeform 3" id="3"/>
            <p:cNvSpPr/>
            <p:nvPr/>
          </p:nvSpPr>
          <p:spPr>
            <a:xfrm flipH="false" flipV="false" rot="0">
              <a:off x="0" y="0"/>
              <a:ext cx="24402414" cy="1715897"/>
            </a:xfrm>
            <a:custGeom>
              <a:avLst/>
              <a:gdLst/>
              <a:ahLst/>
              <a:cxnLst/>
              <a:rect r="r" b="b" t="t" l="l"/>
              <a:pathLst>
                <a:path h="1715897" w="24402414">
                  <a:moveTo>
                    <a:pt x="0" y="0"/>
                  </a:moveTo>
                  <a:lnTo>
                    <a:pt x="24402414" y="0"/>
                  </a:lnTo>
                  <a:lnTo>
                    <a:pt x="24402414" y="1715897"/>
                  </a:lnTo>
                  <a:lnTo>
                    <a:pt x="0" y="1715897"/>
                  </a:lnTo>
                  <a:close/>
                </a:path>
              </a:pathLst>
            </a:custGeom>
            <a:solidFill>
              <a:srgbClr val="1A4F8A"/>
            </a:solidFill>
          </p:spPr>
        </p:sp>
      </p:grpSp>
      <p:grpSp>
        <p:nvGrpSpPr>
          <p:cNvPr name="Group 4" id="4"/>
          <p:cNvGrpSpPr/>
          <p:nvPr/>
        </p:nvGrpSpPr>
        <p:grpSpPr>
          <a:xfrm rot="0">
            <a:off x="670870" y="163105"/>
            <a:ext cx="21902789" cy="1262629"/>
            <a:chOff x="0" y="0"/>
            <a:chExt cx="21733435" cy="1252866"/>
          </a:xfrm>
        </p:grpSpPr>
        <p:sp>
          <p:nvSpPr>
            <p:cNvPr name="Freeform 5" id="5"/>
            <p:cNvSpPr/>
            <p:nvPr/>
          </p:nvSpPr>
          <p:spPr>
            <a:xfrm flipH="false" flipV="false" rot="0">
              <a:off x="0" y="0"/>
              <a:ext cx="21733435" cy="1252866"/>
            </a:xfrm>
            <a:custGeom>
              <a:avLst/>
              <a:gdLst/>
              <a:ahLst/>
              <a:cxnLst/>
              <a:rect r="r" b="b" t="t" l="l"/>
              <a:pathLst>
                <a:path h="1252866" w="21733435">
                  <a:moveTo>
                    <a:pt x="0" y="0"/>
                  </a:moveTo>
                  <a:lnTo>
                    <a:pt x="21733435" y="0"/>
                  </a:lnTo>
                  <a:lnTo>
                    <a:pt x="21733435" y="1252866"/>
                  </a:lnTo>
                  <a:lnTo>
                    <a:pt x="0" y="1252866"/>
                  </a:lnTo>
                  <a:close/>
                </a:path>
              </a:pathLst>
            </a:custGeom>
            <a:solidFill>
              <a:srgbClr val="000000">
                <a:alpha val="0"/>
              </a:srgbClr>
            </a:solidFill>
          </p:spPr>
        </p:sp>
        <p:sp>
          <p:nvSpPr>
            <p:cNvPr name="TextBox 6" id="6"/>
            <p:cNvSpPr txBox="true"/>
            <p:nvPr/>
          </p:nvSpPr>
          <p:spPr>
            <a:xfrm>
              <a:off x="0" y="-133350"/>
              <a:ext cx="21733435" cy="1386216"/>
            </a:xfrm>
            <a:prstGeom prst="rect">
              <a:avLst/>
            </a:prstGeom>
          </p:spPr>
          <p:txBody>
            <a:bodyPr anchor="ctr" rtlCol="false" tIns="0" lIns="0" bIns="0" rIns="0"/>
            <a:lstStyle/>
            <a:p>
              <a:pPr algn="l">
                <a:lnSpc>
                  <a:spcPts val="7548"/>
                </a:lnSpc>
              </a:pPr>
              <a:r>
                <a:rPr lang="en-US" sz="6290" b="true">
                  <a:solidFill>
                    <a:srgbClr val="FFFFFF"/>
                  </a:solidFill>
                  <a:latin typeface="Calibri (MS) Bold"/>
                  <a:ea typeface="Calibri (MS) Bold"/>
                  <a:cs typeface="Calibri (MS) Bold"/>
                  <a:sym typeface="Calibri (MS) Bold"/>
                </a:rPr>
                <a:t>Chương 7: Giới thiệu về Linear Programming</a:t>
              </a:r>
            </a:p>
          </p:txBody>
        </p:sp>
      </p:grpSp>
      <p:grpSp>
        <p:nvGrpSpPr>
          <p:cNvPr name="Group 7" id="7"/>
          <p:cNvGrpSpPr/>
          <p:nvPr/>
        </p:nvGrpSpPr>
        <p:grpSpPr>
          <a:xfrm rot="0">
            <a:off x="803600" y="1391611"/>
            <a:ext cx="16300076" cy="1735158"/>
            <a:chOff x="0" y="0"/>
            <a:chExt cx="14126733" cy="1503804"/>
          </a:xfrm>
        </p:grpSpPr>
        <p:sp>
          <p:nvSpPr>
            <p:cNvPr name="Freeform 8" id="8"/>
            <p:cNvSpPr/>
            <p:nvPr/>
          </p:nvSpPr>
          <p:spPr>
            <a:xfrm flipH="false" flipV="false" rot="0">
              <a:off x="0" y="0"/>
              <a:ext cx="14126733" cy="1503804"/>
            </a:xfrm>
            <a:custGeom>
              <a:avLst/>
              <a:gdLst/>
              <a:ahLst/>
              <a:cxnLst/>
              <a:rect r="r" b="b" t="t" l="l"/>
              <a:pathLst>
                <a:path h="1503804" w="14126733">
                  <a:moveTo>
                    <a:pt x="0" y="0"/>
                  </a:moveTo>
                  <a:lnTo>
                    <a:pt x="14126733" y="0"/>
                  </a:lnTo>
                  <a:lnTo>
                    <a:pt x="14126733" y="1503804"/>
                  </a:lnTo>
                  <a:lnTo>
                    <a:pt x="0" y="1503804"/>
                  </a:lnTo>
                  <a:close/>
                </a:path>
              </a:pathLst>
            </a:custGeom>
            <a:solidFill>
              <a:srgbClr val="000000">
                <a:alpha val="0"/>
              </a:srgbClr>
            </a:solidFill>
          </p:spPr>
        </p:sp>
        <p:sp>
          <p:nvSpPr>
            <p:cNvPr name="TextBox 9" id="9"/>
            <p:cNvSpPr txBox="true"/>
            <p:nvPr/>
          </p:nvSpPr>
          <p:spPr>
            <a:xfrm>
              <a:off x="0" y="-200025"/>
              <a:ext cx="14126733" cy="1703829"/>
            </a:xfrm>
            <a:prstGeom prst="rect">
              <a:avLst/>
            </a:prstGeom>
          </p:spPr>
          <p:txBody>
            <a:bodyPr anchor="ctr" rtlCol="false" tIns="0" lIns="0" bIns="0" rIns="0"/>
            <a:lstStyle/>
            <a:p>
              <a:pPr algn="l">
                <a:lnSpc>
                  <a:spcPts val="5177"/>
                </a:lnSpc>
              </a:pPr>
              <a:r>
                <a:rPr lang="en-US" sz="3174">
                  <a:solidFill>
                    <a:srgbClr val="555555"/>
                  </a:solidFill>
                  <a:latin typeface="Calibri (MS)"/>
                  <a:ea typeface="Calibri (MS)"/>
                  <a:cs typeface="Calibri (MS)"/>
                  <a:sym typeface="Calibri (MS)"/>
                </a:rPr>
                <a:t>Chương 7 giới thiệu về </a:t>
              </a:r>
              <a:r>
                <a:rPr lang="en-US" sz="3174" b="true">
                  <a:solidFill>
                    <a:srgbClr val="1A4F8A"/>
                  </a:solidFill>
                  <a:latin typeface="Calibri (MS) Bold"/>
                  <a:ea typeface="Calibri (MS) Bold"/>
                  <a:cs typeface="Calibri (MS) Bold"/>
                  <a:sym typeface="Calibri (MS) Bold"/>
                </a:rPr>
                <a:t>quy hoạch tuyến tính</a:t>
              </a:r>
              <a:r>
                <a:rPr lang="en-US" sz="3174">
                  <a:solidFill>
                    <a:srgbClr val="555555"/>
                  </a:solidFill>
                  <a:latin typeface="Calibri (MS)"/>
                  <a:ea typeface="Calibri (MS)"/>
                  <a:cs typeface="Calibri (MS)"/>
                  <a:sym typeface="Calibri (MS)"/>
                </a:rPr>
                <a:t> - một phương pháp tối ưu hóa quan trọng trong quản lý và kinh tế:</a:t>
              </a:r>
            </a:p>
          </p:txBody>
        </p:sp>
      </p:grpSp>
      <p:grpSp>
        <p:nvGrpSpPr>
          <p:cNvPr name="Group 10" id="10"/>
          <p:cNvGrpSpPr/>
          <p:nvPr/>
        </p:nvGrpSpPr>
        <p:grpSpPr>
          <a:xfrm rot="0">
            <a:off x="803600" y="3231499"/>
            <a:ext cx="10595049" cy="7978658"/>
            <a:chOff x="0" y="0"/>
            <a:chExt cx="14126733" cy="10638211"/>
          </a:xfrm>
        </p:grpSpPr>
        <p:sp>
          <p:nvSpPr>
            <p:cNvPr name="Freeform 11" id="11"/>
            <p:cNvSpPr/>
            <p:nvPr/>
          </p:nvSpPr>
          <p:spPr>
            <a:xfrm flipH="false" flipV="false" rot="0">
              <a:off x="0" y="0"/>
              <a:ext cx="14126719" cy="10638282"/>
            </a:xfrm>
            <a:custGeom>
              <a:avLst/>
              <a:gdLst/>
              <a:ahLst/>
              <a:cxnLst/>
              <a:rect r="r" b="b" t="t" l="l"/>
              <a:pathLst>
                <a:path h="10638282" w="14126719">
                  <a:moveTo>
                    <a:pt x="0" y="457581"/>
                  </a:moveTo>
                  <a:cubicBezTo>
                    <a:pt x="0" y="204851"/>
                    <a:pt x="204851" y="0"/>
                    <a:pt x="457581" y="0"/>
                  </a:cubicBezTo>
                  <a:lnTo>
                    <a:pt x="13669138" y="0"/>
                  </a:lnTo>
                  <a:cubicBezTo>
                    <a:pt x="13921868" y="0"/>
                    <a:pt x="14126719" y="204851"/>
                    <a:pt x="14126719" y="457581"/>
                  </a:cubicBezTo>
                  <a:lnTo>
                    <a:pt x="14126719" y="10180701"/>
                  </a:lnTo>
                  <a:cubicBezTo>
                    <a:pt x="14126719" y="10433431"/>
                    <a:pt x="13921868" y="10638282"/>
                    <a:pt x="13669138" y="10638282"/>
                  </a:cubicBezTo>
                  <a:lnTo>
                    <a:pt x="457581" y="10638282"/>
                  </a:lnTo>
                  <a:cubicBezTo>
                    <a:pt x="204851" y="10638155"/>
                    <a:pt x="0" y="10433304"/>
                    <a:pt x="0" y="10180701"/>
                  </a:cubicBezTo>
                  <a:close/>
                </a:path>
              </a:pathLst>
            </a:custGeom>
            <a:solidFill>
              <a:srgbClr val="FFFFFF"/>
            </a:solidFill>
          </p:spPr>
        </p:sp>
      </p:grpSp>
      <p:grpSp>
        <p:nvGrpSpPr>
          <p:cNvPr name="Group 12" id="12"/>
          <p:cNvGrpSpPr/>
          <p:nvPr/>
        </p:nvGrpSpPr>
        <p:grpSpPr>
          <a:xfrm rot="0">
            <a:off x="1429831" y="3660460"/>
            <a:ext cx="714916" cy="514752"/>
            <a:chOff x="0" y="0"/>
            <a:chExt cx="953221" cy="686336"/>
          </a:xfrm>
        </p:grpSpPr>
        <p:sp>
          <p:nvSpPr>
            <p:cNvPr name="Freeform 13" id="13"/>
            <p:cNvSpPr/>
            <p:nvPr/>
          </p:nvSpPr>
          <p:spPr>
            <a:xfrm flipH="false" flipV="false" rot="0">
              <a:off x="0" y="0"/>
              <a:ext cx="953221" cy="686336"/>
            </a:xfrm>
            <a:custGeom>
              <a:avLst/>
              <a:gdLst/>
              <a:ahLst/>
              <a:cxnLst/>
              <a:rect r="r" b="b" t="t" l="l"/>
              <a:pathLst>
                <a:path h="686336" w="953221">
                  <a:moveTo>
                    <a:pt x="0" y="0"/>
                  </a:moveTo>
                  <a:lnTo>
                    <a:pt x="953221" y="0"/>
                  </a:lnTo>
                  <a:lnTo>
                    <a:pt x="953221" y="686336"/>
                  </a:lnTo>
                  <a:lnTo>
                    <a:pt x="0" y="686336"/>
                  </a:lnTo>
                  <a:close/>
                </a:path>
              </a:pathLst>
            </a:custGeom>
            <a:solidFill>
              <a:srgbClr val="000000">
                <a:alpha val="0"/>
              </a:srgbClr>
            </a:solidFill>
          </p:spPr>
        </p:sp>
        <p:sp>
          <p:nvSpPr>
            <p:cNvPr name="TextBox 14" id="14"/>
            <p:cNvSpPr txBox="true"/>
            <p:nvPr/>
          </p:nvSpPr>
          <p:spPr>
            <a:xfrm>
              <a:off x="0" y="-57150"/>
              <a:ext cx="953221" cy="743486"/>
            </a:xfrm>
            <a:prstGeom prst="rect">
              <a:avLst/>
            </a:prstGeom>
          </p:spPr>
          <p:txBody>
            <a:bodyPr anchor="ctr" rtlCol="false" tIns="0" lIns="0" bIns="0" rIns="0"/>
            <a:lstStyle/>
            <a:p>
              <a:pPr algn="ctr">
                <a:lnSpc>
                  <a:spcPts val="3015"/>
                </a:lnSpc>
              </a:pPr>
              <a:r>
                <a:rPr lang="en-US" sz="2512" b="true">
                  <a:solidFill>
                    <a:srgbClr val="1A4F8A"/>
                  </a:solidFill>
                  <a:latin typeface="Calibri (MS) Bold"/>
                  <a:ea typeface="Calibri (MS) Bold"/>
                  <a:cs typeface="Calibri (MS) Bold"/>
                  <a:sym typeface="Calibri (MS) Bold"/>
                </a:rPr>
                <a:t>7.1</a:t>
              </a:r>
            </a:p>
          </p:txBody>
        </p:sp>
      </p:grpSp>
      <p:grpSp>
        <p:nvGrpSpPr>
          <p:cNvPr name="Group 15" id="15"/>
          <p:cNvGrpSpPr/>
          <p:nvPr/>
        </p:nvGrpSpPr>
        <p:grpSpPr>
          <a:xfrm rot="0">
            <a:off x="2359221" y="3717653"/>
            <a:ext cx="5175988" cy="417732"/>
            <a:chOff x="0" y="0"/>
            <a:chExt cx="6901318" cy="556976"/>
          </a:xfrm>
        </p:grpSpPr>
        <p:sp>
          <p:nvSpPr>
            <p:cNvPr name="Freeform 16" id="16"/>
            <p:cNvSpPr/>
            <p:nvPr/>
          </p:nvSpPr>
          <p:spPr>
            <a:xfrm flipH="false" flipV="false" rot="0">
              <a:off x="0" y="0"/>
              <a:ext cx="6901318" cy="556976"/>
            </a:xfrm>
            <a:custGeom>
              <a:avLst/>
              <a:gdLst/>
              <a:ahLst/>
              <a:cxnLst/>
              <a:rect r="r" b="b" t="t" l="l"/>
              <a:pathLst>
                <a:path h="556976" w="6901318">
                  <a:moveTo>
                    <a:pt x="0" y="0"/>
                  </a:moveTo>
                  <a:lnTo>
                    <a:pt x="6901318" y="0"/>
                  </a:lnTo>
                  <a:lnTo>
                    <a:pt x="6901318" y="556976"/>
                  </a:lnTo>
                  <a:lnTo>
                    <a:pt x="0" y="556976"/>
                  </a:lnTo>
                  <a:close/>
                </a:path>
              </a:pathLst>
            </a:custGeom>
            <a:solidFill>
              <a:srgbClr val="000000">
                <a:alpha val="0"/>
              </a:srgbClr>
            </a:solidFill>
          </p:spPr>
        </p:sp>
        <p:sp>
          <p:nvSpPr>
            <p:cNvPr name="TextBox 17" id="17"/>
            <p:cNvSpPr txBox="true"/>
            <p:nvPr/>
          </p:nvSpPr>
          <p:spPr>
            <a:xfrm>
              <a:off x="0" y="-104775"/>
              <a:ext cx="6901318" cy="661751"/>
            </a:xfrm>
            <a:prstGeom prst="rect">
              <a:avLst/>
            </a:prstGeom>
          </p:spPr>
          <p:txBody>
            <a:bodyPr anchor="ctr" rtlCol="false" tIns="0" lIns="0" bIns="0" rIns="0"/>
            <a:lstStyle/>
            <a:p>
              <a:pPr algn="l">
                <a:lnSpc>
                  <a:spcPts val="3188"/>
                </a:lnSpc>
              </a:pPr>
              <a:r>
                <a:rPr lang="en-US" sz="2095">
                  <a:solidFill>
                    <a:srgbClr val="333333"/>
                  </a:solidFill>
                  <a:latin typeface="Calibri (MS)"/>
                  <a:ea typeface="Calibri (MS)"/>
                  <a:cs typeface="Calibri (MS)"/>
                  <a:sym typeface="Calibri (MS)"/>
                </a:rPr>
                <a:t>Bài toán tối đa hoá đơn giản (RMC Problem)</a:t>
              </a:r>
            </a:p>
          </p:txBody>
        </p:sp>
      </p:grpSp>
      <p:grpSp>
        <p:nvGrpSpPr>
          <p:cNvPr name="Group 18" id="18"/>
          <p:cNvGrpSpPr/>
          <p:nvPr/>
        </p:nvGrpSpPr>
        <p:grpSpPr>
          <a:xfrm rot="0">
            <a:off x="1429831" y="4761457"/>
            <a:ext cx="714916" cy="514752"/>
            <a:chOff x="0" y="0"/>
            <a:chExt cx="953221" cy="686336"/>
          </a:xfrm>
        </p:grpSpPr>
        <p:sp>
          <p:nvSpPr>
            <p:cNvPr name="Freeform 19" id="19"/>
            <p:cNvSpPr/>
            <p:nvPr/>
          </p:nvSpPr>
          <p:spPr>
            <a:xfrm flipH="false" flipV="false" rot="0">
              <a:off x="0" y="0"/>
              <a:ext cx="953221" cy="686336"/>
            </a:xfrm>
            <a:custGeom>
              <a:avLst/>
              <a:gdLst/>
              <a:ahLst/>
              <a:cxnLst/>
              <a:rect r="r" b="b" t="t" l="l"/>
              <a:pathLst>
                <a:path h="686336" w="953221">
                  <a:moveTo>
                    <a:pt x="0" y="0"/>
                  </a:moveTo>
                  <a:lnTo>
                    <a:pt x="953221" y="0"/>
                  </a:lnTo>
                  <a:lnTo>
                    <a:pt x="953221" y="686336"/>
                  </a:lnTo>
                  <a:lnTo>
                    <a:pt x="0" y="686336"/>
                  </a:lnTo>
                  <a:close/>
                </a:path>
              </a:pathLst>
            </a:custGeom>
            <a:solidFill>
              <a:srgbClr val="000000">
                <a:alpha val="0"/>
              </a:srgbClr>
            </a:solidFill>
          </p:spPr>
        </p:sp>
        <p:sp>
          <p:nvSpPr>
            <p:cNvPr name="TextBox 20" id="20"/>
            <p:cNvSpPr txBox="true"/>
            <p:nvPr/>
          </p:nvSpPr>
          <p:spPr>
            <a:xfrm>
              <a:off x="0" y="-57150"/>
              <a:ext cx="953221" cy="743486"/>
            </a:xfrm>
            <a:prstGeom prst="rect">
              <a:avLst/>
            </a:prstGeom>
          </p:spPr>
          <p:txBody>
            <a:bodyPr anchor="ctr" rtlCol="false" tIns="0" lIns="0" bIns="0" rIns="0"/>
            <a:lstStyle/>
            <a:p>
              <a:pPr algn="ctr">
                <a:lnSpc>
                  <a:spcPts val="3015"/>
                </a:lnSpc>
              </a:pPr>
              <a:r>
                <a:rPr lang="en-US" sz="2512" b="true">
                  <a:solidFill>
                    <a:srgbClr val="1A4F8A"/>
                  </a:solidFill>
                  <a:latin typeface="Calibri (MS) Bold"/>
                  <a:ea typeface="Calibri (MS) Bold"/>
                  <a:cs typeface="Calibri (MS) Bold"/>
                  <a:sym typeface="Calibri (MS) Bold"/>
                </a:rPr>
                <a:t>7.2</a:t>
              </a:r>
            </a:p>
          </p:txBody>
        </p:sp>
      </p:grpSp>
      <p:grpSp>
        <p:nvGrpSpPr>
          <p:cNvPr name="Group 21" id="21"/>
          <p:cNvGrpSpPr/>
          <p:nvPr/>
        </p:nvGrpSpPr>
        <p:grpSpPr>
          <a:xfrm rot="0">
            <a:off x="2359221" y="4818652"/>
            <a:ext cx="2016062" cy="400361"/>
            <a:chOff x="0" y="0"/>
            <a:chExt cx="2688082" cy="533815"/>
          </a:xfrm>
        </p:grpSpPr>
        <p:sp>
          <p:nvSpPr>
            <p:cNvPr name="Freeform 22" id="22"/>
            <p:cNvSpPr/>
            <p:nvPr/>
          </p:nvSpPr>
          <p:spPr>
            <a:xfrm flipH="false" flipV="false" rot="0">
              <a:off x="0" y="0"/>
              <a:ext cx="2688082" cy="533815"/>
            </a:xfrm>
            <a:custGeom>
              <a:avLst/>
              <a:gdLst/>
              <a:ahLst/>
              <a:cxnLst/>
              <a:rect r="r" b="b" t="t" l="l"/>
              <a:pathLst>
                <a:path h="533815" w="2688082">
                  <a:moveTo>
                    <a:pt x="0" y="0"/>
                  </a:moveTo>
                  <a:lnTo>
                    <a:pt x="2688082" y="0"/>
                  </a:lnTo>
                  <a:lnTo>
                    <a:pt x="2688082" y="533815"/>
                  </a:lnTo>
                  <a:lnTo>
                    <a:pt x="0" y="533815"/>
                  </a:lnTo>
                  <a:close/>
                </a:path>
              </a:pathLst>
            </a:custGeom>
            <a:solidFill>
              <a:srgbClr val="000000">
                <a:alpha val="0"/>
              </a:srgbClr>
            </a:solidFill>
          </p:spPr>
        </p:sp>
        <p:sp>
          <p:nvSpPr>
            <p:cNvPr name="TextBox 23" id="23"/>
            <p:cNvSpPr txBox="true"/>
            <p:nvPr/>
          </p:nvSpPr>
          <p:spPr>
            <a:xfrm>
              <a:off x="0" y="-114300"/>
              <a:ext cx="2688082" cy="648115"/>
            </a:xfrm>
            <a:prstGeom prst="rect">
              <a:avLst/>
            </a:prstGeom>
          </p:spPr>
          <p:txBody>
            <a:bodyPr anchor="ctr" rtlCol="false" tIns="0" lIns="0" bIns="0" rIns="0"/>
            <a:lstStyle/>
            <a:p>
              <a:pPr algn="l">
                <a:lnSpc>
                  <a:spcPts val="3036"/>
                </a:lnSpc>
              </a:pPr>
              <a:r>
                <a:rPr lang="en-US" sz="1995">
                  <a:solidFill>
                    <a:srgbClr val="333333"/>
                  </a:solidFill>
                  <a:latin typeface="Calibri (MS)"/>
                  <a:ea typeface="Calibri (MS)"/>
                  <a:cs typeface="Calibri (MS)"/>
                  <a:sym typeface="Calibri (MS)"/>
                </a:rPr>
                <a:t>Giải pháp đồ họa</a:t>
              </a:r>
            </a:p>
          </p:txBody>
        </p:sp>
      </p:grpSp>
      <p:grpSp>
        <p:nvGrpSpPr>
          <p:cNvPr name="Group 24" id="24"/>
          <p:cNvGrpSpPr/>
          <p:nvPr/>
        </p:nvGrpSpPr>
        <p:grpSpPr>
          <a:xfrm rot="0">
            <a:off x="1429831" y="5862454"/>
            <a:ext cx="714916" cy="514752"/>
            <a:chOff x="0" y="0"/>
            <a:chExt cx="953221" cy="686336"/>
          </a:xfrm>
        </p:grpSpPr>
        <p:sp>
          <p:nvSpPr>
            <p:cNvPr name="Freeform 25" id="25"/>
            <p:cNvSpPr/>
            <p:nvPr/>
          </p:nvSpPr>
          <p:spPr>
            <a:xfrm flipH="false" flipV="false" rot="0">
              <a:off x="0" y="0"/>
              <a:ext cx="953221" cy="686336"/>
            </a:xfrm>
            <a:custGeom>
              <a:avLst/>
              <a:gdLst/>
              <a:ahLst/>
              <a:cxnLst/>
              <a:rect r="r" b="b" t="t" l="l"/>
              <a:pathLst>
                <a:path h="686336" w="953221">
                  <a:moveTo>
                    <a:pt x="0" y="0"/>
                  </a:moveTo>
                  <a:lnTo>
                    <a:pt x="953221" y="0"/>
                  </a:lnTo>
                  <a:lnTo>
                    <a:pt x="953221" y="686336"/>
                  </a:lnTo>
                  <a:lnTo>
                    <a:pt x="0" y="686336"/>
                  </a:lnTo>
                  <a:close/>
                </a:path>
              </a:pathLst>
            </a:custGeom>
            <a:solidFill>
              <a:srgbClr val="000000">
                <a:alpha val="0"/>
              </a:srgbClr>
            </a:solidFill>
          </p:spPr>
        </p:sp>
        <p:sp>
          <p:nvSpPr>
            <p:cNvPr name="TextBox 26" id="26"/>
            <p:cNvSpPr txBox="true"/>
            <p:nvPr/>
          </p:nvSpPr>
          <p:spPr>
            <a:xfrm>
              <a:off x="0" y="-57150"/>
              <a:ext cx="953221" cy="743486"/>
            </a:xfrm>
            <a:prstGeom prst="rect">
              <a:avLst/>
            </a:prstGeom>
          </p:spPr>
          <p:txBody>
            <a:bodyPr anchor="ctr" rtlCol="false" tIns="0" lIns="0" bIns="0" rIns="0"/>
            <a:lstStyle/>
            <a:p>
              <a:pPr algn="ctr">
                <a:lnSpc>
                  <a:spcPts val="3015"/>
                </a:lnSpc>
              </a:pPr>
              <a:r>
                <a:rPr lang="en-US" sz="2512" b="true">
                  <a:solidFill>
                    <a:srgbClr val="1A4F8A"/>
                  </a:solidFill>
                  <a:latin typeface="Calibri (MS) Bold"/>
                  <a:ea typeface="Calibri (MS) Bold"/>
                  <a:cs typeface="Calibri (MS) Bold"/>
                  <a:sym typeface="Calibri (MS) Bold"/>
                </a:rPr>
                <a:t>7.3</a:t>
              </a:r>
            </a:p>
          </p:txBody>
        </p:sp>
      </p:grpSp>
      <p:grpSp>
        <p:nvGrpSpPr>
          <p:cNvPr name="Group 27" id="27"/>
          <p:cNvGrpSpPr/>
          <p:nvPr/>
        </p:nvGrpSpPr>
        <p:grpSpPr>
          <a:xfrm rot="0">
            <a:off x="2359221" y="5919650"/>
            <a:ext cx="2845363" cy="400361"/>
            <a:chOff x="0" y="0"/>
            <a:chExt cx="3793818" cy="533815"/>
          </a:xfrm>
        </p:grpSpPr>
        <p:sp>
          <p:nvSpPr>
            <p:cNvPr name="Freeform 28" id="28"/>
            <p:cNvSpPr/>
            <p:nvPr/>
          </p:nvSpPr>
          <p:spPr>
            <a:xfrm flipH="false" flipV="false" rot="0">
              <a:off x="0" y="0"/>
              <a:ext cx="3793818" cy="533815"/>
            </a:xfrm>
            <a:custGeom>
              <a:avLst/>
              <a:gdLst/>
              <a:ahLst/>
              <a:cxnLst/>
              <a:rect r="r" b="b" t="t" l="l"/>
              <a:pathLst>
                <a:path h="533815" w="3793818">
                  <a:moveTo>
                    <a:pt x="0" y="0"/>
                  </a:moveTo>
                  <a:lnTo>
                    <a:pt x="3793818" y="0"/>
                  </a:lnTo>
                  <a:lnTo>
                    <a:pt x="3793818" y="533815"/>
                  </a:lnTo>
                  <a:lnTo>
                    <a:pt x="0" y="533815"/>
                  </a:lnTo>
                  <a:close/>
                </a:path>
              </a:pathLst>
            </a:custGeom>
            <a:solidFill>
              <a:srgbClr val="000000">
                <a:alpha val="0"/>
              </a:srgbClr>
            </a:solidFill>
          </p:spPr>
        </p:sp>
        <p:sp>
          <p:nvSpPr>
            <p:cNvPr name="TextBox 29" id="29"/>
            <p:cNvSpPr txBox="true"/>
            <p:nvPr/>
          </p:nvSpPr>
          <p:spPr>
            <a:xfrm>
              <a:off x="0" y="-114300"/>
              <a:ext cx="3793818" cy="648115"/>
            </a:xfrm>
            <a:prstGeom prst="rect">
              <a:avLst/>
            </a:prstGeom>
          </p:spPr>
          <p:txBody>
            <a:bodyPr anchor="ctr" rtlCol="false" tIns="0" lIns="0" bIns="0" rIns="0"/>
            <a:lstStyle/>
            <a:p>
              <a:pPr algn="l">
                <a:lnSpc>
                  <a:spcPts val="3036"/>
                </a:lnSpc>
              </a:pPr>
              <a:r>
                <a:rPr lang="en-US" sz="1995">
                  <a:solidFill>
                    <a:srgbClr val="333333"/>
                  </a:solidFill>
                  <a:latin typeface="Calibri (MS)"/>
                  <a:ea typeface="Calibri (MS)"/>
                  <a:cs typeface="Calibri (MS)"/>
                  <a:sym typeface="Calibri (MS)"/>
                </a:rPr>
                <a:t>Các trường hợp đặc biệt</a:t>
              </a:r>
            </a:p>
          </p:txBody>
        </p:sp>
      </p:grpSp>
      <p:grpSp>
        <p:nvGrpSpPr>
          <p:cNvPr name="Group 30" id="30"/>
          <p:cNvGrpSpPr/>
          <p:nvPr/>
        </p:nvGrpSpPr>
        <p:grpSpPr>
          <a:xfrm rot="0">
            <a:off x="1429831" y="6963451"/>
            <a:ext cx="714916" cy="514752"/>
            <a:chOff x="0" y="0"/>
            <a:chExt cx="953221" cy="686336"/>
          </a:xfrm>
        </p:grpSpPr>
        <p:sp>
          <p:nvSpPr>
            <p:cNvPr name="Freeform 31" id="31"/>
            <p:cNvSpPr/>
            <p:nvPr/>
          </p:nvSpPr>
          <p:spPr>
            <a:xfrm flipH="false" flipV="false" rot="0">
              <a:off x="0" y="0"/>
              <a:ext cx="953221" cy="686336"/>
            </a:xfrm>
            <a:custGeom>
              <a:avLst/>
              <a:gdLst/>
              <a:ahLst/>
              <a:cxnLst/>
              <a:rect r="r" b="b" t="t" l="l"/>
              <a:pathLst>
                <a:path h="686336" w="953221">
                  <a:moveTo>
                    <a:pt x="0" y="0"/>
                  </a:moveTo>
                  <a:lnTo>
                    <a:pt x="953221" y="0"/>
                  </a:lnTo>
                  <a:lnTo>
                    <a:pt x="953221" y="686336"/>
                  </a:lnTo>
                  <a:lnTo>
                    <a:pt x="0" y="686336"/>
                  </a:lnTo>
                  <a:close/>
                </a:path>
              </a:pathLst>
            </a:custGeom>
            <a:solidFill>
              <a:srgbClr val="000000">
                <a:alpha val="0"/>
              </a:srgbClr>
            </a:solidFill>
          </p:spPr>
        </p:sp>
        <p:sp>
          <p:nvSpPr>
            <p:cNvPr name="TextBox 32" id="32"/>
            <p:cNvSpPr txBox="true"/>
            <p:nvPr/>
          </p:nvSpPr>
          <p:spPr>
            <a:xfrm>
              <a:off x="0" y="-57150"/>
              <a:ext cx="953221" cy="743486"/>
            </a:xfrm>
            <a:prstGeom prst="rect">
              <a:avLst/>
            </a:prstGeom>
          </p:spPr>
          <p:txBody>
            <a:bodyPr anchor="ctr" rtlCol="false" tIns="0" lIns="0" bIns="0" rIns="0"/>
            <a:lstStyle/>
            <a:p>
              <a:pPr algn="ctr">
                <a:lnSpc>
                  <a:spcPts val="3015"/>
                </a:lnSpc>
              </a:pPr>
              <a:r>
                <a:rPr lang="en-US" sz="2512" b="true">
                  <a:solidFill>
                    <a:srgbClr val="1A4F8A"/>
                  </a:solidFill>
                  <a:latin typeface="Calibri (MS) Bold"/>
                  <a:ea typeface="Calibri (MS) Bold"/>
                  <a:cs typeface="Calibri (MS) Bold"/>
                  <a:sym typeface="Calibri (MS) Bold"/>
                </a:rPr>
                <a:t>7.4</a:t>
              </a:r>
            </a:p>
          </p:txBody>
        </p:sp>
      </p:grpSp>
      <p:grpSp>
        <p:nvGrpSpPr>
          <p:cNvPr name="Group 33" id="33"/>
          <p:cNvGrpSpPr/>
          <p:nvPr/>
        </p:nvGrpSpPr>
        <p:grpSpPr>
          <a:xfrm rot="0">
            <a:off x="2359221" y="7020647"/>
            <a:ext cx="2545099" cy="400361"/>
            <a:chOff x="0" y="0"/>
            <a:chExt cx="3393465" cy="533815"/>
          </a:xfrm>
        </p:grpSpPr>
        <p:sp>
          <p:nvSpPr>
            <p:cNvPr name="Freeform 34" id="34"/>
            <p:cNvSpPr/>
            <p:nvPr/>
          </p:nvSpPr>
          <p:spPr>
            <a:xfrm flipH="false" flipV="false" rot="0">
              <a:off x="0" y="0"/>
              <a:ext cx="3393465" cy="533815"/>
            </a:xfrm>
            <a:custGeom>
              <a:avLst/>
              <a:gdLst/>
              <a:ahLst/>
              <a:cxnLst/>
              <a:rect r="r" b="b" t="t" l="l"/>
              <a:pathLst>
                <a:path h="533815" w="3393465">
                  <a:moveTo>
                    <a:pt x="0" y="0"/>
                  </a:moveTo>
                  <a:lnTo>
                    <a:pt x="3393465" y="0"/>
                  </a:lnTo>
                  <a:lnTo>
                    <a:pt x="3393465" y="533815"/>
                  </a:lnTo>
                  <a:lnTo>
                    <a:pt x="0" y="533815"/>
                  </a:lnTo>
                  <a:close/>
                </a:path>
              </a:pathLst>
            </a:custGeom>
            <a:solidFill>
              <a:srgbClr val="000000">
                <a:alpha val="0"/>
              </a:srgbClr>
            </a:solidFill>
          </p:spPr>
        </p:sp>
        <p:sp>
          <p:nvSpPr>
            <p:cNvPr name="TextBox 35" id="35"/>
            <p:cNvSpPr txBox="true"/>
            <p:nvPr/>
          </p:nvSpPr>
          <p:spPr>
            <a:xfrm>
              <a:off x="0" y="-114300"/>
              <a:ext cx="3393465" cy="648115"/>
            </a:xfrm>
            <a:prstGeom prst="rect">
              <a:avLst/>
            </a:prstGeom>
          </p:spPr>
          <p:txBody>
            <a:bodyPr anchor="ctr" rtlCol="false" tIns="0" lIns="0" bIns="0" rIns="0"/>
            <a:lstStyle/>
            <a:p>
              <a:pPr algn="l">
                <a:lnSpc>
                  <a:spcPts val="3036"/>
                </a:lnSpc>
              </a:pPr>
              <a:r>
                <a:rPr lang="en-US" sz="1995">
                  <a:solidFill>
                    <a:srgbClr val="333333"/>
                  </a:solidFill>
                  <a:latin typeface="Calibri (MS)"/>
                  <a:ea typeface="Calibri (MS)"/>
                  <a:cs typeface="Calibri (MS)"/>
                  <a:sym typeface="Calibri (MS)"/>
                </a:rPr>
                <a:t>Bài toán tối thiểu hoá</a:t>
              </a:r>
            </a:p>
          </p:txBody>
        </p:sp>
      </p:grpSp>
      <p:grpSp>
        <p:nvGrpSpPr>
          <p:cNvPr name="Group 36" id="36"/>
          <p:cNvGrpSpPr/>
          <p:nvPr/>
        </p:nvGrpSpPr>
        <p:grpSpPr>
          <a:xfrm rot="0">
            <a:off x="1429831" y="8064450"/>
            <a:ext cx="714916" cy="514752"/>
            <a:chOff x="0" y="0"/>
            <a:chExt cx="953221" cy="686336"/>
          </a:xfrm>
        </p:grpSpPr>
        <p:sp>
          <p:nvSpPr>
            <p:cNvPr name="Freeform 37" id="37"/>
            <p:cNvSpPr/>
            <p:nvPr/>
          </p:nvSpPr>
          <p:spPr>
            <a:xfrm flipH="false" flipV="false" rot="0">
              <a:off x="0" y="0"/>
              <a:ext cx="953221" cy="686336"/>
            </a:xfrm>
            <a:custGeom>
              <a:avLst/>
              <a:gdLst/>
              <a:ahLst/>
              <a:cxnLst/>
              <a:rect r="r" b="b" t="t" l="l"/>
              <a:pathLst>
                <a:path h="686336" w="953221">
                  <a:moveTo>
                    <a:pt x="0" y="0"/>
                  </a:moveTo>
                  <a:lnTo>
                    <a:pt x="953221" y="0"/>
                  </a:lnTo>
                  <a:lnTo>
                    <a:pt x="953221" y="686336"/>
                  </a:lnTo>
                  <a:lnTo>
                    <a:pt x="0" y="686336"/>
                  </a:lnTo>
                  <a:close/>
                </a:path>
              </a:pathLst>
            </a:custGeom>
            <a:solidFill>
              <a:srgbClr val="000000">
                <a:alpha val="0"/>
              </a:srgbClr>
            </a:solidFill>
          </p:spPr>
        </p:sp>
        <p:sp>
          <p:nvSpPr>
            <p:cNvPr name="TextBox 38" id="38"/>
            <p:cNvSpPr txBox="true"/>
            <p:nvPr/>
          </p:nvSpPr>
          <p:spPr>
            <a:xfrm>
              <a:off x="0" y="-57150"/>
              <a:ext cx="953221" cy="743486"/>
            </a:xfrm>
            <a:prstGeom prst="rect">
              <a:avLst/>
            </a:prstGeom>
          </p:spPr>
          <p:txBody>
            <a:bodyPr anchor="ctr" rtlCol="false" tIns="0" lIns="0" bIns="0" rIns="0"/>
            <a:lstStyle/>
            <a:p>
              <a:pPr algn="ctr">
                <a:lnSpc>
                  <a:spcPts val="3015"/>
                </a:lnSpc>
              </a:pPr>
              <a:r>
                <a:rPr lang="en-US" sz="2512" b="true">
                  <a:solidFill>
                    <a:srgbClr val="1A4F8A"/>
                  </a:solidFill>
                  <a:latin typeface="Calibri (MS) Bold"/>
                  <a:ea typeface="Calibri (MS) Bold"/>
                  <a:cs typeface="Calibri (MS) Bold"/>
                  <a:sym typeface="Calibri (MS) Bold"/>
                </a:rPr>
                <a:t>7.5</a:t>
              </a:r>
            </a:p>
          </p:txBody>
        </p:sp>
      </p:grpSp>
      <p:grpSp>
        <p:nvGrpSpPr>
          <p:cNvPr name="Group 39" id="39"/>
          <p:cNvGrpSpPr/>
          <p:nvPr/>
        </p:nvGrpSpPr>
        <p:grpSpPr>
          <a:xfrm rot="0">
            <a:off x="2359221" y="8121644"/>
            <a:ext cx="2730977" cy="400361"/>
            <a:chOff x="0" y="0"/>
            <a:chExt cx="3641303" cy="533815"/>
          </a:xfrm>
        </p:grpSpPr>
        <p:sp>
          <p:nvSpPr>
            <p:cNvPr name="Freeform 40" id="40"/>
            <p:cNvSpPr/>
            <p:nvPr/>
          </p:nvSpPr>
          <p:spPr>
            <a:xfrm flipH="false" flipV="false" rot="0">
              <a:off x="0" y="0"/>
              <a:ext cx="3641303" cy="533815"/>
            </a:xfrm>
            <a:custGeom>
              <a:avLst/>
              <a:gdLst/>
              <a:ahLst/>
              <a:cxnLst/>
              <a:rect r="r" b="b" t="t" l="l"/>
              <a:pathLst>
                <a:path h="533815" w="3641303">
                  <a:moveTo>
                    <a:pt x="0" y="0"/>
                  </a:moveTo>
                  <a:lnTo>
                    <a:pt x="3641303" y="0"/>
                  </a:lnTo>
                  <a:lnTo>
                    <a:pt x="3641303" y="533815"/>
                  </a:lnTo>
                  <a:lnTo>
                    <a:pt x="0" y="533815"/>
                  </a:lnTo>
                  <a:close/>
                </a:path>
              </a:pathLst>
            </a:custGeom>
            <a:solidFill>
              <a:srgbClr val="000000">
                <a:alpha val="0"/>
              </a:srgbClr>
            </a:solidFill>
          </p:spPr>
        </p:sp>
        <p:sp>
          <p:nvSpPr>
            <p:cNvPr name="TextBox 41" id="41"/>
            <p:cNvSpPr txBox="true"/>
            <p:nvPr/>
          </p:nvSpPr>
          <p:spPr>
            <a:xfrm>
              <a:off x="0" y="-114300"/>
              <a:ext cx="3641303" cy="648115"/>
            </a:xfrm>
            <a:prstGeom prst="rect">
              <a:avLst/>
            </a:prstGeom>
          </p:spPr>
          <p:txBody>
            <a:bodyPr anchor="ctr" rtlCol="false" tIns="0" lIns="0" bIns="0" rIns="0"/>
            <a:lstStyle/>
            <a:p>
              <a:pPr algn="l">
                <a:lnSpc>
                  <a:spcPts val="3036"/>
                </a:lnSpc>
              </a:pPr>
              <a:r>
                <a:rPr lang="en-US" sz="1995">
                  <a:solidFill>
                    <a:srgbClr val="333333"/>
                  </a:solidFill>
                  <a:latin typeface="Calibri (MS)"/>
                  <a:ea typeface="Calibri (MS)"/>
                  <a:cs typeface="Calibri (MS)"/>
                  <a:sym typeface="Calibri (MS)"/>
                </a:rPr>
                <a:t>Phương pháp đơn hình</a:t>
              </a:r>
            </a:p>
          </p:txBody>
        </p:sp>
      </p:grpSp>
      <p:grpSp>
        <p:nvGrpSpPr>
          <p:cNvPr name="Group 42" id="42"/>
          <p:cNvGrpSpPr/>
          <p:nvPr/>
        </p:nvGrpSpPr>
        <p:grpSpPr>
          <a:xfrm rot="0">
            <a:off x="1429831" y="9165448"/>
            <a:ext cx="714916" cy="514752"/>
            <a:chOff x="0" y="0"/>
            <a:chExt cx="953221" cy="686336"/>
          </a:xfrm>
        </p:grpSpPr>
        <p:sp>
          <p:nvSpPr>
            <p:cNvPr name="Freeform 43" id="43"/>
            <p:cNvSpPr/>
            <p:nvPr/>
          </p:nvSpPr>
          <p:spPr>
            <a:xfrm flipH="false" flipV="false" rot="0">
              <a:off x="0" y="0"/>
              <a:ext cx="953221" cy="686336"/>
            </a:xfrm>
            <a:custGeom>
              <a:avLst/>
              <a:gdLst/>
              <a:ahLst/>
              <a:cxnLst/>
              <a:rect r="r" b="b" t="t" l="l"/>
              <a:pathLst>
                <a:path h="686336" w="953221">
                  <a:moveTo>
                    <a:pt x="0" y="0"/>
                  </a:moveTo>
                  <a:lnTo>
                    <a:pt x="953221" y="0"/>
                  </a:lnTo>
                  <a:lnTo>
                    <a:pt x="953221" y="686336"/>
                  </a:lnTo>
                  <a:lnTo>
                    <a:pt x="0" y="686336"/>
                  </a:lnTo>
                  <a:close/>
                </a:path>
              </a:pathLst>
            </a:custGeom>
            <a:solidFill>
              <a:srgbClr val="000000">
                <a:alpha val="0"/>
              </a:srgbClr>
            </a:solidFill>
          </p:spPr>
        </p:sp>
        <p:sp>
          <p:nvSpPr>
            <p:cNvPr name="TextBox 44" id="44"/>
            <p:cNvSpPr txBox="true"/>
            <p:nvPr/>
          </p:nvSpPr>
          <p:spPr>
            <a:xfrm>
              <a:off x="0" y="-57150"/>
              <a:ext cx="953221" cy="743486"/>
            </a:xfrm>
            <a:prstGeom prst="rect">
              <a:avLst/>
            </a:prstGeom>
          </p:spPr>
          <p:txBody>
            <a:bodyPr anchor="ctr" rtlCol="false" tIns="0" lIns="0" bIns="0" rIns="0"/>
            <a:lstStyle/>
            <a:p>
              <a:pPr algn="ctr">
                <a:lnSpc>
                  <a:spcPts val="3015"/>
                </a:lnSpc>
              </a:pPr>
              <a:r>
                <a:rPr lang="en-US" sz="2512" b="true">
                  <a:solidFill>
                    <a:srgbClr val="1A4F8A"/>
                  </a:solidFill>
                  <a:latin typeface="Calibri (MS) Bold"/>
                  <a:ea typeface="Calibri (MS) Bold"/>
                  <a:cs typeface="Calibri (MS) Bold"/>
                  <a:sym typeface="Calibri (MS) Bold"/>
                </a:rPr>
                <a:t>7.6</a:t>
              </a:r>
            </a:p>
          </p:txBody>
        </p:sp>
      </p:grpSp>
      <p:grpSp>
        <p:nvGrpSpPr>
          <p:cNvPr name="Group 45" id="45"/>
          <p:cNvGrpSpPr/>
          <p:nvPr/>
        </p:nvGrpSpPr>
        <p:grpSpPr>
          <a:xfrm rot="0">
            <a:off x="2359221" y="9222643"/>
            <a:ext cx="3402998" cy="400361"/>
            <a:chOff x="0" y="0"/>
            <a:chExt cx="4537331" cy="533815"/>
          </a:xfrm>
        </p:grpSpPr>
        <p:sp>
          <p:nvSpPr>
            <p:cNvPr name="Freeform 46" id="46"/>
            <p:cNvSpPr/>
            <p:nvPr/>
          </p:nvSpPr>
          <p:spPr>
            <a:xfrm flipH="false" flipV="false" rot="0">
              <a:off x="0" y="0"/>
              <a:ext cx="4537331" cy="533815"/>
            </a:xfrm>
            <a:custGeom>
              <a:avLst/>
              <a:gdLst/>
              <a:ahLst/>
              <a:cxnLst/>
              <a:rect r="r" b="b" t="t" l="l"/>
              <a:pathLst>
                <a:path h="533815" w="4537331">
                  <a:moveTo>
                    <a:pt x="0" y="0"/>
                  </a:moveTo>
                  <a:lnTo>
                    <a:pt x="4537331" y="0"/>
                  </a:lnTo>
                  <a:lnTo>
                    <a:pt x="4537331" y="533815"/>
                  </a:lnTo>
                  <a:lnTo>
                    <a:pt x="0" y="533815"/>
                  </a:lnTo>
                  <a:close/>
                </a:path>
              </a:pathLst>
            </a:custGeom>
            <a:solidFill>
              <a:srgbClr val="000000">
                <a:alpha val="0"/>
              </a:srgbClr>
            </a:solidFill>
          </p:spPr>
        </p:sp>
        <p:sp>
          <p:nvSpPr>
            <p:cNvPr name="TextBox 47" id="47"/>
            <p:cNvSpPr txBox="true"/>
            <p:nvPr/>
          </p:nvSpPr>
          <p:spPr>
            <a:xfrm>
              <a:off x="0" y="-114300"/>
              <a:ext cx="4537331" cy="648115"/>
            </a:xfrm>
            <a:prstGeom prst="rect">
              <a:avLst/>
            </a:prstGeom>
          </p:spPr>
          <p:txBody>
            <a:bodyPr anchor="ctr" rtlCol="false" tIns="0" lIns="0" bIns="0" rIns="0"/>
            <a:lstStyle/>
            <a:p>
              <a:pPr algn="l">
                <a:lnSpc>
                  <a:spcPts val="3036"/>
                </a:lnSpc>
              </a:pPr>
              <a:r>
                <a:rPr lang="en-US" sz="1995">
                  <a:solidFill>
                    <a:srgbClr val="333333"/>
                  </a:solidFill>
                  <a:latin typeface="Calibri (MS)"/>
                  <a:ea typeface="Calibri (MS)"/>
                  <a:cs typeface="Calibri (MS)"/>
                  <a:sym typeface="Calibri (MS)"/>
                </a:rPr>
                <a:t>Bài toán tối ưu với ràng buộc</a:t>
              </a:r>
            </a:p>
          </p:txBody>
        </p:sp>
      </p:grpSp>
      <p:grpSp>
        <p:nvGrpSpPr>
          <p:cNvPr name="Group 48" id="48"/>
          <p:cNvGrpSpPr/>
          <p:nvPr/>
        </p:nvGrpSpPr>
        <p:grpSpPr>
          <a:xfrm rot="0">
            <a:off x="1429831" y="10266444"/>
            <a:ext cx="714916" cy="514752"/>
            <a:chOff x="0" y="0"/>
            <a:chExt cx="953221" cy="686336"/>
          </a:xfrm>
        </p:grpSpPr>
        <p:sp>
          <p:nvSpPr>
            <p:cNvPr name="Freeform 49" id="49"/>
            <p:cNvSpPr/>
            <p:nvPr/>
          </p:nvSpPr>
          <p:spPr>
            <a:xfrm flipH="false" flipV="false" rot="0">
              <a:off x="0" y="0"/>
              <a:ext cx="953221" cy="686336"/>
            </a:xfrm>
            <a:custGeom>
              <a:avLst/>
              <a:gdLst/>
              <a:ahLst/>
              <a:cxnLst/>
              <a:rect r="r" b="b" t="t" l="l"/>
              <a:pathLst>
                <a:path h="686336" w="953221">
                  <a:moveTo>
                    <a:pt x="0" y="0"/>
                  </a:moveTo>
                  <a:lnTo>
                    <a:pt x="953221" y="0"/>
                  </a:lnTo>
                  <a:lnTo>
                    <a:pt x="953221" y="686336"/>
                  </a:lnTo>
                  <a:lnTo>
                    <a:pt x="0" y="686336"/>
                  </a:lnTo>
                  <a:close/>
                </a:path>
              </a:pathLst>
            </a:custGeom>
            <a:solidFill>
              <a:srgbClr val="000000">
                <a:alpha val="0"/>
              </a:srgbClr>
            </a:solidFill>
          </p:spPr>
        </p:sp>
        <p:sp>
          <p:nvSpPr>
            <p:cNvPr name="TextBox 50" id="50"/>
            <p:cNvSpPr txBox="true"/>
            <p:nvPr/>
          </p:nvSpPr>
          <p:spPr>
            <a:xfrm>
              <a:off x="0" y="-57150"/>
              <a:ext cx="953221" cy="743486"/>
            </a:xfrm>
            <a:prstGeom prst="rect">
              <a:avLst/>
            </a:prstGeom>
          </p:spPr>
          <p:txBody>
            <a:bodyPr anchor="ctr" rtlCol="false" tIns="0" lIns="0" bIns="0" rIns="0"/>
            <a:lstStyle/>
            <a:p>
              <a:pPr algn="ctr">
                <a:lnSpc>
                  <a:spcPts val="3015"/>
                </a:lnSpc>
              </a:pPr>
              <a:r>
                <a:rPr lang="en-US" sz="2512" b="true">
                  <a:solidFill>
                    <a:srgbClr val="1A4F8A"/>
                  </a:solidFill>
                  <a:latin typeface="Calibri (MS) Bold"/>
                  <a:ea typeface="Calibri (MS) Bold"/>
                  <a:cs typeface="Calibri (MS) Bold"/>
                  <a:sym typeface="Calibri (MS) Bold"/>
                </a:rPr>
                <a:t>7.7</a:t>
              </a:r>
            </a:p>
          </p:txBody>
        </p:sp>
      </p:grpSp>
      <p:grpSp>
        <p:nvGrpSpPr>
          <p:cNvPr name="Group 51" id="51"/>
          <p:cNvGrpSpPr/>
          <p:nvPr/>
        </p:nvGrpSpPr>
        <p:grpSpPr>
          <a:xfrm rot="0">
            <a:off x="2359221" y="10323640"/>
            <a:ext cx="2058956" cy="400361"/>
            <a:chOff x="0" y="0"/>
            <a:chExt cx="2745275" cy="533815"/>
          </a:xfrm>
        </p:grpSpPr>
        <p:sp>
          <p:nvSpPr>
            <p:cNvPr name="Freeform 52" id="52"/>
            <p:cNvSpPr/>
            <p:nvPr/>
          </p:nvSpPr>
          <p:spPr>
            <a:xfrm flipH="false" flipV="false" rot="0">
              <a:off x="0" y="0"/>
              <a:ext cx="2745275" cy="533815"/>
            </a:xfrm>
            <a:custGeom>
              <a:avLst/>
              <a:gdLst/>
              <a:ahLst/>
              <a:cxnLst/>
              <a:rect r="r" b="b" t="t" l="l"/>
              <a:pathLst>
                <a:path h="533815" w="2745275">
                  <a:moveTo>
                    <a:pt x="0" y="0"/>
                  </a:moveTo>
                  <a:lnTo>
                    <a:pt x="2745275" y="0"/>
                  </a:lnTo>
                  <a:lnTo>
                    <a:pt x="2745275" y="533815"/>
                  </a:lnTo>
                  <a:lnTo>
                    <a:pt x="0" y="533815"/>
                  </a:lnTo>
                  <a:close/>
                </a:path>
              </a:pathLst>
            </a:custGeom>
            <a:solidFill>
              <a:srgbClr val="000000">
                <a:alpha val="0"/>
              </a:srgbClr>
            </a:solidFill>
          </p:spPr>
        </p:sp>
        <p:sp>
          <p:nvSpPr>
            <p:cNvPr name="TextBox 53" id="53"/>
            <p:cNvSpPr txBox="true"/>
            <p:nvPr/>
          </p:nvSpPr>
          <p:spPr>
            <a:xfrm>
              <a:off x="0" y="-95250"/>
              <a:ext cx="2745275" cy="629065"/>
            </a:xfrm>
            <a:prstGeom prst="rect">
              <a:avLst/>
            </a:prstGeom>
          </p:spPr>
          <p:txBody>
            <a:bodyPr anchor="ctr" rtlCol="false" tIns="0" lIns="0" bIns="0" rIns="0"/>
            <a:lstStyle/>
            <a:p>
              <a:pPr algn="l">
                <a:lnSpc>
                  <a:spcPts val="2732"/>
                </a:lnSpc>
              </a:pPr>
              <a:r>
                <a:rPr lang="en-US" sz="1795">
                  <a:solidFill>
                    <a:srgbClr val="333333"/>
                  </a:solidFill>
                  <a:latin typeface="Calibri (MS)"/>
                  <a:ea typeface="Calibri (MS)"/>
                  <a:cs typeface="Calibri (MS)"/>
                  <a:sym typeface="Calibri (MS)"/>
                </a:rPr>
                <a:t>Ứng dụng thực tế</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1108710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sp>
        <p:nvSpPr>
          <p:cNvPr name="TextBox 10" id="10"/>
          <p:cNvSpPr txBox="true"/>
          <p:nvPr/>
        </p:nvSpPr>
        <p:spPr>
          <a:xfrm rot="0">
            <a:off x="947886" y="3135065"/>
            <a:ext cx="9534228" cy="1778000"/>
          </a:xfrm>
          <a:prstGeom prst="rect">
            <a:avLst/>
          </a:prstGeom>
        </p:spPr>
        <p:txBody>
          <a:bodyPr anchor="t" rtlCol="false" tIns="0" lIns="0" bIns="0" rIns="0">
            <a:spAutoFit/>
          </a:bodyPr>
          <a:lstStyle/>
          <a:p>
            <a:pPr algn="l">
              <a:lnSpc>
                <a:spcPts val="7000"/>
              </a:lnSpc>
            </a:pPr>
            <a:r>
              <a:rPr lang="en-US" sz="5562" b="true">
                <a:solidFill>
                  <a:srgbClr val="2E3C4E"/>
                </a:solidFill>
                <a:latin typeface="Montserrat 1 Bold"/>
                <a:ea typeface="Montserrat 1 Bold"/>
                <a:cs typeface="Montserrat 1 Bold"/>
                <a:sym typeface="Montserrat 1 Bold"/>
              </a:rPr>
              <a:t>7.4 Giải pháp máy tính cho bài toán tối ưu RMC</a:t>
            </a:r>
          </a:p>
        </p:txBody>
      </p:sp>
      <p:sp>
        <p:nvSpPr>
          <p:cNvPr name="TextBox 11" id="11"/>
          <p:cNvSpPr txBox="true"/>
          <p:nvPr/>
        </p:nvSpPr>
        <p:spPr>
          <a:xfrm rot="0">
            <a:off x="947886" y="5294411"/>
            <a:ext cx="9534228" cy="1809750"/>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Trong thế giới quản lý dự án và logistics hiện đại, việc tối ưu hóa tài nguyên là yếu tố then chốt để đạt được hiệu quả cao. Khi các bài toán trở nên phức tạp hơn, máy tính và phần mềm chuyên dụng trở thành công cụ không thể thiếu.</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1108710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sp>
        <p:nvSpPr>
          <p:cNvPr name="TextBox 10" id="10"/>
          <p:cNvSpPr txBox="true"/>
          <p:nvPr/>
        </p:nvSpPr>
        <p:spPr>
          <a:xfrm rot="0">
            <a:off x="867221" y="1121916"/>
            <a:ext cx="10551535" cy="644525"/>
          </a:xfrm>
          <a:prstGeom prst="rect">
            <a:avLst/>
          </a:prstGeom>
        </p:spPr>
        <p:txBody>
          <a:bodyPr anchor="t" rtlCol="false" tIns="0" lIns="0" bIns="0" rIns="0">
            <a:spAutoFit/>
          </a:bodyPr>
          <a:lstStyle/>
          <a:p>
            <a:pPr algn="l">
              <a:lnSpc>
                <a:spcPts val="5124"/>
              </a:lnSpc>
            </a:pPr>
            <a:r>
              <a:rPr lang="en-US" sz="4124" b="true">
                <a:solidFill>
                  <a:srgbClr val="2E3C4E"/>
                </a:solidFill>
                <a:latin typeface="Montserrat 1 Bold"/>
                <a:ea typeface="Montserrat 1 Bold"/>
                <a:cs typeface="Montserrat 1 Bold"/>
                <a:sym typeface="Montserrat 1 Bold"/>
              </a:rPr>
              <a:t>Sức mạnh của phần mềm tối ưu hóa</a:t>
            </a:r>
          </a:p>
        </p:txBody>
      </p:sp>
      <p:grpSp>
        <p:nvGrpSpPr>
          <p:cNvPr name="Group 11" id="11"/>
          <p:cNvGrpSpPr/>
          <p:nvPr/>
        </p:nvGrpSpPr>
        <p:grpSpPr>
          <a:xfrm rot="0">
            <a:off x="867221" y="2014091"/>
            <a:ext cx="4727972" cy="4075360"/>
            <a:chOff x="0" y="0"/>
            <a:chExt cx="6303963" cy="5433813"/>
          </a:xfrm>
        </p:grpSpPr>
        <p:sp>
          <p:nvSpPr>
            <p:cNvPr name="Freeform 12" id="12"/>
            <p:cNvSpPr/>
            <p:nvPr/>
          </p:nvSpPr>
          <p:spPr>
            <a:xfrm flipH="false" flipV="false" rot="0">
              <a:off x="6350" y="6350"/>
              <a:ext cx="6291326" cy="5421122"/>
            </a:xfrm>
            <a:custGeom>
              <a:avLst/>
              <a:gdLst/>
              <a:ahLst/>
              <a:cxnLst/>
              <a:rect r="r" b="b" t="t" l="l"/>
              <a:pathLst>
                <a:path h="5421122" w="6291326">
                  <a:moveTo>
                    <a:pt x="0" y="498348"/>
                  </a:moveTo>
                  <a:cubicBezTo>
                    <a:pt x="0" y="223139"/>
                    <a:pt x="223139" y="0"/>
                    <a:pt x="498475" y="0"/>
                  </a:cubicBezTo>
                  <a:lnTo>
                    <a:pt x="5792851" y="0"/>
                  </a:lnTo>
                  <a:cubicBezTo>
                    <a:pt x="6068187" y="0"/>
                    <a:pt x="6291326" y="223139"/>
                    <a:pt x="6291326" y="498348"/>
                  </a:cubicBezTo>
                  <a:lnTo>
                    <a:pt x="6291326" y="4922774"/>
                  </a:lnTo>
                  <a:cubicBezTo>
                    <a:pt x="6291326" y="5197983"/>
                    <a:pt x="6068187" y="5421122"/>
                    <a:pt x="5792851" y="5421122"/>
                  </a:cubicBezTo>
                  <a:lnTo>
                    <a:pt x="498475" y="5421122"/>
                  </a:lnTo>
                  <a:cubicBezTo>
                    <a:pt x="223139" y="5421122"/>
                    <a:pt x="0" y="5197983"/>
                    <a:pt x="0" y="4922774"/>
                  </a:cubicBezTo>
                  <a:close/>
                </a:path>
              </a:pathLst>
            </a:custGeom>
            <a:solidFill>
              <a:srgbClr val="D4E9F7"/>
            </a:solidFill>
          </p:spPr>
        </p:sp>
        <p:sp>
          <p:nvSpPr>
            <p:cNvPr name="Freeform 13" id="13"/>
            <p:cNvSpPr/>
            <p:nvPr/>
          </p:nvSpPr>
          <p:spPr>
            <a:xfrm flipH="false" flipV="false" rot="0">
              <a:off x="0" y="0"/>
              <a:ext cx="6304026" cy="5433822"/>
            </a:xfrm>
            <a:custGeom>
              <a:avLst/>
              <a:gdLst/>
              <a:ahLst/>
              <a:cxnLst/>
              <a:rect r="r" b="b" t="t" l="l"/>
              <a:pathLst>
                <a:path h="5433822" w="6304026">
                  <a:moveTo>
                    <a:pt x="0" y="504698"/>
                  </a:moveTo>
                  <a:cubicBezTo>
                    <a:pt x="0" y="225933"/>
                    <a:pt x="226060" y="0"/>
                    <a:pt x="504825" y="0"/>
                  </a:cubicBezTo>
                  <a:lnTo>
                    <a:pt x="5799201" y="0"/>
                  </a:lnTo>
                  <a:lnTo>
                    <a:pt x="5799201" y="6350"/>
                  </a:lnTo>
                  <a:lnTo>
                    <a:pt x="5799201" y="0"/>
                  </a:lnTo>
                  <a:cubicBezTo>
                    <a:pt x="6077966" y="0"/>
                    <a:pt x="6304026" y="225933"/>
                    <a:pt x="6304026" y="504698"/>
                  </a:cubicBezTo>
                  <a:lnTo>
                    <a:pt x="6297676" y="504698"/>
                  </a:lnTo>
                  <a:lnTo>
                    <a:pt x="6304026" y="504698"/>
                  </a:lnTo>
                  <a:lnTo>
                    <a:pt x="6304026" y="4929124"/>
                  </a:lnTo>
                  <a:lnTo>
                    <a:pt x="6297676" y="4929124"/>
                  </a:lnTo>
                  <a:lnTo>
                    <a:pt x="6304026" y="4929124"/>
                  </a:lnTo>
                  <a:cubicBezTo>
                    <a:pt x="6304026" y="5207889"/>
                    <a:pt x="6077966" y="5433822"/>
                    <a:pt x="5799201" y="5433822"/>
                  </a:cubicBezTo>
                  <a:lnTo>
                    <a:pt x="5799201" y="5427472"/>
                  </a:lnTo>
                  <a:lnTo>
                    <a:pt x="5799201" y="5433822"/>
                  </a:lnTo>
                  <a:lnTo>
                    <a:pt x="504825" y="5433822"/>
                  </a:lnTo>
                  <a:lnTo>
                    <a:pt x="504825" y="5427472"/>
                  </a:lnTo>
                  <a:lnTo>
                    <a:pt x="504825" y="5433822"/>
                  </a:lnTo>
                  <a:cubicBezTo>
                    <a:pt x="226060" y="5433822"/>
                    <a:pt x="0" y="5207889"/>
                    <a:pt x="0" y="4929124"/>
                  </a:cubicBezTo>
                  <a:lnTo>
                    <a:pt x="0" y="504698"/>
                  </a:lnTo>
                  <a:lnTo>
                    <a:pt x="6350" y="504698"/>
                  </a:lnTo>
                  <a:lnTo>
                    <a:pt x="0" y="504698"/>
                  </a:lnTo>
                  <a:moveTo>
                    <a:pt x="12700" y="504698"/>
                  </a:moveTo>
                  <a:lnTo>
                    <a:pt x="12700" y="4929124"/>
                  </a:lnTo>
                  <a:lnTo>
                    <a:pt x="6350" y="4929124"/>
                  </a:lnTo>
                  <a:lnTo>
                    <a:pt x="12700" y="4929124"/>
                  </a:lnTo>
                  <a:cubicBezTo>
                    <a:pt x="12700" y="5200777"/>
                    <a:pt x="233045" y="5421122"/>
                    <a:pt x="504825" y="5421122"/>
                  </a:cubicBezTo>
                  <a:lnTo>
                    <a:pt x="5799201" y="5421122"/>
                  </a:lnTo>
                  <a:cubicBezTo>
                    <a:pt x="6070981" y="5421122"/>
                    <a:pt x="6291326" y="5200904"/>
                    <a:pt x="6291326" y="4929124"/>
                  </a:cubicBezTo>
                  <a:lnTo>
                    <a:pt x="6291326" y="504698"/>
                  </a:lnTo>
                  <a:cubicBezTo>
                    <a:pt x="6291326" y="232918"/>
                    <a:pt x="6070981" y="12700"/>
                    <a:pt x="5799201" y="12700"/>
                  </a:cubicBezTo>
                  <a:lnTo>
                    <a:pt x="504825" y="12700"/>
                  </a:lnTo>
                  <a:lnTo>
                    <a:pt x="504825" y="6350"/>
                  </a:lnTo>
                  <a:lnTo>
                    <a:pt x="504825" y="12700"/>
                  </a:lnTo>
                  <a:cubicBezTo>
                    <a:pt x="233045" y="12700"/>
                    <a:pt x="12700" y="232918"/>
                    <a:pt x="12700" y="504698"/>
                  </a:cubicBezTo>
                  <a:close/>
                </a:path>
              </a:pathLst>
            </a:custGeom>
            <a:solidFill>
              <a:srgbClr val="75BAE6"/>
            </a:solidFill>
          </p:spPr>
        </p:sp>
      </p:grpSp>
      <p:grpSp>
        <p:nvGrpSpPr>
          <p:cNvPr name="Group 14" id="14"/>
          <p:cNvGrpSpPr/>
          <p:nvPr/>
        </p:nvGrpSpPr>
        <p:grpSpPr>
          <a:xfrm rot="0">
            <a:off x="1130647" y="2277516"/>
            <a:ext cx="747415" cy="747415"/>
            <a:chOff x="0" y="0"/>
            <a:chExt cx="996553" cy="996553"/>
          </a:xfrm>
        </p:grpSpPr>
        <p:sp>
          <p:nvSpPr>
            <p:cNvPr name="Freeform 15" id="15"/>
            <p:cNvSpPr/>
            <p:nvPr/>
          </p:nvSpPr>
          <p:spPr>
            <a:xfrm flipH="false" flipV="false" rot="0">
              <a:off x="0" y="0"/>
              <a:ext cx="996569" cy="996569"/>
            </a:xfrm>
            <a:custGeom>
              <a:avLst/>
              <a:gdLst/>
              <a:ahLst/>
              <a:cxnLst/>
              <a:rect r="r" b="b" t="t" l="l"/>
              <a:pathLst>
                <a:path h="996569" w="996569">
                  <a:moveTo>
                    <a:pt x="0" y="498221"/>
                  </a:moveTo>
                  <a:cubicBezTo>
                    <a:pt x="0" y="223139"/>
                    <a:pt x="223139" y="0"/>
                    <a:pt x="498221" y="0"/>
                  </a:cubicBezTo>
                  <a:cubicBezTo>
                    <a:pt x="773303" y="0"/>
                    <a:pt x="996569" y="223139"/>
                    <a:pt x="996569" y="498221"/>
                  </a:cubicBezTo>
                  <a:cubicBezTo>
                    <a:pt x="996569" y="773303"/>
                    <a:pt x="773430" y="996569"/>
                    <a:pt x="498221" y="996569"/>
                  </a:cubicBezTo>
                  <a:cubicBezTo>
                    <a:pt x="223012" y="996569"/>
                    <a:pt x="0" y="773430"/>
                    <a:pt x="0" y="498221"/>
                  </a:cubicBezTo>
                  <a:close/>
                </a:path>
              </a:pathLst>
            </a:custGeom>
            <a:solidFill>
              <a:srgbClr val="75BAE6"/>
            </a:solidFill>
          </p:spPr>
        </p:sp>
      </p:grpSp>
      <p:grpSp>
        <p:nvGrpSpPr>
          <p:cNvPr name="Group 16" id="16"/>
          <p:cNvGrpSpPr/>
          <p:nvPr/>
        </p:nvGrpSpPr>
        <p:grpSpPr>
          <a:xfrm rot="0">
            <a:off x="1336179" y="2441079"/>
            <a:ext cx="336203" cy="420291"/>
            <a:chOff x="0" y="0"/>
            <a:chExt cx="448270" cy="560388"/>
          </a:xfrm>
        </p:grpSpPr>
        <p:sp>
          <p:nvSpPr>
            <p:cNvPr name="Freeform 17" id="17" descr="preencoded.png"/>
            <p:cNvSpPr/>
            <p:nvPr/>
          </p:nvSpPr>
          <p:spPr>
            <a:xfrm flipH="false" flipV="false" rot="0">
              <a:off x="0" y="0"/>
              <a:ext cx="448310" cy="560451"/>
            </a:xfrm>
            <a:custGeom>
              <a:avLst/>
              <a:gdLst/>
              <a:ahLst/>
              <a:cxnLst/>
              <a:rect r="r" b="b" t="t" l="l"/>
              <a:pathLst>
                <a:path h="560451" w="448310">
                  <a:moveTo>
                    <a:pt x="0" y="0"/>
                  </a:moveTo>
                  <a:lnTo>
                    <a:pt x="448310" y="0"/>
                  </a:lnTo>
                  <a:lnTo>
                    <a:pt x="448310" y="560451"/>
                  </a:lnTo>
                  <a:lnTo>
                    <a:pt x="0" y="560451"/>
                  </a:lnTo>
                  <a:lnTo>
                    <a:pt x="0" y="0"/>
                  </a:lnTo>
                  <a:close/>
                </a:path>
              </a:pathLst>
            </a:custGeom>
            <a:blipFill>
              <a:blip r:embed="rId6"/>
              <a:stretch>
                <a:fillRect l="0" t="-281" r="8" b="-269"/>
              </a:stretch>
            </a:blipFill>
          </p:spPr>
        </p:sp>
      </p:grpSp>
      <p:sp>
        <p:nvSpPr>
          <p:cNvPr name="TextBox 18" id="18"/>
          <p:cNvSpPr txBox="true"/>
          <p:nvPr/>
        </p:nvSpPr>
        <p:spPr>
          <a:xfrm rot="0">
            <a:off x="1059434" y="3264545"/>
            <a:ext cx="4025006" cy="395287"/>
          </a:xfrm>
          <a:prstGeom prst="rect">
            <a:avLst/>
          </a:prstGeom>
        </p:spPr>
        <p:txBody>
          <a:bodyPr anchor="t" rtlCol="false" tIns="0" lIns="0" bIns="0" rIns="0">
            <a:spAutoFit/>
          </a:bodyPr>
          <a:lstStyle/>
          <a:p>
            <a:pPr algn="l">
              <a:lnSpc>
                <a:spcPts val="3187"/>
              </a:lnSpc>
            </a:pPr>
            <a:r>
              <a:rPr lang="en-US" sz="2562" b="true">
                <a:solidFill>
                  <a:srgbClr val="384653"/>
                </a:solidFill>
                <a:latin typeface="Barlow Bold"/>
                <a:ea typeface="Barlow Bold"/>
                <a:cs typeface="Barlow Bold"/>
                <a:sym typeface="Barlow Bold"/>
              </a:rPr>
              <a:t>Phần mềm chuyên dụng</a:t>
            </a:r>
          </a:p>
        </p:txBody>
      </p:sp>
      <p:sp>
        <p:nvSpPr>
          <p:cNvPr name="TextBox 19" id="19"/>
          <p:cNvSpPr txBox="true"/>
          <p:nvPr/>
        </p:nvSpPr>
        <p:spPr>
          <a:xfrm rot="0">
            <a:off x="1130647" y="3747493"/>
            <a:ext cx="4201120" cy="2078534"/>
          </a:xfrm>
          <a:prstGeom prst="rect">
            <a:avLst/>
          </a:prstGeom>
        </p:spPr>
        <p:txBody>
          <a:bodyPr anchor="t" rtlCol="false" tIns="0" lIns="0" bIns="0" rIns="0">
            <a:spAutoFit/>
          </a:bodyPr>
          <a:lstStyle/>
          <a:p>
            <a:pPr algn="l">
              <a:lnSpc>
                <a:spcPts val="3125"/>
              </a:lnSpc>
            </a:pPr>
            <a:r>
              <a:rPr lang="en-US" sz="1937">
                <a:solidFill>
                  <a:srgbClr val="384653"/>
                </a:solidFill>
                <a:latin typeface="Montserrat 1"/>
                <a:ea typeface="Montserrat 1"/>
                <a:cs typeface="Montserrat 1"/>
                <a:sym typeface="Montserrat 1"/>
              </a:rPr>
              <a:t>Các công cụ như CPLEX, LINGO, MOSEK, Gurobi, Xpress-MP và Excel Solver được thiết kế để giải quyết hiệu quả các bài toán lập trình tuyến tính phức tạp.</a:t>
            </a:r>
          </a:p>
        </p:txBody>
      </p:sp>
      <p:grpSp>
        <p:nvGrpSpPr>
          <p:cNvPr name="Group 20" id="20"/>
          <p:cNvGrpSpPr/>
          <p:nvPr/>
        </p:nvGrpSpPr>
        <p:grpSpPr>
          <a:xfrm rot="0">
            <a:off x="5834806" y="2014091"/>
            <a:ext cx="4727972" cy="4075360"/>
            <a:chOff x="0" y="0"/>
            <a:chExt cx="6303963" cy="5433813"/>
          </a:xfrm>
        </p:grpSpPr>
        <p:sp>
          <p:nvSpPr>
            <p:cNvPr name="Freeform 21" id="21"/>
            <p:cNvSpPr/>
            <p:nvPr/>
          </p:nvSpPr>
          <p:spPr>
            <a:xfrm flipH="false" flipV="false" rot="0">
              <a:off x="6350" y="6350"/>
              <a:ext cx="6291326" cy="5421122"/>
            </a:xfrm>
            <a:custGeom>
              <a:avLst/>
              <a:gdLst/>
              <a:ahLst/>
              <a:cxnLst/>
              <a:rect r="r" b="b" t="t" l="l"/>
              <a:pathLst>
                <a:path h="5421122" w="6291326">
                  <a:moveTo>
                    <a:pt x="0" y="498348"/>
                  </a:moveTo>
                  <a:cubicBezTo>
                    <a:pt x="0" y="223139"/>
                    <a:pt x="223139" y="0"/>
                    <a:pt x="498475" y="0"/>
                  </a:cubicBezTo>
                  <a:lnTo>
                    <a:pt x="5792851" y="0"/>
                  </a:lnTo>
                  <a:cubicBezTo>
                    <a:pt x="6068187" y="0"/>
                    <a:pt x="6291326" y="223139"/>
                    <a:pt x="6291326" y="498348"/>
                  </a:cubicBezTo>
                  <a:lnTo>
                    <a:pt x="6291326" y="4922774"/>
                  </a:lnTo>
                  <a:cubicBezTo>
                    <a:pt x="6291326" y="5197983"/>
                    <a:pt x="6068187" y="5421122"/>
                    <a:pt x="5792851" y="5421122"/>
                  </a:cubicBezTo>
                  <a:lnTo>
                    <a:pt x="498475" y="5421122"/>
                  </a:lnTo>
                  <a:cubicBezTo>
                    <a:pt x="223139" y="5421122"/>
                    <a:pt x="0" y="5197983"/>
                    <a:pt x="0" y="4922774"/>
                  </a:cubicBezTo>
                  <a:close/>
                </a:path>
              </a:pathLst>
            </a:custGeom>
            <a:solidFill>
              <a:srgbClr val="D4E9F7"/>
            </a:solidFill>
          </p:spPr>
        </p:sp>
        <p:sp>
          <p:nvSpPr>
            <p:cNvPr name="Freeform 22" id="22"/>
            <p:cNvSpPr/>
            <p:nvPr/>
          </p:nvSpPr>
          <p:spPr>
            <a:xfrm flipH="false" flipV="false" rot="0">
              <a:off x="0" y="0"/>
              <a:ext cx="6304026" cy="5433822"/>
            </a:xfrm>
            <a:custGeom>
              <a:avLst/>
              <a:gdLst/>
              <a:ahLst/>
              <a:cxnLst/>
              <a:rect r="r" b="b" t="t" l="l"/>
              <a:pathLst>
                <a:path h="5433822" w="6304026">
                  <a:moveTo>
                    <a:pt x="0" y="504698"/>
                  </a:moveTo>
                  <a:cubicBezTo>
                    <a:pt x="0" y="225933"/>
                    <a:pt x="226060" y="0"/>
                    <a:pt x="504825" y="0"/>
                  </a:cubicBezTo>
                  <a:lnTo>
                    <a:pt x="5799201" y="0"/>
                  </a:lnTo>
                  <a:lnTo>
                    <a:pt x="5799201" y="6350"/>
                  </a:lnTo>
                  <a:lnTo>
                    <a:pt x="5799201" y="0"/>
                  </a:lnTo>
                  <a:cubicBezTo>
                    <a:pt x="6077966" y="0"/>
                    <a:pt x="6304026" y="225933"/>
                    <a:pt x="6304026" y="504698"/>
                  </a:cubicBezTo>
                  <a:lnTo>
                    <a:pt x="6297676" y="504698"/>
                  </a:lnTo>
                  <a:lnTo>
                    <a:pt x="6304026" y="504698"/>
                  </a:lnTo>
                  <a:lnTo>
                    <a:pt x="6304026" y="4929124"/>
                  </a:lnTo>
                  <a:lnTo>
                    <a:pt x="6297676" y="4929124"/>
                  </a:lnTo>
                  <a:lnTo>
                    <a:pt x="6304026" y="4929124"/>
                  </a:lnTo>
                  <a:cubicBezTo>
                    <a:pt x="6304026" y="5207889"/>
                    <a:pt x="6077966" y="5433822"/>
                    <a:pt x="5799201" y="5433822"/>
                  </a:cubicBezTo>
                  <a:lnTo>
                    <a:pt x="5799201" y="5427472"/>
                  </a:lnTo>
                  <a:lnTo>
                    <a:pt x="5799201" y="5433822"/>
                  </a:lnTo>
                  <a:lnTo>
                    <a:pt x="504825" y="5433822"/>
                  </a:lnTo>
                  <a:lnTo>
                    <a:pt x="504825" y="5427472"/>
                  </a:lnTo>
                  <a:lnTo>
                    <a:pt x="504825" y="5433822"/>
                  </a:lnTo>
                  <a:cubicBezTo>
                    <a:pt x="226060" y="5433822"/>
                    <a:pt x="0" y="5207889"/>
                    <a:pt x="0" y="4929124"/>
                  </a:cubicBezTo>
                  <a:lnTo>
                    <a:pt x="0" y="504698"/>
                  </a:lnTo>
                  <a:lnTo>
                    <a:pt x="6350" y="504698"/>
                  </a:lnTo>
                  <a:lnTo>
                    <a:pt x="0" y="504698"/>
                  </a:lnTo>
                  <a:moveTo>
                    <a:pt x="12700" y="504698"/>
                  </a:moveTo>
                  <a:lnTo>
                    <a:pt x="12700" y="4929124"/>
                  </a:lnTo>
                  <a:lnTo>
                    <a:pt x="6350" y="4929124"/>
                  </a:lnTo>
                  <a:lnTo>
                    <a:pt x="12700" y="4929124"/>
                  </a:lnTo>
                  <a:cubicBezTo>
                    <a:pt x="12700" y="5200777"/>
                    <a:pt x="233045" y="5421122"/>
                    <a:pt x="504825" y="5421122"/>
                  </a:cubicBezTo>
                  <a:lnTo>
                    <a:pt x="5799201" y="5421122"/>
                  </a:lnTo>
                  <a:cubicBezTo>
                    <a:pt x="6070981" y="5421122"/>
                    <a:pt x="6291326" y="5200904"/>
                    <a:pt x="6291326" y="4929124"/>
                  </a:cubicBezTo>
                  <a:lnTo>
                    <a:pt x="6291326" y="504698"/>
                  </a:lnTo>
                  <a:cubicBezTo>
                    <a:pt x="6291326" y="232918"/>
                    <a:pt x="6070981" y="12700"/>
                    <a:pt x="5799201" y="12700"/>
                  </a:cubicBezTo>
                  <a:lnTo>
                    <a:pt x="504825" y="12700"/>
                  </a:lnTo>
                  <a:lnTo>
                    <a:pt x="504825" y="6350"/>
                  </a:lnTo>
                  <a:lnTo>
                    <a:pt x="504825" y="12700"/>
                  </a:lnTo>
                  <a:cubicBezTo>
                    <a:pt x="233045" y="12700"/>
                    <a:pt x="12700" y="232918"/>
                    <a:pt x="12700" y="504698"/>
                  </a:cubicBezTo>
                  <a:close/>
                </a:path>
              </a:pathLst>
            </a:custGeom>
            <a:solidFill>
              <a:srgbClr val="2589C9"/>
            </a:solidFill>
          </p:spPr>
        </p:sp>
      </p:grpSp>
      <p:grpSp>
        <p:nvGrpSpPr>
          <p:cNvPr name="Group 23" id="23"/>
          <p:cNvGrpSpPr/>
          <p:nvPr/>
        </p:nvGrpSpPr>
        <p:grpSpPr>
          <a:xfrm rot="0">
            <a:off x="6098232" y="2277516"/>
            <a:ext cx="747415" cy="747415"/>
            <a:chOff x="0" y="0"/>
            <a:chExt cx="996553" cy="996553"/>
          </a:xfrm>
        </p:grpSpPr>
        <p:sp>
          <p:nvSpPr>
            <p:cNvPr name="Freeform 24" id="24"/>
            <p:cNvSpPr/>
            <p:nvPr/>
          </p:nvSpPr>
          <p:spPr>
            <a:xfrm flipH="false" flipV="false" rot="0">
              <a:off x="0" y="0"/>
              <a:ext cx="996569" cy="996569"/>
            </a:xfrm>
            <a:custGeom>
              <a:avLst/>
              <a:gdLst/>
              <a:ahLst/>
              <a:cxnLst/>
              <a:rect r="r" b="b" t="t" l="l"/>
              <a:pathLst>
                <a:path h="996569" w="996569">
                  <a:moveTo>
                    <a:pt x="0" y="498221"/>
                  </a:moveTo>
                  <a:cubicBezTo>
                    <a:pt x="0" y="223139"/>
                    <a:pt x="223139" y="0"/>
                    <a:pt x="498221" y="0"/>
                  </a:cubicBezTo>
                  <a:cubicBezTo>
                    <a:pt x="773303" y="0"/>
                    <a:pt x="996569" y="223139"/>
                    <a:pt x="996569" y="498221"/>
                  </a:cubicBezTo>
                  <a:cubicBezTo>
                    <a:pt x="996569" y="773303"/>
                    <a:pt x="773430" y="996569"/>
                    <a:pt x="498221" y="996569"/>
                  </a:cubicBezTo>
                  <a:cubicBezTo>
                    <a:pt x="223012" y="996569"/>
                    <a:pt x="0" y="773430"/>
                    <a:pt x="0" y="498221"/>
                  </a:cubicBezTo>
                  <a:close/>
                </a:path>
              </a:pathLst>
            </a:custGeom>
            <a:solidFill>
              <a:srgbClr val="2589C9"/>
            </a:solidFill>
          </p:spPr>
        </p:sp>
      </p:grpSp>
      <p:grpSp>
        <p:nvGrpSpPr>
          <p:cNvPr name="Group 25" id="25"/>
          <p:cNvGrpSpPr/>
          <p:nvPr/>
        </p:nvGrpSpPr>
        <p:grpSpPr>
          <a:xfrm rot="0">
            <a:off x="6303764" y="2441079"/>
            <a:ext cx="336202" cy="420291"/>
            <a:chOff x="0" y="0"/>
            <a:chExt cx="448270" cy="560388"/>
          </a:xfrm>
        </p:grpSpPr>
        <p:sp>
          <p:nvSpPr>
            <p:cNvPr name="Freeform 26" id="26" descr="preencoded.png"/>
            <p:cNvSpPr/>
            <p:nvPr/>
          </p:nvSpPr>
          <p:spPr>
            <a:xfrm flipH="false" flipV="false" rot="0">
              <a:off x="0" y="0"/>
              <a:ext cx="448310" cy="560451"/>
            </a:xfrm>
            <a:custGeom>
              <a:avLst/>
              <a:gdLst/>
              <a:ahLst/>
              <a:cxnLst/>
              <a:rect r="r" b="b" t="t" l="l"/>
              <a:pathLst>
                <a:path h="560451" w="448310">
                  <a:moveTo>
                    <a:pt x="0" y="0"/>
                  </a:moveTo>
                  <a:lnTo>
                    <a:pt x="448310" y="0"/>
                  </a:lnTo>
                  <a:lnTo>
                    <a:pt x="448310" y="560451"/>
                  </a:lnTo>
                  <a:lnTo>
                    <a:pt x="0" y="560451"/>
                  </a:lnTo>
                  <a:lnTo>
                    <a:pt x="0" y="0"/>
                  </a:lnTo>
                  <a:close/>
                </a:path>
              </a:pathLst>
            </a:custGeom>
            <a:blipFill>
              <a:blip r:embed="rId7"/>
              <a:stretch>
                <a:fillRect l="0" t="-281" r="8" b="-269"/>
              </a:stretch>
            </a:blipFill>
          </p:spPr>
        </p:sp>
      </p:grpSp>
      <p:sp>
        <p:nvSpPr>
          <p:cNvPr name="TextBox 27" id="27"/>
          <p:cNvSpPr txBox="true"/>
          <p:nvPr/>
        </p:nvSpPr>
        <p:spPr>
          <a:xfrm rot="0">
            <a:off x="6098232" y="3240584"/>
            <a:ext cx="3991400" cy="395287"/>
          </a:xfrm>
          <a:prstGeom prst="rect">
            <a:avLst/>
          </a:prstGeom>
        </p:spPr>
        <p:txBody>
          <a:bodyPr anchor="t" rtlCol="false" tIns="0" lIns="0" bIns="0" rIns="0">
            <a:spAutoFit/>
          </a:bodyPr>
          <a:lstStyle/>
          <a:p>
            <a:pPr algn="l">
              <a:lnSpc>
                <a:spcPts val="3187"/>
              </a:lnSpc>
            </a:pPr>
            <a:r>
              <a:rPr lang="en-US" sz="2562" b="true">
                <a:solidFill>
                  <a:srgbClr val="384653"/>
                </a:solidFill>
                <a:latin typeface="Barlow Bold"/>
                <a:ea typeface="Barlow Bold"/>
                <a:cs typeface="Barlow Bold"/>
                <a:sym typeface="Barlow Bold"/>
              </a:rPr>
              <a:t>Tốc độ và Độ chính xác</a:t>
            </a:r>
          </a:p>
        </p:txBody>
      </p:sp>
      <p:sp>
        <p:nvSpPr>
          <p:cNvPr name="TextBox 28" id="28"/>
          <p:cNvSpPr txBox="true"/>
          <p:nvPr/>
        </p:nvSpPr>
        <p:spPr>
          <a:xfrm rot="0">
            <a:off x="6098232" y="3747493"/>
            <a:ext cx="4201120" cy="2078534"/>
          </a:xfrm>
          <a:prstGeom prst="rect">
            <a:avLst/>
          </a:prstGeom>
        </p:spPr>
        <p:txBody>
          <a:bodyPr anchor="t" rtlCol="false" tIns="0" lIns="0" bIns="0" rIns="0">
            <a:spAutoFit/>
          </a:bodyPr>
          <a:lstStyle/>
          <a:p>
            <a:pPr algn="l">
              <a:lnSpc>
                <a:spcPts val="3125"/>
              </a:lnSpc>
            </a:pPr>
            <a:r>
              <a:rPr lang="en-US" sz="1937">
                <a:solidFill>
                  <a:srgbClr val="384653"/>
                </a:solidFill>
                <a:latin typeface="Montserrat 1"/>
                <a:ea typeface="Montserrat 1"/>
                <a:cs typeface="Montserrat 1"/>
                <a:sym typeface="Montserrat 1"/>
              </a:rPr>
              <a:t>Những phần mềm này có khả năng xử lý hàng ngàn biến và ràng buộc trong thời gian ngắn, mang lại kết quả chính xác và đáng tin cậy.</a:t>
            </a:r>
          </a:p>
        </p:txBody>
      </p:sp>
      <p:grpSp>
        <p:nvGrpSpPr>
          <p:cNvPr name="Group 29" id="29"/>
          <p:cNvGrpSpPr/>
          <p:nvPr/>
        </p:nvGrpSpPr>
        <p:grpSpPr>
          <a:xfrm rot="0">
            <a:off x="867221" y="6329065"/>
            <a:ext cx="9695558" cy="2879675"/>
            <a:chOff x="0" y="0"/>
            <a:chExt cx="12927410" cy="3839567"/>
          </a:xfrm>
        </p:grpSpPr>
        <p:sp>
          <p:nvSpPr>
            <p:cNvPr name="Freeform 30" id="30"/>
            <p:cNvSpPr/>
            <p:nvPr/>
          </p:nvSpPr>
          <p:spPr>
            <a:xfrm flipH="false" flipV="false" rot="0">
              <a:off x="6350" y="6350"/>
              <a:ext cx="12914757" cy="3826891"/>
            </a:xfrm>
            <a:custGeom>
              <a:avLst/>
              <a:gdLst/>
              <a:ahLst/>
              <a:cxnLst/>
              <a:rect r="r" b="b" t="t" l="l"/>
              <a:pathLst>
                <a:path h="3826891" w="12914757">
                  <a:moveTo>
                    <a:pt x="0" y="498348"/>
                  </a:moveTo>
                  <a:cubicBezTo>
                    <a:pt x="0" y="223139"/>
                    <a:pt x="223647" y="0"/>
                    <a:pt x="499491" y="0"/>
                  </a:cubicBezTo>
                  <a:lnTo>
                    <a:pt x="12415266" y="0"/>
                  </a:lnTo>
                  <a:cubicBezTo>
                    <a:pt x="12691110" y="0"/>
                    <a:pt x="12914757" y="223139"/>
                    <a:pt x="12914757" y="498348"/>
                  </a:cubicBezTo>
                  <a:lnTo>
                    <a:pt x="12914757" y="3328543"/>
                  </a:lnTo>
                  <a:cubicBezTo>
                    <a:pt x="12914757" y="3603752"/>
                    <a:pt x="12691111" y="3826891"/>
                    <a:pt x="12415266" y="3826891"/>
                  </a:cubicBezTo>
                  <a:lnTo>
                    <a:pt x="499491" y="3826891"/>
                  </a:lnTo>
                  <a:cubicBezTo>
                    <a:pt x="223647" y="3826891"/>
                    <a:pt x="0" y="3603752"/>
                    <a:pt x="0" y="3328543"/>
                  </a:cubicBezTo>
                  <a:close/>
                </a:path>
              </a:pathLst>
            </a:custGeom>
            <a:solidFill>
              <a:srgbClr val="D4E9F7"/>
            </a:solidFill>
          </p:spPr>
        </p:sp>
        <p:sp>
          <p:nvSpPr>
            <p:cNvPr name="Freeform 31" id="31"/>
            <p:cNvSpPr/>
            <p:nvPr/>
          </p:nvSpPr>
          <p:spPr>
            <a:xfrm flipH="false" flipV="false" rot="0">
              <a:off x="0" y="0"/>
              <a:ext cx="12927457" cy="3839591"/>
            </a:xfrm>
            <a:custGeom>
              <a:avLst/>
              <a:gdLst/>
              <a:ahLst/>
              <a:cxnLst/>
              <a:rect r="r" b="b" t="t" l="l"/>
              <a:pathLst>
                <a:path h="3839591" w="12927457">
                  <a:moveTo>
                    <a:pt x="0" y="504698"/>
                  </a:moveTo>
                  <a:cubicBezTo>
                    <a:pt x="0" y="225933"/>
                    <a:pt x="226441" y="0"/>
                    <a:pt x="505841" y="0"/>
                  </a:cubicBezTo>
                  <a:lnTo>
                    <a:pt x="12421616" y="0"/>
                  </a:lnTo>
                  <a:lnTo>
                    <a:pt x="12421616" y="6350"/>
                  </a:lnTo>
                  <a:lnTo>
                    <a:pt x="12421616" y="0"/>
                  </a:lnTo>
                  <a:cubicBezTo>
                    <a:pt x="12701016" y="0"/>
                    <a:pt x="12927457" y="225933"/>
                    <a:pt x="12927457" y="504698"/>
                  </a:cubicBezTo>
                  <a:lnTo>
                    <a:pt x="12921107" y="504698"/>
                  </a:lnTo>
                  <a:lnTo>
                    <a:pt x="12927457" y="504698"/>
                  </a:lnTo>
                  <a:lnTo>
                    <a:pt x="12927457" y="3334893"/>
                  </a:lnTo>
                  <a:lnTo>
                    <a:pt x="12921107" y="3334893"/>
                  </a:lnTo>
                  <a:lnTo>
                    <a:pt x="12927457" y="3334893"/>
                  </a:lnTo>
                  <a:cubicBezTo>
                    <a:pt x="12927457" y="3613658"/>
                    <a:pt x="12701016" y="3839591"/>
                    <a:pt x="12421616" y="3839591"/>
                  </a:cubicBezTo>
                  <a:lnTo>
                    <a:pt x="12421616" y="3833241"/>
                  </a:lnTo>
                  <a:lnTo>
                    <a:pt x="12421616" y="3839591"/>
                  </a:lnTo>
                  <a:lnTo>
                    <a:pt x="505841" y="3839591"/>
                  </a:lnTo>
                  <a:lnTo>
                    <a:pt x="505841" y="3833241"/>
                  </a:lnTo>
                  <a:lnTo>
                    <a:pt x="505841" y="3839591"/>
                  </a:lnTo>
                  <a:cubicBezTo>
                    <a:pt x="226441" y="3839591"/>
                    <a:pt x="0" y="3613658"/>
                    <a:pt x="0" y="3334893"/>
                  </a:cubicBezTo>
                  <a:lnTo>
                    <a:pt x="0" y="504698"/>
                  </a:lnTo>
                  <a:lnTo>
                    <a:pt x="6350" y="504698"/>
                  </a:lnTo>
                  <a:lnTo>
                    <a:pt x="0" y="504698"/>
                  </a:lnTo>
                  <a:moveTo>
                    <a:pt x="12700" y="504698"/>
                  </a:moveTo>
                  <a:lnTo>
                    <a:pt x="12700" y="3334893"/>
                  </a:lnTo>
                  <a:lnTo>
                    <a:pt x="6350" y="3334893"/>
                  </a:lnTo>
                  <a:lnTo>
                    <a:pt x="12700" y="3334893"/>
                  </a:lnTo>
                  <a:cubicBezTo>
                    <a:pt x="12700" y="3606546"/>
                    <a:pt x="233426" y="3826891"/>
                    <a:pt x="505841" y="3826891"/>
                  </a:cubicBezTo>
                  <a:lnTo>
                    <a:pt x="12421616" y="3826891"/>
                  </a:lnTo>
                  <a:cubicBezTo>
                    <a:pt x="12693904" y="3826891"/>
                    <a:pt x="12914757" y="3606673"/>
                    <a:pt x="12914757" y="3334893"/>
                  </a:cubicBezTo>
                  <a:lnTo>
                    <a:pt x="12914757" y="504698"/>
                  </a:lnTo>
                  <a:cubicBezTo>
                    <a:pt x="12914757" y="232918"/>
                    <a:pt x="12693904" y="12700"/>
                    <a:pt x="12421616" y="12700"/>
                  </a:cubicBezTo>
                  <a:lnTo>
                    <a:pt x="505841" y="12700"/>
                  </a:lnTo>
                  <a:lnTo>
                    <a:pt x="505841" y="6350"/>
                  </a:lnTo>
                  <a:lnTo>
                    <a:pt x="505841" y="12700"/>
                  </a:lnTo>
                  <a:cubicBezTo>
                    <a:pt x="233426" y="12700"/>
                    <a:pt x="12700" y="232918"/>
                    <a:pt x="12700" y="504698"/>
                  </a:cubicBezTo>
                  <a:close/>
                </a:path>
              </a:pathLst>
            </a:custGeom>
            <a:solidFill>
              <a:srgbClr val="063E5F"/>
            </a:solidFill>
          </p:spPr>
        </p:sp>
      </p:grpSp>
      <p:grpSp>
        <p:nvGrpSpPr>
          <p:cNvPr name="Group 32" id="32"/>
          <p:cNvGrpSpPr/>
          <p:nvPr/>
        </p:nvGrpSpPr>
        <p:grpSpPr>
          <a:xfrm rot="0">
            <a:off x="1130647" y="6592491"/>
            <a:ext cx="747415" cy="747415"/>
            <a:chOff x="0" y="0"/>
            <a:chExt cx="996553" cy="996553"/>
          </a:xfrm>
        </p:grpSpPr>
        <p:sp>
          <p:nvSpPr>
            <p:cNvPr name="Freeform 33" id="33"/>
            <p:cNvSpPr/>
            <p:nvPr/>
          </p:nvSpPr>
          <p:spPr>
            <a:xfrm flipH="false" flipV="false" rot="0">
              <a:off x="0" y="0"/>
              <a:ext cx="996569" cy="996569"/>
            </a:xfrm>
            <a:custGeom>
              <a:avLst/>
              <a:gdLst/>
              <a:ahLst/>
              <a:cxnLst/>
              <a:rect r="r" b="b" t="t" l="l"/>
              <a:pathLst>
                <a:path h="996569" w="996569">
                  <a:moveTo>
                    <a:pt x="0" y="498221"/>
                  </a:moveTo>
                  <a:cubicBezTo>
                    <a:pt x="0" y="223139"/>
                    <a:pt x="223139" y="0"/>
                    <a:pt x="498221" y="0"/>
                  </a:cubicBezTo>
                  <a:cubicBezTo>
                    <a:pt x="773303" y="0"/>
                    <a:pt x="996569" y="223139"/>
                    <a:pt x="996569" y="498221"/>
                  </a:cubicBezTo>
                  <a:cubicBezTo>
                    <a:pt x="996569" y="773303"/>
                    <a:pt x="773430" y="996569"/>
                    <a:pt x="498221" y="996569"/>
                  </a:cubicBezTo>
                  <a:cubicBezTo>
                    <a:pt x="223012" y="996569"/>
                    <a:pt x="0" y="773430"/>
                    <a:pt x="0" y="498221"/>
                  </a:cubicBezTo>
                  <a:close/>
                </a:path>
              </a:pathLst>
            </a:custGeom>
            <a:solidFill>
              <a:srgbClr val="063E5F"/>
            </a:solidFill>
          </p:spPr>
        </p:sp>
      </p:grpSp>
      <p:grpSp>
        <p:nvGrpSpPr>
          <p:cNvPr name="Group 34" id="34"/>
          <p:cNvGrpSpPr/>
          <p:nvPr/>
        </p:nvGrpSpPr>
        <p:grpSpPr>
          <a:xfrm rot="0">
            <a:off x="1336179" y="6756052"/>
            <a:ext cx="336203" cy="420291"/>
            <a:chOff x="0" y="0"/>
            <a:chExt cx="448270" cy="560388"/>
          </a:xfrm>
        </p:grpSpPr>
        <p:sp>
          <p:nvSpPr>
            <p:cNvPr name="Freeform 35" id="35" descr="preencoded.png"/>
            <p:cNvSpPr/>
            <p:nvPr/>
          </p:nvSpPr>
          <p:spPr>
            <a:xfrm flipH="false" flipV="false" rot="0">
              <a:off x="0" y="0"/>
              <a:ext cx="448310" cy="560451"/>
            </a:xfrm>
            <a:custGeom>
              <a:avLst/>
              <a:gdLst/>
              <a:ahLst/>
              <a:cxnLst/>
              <a:rect r="r" b="b" t="t" l="l"/>
              <a:pathLst>
                <a:path h="560451" w="448310">
                  <a:moveTo>
                    <a:pt x="0" y="0"/>
                  </a:moveTo>
                  <a:lnTo>
                    <a:pt x="448310" y="0"/>
                  </a:lnTo>
                  <a:lnTo>
                    <a:pt x="448310" y="560451"/>
                  </a:lnTo>
                  <a:lnTo>
                    <a:pt x="0" y="560451"/>
                  </a:lnTo>
                  <a:lnTo>
                    <a:pt x="0" y="0"/>
                  </a:lnTo>
                  <a:close/>
                </a:path>
              </a:pathLst>
            </a:custGeom>
            <a:blipFill>
              <a:blip r:embed="rId8"/>
              <a:stretch>
                <a:fillRect l="0" t="-281" r="8" b="-269"/>
              </a:stretch>
            </a:blipFill>
          </p:spPr>
        </p:sp>
      </p:grpSp>
      <p:sp>
        <p:nvSpPr>
          <p:cNvPr name="TextBox 36" id="36"/>
          <p:cNvSpPr txBox="true"/>
          <p:nvPr/>
        </p:nvSpPr>
        <p:spPr>
          <a:xfrm rot="0">
            <a:off x="1130647" y="7579519"/>
            <a:ext cx="3278089" cy="419249"/>
          </a:xfrm>
          <a:prstGeom prst="rect">
            <a:avLst/>
          </a:prstGeom>
        </p:spPr>
        <p:txBody>
          <a:bodyPr anchor="t" rtlCol="false" tIns="0" lIns="0" bIns="0" rIns="0">
            <a:spAutoFit/>
          </a:bodyPr>
          <a:lstStyle/>
          <a:p>
            <a:pPr algn="l">
              <a:lnSpc>
                <a:spcPts val="3187"/>
              </a:lnSpc>
            </a:pPr>
            <a:r>
              <a:rPr lang="en-US" sz="2562" b="true">
                <a:solidFill>
                  <a:srgbClr val="384653"/>
                </a:solidFill>
                <a:latin typeface="Barlow Bold"/>
                <a:ea typeface="Barlow Bold"/>
                <a:cs typeface="Barlow Bold"/>
                <a:sym typeface="Barlow Bold"/>
              </a:rPr>
              <a:t>Mở rộng quy mô</a:t>
            </a:r>
          </a:p>
        </p:txBody>
      </p:sp>
      <p:sp>
        <p:nvSpPr>
          <p:cNvPr name="TextBox 37" id="37"/>
          <p:cNvSpPr txBox="true"/>
          <p:nvPr/>
        </p:nvSpPr>
        <p:spPr>
          <a:xfrm rot="0">
            <a:off x="1130647" y="8062466"/>
            <a:ext cx="9168705" cy="882849"/>
          </a:xfrm>
          <a:prstGeom prst="rect">
            <a:avLst/>
          </a:prstGeom>
        </p:spPr>
        <p:txBody>
          <a:bodyPr anchor="t" rtlCol="false" tIns="0" lIns="0" bIns="0" rIns="0">
            <a:spAutoFit/>
          </a:bodyPr>
          <a:lstStyle/>
          <a:p>
            <a:pPr algn="l">
              <a:lnSpc>
                <a:spcPts val="3125"/>
              </a:lnSpc>
            </a:pPr>
            <a:r>
              <a:rPr lang="en-US" sz="1937">
                <a:solidFill>
                  <a:srgbClr val="384653"/>
                </a:solidFill>
                <a:latin typeface="Montserrat 1"/>
                <a:ea typeface="Montserrat 1"/>
                <a:cs typeface="Montserrat 1"/>
                <a:sym typeface="Montserrat 1"/>
              </a:rPr>
              <a:t>Khác với phương pháp đồ họa hạn chế, phần mềm có thể giải quyết các bài toán có quy mô lớn, nhiều biến và ràng buộc một cách dễ dàng.</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sp>
        <p:nvSpPr>
          <p:cNvPr name="TextBox 8" id="8"/>
          <p:cNvSpPr txBox="true"/>
          <p:nvPr/>
        </p:nvSpPr>
        <p:spPr>
          <a:xfrm rot="0">
            <a:off x="741312" y="842538"/>
            <a:ext cx="13612667" cy="704649"/>
          </a:xfrm>
          <a:prstGeom prst="rect">
            <a:avLst/>
          </a:prstGeom>
        </p:spPr>
        <p:txBody>
          <a:bodyPr anchor="t" rtlCol="false" tIns="0" lIns="0" bIns="0" rIns="0">
            <a:spAutoFit/>
          </a:bodyPr>
          <a:lstStyle/>
          <a:p>
            <a:pPr algn="l">
              <a:lnSpc>
                <a:spcPts val="5664"/>
              </a:lnSpc>
            </a:pPr>
            <a:r>
              <a:rPr lang="en-US" sz="4531" b="true">
                <a:solidFill>
                  <a:srgbClr val="2E3C4E"/>
                </a:solidFill>
                <a:latin typeface="Montserrat 1 Bold"/>
                <a:ea typeface="Montserrat 1 Bold"/>
                <a:cs typeface="Montserrat 1 Bold"/>
                <a:sym typeface="Montserrat 1 Bold"/>
              </a:rPr>
              <a:t>Ứng dụng trong quản lý tài nguyên (RMC)</a:t>
            </a:r>
          </a:p>
        </p:txBody>
      </p:sp>
      <p:grpSp>
        <p:nvGrpSpPr>
          <p:cNvPr name="Group 9" id="9"/>
          <p:cNvGrpSpPr/>
          <p:nvPr/>
        </p:nvGrpSpPr>
        <p:grpSpPr>
          <a:xfrm rot="0">
            <a:off x="741312" y="2307282"/>
            <a:ext cx="5460504" cy="1428750"/>
            <a:chOff x="0" y="0"/>
            <a:chExt cx="7280672" cy="1905000"/>
          </a:xfrm>
        </p:grpSpPr>
        <p:sp>
          <p:nvSpPr>
            <p:cNvPr name="Freeform 10" id="10" descr="preencoded.png"/>
            <p:cNvSpPr/>
            <p:nvPr/>
          </p:nvSpPr>
          <p:spPr>
            <a:xfrm flipH="false" flipV="false" rot="0">
              <a:off x="0" y="0"/>
              <a:ext cx="7280656" cy="1905000"/>
            </a:xfrm>
            <a:custGeom>
              <a:avLst/>
              <a:gdLst/>
              <a:ahLst/>
              <a:cxnLst/>
              <a:rect r="r" b="b" t="t" l="l"/>
              <a:pathLst>
                <a:path h="1905000" w="7280656">
                  <a:moveTo>
                    <a:pt x="0" y="0"/>
                  </a:moveTo>
                  <a:lnTo>
                    <a:pt x="7280656" y="0"/>
                  </a:lnTo>
                  <a:lnTo>
                    <a:pt x="7280656" y="1905000"/>
                  </a:lnTo>
                  <a:lnTo>
                    <a:pt x="0" y="1905000"/>
                  </a:lnTo>
                  <a:lnTo>
                    <a:pt x="0" y="0"/>
                  </a:lnTo>
                  <a:close/>
                </a:path>
              </a:pathLst>
            </a:custGeom>
            <a:blipFill>
              <a:blip r:embed="rId5"/>
              <a:stretch>
                <a:fillRect l="0" t="-24" r="0" b="-24"/>
              </a:stretch>
            </a:blipFill>
          </p:spPr>
        </p:sp>
      </p:grpSp>
      <p:sp>
        <p:nvSpPr>
          <p:cNvPr name="TextBox 11" id="11"/>
          <p:cNvSpPr txBox="true"/>
          <p:nvPr/>
        </p:nvSpPr>
        <p:spPr>
          <a:xfrm rot="0">
            <a:off x="953095" y="3144887"/>
            <a:ext cx="4053605" cy="334963"/>
          </a:xfrm>
          <a:prstGeom prst="rect">
            <a:avLst/>
          </a:prstGeom>
        </p:spPr>
        <p:txBody>
          <a:bodyPr anchor="t" rtlCol="false" tIns="0" lIns="0" bIns="0" rIns="0">
            <a:spAutoFit/>
          </a:bodyPr>
          <a:lstStyle/>
          <a:p>
            <a:pPr algn="l">
              <a:lnSpc>
                <a:spcPts val="2687"/>
              </a:lnSpc>
            </a:pPr>
            <a:r>
              <a:rPr lang="en-US" sz="2187" b="true">
                <a:solidFill>
                  <a:srgbClr val="384653"/>
                </a:solidFill>
                <a:latin typeface="Barlow Bold"/>
                <a:ea typeface="Barlow Bold"/>
                <a:cs typeface="Barlow Bold"/>
                <a:sym typeface="Barlow Bold"/>
              </a:rPr>
              <a:t>1. Xây dựng mô hình toán học</a:t>
            </a:r>
          </a:p>
        </p:txBody>
      </p:sp>
      <p:sp>
        <p:nvSpPr>
          <p:cNvPr name="TextBox 12" id="12"/>
          <p:cNvSpPr txBox="true"/>
          <p:nvPr/>
        </p:nvSpPr>
        <p:spPr>
          <a:xfrm rot="0">
            <a:off x="953095" y="3563094"/>
            <a:ext cx="5036939" cy="1082874"/>
          </a:xfrm>
          <a:prstGeom prst="rect">
            <a:avLst/>
          </a:prstGeom>
        </p:spPr>
        <p:txBody>
          <a:bodyPr anchor="t" rtlCol="false" tIns="0" lIns="0" bIns="0" rIns="0">
            <a:spAutoFit/>
          </a:bodyPr>
          <a:lstStyle/>
          <a:p>
            <a:pPr algn="l">
              <a:lnSpc>
                <a:spcPts val="2625"/>
              </a:lnSpc>
            </a:pPr>
            <a:r>
              <a:rPr lang="en-US" sz="1625">
                <a:solidFill>
                  <a:srgbClr val="384653"/>
                </a:solidFill>
                <a:latin typeface="Montserrat 1"/>
                <a:ea typeface="Montserrat 1"/>
                <a:cs typeface="Montserrat 1"/>
                <a:sym typeface="Montserrat 1"/>
              </a:rPr>
              <a:t>Đầu tiên, cần phải chuyển bài toán RMC thành mô hình toán học rõ ràng, bao gồm hàm mục tiêu và các ràng buộc liên quan.</a:t>
            </a:r>
          </a:p>
        </p:txBody>
      </p:sp>
      <p:grpSp>
        <p:nvGrpSpPr>
          <p:cNvPr name="Group 13" id="13"/>
          <p:cNvGrpSpPr/>
          <p:nvPr/>
        </p:nvGrpSpPr>
        <p:grpSpPr>
          <a:xfrm rot="0">
            <a:off x="953095" y="4884241"/>
            <a:ext cx="5036939" cy="3446264"/>
            <a:chOff x="0" y="0"/>
            <a:chExt cx="6715918" cy="4595018"/>
          </a:xfrm>
        </p:grpSpPr>
        <p:sp>
          <p:nvSpPr>
            <p:cNvPr name="Freeform 14" id="14" descr="preencoded.png"/>
            <p:cNvSpPr/>
            <p:nvPr/>
          </p:nvSpPr>
          <p:spPr>
            <a:xfrm flipH="false" flipV="false" rot="0">
              <a:off x="0" y="0"/>
              <a:ext cx="6715887" cy="4594987"/>
            </a:xfrm>
            <a:custGeom>
              <a:avLst/>
              <a:gdLst/>
              <a:ahLst/>
              <a:cxnLst/>
              <a:rect r="r" b="b" t="t" l="l"/>
              <a:pathLst>
                <a:path h="4594987" w="6715887">
                  <a:moveTo>
                    <a:pt x="0" y="0"/>
                  </a:moveTo>
                  <a:lnTo>
                    <a:pt x="6715887" y="0"/>
                  </a:lnTo>
                  <a:lnTo>
                    <a:pt x="6715887" y="4594987"/>
                  </a:lnTo>
                  <a:lnTo>
                    <a:pt x="0" y="4594987"/>
                  </a:lnTo>
                  <a:lnTo>
                    <a:pt x="0" y="0"/>
                  </a:lnTo>
                  <a:close/>
                </a:path>
              </a:pathLst>
            </a:custGeom>
            <a:blipFill>
              <a:blip r:embed="rId6"/>
              <a:stretch>
                <a:fillRect l="0" t="-8" r="0" b="-8"/>
              </a:stretch>
            </a:blipFill>
          </p:spPr>
        </p:sp>
      </p:grpSp>
      <p:grpSp>
        <p:nvGrpSpPr>
          <p:cNvPr name="Group 15" id="15"/>
          <p:cNvGrpSpPr/>
          <p:nvPr/>
        </p:nvGrpSpPr>
        <p:grpSpPr>
          <a:xfrm rot="0">
            <a:off x="6413599" y="1989535"/>
            <a:ext cx="5460652" cy="1428750"/>
            <a:chOff x="0" y="0"/>
            <a:chExt cx="7280870" cy="1905000"/>
          </a:xfrm>
        </p:grpSpPr>
        <p:sp>
          <p:nvSpPr>
            <p:cNvPr name="Freeform 16" id="16" descr="preencoded.png"/>
            <p:cNvSpPr/>
            <p:nvPr/>
          </p:nvSpPr>
          <p:spPr>
            <a:xfrm flipH="false" flipV="false" rot="0">
              <a:off x="0" y="0"/>
              <a:ext cx="7280910" cy="1905000"/>
            </a:xfrm>
            <a:custGeom>
              <a:avLst/>
              <a:gdLst/>
              <a:ahLst/>
              <a:cxnLst/>
              <a:rect r="r" b="b" t="t" l="l"/>
              <a:pathLst>
                <a:path h="1905000" w="7280910">
                  <a:moveTo>
                    <a:pt x="0" y="0"/>
                  </a:moveTo>
                  <a:lnTo>
                    <a:pt x="7280910" y="0"/>
                  </a:lnTo>
                  <a:lnTo>
                    <a:pt x="7280910" y="1905000"/>
                  </a:lnTo>
                  <a:lnTo>
                    <a:pt x="0" y="1905000"/>
                  </a:lnTo>
                  <a:lnTo>
                    <a:pt x="0" y="0"/>
                  </a:lnTo>
                  <a:close/>
                </a:path>
              </a:pathLst>
            </a:custGeom>
            <a:blipFill>
              <a:blip r:embed="rId7"/>
              <a:stretch>
                <a:fillRect l="0" t="-25" r="0" b="-25"/>
              </a:stretch>
            </a:blipFill>
          </p:spPr>
        </p:sp>
      </p:grpSp>
      <p:sp>
        <p:nvSpPr>
          <p:cNvPr name="TextBox 17" id="17"/>
          <p:cNvSpPr txBox="true"/>
          <p:nvPr/>
        </p:nvSpPr>
        <p:spPr>
          <a:xfrm rot="0">
            <a:off x="6625381" y="2827139"/>
            <a:ext cx="4339212" cy="334963"/>
          </a:xfrm>
          <a:prstGeom prst="rect">
            <a:avLst/>
          </a:prstGeom>
        </p:spPr>
        <p:txBody>
          <a:bodyPr anchor="t" rtlCol="false" tIns="0" lIns="0" bIns="0" rIns="0">
            <a:spAutoFit/>
          </a:bodyPr>
          <a:lstStyle/>
          <a:p>
            <a:pPr algn="l">
              <a:lnSpc>
                <a:spcPts val="2687"/>
              </a:lnSpc>
            </a:pPr>
            <a:r>
              <a:rPr lang="en-US" sz="2187" b="true">
                <a:solidFill>
                  <a:srgbClr val="384653"/>
                </a:solidFill>
                <a:latin typeface="Barlow Bold"/>
                <a:ea typeface="Barlow Bold"/>
                <a:cs typeface="Barlow Bold"/>
                <a:sym typeface="Barlow Bold"/>
              </a:rPr>
              <a:t>2. Nhập dữ liệu vào phần mềm</a:t>
            </a:r>
          </a:p>
        </p:txBody>
      </p:sp>
      <p:sp>
        <p:nvSpPr>
          <p:cNvPr name="TextBox 18" id="18"/>
          <p:cNvSpPr txBox="true"/>
          <p:nvPr/>
        </p:nvSpPr>
        <p:spPr>
          <a:xfrm rot="0">
            <a:off x="6625381" y="3245346"/>
            <a:ext cx="5037087" cy="744140"/>
          </a:xfrm>
          <a:prstGeom prst="rect">
            <a:avLst/>
          </a:prstGeom>
        </p:spPr>
        <p:txBody>
          <a:bodyPr anchor="t" rtlCol="false" tIns="0" lIns="0" bIns="0" rIns="0">
            <a:spAutoFit/>
          </a:bodyPr>
          <a:lstStyle/>
          <a:p>
            <a:pPr algn="l">
              <a:lnSpc>
                <a:spcPts val="2625"/>
              </a:lnSpc>
            </a:pPr>
            <a:r>
              <a:rPr lang="en-US" sz="1625">
                <a:solidFill>
                  <a:srgbClr val="384653"/>
                </a:solidFill>
                <a:latin typeface="Montserrat 1"/>
                <a:ea typeface="Montserrat 1"/>
                <a:cs typeface="Montserrat 1"/>
                <a:sym typeface="Montserrat 1"/>
              </a:rPr>
              <a:t>Tiếp theo, mô hình đã xây dựng được nhập vào phần mềm tối ưu hóa chuyên dụng.</a:t>
            </a:r>
          </a:p>
        </p:txBody>
      </p:sp>
      <p:grpSp>
        <p:nvGrpSpPr>
          <p:cNvPr name="Group 19" id="19"/>
          <p:cNvGrpSpPr/>
          <p:nvPr/>
        </p:nvGrpSpPr>
        <p:grpSpPr>
          <a:xfrm rot="0">
            <a:off x="6625381" y="4227760"/>
            <a:ext cx="5037087" cy="3446412"/>
            <a:chOff x="0" y="0"/>
            <a:chExt cx="6716117" cy="4595217"/>
          </a:xfrm>
        </p:grpSpPr>
        <p:sp>
          <p:nvSpPr>
            <p:cNvPr name="Freeform 20" id="20" descr="preencoded.png"/>
            <p:cNvSpPr/>
            <p:nvPr/>
          </p:nvSpPr>
          <p:spPr>
            <a:xfrm flipH="false" flipV="false" rot="0">
              <a:off x="0" y="0"/>
              <a:ext cx="6716141" cy="4595241"/>
            </a:xfrm>
            <a:custGeom>
              <a:avLst/>
              <a:gdLst/>
              <a:ahLst/>
              <a:cxnLst/>
              <a:rect r="r" b="b" t="t" l="l"/>
              <a:pathLst>
                <a:path h="4595241" w="6716141">
                  <a:moveTo>
                    <a:pt x="0" y="0"/>
                  </a:moveTo>
                  <a:lnTo>
                    <a:pt x="6716141" y="0"/>
                  </a:lnTo>
                  <a:lnTo>
                    <a:pt x="6716141" y="4595241"/>
                  </a:lnTo>
                  <a:lnTo>
                    <a:pt x="0" y="4595241"/>
                  </a:lnTo>
                  <a:lnTo>
                    <a:pt x="0" y="0"/>
                  </a:lnTo>
                  <a:close/>
                </a:path>
              </a:pathLst>
            </a:custGeom>
            <a:blipFill>
              <a:blip r:embed="rId8"/>
              <a:stretch>
                <a:fillRect l="0" t="-7" r="0" b="-6"/>
              </a:stretch>
            </a:blipFill>
          </p:spPr>
        </p:sp>
      </p:grpSp>
      <p:grpSp>
        <p:nvGrpSpPr>
          <p:cNvPr name="Group 21" id="21"/>
          <p:cNvGrpSpPr/>
          <p:nvPr/>
        </p:nvGrpSpPr>
        <p:grpSpPr>
          <a:xfrm rot="0">
            <a:off x="12086034" y="1671935"/>
            <a:ext cx="5460652" cy="1428750"/>
            <a:chOff x="0" y="0"/>
            <a:chExt cx="7280870" cy="1905000"/>
          </a:xfrm>
        </p:grpSpPr>
        <p:sp>
          <p:nvSpPr>
            <p:cNvPr name="Freeform 22" id="22" descr="preencoded.png"/>
            <p:cNvSpPr/>
            <p:nvPr/>
          </p:nvSpPr>
          <p:spPr>
            <a:xfrm flipH="false" flipV="false" rot="0">
              <a:off x="0" y="0"/>
              <a:ext cx="7280910" cy="1905000"/>
            </a:xfrm>
            <a:custGeom>
              <a:avLst/>
              <a:gdLst/>
              <a:ahLst/>
              <a:cxnLst/>
              <a:rect r="r" b="b" t="t" l="l"/>
              <a:pathLst>
                <a:path h="1905000" w="7280910">
                  <a:moveTo>
                    <a:pt x="0" y="0"/>
                  </a:moveTo>
                  <a:lnTo>
                    <a:pt x="7280910" y="0"/>
                  </a:lnTo>
                  <a:lnTo>
                    <a:pt x="7280910" y="1905000"/>
                  </a:lnTo>
                  <a:lnTo>
                    <a:pt x="0" y="1905000"/>
                  </a:lnTo>
                  <a:lnTo>
                    <a:pt x="0" y="0"/>
                  </a:lnTo>
                  <a:close/>
                </a:path>
              </a:pathLst>
            </a:custGeom>
            <a:blipFill>
              <a:blip r:embed="rId7"/>
              <a:stretch>
                <a:fillRect l="0" t="-25" r="0" b="-25"/>
              </a:stretch>
            </a:blipFill>
          </p:spPr>
        </p:sp>
      </p:grpSp>
      <p:sp>
        <p:nvSpPr>
          <p:cNvPr name="TextBox 23" id="23"/>
          <p:cNvSpPr txBox="true"/>
          <p:nvPr/>
        </p:nvSpPr>
        <p:spPr>
          <a:xfrm rot="0">
            <a:off x="12297816" y="2509540"/>
            <a:ext cx="4112327" cy="334963"/>
          </a:xfrm>
          <a:prstGeom prst="rect">
            <a:avLst/>
          </a:prstGeom>
        </p:spPr>
        <p:txBody>
          <a:bodyPr anchor="t" rtlCol="false" tIns="0" lIns="0" bIns="0" rIns="0">
            <a:spAutoFit/>
          </a:bodyPr>
          <a:lstStyle/>
          <a:p>
            <a:pPr algn="l">
              <a:lnSpc>
                <a:spcPts val="2687"/>
              </a:lnSpc>
            </a:pPr>
            <a:r>
              <a:rPr lang="en-US" sz="2187" b="true">
                <a:solidFill>
                  <a:srgbClr val="384653"/>
                </a:solidFill>
                <a:latin typeface="Barlow Bold"/>
                <a:ea typeface="Barlow Bold"/>
                <a:cs typeface="Barlow Bold"/>
                <a:sym typeface="Barlow Bold"/>
              </a:rPr>
              <a:t>3. Phân tích kết quả và tối ưu</a:t>
            </a:r>
          </a:p>
        </p:txBody>
      </p:sp>
      <p:sp>
        <p:nvSpPr>
          <p:cNvPr name="TextBox 24" id="24"/>
          <p:cNvSpPr txBox="true"/>
          <p:nvPr/>
        </p:nvSpPr>
        <p:spPr>
          <a:xfrm rot="0">
            <a:off x="12297816" y="2927747"/>
            <a:ext cx="5037087" cy="1421606"/>
          </a:xfrm>
          <a:prstGeom prst="rect">
            <a:avLst/>
          </a:prstGeom>
        </p:spPr>
        <p:txBody>
          <a:bodyPr anchor="t" rtlCol="false" tIns="0" lIns="0" bIns="0" rIns="0">
            <a:spAutoFit/>
          </a:bodyPr>
          <a:lstStyle/>
          <a:p>
            <a:pPr algn="l">
              <a:lnSpc>
                <a:spcPts val="2625"/>
              </a:lnSpc>
            </a:pPr>
            <a:r>
              <a:rPr lang="en-US" sz="1625">
                <a:solidFill>
                  <a:srgbClr val="384653"/>
                </a:solidFill>
                <a:latin typeface="Montserrat 1"/>
                <a:ea typeface="Montserrat 1"/>
                <a:cs typeface="Montserrat 1"/>
                <a:sym typeface="Montserrat 1"/>
              </a:rPr>
              <a:t>Phần mềm sẽ đưa ra nghiệm tối ưu và phân tích chi tiết về các ràng buộc, chỉ ra ràng buộc nào đã được sử dụng hết và ràng buộc nào còn dư.</a:t>
            </a:r>
          </a:p>
        </p:txBody>
      </p:sp>
      <p:grpSp>
        <p:nvGrpSpPr>
          <p:cNvPr name="Group 25" id="25"/>
          <p:cNvGrpSpPr/>
          <p:nvPr/>
        </p:nvGrpSpPr>
        <p:grpSpPr>
          <a:xfrm rot="0">
            <a:off x="12297816" y="4587627"/>
            <a:ext cx="5037087" cy="3446412"/>
            <a:chOff x="0" y="0"/>
            <a:chExt cx="6716117" cy="4595217"/>
          </a:xfrm>
        </p:grpSpPr>
        <p:sp>
          <p:nvSpPr>
            <p:cNvPr name="Freeform 26" id="26" descr="preencoded.png"/>
            <p:cNvSpPr/>
            <p:nvPr/>
          </p:nvSpPr>
          <p:spPr>
            <a:xfrm flipH="false" flipV="false" rot="0">
              <a:off x="0" y="0"/>
              <a:ext cx="6716141" cy="4595241"/>
            </a:xfrm>
            <a:custGeom>
              <a:avLst/>
              <a:gdLst/>
              <a:ahLst/>
              <a:cxnLst/>
              <a:rect r="r" b="b" t="t" l="l"/>
              <a:pathLst>
                <a:path h="4595241" w="6716141">
                  <a:moveTo>
                    <a:pt x="0" y="0"/>
                  </a:moveTo>
                  <a:lnTo>
                    <a:pt x="6716141" y="0"/>
                  </a:lnTo>
                  <a:lnTo>
                    <a:pt x="6716141" y="4595241"/>
                  </a:lnTo>
                  <a:lnTo>
                    <a:pt x="0" y="4595241"/>
                  </a:lnTo>
                  <a:lnTo>
                    <a:pt x="0" y="0"/>
                  </a:lnTo>
                  <a:close/>
                </a:path>
              </a:pathLst>
            </a:custGeom>
            <a:blipFill>
              <a:blip r:embed="rId9"/>
              <a:stretch>
                <a:fillRect l="0" t="-7" r="0" b="-6"/>
              </a:stretch>
            </a:blipFill>
          </p:spPr>
        </p:sp>
      </p:grpSp>
      <p:sp>
        <p:nvSpPr>
          <p:cNvPr name="TextBox 27" id="27"/>
          <p:cNvSpPr txBox="true"/>
          <p:nvPr/>
        </p:nvSpPr>
        <p:spPr>
          <a:xfrm rot="0">
            <a:off x="1058912" y="8952160"/>
            <a:ext cx="16487775" cy="405408"/>
          </a:xfrm>
          <a:prstGeom prst="rect">
            <a:avLst/>
          </a:prstGeom>
        </p:spPr>
        <p:txBody>
          <a:bodyPr anchor="t" rtlCol="false" tIns="0" lIns="0" bIns="0" rIns="0">
            <a:spAutoFit/>
          </a:bodyPr>
          <a:lstStyle/>
          <a:p>
            <a:pPr algn="l">
              <a:lnSpc>
                <a:spcPts val="2625"/>
              </a:lnSpc>
            </a:pPr>
            <a:r>
              <a:rPr lang="en-US" sz="1625">
                <a:solidFill>
                  <a:srgbClr val="384653"/>
                </a:solidFill>
                <a:latin typeface="Montserrat 1"/>
                <a:ea typeface="Montserrat 1"/>
                <a:cs typeface="Montserrat 1"/>
                <a:sym typeface="Montserrat 1"/>
              </a:rPr>
              <a:t>Máy tính giúp giải nhanh và chính xác các bài toán lập trình tuyến tính lớn, cung cấp thêm thông tin phân tích quan trọng để đưa ra quyết định tối ưu.</a:t>
            </a:r>
          </a:p>
        </p:txBody>
      </p:sp>
      <p:grpSp>
        <p:nvGrpSpPr>
          <p:cNvPr name="Group 28" id="28"/>
          <p:cNvGrpSpPr/>
          <p:nvPr/>
        </p:nvGrpSpPr>
        <p:grpSpPr>
          <a:xfrm rot="0">
            <a:off x="741312" y="8780561"/>
            <a:ext cx="28575" cy="815280"/>
            <a:chOff x="0" y="0"/>
            <a:chExt cx="38100" cy="1087040"/>
          </a:xfrm>
        </p:grpSpPr>
        <p:sp>
          <p:nvSpPr>
            <p:cNvPr name="Freeform 29" id="29"/>
            <p:cNvSpPr/>
            <p:nvPr/>
          </p:nvSpPr>
          <p:spPr>
            <a:xfrm flipH="false" flipV="false" rot="0">
              <a:off x="0" y="0"/>
              <a:ext cx="38100" cy="1086993"/>
            </a:xfrm>
            <a:custGeom>
              <a:avLst/>
              <a:gdLst/>
              <a:ahLst/>
              <a:cxnLst/>
              <a:rect r="r" b="b" t="t" l="l"/>
              <a:pathLst>
                <a:path h="1086993" w="38100">
                  <a:moveTo>
                    <a:pt x="0" y="0"/>
                  </a:moveTo>
                  <a:lnTo>
                    <a:pt x="38100" y="0"/>
                  </a:lnTo>
                  <a:lnTo>
                    <a:pt x="38100" y="1086993"/>
                  </a:lnTo>
                  <a:lnTo>
                    <a:pt x="0" y="1086993"/>
                  </a:lnTo>
                  <a:close/>
                </a:path>
              </a:pathLst>
            </a:custGeom>
            <a:solidFill>
              <a:srgbClr val="75BAE6"/>
            </a:solid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5F5F6"/>
        </a:solidFill>
      </p:bgPr>
    </p:bg>
    <p:spTree>
      <p:nvGrpSpPr>
        <p:cNvPr id="1" name=""/>
        <p:cNvGrpSpPr/>
        <p:nvPr/>
      </p:nvGrpSpPr>
      <p:grpSpPr>
        <a:xfrm>
          <a:off x="0" y="0"/>
          <a:ext cx="0" cy="0"/>
          <a:chOff x="0" y="0"/>
          <a:chExt cx="0" cy="0"/>
        </a:xfrm>
      </p:grpSpPr>
      <p:sp>
        <p:nvSpPr>
          <p:cNvPr name="Freeform 2" id="2"/>
          <p:cNvSpPr/>
          <p:nvPr/>
        </p:nvSpPr>
        <p:spPr>
          <a:xfrm flipH="false" flipV="false" rot="0">
            <a:off x="13959" y="411"/>
            <a:ext cx="18260082" cy="10286513"/>
          </a:xfrm>
          <a:custGeom>
            <a:avLst/>
            <a:gdLst/>
            <a:ahLst/>
            <a:cxnLst/>
            <a:rect r="r" b="b" t="t" l="l"/>
            <a:pathLst>
              <a:path h="10286513" w="18260082">
                <a:moveTo>
                  <a:pt x="0" y="0"/>
                </a:moveTo>
                <a:lnTo>
                  <a:pt x="18260082" y="0"/>
                </a:lnTo>
                <a:lnTo>
                  <a:pt x="18260082" y="10286513"/>
                </a:lnTo>
                <a:lnTo>
                  <a:pt x="0" y="10286513"/>
                </a:lnTo>
                <a:lnTo>
                  <a:pt x="0" y="0"/>
                </a:lnTo>
                <a:close/>
              </a:path>
            </a:pathLst>
          </a:custGeom>
          <a:blipFill>
            <a:blip r:embed="rId2"/>
            <a:stretch>
              <a:fillRect l="0" t="-22" r="0" b="-14"/>
            </a:stretch>
          </a:blipFill>
        </p:spPr>
      </p:sp>
      <p:sp>
        <p:nvSpPr>
          <p:cNvPr name="Freeform 3" id="3"/>
          <p:cNvSpPr/>
          <p:nvPr/>
        </p:nvSpPr>
        <p:spPr>
          <a:xfrm flipH="false" flipV="false" rot="0">
            <a:off x="13959" y="411"/>
            <a:ext cx="18260082" cy="10286102"/>
          </a:xfrm>
          <a:custGeom>
            <a:avLst/>
            <a:gdLst/>
            <a:ahLst/>
            <a:cxnLst/>
            <a:rect r="r" b="b" t="t" l="l"/>
            <a:pathLst>
              <a:path h="10286102" w="18260082">
                <a:moveTo>
                  <a:pt x="0" y="0"/>
                </a:moveTo>
                <a:lnTo>
                  <a:pt x="18260082" y="0"/>
                </a:lnTo>
                <a:lnTo>
                  <a:pt x="18260082" y="10286102"/>
                </a:lnTo>
                <a:lnTo>
                  <a:pt x="0" y="10286102"/>
                </a:lnTo>
                <a:lnTo>
                  <a:pt x="0" y="0"/>
                </a:lnTo>
                <a:close/>
              </a:path>
            </a:pathLst>
          </a:custGeom>
          <a:blipFill>
            <a:blip r:embed="rId3"/>
            <a:stretch>
              <a:fillRect l="0" t="-3" r="0" b="0"/>
            </a:stretch>
          </a:blipFill>
        </p:spPr>
      </p:sp>
      <p:grpSp>
        <p:nvGrpSpPr>
          <p:cNvPr name="Group 4" id="4"/>
          <p:cNvGrpSpPr>
            <a:grpSpLocks noChangeAspect="true"/>
          </p:cNvGrpSpPr>
          <p:nvPr/>
        </p:nvGrpSpPr>
        <p:grpSpPr>
          <a:xfrm rot="0">
            <a:off x="13959" y="-818858"/>
            <a:ext cx="18260082" cy="10286102"/>
            <a:chOff x="0" y="0"/>
            <a:chExt cx="11430000" cy="6438646"/>
          </a:xfrm>
        </p:grpSpPr>
        <p:sp>
          <p:nvSpPr>
            <p:cNvPr name="Freeform 5" id="5"/>
            <p:cNvSpPr/>
            <p:nvPr/>
          </p:nvSpPr>
          <p:spPr>
            <a:xfrm flipH="false" flipV="false" rot="0">
              <a:off x="0" y="0"/>
              <a:ext cx="11430000" cy="6438646"/>
            </a:xfrm>
            <a:custGeom>
              <a:avLst/>
              <a:gdLst/>
              <a:ahLst/>
              <a:cxnLst/>
              <a:rect r="r" b="b" t="t" l="l"/>
              <a:pathLst>
                <a:path h="6438646" w="11430000">
                  <a:moveTo>
                    <a:pt x="0" y="0"/>
                  </a:moveTo>
                  <a:lnTo>
                    <a:pt x="0" y="6438646"/>
                  </a:lnTo>
                  <a:lnTo>
                    <a:pt x="11430000" y="6438646"/>
                  </a:lnTo>
                  <a:lnTo>
                    <a:pt x="11430000" y="0"/>
                  </a:lnTo>
                  <a:close/>
                </a:path>
              </a:pathLst>
            </a:custGeom>
            <a:solidFill>
              <a:srgbClr val="FFFFFF"/>
            </a:solidFill>
          </p:spPr>
        </p:sp>
      </p:grpSp>
      <p:sp>
        <p:nvSpPr>
          <p:cNvPr name="Freeform 6" id="6"/>
          <p:cNvSpPr/>
          <p:nvPr/>
        </p:nvSpPr>
        <p:spPr>
          <a:xfrm flipH="false" flipV="false" rot="0">
            <a:off x="13959" y="411"/>
            <a:ext cx="6847531" cy="10286102"/>
          </a:xfrm>
          <a:custGeom>
            <a:avLst/>
            <a:gdLst/>
            <a:ahLst/>
            <a:cxnLst/>
            <a:rect r="r" b="b" t="t" l="l"/>
            <a:pathLst>
              <a:path h="10286102" w="6847531">
                <a:moveTo>
                  <a:pt x="0" y="0"/>
                </a:moveTo>
                <a:lnTo>
                  <a:pt x="6847531" y="0"/>
                </a:lnTo>
                <a:lnTo>
                  <a:pt x="6847531" y="10286102"/>
                </a:lnTo>
                <a:lnTo>
                  <a:pt x="0" y="10286102"/>
                </a:lnTo>
                <a:lnTo>
                  <a:pt x="0" y="0"/>
                </a:lnTo>
                <a:close/>
              </a:path>
            </a:pathLst>
          </a:custGeom>
          <a:blipFill>
            <a:blip r:embed="rId4"/>
            <a:stretch>
              <a:fillRect l="-71" t="-3" r="-74" b="0"/>
            </a:stretch>
          </a:blipFill>
        </p:spPr>
      </p:sp>
      <p:sp>
        <p:nvSpPr>
          <p:cNvPr name="Freeform 7" id="7"/>
          <p:cNvSpPr/>
          <p:nvPr/>
        </p:nvSpPr>
        <p:spPr>
          <a:xfrm flipH="false" flipV="false" rot="0">
            <a:off x="15318951" y="9467244"/>
            <a:ext cx="2802923" cy="669536"/>
          </a:xfrm>
          <a:custGeom>
            <a:avLst/>
            <a:gdLst/>
            <a:ahLst/>
            <a:cxnLst/>
            <a:rect r="r" b="b" t="t" l="l"/>
            <a:pathLst>
              <a:path h="669536" w="2802923">
                <a:moveTo>
                  <a:pt x="0" y="0"/>
                </a:moveTo>
                <a:lnTo>
                  <a:pt x="2802923" y="0"/>
                </a:lnTo>
                <a:lnTo>
                  <a:pt x="2802923" y="669536"/>
                </a:lnTo>
                <a:lnTo>
                  <a:pt x="0" y="669536"/>
                </a:lnTo>
                <a:lnTo>
                  <a:pt x="0" y="0"/>
                </a:lnTo>
                <a:close/>
              </a:path>
            </a:pathLst>
          </a:custGeom>
          <a:blipFill>
            <a:blip r:embed="rId5"/>
            <a:stretch>
              <a:fillRect l="0" t="0" r="0" b="0"/>
            </a:stretch>
          </a:blipFill>
        </p:spPr>
      </p:sp>
      <p:sp>
        <p:nvSpPr>
          <p:cNvPr name="TextBox 8" id="8"/>
          <p:cNvSpPr txBox="true"/>
          <p:nvPr/>
        </p:nvSpPr>
        <p:spPr>
          <a:xfrm rot="0">
            <a:off x="7772120" y="1992531"/>
            <a:ext cx="10815575" cy="3007462"/>
          </a:xfrm>
          <a:prstGeom prst="rect">
            <a:avLst/>
          </a:prstGeom>
        </p:spPr>
        <p:txBody>
          <a:bodyPr anchor="t" rtlCol="false" tIns="0" lIns="0" bIns="0" rIns="0">
            <a:spAutoFit/>
          </a:bodyPr>
          <a:lstStyle/>
          <a:p>
            <a:pPr algn="l">
              <a:lnSpc>
                <a:spcPts val="6707"/>
              </a:lnSpc>
            </a:pPr>
            <a:r>
              <a:rPr lang="en-US" b="true" sz="5391">
                <a:solidFill>
                  <a:srgbClr val="2E3C4E"/>
                </a:solidFill>
                <a:latin typeface="Montserrat 1 Bold"/>
                <a:ea typeface="Montserrat 1 Bold"/>
                <a:cs typeface="Montserrat 1 Bold"/>
                <a:sym typeface="Montserrat 1 Bold"/>
              </a:rPr>
              <a:t>Vấn  đề giảm thiểu  đơn giản và ký hiệu lập trình tuyến tính chung</a:t>
            </a:r>
          </a:p>
          <a:p>
            <a:pPr algn="l">
              <a:lnSpc>
                <a:spcPts val="4073"/>
              </a:lnSpc>
            </a:pPr>
            <a:r>
              <a:rPr lang="en-US" sz="2560">
                <a:solidFill>
                  <a:srgbClr val="384653"/>
                </a:solidFill>
                <a:latin typeface="Montserrat 1"/>
                <a:ea typeface="Montserrat 1"/>
                <a:cs typeface="Montserrat 1"/>
                <a:sym typeface="Montserrat 1"/>
              </a:rPr>
              <a:t>Một cái nhìn tổng quan về tối ưu hóa, từ khái niệm cơ bản</a:t>
            </a:r>
          </a:p>
        </p:txBody>
      </p:sp>
      <p:sp>
        <p:nvSpPr>
          <p:cNvPr name="TextBox 9" id="9"/>
          <p:cNvSpPr txBox="true"/>
          <p:nvPr/>
        </p:nvSpPr>
        <p:spPr>
          <a:xfrm rot="0">
            <a:off x="10654398" y="5913657"/>
            <a:ext cx="86903" cy="715620"/>
          </a:xfrm>
          <a:prstGeom prst="rect">
            <a:avLst/>
          </a:prstGeom>
        </p:spPr>
        <p:txBody>
          <a:bodyPr anchor="t" rtlCol="false" tIns="0" lIns="0" bIns="0" rIns="0">
            <a:spAutoFit/>
          </a:bodyPr>
          <a:lstStyle/>
          <a:p>
            <a:pPr algn="l">
              <a:lnSpc>
                <a:spcPts val="6401"/>
              </a:lnSpc>
            </a:pPr>
            <a:r>
              <a:rPr lang="en-US" sz="2560">
                <a:solidFill>
                  <a:srgbClr val="384653"/>
                </a:solidFill>
                <a:latin typeface="Montserrat 2"/>
                <a:ea typeface="Montserrat 2"/>
                <a:cs typeface="Montserrat 2"/>
                <a:sym typeface="Montserrat 2"/>
              </a:rPr>
              <a:t> </a:t>
            </a:r>
          </a:p>
        </p:txBody>
      </p:sp>
      <p:sp>
        <p:nvSpPr>
          <p:cNvPr name="TextBox 10" id="10"/>
          <p:cNvSpPr txBox="true"/>
          <p:nvPr/>
        </p:nvSpPr>
        <p:spPr>
          <a:xfrm rot="0">
            <a:off x="7772120" y="5048417"/>
            <a:ext cx="8322869" cy="470256"/>
          </a:xfrm>
          <a:prstGeom prst="rect">
            <a:avLst/>
          </a:prstGeom>
        </p:spPr>
        <p:txBody>
          <a:bodyPr anchor="t" rtlCol="false" tIns="0" lIns="0" bIns="0" rIns="0">
            <a:spAutoFit/>
          </a:bodyPr>
          <a:lstStyle/>
          <a:p>
            <a:pPr algn="l">
              <a:lnSpc>
                <a:spcPts val="4073"/>
              </a:lnSpc>
            </a:pPr>
            <a:r>
              <a:rPr lang="en-US" sz="2560">
                <a:solidFill>
                  <a:srgbClr val="384653"/>
                </a:solidFill>
                <a:latin typeface="Montserrat 2"/>
                <a:ea typeface="Montserrat 2"/>
                <a:cs typeface="Montserrat 2"/>
                <a:sym typeface="Montserrat 2"/>
              </a:rPr>
              <a:t> đến ký hiệu tiêu chuẩn trong Lập trình Tuyến tính.</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60703" y="332"/>
            <a:ext cx="14766594" cy="10287394"/>
          </a:xfrm>
          <a:custGeom>
            <a:avLst/>
            <a:gdLst/>
            <a:ahLst/>
            <a:cxnLst/>
            <a:rect r="r" b="b" t="t" l="l"/>
            <a:pathLst>
              <a:path h="10287394" w="14766594">
                <a:moveTo>
                  <a:pt x="0" y="0"/>
                </a:moveTo>
                <a:lnTo>
                  <a:pt x="14766594" y="0"/>
                </a:lnTo>
                <a:lnTo>
                  <a:pt x="14766594" y="10287394"/>
                </a:lnTo>
                <a:lnTo>
                  <a:pt x="0" y="10287394"/>
                </a:lnTo>
                <a:lnTo>
                  <a:pt x="0" y="0"/>
                </a:lnTo>
                <a:close/>
              </a:path>
            </a:pathLst>
          </a:custGeom>
          <a:blipFill>
            <a:blip r:embed="rId2"/>
            <a:stretch>
              <a:fillRect l="0" t="-18" r="0" b="-11"/>
            </a:stretch>
          </a:blipFill>
        </p:spPr>
      </p:sp>
      <p:sp>
        <p:nvSpPr>
          <p:cNvPr name="Freeform 3" id="3"/>
          <p:cNvSpPr/>
          <p:nvPr/>
        </p:nvSpPr>
        <p:spPr>
          <a:xfrm flipH="false" flipV="false" rot="0">
            <a:off x="1760703" y="332"/>
            <a:ext cx="14766594" cy="10287062"/>
          </a:xfrm>
          <a:custGeom>
            <a:avLst/>
            <a:gdLst/>
            <a:ahLst/>
            <a:cxnLst/>
            <a:rect r="r" b="b" t="t" l="l"/>
            <a:pathLst>
              <a:path h="10287062" w="14766594">
                <a:moveTo>
                  <a:pt x="0" y="0"/>
                </a:moveTo>
                <a:lnTo>
                  <a:pt x="14766594" y="0"/>
                </a:lnTo>
                <a:lnTo>
                  <a:pt x="14766594" y="10287062"/>
                </a:lnTo>
                <a:lnTo>
                  <a:pt x="0" y="10287062"/>
                </a:lnTo>
                <a:lnTo>
                  <a:pt x="0" y="0"/>
                </a:lnTo>
                <a:close/>
              </a:path>
            </a:pathLst>
          </a:custGeom>
          <a:blipFill>
            <a:blip r:embed="rId3"/>
            <a:stretch>
              <a:fillRect l="0" t="-3" r="0" b="0"/>
            </a:stretch>
          </a:blipFill>
        </p:spPr>
      </p:sp>
      <p:grpSp>
        <p:nvGrpSpPr>
          <p:cNvPr name="Group 4" id="4"/>
          <p:cNvGrpSpPr>
            <a:grpSpLocks noChangeAspect="true"/>
          </p:cNvGrpSpPr>
          <p:nvPr/>
        </p:nvGrpSpPr>
        <p:grpSpPr>
          <a:xfrm rot="0">
            <a:off x="1760703" y="332"/>
            <a:ext cx="14766594" cy="10287062"/>
            <a:chOff x="0" y="0"/>
            <a:chExt cx="11430000" cy="7962646"/>
          </a:xfrm>
        </p:grpSpPr>
        <p:sp>
          <p:nvSpPr>
            <p:cNvPr name="Freeform 5" id="5"/>
            <p:cNvSpPr/>
            <p:nvPr/>
          </p:nvSpPr>
          <p:spPr>
            <a:xfrm flipH="false" flipV="false" rot="0">
              <a:off x="0" y="0"/>
              <a:ext cx="11430000" cy="7962646"/>
            </a:xfrm>
            <a:custGeom>
              <a:avLst/>
              <a:gdLst/>
              <a:ahLst/>
              <a:cxnLst/>
              <a:rect r="r" b="b" t="t" l="l"/>
              <a:pathLst>
                <a:path h="7962646" w="11430000">
                  <a:moveTo>
                    <a:pt x="0" y="0"/>
                  </a:moveTo>
                  <a:lnTo>
                    <a:pt x="0" y="7962646"/>
                  </a:lnTo>
                  <a:lnTo>
                    <a:pt x="11430000" y="7962646"/>
                  </a:lnTo>
                  <a:lnTo>
                    <a:pt x="11430000" y="0"/>
                  </a:lnTo>
                  <a:close/>
                </a:path>
              </a:pathLst>
            </a:custGeom>
            <a:solidFill>
              <a:srgbClr val="FFFFFF"/>
            </a:solidFill>
          </p:spPr>
        </p:sp>
      </p:grpSp>
      <p:sp>
        <p:nvSpPr>
          <p:cNvPr name="Freeform 6" id="6"/>
          <p:cNvSpPr/>
          <p:nvPr/>
        </p:nvSpPr>
        <p:spPr>
          <a:xfrm flipH="false" flipV="false" rot="0">
            <a:off x="11572848" y="9112"/>
            <a:ext cx="6715152" cy="10287062"/>
          </a:xfrm>
          <a:custGeom>
            <a:avLst/>
            <a:gdLst/>
            <a:ahLst/>
            <a:cxnLst/>
            <a:rect r="r" b="b" t="t" l="l"/>
            <a:pathLst>
              <a:path h="10287062" w="6715152">
                <a:moveTo>
                  <a:pt x="0" y="0"/>
                </a:moveTo>
                <a:lnTo>
                  <a:pt x="6715152" y="0"/>
                </a:lnTo>
                <a:lnTo>
                  <a:pt x="6715152" y="10287062"/>
                </a:lnTo>
                <a:lnTo>
                  <a:pt x="0" y="10287062"/>
                </a:lnTo>
                <a:lnTo>
                  <a:pt x="0" y="0"/>
                </a:lnTo>
                <a:close/>
              </a:path>
            </a:pathLst>
          </a:custGeom>
          <a:blipFill>
            <a:blip r:embed="rId4"/>
            <a:stretch>
              <a:fillRect l="0" t="-10544" r="-153" b="-10541"/>
            </a:stretch>
          </a:blipFill>
        </p:spPr>
      </p:sp>
      <p:sp>
        <p:nvSpPr>
          <p:cNvPr name="Freeform 7" id="7"/>
          <p:cNvSpPr/>
          <p:nvPr/>
        </p:nvSpPr>
        <p:spPr>
          <a:xfrm flipH="false" flipV="false" rot="0">
            <a:off x="2392381" y="3277359"/>
            <a:ext cx="3954162" cy="3609608"/>
          </a:xfrm>
          <a:custGeom>
            <a:avLst/>
            <a:gdLst/>
            <a:ahLst/>
            <a:cxnLst/>
            <a:rect r="r" b="b" t="t" l="l"/>
            <a:pathLst>
              <a:path h="3609608" w="3954162">
                <a:moveTo>
                  <a:pt x="0" y="0"/>
                </a:moveTo>
                <a:lnTo>
                  <a:pt x="3954162" y="0"/>
                </a:lnTo>
                <a:lnTo>
                  <a:pt x="3954162" y="3609608"/>
                </a:lnTo>
                <a:lnTo>
                  <a:pt x="0" y="36096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2392381" y="6932091"/>
            <a:ext cx="3954162" cy="2858973"/>
          </a:xfrm>
          <a:custGeom>
            <a:avLst/>
            <a:gdLst/>
            <a:ahLst/>
            <a:cxnLst/>
            <a:rect r="r" b="b" t="t" l="l"/>
            <a:pathLst>
              <a:path h="2858973" w="3954162">
                <a:moveTo>
                  <a:pt x="0" y="0"/>
                </a:moveTo>
                <a:lnTo>
                  <a:pt x="3954162" y="0"/>
                </a:lnTo>
                <a:lnTo>
                  <a:pt x="3954162" y="2858973"/>
                </a:lnTo>
                <a:lnTo>
                  <a:pt x="0" y="285897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379361" y="3277359"/>
            <a:ext cx="3954162" cy="3609608"/>
          </a:xfrm>
          <a:custGeom>
            <a:avLst/>
            <a:gdLst/>
            <a:ahLst/>
            <a:cxnLst/>
            <a:rect r="r" b="b" t="t" l="l"/>
            <a:pathLst>
              <a:path h="3609608" w="3954162">
                <a:moveTo>
                  <a:pt x="0" y="0"/>
                </a:moveTo>
                <a:lnTo>
                  <a:pt x="3954162" y="0"/>
                </a:lnTo>
                <a:lnTo>
                  <a:pt x="3954162" y="3609608"/>
                </a:lnTo>
                <a:lnTo>
                  <a:pt x="0" y="3609608"/>
                </a:lnTo>
                <a:lnTo>
                  <a:pt x="0" y="0"/>
                </a:lnTo>
                <a:close/>
              </a:path>
            </a:pathLst>
          </a:custGeom>
          <a:blipFill>
            <a:blip r:embed="rId5">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2497113" y="514956"/>
            <a:ext cx="9659365" cy="2477041"/>
          </a:xfrm>
          <a:prstGeom prst="rect">
            <a:avLst/>
          </a:prstGeom>
        </p:spPr>
        <p:txBody>
          <a:bodyPr anchor="t" rtlCol="false" tIns="0" lIns="0" bIns="0" rIns="0">
            <a:spAutoFit/>
          </a:bodyPr>
          <a:lstStyle/>
          <a:p>
            <a:pPr algn="l">
              <a:lnSpc>
                <a:spcPts val="3403"/>
              </a:lnSpc>
            </a:pPr>
          </a:p>
          <a:p>
            <a:pPr algn="l">
              <a:lnSpc>
                <a:spcPts val="9392"/>
              </a:lnSpc>
            </a:pPr>
            <a:r>
              <a:rPr lang="en-US" b="true" sz="6017">
                <a:solidFill>
                  <a:srgbClr val="2E3C4E"/>
                </a:solidFill>
                <a:latin typeface="Montserrat 1 Bold"/>
                <a:ea typeface="Montserrat 1 Bold"/>
                <a:cs typeface="Montserrat 1 Bold"/>
                <a:sym typeface="Montserrat 1 Bold"/>
              </a:rPr>
              <a:t>Giới thiệu vấn đề giảm </a:t>
            </a:r>
          </a:p>
          <a:p>
            <a:pPr algn="l">
              <a:lnSpc>
                <a:spcPts val="5974"/>
              </a:lnSpc>
            </a:pPr>
            <a:r>
              <a:rPr lang="en-US" b="true" sz="6017">
                <a:solidFill>
                  <a:srgbClr val="2E3C4E"/>
                </a:solidFill>
                <a:latin typeface="Montserrat 1 Bold"/>
                <a:ea typeface="Montserrat 1 Bold"/>
                <a:cs typeface="Montserrat 1 Bold"/>
                <a:sym typeface="Montserrat 1 Bold"/>
              </a:rPr>
              <a:t>t</a:t>
            </a:r>
            <a:r>
              <a:rPr lang="en-US" b="true" sz="6017">
                <a:solidFill>
                  <a:srgbClr val="2E3C4E"/>
                </a:solidFill>
                <a:latin typeface="Montserrat 1 Bold"/>
                <a:ea typeface="Montserrat 1 Bold"/>
                <a:cs typeface="Montserrat 1 Bold"/>
                <a:sym typeface="Montserrat 1 Bold"/>
              </a:rPr>
              <a:t>hiểu đơn giản</a:t>
            </a:r>
          </a:p>
        </p:txBody>
      </p:sp>
      <p:sp>
        <p:nvSpPr>
          <p:cNvPr name="TextBox 11" id="11"/>
          <p:cNvSpPr txBox="true"/>
          <p:nvPr/>
        </p:nvSpPr>
        <p:spPr>
          <a:xfrm rot="0">
            <a:off x="2805895" y="3277328"/>
            <a:ext cx="2883214" cy="1553927"/>
          </a:xfrm>
          <a:prstGeom prst="rect">
            <a:avLst/>
          </a:prstGeom>
        </p:spPr>
        <p:txBody>
          <a:bodyPr anchor="t" rtlCol="false" tIns="0" lIns="0" bIns="0" rIns="0">
            <a:spAutoFit/>
          </a:bodyPr>
          <a:lstStyle/>
          <a:p>
            <a:pPr algn="l">
              <a:lnSpc>
                <a:spcPts val="6540"/>
              </a:lnSpc>
            </a:pPr>
            <a:r>
              <a:rPr lang="en-US" b="true" sz="2616">
                <a:solidFill>
                  <a:srgbClr val="384653"/>
                </a:solidFill>
                <a:latin typeface="Barlow Bold"/>
                <a:ea typeface="Barlow Bold"/>
                <a:cs typeface="Barlow Bold"/>
                <a:sym typeface="Barlow Bold"/>
              </a:rPr>
              <a:t>Khái Niệm Cốt Lõi</a:t>
            </a:r>
          </a:p>
          <a:p>
            <a:pPr algn="l">
              <a:lnSpc>
                <a:spcPts val="2664"/>
              </a:lnSpc>
            </a:pPr>
            <a:r>
              <a:rPr lang="en-US" sz="1656">
                <a:solidFill>
                  <a:srgbClr val="384653"/>
                </a:solidFill>
                <a:latin typeface="Montserrat 2"/>
                <a:ea typeface="Montserrat 2"/>
                <a:cs typeface="Montserrat 2"/>
                <a:sym typeface="Montserrat 2"/>
              </a:rPr>
              <a:t> Đây là bài toán tối ưu hóa nhằm </a:t>
            </a:r>
            <a:r>
              <a:rPr lang="en-US" b="true" sz="1656">
                <a:solidFill>
                  <a:srgbClr val="384653"/>
                </a:solidFill>
                <a:latin typeface="Montserrat 2 Bold"/>
                <a:ea typeface="Montserrat 2 Bold"/>
                <a:cs typeface="Montserrat 2 Bold"/>
                <a:sym typeface="Montserrat 2 Bold"/>
              </a:rPr>
              <a:t>tìm giá trị nhỏ nhát</a:t>
            </a:r>
          </a:p>
        </p:txBody>
      </p:sp>
      <p:sp>
        <p:nvSpPr>
          <p:cNvPr name="TextBox 12" id="12"/>
          <p:cNvSpPr txBox="true"/>
          <p:nvPr/>
        </p:nvSpPr>
        <p:spPr>
          <a:xfrm rot="0">
            <a:off x="6789220" y="3277328"/>
            <a:ext cx="3305145" cy="3175201"/>
          </a:xfrm>
          <a:prstGeom prst="rect">
            <a:avLst/>
          </a:prstGeom>
        </p:spPr>
        <p:txBody>
          <a:bodyPr anchor="t" rtlCol="false" tIns="0" lIns="0" bIns="0" rIns="0">
            <a:spAutoFit/>
          </a:bodyPr>
          <a:lstStyle/>
          <a:p>
            <a:pPr algn="l">
              <a:lnSpc>
                <a:spcPts val="6540"/>
              </a:lnSpc>
            </a:pPr>
            <a:r>
              <a:rPr lang="en-US" b="true" sz="2616">
                <a:solidFill>
                  <a:srgbClr val="384653"/>
                </a:solidFill>
                <a:latin typeface="Barlow Bold"/>
                <a:ea typeface="Barlow Bold"/>
                <a:cs typeface="Barlow Bold"/>
                <a:sym typeface="Barlow Bold"/>
              </a:rPr>
              <a:t>Ràng Buộc và Nghiệm </a:t>
            </a:r>
          </a:p>
          <a:p>
            <a:pPr algn="l">
              <a:lnSpc>
                <a:spcPts val="1308"/>
              </a:lnSpc>
            </a:pPr>
            <a:r>
              <a:rPr lang="en-US" b="true" sz="2616">
                <a:solidFill>
                  <a:srgbClr val="384653"/>
                </a:solidFill>
                <a:latin typeface="Barlow Bold"/>
                <a:ea typeface="Barlow Bold"/>
                <a:cs typeface="Barlow Bold"/>
                <a:sym typeface="Barlow Bold"/>
              </a:rPr>
              <a:t>Tối ưu</a:t>
            </a:r>
          </a:p>
          <a:p>
            <a:pPr algn="l">
              <a:lnSpc>
                <a:spcPts val="1308"/>
              </a:lnSpc>
            </a:pPr>
          </a:p>
          <a:p>
            <a:pPr algn="l">
              <a:lnSpc>
                <a:spcPts val="2680"/>
              </a:lnSpc>
            </a:pPr>
            <a:r>
              <a:rPr lang="en-US" sz="1656">
                <a:solidFill>
                  <a:srgbClr val="384653"/>
                </a:solidFill>
                <a:latin typeface="Montserrat 2"/>
                <a:ea typeface="Montserrat 2"/>
                <a:cs typeface="Montserrat 2"/>
                <a:sym typeface="Montserrat 2"/>
              </a:rPr>
              <a:t>Việc tối thiểu hóa phải được thực hiện dưới một hoặc nhiều </a:t>
            </a:r>
            <a:r>
              <a:rPr lang="en-US" b="true" sz="1656">
                <a:solidFill>
                  <a:srgbClr val="384653"/>
                </a:solidFill>
                <a:latin typeface="Montserrat 2 Bold"/>
                <a:ea typeface="Montserrat 2 Bold"/>
                <a:cs typeface="Montserrat 2 Bold"/>
                <a:sym typeface="Montserrat 2 Bold"/>
              </a:rPr>
              <a:t>ràng buộc</a:t>
            </a:r>
            <a:r>
              <a:rPr lang="en-US" sz="1656">
                <a:solidFill>
                  <a:srgbClr val="384653"/>
                </a:solidFill>
                <a:latin typeface="Montserrat 2"/>
                <a:ea typeface="Montserrat 2"/>
                <a:cs typeface="Montserrat 2"/>
                <a:sym typeface="Montserrat 2"/>
              </a:rPr>
              <a:t> (constraints). </a:t>
            </a:r>
          </a:p>
          <a:p>
            <a:pPr algn="l">
              <a:lnSpc>
                <a:spcPts val="2422"/>
              </a:lnSpc>
            </a:pPr>
            <a:r>
              <a:rPr lang="en-US" sz="1656">
                <a:solidFill>
                  <a:srgbClr val="384653"/>
                </a:solidFill>
                <a:latin typeface="Montserrat 2"/>
                <a:ea typeface="Montserrat 2"/>
                <a:cs typeface="Montserrat 2"/>
                <a:sym typeface="Montserrat 2"/>
              </a:rPr>
              <a:t>Mục tiêu là tìm ra nghiệm tối </a:t>
            </a:r>
          </a:p>
          <a:p>
            <a:pPr algn="l">
              <a:lnSpc>
                <a:spcPts val="2712"/>
              </a:lnSpc>
            </a:pPr>
            <a:r>
              <a:rPr lang="en-US" sz="1656">
                <a:solidFill>
                  <a:srgbClr val="384653"/>
                </a:solidFill>
                <a:latin typeface="Montserrat 2"/>
                <a:ea typeface="Montserrat 2"/>
                <a:cs typeface="Montserrat 2"/>
                <a:sym typeface="Montserrat 2"/>
              </a:rPr>
              <a:t>ư</a:t>
            </a:r>
            <a:r>
              <a:rPr lang="en-US" sz="1656">
                <a:solidFill>
                  <a:srgbClr val="384653"/>
                </a:solidFill>
                <a:latin typeface="Montserrat 2"/>
                <a:ea typeface="Montserrat 2"/>
                <a:cs typeface="Montserrat 2"/>
                <a:sym typeface="Montserrat 2"/>
              </a:rPr>
              <a:t>u mang lại giá trị nhỏ nhất cho hàm mục tiêu.</a:t>
            </a:r>
          </a:p>
        </p:txBody>
      </p:sp>
      <p:sp>
        <p:nvSpPr>
          <p:cNvPr name="TextBox 13" id="13"/>
          <p:cNvSpPr txBox="true"/>
          <p:nvPr/>
        </p:nvSpPr>
        <p:spPr>
          <a:xfrm rot="0">
            <a:off x="5632713" y="4366864"/>
            <a:ext cx="56236" cy="453531"/>
          </a:xfrm>
          <a:prstGeom prst="rect">
            <a:avLst/>
          </a:prstGeom>
        </p:spPr>
        <p:txBody>
          <a:bodyPr anchor="t" rtlCol="false" tIns="0" lIns="0" bIns="0" rIns="0">
            <a:spAutoFit/>
          </a:bodyPr>
          <a:lstStyle/>
          <a:p>
            <a:pPr algn="l">
              <a:lnSpc>
                <a:spcPts val="4142"/>
              </a:lnSpc>
            </a:pPr>
            <a:r>
              <a:rPr lang="en-US" sz="1656">
                <a:solidFill>
                  <a:srgbClr val="384653"/>
                </a:solidFill>
                <a:latin typeface="Montserrat 2"/>
                <a:ea typeface="Montserrat 2"/>
                <a:cs typeface="Montserrat 2"/>
                <a:sym typeface="Montserrat 2"/>
              </a:rPr>
              <a:t> </a:t>
            </a:r>
          </a:p>
        </p:txBody>
      </p:sp>
      <p:sp>
        <p:nvSpPr>
          <p:cNvPr name="TextBox 14" id="14"/>
          <p:cNvSpPr txBox="true"/>
          <p:nvPr/>
        </p:nvSpPr>
        <p:spPr>
          <a:xfrm rot="0">
            <a:off x="5264570" y="4994437"/>
            <a:ext cx="409367" cy="158169"/>
          </a:xfrm>
          <a:prstGeom prst="rect">
            <a:avLst/>
          </a:prstGeom>
        </p:spPr>
        <p:txBody>
          <a:bodyPr anchor="t" rtlCol="false" tIns="0" lIns="0" bIns="0" rIns="0">
            <a:spAutoFit/>
          </a:bodyPr>
          <a:lstStyle/>
          <a:p>
            <a:pPr algn="l">
              <a:lnSpc>
                <a:spcPts val="1038"/>
              </a:lnSpc>
            </a:pPr>
            <a:r>
              <a:rPr lang="en-US" sz="1707" i="true">
                <a:solidFill>
                  <a:srgbClr val="384653"/>
                </a:solidFill>
                <a:latin typeface="Montserrat 2 Italics"/>
                <a:ea typeface="Montserrat 2 Italics"/>
                <a:cs typeface="Montserrat 2 Italics"/>
                <a:sym typeface="Montserrat 2 Italics"/>
              </a:rPr>
              <a:t>f(x)</a:t>
            </a:r>
            <a:r>
              <a:rPr lang="en-US" sz="1707">
                <a:solidFill>
                  <a:srgbClr val="384653"/>
                </a:solidFill>
                <a:latin typeface="Montserrat 2"/>
                <a:ea typeface="Montserrat 2"/>
                <a:cs typeface="Montserrat 2"/>
                <a:sym typeface="Montserrat 2"/>
              </a:rPr>
              <a:t> </a:t>
            </a:r>
          </a:p>
        </p:txBody>
      </p:sp>
      <p:sp>
        <p:nvSpPr>
          <p:cNvPr name="TextBox 15" id="15"/>
          <p:cNvSpPr txBox="true"/>
          <p:nvPr/>
        </p:nvSpPr>
        <p:spPr>
          <a:xfrm rot="0">
            <a:off x="2805895" y="7189235"/>
            <a:ext cx="3196488" cy="462543"/>
          </a:xfrm>
          <a:prstGeom prst="rect">
            <a:avLst/>
          </a:prstGeom>
        </p:spPr>
        <p:txBody>
          <a:bodyPr anchor="t" rtlCol="false" tIns="0" lIns="0" bIns="0" rIns="0">
            <a:spAutoFit/>
          </a:bodyPr>
          <a:lstStyle/>
          <a:p>
            <a:pPr algn="l">
              <a:lnSpc>
                <a:spcPts val="3898"/>
              </a:lnSpc>
            </a:pPr>
            <a:r>
              <a:rPr lang="en-US" b="true" sz="2616">
                <a:solidFill>
                  <a:srgbClr val="384653"/>
                </a:solidFill>
                <a:latin typeface="Barlow Bold"/>
                <a:ea typeface="Barlow Bold"/>
                <a:cs typeface="Barlow Bold"/>
                <a:sym typeface="Barlow Bold"/>
              </a:rPr>
              <a:t>Phạm Vi Ứng Dụng</a:t>
            </a:r>
          </a:p>
        </p:txBody>
      </p:sp>
      <p:sp>
        <p:nvSpPr>
          <p:cNvPr name="TextBox 16" id="16"/>
          <p:cNvSpPr txBox="true"/>
          <p:nvPr/>
        </p:nvSpPr>
        <p:spPr>
          <a:xfrm rot="0">
            <a:off x="3207448" y="7677042"/>
            <a:ext cx="56236" cy="453531"/>
          </a:xfrm>
          <a:prstGeom prst="rect">
            <a:avLst/>
          </a:prstGeom>
        </p:spPr>
        <p:txBody>
          <a:bodyPr anchor="t" rtlCol="false" tIns="0" lIns="0" bIns="0" rIns="0">
            <a:spAutoFit/>
          </a:bodyPr>
          <a:lstStyle/>
          <a:p>
            <a:pPr algn="l">
              <a:lnSpc>
                <a:spcPts val="4142"/>
              </a:lnSpc>
            </a:pPr>
            <a:r>
              <a:rPr lang="en-US" sz="1656">
                <a:solidFill>
                  <a:srgbClr val="384653"/>
                </a:solidFill>
                <a:latin typeface="Montserrat 2"/>
                <a:ea typeface="Montserrat 2"/>
                <a:cs typeface="Montserrat 2"/>
                <a:sym typeface="Montserrat 2"/>
              </a:rPr>
              <a:t> </a:t>
            </a:r>
          </a:p>
        </p:txBody>
      </p:sp>
      <p:sp>
        <p:nvSpPr>
          <p:cNvPr name="TextBox 17" id="17"/>
          <p:cNvSpPr txBox="true"/>
          <p:nvPr/>
        </p:nvSpPr>
        <p:spPr>
          <a:xfrm rot="0">
            <a:off x="2805907" y="4841987"/>
            <a:ext cx="2476210" cy="310656"/>
          </a:xfrm>
          <a:prstGeom prst="rect">
            <a:avLst/>
          </a:prstGeom>
        </p:spPr>
        <p:txBody>
          <a:bodyPr anchor="t" rtlCol="false" tIns="0" lIns="0" bIns="0" rIns="0">
            <a:spAutoFit/>
          </a:bodyPr>
          <a:lstStyle/>
          <a:p>
            <a:pPr algn="l">
              <a:lnSpc>
                <a:spcPts val="2664"/>
              </a:lnSpc>
            </a:pPr>
            <a:r>
              <a:rPr lang="en-US" sz="1656">
                <a:solidFill>
                  <a:srgbClr val="384653"/>
                </a:solidFill>
                <a:latin typeface="Montserrat 2"/>
                <a:ea typeface="Montserrat 2"/>
                <a:cs typeface="Montserrat 2"/>
                <a:sym typeface="Montserrat 2"/>
              </a:rPr>
              <a:t>cÿa mßt hàm mÿc tiêu</a:t>
            </a:r>
          </a:p>
        </p:txBody>
      </p:sp>
      <p:sp>
        <p:nvSpPr>
          <p:cNvPr name="TextBox 18" id="18"/>
          <p:cNvSpPr txBox="true"/>
          <p:nvPr/>
        </p:nvSpPr>
        <p:spPr>
          <a:xfrm rot="0">
            <a:off x="2805895" y="5174236"/>
            <a:ext cx="2729556" cy="635794"/>
          </a:xfrm>
          <a:prstGeom prst="rect">
            <a:avLst/>
          </a:prstGeom>
        </p:spPr>
        <p:txBody>
          <a:bodyPr anchor="t" rtlCol="false" tIns="0" lIns="0" bIns="0" rIns="0">
            <a:spAutoFit/>
          </a:bodyPr>
          <a:lstStyle/>
          <a:p>
            <a:pPr algn="l">
              <a:lnSpc>
                <a:spcPts val="2664"/>
              </a:lnSpc>
            </a:pPr>
            <a:r>
              <a:rPr lang="en-US" sz="1656">
                <a:solidFill>
                  <a:srgbClr val="384653"/>
                </a:solidFill>
                <a:latin typeface="Montserrat 2"/>
                <a:ea typeface="Montserrat 2"/>
                <a:cs typeface="Montserrat 2"/>
                <a:sym typeface="Montserrat 2"/>
              </a:rPr>
              <a:t>trong một miền xác  định.</a:t>
            </a:r>
          </a:p>
        </p:txBody>
      </p:sp>
      <p:sp>
        <p:nvSpPr>
          <p:cNvPr name="TextBox 19" id="19"/>
          <p:cNvSpPr txBox="true"/>
          <p:nvPr/>
        </p:nvSpPr>
        <p:spPr>
          <a:xfrm rot="0">
            <a:off x="2805895" y="7819917"/>
            <a:ext cx="3196488" cy="302283"/>
          </a:xfrm>
          <a:prstGeom prst="rect">
            <a:avLst/>
          </a:prstGeom>
        </p:spPr>
        <p:txBody>
          <a:bodyPr anchor="t" rtlCol="false" tIns="0" lIns="0" bIns="0" rIns="0">
            <a:spAutoFit/>
          </a:bodyPr>
          <a:lstStyle/>
          <a:p>
            <a:pPr algn="l">
              <a:lnSpc>
                <a:spcPts val="2674"/>
              </a:lnSpc>
            </a:pPr>
            <a:r>
              <a:rPr lang="en-US" sz="1656">
                <a:solidFill>
                  <a:srgbClr val="384653"/>
                </a:solidFill>
                <a:latin typeface="Montserrat 2"/>
                <a:ea typeface="Montserrat 2"/>
                <a:cs typeface="Montserrat 2"/>
                <a:sym typeface="Montserrat 2"/>
              </a:rPr>
              <a:t>Vấn đề này  đóng vai trò quan </a:t>
            </a:r>
          </a:p>
        </p:txBody>
      </p:sp>
      <p:sp>
        <p:nvSpPr>
          <p:cNvPr name="TextBox 20" id="20"/>
          <p:cNvSpPr txBox="true"/>
          <p:nvPr/>
        </p:nvSpPr>
        <p:spPr>
          <a:xfrm rot="0">
            <a:off x="2805895" y="8164471"/>
            <a:ext cx="3329067" cy="1299028"/>
          </a:xfrm>
          <a:prstGeom prst="rect">
            <a:avLst/>
          </a:prstGeom>
        </p:spPr>
        <p:txBody>
          <a:bodyPr anchor="t" rtlCol="false" tIns="0" lIns="0" bIns="0" rIns="0">
            <a:spAutoFit/>
          </a:bodyPr>
          <a:lstStyle/>
          <a:p>
            <a:pPr algn="just">
              <a:lnSpc>
                <a:spcPts val="2674"/>
              </a:lnSpc>
            </a:pPr>
            <a:r>
              <a:rPr lang="en-US" sz="1656">
                <a:solidFill>
                  <a:srgbClr val="384653"/>
                </a:solidFill>
                <a:latin typeface="Montserrat 2"/>
                <a:ea typeface="Montserrat 2"/>
                <a:cs typeface="Montserrat 2"/>
                <a:sym typeface="Montserrat 2"/>
              </a:rPr>
              <a:t>trọng trong nhiều lĩnh vực: từ phân bố nguồn lực trong </a:t>
            </a:r>
            <a:r>
              <a:rPr lang="en-US" b="true" sz="1656">
                <a:solidFill>
                  <a:srgbClr val="384653"/>
                </a:solidFill>
                <a:latin typeface="Montserrat 2 Bold"/>
                <a:ea typeface="Montserrat 2 Bold"/>
                <a:cs typeface="Montserrat 2 Bold"/>
                <a:sym typeface="Montserrat 2 Bold"/>
              </a:rPr>
              <a:t>kinh tế</a:t>
            </a:r>
            <a:r>
              <a:rPr lang="en-US" sz="1656">
                <a:solidFill>
                  <a:srgbClr val="384653"/>
                </a:solidFill>
                <a:latin typeface="Montserrat 2"/>
                <a:ea typeface="Montserrat 2"/>
                <a:cs typeface="Montserrat 2"/>
                <a:sym typeface="Montserrat 2"/>
              </a:rPr>
              <a:t> </a:t>
            </a:r>
            <a:r>
              <a:rPr lang="en-US" sz="1656">
                <a:solidFill>
                  <a:srgbClr val="384653"/>
                </a:solidFill>
                <a:latin typeface="Montserrat 2"/>
                <a:ea typeface="Montserrat 2"/>
                <a:cs typeface="Montserrat 2"/>
                <a:sym typeface="Montserrat 2"/>
              </a:rPr>
              <a:t> đến thiết kế hệ thống trong </a:t>
            </a:r>
            <a:r>
              <a:rPr lang="en-US" b="true" sz="1656">
                <a:solidFill>
                  <a:srgbClr val="384653"/>
                </a:solidFill>
                <a:latin typeface="Montserrat 2 Bold"/>
                <a:ea typeface="Montserrat 2 Bold"/>
                <a:cs typeface="Montserrat 2 Bold"/>
                <a:sym typeface="Montserrat 2 Bold"/>
              </a:rPr>
              <a:t>kỹ thuật</a:t>
            </a:r>
            <a:r>
              <a:rPr lang="en-US" sz="1656">
                <a:solidFill>
                  <a:srgbClr val="384653"/>
                </a:solidFill>
                <a:latin typeface="Montserrat 2"/>
                <a:ea typeface="Montserrat 2"/>
                <a:cs typeface="Montserrat 2"/>
                <a:sym typeface="Montserrat 2"/>
              </a:rPr>
              <a:t> và phân tích dữ liệu.</a:t>
            </a:r>
          </a:p>
        </p:txBody>
      </p:sp>
      <p:sp>
        <p:nvSpPr>
          <p:cNvPr name="TextBox 21" id="21"/>
          <p:cNvSpPr txBox="true"/>
          <p:nvPr/>
        </p:nvSpPr>
        <p:spPr>
          <a:xfrm rot="0">
            <a:off x="567187" y="248256"/>
            <a:ext cx="2238708" cy="1823056"/>
          </a:xfrm>
          <a:prstGeom prst="rect">
            <a:avLst/>
          </a:prstGeom>
        </p:spPr>
        <p:txBody>
          <a:bodyPr anchor="t" rtlCol="false" tIns="0" lIns="0" bIns="0" rIns="0">
            <a:spAutoFit/>
          </a:bodyPr>
          <a:lstStyle/>
          <a:p>
            <a:pPr algn="l">
              <a:lnSpc>
                <a:spcPts val="15325"/>
              </a:lnSpc>
            </a:pPr>
            <a:r>
              <a:rPr lang="en-US" b="true" sz="9817">
                <a:solidFill>
                  <a:srgbClr val="063E5F"/>
                </a:solidFill>
                <a:latin typeface="Barlow Bold"/>
                <a:ea typeface="Barlow Bold"/>
                <a:cs typeface="Barlow Bold"/>
                <a:sym typeface="Barlow Bold"/>
              </a:rPr>
              <a:t>7.5</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219196" y="-65111"/>
            <a:ext cx="11849598" cy="10413973"/>
            <a:chOff x="0" y="0"/>
            <a:chExt cx="11557000" cy="10156825"/>
          </a:xfrm>
        </p:grpSpPr>
        <p:sp>
          <p:nvSpPr>
            <p:cNvPr name="Freeform 3" id="3"/>
            <p:cNvSpPr/>
            <p:nvPr/>
          </p:nvSpPr>
          <p:spPr>
            <a:xfrm flipH="false" flipV="false" rot="0">
              <a:off x="63500" y="63500"/>
              <a:ext cx="11430000" cy="10029825"/>
            </a:xfrm>
            <a:custGeom>
              <a:avLst/>
              <a:gdLst/>
              <a:ahLst/>
              <a:cxnLst/>
              <a:rect r="r" b="b" t="t" l="l"/>
              <a:pathLst>
                <a:path h="10029825" w="11430000">
                  <a:moveTo>
                    <a:pt x="0" y="0"/>
                  </a:moveTo>
                  <a:lnTo>
                    <a:pt x="0" y="10029825"/>
                  </a:lnTo>
                  <a:lnTo>
                    <a:pt x="11430000" y="10029825"/>
                  </a:lnTo>
                  <a:lnTo>
                    <a:pt x="11430000" y="0"/>
                  </a:lnTo>
                  <a:close/>
                </a:path>
              </a:pathLst>
            </a:custGeom>
            <a:solidFill>
              <a:srgbClr val="FFFFFF"/>
            </a:solidFill>
          </p:spPr>
        </p:sp>
        <p:sp>
          <p:nvSpPr>
            <p:cNvPr name="Freeform 4" id="4"/>
            <p:cNvSpPr/>
            <p:nvPr/>
          </p:nvSpPr>
          <p:spPr>
            <a:xfrm flipH="false" flipV="false" rot="0">
              <a:off x="63500" y="63500"/>
              <a:ext cx="11430000" cy="10029825"/>
            </a:xfrm>
            <a:custGeom>
              <a:avLst/>
              <a:gdLst/>
              <a:ahLst/>
              <a:cxnLst/>
              <a:rect r="r" b="b" t="t" l="l"/>
              <a:pathLst>
                <a:path h="10029825" w="11430000">
                  <a:moveTo>
                    <a:pt x="0" y="0"/>
                  </a:moveTo>
                  <a:lnTo>
                    <a:pt x="0" y="10029825"/>
                  </a:lnTo>
                  <a:lnTo>
                    <a:pt x="11430000" y="10029825"/>
                  </a:lnTo>
                  <a:lnTo>
                    <a:pt x="11430000" y="0"/>
                  </a:lnTo>
                  <a:close/>
                </a:path>
              </a:pathLst>
            </a:custGeom>
            <a:solidFill>
              <a:srgbClr val="F5F5F6"/>
            </a:solidFill>
          </p:spPr>
        </p:sp>
      </p:grpSp>
      <p:sp>
        <p:nvSpPr>
          <p:cNvPr name="Freeform 5" id="5"/>
          <p:cNvSpPr/>
          <p:nvPr/>
        </p:nvSpPr>
        <p:spPr>
          <a:xfrm flipH="false" flipV="false" rot="0">
            <a:off x="3284307" y="0"/>
            <a:ext cx="11719386" cy="10283761"/>
          </a:xfrm>
          <a:custGeom>
            <a:avLst/>
            <a:gdLst/>
            <a:ahLst/>
            <a:cxnLst/>
            <a:rect r="r" b="b" t="t" l="l"/>
            <a:pathLst>
              <a:path h="10283761" w="11719386">
                <a:moveTo>
                  <a:pt x="0" y="0"/>
                </a:moveTo>
                <a:lnTo>
                  <a:pt x="11719386" y="0"/>
                </a:lnTo>
                <a:lnTo>
                  <a:pt x="11719386" y="10283761"/>
                </a:lnTo>
                <a:lnTo>
                  <a:pt x="0" y="10283761"/>
                </a:lnTo>
                <a:lnTo>
                  <a:pt x="0" y="0"/>
                </a:lnTo>
                <a:close/>
              </a:path>
            </a:pathLst>
          </a:custGeom>
          <a:blipFill>
            <a:blip r:embed="rId2"/>
            <a:stretch>
              <a:fillRect l="0" t="-35" r="0" b="-35"/>
            </a:stretch>
          </a:blipFill>
        </p:spPr>
      </p:sp>
      <p:sp>
        <p:nvSpPr>
          <p:cNvPr name="Freeform 6" id="6"/>
          <p:cNvSpPr/>
          <p:nvPr/>
        </p:nvSpPr>
        <p:spPr>
          <a:xfrm flipH="false" flipV="false" rot="0">
            <a:off x="3284307" y="0"/>
            <a:ext cx="11719386" cy="10283761"/>
          </a:xfrm>
          <a:custGeom>
            <a:avLst/>
            <a:gdLst/>
            <a:ahLst/>
            <a:cxnLst/>
            <a:rect r="r" b="b" t="t" l="l"/>
            <a:pathLst>
              <a:path h="10283761" w="11719386">
                <a:moveTo>
                  <a:pt x="0" y="0"/>
                </a:moveTo>
                <a:lnTo>
                  <a:pt x="11719386" y="0"/>
                </a:lnTo>
                <a:lnTo>
                  <a:pt x="11719386" y="10283761"/>
                </a:lnTo>
                <a:lnTo>
                  <a:pt x="0" y="10283761"/>
                </a:lnTo>
                <a:lnTo>
                  <a:pt x="0" y="0"/>
                </a:lnTo>
                <a:close/>
              </a:path>
            </a:pathLst>
          </a:custGeom>
          <a:blipFill>
            <a:blip r:embed="rId3"/>
            <a:stretch>
              <a:fillRect l="0" t="0" r="0" b="0"/>
            </a:stretch>
          </a:blipFill>
        </p:spPr>
      </p:sp>
      <p:sp>
        <p:nvSpPr>
          <p:cNvPr name="Freeform 7" id="7"/>
          <p:cNvSpPr/>
          <p:nvPr/>
        </p:nvSpPr>
        <p:spPr>
          <a:xfrm flipH="false" flipV="false" rot="0">
            <a:off x="3219196" y="-65111"/>
            <a:ext cx="11849598" cy="10413973"/>
          </a:xfrm>
          <a:custGeom>
            <a:avLst/>
            <a:gdLst/>
            <a:ahLst/>
            <a:cxnLst/>
            <a:rect r="r" b="b" t="t" l="l"/>
            <a:pathLst>
              <a:path h="10413973" w="11849598">
                <a:moveTo>
                  <a:pt x="0" y="0"/>
                </a:moveTo>
                <a:lnTo>
                  <a:pt x="11849598" y="0"/>
                </a:lnTo>
                <a:lnTo>
                  <a:pt x="11849598" y="10413973"/>
                </a:lnTo>
                <a:lnTo>
                  <a:pt x="0" y="104139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3870276" y="4013890"/>
            <a:ext cx="5615539" cy="5625305"/>
            <a:chOff x="0" y="0"/>
            <a:chExt cx="7302500" cy="7315200"/>
          </a:xfrm>
        </p:grpSpPr>
        <p:sp>
          <p:nvSpPr>
            <p:cNvPr name="Freeform 9" id="9"/>
            <p:cNvSpPr/>
            <p:nvPr/>
          </p:nvSpPr>
          <p:spPr>
            <a:xfrm flipH="false" flipV="false" rot="0">
              <a:off x="0" y="0"/>
              <a:ext cx="7302627" cy="7315327"/>
            </a:xfrm>
            <a:custGeom>
              <a:avLst/>
              <a:gdLst/>
              <a:ahLst/>
              <a:cxnLst/>
              <a:rect r="r" b="b" t="t" l="l"/>
              <a:pathLst>
                <a:path h="7315327" w="7302627">
                  <a:moveTo>
                    <a:pt x="271526" y="0"/>
                  </a:moveTo>
                  <a:cubicBezTo>
                    <a:pt x="253746" y="0"/>
                    <a:pt x="236093" y="1778"/>
                    <a:pt x="218567" y="5207"/>
                  </a:cubicBezTo>
                  <a:cubicBezTo>
                    <a:pt x="201041" y="8636"/>
                    <a:pt x="184150" y="13843"/>
                    <a:pt x="167640" y="20701"/>
                  </a:cubicBezTo>
                  <a:cubicBezTo>
                    <a:pt x="151130" y="27559"/>
                    <a:pt x="135509" y="35941"/>
                    <a:pt x="120650" y="45847"/>
                  </a:cubicBezTo>
                  <a:cubicBezTo>
                    <a:pt x="105791" y="55753"/>
                    <a:pt x="92075" y="66929"/>
                    <a:pt x="79502" y="79502"/>
                  </a:cubicBezTo>
                  <a:cubicBezTo>
                    <a:pt x="66929" y="92075"/>
                    <a:pt x="55626" y="105791"/>
                    <a:pt x="45720" y="120650"/>
                  </a:cubicBezTo>
                  <a:cubicBezTo>
                    <a:pt x="35814" y="135509"/>
                    <a:pt x="27432" y="151130"/>
                    <a:pt x="20574" y="167513"/>
                  </a:cubicBezTo>
                  <a:cubicBezTo>
                    <a:pt x="13716" y="183896"/>
                    <a:pt x="8636" y="201041"/>
                    <a:pt x="5207" y="218440"/>
                  </a:cubicBezTo>
                  <a:cubicBezTo>
                    <a:pt x="1778" y="235839"/>
                    <a:pt x="0" y="253619"/>
                    <a:pt x="0" y="271399"/>
                  </a:cubicBezTo>
                  <a:lnTo>
                    <a:pt x="0" y="7043674"/>
                  </a:lnTo>
                  <a:cubicBezTo>
                    <a:pt x="0" y="7061454"/>
                    <a:pt x="1778" y="7079107"/>
                    <a:pt x="5207" y="7096633"/>
                  </a:cubicBezTo>
                  <a:cubicBezTo>
                    <a:pt x="8636" y="7114159"/>
                    <a:pt x="13843" y="7131050"/>
                    <a:pt x="20701" y="7147560"/>
                  </a:cubicBezTo>
                  <a:cubicBezTo>
                    <a:pt x="27559" y="7164070"/>
                    <a:pt x="35941" y="7179691"/>
                    <a:pt x="45847" y="7194550"/>
                  </a:cubicBezTo>
                  <a:cubicBezTo>
                    <a:pt x="55753" y="7209409"/>
                    <a:pt x="67056" y="7223125"/>
                    <a:pt x="79629" y="7235698"/>
                  </a:cubicBezTo>
                  <a:cubicBezTo>
                    <a:pt x="92202" y="7248271"/>
                    <a:pt x="105918" y="7259574"/>
                    <a:pt x="120777" y="7269480"/>
                  </a:cubicBezTo>
                  <a:cubicBezTo>
                    <a:pt x="135636" y="7279386"/>
                    <a:pt x="151257" y="7287768"/>
                    <a:pt x="167767" y="7294626"/>
                  </a:cubicBezTo>
                  <a:cubicBezTo>
                    <a:pt x="184277" y="7301484"/>
                    <a:pt x="201168" y="7306564"/>
                    <a:pt x="218694" y="7310120"/>
                  </a:cubicBezTo>
                  <a:cubicBezTo>
                    <a:pt x="236220" y="7313676"/>
                    <a:pt x="253873" y="7315327"/>
                    <a:pt x="271653" y="7315327"/>
                  </a:cubicBezTo>
                  <a:lnTo>
                    <a:pt x="7031101" y="7315327"/>
                  </a:lnTo>
                  <a:cubicBezTo>
                    <a:pt x="7048881" y="7315327"/>
                    <a:pt x="7066534" y="7313549"/>
                    <a:pt x="7084060" y="7310120"/>
                  </a:cubicBezTo>
                  <a:cubicBezTo>
                    <a:pt x="7101586" y="7306691"/>
                    <a:pt x="7118477" y="7301484"/>
                    <a:pt x="7134987" y="7294626"/>
                  </a:cubicBezTo>
                  <a:cubicBezTo>
                    <a:pt x="7151497" y="7287768"/>
                    <a:pt x="7167118" y="7279386"/>
                    <a:pt x="7181850" y="7269480"/>
                  </a:cubicBezTo>
                  <a:cubicBezTo>
                    <a:pt x="7196582" y="7259574"/>
                    <a:pt x="7210425" y="7248271"/>
                    <a:pt x="7222998" y="7235698"/>
                  </a:cubicBezTo>
                  <a:cubicBezTo>
                    <a:pt x="7235571" y="7223125"/>
                    <a:pt x="7246874" y="7209409"/>
                    <a:pt x="7256780" y="7194550"/>
                  </a:cubicBezTo>
                  <a:cubicBezTo>
                    <a:pt x="7266686" y="7179691"/>
                    <a:pt x="7275068" y="7164070"/>
                    <a:pt x="7281926" y="7147560"/>
                  </a:cubicBezTo>
                  <a:cubicBezTo>
                    <a:pt x="7288784" y="7131050"/>
                    <a:pt x="7293864" y="7114159"/>
                    <a:pt x="7297420" y="7096633"/>
                  </a:cubicBezTo>
                  <a:cubicBezTo>
                    <a:pt x="7300976" y="7079107"/>
                    <a:pt x="7302627" y="7061454"/>
                    <a:pt x="7302627" y="7043674"/>
                  </a:cubicBezTo>
                  <a:lnTo>
                    <a:pt x="7302627" y="271399"/>
                  </a:lnTo>
                  <a:cubicBezTo>
                    <a:pt x="7302627" y="253619"/>
                    <a:pt x="7300849" y="235966"/>
                    <a:pt x="7297420" y="218440"/>
                  </a:cubicBezTo>
                  <a:cubicBezTo>
                    <a:pt x="7293991" y="200914"/>
                    <a:pt x="7288784" y="184023"/>
                    <a:pt x="7281926" y="167513"/>
                  </a:cubicBezTo>
                  <a:cubicBezTo>
                    <a:pt x="7275068" y="151003"/>
                    <a:pt x="7266686" y="135382"/>
                    <a:pt x="7256780" y="120650"/>
                  </a:cubicBezTo>
                  <a:cubicBezTo>
                    <a:pt x="7246874" y="105918"/>
                    <a:pt x="7235571" y="92075"/>
                    <a:pt x="7222998" y="79502"/>
                  </a:cubicBezTo>
                  <a:cubicBezTo>
                    <a:pt x="7210425" y="66929"/>
                    <a:pt x="7196709" y="55626"/>
                    <a:pt x="7181850" y="45720"/>
                  </a:cubicBezTo>
                  <a:cubicBezTo>
                    <a:pt x="7166991" y="35814"/>
                    <a:pt x="7151370" y="27432"/>
                    <a:pt x="7134987" y="20574"/>
                  </a:cubicBezTo>
                  <a:cubicBezTo>
                    <a:pt x="7118604" y="13716"/>
                    <a:pt x="7101586" y="8636"/>
                    <a:pt x="7084060" y="5080"/>
                  </a:cubicBezTo>
                  <a:cubicBezTo>
                    <a:pt x="7066534" y="1524"/>
                    <a:pt x="7048881" y="0"/>
                    <a:pt x="7031101" y="0"/>
                  </a:cubicBezTo>
                  <a:close/>
                </a:path>
              </a:pathLst>
            </a:custGeom>
            <a:blipFill>
              <a:blip r:embed="rId6"/>
              <a:stretch>
                <a:fillRect l="0" t="0" r="1" b="1"/>
              </a:stretch>
            </a:blipFill>
          </p:spPr>
        </p:sp>
      </p:grpSp>
      <p:sp>
        <p:nvSpPr>
          <p:cNvPr name="Freeform 10" id="10"/>
          <p:cNvSpPr/>
          <p:nvPr/>
        </p:nvSpPr>
        <p:spPr>
          <a:xfrm flipH="false" flipV="false" rot="0">
            <a:off x="9922480" y="1296027"/>
            <a:ext cx="4490117" cy="2689150"/>
          </a:xfrm>
          <a:custGeom>
            <a:avLst/>
            <a:gdLst/>
            <a:ahLst/>
            <a:cxnLst/>
            <a:rect r="r" b="b" t="t" l="l"/>
            <a:pathLst>
              <a:path h="2689150" w="4490117">
                <a:moveTo>
                  <a:pt x="0" y="0"/>
                </a:moveTo>
                <a:lnTo>
                  <a:pt x="4490116" y="0"/>
                </a:lnTo>
                <a:lnTo>
                  <a:pt x="4490116" y="2689150"/>
                </a:lnTo>
                <a:lnTo>
                  <a:pt x="0" y="26891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3871976" y="678538"/>
            <a:ext cx="9737765" cy="293639"/>
          </a:xfrm>
          <a:prstGeom prst="rect">
            <a:avLst/>
          </a:prstGeom>
        </p:spPr>
        <p:txBody>
          <a:bodyPr anchor="t" rtlCol="false" tIns="0" lIns="0" bIns="0" rIns="0">
            <a:spAutoFit/>
          </a:bodyPr>
          <a:lstStyle/>
          <a:p>
            <a:pPr algn="l">
              <a:lnSpc>
                <a:spcPts val="1984"/>
              </a:lnSpc>
            </a:pPr>
            <a:r>
              <a:rPr lang="en-US" b="true" sz="2768">
                <a:solidFill>
                  <a:srgbClr val="2E3C4E"/>
                </a:solidFill>
                <a:latin typeface="Montserrat 1 Bold"/>
                <a:ea typeface="Montserrat 1 Bold"/>
                <a:cs typeface="Montserrat 1 Bold"/>
                <a:sym typeface="Montserrat 1 Bold"/>
              </a:rPr>
              <a:t>Ví Dụ Cơ Bản Về Vấn  Đề Giảm Thiểu  Đơn Giản</a:t>
            </a:r>
          </a:p>
        </p:txBody>
      </p:sp>
      <p:sp>
        <p:nvSpPr>
          <p:cNvPr name="TextBox 12" id="12"/>
          <p:cNvSpPr txBox="true"/>
          <p:nvPr/>
        </p:nvSpPr>
        <p:spPr>
          <a:xfrm rot="0">
            <a:off x="4190274" y="1147970"/>
            <a:ext cx="44631" cy="363118"/>
          </a:xfrm>
          <a:prstGeom prst="rect">
            <a:avLst/>
          </a:prstGeom>
        </p:spPr>
        <p:txBody>
          <a:bodyPr anchor="t" rtlCol="false" tIns="0" lIns="0" bIns="0" rIns="0">
            <a:spAutoFit/>
          </a:bodyPr>
          <a:lstStyle/>
          <a:p>
            <a:pPr algn="l">
              <a:lnSpc>
                <a:spcPts val="3287"/>
              </a:lnSpc>
            </a:pPr>
            <a:r>
              <a:rPr lang="en-US" sz="1314">
                <a:solidFill>
                  <a:srgbClr val="384653"/>
                </a:solidFill>
                <a:latin typeface="Montserrat 2"/>
                <a:ea typeface="Montserrat 2"/>
                <a:cs typeface="Montserrat 2"/>
                <a:sym typeface="Montserrat 2"/>
              </a:rPr>
              <a:t> </a:t>
            </a:r>
          </a:p>
        </p:txBody>
      </p:sp>
      <p:sp>
        <p:nvSpPr>
          <p:cNvPr name="TextBox 13" id="13"/>
          <p:cNvSpPr txBox="true"/>
          <p:nvPr/>
        </p:nvSpPr>
        <p:spPr>
          <a:xfrm rot="0">
            <a:off x="3868753" y="1147970"/>
            <a:ext cx="4313662" cy="352584"/>
          </a:xfrm>
          <a:prstGeom prst="rect">
            <a:avLst/>
          </a:prstGeom>
        </p:spPr>
        <p:txBody>
          <a:bodyPr anchor="t" rtlCol="false" tIns="0" lIns="0" bIns="0" rIns="0">
            <a:spAutoFit/>
          </a:bodyPr>
          <a:lstStyle/>
          <a:p>
            <a:pPr algn="l">
              <a:lnSpc>
                <a:spcPts val="3229"/>
              </a:lnSpc>
            </a:pPr>
            <a:r>
              <a:rPr lang="en-US" sz="1314">
                <a:solidFill>
                  <a:srgbClr val="384653"/>
                </a:solidFill>
                <a:latin typeface="Montserrat 2"/>
                <a:ea typeface="Montserrat 2"/>
                <a:cs typeface="Montserrat 2"/>
                <a:sym typeface="Montserrat 2"/>
              </a:rPr>
              <a:t>Hãy xem xét một ví dụ tối thiểu hóa đơn giản nhất</a:t>
            </a:r>
          </a:p>
        </p:txBody>
      </p:sp>
      <p:sp>
        <p:nvSpPr>
          <p:cNvPr name="TextBox 14" id="14"/>
          <p:cNvSpPr txBox="true"/>
          <p:nvPr/>
        </p:nvSpPr>
        <p:spPr>
          <a:xfrm rot="0">
            <a:off x="4119157" y="1537796"/>
            <a:ext cx="5386161" cy="2038455"/>
          </a:xfrm>
          <a:prstGeom prst="rect">
            <a:avLst/>
          </a:prstGeom>
        </p:spPr>
        <p:txBody>
          <a:bodyPr anchor="t" rtlCol="false" tIns="0" lIns="0" bIns="0" rIns="0">
            <a:spAutoFit/>
          </a:bodyPr>
          <a:lstStyle/>
          <a:p>
            <a:pPr algn="l">
              <a:lnSpc>
                <a:spcPts val="3229"/>
              </a:lnSpc>
            </a:pPr>
            <a:r>
              <a:rPr lang="en-US" sz="1314">
                <a:solidFill>
                  <a:srgbClr val="384653"/>
                </a:solidFill>
                <a:latin typeface="Montserrat 2"/>
                <a:ea typeface="Montserrat 2"/>
                <a:cs typeface="Montserrat 2"/>
                <a:sym typeface="Montserrat 2"/>
              </a:rPr>
              <a:t>Tối thiểu hàm mục tiêu tuyến tính: </a:t>
            </a:r>
            <a:r>
              <a:rPr lang="en-US" sz="1314" i="true">
                <a:solidFill>
                  <a:srgbClr val="384653"/>
                </a:solidFill>
                <a:latin typeface="Montserrat 2 Italics"/>
                <a:ea typeface="Montserrat 2 Italics"/>
                <a:cs typeface="Montserrat 2 Italics"/>
                <a:sym typeface="Montserrat 2 Italics"/>
              </a:rPr>
              <a:t>f</a:t>
            </a:r>
            <a:r>
              <a:rPr lang="en-US" sz="1314">
                <a:solidFill>
                  <a:srgbClr val="384653"/>
                </a:solidFill>
                <a:latin typeface="Montserrat 2"/>
                <a:ea typeface="Montserrat 2"/>
                <a:cs typeface="Montserrat 2"/>
                <a:sym typeface="Montserrat 2"/>
              </a:rPr>
              <a:t>(</a:t>
            </a:r>
            <a:r>
              <a:rPr lang="en-US" sz="1314" i="true">
                <a:solidFill>
                  <a:srgbClr val="384653"/>
                </a:solidFill>
                <a:latin typeface="Montserrat 2 Italics"/>
                <a:ea typeface="Montserrat 2 Italics"/>
                <a:cs typeface="Montserrat 2 Italics"/>
                <a:sym typeface="Montserrat 2 Italics"/>
              </a:rPr>
              <a:t>x</a:t>
            </a:r>
            <a:r>
              <a:rPr lang="en-US" sz="1314">
                <a:solidFill>
                  <a:srgbClr val="384653"/>
                </a:solidFill>
                <a:latin typeface="Montserrat 2"/>
                <a:ea typeface="Montserrat 2"/>
                <a:cs typeface="Montserrat 2"/>
                <a:sym typeface="Montserrat 2"/>
              </a:rPr>
              <a:t>)=</a:t>
            </a:r>
            <a:r>
              <a:rPr lang="en-US" sz="1314" i="true">
                <a:solidFill>
                  <a:srgbClr val="384653"/>
                </a:solidFill>
                <a:latin typeface="Montserrat 2 Italics"/>
                <a:ea typeface="Montserrat 2 Italics"/>
                <a:cs typeface="Montserrat 2 Italics"/>
                <a:sym typeface="Montserrat 2 Italics"/>
              </a:rPr>
              <a:t>ax</a:t>
            </a:r>
            <a:r>
              <a:rPr lang="en-US" sz="1314">
                <a:solidFill>
                  <a:srgbClr val="384653"/>
                </a:solidFill>
                <a:latin typeface="Montserrat 2"/>
                <a:ea typeface="Montserrat 2"/>
                <a:cs typeface="Montserrat 2"/>
                <a:sym typeface="Montserrat 2"/>
              </a:rPr>
              <a:t>+</a:t>
            </a:r>
            <a:r>
              <a:rPr lang="en-US" sz="1314" i="true">
                <a:solidFill>
                  <a:srgbClr val="384653"/>
                </a:solidFill>
                <a:latin typeface="Montserrat 2 Italics"/>
                <a:ea typeface="Montserrat 2 Italics"/>
                <a:cs typeface="Montserrat 2 Italics"/>
                <a:sym typeface="Montserrat 2 Italics"/>
              </a:rPr>
              <a:t>b</a:t>
            </a:r>
            <a:r>
              <a:rPr lang="en-US" sz="1314">
                <a:solidFill>
                  <a:srgbClr val="384653"/>
                </a:solidFill>
                <a:latin typeface="Montserrat 2"/>
                <a:ea typeface="Montserrat 2"/>
                <a:cs typeface="Montserrat 2"/>
                <a:sym typeface="Montserrat 2"/>
              </a:rPr>
              <a:t>.</a:t>
            </a:r>
          </a:p>
          <a:p>
            <a:pPr algn="l">
              <a:lnSpc>
                <a:spcPts val="1958"/>
              </a:lnSpc>
            </a:pPr>
            <a:r>
              <a:rPr lang="en-US" sz="1355">
                <a:solidFill>
                  <a:srgbClr val="384653"/>
                </a:solidFill>
                <a:latin typeface="Montserrat 2"/>
                <a:ea typeface="Montserrat 2"/>
                <a:cs typeface="Montserrat 2"/>
                <a:sym typeface="Montserrat 2"/>
              </a:rPr>
              <a:t>Biến quyết  định </a:t>
            </a:r>
            <a:r>
              <a:rPr lang="en-US" sz="1355" i="true">
                <a:solidFill>
                  <a:srgbClr val="384653"/>
                </a:solidFill>
                <a:latin typeface="Montserrat 2 Italics"/>
                <a:ea typeface="Montserrat 2 Italics"/>
                <a:cs typeface="Montserrat 2 Italics"/>
                <a:sym typeface="Montserrat 2 Italics"/>
              </a:rPr>
              <a:t>x</a:t>
            </a:r>
            <a:r>
              <a:rPr lang="en-US" sz="1355">
                <a:solidFill>
                  <a:srgbClr val="384653"/>
                </a:solidFill>
                <a:latin typeface="Montserrat 2"/>
                <a:ea typeface="Montserrat 2"/>
                <a:cs typeface="Montserrat 2"/>
                <a:sym typeface="Montserrat 2"/>
              </a:rPr>
              <a:t> phải nằm trong một tập hợp ràng buộc S.</a:t>
            </a:r>
          </a:p>
          <a:p>
            <a:pPr algn="l">
              <a:lnSpc>
                <a:spcPts val="3157"/>
              </a:lnSpc>
            </a:pPr>
            <a:r>
              <a:rPr lang="en-US" sz="1314">
                <a:solidFill>
                  <a:srgbClr val="384653"/>
                </a:solidFill>
                <a:latin typeface="Montserrat 2"/>
                <a:ea typeface="Montserrat 2"/>
                <a:cs typeface="Montserrat 2"/>
                <a:sym typeface="Montserrat 2"/>
              </a:rPr>
              <a:t>Ràng buộc S có thể là các bất  đẳng thức hoặc phương trình </a:t>
            </a:r>
          </a:p>
          <a:p>
            <a:pPr algn="l">
              <a:lnSpc>
                <a:spcPts val="995"/>
              </a:lnSpc>
            </a:pPr>
            <a:r>
              <a:rPr lang="en-US" sz="1314">
                <a:solidFill>
                  <a:srgbClr val="384653"/>
                </a:solidFill>
                <a:latin typeface="Montserrat 2"/>
                <a:ea typeface="Montserrat 2"/>
                <a:cs typeface="Montserrat 2"/>
                <a:sym typeface="Montserrat 2"/>
              </a:rPr>
              <a:t>tuyến tính.</a:t>
            </a:r>
          </a:p>
          <a:p>
            <a:pPr algn="l">
              <a:lnSpc>
                <a:spcPts val="3287"/>
              </a:lnSpc>
            </a:pPr>
            <a:r>
              <a:rPr lang="en-US" b="true" sz="1314">
                <a:solidFill>
                  <a:srgbClr val="384653"/>
                </a:solidFill>
                <a:latin typeface="Montserrat 2 Bold"/>
                <a:ea typeface="Montserrat 2 Bold"/>
                <a:cs typeface="Montserrat 2 Bold"/>
                <a:sym typeface="Montserrat 2 Bold"/>
              </a:rPr>
              <a:t>Minh họa thực tế:</a:t>
            </a:r>
            <a:r>
              <a:rPr lang="en-US" sz="1314">
                <a:solidFill>
                  <a:srgbClr val="384653"/>
                </a:solidFill>
                <a:latin typeface="Montserrat 2"/>
                <a:ea typeface="Montserrat 2"/>
                <a:cs typeface="Montserrat 2"/>
                <a:sym typeface="Montserrat 2"/>
              </a:rPr>
              <a:t> Một công ty muốn tối thiểu hóa chi phí sản </a:t>
            </a:r>
          </a:p>
          <a:p>
            <a:pPr algn="l">
              <a:lnSpc>
                <a:spcPts val="865"/>
              </a:lnSpc>
            </a:pPr>
            <a:r>
              <a:rPr lang="en-US" sz="1314">
                <a:solidFill>
                  <a:srgbClr val="384653"/>
                </a:solidFill>
                <a:latin typeface="Montserrat 2"/>
                <a:ea typeface="Montserrat 2"/>
                <a:cs typeface="Montserrat 2"/>
                <a:sym typeface="Montserrat 2"/>
              </a:rPr>
              <a:t>xuất (hàm mục tiêu) với các ràng bước về số lượng nguyên liệu </a:t>
            </a:r>
          </a:p>
          <a:p>
            <a:pPr algn="l">
              <a:lnSpc>
                <a:spcPts val="3287"/>
              </a:lnSpc>
            </a:pPr>
            <a:r>
              <a:rPr lang="en-US" sz="1314">
                <a:solidFill>
                  <a:srgbClr val="384653"/>
                </a:solidFill>
                <a:latin typeface="Montserrat 2"/>
                <a:ea typeface="Montserrat 2"/>
                <a:cs typeface="Montserrat 2"/>
                <a:sym typeface="Montserrat 2"/>
              </a:rPr>
              <a:t>thô sẵn có và giờ làm việc của nhân công.</a:t>
            </a:r>
          </a:p>
        </p:txBody>
      </p:sp>
      <p:sp>
        <p:nvSpPr>
          <p:cNvPr name="TextBox 15" id="15"/>
          <p:cNvSpPr txBox="true"/>
          <p:nvPr/>
        </p:nvSpPr>
        <p:spPr>
          <a:xfrm rot="0">
            <a:off x="10130069" y="3297998"/>
            <a:ext cx="582004" cy="148179"/>
          </a:xfrm>
          <a:prstGeom prst="rect">
            <a:avLst/>
          </a:prstGeom>
        </p:spPr>
        <p:txBody>
          <a:bodyPr anchor="t" rtlCol="false" tIns="0" lIns="0" bIns="0" rIns="0">
            <a:spAutoFit/>
          </a:bodyPr>
          <a:lstStyle/>
          <a:p>
            <a:pPr algn="l">
              <a:lnSpc>
                <a:spcPts val="1167"/>
              </a:lnSpc>
            </a:pPr>
            <a:r>
              <a:rPr lang="en-US" b="true" sz="921">
                <a:solidFill>
                  <a:srgbClr val="000000"/>
                </a:solidFill>
                <a:latin typeface="Barlow Bold"/>
                <a:ea typeface="Barlow Bold"/>
                <a:cs typeface="Barlow Bold"/>
                <a:sym typeface="Barlow Bold"/>
              </a:rPr>
              <a:t>Hàm tuyến </a:t>
            </a:r>
          </a:p>
        </p:txBody>
      </p:sp>
      <p:sp>
        <p:nvSpPr>
          <p:cNvPr name="TextBox 16" id="16"/>
          <p:cNvSpPr txBox="true"/>
          <p:nvPr/>
        </p:nvSpPr>
        <p:spPr>
          <a:xfrm rot="0">
            <a:off x="10303604" y="3446219"/>
            <a:ext cx="204025" cy="149923"/>
          </a:xfrm>
          <a:prstGeom prst="rect">
            <a:avLst/>
          </a:prstGeom>
        </p:spPr>
        <p:txBody>
          <a:bodyPr anchor="t" rtlCol="false" tIns="0" lIns="0" bIns="0" rIns="0">
            <a:spAutoFit/>
          </a:bodyPr>
          <a:lstStyle/>
          <a:p>
            <a:pPr algn="l">
              <a:lnSpc>
                <a:spcPts val="1167"/>
              </a:lnSpc>
            </a:pPr>
            <a:r>
              <a:rPr lang="en-US" b="true" sz="921">
                <a:solidFill>
                  <a:srgbClr val="000000"/>
                </a:solidFill>
                <a:latin typeface="Barlow Bold"/>
                <a:ea typeface="Barlow Bold"/>
                <a:cs typeface="Barlow Bold"/>
                <a:sym typeface="Barlow Bold"/>
              </a:rPr>
              <a:t>tính</a:t>
            </a:r>
          </a:p>
        </p:txBody>
      </p:sp>
      <p:sp>
        <p:nvSpPr>
          <p:cNvPr name="TextBox 17" id="17"/>
          <p:cNvSpPr txBox="true"/>
          <p:nvPr/>
        </p:nvSpPr>
        <p:spPr>
          <a:xfrm rot="0">
            <a:off x="10917807" y="3055895"/>
            <a:ext cx="769182" cy="148179"/>
          </a:xfrm>
          <a:prstGeom prst="rect">
            <a:avLst/>
          </a:prstGeom>
        </p:spPr>
        <p:txBody>
          <a:bodyPr anchor="t" rtlCol="false" tIns="0" lIns="0" bIns="0" rIns="0">
            <a:spAutoFit/>
          </a:bodyPr>
          <a:lstStyle/>
          <a:p>
            <a:pPr algn="l">
              <a:lnSpc>
                <a:spcPts val="1167"/>
              </a:lnSpc>
            </a:pPr>
            <a:r>
              <a:rPr lang="en-US" b="true" sz="921">
                <a:solidFill>
                  <a:srgbClr val="000000"/>
                </a:solidFill>
                <a:latin typeface="Barlow Bold"/>
                <a:ea typeface="Barlow Bold"/>
                <a:cs typeface="Barlow Bold"/>
                <a:sym typeface="Barlow Bold"/>
              </a:rPr>
              <a:t>Hàm phi tuyến </a:t>
            </a:r>
          </a:p>
        </p:txBody>
      </p:sp>
      <p:sp>
        <p:nvSpPr>
          <p:cNvPr name="TextBox 18" id="18"/>
          <p:cNvSpPr txBox="true"/>
          <p:nvPr/>
        </p:nvSpPr>
        <p:spPr>
          <a:xfrm rot="0">
            <a:off x="11186005" y="3204116"/>
            <a:ext cx="341560" cy="148179"/>
          </a:xfrm>
          <a:prstGeom prst="rect">
            <a:avLst/>
          </a:prstGeom>
        </p:spPr>
        <p:txBody>
          <a:bodyPr anchor="t" rtlCol="false" tIns="0" lIns="0" bIns="0" rIns="0">
            <a:spAutoFit/>
          </a:bodyPr>
          <a:lstStyle/>
          <a:p>
            <a:pPr algn="l">
              <a:lnSpc>
                <a:spcPts val="1167"/>
              </a:lnSpc>
            </a:pPr>
            <a:r>
              <a:rPr lang="en-US" b="true" sz="921">
                <a:solidFill>
                  <a:srgbClr val="000000"/>
                </a:solidFill>
                <a:latin typeface="Barlow Bold"/>
                <a:ea typeface="Barlow Bold"/>
                <a:cs typeface="Barlow Bold"/>
                <a:sym typeface="Barlow Bold"/>
              </a:rPr>
              <a:t>đơn</a:t>
            </a:r>
          </a:p>
        </p:txBody>
      </p:sp>
      <p:sp>
        <p:nvSpPr>
          <p:cNvPr name="TextBox 19" id="19"/>
          <p:cNvSpPr txBox="true"/>
          <p:nvPr/>
        </p:nvSpPr>
        <p:spPr>
          <a:xfrm rot="0">
            <a:off x="11896073" y="2823685"/>
            <a:ext cx="577668" cy="148179"/>
          </a:xfrm>
          <a:prstGeom prst="rect">
            <a:avLst/>
          </a:prstGeom>
        </p:spPr>
        <p:txBody>
          <a:bodyPr anchor="t" rtlCol="false" tIns="0" lIns="0" bIns="0" rIns="0">
            <a:spAutoFit/>
          </a:bodyPr>
          <a:lstStyle/>
          <a:p>
            <a:pPr algn="l">
              <a:lnSpc>
                <a:spcPts val="1167"/>
              </a:lnSpc>
            </a:pPr>
            <a:r>
              <a:rPr lang="en-US" b="true" sz="921">
                <a:solidFill>
                  <a:srgbClr val="000000"/>
                </a:solidFill>
                <a:latin typeface="Barlow Bold"/>
                <a:ea typeface="Barlow Bold"/>
                <a:cs typeface="Barlow Bold"/>
                <a:sym typeface="Barlow Bold"/>
              </a:rPr>
              <a:t>Ràng buộc </a:t>
            </a:r>
          </a:p>
        </p:txBody>
      </p:sp>
      <p:sp>
        <p:nvSpPr>
          <p:cNvPr name="TextBox 20" id="20"/>
          <p:cNvSpPr txBox="true"/>
          <p:nvPr/>
        </p:nvSpPr>
        <p:spPr>
          <a:xfrm rot="0">
            <a:off x="11904838" y="2971916"/>
            <a:ext cx="525400" cy="148179"/>
          </a:xfrm>
          <a:prstGeom prst="rect">
            <a:avLst/>
          </a:prstGeom>
        </p:spPr>
        <p:txBody>
          <a:bodyPr anchor="t" rtlCol="false" tIns="0" lIns="0" bIns="0" rIns="0">
            <a:spAutoFit/>
          </a:bodyPr>
          <a:lstStyle/>
          <a:p>
            <a:pPr algn="l">
              <a:lnSpc>
                <a:spcPts val="1167"/>
              </a:lnSpc>
            </a:pPr>
            <a:r>
              <a:rPr lang="en-US" b="true" sz="921">
                <a:solidFill>
                  <a:srgbClr val="000000"/>
                </a:solidFill>
                <a:latin typeface="Barlow Bold"/>
                <a:ea typeface="Barlow Bold"/>
                <a:cs typeface="Barlow Bold"/>
                <a:sym typeface="Barlow Bold"/>
              </a:rPr>
              <a:t> đơn giản</a:t>
            </a:r>
          </a:p>
        </p:txBody>
      </p:sp>
      <p:sp>
        <p:nvSpPr>
          <p:cNvPr name="TextBox 21" id="21"/>
          <p:cNvSpPr txBox="true"/>
          <p:nvPr/>
        </p:nvSpPr>
        <p:spPr>
          <a:xfrm rot="0">
            <a:off x="12770515" y="2591456"/>
            <a:ext cx="577668" cy="148179"/>
          </a:xfrm>
          <a:prstGeom prst="rect">
            <a:avLst/>
          </a:prstGeom>
        </p:spPr>
        <p:txBody>
          <a:bodyPr anchor="t" rtlCol="false" tIns="0" lIns="0" bIns="0" rIns="0">
            <a:spAutoFit/>
          </a:bodyPr>
          <a:lstStyle/>
          <a:p>
            <a:pPr algn="l">
              <a:lnSpc>
                <a:spcPts val="1167"/>
              </a:lnSpc>
            </a:pPr>
            <a:r>
              <a:rPr lang="en-US" b="true" sz="921">
                <a:solidFill>
                  <a:srgbClr val="000000"/>
                </a:solidFill>
                <a:latin typeface="Barlow Bold"/>
                <a:ea typeface="Barlow Bold"/>
                <a:cs typeface="Barlow Bold"/>
                <a:sym typeface="Barlow Bold"/>
              </a:rPr>
              <a:t>Ràng buộc </a:t>
            </a:r>
          </a:p>
        </p:txBody>
      </p:sp>
      <p:sp>
        <p:nvSpPr>
          <p:cNvPr name="TextBox 22" id="22"/>
          <p:cNvSpPr txBox="true"/>
          <p:nvPr/>
        </p:nvSpPr>
        <p:spPr>
          <a:xfrm rot="0">
            <a:off x="12770515" y="2739687"/>
            <a:ext cx="641259" cy="148179"/>
          </a:xfrm>
          <a:prstGeom prst="rect">
            <a:avLst/>
          </a:prstGeom>
        </p:spPr>
        <p:txBody>
          <a:bodyPr anchor="t" rtlCol="false" tIns="0" lIns="0" bIns="0" rIns="0">
            <a:spAutoFit/>
          </a:bodyPr>
          <a:lstStyle/>
          <a:p>
            <a:pPr algn="l">
              <a:lnSpc>
                <a:spcPts val="1167"/>
              </a:lnSpc>
            </a:pPr>
            <a:r>
              <a:rPr lang="en-US" b="true" sz="921">
                <a:solidFill>
                  <a:srgbClr val="000000"/>
                </a:solidFill>
                <a:latin typeface="Barlow Bold"/>
                <a:ea typeface="Barlow Bold"/>
                <a:cs typeface="Barlow Bold"/>
                <a:sym typeface="Barlow Bold"/>
              </a:rPr>
              <a:t>phức tạp</a:t>
            </a:r>
          </a:p>
        </p:txBody>
      </p:sp>
      <p:sp>
        <p:nvSpPr>
          <p:cNvPr name="TextBox 23" id="23"/>
          <p:cNvSpPr txBox="true"/>
          <p:nvPr/>
        </p:nvSpPr>
        <p:spPr>
          <a:xfrm rot="0">
            <a:off x="13609740" y="2359256"/>
            <a:ext cx="659733" cy="148179"/>
          </a:xfrm>
          <a:prstGeom prst="rect">
            <a:avLst/>
          </a:prstGeom>
        </p:spPr>
        <p:txBody>
          <a:bodyPr anchor="t" rtlCol="false" tIns="0" lIns="0" bIns="0" rIns="0">
            <a:spAutoFit/>
          </a:bodyPr>
          <a:lstStyle/>
          <a:p>
            <a:pPr algn="l">
              <a:lnSpc>
                <a:spcPts val="1167"/>
              </a:lnSpc>
            </a:pPr>
            <a:r>
              <a:rPr lang="en-US" b="true" sz="921">
                <a:solidFill>
                  <a:srgbClr val="000000"/>
                </a:solidFill>
                <a:latin typeface="Barlow Bold"/>
                <a:ea typeface="Barlow Bold"/>
                <a:cs typeface="Barlow Bold"/>
                <a:sym typeface="Barlow Bold"/>
              </a:rPr>
              <a:t>Khu vực khả </a:t>
            </a:r>
          </a:p>
        </p:txBody>
      </p:sp>
      <p:sp>
        <p:nvSpPr>
          <p:cNvPr name="TextBox 24" id="24"/>
          <p:cNvSpPr txBox="true"/>
          <p:nvPr/>
        </p:nvSpPr>
        <p:spPr>
          <a:xfrm rot="0">
            <a:off x="13852302" y="2507477"/>
            <a:ext cx="141023" cy="149923"/>
          </a:xfrm>
          <a:prstGeom prst="rect">
            <a:avLst/>
          </a:prstGeom>
        </p:spPr>
        <p:txBody>
          <a:bodyPr anchor="t" rtlCol="false" tIns="0" lIns="0" bIns="0" rIns="0">
            <a:spAutoFit/>
          </a:bodyPr>
          <a:lstStyle/>
          <a:p>
            <a:pPr algn="l">
              <a:lnSpc>
                <a:spcPts val="1167"/>
              </a:lnSpc>
            </a:pPr>
            <a:r>
              <a:rPr lang="en-US" b="true" sz="921">
                <a:solidFill>
                  <a:srgbClr val="000000"/>
                </a:solidFill>
                <a:latin typeface="Barlow Bold"/>
                <a:ea typeface="Barlow Bold"/>
                <a:cs typeface="Barlow Bold"/>
                <a:sym typeface="Barlow Bold"/>
              </a:rPr>
              <a:t>thi</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92824" y="272"/>
            <a:ext cx="12102353" cy="10286728"/>
          </a:xfrm>
          <a:custGeom>
            <a:avLst/>
            <a:gdLst/>
            <a:ahLst/>
            <a:cxnLst/>
            <a:rect r="r" b="b" t="t" l="l"/>
            <a:pathLst>
              <a:path h="10286728" w="12102353">
                <a:moveTo>
                  <a:pt x="0" y="0"/>
                </a:moveTo>
                <a:lnTo>
                  <a:pt x="12102352" y="0"/>
                </a:lnTo>
                <a:lnTo>
                  <a:pt x="12102352" y="10286728"/>
                </a:lnTo>
                <a:lnTo>
                  <a:pt x="0" y="10286728"/>
                </a:lnTo>
                <a:lnTo>
                  <a:pt x="0" y="0"/>
                </a:lnTo>
                <a:close/>
              </a:path>
            </a:pathLst>
          </a:custGeom>
          <a:blipFill>
            <a:blip r:embed="rId2"/>
            <a:stretch>
              <a:fillRect l="0" t="-2" r="0" b="0"/>
            </a:stretch>
          </a:blipFill>
        </p:spPr>
      </p:sp>
      <p:sp>
        <p:nvSpPr>
          <p:cNvPr name="Freeform 3" id="3"/>
          <p:cNvSpPr/>
          <p:nvPr/>
        </p:nvSpPr>
        <p:spPr>
          <a:xfrm flipH="false" flipV="false" rot="0">
            <a:off x="3092824" y="272"/>
            <a:ext cx="12102353" cy="10286728"/>
          </a:xfrm>
          <a:custGeom>
            <a:avLst/>
            <a:gdLst/>
            <a:ahLst/>
            <a:cxnLst/>
            <a:rect r="r" b="b" t="t" l="l"/>
            <a:pathLst>
              <a:path h="10286728" w="12102353">
                <a:moveTo>
                  <a:pt x="0" y="0"/>
                </a:moveTo>
                <a:lnTo>
                  <a:pt x="12102352" y="0"/>
                </a:lnTo>
                <a:lnTo>
                  <a:pt x="12102352" y="10286728"/>
                </a:lnTo>
                <a:lnTo>
                  <a:pt x="0" y="10286728"/>
                </a:lnTo>
                <a:lnTo>
                  <a:pt x="0" y="0"/>
                </a:lnTo>
                <a:close/>
              </a:path>
            </a:pathLst>
          </a:custGeom>
          <a:blipFill>
            <a:blip r:embed="rId3"/>
            <a:stretch>
              <a:fillRect l="0" t="-2" r="0" b="0"/>
            </a:stretch>
          </a:blipFill>
        </p:spPr>
      </p:sp>
      <p:grpSp>
        <p:nvGrpSpPr>
          <p:cNvPr name="Group 4" id="4"/>
          <p:cNvGrpSpPr>
            <a:grpSpLocks noChangeAspect="true"/>
          </p:cNvGrpSpPr>
          <p:nvPr/>
        </p:nvGrpSpPr>
        <p:grpSpPr>
          <a:xfrm rot="0">
            <a:off x="3092824" y="272"/>
            <a:ext cx="12102353" cy="10286728"/>
            <a:chOff x="0" y="0"/>
            <a:chExt cx="11430000" cy="9715246"/>
          </a:xfrm>
        </p:grpSpPr>
        <p:sp>
          <p:nvSpPr>
            <p:cNvPr name="Freeform 5" id="5"/>
            <p:cNvSpPr/>
            <p:nvPr/>
          </p:nvSpPr>
          <p:spPr>
            <a:xfrm flipH="false" flipV="false" rot="0">
              <a:off x="0" y="0"/>
              <a:ext cx="11430000" cy="9715246"/>
            </a:xfrm>
            <a:custGeom>
              <a:avLst/>
              <a:gdLst/>
              <a:ahLst/>
              <a:cxnLst/>
              <a:rect r="r" b="b" t="t" l="l"/>
              <a:pathLst>
                <a:path h="9715246" w="11430000">
                  <a:moveTo>
                    <a:pt x="0" y="0"/>
                  </a:moveTo>
                  <a:lnTo>
                    <a:pt x="0" y="9715246"/>
                  </a:lnTo>
                  <a:lnTo>
                    <a:pt x="11430000" y="9715246"/>
                  </a:lnTo>
                  <a:lnTo>
                    <a:pt x="11430000" y="0"/>
                  </a:lnTo>
                  <a:close/>
                </a:path>
              </a:pathLst>
            </a:custGeom>
            <a:solidFill>
              <a:srgbClr val="FFFFFF"/>
            </a:solidFill>
          </p:spPr>
        </p:sp>
      </p:grpSp>
      <p:sp>
        <p:nvSpPr>
          <p:cNvPr name="Freeform 6" id="6"/>
          <p:cNvSpPr/>
          <p:nvPr/>
        </p:nvSpPr>
        <p:spPr>
          <a:xfrm flipH="false" flipV="false" rot="0">
            <a:off x="823632" y="272"/>
            <a:ext cx="4538382" cy="10286728"/>
          </a:xfrm>
          <a:custGeom>
            <a:avLst/>
            <a:gdLst/>
            <a:ahLst/>
            <a:cxnLst/>
            <a:rect r="r" b="b" t="t" l="l"/>
            <a:pathLst>
              <a:path h="10286728" w="4538382">
                <a:moveTo>
                  <a:pt x="0" y="0"/>
                </a:moveTo>
                <a:lnTo>
                  <a:pt x="4538383" y="0"/>
                </a:lnTo>
                <a:lnTo>
                  <a:pt x="4538383" y="10286728"/>
                </a:lnTo>
                <a:lnTo>
                  <a:pt x="0" y="10286728"/>
                </a:lnTo>
                <a:lnTo>
                  <a:pt x="0" y="0"/>
                </a:lnTo>
                <a:close/>
              </a:path>
            </a:pathLst>
          </a:custGeom>
          <a:blipFill>
            <a:blip r:embed="rId4"/>
            <a:stretch>
              <a:fillRect l="-171" t="-2" r="-175" b="0"/>
            </a:stretch>
          </a:blipFill>
        </p:spPr>
      </p:sp>
      <p:sp>
        <p:nvSpPr>
          <p:cNvPr name="Freeform 7" id="7"/>
          <p:cNvSpPr/>
          <p:nvPr/>
        </p:nvSpPr>
        <p:spPr>
          <a:xfrm flipH="false" flipV="false" rot="0">
            <a:off x="8169085" y="5277967"/>
            <a:ext cx="820267" cy="1415300"/>
          </a:xfrm>
          <a:custGeom>
            <a:avLst/>
            <a:gdLst/>
            <a:ahLst/>
            <a:cxnLst/>
            <a:rect r="r" b="b" t="t" l="l"/>
            <a:pathLst>
              <a:path h="1415300" w="820267">
                <a:moveTo>
                  <a:pt x="0" y="0"/>
                </a:moveTo>
                <a:lnTo>
                  <a:pt x="820267" y="0"/>
                </a:lnTo>
                <a:lnTo>
                  <a:pt x="820267" y="1415300"/>
                </a:lnTo>
                <a:lnTo>
                  <a:pt x="0" y="14153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8169085" y="6730250"/>
            <a:ext cx="820267" cy="1415300"/>
          </a:xfrm>
          <a:custGeom>
            <a:avLst/>
            <a:gdLst/>
            <a:ahLst/>
            <a:cxnLst/>
            <a:rect r="r" b="b" t="t" l="l"/>
            <a:pathLst>
              <a:path h="1415300" w="820267">
                <a:moveTo>
                  <a:pt x="0" y="0"/>
                </a:moveTo>
                <a:lnTo>
                  <a:pt x="820267" y="0"/>
                </a:lnTo>
                <a:lnTo>
                  <a:pt x="820267" y="1415299"/>
                </a:lnTo>
                <a:lnTo>
                  <a:pt x="0" y="141529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8169085" y="8182532"/>
            <a:ext cx="820267" cy="1697688"/>
          </a:xfrm>
          <a:custGeom>
            <a:avLst/>
            <a:gdLst/>
            <a:ahLst/>
            <a:cxnLst/>
            <a:rect r="r" b="b" t="t" l="l"/>
            <a:pathLst>
              <a:path h="1697688" w="820267">
                <a:moveTo>
                  <a:pt x="0" y="0"/>
                </a:moveTo>
                <a:lnTo>
                  <a:pt x="820267" y="0"/>
                </a:lnTo>
                <a:lnTo>
                  <a:pt x="820267" y="1697688"/>
                </a:lnTo>
                <a:lnTo>
                  <a:pt x="0" y="169768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9096882" y="8384084"/>
            <a:ext cx="5313034" cy="1121805"/>
          </a:xfrm>
          <a:prstGeom prst="rect">
            <a:avLst/>
          </a:prstGeom>
        </p:spPr>
        <p:txBody>
          <a:bodyPr anchor="t" rtlCol="false" tIns="0" lIns="0" bIns="0" rIns="0">
            <a:spAutoFit/>
          </a:bodyPr>
          <a:lstStyle/>
          <a:p>
            <a:pPr algn="just">
              <a:lnSpc>
                <a:spcPts val="2501"/>
              </a:lnSpc>
            </a:pPr>
            <a:r>
              <a:rPr lang="en-US" b="true" sz="1786">
                <a:solidFill>
                  <a:srgbClr val="384653"/>
                </a:solidFill>
                <a:latin typeface="Barlow Bold"/>
                <a:ea typeface="Barlow Bold"/>
                <a:cs typeface="Barlow Bold"/>
                <a:sym typeface="Barlow Bold"/>
              </a:rPr>
              <a:t>Khả Năng Giải</a:t>
            </a:r>
          </a:p>
          <a:p>
            <a:pPr algn="just">
              <a:lnSpc>
                <a:spcPts val="2144"/>
              </a:lnSpc>
            </a:pPr>
            <a:r>
              <a:rPr lang="en-US" sz="1357">
                <a:solidFill>
                  <a:srgbClr val="384653"/>
                </a:solidFill>
                <a:latin typeface="Montserrat 2"/>
                <a:ea typeface="Montserrat 2"/>
                <a:cs typeface="Montserrat 2"/>
                <a:sym typeface="Montserrat 2"/>
              </a:rPr>
              <a:t>LP có thể  được giải một cách hiệu quả và đáng tin cậy bằng các thuật toán đã  được chứng minh như Phương pháp  Đơn hình (Simplex).</a:t>
            </a:r>
          </a:p>
        </p:txBody>
      </p:sp>
      <p:sp>
        <p:nvSpPr>
          <p:cNvPr name="TextBox 11" id="11"/>
          <p:cNvSpPr txBox="true"/>
          <p:nvPr/>
        </p:nvSpPr>
        <p:spPr>
          <a:xfrm rot="0">
            <a:off x="9096892" y="6884177"/>
            <a:ext cx="2994374" cy="361401"/>
          </a:xfrm>
          <a:prstGeom prst="rect">
            <a:avLst/>
          </a:prstGeom>
        </p:spPr>
        <p:txBody>
          <a:bodyPr anchor="t" rtlCol="false" tIns="0" lIns="0" bIns="0" rIns="0">
            <a:spAutoFit/>
          </a:bodyPr>
          <a:lstStyle/>
          <a:p>
            <a:pPr algn="l">
              <a:lnSpc>
                <a:spcPts val="3066"/>
              </a:lnSpc>
            </a:pPr>
            <a:r>
              <a:rPr lang="en-US" b="true" sz="1786">
                <a:solidFill>
                  <a:srgbClr val="384653"/>
                </a:solidFill>
                <a:latin typeface="Barlow Bold"/>
                <a:ea typeface="Barlow Bold"/>
                <a:cs typeface="Barlow Bold"/>
                <a:sym typeface="Barlow Bold"/>
              </a:rPr>
              <a:t>Dạng Chuẩn (Canonical Form)</a:t>
            </a:r>
          </a:p>
        </p:txBody>
      </p:sp>
      <p:sp>
        <p:nvSpPr>
          <p:cNvPr name="TextBox 12" id="12"/>
          <p:cNvSpPr txBox="true"/>
          <p:nvPr/>
        </p:nvSpPr>
        <p:spPr>
          <a:xfrm rot="0">
            <a:off x="10689117" y="7300222"/>
            <a:ext cx="46090" cy="331592"/>
          </a:xfrm>
          <a:prstGeom prst="rect">
            <a:avLst/>
          </a:prstGeom>
        </p:spPr>
        <p:txBody>
          <a:bodyPr anchor="t" rtlCol="false" tIns="0" lIns="0" bIns="0" rIns="0">
            <a:spAutoFit/>
          </a:bodyPr>
          <a:lstStyle/>
          <a:p>
            <a:pPr algn="l">
              <a:lnSpc>
                <a:spcPts val="2920"/>
              </a:lnSpc>
            </a:pPr>
            <a:r>
              <a:rPr lang="en-US" sz="1357">
                <a:solidFill>
                  <a:srgbClr val="384653"/>
                </a:solidFill>
                <a:latin typeface="Montserrat 2"/>
                <a:ea typeface="Montserrat 2"/>
                <a:cs typeface="Montserrat 2"/>
                <a:sym typeface="Montserrat 2"/>
              </a:rPr>
              <a:t> </a:t>
            </a:r>
          </a:p>
        </p:txBody>
      </p:sp>
      <p:sp>
        <p:nvSpPr>
          <p:cNvPr name="TextBox 13" id="13"/>
          <p:cNvSpPr txBox="true"/>
          <p:nvPr/>
        </p:nvSpPr>
        <p:spPr>
          <a:xfrm rot="0">
            <a:off x="8234750" y="313048"/>
            <a:ext cx="6800818" cy="3523600"/>
          </a:xfrm>
          <a:prstGeom prst="rect">
            <a:avLst/>
          </a:prstGeom>
        </p:spPr>
        <p:txBody>
          <a:bodyPr anchor="t" rtlCol="false" tIns="0" lIns="0" bIns="0" rIns="0">
            <a:spAutoFit/>
          </a:bodyPr>
          <a:lstStyle/>
          <a:p>
            <a:pPr algn="l">
              <a:lnSpc>
                <a:spcPts val="10306"/>
              </a:lnSpc>
            </a:pPr>
            <a:r>
              <a:rPr lang="en-US" b="true" sz="7147">
                <a:solidFill>
                  <a:srgbClr val="2E3C4E"/>
                </a:solidFill>
                <a:latin typeface="Barlow Bold"/>
                <a:ea typeface="Barlow Bold"/>
                <a:cs typeface="Barlow Bold"/>
                <a:sym typeface="Barlow Bold"/>
              </a:rPr>
              <a:t>Bài Toán Lập </a:t>
            </a:r>
          </a:p>
          <a:p>
            <a:pPr algn="l">
              <a:lnSpc>
                <a:spcPts val="7818"/>
              </a:lnSpc>
            </a:pPr>
            <a:r>
              <a:rPr lang="en-US" b="true" sz="7147">
                <a:solidFill>
                  <a:srgbClr val="2E3C4E"/>
                </a:solidFill>
                <a:latin typeface="Barlow Bold"/>
                <a:ea typeface="Barlow Bold"/>
                <a:cs typeface="Barlow Bold"/>
                <a:sym typeface="Barlow Bold"/>
              </a:rPr>
              <a:t>Trình Tuyến </a:t>
            </a:r>
          </a:p>
          <a:p>
            <a:pPr algn="l">
              <a:lnSpc>
                <a:spcPts val="9963"/>
              </a:lnSpc>
            </a:pPr>
            <a:r>
              <a:rPr lang="en-US" b="true" sz="7147">
                <a:solidFill>
                  <a:srgbClr val="2E3C4E"/>
                </a:solidFill>
                <a:latin typeface="Barlow Bold"/>
                <a:ea typeface="Barlow Bold"/>
                <a:cs typeface="Barlow Bold"/>
                <a:sym typeface="Barlow Bold"/>
              </a:rPr>
              <a:t>Tính</a:t>
            </a:r>
          </a:p>
        </p:txBody>
      </p:sp>
      <p:sp>
        <p:nvSpPr>
          <p:cNvPr name="TextBox 14" id="14"/>
          <p:cNvSpPr txBox="true"/>
          <p:nvPr/>
        </p:nvSpPr>
        <p:spPr>
          <a:xfrm rot="0">
            <a:off x="8554888" y="4508837"/>
            <a:ext cx="46090" cy="369692"/>
          </a:xfrm>
          <a:prstGeom prst="rect">
            <a:avLst/>
          </a:prstGeom>
        </p:spPr>
        <p:txBody>
          <a:bodyPr anchor="t" rtlCol="false" tIns="0" lIns="0" bIns="0" rIns="0">
            <a:spAutoFit/>
          </a:bodyPr>
          <a:lstStyle/>
          <a:p>
            <a:pPr algn="l">
              <a:lnSpc>
                <a:spcPts val="3394"/>
              </a:lnSpc>
            </a:pPr>
            <a:r>
              <a:rPr lang="en-US" sz="1357">
                <a:solidFill>
                  <a:srgbClr val="384653"/>
                </a:solidFill>
                <a:latin typeface="Montserrat 2"/>
                <a:ea typeface="Montserrat 2"/>
                <a:cs typeface="Montserrat 2"/>
                <a:sym typeface="Montserrat 2"/>
              </a:rPr>
              <a:t> </a:t>
            </a:r>
          </a:p>
        </p:txBody>
      </p:sp>
      <p:sp>
        <p:nvSpPr>
          <p:cNvPr name="TextBox 15" id="15"/>
          <p:cNvSpPr txBox="true"/>
          <p:nvPr/>
        </p:nvSpPr>
        <p:spPr>
          <a:xfrm rot="0">
            <a:off x="9096882" y="5298545"/>
            <a:ext cx="1591278" cy="498382"/>
          </a:xfrm>
          <a:prstGeom prst="rect">
            <a:avLst/>
          </a:prstGeom>
        </p:spPr>
        <p:txBody>
          <a:bodyPr anchor="t" rtlCol="false" tIns="0" lIns="0" bIns="0" rIns="0">
            <a:spAutoFit/>
          </a:bodyPr>
          <a:lstStyle/>
          <a:p>
            <a:pPr algn="l">
              <a:lnSpc>
                <a:spcPts val="4466"/>
              </a:lnSpc>
            </a:pPr>
            <a:r>
              <a:rPr lang="en-US" b="true" sz="1786">
                <a:solidFill>
                  <a:srgbClr val="384653"/>
                </a:solidFill>
                <a:latin typeface="Barlow Bold"/>
                <a:ea typeface="Barlow Bold"/>
                <a:cs typeface="Barlow Bold"/>
                <a:sym typeface="Barlow Bold"/>
              </a:rPr>
              <a:t>Tính Tuyến Tính</a:t>
            </a:r>
          </a:p>
        </p:txBody>
      </p:sp>
      <p:sp>
        <p:nvSpPr>
          <p:cNvPr name="TextBox 16" id="16"/>
          <p:cNvSpPr txBox="true"/>
          <p:nvPr/>
        </p:nvSpPr>
        <p:spPr>
          <a:xfrm rot="0">
            <a:off x="8533840" y="5962307"/>
            <a:ext cx="93410" cy="177075"/>
          </a:xfrm>
          <a:prstGeom prst="rect">
            <a:avLst/>
          </a:prstGeom>
        </p:spPr>
        <p:txBody>
          <a:bodyPr anchor="t" rtlCol="false" tIns="0" lIns="0" bIns="0" rIns="0">
            <a:spAutoFit/>
          </a:bodyPr>
          <a:lstStyle/>
          <a:p>
            <a:pPr algn="l">
              <a:lnSpc>
                <a:spcPts val="1018"/>
              </a:lnSpc>
            </a:pPr>
            <a:r>
              <a:rPr lang="en-US" b="true" sz="2036" spc="1629">
                <a:solidFill>
                  <a:srgbClr val="384653"/>
                </a:solidFill>
                <a:latin typeface="Barlow Bold"/>
                <a:ea typeface="Barlow Bold"/>
                <a:cs typeface="Barlow Bold"/>
                <a:sym typeface="Barlow Bold"/>
              </a:rPr>
              <a:t>1</a:t>
            </a:r>
          </a:p>
        </p:txBody>
      </p:sp>
      <p:sp>
        <p:nvSpPr>
          <p:cNvPr name="TextBox 17" id="17"/>
          <p:cNvSpPr txBox="true"/>
          <p:nvPr/>
        </p:nvSpPr>
        <p:spPr>
          <a:xfrm rot="0">
            <a:off x="9319444" y="6067015"/>
            <a:ext cx="46090" cy="112517"/>
          </a:xfrm>
          <a:prstGeom prst="rect">
            <a:avLst/>
          </a:prstGeom>
        </p:spPr>
        <p:txBody>
          <a:bodyPr anchor="t" rtlCol="false" tIns="0" lIns="0" bIns="0" rIns="0">
            <a:spAutoFit/>
          </a:bodyPr>
          <a:lstStyle/>
          <a:p>
            <a:pPr algn="l">
              <a:lnSpc>
                <a:spcPts val="678"/>
              </a:lnSpc>
            </a:pPr>
            <a:r>
              <a:rPr lang="en-US" sz="1357" spc="1086">
                <a:solidFill>
                  <a:srgbClr val="384653"/>
                </a:solidFill>
                <a:latin typeface="Montserrat 2"/>
                <a:ea typeface="Montserrat 2"/>
                <a:cs typeface="Montserrat 2"/>
                <a:sym typeface="Montserrat 2"/>
              </a:rPr>
              <a:t> </a:t>
            </a:r>
          </a:p>
        </p:txBody>
      </p:sp>
      <p:sp>
        <p:nvSpPr>
          <p:cNvPr name="TextBox 18" id="18"/>
          <p:cNvSpPr txBox="true"/>
          <p:nvPr/>
        </p:nvSpPr>
        <p:spPr>
          <a:xfrm rot="0">
            <a:off x="8234750" y="4623137"/>
            <a:ext cx="6303954" cy="254566"/>
          </a:xfrm>
          <a:prstGeom prst="rect">
            <a:avLst/>
          </a:prstGeom>
        </p:spPr>
        <p:txBody>
          <a:bodyPr anchor="t" rtlCol="false" tIns="0" lIns="0" bIns="0" rIns="0">
            <a:spAutoFit/>
          </a:bodyPr>
          <a:lstStyle/>
          <a:p>
            <a:pPr algn="l">
              <a:lnSpc>
                <a:spcPts val="2144"/>
              </a:lnSpc>
            </a:pPr>
            <a:r>
              <a:rPr lang="en-US" sz="1357">
                <a:solidFill>
                  <a:srgbClr val="384653"/>
                </a:solidFill>
                <a:latin typeface="Montserrat 2"/>
                <a:ea typeface="Montserrat 2"/>
                <a:cs typeface="Montserrat 2"/>
                <a:sym typeface="Montserrat 2"/>
              </a:rPr>
              <a:t>Lập trình Tuyến tính (LinearProgramming-LP) là một </a:t>
            </a:r>
            <a:r>
              <a:rPr lang="en-US" b="true" sz="1357">
                <a:solidFill>
                  <a:srgbClr val="384653"/>
                </a:solidFill>
                <a:latin typeface="Montserrat 2 Bold"/>
                <a:ea typeface="Montserrat 2 Bold"/>
                <a:cs typeface="Montserrat 2 Bold"/>
                <a:sym typeface="Montserrat 2 Bold"/>
              </a:rPr>
              <a:t>trường hợp  đặc </a:t>
            </a:r>
          </a:p>
        </p:txBody>
      </p:sp>
      <p:sp>
        <p:nvSpPr>
          <p:cNvPr name="TextBox 19" id="19"/>
          <p:cNvSpPr txBox="true"/>
          <p:nvPr/>
        </p:nvSpPr>
        <p:spPr>
          <a:xfrm rot="0">
            <a:off x="8234750" y="4895440"/>
            <a:ext cx="4524021" cy="254566"/>
          </a:xfrm>
          <a:prstGeom prst="rect">
            <a:avLst/>
          </a:prstGeom>
        </p:spPr>
        <p:txBody>
          <a:bodyPr anchor="t" rtlCol="false" tIns="0" lIns="0" bIns="0" rIns="0">
            <a:spAutoFit/>
          </a:bodyPr>
          <a:lstStyle/>
          <a:p>
            <a:pPr algn="l">
              <a:lnSpc>
                <a:spcPts val="2144"/>
              </a:lnSpc>
            </a:pPr>
            <a:r>
              <a:rPr lang="en-US" b="true" sz="1357">
                <a:solidFill>
                  <a:srgbClr val="384653"/>
                </a:solidFill>
                <a:latin typeface="Montserrat 2 Bold"/>
                <a:ea typeface="Montserrat 2 Bold"/>
                <a:cs typeface="Montserrat 2 Bold"/>
                <a:sym typeface="Montserrat 2 Bold"/>
              </a:rPr>
              <a:t>biệt</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và</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quan</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trọng</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của</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vấn</a:t>
            </a:r>
            <a:r>
              <a:rPr lang="en-US" sz="1357">
                <a:solidFill>
                  <a:srgbClr val="000000"/>
                </a:solidFill>
                <a:latin typeface="Montserrat 2"/>
                <a:ea typeface="Montserrat 2"/>
                <a:cs typeface="Montserrat 2"/>
                <a:sym typeface="Montserrat 2"/>
              </a:rPr>
              <a:t> đề </a:t>
            </a:r>
            <a:r>
              <a:rPr lang="en-US" sz="1357">
                <a:solidFill>
                  <a:srgbClr val="384653"/>
                </a:solidFill>
                <a:latin typeface="Montserrat 2"/>
                <a:ea typeface="Montserrat 2"/>
                <a:cs typeface="Montserrat 2"/>
                <a:sym typeface="Montserrat 2"/>
              </a:rPr>
              <a:t>giảm</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thiểu</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 đơn</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giản.</a:t>
            </a:r>
          </a:p>
        </p:txBody>
      </p:sp>
      <p:sp>
        <p:nvSpPr>
          <p:cNvPr name="TextBox 20" id="20"/>
          <p:cNvSpPr txBox="true"/>
          <p:nvPr/>
        </p:nvSpPr>
        <p:spPr>
          <a:xfrm rot="0">
            <a:off x="9096882" y="5924140"/>
            <a:ext cx="5582412" cy="254566"/>
          </a:xfrm>
          <a:prstGeom prst="rect">
            <a:avLst/>
          </a:prstGeom>
        </p:spPr>
        <p:txBody>
          <a:bodyPr anchor="t" rtlCol="false" tIns="0" lIns="0" bIns="0" rIns="0">
            <a:spAutoFit/>
          </a:bodyPr>
          <a:lstStyle/>
          <a:p>
            <a:pPr algn="l">
              <a:lnSpc>
                <a:spcPts val="2144"/>
              </a:lnSpc>
            </a:pPr>
            <a:r>
              <a:rPr lang="en-US" sz="1357">
                <a:solidFill>
                  <a:srgbClr val="384653"/>
                </a:solidFill>
                <a:latin typeface="Montserrat 2"/>
                <a:ea typeface="Montserrat 2"/>
                <a:cs typeface="Montserrat 2"/>
                <a:sym typeface="Montserrat 2"/>
              </a:rPr>
              <a:t>Cả hàm mục tiêu và tất cả các ràng buộc đều là các hàm tuyến </a:t>
            </a:r>
          </a:p>
        </p:txBody>
      </p:sp>
      <p:sp>
        <p:nvSpPr>
          <p:cNvPr name="TextBox 21" id="21"/>
          <p:cNvSpPr txBox="true"/>
          <p:nvPr/>
        </p:nvSpPr>
        <p:spPr>
          <a:xfrm rot="0">
            <a:off x="9096882" y="6196443"/>
            <a:ext cx="3424724" cy="254566"/>
          </a:xfrm>
          <a:prstGeom prst="rect">
            <a:avLst/>
          </a:prstGeom>
        </p:spPr>
        <p:txBody>
          <a:bodyPr anchor="t" rtlCol="false" tIns="0" lIns="0" bIns="0" rIns="0">
            <a:spAutoFit/>
          </a:bodyPr>
          <a:lstStyle/>
          <a:p>
            <a:pPr algn="l">
              <a:lnSpc>
                <a:spcPts val="2144"/>
              </a:lnSpc>
            </a:pPr>
            <a:r>
              <a:rPr lang="en-US" sz="1357">
                <a:solidFill>
                  <a:srgbClr val="384653"/>
                </a:solidFill>
                <a:latin typeface="Montserrat 2"/>
                <a:ea typeface="Montserrat 2"/>
                <a:cs typeface="Montserrat 2"/>
                <a:sym typeface="Montserrat 2"/>
              </a:rPr>
              <a:t>tính,</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không</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có</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số</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mũ</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hay</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tích</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các</a:t>
            </a:r>
            <a:r>
              <a:rPr lang="en-US" sz="1357">
                <a:solidFill>
                  <a:srgbClr val="000000"/>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biến.</a:t>
            </a:r>
          </a:p>
        </p:txBody>
      </p:sp>
      <p:sp>
        <p:nvSpPr>
          <p:cNvPr name="TextBox 22" id="22"/>
          <p:cNvSpPr txBox="true"/>
          <p:nvPr/>
        </p:nvSpPr>
        <p:spPr>
          <a:xfrm rot="0">
            <a:off x="9096892" y="7366897"/>
            <a:ext cx="5625658" cy="254089"/>
          </a:xfrm>
          <a:prstGeom prst="rect">
            <a:avLst/>
          </a:prstGeom>
        </p:spPr>
        <p:txBody>
          <a:bodyPr anchor="t" rtlCol="false" tIns="0" lIns="0" bIns="0" rIns="0">
            <a:spAutoFit/>
          </a:bodyPr>
          <a:lstStyle/>
          <a:p>
            <a:pPr algn="l">
              <a:lnSpc>
                <a:spcPts val="2222"/>
              </a:lnSpc>
            </a:pPr>
            <a:r>
              <a:rPr lang="en-US" sz="1357">
                <a:solidFill>
                  <a:srgbClr val="384653"/>
                </a:solidFill>
                <a:latin typeface="Montserrat 2"/>
                <a:ea typeface="Montserrat 2"/>
                <a:cs typeface="Montserrat 2"/>
                <a:sym typeface="Montserrat 2"/>
              </a:rPr>
              <a:t>Thông thường, bài toán LP được biểu diễn dưới dạng: </a:t>
            </a:r>
            <a:r>
              <a:rPr lang="en-US" b="true" sz="1357">
                <a:solidFill>
                  <a:srgbClr val="384653"/>
                </a:solidFill>
                <a:latin typeface="Montserrat 2 Bold"/>
                <a:ea typeface="Montserrat 2 Bold"/>
                <a:cs typeface="Montserrat 2 Bold"/>
                <a:sym typeface="Montserrat 2 Bold"/>
              </a:rPr>
              <a:t>Minimize</a:t>
            </a:r>
            <a:r>
              <a:rPr lang="en-US" sz="1357">
                <a:solidFill>
                  <a:srgbClr val="384653"/>
                </a:solidFill>
                <a:latin typeface="Montserrat 2"/>
                <a:ea typeface="Montserrat 2"/>
                <a:cs typeface="Montserrat 2"/>
                <a:sym typeface="Montserrat 2"/>
              </a:rPr>
              <a:t> </a:t>
            </a:r>
          </a:p>
        </p:txBody>
      </p:sp>
      <p:sp>
        <p:nvSpPr>
          <p:cNvPr name="TextBox 23" id="23"/>
          <p:cNvSpPr txBox="true"/>
          <p:nvPr/>
        </p:nvSpPr>
        <p:spPr>
          <a:xfrm rot="0">
            <a:off x="9096882" y="7628268"/>
            <a:ext cx="3171290" cy="254089"/>
          </a:xfrm>
          <a:prstGeom prst="rect">
            <a:avLst/>
          </a:prstGeom>
        </p:spPr>
        <p:txBody>
          <a:bodyPr anchor="t" rtlCol="false" tIns="0" lIns="0" bIns="0" rIns="0">
            <a:spAutoFit/>
          </a:bodyPr>
          <a:lstStyle/>
          <a:p>
            <a:pPr algn="l">
              <a:lnSpc>
                <a:spcPts val="2222"/>
              </a:lnSpc>
            </a:pPr>
            <a:r>
              <a:rPr lang="en-US" sz="1357" i="true">
                <a:solidFill>
                  <a:srgbClr val="384653"/>
                </a:solidFill>
                <a:latin typeface="Montserrat 2 Italics"/>
                <a:ea typeface="Montserrat 2 Italics"/>
                <a:cs typeface="Montserrat 2 Italics"/>
                <a:sym typeface="Montserrat 2 Italics"/>
              </a:rPr>
              <a:t>cTx</a:t>
            </a:r>
            <a:r>
              <a:rPr lang="en-US" sz="1357">
                <a:solidFill>
                  <a:srgbClr val="384653"/>
                </a:solidFill>
                <a:latin typeface="Montserrat 2"/>
                <a:ea typeface="Montserrat 2"/>
                <a:cs typeface="Montserrat 2"/>
                <a:sym typeface="Montserrat 2"/>
              </a:rPr>
              <a:t> </a:t>
            </a:r>
            <a:r>
              <a:rPr lang="en-US" sz="1357">
                <a:solidFill>
                  <a:srgbClr val="384653"/>
                </a:solidFill>
                <a:latin typeface="Montserrat 2"/>
                <a:ea typeface="Montserrat 2"/>
                <a:cs typeface="Montserrat 2"/>
                <a:sym typeface="Montserrat 2"/>
              </a:rPr>
              <a:t>với các ràng buộc </a:t>
            </a:r>
            <a:r>
              <a:rPr lang="en-US" sz="1357" i="true">
                <a:solidFill>
                  <a:srgbClr val="384653"/>
                </a:solidFill>
                <a:latin typeface="Montserrat 2 Italics"/>
                <a:ea typeface="Montserrat 2 Italics"/>
                <a:cs typeface="Montserrat 2 Italics"/>
                <a:sym typeface="Montserrat 2 Italics"/>
              </a:rPr>
              <a:t>Ax&lt;b</a:t>
            </a:r>
            <a:r>
              <a:rPr lang="en-US" sz="1357">
                <a:solidFill>
                  <a:srgbClr val="384653"/>
                </a:solidFill>
                <a:latin typeface="Montserrat 2"/>
                <a:ea typeface="Montserrat 2"/>
                <a:cs typeface="Montserrat 2"/>
                <a:sym typeface="Montserrat 2"/>
              </a:rPr>
              <a:t> và </a:t>
            </a:r>
            <a:r>
              <a:rPr lang="en-US" sz="1357" i="true">
                <a:solidFill>
                  <a:srgbClr val="384653"/>
                </a:solidFill>
                <a:latin typeface="Montserrat 2 Italics"/>
                <a:ea typeface="Montserrat 2 Italics"/>
                <a:cs typeface="Montserrat 2 Italics"/>
                <a:sym typeface="Montserrat 2 Italics"/>
              </a:rPr>
              <a:t>x&gt;</a:t>
            </a:r>
            <a:r>
              <a:rPr lang="en-US" sz="1357">
                <a:solidFill>
                  <a:srgbClr val="384653"/>
                </a:solidFill>
                <a:latin typeface="Montserrat 2"/>
                <a:ea typeface="Montserrat 2"/>
                <a:cs typeface="Montserrat 2"/>
                <a:sym typeface="Montserrat 2"/>
              </a:rPr>
              <a:t>0.</a:t>
            </a:r>
          </a:p>
        </p:txBody>
      </p:sp>
      <p:sp>
        <p:nvSpPr>
          <p:cNvPr name="TextBox 24" id="24"/>
          <p:cNvSpPr txBox="true"/>
          <p:nvPr/>
        </p:nvSpPr>
        <p:spPr>
          <a:xfrm rot="0">
            <a:off x="8507215" y="7253225"/>
            <a:ext cx="147760" cy="348525"/>
          </a:xfrm>
          <a:prstGeom prst="rect">
            <a:avLst/>
          </a:prstGeom>
        </p:spPr>
        <p:txBody>
          <a:bodyPr anchor="t" rtlCol="false" tIns="0" lIns="0" bIns="0" rIns="0">
            <a:spAutoFit/>
          </a:bodyPr>
          <a:lstStyle/>
          <a:p>
            <a:pPr algn="l">
              <a:lnSpc>
                <a:spcPts val="2851"/>
              </a:lnSpc>
            </a:pPr>
            <a:r>
              <a:rPr lang="en-US" b="true" sz="2036">
                <a:solidFill>
                  <a:srgbClr val="384653"/>
                </a:solidFill>
                <a:latin typeface="Barlow Bold"/>
                <a:ea typeface="Barlow Bold"/>
                <a:cs typeface="Barlow Bold"/>
                <a:sym typeface="Barlow Bold"/>
              </a:rPr>
              <a:t>2</a:t>
            </a:r>
          </a:p>
        </p:txBody>
      </p:sp>
      <p:sp>
        <p:nvSpPr>
          <p:cNvPr name="TextBox 25" id="25"/>
          <p:cNvSpPr txBox="true"/>
          <p:nvPr/>
        </p:nvSpPr>
        <p:spPr>
          <a:xfrm rot="0">
            <a:off x="8509726" y="8846701"/>
            <a:ext cx="142485" cy="348525"/>
          </a:xfrm>
          <a:prstGeom prst="rect">
            <a:avLst/>
          </a:prstGeom>
        </p:spPr>
        <p:txBody>
          <a:bodyPr anchor="t" rtlCol="false" tIns="0" lIns="0" bIns="0" rIns="0">
            <a:spAutoFit/>
          </a:bodyPr>
          <a:lstStyle/>
          <a:p>
            <a:pPr algn="l">
              <a:lnSpc>
                <a:spcPts val="2851"/>
              </a:lnSpc>
            </a:pPr>
            <a:r>
              <a:rPr lang="en-US" b="true" sz="2036">
                <a:solidFill>
                  <a:srgbClr val="384653"/>
                </a:solidFill>
                <a:latin typeface="Barlow Bold"/>
                <a:ea typeface="Barlow Bold"/>
                <a:cs typeface="Barlow Bold"/>
                <a:sym typeface="Barlow Bold"/>
              </a:rPr>
              <a:t>3</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5F5F6"/>
        </a:solidFill>
      </p:bgPr>
    </p:bg>
    <p:spTree>
      <p:nvGrpSpPr>
        <p:cNvPr id="1" name=""/>
        <p:cNvGrpSpPr/>
        <p:nvPr/>
      </p:nvGrpSpPr>
      <p:grpSpPr>
        <a:xfrm>
          <a:off x="0" y="0"/>
          <a:ext cx="0" cy="0"/>
          <a:chOff x="0" y="0"/>
          <a:chExt cx="0" cy="0"/>
        </a:xfrm>
      </p:grpSpPr>
      <p:sp>
        <p:nvSpPr>
          <p:cNvPr name="Freeform 2" id="2"/>
          <p:cNvSpPr/>
          <p:nvPr/>
        </p:nvSpPr>
        <p:spPr>
          <a:xfrm flipH="false" flipV="false" rot="0">
            <a:off x="13959" y="411"/>
            <a:ext cx="18260082" cy="10286513"/>
          </a:xfrm>
          <a:custGeom>
            <a:avLst/>
            <a:gdLst/>
            <a:ahLst/>
            <a:cxnLst/>
            <a:rect r="r" b="b" t="t" l="l"/>
            <a:pathLst>
              <a:path h="10286513" w="18260082">
                <a:moveTo>
                  <a:pt x="0" y="0"/>
                </a:moveTo>
                <a:lnTo>
                  <a:pt x="18260082" y="0"/>
                </a:lnTo>
                <a:lnTo>
                  <a:pt x="18260082" y="10286513"/>
                </a:lnTo>
                <a:lnTo>
                  <a:pt x="0" y="10286513"/>
                </a:lnTo>
                <a:lnTo>
                  <a:pt x="0" y="0"/>
                </a:lnTo>
                <a:close/>
              </a:path>
            </a:pathLst>
          </a:custGeom>
          <a:blipFill>
            <a:blip r:embed="rId2"/>
            <a:stretch>
              <a:fillRect l="0" t="-22" r="0" b="-14"/>
            </a:stretch>
          </a:blipFill>
        </p:spPr>
      </p:sp>
      <p:sp>
        <p:nvSpPr>
          <p:cNvPr name="Freeform 3" id="3"/>
          <p:cNvSpPr/>
          <p:nvPr/>
        </p:nvSpPr>
        <p:spPr>
          <a:xfrm flipH="false" flipV="false" rot="0">
            <a:off x="13959" y="411"/>
            <a:ext cx="18260082" cy="10286102"/>
          </a:xfrm>
          <a:custGeom>
            <a:avLst/>
            <a:gdLst/>
            <a:ahLst/>
            <a:cxnLst/>
            <a:rect r="r" b="b" t="t" l="l"/>
            <a:pathLst>
              <a:path h="10286102" w="18260082">
                <a:moveTo>
                  <a:pt x="0" y="0"/>
                </a:moveTo>
                <a:lnTo>
                  <a:pt x="18260082" y="0"/>
                </a:lnTo>
                <a:lnTo>
                  <a:pt x="18260082" y="10286102"/>
                </a:lnTo>
                <a:lnTo>
                  <a:pt x="0" y="10286102"/>
                </a:lnTo>
                <a:lnTo>
                  <a:pt x="0" y="0"/>
                </a:lnTo>
                <a:close/>
              </a:path>
            </a:pathLst>
          </a:custGeom>
          <a:blipFill>
            <a:blip r:embed="rId3"/>
            <a:stretch>
              <a:fillRect l="0" t="-3" r="0" b="0"/>
            </a:stretch>
          </a:blipFill>
        </p:spPr>
      </p:sp>
      <p:sp>
        <p:nvSpPr>
          <p:cNvPr name="Freeform 4" id="4"/>
          <p:cNvSpPr/>
          <p:nvPr/>
        </p:nvSpPr>
        <p:spPr>
          <a:xfrm flipH="false" flipV="false" rot="0">
            <a:off x="-87491" y="-101039"/>
            <a:ext cx="18462967" cy="10489002"/>
          </a:xfrm>
          <a:custGeom>
            <a:avLst/>
            <a:gdLst/>
            <a:ahLst/>
            <a:cxnLst/>
            <a:rect r="r" b="b" t="t" l="l"/>
            <a:pathLst>
              <a:path h="10489002" w="18462967">
                <a:moveTo>
                  <a:pt x="0" y="0"/>
                </a:moveTo>
                <a:lnTo>
                  <a:pt x="18462967" y="0"/>
                </a:lnTo>
                <a:lnTo>
                  <a:pt x="18462967" y="10489002"/>
                </a:lnTo>
                <a:lnTo>
                  <a:pt x="0" y="104890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924589" y="1043819"/>
            <a:ext cx="10184515" cy="823889"/>
          </a:xfrm>
          <a:prstGeom prst="rect">
            <a:avLst/>
          </a:prstGeom>
        </p:spPr>
        <p:txBody>
          <a:bodyPr anchor="t" rtlCol="false" tIns="0" lIns="0" bIns="0" rIns="0">
            <a:spAutoFit/>
          </a:bodyPr>
          <a:lstStyle/>
          <a:p>
            <a:pPr algn="l">
              <a:lnSpc>
                <a:spcPts val="6038"/>
              </a:lnSpc>
            </a:pPr>
            <a:r>
              <a:rPr lang="en-US" b="true" sz="4313">
                <a:solidFill>
                  <a:srgbClr val="2E3C4E"/>
                </a:solidFill>
                <a:latin typeface="Calibri (MS) Bold"/>
                <a:ea typeface="Calibri (MS) Bold"/>
                <a:cs typeface="Calibri (MS) Bold"/>
                <a:sym typeface="Calibri (MS) Bold"/>
              </a:rPr>
              <a:t>Tầm quan trọng của quá trình tuyến tính</a:t>
            </a:r>
          </a:p>
        </p:txBody>
      </p:sp>
      <p:sp>
        <p:nvSpPr>
          <p:cNvPr name="TextBox 6" id="6"/>
          <p:cNvSpPr txBox="true"/>
          <p:nvPr/>
        </p:nvSpPr>
        <p:spPr>
          <a:xfrm rot="0">
            <a:off x="3349285" y="5607685"/>
            <a:ext cx="2976089" cy="594859"/>
          </a:xfrm>
          <a:prstGeom prst="rect">
            <a:avLst/>
          </a:prstGeom>
        </p:spPr>
        <p:txBody>
          <a:bodyPr anchor="t" rtlCol="false" tIns="0" lIns="0" bIns="0" rIns="0">
            <a:spAutoFit/>
          </a:bodyPr>
          <a:lstStyle/>
          <a:p>
            <a:pPr algn="l">
              <a:lnSpc>
                <a:spcPts val="4626"/>
              </a:lnSpc>
            </a:pPr>
            <a:r>
              <a:rPr lang="en-US" b="true" sz="2695">
                <a:solidFill>
                  <a:srgbClr val="384653"/>
                </a:solidFill>
                <a:latin typeface="Calibri (MS) Bold"/>
                <a:ea typeface="Calibri (MS) Bold"/>
                <a:cs typeface="Calibri (MS) Bold"/>
                <a:sym typeface="Calibri (MS) Bold"/>
              </a:rPr>
              <a:t>Nền Tảng Nâng Cao</a:t>
            </a:r>
          </a:p>
        </p:txBody>
      </p:sp>
      <p:sp>
        <p:nvSpPr>
          <p:cNvPr name="TextBox 7" id="7"/>
          <p:cNvSpPr txBox="true"/>
          <p:nvPr/>
        </p:nvSpPr>
        <p:spPr>
          <a:xfrm rot="0">
            <a:off x="3841729" y="6240430"/>
            <a:ext cx="69540" cy="533594"/>
          </a:xfrm>
          <a:prstGeom prst="rect">
            <a:avLst/>
          </a:prstGeom>
        </p:spPr>
        <p:txBody>
          <a:bodyPr anchor="t" rtlCol="false" tIns="0" lIns="0" bIns="0" rIns="0">
            <a:spAutoFit/>
          </a:bodyPr>
          <a:lstStyle/>
          <a:p>
            <a:pPr algn="l">
              <a:lnSpc>
                <a:spcPts val="4407"/>
              </a:lnSpc>
            </a:pPr>
            <a:r>
              <a:rPr lang="en-US" sz="2048">
                <a:solidFill>
                  <a:srgbClr val="384653"/>
                </a:solidFill>
                <a:latin typeface="Calibri (MS)"/>
                <a:ea typeface="Calibri (MS)"/>
                <a:cs typeface="Calibri (MS)"/>
                <a:sym typeface="Calibri (MS)"/>
              </a:rPr>
              <a:t> </a:t>
            </a:r>
          </a:p>
        </p:txBody>
      </p:sp>
      <p:sp>
        <p:nvSpPr>
          <p:cNvPr name="TextBox 8" id="8"/>
          <p:cNvSpPr txBox="true"/>
          <p:nvPr/>
        </p:nvSpPr>
        <p:spPr>
          <a:xfrm rot="0">
            <a:off x="3751098" y="2746939"/>
            <a:ext cx="2566105" cy="594859"/>
          </a:xfrm>
          <a:prstGeom prst="rect">
            <a:avLst/>
          </a:prstGeom>
        </p:spPr>
        <p:txBody>
          <a:bodyPr anchor="t" rtlCol="false" tIns="0" lIns="0" bIns="0" rIns="0">
            <a:spAutoFit/>
          </a:bodyPr>
          <a:lstStyle/>
          <a:p>
            <a:pPr algn="l">
              <a:lnSpc>
                <a:spcPts val="4626"/>
              </a:lnSpc>
            </a:pPr>
            <a:r>
              <a:rPr lang="en-US" b="true" sz="2695">
                <a:solidFill>
                  <a:srgbClr val="384653"/>
                </a:solidFill>
                <a:latin typeface="Calibri (MS) Bold"/>
                <a:ea typeface="Calibri (MS) Bold"/>
                <a:cs typeface="Calibri (MS) Bold"/>
                <a:sym typeface="Calibri (MS) Bold"/>
              </a:rPr>
              <a:t>Tối ưu mạng lưới</a:t>
            </a:r>
          </a:p>
        </p:txBody>
      </p:sp>
      <p:sp>
        <p:nvSpPr>
          <p:cNvPr name="TextBox 9" id="9"/>
          <p:cNvSpPr txBox="true"/>
          <p:nvPr/>
        </p:nvSpPr>
        <p:spPr>
          <a:xfrm rot="0">
            <a:off x="3702465" y="3379684"/>
            <a:ext cx="69540" cy="533594"/>
          </a:xfrm>
          <a:prstGeom prst="rect">
            <a:avLst/>
          </a:prstGeom>
        </p:spPr>
        <p:txBody>
          <a:bodyPr anchor="t" rtlCol="false" tIns="0" lIns="0" bIns="0" rIns="0">
            <a:spAutoFit/>
          </a:bodyPr>
          <a:lstStyle/>
          <a:p>
            <a:pPr algn="l">
              <a:lnSpc>
                <a:spcPts val="4407"/>
              </a:lnSpc>
            </a:pPr>
            <a:r>
              <a:rPr lang="en-US" sz="2048">
                <a:solidFill>
                  <a:srgbClr val="384653"/>
                </a:solidFill>
                <a:latin typeface="Calibri (MS)"/>
                <a:ea typeface="Calibri (MS)"/>
                <a:cs typeface="Calibri (MS)"/>
                <a:sym typeface="Calibri (MS)"/>
              </a:rPr>
              <a:t> </a:t>
            </a:r>
          </a:p>
        </p:txBody>
      </p:sp>
      <p:sp>
        <p:nvSpPr>
          <p:cNvPr name="TextBox 10" id="10"/>
          <p:cNvSpPr txBox="true"/>
          <p:nvPr/>
        </p:nvSpPr>
        <p:spPr>
          <a:xfrm rot="0">
            <a:off x="12020693" y="5820719"/>
            <a:ext cx="3241499" cy="594859"/>
          </a:xfrm>
          <a:prstGeom prst="rect">
            <a:avLst/>
          </a:prstGeom>
        </p:spPr>
        <p:txBody>
          <a:bodyPr anchor="t" rtlCol="false" tIns="0" lIns="0" bIns="0" rIns="0">
            <a:spAutoFit/>
          </a:bodyPr>
          <a:lstStyle/>
          <a:p>
            <a:pPr algn="l">
              <a:lnSpc>
                <a:spcPts val="4626"/>
              </a:lnSpc>
            </a:pPr>
            <a:r>
              <a:rPr lang="en-US" b="true" sz="2695">
                <a:solidFill>
                  <a:srgbClr val="384653"/>
                </a:solidFill>
                <a:latin typeface="Calibri (MS) Bold"/>
                <a:ea typeface="Calibri (MS) Bold"/>
                <a:cs typeface="Calibri (MS) Bold"/>
                <a:sym typeface="Calibri (MS) Bold"/>
              </a:rPr>
              <a:t>Phân Phối Nguồn Lực</a:t>
            </a:r>
          </a:p>
        </p:txBody>
      </p:sp>
      <p:sp>
        <p:nvSpPr>
          <p:cNvPr name="TextBox 11" id="11"/>
          <p:cNvSpPr txBox="true"/>
          <p:nvPr/>
        </p:nvSpPr>
        <p:spPr>
          <a:xfrm rot="0">
            <a:off x="12712583" y="6453464"/>
            <a:ext cx="69540" cy="533594"/>
          </a:xfrm>
          <a:prstGeom prst="rect">
            <a:avLst/>
          </a:prstGeom>
        </p:spPr>
        <p:txBody>
          <a:bodyPr anchor="t" rtlCol="false" tIns="0" lIns="0" bIns="0" rIns="0">
            <a:spAutoFit/>
          </a:bodyPr>
          <a:lstStyle/>
          <a:p>
            <a:pPr algn="l">
              <a:lnSpc>
                <a:spcPts val="4407"/>
              </a:lnSpc>
            </a:pPr>
            <a:r>
              <a:rPr lang="en-US" sz="2048">
                <a:solidFill>
                  <a:srgbClr val="384653"/>
                </a:solidFill>
                <a:latin typeface="Calibri (MS)"/>
                <a:ea typeface="Calibri (MS)"/>
                <a:cs typeface="Calibri (MS)"/>
                <a:sym typeface="Calibri (MS)"/>
              </a:rPr>
              <a:t> </a:t>
            </a:r>
          </a:p>
        </p:txBody>
      </p:sp>
      <p:sp>
        <p:nvSpPr>
          <p:cNvPr name="TextBox 12" id="12"/>
          <p:cNvSpPr txBox="true"/>
          <p:nvPr/>
        </p:nvSpPr>
        <p:spPr>
          <a:xfrm rot="0">
            <a:off x="12020693" y="2746939"/>
            <a:ext cx="3542532" cy="594859"/>
          </a:xfrm>
          <a:prstGeom prst="rect">
            <a:avLst/>
          </a:prstGeom>
        </p:spPr>
        <p:txBody>
          <a:bodyPr anchor="t" rtlCol="false" tIns="0" lIns="0" bIns="0" rIns="0">
            <a:spAutoFit/>
          </a:bodyPr>
          <a:lstStyle/>
          <a:p>
            <a:pPr algn="l">
              <a:lnSpc>
                <a:spcPts val="4626"/>
              </a:lnSpc>
            </a:pPr>
            <a:r>
              <a:rPr lang="en-US" b="true" sz="2695">
                <a:solidFill>
                  <a:srgbClr val="384653"/>
                </a:solidFill>
                <a:latin typeface="Calibri (MS) Bold"/>
                <a:ea typeface="Calibri (MS) Bold"/>
                <a:cs typeface="Calibri (MS) Bold"/>
                <a:sym typeface="Calibri (MS) Bold"/>
              </a:rPr>
              <a:t>Lập Kế Hoạch Sản Xuất</a:t>
            </a:r>
          </a:p>
        </p:txBody>
      </p:sp>
      <p:sp>
        <p:nvSpPr>
          <p:cNvPr name="TextBox 13" id="13"/>
          <p:cNvSpPr txBox="true"/>
          <p:nvPr/>
        </p:nvSpPr>
        <p:spPr>
          <a:xfrm rot="0">
            <a:off x="13153199" y="3379684"/>
            <a:ext cx="69540" cy="533594"/>
          </a:xfrm>
          <a:prstGeom prst="rect">
            <a:avLst/>
          </a:prstGeom>
        </p:spPr>
        <p:txBody>
          <a:bodyPr anchor="t" rtlCol="false" tIns="0" lIns="0" bIns="0" rIns="0">
            <a:spAutoFit/>
          </a:bodyPr>
          <a:lstStyle/>
          <a:p>
            <a:pPr algn="l">
              <a:lnSpc>
                <a:spcPts val="4407"/>
              </a:lnSpc>
            </a:pPr>
            <a:r>
              <a:rPr lang="en-US" sz="2048">
                <a:solidFill>
                  <a:srgbClr val="384653"/>
                </a:solidFill>
                <a:latin typeface="Calibri (MS)"/>
                <a:ea typeface="Calibri (MS)"/>
                <a:cs typeface="Calibri (MS)"/>
                <a:sym typeface="Calibri (MS)"/>
              </a:rPr>
              <a:t> </a:t>
            </a:r>
          </a:p>
        </p:txBody>
      </p:sp>
      <p:sp>
        <p:nvSpPr>
          <p:cNvPr name="TextBox 14" id="14"/>
          <p:cNvSpPr txBox="true"/>
          <p:nvPr/>
        </p:nvSpPr>
        <p:spPr>
          <a:xfrm rot="0">
            <a:off x="1038958" y="3484459"/>
            <a:ext cx="5332553" cy="429215"/>
          </a:xfrm>
          <a:prstGeom prst="rect">
            <a:avLst/>
          </a:prstGeom>
        </p:spPr>
        <p:txBody>
          <a:bodyPr anchor="t" rtlCol="false" tIns="0" lIns="0" bIns="0" rIns="0">
            <a:spAutoFit/>
          </a:bodyPr>
          <a:lstStyle/>
          <a:p>
            <a:pPr algn="r">
              <a:lnSpc>
                <a:spcPts val="3353"/>
              </a:lnSpc>
            </a:pPr>
            <a:r>
              <a:rPr lang="en-US" sz="2048">
                <a:solidFill>
                  <a:srgbClr val="384653"/>
                </a:solidFill>
                <a:latin typeface="Calibri (MS)"/>
                <a:ea typeface="Calibri (MS)"/>
                <a:cs typeface="Calibri (MS)"/>
                <a:sym typeface="Calibri (MS)"/>
              </a:rPr>
              <a:t>Lập kế hoạch và tối ưu luồng hàng hóa.</a:t>
            </a:r>
          </a:p>
        </p:txBody>
      </p:sp>
      <p:sp>
        <p:nvSpPr>
          <p:cNvPr name="TextBox 15" id="15"/>
          <p:cNvSpPr txBox="true"/>
          <p:nvPr/>
        </p:nvSpPr>
        <p:spPr>
          <a:xfrm rot="0">
            <a:off x="1048940" y="6354730"/>
            <a:ext cx="5392050" cy="420313"/>
          </a:xfrm>
          <a:prstGeom prst="rect">
            <a:avLst/>
          </a:prstGeom>
        </p:spPr>
        <p:txBody>
          <a:bodyPr anchor="t" rtlCol="false" tIns="0" lIns="0" bIns="0" rIns="0">
            <a:spAutoFit/>
          </a:bodyPr>
          <a:lstStyle/>
          <a:p>
            <a:pPr algn="l">
              <a:lnSpc>
                <a:spcPts val="3274"/>
              </a:lnSpc>
            </a:pPr>
            <a:r>
              <a:rPr lang="en-US" sz="2048">
                <a:solidFill>
                  <a:srgbClr val="384653"/>
                </a:solidFill>
                <a:latin typeface="Calibri (MS)"/>
                <a:ea typeface="Calibri (MS)"/>
                <a:cs typeface="Calibri (MS)"/>
                <a:sym typeface="Calibri (MS)"/>
              </a:rPr>
              <a:t>Đây l</a:t>
            </a:r>
            <a:r>
              <a:rPr lang="en-US" sz="2048">
                <a:solidFill>
                  <a:srgbClr val="384653"/>
                </a:solidFill>
                <a:latin typeface="Calibri (MS)"/>
                <a:ea typeface="Calibri (MS)"/>
                <a:cs typeface="Calibri (MS)"/>
                <a:sym typeface="Calibri (MS)"/>
              </a:rPr>
              <a:t>à cơ sở lý thuyết cho các mô hình phức</a:t>
            </a:r>
          </a:p>
        </p:txBody>
      </p:sp>
      <p:sp>
        <p:nvSpPr>
          <p:cNvPr name="TextBox 16" id="16"/>
          <p:cNvSpPr txBox="true"/>
          <p:nvPr/>
        </p:nvSpPr>
        <p:spPr>
          <a:xfrm rot="0">
            <a:off x="1048940" y="6776300"/>
            <a:ext cx="5236109" cy="829888"/>
          </a:xfrm>
          <a:prstGeom prst="rect">
            <a:avLst/>
          </a:prstGeom>
        </p:spPr>
        <p:txBody>
          <a:bodyPr anchor="t" rtlCol="false" tIns="0" lIns="0" bIns="0" rIns="0">
            <a:spAutoFit/>
          </a:bodyPr>
          <a:lstStyle/>
          <a:p>
            <a:pPr algn="l">
              <a:lnSpc>
                <a:spcPts val="3274"/>
              </a:lnSpc>
            </a:pPr>
            <a:r>
              <a:rPr lang="en-US" sz="2048">
                <a:solidFill>
                  <a:srgbClr val="384653"/>
                </a:solidFill>
                <a:latin typeface="Calibri (MS)"/>
                <a:ea typeface="Calibri (MS)"/>
                <a:cs typeface="Calibri (MS)"/>
                <a:sym typeface="Calibri (MS)"/>
              </a:rPr>
              <a:t>tạp hơn như Lập trình Nguyên (Integer Programming).</a:t>
            </a:r>
          </a:p>
        </p:txBody>
      </p:sp>
      <p:sp>
        <p:nvSpPr>
          <p:cNvPr name="TextBox 17" id="17"/>
          <p:cNvSpPr txBox="true"/>
          <p:nvPr/>
        </p:nvSpPr>
        <p:spPr>
          <a:xfrm rot="0">
            <a:off x="12020693" y="6567764"/>
            <a:ext cx="5376773" cy="425257"/>
          </a:xfrm>
          <a:prstGeom prst="rect">
            <a:avLst/>
          </a:prstGeom>
        </p:spPr>
        <p:txBody>
          <a:bodyPr anchor="t" rtlCol="false" tIns="0" lIns="0" bIns="0" rIns="0">
            <a:spAutoFit/>
          </a:bodyPr>
          <a:lstStyle/>
          <a:p>
            <a:pPr algn="l">
              <a:lnSpc>
                <a:spcPts val="3235"/>
              </a:lnSpc>
            </a:pPr>
            <a:r>
              <a:rPr lang="en-US" sz="2048">
                <a:solidFill>
                  <a:srgbClr val="384653"/>
                </a:solidFill>
                <a:latin typeface="Calibri (MS)"/>
                <a:ea typeface="Calibri (MS)"/>
                <a:cs typeface="Calibri (MS)"/>
                <a:sym typeface="Calibri (MS)"/>
              </a:rPr>
              <a:t>Phân bố ngân sách, nhân lực và nguyên </a:t>
            </a:r>
          </a:p>
        </p:txBody>
      </p:sp>
      <p:sp>
        <p:nvSpPr>
          <p:cNvPr name="TextBox 18" id="18"/>
          <p:cNvSpPr txBox="true"/>
          <p:nvPr/>
        </p:nvSpPr>
        <p:spPr>
          <a:xfrm rot="0">
            <a:off x="12020693" y="6978616"/>
            <a:ext cx="3107623" cy="425257"/>
          </a:xfrm>
          <a:prstGeom prst="rect">
            <a:avLst/>
          </a:prstGeom>
        </p:spPr>
        <p:txBody>
          <a:bodyPr anchor="t" rtlCol="false" tIns="0" lIns="0" bIns="0" rIns="0">
            <a:spAutoFit/>
          </a:bodyPr>
          <a:lstStyle/>
          <a:p>
            <a:pPr algn="l">
              <a:lnSpc>
                <a:spcPts val="3235"/>
              </a:lnSpc>
            </a:pPr>
            <a:r>
              <a:rPr lang="en-US" sz="2048">
                <a:solidFill>
                  <a:srgbClr val="384653"/>
                </a:solidFill>
                <a:latin typeface="Calibri (MS)"/>
                <a:ea typeface="Calibri (MS)"/>
                <a:cs typeface="Calibri (MS)"/>
                <a:sym typeface="Calibri (MS)"/>
              </a:rPr>
              <a:t>liệu một cách hiệu quả.</a:t>
            </a:r>
          </a:p>
        </p:txBody>
      </p:sp>
      <p:sp>
        <p:nvSpPr>
          <p:cNvPr name="TextBox 19" id="19"/>
          <p:cNvSpPr txBox="true"/>
          <p:nvPr/>
        </p:nvSpPr>
        <p:spPr>
          <a:xfrm rot="0">
            <a:off x="12020693" y="3484459"/>
            <a:ext cx="5340161" cy="429215"/>
          </a:xfrm>
          <a:prstGeom prst="rect">
            <a:avLst/>
          </a:prstGeom>
        </p:spPr>
        <p:txBody>
          <a:bodyPr anchor="t" rtlCol="false" tIns="0" lIns="0" bIns="0" rIns="0">
            <a:spAutoFit/>
          </a:bodyPr>
          <a:lstStyle/>
          <a:p>
            <a:pPr algn="l">
              <a:lnSpc>
                <a:spcPts val="3353"/>
              </a:lnSpc>
            </a:pPr>
            <a:r>
              <a:rPr lang="en-US" sz="2048">
                <a:solidFill>
                  <a:srgbClr val="384653"/>
                </a:solidFill>
                <a:latin typeface="Calibri (MS)"/>
                <a:ea typeface="Calibri (MS)"/>
                <a:cs typeface="Calibri (MS)"/>
                <a:sym typeface="Calibri (MS)"/>
              </a:rPr>
              <a:t>Xác  định khối lượng sản phẩm để tối đa </a:t>
            </a:r>
          </a:p>
        </p:txBody>
      </p:sp>
      <p:sp>
        <p:nvSpPr>
          <p:cNvPr name="TextBox 20" id="20"/>
          <p:cNvSpPr txBox="true"/>
          <p:nvPr/>
        </p:nvSpPr>
        <p:spPr>
          <a:xfrm rot="0">
            <a:off x="12020693" y="3910527"/>
            <a:ext cx="5093756" cy="429215"/>
          </a:xfrm>
          <a:prstGeom prst="rect">
            <a:avLst/>
          </a:prstGeom>
        </p:spPr>
        <p:txBody>
          <a:bodyPr anchor="t" rtlCol="false" tIns="0" lIns="0" bIns="0" rIns="0">
            <a:spAutoFit/>
          </a:bodyPr>
          <a:lstStyle/>
          <a:p>
            <a:pPr algn="l">
              <a:lnSpc>
                <a:spcPts val="3353"/>
              </a:lnSpc>
            </a:pPr>
            <a:r>
              <a:rPr lang="en-US" sz="2048">
                <a:solidFill>
                  <a:srgbClr val="384653"/>
                </a:solidFill>
                <a:latin typeface="Calibri (MS)"/>
                <a:ea typeface="Calibri (MS)"/>
                <a:cs typeface="Calibri (MS)"/>
                <a:sym typeface="Calibri (MS)"/>
              </a:rPr>
              <a:t>hóa lợi nhuận hoặc giảm thiểu chi phí.</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457434" y="-73482"/>
            <a:ext cx="13373120" cy="10430298"/>
            <a:chOff x="0" y="0"/>
            <a:chExt cx="11557000" cy="9013825"/>
          </a:xfrm>
        </p:grpSpPr>
        <p:sp>
          <p:nvSpPr>
            <p:cNvPr name="Freeform 3" id="3"/>
            <p:cNvSpPr/>
            <p:nvPr/>
          </p:nvSpPr>
          <p:spPr>
            <a:xfrm flipH="false" flipV="false" rot="0">
              <a:off x="63500" y="63500"/>
              <a:ext cx="11430000" cy="8886825"/>
            </a:xfrm>
            <a:custGeom>
              <a:avLst/>
              <a:gdLst/>
              <a:ahLst/>
              <a:cxnLst/>
              <a:rect r="r" b="b" t="t" l="l"/>
              <a:pathLst>
                <a:path h="8886825" w="11430000">
                  <a:moveTo>
                    <a:pt x="0" y="0"/>
                  </a:moveTo>
                  <a:lnTo>
                    <a:pt x="0" y="8886825"/>
                  </a:lnTo>
                  <a:lnTo>
                    <a:pt x="11430000" y="8886825"/>
                  </a:lnTo>
                  <a:lnTo>
                    <a:pt x="11430000" y="0"/>
                  </a:lnTo>
                  <a:close/>
                </a:path>
              </a:pathLst>
            </a:custGeom>
            <a:solidFill>
              <a:srgbClr val="FFFFFF"/>
            </a:solidFill>
          </p:spPr>
        </p:sp>
        <p:sp>
          <p:nvSpPr>
            <p:cNvPr name="Freeform 4" id="4"/>
            <p:cNvSpPr/>
            <p:nvPr/>
          </p:nvSpPr>
          <p:spPr>
            <a:xfrm flipH="false" flipV="false" rot="0">
              <a:off x="63500" y="63500"/>
              <a:ext cx="11430000" cy="8886825"/>
            </a:xfrm>
            <a:custGeom>
              <a:avLst/>
              <a:gdLst/>
              <a:ahLst/>
              <a:cxnLst/>
              <a:rect r="r" b="b" t="t" l="l"/>
              <a:pathLst>
                <a:path h="8886825" w="11430000">
                  <a:moveTo>
                    <a:pt x="0" y="0"/>
                  </a:moveTo>
                  <a:lnTo>
                    <a:pt x="0" y="8886825"/>
                  </a:lnTo>
                  <a:lnTo>
                    <a:pt x="11430000" y="8886825"/>
                  </a:lnTo>
                  <a:lnTo>
                    <a:pt x="11430000" y="0"/>
                  </a:lnTo>
                  <a:close/>
                </a:path>
              </a:pathLst>
            </a:custGeom>
            <a:solidFill>
              <a:srgbClr val="F5F5F6"/>
            </a:solidFill>
          </p:spPr>
        </p:sp>
      </p:grpSp>
      <p:sp>
        <p:nvSpPr>
          <p:cNvPr name="Freeform 5" id="5"/>
          <p:cNvSpPr/>
          <p:nvPr/>
        </p:nvSpPr>
        <p:spPr>
          <a:xfrm flipH="false" flipV="false" rot="0">
            <a:off x="2530917" y="0"/>
            <a:ext cx="13226167" cy="10283345"/>
          </a:xfrm>
          <a:custGeom>
            <a:avLst/>
            <a:gdLst/>
            <a:ahLst/>
            <a:cxnLst/>
            <a:rect r="r" b="b" t="t" l="l"/>
            <a:pathLst>
              <a:path h="10283345" w="13226167">
                <a:moveTo>
                  <a:pt x="0" y="0"/>
                </a:moveTo>
                <a:lnTo>
                  <a:pt x="13226166" y="0"/>
                </a:lnTo>
                <a:lnTo>
                  <a:pt x="13226166" y="10283345"/>
                </a:lnTo>
                <a:lnTo>
                  <a:pt x="0" y="10283345"/>
                </a:lnTo>
                <a:lnTo>
                  <a:pt x="0" y="0"/>
                </a:lnTo>
                <a:close/>
              </a:path>
            </a:pathLst>
          </a:custGeom>
          <a:blipFill>
            <a:blip r:embed="rId2"/>
            <a:stretch>
              <a:fillRect l="0" t="-40" r="0" b="-40"/>
            </a:stretch>
          </a:blipFill>
        </p:spPr>
      </p:sp>
      <p:sp>
        <p:nvSpPr>
          <p:cNvPr name="Freeform 6" id="6"/>
          <p:cNvSpPr/>
          <p:nvPr/>
        </p:nvSpPr>
        <p:spPr>
          <a:xfrm flipH="false" flipV="false" rot="0">
            <a:off x="2530917" y="0"/>
            <a:ext cx="13226167" cy="10283345"/>
          </a:xfrm>
          <a:custGeom>
            <a:avLst/>
            <a:gdLst/>
            <a:ahLst/>
            <a:cxnLst/>
            <a:rect r="r" b="b" t="t" l="l"/>
            <a:pathLst>
              <a:path h="10283345" w="13226167">
                <a:moveTo>
                  <a:pt x="0" y="0"/>
                </a:moveTo>
                <a:lnTo>
                  <a:pt x="13226166" y="0"/>
                </a:lnTo>
                <a:lnTo>
                  <a:pt x="13226166" y="10283345"/>
                </a:lnTo>
                <a:lnTo>
                  <a:pt x="0" y="10283345"/>
                </a:lnTo>
                <a:lnTo>
                  <a:pt x="0" y="0"/>
                </a:lnTo>
                <a:close/>
              </a:path>
            </a:pathLst>
          </a:custGeom>
          <a:blipFill>
            <a:blip r:embed="rId3"/>
            <a:stretch>
              <a:fillRect l="0" t="0" r="0" b="0"/>
            </a:stretch>
          </a:blipFill>
        </p:spPr>
      </p:sp>
      <p:sp>
        <p:nvSpPr>
          <p:cNvPr name="Freeform 7" id="7"/>
          <p:cNvSpPr/>
          <p:nvPr/>
        </p:nvSpPr>
        <p:spPr>
          <a:xfrm flipH="false" flipV="false" rot="0">
            <a:off x="2457434" y="-73482"/>
            <a:ext cx="13373120" cy="10430298"/>
          </a:xfrm>
          <a:custGeom>
            <a:avLst/>
            <a:gdLst/>
            <a:ahLst/>
            <a:cxnLst/>
            <a:rect r="r" b="b" t="t" l="l"/>
            <a:pathLst>
              <a:path h="10430298" w="13373120">
                <a:moveTo>
                  <a:pt x="0" y="0"/>
                </a:moveTo>
                <a:lnTo>
                  <a:pt x="13373121" y="0"/>
                </a:lnTo>
                <a:lnTo>
                  <a:pt x="13373121" y="10430298"/>
                </a:lnTo>
                <a:lnTo>
                  <a:pt x="0" y="104302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3192225" y="7153152"/>
            <a:ext cx="3813545" cy="2612168"/>
            <a:chOff x="0" y="0"/>
            <a:chExt cx="4394200" cy="3009900"/>
          </a:xfrm>
        </p:grpSpPr>
        <p:sp>
          <p:nvSpPr>
            <p:cNvPr name="Freeform 9" id="9"/>
            <p:cNvSpPr/>
            <p:nvPr/>
          </p:nvSpPr>
          <p:spPr>
            <a:xfrm flipH="false" flipV="false" rot="0">
              <a:off x="0" y="0"/>
              <a:ext cx="4394327" cy="3010027"/>
            </a:xfrm>
            <a:custGeom>
              <a:avLst/>
              <a:gdLst/>
              <a:ahLst/>
              <a:cxnLst/>
              <a:rect r="r" b="b" t="t" l="l"/>
              <a:pathLst>
                <a:path h="3010027" w="4394327">
                  <a:moveTo>
                    <a:pt x="271272" y="0"/>
                  </a:moveTo>
                  <a:cubicBezTo>
                    <a:pt x="253492" y="0"/>
                    <a:pt x="235966" y="1778"/>
                    <a:pt x="218440" y="5207"/>
                  </a:cubicBezTo>
                  <a:cubicBezTo>
                    <a:pt x="200914" y="8636"/>
                    <a:pt x="184023" y="13843"/>
                    <a:pt x="167513" y="20701"/>
                  </a:cubicBezTo>
                  <a:cubicBezTo>
                    <a:pt x="151003" y="27559"/>
                    <a:pt x="135382" y="35941"/>
                    <a:pt x="120523" y="45847"/>
                  </a:cubicBezTo>
                  <a:cubicBezTo>
                    <a:pt x="105664" y="55753"/>
                    <a:pt x="92075" y="66929"/>
                    <a:pt x="79502" y="79502"/>
                  </a:cubicBezTo>
                  <a:cubicBezTo>
                    <a:pt x="66929" y="92075"/>
                    <a:pt x="55626" y="105791"/>
                    <a:pt x="45720" y="120650"/>
                  </a:cubicBezTo>
                  <a:cubicBezTo>
                    <a:pt x="35814" y="135509"/>
                    <a:pt x="27432" y="151130"/>
                    <a:pt x="20574" y="167513"/>
                  </a:cubicBezTo>
                  <a:cubicBezTo>
                    <a:pt x="13716" y="183896"/>
                    <a:pt x="8636" y="201041"/>
                    <a:pt x="5207" y="218567"/>
                  </a:cubicBezTo>
                  <a:cubicBezTo>
                    <a:pt x="1778" y="236093"/>
                    <a:pt x="0" y="253619"/>
                    <a:pt x="0" y="271399"/>
                  </a:cubicBezTo>
                  <a:lnTo>
                    <a:pt x="0" y="2738374"/>
                  </a:lnTo>
                  <a:cubicBezTo>
                    <a:pt x="0" y="2756154"/>
                    <a:pt x="1778" y="2773807"/>
                    <a:pt x="5207" y="2791333"/>
                  </a:cubicBezTo>
                  <a:cubicBezTo>
                    <a:pt x="8636" y="2808859"/>
                    <a:pt x="13843" y="2825750"/>
                    <a:pt x="20701" y="2842260"/>
                  </a:cubicBezTo>
                  <a:cubicBezTo>
                    <a:pt x="27559" y="2858770"/>
                    <a:pt x="35941" y="2874391"/>
                    <a:pt x="45847" y="2889250"/>
                  </a:cubicBezTo>
                  <a:cubicBezTo>
                    <a:pt x="55753" y="2904109"/>
                    <a:pt x="67056" y="2917825"/>
                    <a:pt x="79629" y="2930398"/>
                  </a:cubicBezTo>
                  <a:cubicBezTo>
                    <a:pt x="92202" y="2942971"/>
                    <a:pt x="105918" y="2954274"/>
                    <a:pt x="120777" y="2964180"/>
                  </a:cubicBezTo>
                  <a:cubicBezTo>
                    <a:pt x="135636" y="2974086"/>
                    <a:pt x="151257" y="2982468"/>
                    <a:pt x="167767" y="2989326"/>
                  </a:cubicBezTo>
                  <a:cubicBezTo>
                    <a:pt x="184277" y="2996184"/>
                    <a:pt x="201168" y="3001264"/>
                    <a:pt x="218694" y="3004820"/>
                  </a:cubicBezTo>
                  <a:cubicBezTo>
                    <a:pt x="236220" y="3008376"/>
                    <a:pt x="253873" y="3010027"/>
                    <a:pt x="271653" y="3010027"/>
                  </a:cubicBezTo>
                  <a:lnTo>
                    <a:pt x="4122801" y="3010027"/>
                  </a:lnTo>
                  <a:cubicBezTo>
                    <a:pt x="4140581" y="3010027"/>
                    <a:pt x="4158234" y="3008249"/>
                    <a:pt x="4175760" y="3004820"/>
                  </a:cubicBezTo>
                  <a:cubicBezTo>
                    <a:pt x="4193286" y="3001391"/>
                    <a:pt x="4210177" y="2996184"/>
                    <a:pt x="4226687" y="2989326"/>
                  </a:cubicBezTo>
                  <a:cubicBezTo>
                    <a:pt x="4243197" y="2982468"/>
                    <a:pt x="4258818" y="2974086"/>
                    <a:pt x="4273550" y="2964180"/>
                  </a:cubicBezTo>
                  <a:cubicBezTo>
                    <a:pt x="4288282" y="2954274"/>
                    <a:pt x="4302125" y="2942971"/>
                    <a:pt x="4314698" y="2930398"/>
                  </a:cubicBezTo>
                  <a:cubicBezTo>
                    <a:pt x="4327271" y="2917825"/>
                    <a:pt x="4338574" y="2904109"/>
                    <a:pt x="4348480" y="2889250"/>
                  </a:cubicBezTo>
                  <a:cubicBezTo>
                    <a:pt x="4358386" y="2874391"/>
                    <a:pt x="4366768" y="2858770"/>
                    <a:pt x="4373626" y="2842260"/>
                  </a:cubicBezTo>
                  <a:cubicBezTo>
                    <a:pt x="4380484" y="2825750"/>
                    <a:pt x="4385564" y="2808859"/>
                    <a:pt x="4389120" y="2791333"/>
                  </a:cubicBezTo>
                  <a:cubicBezTo>
                    <a:pt x="4392676" y="2773807"/>
                    <a:pt x="4394327" y="2756154"/>
                    <a:pt x="4394327" y="2738374"/>
                  </a:cubicBezTo>
                  <a:lnTo>
                    <a:pt x="4394327" y="271399"/>
                  </a:lnTo>
                  <a:cubicBezTo>
                    <a:pt x="4394327" y="253619"/>
                    <a:pt x="4392549" y="235966"/>
                    <a:pt x="4389120" y="218440"/>
                  </a:cubicBezTo>
                  <a:cubicBezTo>
                    <a:pt x="4385691" y="200914"/>
                    <a:pt x="4380484" y="184023"/>
                    <a:pt x="4373626" y="167513"/>
                  </a:cubicBezTo>
                  <a:cubicBezTo>
                    <a:pt x="4366768" y="151003"/>
                    <a:pt x="4358386" y="135382"/>
                    <a:pt x="4348480" y="120650"/>
                  </a:cubicBezTo>
                  <a:cubicBezTo>
                    <a:pt x="4338574" y="105918"/>
                    <a:pt x="4327271" y="92075"/>
                    <a:pt x="4314698" y="79502"/>
                  </a:cubicBezTo>
                  <a:cubicBezTo>
                    <a:pt x="4302125" y="66929"/>
                    <a:pt x="4288409" y="55626"/>
                    <a:pt x="4273550" y="45720"/>
                  </a:cubicBezTo>
                  <a:cubicBezTo>
                    <a:pt x="4258691" y="35814"/>
                    <a:pt x="4243070" y="27432"/>
                    <a:pt x="4226687" y="20574"/>
                  </a:cubicBezTo>
                  <a:cubicBezTo>
                    <a:pt x="4210304" y="13716"/>
                    <a:pt x="4193286" y="8636"/>
                    <a:pt x="4175760" y="5080"/>
                  </a:cubicBezTo>
                  <a:cubicBezTo>
                    <a:pt x="4158234" y="1524"/>
                    <a:pt x="4140708" y="0"/>
                    <a:pt x="4122928" y="0"/>
                  </a:cubicBezTo>
                  <a:close/>
                </a:path>
              </a:pathLst>
            </a:custGeom>
            <a:blipFill>
              <a:blip r:embed="rId6"/>
              <a:stretch>
                <a:fillRect l="0" t="0" r="2" b="4"/>
              </a:stretch>
            </a:blipFill>
          </p:spPr>
        </p:sp>
      </p:grpSp>
      <p:sp>
        <p:nvSpPr>
          <p:cNvPr name="Freeform 10" id="10"/>
          <p:cNvSpPr/>
          <p:nvPr/>
        </p:nvSpPr>
        <p:spPr>
          <a:xfrm flipH="false" flipV="false" rot="0">
            <a:off x="7163745" y="2935471"/>
            <a:ext cx="3960498" cy="2505620"/>
          </a:xfrm>
          <a:custGeom>
            <a:avLst/>
            <a:gdLst/>
            <a:ahLst/>
            <a:cxnLst/>
            <a:rect r="r" b="b" t="t" l="l"/>
            <a:pathLst>
              <a:path h="2505620" w="3960498">
                <a:moveTo>
                  <a:pt x="0" y="0"/>
                </a:moveTo>
                <a:lnTo>
                  <a:pt x="3960499" y="0"/>
                </a:lnTo>
                <a:lnTo>
                  <a:pt x="3960499" y="2505620"/>
                </a:lnTo>
                <a:lnTo>
                  <a:pt x="0" y="25056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1" id="11"/>
          <p:cNvGrpSpPr/>
          <p:nvPr/>
        </p:nvGrpSpPr>
        <p:grpSpPr>
          <a:xfrm rot="0">
            <a:off x="7237228" y="7153152"/>
            <a:ext cx="3813545" cy="2612168"/>
            <a:chOff x="0" y="0"/>
            <a:chExt cx="4394200" cy="3009900"/>
          </a:xfrm>
        </p:grpSpPr>
        <p:sp>
          <p:nvSpPr>
            <p:cNvPr name="Freeform 12" id="12"/>
            <p:cNvSpPr/>
            <p:nvPr/>
          </p:nvSpPr>
          <p:spPr>
            <a:xfrm flipH="false" flipV="false" rot="0">
              <a:off x="0" y="0"/>
              <a:ext cx="4394327" cy="3010027"/>
            </a:xfrm>
            <a:custGeom>
              <a:avLst/>
              <a:gdLst/>
              <a:ahLst/>
              <a:cxnLst/>
              <a:rect r="r" b="b" t="t" l="l"/>
              <a:pathLst>
                <a:path h="3010027" w="4394327">
                  <a:moveTo>
                    <a:pt x="271272" y="0"/>
                  </a:moveTo>
                  <a:cubicBezTo>
                    <a:pt x="253492" y="0"/>
                    <a:pt x="235966" y="1778"/>
                    <a:pt x="218567" y="5207"/>
                  </a:cubicBezTo>
                  <a:cubicBezTo>
                    <a:pt x="201168" y="8636"/>
                    <a:pt x="184150" y="13843"/>
                    <a:pt x="167640" y="20701"/>
                  </a:cubicBezTo>
                  <a:cubicBezTo>
                    <a:pt x="151130" y="27559"/>
                    <a:pt x="135509" y="35814"/>
                    <a:pt x="120650" y="45720"/>
                  </a:cubicBezTo>
                  <a:cubicBezTo>
                    <a:pt x="105791" y="55626"/>
                    <a:pt x="92075" y="66929"/>
                    <a:pt x="79502" y="79502"/>
                  </a:cubicBezTo>
                  <a:cubicBezTo>
                    <a:pt x="66929" y="92075"/>
                    <a:pt x="55626" y="105791"/>
                    <a:pt x="45720" y="120650"/>
                  </a:cubicBezTo>
                  <a:cubicBezTo>
                    <a:pt x="35814" y="135509"/>
                    <a:pt x="27432" y="151130"/>
                    <a:pt x="20574" y="167513"/>
                  </a:cubicBezTo>
                  <a:cubicBezTo>
                    <a:pt x="13716" y="183896"/>
                    <a:pt x="8636" y="201041"/>
                    <a:pt x="5207" y="218567"/>
                  </a:cubicBezTo>
                  <a:cubicBezTo>
                    <a:pt x="1778" y="236093"/>
                    <a:pt x="0" y="253619"/>
                    <a:pt x="0" y="271399"/>
                  </a:cubicBezTo>
                  <a:lnTo>
                    <a:pt x="0" y="2738374"/>
                  </a:lnTo>
                  <a:cubicBezTo>
                    <a:pt x="0" y="2756154"/>
                    <a:pt x="1778" y="2773807"/>
                    <a:pt x="5207" y="2791333"/>
                  </a:cubicBezTo>
                  <a:cubicBezTo>
                    <a:pt x="8636" y="2808859"/>
                    <a:pt x="13843" y="2825750"/>
                    <a:pt x="20701" y="2842260"/>
                  </a:cubicBezTo>
                  <a:cubicBezTo>
                    <a:pt x="27559" y="2858770"/>
                    <a:pt x="35941" y="2874391"/>
                    <a:pt x="45847" y="2889250"/>
                  </a:cubicBezTo>
                  <a:cubicBezTo>
                    <a:pt x="55753" y="2904109"/>
                    <a:pt x="67056" y="2917825"/>
                    <a:pt x="79629" y="2930398"/>
                  </a:cubicBezTo>
                  <a:cubicBezTo>
                    <a:pt x="92202" y="2942971"/>
                    <a:pt x="105918" y="2954274"/>
                    <a:pt x="120777" y="2964180"/>
                  </a:cubicBezTo>
                  <a:cubicBezTo>
                    <a:pt x="135636" y="2974086"/>
                    <a:pt x="151257" y="2982468"/>
                    <a:pt x="167640" y="2989326"/>
                  </a:cubicBezTo>
                  <a:cubicBezTo>
                    <a:pt x="184023" y="2996184"/>
                    <a:pt x="201041" y="3001264"/>
                    <a:pt x="218567" y="3004820"/>
                  </a:cubicBezTo>
                  <a:cubicBezTo>
                    <a:pt x="236093" y="3008376"/>
                    <a:pt x="253746" y="3010027"/>
                    <a:pt x="271526" y="3010027"/>
                  </a:cubicBezTo>
                  <a:lnTo>
                    <a:pt x="4122801" y="3010027"/>
                  </a:lnTo>
                  <a:cubicBezTo>
                    <a:pt x="4140581" y="3010027"/>
                    <a:pt x="4158234" y="3008249"/>
                    <a:pt x="4175760" y="3004820"/>
                  </a:cubicBezTo>
                  <a:cubicBezTo>
                    <a:pt x="4193286" y="3001391"/>
                    <a:pt x="4210177" y="2996184"/>
                    <a:pt x="4226687" y="2989326"/>
                  </a:cubicBezTo>
                  <a:cubicBezTo>
                    <a:pt x="4243197" y="2982468"/>
                    <a:pt x="4258818" y="2974086"/>
                    <a:pt x="4273550" y="2964180"/>
                  </a:cubicBezTo>
                  <a:cubicBezTo>
                    <a:pt x="4288282" y="2954274"/>
                    <a:pt x="4302125" y="2942971"/>
                    <a:pt x="4314698" y="2930398"/>
                  </a:cubicBezTo>
                  <a:cubicBezTo>
                    <a:pt x="4327271" y="2917825"/>
                    <a:pt x="4338574" y="2904109"/>
                    <a:pt x="4348480" y="2889250"/>
                  </a:cubicBezTo>
                  <a:cubicBezTo>
                    <a:pt x="4358386" y="2874391"/>
                    <a:pt x="4366768" y="2858770"/>
                    <a:pt x="4373626" y="2842260"/>
                  </a:cubicBezTo>
                  <a:cubicBezTo>
                    <a:pt x="4380484" y="2825750"/>
                    <a:pt x="4385564" y="2808859"/>
                    <a:pt x="4389120" y="2791333"/>
                  </a:cubicBezTo>
                  <a:cubicBezTo>
                    <a:pt x="4392676" y="2773807"/>
                    <a:pt x="4394327" y="2756154"/>
                    <a:pt x="4394327" y="2738374"/>
                  </a:cubicBezTo>
                  <a:lnTo>
                    <a:pt x="4394327" y="271399"/>
                  </a:lnTo>
                  <a:cubicBezTo>
                    <a:pt x="4394327" y="253619"/>
                    <a:pt x="4392549" y="235966"/>
                    <a:pt x="4389120" y="218440"/>
                  </a:cubicBezTo>
                  <a:cubicBezTo>
                    <a:pt x="4385691" y="200914"/>
                    <a:pt x="4380484" y="184023"/>
                    <a:pt x="4373626" y="167513"/>
                  </a:cubicBezTo>
                  <a:cubicBezTo>
                    <a:pt x="4366768" y="151003"/>
                    <a:pt x="4358386" y="135382"/>
                    <a:pt x="4348480" y="120650"/>
                  </a:cubicBezTo>
                  <a:cubicBezTo>
                    <a:pt x="4338574" y="105918"/>
                    <a:pt x="4327271" y="92075"/>
                    <a:pt x="4314698" y="79502"/>
                  </a:cubicBezTo>
                  <a:cubicBezTo>
                    <a:pt x="4302125" y="66929"/>
                    <a:pt x="4288409" y="55626"/>
                    <a:pt x="4273550" y="45720"/>
                  </a:cubicBezTo>
                  <a:cubicBezTo>
                    <a:pt x="4258691" y="35814"/>
                    <a:pt x="4243070" y="27432"/>
                    <a:pt x="4226687" y="20574"/>
                  </a:cubicBezTo>
                  <a:cubicBezTo>
                    <a:pt x="4210304" y="13716"/>
                    <a:pt x="4193286" y="8636"/>
                    <a:pt x="4175760" y="5080"/>
                  </a:cubicBezTo>
                  <a:cubicBezTo>
                    <a:pt x="4158234" y="1524"/>
                    <a:pt x="4140708" y="0"/>
                    <a:pt x="4122928" y="0"/>
                  </a:cubicBezTo>
                  <a:close/>
                </a:path>
              </a:pathLst>
            </a:custGeom>
            <a:blipFill>
              <a:blip r:embed="rId9"/>
              <a:stretch>
                <a:fillRect l="0" t="0" r="2" b="4"/>
              </a:stretch>
            </a:blipFill>
          </p:spPr>
        </p:sp>
      </p:grpSp>
      <p:sp>
        <p:nvSpPr>
          <p:cNvPr name="Freeform 13" id="13"/>
          <p:cNvSpPr/>
          <p:nvPr/>
        </p:nvSpPr>
        <p:spPr>
          <a:xfrm flipH="false" flipV="false" rot="0">
            <a:off x="11208748" y="2935471"/>
            <a:ext cx="3960498" cy="2505620"/>
          </a:xfrm>
          <a:custGeom>
            <a:avLst/>
            <a:gdLst/>
            <a:ahLst/>
            <a:cxnLst/>
            <a:rect r="r" b="b" t="t" l="l"/>
            <a:pathLst>
              <a:path h="2505620" w="3960498">
                <a:moveTo>
                  <a:pt x="0" y="0"/>
                </a:moveTo>
                <a:lnTo>
                  <a:pt x="3960498" y="0"/>
                </a:lnTo>
                <a:lnTo>
                  <a:pt x="3960498" y="2505620"/>
                </a:lnTo>
                <a:lnTo>
                  <a:pt x="0" y="25056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4" id="14"/>
          <p:cNvGrpSpPr/>
          <p:nvPr/>
        </p:nvGrpSpPr>
        <p:grpSpPr>
          <a:xfrm rot="0">
            <a:off x="11282230" y="7153152"/>
            <a:ext cx="3813545" cy="2612168"/>
            <a:chOff x="0" y="0"/>
            <a:chExt cx="4394200" cy="3009900"/>
          </a:xfrm>
        </p:grpSpPr>
        <p:sp>
          <p:nvSpPr>
            <p:cNvPr name="Freeform 15" id="15"/>
            <p:cNvSpPr/>
            <p:nvPr/>
          </p:nvSpPr>
          <p:spPr>
            <a:xfrm flipH="false" flipV="false" rot="0">
              <a:off x="0" y="0"/>
              <a:ext cx="4394327" cy="3010027"/>
            </a:xfrm>
            <a:custGeom>
              <a:avLst/>
              <a:gdLst/>
              <a:ahLst/>
              <a:cxnLst/>
              <a:rect r="r" b="b" t="t" l="l"/>
              <a:pathLst>
                <a:path h="3010027" w="4394327">
                  <a:moveTo>
                    <a:pt x="271272" y="0"/>
                  </a:moveTo>
                  <a:cubicBezTo>
                    <a:pt x="253492" y="0"/>
                    <a:pt x="235966" y="1778"/>
                    <a:pt x="218567" y="5207"/>
                  </a:cubicBezTo>
                  <a:cubicBezTo>
                    <a:pt x="201168" y="8636"/>
                    <a:pt x="184150" y="13843"/>
                    <a:pt x="167640" y="20701"/>
                  </a:cubicBezTo>
                  <a:cubicBezTo>
                    <a:pt x="151130" y="27559"/>
                    <a:pt x="135509" y="35814"/>
                    <a:pt x="120650" y="45720"/>
                  </a:cubicBezTo>
                  <a:cubicBezTo>
                    <a:pt x="105791" y="55626"/>
                    <a:pt x="92075" y="66929"/>
                    <a:pt x="79502" y="79502"/>
                  </a:cubicBezTo>
                  <a:cubicBezTo>
                    <a:pt x="66929" y="92075"/>
                    <a:pt x="55626" y="105791"/>
                    <a:pt x="45720" y="120650"/>
                  </a:cubicBezTo>
                  <a:cubicBezTo>
                    <a:pt x="35814" y="135509"/>
                    <a:pt x="27432" y="151130"/>
                    <a:pt x="20574" y="167513"/>
                  </a:cubicBezTo>
                  <a:cubicBezTo>
                    <a:pt x="13716" y="183896"/>
                    <a:pt x="8636" y="201041"/>
                    <a:pt x="5207" y="218567"/>
                  </a:cubicBezTo>
                  <a:cubicBezTo>
                    <a:pt x="1778" y="236093"/>
                    <a:pt x="0" y="253619"/>
                    <a:pt x="0" y="271399"/>
                  </a:cubicBezTo>
                  <a:lnTo>
                    <a:pt x="0" y="2738374"/>
                  </a:lnTo>
                  <a:cubicBezTo>
                    <a:pt x="0" y="2756154"/>
                    <a:pt x="1778" y="2773807"/>
                    <a:pt x="5207" y="2791333"/>
                  </a:cubicBezTo>
                  <a:cubicBezTo>
                    <a:pt x="8636" y="2808859"/>
                    <a:pt x="13843" y="2825750"/>
                    <a:pt x="20701" y="2842260"/>
                  </a:cubicBezTo>
                  <a:cubicBezTo>
                    <a:pt x="27559" y="2858770"/>
                    <a:pt x="35941" y="2874391"/>
                    <a:pt x="45847" y="2889250"/>
                  </a:cubicBezTo>
                  <a:cubicBezTo>
                    <a:pt x="55753" y="2904109"/>
                    <a:pt x="67056" y="2917825"/>
                    <a:pt x="79629" y="2930398"/>
                  </a:cubicBezTo>
                  <a:cubicBezTo>
                    <a:pt x="92202" y="2942971"/>
                    <a:pt x="105918" y="2954274"/>
                    <a:pt x="120777" y="2964180"/>
                  </a:cubicBezTo>
                  <a:cubicBezTo>
                    <a:pt x="135636" y="2974086"/>
                    <a:pt x="151257" y="2982468"/>
                    <a:pt x="167640" y="2989326"/>
                  </a:cubicBezTo>
                  <a:cubicBezTo>
                    <a:pt x="184023" y="2996184"/>
                    <a:pt x="201041" y="3001264"/>
                    <a:pt x="218567" y="3004820"/>
                  </a:cubicBezTo>
                  <a:cubicBezTo>
                    <a:pt x="236093" y="3008376"/>
                    <a:pt x="253746" y="3010027"/>
                    <a:pt x="271526" y="3010027"/>
                  </a:cubicBezTo>
                  <a:lnTo>
                    <a:pt x="4122801" y="3010027"/>
                  </a:lnTo>
                  <a:cubicBezTo>
                    <a:pt x="4140581" y="3010027"/>
                    <a:pt x="4158234" y="3008249"/>
                    <a:pt x="4175760" y="3004820"/>
                  </a:cubicBezTo>
                  <a:cubicBezTo>
                    <a:pt x="4193286" y="3001391"/>
                    <a:pt x="4210177" y="2996184"/>
                    <a:pt x="4226687" y="2989326"/>
                  </a:cubicBezTo>
                  <a:cubicBezTo>
                    <a:pt x="4243197" y="2982468"/>
                    <a:pt x="4258818" y="2974086"/>
                    <a:pt x="4273550" y="2964180"/>
                  </a:cubicBezTo>
                  <a:cubicBezTo>
                    <a:pt x="4288282" y="2954274"/>
                    <a:pt x="4302125" y="2942971"/>
                    <a:pt x="4314698" y="2930398"/>
                  </a:cubicBezTo>
                  <a:cubicBezTo>
                    <a:pt x="4327271" y="2917825"/>
                    <a:pt x="4338574" y="2904109"/>
                    <a:pt x="4348480" y="2889250"/>
                  </a:cubicBezTo>
                  <a:cubicBezTo>
                    <a:pt x="4358386" y="2874391"/>
                    <a:pt x="4366768" y="2858770"/>
                    <a:pt x="4373626" y="2842260"/>
                  </a:cubicBezTo>
                  <a:cubicBezTo>
                    <a:pt x="4380484" y="2825750"/>
                    <a:pt x="4385564" y="2808859"/>
                    <a:pt x="4389120" y="2791333"/>
                  </a:cubicBezTo>
                  <a:cubicBezTo>
                    <a:pt x="4392676" y="2773807"/>
                    <a:pt x="4394327" y="2756154"/>
                    <a:pt x="4394327" y="2738374"/>
                  </a:cubicBezTo>
                  <a:lnTo>
                    <a:pt x="4394327" y="271399"/>
                  </a:lnTo>
                  <a:cubicBezTo>
                    <a:pt x="4394327" y="253619"/>
                    <a:pt x="4392549" y="235966"/>
                    <a:pt x="4389120" y="218440"/>
                  </a:cubicBezTo>
                  <a:cubicBezTo>
                    <a:pt x="4385691" y="200914"/>
                    <a:pt x="4380484" y="184023"/>
                    <a:pt x="4373626" y="167513"/>
                  </a:cubicBezTo>
                  <a:cubicBezTo>
                    <a:pt x="4366768" y="151003"/>
                    <a:pt x="4358386" y="135382"/>
                    <a:pt x="4348480" y="120650"/>
                  </a:cubicBezTo>
                  <a:cubicBezTo>
                    <a:pt x="4338574" y="105918"/>
                    <a:pt x="4327271" y="92075"/>
                    <a:pt x="4314698" y="79502"/>
                  </a:cubicBezTo>
                  <a:cubicBezTo>
                    <a:pt x="4302125" y="66929"/>
                    <a:pt x="4288409" y="55626"/>
                    <a:pt x="4273550" y="45720"/>
                  </a:cubicBezTo>
                  <a:cubicBezTo>
                    <a:pt x="4258691" y="35814"/>
                    <a:pt x="4243070" y="27432"/>
                    <a:pt x="4226687" y="20574"/>
                  </a:cubicBezTo>
                  <a:cubicBezTo>
                    <a:pt x="4210304" y="13716"/>
                    <a:pt x="4193286" y="8636"/>
                    <a:pt x="4175760" y="5080"/>
                  </a:cubicBezTo>
                  <a:cubicBezTo>
                    <a:pt x="4158234" y="1524"/>
                    <a:pt x="4140708" y="0"/>
                    <a:pt x="4122928" y="0"/>
                  </a:cubicBezTo>
                  <a:close/>
                </a:path>
              </a:pathLst>
            </a:custGeom>
            <a:blipFill>
              <a:blip r:embed="rId12"/>
              <a:stretch>
                <a:fillRect l="0" t="0" r="2" b="4"/>
              </a:stretch>
            </a:blipFill>
          </p:spPr>
        </p:sp>
      </p:grpSp>
      <p:sp>
        <p:nvSpPr>
          <p:cNvPr name="TextBox 16" id="16"/>
          <p:cNvSpPr txBox="true"/>
          <p:nvPr/>
        </p:nvSpPr>
        <p:spPr>
          <a:xfrm rot="0">
            <a:off x="3291183" y="1599999"/>
            <a:ext cx="20650932" cy="657358"/>
          </a:xfrm>
          <a:prstGeom prst="rect">
            <a:avLst/>
          </a:prstGeom>
        </p:spPr>
        <p:txBody>
          <a:bodyPr anchor="t" rtlCol="false" tIns="0" lIns="0" bIns="0" rIns="0">
            <a:spAutoFit/>
          </a:bodyPr>
          <a:lstStyle/>
          <a:p>
            <a:pPr algn="l">
              <a:lnSpc>
                <a:spcPts val="5508"/>
              </a:lnSpc>
            </a:pPr>
            <a:r>
              <a:rPr lang="en-US" b="true" sz="3528">
                <a:solidFill>
                  <a:srgbClr val="063E5F"/>
                </a:solidFill>
                <a:latin typeface="Montserrat 1 Bold"/>
                <a:ea typeface="Montserrat 1 Bold"/>
                <a:cs typeface="Montserrat 1 Bold"/>
                <a:sym typeface="Montserrat 1 Bold"/>
              </a:rPr>
              <a:t>Ký hiệu chung trong lập trình tuyến tính</a:t>
            </a:r>
          </a:p>
        </p:txBody>
      </p:sp>
      <p:sp>
        <p:nvSpPr>
          <p:cNvPr name="TextBox 17" id="17"/>
          <p:cNvSpPr txBox="true"/>
          <p:nvPr/>
        </p:nvSpPr>
        <p:spPr>
          <a:xfrm rot="0">
            <a:off x="3190506" y="5504982"/>
            <a:ext cx="3082364" cy="415528"/>
          </a:xfrm>
          <a:prstGeom prst="rect">
            <a:avLst/>
          </a:prstGeom>
        </p:spPr>
        <p:txBody>
          <a:bodyPr anchor="t" rtlCol="false" tIns="0" lIns="0" bIns="0" rIns="0">
            <a:spAutoFit/>
          </a:bodyPr>
          <a:lstStyle/>
          <a:p>
            <a:pPr algn="l">
              <a:lnSpc>
                <a:spcPts val="3461"/>
              </a:lnSpc>
            </a:pPr>
            <a:r>
              <a:rPr lang="en-US" b="true" sz="2415">
                <a:solidFill>
                  <a:srgbClr val="384653"/>
                </a:solidFill>
                <a:latin typeface="Barlow Bold"/>
                <a:ea typeface="Barlow Bold"/>
                <a:cs typeface="Barlow Bold"/>
                <a:sym typeface="Barlow Bold"/>
              </a:rPr>
              <a:t>Biến Quyết  Định (</a:t>
            </a:r>
            <a:r>
              <a:rPr lang="en-US" b="true" sz="2415" i="true">
                <a:solidFill>
                  <a:srgbClr val="384653"/>
                </a:solidFill>
                <a:latin typeface="Barlow Bold Italics"/>
                <a:ea typeface="Barlow Bold Italics"/>
                <a:cs typeface="Barlow Bold Italics"/>
                <a:sym typeface="Barlow Bold Italics"/>
              </a:rPr>
              <a:t>x</a:t>
            </a:r>
            <a:r>
              <a:rPr lang="en-US" b="true" sz="2415">
                <a:solidFill>
                  <a:srgbClr val="384653"/>
                </a:solidFill>
                <a:latin typeface="Barlow Bold"/>
                <a:ea typeface="Barlow Bold"/>
                <a:cs typeface="Barlow Bold"/>
                <a:sym typeface="Barlow Bold"/>
              </a:rPr>
              <a:t>)</a:t>
            </a:r>
          </a:p>
        </p:txBody>
      </p:sp>
      <p:sp>
        <p:nvSpPr>
          <p:cNvPr name="TextBox 18" id="18"/>
          <p:cNvSpPr txBox="true"/>
          <p:nvPr/>
        </p:nvSpPr>
        <p:spPr>
          <a:xfrm rot="0">
            <a:off x="3192225" y="5827552"/>
            <a:ext cx="1541182" cy="1073804"/>
          </a:xfrm>
          <a:prstGeom prst="rect">
            <a:avLst/>
          </a:prstGeom>
        </p:spPr>
        <p:txBody>
          <a:bodyPr anchor="t" rtlCol="false" tIns="0" lIns="0" bIns="0" rIns="0">
            <a:spAutoFit/>
          </a:bodyPr>
          <a:lstStyle/>
          <a:p>
            <a:pPr algn="l">
              <a:lnSpc>
                <a:spcPts val="3710"/>
              </a:lnSpc>
            </a:pPr>
            <a:r>
              <a:rPr lang="en-US" sz="1484">
                <a:solidFill>
                  <a:srgbClr val="384653"/>
                </a:solidFill>
                <a:latin typeface="Montserrat 2"/>
                <a:ea typeface="Montserrat 2"/>
                <a:cs typeface="Montserrat 2"/>
                <a:sym typeface="Montserrat 2"/>
              </a:rPr>
              <a:t> </a:t>
            </a:r>
          </a:p>
          <a:p>
            <a:pPr algn="l">
              <a:lnSpc>
                <a:spcPts val="2603"/>
              </a:lnSpc>
            </a:pPr>
            <a:r>
              <a:rPr lang="en-US" sz="1484">
                <a:solidFill>
                  <a:srgbClr val="384653"/>
                </a:solidFill>
                <a:latin typeface="Montserrat 2"/>
                <a:ea typeface="Montserrat 2"/>
                <a:cs typeface="Montserrat 2"/>
                <a:sym typeface="Montserrat 2"/>
              </a:rPr>
              <a:t>một vector </a:t>
            </a:r>
            <a:r>
              <a:rPr lang="en-US" sz="1484" i="true">
                <a:solidFill>
                  <a:srgbClr val="384653"/>
                </a:solidFill>
                <a:latin typeface="Montserrat 2 Italics"/>
                <a:ea typeface="Montserrat 2 Italics"/>
                <a:cs typeface="Montserrat 2 Italics"/>
                <a:sym typeface="Montserrat 2 Italics"/>
              </a:rPr>
              <a:t>x</a:t>
            </a:r>
            <a:r>
              <a:rPr lang="en-US" sz="1484">
                <a:solidFill>
                  <a:srgbClr val="384653"/>
                </a:solidFill>
                <a:latin typeface="Montserrat 2"/>
                <a:ea typeface="Montserrat 2"/>
                <a:cs typeface="Montserrat 2"/>
                <a:sym typeface="Montserrat 2"/>
              </a:rPr>
              <a:t>=(</a:t>
            </a:r>
            <a:r>
              <a:rPr lang="en-US" sz="1484" i="true">
                <a:solidFill>
                  <a:srgbClr val="384653"/>
                </a:solidFill>
                <a:latin typeface="Montserrat 2 Italics"/>
                <a:ea typeface="Montserrat 2 Italics"/>
                <a:cs typeface="Montserrat 2 Italics"/>
                <a:sym typeface="Montserrat 2 Italics"/>
              </a:rPr>
              <a:t>x</a:t>
            </a:r>
          </a:p>
          <a:p>
            <a:pPr algn="l">
              <a:lnSpc>
                <a:spcPts val="1736"/>
              </a:lnSpc>
            </a:pPr>
            <a:r>
              <a:rPr lang="en-US" sz="1484">
                <a:solidFill>
                  <a:srgbClr val="384653"/>
                </a:solidFill>
                <a:latin typeface="Montserrat 2"/>
                <a:ea typeface="Montserrat 2"/>
                <a:cs typeface="Montserrat 2"/>
                <a:sym typeface="Montserrat 2"/>
              </a:rPr>
              <a:t>thực không âm.</a:t>
            </a:r>
          </a:p>
        </p:txBody>
      </p:sp>
      <p:sp>
        <p:nvSpPr>
          <p:cNvPr name="TextBox 19" id="19"/>
          <p:cNvSpPr txBox="true"/>
          <p:nvPr/>
        </p:nvSpPr>
        <p:spPr>
          <a:xfrm rot="0">
            <a:off x="7237922" y="5495457"/>
            <a:ext cx="2021278" cy="421246"/>
          </a:xfrm>
          <a:prstGeom prst="rect">
            <a:avLst/>
          </a:prstGeom>
        </p:spPr>
        <p:txBody>
          <a:bodyPr anchor="t" rtlCol="false" tIns="0" lIns="0" bIns="0" rIns="0">
            <a:spAutoFit/>
          </a:bodyPr>
          <a:lstStyle/>
          <a:p>
            <a:pPr algn="l">
              <a:lnSpc>
                <a:spcPts val="3491"/>
              </a:lnSpc>
            </a:pPr>
            <a:r>
              <a:rPr lang="en-US" b="true" sz="2343">
                <a:solidFill>
                  <a:srgbClr val="384653"/>
                </a:solidFill>
                <a:latin typeface="Barlow Bold"/>
                <a:ea typeface="Barlow Bold"/>
                <a:cs typeface="Barlow Bold"/>
                <a:sym typeface="Barlow Bold"/>
              </a:rPr>
              <a:t>Hàm Mục Tiêu (</a:t>
            </a:r>
          </a:p>
        </p:txBody>
      </p:sp>
      <p:sp>
        <p:nvSpPr>
          <p:cNvPr name="TextBox 20" id="20"/>
          <p:cNvSpPr txBox="true"/>
          <p:nvPr/>
        </p:nvSpPr>
        <p:spPr>
          <a:xfrm rot="0">
            <a:off x="9154537" y="5927991"/>
            <a:ext cx="50370" cy="417560"/>
          </a:xfrm>
          <a:prstGeom prst="rect">
            <a:avLst/>
          </a:prstGeom>
        </p:spPr>
        <p:txBody>
          <a:bodyPr anchor="t" rtlCol="false" tIns="0" lIns="0" bIns="0" rIns="0">
            <a:spAutoFit/>
          </a:bodyPr>
          <a:lstStyle/>
          <a:p>
            <a:pPr algn="l">
              <a:lnSpc>
                <a:spcPts val="3710"/>
              </a:lnSpc>
            </a:pPr>
            <a:r>
              <a:rPr lang="en-US" sz="1484">
                <a:solidFill>
                  <a:srgbClr val="384653"/>
                </a:solidFill>
                <a:latin typeface="Montserrat 2"/>
                <a:ea typeface="Montserrat 2"/>
                <a:cs typeface="Montserrat 2"/>
                <a:sym typeface="Montserrat 2"/>
              </a:rPr>
              <a:t> </a:t>
            </a:r>
          </a:p>
        </p:txBody>
      </p:sp>
      <p:sp>
        <p:nvSpPr>
          <p:cNvPr name="TextBox 21" id="21"/>
          <p:cNvSpPr txBox="true"/>
          <p:nvPr/>
        </p:nvSpPr>
        <p:spPr>
          <a:xfrm rot="0">
            <a:off x="11285504" y="5514507"/>
            <a:ext cx="1589333" cy="395914"/>
          </a:xfrm>
          <a:prstGeom prst="rect">
            <a:avLst/>
          </a:prstGeom>
        </p:spPr>
        <p:txBody>
          <a:bodyPr anchor="t" rtlCol="false" tIns="0" lIns="0" bIns="0" rIns="0">
            <a:spAutoFit/>
          </a:bodyPr>
          <a:lstStyle/>
          <a:p>
            <a:pPr algn="l">
              <a:lnSpc>
                <a:spcPts val="3280"/>
              </a:lnSpc>
            </a:pPr>
            <a:r>
              <a:rPr lang="en-US" b="true" sz="2343">
                <a:solidFill>
                  <a:srgbClr val="384653"/>
                </a:solidFill>
                <a:latin typeface="Barlow Bold"/>
                <a:ea typeface="Barlow Bold"/>
                <a:cs typeface="Barlow Bold"/>
                <a:sym typeface="Barlow Bold"/>
              </a:rPr>
              <a:t>Ràng Buộc (</a:t>
            </a:r>
          </a:p>
        </p:txBody>
      </p:sp>
      <p:sp>
        <p:nvSpPr>
          <p:cNvPr name="TextBox 22" id="22"/>
          <p:cNvSpPr txBox="true"/>
          <p:nvPr/>
        </p:nvSpPr>
        <p:spPr>
          <a:xfrm rot="0">
            <a:off x="9203286" y="5514507"/>
            <a:ext cx="919864" cy="405104"/>
          </a:xfrm>
          <a:prstGeom prst="rect">
            <a:avLst/>
          </a:prstGeom>
        </p:spPr>
        <p:txBody>
          <a:bodyPr anchor="t" rtlCol="false" tIns="0" lIns="0" bIns="0" rIns="0">
            <a:spAutoFit/>
          </a:bodyPr>
          <a:lstStyle/>
          <a:p>
            <a:pPr algn="l">
              <a:lnSpc>
                <a:spcPts val="3381"/>
              </a:lnSpc>
            </a:pPr>
            <a:r>
              <a:rPr lang="en-US" b="true" sz="2415" i="true">
                <a:solidFill>
                  <a:srgbClr val="384653"/>
                </a:solidFill>
                <a:latin typeface="Barlow Bold Italics"/>
                <a:ea typeface="Barlow Bold Italics"/>
                <a:cs typeface="Barlow Bold Italics"/>
                <a:sym typeface="Barlow Bold Italics"/>
              </a:rPr>
              <a:t>c^T.x</a:t>
            </a:r>
            <a:r>
              <a:rPr lang="en-US" b="true" sz="2415">
                <a:solidFill>
                  <a:srgbClr val="384653"/>
                </a:solidFill>
                <a:latin typeface="Barlow Bold"/>
                <a:ea typeface="Barlow Bold"/>
                <a:cs typeface="Barlow Bold"/>
                <a:sym typeface="Barlow Bold"/>
              </a:rPr>
              <a:t>)</a:t>
            </a:r>
          </a:p>
        </p:txBody>
      </p:sp>
      <p:sp>
        <p:nvSpPr>
          <p:cNvPr name="TextBox 23" id="23"/>
          <p:cNvSpPr txBox="true"/>
          <p:nvPr/>
        </p:nvSpPr>
        <p:spPr>
          <a:xfrm rot="0">
            <a:off x="12827388" y="5514507"/>
            <a:ext cx="930196" cy="405104"/>
          </a:xfrm>
          <a:prstGeom prst="rect">
            <a:avLst/>
          </a:prstGeom>
        </p:spPr>
        <p:txBody>
          <a:bodyPr anchor="t" rtlCol="false" tIns="0" lIns="0" bIns="0" rIns="0">
            <a:spAutoFit/>
          </a:bodyPr>
          <a:lstStyle/>
          <a:p>
            <a:pPr algn="l">
              <a:lnSpc>
                <a:spcPts val="3381"/>
              </a:lnSpc>
            </a:pPr>
            <a:r>
              <a:rPr lang="en-US" b="true" sz="2415" i="true">
                <a:solidFill>
                  <a:srgbClr val="384653"/>
                </a:solidFill>
                <a:latin typeface="Barlow Bold Italics"/>
                <a:ea typeface="Barlow Bold Italics"/>
                <a:cs typeface="Barlow Bold Italics"/>
                <a:sym typeface="Barlow Bold Italics"/>
              </a:rPr>
              <a:t>Ax &lt; b</a:t>
            </a:r>
            <a:r>
              <a:rPr lang="en-US" b="true" sz="2415">
                <a:solidFill>
                  <a:srgbClr val="384653"/>
                </a:solidFill>
                <a:latin typeface="Barlow Bold"/>
                <a:ea typeface="Barlow Bold"/>
                <a:cs typeface="Barlow Bold"/>
                <a:sym typeface="Barlow Bold"/>
              </a:rPr>
              <a:t>)</a:t>
            </a:r>
          </a:p>
        </p:txBody>
      </p:sp>
      <p:sp>
        <p:nvSpPr>
          <p:cNvPr name="TextBox 24" id="24"/>
          <p:cNvSpPr txBox="true"/>
          <p:nvPr/>
        </p:nvSpPr>
        <p:spPr>
          <a:xfrm rot="0">
            <a:off x="3190506" y="6032766"/>
            <a:ext cx="3665279" cy="300943"/>
          </a:xfrm>
          <a:prstGeom prst="rect">
            <a:avLst/>
          </a:prstGeom>
        </p:spPr>
        <p:txBody>
          <a:bodyPr anchor="t" rtlCol="false" tIns="0" lIns="0" bIns="0" rIns="0">
            <a:spAutoFit/>
          </a:bodyPr>
          <a:lstStyle/>
          <a:p>
            <a:pPr algn="l">
              <a:lnSpc>
                <a:spcPts val="2603"/>
              </a:lnSpc>
            </a:pPr>
            <a:r>
              <a:rPr lang="en-US" sz="1484">
                <a:solidFill>
                  <a:srgbClr val="384653"/>
                </a:solidFill>
                <a:latin typeface="Montserrat 2"/>
                <a:ea typeface="Montserrat 2"/>
                <a:cs typeface="Montserrat 2"/>
                <a:sym typeface="Montserrat 2"/>
              </a:rPr>
              <a:t>Đại diện cho các ẩn số cần tìm. Đây là</a:t>
            </a:r>
          </a:p>
        </p:txBody>
      </p:sp>
      <p:sp>
        <p:nvSpPr>
          <p:cNvPr name="TextBox 25" id="25"/>
          <p:cNvSpPr txBox="true"/>
          <p:nvPr/>
        </p:nvSpPr>
        <p:spPr>
          <a:xfrm rot="0">
            <a:off x="5712956" y="6329512"/>
            <a:ext cx="76745" cy="203233"/>
          </a:xfrm>
          <a:prstGeom prst="rect">
            <a:avLst/>
          </a:prstGeom>
        </p:spPr>
        <p:txBody>
          <a:bodyPr anchor="t" rtlCol="false" tIns="0" lIns="0" bIns="0" rIns="0">
            <a:spAutoFit/>
          </a:bodyPr>
          <a:lstStyle/>
          <a:p>
            <a:pPr algn="l">
              <a:lnSpc>
                <a:spcPts val="1779"/>
              </a:lnSpc>
            </a:pPr>
            <a:r>
              <a:rPr lang="en-US" sz="1014" i="true" spc="28">
                <a:solidFill>
                  <a:srgbClr val="384653"/>
                </a:solidFill>
                <a:latin typeface="IBM Plex Sans Italics"/>
                <a:ea typeface="IBM Plex Sans Italics"/>
                <a:cs typeface="IBM Plex Sans Italics"/>
                <a:sym typeface="IBM Plex Sans Italics"/>
              </a:rPr>
              <a:t>T</a:t>
            </a:r>
          </a:p>
        </p:txBody>
      </p:sp>
      <p:sp>
        <p:nvSpPr>
          <p:cNvPr name="TextBox 26" id="26"/>
          <p:cNvSpPr txBox="true"/>
          <p:nvPr/>
        </p:nvSpPr>
        <p:spPr>
          <a:xfrm rot="0">
            <a:off x="4798146" y="6307385"/>
            <a:ext cx="2439776" cy="300943"/>
          </a:xfrm>
          <a:prstGeom prst="rect">
            <a:avLst/>
          </a:prstGeom>
        </p:spPr>
        <p:txBody>
          <a:bodyPr anchor="t" rtlCol="false" tIns="0" lIns="0" bIns="0" rIns="0">
            <a:spAutoFit/>
          </a:bodyPr>
          <a:lstStyle/>
          <a:p>
            <a:pPr algn="l">
              <a:lnSpc>
                <a:spcPts val="2603"/>
              </a:lnSpc>
            </a:pPr>
            <a:r>
              <a:rPr lang="en-US" sz="1484" spc="132">
                <a:solidFill>
                  <a:srgbClr val="384653"/>
                </a:solidFill>
                <a:latin typeface="Montserrat 3"/>
                <a:ea typeface="Montserrat 3"/>
                <a:cs typeface="Montserrat 3"/>
                <a:sym typeface="Montserrat 3"/>
              </a:rPr>
              <a:t>1 ,</a:t>
            </a:r>
            <a:r>
              <a:rPr lang="en-US" sz="1484" i="true" spc="132">
                <a:solidFill>
                  <a:srgbClr val="384653"/>
                </a:solidFill>
                <a:latin typeface="Montserrat 3 Italics"/>
                <a:ea typeface="Montserrat 3 Italics"/>
                <a:cs typeface="Montserrat 3 Italics"/>
                <a:sym typeface="Montserrat 3 Italics"/>
              </a:rPr>
              <a:t>x</a:t>
            </a:r>
            <a:r>
              <a:rPr lang="en-US" sz="1484" spc="132">
                <a:solidFill>
                  <a:srgbClr val="384653"/>
                </a:solidFill>
                <a:latin typeface="Montserrat 3"/>
                <a:ea typeface="Montserrat 3"/>
                <a:cs typeface="Montserrat 3"/>
                <a:sym typeface="Montserrat 3"/>
              </a:rPr>
              <a:t>2 ,...,</a:t>
            </a:r>
            <a:r>
              <a:rPr lang="en-US" sz="1484" i="true" spc="132">
                <a:solidFill>
                  <a:srgbClr val="384653"/>
                </a:solidFill>
                <a:latin typeface="Montserrat 3 Italics"/>
                <a:ea typeface="Montserrat 3 Italics"/>
                <a:cs typeface="Montserrat 3 Italics"/>
                <a:sym typeface="Montserrat 3 Italics"/>
              </a:rPr>
              <a:t>xn</a:t>
            </a:r>
            <a:r>
              <a:rPr lang="en-US" sz="1484" spc="132">
                <a:solidFill>
                  <a:srgbClr val="384653"/>
                </a:solidFill>
                <a:latin typeface="Montserrat 3"/>
                <a:ea typeface="Montserrat 3"/>
                <a:cs typeface="Montserrat 3"/>
                <a:sym typeface="Montserrat 3"/>
              </a:rPr>
              <a:t> ) của các số</a:t>
            </a:r>
          </a:p>
        </p:txBody>
      </p:sp>
      <p:sp>
        <p:nvSpPr>
          <p:cNvPr name="TextBox 27" id="27"/>
          <p:cNvSpPr txBox="true"/>
          <p:nvPr/>
        </p:nvSpPr>
        <p:spPr>
          <a:xfrm rot="0">
            <a:off x="7237922" y="6061341"/>
            <a:ext cx="3784028" cy="867130"/>
          </a:xfrm>
          <a:prstGeom prst="rect">
            <a:avLst/>
          </a:prstGeom>
        </p:spPr>
        <p:txBody>
          <a:bodyPr anchor="t" rtlCol="false" tIns="0" lIns="0" bIns="0" rIns="0">
            <a:spAutoFit/>
          </a:bodyPr>
          <a:lstStyle/>
          <a:p>
            <a:pPr algn="l">
              <a:lnSpc>
                <a:spcPts val="2337"/>
              </a:lnSpc>
            </a:pPr>
            <a:r>
              <a:rPr lang="en-US" sz="1484">
                <a:solidFill>
                  <a:srgbClr val="384653"/>
                </a:solidFill>
                <a:latin typeface="Montserrat 2"/>
                <a:ea typeface="Montserrat 2"/>
                <a:cs typeface="Montserrat 2"/>
                <a:sym typeface="Montserrat 2"/>
              </a:rPr>
              <a:t>Biểu diển dưới dạng tích vô hướng của </a:t>
            </a:r>
          </a:p>
          <a:p>
            <a:pPr algn="l">
              <a:lnSpc>
                <a:spcPts val="2409"/>
              </a:lnSpc>
            </a:pPr>
            <a:r>
              <a:rPr lang="en-US" sz="1529">
                <a:solidFill>
                  <a:srgbClr val="384653"/>
                </a:solidFill>
                <a:latin typeface="Montserrat 2"/>
                <a:ea typeface="Montserrat 2"/>
                <a:cs typeface="Montserrat 2"/>
                <a:sym typeface="Montserrat 2"/>
              </a:rPr>
              <a:t>vector hệ số chi phí/lợi ích </a:t>
            </a:r>
            <a:r>
              <a:rPr lang="en-US" sz="1529" i="true">
                <a:solidFill>
                  <a:srgbClr val="384653"/>
                </a:solidFill>
                <a:latin typeface="Montserrat 2 Italics"/>
                <a:ea typeface="Montserrat 2 Italics"/>
                <a:cs typeface="Montserrat 2 Italics"/>
                <a:sym typeface="Montserrat 2 Italics"/>
              </a:rPr>
              <a:t>c</a:t>
            </a:r>
            <a:r>
              <a:rPr lang="en-US" sz="1529">
                <a:solidFill>
                  <a:srgbClr val="384653"/>
                </a:solidFill>
                <a:latin typeface="Montserrat 2"/>
                <a:ea typeface="Montserrat 2"/>
                <a:cs typeface="Montserrat 2"/>
                <a:sym typeface="Montserrat 2"/>
              </a:rPr>
              <a:t> và vector biến </a:t>
            </a:r>
            <a:r>
              <a:rPr lang="en-US" sz="1529" i="true">
                <a:solidFill>
                  <a:srgbClr val="384653"/>
                </a:solidFill>
                <a:latin typeface="Montserrat 2 Italics"/>
                <a:ea typeface="Montserrat 2 Italics"/>
                <a:cs typeface="Montserrat 2 Italics"/>
                <a:sym typeface="Montserrat 2 Italics"/>
              </a:rPr>
              <a:t>x</a:t>
            </a:r>
            <a:r>
              <a:rPr lang="en-US" sz="1529">
                <a:solidFill>
                  <a:srgbClr val="384653"/>
                </a:solidFill>
                <a:latin typeface="Montserrat 2"/>
                <a:ea typeface="Montserrat 2"/>
                <a:cs typeface="Montserrat 2"/>
                <a:sym typeface="Montserrat 2"/>
              </a:rPr>
              <a:t>: min</a:t>
            </a:r>
            <a:r>
              <a:rPr lang="en-US" sz="1529" i="true">
                <a:solidFill>
                  <a:srgbClr val="384653"/>
                </a:solidFill>
                <a:latin typeface="Montserrat 2 Italics"/>
                <a:ea typeface="Montserrat 2 Italics"/>
                <a:cs typeface="Montserrat 2 Italics"/>
                <a:sym typeface="Montserrat 2 Italics"/>
              </a:rPr>
              <a:t> cTx</a:t>
            </a:r>
            <a:r>
              <a:rPr lang="en-US" sz="1529">
                <a:solidFill>
                  <a:srgbClr val="384653"/>
                </a:solidFill>
                <a:latin typeface="Montserrat 2"/>
                <a:ea typeface="Montserrat 2"/>
                <a:cs typeface="Montserrat 2"/>
                <a:sym typeface="Montserrat 2"/>
              </a:rPr>
              <a:t>.</a:t>
            </a:r>
          </a:p>
        </p:txBody>
      </p:sp>
      <p:sp>
        <p:nvSpPr>
          <p:cNvPr name="TextBox 28" id="28"/>
          <p:cNvSpPr txBox="true"/>
          <p:nvPr/>
        </p:nvSpPr>
        <p:spPr>
          <a:xfrm rot="0">
            <a:off x="11285504" y="6061341"/>
            <a:ext cx="3797717" cy="895028"/>
          </a:xfrm>
          <a:prstGeom prst="rect">
            <a:avLst/>
          </a:prstGeom>
        </p:spPr>
        <p:txBody>
          <a:bodyPr anchor="t" rtlCol="false" tIns="0" lIns="0" bIns="0" rIns="0">
            <a:spAutoFit/>
          </a:bodyPr>
          <a:lstStyle/>
          <a:p>
            <a:pPr algn="l">
              <a:lnSpc>
                <a:spcPts val="2377"/>
              </a:lnSpc>
            </a:pPr>
            <a:r>
              <a:rPr lang="en-US" sz="1484">
                <a:solidFill>
                  <a:srgbClr val="384653"/>
                </a:solidFill>
                <a:latin typeface="Montserrat 2"/>
                <a:ea typeface="Montserrat 2"/>
                <a:cs typeface="Montserrat 2"/>
                <a:sym typeface="Montserrat 2"/>
              </a:rPr>
              <a:t>Các ràng buộc  được biểu diễn bằng ký </a:t>
            </a:r>
          </a:p>
          <a:p>
            <a:pPr algn="l">
              <a:lnSpc>
                <a:spcPts val="2450"/>
              </a:lnSpc>
            </a:pPr>
            <a:r>
              <a:rPr lang="en-US" sz="1529">
                <a:solidFill>
                  <a:srgbClr val="384653"/>
                </a:solidFill>
                <a:latin typeface="Montserrat 2"/>
                <a:ea typeface="Montserrat 2"/>
                <a:cs typeface="Montserrat 2"/>
                <a:sym typeface="Montserrat 2"/>
              </a:rPr>
              <a:t>hiệu ma trận: </a:t>
            </a:r>
            <a:r>
              <a:rPr lang="en-US" sz="1529" i="true">
                <a:solidFill>
                  <a:srgbClr val="384653"/>
                </a:solidFill>
                <a:latin typeface="Montserrat 2 Italics"/>
                <a:ea typeface="Montserrat 2 Italics"/>
                <a:cs typeface="Montserrat 2 Italics"/>
                <a:sym typeface="Montserrat 2 Italics"/>
              </a:rPr>
              <a:t>A</a:t>
            </a:r>
            <a:r>
              <a:rPr lang="en-US" sz="1529">
                <a:solidFill>
                  <a:srgbClr val="384653"/>
                </a:solidFill>
                <a:latin typeface="Montserrat 2"/>
                <a:ea typeface="Montserrat 2"/>
                <a:cs typeface="Montserrat 2"/>
                <a:sym typeface="Montserrat 2"/>
              </a:rPr>
              <a:t> là ma trận hệ số, và </a:t>
            </a:r>
            <a:r>
              <a:rPr lang="en-US" sz="1529" i="true">
                <a:solidFill>
                  <a:srgbClr val="384653"/>
                </a:solidFill>
                <a:latin typeface="Montserrat 2 Italics"/>
                <a:ea typeface="Montserrat 2 Italics"/>
                <a:cs typeface="Montserrat 2 Italics"/>
                <a:sym typeface="Montserrat 2 Italics"/>
              </a:rPr>
              <a:t>b</a:t>
            </a:r>
            <a:r>
              <a:rPr lang="en-US" sz="1529">
                <a:solidFill>
                  <a:srgbClr val="384653"/>
                </a:solidFill>
                <a:latin typeface="Montserrat 2"/>
                <a:ea typeface="Montserrat 2"/>
                <a:cs typeface="Montserrat 2"/>
                <a:sym typeface="Montserrat 2"/>
              </a:rPr>
              <a:t> là </a:t>
            </a:r>
            <a:r>
              <a:rPr lang="en-US" sz="1529">
                <a:solidFill>
                  <a:srgbClr val="384653"/>
                </a:solidFill>
                <a:latin typeface="Montserrat 2"/>
                <a:ea typeface="Montserrat 2"/>
                <a:cs typeface="Montserrat 2"/>
                <a:sym typeface="Montserrat 2"/>
              </a:rPr>
              <a:t>vector giới hạn tài nguyên.</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689920" y="293645"/>
            <a:ext cx="16188869" cy="10278151"/>
            <a:chOff x="0" y="0"/>
            <a:chExt cx="11557000" cy="7337425"/>
          </a:xfrm>
        </p:grpSpPr>
        <p:sp>
          <p:nvSpPr>
            <p:cNvPr name="Freeform 3" id="3"/>
            <p:cNvSpPr/>
            <p:nvPr/>
          </p:nvSpPr>
          <p:spPr>
            <a:xfrm flipH="false" flipV="false" rot="0">
              <a:off x="63500" y="63500"/>
              <a:ext cx="11430000" cy="7210425"/>
            </a:xfrm>
            <a:custGeom>
              <a:avLst/>
              <a:gdLst/>
              <a:ahLst/>
              <a:cxnLst/>
              <a:rect r="r" b="b" t="t" l="l"/>
              <a:pathLst>
                <a:path h="7210425" w="11430000">
                  <a:moveTo>
                    <a:pt x="0" y="0"/>
                  </a:moveTo>
                  <a:lnTo>
                    <a:pt x="0" y="7210425"/>
                  </a:lnTo>
                  <a:lnTo>
                    <a:pt x="11430000" y="7210425"/>
                  </a:lnTo>
                  <a:lnTo>
                    <a:pt x="11430000" y="0"/>
                  </a:lnTo>
                  <a:close/>
                </a:path>
              </a:pathLst>
            </a:custGeom>
            <a:solidFill>
              <a:srgbClr val="FFFFFF"/>
            </a:solidFill>
          </p:spPr>
        </p:sp>
        <p:sp>
          <p:nvSpPr>
            <p:cNvPr name="Freeform 4" id="4"/>
            <p:cNvSpPr/>
            <p:nvPr/>
          </p:nvSpPr>
          <p:spPr>
            <a:xfrm flipH="false" flipV="false" rot="0">
              <a:off x="63500" y="63500"/>
              <a:ext cx="11430000" cy="7210425"/>
            </a:xfrm>
            <a:custGeom>
              <a:avLst/>
              <a:gdLst/>
              <a:ahLst/>
              <a:cxnLst/>
              <a:rect r="r" b="b" t="t" l="l"/>
              <a:pathLst>
                <a:path h="7210425" w="11430000">
                  <a:moveTo>
                    <a:pt x="0" y="0"/>
                  </a:moveTo>
                  <a:lnTo>
                    <a:pt x="0" y="7210425"/>
                  </a:lnTo>
                  <a:lnTo>
                    <a:pt x="11430000" y="7210425"/>
                  </a:lnTo>
                  <a:lnTo>
                    <a:pt x="11430000" y="0"/>
                  </a:lnTo>
                  <a:close/>
                </a:path>
              </a:pathLst>
            </a:custGeom>
            <a:solidFill>
              <a:srgbClr val="F5F5F6"/>
            </a:solidFill>
          </p:spPr>
        </p:sp>
      </p:grpSp>
      <p:sp>
        <p:nvSpPr>
          <p:cNvPr name="Freeform 5" id="5"/>
          <p:cNvSpPr/>
          <p:nvPr/>
        </p:nvSpPr>
        <p:spPr>
          <a:xfrm flipH="false" flipV="false" rot="0">
            <a:off x="994203" y="0"/>
            <a:ext cx="16299594" cy="10282327"/>
          </a:xfrm>
          <a:custGeom>
            <a:avLst/>
            <a:gdLst/>
            <a:ahLst/>
            <a:cxnLst/>
            <a:rect r="r" b="b" t="t" l="l"/>
            <a:pathLst>
              <a:path h="10282327" w="16299594">
                <a:moveTo>
                  <a:pt x="0" y="0"/>
                </a:moveTo>
                <a:lnTo>
                  <a:pt x="16299594" y="0"/>
                </a:lnTo>
                <a:lnTo>
                  <a:pt x="16299594" y="10282327"/>
                </a:lnTo>
                <a:lnTo>
                  <a:pt x="0" y="10282327"/>
                </a:lnTo>
                <a:lnTo>
                  <a:pt x="0" y="0"/>
                </a:lnTo>
                <a:close/>
              </a:path>
            </a:pathLst>
          </a:custGeom>
          <a:blipFill>
            <a:blip r:embed="rId2"/>
            <a:stretch>
              <a:fillRect l="0" t="-33" r="0" b="-33"/>
            </a:stretch>
          </a:blipFill>
        </p:spPr>
      </p:sp>
      <p:sp>
        <p:nvSpPr>
          <p:cNvPr name="Freeform 6" id="6"/>
          <p:cNvSpPr/>
          <p:nvPr/>
        </p:nvSpPr>
        <p:spPr>
          <a:xfrm flipH="false" flipV="false" rot="0">
            <a:off x="994203" y="-1"/>
            <a:ext cx="16299594" cy="10282327"/>
          </a:xfrm>
          <a:custGeom>
            <a:avLst/>
            <a:gdLst/>
            <a:ahLst/>
            <a:cxnLst/>
            <a:rect r="r" b="b" t="t" l="l"/>
            <a:pathLst>
              <a:path h="10282327" w="16299594">
                <a:moveTo>
                  <a:pt x="0" y="0"/>
                </a:moveTo>
                <a:lnTo>
                  <a:pt x="16299594" y="0"/>
                </a:lnTo>
                <a:lnTo>
                  <a:pt x="16299594" y="10282328"/>
                </a:lnTo>
                <a:lnTo>
                  <a:pt x="0" y="10282328"/>
                </a:lnTo>
                <a:lnTo>
                  <a:pt x="0" y="0"/>
                </a:lnTo>
                <a:close/>
              </a:path>
            </a:pathLst>
          </a:custGeom>
          <a:blipFill>
            <a:blip r:embed="rId3"/>
            <a:stretch>
              <a:fillRect l="0" t="0" r="0" b="0"/>
            </a:stretch>
          </a:blipFill>
        </p:spPr>
      </p:sp>
      <p:sp>
        <p:nvSpPr>
          <p:cNvPr name="Freeform 7" id="7"/>
          <p:cNvSpPr/>
          <p:nvPr/>
        </p:nvSpPr>
        <p:spPr>
          <a:xfrm flipH="false" flipV="false" rot="0">
            <a:off x="903652" y="-90552"/>
            <a:ext cx="16480696" cy="10463430"/>
          </a:xfrm>
          <a:custGeom>
            <a:avLst/>
            <a:gdLst/>
            <a:ahLst/>
            <a:cxnLst/>
            <a:rect r="r" b="b" t="t" l="l"/>
            <a:pathLst>
              <a:path h="10463430" w="16480696">
                <a:moveTo>
                  <a:pt x="0" y="0"/>
                </a:moveTo>
                <a:lnTo>
                  <a:pt x="16480696" y="0"/>
                </a:lnTo>
                <a:lnTo>
                  <a:pt x="16480696" y="10463430"/>
                </a:lnTo>
                <a:lnTo>
                  <a:pt x="0" y="104634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2243022" y="5143500"/>
            <a:ext cx="11825140" cy="3401940"/>
          </a:xfrm>
          <a:custGeom>
            <a:avLst/>
            <a:gdLst/>
            <a:ahLst/>
            <a:cxnLst/>
            <a:rect r="r" b="b" t="t" l="l"/>
            <a:pathLst>
              <a:path h="3401940" w="11825140">
                <a:moveTo>
                  <a:pt x="0" y="0"/>
                </a:moveTo>
                <a:lnTo>
                  <a:pt x="11825140" y="0"/>
                </a:lnTo>
                <a:lnTo>
                  <a:pt x="11825140" y="3401940"/>
                </a:lnTo>
                <a:lnTo>
                  <a:pt x="0" y="3401940"/>
                </a:lnTo>
                <a:lnTo>
                  <a:pt x="0" y="0"/>
                </a:lnTo>
                <a:close/>
              </a:path>
            </a:pathLst>
          </a:custGeom>
          <a:blipFill>
            <a:blip r:embed="rId6"/>
            <a:stretch>
              <a:fillRect l="0" t="0" r="0" b="-2151"/>
            </a:stretch>
          </a:blipFill>
        </p:spPr>
      </p:sp>
      <p:sp>
        <p:nvSpPr>
          <p:cNvPr name="Freeform 9" id="9"/>
          <p:cNvSpPr/>
          <p:nvPr/>
        </p:nvSpPr>
        <p:spPr>
          <a:xfrm flipH="false" flipV="false" rot="0">
            <a:off x="2155332" y="3141040"/>
            <a:ext cx="6022199" cy="1777042"/>
          </a:xfrm>
          <a:custGeom>
            <a:avLst/>
            <a:gdLst/>
            <a:ahLst/>
            <a:cxnLst/>
            <a:rect r="r" b="b" t="t" l="l"/>
            <a:pathLst>
              <a:path h="1777042" w="6022199">
                <a:moveTo>
                  <a:pt x="0" y="0"/>
                </a:moveTo>
                <a:lnTo>
                  <a:pt x="6022198" y="0"/>
                </a:lnTo>
                <a:lnTo>
                  <a:pt x="6022198" y="1777043"/>
                </a:lnTo>
                <a:lnTo>
                  <a:pt x="0" y="1777043"/>
                </a:lnTo>
                <a:lnTo>
                  <a:pt x="0" y="0"/>
                </a:lnTo>
                <a:close/>
              </a:path>
            </a:pathLst>
          </a:custGeom>
          <a:blipFill>
            <a:blip r:embed="rId7"/>
            <a:stretch>
              <a:fillRect l="0" t="0" r="0" b="0"/>
            </a:stretch>
          </a:blipFill>
        </p:spPr>
      </p:sp>
      <p:sp>
        <p:nvSpPr>
          <p:cNvPr name="TextBox 10" id="10"/>
          <p:cNvSpPr txBox="true"/>
          <p:nvPr/>
        </p:nvSpPr>
        <p:spPr>
          <a:xfrm rot="0">
            <a:off x="1807064" y="1048531"/>
            <a:ext cx="12697057" cy="464444"/>
          </a:xfrm>
          <a:prstGeom prst="rect">
            <a:avLst/>
          </a:prstGeom>
        </p:spPr>
        <p:txBody>
          <a:bodyPr anchor="t" rtlCol="false" tIns="0" lIns="0" bIns="0" rIns="0">
            <a:spAutoFit/>
          </a:bodyPr>
          <a:lstStyle/>
          <a:p>
            <a:pPr algn="l">
              <a:lnSpc>
                <a:spcPts val="3438"/>
              </a:lnSpc>
            </a:pPr>
            <a:r>
              <a:rPr lang="en-US" b="true" sz="3850">
                <a:solidFill>
                  <a:srgbClr val="2E3C4E"/>
                </a:solidFill>
                <a:latin typeface="Montserrat 1 Bold"/>
                <a:ea typeface="Montserrat 1 Bold"/>
                <a:cs typeface="Montserrat 1 Bold"/>
                <a:sym typeface="Montserrat 1 Bold"/>
              </a:rPr>
              <a:t>Biểu Diễn Toàn Bộ Bài Toán LP Dạng Tuyến Tính</a:t>
            </a:r>
          </a:p>
        </p:txBody>
      </p:sp>
      <p:sp>
        <p:nvSpPr>
          <p:cNvPr name="TextBox 11" id="11"/>
          <p:cNvSpPr txBox="true"/>
          <p:nvPr/>
        </p:nvSpPr>
        <p:spPr>
          <a:xfrm rot="0">
            <a:off x="2560540" y="8899688"/>
            <a:ext cx="15120121" cy="380121"/>
          </a:xfrm>
          <a:prstGeom prst="rect">
            <a:avLst/>
          </a:prstGeom>
        </p:spPr>
        <p:txBody>
          <a:bodyPr anchor="t" rtlCol="false" tIns="0" lIns="0" bIns="0" rIns="0">
            <a:spAutoFit/>
          </a:bodyPr>
          <a:lstStyle/>
          <a:p>
            <a:pPr algn="l">
              <a:lnSpc>
                <a:spcPts val="3201"/>
              </a:lnSpc>
            </a:pPr>
            <a:r>
              <a:rPr lang="en-US" sz="2286">
                <a:solidFill>
                  <a:srgbClr val="000000"/>
                </a:solidFill>
                <a:latin typeface="Montserrat 2"/>
                <a:ea typeface="Montserrat 2"/>
                <a:cs typeface="Montserrat 2"/>
                <a:sym typeface="Montserrat 2"/>
              </a:rPr>
              <a:t>Các dấu bất đẳng thức có thể là &gt;= hoặc = tùy thuộc vào ngữ cảnh cụ thể của bài toán</a:t>
            </a:r>
            <a:r>
              <a:rPr lang="en-US" sz="2286">
                <a:solidFill>
                  <a:srgbClr val="000000"/>
                </a:solidFill>
                <a:latin typeface="Montserrat 2"/>
                <a:ea typeface="Montserrat 2"/>
                <a:cs typeface="Montserrat 2"/>
                <a:sym typeface="Montserrat 2"/>
              </a:rPr>
              <a:t> </a:t>
            </a:r>
          </a:p>
        </p:txBody>
      </p:sp>
      <p:sp>
        <p:nvSpPr>
          <p:cNvPr name="TextBox 12" id="12"/>
          <p:cNvSpPr txBox="true"/>
          <p:nvPr/>
        </p:nvSpPr>
        <p:spPr>
          <a:xfrm rot="0">
            <a:off x="1873736" y="1683863"/>
            <a:ext cx="11745827" cy="304055"/>
          </a:xfrm>
          <a:prstGeom prst="rect">
            <a:avLst/>
          </a:prstGeom>
        </p:spPr>
        <p:txBody>
          <a:bodyPr anchor="t" rtlCol="false" tIns="0" lIns="0" bIns="0" rIns="0">
            <a:spAutoFit/>
          </a:bodyPr>
          <a:lstStyle/>
          <a:p>
            <a:pPr algn="l">
              <a:lnSpc>
                <a:spcPts val="2560"/>
              </a:lnSpc>
            </a:pPr>
            <a:r>
              <a:rPr lang="en-US" sz="1828">
                <a:solidFill>
                  <a:srgbClr val="000000"/>
                </a:solidFill>
                <a:latin typeface="Montserrat 2"/>
                <a:ea typeface="Montserrat 2"/>
                <a:cs typeface="Montserrat 2"/>
                <a:sym typeface="Montserrat 2"/>
              </a:rPr>
              <a:t>Biểu diễn chi tiết </a:t>
            </a:r>
            <a:r>
              <a:rPr lang="en-US" sz="1828">
                <a:solidFill>
                  <a:srgbClr val="384653"/>
                </a:solidFill>
                <a:latin typeface="Montserrat 2"/>
                <a:ea typeface="Montserrat 2"/>
                <a:cs typeface="Montserrat 2"/>
                <a:sym typeface="Montserrat 2"/>
              </a:rPr>
              <a:t>của</a:t>
            </a:r>
            <a:r>
              <a:rPr lang="en-US" sz="1828">
                <a:solidFill>
                  <a:srgbClr val="000000"/>
                </a:solidFill>
                <a:latin typeface="Montserrat 2"/>
                <a:ea typeface="Montserrat 2"/>
                <a:cs typeface="Montserrat 2"/>
                <a:sym typeface="Montserrat 2"/>
              </a:rPr>
              <a:t> </a:t>
            </a:r>
            <a:r>
              <a:rPr lang="en-US" sz="1828">
                <a:solidFill>
                  <a:srgbClr val="384653"/>
                </a:solidFill>
                <a:latin typeface="Montserrat 2"/>
                <a:ea typeface="Montserrat 2"/>
                <a:cs typeface="Montserrat 2"/>
                <a:sym typeface="Montserrat 2"/>
              </a:rPr>
              <a:t>một</a:t>
            </a:r>
            <a:r>
              <a:rPr lang="en-US" sz="1828">
                <a:solidFill>
                  <a:srgbClr val="000000"/>
                </a:solidFill>
                <a:latin typeface="Montserrat 2"/>
                <a:ea typeface="Montserrat 2"/>
                <a:cs typeface="Montserrat 2"/>
                <a:sym typeface="Montserrat 2"/>
              </a:rPr>
              <a:t> </a:t>
            </a:r>
            <a:r>
              <a:rPr lang="en-US" sz="1828">
                <a:solidFill>
                  <a:srgbClr val="384653"/>
                </a:solidFill>
                <a:latin typeface="Montserrat 2"/>
                <a:ea typeface="Montserrat 2"/>
                <a:cs typeface="Montserrat 2"/>
                <a:sym typeface="Montserrat 2"/>
              </a:rPr>
              <a:t>bài</a:t>
            </a:r>
            <a:r>
              <a:rPr lang="en-US" sz="1828">
                <a:solidFill>
                  <a:srgbClr val="000000"/>
                </a:solidFill>
                <a:latin typeface="Montserrat 2"/>
                <a:ea typeface="Montserrat 2"/>
                <a:cs typeface="Montserrat 2"/>
                <a:sym typeface="Montserrat 2"/>
              </a:rPr>
              <a:t> </a:t>
            </a:r>
            <a:r>
              <a:rPr lang="en-US" sz="1828">
                <a:solidFill>
                  <a:srgbClr val="384653"/>
                </a:solidFill>
                <a:latin typeface="Montserrat 2"/>
                <a:ea typeface="Montserrat 2"/>
                <a:cs typeface="Montserrat 2"/>
                <a:sym typeface="Montserrat 2"/>
              </a:rPr>
              <a:t>toán</a:t>
            </a:r>
            <a:r>
              <a:rPr lang="en-US" sz="1828">
                <a:solidFill>
                  <a:srgbClr val="000000"/>
                </a:solidFill>
                <a:latin typeface="Montserrat 2"/>
                <a:ea typeface="Montserrat 2"/>
                <a:cs typeface="Montserrat 2"/>
                <a:sym typeface="Montserrat 2"/>
              </a:rPr>
              <a:t> </a:t>
            </a:r>
            <a:r>
              <a:rPr lang="en-US" sz="1828">
                <a:solidFill>
                  <a:srgbClr val="384653"/>
                </a:solidFill>
                <a:latin typeface="Montserrat 2"/>
                <a:ea typeface="Montserrat 2"/>
                <a:cs typeface="Montserrat 2"/>
                <a:sym typeface="Montserrat 2"/>
              </a:rPr>
              <a:t>lập</a:t>
            </a:r>
            <a:r>
              <a:rPr lang="en-US" sz="1828">
                <a:solidFill>
                  <a:srgbClr val="000000"/>
                </a:solidFill>
                <a:latin typeface="Montserrat 2"/>
                <a:ea typeface="Montserrat 2"/>
                <a:cs typeface="Montserrat 2"/>
                <a:sym typeface="Montserrat 2"/>
              </a:rPr>
              <a:t> </a:t>
            </a:r>
            <a:r>
              <a:rPr lang="en-US" sz="1828">
                <a:solidFill>
                  <a:srgbClr val="384653"/>
                </a:solidFill>
                <a:latin typeface="Montserrat 2"/>
                <a:ea typeface="Montserrat 2"/>
                <a:cs typeface="Montserrat 2"/>
                <a:sym typeface="Montserrat 2"/>
              </a:rPr>
              <a:t>trình</a:t>
            </a:r>
            <a:r>
              <a:rPr lang="en-US" sz="1828">
                <a:solidFill>
                  <a:srgbClr val="000000"/>
                </a:solidFill>
                <a:latin typeface="Montserrat 2"/>
                <a:ea typeface="Montserrat 2"/>
                <a:cs typeface="Montserrat 2"/>
                <a:sym typeface="Montserrat 2"/>
              </a:rPr>
              <a:t> </a:t>
            </a:r>
            <a:r>
              <a:rPr lang="en-US" sz="1828">
                <a:solidFill>
                  <a:srgbClr val="384653"/>
                </a:solidFill>
                <a:latin typeface="Montserrat 2"/>
                <a:ea typeface="Montserrat 2"/>
                <a:cs typeface="Montserrat 2"/>
                <a:sym typeface="Montserrat 2"/>
              </a:rPr>
              <a:t>tuyến</a:t>
            </a:r>
            <a:r>
              <a:rPr lang="en-US" sz="1828">
                <a:solidFill>
                  <a:srgbClr val="000000"/>
                </a:solidFill>
                <a:latin typeface="Montserrat 2"/>
                <a:ea typeface="Montserrat 2"/>
                <a:cs typeface="Montserrat 2"/>
                <a:sym typeface="Montserrat 2"/>
              </a:rPr>
              <a:t> </a:t>
            </a:r>
            <a:r>
              <a:rPr lang="en-US" sz="1828">
                <a:solidFill>
                  <a:srgbClr val="384653"/>
                </a:solidFill>
                <a:latin typeface="Montserrat 2"/>
                <a:ea typeface="Montserrat 2"/>
                <a:cs typeface="Montserrat 2"/>
                <a:sym typeface="Montserrat 2"/>
              </a:rPr>
              <a:t>tính</a:t>
            </a:r>
            <a:r>
              <a:rPr lang="en-US" sz="1828">
                <a:solidFill>
                  <a:srgbClr val="000000"/>
                </a:solidFill>
                <a:latin typeface="Montserrat 2"/>
                <a:ea typeface="Montserrat 2"/>
                <a:cs typeface="Montserrat 2"/>
                <a:sym typeface="Montserrat 2"/>
              </a:rPr>
              <a:t> </a:t>
            </a:r>
            <a:r>
              <a:rPr lang="en-US" sz="1828">
                <a:solidFill>
                  <a:srgbClr val="384653"/>
                </a:solidFill>
                <a:latin typeface="Montserrat 2"/>
                <a:ea typeface="Montserrat 2"/>
                <a:cs typeface="Montserrat 2"/>
                <a:sym typeface="Montserrat 2"/>
              </a:rPr>
              <a:t>với n biến quyết định và m ràng buộc</a:t>
            </a:r>
          </a:p>
        </p:txBody>
      </p:sp>
      <p:sp>
        <p:nvSpPr>
          <p:cNvPr name="TextBox 13" id="13"/>
          <p:cNvSpPr txBox="true"/>
          <p:nvPr/>
        </p:nvSpPr>
        <p:spPr>
          <a:xfrm rot="0">
            <a:off x="2155332" y="2645143"/>
            <a:ext cx="5727487" cy="495898"/>
          </a:xfrm>
          <a:prstGeom prst="rect">
            <a:avLst/>
          </a:prstGeom>
        </p:spPr>
        <p:txBody>
          <a:bodyPr anchor="t" rtlCol="false" tIns="0" lIns="0" bIns="0" rIns="0">
            <a:spAutoFit/>
          </a:bodyPr>
          <a:lstStyle/>
          <a:p>
            <a:pPr algn="l">
              <a:lnSpc>
                <a:spcPts val="4042"/>
              </a:lnSpc>
            </a:pPr>
            <a:r>
              <a:rPr lang="en-US" b="true" sz="2887">
                <a:solidFill>
                  <a:srgbClr val="2E3C4E"/>
                </a:solidFill>
                <a:latin typeface="Barlow Bold"/>
                <a:ea typeface="Barlow Bold"/>
                <a:cs typeface="Barlow Bold"/>
                <a:sym typeface="Barlow Bold"/>
              </a:rPr>
              <a:t>Bài Toán Giảm Thiểu (Minimization)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sp>
        <p:nvSpPr>
          <p:cNvPr name="TextBox 10" id="10"/>
          <p:cNvSpPr txBox="true"/>
          <p:nvPr/>
        </p:nvSpPr>
        <p:spPr>
          <a:xfrm rot="0">
            <a:off x="7805886" y="3568453"/>
            <a:ext cx="9534228" cy="1778000"/>
          </a:xfrm>
          <a:prstGeom prst="rect">
            <a:avLst/>
          </a:prstGeom>
        </p:spPr>
        <p:txBody>
          <a:bodyPr anchor="t" rtlCol="false" tIns="0" lIns="0" bIns="0" rIns="0">
            <a:spAutoFit/>
          </a:bodyPr>
          <a:lstStyle/>
          <a:p>
            <a:pPr algn="l">
              <a:lnSpc>
                <a:spcPts val="7000"/>
              </a:lnSpc>
            </a:pPr>
            <a:r>
              <a:rPr lang="en-US" sz="5562" b="true">
                <a:solidFill>
                  <a:srgbClr val="2E3C4E"/>
                </a:solidFill>
                <a:latin typeface="Montserrat 1 Bold"/>
                <a:ea typeface="Montserrat 1 Bold"/>
                <a:cs typeface="Montserrat 1 Bold"/>
                <a:sym typeface="Montserrat 1 Bold"/>
              </a:rPr>
              <a:t>7.1 Giải Pháp Tối Ưu: Bài Toán Tối Đa Hóa RMC</a:t>
            </a:r>
          </a:p>
        </p:txBody>
      </p:sp>
      <p:sp>
        <p:nvSpPr>
          <p:cNvPr name="TextBox 11" id="11"/>
          <p:cNvSpPr txBox="true"/>
          <p:nvPr/>
        </p:nvSpPr>
        <p:spPr>
          <a:xfrm rot="0">
            <a:off x="7805886" y="5727799"/>
            <a:ext cx="9534228"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Khám phá cách tối đa hóa lợi nhuận trong sản xuất bằng phương pháp quy hoạch tuyến tính.</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5F5F6"/>
        </a:solidFill>
      </p:bgPr>
    </p:bg>
    <p:spTree>
      <p:nvGrpSpPr>
        <p:cNvPr id="1" name=""/>
        <p:cNvGrpSpPr/>
        <p:nvPr/>
      </p:nvGrpSpPr>
      <p:grpSpPr>
        <a:xfrm>
          <a:off x="0" y="0"/>
          <a:ext cx="0" cy="0"/>
          <a:chOff x="0" y="0"/>
          <a:chExt cx="0" cy="0"/>
        </a:xfrm>
      </p:grpSpPr>
      <p:sp>
        <p:nvSpPr>
          <p:cNvPr name="Freeform 2" id="2"/>
          <p:cNvSpPr/>
          <p:nvPr/>
        </p:nvSpPr>
        <p:spPr>
          <a:xfrm flipH="false" flipV="false" rot="0">
            <a:off x="13959" y="411"/>
            <a:ext cx="18260082" cy="10286513"/>
          </a:xfrm>
          <a:custGeom>
            <a:avLst/>
            <a:gdLst/>
            <a:ahLst/>
            <a:cxnLst/>
            <a:rect r="r" b="b" t="t" l="l"/>
            <a:pathLst>
              <a:path h="10286513" w="18260082">
                <a:moveTo>
                  <a:pt x="0" y="0"/>
                </a:moveTo>
                <a:lnTo>
                  <a:pt x="18260082" y="0"/>
                </a:lnTo>
                <a:lnTo>
                  <a:pt x="18260082" y="10286513"/>
                </a:lnTo>
                <a:lnTo>
                  <a:pt x="0" y="10286513"/>
                </a:lnTo>
                <a:lnTo>
                  <a:pt x="0" y="0"/>
                </a:lnTo>
                <a:close/>
              </a:path>
            </a:pathLst>
          </a:custGeom>
          <a:blipFill>
            <a:blip r:embed="rId2"/>
            <a:stretch>
              <a:fillRect l="0" t="-22" r="0" b="-14"/>
            </a:stretch>
          </a:blipFill>
        </p:spPr>
      </p:sp>
      <p:sp>
        <p:nvSpPr>
          <p:cNvPr name="Freeform 3" id="3"/>
          <p:cNvSpPr/>
          <p:nvPr/>
        </p:nvSpPr>
        <p:spPr>
          <a:xfrm flipH="false" flipV="false" rot="0">
            <a:off x="13959" y="411"/>
            <a:ext cx="18260082" cy="10286102"/>
          </a:xfrm>
          <a:custGeom>
            <a:avLst/>
            <a:gdLst/>
            <a:ahLst/>
            <a:cxnLst/>
            <a:rect r="r" b="b" t="t" l="l"/>
            <a:pathLst>
              <a:path h="10286102" w="18260082">
                <a:moveTo>
                  <a:pt x="0" y="0"/>
                </a:moveTo>
                <a:lnTo>
                  <a:pt x="18260082" y="0"/>
                </a:lnTo>
                <a:lnTo>
                  <a:pt x="18260082" y="10286102"/>
                </a:lnTo>
                <a:lnTo>
                  <a:pt x="0" y="10286102"/>
                </a:lnTo>
                <a:lnTo>
                  <a:pt x="0" y="0"/>
                </a:lnTo>
                <a:close/>
              </a:path>
            </a:pathLst>
          </a:custGeom>
          <a:blipFill>
            <a:blip r:embed="rId3"/>
            <a:stretch>
              <a:fillRect l="0" t="-3" r="0" b="0"/>
            </a:stretch>
          </a:blipFill>
        </p:spPr>
      </p:sp>
      <p:sp>
        <p:nvSpPr>
          <p:cNvPr name="Freeform 4" id="4"/>
          <p:cNvSpPr/>
          <p:nvPr/>
        </p:nvSpPr>
        <p:spPr>
          <a:xfrm flipH="false" flipV="false" rot="0">
            <a:off x="13959" y="-101039"/>
            <a:ext cx="18462967" cy="10489002"/>
          </a:xfrm>
          <a:custGeom>
            <a:avLst/>
            <a:gdLst/>
            <a:ahLst/>
            <a:cxnLst/>
            <a:rect r="r" b="b" t="t" l="l"/>
            <a:pathLst>
              <a:path h="10489002" w="18462967">
                <a:moveTo>
                  <a:pt x="0" y="0"/>
                </a:moveTo>
                <a:lnTo>
                  <a:pt x="18462967" y="0"/>
                </a:lnTo>
                <a:lnTo>
                  <a:pt x="18462967" y="10489002"/>
                </a:lnTo>
                <a:lnTo>
                  <a:pt x="0" y="104890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326250" y="2216775"/>
            <a:ext cx="15380954" cy="692699"/>
          </a:xfrm>
          <a:prstGeom prst="rect">
            <a:avLst/>
          </a:prstGeom>
        </p:spPr>
        <p:txBody>
          <a:bodyPr anchor="t" rtlCol="false" tIns="0" lIns="0" bIns="0" rIns="0">
            <a:spAutoFit/>
          </a:bodyPr>
          <a:lstStyle/>
          <a:p>
            <a:pPr algn="l">
              <a:lnSpc>
                <a:spcPts val="2411"/>
              </a:lnSpc>
            </a:pPr>
            <a:r>
              <a:rPr lang="en-US" b="true" sz="4313">
                <a:solidFill>
                  <a:srgbClr val="2E3C4E"/>
                </a:solidFill>
                <a:latin typeface="Barlow Bold"/>
                <a:ea typeface="Barlow Bold"/>
                <a:cs typeface="Barlow Bold"/>
                <a:sym typeface="Barlow Bold"/>
              </a:rPr>
              <a:t>Áp Dụng Ký Hiệu Chung Vào Bài Toán Phân Bố Nguồn Lực</a:t>
            </a:r>
          </a:p>
          <a:p>
            <a:pPr algn="l">
              <a:lnSpc>
                <a:spcPts val="5122"/>
              </a:lnSpc>
            </a:pPr>
          </a:p>
        </p:txBody>
      </p:sp>
      <p:sp>
        <p:nvSpPr>
          <p:cNvPr name="TextBox 6" id="6"/>
          <p:cNvSpPr txBox="true"/>
          <p:nvPr/>
        </p:nvSpPr>
        <p:spPr>
          <a:xfrm rot="0">
            <a:off x="8721644" y="3138074"/>
            <a:ext cx="295083" cy="570655"/>
          </a:xfrm>
          <a:prstGeom prst="rect">
            <a:avLst/>
          </a:prstGeom>
        </p:spPr>
        <p:txBody>
          <a:bodyPr anchor="t" rtlCol="false" tIns="0" lIns="0" bIns="0" rIns="0">
            <a:spAutoFit/>
          </a:bodyPr>
          <a:lstStyle/>
          <a:p>
            <a:pPr algn="l">
              <a:lnSpc>
                <a:spcPts val="5122"/>
              </a:lnSpc>
            </a:pPr>
            <a:r>
              <a:rPr lang="en-US" sz="2048">
                <a:solidFill>
                  <a:srgbClr val="384653"/>
                </a:solidFill>
                <a:latin typeface="Montserrat 2"/>
                <a:ea typeface="Montserrat 2"/>
                <a:cs typeface="Montserrat 2"/>
                <a:sym typeface="Montserrat 2"/>
              </a:rPr>
              <a:t>và</a:t>
            </a:r>
          </a:p>
        </p:txBody>
      </p:sp>
      <p:sp>
        <p:nvSpPr>
          <p:cNvPr name="TextBox 7" id="7"/>
          <p:cNvSpPr txBox="true"/>
          <p:nvPr/>
        </p:nvSpPr>
        <p:spPr>
          <a:xfrm rot="0">
            <a:off x="1744220" y="4181006"/>
            <a:ext cx="3130204" cy="2475319"/>
          </a:xfrm>
          <a:prstGeom prst="rect">
            <a:avLst/>
          </a:prstGeom>
        </p:spPr>
        <p:txBody>
          <a:bodyPr anchor="t" rtlCol="false" tIns="0" lIns="0" bIns="0" rIns="0">
            <a:spAutoFit/>
          </a:bodyPr>
          <a:lstStyle/>
          <a:p>
            <a:pPr algn="l">
              <a:lnSpc>
                <a:spcPts val="5122"/>
              </a:lnSpc>
            </a:pPr>
            <a:r>
              <a:rPr lang="en-US" sz="2048">
                <a:solidFill>
                  <a:srgbClr val="384653"/>
                </a:solidFill>
                <a:latin typeface="Montserrat 2"/>
                <a:ea typeface="Montserrat 2"/>
                <a:cs typeface="Montserrat 2"/>
                <a:sym typeface="Montserrat 2"/>
              </a:rPr>
              <a:t>Yếu tố</a:t>
            </a:r>
          </a:p>
          <a:p>
            <a:pPr algn="l">
              <a:lnSpc>
                <a:spcPts val="5122"/>
              </a:lnSpc>
            </a:pPr>
            <a:r>
              <a:rPr lang="en-US" b="true" sz="2048">
                <a:solidFill>
                  <a:srgbClr val="384653"/>
                </a:solidFill>
                <a:latin typeface="Montserrat 2 Bold"/>
                <a:ea typeface="Montserrat 2 Bold"/>
                <a:cs typeface="Montserrat 2 Bold"/>
                <a:sym typeface="Montserrat 2 Bold"/>
              </a:rPr>
              <a:t>Vector Chi phí (c)</a:t>
            </a:r>
          </a:p>
          <a:p>
            <a:pPr algn="l">
              <a:lnSpc>
                <a:spcPts val="5122"/>
              </a:lnSpc>
            </a:pPr>
            <a:r>
              <a:rPr lang="en-US" b="true" sz="2048">
                <a:solidFill>
                  <a:srgbClr val="384653"/>
                </a:solidFill>
                <a:latin typeface="Montserrat 2 Bold"/>
                <a:ea typeface="Montserrat 2 Bold"/>
                <a:cs typeface="Montserrat 2 Bold"/>
                <a:sym typeface="Montserrat 2 Bold"/>
              </a:rPr>
              <a:t> Vector Giới hạn (b) </a:t>
            </a:r>
          </a:p>
          <a:p>
            <a:pPr algn="l">
              <a:lnSpc>
                <a:spcPts val="5122"/>
              </a:lnSpc>
            </a:pPr>
            <a:r>
              <a:rPr lang="en-US" b="true" sz="2048">
                <a:solidFill>
                  <a:srgbClr val="384653"/>
                </a:solidFill>
                <a:latin typeface="Montserrat 2 Bold"/>
                <a:ea typeface="Montserrat 2 Bold"/>
                <a:cs typeface="Montserrat 2 Bold"/>
                <a:sym typeface="Montserrat 2 Bold"/>
              </a:rPr>
              <a:t>Ma trận Công nghệ (A)</a:t>
            </a:r>
          </a:p>
        </p:txBody>
      </p:sp>
      <p:sp>
        <p:nvSpPr>
          <p:cNvPr name="TextBox 8" id="8"/>
          <p:cNvSpPr txBox="true"/>
          <p:nvPr/>
        </p:nvSpPr>
        <p:spPr>
          <a:xfrm rot="0">
            <a:off x="6130143" y="4035862"/>
            <a:ext cx="2406709" cy="558010"/>
          </a:xfrm>
          <a:prstGeom prst="rect">
            <a:avLst/>
          </a:prstGeom>
        </p:spPr>
        <p:txBody>
          <a:bodyPr anchor="t" rtlCol="false" tIns="0" lIns="0" bIns="0" rIns="0">
            <a:spAutoFit/>
          </a:bodyPr>
          <a:lstStyle/>
          <a:p>
            <a:pPr algn="l">
              <a:lnSpc>
                <a:spcPts val="5122"/>
              </a:lnSpc>
            </a:pPr>
            <a:r>
              <a:rPr lang="en-US" sz="2048">
                <a:solidFill>
                  <a:srgbClr val="384653"/>
                </a:solidFill>
                <a:latin typeface="Montserrat 2"/>
                <a:ea typeface="Montserrat 2"/>
                <a:cs typeface="Montserrat 2"/>
                <a:sym typeface="Montserrat 2"/>
              </a:rPr>
              <a:t>Biểu Diễn Ký Hiệu</a:t>
            </a:r>
          </a:p>
        </p:txBody>
      </p:sp>
      <p:sp>
        <p:nvSpPr>
          <p:cNvPr name="TextBox 9" id="9"/>
          <p:cNvSpPr txBox="true"/>
          <p:nvPr/>
        </p:nvSpPr>
        <p:spPr>
          <a:xfrm rot="0">
            <a:off x="6130143" y="4791007"/>
            <a:ext cx="1642281" cy="1165067"/>
          </a:xfrm>
          <a:prstGeom prst="rect">
            <a:avLst/>
          </a:prstGeom>
        </p:spPr>
        <p:txBody>
          <a:bodyPr anchor="t" rtlCol="false" tIns="0" lIns="0" bIns="0" rIns="0">
            <a:spAutoFit/>
          </a:bodyPr>
          <a:lstStyle/>
          <a:p>
            <a:pPr algn="just">
              <a:lnSpc>
                <a:spcPts val="5002"/>
              </a:lnSpc>
            </a:pPr>
            <a:r>
              <a:rPr lang="en-US" sz="2000" i="true" spc="178">
                <a:solidFill>
                  <a:srgbClr val="384653"/>
                </a:solidFill>
                <a:latin typeface="Montserrat 3 Italics"/>
                <a:ea typeface="Montserrat 3 Italics"/>
                <a:cs typeface="Montserrat 3 Italics"/>
                <a:sym typeface="Montserrat 3 Italics"/>
              </a:rPr>
              <a:t>c</a:t>
            </a:r>
            <a:r>
              <a:rPr lang="en-US" sz="2000" spc="178">
                <a:solidFill>
                  <a:srgbClr val="384653"/>
                </a:solidFill>
                <a:latin typeface="Montserrat 3"/>
                <a:ea typeface="Montserrat 3"/>
                <a:cs typeface="Montserrat 3"/>
                <a:sym typeface="Montserrat 3"/>
              </a:rPr>
              <a:t>=(</a:t>
            </a:r>
            <a:r>
              <a:rPr lang="en-US" sz="2000" i="true" spc="178">
                <a:solidFill>
                  <a:srgbClr val="384653"/>
                </a:solidFill>
                <a:latin typeface="Montserrat 3 Italics"/>
                <a:ea typeface="Montserrat 3 Italics"/>
                <a:cs typeface="Montserrat 3 Italics"/>
                <a:sym typeface="Montserrat 3 Italics"/>
              </a:rPr>
              <a:t>c</a:t>
            </a:r>
            <a:r>
              <a:rPr lang="en-US" sz="2000" spc="178">
                <a:solidFill>
                  <a:srgbClr val="384653"/>
                </a:solidFill>
                <a:latin typeface="Montserrat 3"/>
                <a:ea typeface="Montserrat 3"/>
                <a:cs typeface="Montserrat 3"/>
                <a:sym typeface="Montserrat 3"/>
              </a:rPr>
              <a:t>1,</a:t>
            </a:r>
            <a:r>
              <a:rPr lang="en-US" sz="2000" i="true" spc="178">
                <a:solidFill>
                  <a:srgbClr val="384653"/>
                </a:solidFill>
                <a:latin typeface="Montserrat 3 Italics"/>
                <a:ea typeface="Montserrat 3 Italics"/>
                <a:cs typeface="Montserrat 3 Italics"/>
                <a:sym typeface="Montserrat 3 Italics"/>
              </a:rPr>
              <a:t>c</a:t>
            </a:r>
            <a:r>
              <a:rPr lang="en-US" sz="2000" spc="178">
                <a:solidFill>
                  <a:srgbClr val="384653"/>
                </a:solidFill>
                <a:latin typeface="Montserrat 3"/>
                <a:ea typeface="Montserrat 3"/>
                <a:cs typeface="Montserrat 3"/>
                <a:sym typeface="Montserrat 3"/>
              </a:rPr>
              <a:t>2)</a:t>
            </a:r>
            <a:r>
              <a:rPr lang="en-US" sz="2000" i="true" spc="178">
                <a:solidFill>
                  <a:srgbClr val="384653"/>
                </a:solidFill>
                <a:latin typeface="Montserrat 3 Italics"/>
                <a:ea typeface="Montserrat 3 Italics"/>
                <a:cs typeface="Montserrat 3 Italics"/>
                <a:sym typeface="Montserrat 3 Italics"/>
              </a:rPr>
              <a:t>T</a:t>
            </a:r>
            <a:r>
              <a:rPr lang="en-US" sz="2000" spc="178">
                <a:solidFill>
                  <a:srgbClr val="384653"/>
                </a:solidFill>
                <a:latin typeface="Montserrat 3"/>
                <a:ea typeface="Montserrat 3"/>
                <a:cs typeface="Montserrat 3"/>
                <a:sym typeface="Montserrat 3"/>
              </a:rPr>
              <a:t> </a:t>
            </a:r>
            <a:r>
              <a:rPr lang="en-US" sz="2000" i="true" spc="178">
                <a:solidFill>
                  <a:srgbClr val="384653"/>
                </a:solidFill>
                <a:latin typeface="Montserrat 3 Italics"/>
                <a:ea typeface="Montserrat 3 Italics"/>
                <a:cs typeface="Montserrat 3 Italics"/>
                <a:sym typeface="Montserrat 3 Italics"/>
              </a:rPr>
              <a:t>b</a:t>
            </a:r>
            <a:r>
              <a:rPr lang="en-US" sz="2000" spc="178">
                <a:solidFill>
                  <a:srgbClr val="384653"/>
                </a:solidFill>
                <a:latin typeface="Montserrat 3"/>
                <a:ea typeface="Montserrat 3"/>
                <a:cs typeface="Montserrat 3"/>
                <a:sym typeface="Montserrat 3"/>
              </a:rPr>
              <a:t>=(</a:t>
            </a:r>
            <a:r>
              <a:rPr lang="en-US" sz="2000" i="true" spc="178">
                <a:solidFill>
                  <a:srgbClr val="384653"/>
                </a:solidFill>
                <a:latin typeface="Montserrat 3 Italics"/>
                <a:ea typeface="Montserrat 3 Italics"/>
                <a:cs typeface="Montserrat 3 Italics"/>
                <a:sym typeface="Montserrat 3 Italics"/>
              </a:rPr>
              <a:t>b</a:t>
            </a:r>
            <a:r>
              <a:rPr lang="en-US" sz="2000" spc="178">
                <a:solidFill>
                  <a:srgbClr val="384653"/>
                </a:solidFill>
                <a:latin typeface="Montserrat 3"/>
                <a:ea typeface="Montserrat 3"/>
                <a:cs typeface="Montserrat 3"/>
                <a:sym typeface="Montserrat 3"/>
              </a:rPr>
              <a:t>1,</a:t>
            </a:r>
            <a:r>
              <a:rPr lang="en-US" sz="2000" i="true" spc="178">
                <a:solidFill>
                  <a:srgbClr val="384653"/>
                </a:solidFill>
                <a:latin typeface="Montserrat 3 Italics"/>
                <a:ea typeface="Montserrat 3 Italics"/>
                <a:cs typeface="Montserrat 3 Italics"/>
                <a:sym typeface="Montserrat 3 Italics"/>
              </a:rPr>
              <a:t>b</a:t>
            </a:r>
            <a:r>
              <a:rPr lang="en-US" sz="2000" spc="178">
                <a:solidFill>
                  <a:srgbClr val="384653"/>
                </a:solidFill>
                <a:latin typeface="Montserrat 3"/>
                <a:ea typeface="Montserrat 3"/>
                <a:cs typeface="Montserrat 3"/>
                <a:sym typeface="Montserrat 3"/>
              </a:rPr>
              <a:t>2)</a:t>
            </a:r>
            <a:r>
              <a:rPr lang="en-US" sz="2000" i="true" spc="178">
                <a:solidFill>
                  <a:srgbClr val="384653"/>
                </a:solidFill>
                <a:latin typeface="Montserrat 3 Italics"/>
                <a:ea typeface="Montserrat 3 Italics"/>
                <a:cs typeface="Montserrat 3 Italics"/>
                <a:sym typeface="Montserrat 3 Italics"/>
              </a:rPr>
              <a:t>T</a:t>
            </a:r>
            <a:r>
              <a:rPr lang="en-US" sz="2000" spc="178">
                <a:solidFill>
                  <a:srgbClr val="384653"/>
                </a:solidFill>
                <a:latin typeface="Montserrat 3"/>
                <a:ea typeface="Montserrat 3"/>
                <a:cs typeface="Montserrat 3"/>
                <a:sym typeface="Montserrat 3"/>
              </a:rPr>
              <a:t> </a:t>
            </a:r>
          </a:p>
        </p:txBody>
      </p:sp>
      <p:sp>
        <p:nvSpPr>
          <p:cNvPr name="TextBox 10" id="10"/>
          <p:cNvSpPr txBox="true"/>
          <p:nvPr/>
        </p:nvSpPr>
        <p:spPr>
          <a:xfrm rot="0">
            <a:off x="7838556" y="4781482"/>
            <a:ext cx="6214941" cy="1836216"/>
          </a:xfrm>
          <a:prstGeom prst="rect">
            <a:avLst/>
          </a:prstGeom>
        </p:spPr>
        <p:txBody>
          <a:bodyPr anchor="t" rtlCol="false" tIns="0" lIns="0" bIns="0" rIns="0">
            <a:spAutoFit/>
          </a:bodyPr>
          <a:lstStyle/>
          <a:p>
            <a:pPr algn="l">
              <a:lnSpc>
                <a:spcPts val="5122"/>
              </a:lnSpc>
            </a:pPr>
            <a:r>
              <a:rPr lang="en-US" sz="2048">
                <a:solidFill>
                  <a:srgbClr val="384653"/>
                </a:solidFill>
                <a:latin typeface="Montserrat 2"/>
                <a:ea typeface="Montserrat 2"/>
                <a:cs typeface="Montserrat 2"/>
                <a:sym typeface="Montserrat 2"/>
              </a:rPr>
              <a:t>(Chi phí  đơn vị của sản phẩm 1 và 2) </a:t>
            </a:r>
          </a:p>
          <a:p>
            <a:pPr algn="l">
              <a:lnSpc>
                <a:spcPts val="5122"/>
              </a:lnSpc>
            </a:pPr>
            <a:r>
              <a:rPr lang="en-US" sz="2048">
                <a:solidFill>
                  <a:srgbClr val="384653"/>
                </a:solidFill>
                <a:latin typeface="Montserrat 2"/>
                <a:ea typeface="Montserrat 2"/>
                <a:cs typeface="Montserrat 2"/>
                <a:sym typeface="Montserrat 2"/>
              </a:rPr>
              <a:t>(Tổng lượng Nguyên liệu thô và Giờ máy tối đa</a:t>
            </a:r>
          </a:p>
          <a:p>
            <a:pPr algn="l">
              <a:lnSpc>
                <a:spcPts val="5122"/>
              </a:lnSpc>
            </a:pPr>
            <a:r>
              <a:rPr lang="en-US" sz="2048">
                <a:solidFill>
                  <a:srgbClr val="384653"/>
                </a:solidFill>
                <a:latin typeface="Montserrat 2"/>
                <a:ea typeface="Montserrat 2"/>
                <a:cs typeface="Montserrat 2"/>
                <a:sym typeface="Montserrat 2"/>
              </a:rPr>
              <a:t>  </a:t>
            </a:r>
          </a:p>
        </p:txBody>
      </p:sp>
      <p:sp>
        <p:nvSpPr>
          <p:cNvPr name="TextBox 11" id="11"/>
          <p:cNvSpPr txBox="true"/>
          <p:nvPr/>
        </p:nvSpPr>
        <p:spPr>
          <a:xfrm rot="0">
            <a:off x="6846501" y="6209830"/>
            <a:ext cx="1461713" cy="917034"/>
          </a:xfrm>
          <a:prstGeom prst="rect">
            <a:avLst/>
          </a:prstGeom>
        </p:spPr>
        <p:txBody>
          <a:bodyPr anchor="t" rtlCol="false" tIns="0" lIns="0" bIns="0" rIns="0">
            <a:spAutoFit/>
          </a:bodyPr>
          <a:lstStyle/>
          <a:p>
            <a:pPr algn="l">
              <a:lnSpc>
                <a:spcPts val="5002"/>
              </a:lnSpc>
            </a:pPr>
            <a:r>
              <a:rPr lang="en-US" sz="2000" i="true" spc="56">
                <a:solidFill>
                  <a:srgbClr val="384653"/>
                </a:solidFill>
                <a:latin typeface="IBM Plex Sans Italics"/>
                <a:ea typeface="IBM Plex Sans Italics"/>
                <a:cs typeface="IBM Plex Sans Italics"/>
                <a:sym typeface="IBM Plex Sans Italics"/>
              </a:rPr>
              <a:t>a11  a12</a:t>
            </a:r>
          </a:p>
          <a:p>
            <a:pPr algn="l">
              <a:lnSpc>
                <a:spcPts val="1000"/>
              </a:lnSpc>
            </a:pPr>
            <a:r>
              <a:rPr lang="en-US" sz="2000" i="true" spc="178">
                <a:solidFill>
                  <a:srgbClr val="384653"/>
                </a:solidFill>
                <a:latin typeface="Montserrat 3 Italics"/>
                <a:ea typeface="Montserrat 3 Italics"/>
                <a:cs typeface="Montserrat 3 Italics"/>
                <a:sym typeface="Montserrat 3 Italics"/>
              </a:rPr>
              <a:t>a</a:t>
            </a:r>
            <a:r>
              <a:rPr lang="en-US" sz="2000" spc="178">
                <a:solidFill>
                  <a:srgbClr val="384653"/>
                </a:solidFill>
                <a:latin typeface="Montserrat 3"/>
                <a:ea typeface="Montserrat 3"/>
                <a:cs typeface="Montserrat 3"/>
                <a:sym typeface="Montserrat 3"/>
              </a:rPr>
              <a:t>21 </a:t>
            </a:r>
            <a:r>
              <a:rPr lang="en-US" sz="2000" i="true" spc="178">
                <a:solidFill>
                  <a:srgbClr val="384653"/>
                </a:solidFill>
                <a:latin typeface="Montserrat 3 Italics"/>
                <a:ea typeface="Montserrat 3 Italics"/>
                <a:cs typeface="Montserrat 3 Italics"/>
                <a:sym typeface="Montserrat 3 Italics"/>
              </a:rPr>
              <a:t>a</a:t>
            </a:r>
            <a:r>
              <a:rPr lang="en-US" sz="2000" spc="178">
                <a:solidFill>
                  <a:srgbClr val="384653"/>
                </a:solidFill>
                <a:latin typeface="Montserrat 3"/>
                <a:ea typeface="Montserrat 3"/>
                <a:cs typeface="Montserrat 3"/>
                <a:sym typeface="Montserrat 3"/>
              </a:rPr>
              <a:t>22 </a:t>
            </a:r>
          </a:p>
        </p:txBody>
      </p:sp>
      <p:sp>
        <p:nvSpPr>
          <p:cNvPr name="TextBox 12" id="12"/>
          <p:cNvSpPr txBox="true"/>
          <p:nvPr/>
        </p:nvSpPr>
        <p:spPr>
          <a:xfrm rot="0">
            <a:off x="6130128" y="6314734"/>
            <a:ext cx="467945" cy="596752"/>
          </a:xfrm>
          <a:prstGeom prst="rect">
            <a:avLst/>
          </a:prstGeom>
        </p:spPr>
        <p:txBody>
          <a:bodyPr anchor="t" rtlCol="false" tIns="0" lIns="0" bIns="0" rIns="0">
            <a:spAutoFit/>
          </a:bodyPr>
          <a:lstStyle/>
          <a:p>
            <a:pPr algn="l">
              <a:lnSpc>
                <a:spcPts val="5002"/>
              </a:lnSpc>
            </a:pPr>
            <a:r>
              <a:rPr lang="en-US" sz="2000" i="true" spc="56">
                <a:solidFill>
                  <a:srgbClr val="384653"/>
                </a:solidFill>
                <a:latin typeface="IBM Plex Sans Italics"/>
                <a:ea typeface="IBM Plex Sans Italics"/>
                <a:cs typeface="IBM Plex Sans Italics"/>
                <a:sym typeface="IBM Plex Sans Italics"/>
              </a:rPr>
              <a:t>A</a:t>
            </a:r>
            <a:r>
              <a:rPr lang="en-US" sz="2000" spc="56">
                <a:solidFill>
                  <a:srgbClr val="384653"/>
                </a:solidFill>
                <a:latin typeface="IBM Plex Sans"/>
                <a:ea typeface="IBM Plex Sans"/>
                <a:cs typeface="IBM Plex Sans"/>
                <a:sym typeface="IBM Plex Sans"/>
              </a:rPr>
              <a:t>=</a:t>
            </a:r>
          </a:p>
        </p:txBody>
      </p:sp>
      <p:sp>
        <p:nvSpPr>
          <p:cNvPr name="TextBox 13" id="13"/>
          <p:cNvSpPr txBox="true"/>
          <p:nvPr/>
        </p:nvSpPr>
        <p:spPr>
          <a:xfrm rot="0">
            <a:off x="8721644" y="6705259"/>
            <a:ext cx="7223871" cy="166609"/>
          </a:xfrm>
          <a:prstGeom prst="rect">
            <a:avLst/>
          </a:prstGeom>
        </p:spPr>
        <p:txBody>
          <a:bodyPr anchor="t" rtlCol="false" tIns="0" lIns="0" bIns="0" rIns="0">
            <a:spAutoFit/>
          </a:bodyPr>
          <a:lstStyle/>
          <a:p>
            <a:pPr algn="l">
              <a:lnSpc>
                <a:spcPts val="1055"/>
              </a:lnSpc>
            </a:pPr>
            <a:r>
              <a:rPr lang="en-US" sz="2111">
                <a:solidFill>
                  <a:srgbClr val="384653"/>
                </a:solidFill>
                <a:latin typeface="Montserrat 2"/>
                <a:ea typeface="Montserrat 2"/>
                <a:cs typeface="Montserrat 2"/>
                <a:sym typeface="Montserrat 2"/>
              </a:rPr>
              <a:t>(</a:t>
            </a:r>
            <a:r>
              <a:rPr lang="en-US" sz="2111" i="true">
                <a:solidFill>
                  <a:srgbClr val="384653"/>
                </a:solidFill>
                <a:latin typeface="Montserrat 2 Italics"/>
                <a:ea typeface="Montserrat 2 Italics"/>
                <a:cs typeface="Montserrat 2 Italics"/>
                <a:sym typeface="Montserrat 2 Italics"/>
              </a:rPr>
              <a:t>aị </a:t>
            </a:r>
            <a:r>
              <a:rPr lang="en-US" sz="2111">
                <a:solidFill>
                  <a:srgbClr val="384653"/>
                </a:solidFill>
                <a:latin typeface="Montserrat 2"/>
                <a:ea typeface="Montserrat 2"/>
                <a:cs typeface="Montserrat 2"/>
                <a:sym typeface="Montserrat 2"/>
              </a:rPr>
              <a:t> </a:t>
            </a:r>
            <a:r>
              <a:rPr lang="en-US" sz="2111">
                <a:solidFill>
                  <a:srgbClr val="384653"/>
                </a:solidFill>
                <a:latin typeface="Montserrat 2"/>
                <a:ea typeface="Montserrat 2"/>
                <a:cs typeface="Montserrat 2"/>
                <a:sym typeface="Montserrat 2"/>
              </a:rPr>
              <a:t>là lượng tài nguyên </a:t>
            </a:r>
            <a:r>
              <a:rPr lang="en-US" sz="2111" i="true">
                <a:solidFill>
                  <a:srgbClr val="384653"/>
                </a:solidFill>
                <a:latin typeface="Montserrat 2 Italics"/>
                <a:ea typeface="Montserrat 2 Italics"/>
                <a:cs typeface="Montserrat 2 Italics"/>
                <a:sym typeface="Montserrat 2 Italics"/>
              </a:rPr>
              <a:t>i</a:t>
            </a:r>
            <a:r>
              <a:rPr lang="en-US" sz="2111">
                <a:solidFill>
                  <a:srgbClr val="384653"/>
                </a:solidFill>
                <a:latin typeface="Montserrat 2"/>
                <a:ea typeface="Montserrat 2"/>
                <a:cs typeface="Montserrat 2"/>
                <a:sym typeface="Montserrat 2"/>
              </a:rPr>
              <a:t> cần cho sản phẩm </a:t>
            </a:r>
            <a:r>
              <a:rPr lang="en-US" sz="2111" i="true">
                <a:solidFill>
                  <a:srgbClr val="384653"/>
                </a:solidFill>
                <a:latin typeface="Montserrat 2 Italics"/>
                <a:ea typeface="Montserrat 2 Italics"/>
                <a:cs typeface="Montserrat 2 Italics"/>
                <a:sym typeface="Montserrat 2 Italics"/>
              </a:rPr>
              <a:t> j</a:t>
            </a:r>
            <a:r>
              <a:rPr lang="en-US" sz="2111">
                <a:solidFill>
                  <a:srgbClr val="384653"/>
                </a:solidFill>
                <a:latin typeface="Montserrat 2"/>
                <a:ea typeface="Montserrat 2"/>
                <a:cs typeface="Montserrat 2"/>
                <a:sym typeface="Montserrat 2"/>
              </a:rPr>
              <a:t>)</a:t>
            </a:r>
          </a:p>
        </p:txBody>
      </p:sp>
      <p:sp>
        <p:nvSpPr>
          <p:cNvPr name="TextBox 14" id="14"/>
          <p:cNvSpPr txBox="true"/>
          <p:nvPr/>
        </p:nvSpPr>
        <p:spPr>
          <a:xfrm rot="0">
            <a:off x="754613" y="7552360"/>
            <a:ext cx="10751061" cy="301295"/>
          </a:xfrm>
          <a:prstGeom prst="rect">
            <a:avLst/>
          </a:prstGeom>
        </p:spPr>
        <p:txBody>
          <a:bodyPr anchor="t" rtlCol="false" tIns="0" lIns="0" bIns="0" rIns="0">
            <a:spAutoFit/>
          </a:bodyPr>
          <a:lstStyle/>
          <a:p>
            <a:pPr algn="l">
              <a:lnSpc>
                <a:spcPts val="2635"/>
              </a:lnSpc>
            </a:pPr>
            <a:r>
              <a:rPr lang="en-US" sz="1639">
                <a:solidFill>
                  <a:srgbClr val="384653"/>
                </a:solidFill>
                <a:latin typeface="Montserrat 2"/>
                <a:ea typeface="Montserrat 2"/>
                <a:cs typeface="Montserrat 2"/>
                <a:sym typeface="Montserrat 2"/>
              </a:rPr>
              <a:t>Việc sử dụng ký hiệu ma trận giúp tóm gọn các phương trình ràng buộc phức tạp thành dạng </a:t>
            </a:r>
          </a:p>
        </p:txBody>
      </p:sp>
      <p:sp>
        <p:nvSpPr>
          <p:cNvPr name="TextBox 15" id="15"/>
          <p:cNvSpPr txBox="true"/>
          <p:nvPr/>
        </p:nvSpPr>
        <p:spPr>
          <a:xfrm rot="0">
            <a:off x="11391223" y="7590460"/>
            <a:ext cx="6217797" cy="276060"/>
          </a:xfrm>
          <a:prstGeom prst="rect">
            <a:avLst/>
          </a:prstGeom>
        </p:spPr>
        <p:txBody>
          <a:bodyPr anchor="t" rtlCol="false" tIns="0" lIns="0" bIns="0" rIns="0">
            <a:spAutoFit/>
          </a:bodyPr>
          <a:lstStyle/>
          <a:p>
            <a:pPr algn="l">
              <a:lnSpc>
                <a:spcPts val="2294"/>
              </a:lnSpc>
            </a:pPr>
            <a:r>
              <a:rPr lang="en-US" sz="1639" i="true">
                <a:solidFill>
                  <a:srgbClr val="384653"/>
                </a:solidFill>
                <a:latin typeface="Montserrat 2 Italics"/>
                <a:ea typeface="Montserrat 2 Italics"/>
                <a:cs typeface="Montserrat 2 Italics"/>
                <a:sym typeface="Montserrat 2 Italics"/>
              </a:rPr>
              <a:t>b</a:t>
            </a:r>
            <a:r>
              <a:rPr lang="en-US" sz="1639">
                <a:solidFill>
                  <a:srgbClr val="384653"/>
                </a:solidFill>
                <a:latin typeface="Montserrat 2"/>
                <a:ea typeface="Montserrat 2"/>
                <a:cs typeface="Montserrat 2"/>
                <a:sym typeface="Montserrat 2"/>
              </a:rPr>
              <a:t>, thuận tiện cho việc lập trình và giải quyết bằng máy tính.</a:t>
            </a:r>
          </a:p>
        </p:txBody>
      </p:sp>
      <p:sp>
        <p:nvSpPr>
          <p:cNvPr name="TextBox 16" id="16"/>
          <p:cNvSpPr txBox="true"/>
          <p:nvPr/>
        </p:nvSpPr>
        <p:spPr>
          <a:xfrm rot="0">
            <a:off x="10749579" y="7581223"/>
            <a:ext cx="274312" cy="259063"/>
          </a:xfrm>
          <a:prstGeom prst="rect">
            <a:avLst/>
          </a:prstGeom>
        </p:spPr>
        <p:txBody>
          <a:bodyPr anchor="t" rtlCol="false" tIns="0" lIns="0" bIns="0" rIns="0">
            <a:spAutoFit/>
          </a:bodyPr>
          <a:lstStyle/>
          <a:p>
            <a:pPr algn="l">
              <a:lnSpc>
                <a:spcPts val="2241"/>
              </a:lnSpc>
            </a:pPr>
            <a:r>
              <a:rPr lang="en-US" sz="1600" i="true" spc="46">
                <a:solidFill>
                  <a:srgbClr val="384653"/>
                </a:solidFill>
                <a:latin typeface="IBM Plex Sans Italics"/>
                <a:ea typeface="IBM Plex Sans Italics"/>
                <a:cs typeface="IBM Plex Sans Italics"/>
                <a:sym typeface="IBM Plex Sans Italics"/>
              </a:rPr>
              <a:t>Ax</a:t>
            </a:r>
          </a:p>
        </p:txBody>
      </p:sp>
      <p:sp>
        <p:nvSpPr>
          <p:cNvPr name="TextBox 17" id="17"/>
          <p:cNvSpPr txBox="true"/>
          <p:nvPr/>
        </p:nvSpPr>
        <p:spPr>
          <a:xfrm rot="0">
            <a:off x="11076168" y="7608004"/>
            <a:ext cx="429506" cy="261817"/>
          </a:xfrm>
          <a:prstGeom prst="rect">
            <a:avLst/>
          </a:prstGeom>
        </p:spPr>
        <p:txBody>
          <a:bodyPr anchor="t" rtlCol="false" tIns="0" lIns="0" bIns="0" rIns="0">
            <a:spAutoFit/>
          </a:bodyPr>
          <a:lstStyle/>
          <a:p>
            <a:pPr algn="l">
              <a:lnSpc>
                <a:spcPts val="2241"/>
              </a:lnSpc>
            </a:pPr>
            <a:r>
              <a:rPr lang="en-US" sz="1600" spc="142">
                <a:solidFill>
                  <a:srgbClr val="384653"/>
                </a:solidFill>
                <a:latin typeface="Montserrat 3"/>
                <a:ea typeface="Montserrat 3"/>
                <a:cs typeface="Montserrat 3"/>
                <a:sym typeface="Montserrat 3"/>
              </a:rPr>
              <a:t>&lt;=</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5F5F6"/>
        </a:solidFill>
      </p:bgPr>
    </p:bg>
    <p:spTree>
      <p:nvGrpSpPr>
        <p:cNvPr id="1" name=""/>
        <p:cNvGrpSpPr/>
        <p:nvPr/>
      </p:nvGrpSpPr>
      <p:grpSpPr>
        <a:xfrm>
          <a:off x="0" y="0"/>
          <a:ext cx="0" cy="0"/>
          <a:chOff x="0" y="0"/>
          <a:chExt cx="0" cy="0"/>
        </a:xfrm>
      </p:grpSpPr>
      <p:sp>
        <p:nvSpPr>
          <p:cNvPr name="Freeform 2" id="2"/>
          <p:cNvSpPr/>
          <p:nvPr/>
        </p:nvSpPr>
        <p:spPr>
          <a:xfrm flipH="false" flipV="false" rot="0">
            <a:off x="13959" y="411"/>
            <a:ext cx="18260082" cy="10286513"/>
          </a:xfrm>
          <a:custGeom>
            <a:avLst/>
            <a:gdLst/>
            <a:ahLst/>
            <a:cxnLst/>
            <a:rect r="r" b="b" t="t" l="l"/>
            <a:pathLst>
              <a:path h="10286513" w="18260082">
                <a:moveTo>
                  <a:pt x="0" y="0"/>
                </a:moveTo>
                <a:lnTo>
                  <a:pt x="18260082" y="0"/>
                </a:lnTo>
                <a:lnTo>
                  <a:pt x="18260082" y="10286513"/>
                </a:lnTo>
                <a:lnTo>
                  <a:pt x="0" y="10286513"/>
                </a:lnTo>
                <a:lnTo>
                  <a:pt x="0" y="0"/>
                </a:lnTo>
                <a:close/>
              </a:path>
            </a:pathLst>
          </a:custGeom>
          <a:blipFill>
            <a:blip r:embed="rId2"/>
            <a:stretch>
              <a:fillRect l="0" t="-22" r="0" b="-14"/>
            </a:stretch>
          </a:blipFill>
        </p:spPr>
      </p:sp>
      <p:sp>
        <p:nvSpPr>
          <p:cNvPr name="Freeform 3" id="3"/>
          <p:cNvSpPr/>
          <p:nvPr/>
        </p:nvSpPr>
        <p:spPr>
          <a:xfrm flipH="false" flipV="false" rot="0">
            <a:off x="13959" y="411"/>
            <a:ext cx="18260082" cy="10286102"/>
          </a:xfrm>
          <a:custGeom>
            <a:avLst/>
            <a:gdLst/>
            <a:ahLst/>
            <a:cxnLst/>
            <a:rect r="r" b="b" t="t" l="l"/>
            <a:pathLst>
              <a:path h="10286102" w="18260082">
                <a:moveTo>
                  <a:pt x="0" y="0"/>
                </a:moveTo>
                <a:lnTo>
                  <a:pt x="18260082" y="0"/>
                </a:lnTo>
                <a:lnTo>
                  <a:pt x="18260082" y="10286102"/>
                </a:lnTo>
                <a:lnTo>
                  <a:pt x="0" y="10286102"/>
                </a:lnTo>
                <a:lnTo>
                  <a:pt x="0" y="0"/>
                </a:lnTo>
                <a:close/>
              </a:path>
            </a:pathLst>
          </a:custGeom>
          <a:blipFill>
            <a:blip r:embed="rId3"/>
            <a:stretch>
              <a:fillRect l="0" t="-3" r="0" b="0"/>
            </a:stretch>
          </a:blipFill>
        </p:spPr>
      </p:sp>
      <p:sp>
        <p:nvSpPr>
          <p:cNvPr name="Freeform 4" id="4"/>
          <p:cNvSpPr/>
          <p:nvPr/>
        </p:nvSpPr>
        <p:spPr>
          <a:xfrm flipH="false" flipV="false" rot="0">
            <a:off x="-87491" y="-101039"/>
            <a:ext cx="18462967" cy="10489002"/>
          </a:xfrm>
          <a:custGeom>
            <a:avLst/>
            <a:gdLst/>
            <a:ahLst/>
            <a:cxnLst/>
            <a:rect r="r" b="b" t="t" l="l"/>
            <a:pathLst>
              <a:path h="10489002" w="18462967">
                <a:moveTo>
                  <a:pt x="0" y="0"/>
                </a:moveTo>
                <a:lnTo>
                  <a:pt x="18462967" y="0"/>
                </a:lnTo>
                <a:lnTo>
                  <a:pt x="18462967" y="10489002"/>
                </a:lnTo>
                <a:lnTo>
                  <a:pt x="0" y="104890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028700" y="1646766"/>
            <a:ext cx="14111443" cy="737001"/>
          </a:xfrm>
          <a:prstGeom prst="rect">
            <a:avLst/>
          </a:prstGeom>
        </p:spPr>
        <p:txBody>
          <a:bodyPr anchor="t" rtlCol="false" tIns="0" lIns="0" bIns="0" rIns="0">
            <a:spAutoFit/>
          </a:bodyPr>
          <a:lstStyle/>
          <a:p>
            <a:pPr algn="l">
              <a:lnSpc>
                <a:spcPts val="6038"/>
              </a:lnSpc>
            </a:pPr>
            <a:r>
              <a:rPr lang="en-US" b="true" sz="4313">
                <a:solidFill>
                  <a:srgbClr val="2E3C4E"/>
                </a:solidFill>
                <a:latin typeface="Barlow Bold"/>
                <a:ea typeface="Barlow Bold"/>
                <a:cs typeface="Barlow Bold"/>
                <a:sym typeface="Barlow Bold"/>
              </a:rPr>
              <a:t>Các Phương Pháp Giải Bài Toán Lập Trình Tuyến Tính</a:t>
            </a:r>
          </a:p>
        </p:txBody>
      </p:sp>
      <p:sp>
        <p:nvSpPr>
          <p:cNvPr name="TextBox 6" id="6"/>
          <p:cNvSpPr txBox="true"/>
          <p:nvPr/>
        </p:nvSpPr>
        <p:spPr>
          <a:xfrm rot="0">
            <a:off x="1214787" y="4363978"/>
            <a:ext cx="4309420" cy="825689"/>
          </a:xfrm>
          <a:prstGeom prst="rect">
            <a:avLst/>
          </a:prstGeom>
        </p:spPr>
        <p:txBody>
          <a:bodyPr anchor="t" rtlCol="false" tIns="0" lIns="0" bIns="0" rIns="0">
            <a:spAutoFit/>
          </a:bodyPr>
          <a:lstStyle/>
          <a:p>
            <a:pPr algn="l">
              <a:lnSpc>
                <a:spcPts val="3353"/>
              </a:lnSpc>
            </a:pPr>
            <a:r>
              <a:rPr lang="en-US" b="true" sz="2695">
                <a:solidFill>
                  <a:srgbClr val="384653"/>
                </a:solidFill>
                <a:latin typeface="Barlow Bold"/>
                <a:ea typeface="Barlow Bold"/>
                <a:cs typeface="Barlow Bold"/>
                <a:sym typeface="Barlow Bold"/>
              </a:rPr>
              <a:t>Phương Pháp Đơn Hình (Simplex Method)</a:t>
            </a:r>
          </a:p>
        </p:txBody>
      </p:sp>
      <p:sp>
        <p:nvSpPr>
          <p:cNvPr name="TextBox 7" id="7"/>
          <p:cNvSpPr txBox="true"/>
          <p:nvPr/>
        </p:nvSpPr>
        <p:spPr>
          <a:xfrm rot="0">
            <a:off x="1521800" y="5222767"/>
            <a:ext cx="69540" cy="570655"/>
          </a:xfrm>
          <a:prstGeom prst="rect">
            <a:avLst/>
          </a:prstGeom>
        </p:spPr>
        <p:txBody>
          <a:bodyPr anchor="t" rtlCol="false" tIns="0" lIns="0" bIns="0" rIns="0">
            <a:spAutoFit/>
          </a:bodyPr>
          <a:lstStyle/>
          <a:p>
            <a:pPr algn="l">
              <a:lnSpc>
                <a:spcPts val="5122"/>
              </a:lnSpc>
            </a:pPr>
            <a:r>
              <a:rPr lang="en-US" sz="2048">
                <a:solidFill>
                  <a:srgbClr val="384653"/>
                </a:solidFill>
                <a:latin typeface="Montserrat 2"/>
                <a:ea typeface="Montserrat 2"/>
                <a:cs typeface="Montserrat 2"/>
                <a:sym typeface="Montserrat 2"/>
              </a:rPr>
              <a:t> </a:t>
            </a:r>
          </a:p>
        </p:txBody>
      </p:sp>
      <p:sp>
        <p:nvSpPr>
          <p:cNvPr name="TextBox 8" id="8"/>
          <p:cNvSpPr txBox="true"/>
          <p:nvPr/>
        </p:nvSpPr>
        <p:spPr>
          <a:xfrm rot="0">
            <a:off x="6781024" y="4363978"/>
            <a:ext cx="3669287" cy="825689"/>
          </a:xfrm>
          <a:prstGeom prst="rect">
            <a:avLst/>
          </a:prstGeom>
        </p:spPr>
        <p:txBody>
          <a:bodyPr anchor="t" rtlCol="false" tIns="0" lIns="0" bIns="0" rIns="0">
            <a:spAutoFit/>
          </a:bodyPr>
          <a:lstStyle/>
          <a:p>
            <a:pPr algn="l">
              <a:lnSpc>
                <a:spcPts val="3353"/>
              </a:lnSpc>
            </a:pPr>
            <a:r>
              <a:rPr lang="en-US" b="true" sz="2695">
                <a:solidFill>
                  <a:srgbClr val="384653"/>
                </a:solidFill>
                <a:latin typeface="Barlow Bold"/>
                <a:ea typeface="Barlow Bold"/>
                <a:cs typeface="Barlow Bold"/>
                <a:sym typeface="Barlow Bold"/>
              </a:rPr>
              <a:t>Phương Pháp Nội Điểm (Interior Point Methods)</a:t>
            </a:r>
          </a:p>
        </p:txBody>
      </p:sp>
      <p:sp>
        <p:nvSpPr>
          <p:cNvPr name="TextBox 9" id="9"/>
          <p:cNvSpPr txBox="true"/>
          <p:nvPr/>
        </p:nvSpPr>
        <p:spPr>
          <a:xfrm rot="0">
            <a:off x="10268136" y="5222767"/>
            <a:ext cx="69540" cy="570655"/>
          </a:xfrm>
          <a:prstGeom prst="rect">
            <a:avLst/>
          </a:prstGeom>
        </p:spPr>
        <p:txBody>
          <a:bodyPr anchor="t" rtlCol="false" tIns="0" lIns="0" bIns="0" rIns="0">
            <a:spAutoFit/>
          </a:bodyPr>
          <a:lstStyle/>
          <a:p>
            <a:pPr algn="l">
              <a:lnSpc>
                <a:spcPts val="5122"/>
              </a:lnSpc>
            </a:pPr>
            <a:r>
              <a:rPr lang="en-US" sz="2048">
                <a:solidFill>
                  <a:srgbClr val="384653"/>
                </a:solidFill>
                <a:latin typeface="Montserrat 2"/>
                <a:ea typeface="Montserrat 2"/>
                <a:cs typeface="Montserrat 2"/>
                <a:sym typeface="Montserrat 2"/>
              </a:rPr>
              <a:t> </a:t>
            </a:r>
          </a:p>
        </p:txBody>
      </p:sp>
      <p:sp>
        <p:nvSpPr>
          <p:cNvPr name="TextBox 10" id="10"/>
          <p:cNvSpPr txBox="true"/>
          <p:nvPr/>
        </p:nvSpPr>
        <p:spPr>
          <a:xfrm rot="0">
            <a:off x="12347594" y="4240153"/>
            <a:ext cx="3050468" cy="544445"/>
          </a:xfrm>
          <a:prstGeom prst="rect">
            <a:avLst/>
          </a:prstGeom>
        </p:spPr>
        <p:txBody>
          <a:bodyPr anchor="t" rtlCol="false" tIns="0" lIns="0" bIns="0" rIns="0">
            <a:spAutoFit/>
          </a:bodyPr>
          <a:lstStyle/>
          <a:p>
            <a:pPr algn="l">
              <a:lnSpc>
                <a:spcPts val="4626"/>
              </a:lnSpc>
            </a:pPr>
            <a:r>
              <a:rPr lang="en-US" b="true" sz="2695">
                <a:solidFill>
                  <a:srgbClr val="384653"/>
                </a:solidFill>
                <a:latin typeface="Barlow Bold"/>
                <a:ea typeface="Barlow Bold"/>
                <a:cs typeface="Barlow Bold"/>
                <a:sym typeface="Barlow Bold"/>
              </a:rPr>
              <a:t>Ứng dụng thực tiễn</a:t>
            </a:r>
          </a:p>
        </p:txBody>
      </p:sp>
      <p:sp>
        <p:nvSpPr>
          <p:cNvPr name="TextBox 11" id="11"/>
          <p:cNvSpPr txBox="true"/>
          <p:nvPr/>
        </p:nvSpPr>
        <p:spPr>
          <a:xfrm rot="0">
            <a:off x="14356675" y="4863373"/>
            <a:ext cx="69540" cy="503980"/>
          </a:xfrm>
          <a:prstGeom prst="rect">
            <a:avLst/>
          </a:prstGeom>
        </p:spPr>
        <p:txBody>
          <a:bodyPr anchor="t" rtlCol="false" tIns="0" lIns="0" bIns="0" rIns="0">
            <a:spAutoFit/>
          </a:bodyPr>
          <a:lstStyle/>
          <a:p>
            <a:pPr algn="l">
              <a:lnSpc>
                <a:spcPts val="4407"/>
              </a:lnSpc>
            </a:pPr>
            <a:r>
              <a:rPr lang="en-US" sz="2048">
                <a:solidFill>
                  <a:srgbClr val="384653"/>
                </a:solidFill>
                <a:latin typeface="Montserrat 2"/>
                <a:ea typeface="Montserrat 2"/>
                <a:cs typeface="Montserrat 2"/>
                <a:sym typeface="Montserrat 2"/>
              </a:rPr>
              <a:t> </a:t>
            </a:r>
          </a:p>
        </p:txBody>
      </p:sp>
      <p:sp>
        <p:nvSpPr>
          <p:cNvPr name="TextBox 12" id="12"/>
          <p:cNvSpPr txBox="true"/>
          <p:nvPr/>
        </p:nvSpPr>
        <p:spPr>
          <a:xfrm rot="0">
            <a:off x="1215122" y="5403742"/>
            <a:ext cx="4821179" cy="2430088"/>
          </a:xfrm>
          <a:prstGeom prst="rect">
            <a:avLst/>
          </a:prstGeom>
        </p:spPr>
        <p:txBody>
          <a:bodyPr anchor="t" rtlCol="false" tIns="0" lIns="0" bIns="0" rIns="0">
            <a:spAutoFit/>
          </a:bodyPr>
          <a:lstStyle/>
          <a:p>
            <a:pPr algn="just">
              <a:lnSpc>
                <a:spcPts val="3274"/>
              </a:lnSpc>
            </a:pPr>
            <a:r>
              <a:rPr lang="en-US" sz="2048">
                <a:solidFill>
                  <a:srgbClr val="384653"/>
                </a:solidFill>
                <a:latin typeface="Montserrat 2"/>
                <a:ea typeface="Montserrat 2"/>
                <a:cs typeface="Montserrat 2"/>
                <a:sym typeface="Montserrat 2"/>
              </a:rPr>
              <a:t>Là thuật toán cơ bản và phổ biến nhất, hoạt  động bằng cách di chuyển dọc theo các  đỉnh cÿa miền khả thi cho  đến khi  đạt  được  điểm tối ưu. </a:t>
            </a:r>
            <a:r>
              <a:rPr lang="en-US" b="true" sz="2048">
                <a:solidFill>
                  <a:srgbClr val="384653"/>
                </a:solidFill>
                <a:latin typeface="Montserrat 2 Bold"/>
                <a:ea typeface="Montserrat 2 Bold"/>
                <a:cs typeface="Montserrat 2 Bold"/>
                <a:sym typeface="Montserrat 2 Bold"/>
              </a:rPr>
              <a:t>Ưu  điểm:</a:t>
            </a:r>
            <a:r>
              <a:rPr lang="en-US" sz="2048">
                <a:solidFill>
                  <a:srgbClr val="384653"/>
                </a:solidFill>
                <a:latin typeface="Montserrat 2"/>
                <a:ea typeface="Montserrat 2"/>
                <a:cs typeface="Montserrat 2"/>
                <a:sym typeface="Montserrat 2"/>
              </a:rPr>
              <a:t> Dễ hiểu, hiệu quả cho nhiều bài toán.</a:t>
            </a:r>
          </a:p>
        </p:txBody>
      </p:sp>
      <p:sp>
        <p:nvSpPr>
          <p:cNvPr name="TextBox 13" id="13"/>
          <p:cNvSpPr txBox="true"/>
          <p:nvPr/>
        </p:nvSpPr>
        <p:spPr>
          <a:xfrm rot="0">
            <a:off x="6781374" y="5394217"/>
            <a:ext cx="4678811" cy="2073500"/>
          </a:xfrm>
          <a:prstGeom prst="rect">
            <a:avLst/>
          </a:prstGeom>
        </p:spPr>
        <p:txBody>
          <a:bodyPr anchor="t" rtlCol="false" tIns="0" lIns="0" bIns="0" rIns="0">
            <a:spAutoFit/>
          </a:bodyPr>
          <a:lstStyle/>
          <a:p>
            <a:pPr algn="l">
              <a:lnSpc>
                <a:spcPts val="3306"/>
              </a:lnSpc>
            </a:pPr>
            <a:r>
              <a:rPr lang="en-US" sz="2048">
                <a:solidFill>
                  <a:srgbClr val="384653"/>
                </a:solidFill>
                <a:latin typeface="Montserrat 2"/>
                <a:ea typeface="Montserrat 2"/>
                <a:cs typeface="Montserrat 2"/>
                <a:sym typeface="Montserrat 2"/>
              </a:rPr>
              <a:t>Thuật toán hiện  đại hơn, di chuyển bên trong miền khả thi (feasible region). </a:t>
            </a:r>
            <a:r>
              <a:rPr lang="en-US" b="true" sz="2048">
                <a:solidFill>
                  <a:srgbClr val="384653"/>
                </a:solidFill>
                <a:latin typeface="Montserrat 2 Bold"/>
                <a:ea typeface="Montserrat 2 Bold"/>
                <a:cs typeface="Montserrat 2 Bold"/>
                <a:sym typeface="Montserrat 2 Bold"/>
              </a:rPr>
              <a:t>Ưu  điểm:</a:t>
            </a:r>
            <a:r>
              <a:rPr lang="en-US" sz="2048">
                <a:solidFill>
                  <a:srgbClr val="384653"/>
                </a:solidFill>
                <a:latin typeface="Montserrat 2"/>
                <a:ea typeface="Montserrat 2"/>
                <a:cs typeface="Montserrat 2"/>
                <a:sym typeface="Montserrat 2"/>
              </a:rPr>
              <a:t> Rất nhanh cho các bài toán có số lượng biến và ràng buộc lớn (quy mô lớn).</a:t>
            </a:r>
          </a:p>
        </p:txBody>
      </p:sp>
      <p:sp>
        <p:nvSpPr>
          <p:cNvPr name="TextBox 14" id="14"/>
          <p:cNvSpPr txBox="true"/>
          <p:nvPr/>
        </p:nvSpPr>
        <p:spPr>
          <a:xfrm rot="0">
            <a:off x="12347594" y="4968148"/>
            <a:ext cx="4723199" cy="388851"/>
          </a:xfrm>
          <a:prstGeom prst="rect">
            <a:avLst/>
          </a:prstGeom>
        </p:spPr>
        <p:txBody>
          <a:bodyPr anchor="t" rtlCol="false" tIns="0" lIns="0" bIns="0" rIns="0">
            <a:spAutoFit/>
          </a:bodyPr>
          <a:lstStyle/>
          <a:p>
            <a:pPr algn="l">
              <a:lnSpc>
                <a:spcPts val="3306"/>
              </a:lnSpc>
            </a:pPr>
            <a:r>
              <a:rPr lang="en-US" sz="2048">
                <a:solidFill>
                  <a:srgbClr val="384653"/>
                </a:solidFill>
                <a:latin typeface="Montserrat 2"/>
                <a:ea typeface="Montserrat 2"/>
                <a:cs typeface="Montserrat 2"/>
                <a:sym typeface="Montserrat 2"/>
              </a:rPr>
              <a:t>Các phần mềm giải LP thương mại </a:t>
            </a:r>
          </a:p>
        </p:txBody>
      </p:sp>
      <p:sp>
        <p:nvSpPr>
          <p:cNvPr name="TextBox 15" id="15"/>
          <p:cNvSpPr txBox="true"/>
          <p:nvPr/>
        </p:nvSpPr>
        <p:spPr>
          <a:xfrm rot="0">
            <a:off x="12347594" y="5394217"/>
            <a:ext cx="4549804" cy="1621407"/>
          </a:xfrm>
          <a:prstGeom prst="rect">
            <a:avLst/>
          </a:prstGeom>
        </p:spPr>
        <p:txBody>
          <a:bodyPr anchor="t" rtlCol="false" tIns="0" lIns="0" bIns="0" rIns="0">
            <a:spAutoFit/>
          </a:bodyPr>
          <a:lstStyle/>
          <a:p>
            <a:pPr algn="l">
              <a:lnSpc>
                <a:spcPts val="3306"/>
              </a:lnSpc>
            </a:pPr>
            <a:r>
              <a:rPr lang="en-US" sz="2048">
                <a:solidFill>
                  <a:srgbClr val="384653"/>
                </a:solidFill>
                <a:latin typeface="Montserrat 2"/>
                <a:ea typeface="Montserrat 2"/>
                <a:cs typeface="Montserrat 2"/>
                <a:sym typeface="Montserrat 2"/>
              </a:rPr>
              <a:t>(như CPLEX, Gurobi) thường kết hợp cả hai phương pháp để  đạt hiệu suất tối đa tùy thuộc vào cấu trúc bài toán.</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5F5F6"/>
        </a:solidFill>
      </p:bgPr>
    </p:bg>
    <p:spTree>
      <p:nvGrpSpPr>
        <p:cNvPr id="1" name=""/>
        <p:cNvGrpSpPr/>
        <p:nvPr/>
      </p:nvGrpSpPr>
      <p:grpSpPr>
        <a:xfrm>
          <a:off x="0" y="0"/>
          <a:ext cx="0" cy="0"/>
          <a:chOff x="0" y="0"/>
          <a:chExt cx="0" cy="0"/>
        </a:xfrm>
      </p:grpSpPr>
      <p:sp>
        <p:nvSpPr>
          <p:cNvPr name="Freeform 2" id="2"/>
          <p:cNvSpPr/>
          <p:nvPr/>
        </p:nvSpPr>
        <p:spPr>
          <a:xfrm flipH="false" flipV="false" rot="0">
            <a:off x="13959" y="411"/>
            <a:ext cx="18260082" cy="10286513"/>
          </a:xfrm>
          <a:custGeom>
            <a:avLst/>
            <a:gdLst/>
            <a:ahLst/>
            <a:cxnLst/>
            <a:rect r="r" b="b" t="t" l="l"/>
            <a:pathLst>
              <a:path h="10286513" w="18260082">
                <a:moveTo>
                  <a:pt x="0" y="0"/>
                </a:moveTo>
                <a:lnTo>
                  <a:pt x="18260082" y="0"/>
                </a:lnTo>
                <a:lnTo>
                  <a:pt x="18260082" y="10286513"/>
                </a:lnTo>
                <a:lnTo>
                  <a:pt x="0" y="10286513"/>
                </a:lnTo>
                <a:lnTo>
                  <a:pt x="0" y="0"/>
                </a:lnTo>
                <a:close/>
              </a:path>
            </a:pathLst>
          </a:custGeom>
          <a:blipFill>
            <a:blip r:embed="rId2"/>
            <a:stretch>
              <a:fillRect l="0" t="-22" r="0" b="-14"/>
            </a:stretch>
          </a:blipFill>
        </p:spPr>
      </p:sp>
      <p:sp>
        <p:nvSpPr>
          <p:cNvPr name="Freeform 3" id="3"/>
          <p:cNvSpPr/>
          <p:nvPr/>
        </p:nvSpPr>
        <p:spPr>
          <a:xfrm flipH="false" flipV="false" rot="0">
            <a:off x="13959" y="411"/>
            <a:ext cx="18260082" cy="10286102"/>
          </a:xfrm>
          <a:custGeom>
            <a:avLst/>
            <a:gdLst/>
            <a:ahLst/>
            <a:cxnLst/>
            <a:rect r="r" b="b" t="t" l="l"/>
            <a:pathLst>
              <a:path h="10286102" w="18260082">
                <a:moveTo>
                  <a:pt x="0" y="0"/>
                </a:moveTo>
                <a:lnTo>
                  <a:pt x="18260082" y="0"/>
                </a:lnTo>
                <a:lnTo>
                  <a:pt x="18260082" y="10286102"/>
                </a:lnTo>
                <a:lnTo>
                  <a:pt x="0" y="10286102"/>
                </a:lnTo>
                <a:lnTo>
                  <a:pt x="0" y="0"/>
                </a:lnTo>
                <a:close/>
              </a:path>
            </a:pathLst>
          </a:custGeom>
          <a:blipFill>
            <a:blip r:embed="rId3"/>
            <a:stretch>
              <a:fillRect l="0" t="-3" r="0" b="0"/>
            </a:stretch>
          </a:blipFill>
        </p:spPr>
      </p:sp>
      <p:sp>
        <p:nvSpPr>
          <p:cNvPr name="Freeform 4" id="4"/>
          <p:cNvSpPr/>
          <p:nvPr/>
        </p:nvSpPr>
        <p:spPr>
          <a:xfrm flipH="false" flipV="false" rot="0">
            <a:off x="-87491" y="-101039"/>
            <a:ext cx="18462967" cy="10489002"/>
          </a:xfrm>
          <a:custGeom>
            <a:avLst/>
            <a:gdLst/>
            <a:ahLst/>
            <a:cxnLst/>
            <a:rect r="r" b="b" t="t" l="l"/>
            <a:pathLst>
              <a:path h="10489002" w="18462967">
                <a:moveTo>
                  <a:pt x="0" y="0"/>
                </a:moveTo>
                <a:lnTo>
                  <a:pt x="18462967" y="0"/>
                </a:lnTo>
                <a:lnTo>
                  <a:pt x="18462967" y="10489002"/>
                </a:lnTo>
                <a:lnTo>
                  <a:pt x="0" y="104890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4472462" y="6101911"/>
            <a:ext cx="4565021" cy="3134647"/>
            <a:chOff x="0" y="0"/>
            <a:chExt cx="3810000" cy="2616200"/>
          </a:xfrm>
        </p:grpSpPr>
        <p:sp>
          <p:nvSpPr>
            <p:cNvPr name="Freeform 6" id="6"/>
            <p:cNvSpPr/>
            <p:nvPr/>
          </p:nvSpPr>
          <p:spPr>
            <a:xfrm flipH="false" flipV="false" rot="0">
              <a:off x="0" y="0"/>
              <a:ext cx="3810000" cy="2616454"/>
            </a:xfrm>
            <a:custGeom>
              <a:avLst/>
              <a:gdLst/>
              <a:ahLst/>
              <a:cxnLst/>
              <a:rect r="r" b="b" t="t" l="l"/>
              <a:pathLst>
                <a:path h="2616454" w="3810000">
                  <a:moveTo>
                    <a:pt x="271399" y="0"/>
                  </a:moveTo>
                  <a:cubicBezTo>
                    <a:pt x="253619" y="0"/>
                    <a:pt x="235966" y="1778"/>
                    <a:pt x="218440" y="5207"/>
                  </a:cubicBezTo>
                  <a:cubicBezTo>
                    <a:pt x="200914" y="8636"/>
                    <a:pt x="184023" y="13843"/>
                    <a:pt x="167513" y="20701"/>
                  </a:cubicBezTo>
                  <a:cubicBezTo>
                    <a:pt x="151003" y="27559"/>
                    <a:pt x="135509" y="35814"/>
                    <a:pt x="120650" y="45720"/>
                  </a:cubicBezTo>
                  <a:cubicBezTo>
                    <a:pt x="105791" y="55626"/>
                    <a:pt x="92075" y="66929"/>
                    <a:pt x="79502" y="79502"/>
                  </a:cubicBezTo>
                  <a:cubicBezTo>
                    <a:pt x="66929" y="92075"/>
                    <a:pt x="55626" y="105791"/>
                    <a:pt x="45720" y="120650"/>
                  </a:cubicBezTo>
                  <a:cubicBezTo>
                    <a:pt x="35814" y="135509"/>
                    <a:pt x="27432" y="151130"/>
                    <a:pt x="20574" y="167513"/>
                  </a:cubicBezTo>
                  <a:cubicBezTo>
                    <a:pt x="13716" y="183896"/>
                    <a:pt x="8636" y="201041"/>
                    <a:pt x="5207" y="218567"/>
                  </a:cubicBezTo>
                  <a:cubicBezTo>
                    <a:pt x="1778" y="236093"/>
                    <a:pt x="0" y="253619"/>
                    <a:pt x="0" y="271399"/>
                  </a:cubicBezTo>
                  <a:lnTo>
                    <a:pt x="0" y="2344801"/>
                  </a:lnTo>
                  <a:cubicBezTo>
                    <a:pt x="0" y="2362581"/>
                    <a:pt x="1778" y="2380234"/>
                    <a:pt x="5207" y="2397760"/>
                  </a:cubicBezTo>
                  <a:cubicBezTo>
                    <a:pt x="8636" y="2415286"/>
                    <a:pt x="13843" y="2432177"/>
                    <a:pt x="20701" y="2448687"/>
                  </a:cubicBezTo>
                  <a:cubicBezTo>
                    <a:pt x="27559" y="2465197"/>
                    <a:pt x="35941" y="2480818"/>
                    <a:pt x="45847" y="2495677"/>
                  </a:cubicBezTo>
                  <a:cubicBezTo>
                    <a:pt x="55753" y="2510536"/>
                    <a:pt x="67056" y="2524252"/>
                    <a:pt x="79629" y="2536825"/>
                  </a:cubicBezTo>
                  <a:cubicBezTo>
                    <a:pt x="92202" y="2549398"/>
                    <a:pt x="105918" y="2560701"/>
                    <a:pt x="120777" y="2570607"/>
                  </a:cubicBezTo>
                  <a:cubicBezTo>
                    <a:pt x="135636" y="2580513"/>
                    <a:pt x="151257" y="2588895"/>
                    <a:pt x="167640" y="2595753"/>
                  </a:cubicBezTo>
                  <a:cubicBezTo>
                    <a:pt x="184023" y="2602611"/>
                    <a:pt x="201041" y="2607691"/>
                    <a:pt x="218567" y="2611247"/>
                  </a:cubicBezTo>
                  <a:cubicBezTo>
                    <a:pt x="235585" y="2614676"/>
                    <a:pt x="252857" y="2616327"/>
                    <a:pt x="270129" y="2616454"/>
                  </a:cubicBezTo>
                  <a:lnTo>
                    <a:pt x="3539871" y="2616454"/>
                  </a:lnTo>
                  <a:cubicBezTo>
                    <a:pt x="3557270" y="2616327"/>
                    <a:pt x="3574415" y="2614676"/>
                    <a:pt x="3591433" y="2611247"/>
                  </a:cubicBezTo>
                  <a:cubicBezTo>
                    <a:pt x="3608959" y="2607818"/>
                    <a:pt x="3625850" y="2602611"/>
                    <a:pt x="3642360" y="2595753"/>
                  </a:cubicBezTo>
                  <a:cubicBezTo>
                    <a:pt x="3658870" y="2588895"/>
                    <a:pt x="3674491" y="2580513"/>
                    <a:pt x="3689223" y="2570607"/>
                  </a:cubicBezTo>
                  <a:cubicBezTo>
                    <a:pt x="3703955" y="2560701"/>
                    <a:pt x="3717798" y="2549398"/>
                    <a:pt x="3730371" y="2536825"/>
                  </a:cubicBezTo>
                  <a:cubicBezTo>
                    <a:pt x="3742944" y="2524252"/>
                    <a:pt x="3754247" y="2510536"/>
                    <a:pt x="3764153" y="2495677"/>
                  </a:cubicBezTo>
                  <a:cubicBezTo>
                    <a:pt x="3774059" y="2480818"/>
                    <a:pt x="3782441" y="2465197"/>
                    <a:pt x="3789299" y="2448687"/>
                  </a:cubicBezTo>
                  <a:cubicBezTo>
                    <a:pt x="3796157" y="2432177"/>
                    <a:pt x="3801237" y="2415286"/>
                    <a:pt x="3804793" y="2397760"/>
                  </a:cubicBezTo>
                  <a:cubicBezTo>
                    <a:pt x="3808349" y="2380234"/>
                    <a:pt x="3810000" y="2362581"/>
                    <a:pt x="3810000" y="2344801"/>
                  </a:cubicBezTo>
                  <a:lnTo>
                    <a:pt x="3810000" y="271399"/>
                  </a:lnTo>
                  <a:cubicBezTo>
                    <a:pt x="3810000" y="253619"/>
                    <a:pt x="3808222" y="235966"/>
                    <a:pt x="3804793" y="218440"/>
                  </a:cubicBezTo>
                  <a:cubicBezTo>
                    <a:pt x="3801364" y="200914"/>
                    <a:pt x="3796157" y="184023"/>
                    <a:pt x="3789299" y="167513"/>
                  </a:cubicBezTo>
                  <a:cubicBezTo>
                    <a:pt x="3782441" y="151003"/>
                    <a:pt x="3774059" y="135382"/>
                    <a:pt x="3764153" y="120650"/>
                  </a:cubicBezTo>
                  <a:cubicBezTo>
                    <a:pt x="3754247" y="105918"/>
                    <a:pt x="3742944" y="92075"/>
                    <a:pt x="3730371" y="79502"/>
                  </a:cubicBezTo>
                  <a:cubicBezTo>
                    <a:pt x="3717798" y="66929"/>
                    <a:pt x="3704082" y="55626"/>
                    <a:pt x="3689223" y="45720"/>
                  </a:cubicBezTo>
                  <a:cubicBezTo>
                    <a:pt x="3674364" y="35814"/>
                    <a:pt x="3658743" y="27432"/>
                    <a:pt x="3642360" y="20574"/>
                  </a:cubicBezTo>
                  <a:cubicBezTo>
                    <a:pt x="3625977" y="13716"/>
                    <a:pt x="3608959" y="8636"/>
                    <a:pt x="3591433" y="5080"/>
                  </a:cubicBezTo>
                  <a:cubicBezTo>
                    <a:pt x="3573907" y="1524"/>
                    <a:pt x="3556381" y="0"/>
                    <a:pt x="3538601" y="0"/>
                  </a:cubicBezTo>
                  <a:close/>
                </a:path>
              </a:pathLst>
            </a:custGeom>
            <a:blipFill>
              <a:blip r:embed="rId6"/>
              <a:stretch>
                <a:fillRect l="0" t="0" r="0" b="9"/>
              </a:stretch>
            </a:blipFill>
          </p:spPr>
        </p:sp>
      </p:grpSp>
      <p:grpSp>
        <p:nvGrpSpPr>
          <p:cNvPr name="Group 7" id="7"/>
          <p:cNvGrpSpPr/>
          <p:nvPr/>
        </p:nvGrpSpPr>
        <p:grpSpPr>
          <a:xfrm rot="0">
            <a:off x="9250517" y="6101911"/>
            <a:ext cx="4565021" cy="3134647"/>
            <a:chOff x="0" y="0"/>
            <a:chExt cx="3810000" cy="2616200"/>
          </a:xfrm>
        </p:grpSpPr>
        <p:sp>
          <p:nvSpPr>
            <p:cNvPr name="Freeform 8" id="8"/>
            <p:cNvSpPr/>
            <p:nvPr/>
          </p:nvSpPr>
          <p:spPr>
            <a:xfrm flipH="false" flipV="false" rot="0">
              <a:off x="0" y="0"/>
              <a:ext cx="3810000" cy="2616454"/>
            </a:xfrm>
            <a:custGeom>
              <a:avLst/>
              <a:gdLst/>
              <a:ahLst/>
              <a:cxnLst/>
              <a:rect r="r" b="b" t="t" l="l"/>
              <a:pathLst>
                <a:path h="2616454" w="3810000">
                  <a:moveTo>
                    <a:pt x="271399" y="0"/>
                  </a:moveTo>
                  <a:cubicBezTo>
                    <a:pt x="253619" y="0"/>
                    <a:pt x="235966" y="1778"/>
                    <a:pt x="218440" y="5207"/>
                  </a:cubicBezTo>
                  <a:cubicBezTo>
                    <a:pt x="200914" y="8636"/>
                    <a:pt x="184023" y="13843"/>
                    <a:pt x="167513" y="20701"/>
                  </a:cubicBezTo>
                  <a:cubicBezTo>
                    <a:pt x="151003" y="27559"/>
                    <a:pt x="135509" y="35814"/>
                    <a:pt x="120650" y="45720"/>
                  </a:cubicBezTo>
                  <a:cubicBezTo>
                    <a:pt x="105791" y="55626"/>
                    <a:pt x="92075" y="66929"/>
                    <a:pt x="79502" y="79502"/>
                  </a:cubicBezTo>
                  <a:cubicBezTo>
                    <a:pt x="66929" y="92075"/>
                    <a:pt x="55626" y="105791"/>
                    <a:pt x="45720" y="120650"/>
                  </a:cubicBezTo>
                  <a:cubicBezTo>
                    <a:pt x="35814" y="135509"/>
                    <a:pt x="27432" y="151130"/>
                    <a:pt x="20574" y="167513"/>
                  </a:cubicBezTo>
                  <a:cubicBezTo>
                    <a:pt x="13716" y="183896"/>
                    <a:pt x="8636" y="201041"/>
                    <a:pt x="5207" y="218567"/>
                  </a:cubicBezTo>
                  <a:cubicBezTo>
                    <a:pt x="1778" y="236093"/>
                    <a:pt x="0" y="253619"/>
                    <a:pt x="0" y="271399"/>
                  </a:cubicBezTo>
                  <a:lnTo>
                    <a:pt x="0" y="2344801"/>
                  </a:lnTo>
                  <a:cubicBezTo>
                    <a:pt x="0" y="2362581"/>
                    <a:pt x="1778" y="2380234"/>
                    <a:pt x="5207" y="2397760"/>
                  </a:cubicBezTo>
                  <a:cubicBezTo>
                    <a:pt x="8636" y="2415286"/>
                    <a:pt x="13843" y="2432177"/>
                    <a:pt x="20701" y="2448687"/>
                  </a:cubicBezTo>
                  <a:cubicBezTo>
                    <a:pt x="27559" y="2465197"/>
                    <a:pt x="35941" y="2480818"/>
                    <a:pt x="45847" y="2495677"/>
                  </a:cubicBezTo>
                  <a:cubicBezTo>
                    <a:pt x="55753" y="2510536"/>
                    <a:pt x="67056" y="2524252"/>
                    <a:pt x="79629" y="2536825"/>
                  </a:cubicBezTo>
                  <a:cubicBezTo>
                    <a:pt x="92202" y="2549398"/>
                    <a:pt x="105918" y="2560701"/>
                    <a:pt x="120777" y="2570607"/>
                  </a:cubicBezTo>
                  <a:cubicBezTo>
                    <a:pt x="135636" y="2580513"/>
                    <a:pt x="151257" y="2588895"/>
                    <a:pt x="167640" y="2595753"/>
                  </a:cubicBezTo>
                  <a:cubicBezTo>
                    <a:pt x="184023" y="2602611"/>
                    <a:pt x="201041" y="2607691"/>
                    <a:pt x="218567" y="2611247"/>
                  </a:cubicBezTo>
                  <a:cubicBezTo>
                    <a:pt x="235585" y="2614676"/>
                    <a:pt x="252857" y="2616327"/>
                    <a:pt x="270129" y="2616454"/>
                  </a:cubicBezTo>
                  <a:lnTo>
                    <a:pt x="3539871" y="2616454"/>
                  </a:lnTo>
                  <a:cubicBezTo>
                    <a:pt x="3557270" y="2616327"/>
                    <a:pt x="3574415" y="2614676"/>
                    <a:pt x="3591433" y="2611247"/>
                  </a:cubicBezTo>
                  <a:cubicBezTo>
                    <a:pt x="3608959" y="2607818"/>
                    <a:pt x="3625850" y="2602611"/>
                    <a:pt x="3642360" y="2595753"/>
                  </a:cubicBezTo>
                  <a:cubicBezTo>
                    <a:pt x="3658870" y="2588895"/>
                    <a:pt x="3674491" y="2580513"/>
                    <a:pt x="3689223" y="2570607"/>
                  </a:cubicBezTo>
                  <a:cubicBezTo>
                    <a:pt x="3703955" y="2560701"/>
                    <a:pt x="3717798" y="2549398"/>
                    <a:pt x="3730371" y="2536825"/>
                  </a:cubicBezTo>
                  <a:cubicBezTo>
                    <a:pt x="3742944" y="2524252"/>
                    <a:pt x="3754247" y="2510536"/>
                    <a:pt x="3764153" y="2495677"/>
                  </a:cubicBezTo>
                  <a:cubicBezTo>
                    <a:pt x="3774059" y="2480818"/>
                    <a:pt x="3782441" y="2465197"/>
                    <a:pt x="3789299" y="2448687"/>
                  </a:cubicBezTo>
                  <a:cubicBezTo>
                    <a:pt x="3796157" y="2432177"/>
                    <a:pt x="3801237" y="2415286"/>
                    <a:pt x="3804793" y="2397760"/>
                  </a:cubicBezTo>
                  <a:cubicBezTo>
                    <a:pt x="3808349" y="2380234"/>
                    <a:pt x="3810000" y="2362581"/>
                    <a:pt x="3810000" y="2344801"/>
                  </a:cubicBezTo>
                  <a:lnTo>
                    <a:pt x="3810000" y="271399"/>
                  </a:lnTo>
                  <a:cubicBezTo>
                    <a:pt x="3810000" y="253619"/>
                    <a:pt x="3808222" y="235966"/>
                    <a:pt x="3804793" y="218440"/>
                  </a:cubicBezTo>
                  <a:cubicBezTo>
                    <a:pt x="3801364" y="200914"/>
                    <a:pt x="3796157" y="184023"/>
                    <a:pt x="3789299" y="167513"/>
                  </a:cubicBezTo>
                  <a:cubicBezTo>
                    <a:pt x="3782441" y="151003"/>
                    <a:pt x="3774059" y="135382"/>
                    <a:pt x="3764153" y="120650"/>
                  </a:cubicBezTo>
                  <a:cubicBezTo>
                    <a:pt x="3754247" y="105918"/>
                    <a:pt x="3742944" y="92075"/>
                    <a:pt x="3730371" y="79502"/>
                  </a:cubicBezTo>
                  <a:cubicBezTo>
                    <a:pt x="3717798" y="66929"/>
                    <a:pt x="3704082" y="55626"/>
                    <a:pt x="3689223" y="45720"/>
                  </a:cubicBezTo>
                  <a:cubicBezTo>
                    <a:pt x="3674364" y="35814"/>
                    <a:pt x="3658743" y="27432"/>
                    <a:pt x="3642360" y="20574"/>
                  </a:cubicBezTo>
                  <a:cubicBezTo>
                    <a:pt x="3625977" y="13716"/>
                    <a:pt x="3608959" y="8636"/>
                    <a:pt x="3591433" y="5080"/>
                  </a:cubicBezTo>
                  <a:cubicBezTo>
                    <a:pt x="3573907" y="1524"/>
                    <a:pt x="3556381" y="0"/>
                    <a:pt x="3538601" y="0"/>
                  </a:cubicBezTo>
                  <a:close/>
                </a:path>
              </a:pathLst>
            </a:custGeom>
            <a:blipFill>
              <a:blip r:embed="rId7"/>
              <a:stretch>
                <a:fillRect l="0" t="0" r="0" b="9"/>
              </a:stretch>
            </a:blipFill>
          </p:spPr>
        </p:sp>
      </p:grpSp>
      <p:sp>
        <p:nvSpPr>
          <p:cNvPr name="TextBox 9" id="9"/>
          <p:cNvSpPr txBox="true"/>
          <p:nvPr/>
        </p:nvSpPr>
        <p:spPr>
          <a:xfrm rot="0">
            <a:off x="924589" y="453851"/>
            <a:ext cx="11565918" cy="1023207"/>
          </a:xfrm>
          <a:prstGeom prst="rect">
            <a:avLst/>
          </a:prstGeom>
        </p:spPr>
        <p:txBody>
          <a:bodyPr anchor="t" rtlCol="false" tIns="0" lIns="0" bIns="0" rIns="0">
            <a:spAutoFit/>
          </a:bodyPr>
          <a:lstStyle/>
          <a:p>
            <a:pPr algn="l">
              <a:lnSpc>
                <a:spcPts val="9105"/>
              </a:lnSpc>
            </a:pPr>
            <a:r>
              <a:rPr lang="en-US" b="true" sz="4313">
                <a:solidFill>
                  <a:srgbClr val="2E3C4E"/>
                </a:solidFill>
                <a:latin typeface="Barlow Bold"/>
                <a:ea typeface="Barlow Bold"/>
                <a:cs typeface="Barlow Bold"/>
                <a:sym typeface="Barlow Bold"/>
              </a:rPr>
              <a:t>Tầm Quan Trọng và Hướng Phát Triển</a:t>
            </a:r>
          </a:p>
        </p:txBody>
      </p:sp>
      <p:sp>
        <p:nvSpPr>
          <p:cNvPr name="TextBox 10" id="10"/>
          <p:cNvSpPr txBox="true"/>
          <p:nvPr/>
        </p:nvSpPr>
        <p:spPr>
          <a:xfrm rot="0">
            <a:off x="2491517" y="1664070"/>
            <a:ext cx="83814" cy="893072"/>
          </a:xfrm>
          <a:prstGeom prst="rect">
            <a:avLst/>
          </a:prstGeom>
        </p:spPr>
        <p:txBody>
          <a:bodyPr anchor="t" rtlCol="false" tIns="0" lIns="0" bIns="0" rIns="0">
            <a:spAutoFit/>
          </a:bodyPr>
          <a:lstStyle/>
          <a:p>
            <a:pPr algn="l">
              <a:lnSpc>
                <a:spcPts val="8087"/>
              </a:lnSpc>
            </a:pPr>
            <a:r>
              <a:rPr lang="en-US" b="true" sz="3235">
                <a:solidFill>
                  <a:srgbClr val="384653"/>
                </a:solidFill>
                <a:latin typeface="Barlow Bold"/>
                <a:ea typeface="Barlow Bold"/>
                <a:cs typeface="Barlow Bold"/>
                <a:sym typeface="Barlow Bold"/>
              </a:rPr>
              <a:t> </a:t>
            </a:r>
          </a:p>
        </p:txBody>
      </p:sp>
      <p:sp>
        <p:nvSpPr>
          <p:cNvPr name="TextBox 11" id="11"/>
          <p:cNvSpPr txBox="true"/>
          <p:nvPr/>
        </p:nvSpPr>
        <p:spPr>
          <a:xfrm rot="0">
            <a:off x="1770061" y="1968870"/>
            <a:ext cx="4984911" cy="584772"/>
          </a:xfrm>
          <a:prstGeom prst="rect">
            <a:avLst/>
          </a:prstGeom>
        </p:spPr>
        <p:txBody>
          <a:bodyPr anchor="t" rtlCol="false" tIns="0" lIns="0" bIns="0" rIns="0">
            <a:spAutoFit/>
          </a:bodyPr>
          <a:lstStyle/>
          <a:p>
            <a:pPr algn="l">
              <a:lnSpc>
                <a:spcPts val="4820"/>
              </a:lnSpc>
            </a:pPr>
            <a:r>
              <a:rPr lang="en-US" b="true" sz="3235">
                <a:solidFill>
                  <a:srgbClr val="384653"/>
                </a:solidFill>
                <a:latin typeface="Barlow Bold"/>
                <a:ea typeface="Barlow Bold"/>
                <a:cs typeface="Barlow Bold"/>
                <a:sym typeface="Barlow Bold"/>
              </a:rPr>
              <a:t>Nền Tảng Vững Chắc</a:t>
            </a:r>
          </a:p>
        </p:txBody>
      </p:sp>
      <p:sp>
        <p:nvSpPr>
          <p:cNvPr name="TextBox 12" id="12"/>
          <p:cNvSpPr txBox="true"/>
          <p:nvPr/>
        </p:nvSpPr>
        <p:spPr>
          <a:xfrm rot="0">
            <a:off x="2668214" y="2575055"/>
            <a:ext cx="69540" cy="570655"/>
          </a:xfrm>
          <a:prstGeom prst="rect">
            <a:avLst/>
          </a:prstGeom>
        </p:spPr>
        <p:txBody>
          <a:bodyPr anchor="t" rtlCol="false" tIns="0" lIns="0" bIns="0" rIns="0">
            <a:spAutoFit/>
          </a:bodyPr>
          <a:lstStyle/>
          <a:p>
            <a:pPr algn="l">
              <a:lnSpc>
                <a:spcPts val="5122"/>
              </a:lnSpc>
            </a:pPr>
            <a:r>
              <a:rPr lang="en-US" sz="2048">
                <a:solidFill>
                  <a:srgbClr val="384653"/>
                </a:solidFill>
                <a:latin typeface="Montserrat 2"/>
                <a:ea typeface="Montserrat 2"/>
                <a:cs typeface="Montserrat 2"/>
                <a:sym typeface="Montserrat 2"/>
              </a:rPr>
              <a:t> </a:t>
            </a:r>
          </a:p>
        </p:txBody>
      </p:sp>
      <p:sp>
        <p:nvSpPr>
          <p:cNvPr name="TextBox 13" id="13"/>
          <p:cNvSpPr txBox="true"/>
          <p:nvPr/>
        </p:nvSpPr>
        <p:spPr>
          <a:xfrm rot="0">
            <a:off x="7357936" y="1968870"/>
            <a:ext cx="4643287" cy="584772"/>
          </a:xfrm>
          <a:prstGeom prst="rect">
            <a:avLst/>
          </a:prstGeom>
        </p:spPr>
        <p:txBody>
          <a:bodyPr anchor="t" rtlCol="false" tIns="0" lIns="0" bIns="0" rIns="0">
            <a:spAutoFit/>
          </a:bodyPr>
          <a:lstStyle/>
          <a:p>
            <a:pPr algn="l">
              <a:lnSpc>
                <a:spcPts val="4820"/>
              </a:lnSpc>
            </a:pPr>
            <a:r>
              <a:rPr lang="en-US" b="true" sz="3235">
                <a:solidFill>
                  <a:srgbClr val="384653"/>
                </a:solidFill>
                <a:latin typeface="Barlow Bold"/>
                <a:ea typeface="Barlow Bold"/>
                <a:cs typeface="Barlow Bold"/>
                <a:sym typeface="Barlow Bold"/>
              </a:rPr>
              <a:t>Chuẩn Hóa Ký Hiệu</a:t>
            </a:r>
          </a:p>
        </p:txBody>
      </p:sp>
      <p:sp>
        <p:nvSpPr>
          <p:cNvPr name="TextBox 14" id="14"/>
          <p:cNvSpPr txBox="true"/>
          <p:nvPr/>
        </p:nvSpPr>
        <p:spPr>
          <a:xfrm rot="0">
            <a:off x="7683863" y="2575055"/>
            <a:ext cx="69540" cy="570655"/>
          </a:xfrm>
          <a:prstGeom prst="rect">
            <a:avLst/>
          </a:prstGeom>
        </p:spPr>
        <p:txBody>
          <a:bodyPr anchor="t" rtlCol="false" tIns="0" lIns="0" bIns="0" rIns="0">
            <a:spAutoFit/>
          </a:bodyPr>
          <a:lstStyle/>
          <a:p>
            <a:pPr algn="l">
              <a:lnSpc>
                <a:spcPts val="5122"/>
              </a:lnSpc>
            </a:pPr>
            <a:r>
              <a:rPr lang="en-US" sz="2048">
                <a:solidFill>
                  <a:srgbClr val="384653"/>
                </a:solidFill>
                <a:latin typeface="Montserrat 2"/>
                <a:ea typeface="Montserrat 2"/>
                <a:cs typeface="Montserrat 2"/>
                <a:sym typeface="Montserrat 2"/>
              </a:rPr>
              <a:t> </a:t>
            </a:r>
          </a:p>
        </p:txBody>
      </p:sp>
      <p:sp>
        <p:nvSpPr>
          <p:cNvPr name="TextBox 15" id="15"/>
          <p:cNvSpPr txBox="true"/>
          <p:nvPr/>
        </p:nvSpPr>
        <p:spPr>
          <a:xfrm rot="0">
            <a:off x="7566938" y="3303410"/>
            <a:ext cx="105954" cy="115958"/>
          </a:xfrm>
          <a:prstGeom prst="rect">
            <a:avLst/>
          </a:prstGeom>
        </p:spPr>
        <p:txBody>
          <a:bodyPr anchor="t" rtlCol="false" tIns="0" lIns="0" bIns="0" rIns="0">
            <a:spAutoFit/>
          </a:bodyPr>
          <a:lstStyle/>
          <a:p>
            <a:pPr algn="l">
              <a:lnSpc>
                <a:spcPts val="798"/>
              </a:lnSpc>
            </a:pPr>
            <a:r>
              <a:rPr lang="en-US" sz="1400" i="true" spc="39">
                <a:solidFill>
                  <a:srgbClr val="384653"/>
                </a:solidFill>
                <a:latin typeface="IBM Plex Sans Italics"/>
                <a:ea typeface="IBM Plex Sans Italics"/>
                <a:cs typeface="IBM Plex Sans Italics"/>
                <a:sym typeface="IBM Plex Sans Italics"/>
              </a:rPr>
              <a:t>T</a:t>
            </a:r>
          </a:p>
        </p:txBody>
      </p:sp>
      <p:sp>
        <p:nvSpPr>
          <p:cNvPr name="TextBox 16" id="16"/>
          <p:cNvSpPr txBox="true"/>
          <p:nvPr/>
        </p:nvSpPr>
        <p:spPr>
          <a:xfrm rot="0">
            <a:off x="12946053" y="1997445"/>
            <a:ext cx="4563134" cy="3412011"/>
          </a:xfrm>
          <a:prstGeom prst="rect">
            <a:avLst/>
          </a:prstGeom>
        </p:spPr>
        <p:txBody>
          <a:bodyPr anchor="t" rtlCol="false" tIns="0" lIns="0" bIns="0" rIns="0">
            <a:spAutoFit/>
          </a:bodyPr>
          <a:lstStyle/>
          <a:p>
            <a:pPr algn="l">
              <a:lnSpc>
                <a:spcPts val="4529"/>
              </a:lnSpc>
            </a:pPr>
            <a:r>
              <a:rPr lang="en-US" b="true" sz="3235">
                <a:solidFill>
                  <a:srgbClr val="384653"/>
                </a:solidFill>
                <a:latin typeface="Barlow Bold"/>
                <a:ea typeface="Barlow Bold"/>
                <a:cs typeface="Barlow Bold"/>
                <a:sym typeface="Barlow Bold"/>
              </a:rPr>
              <a:t>Mở Rộng và Nghiên Cứu</a:t>
            </a:r>
          </a:p>
          <a:p>
            <a:pPr algn="l">
              <a:lnSpc>
                <a:spcPts val="3286"/>
              </a:lnSpc>
            </a:pPr>
            <a:r>
              <a:rPr lang="en-US" sz="2048">
                <a:solidFill>
                  <a:srgbClr val="384653"/>
                </a:solidFill>
                <a:latin typeface="Montserrat 2"/>
                <a:ea typeface="Montserrat 2"/>
                <a:cs typeface="Montserrat 2"/>
                <a:sym typeface="Montserrat 2"/>
              </a:rPr>
              <a:t>Các khái niệm này là bước điệm để tới các lĩnh vực phức tạo hơn như Tối ưu hóa rời rạc, Lập trình Phi tuyến tính, và Tối ưu hóa ngẫu nhiên, mở ra tiềm trong ứng dụng không giới hạn trong công nghiệp 4.0 và AI.</a:t>
            </a:r>
          </a:p>
        </p:txBody>
      </p:sp>
      <p:sp>
        <p:nvSpPr>
          <p:cNvPr name="TextBox 17" id="17"/>
          <p:cNvSpPr txBox="true"/>
          <p:nvPr/>
        </p:nvSpPr>
        <p:spPr>
          <a:xfrm rot="0">
            <a:off x="1770061" y="2746505"/>
            <a:ext cx="4486015" cy="2032259"/>
          </a:xfrm>
          <a:prstGeom prst="rect">
            <a:avLst/>
          </a:prstGeom>
        </p:spPr>
        <p:txBody>
          <a:bodyPr anchor="t" rtlCol="false" tIns="0" lIns="0" bIns="0" rIns="0">
            <a:spAutoFit/>
          </a:bodyPr>
          <a:lstStyle/>
          <a:p>
            <a:pPr algn="l">
              <a:lnSpc>
                <a:spcPts val="3306"/>
              </a:lnSpc>
            </a:pPr>
            <a:r>
              <a:rPr lang="en-US" sz="2048">
                <a:solidFill>
                  <a:srgbClr val="384653"/>
                </a:solidFill>
                <a:latin typeface="Montserrat 2"/>
                <a:ea typeface="Montserrat 2"/>
                <a:cs typeface="Montserrat 2"/>
                <a:sym typeface="Montserrat 2"/>
              </a:rPr>
              <a:t>Vấn  đề giảm thiểu  đơn giản (Minimization) là cơ sở lý thuyết cho toàn bộ lĩnh vực tối ưu hóa, với Lập trình Tuyến tính là trường hợp ứng dụng mạnh mẽ nhất.</a:t>
            </a:r>
          </a:p>
        </p:txBody>
      </p:sp>
      <p:sp>
        <p:nvSpPr>
          <p:cNvPr name="TextBox 18" id="18"/>
          <p:cNvSpPr txBox="true"/>
          <p:nvPr/>
        </p:nvSpPr>
        <p:spPr>
          <a:xfrm rot="0">
            <a:off x="7357936" y="2746505"/>
            <a:ext cx="3112401" cy="388851"/>
          </a:xfrm>
          <a:prstGeom prst="rect">
            <a:avLst/>
          </a:prstGeom>
        </p:spPr>
        <p:txBody>
          <a:bodyPr anchor="t" rtlCol="false" tIns="0" lIns="0" bIns="0" rIns="0">
            <a:spAutoFit/>
          </a:bodyPr>
          <a:lstStyle/>
          <a:p>
            <a:pPr algn="l">
              <a:lnSpc>
                <a:spcPts val="3306"/>
              </a:lnSpc>
            </a:pPr>
            <a:r>
              <a:rPr lang="en-US" sz="2048">
                <a:solidFill>
                  <a:srgbClr val="384653"/>
                </a:solidFill>
                <a:latin typeface="Montserrat 2"/>
                <a:ea typeface="Montserrat 2"/>
                <a:cs typeface="Montserrat 2"/>
                <a:sym typeface="Montserrat 2"/>
              </a:rPr>
              <a:t>Ký hiệu ma trận chung </a:t>
            </a:r>
          </a:p>
        </p:txBody>
      </p:sp>
      <p:sp>
        <p:nvSpPr>
          <p:cNvPr name="TextBox 19" id="19"/>
          <p:cNvSpPr txBox="true"/>
          <p:nvPr/>
        </p:nvSpPr>
        <p:spPr>
          <a:xfrm rot="0">
            <a:off x="7357936" y="3140862"/>
            <a:ext cx="4412047" cy="388851"/>
          </a:xfrm>
          <a:prstGeom prst="rect">
            <a:avLst/>
          </a:prstGeom>
        </p:spPr>
        <p:txBody>
          <a:bodyPr anchor="t" rtlCol="false" tIns="0" lIns="0" bIns="0" rIns="0">
            <a:spAutoFit/>
          </a:bodyPr>
          <a:lstStyle/>
          <a:p>
            <a:pPr algn="l">
              <a:lnSpc>
                <a:spcPts val="3306"/>
              </a:lnSpc>
            </a:pPr>
            <a:r>
              <a:rPr lang="en-US" sz="2048">
                <a:solidFill>
                  <a:srgbClr val="384653"/>
                </a:solidFill>
                <a:latin typeface="Montserrat 2"/>
                <a:ea typeface="Montserrat 2"/>
                <a:cs typeface="Montserrat 2"/>
                <a:sym typeface="Montserrat 2"/>
              </a:rPr>
              <a:t>(</a:t>
            </a:r>
            <a:r>
              <a:rPr lang="en-US" sz="2048" i="true">
                <a:solidFill>
                  <a:srgbClr val="384653"/>
                </a:solidFill>
                <a:latin typeface="Montserrat 2 Italics"/>
                <a:ea typeface="Montserrat 2 Italics"/>
                <a:cs typeface="Montserrat 2 Italics"/>
                <a:sym typeface="Montserrat 2 Italics"/>
              </a:rPr>
              <a:t>cx</a:t>
            </a:r>
            <a:r>
              <a:rPr lang="en-US" sz="2048">
                <a:solidFill>
                  <a:srgbClr val="384653"/>
                </a:solidFill>
                <a:latin typeface="Montserrat 2"/>
                <a:ea typeface="Montserrat 2"/>
                <a:cs typeface="Montserrat 2"/>
                <a:sym typeface="Montserrat 2"/>
              </a:rPr>
              <a:t>,</a:t>
            </a:r>
            <a:r>
              <a:rPr lang="en-US" sz="2048" i="true">
                <a:solidFill>
                  <a:srgbClr val="384653"/>
                </a:solidFill>
                <a:latin typeface="Montserrat 2 Italics"/>
                <a:ea typeface="Montserrat 2 Italics"/>
                <a:cs typeface="Montserrat 2 Italics"/>
                <a:sym typeface="Montserrat 2 Italics"/>
              </a:rPr>
              <a:t>Ax&lt;=b</a:t>
            </a:r>
            <a:r>
              <a:rPr lang="en-US" sz="2048">
                <a:solidFill>
                  <a:srgbClr val="384653"/>
                </a:solidFill>
                <a:latin typeface="Montserrat 2"/>
                <a:ea typeface="Montserrat 2"/>
                <a:cs typeface="Montserrat 2"/>
                <a:sym typeface="Montserrat 2"/>
              </a:rPr>
              <a:t>,</a:t>
            </a:r>
            <a:r>
              <a:rPr lang="en-US" sz="2048" i="true">
                <a:solidFill>
                  <a:srgbClr val="384653"/>
                </a:solidFill>
                <a:latin typeface="Montserrat 2 Italics"/>
                <a:ea typeface="Montserrat 2 Italics"/>
                <a:cs typeface="Montserrat 2 Italics"/>
                <a:sym typeface="Montserrat 2 Italics"/>
              </a:rPr>
              <a:t>x&gt;=</a:t>
            </a:r>
            <a:r>
              <a:rPr lang="en-US" sz="2048">
                <a:solidFill>
                  <a:srgbClr val="384653"/>
                </a:solidFill>
                <a:latin typeface="Montserrat 2"/>
                <a:ea typeface="Montserrat 2"/>
                <a:cs typeface="Montserrat 2"/>
                <a:sym typeface="Montserrat 2"/>
              </a:rPr>
              <a:t>0) không chỉ giúp </a:t>
            </a:r>
          </a:p>
        </p:txBody>
      </p:sp>
      <p:sp>
        <p:nvSpPr>
          <p:cNvPr name="TextBox 20" id="20"/>
          <p:cNvSpPr txBox="true"/>
          <p:nvPr/>
        </p:nvSpPr>
        <p:spPr>
          <a:xfrm rot="0">
            <a:off x="7357936" y="3583426"/>
            <a:ext cx="4463708" cy="1210555"/>
          </a:xfrm>
          <a:prstGeom prst="rect">
            <a:avLst/>
          </a:prstGeom>
        </p:spPr>
        <p:txBody>
          <a:bodyPr anchor="t" rtlCol="false" tIns="0" lIns="0" bIns="0" rIns="0">
            <a:spAutoFit/>
          </a:bodyPr>
          <a:lstStyle/>
          <a:p>
            <a:pPr algn="l">
              <a:lnSpc>
                <a:spcPts val="3306"/>
              </a:lnSpc>
            </a:pPr>
            <a:r>
              <a:rPr lang="en-US" sz="2048">
                <a:solidFill>
                  <a:srgbClr val="384653"/>
                </a:solidFill>
                <a:latin typeface="Montserrat 2"/>
                <a:ea typeface="Montserrat 2"/>
                <a:cs typeface="Montserrat 2"/>
                <a:sym typeface="Montserrat 2"/>
              </a:rPr>
              <a:t>chuẩn hóa mà còn cho phép các thuật toán máy tính xử lý mọi bài toán LP một cách thống nhất.</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8444"/>
            </a:stretch>
          </a:blipFill>
        </p:spPr>
      </p:sp>
      <p:sp>
        <p:nvSpPr>
          <p:cNvPr name="TextBox 3" id="3"/>
          <p:cNvSpPr txBox="true"/>
          <p:nvPr/>
        </p:nvSpPr>
        <p:spPr>
          <a:xfrm rot="0">
            <a:off x="-2541477" y="415233"/>
            <a:ext cx="23370954" cy="3569416"/>
          </a:xfrm>
          <a:prstGeom prst="rect">
            <a:avLst/>
          </a:prstGeom>
        </p:spPr>
        <p:txBody>
          <a:bodyPr anchor="t" rtlCol="false" tIns="0" lIns="0" bIns="0" rIns="0">
            <a:spAutoFit/>
          </a:bodyPr>
          <a:lstStyle/>
          <a:p>
            <a:pPr algn="ctr">
              <a:lnSpc>
                <a:spcPts val="29229"/>
              </a:lnSpc>
            </a:pPr>
            <a:r>
              <a:rPr lang="en-US" b="true" sz="20877">
                <a:solidFill>
                  <a:srgbClr val="2952A1"/>
                </a:solidFill>
                <a:latin typeface="Montserrat 1 Bold"/>
                <a:ea typeface="Montserrat 1 Bold"/>
                <a:cs typeface="Montserrat 1 Bold"/>
                <a:sym typeface="Montserrat 1 Bold"/>
              </a:rPr>
              <a:t>THANK YOU</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1108710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sp>
        <p:nvSpPr>
          <p:cNvPr name="TextBox 10" id="10"/>
          <p:cNvSpPr txBox="true"/>
          <p:nvPr/>
        </p:nvSpPr>
        <p:spPr>
          <a:xfrm rot="0">
            <a:off x="947886" y="2358629"/>
            <a:ext cx="9813936" cy="69373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Bối Cảnh Vấn Đề: Công Ty RMC</a:t>
            </a:r>
          </a:p>
        </p:txBody>
      </p:sp>
      <p:sp>
        <p:nvSpPr>
          <p:cNvPr name="TextBox 11" id="11"/>
          <p:cNvSpPr txBox="true"/>
          <p:nvPr/>
        </p:nvSpPr>
        <p:spPr>
          <a:xfrm rot="0">
            <a:off x="947886" y="3318719"/>
            <a:ext cx="9534228"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Công ty RMC đang đứng trước một thách thức sản xuất: làm thế nào để tối đa hóa lợi nhuận từ việc sản xuất hai loại sản phẩm chính.</a:t>
            </a:r>
          </a:p>
        </p:txBody>
      </p:sp>
      <p:sp>
        <p:nvSpPr>
          <p:cNvPr name="TextBox 12" id="12"/>
          <p:cNvSpPr txBox="true"/>
          <p:nvPr/>
        </p:nvSpPr>
        <p:spPr>
          <a:xfrm rot="0">
            <a:off x="947886" y="4808487"/>
            <a:ext cx="3563391" cy="473869"/>
          </a:xfrm>
          <a:prstGeom prst="rect">
            <a:avLst/>
          </a:prstGeom>
        </p:spPr>
        <p:txBody>
          <a:bodyPr anchor="t" rtlCol="false" tIns="0" lIns="0" bIns="0" rIns="0">
            <a:spAutoFit/>
          </a:bodyPr>
          <a:lstStyle/>
          <a:p>
            <a:pPr algn="l">
              <a:lnSpc>
                <a:spcPts val="3500"/>
              </a:lnSpc>
            </a:pPr>
            <a:r>
              <a:rPr lang="en-US" sz="2750" b="true">
                <a:solidFill>
                  <a:srgbClr val="2E3C4E"/>
                </a:solidFill>
                <a:latin typeface="Barlow Bold"/>
                <a:ea typeface="Barlow Bold"/>
                <a:cs typeface="Barlow Bold"/>
                <a:sym typeface="Barlow Bold"/>
              </a:rPr>
              <a:t>Sản phẩm</a:t>
            </a:r>
          </a:p>
        </p:txBody>
      </p:sp>
      <p:sp>
        <p:nvSpPr>
          <p:cNvPr name="TextBox 13" id="13"/>
          <p:cNvSpPr txBox="true"/>
          <p:nvPr/>
        </p:nvSpPr>
        <p:spPr>
          <a:xfrm rot="0">
            <a:off x="947886" y="5476875"/>
            <a:ext cx="4436715" cy="942975"/>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2589C9"/>
                </a:solidFill>
                <a:latin typeface="Montserrat 1"/>
                <a:ea typeface="Montserrat 1"/>
                <a:cs typeface="Montserrat 1"/>
                <a:sym typeface="Montserrat 1"/>
              </a:rPr>
              <a:t>Phụ gia nhiên liệu (F)</a:t>
            </a:r>
            <a:r>
              <a:rPr lang="en-US" sz="2125">
                <a:solidFill>
                  <a:srgbClr val="384653"/>
                </a:solidFill>
                <a:latin typeface="Montserrat 1"/>
                <a:ea typeface="Montserrat 1"/>
                <a:cs typeface="Montserrat 1"/>
                <a:sym typeface="Montserrat 1"/>
              </a:rPr>
              <a:t>: Mang lại lợi nhuận cao.</a:t>
            </a:r>
          </a:p>
        </p:txBody>
      </p:sp>
      <p:sp>
        <p:nvSpPr>
          <p:cNvPr name="TextBox 14" id="14"/>
          <p:cNvSpPr txBox="true"/>
          <p:nvPr/>
        </p:nvSpPr>
        <p:spPr>
          <a:xfrm rot="0">
            <a:off x="947886" y="6438305"/>
            <a:ext cx="4436715" cy="1376362"/>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063E5F"/>
                </a:solidFill>
                <a:latin typeface="Montserrat 1"/>
                <a:ea typeface="Montserrat 1"/>
                <a:cs typeface="Montserrat 1"/>
                <a:sym typeface="Montserrat 1"/>
              </a:rPr>
              <a:t>Cơ sở dung môi (S)</a:t>
            </a:r>
            <a:r>
              <a:rPr lang="en-US" sz="2125">
                <a:solidFill>
                  <a:srgbClr val="384653"/>
                </a:solidFill>
                <a:latin typeface="Montserrat 1"/>
                <a:ea typeface="Montserrat 1"/>
                <a:cs typeface="Montserrat 1"/>
                <a:sym typeface="Montserrat 1"/>
              </a:rPr>
              <a:t>: Cũng đóng góp đáng kể vào lợi nhuận.</a:t>
            </a:r>
          </a:p>
        </p:txBody>
      </p:sp>
      <p:sp>
        <p:nvSpPr>
          <p:cNvPr name="TextBox 15" id="15"/>
          <p:cNvSpPr txBox="true"/>
          <p:nvPr/>
        </p:nvSpPr>
        <p:spPr>
          <a:xfrm rot="0">
            <a:off x="6054924" y="4808487"/>
            <a:ext cx="3563391" cy="473869"/>
          </a:xfrm>
          <a:prstGeom prst="rect">
            <a:avLst/>
          </a:prstGeom>
        </p:spPr>
        <p:txBody>
          <a:bodyPr anchor="t" rtlCol="false" tIns="0" lIns="0" bIns="0" rIns="0">
            <a:spAutoFit/>
          </a:bodyPr>
          <a:lstStyle/>
          <a:p>
            <a:pPr algn="l">
              <a:lnSpc>
                <a:spcPts val="3500"/>
              </a:lnSpc>
            </a:pPr>
            <a:r>
              <a:rPr lang="en-US" sz="2750" b="true">
                <a:solidFill>
                  <a:srgbClr val="2E3C4E"/>
                </a:solidFill>
                <a:latin typeface="Barlow Bold"/>
                <a:ea typeface="Barlow Bold"/>
                <a:cs typeface="Barlow Bold"/>
                <a:sym typeface="Barlow Bold"/>
              </a:rPr>
              <a:t>Nguồn lực hạn chế</a:t>
            </a:r>
          </a:p>
        </p:txBody>
      </p:sp>
      <p:sp>
        <p:nvSpPr>
          <p:cNvPr name="TextBox 16" id="16"/>
          <p:cNvSpPr txBox="true"/>
          <p:nvPr/>
        </p:nvSpPr>
        <p:spPr>
          <a:xfrm rot="0">
            <a:off x="6054924" y="5476875"/>
            <a:ext cx="4436715"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384653"/>
                </a:solidFill>
                <a:latin typeface="Montserrat 1"/>
                <a:ea typeface="Montserrat 1"/>
                <a:cs typeface="Montserrat 1"/>
                <a:sym typeface="Montserrat 1"/>
              </a:rPr>
              <a:t>Nguyên liệu 1: 20 tấn</a:t>
            </a:r>
          </a:p>
        </p:txBody>
      </p:sp>
      <p:sp>
        <p:nvSpPr>
          <p:cNvPr name="TextBox 17" id="17"/>
          <p:cNvSpPr txBox="true"/>
          <p:nvPr/>
        </p:nvSpPr>
        <p:spPr>
          <a:xfrm rot="0">
            <a:off x="6054924" y="6004918"/>
            <a:ext cx="4436715"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384653"/>
                </a:solidFill>
                <a:latin typeface="Montserrat 1"/>
                <a:ea typeface="Montserrat 1"/>
                <a:cs typeface="Montserrat 1"/>
                <a:sym typeface="Montserrat 1"/>
              </a:rPr>
              <a:t>Nguyên liệu 2: 5 tấn</a:t>
            </a:r>
          </a:p>
        </p:txBody>
      </p:sp>
      <p:sp>
        <p:nvSpPr>
          <p:cNvPr name="TextBox 18" id="18"/>
          <p:cNvSpPr txBox="true"/>
          <p:nvPr/>
        </p:nvSpPr>
        <p:spPr>
          <a:xfrm rot="0">
            <a:off x="6054924" y="6532960"/>
            <a:ext cx="4436715"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384653"/>
                </a:solidFill>
                <a:latin typeface="Montserrat 1"/>
                <a:ea typeface="Montserrat 1"/>
                <a:cs typeface="Montserrat 1"/>
                <a:sym typeface="Montserrat 1"/>
              </a:rPr>
              <a:t>Nguyên liệu 3: 21 tấn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0" y="0"/>
            <a:ext cx="18288000" cy="3554462"/>
            <a:chOff x="0" y="0"/>
            <a:chExt cx="24384000" cy="4739283"/>
          </a:xfrm>
        </p:grpSpPr>
        <p:sp>
          <p:nvSpPr>
            <p:cNvPr name="Freeform 9" id="9" descr="preencoded.png"/>
            <p:cNvSpPr/>
            <p:nvPr/>
          </p:nvSpPr>
          <p:spPr>
            <a:xfrm flipH="false" flipV="false" rot="0">
              <a:off x="0" y="0"/>
              <a:ext cx="24384000" cy="4739259"/>
            </a:xfrm>
            <a:custGeom>
              <a:avLst/>
              <a:gdLst/>
              <a:ahLst/>
              <a:cxnLst/>
              <a:rect r="r" b="b" t="t" l="l"/>
              <a:pathLst>
                <a:path h="4739259" w="24384000">
                  <a:moveTo>
                    <a:pt x="0" y="0"/>
                  </a:moveTo>
                  <a:lnTo>
                    <a:pt x="24384000" y="0"/>
                  </a:lnTo>
                  <a:lnTo>
                    <a:pt x="24384000" y="4739259"/>
                  </a:lnTo>
                  <a:lnTo>
                    <a:pt x="0" y="4739259"/>
                  </a:lnTo>
                  <a:lnTo>
                    <a:pt x="0" y="0"/>
                  </a:lnTo>
                  <a:close/>
                </a:path>
              </a:pathLst>
            </a:custGeom>
            <a:blipFill>
              <a:blip r:embed="rId5"/>
              <a:stretch>
                <a:fillRect l="-23" t="0" r="-23" b="0"/>
              </a:stretch>
            </a:blipFill>
          </p:spPr>
        </p:sp>
      </p:grpSp>
      <p:sp>
        <p:nvSpPr>
          <p:cNvPr name="TextBox 10" id="10"/>
          <p:cNvSpPr txBox="true"/>
          <p:nvPr/>
        </p:nvSpPr>
        <p:spPr>
          <a:xfrm rot="0">
            <a:off x="947886" y="4254550"/>
            <a:ext cx="8835032" cy="69373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Mục Tiêu &amp; Biến Quyết Định</a:t>
            </a:r>
          </a:p>
        </p:txBody>
      </p:sp>
      <p:sp>
        <p:nvSpPr>
          <p:cNvPr name="TextBox 11" id="11"/>
          <p:cNvSpPr txBox="true"/>
          <p:nvPr/>
        </p:nvSpPr>
        <p:spPr>
          <a:xfrm rot="0">
            <a:off x="947886" y="5214640"/>
            <a:ext cx="16392228"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Bài toán này xoay quanh việc định lượng sản xuất để đạt được lợi nhuận cao nhất.</a:t>
            </a:r>
          </a:p>
        </p:txBody>
      </p:sp>
      <p:grpSp>
        <p:nvGrpSpPr>
          <p:cNvPr name="Group 12" id="12"/>
          <p:cNvGrpSpPr/>
          <p:nvPr/>
        </p:nvGrpSpPr>
        <p:grpSpPr>
          <a:xfrm rot="0">
            <a:off x="943124" y="6024116"/>
            <a:ext cx="8070205" cy="3379142"/>
            <a:chOff x="0" y="0"/>
            <a:chExt cx="10760273" cy="4505523"/>
          </a:xfrm>
        </p:grpSpPr>
        <p:sp>
          <p:nvSpPr>
            <p:cNvPr name="Freeform 13" id="13"/>
            <p:cNvSpPr/>
            <p:nvPr/>
          </p:nvSpPr>
          <p:spPr>
            <a:xfrm flipH="false" flipV="false" rot="0">
              <a:off x="6350" y="6350"/>
              <a:ext cx="10747629" cy="4492879"/>
            </a:xfrm>
            <a:custGeom>
              <a:avLst/>
              <a:gdLst/>
              <a:ahLst/>
              <a:cxnLst/>
              <a:rect r="r" b="b" t="t" l="l"/>
              <a:pathLst>
                <a:path h="4492879" w="10747629">
                  <a:moveTo>
                    <a:pt x="0" y="541655"/>
                  </a:moveTo>
                  <a:cubicBezTo>
                    <a:pt x="0" y="242570"/>
                    <a:pt x="242951" y="0"/>
                    <a:pt x="542544" y="0"/>
                  </a:cubicBezTo>
                  <a:lnTo>
                    <a:pt x="10205085" y="0"/>
                  </a:lnTo>
                  <a:cubicBezTo>
                    <a:pt x="10504678" y="0"/>
                    <a:pt x="10747629" y="242570"/>
                    <a:pt x="10747629" y="541655"/>
                  </a:cubicBezTo>
                  <a:lnTo>
                    <a:pt x="10747629" y="3951224"/>
                  </a:lnTo>
                  <a:cubicBezTo>
                    <a:pt x="10747629" y="4250309"/>
                    <a:pt x="10504678" y="4492879"/>
                    <a:pt x="10205085" y="4492879"/>
                  </a:cubicBezTo>
                  <a:lnTo>
                    <a:pt x="542544" y="4492879"/>
                  </a:lnTo>
                  <a:cubicBezTo>
                    <a:pt x="242951" y="4492879"/>
                    <a:pt x="0" y="4250309"/>
                    <a:pt x="0" y="3951224"/>
                  </a:cubicBezTo>
                  <a:close/>
                </a:path>
              </a:pathLst>
            </a:custGeom>
            <a:solidFill>
              <a:srgbClr val="D4E9F7"/>
            </a:solidFill>
          </p:spPr>
        </p:sp>
        <p:sp>
          <p:nvSpPr>
            <p:cNvPr name="Freeform 14" id="14"/>
            <p:cNvSpPr/>
            <p:nvPr/>
          </p:nvSpPr>
          <p:spPr>
            <a:xfrm flipH="false" flipV="false" rot="0">
              <a:off x="0" y="0"/>
              <a:ext cx="10760329" cy="4505579"/>
            </a:xfrm>
            <a:custGeom>
              <a:avLst/>
              <a:gdLst/>
              <a:ahLst/>
              <a:cxnLst/>
              <a:rect r="r" b="b" t="t" l="l"/>
              <a:pathLst>
                <a:path h="4505579" w="10760329">
                  <a:moveTo>
                    <a:pt x="0" y="548005"/>
                  </a:moveTo>
                  <a:cubicBezTo>
                    <a:pt x="0" y="245364"/>
                    <a:pt x="245745" y="0"/>
                    <a:pt x="548894" y="0"/>
                  </a:cubicBezTo>
                  <a:lnTo>
                    <a:pt x="10211435" y="0"/>
                  </a:lnTo>
                  <a:lnTo>
                    <a:pt x="10211435" y="6350"/>
                  </a:lnTo>
                  <a:lnTo>
                    <a:pt x="10211435" y="0"/>
                  </a:lnTo>
                  <a:cubicBezTo>
                    <a:pt x="10514584" y="0"/>
                    <a:pt x="10760329" y="245364"/>
                    <a:pt x="10760329" y="548005"/>
                  </a:cubicBezTo>
                  <a:lnTo>
                    <a:pt x="10753979" y="548005"/>
                  </a:lnTo>
                  <a:lnTo>
                    <a:pt x="10760329" y="548005"/>
                  </a:lnTo>
                  <a:lnTo>
                    <a:pt x="10760329" y="3957574"/>
                  </a:lnTo>
                  <a:lnTo>
                    <a:pt x="10753979" y="3957574"/>
                  </a:lnTo>
                  <a:lnTo>
                    <a:pt x="10760329" y="3957574"/>
                  </a:lnTo>
                  <a:cubicBezTo>
                    <a:pt x="10760329" y="4260215"/>
                    <a:pt x="10514584" y="4505579"/>
                    <a:pt x="10211435" y="4505579"/>
                  </a:cubicBezTo>
                  <a:lnTo>
                    <a:pt x="10211435" y="4499229"/>
                  </a:lnTo>
                  <a:lnTo>
                    <a:pt x="10211435" y="4505579"/>
                  </a:lnTo>
                  <a:lnTo>
                    <a:pt x="548894" y="4505579"/>
                  </a:lnTo>
                  <a:lnTo>
                    <a:pt x="548894" y="4499229"/>
                  </a:lnTo>
                  <a:lnTo>
                    <a:pt x="548894" y="4505579"/>
                  </a:lnTo>
                  <a:cubicBezTo>
                    <a:pt x="245745" y="4505579"/>
                    <a:pt x="0" y="4260215"/>
                    <a:pt x="0" y="3957574"/>
                  </a:cubicBezTo>
                  <a:lnTo>
                    <a:pt x="0" y="548005"/>
                  </a:lnTo>
                  <a:lnTo>
                    <a:pt x="6350" y="548005"/>
                  </a:lnTo>
                  <a:lnTo>
                    <a:pt x="0" y="548005"/>
                  </a:lnTo>
                  <a:moveTo>
                    <a:pt x="12700" y="548005"/>
                  </a:moveTo>
                  <a:lnTo>
                    <a:pt x="12700" y="3957574"/>
                  </a:lnTo>
                  <a:lnTo>
                    <a:pt x="6350" y="3957574"/>
                  </a:lnTo>
                  <a:lnTo>
                    <a:pt x="12700" y="3957574"/>
                  </a:lnTo>
                  <a:cubicBezTo>
                    <a:pt x="12700" y="4253230"/>
                    <a:pt x="252730" y="4492879"/>
                    <a:pt x="548894" y="4492879"/>
                  </a:cubicBezTo>
                  <a:lnTo>
                    <a:pt x="10211435" y="4492879"/>
                  </a:lnTo>
                  <a:cubicBezTo>
                    <a:pt x="10507599" y="4492879"/>
                    <a:pt x="10747629" y="4253230"/>
                    <a:pt x="10747629" y="3957574"/>
                  </a:cubicBezTo>
                  <a:lnTo>
                    <a:pt x="10747629" y="548005"/>
                  </a:lnTo>
                  <a:cubicBezTo>
                    <a:pt x="10747629" y="252349"/>
                    <a:pt x="10507472" y="12700"/>
                    <a:pt x="10211435" y="12700"/>
                  </a:cubicBezTo>
                  <a:lnTo>
                    <a:pt x="548894" y="12700"/>
                  </a:lnTo>
                  <a:lnTo>
                    <a:pt x="548894" y="6350"/>
                  </a:lnTo>
                  <a:lnTo>
                    <a:pt x="548894" y="12700"/>
                  </a:lnTo>
                  <a:cubicBezTo>
                    <a:pt x="252730" y="12700"/>
                    <a:pt x="12700" y="252349"/>
                    <a:pt x="12700" y="548005"/>
                  </a:cubicBezTo>
                  <a:close/>
                </a:path>
              </a:pathLst>
            </a:custGeom>
            <a:solidFill>
              <a:srgbClr val="BACFDD"/>
            </a:solidFill>
          </p:spPr>
        </p:sp>
      </p:grpSp>
      <p:grpSp>
        <p:nvGrpSpPr>
          <p:cNvPr name="Group 15" id="15"/>
          <p:cNvGrpSpPr/>
          <p:nvPr/>
        </p:nvGrpSpPr>
        <p:grpSpPr>
          <a:xfrm rot="0">
            <a:off x="1228130" y="6309122"/>
            <a:ext cx="812452" cy="812452"/>
            <a:chOff x="0" y="0"/>
            <a:chExt cx="1083270" cy="1083270"/>
          </a:xfrm>
        </p:grpSpPr>
        <p:sp>
          <p:nvSpPr>
            <p:cNvPr name="Freeform 16" id="16" descr="preencoded.png"/>
            <p:cNvSpPr/>
            <p:nvPr/>
          </p:nvSpPr>
          <p:spPr>
            <a:xfrm flipH="false" flipV="false" rot="0">
              <a:off x="0" y="0"/>
              <a:ext cx="1083310" cy="1083310"/>
            </a:xfrm>
            <a:custGeom>
              <a:avLst/>
              <a:gdLst/>
              <a:ahLst/>
              <a:cxnLst/>
              <a:rect r="r" b="b" t="t" l="l"/>
              <a:pathLst>
                <a:path h="1083310" w="1083310">
                  <a:moveTo>
                    <a:pt x="0" y="0"/>
                  </a:moveTo>
                  <a:lnTo>
                    <a:pt x="1083310" y="0"/>
                  </a:lnTo>
                  <a:lnTo>
                    <a:pt x="1083310" y="1083310"/>
                  </a:lnTo>
                  <a:lnTo>
                    <a:pt x="0" y="1083310"/>
                  </a:lnTo>
                  <a:lnTo>
                    <a:pt x="0" y="0"/>
                  </a:lnTo>
                  <a:close/>
                </a:path>
              </a:pathLst>
            </a:custGeom>
            <a:blipFill>
              <a:blip r:embed="rId6"/>
              <a:stretch>
                <a:fillRect l="0" t="0" r="3" b="3"/>
              </a:stretch>
            </a:blipFill>
          </p:spPr>
        </p:sp>
      </p:grpSp>
      <p:grpSp>
        <p:nvGrpSpPr>
          <p:cNvPr name="Group 17" id="17"/>
          <p:cNvGrpSpPr/>
          <p:nvPr/>
        </p:nvGrpSpPr>
        <p:grpSpPr>
          <a:xfrm rot="0">
            <a:off x="1451521" y="6486822"/>
            <a:ext cx="365523" cy="456903"/>
            <a:chOff x="0" y="0"/>
            <a:chExt cx="487363" cy="609203"/>
          </a:xfrm>
        </p:grpSpPr>
        <p:sp>
          <p:nvSpPr>
            <p:cNvPr name="Freeform 18" id="18" descr="preencoded.png"/>
            <p:cNvSpPr/>
            <p:nvPr/>
          </p:nvSpPr>
          <p:spPr>
            <a:xfrm flipH="false" flipV="false" rot="0">
              <a:off x="0" y="0"/>
              <a:ext cx="487426" cy="609219"/>
            </a:xfrm>
            <a:custGeom>
              <a:avLst/>
              <a:gdLst/>
              <a:ahLst/>
              <a:cxnLst/>
              <a:rect r="r" b="b" t="t" l="l"/>
              <a:pathLst>
                <a:path h="609219" w="487426">
                  <a:moveTo>
                    <a:pt x="0" y="0"/>
                  </a:moveTo>
                  <a:lnTo>
                    <a:pt x="487426" y="0"/>
                  </a:lnTo>
                  <a:lnTo>
                    <a:pt x="487426" y="609219"/>
                  </a:lnTo>
                  <a:lnTo>
                    <a:pt x="0" y="609219"/>
                  </a:lnTo>
                  <a:lnTo>
                    <a:pt x="0" y="0"/>
                  </a:lnTo>
                  <a:close/>
                </a:path>
              </a:pathLst>
            </a:custGeom>
            <a:blipFill>
              <a:blip r:embed="rId7"/>
              <a:stretch>
                <a:fillRect l="0" t="-526" r="12" b="-523"/>
              </a:stretch>
            </a:blipFill>
          </p:spPr>
        </p:sp>
      </p:grpSp>
      <p:sp>
        <p:nvSpPr>
          <p:cNvPr name="TextBox 19" id="19"/>
          <p:cNvSpPr txBox="true"/>
          <p:nvPr/>
        </p:nvSpPr>
        <p:spPr>
          <a:xfrm rot="0">
            <a:off x="1228130" y="7373242"/>
            <a:ext cx="4276130" cy="553491"/>
          </a:xfrm>
          <a:prstGeom prst="rect">
            <a:avLst/>
          </a:prstGeom>
        </p:spPr>
        <p:txBody>
          <a:bodyPr anchor="t" rtlCol="false" tIns="0" lIns="0" bIns="0" rIns="0">
            <a:spAutoFit/>
          </a:bodyPr>
          <a:lstStyle/>
          <a:p>
            <a:pPr algn="l">
              <a:lnSpc>
                <a:spcPts val="4187"/>
              </a:lnSpc>
            </a:pPr>
            <a:r>
              <a:rPr lang="en-US" sz="3312" b="true">
                <a:solidFill>
                  <a:srgbClr val="384653"/>
                </a:solidFill>
                <a:latin typeface="Barlow Bold"/>
                <a:ea typeface="Barlow Bold"/>
                <a:cs typeface="Barlow Bold"/>
                <a:sym typeface="Barlow Bold"/>
              </a:rPr>
              <a:t>Mục tiêu</a:t>
            </a:r>
          </a:p>
        </p:txBody>
      </p:sp>
      <p:sp>
        <p:nvSpPr>
          <p:cNvPr name="TextBox 20" id="20"/>
          <p:cNvSpPr txBox="true"/>
          <p:nvPr/>
        </p:nvSpPr>
        <p:spPr>
          <a:xfrm rot="0">
            <a:off x="1228130" y="8012906"/>
            <a:ext cx="7500194"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Tối đa hóa lợi nhuận đóng góp từ hai sản phẩm.</a:t>
            </a:r>
          </a:p>
        </p:txBody>
      </p:sp>
      <p:sp>
        <p:nvSpPr>
          <p:cNvPr name="TextBox 21" id="21"/>
          <p:cNvSpPr txBox="true"/>
          <p:nvPr/>
        </p:nvSpPr>
        <p:spPr>
          <a:xfrm rot="0">
            <a:off x="1228130" y="8608665"/>
            <a:ext cx="7500194" cy="509588"/>
          </a:xfrm>
          <a:prstGeom prst="rect">
            <a:avLst/>
          </a:prstGeom>
        </p:spPr>
        <p:txBody>
          <a:bodyPr anchor="t" rtlCol="false" tIns="0" lIns="0" bIns="0" rIns="0">
            <a:spAutoFit/>
          </a:bodyPr>
          <a:lstStyle/>
          <a:p>
            <a:pPr algn="l">
              <a:lnSpc>
                <a:spcPts val="3374"/>
              </a:lnSpc>
            </a:pPr>
            <a:r>
              <a:rPr lang="en-US" sz="2125">
                <a:solidFill>
                  <a:srgbClr val="75BAE6"/>
                </a:solidFill>
                <a:latin typeface="Montserrat 1"/>
                <a:ea typeface="Montserrat 1"/>
                <a:cs typeface="Montserrat 1"/>
                <a:sym typeface="Montserrat 1"/>
              </a:rPr>
              <a:t>40$/tấn phụ gia</a:t>
            </a:r>
            <a:r>
              <a:rPr lang="en-US" sz="2125">
                <a:solidFill>
                  <a:srgbClr val="384653"/>
                </a:solidFill>
                <a:latin typeface="Montserrat 1"/>
                <a:ea typeface="Montserrat 1"/>
                <a:cs typeface="Montserrat 1"/>
                <a:sym typeface="Montserrat 1"/>
              </a:rPr>
              <a:t> + </a:t>
            </a:r>
            <a:r>
              <a:rPr lang="en-US" sz="2125">
                <a:solidFill>
                  <a:srgbClr val="2589C9"/>
                </a:solidFill>
                <a:latin typeface="Montserrat 1"/>
                <a:ea typeface="Montserrat 1"/>
                <a:cs typeface="Montserrat 1"/>
                <a:sym typeface="Montserrat 1"/>
              </a:rPr>
              <a:t>30$/tấn dung môi</a:t>
            </a:r>
          </a:p>
        </p:txBody>
      </p:sp>
      <p:grpSp>
        <p:nvGrpSpPr>
          <p:cNvPr name="Group 22" id="22"/>
          <p:cNvGrpSpPr/>
          <p:nvPr/>
        </p:nvGrpSpPr>
        <p:grpSpPr>
          <a:xfrm rot="0">
            <a:off x="9274522" y="6024116"/>
            <a:ext cx="8070354" cy="3379142"/>
            <a:chOff x="0" y="0"/>
            <a:chExt cx="10760472" cy="4505523"/>
          </a:xfrm>
        </p:grpSpPr>
        <p:sp>
          <p:nvSpPr>
            <p:cNvPr name="Freeform 23" id="23"/>
            <p:cNvSpPr/>
            <p:nvPr/>
          </p:nvSpPr>
          <p:spPr>
            <a:xfrm flipH="false" flipV="false" rot="0">
              <a:off x="6350" y="6350"/>
              <a:ext cx="10747756" cy="4492879"/>
            </a:xfrm>
            <a:custGeom>
              <a:avLst/>
              <a:gdLst/>
              <a:ahLst/>
              <a:cxnLst/>
              <a:rect r="r" b="b" t="t" l="l"/>
              <a:pathLst>
                <a:path h="4492879" w="10747756">
                  <a:moveTo>
                    <a:pt x="0" y="541655"/>
                  </a:moveTo>
                  <a:cubicBezTo>
                    <a:pt x="0" y="242570"/>
                    <a:pt x="242951" y="0"/>
                    <a:pt x="542544" y="0"/>
                  </a:cubicBezTo>
                  <a:lnTo>
                    <a:pt x="10205212" y="0"/>
                  </a:lnTo>
                  <a:cubicBezTo>
                    <a:pt x="10504805" y="0"/>
                    <a:pt x="10747756" y="242570"/>
                    <a:pt x="10747756" y="541655"/>
                  </a:cubicBezTo>
                  <a:lnTo>
                    <a:pt x="10747756" y="3951224"/>
                  </a:lnTo>
                  <a:cubicBezTo>
                    <a:pt x="10747756" y="4250309"/>
                    <a:pt x="10504805" y="4492879"/>
                    <a:pt x="10205212" y="4492879"/>
                  </a:cubicBezTo>
                  <a:lnTo>
                    <a:pt x="542544" y="4492879"/>
                  </a:lnTo>
                  <a:cubicBezTo>
                    <a:pt x="242951" y="4492879"/>
                    <a:pt x="0" y="4250309"/>
                    <a:pt x="0" y="3951224"/>
                  </a:cubicBezTo>
                  <a:close/>
                </a:path>
              </a:pathLst>
            </a:custGeom>
            <a:solidFill>
              <a:srgbClr val="D4E9F7"/>
            </a:solidFill>
          </p:spPr>
        </p:sp>
        <p:sp>
          <p:nvSpPr>
            <p:cNvPr name="Freeform 24" id="24"/>
            <p:cNvSpPr/>
            <p:nvPr/>
          </p:nvSpPr>
          <p:spPr>
            <a:xfrm flipH="false" flipV="false" rot="0">
              <a:off x="0" y="0"/>
              <a:ext cx="10760456" cy="4505579"/>
            </a:xfrm>
            <a:custGeom>
              <a:avLst/>
              <a:gdLst/>
              <a:ahLst/>
              <a:cxnLst/>
              <a:rect r="r" b="b" t="t" l="l"/>
              <a:pathLst>
                <a:path h="4505579" w="10760456">
                  <a:moveTo>
                    <a:pt x="0" y="548005"/>
                  </a:moveTo>
                  <a:cubicBezTo>
                    <a:pt x="0" y="245364"/>
                    <a:pt x="245745" y="0"/>
                    <a:pt x="548894" y="0"/>
                  </a:cubicBezTo>
                  <a:lnTo>
                    <a:pt x="10211562" y="0"/>
                  </a:lnTo>
                  <a:lnTo>
                    <a:pt x="10211562" y="6350"/>
                  </a:lnTo>
                  <a:lnTo>
                    <a:pt x="10211562" y="0"/>
                  </a:lnTo>
                  <a:cubicBezTo>
                    <a:pt x="10514711" y="0"/>
                    <a:pt x="10760456" y="245364"/>
                    <a:pt x="10760456" y="548005"/>
                  </a:cubicBezTo>
                  <a:lnTo>
                    <a:pt x="10754106" y="548005"/>
                  </a:lnTo>
                  <a:lnTo>
                    <a:pt x="10760456" y="548005"/>
                  </a:lnTo>
                  <a:lnTo>
                    <a:pt x="10760456" y="3957574"/>
                  </a:lnTo>
                  <a:lnTo>
                    <a:pt x="10754106" y="3957574"/>
                  </a:lnTo>
                  <a:lnTo>
                    <a:pt x="10760456" y="3957574"/>
                  </a:lnTo>
                  <a:cubicBezTo>
                    <a:pt x="10760456" y="4260215"/>
                    <a:pt x="10514711" y="4505579"/>
                    <a:pt x="10211562" y="4505579"/>
                  </a:cubicBezTo>
                  <a:lnTo>
                    <a:pt x="10211562" y="4499229"/>
                  </a:lnTo>
                  <a:lnTo>
                    <a:pt x="10211562" y="4505579"/>
                  </a:lnTo>
                  <a:lnTo>
                    <a:pt x="548894" y="4505579"/>
                  </a:lnTo>
                  <a:lnTo>
                    <a:pt x="548894" y="4499229"/>
                  </a:lnTo>
                  <a:lnTo>
                    <a:pt x="548894" y="4505579"/>
                  </a:lnTo>
                  <a:cubicBezTo>
                    <a:pt x="245745" y="4505579"/>
                    <a:pt x="0" y="4260215"/>
                    <a:pt x="0" y="3957574"/>
                  </a:cubicBezTo>
                  <a:lnTo>
                    <a:pt x="0" y="548005"/>
                  </a:lnTo>
                  <a:lnTo>
                    <a:pt x="6350" y="548005"/>
                  </a:lnTo>
                  <a:lnTo>
                    <a:pt x="0" y="548005"/>
                  </a:lnTo>
                  <a:moveTo>
                    <a:pt x="12700" y="548005"/>
                  </a:moveTo>
                  <a:lnTo>
                    <a:pt x="12700" y="3957574"/>
                  </a:lnTo>
                  <a:lnTo>
                    <a:pt x="6350" y="3957574"/>
                  </a:lnTo>
                  <a:lnTo>
                    <a:pt x="12700" y="3957574"/>
                  </a:lnTo>
                  <a:cubicBezTo>
                    <a:pt x="12700" y="4253230"/>
                    <a:pt x="252730" y="4492879"/>
                    <a:pt x="548894" y="4492879"/>
                  </a:cubicBezTo>
                  <a:lnTo>
                    <a:pt x="10211562" y="4492879"/>
                  </a:lnTo>
                  <a:cubicBezTo>
                    <a:pt x="10507726" y="4492879"/>
                    <a:pt x="10747756" y="4253230"/>
                    <a:pt x="10747756" y="3957574"/>
                  </a:cubicBezTo>
                  <a:lnTo>
                    <a:pt x="10747756" y="548005"/>
                  </a:lnTo>
                  <a:cubicBezTo>
                    <a:pt x="10747756" y="252349"/>
                    <a:pt x="10507726" y="12700"/>
                    <a:pt x="10211562" y="12700"/>
                  </a:cubicBezTo>
                  <a:lnTo>
                    <a:pt x="548894" y="12700"/>
                  </a:lnTo>
                  <a:lnTo>
                    <a:pt x="548894" y="6350"/>
                  </a:lnTo>
                  <a:lnTo>
                    <a:pt x="548894" y="12700"/>
                  </a:lnTo>
                  <a:cubicBezTo>
                    <a:pt x="252730" y="12700"/>
                    <a:pt x="12700" y="252349"/>
                    <a:pt x="12700" y="548005"/>
                  </a:cubicBezTo>
                  <a:close/>
                </a:path>
              </a:pathLst>
            </a:custGeom>
            <a:solidFill>
              <a:srgbClr val="BACFDD"/>
            </a:solidFill>
          </p:spPr>
        </p:sp>
      </p:grpSp>
      <p:grpSp>
        <p:nvGrpSpPr>
          <p:cNvPr name="Group 25" id="25"/>
          <p:cNvGrpSpPr/>
          <p:nvPr/>
        </p:nvGrpSpPr>
        <p:grpSpPr>
          <a:xfrm rot="0">
            <a:off x="9559529" y="6309122"/>
            <a:ext cx="812452" cy="812452"/>
            <a:chOff x="0" y="0"/>
            <a:chExt cx="1083270" cy="1083270"/>
          </a:xfrm>
        </p:grpSpPr>
        <p:sp>
          <p:nvSpPr>
            <p:cNvPr name="Freeform 26" id="26" descr="preencoded.png"/>
            <p:cNvSpPr/>
            <p:nvPr/>
          </p:nvSpPr>
          <p:spPr>
            <a:xfrm flipH="false" flipV="false" rot="0">
              <a:off x="0" y="0"/>
              <a:ext cx="1083310" cy="1083310"/>
            </a:xfrm>
            <a:custGeom>
              <a:avLst/>
              <a:gdLst/>
              <a:ahLst/>
              <a:cxnLst/>
              <a:rect r="r" b="b" t="t" l="l"/>
              <a:pathLst>
                <a:path h="1083310" w="1083310">
                  <a:moveTo>
                    <a:pt x="0" y="0"/>
                  </a:moveTo>
                  <a:lnTo>
                    <a:pt x="1083310" y="0"/>
                  </a:lnTo>
                  <a:lnTo>
                    <a:pt x="1083310" y="1083310"/>
                  </a:lnTo>
                  <a:lnTo>
                    <a:pt x="0" y="1083310"/>
                  </a:lnTo>
                  <a:lnTo>
                    <a:pt x="0" y="0"/>
                  </a:lnTo>
                  <a:close/>
                </a:path>
              </a:pathLst>
            </a:custGeom>
            <a:blipFill>
              <a:blip r:embed="rId8"/>
              <a:stretch>
                <a:fillRect l="0" t="0" r="3" b="3"/>
              </a:stretch>
            </a:blipFill>
          </p:spPr>
        </p:sp>
      </p:grpSp>
      <p:grpSp>
        <p:nvGrpSpPr>
          <p:cNvPr name="Group 27" id="27"/>
          <p:cNvGrpSpPr/>
          <p:nvPr/>
        </p:nvGrpSpPr>
        <p:grpSpPr>
          <a:xfrm rot="0">
            <a:off x="9782919" y="6486822"/>
            <a:ext cx="365522" cy="456903"/>
            <a:chOff x="0" y="0"/>
            <a:chExt cx="487363" cy="609203"/>
          </a:xfrm>
        </p:grpSpPr>
        <p:sp>
          <p:nvSpPr>
            <p:cNvPr name="Freeform 28" id="28" descr="preencoded.png"/>
            <p:cNvSpPr/>
            <p:nvPr/>
          </p:nvSpPr>
          <p:spPr>
            <a:xfrm flipH="false" flipV="false" rot="0">
              <a:off x="0" y="0"/>
              <a:ext cx="487426" cy="609219"/>
            </a:xfrm>
            <a:custGeom>
              <a:avLst/>
              <a:gdLst/>
              <a:ahLst/>
              <a:cxnLst/>
              <a:rect r="r" b="b" t="t" l="l"/>
              <a:pathLst>
                <a:path h="609219" w="487426">
                  <a:moveTo>
                    <a:pt x="0" y="0"/>
                  </a:moveTo>
                  <a:lnTo>
                    <a:pt x="487426" y="0"/>
                  </a:lnTo>
                  <a:lnTo>
                    <a:pt x="487426" y="609219"/>
                  </a:lnTo>
                  <a:lnTo>
                    <a:pt x="0" y="609219"/>
                  </a:lnTo>
                  <a:lnTo>
                    <a:pt x="0" y="0"/>
                  </a:lnTo>
                  <a:close/>
                </a:path>
              </a:pathLst>
            </a:custGeom>
            <a:blipFill>
              <a:blip r:embed="rId9"/>
              <a:stretch>
                <a:fillRect l="0" t="-526" r="12" b="-523"/>
              </a:stretch>
            </a:blipFill>
          </p:spPr>
        </p:sp>
      </p:grpSp>
      <p:sp>
        <p:nvSpPr>
          <p:cNvPr name="TextBox 29" id="29"/>
          <p:cNvSpPr txBox="true"/>
          <p:nvPr/>
        </p:nvSpPr>
        <p:spPr>
          <a:xfrm rot="0">
            <a:off x="9559529" y="7373242"/>
            <a:ext cx="4276130" cy="553491"/>
          </a:xfrm>
          <a:prstGeom prst="rect">
            <a:avLst/>
          </a:prstGeom>
        </p:spPr>
        <p:txBody>
          <a:bodyPr anchor="t" rtlCol="false" tIns="0" lIns="0" bIns="0" rIns="0">
            <a:spAutoFit/>
          </a:bodyPr>
          <a:lstStyle/>
          <a:p>
            <a:pPr algn="l">
              <a:lnSpc>
                <a:spcPts val="4187"/>
              </a:lnSpc>
            </a:pPr>
            <a:r>
              <a:rPr lang="en-US" sz="3312" b="true">
                <a:solidFill>
                  <a:srgbClr val="384653"/>
                </a:solidFill>
                <a:latin typeface="Barlow Bold"/>
                <a:ea typeface="Barlow Bold"/>
                <a:cs typeface="Barlow Bold"/>
                <a:sym typeface="Barlow Bold"/>
              </a:rPr>
              <a:t>Biến quyết định</a:t>
            </a:r>
          </a:p>
        </p:txBody>
      </p:sp>
      <p:sp>
        <p:nvSpPr>
          <p:cNvPr name="TextBox 30" id="30"/>
          <p:cNvSpPr txBox="true"/>
          <p:nvPr/>
        </p:nvSpPr>
        <p:spPr>
          <a:xfrm rot="0">
            <a:off x="9559529" y="8012906"/>
            <a:ext cx="7500342" cy="509588"/>
          </a:xfrm>
          <a:prstGeom prst="rect">
            <a:avLst/>
          </a:prstGeom>
        </p:spPr>
        <p:txBody>
          <a:bodyPr anchor="t" rtlCol="false" tIns="0" lIns="0" bIns="0" rIns="0">
            <a:spAutoFit/>
          </a:bodyPr>
          <a:lstStyle/>
          <a:p>
            <a:pPr algn="l">
              <a:lnSpc>
                <a:spcPts val="3374"/>
              </a:lnSpc>
            </a:pPr>
            <a:r>
              <a:rPr lang="en-US" sz="2125" b="true">
                <a:solidFill>
                  <a:srgbClr val="384653"/>
                </a:solidFill>
                <a:latin typeface="Montserrat 1 Bold"/>
                <a:ea typeface="Montserrat 1 Bold"/>
                <a:cs typeface="Montserrat 1 Bold"/>
                <a:sym typeface="Montserrat 1 Bold"/>
              </a:rPr>
              <a:t>F</a:t>
            </a:r>
            <a:r>
              <a:rPr lang="en-US" sz="2125">
                <a:solidFill>
                  <a:srgbClr val="384653"/>
                </a:solidFill>
                <a:latin typeface="Montserrat 1"/>
                <a:ea typeface="Montserrat 1"/>
                <a:cs typeface="Montserrat 1"/>
                <a:sym typeface="Montserrat 1"/>
              </a:rPr>
              <a:t>: Số tấn phụ gia nhiên liệu sản xuất.</a:t>
            </a:r>
          </a:p>
        </p:txBody>
      </p:sp>
      <p:sp>
        <p:nvSpPr>
          <p:cNvPr name="TextBox 31" id="31"/>
          <p:cNvSpPr txBox="true"/>
          <p:nvPr/>
        </p:nvSpPr>
        <p:spPr>
          <a:xfrm rot="0">
            <a:off x="9559529" y="8608665"/>
            <a:ext cx="7500342" cy="509588"/>
          </a:xfrm>
          <a:prstGeom prst="rect">
            <a:avLst/>
          </a:prstGeom>
        </p:spPr>
        <p:txBody>
          <a:bodyPr anchor="t" rtlCol="false" tIns="0" lIns="0" bIns="0" rIns="0">
            <a:spAutoFit/>
          </a:bodyPr>
          <a:lstStyle/>
          <a:p>
            <a:pPr algn="l">
              <a:lnSpc>
                <a:spcPts val="3374"/>
              </a:lnSpc>
            </a:pPr>
            <a:r>
              <a:rPr lang="en-US" sz="2125" b="true">
                <a:solidFill>
                  <a:srgbClr val="384653"/>
                </a:solidFill>
                <a:latin typeface="Montserrat 1 Bold"/>
                <a:ea typeface="Montserrat 1 Bold"/>
                <a:cs typeface="Montserrat 1 Bold"/>
                <a:sym typeface="Montserrat 1 Bold"/>
              </a:rPr>
              <a:t>S</a:t>
            </a:r>
            <a:r>
              <a:rPr lang="en-US" sz="2125">
                <a:solidFill>
                  <a:srgbClr val="384653"/>
                </a:solidFill>
                <a:latin typeface="Montserrat 1"/>
                <a:ea typeface="Montserrat 1"/>
                <a:cs typeface="Montserrat 1"/>
                <a:sym typeface="Montserrat 1"/>
              </a:rPr>
              <a:t>: Số tấn cơ sở dung môi sản xuất.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sp>
        <p:nvSpPr>
          <p:cNvPr name="TextBox 10" id="10"/>
          <p:cNvSpPr txBox="true"/>
          <p:nvPr/>
        </p:nvSpPr>
        <p:spPr>
          <a:xfrm rot="0">
            <a:off x="7805886" y="2393156"/>
            <a:ext cx="8079654" cy="69373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Xây Dựng Hàm Mục Tiêu</a:t>
            </a:r>
          </a:p>
        </p:txBody>
      </p:sp>
      <p:sp>
        <p:nvSpPr>
          <p:cNvPr name="TextBox 11" id="11"/>
          <p:cNvSpPr txBox="true"/>
          <p:nvPr/>
        </p:nvSpPr>
        <p:spPr>
          <a:xfrm rot="0">
            <a:off x="7805886" y="3353246"/>
            <a:ext cx="9534228"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Hàm mục tiêu biểu diễn tổng lợi nhuận mà công ty muốn tối đa hóa.</a:t>
            </a:r>
          </a:p>
        </p:txBody>
      </p:sp>
      <p:sp>
        <p:nvSpPr>
          <p:cNvPr name="TextBox 12" id="12"/>
          <p:cNvSpPr txBox="true"/>
          <p:nvPr/>
        </p:nvSpPr>
        <p:spPr>
          <a:xfrm rot="0">
            <a:off x="8212039" y="4535538"/>
            <a:ext cx="7126932" cy="928985"/>
          </a:xfrm>
          <a:prstGeom prst="rect">
            <a:avLst/>
          </a:prstGeom>
        </p:spPr>
        <p:txBody>
          <a:bodyPr anchor="t" rtlCol="false" tIns="0" lIns="0" bIns="0" rIns="0">
            <a:spAutoFit/>
          </a:bodyPr>
          <a:lstStyle/>
          <a:p>
            <a:pPr algn="l">
              <a:lnSpc>
                <a:spcPts val="7000"/>
              </a:lnSpc>
            </a:pPr>
            <a:r>
              <a:rPr lang="en-US" sz="5562" b="true">
                <a:solidFill>
                  <a:srgbClr val="2E3C4E"/>
                </a:solidFill>
                <a:latin typeface="Barlow Bold"/>
                <a:ea typeface="Barlow Bold"/>
                <a:cs typeface="Barlow Bold"/>
                <a:sym typeface="Barlow Bold"/>
              </a:rPr>
              <a:t>𝑀𝑎𝑥 Z = </a:t>
            </a:r>
            <a:r>
              <a:rPr lang="en-US" sz="5562" b="true">
                <a:solidFill>
                  <a:srgbClr val="75BAE6"/>
                </a:solidFill>
                <a:latin typeface="Barlow Bold"/>
                <a:ea typeface="Barlow Bold"/>
                <a:cs typeface="Barlow Bold"/>
                <a:sym typeface="Barlow Bold"/>
              </a:rPr>
              <a:t>40F</a:t>
            </a:r>
            <a:r>
              <a:rPr lang="en-US" sz="5562" b="true">
                <a:solidFill>
                  <a:srgbClr val="2E3C4E"/>
                </a:solidFill>
                <a:latin typeface="Barlow Bold"/>
                <a:ea typeface="Barlow Bold"/>
                <a:cs typeface="Barlow Bold"/>
                <a:sym typeface="Barlow Bold"/>
              </a:rPr>
              <a:t> + </a:t>
            </a:r>
            <a:r>
              <a:rPr lang="en-US" sz="5562" b="true">
                <a:solidFill>
                  <a:srgbClr val="2589C9"/>
                </a:solidFill>
                <a:latin typeface="Barlow Bold"/>
                <a:ea typeface="Barlow Bold"/>
                <a:cs typeface="Barlow Bold"/>
                <a:sym typeface="Barlow Bold"/>
              </a:rPr>
              <a:t>30S</a:t>
            </a:r>
          </a:p>
        </p:txBody>
      </p:sp>
      <p:grpSp>
        <p:nvGrpSpPr>
          <p:cNvPr name="Group 13" id="13"/>
          <p:cNvGrpSpPr/>
          <p:nvPr/>
        </p:nvGrpSpPr>
        <p:grpSpPr>
          <a:xfrm rot="0">
            <a:off x="7805886" y="4167485"/>
            <a:ext cx="38100" cy="1703189"/>
            <a:chOff x="0" y="0"/>
            <a:chExt cx="50800" cy="2270918"/>
          </a:xfrm>
        </p:grpSpPr>
        <p:sp>
          <p:nvSpPr>
            <p:cNvPr name="Freeform 14" id="14"/>
            <p:cNvSpPr/>
            <p:nvPr/>
          </p:nvSpPr>
          <p:spPr>
            <a:xfrm flipH="false" flipV="false" rot="0">
              <a:off x="0" y="0"/>
              <a:ext cx="50800" cy="2270887"/>
            </a:xfrm>
            <a:custGeom>
              <a:avLst/>
              <a:gdLst/>
              <a:ahLst/>
              <a:cxnLst/>
              <a:rect r="r" b="b" t="t" l="l"/>
              <a:pathLst>
                <a:path h="2270887" w="50800">
                  <a:moveTo>
                    <a:pt x="0" y="0"/>
                  </a:moveTo>
                  <a:lnTo>
                    <a:pt x="50800" y="0"/>
                  </a:lnTo>
                  <a:lnTo>
                    <a:pt x="50800" y="2270887"/>
                  </a:lnTo>
                  <a:lnTo>
                    <a:pt x="0" y="2270887"/>
                  </a:lnTo>
                  <a:close/>
                </a:path>
              </a:pathLst>
            </a:custGeom>
            <a:solidFill>
              <a:srgbClr val="75BAE6"/>
            </a:solidFill>
          </p:spPr>
        </p:sp>
      </p:grpSp>
      <p:sp>
        <p:nvSpPr>
          <p:cNvPr name="TextBox 15" id="15"/>
          <p:cNvSpPr txBox="true"/>
          <p:nvPr/>
        </p:nvSpPr>
        <p:spPr>
          <a:xfrm rot="0">
            <a:off x="7805886" y="6099125"/>
            <a:ext cx="9534228"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Trong đó:</a:t>
            </a:r>
          </a:p>
        </p:txBody>
      </p:sp>
      <p:sp>
        <p:nvSpPr>
          <p:cNvPr name="TextBox 16" id="16"/>
          <p:cNvSpPr txBox="true"/>
          <p:nvPr/>
        </p:nvSpPr>
        <p:spPr>
          <a:xfrm rot="0">
            <a:off x="7805886" y="6837164"/>
            <a:ext cx="9534228"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75BAE6"/>
                </a:solidFill>
                <a:latin typeface="Montserrat 1"/>
                <a:ea typeface="Montserrat 1"/>
                <a:cs typeface="Montserrat 1"/>
                <a:sym typeface="Montserrat 1"/>
              </a:rPr>
              <a:t>40F</a:t>
            </a:r>
            <a:r>
              <a:rPr lang="en-US" sz="2125">
                <a:solidFill>
                  <a:srgbClr val="384653"/>
                </a:solidFill>
                <a:latin typeface="Montserrat 1"/>
                <a:ea typeface="Montserrat 1"/>
                <a:cs typeface="Montserrat 1"/>
                <a:sym typeface="Montserrat 1"/>
              </a:rPr>
              <a:t>: Lợi nhuận từ việc sản xuất phụ gia nhiên liệu.</a:t>
            </a:r>
          </a:p>
        </p:txBody>
      </p:sp>
      <p:sp>
        <p:nvSpPr>
          <p:cNvPr name="TextBox 17" id="17"/>
          <p:cNvSpPr txBox="true"/>
          <p:nvPr/>
        </p:nvSpPr>
        <p:spPr>
          <a:xfrm rot="0">
            <a:off x="7805886" y="7365206"/>
            <a:ext cx="9534228"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2589C9"/>
                </a:solidFill>
                <a:latin typeface="Montserrat 1"/>
                <a:ea typeface="Montserrat 1"/>
                <a:cs typeface="Montserrat 1"/>
                <a:sym typeface="Montserrat 1"/>
              </a:rPr>
              <a:t>30S</a:t>
            </a:r>
            <a:r>
              <a:rPr lang="en-US" sz="2125">
                <a:solidFill>
                  <a:srgbClr val="384653"/>
                </a:solidFill>
                <a:latin typeface="Montserrat 1"/>
                <a:ea typeface="Montserrat 1"/>
                <a:cs typeface="Montserrat 1"/>
                <a:sym typeface="Montserrat 1"/>
              </a:rPr>
              <a:t>: Lợi nhuận từ việc sản xuất cơ sở dung môi.</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sp>
        <p:nvSpPr>
          <p:cNvPr name="TextBox 10" id="10"/>
          <p:cNvSpPr txBox="true"/>
          <p:nvPr/>
        </p:nvSpPr>
        <p:spPr>
          <a:xfrm rot="0">
            <a:off x="7767786" y="837754"/>
            <a:ext cx="8491005" cy="69373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Các Ràng Buộc Nguồn Lực</a:t>
            </a:r>
          </a:p>
        </p:txBody>
      </p:sp>
      <p:sp>
        <p:nvSpPr>
          <p:cNvPr name="TextBox 11" id="11"/>
          <p:cNvSpPr txBox="true"/>
          <p:nvPr/>
        </p:nvSpPr>
        <p:spPr>
          <a:xfrm rot="0">
            <a:off x="7805886" y="1797992"/>
            <a:ext cx="9534228"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Quá trình sản xuất phải tuân thủ giới hạn về nguyên liệu thô.</a:t>
            </a:r>
          </a:p>
        </p:txBody>
      </p:sp>
      <p:grpSp>
        <p:nvGrpSpPr>
          <p:cNvPr name="Group 12" id="12"/>
          <p:cNvGrpSpPr/>
          <p:nvPr/>
        </p:nvGrpSpPr>
        <p:grpSpPr>
          <a:xfrm rot="0">
            <a:off x="7786836" y="2593181"/>
            <a:ext cx="4669780" cy="2725936"/>
            <a:chOff x="0" y="0"/>
            <a:chExt cx="6226373" cy="3634582"/>
          </a:xfrm>
        </p:grpSpPr>
        <p:sp>
          <p:nvSpPr>
            <p:cNvPr name="Freeform 13" id="13"/>
            <p:cNvSpPr/>
            <p:nvPr/>
          </p:nvSpPr>
          <p:spPr>
            <a:xfrm flipH="false" flipV="false" rot="0">
              <a:off x="25400" y="25400"/>
              <a:ext cx="6175502" cy="3583813"/>
            </a:xfrm>
            <a:custGeom>
              <a:avLst/>
              <a:gdLst/>
              <a:ahLst/>
              <a:cxnLst/>
              <a:rect r="r" b="b" t="t" l="l"/>
              <a:pathLst>
                <a:path h="3583813" w="6175502">
                  <a:moveTo>
                    <a:pt x="0" y="243840"/>
                  </a:moveTo>
                  <a:cubicBezTo>
                    <a:pt x="0" y="109220"/>
                    <a:pt x="109855" y="0"/>
                    <a:pt x="245237" y="0"/>
                  </a:cubicBezTo>
                  <a:lnTo>
                    <a:pt x="5930265" y="0"/>
                  </a:lnTo>
                  <a:cubicBezTo>
                    <a:pt x="6065774" y="0"/>
                    <a:pt x="6175502" y="109220"/>
                    <a:pt x="6175502" y="243840"/>
                  </a:cubicBezTo>
                  <a:lnTo>
                    <a:pt x="6175502" y="3339973"/>
                  </a:lnTo>
                  <a:cubicBezTo>
                    <a:pt x="6175502" y="3474593"/>
                    <a:pt x="6065647" y="3583813"/>
                    <a:pt x="5930265" y="3583813"/>
                  </a:cubicBezTo>
                  <a:lnTo>
                    <a:pt x="245237" y="3583813"/>
                  </a:lnTo>
                  <a:cubicBezTo>
                    <a:pt x="109728" y="3583813"/>
                    <a:pt x="0" y="3474593"/>
                    <a:pt x="0" y="3339973"/>
                  </a:cubicBezTo>
                  <a:close/>
                </a:path>
              </a:pathLst>
            </a:custGeom>
            <a:solidFill>
              <a:srgbClr val="FFFFFF"/>
            </a:solidFill>
          </p:spPr>
        </p:sp>
        <p:sp>
          <p:nvSpPr>
            <p:cNvPr name="Freeform 14" id="14"/>
            <p:cNvSpPr/>
            <p:nvPr/>
          </p:nvSpPr>
          <p:spPr>
            <a:xfrm flipH="false" flipV="false" rot="0">
              <a:off x="0" y="0"/>
              <a:ext cx="6226302" cy="3634613"/>
            </a:xfrm>
            <a:custGeom>
              <a:avLst/>
              <a:gdLst/>
              <a:ahLst/>
              <a:cxnLst/>
              <a:rect r="r" b="b" t="t" l="l"/>
              <a:pathLst>
                <a:path h="3634613" w="6226302">
                  <a:moveTo>
                    <a:pt x="0" y="269240"/>
                  </a:moveTo>
                  <a:cubicBezTo>
                    <a:pt x="0" y="120396"/>
                    <a:pt x="121285" y="0"/>
                    <a:pt x="270637" y="0"/>
                  </a:cubicBezTo>
                  <a:lnTo>
                    <a:pt x="5955665" y="0"/>
                  </a:lnTo>
                  <a:lnTo>
                    <a:pt x="5955665" y="25400"/>
                  </a:lnTo>
                  <a:lnTo>
                    <a:pt x="5955665" y="0"/>
                  </a:lnTo>
                  <a:cubicBezTo>
                    <a:pt x="6105017" y="0"/>
                    <a:pt x="6226302" y="120396"/>
                    <a:pt x="6226302" y="269240"/>
                  </a:cubicBezTo>
                  <a:lnTo>
                    <a:pt x="6200902" y="269240"/>
                  </a:lnTo>
                  <a:lnTo>
                    <a:pt x="6226302" y="269240"/>
                  </a:lnTo>
                  <a:lnTo>
                    <a:pt x="6226302" y="3365373"/>
                  </a:lnTo>
                  <a:lnTo>
                    <a:pt x="6200902" y="3365373"/>
                  </a:lnTo>
                  <a:lnTo>
                    <a:pt x="6226302" y="3365373"/>
                  </a:lnTo>
                  <a:cubicBezTo>
                    <a:pt x="6226302" y="3514217"/>
                    <a:pt x="6105017" y="3634613"/>
                    <a:pt x="5955665" y="3634613"/>
                  </a:cubicBezTo>
                  <a:lnTo>
                    <a:pt x="5955665" y="3609213"/>
                  </a:lnTo>
                  <a:lnTo>
                    <a:pt x="5955665" y="3634613"/>
                  </a:lnTo>
                  <a:lnTo>
                    <a:pt x="270637" y="3634613"/>
                  </a:lnTo>
                  <a:lnTo>
                    <a:pt x="270637" y="3609213"/>
                  </a:lnTo>
                  <a:lnTo>
                    <a:pt x="270637" y="3634613"/>
                  </a:lnTo>
                  <a:cubicBezTo>
                    <a:pt x="121285" y="3634613"/>
                    <a:pt x="0" y="3514217"/>
                    <a:pt x="0" y="3365373"/>
                  </a:cubicBezTo>
                  <a:lnTo>
                    <a:pt x="0" y="269240"/>
                  </a:lnTo>
                  <a:lnTo>
                    <a:pt x="25400" y="269240"/>
                  </a:lnTo>
                  <a:lnTo>
                    <a:pt x="0" y="269240"/>
                  </a:lnTo>
                  <a:moveTo>
                    <a:pt x="50800" y="269240"/>
                  </a:moveTo>
                  <a:lnTo>
                    <a:pt x="50800" y="3365373"/>
                  </a:lnTo>
                  <a:lnTo>
                    <a:pt x="25400" y="3365373"/>
                  </a:lnTo>
                  <a:lnTo>
                    <a:pt x="50800" y="3365373"/>
                  </a:lnTo>
                  <a:cubicBezTo>
                    <a:pt x="50800" y="3485896"/>
                    <a:pt x="149098" y="3583813"/>
                    <a:pt x="270637" y="3583813"/>
                  </a:cubicBezTo>
                  <a:lnTo>
                    <a:pt x="5955665" y="3583813"/>
                  </a:lnTo>
                  <a:cubicBezTo>
                    <a:pt x="6077204" y="3583813"/>
                    <a:pt x="6175502" y="3485896"/>
                    <a:pt x="6175502" y="3365373"/>
                  </a:cubicBezTo>
                  <a:lnTo>
                    <a:pt x="6175502" y="269240"/>
                  </a:lnTo>
                  <a:cubicBezTo>
                    <a:pt x="6175502" y="148717"/>
                    <a:pt x="6077204" y="50800"/>
                    <a:pt x="5955665" y="50800"/>
                  </a:cubicBezTo>
                  <a:lnTo>
                    <a:pt x="270637" y="50800"/>
                  </a:lnTo>
                  <a:lnTo>
                    <a:pt x="270637" y="25400"/>
                  </a:lnTo>
                  <a:lnTo>
                    <a:pt x="270637" y="50800"/>
                  </a:lnTo>
                  <a:cubicBezTo>
                    <a:pt x="149098" y="50800"/>
                    <a:pt x="50800" y="148717"/>
                    <a:pt x="50800" y="269240"/>
                  </a:cubicBezTo>
                  <a:close/>
                </a:path>
              </a:pathLst>
            </a:custGeom>
            <a:solidFill>
              <a:srgbClr val="BACFDD"/>
            </a:solidFill>
          </p:spPr>
        </p:sp>
      </p:grpSp>
      <p:grpSp>
        <p:nvGrpSpPr>
          <p:cNvPr name="Group 15" id="15"/>
          <p:cNvGrpSpPr/>
          <p:nvPr/>
        </p:nvGrpSpPr>
        <p:grpSpPr>
          <a:xfrm rot="0">
            <a:off x="7767786" y="2612231"/>
            <a:ext cx="152400" cy="2687836"/>
            <a:chOff x="0" y="0"/>
            <a:chExt cx="203200" cy="3583782"/>
          </a:xfrm>
        </p:grpSpPr>
        <p:sp>
          <p:nvSpPr>
            <p:cNvPr name="Freeform 16" id="16" descr="preencoded.png"/>
            <p:cNvSpPr/>
            <p:nvPr/>
          </p:nvSpPr>
          <p:spPr>
            <a:xfrm flipH="false" flipV="false" rot="0">
              <a:off x="0" y="0"/>
              <a:ext cx="203200" cy="3583813"/>
            </a:xfrm>
            <a:custGeom>
              <a:avLst/>
              <a:gdLst/>
              <a:ahLst/>
              <a:cxnLst/>
              <a:rect r="r" b="b" t="t" l="l"/>
              <a:pathLst>
                <a:path h="3583813" w="203200">
                  <a:moveTo>
                    <a:pt x="0" y="0"/>
                  </a:moveTo>
                  <a:lnTo>
                    <a:pt x="203200" y="0"/>
                  </a:lnTo>
                  <a:lnTo>
                    <a:pt x="203200" y="3583813"/>
                  </a:lnTo>
                  <a:lnTo>
                    <a:pt x="0" y="3583813"/>
                  </a:lnTo>
                  <a:lnTo>
                    <a:pt x="0" y="0"/>
                  </a:lnTo>
                  <a:close/>
                </a:path>
              </a:pathLst>
            </a:custGeom>
            <a:blipFill>
              <a:blip r:embed="rId6"/>
              <a:stretch>
                <a:fillRect l="-33" t="0" r="-33" b="0"/>
              </a:stretch>
            </a:blipFill>
          </p:spPr>
        </p:sp>
      </p:grpSp>
      <p:sp>
        <p:nvSpPr>
          <p:cNvPr name="TextBox 17" id="17"/>
          <p:cNvSpPr txBox="true"/>
          <p:nvPr/>
        </p:nvSpPr>
        <p:spPr>
          <a:xfrm rot="0">
            <a:off x="8229005" y="2892475"/>
            <a:ext cx="3563391" cy="473869"/>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Nguyên liệu 1</a:t>
            </a:r>
          </a:p>
        </p:txBody>
      </p:sp>
      <p:sp>
        <p:nvSpPr>
          <p:cNvPr name="TextBox 18" id="18"/>
          <p:cNvSpPr txBox="true"/>
          <p:nvPr/>
        </p:nvSpPr>
        <p:spPr>
          <a:xfrm rot="0">
            <a:off x="8229005" y="3452515"/>
            <a:ext cx="3899744"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0.4F + 0.5S ≤ 20</a:t>
            </a:r>
          </a:p>
        </p:txBody>
      </p:sp>
      <p:sp>
        <p:nvSpPr>
          <p:cNvPr name="TextBox 19" id="19"/>
          <p:cNvSpPr txBox="true"/>
          <p:nvPr/>
        </p:nvSpPr>
        <p:spPr>
          <a:xfrm rot="0">
            <a:off x="8229005" y="4048274"/>
            <a:ext cx="3899744"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Giới hạn sử dụng nguyên liệu 1 không vượt quá 20 tấn.</a:t>
            </a:r>
          </a:p>
        </p:txBody>
      </p:sp>
      <p:grpSp>
        <p:nvGrpSpPr>
          <p:cNvPr name="Group 20" id="20"/>
          <p:cNvGrpSpPr/>
          <p:nvPr/>
        </p:nvGrpSpPr>
        <p:grpSpPr>
          <a:xfrm rot="0">
            <a:off x="12689235" y="2593181"/>
            <a:ext cx="4669929" cy="2725936"/>
            <a:chOff x="0" y="0"/>
            <a:chExt cx="6226572" cy="3634582"/>
          </a:xfrm>
        </p:grpSpPr>
        <p:sp>
          <p:nvSpPr>
            <p:cNvPr name="Freeform 21" id="21"/>
            <p:cNvSpPr/>
            <p:nvPr/>
          </p:nvSpPr>
          <p:spPr>
            <a:xfrm flipH="false" flipV="false" rot="0">
              <a:off x="25400" y="25400"/>
              <a:ext cx="6175756" cy="3583813"/>
            </a:xfrm>
            <a:custGeom>
              <a:avLst/>
              <a:gdLst/>
              <a:ahLst/>
              <a:cxnLst/>
              <a:rect r="r" b="b" t="t" l="l"/>
              <a:pathLst>
                <a:path h="3583813" w="6175756">
                  <a:moveTo>
                    <a:pt x="0" y="243840"/>
                  </a:moveTo>
                  <a:cubicBezTo>
                    <a:pt x="0" y="109220"/>
                    <a:pt x="109855" y="0"/>
                    <a:pt x="245237" y="0"/>
                  </a:cubicBezTo>
                  <a:lnTo>
                    <a:pt x="5930519" y="0"/>
                  </a:lnTo>
                  <a:cubicBezTo>
                    <a:pt x="6066028" y="0"/>
                    <a:pt x="6175756" y="109220"/>
                    <a:pt x="6175756" y="243840"/>
                  </a:cubicBezTo>
                  <a:lnTo>
                    <a:pt x="6175756" y="3339973"/>
                  </a:lnTo>
                  <a:cubicBezTo>
                    <a:pt x="6175756" y="3474593"/>
                    <a:pt x="6065901" y="3583813"/>
                    <a:pt x="5930519" y="3583813"/>
                  </a:cubicBezTo>
                  <a:lnTo>
                    <a:pt x="245237" y="3583813"/>
                  </a:lnTo>
                  <a:cubicBezTo>
                    <a:pt x="109728" y="3583813"/>
                    <a:pt x="0" y="3474593"/>
                    <a:pt x="0" y="3339973"/>
                  </a:cubicBezTo>
                  <a:close/>
                </a:path>
              </a:pathLst>
            </a:custGeom>
            <a:solidFill>
              <a:srgbClr val="FFFFFF"/>
            </a:solidFill>
          </p:spPr>
        </p:sp>
        <p:sp>
          <p:nvSpPr>
            <p:cNvPr name="Freeform 22" id="22"/>
            <p:cNvSpPr/>
            <p:nvPr/>
          </p:nvSpPr>
          <p:spPr>
            <a:xfrm flipH="false" flipV="false" rot="0">
              <a:off x="0" y="0"/>
              <a:ext cx="6226556" cy="3634613"/>
            </a:xfrm>
            <a:custGeom>
              <a:avLst/>
              <a:gdLst/>
              <a:ahLst/>
              <a:cxnLst/>
              <a:rect r="r" b="b" t="t" l="l"/>
              <a:pathLst>
                <a:path h="3634613" w="6226556">
                  <a:moveTo>
                    <a:pt x="0" y="269240"/>
                  </a:moveTo>
                  <a:cubicBezTo>
                    <a:pt x="0" y="120396"/>
                    <a:pt x="121285" y="0"/>
                    <a:pt x="270637" y="0"/>
                  </a:cubicBezTo>
                  <a:lnTo>
                    <a:pt x="5955919" y="0"/>
                  </a:lnTo>
                  <a:lnTo>
                    <a:pt x="5955919" y="25400"/>
                  </a:lnTo>
                  <a:lnTo>
                    <a:pt x="5955919" y="0"/>
                  </a:lnTo>
                  <a:cubicBezTo>
                    <a:pt x="6105271" y="0"/>
                    <a:pt x="6226556" y="120396"/>
                    <a:pt x="6226556" y="269240"/>
                  </a:cubicBezTo>
                  <a:lnTo>
                    <a:pt x="6201156" y="269240"/>
                  </a:lnTo>
                  <a:lnTo>
                    <a:pt x="6226556" y="269240"/>
                  </a:lnTo>
                  <a:lnTo>
                    <a:pt x="6226556" y="3365373"/>
                  </a:lnTo>
                  <a:lnTo>
                    <a:pt x="6201156" y="3365373"/>
                  </a:lnTo>
                  <a:lnTo>
                    <a:pt x="6226556" y="3365373"/>
                  </a:lnTo>
                  <a:cubicBezTo>
                    <a:pt x="6226556" y="3514217"/>
                    <a:pt x="6105271" y="3634613"/>
                    <a:pt x="5955919" y="3634613"/>
                  </a:cubicBezTo>
                  <a:lnTo>
                    <a:pt x="5955919" y="3609213"/>
                  </a:lnTo>
                  <a:lnTo>
                    <a:pt x="5955919" y="3634613"/>
                  </a:lnTo>
                  <a:lnTo>
                    <a:pt x="270637" y="3634613"/>
                  </a:lnTo>
                  <a:lnTo>
                    <a:pt x="270637" y="3609213"/>
                  </a:lnTo>
                  <a:lnTo>
                    <a:pt x="270637" y="3634613"/>
                  </a:lnTo>
                  <a:cubicBezTo>
                    <a:pt x="121285" y="3634613"/>
                    <a:pt x="0" y="3514217"/>
                    <a:pt x="0" y="3365373"/>
                  </a:cubicBezTo>
                  <a:lnTo>
                    <a:pt x="0" y="269240"/>
                  </a:lnTo>
                  <a:lnTo>
                    <a:pt x="25400" y="269240"/>
                  </a:lnTo>
                  <a:lnTo>
                    <a:pt x="0" y="269240"/>
                  </a:lnTo>
                  <a:moveTo>
                    <a:pt x="50800" y="269240"/>
                  </a:moveTo>
                  <a:lnTo>
                    <a:pt x="50800" y="3365373"/>
                  </a:lnTo>
                  <a:lnTo>
                    <a:pt x="25400" y="3365373"/>
                  </a:lnTo>
                  <a:lnTo>
                    <a:pt x="50800" y="3365373"/>
                  </a:lnTo>
                  <a:cubicBezTo>
                    <a:pt x="50800" y="3485896"/>
                    <a:pt x="149098" y="3583813"/>
                    <a:pt x="270637" y="3583813"/>
                  </a:cubicBezTo>
                  <a:lnTo>
                    <a:pt x="5955919" y="3583813"/>
                  </a:lnTo>
                  <a:cubicBezTo>
                    <a:pt x="6077458" y="3583813"/>
                    <a:pt x="6175756" y="3485896"/>
                    <a:pt x="6175756" y="3365373"/>
                  </a:cubicBezTo>
                  <a:lnTo>
                    <a:pt x="6175756" y="269240"/>
                  </a:lnTo>
                  <a:cubicBezTo>
                    <a:pt x="6175756" y="148717"/>
                    <a:pt x="6077458" y="50800"/>
                    <a:pt x="5955919" y="50800"/>
                  </a:cubicBezTo>
                  <a:lnTo>
                    <a:pt x="270637" y="50800"/>
                  </a:lnTo>
                  <a:lnTo>
                    <a:pt x="270637" y="25400"/>
                  </a:lnTo>
                  <a:lnTo>
                    <a:pt x="270637" y="50800"/>
                  </a:lnTo>
                  <a:cubicBezTo>
                    <a:pt x="149098" y="50800"/>
                    <a:pt x="50800" y="148717"/>
                    <a:pt x="50800" y="269240"/>
                  </a:cubicBezTo>
                  <a:close/>
                </a:path>
              </a:pathLst>
            </a:custGeom>
            <a:solidFill>
              <a:srgbClr val="BACFDD"/>
            </a:solidFill>
          </p:spPr>
        </p:sp>
      </p:grpSp>
      <p:grpSp>
        <p:nvGrpSpPr>
          <p:cNvPr name="Group 23" id="23"/>
          <p:cNvGrpSpPr/>
          <p:nvPr/>
        </p:nvGrpSpPr>
        <p:grpSpPr>
          <a:xfrm rot="0">
            <a:off x="12670185" y="2612231"/>
            <a:ext cx="152400" cy="2687836"/>
            <a:chOff x="0" y="0"/>
            <a:chExt cx="203200" cy="3583782"/>
          </a:xfrm>
        </p:grpSpPr>
        <p:sp>
          <p:nvSpPr>
            <p:cNvPr name="Freeform 24" id="24" descr="preencoded.png"/>
            <p:cNvSpPr/>
            <p:nvPr/>
          </p:nvSpPr>
          <p:spPr>
            <a:xfrm flipH="false" flipV="false" rot="0">
              <a:off x="0" y="0"/>
              <a:ext cx="203200" cy="3583813"/>
            </a:xfrm>
            <a:custGeom>
              <a:avLst/>
              <a:gdLst/>
              <a:ahLst/>
              <a:cxnLst/>
              <a:rect r="r" b="b" t="t" l="l"/>
              <a:pathLst>
                <a:path h="3583813" w="203200">
                  <a:moveTo>
                    <a:pt x="0" y="0"/>
                  </a:moveTo>
                  <a:lnTo>
                    <a:pt x="203200" y="0"/>
                  </a:lnTo>
                  <a:lnTo>
                    <a:pt x="203200" y="3583813"/>
                  </a:lnTo>
                  <a:lnTo>
                    <a:pt x="0" y="3583813"/>
                  </a:lnTo>
                  <a:lnTo>
                    <a:pt x="0" y="0"/>
                  </a:lnTo>
                  <a:close/>
                </a:path>
              </a:pathLst>
            </a:custGeom>
            <a:blipFill>
              <a:blip r:embed="rId6"/>
              <a:stretch>
                <a:fillRect l="-33" t="0" r="-33" b="0"/>
              </a:stretch>
            </a:blipFill>
          </p:spPr>
        </p:sp>
      </p:grpSp>
      <p:sp>
        <p:nvSpPr>
          <p:cNvPr name="TextBox 25" id="25"/>
          <p:cNvSpPr txBox="true"/>
          <p:nvPr/>
        </p:nvSpPr>
        <p:spPr>
          <a:xfrm rot="0">
            <a:off x="13131404" y="2892475"/>
            <a:ext cx="3563391" cy="473869"/>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Nguyên liệu 2</a:t>
            </a:r>
          </a:p>
        </p:txBody>
      </p:sp>
      <p:sp>
        <p:nvSpPr>
          <p:cNvPr name="TextBox 26" id="26"/>
          <p:cNvSpPr txBox="true"/>
          <p:nvPr/>
        </p:nvSpPr>
        <p:spPr>
          <a:xfrm rot="0">
            <a:off x="13131404" y="3452515"/>
            <a:ext cx="3899892"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0.2S ≤ 5</a:t>
            </a:r>
          </a:p>
        </p:txBody>
      </p:sp>
      <p:sp>
        <p:nvSpPr>
          <p:cNvPr name="TextBox 27" id="27"/>
          <p:cNvSpPr txBox="true"/>
          <p:nvPr/>
        </p:nvSpPr>
        <p:spPr>
          <a:xfrm rot="0">
            <a:off x="13131404" y="4048274"/>
            <a:ext cx="3899892"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Giới hạn sử dụng nguyên liệu 2 không vượt quá 5 tấn.</a:t>
            </a:r>
          </a:p>
        </p:txBody>
      </p:sp>
      <p:grpSp>
        <p:nvGrpSpPr>
          <p:cNvPr name="Group 28" id="28"/>
          <p:cNvGrpSpPr/>
          <p:nvPr/>
        </p:nvGrpSpPr>
        <p:grpSpPr>
          <a:xfrm rot="0">
            <a:off x="7786836" y="5551735"/>
            <a:ext cx="4669780" cy="2725936"/>
            <a:chOff x="0" y="0"/>
            <a:chExt cx="6226373" cy="3634582"/>
          </a:xfrm>
        </p:grpSpPr>
        <p:sp>
          <p:nvSpPr>
            <p:cNvPr name="Freeform 29" id="29"/>
            <p:cNvSpPr/>
            <p:nvPr/>
          </p:nvSpPr>
          <p:spPr>
            <a:xfrm flipH="false" flipV="false" rot="0">
              <a:off x="25400" y="25400"/>
              <a:ext cx="6175502" cy="3583813"/>
            </a:xfrm>
            <a:custGeom>
              <a:avLst/>
              <a:gdLst/>
              <a:ahLst/>
              <a:cxnLst/>
              <a:rect r="r" b="b" t="t" l="l"/>
              <a:pathLst>
                <a:path h="3583813" w="6175502">
                  <a:moveTo>
                    <a:pt x="0" y="243840"/>
                  </a:moveTo>
                  <a:cubicBezTo>
                    <a:pt x="0" y="109220"/>
                    <a:pt x="109855" y="0"/>
                    <a:pt x="245237" y="0"/>
                  </a:cubicBezTo>
                  <a:lnTo>
                    <a:pt x="5930265" y="0"/>
                  </a:lnTo>
                  <a:cubicBezTo>
                    <a:pt x="6065774" y="0"/>
                    <a:pt x="6175502" y="109220"/>
                    <a:pt x="6175502" y="243840"/>
                  </a:cubicBezTo>
                  <a:lnTo>
                    <a:pt x="6175502" y="3339973"/>
                  </a:lnTo>
                  <a:cubicBezTo>
                    <a:pt x="6175502" y="3474593"/>
                    <a:pt x="6065647" y="3583813"/>
                    <a:pt x="5930265" y="3583813"/>
                  </a:cubicBezTo>
                  <a:lnTo>
                    <a:pt x="245237" y="3583813"/>
                  </a:lnTo>
                  <a:cubicBezTo>
                    <a:pt x="109728" y="3583813"/>
                    <a:pt x="0" y="3474593"/>
                    <a:pt x="0" y="3339973"/>
                  </a:cubicBezTo>
                  <a:close/>
                </a:path>
              </a:pathLst>
            </a:custGeom>
            <a:solidFill>
              <a:srgbClr val="FFFFFF"/>
            </a:solidFill>
          </p:spPr>
        </p:sp>
        <p:sp>
          <p:nvSpPr>
            <p:cNvPr name="Freeform 30" id="30"/>
            <p:cNvSpPr/>
            <p:nvPr/>
          </p:nvSpPr>
          <p:spPr>
            <a:xfrm flipH="false" flipV="false" rot="0">
              <a:off x="0" y="0"/>
              <a:ext cx="6226302" cy="3634613"/>
            </a:xfrm>
            <a:custGeom>
              <a:avLst/>
              <a:gdLst/>
              <a:ahLst/>
              <a:cxnLst/>
              <a:rect r="r" b="b" t="t" l="l"/>
              <a:pathLst>
                <a:path h="3634613" w="6226302">
                  <a:moveTo>
                    <a:pt x="0" y="269240"/>
                  </a:moveTo>
                  <a:cubicBezTo>
                    <a:pt x="0" y="120396"/>
                    <a:pt x="121285" y="0"/>
                    <a:pt x="270637" y="0"/>
                  </a:cubicBezTo>
                  <a:lnTo>
                    <a:pt x="5955665" y="0"/>
                  </a:lnTo>
                  <a:lnTo>
                    <a:pt x="5955665" y="25400"/>
                  </a:lnTo>
                  <a:lnTo>
                    <a:pt x="5955665" y="0"/>
                  </a:lnTo>
                  <a:cubicBezTo>
                    <a:pt x="6105017" y="0"/>
                    <a:pt x="6226302" y="120396"/>
                    <a:pt x="6226302" y="269240"/>
                  </a:cubicBezTo>
                  <a:lnTo>
                    <a:pt x="6200902" y="269240"/>
                  </a:lnTo>
                  <a:lnTo>
                    <a:pt x="6226302" y="269240"/>
                  </a:lnTo>
                  <a:lnTo>
                    <a:pt x="6226302" y="3365373"/>
                  </a:lnTo>
                  <a:lnTo>
                    <a:pt x="6200902" y="3365373"/>
                  </a:lnTo>
                  <a:lnTo>
                    <a:pt x="6226302" y="3365373"/>
                  </a:lnTo>
                  <a:cubicBezTo>
                    <a:pt x="6226302" y="3514217"/>
                    <a:pt x="6105017" y="3634613"/>
                    <a:pt x="5955665" y="3634613"/>
                  </a:cubicBezTo>
                  <a:lnTo>
                    <a:pt x="5955665" y="3609213"/>
                  </a:lnTo>
                  <a:lnTo>
                    <a:pt x="5955665" y="3634613"/>
                  </a:lnTo>
                  <a:lnTo>
                    <a:pt x="270637" y="3634613"/>
                  </a:lnTo>
                  <a:lnTo>
                    <a:pt x="270637" y="3609213"/>
                  </a:lnTo>
                  <a:lnTo>
                    <a:pt x="270637" y="3634613"/>
                  </a:lnTo>
                  <a:cubicBezTo>
                    <a:pt x="121285" y="3634613"/>
                    <a:pt x="0" y="3514217"/>
                    <a:pt x="0" y="3365373"/>
                  </a:cubicBezTo>
                  <a:lnTo>
                    <a:pt x="0" y="269240"/>
                  </a:lnTo>
                  <a:lnTo>
                    <a:pt x="25400" y="269240"/>
                  </a:lnTo>
                  <a:lnTo>
                    <a:pt x="0" y="269240"/>
                  </a:lnTo>
                  <a:moveTo>
                    <a:pt x="50800" y="269240"/>
                  </a:moveTo>
                  <a:lnTo>
                    <a:pt x="50800" y="3365373"/>
                  </a:lnTo>
                  <a:lnTo>
                    <a:pt x="25400" y="3365373"/>
                  </a:lnTo>
                  <a:lnTo>
                    <a:pt x="50800" y="3365373"/>
                  </a:lnTo>
                  <a:cubicBezTo>
                    <a:pt x="50800" y="3485896"/>
                    <a:pt x="149098" y="3583813"/>
                    <a:pt x="270637" y="3583813"/>
                  </a:cubicBezTo>
                  <a:lnTo>
                    <a:pt x="5955665" y="3583813"/>
                  </a:lnTo>
                  <a:cubicBezTo>
                    <a:pt x="6077204" y="3583813"/>
                    <a:pt x="6175502" y="3485896"/>
                    <a:pt x="6175502" y="3365373"/>
                  </a:cubicBezTo>
                  <a:lnTo>
                    <a:pt x="6175502" y="269240"/>
                  </a:lnTo>
                  <a:cubicBezTo>
                    <a:pt x="6175502" y="148717"/>
                    <a:pt x="6077204" y="50800"/>
                    <a:pt x="5955665" y="50800"/>
                  </a:cubicBezTo>
                  <a:lnTo>
                    <a:pt x="270637" y="50800"/>
                  </a:lnTo>
                  <a:lnTo>
                    <a:pt x="270637" y="25400"/>
                  </a:lnTo>
                  <a:lnTo>
                    <a:pt x="270637" y="50800"/>
                  </a:lnTo>
                  <a:cubicBezTo>
                    <a:pt x="149098" y="50800"/>
                    <a:pt x="50800" y="148717"/>
                    <a:pt x="50800" y="269240"/>
                  </a:cubicBezTo>
                  <a:close/>
                </a:path>
              </a:pathLst>
            </a:custGeom>
            <a:solidFill>
              <a:srgbClr val="BACFDD"/>
            </a:solidFill>
          </p:spPr>
        </p:sp>
      </p:grpSp>
      <p:grpSp>
        <p:nvGrpSpPr>
          <p:cNvPr name="Group 31" id="31"/>
          <p:cNvGrpSpPr/>
          <p:nvPr/>
        </p:nvGrpSpPr>
        <p:grpSpPr>
          <a:xfrm rot="0">
            <a:off x="7767786" y="5570785"/>
            <a:ext cx="152400" cy="2687836"/>
            <a:chOff x="0" y="0"/>
            <a:chExt cx="203200" cy="3583782"/>
          </a:xfrm>
        </p:grpSpPr>
        <p:sp>
          <p:nvSpPr>
            <p:cNvPr name="Freeform 32" id="32" descr="preencoded.png"/>
            <p:cNvSpPr/>
            <p:nvPr/>
          </p:nvSpPr>
          <p:spPr>
            <a:xfrm flipH="false" flipV="false" rot="0">
              <a:off x="0" y="0"/>
              <a:ext cx="203200" cy="3583813"/>
            </a:xfrm>
            <a:custGeom>
              <a:avLst/>
              <a:gdLst/>
              <a:ahLst/>
              <a:cxnLst/>
              <a:rect r="r" b="b" t="t" l="l"/>
              <a:pathLst>
                <a:path h="3583813" w="203200">
                  <a:moveTo>
                    <a:pt x="0" y="0"/>
                  </a:moveTo>
                  <a:lnTo>
                    <a:pt x="203200" y="0"/>
                  </a:lnTo>
                  <a:lnTo>
                    <a:pt x="203200" y="3583813"/>
                  </a:lnTo>
                  <a:lnTo>
                    <a:pt x="0" y="3583813"/>
                  </a:lnTo>
                  <a:lnTo>
                    <a:pt x="0" y="0"/>
                  </a:lnTo>
                  <a:close/>
                </a:path>
              </a:pathLst>
            </a:custGeom>
            <a:blipFill>
              <a:blip r:embed="rId6"/>
              <a:stretch>
                <a:fillRect l="-33" t="0" r="-33" b="0"/>
              </a:stretch>
            </a:blipFill>
          </p:spPr>
        </p:sp>
      </p:grpSp>
      <p:sp>
        <p:nvSpPr>
          <p:cNvPr name="TextBox 33" id="33"/>
          <p:cNvSpPr txBox="true"/>
          <p:nvPr/>
        </p:nvSpPr>
        <p:spPr>
          <a:xfrm rot="0">
            <a:off x="8229005" y="5851029"/>
            <a:ext cx="3563391" cy="473869"/>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Nguyên liệu 3</a:t>
            </a:r>
          </a:p>
        </p:txBody>
      </p:sp>
      <p:sp>
        <p:nvSpPr>
          <p:cNvPr name="TextBox 34" id="34"/>
          <p:cNvSpPr txBox="true"/>
          <p:nvPr/>
        </p:nvSpPr>
        <p:spPr>
          <a:xfrm rot="0">
            <a:off x="8229005" y="6411069"/>
            <a:ext cx="3899744"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0.6F + 0.3S ≤ 21</a:t>
            </a:r>
          </a:p>
        </p:txBody>
      </p:sp>
      <p:sp>
        <p:nvSpPr>
          <p:cNvPr name="TextBox 35" id="35"/>
          <p:cNvSpPr txBox="true"/>
          <p:nvPr/>
        </p:nvSpPr>
        <p:spPr>
          <a:xfrm rot="0">
            <a:off x="8229005" y="7006829"/>
            <a:ext cx="3899744"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Giới hạn sử dụng nguyên liệu 3 không vượt quá 21 tấn.</a:t>
            </a:r>
          </a:p>
        </p:txBody>
      </p:sp>
      <p:sp>
        <p:nvSpPr>
          <p:cNvPr name="TextBox 36" id="36"/>
          <p:cNvSpPr txBox="true"/>
          <p:nvPr/>
        </p:nvSpPr>
        <p:spPr>
          <a:xfrm rot="0">
            <a:off x="7805886" y="8487072"/>
            <a:ext cx="9534228"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Ngoài ra, điều kiện không âm đảm bảo rằng số lượng sản phẩm sản xuất không thể là số âm: </a:t>
            </a:r>
            <a:r>
              <a:rPr lang="en-US" sz="2125" b="true">
                <a:solidFill>
                  <a:srgbClr val="384653"/>
                </a:solidFill>
                <a:latin typeface="Montserrat 1 Bold"/>
                <a:ea typeface="Montserrat 1 Bold"/>
                <a:cs typeface="Montserrat 1 Bold"/>
                <a:sym typeface="Montserrat 1 Bold"/>
              </a:rPr>
              <a:t>F, S ≥ 0</a:t>
            </a:r>
            <a:r>
              <a:rPr lang="en-US" sz="2125">
                <a:solidFill>
                  <a:srgbClr val="384653"/>
                </a:solidFill>
                <a:latin typeface="Montserrat 1"/>
                <a:ea typeface="Montserrat 1"/>
                <a:cs typeface="Montserrat 1"/>
                <a:sym typeface="Montserrat 1"/>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1108710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sp>
        <p:nvSpPr>
          <p:cNvPr name="TextBox 10" id="10"/>
          <p:cNvSpPr txBox="true"/>
          <p:nvPr/>
        </p:nvSpPr>
        <p:spPr>
          <a:xfrm rot="0">
            <a:off x="947886" y="2002730"/>
            <a:ext cx="9342901" cy="69373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Mô Hình Toán Học Hoàn Chỉnh</a:t>
            </a:r>
          </a:p>
        </p:txBody>
      </p:sp>
      <p:sp>
        <p:nvSpPr>
          <p:cNvPr name="TextBox 11" id="11"/>
          <p:cNvSpPr txBox="true"/>
          <p:nvPr/>
        </p:nvSpPr>
        <p:spPr>
          <a:xfrm rot="0">
            <a:off x="947886" y="3108424"/>
            <a:ext cx="9534228"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Đây là cách bài toán được biểu diễn dưới dạng quy hoạch tuyến tính.</a:t>
            </a:r>
          </a:p>
        </p:txBody>
      </p:sp>
      <p:sp>
        <p:nvSpPr>
          <p:cNvPr name="TextBox 12" id="12"/>
          <p:cNvSpPr txBox="true"/>
          <p:nvPr/>
        </p:nvSpPr>
        <p:spPr>
          <a:xfrm rot="0">
            <a:off x="1354039" y="4309765"/>
            <a:ext cx="4276130" cy="553491"/>
          </a:xfrm>
          <a:prstGeom prst="rect">
            <a:avLst/>
          </a:prstGeom>
        </p:spPr>
        <p:txBody>
          <a:bodyPr anchor="t" rtlCol="false" tIns="0" lIns="0" bIns="0" rIns="0">
            <a:spAutoFit/>
          </a:bodyPr>
          <a:lstStyle/>
          <a:p>
            <a:pPr algn="l">
              <a:lnSpc>
                <a:spcPts val="4187"/>
              </a:lnSpc>
            </a:pPr>
            <a:r>
              <a:rPr lang="en-US" sz="3312" b="true">
                <a:solidFill>
                  <a:srgbClr val="2E3C4E"/>
                </a:solidFill>
                <a:latin typeface="Barlow Bold"/>
                <a:ea typeface="Barlow Bold"/>
                <a:cs typeface="Barlow Bold"/>
                <a:sym typeface="Barlow Bold"/>
              </a:rPr>
              <a:t>𝑀𝑎𝑥 𝑍 = </a:t>
            </a:r>
            <a:r>
              <a:rPr lang="en-US" sz="3312" b="true">
                <a:solidFill>
                  <a:srgbClr val="75BAE6"/>
                </a:solidFill>
                <a:latin typeface="Barlow Bold"/>
                <a:ea typeface="Barlow Bold"/>
                <a:cs typeface="Barlow Bold"/>
                <a:sym typeface="Barlow Bold"/>
              </a:rPr>
              <a:t>40F</a:t>
            </a:r>
            <a:r>
              <a:rPr lang="en-US" sz="3312" b="true">
                <a:solidFill>
                  <a:srgbClr val="2E3C4E"/>
                </a:solidFill>
                <a:latin typeface="Barlow Bold"/>
                <a:ea typeface="Barlow Bold"/>
                <a:cs typeface="Barlow Bold"/>
                <a:sym typeface="Barlow Bold"/>
              </a:rPr>
              <a:t> + </a:t>
            </a:r>
            <a:r>
              <a:rPr lang="en-US" sz="3312" b="true">
                <a:solidFill>
                  <a:srgbClr val="2589C9"/>
                </a:solidFill>
                <a:latin typeface="Barlow Bold"/>
                <a:ea typeface="Barlow Bold"/>
                <a:cs typeface="Barlow Bold"/>
                <a:sym typeface="Barlow Bold"/>
              </a:rPr>
              <a:t>30S</a:t>
            </a:r>
          </a:p>
        </p:txBody>
      </p:sp>
      <p:sp>
        <p:nvSpPr>
          <p:cNvPr name="TextBox 13" id="13"/>
          <p:cNvSpPr txBox="true"/>
          <p:nvPr/>
        </p:nvSpPr>
        <p:spPr>
          <a:xfrm rot="0">
            <a:off x="1354039" y="5193209"/>
            <a:ext cx="9128075" cy="509588"/>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với các ràng buộc:</a:t>
            </a:r>
          </a:p>
        </p:txBody>
      </p:sp>
      <p:sp>
        <p:nvSpPr>
          <p:cNvPr name="TextBox 14" id="14"/>
          <p:cNvSpPr txBox="true"/>
          <p:nvPr/>
        </p:nvSpPr>
        <p:spPr>
          <a:xfrm rot="0">
            <a:off x="1354039" y="5931247"/>
            <a:ext cx="9128075"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384653"/>
                </a:solidFill>
                <a:latin typeface="Montserrat 1"/>
                <a:ea typeface="Montserrat 1"/>
                <a:cs typeface="Montserrat 1"/>
                <a:sym typeface="Montserrat 1"/>
              </a:rPr>
              <a:t>0.4F + 0.5S ≤ 20</a:t>
            </a:r>
          </a:p>
        </p:txBody>
      </p:sp>
      <p:sp>
        <p:nvSpPr>
          <p:cNvPr name="TextBox 15" id="15"/>
          <p:cNvSpPr txBox="true"/>
          <p:nvPr/>
        </p:nvSpPr>
        <p:spPr>
          <a:xfrm rot="0">
            <a:off x="1354039" y="6459290"/>
            <a:ext cx="9128075"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384653"/>
                </a:solidFill>
                <a:latin typeface="Montserrat 1"/>
                <a:ea typeface="Montserrat 1"/>
                <a:cs typeface="Montserrat 1"/>
                <a:sym typeface="Montserrat 1"/>
              </a:rPr>
              <a:t>0.2S ≤ 5</a:t>
            </a:r>
          </a:p>
        </p:txBody>
      </p:sp>
      <p:sp>
        <p:nvSpPr>
          <p:cNvPr name="TextBox 16" id="16"/>
          <p:cNvSpPr txBox="true"/>
          <p:nvPr/>
        </p:nvSpPr>
        <p:spPr>
          <a:xfrm rot="0">
            <a:off x="1354039" y="6987331"/>
            <a:ext cx="9128075"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384653"/>
                </a:solidFill>
                <a:latin typeface="Montserrat 1"/>
                <a:ea typeface="Montserrat 1"/>
                <a:cs typeface="Montserrat 1"/>
                <a:sym typeface="Montserrat 1"/>
              </a:rPr>
              <a:t>0.6F + 0.3S ≤ 21</a:t>
            </a:r>
          </a:p>
        </p:txBody>
      </p:sp>
      <p:sp>
        <p:nvSpPr>
          <p:cNvPr name="TextBox 17" id="17"/>
          <p:cNvSpPr txBox="true"/>
          <p:nvPr/>
        </p:nvSpPr>
        <p:spPr>
          <a:xfrm rot="0">
            <a:off x="1354039" y="7515374"/>
            <a:ext cx="9128075" cy="509588"/>
          </a:xfrm>
          <a:prstGeom prst="rect">
            <a:avLst/>
          </a:prstGeom>
        </p:spPr>
        <p:txBody>
          <a:bodyPr anchor="t" rtlCol="false" tIns="0" lIns="0" bIns="0" rIns="0">
            <a:spAutoFit/>
          </a:bodyPr>
          <a:lstStyle/>
          <a:p>
            <a:pPr algn="l" marL="320477" indent="-160238" lvl="1">
              <a:lnSpc>
                <a:spcPts val="3374"/>
              </a:lnSpc>
              <a:buFont typeface="Arial"/>
              <a:buChar char="•"/>
            </a:pPr>
            <a:r>
              <a:rPr lang="en-US" sz="2125">
                <a:solidFill>
                  <a:srgbClr val="384653"/>
                </a:solidFill>
                <a:latin typeface="Montserrat 1"/>
                <a:ea typeface="Montserrat 1"/>
                <a:cs typeface="Montserrat 1"/>
                <a:sym typeface="Montserrat 1"/>
              </a:rPr>
              <a:t>F, S ≥ 0</a:t>
            </a:r>
          </a:p>
        </p:txBody>
      </p:sp>
      <p:grpSp>
        <p:nvGrpSpPr>
          <p:cNvPr name="Group 18" id="18"/>
          <p:cNvGrpSpPr/>
          <p:nvPr/>
        </p:nvGrpSpPr>
        <p:grpSpPr>
          <a:xfrm rot="0">
            <a:off x="947886" y="3922662"/>
            <a:ext cx="38100" cy="4196954"/>
            <a:chOff x="0" y="0"/>
            <a:chExt cx="50800" cy="5595938"/>
          </a:xfrm>
        </p:grpSpPr>
        <p:sp>
          <p:nvSpPr>
            <p:cNvPr name="Freeform 19" id="19"/>
            <p:cNvSpPr/>
            <p:nvPr/>
          </p:nvSpPr>
          <p:spPr>
            <a:xfrm flipH="false" flipV="false" rot="0">
              <a:off x="0" y="0"/>
              <a:ext cx="50800" cy="5596001"/>
            </a:xfrm>
            <a:custGeom>
              <a:avLst/>
              <a:gdLst/>
              <a:ahLst/>
              <a:cxnLst/>
              <a:rect r="r" b="b" t="t" l="l"/>
              <a:pathLst>
                <a:path h="5596001" w="50800">
                  <a:moveTo>
                    <a:pt x="0" y="0"/>
                  </a:moveTo>
                  <a:lnTo>
                    <a:pt x="50800" y="0"/>
                  </a:lnTo>
                  <a:lnTo>
                    <a:pt x="50800" y="5596001"/>
                  </a:lnTo>
                  <a:lnTo>
                    <a:pt x="0" y="5596001"/>
                  </a:lnTo>
                  <a:close/>
                </a:path>
              </a:pathLst>
            </a:custGeom>
            <a:solidFill>
              <a:srgbClr val="75BAE6"/>
            </a:solid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sp>
        <p:nvSpPr>
          <p:cNvPr name="TextBox 8" id="8"/>
          <p:cNvSpPr txBox="true"/>
          <p:nvPr/>
        </p:nvSpPr>
        <p:spPr>
          <a:xfrm rot="0">
            <a:off x="1028700" y="1009650"/>
            <a:ext cx="11389965" cy="693738"/>
          </a:xfrm>
          <a:prstGeom prst="rect">
            <a:avLst/>
          </a:prstGeom>
        </p:spPr>
        <p:txBody>
          <a:bodyPr anchor="t" rtlCol="false" tIns="0" lIns="0" bIns="0" rIns="0">
            <a:spAutoFit/>
          </a:bodyPr>
          <a:lstStyle/>
          <a:p>
            <a:pPr algn="l">
              <a:lnSpc>
                <a:spcPts val="5562"/>
              </a:lnSpc>
            </a:pPr>
            <a:r>
              <a:rPr lang="en-US" sz="4437" b="true">
                <a:solidFill>
                  <a:srgbClr val="2E3C4E"/>
                </a:solidFill>
                <a:latin typeface="Montserrat 1 Bold"/>
                <a:ea typeface="Montserrat 1 Bold"/>
                <a:cs typeface="Montserrat 1 Bold"/>
                <a:sym typeface="Montserrat 1 Bold"/>
              </a:rPr>
              <a:t>Ý Nghĩa Thực Tiễn Của Bài Toán RMC</a:t>
            </a:r>
          </a:p>
        </p:txBody>
      </p:sp>
      <p:sp>
        <p:nvSpPr>
          <p:cNvPr name="TextBox 9" id="9"/>
          <p:cNvSpPr txBox="true"/>
          <p:nvPr/>
        </p:nvSpPr>
        <p:spPr>
          <a:xfrm rot="0">
            <a:off x="947886" y="2240012"/>
            <a:ext cx="16392228"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Bài toán RMC là một ví dụ kinh điển về việc ứng dụng Quy hoạch Tuyến tính (Linear Programming) để giải quyết các vấn đề kinh doanh thực tế.</a:t>
            </a:r>
          </a:p>
        </p:txBody>
      </p:sp>
      <p:sp>
        <p:nvSpPr>
          <p:cNvPr name="TextBox 10" id="10"/>
          <p:cNvSpPr txBox="true"/>
          <p:nvPr/>
        </p:nvSpPr>
        <p:spPr>
          <a:xfrm rot="0">
            <a:off x="2305794" y="4054525"/>
            <a:ext cx="3563391" cy="473869"/>
          </a:xfrm>
          <a:prstGeom prst="rect">
            <a:avLst/>
          </a:prstGeom>
        </p:spPr>
        <p:txBody>
          <a:bodyPr anchor="t" rtlCol="false" tIns="0" lIns="0" bIns="0" rIns="0">
            <a:spAutoFit/>
          </a:bodyPr>
          <a:lstStyle/>
          <a:p>
            <a:pPr algn="r">
              <a:lnSpc>
                <a:spcPts val="3500"/>
              </a:lnSpc>
            </a:pPr>
            <a:r>
              <a:rPr lang="en-US" sz="2750" b="true">
                <a:solidFill>
                  <a:srgbClr val="384653"/>
                </a:solidFill>
                <a:latin typeface="Barlow Bold"/>
                <a:ea typeface="Barlow Bold"/>
                <a:cs typeface="Barlow Bold"/>
                <a:sym typeface="Barlow Bold"/>
              </a:rPr>
              <a:t>Mô tả và Lượng hóa</a:t>
            </a:r>
          </a:p>
        </p:txBody>
      </p:sp>
      <p:sp>
        <p:nvSpPr>
          <p:cNvPr name="TextBox 11" id="11"/>
          <p:cNvSpPr txBox="true"/>
          <p:nvPr/>
        </p:nvSpPr>
        <p:spPr>
          <a:xfrm rot="0">
            <a:off x="947886" y="4614565"/>
            <a:ext cx="4921300" cy="942975"/>
          </a:xfrm>
          <a:prstGeom prst="rect">
            <a:avLst/>
          </a:prstGeom>
        </p:spPr>
        <p:txBody>
          <a:bodyPr anchor="t" rtlCol="false" tIns="0" lIns="0" bIns="0" rIns="0">
            <a:spAutoFit/>
          </a:bodyPr>
          <a:lstStyle/>
          <a:p>
            <a:pPr algn="r">
              <a:lnSpc>
                <a:spcPts val="3374"/>
              </a:lnSpc>
            </a:pPr>
            <a:r>
              <a:rPr lang="en-US" sz="2125">
                <a:solidFill>
                  <a:srgbClr val="384653"/>
                </a:solidFill>
                <a:latin typeface="Montserrat 1"/>
                <a:ea typeface="Montserrat 1"/>
                <a:cs typeface="Montserrat 1"/>
                <a:sym typeface="Montserrat 1"/>
              </a:rPr>
              <a:t>Chuyển đổi bài toán thực tế thành mô hình toán học rõ ràng.</a:t>
            </a:r>
          </a:p>
        </p:txBody>
      </p:sp>
      <p:grpSp>
        <p:nvGrpSpPr>
          <p:cNvPr name="Group 12" id="12"/>
          <p:cNvGrpSpPr/>
          <p:nvPr/>
        </p:nvGrpSpPr>
        <p:grpSpPr>
          <a:xfrm rot="0">
            <a:off x="6275337" y="3487639"/>
            <a:ext cx="5737175" cy="5737175"/>
            <a:chOff x="0" y="0"/>
            <a:chExt cx="7649567" cy="7649567"/>
          </a:xfrm>
        </p:grpSpPr>
        <p:sp>
          <p:nvSpPr>
            <p:cNvPr name="Freeform 13" id="13" descr="preencoded.png"/>
            <p:cNvSpPr/>
            <p:nvPr/>
          </p:nvSpPr>
          <p:spPr>
            <a:xfrm flipH="false" flipV="false" rot="0">
              <a:off x="0" y="0"/>
              <a:ext cx="7649591" cy="7649591"/>
            </a:xfrm>
            <a:custGeom>
              <a:avLst/>
              <a:gdLst/>
              <a:ahLst/>
              <a:cxnLst/>
              <a:rect r="r" b="b" t="t" l="l"/>
              <a:pathLst>
                <a:path h="7649591" w="7649591">
                  <a:moveTo>
                    <a:pt x="0" y="0"/>
                  </a:moveTo>
                  <a:lnTo>
                    <a:pt x="7649591" y="0"/>
                  </a:lnTo>
                  <a:lnTo>
                    <a:pt x="7649591" y="7649591"/>
                  </a:lnTo>
                  <a:lnTo>
                    <a:pt x="0" y="7649591"/>
                  </a:lnTo>
                  <a:lnTo>
                    <a:pt x="0" y="0"/>
                  </a:lnTo>
                  <a:close/>
                </a:path>
              </a:pathLst>
            </a:custGeom>
            <a:blipFill>
              <a:blip r:embed="rId5"/>
              <a:stretch>
                <a:fillRect l="0" t="0" r="0" b="0"/>
              </a:stretch>
            </a:blipFill>
          </p:spPr>
        </p:sp>
      </p:grpSp>
      <p:grpSp>
        <p:nvGrpSpPr>
          <p:cNvPr name="Group 14" id="14"/>
          <p:cNvGrpSpPr/>
          <p:nvPr/>
        </p:nvGrpSpPr>
        <p:grpSpPr>
          <a:xfrm rot="0">
            <a:off x="7786612" y="4460006"/>
            <a:ext cx="405110" cy="506462"/>
            <a:chOff x="0" y="0"/>
            <a:chExt cx="540147" cy="675283"/>
          </a:xfrm>
        </p:grpSpPr>
        <p:sp>
          <p:nvSpPr>
            <p:cNvPr name="Freeform 15" id="15" descr="preencoded.png"/>
            <p:cNvSpPr/>
            <p:nvPr/>
          </p:nvSpPr>
          <p:spPr>
            <a:xfrm flipH="false" flipV="false" rot="0">
              <a:off x="0" y="0"/>
              <a:ext cx="540131" cy="675259"/>
            </a:xfrm>
            <a:custGeom>
              <a:avLst/>
              <a:gdLst/>
              <a:ahLst/>
              <a:cxnLst/>
              <a:rect r="r" b="b" t="t" l="l"/>
              <a:pathLst>
                <a:path h="675259" w="540131">
                  <a:moveTo>
                    <a:pt x="0" y="0"/>
                  </a:moveTo>
                  <a:lnTo>
                    <a:pt x="540131" y="0"/>
                  </a:lnTo>
                  <a:lnTo>
                    <a:pt x="540131" y="675259"/>
                  </a:lnTo>
                  <a:lnTo>
                    <a:pt x="0" y="675259"/>
                  </a:lnTo>
                  <a:lnTo>
                    <a:pt x="0" y="0"/>
                  </a:lnTo>
                  <a:close/>
                </a:path>
              </a:pathLst>
            </a:custGeom>
            <a:blipFill>
              <a:blip r:embed="rId6"/>
              <a:stretch>
                <a:fillRect l="-715" t="0" r="-717" b="-3"/>
              </a:stretch>
            </a:blipFill>
          </p:spPr>
        </p:sp>
      </p:grpSp>
      <p:sp>
        <p:nvSpPr>
          <p:cNvPr name="TextBox 16" id="16"/>
          <p:cNvSpPr txBox="true"/>
          <p:nvPr/>
        </p:nvSpPr>
        <p:spPr>
          <a:xfrm rot="0">
            <a:off x="12418665" y="4054525"/>
            <a:ext cx="3563391" cy="473869"/>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Phân bổ nguồn lực</a:t>
            </a:r>
          </a:p>
        </p:txBody>
      </p:sp>
      <p:sp>
        <p:nvSpPr>
          <p:cNvPr name="TextBox 17" id="17"/>
          <p:cNvSpPr txBox="true"/>
          <p:nvPr/>
        </p:nvSpPr>
        <p:spPr>
          <a:xfrm rot="0">
            <a:off x="12418665" y="4614565"/>
            <a:ext cx="4921449"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Quyết định cách sử dụng hiệu quả các nguồn lực hạn chế.</a:t>
            </a:r>
          </a:p>
        </p:txBody>
      </p:sp>
      <p:grpSp>
        <p:nvGrpSpPr>
          <p:cNvPr name="Group 18" id="18"/>
          <p:cNvGrpSpPr/>
          <p:nvPr/>
        </p:nvGrpSpPr>
        <p:grpSpPr>
          <a:xfrm rot="0">
            <a:off x="6275337" y="3487639"/>
            <a:ext cx="5737175" cy="5737175"/>
            <a:chOff x="0" y="0"/>
            <a:chExt cx="7649567" cy="7649567"/>
          </a:xfrm>
        </p:grpSpPr>
        <p:sp>
          <p:nvSpPr>
            <p:cNvPr name="Freeform 19" id="19" descr="preencoded.png"/>
            <p:cNvSpPr/>
            <p:nvPr/>
          </p:nvSpPr>
          <p:spPr>
            <a:xfrm flipH="false" flipV="false" rot="0">
              <a:off x="0" y="0"/>
              <a:ext cx="7649591" cy="7649591"/>
            </a:xfrm>
            <a:custGeom>
              <a:avLst/>
              <a:gdLst/>
              <a:ahLst/>
              <a:cxnLst/>
              <a:rect r="r" b="b" t="t" l="l"/>
              <a:pathLst>
                <a:path h="7649591" w="7649591">
                  <a:moveTo>
                    <a:pt x="0" y="0"/>
                  </a:moveTo>
                  <a:lnTo>
                    <a:pt x="7649591" y="0"/>
                  </a:lnTo>
                  <a:lnTo>
                    <a:pt x="7649591" y="7649591"/>
                  </a:lnTo>
                  <a:lnTo>
                    <a:pt x="0" y="7649591"/>
                  </a:lnTo>
                  <a:lnTo>
                    <a:pt x="0" y="0"/>
                  </a:lnTo>
                  <a:close/>
                </a:path>
              </a:pathLst>
            </a:custGeom>
            <a:blipFill>
              <a:blip r:embed="rId7"/>
              <a:stretch>
                <a:fillRect l="0" t="0" r="0" b="0"/>
              </a:stretch>
            </a:blipFill>
          </p:spPr>
        </p:sp>
      </p:grpSp>
      <p:grpSp>
        <p:nvGrpSpPr>
          <p:cNvPr name="Group 20" id="20"/>
          <p:cNvGrpSpPr/>
          <p:nvPr/>
        </p:nvGrpSpPr>
        <p:grpSpPr>
          <a:xfrm rot="0">
            <a:off x="10584135" y="4948312"/>
            <a:ext cx="405110" cy="506462"/>
            <a:chOff x="0" y="0"/>
            <a:chExt cx="540147" cy="675283"/>
          </a:xfrm>
        </p:grpSpPr>
        <p:sp>
          <p:nvSpPr>
            <p:cNvPr name="Freeform 21" id="21" descr="preencoded.png"/>
            <p:cNvSpPr/>
            <p:nvPr/>
          </p:nvSpPr>
          <p:spPr>
            <a:xfrm flipH="false" flipV="false" rot="0">
              <a:off x="0" y="0"/>
              <a:ext cx="540131" cy="675259"/>
            </a:xfrm>
            <a:custGeom>
              <a:avLst/>
              <a:gdLst/>
              <a:ahLst/>
              <a:cxnLst/>
              <a:rect r="r" b="b" t="t" l="l"/>
              <a:pathLst>
                <a:path h="675259" w="540131">
                  <a:moveTo>
                    <a:pt x="0" y="0"/>
                  </a:moveTo>
                  <a:lnTo>
                    <a:pt x="540131" y="0"/>
                  </a:lnTo>
                  <a:lnTo>
                    <a:pt x="540131" y="675259"/>
                  </a:lnTo>
                  <a:lnTo>
                    <a:pt x="0" y="675259"/>
                  </a:lnTo>
                  <a:lnTo>
                    <a:pt x="0" y="0"/>
                  </a:lnTo>
                  <a:close/>
                </a:path>
              </a:pathLst>
            </a:custGeom>
            <a:blipFill>
              <a:blip r:embed="rId8"/>
              <a:stretch>
                <a:fillRect l="-715" t="0" r="-717" b="-3"/>
              </a:stretch>
            </a:blipFill>
          </p:spPr>
        </p:sp>
      </p:grpSp>
      <p:sp>
        <p:nvSpPr>
          <p:cNvPr name="TextBox 22" id="22"/>
          <p:cNvSpPr txBox="true"/>
          <p:nvPr/>
        </p:nvSpPr>
        <p:spPr>
          <a:xfrm rot="0">
            <a:off x="12418665" y="7126189"/>
            <a:ext cx="3563391" cy="473869"/>
          </a:xfrm>
          <a:prstGeom prst="rect">
            <a:avLst/>
          </a:prstGeom>
        </p:spPr>
        <p:txBody>
          <a:bodyPr anchor="t" rtlCol="false" tIns="0" lIns="0" bIns="0" rIns="0">
            <a:spAutoFit/>
          </a:bodyPr>
          <a:lstStyle/>
          <a:p>
            <a:pPr algn="l">
              <a:lnSpc>
                <a:spcPts val="3500"/>
              </a:lnSpc>
            </a:pPr>
            <a:r>
              <a:rPr lang="en-US" sz="2750" b="true">
                <a:solidFill>
                  <a:srgbClr val="384653"/>
                </a:solidFill>
                <a:latin typeface="Barlow Bold"/>
                <a:ea typeface="Barlow Bold"/>
                <a:cs typeface="Barlow Bold"/>
                <a:sym typeface="Barlow Bold"/>
              </a:rPr>
              <a:t>Tối ưu hóa lợi nhuận</a:t>
            </a:r>
          </a:p>
        </p:txBody>
      </p:sp>
      <p:sp>
        <p:nvSpPr>
          <p:cNvPr name="TextBox 23" id="23"/>
          <p:cNvSpPr txBox="true"/>
          <p:nvPr/>
        </p:nvSpPr>
        <p:spPr>
          <a:xfrm rot="0">
            <a:off x="12418665" y="7686229"/>
            <a:ext cx="4921449" cy="942975"/>
          </a:xfrm>
          <a:prstGeom prst="rect">
            <a:avLst/>
          </a:prstGeom>
        </p:spPr>
        <p:txBody>
          <a:bodyPr anchor="t" rtlCol="false" tIns="0" lIns="0" bIns="0" rIns="0">
            <a:spAutoFit/>
          </a:bodyPr>
          <a:lstStyle/>
          <a:p>
            <a:pPr algn="l">
              <a:lnSpc>
                <a:spcPts val="3374"/>
              </a:lnSpc>
            </a:pPr>
            <a:r>
              <a:rPr lang="en-US" sz="2125">
                <a:solidFill>
                  <a:srgbClr val="384653"/>
                </a:solidFill>
                <a:latin typeface="Montserrat 1"/>
                <a:ea typeface="Montserrat 1"/>
                <a:cs typeface="Montserrat 1"/>
                <a:sym typeface="Montserrat 1"/>
              </a:rPr>
              <a:t>Tìm ra phương án sản xuất mang lại lợi nhuận cao nhất.</a:t>
            </a:r>
          </a:p>
        </p:txBody>
      </p:sp>
      <p:grpSp>
        <p:nvGrpSpPr>
          <p:cNvPr name="Group 24" id="24"/>
          <p:cNvGrpSpPr/>
          <p:nvPr/>
        </p:nvGrpSpPr>
        <p:grpSpPr>
          <a:xfrm rot="0">
            <a:off x="6275337" y="3487639"/>
            <a:ext cx="5737175" cy="5737175"/>
            <a:chOff x="0" y="0"/>
            <a:chExt cx="7649567" cy="7649567"/>
          </a:xfrm>
        </p:grpSpPr>
        <p:sp>
          <p:nvSpPr>
            <p:cNvPr name="Freeform 25" id="25" descr="preencoded.png"/>
            <p:cNvSpPr/>
            <p:nvPr/>
          </p:nvSpPr>
          <p:spPr>
            <a:xfrm flipH="false" flipV="false" rot="0">
              <a:off x="0" y="0"/>
              <a:ext cx="7649591" cy="7649591"/>
            </a:xfrm>
            <a:custGeom>
              <a:avLst/>
              <a:gdLst/>
              <a:ahLst/>
              <a:cxnLst/>
              <a:rect r="r" b="b" t="t" l="l"/>
              <a:pathLst>
                <a:path h="7649591" w="7649591">
                  <a:moveTo>
                    <a:pt x="0" y="0"/>
                  </a:moveTo>
                  <a:lnTo>
                    <a:pt x="7649591" y="0"/>
                  </a:lnTo>
                  <a:lnTo>
                    <a:pt x="7649591" y="7649591"/>
                  </a:lnTo>
                  <a:lnTo>
                    <a:pt x="0" y="7649591"/>
                  </a:lnTo>
                  <a:lnTo>
                    <a:pt x="0" y="0"/>
                  </a:lnTo>
                  <a:close/>
                </a:path>
              </a:pathLst>
            </a:custGeom>
            <a:blipFill>
              <a:blip r:embed="rId9"/>
              <a:stretch>
                <a:fillRect l="0" t="0" r="0" b="0"/>
              </a:stretch>
            </a:blipFill>
          </p:spPr>
        </p:sp>
      </p:grpSp>
      <p:grpSp>
        <p:nvGrpSpPr>
          <p:cNvPr name="Group 26" id="26"/>
          <p:cNvGrpSpPr/>
          <p:nvPr/>
        </p:nvGrpSpPr>
        <p:grpSpPr>
          <a:xfrm rot="0">
            <a:off x="10095830" y="7745834"/>
            <a:ext cx="405110" cy="506462"/>
            <a:chOff x="0" y="0"/>
            <a:chExt cx="540147" cy="675283"/>
          </a:xfrm>
        </p:grpSpPr>
        <p:sp>
          <p:nvSpPr>
            <p:cNvPr name="Freeform 27" id="27" descr="preencoded.png"/>
            <p:cNvSpPr/>
            <p:nvPr/>
          </p:nvSpPr>
          <p:spPr>
            <a:xfrm flipH="false" flipV="false" rot="0">
              <a:off x="0" y="0"/>
              <a:ext cx="540131" cy="675259"/>
            </a:xfrm>
            <a:custGeom>
              <a:avLst/>
              <a:gdLst/>
              <a:ahLst/>
              <a:cxnLst/>
              <a:rect r="r" b="b" t="t" l="l"/>
              <a:pathLst>
                <a:path h="675259" w="540131">
                  <a:moveTo>
                    <a:pt x="0" y="0"/>
                  </a:moveTo>
                  <a:lnTo>
                    <a:pt x="540131" y="0"/>
                  </a:lnTo>
                  <a:lnTo>
                    <a:pt x="540131" y="675259"/>
                  </a:lnTo>
                  <a:lnTo>
                    <a:pt x="0" y="675259"/>
                  </a:lnTo>
                  <a:lnTo>
                    <a:pt x="0" y="0"/>
                  </a:lnTo>
                  <a:close/>
                </a:path>
              </a:pathLst>
            </a:custGeom>
            <a:blipFill>
              <a:blip r:embed="rId10"/>
              <a:stretch>
                <a:fillRect l="-715" t="0" r="-717" b="-3"/>
              </a:stretch>
            </a:blipFill>
          </p:spPr>
        </p:sp>
      </p:grpSp>
      <p:sp>
        <p:nvSpPr>
          <p:cNvPr name="TextBox 28" id="28"/>
          <p:cNvSpPr txBox="true"/>
          <p:nvPr/>
        </p:nvSpPr>
        <p:spPr>
          <a:xfrm rot="0">
            <a:off x="2305794" y="7126189"/>
            <a:ext cx="3563391" cy="473869"/>
          </a:xfrm>
          <a:prstGeom prst="rect">
            <a:avLst/>
          </a:prstGeom>
        </p:spPr>
        <p:txBody>
          <a:bodyPr anchor="t" rtlCol="false" tIns="0" lIns="0" bIns="0" rIns="0">
            <a:spAutoFit/>
          </a:bodyPr>
          <a:lstStyle/>
          <a:p>
            <a:pPr algn="r">
              <a:lnSpc>
                <a:spcPts val="3500"/>
              </a:lnSpc>
            </a:pPr>
            <a:r>
              <a:rPr lang="en-US" sz="2750" b="true">
                <a:solidFill>
                  <a:srgbClr val="384653"/>
                </a:solidFill>
                <a:latin typeface="Barlow Bold"/>
                <a:ea typeface="Barlow Bold"/>
                <a:cs typeface="Barlow Bold"/>
                <a:sym typeface="Barlow Bold"/>
              </a:rPr>
              <a:t>Quản lý sản xuất</a:t>
            </a:r>
          </a:p>
        </p:txBody>
      </p:sp>
      <p:sp>
        <p:nvSpPr>
          <p:cNvPr name="TextBox 29" id="29"/>
          <p:cNvSpPr txBox="true"/>
          <p:nvPr/>
        </p:nvSpPr>
        <p:spPr>
          <a:xfrm rot="0">
            <a:off x="947886" y="7686229"/>
            <a:ext cx="4921300" cy="942975"/>
          </a:xfrm>
          <a:prstGeom prst="rect">
            <a:avLst/>
          </a:prstGeom>
        </p:spPr>
        <p:txBody>
          <a:bodyPr anchor="t" rtlCol="false" tIns="0" lIns="0" bIns="0" rIns="0">
            <a:spAutoFit/>
          </a:bodyPr>
          <a:lstStyle/>
          <a:p>
            <a:pPr algn="r">
              <a:lnSpc>
                <a:spcPts val="3374"/>
              </a:lnSpc>
            </a:pPr>
            <a:r>
              <a:rPr lang="en-US" sz="2125">
                <a:solidFill>
                  <a:srgbClr val="384653"/>
                </a:solidFill>
                <a:latin typeface="Montserrat 1"/>
                <a:ea typeface="Montserrat 1"/>
                <a:cs typeface="Montserrat 1"/>
                <a:sym typeface="Montserrat 1"/>
              </a:rPr>
              <a:t>Hỗ trợ đưa ra quyết định tối ưu trong quá trình sản xuất.</a:t>
            </a:r>
          </a:p>
        </p:txBody>
      </p:sp>
      <p:grpSp>
        <p:nvGrpSpPr>
          <p:cNvPr name="Group 30" id="30"/>
          <p:cNvGrpSpPr/>
          <p:nvPr/>
        </p:nvGrpSpPr>
        <p:grpSpPr>
          <a:xfrm rot="0">
            <a:off x="6275337" y="3487639"/>
            <a:ext cx="5737175" cy="5737175"/>
            <a:chOff x="0" y="0"/>
            <a:chExt cx="7649567" cy="7649567"/>
          </a:xfrm>
        </p:grpSpPr>
        <p:sp>
          <p:nvSpPr>
            <p:cNvPr name="Freeform 31" id="31" descr="preencoded.png"/>
            <p:cNvSpPr/>
            <p:nvPr/>
          </p:nvSpPr>
          <p:spPr>
            <a:xfrm flipH="false" flipV="false" rot="0">
              <a:off x="0" y="0"/>
              <a:ext cx="7649591" cy="7649591"/>
            </a:xfrm>
            <a:custGeom>
              <a:avLst/>
              <a:gdLst/>
              <a:ahLst/>
              <a:cxnLst/>
              <a:rect r="r" b="b" t="t" l="l"/>
              <a:pathLst>
                <a:path h="7649591" w="7649591">
                  <a:moveTo>
                    <a:pt x="0" y="0"/>
                  </a:moveTo>
                  <a:lnTo>
                    <a:pt x="7649591" y="0"/>
                  </a:lnTo>
                  <a:lnTo>
                    <a:pt x="7649591" y="7649591"/>
                  </a:lnTo>
                  <a:lnTo>
                    <a:pt x="0" y="7649591"/>
                  </a:lnTo>
                  <a:lnTo>
                    <a:pt x="0" y="0"/>
                  </a:lnTo>
                  <a:close/>
                </a:path>
              </a:pathLst>
            </a:custGeom>
            <a:blipFill>
              <a:blip r:embed="rId11"/>
              <a:stretch>
                <a:fillRect l="0" t="0" r="0" b="0"/>
              </a:stretch>
            </a:blipFill>
          </p:spPr>
        </p:sp>
      </p:grpSp>
      <p:grpSp>
        <p:nvGrpSpPr>
          <p:cNvPr name="Group 32" id="32"/>
          <p:cNvGrpSpPr/>
          <p:nvPr/>
        </p:nvGrpSpPr>
        <p:grpSpPr>
          <a:xfrm rot="0">
            <a:off x="7298307" y="7257529"/>
            <a:ext cx="405110" cy="506462"/>
            <a:chOff x="0" y="0"/>
            <a:chExt cx="540147" cy="675283"/>
          </a:xfrm>
        </p:grpSpPr>
        <p:sp>
          <p:nvSpPr>
            <p:cNvPr name="Freeform 33" id="33" descr="preencoded.png"/>
            <p:cNvSpPr/>
            <p:nvPr/>
          </p:nvSpPr>
          <p:spPr>
            <a:xfrm flipH="false" flipV="false" rot="0">
              <a:off x="0" y="0"/>
              <a:ext cx="540131" cy="675259"/>
            </a:xfrm>
            <a:custGeom>
              <a:avLst/>
              <a:gdLst/>
              <a:ahLst/>
              <a:cxnLst/>
              <a:rect r="r" b="b" t="t" l="l"/>
              <a:pathLst>
                <a:path h="675259" w="540131">
                  <a:moveTo>
                    <a:pt x="0" y="0"/>
                  </a:moveTo>
                  <a:lnTo>
                    <a:pt x="540131" y="0"/>
                  </a:lnTo>
                  <a:lnTo>
                    <a:pt x="540131" y="675259"/>
                  </a:lnTo>
                  <a:lnTo>
                    <a:pt x="0" y="675259"/>
                  </a:lnTo>
                  <a:lnTo>
                    <a:pt x="0" y="0"/>
                  </a:lnTo>
                  <a:close/>
                </a:path>
              </a:pathLst>
            </a:custGeom>
            <a:blipFill>
              <a:blip r:embed="rId12"/>
              <a:stretch>
                <a:fillRect l="-715" t="0" r="-717" b="-3"/>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DAG0psBR7Kc</dc:identifier>
  <dcterms:modified xsi:type="dcterms:W3CDTF">2011-08-01T06:04:30Z</dcterms:modified>
  <cp:revision>1</cp:revision>
  <dc:title>PTDL - CHƯƠNG 7</dc:title>
</cp:coreProperties>
</file>