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xml" ContentType="application/vnd.openxmlformats-officedocument.presentationml.notesSlide+xml"/>
  <Override PartName="/ppt/charts/chart6.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9"/>
  </p:notesMasterIdLst>
  <p:sldIdLst>
    <p:sldId id="256" r:id="rId2"/>
    <p:sldId id="263" r:id="rId3"/>
    <p:sldId id="262" r:id="rId4"/>
    <p:sldId id="439" r:id="rId5"/>
    <p:sldId id="264" r:id="rId6"/>
    <p:sldId id="440" r:id="rId7"/>
    <p:sldId id="260" r:id="rId8"/>
    <p:sldId id="380" r:id="rId9"/>
    <p:sldId id="268" r:id="rId10"/>
    <p:sldId id="312" r:id="rId11"/>
    <p:sldId id="329" r:id="rId12"/>
    <p:sldId id="385" r:id="rId13"/>
    <p:sldId id="387" r:id="rId14"/>
    <p:sldId id="390" r:id="rId15"/>
    <p:sldId id="392" r:id="rId16"/>
    <p:sldId id="442" r:id="rId17"/>
    <p:sldId id="443" r:id="rId18"/>
    <p:sldId id="258" r:id="rId19"/>
    <p:sldId id="398" r:id="rId20"/>
    <p:sldId id="399" r:id="rId21"/>
    <p:sldId id="400" r:id="rId22"/>
    <p:sldId id="401" r:id="rId23"/>
    <p:sldId id="402" r:id="rId24"/>
    <p:sldId id="403" r:id="rId25"/>
    <p:sldId id="267" r:id="rId26"/>
    <p:sldId id="404" r:id="rId27"/>
    <p:sldId id="405" r:id="rId28"/>
    <p:sldId id="261" r:id="rId29"/>
    <p:sldId id="406" r:id="rId30"/>
    <p:sldId id="371" r:id="rId31"/>
    <p:sldId id="409" r:id="rId32"/>
    <p:sldId id="265" r:id="rId33"/>
    <p:sldId id="410" r:id="rId34"/>
    <p:sldId id="411" r:id="rId35"/>
    <p:sldId id="412" r:id="rId36"/>
    <p:sldId id="407" r:id="rId37"/>
    <p:sldId id="408" r:id="rId38"/>
    <p:sldId id="277" r:id="rId39"/>
    <p:sldId id="304" r:id="rId40"/>
    <p:sldId id="413" r:id="rId41"/>
    <p:sldId id="414" r:id="rId42"/>
    <p:sldId id="415" r:id="rId43"/>
    <p:sldId id="416" r:id="rId44"/>
    <p:sldId id="417" r:id="rId45"/>
    <p:sldId id="418" r:id="rId46"/>
    <p:sldId id="419" r:id="rId47"/>
    <p:sldId id="444" r:id="rId48"/>
    <p:sldId id="445" r:id="rId49"/>
    <p:sldId id="446" r:id="rId50"/>
    <p:sldId id="447" r:id="rId51"/>
    <p:sldId id="425" r:id="rId52"/>
    <p:sldId id="426" r:id="rId53"/>
    <p:sldId id="427" r:id="rId54"/>
    <p:sldId id="428" r:id="rId55"/>
    <p:sldId id="429" r:id="rId56"/>
    <p:sldId id="431" r:id="rId57"/>
    <p:sldId id="432" r:id="rId58"/>
    <p:sldId id="433" r:id="rId59"/>
    <p:sldId id="434" r:id="rId60"/>
    <p:sldId id="435" r:id="rId61"/>
    <p:sldId id="436" r:id="rId62"/>
    <p:sldId id="437" r:id="rId63"/>
    <p:sldId id="438" r:id="rId64"/>
    <p:sldId id="259" r:id="rId65"/>
    <p:sldId id="315" r:id="rId66"/>
    <p:sldId id="316" r:id="rId67"/>
    <p:sldId id="310" r:id="rId68"/>
  </p:sldIdLst>
  <p:sldSz cx="18288000" cy="10287000"/>
  <p:notesSz cx="6858000" cy="9144000"/>
  <p:embeddedFontLst>
    <p:embeddedFont>
      <p:font typeface="Cambria Math" panose="02040503050406030204" pitchFamily="18" charset="0"/>
      <p:regular r:id="rId70"/>
    </p:embeddedFont>
    <p:embeddedFont>
      <p:font typeface="Lato Light" panose="020F0502020204030203" pitchFamily="34" charset="0"/>
      <p:regular r:id="rId71"/>
      <p:italic r:id="rId72"/>
    </p:embeddedFont>
    <p:embeddedFont>
      <p:font typeface="Montserrat Classic Bold" panose="020B0604020202020204" charset="0"/>
      <p:regular r:id="rId73"/>
    </p:embeddedFont>
    <p:embeddedFont>
      <p:font typeface="Tahoma" panose="020B0604030504040204" pitchFamily="34" charset="0"/>
      <p:regular r:id="rId74"/>
      <p:bold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92"/>
    <a:srgbClr val="FFFFFF"/>
    <a:srgbClr val="9A1D04"/>
    <a:srgbClr val="D4D4D4"/>
    <a:srgbClr val="380702"/>
    <a:srgbClr val="AE2116"/>
    <a:srgbClr val="FF0000"/>
    <a:srgbClr val="C4CB67"/>
    <a:srgbClr val="F0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5" autoAdjust="0"/>
    <p:restoredTop sz="94622" autoAdjust="0"/>
  </p:normalViewPr>
  <p:slideViewPr>
    <p:cSldViewPr>
      <p:cViewPr>
        <p:scale>
          <a:sx n="50" d="100"/>
          <a:sy n="50" d="100"/>
        </p:scale>
        <p:origin x="1056" y="7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title>
    <c:autoTitleDeleted val="0"/>
    <c:plotArea>
      <c:layout/>
      <c:lineChart>
        <c:grouping val="standard"/>
        <c:varyColors val="0"/>
        <c:ser>
          <c:idx val="0"/>
          <c:order val="0"/>
          <c:tx>
            <c:strRef>
              <c:f>Sheet1!$D$1</c:f>
              <c:strCache>
                <c:ptCount val="1"/>
                <c:pt idx="0">
                  <c:v>GASOLINE SALES TIME SERIES</c:v>
                </c:pt>
              </c:strCache>
            </c:strRef>
          </c:tx>
          <c:cat>
            <c:numRef>
              <c:f>Sheet1!$C$2:$C$13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Sheet1!$D$2:$D$13</c:f>
              <c:numCache>
                <c:formatCode>General</c:formatCode>
                <c:ptCount val="12"/>
                <c:pt idx="0">
                  <c:v>17</c:v>
                </c:pt>
                <c:pt idx="1">
                  <c:v>21</c:v>
                </c:pt>
                <c:pt idx="2">
                  <c:v>19</c:v>
                </c:pt>
                <c:pt idx="3">
                  <c:v>23</c:v>
                </c:pt>
                <c:pt idx="4">
                  <c:v>18</c:v>
                </c:pt>
                <c:pt idx="5">
                  <c:v>16</c:v>
                </c:pt>
                <c:pt idx="6">
                  <c:v>20</c:v>
                </c:pt>
                <c:pt idx="7">
                  <c:v>18</c:v>
                </c:pt>
                <c:pt idx="8">
                  <c:v>22</c:v>
                </c:pt>
                <c:pt idx="9">
                  <c:v>20</c:v>
                </c:pt>
                <c:pt idx="10">
                  <c:v>15</c:v>
                </c:pt>
                <c:pt idx="11">
                  <c:v>22</c:v>
                </c:pt>
              </c:numCache>
            </c:numRef>
          </c:val>
          <c:smooth val="0"/>
          <c:extLst>
            <c:ext xmlns:c16="http://schemas.microsoft.com/office/drawing/2014/chart" uri="{C3380CC4-5D6E-409C-BE32-E72D297353CC}">
              <c16:uniqueId val="{00000000-A376-42E7-8798-7F3A9EF62C36}"/>
            </c:ext>
          </c:extLst>
        </c:ser>
        <c:dLbls>
          <c:showLegendKey val="0"/>
          <c:showVal val="0"/>
          <c:showCatName val="0"/>
          <c:showSerName val="0"/>
          <c:showPercent val="0"/>
          <c:showBubbleSize val="0"/>
        </c:dLbls>
        <c:hiLowLines/>
        <c:marker val="1"/>
        <c:smooth val="0"/>
        <c:axId val="92058368"/>
        <c:axId val="92060288"/>
      </c:lineChart>
      <c:catAx>
        <c:axId val="92058368"/>
        <c:scaling>
          <c:orientation val="minMax"/>
        </c:scaling>
        <c:delete val="0"/>
        <c:axPos val="b"/>
        <c:title>
          <c:tx>
            <c:rich>
              <a:bodyPr/>
              <a:lstStyle/>
              <a:p>
                <a:pPr>
                  <a:defRPr/>
                </a:pPr>
                <a:r>
                  <a:rPr lang="en-US"/>
                  <a:t>week</a:t>
                </a:r>
                <a:endParaRPr lang="vi-VN"/>
              </a:p>
            </c:rich>
          </c:tx>
          <c:overlay val="0"/>
        </c:title>
        <c:numFmt formatCode="General" sourceLinked="1"/>
        <c:majorTickMark val="none"/>
        <c:minorTickMark val="none"/>
        <c:tickLblPos val="nextTo"/>
        <c:crossAx val="92060288"/>
        <c:crosses val="autoZero"/>
        <c:auto val="1"/>
        <c:lblAlgn val="ctr"/>
        <c:lblOffset val="100"/>
        <c:noMultiLvlLbl val="0"/>
      </c:catAx>
      <c:valAx>
        <c:axId val="92060288"/>
        <c:scaling>
          <c:orientation val="minMax"/>
        </c:scaling>
        <c:delete val="0"/>
        <c:axPos val="l"/>
        <c:title>
          <c:tx>
            <c:rich>
              <a:bodyPr/>
              <a:lstStyle/>
              <a:p>
                <a:pPr>
                  <a:defRPr/>
                </a:pPr>
                <a:r>
                  <a:rPr lang="en-US"/>
                  <a:t>sales( 1000s of gallons )</a:t>
                </a:r>
                <a:endParaRPr lang="vi-VN"/>
              </a:p>
            </c:rich>
          </c:tx>
          <c:overlay val="0"/>
        </c:title>
        <c:numFmt formatCode="General" sourceLinked="1"/>
        <c:majorTickMark val="out"/>
        <c:minorTickMark val="none"/>
        <c:tickLblPos val="nextTo"/>
        <c:crossAx val="920583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vi-VN"/>
              <a:t>Gasoline sales time series plot</a:t>
            </a:r>
            <a:r>
              <a:rPr lang="en-US"/>
              <a:t> </a:t>
            </a:r>
            <a:r>
              <a:rPr lang="vi-VN"/>
              <a:t>after obtaining the contract with the vermont state police</a:t>
            </a:r>
            <a:endParaRPr lang="en-US"/>
          </a:p>
        </c:rich>
      </c:tx>
      <c:layout>
        <c:manualLayout>
          <c:xMode val="edge"/>
          <c:yMode val="edge"/>
          <c:x val="0.11044302918017601"/>
          <c:y val="0.11662882806911319"/>
        </c:manualLayout>
      </c:layout>
      <c:overlay val="0"/>
    </c:title>
    <c:autoTitleDeleted val="0"/>
    <c:plotArea>
      <c:layout>
        <c:manualLayout>
          <c:layoutTarget val="inner"/>
          <c:xMode val="edge"/>
          <c:yMode val="edge"/>
          <c:x val="0.13876664722465248"/>
          <c:y val="0.23491398405157091"/>
          <c:w val="0.71303878681831434"/>
          <c:h val="0.5918508392578552"/>
        </c:manualLayout>
      </c:layout>
      <c:lineChart>
        <c:grouping val="standard"/>
        <c:varyColors val="0"/>
        <c:ser>
          <c:idx val="0"/>
          <c:order val="0"/>
          <c:tx>
            <c:strRef>
              <c:f>Sheet1!$B$1</c:f>
              <c:strCache>
                <c:ptCount val="1"/>
                <c:pt idx="0">
                  <c:v>Series 1</c:v>
                </c:pt>
              </c:strCache>
            </c:strRef>
          </c:tx>
          <c:cat>
            <c:numRef>
              <c:f>Sheet1!$A$2:$A$24</c:f>
              <c:numCache>
                <c:formatCode>General</c:formatCode>
                <c:ptCount val="2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numCache>
            </c:numRef>
          </c:cat>
          <c:val>
            <c:numRef>
              <c:f>Sheet1!$B$2:$B$24</c:f>
              <c:numCache>
                <c:formatCode>General</c:formatCode>
                <c:ptCount val="23"/>
                <c:pt idx="0">
                  <c:v>17</c:v>
                </c:pt>
                <c:pt idx="1">
                  <c:v>21</c:v>
                </c:pt>
                <c:pt idx="2">
                  <c:v>19</c:v>
                </c:pt>
                <c:pt idx="3">
                  <c:v>23</c:v>
                </c:pt>
                <c:pt idx="4">
                  <c:v>18</c:v>
                </c:pt>
                <c:pt idx="5">
                  <c:v>16</c:v>
                </c:pt>
                <c:pt idx="6">
                  <c:v>20</c:v>
                </c:pt>
                <c:pt idx="7">
                  <c:v>18</c:v>
                </c:pt>
                <c:pt idx="8">
                  <c:v>22</c:v>
                </c:pt>
                <c:pt idx="9">
                  <c:v>20</c:v>
                </c:pt>
                <c:pt idx="10">
                  <c:v>15</c:v>
                </c:pt>
                <c:pt idx="11">
                  <c:v>22</c:v>
                </c:pt>
                <c:pt idx="12">
                  <c:v>31</c:v>
                </c:pt>
                <c:pt idx="13">
                  <c:v>34</c:v>
                </c:pt>
                <c:pt idx="14">
                  <c:v>31</c:v>
                </c:pt>
                <c:pt idx="15">
                  <c:v>33</c:v>
                </c:pt>
                <c:pt idx="16">
                  <c:v>28</c:v>
                </c:pt>
                <c:pt idx="17">
                  <c:v>32</c:v>
                </c:pt>
                <c:pt idx="18">
                  <c:v>30</c:v>
                </c:pt>
                <c:pt idx="19">
                  <c:v>29</c:v>
                </c:pt>
                <c:pt idx="20">
                  <c:v>34</c:v>
                </c:pt>
                <c:pt idx="21">
                  <c:v>33</c:v>
                </c:pt>
              </c:numCache>
            </c:numRef>
          </c:val>
          <c:smooth val="0"/>
          <c:extLst>
            <c:ext xmlns:c16="http://schemas.microsoft.com/office/drawing/2014/chart" uri="{C3380CC4-5D6E-409C-BE32-E72D297353CC}">
              <c16:uniqueId val="{00000000-7983-4B48-A343-5152702BFCB5}"/>
            </c:ext>
          </c:extLst>
        </c:ser>
        <c:dLbls>
          <c:showLegendKey val="0"/>
          <c:showVal val="0"/>
          <c:showCatName val="0"/>
          <c:showSerName val="0"/>
          <c:showPercent val="0"/>
          <c:showBubbleSize val="0"/>
        </c:dLbls>
        <c:hiLowLines/>
        <c:marker val="1"/>
        <c:smooth val="0"/>
        <c:axId val="88835584"/>
        <c:axId val="88837504"/>
      </c:lineChart>
      <c:catAx>
        <c:axId val="88835584"/>
        <c:scaling>
          <c:orientation val="minMax"/>
        </c:scaling>
        <c:delete val="0"/>
        <c:axPos val="b"/>
        <c:title>
          <c:tx>
            <c:rich>
              <a:bodyPr/>
              <a:lstStyle/>
              <a:p>
                <a:pPr>
                  <a:defRPr/>
                </a:pPr>
                <a:r>
                  <a:rPr lang="vi-VN"/>
                  <a:t>week</a:t>
                </a:r>
              </a:p>
            </c:rich>
          </c:tx>
          <c:overlay val="0"/>
        </c:title>
        <c:numFmt formatCode="General" sourceLinked="1"/>
        <c:majorTickMark val="none"/>
        <c:minorTickMark val="none"/>
        <c:tickLblPos val="nextTo"/>
        <c:crossAx val="88837504"/>
        <c:crosses val="autoZero"/>
        <c:auto val="1"/>
        <c:lblAlgn val="ctr"/>
        <c:lblOffset val="100"/>
        <c:noMultiLvlLbl val="0"/>
      </c:catAx>
      <c:valAx>
        <c:axId val="88837504"/>
        <c:scaling>
          <c:orientation val="minMax"/>
        </c:scaling>
        <c:delete val="0"/>
        <c:axPos val="l"/>
        <c:title>
          <c:tx>
            <c:rich>
              <a:bodyPr/>
              <a:lstStyle/>
              <a:p>
                <a:pPr>
                  <a:defRPr/>
                </a:pPr>
                <a:r>
                  <a:rPr lang="vi-VN"/>
                  <a:t>Sales( 1000s of gallons )</a:t>
                </a:r>
              </a:p>
            </c:rich>
          </c:tx>
          <c:overlay val="0"/>
        </c:title>
        <c:numFmt formatCode="General" sourceLinked="1"/>
        <c:majorTickMark val="out"/>
        <c:minorTickMark val="none"/>
        <c:tickLblPos val="nextTo"/>
        <c:crossAx val="888355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sz="2400" dirty="0">
                <a:latin typeface="Times New Roman" pitchFamily="18" charset="0"/>
                <a:cs typeface="Times New Roman" pitchFamily="18" charset="0"/>
              </a:rPr>
              <a:t>Umbrella sales time series plot</a:t>
            </a:r>
          </a:p>
        </c:rich>
      </c:tx>
      <c:layout>
        <c:manualLayout>
          <c:xMode val="edge"/>
          <c:yMode val="edge"/>
          <c:x val="0.26792029285812957"/>
          <c:y val="0"/>
        </c:manualLayout>
      </c:layout>
      <c:overlay val="0"/>
    </c:title>
    <c:autoTitleDeleted val="0"/>
    <c:plotArea>
      <c:layout/>
      <c:lineChart>
        <c:grouping val="standard"/>
        <c:varyColors val="0"/>
        <c:ser>
          <c:idx val="0"/>
          <c:order val="0"/>
          <c:tx>
            <c:strRef>
              <c:f>Sheet1!$B$1</c:f>
              <c:strCache>
                <c:ptCount val="1"/>
                <c:pt idx="0">
                  <c:v>Series 1</c:v>
                </c:pt>
              </c:strCache>
            </c:strRef>
          </c:tx>
          <c:cat>
            <c:numRef>
              <c:f>Sheet1!$A$2:$A$21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Sheet1!$B$2:$B$21</c:f>
              <c:numCache>
                <c:formatCode>General</c:formatCode>
                <c:ptCount val="20"/>
                <c:pt idx="0">
                  <c:v>125</c:v>
                </c:pt>
                <c:pt idx="1">
                  <c:v>153</c:v>
                </c:pt>
                <c:pt idx="2">
                  <c:v>106</c:v>
                </c:pt>
                <c:pt idx="3">
                  <c:v>88</c:v>
                </c:pt>
                <c:pt idx="4">
                  <c:v>118</c:v>
                </c:pt>
                <c:pt idx="5">
                  <c:v>161</c:v>
                </c:pt>
                <c:pt idx="6">
                  <c:v>133</c:v>
                </c:pt>
                <c:pt idx="7">
                  <c:v>102</c:v>
                </c:pt>
                <c:pt idx="8">
                  <c:v>138</c:v>
                </c:pt>
                <c:pt idx="9">
                  <c:v>144</c:v>
                </c:pt>
                <c:pt idx="10">
                  <c:v>113</c:v>
                </c:pt>
                <c:pt idx="11">
                  <c:v>80</c:v>
                </c:pt>
                <c:pt idx="12">
                  <c:v>109</c:v>
                </c:pt>
                <c:pt idx="13">
                  <c:v>137</c:v>
                </c:pt>
                <c:pt idx="14">
                  <c:v>125</c:v>
                </c:pt>
                <c:pt idx="15">
                  <c:v>109</c:v>
                </c:pt>
                <c:pt idx="16">
                  <c:v>130</c:v>
                </c:pt>
                <c:pt idx="17">
                  <c:v>165</c:v>
                </c:pt>
                <c:pt idx="18">
                  <c:v>128</c:v>
                </c:pt>
                <c:pt idx="19">
                  <c:v>96</c:v>
                </c:pt>
              </c:numCache>
            </c:numRef>
          </c:val>
          <c:smooth val="0"/>
          <c:extLst>
            <c:ext xmlns:c16="http://schemas.microsoft.com/office/drawing/2014/chart" uri="{C3380CC4-5D6E-409C-BE32-E72D297353CC}">
              <c16:uniqueId val="{00000000-B7D6-43D5-8389-CBC7D3FE69C7}"/>
            </c:ext>
          </c:extLst>
        </c:ser>
        <c:dLbls>
          <c:showLegendKey val="0"/>
          <c:showVal val="0"/>
          <c:showCatName val="0"/>
          <c:showSerName val="0"/>
          <c:showPercent val="0"/>
          <c:showBubbleSize val="0"/>
        </c:dLbls>
        <c:hiLowLines/>
        <c:marker val="1"/>
        <c:smooth val="0"/>
        <c:axId val="79421440"/>
        <c:axId val="80708736"/>
      </c:lineChart>
      <c:catAx>
        <c:axId val="79421440"/>
        <c:scaling>
          <c:orientation val="minMax"/>
        </c:scaling>
        <c:delete val="0"/>
        <c:axPos val="b"/>
        <c:title>
          <c:tx>
            <c:rich>
              <a:bodyPr/>
              <a:lstStyle/>
              <a:p>
                <a:pPr>
                  <a:defRPr/>
                </a:pPr>
                <a:r>
                  <a:rPr lang="en-US" sz="1800" dirty="0">
                    <a:latin typeface="Times New Roman" pitchFamily="18" charset="0"/>
                    <a:cs typeface="Times New Roman" pitchFamily="18" charset="0"/>
                  </a:rPr>
                  <a:t>Time period</a:t>
                </a:r>
                <a:endParaRPr lang="vi-VN" sz="1800" dirty="0">
                  <a:latin typeface="Times New Roman" pitchFamily="18" charset="0"/>
                  <a:cs typeface="Times New Roman" pitchFamily="18" charset="0"/>
                </a:endParaRPr>
              </a:p>
            </c:rich>
          </c:tx>
          <c:overlay val="0"/>
        </c:title>
        <c:numFmt formatCode="General" sourceLinked="1"/>
        <c:majorTickMark val="none"/>
        <c:minorTickMark val="none"/>
        <c:tickLblPos val="nextTo"/>
        <c:crossAx val="80708736"/>
        <c:crosses val="autoZero"/>
        <c:auto val="1"/>
        <c:lblAlgn val="ctr"/>
        <c:lblOffset val="100"/>
        <c:noMultiLvlLbl val="0"/>
      </c:catAx>
      <c:valAx>
        <c:axId val="80708736"/>
        <c:scaling>
          <c:orientation val="minMax"/>
        </c:scaling>
        <c:delete val="0"/>
        <c:axPos val="l"/>
        <c:title>
          <c:tx>
            <c:rich>
              <a:bodyPr/>
              <a:lstStyle/>
              <a:p>
                <a:pPr>
                  <a:defRPr/>
                </a:pPr>
                <a:r>
                  <a:rPr lang="en-US" dirty="0">
                    <a:latin typeface="Times New Roman" pitchFamily="18" charset="0"/>
                    <a:cs typeface="Times New Roman" pitchFamily="18" charset="0"/>
                  </a:rPr>
                  <a:t>Sales</a:t>
                </a:r>
                <a:endParaRPr lang="vi-VN" dirty="0">
                  <a:latin typeface="Times New Roman" pitchFamily="18" charset="0"/>
                  <a:cs typeface="Times New Roman" pitchFamily="18" charset="0"/>
                </a:endParaRPr>
              </a:p>
            </c:rich>
          </c:tx>
          <c:overlay val="0"/>
        </c:title>
        <c:numFmt formatCode="General" sourceLinked="1"/>
        <c:majorTickMark val="out"/>
        <c:minorTickMark val="none"/>
        <c:tickLblPos val="nextTo"/>
        <c:crossAx val="79421440"/>
        <c:crosses val="autoZero"/>
        <c:crossBetween val="between"/>
      </c:valAx>
    </c:plotArea>
    <c:plotVisOnly val="1"/>
    <c:dispBlanksAs val="gap"/>
    <c:showDLblsOverMax val="0"/>
  </c:chart>
  <c:spPr>
    <a:effectLst>
      <a:outerShdw blurRad="63500" sx="102000" sy="102000" algn="ctr" rotWithShape="0">
        <a:prstClr val="black">
          <a:alpha val="40000"/>
        </a:prstClr>
      </a:outerShdw>
    </a:effectLst>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a:t>Quarterly Television Set Time Series Plot.</a:t>
            </a:r>
          </a:p>
        </c:rich>
      </c:tx>
      <c:overlay val="0"/>
    </c:title>
    <c:autoTitleDeleted val="0"/>
    <c:plotArea>
      <c:layout/>
      <c:lineChart>
        <c:grouping val="standard"/>
        <c:varyColors val="0"/>
        <c:ser>
          <c:idx val="0"/>
          <c:order val="0"/>
          <c:tx>
            <c:strRef>
              <c:f>Sheet1!$B$1</c:f>
              <c:strCache>
                <c:ptCount val="1"/>
                <c:pt idx="0">
                  <c:v>Series 1</c:v>
                </c:pt>
              </c:strCache>
            </c:strRef>
          </c:tx>
          <c:cat>
            <c:numRef>
              <c:f>Sheet1!$A$2:$A$17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Sheet1!$B$2:$B$17</c:f>
              <c:numCache>
                <c:formatCode>General</c:formatCode>
                <c:ptCount val="16"/>
                <c:pt idx="0">
                  <c:v>4.8</c:v>
                </c:pt>
                <c:pt idx="1">
                  <c:v>4.0999999999999996</c:v>
                </c:pt>
                <c:pt idx="2" formatCode="0.0">
                  <c:v>6</c:v>
                </c:pt>
                <c:pt idx="3">
                  <c:v>6.5</c:v>
                </c:pt>
                <c:pt idx="4">
                  <c:v>5.8</c:v>
                </c:pt>
                <c:pt idx="5">
                  <c:v>5.2</c:v>
                </c:pt>
                <c:pt idx="6">
                  <c:v>6.8</c:v>
                </c:pt>
                <c:pt idx="7">
                  <c:v>7.4</c:v>
                </c:pt>
                <c:pt idx="8" formatCode="0.0">
                  <c:v>6</c:v>
                </c:pt>
                <c:pt idx="9">
                  <c:v>5.6</c:v>
                </c:pt>
                <c:pt idx="10">
                  <c:v>7.5</c:v>
                </c:pt>
                <c:pt idx="11">
                  <c:v>7.8</c:v>
                </c:pt>
                <c:pt idx="12">
                  <c:v>6.3</c:v>
                </c:pt>
                <c:pt idx="13">
                  <c:v>5.9</c:v>
                </c:pt>
                <c:pt idx="14">
                  <c:v>8</c:v>
                </c:pt>
                <c:pt idx="15">
                  <c:v>8.4</c:v>
                </c:pt>
              </c:numCache>
            </c:numRef>
          </c:val>
          <c:smooth val="0"/>
          <c:extLst>
            <c:ext xmlns:c16="http://schemas.microsoft.com/office/drawing/2014/chart" uri="{C3380CC4-5D6E-409C-BE32-E72D297353CC}">
              <c16:uniqueId val="{00000000-0FB6-4FD1-B51A-C840FD11DE86}"/>
            </c:ext>
          </c:extLst>
        </c:ser>
        <c:dLbls>
          <c:showLegendKey val="0"/>
          <c:showVal val="0"/>
          <c:showCatName val="0"/>
          <c:showSerName val="0"/>
          <c:showPercent val="0"/>
          <c:showBubbleSize val="0"/>
        </c:dLbls>
        <c:hiLowLines/>
        <c:marker val="1"/>
        <c:smooth val="0"/>
        <c:axId val="82500992"/>
        <c:axId val="82576896"/>
      </c:lineChart>
      <c:catAx>
        <c:axId val="82500992"/>
        <c:scaling>
          <c:orientation val="minMax"/>
        </c:scaling>
        <c:delete val="0"/>
        <c:axPos val="b"/>
        <c:title>
          <c:tx>
            <c:rich>
              <a:bodyPr/>
              <a:lstStyle/>
              <a:p>
                <a:pPr>
                  <a:defRPr/>
                </a:pPr>
                <a:r>
                  <a:rPr lang="en-US"/>
                  <a:t>Period</a:t>
                </a:r>
                <a:endParaRPr lang="vi-VN"/>
              </a:p>
            </c:rich>
          </c:tx>
          <c:overlay val="0"/>
        </c:title>
        <c:numFmt formatCode="General" sourceLinked="1"/>
        <c:majorTickMark val="none"/>
        <c:minorTickMark val="none"/>
        <c:tickLblPos val="nextTo"/>
        <c:crossAx val="82576896"/>
        <c:crosses val="autoZero"/>
        <c:auto val="1"/>
        <c:lblAlgn val="ctr"/>
        <c:lblOffset val="100"/>
        <c:noMultiLvlLbl val="0"/>
      </c:catAx>
      <c:valAx>
        <c:axId val="82576896"/>
        <c:scaling>
          <c:orientation val="minMax"/>
        </c:scaling>
        <c:delete val="0"/>
        <c:axPos val="l"/>
        <c:title>
          <c:tx>
            <c:rich>
              <a:bodyPr/>
              <a:lstStyle/>
              <a:p>
                <a:pPr>
                  <a:defRPr/>
                </a:pPr>
                <a:r>
                  <a:rPr lang="en-US" dirty="0"/>
                  <a:t>Quarterly Television set sales( </a:t>
                </a:r>
                <a:r>
                  <a:rPr lang="en-US" dirty="0" err="1"/>
                  <a:t>1000s</a:t>
                </a:r>
                <a:r>
                  <a:rPr lang="en-US" dirty="0"/>
                  <a:t> )</a:t>
                </a:r>
                <a:endParaRPr lang="vi-VN" dirty="0"/>
              </a:p>
            </c:rich>
          </c:tx>
          <c:overlay val="0"/>
        </c:title>
        <c:numFmt formatCode="General" sourceLinked="1"/>
        <c:majorTickMark val="out"/>
        <c:minorTickMark val="none"/>
        <c:tickLblPos val="nextTo"/>
        <c:crossAx val="82500992"/>
        <c:crosses val="autoZero"/>
        <c:crossBetween val="between"/>
      </c:valAx>
    </c:plotArea>
    <c:plotVisOnly val="1"/>
    <c:dispBlanksAs val="gap"/>
    <c:showDLblsOverMax val="0"/>
  </c:chart>
  <c:spPr>
    <a:effectLst>
      <a:outerShdw blurRad="63500" sx="102000" sy="102000" algn="ctr" rotWithShape="0">
        <a:prstClr val="black">
          <a:alpha val="40000"/>
        </a:prstClr>
      </a:outerShdw>
    </a:effectLst>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a:t>Quarterly Television Set Time Series Plot.</a:t>
            </a:r>
          </a:p>
        </c:rich>
      </c:tx>
      <c:overlay val="0"/>
    </c:title>
    <c:autoTitleDeleted val="0"/>
    <c:plotArea>
      <c:layout/>
      <c:lineChart>
        <c:grouping val="standard"/>
        <c:varyColors val="0"/>
        <c:ser>
          <c:idx val="0"/>
          <c:order val="0"/>
          <c:tx>
            <c:strRef>
              <c:f>Sheet1!$B$1</c:f>
              <c:strCache>
                <c:ptCount val="1"/>
                <c:pt idx="0">
                  <c:v>Series 1</c:v>
                </c:pt>
              </c:strCache>
            </c:strRef>
          </c:tx>
          <c:cat>
            <c:numRef>
              <c:f>Sheet1!$A$2:$A$17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Sheet1!$B$2:$B$17</c:f>
              <c:numCache>
                <c:formatCode>General</c:formatCode>
                <c:ptCount val="16"/>
                <c:pt idx="0">
                  <c:v>4.8</c:v>
                </c:pt>
                <c:pt idx="1">
                  <c:v>4.0999999999999996</c:v>
                </c:pt>
                <c:pt idx="2" formatCode="0.0">
                  <c:v>6</c:v>
                </c:pt>
                <c:pt idx="3">
                  <c:v>6.5</c:v>
                </c:pt>
                <c:pt idx="4">
                  <c:v>5.8</c:v>
                </c:pt>
                <c:pt idx="5">
                  <c:v>5.2</c:v>
                </c:pt>
                <c:pt idx="6">
                  <c:v>6.8</c:v>
                </c:pt>
                <c:pt idx="7">
                  <c:v>7.4</c:v>
                </c:pt>
                <c:pt idx="8" formatCode="0.0">
                  <c:v>6</c:v>
                </c:pt>
                <c:pt idx="9">
                  <c:v>5.6</c:v>
                </c:pt>
                <c:pt idx="10">
                  <c:v>7.5</c:v>
                </c:pt>
                <c:pt idx="11">
                  <c:v>7.8</c:v>
                </c:pt>
                <c:pt idx="12">
                  <c:v>6.3</c:v>
                </c:pt>
                <c:pt idx="13">
                  <c:v>5.9</c:v>
                </c:pt>
                <c:pt idx="14">
                  <c:v>8</c:v>
                </c:pt>
                <c:pt idx="15">
                  <c:v>8.4</c:v>
                </c:pt>
              </c:numCache>
            </c:numRef>
          </c:val>
          <c:smooth val="0"/>
          <c:extLst>
            <c:ext xmlns:c16="http://schemas.microsoft.com/office/drawing/2014/chart" uri="{C3380CC4-5D6E-409C-BE32-E72D297353CC}">
              <c16:uniqueId val="{00000000-0FB6-4FD1-B51A-C840FD11DE86}"/>
            </c:ext>
          </c:extLst>
        </c:ser>
        <c:dLbls>
          <c:showLegendKey val="0"/>
          <c:showVal val="0"/>
          <c:showCatName val="0"/>
          <c:showSerName val="0"/>
          <c:showPercent val="0"/>
          <c:showBubbleSize val="0"/>
        </c:dLbls>
        <c:hiLowLines/>
        <c:marker val="1"/>
        <c:smooth val="0"/>
        <c:axId val="82500992"/>
        <c:axId val="82576896"/>
      </c:lineChart>
      <c:catAx>
        <c:axId val="82500992"/>
        <c:scaling>
          <c:orientation val="minMax"/>
        </c:scaling>
        <c:delete val="0"/>
        <c:axPos val="b"/>
        <c:title>
          <c:tx>
            <c:rich>
              <a:bodyPr/>
              <a:lstStyle/>
              <a:p>
                <a:pPr>
                  <a:defRPr/>
                </a:pPr>
                <a:r>
                  <a:rPr lang="en-US"/>
                  <a:t>Period</a:t>
                </a:r>
                <a:endParaRPr lang="vi-VN"/>
              </a:p>
            </c:rich>
          </c:tx>
          <c:overlay val="0"/>
        </c:title>
        <c:numFmt formatCode="General" sourceLinked="1"/>
        <c:majorTickMark val="none"/>
        <c:minorTickMark val="none"/>
        <c:tickLblPos val="nextTo"/>
        <c:crossAx val="82576896"/>
        <c:crosses val="autoZero"/>
        <c:auto val="1"/>
        <c:lblAlgn val="ctr"/>
        <c:lblOffset val="100"/>
        <c:noMultiLvlLbl val="0"/>
      </c:catAx>
      <c:valAx>
        <c:axId val="82576896"/>
        <c:scaling>
          <c:orientation val="minMax"/>
        </c:scaling>
        <c:delete val="0"/>
        <c:axPos val="l"/>
        <c:title>
          <c:tx>
            <c:rich>
              <a:bodyPr/>
              <a:lstStyle/>
              <a:p>
                <a:pPr>
                  <a:defRPr/>
                </a:pPr>
                <a:r>
                  <a:rPr lang="en-US" dirty="0"/>
                  <a:t>Quarterly Television set sales( </a:t>
                </a:r>
                <a:r>
                  <a:rPr lang="en-US" dirty="0" err="1"/>
                  <a:t>1000s</a:t>
                </a:r>
                <a:r>
                  <a:rPr lang="en-US" dirty="0"/>
                  <a:t> )</a:t>
                </a:r>
                <a:endParaRPr lang="vi-VN" dirty="0"/>
              </a:p>
            </c:rich>
          </c:tx>
          <c:overlay val="0"/>
        </c:title>
        <c:numFmt formatCode="General" sourceLinked="1"/>
        <c:majorTickMark val="out"/>
        <c:minorTickMark val="none"/>
        <c:tickLblPos val="nextTo"/>
        <c:crossAx val="82500992"/>
        <c:crosses val="autoZero"/>
        <c:crossBetween val="between"/>
      </c:valAx>
    </c:plotArea>
    <c:plotVisOnly val="1"/>
    <c:dispBlanksAs val="gap"/>
    <c:showDLblsOverMax val="0"/>
  </c:chart>
  <c:spPr>
    <a:effectLst>
      <a:outerShdw blurRad="63500" sx="102000" sy="102000" algn="ctr" rotWithShape="0">
        <a:prstClr val="black">
          <a:alpha val="40000"/>
        </a:prstClr>
      </a:outerShdw>
    </a:effectLst>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a:t>Umbrella sales time series plot</a:t>
            </a:r>
          </a:p>
        </c:rich>
      </c:tx>
      <c:overlay val="0"/>
    </c:title>
    <c:autoTitleDeleted val="0"/>
    <c:plotArea>
      <c:layout>
        <c:manualLayout>
          <c:layoutTarget val="inner"/>
          <c:xMode val="edge"/>
          <c:yMode val="edge"/>
          <c:x val="0.10232697886448404"/>
          <c:y val="0.11867072801949854"/>
          <c:w val="0.8657577013399641"/>
          <c:h val="0.735577242985472"/>
        </c:manualLayout>
      </c:layout>
      <c:lineChart>
        <c:grouping val="standard"/>
        <c:varyColors val="0"/>
        <c:ser>
          <c:idx val="0"/>
          <c:order val="0"/>
          <c:tx>
            <c:strRef>
              <c:f>Sheet1!$B$1</c:f>
              <c:strCache>
                <c:ptCount val="1"/>
                <c:pt idx="0">
                  <c:v>Series 1</c:v>
                </c:pt>
              </c:strCache>
            </c:strRef>
          </c:tx>
          <c:cat>
            <c:numRef>
              <c:f>Sheet1!$A$2:$A$21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Sheet1!$B$2:$B$21</c:f>
              <c:numCache>
                <c:formatCode>General</c:formatCode>
                <c:ptCount val="20"/>
                <c:pt idx="0">
                  <c:v>125</c:v>
                </c:pt>
                <c:pt idx="1">
                  <c:v>153</c:v>
                </c:pt>
                <c:pt idx="2">
                  <c:v>106</c:v>
                </c:pt>
                <c:pt idx="3">
                  <c:v>88</c:v>
                </c:pt>
                <c:pt idx="4">
                  <c:v>118</c:v>
                </c:pt>
                <c:pt idx="5">
                  <c:v>161</c:v>
                </c:pt>
                <c:pt idx="6">
                  <c:v>133</c:v>
                </c:pt>
                <c:pt idx="7">
                  <c:v>102</c:v>
                </c:pt>
                <c:pt idx="8">
                  <c:v>138</c:v>
                </c:pt>
                <c:pt idx="9">
                  <c:v>144</c:v>
                </c:pt>
                <c:pt idx="10">
                  <c:v>113</c:v>
                </c:pt>
                <c:pt idx="11">
                  <c:v>80</c:v>
                </c:pt>
                <c:pt idx="12">
                  <c:v>109</c:v>
                </c:pt>
                <c:pt idx="13">
                  <c:v>137</c:v>
                </c:pt>
                <c:pt idx="14">
                  <c:v>125</c:v>
                </c:pt>
                <c:pt idx="15">
                  <c:v>109</c:v>
                </c:pt>
                <c:pt idx="16">
                  <c:v>130</c:v>
                </c:pt>
                <c:pt idx="17">
                  <c:v>165</c:v>
                </c:pt>
                <c:pt idx="18">
                  <c:v>128</c:v>
                </c:pt>
                <c:pt idx="19">
                  <c:v>96</c:v>
                </c:pt>
              </c:numCache>
            </c:numRef>
          </c:val>
          <c:smooth val="0"/>
          <c:extLst>
            <c:ext xmlns:c16="http://schemas.microsoft.com/office/drawing/2014/chart" uri="{C3380CC4-5D6E-409C-BE32-E72D297353CC}">
              <c16:uniqueId val="{00000000-2059-43A8-AFC0-CC620003B702}"/>
            </c:ext>
          </c:extLst>
        </c:ser>
        <c:dLbls>
          <c:showLegendKey val="0"/>
          <c:showVal val="0"/>
          <c:showCatName val="0"/>
          <c:showSerName val="0"/>
          <c:showPercent val="0"/>
          <c:showBubbleSize val="0"/>
        </c:dLbls>
        <c:hiLowLines/>
        <c:marker val="1"/>
        <c:smooth val="0"/>
        <c:axId val="163704832"/>
        <c:axId val="163706752"/>
      </c:lineChart>
      <c:catAx>
        <c:axId val="163704832"/>
        <c:scaling>
          <c:orientation val="minMax"/>
        </c:scaling>
        <c:delete val="0"/>
        <c:axPos val="b"/>
        <c:title>
          <c:tx>
            <c:rich>
              <a:bodyPr/>
              <a:lstStyle/>
              <a:p>
                <a:pPr>
                  <a:defRPr/>
                </a:pPr>
                <a:r>
                  <a:rPr lang="en-US"/>
                  <a:t>Time period</a:t>
                </a:r>
                <a:endParaRPr lang="vi-VN"/>
              </a:p>
            </c:rich>
          </c:tx>
          <c:layout>
            <c:manualLayout>
              <c:xMode val="edge"/>
              <c:yMode val="edge"/>
              <c:x val="0.45559976055624624"/>
              <c:y val="0.83597022974867863"/>
            </c:manualLayout>
          </c:layout>
          <c:overlay val="0"/>
        </c:title>
        <c:numFmt formatCode="General" sourceLinked="1"/>
        <c:majorTickMark val="none"/>
        <c:minorTickMark val="none"/>
        <c:tickLblPos val="nextTo"/>
        <c:crossAx val="163706752"/>
        <c:crosses val="autoZero"/>
        <c:auto val="1"/>
        <c:lblAlgn val="ctr"/>
        <c:lblOffset val="100"/>
        <c:noMultiLvlLbl val="0"/>
      </c:catAx>
      <c:valAx>
        <c:axId val="163706752"/>
        <c:scaling>
          <c:orientation val="minMax"/>
        </c:scaling>
        <c:delete val="0"/>
        <c:axPos val="l"/>
        <c:title>
          <c:tx>
            <c:rich>
              <a:bodyPr/>
              <a:lstStyle/>
              <a:p>
                <a:pPr>
                  <a:defRPr/>
                </a:pPr>
                <a:r>
                  <a:rPr lang="en-US"/>
                  <a:t>Sales</a:t>
                </a:r>
                <a:endParaRPr lang="vi-VN"/>
              </a:p>
            </c:rich>
          </c:tx>
          <c:overlay val="0"/>
        </c:title>
        <c:numFmt formatCode="General" sourceLinked="1"/>
        <c:majorTickMark val="out"/>
        <c:minorTickMark val="none"/>
        <c:tickLblPos val="nextTo"/>
        <c:crossAx val="1637048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C4F60-69D6-42FA-81AE-A822B8166B27}" type="datetimeFigureOut">
              <a:rPr lang="en-US" smtClean="0"/>
              <a:t>27/8/2024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21365-C6E5-4D2C-8912-01A94EBC2520}" type="slidenum">
              <a:rPr lang="en-US" smtClean="0"/>
              <a:t>‹#›</a:t>
            </a:fld>
            <a:endParaRPr lang="en-US"/>
          </a:p>
        </p:txBody>
      </p:sp>
    </p:spTree>
    <p:extLst>
      <p:ext uri="{BB962C8B-B14F-4D97-AF65-F5344CB8AC3E}">
        <p14:creationId xmlns:p14="http://schemas.microsoft.com/office/powerpoint/2010/main" val="3456448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21365-C6E5-4D2C-8912-01A94EBC2520}" type="slidenum">
              <a:rPr lang="en-US" smtClean="0"/>
              <a:t>10</a:t>
            </a:fld>
            <a:endParaRPr lang="en-US"/>
          </a:p>
        </p:txBody>
      </p:sp>
    </p:spTree>
    <p:extLst>
      <p:ext uri="{BB962C8B-B14F-4D97-AF65-F5344CB8AC3E}">
        <p14:creationId xmlns:p14="http://schemas.microsoft.com/office/powerpoint/2010/main" val="178925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21365-C6E5-4D2C-8912-01A94EBC2520}" type="slidenum">
              <a:rPr lang="en-US" smtClean="0"/>
              <a:t>27</a:t>
            </a:fld>
            <a:endParaRPr lang="en-US"/>
          </a:p>
        </p:txBody>
      </p:sp>
    </p:spTree>
    <p:extLst>
      <p:ext uri="{BB962C8B-B14F-4D97-AF65-F5344CB8AC3E}">
        <p14:creationId xmlns:p14="http://schemas.microsoft.com/office/powerpoint/2010/main" val="190174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EE6E732-B988-40AB-98EB-F2F2F71D6FB6}" type="slidenum">
              <a:rPr lang="vi-VN" smtClean="0"/>
              <a:t>65</a:t>
            </a:fld>
            <a:endParaRPr lang="vi-VN"/>
          </a:p>
        </p:txBody>
      </p:sp>
    </p:spTree>
    <p:extLst>
      <p:ext uri="{BB962C8B-B14F-4D97-AF65-F5344CB8AC3E}">
        <p14:creationId xmlns:p14="http://schemas.microsoft.com/office/powerpoint/2010/main" val="119447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jpe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jpeg"/><Relationship Id="rId9"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3.xml"/><Relationship Id="rId16"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646BE1C-D4B2-D198-E62F-9D2A8E0CB8BD}"/>
              </a:ext>
            </a:extLst>
          </p:cNvPr>
          <p:cNvSpPr/>
          <p:nvPr/>
        </p:nvSpPr>
        <p:spPr>
          <a:xfrm>
            <a:off x="152400" y="396928"/>
            <a:ext cx="10363200" cy="798585"/>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rot="5400000">
            <a:off x="9854675" y="5888078"/>
            <a:ext cx="3118468" cy="3288349"/>
            <a:chOff x="0" y="0"/>
            <a:chExt cx="770809" cy="812800"/>
          </a:xfrm>
        </p:grpSpPr>
        <p:sp>
          <p:nvSpPr>
            <p:cNvPr id="3" name="Freeform 3"/>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4" name="TextBox 4"/>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11050440" y="807727"/>
            <a:ext cx="2576441" cy="2716795"/>
            <a:chOff x="0" y="0"/>
            <a:chExt cx="770809" cy="812800"/>
          </a:xfrm>
        </p:grpSpPr>
        <p:sp>
          <p:nvSpPr>
            <p:cNvPr id="6" name="Freeform 6"/>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7" name="TextBox 7"/>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6418560" y="5907277"/>
            <a:ext cx="1681479" cy="1773080"/>
            <a:chOff x="0" y="0"/>
            <a:chExt cx="770809" cy="812800"/>
          </a:xfrm>
        </p:grpSpPr>
        <p:sp>
          <p:nvSpPr>
            <p:cNvPr id="9" name="Freeform 9"/>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10" name="TextBox 10"/>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545543" y="1548475"/>
            <a:ext cx="8303030" cy="7190050"/>
            <a:chOff x="0" y="0"/>
            <a:chExt cx="4282440" cy="3708400"/>
          </a:xfrm>
          <a:blipFill dpi="0" rotWithShape="1">
            <a:blip r:embed="rId2"/>
            <a:srcRect/>
            <a:stretch>
              <a:fillRect/>
            </a:stretch>
          </a:blipFill>
          <a:scene3d>
            <a:camera prst="orthographicFront">
              <a:rot lat="0" lon="0" rev="0"/>
            </a:camera>
            <a:lightRig rig="contrasting" dir="t">
              <a:rot lat="0" lon="0" rev="1500000"/>
            </a:lightRig>
          </a:scene3d>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grpFill/>
            <a:ln>
              <a:noFill/>
            </a:ln>
            <a:effectLst>
              <a:outerShdw blurRad="149987" dist="250190" dir="8460000" algn="ctr">
                <a:srgbClr val="000000">
                  <a:alpha val="28000"/>
                </a:srgbClr>
              </a:outerShdw>
            </a:effectLst>
            <a:sp3d prstMaterial="metal">
              <a:bevelT w="88900" h="88900"/>
            </a:sp3d>
          </p:spPr>
          <p:txBody>
            <a:bodyPr/>
            <a:lstStyle/>
            <a:p>
              <a:endParaRPr lang="en-US"/>
            </a:p>
          </p:txBody>
        </p:sp>
      </p:grpSp>
      <p:sp>
        <p:nvSpPr>
          <p:cNvPr id="13" name="TextBox 13"/>
          <p:cNvSpPr txBox="1"/>
          <p:nvPr/>
        </p:nvSpPr>
        <p:spPr>
          <a:xfrm>
            <a:off x="1105881" y="2756980"/>
            <a:ext cx="8507318" cy="13197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rtlCol="0" anchor="t">
            <a:spAutoFit/>
          </a:bodyPr>
          <a:lstStyle/>
          <a:p>
            <a:pPr algn="l">
              <a:lnSpc>
                <a:spcPts val="11899"/>
              </a:lnSpc>
              <a:spcBef>
                <a:spcPct val="0"/>
              </a:spcBef>
            </a:pPr>
            <a:r>
              <a:rPr lang="en-US" sz="6000" b="1" dirty="0">
                <a:solidFill>
                  <a:srgbClr val="000000"/>
                </a:solidFill>
                <a:latin typeface="Arial" panose="020B0604020202020204" pitchFamily="34" charset="0"/>
                <a:ea typeface="League Spartan"/>
                <a:cs typeface="Arial" panose="020B0604020202020204" pitchFamily="34" charset="0"/>
                <a:sym typeface="League Spartan"/>
              </a:rPr>
              <a:t>PHÂN TÍCH &amp; DỰ BÁO </a:t>
            </a:r>
          </a:p>
        </p:txBody>
      </p:sp>
      <p:sp>
        <p:nvSpPr>
          <p:cNvPr id="16" name="TextBox 16"/>
          <p:cNvSpPr txBox="1"/>
          <p:nvPr/>
        </p:nvSpPr>
        <p:spPr>
          <a:xfrm>
            <a:off x="-485775" y="9346835"/>
            <a:ext cx="9629775" cy="359073"/>
          </a:xfrm>
          <a:prstGeom prst="rect">
            <a:avLst/>
          </a:prstGeom>
        </p:spPr>
        <p:txBody>
          <a:bodyPr wrap="square" lIns="0" tIns="0" rIns="0" bIns="0" rtlCol="0" anchor="t">
            <a:spAutoFit/>
          </a:bodyPr>
          <a:lstStyle/>
          <a:p>
            <a:pPr algn="r">
              <a:lnSpc>
                <a:spcPts val="2799"/>
              </a:lnSpc>
            </a:pPr>
            <a:r>
              <a:rPr lang="en-US" sz="2400" spc="300" dirty="0">
                <a:solidFill>
                  <a:srgbClr val="000000"/>
                </a:solidFill>
                <a:latin typeface="Arial" panose="020B0604020202020204" pitchFamily="34" charset="0"/>
                <a:ea typeface="Roboto"/>
                <a:cs typeface="Arial" panose="020B0604020202020204" pitchFamily="34" charset="0"/>
                <a:sym typeface="Roboto"/>
              </a:rPr>
              <a:t>NGƯỜI TRÌNH BÀY: TS. NGUYỄN PHƯƠNG NAM</a:t>
            </a:r>
          </a:p>
        </p:txBody>
      </p:sp>
      <p:sp>
        <p:nvSpPr>
          <p:cNvPr id="17" name="TextBox 17"/>
          <p:cNvSpPr txBox="1"/>
          <p:nvPr/>
        </p:nvSpPr>
        <p:spPr>
          <a:xfrm>
            <a:off x="1075112" y="3851146"/>
            <a:ext cx="9629775" cy="14447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l">
              <a:lnSpc>
                <a:spcPts val="13159"/>
              </a:lnSpc>
              <a:spcBef>
                <a:spcPct val="0"/>
              </a:spcBef>
            </a:pPr>
            <a:r>
              <a:rPr lang="en-US" sz="6000" b="1" dirty="0">
                <a:solidFill>
                  <a:srgbClr val="CD0505"/>
                </a:solidFill>
                <a:latin typeface="Arial" panose="020B0604020202020204" pitchFamily="34" charset="0"/>
                <a:ea typeface="Montserrat Classic Bold"/>
                <a:cs typeface="Arial" panose="020B0604020202020204" pitchFamily="34" charset="0"/>
                <a:sym typeface="Montserrat Classic Bold"/>
              </a:rPr>
              <a:t>CHUỖI THỜI GIAN</a:t>
            </a:r>
          </a:p>
        </p:txBody>
      </p:sp>
      <p:grpSp>
        <p:nvGrpSpPr>
          <p:cNvPr id="18" name="Group 18"/>
          <p:cNvGrpSpPr/>
          <p:nvPr/>
        </p:nvGrpSpPr>
        <p:grpSpPr>
          <a:xfrm rot="5400000">
            <a:off x="16390789" y="1530446"/>
            <a:ext cx="661917" cy="697975"/>
            <a:chOff x="0" y="0"/>
            <a:chExt cx="770809" cy="812800"/>
          </a:xfrm>
        </p:grpSpPr>
        <p:sp>
          <p:nvSpPr>
            <p:cNvPr id="19" name="Freeform 19"/>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20" name="TextBox 20"/>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rot="-5400000">
            <a:off x="16534148" y="8013373"/>
            <a:ext cx="705924" cy="744380"/>
            <a:chOff x="0" y="0"/>
            <a:chExt cx="770809" cy="812800"/>
          </a:xfrm>
        </p:grpSpPr>
        <p:sp>
          <p:nvSpPr>
            <p:cNvPr id="22" name="Freeform 22"/>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23" name="TextBox 23"/>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13">
            <a:extLst>
              <a:ext uri="{FF2B5EF4-FFF2-40B4-BE49-F238E27FC236}">
                <a16:creationId xmlns:a16="http://schemas.microsoft.com/office/drawing/2014/main" id="{54321D9B-2E69-71D4-8D0F-6322E8768AB9}"/>
              </a:ext>
            </a:extLst>
          </p:cNvPr>
          <p:cNvSpPr txBox="1"/>
          <p:nvPr/>
        </p:nvSpPr>
        <p:spPr>
          <a:xfrm>
            <a:off x="839144" y="611554"/>
            <a:ext cx="9801520" cy="369332"/>
          </a:xfrm>
          <a:prstGeom prst="rect">
            <a:avLst/>
          </a:prstGeom>
        </p:spPr>
        <p:txBody>
          <a:bodyPr wrap="square" lIns="0" tIns="0" rIns="0" bIns="0" rtlCol="0" anchor="t">
            <a:spAutoFit/>
          </a:bodyPr>
          <a:lstStyle/>
          <a:p>
            <a:pPr algn="l">
              <a:spcBef>
                <a:spcPct val="0"/>
              </a:spcBef>
            </a:pPr>
            <a:r>
              <a:rPr lang="en-US" sz="2400" b="1" spc="600" dirty="0">
                <a:solidFill>
                  <a:schemeClr val="bg1"/>
                </a:solidFill>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25" name="TextBox 13">
            <a:extLst>
              <a:ext uri="{FF2B5EF4-FFF2-40B4-BE49-F238E27FC236}">
                <a16:creationId xmlns:a16="http://schemas.microsoft.com/office/drawing/2014/main" id="{D8ACD8DE-4049-5FC4-7FB3-46CBE0D3404A}"/>
              </a:ext>
            </a:extLst>
          </p:cNvPr>
          <p:cNvSpPr txBox="1"/>
          <p:nvPr/>
        </p:nvSpPr>
        <p:spPr>
          <a:xfrm>
            <a:off x="1075112" y="1508323"/>
            <a:ext cx="8507318" cy="1272977"/>
          </a:xfrm>
          <a:prstGeom prst="rect">
            <a:avLst/>
          </a:prstGeom>
        </p:spPr>
        <p:txBody>
          <a:bodyPr lIns="0" tIns="0" rIns="0" bIns="0" rtlCol="0" anchor="t">
            <a:spAutoFit/>
          </a:bodyPr>
          <a:lstStyle/>
          <a:p>
            <a:pPr algn="l">
              <a:lnSpc>
                <a:spcPts val="11899"/>
              </a:lnSpc>
              <a:spcBef>
                <a:spcPct val="0"/>
              </a:spcBef>
            </a:pPr>
            <a:r>
              <a:rPr lang="en-US" sz="4000" dirty="0">
                <a:solidFill>
                  <a:srgbClr val="000000"/>
                </a:solidFill>
                <a:latin typeface="Arial" panose="020B0604020202020204" pitchFamily="34" charset="0"/>
                <a:ea typeface="GulimChe" panose="020B0609000101010101" pitchFamily="49" charset="-127"/>
                <a:cs typeface="Arial" panose="020B0604020202020204" pitchFamily="34" charset="0"/>
                <a:sym typeface="League Spartan"/>
              </a:rPr>
              <a:t>CHƯƠNG 6 </a:t>
            </a:r>
          </a:p>
        </p:txBody>
      </p:sp>
      <p:sp>
        <p:nvSpPr>
          <p:cNvPr id="26" name="TextBox 13">
            <a:extLst>
              <a:ext uri="{FF2B5EF4-FFF2-40B4-BE49-F238E27FC236}">
                <a16:creationId xmlns:a16="http://schemas.microsoft.com/office/drawing/2014/main" id="{52A198FB-D941-87C4-5FAB-DB4EAB84A9FC}"/>
              </a:ext>
            </a:extLst>
          </p:cNvPr>
          <p:cNvSpPr txBox="1"/>
          <p:nvPr/>
        </p:nvSpPr>
        <p:spPr>
          <a:xfrm>
            <a:off x="1150321" y="5603686"/>
            <a:ext cx="8507318" cy="369332"/>
          </a:xfrm>
          <a:prstGeom prst="rect">
            <a:avLst/>
          </a:prstGeom>
        </p:spPr>
        <p:txBody>
          <a:bodyPr lIns="0" tIns="0" rIns="0" bIns="0" rtlCol="0" anchor="t">
            <a:spAutoFit/>
          </a:bodyPr>
          <a:lstStyle/>
          <a:p>
            <a:pPr algn="l">
              <a:spcBef>
                <a:spcPct val="0"/>
              </a:spcBef>
            </a:pPr>
            <a:r>
              <a:rPr lang="en-US" sz="2400" b="0" i="0" dirty="0">
                <a:solidFill>
                  <a:srgbClr val="242021"/>
                </a:solidFill>
                <a:effectLst/>
                <a:latin typeface="Futura"/>
              </a:rPr>
              <a:t>Forecasting with Excel Data Analysis Tools</a:t>
            </a:r>
            <a:r>
              <a:rPr lang="en-US" sz="2400" dirty="0"/>
              <a:t> </a:t>
            </a:r>
            <a:endParaRPr lang="en-US" sz="2400" dirty="0">
              <a:solidFill>
                <a:srgbClr val="000000"/>
              </a:solidFill>
              <a:latin typeface="Arial" panose="020B0604020202020204" pitchFamily="34" charset="0"/>
              <a:ea typeface="GulimChe" panose="020B0609000101010101" pitchFamily="49" charset="-127"/>
              <a:cs typeface="Arial" panose="020B0604020202020204" pitchFamily="34" charset="0"/>
              <a:sym typeface="League Spartan"/>
            </a:endParaRPr>
          </a:p>
        </p:txBody>
      </p:sp>
      <p:cxnSp>
        <p:nvCxnSpPr>
          <p:cNvPr id="28" name="Straight Connector 27">
            <a:extLst>
              <a:ext uri="{FF2B5EF4-FFF2-40B4-BE49-F238E27FC236}">
                <a16:creationId xmlns:a16="http://schemas.microsoft.com/office/drawing/2014/main" id="{D4463828-E0BE-BB68-F2D5-B321119863FF}"/>
              </a:ext>
            </a:extLst>
          </p:cNvPr>
          <p:cNvCxnSpPr>
            <a:cxnSpLocks/>
          </p:cNvCxnSpPr>
          <p:nvPr/>
        </p:nvCxnSpPr>
        <p:spPr>
          <a:xfrm>
            <a:off x="685800" y="3150632"/>
            <a:ext cx="0" cy="2907268"/>
          </a:xfrm>
          <a:prstGeom prst="line">
            <a:avLst/>
          </a:prstGeom>
          <a:ln w="57150"/>
        </p:spPr>
        <p:style>
          <a:lnRef idx="1">
            <a:schemeClr val="dk1"/>
          </a:lnRef>
          <a:fillRef idx="0">
            <a:schemeClr val="dk1"/>
          </a:fillRef>
          <a:effectRef idx="0">
            <a:schemeClr val="dk1"/>
          </a:effectRef>
          <a:fontRef idx="minor">
            <a:schemeClr val="tx1"/>
          </a:fontRef>
        </p:style>
      </p:cxnSp>
      <p:sp>
        <p:nvSpPr>
          <p:cNvPr id="36" name="Parallelogram 35">
            <a:extLst>
              <a:ext uri="{FF2B5EF4-FFF2-40B4-BE49-F238E27FC236}">
                <a16:creationId xmlns:a16="http://schemas.microsoft.com/office/drawing/2014/main" id="{EB630F96-8590-8D60-1FD0-AE53B5E368F4}"/>
              </a:ext>
            </a:extLst>
          </p:cNvPr>
          <p:cNvSpPr/>
          <p:nvPr/>
        </p:nvSpPr>
        <p:spPr>
          <a:xfrm rot="719876">
            <a:off x="-538694" y="-212648"/>
            <a:ext cx="1216152" cy="2173262"/>
          </a:xfrm>
          <a:prstGeom prst="parallelogram">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6DF44B3D-90DA-EA0A-4F0F-40EF8D296DD9}"/>
              </a:ext>
            </a:extLst>
          </p:cNvPr>
          <p:cNvSpPr/>
          <p:nvPr/>
        </p:nvSpPr>
        <p:spPr>
          <a:xfrm rot="719876">
            <a:off x="10090447" y="313276"/>
            <a:ext cx="1216152" cy="1273939"/>
          </a:xfrm>
          <a:prstGeom prst="parallelogram">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E0B2C-2EC3-C5C3-2C3C-B710608348B2}"/>
              </a:ext>
            </a:extLst>
          </p:cNvPr>
          <p:cNvSpPr/>
          <p:nvPr/>
        </p:nvSpPr>
        <p:spPr>
          <a:xfrm>
            <a:off x="6963402" y="380320"/>
            <a:ext cx="10445108" cy="9411380"/>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ình Bầu dục 10">
            <a:extLst>
              <a:ext uri="{FF2B5EF4-FFF2-40B4-BE49-F238E27FC236}">
                <a16:creationId xmlns:a16="http://schemas.microsoft.com/office/drawing/2014/main" id="{F29124F2-E62A-6833-3832-A0DE6102CC13}"/>
              </a:ext>
            </a:extLst>
          </p:cNvPr>
          <p:cNvSpPr/>
          <p:nvPr/>
        </p:nvSpPr>
        <p:spPr>
          <a:xfrm>
            <a:off x="13548360" y="2338464"/>
            <a:ext cx="3229320" cy="3223117"/>
          </a:xfrm>
          <a:prstGeom prst="ellipse">
            <a:avLst/>
          </a:prstGeom>
          <a:solidFill>
            <a:srgbClr val="F5B9A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ình Bầu dục 7">
            <a:extLst>
              <a:ext uri="{FF2B5EF4-FFF2-40B4-BE49-F238E27FC236}">
                <a16:creationId xmlns:a16="http://schemas.microsoft.com/office/drawing/2014/main" id="{9450BFCB-3AB0-2D0E-4369-B1394F15FB1F}"/>
              </a:ext>
            </a:extLst>
          </p:cNvPr>
          <p:cNvSpPr/>
          <p:nvPr/>
        </p:nvSpPr>
        <p:spPr>
          <a:xfrm>
            <a:off x="10558390" y="633715"/>
            <a:ext cx="3266368" cy="3111565"/>
          </a:xfrm>
          <a:prstGeom prst="ellipse">
            <a:avLst/>
          </a:prstGeom>
          <a:solidFill>
            <a:srgbClr val="82DCE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25">
            <a:extLst>
              <a:ext uri="{FF2B5EF4-FFF2-40B4-BE49-F238E27FC236}">
                <a16:creationId xmlns:a16="http://schemas.microsoft.com/office/drawing/2014/main" id="{72BDDD7A-3250-3C1A-4A2C-0500CF4F939B}"/>
              </a:ext>
            </a:extLst>
          </p:cNvPr>
          <p:cNvSpPr txBox="1"/>
          <p:nvPr/>
        </p:nvSpPr>
        <p:spPr>
          <a:xfrm>
            <a:off x="13886182" y="3731352"/>
            <a:ext cx="2891498"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XU HƯỚNG</a:t>
            </a:r>
          </a:p>
        </p:txBody>
      </p:sp>
      <p:sp>
        <p:nvSpPr>
          <p:cNvPr id="12" name="Hình Bầu dục 11">
            <a:extLst>
              <a:ext uri="{FF2B5EF4-FFF2-40B4-BE49-F238E27FC236}">
                <a16:creationId xmlns:a16="http://schemas.microsoft.com/office/drawing/2014/main" id="{E0F5B884-AECC-BDFC-E535-604521E694F1}"/>
              </a:ext>
            </a:extLst>
          </p:cNvPr>
          <p:cNvSpPr/>
          <p:nvPr/>
        </p:nvSpPr>
        <p:spPr>
          <a:xfrm>
            <a:off x="12830802" y="5866615"/>
            <a:ext cx="3422325" cy="3473434"/>
          </a:xfrm>
          <a:prstGeom prst="ellipse">
            <a:avLst/>
          </a:prstGeom>
          <a:solidFill>
            <a:srgbClr val="8BB2C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ộp Văn bản 26">
            <a:extLst>
              <a:ext uri="{FF2B5EF4-FFF2-40B4-BE49-F238E27FC236}">
                <a16:creationId xmlns:a16="http://schemas.microsoft.com/office/drawing/2014/main" id="{3C027889-3101-494A-BF78-FB80636CA424}"/>
              </a:ext>
            </a:extLst>
          </p:cNvPr>
          <p:cNvSpPr txBox="1"/>
          <p:nvPr/>
        </p:nvSpPr>
        <p:spPr>
          <a:xfrm>
            <a:off x="13335305" y="7465743"/>
            <a:ext cx="2655041"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200" b="1" dirty="0">
                <a:latin typeface="Arial" panose="020B0604020202020204" pitchFamily="34" charset="0"/>
                <a:cs typeface="Arial" panose="020B0604020202020204" pitchFamily="34" charset="0"/>
              </a:rPr>
              <a:t>MÙA</a:t>
            </a:r>
          </a:p>
        </p:txBody>
      </p:sp>
      <p:sp>
        <p:nvSpPr>
          <p:cNvPr id="21" name="Hình Bầu dục 20">
            <a:extLst>
              <a:ext uri="{FF2B5EF4-FFF2-40B4-BE49-F238E27FC236}">
                <a16:creationId xmlns:a16="http://schemas.microsoft.com/office/drawing/2014/main" id="{E1DA1B1D-4DA3-9906-7095-B87979D67239}"/>
              </a:ext>
            </a:extLst>
          </p:cNvPr>
          <p:cNvSpPr/>
          <p:nvPr/>
        </p:nvSpPr>
        <p:spPr>
          <a:xfrm>
            <a:off x="8453319" y="6025170"/>
            <a:ext cx="3266368" cy="3276843"/>
          </a:xfrm>
          <a:prstGeom prst="ellipse">
            <a:avLst/>
          </a:prstGeom>
          <a:solidFill>
            <a:srgbClr val="C08FC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CA4D22F7-09FB-5D9A-693F-D4280EF9EBA1}"/>
              </a:ext>
            </a:extLst>
          </p:cNvPr>
          <p:cNvSpPr txBox="1"/>
          <p:nvPr/>
        </p:nvSpPr>
        <p:spPr>
          <a:xfrm>
            <a:off x="8758610" y="7228216"/>
            <a:ext cx="2709517" cy="107721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200" b="1" dirty="0">
                <a:latin typeface="Arial" panose="020B0604020202020204" pitchFamily="34" charset="0"/>
                <a:cs typeface="Arial" panose="020B0604020202020204" pitchFamily="34" charset="0"/>
              </a:rPr>
              <a:t>XU HƯỚNG VÀ MÙA</a:t>
            </a:r>
          </a:p>
        </p:txBody>
      </p:sp>
      <p:sp>
        <p:nvSpPr>
          <p:cNvPr id="24" name="Hình Bầu dục 23">
            <a:extLst>
              <a:ext uri="{FF2B5EF4-FFF2-40B4-BE49-F238E27FC236}">
                <a16:creationId xmlns:a16="http://schemas.microsoft.com/office/drawing/2014/main" id="{D18709BF-DD80-7B4D-3213-F87BADFD27C5}"/>
              </a:ext>
            </a:extLst>
          </p:cNvPr>
          <p:cNvSpPr/>
          <p:nvPr/>
        </p:nvSpPr>
        <p:spPr>
          <a:xfrm>
            <a:off x="7452228" y="2602821"/>
            <a:ext cx="3266368" cy="3254001"/>
          </a:xfrm>
          <a:prstGeom prst="ellipse">
            <a:avLst/>
          </a:prstGeom>
          <a:solidFill>
            <a:srgbClr val="88C3B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62B0D4C2-D0EA-65F1-5637-870B332A7BAE}"/>
              </a:ext>
            </a:extLst>
          </p:cNvPr>
          <p:cNvSpPr/>
          <p:nvPr/>
        </p:nvSpPr>
        <p:spPr>
          <a:xfrm>
            <a:off x="10106743" y="3234733"/>
            <a:ext cx="4230179" cy="4281799"/>
          </a:xfrm>
          <a:prstGeom prst="ellipse">
            <a:avLst/>
          </a:prstGeom>
          <a:solidFill>
            <a:srgbClr val="949E9B">
              <a:alpha val="59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45ED6D79-F909-62F6-1A0B-CC38914C46D0}"/>
              </a:ext>
            </a:extLst>
          </p:cNvPr>
          <p:cNvSpPr txBox="1"/>
          <p:nvPr/>
        </p:nvSpPr>
        <p:spPr>
          <a:xfrm>
            <a:off x="10666352" y="4591972"/>
            <a:ext cx="3322651" cy="175432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THÀNH PHẦN CHUỖI THỜI GIAN</a:t>
            </a:r>
          </a:p>
        </p:txBody>
      </p:sp>
      <p:sp>
        <p:nvSpPr>
          <p:cNvPr id="6" name="Freeform 13">
            <a:extLst>
              <a:ext uri="{FF2B5EF4-FFF2-40B4-BE49-F238E27FC236}">
                <a16:creationId xmlns:a16="http://schemas.microsoft.com/office/drawing/2014/main" id="{3FE1B0E0-A636-68D2-2C4B-E0310C504C75}"/>
              </a:ext>
            </a:extLst>
          </p:cNvPr>
          <p:cNvSpPr/>
          <p:nvPr/>
        </p:nvSpPr>
        <p:spPr>
          <a:xfrm rot="10800000">
            <a:off x="879490" y="7197422"/>
            <a:ext cx="5128563" cy="1382341"/>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3">
              <a:alphaModFix amt="72000"/>
            </a:blip>
            <a:stretch>
              <a:fillRect b="-2863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a:t>`</a:t>
            </a:r>
          </a:p>
        </p:txBody>
      </p:sp>
      <p:sp>
        <p:nvSpPr>
          <p:cNvPr id="40" name="TextBox 2">
            <a:extLst>
              <a:ext uri="{FF2B5EF4-FFF2-40B4-BE49-F238E27FC236}">
                <a16:creationId xmlns:a16="http://schemas.microsoft.com/office/drawing/2014/main" id="{D0A13024-1A12-EE4F-98E1-C4BF11609283}"/>
              </a:ext>
            </a:extLst>
          </p:cNvPr>
          <p:cNvSpPr txBox="1"/>
          <p:nvPr/>
        </p:nvSpPr>
        <p:spPr>
          <a:xfrm>
            <a:off x="1164069" y="3234733"/>
            <a:ext cx="4439071" cy="3302379"/>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marL="0" lvl="0" indent="0" algn="ctr">
              <a:lnSpc>
                <a:spcPts val="6569"/>
              </a:lnSpc>
              <a:spcBef>
                <a:spcPct val="0"/>
              </a:spcBef>
            </a:pPr>
            <a:r>
              <a:rPr lang="en-US" sz="4400" b="1" spc="-93" dirty="0">
                <a:solidFill>
                  <a:srgbClr val="191919"/>
                </a:solidFill>
                <a:latin typeface="Arial" panose="020B0604020202020204" pitchFamily="34" charset="0"/>
                <a:ea typeface="Open Sauce Bold"/>
                <a:cs typeface="Arial" panose="020B0604020202020204" pitchFamily="34" charset="0"/>
                <a:sym typeface="Open Sauce Bold"/>
              </a:rPr>
              <a:t> CÁC THÀNH PHẦN TRONG</a:t>
            </a:r>
          </a:p>
          <a:p>
            <a:pPr marL="0" lvl="0" indent="0" algn="ctr">
              <a:lnSpc>
                <a:spcPts val="6569"/>
              </a:lnSpc>
              <a:spcBef>
                <a:spcPct val="0"/>
              </a:spcBef>
            </a:pPr>
            <a:r>
              <a:rPr lang="en-US" sz="4400" b="1" spc="-93" dirty="0">
                <a:solidFill>
                  <a:srgbClr val="191919"/>
                </a:solidFill>
                <a:latin typeface="Arial" panose="020B0604020202020204" pitchFamily="34" charset="0"/>
                <a:ea typeface="Open Sauce Bold"/>
                <a:cs typeface="Arial" panose="020B0604020202020204" pitchFamily="34" charset="0"/>
                <a:sym typeface="Open Sauce Bold"/>
              </a:rPr>
              <a:t> </a:t>
            </a:r>
            <a:r>
              <a:rPr lang="en-US" sz="4400" b="1" spc="-93" dirty="0">
                <a:solidFill>
                  <a:srgbClr val="C00000"/>
                </a:solidFill>
                <a:latin typeface="Arial" panose="020B0604020202020204" pitchFamily="34" charset="0"/>
                <a:ea typeface="Open Sauce Bold"/>
                <a:cs typeface="Arial" panose="020B0604020202020204" pitchFamily="34" charset="0"/>
                <a:sym typeface="Open Sauce Bold"/>
              </a:rPr>
              <a:t>CHUỖI THỜI GIAN</a:t>
            </a:r>
          </a:p>
        </p:txBody>
      </p:sp>
      <p:grpSp>
        <p:nvGrpSpPr>
          <p:cNvPr id="47" name="Group 18">
            <a:extLst>
              <a:ext uri="{FF2B5EF4-FFF2-40B4-BE49-F238E27FC236}">
                <a16:creationId xmlns:a16="http://schemas.microsoft.com/office/drawing/2014/main" id="{259D1F7D-73D3-B4DE-4C2D-2CD1B8DA770E}"/>
              </a:ext>
            </a:extLst>
          </p:cNvPr>
          <p:cNvGrpSpPr/>
          <p:nvPr/>
        </p:nvGrpSpPr>
        <p:grpSpPr>
          <a:xfrm rot="-5400000">
            <a:off x="1691126" y="1291275"/>
            <a:ext cx="721442" cy="831924"/>
            <a:chOff x="0" y="0"/>
            <a:chExt cx="744130" cy="858085"/>
          </a:xfrm>
        </p:grpSpPr>
        <p:sp>
          <p:nvSpPr>
            <p:cNvPr id="48" name="Freeform 19">
              <a:extLst>
                <a:ext uri="{FF2B5EF4-FFF2-40B4-BE49-F238E27FC236}">
                  <a16:creationId xmlns:a16="http://schemas.microsoft.com/office/drawing/2014/main" id="{9A637FD4-CD49-2135-A1D0-30B05F3A046B}"/>
                </a:ext>
              </a:extLst>
            </p:cNvPr>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000000"/>
            </a:solidFill>
          </p:spPr>
          <p:txBody>
            <a:bodyPr/>
            <a:lstStyle/>
            <a:p>
              <a:endParaRPr lang="en-US"/>
            </a:p>
          </p:txBody>
        </p:sp>
        <p:sp>
          <p:nvSpPr>
            <p:cNvPr id="49" name="TextBox 20">
              <a:extLst>
                <a:ext uri="{FF2B5EF4-FFF2-40B4-BE49-F238E27FC236}">
                  <a16:creationId xmlns:a16="http://schemas.microsoft.com/office/drawing/2014/main" id="{E5A5CA5C-FC8E-5D0B-EE0A-A0722F4F4233}"/>
                </a:ext>
              </a:extLst>
            </p:cNvPr>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50" name="Group 15">
            <a:extLst>
              <a:ext uri="{FF2B5EF4-FFF2-40B4-BE49-F238E27FC236}">
                <a16:creationId xmlns:a16="http://schemas.microsoft.com/office/drawing/2014/main" id="{F005BFEC-0B2B-1B64-30CB-E729A5CECB32}"/>
              </a:ext>
            </a:extLst>
          </p:cNvPr>
          <p:cNvGrpSpPr/>
          <p:nvPr/>
        </p:nvGrpSpPr>
        <p:grpSpPr>
          <a:xfrm rot="-5400000">
            <a:off x="-502567" y="-395530"/>
            <a:ext cx="1462334" cy="2743200"/>
            <a:chOff x="-77249" y="101600"/>
            <a:chExt cx="834185" cy="1545541"/>
          </a:xfrm>
        </p:grpSpPr>
        <p:sp>
          <p:nvSpPr>
            <p:cNvPr id="51" name="Freeform 16">
              <a:extLst>
                <a:ext uri="{FF2B5EF4-FFF2-40B4-BE49-F238E27FC236}">
                  <a16:creationId xmlns:a16="http://schemas.microsoft.com/office/drawing/2014/main" id="{1E5680ED-5BFD-E0CD-A9E2-3907BE7691B2}"/>
                </a:ext>
              </a:extLst>
            </p:cNvPr>
            <p:cNvSpPr/>
            <p:nvPr/>
          </p:nvSpPr>
          <p:spPr>
            <a:xfrm>
              <a:off x="-77249" y="789056"/>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52" name="TextBox 17">
              <a:extLst>
                <a:ext uri="{FF2B5EF4-FFF2-40B4-BE49-F238E27FC236}">
                  <a16:creationId xmlns:a16="http://schemas.microsoft.com/office/drawing/2014/main" id="{7CD6C97A-5B48-65F4-FF14-43807A8C0D74}"/>
                </a:ext>
              </a:extLst>
            </p:cNvPr>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sp>
        <p:nvSpPr>
          <p:cNvPr id="54" name="Hộp Văn bản 25">
            <a:extLst>
              <a:ext uri="{FF2B5EF4-FFF2-40B4-BE49-F238E27FC236}">
                <a16:creationId xmlns:a16="http://schemas.microsoft.com/office/drawing/2014/main" id="{4AA6CC39-BEB2-0A5E-AEBD-797E940D8753}"/>
              </a:ext>
            </a:extLst>
          </p:cNvPr>
          <p:cNvSpPr txBox="1"/>
          <p:nvPr/>
        </p:nvSpPr>
        <p:spPr>
          <a:xfrm>
            <a:off x="11110629" y="1972575"/>
            <a:ext cx="2190712"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NGANG</a:t>
            </a:r>
          </a:p>
        </p:txBody>
      </p:sp>
      <p:sp>
        <p:nvSpPr>
          <p:cNvPr id="55" name="Hộp Văn bản 25">
            <a:extLst>
              <a:ext uri="{FF2B5EF4-FFF2-40B4-BE49-F238E27FC236}">
                <a16:creationId xmlns:a16="http://schemas.microsoft.com/office/drawing/2014/main" id="{933CEF48-BC10-B2D0-8F52-A9BA201C6BF0}"/>
              </a:ext>
            </a:extLst>
          </p:cNvPr>
          <p:cNvSpPr txBox="1"/>
          <p:nvPr/>
        </p:nvSpPr>
        <p:spPr>
          <a:xfrm>
            <a:off x="7885319" y="3893423"/>
            <a:ext cx="2190712"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CHU KỲ</a:t>
            </a:r>
          </a:p>
        </p:txBody>
      </p:sp>
      <p:grpSp>
        <p:nvGrpSpPr>
          <p:cNvPr id="56" name="Group 29">
            <a:extLst>
              <a:ext uri="{FF2B5EF4-FFF2-40B4-BE49-F238E27FC236}">
                <a16:creationId xmlns:a16="http://schemas.microsoft.com/office/drawing/2014/main" id="{8DADC635-B4FB-989B-AFFB-D714313C215A}"/>
              </a:ext>
            </a:extLst>
          </p:cNvPr>
          <p:cNvGrpSpPr/>
          <p:nvPr/>
        </p:nvGrpSpPr>
        <p:grpSpPr>
          <a:xfrm rot="-5400000">
            <a:off x="-450990" y="8657925"/>
            <a:ext cx="1585879" cy="1672271"/>
            <a:chOff x="0" y="0"/>
            <a:chExt cx="770809" cy="812800"/>
          </a:xfrm>
        </p:grpSpPr>
        <p:sp>
          <p:nvSpPr>
            <p:cNvPr id="57" name="Freeform 30">
              <a:extLst>
                <a:ext uri="{FF2B5EF4-FFF2-40B4-BE49-F238E27FC236}">
                  <a16:creationId xmlns:a16="http://schemas.microsoft.com/office/drawing/2014/main" id="{DC60F52D-57C8-0DD1-4B6B-081C362C82EE}"/>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58" name="TextBox 31">
              <a:extLst>
                <a:ext uri="{FF2B5EF4-FFF2-40B4-BE49-F238E27FC236}">
                  <a16:creationId xmlns:a16="http://schemas.microsoft.com/office/drawing/2014/main" id="{CD16F234-9313-E2F3-54AD-D405E863CE63}"/>
                </a:ext>
              </a:extLst>
            </p:cNvPr>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59" name="TextBox 13">
            <a:extLst>
              <a:ext uri="{FF2B5EF4-FFF2-40B4-BE49-F238E27FC236}">
                <a16:creationId xmlns:a16="http://schemas.microsoft.com/office/drawing/2014/main" id="{7090D560-CDCA-F190-7284-5B8E0A2FAACC}"/>
              </a:ext>
            </a:extLst>
          </p:cNvPr>
          <p:cNvSpPr txBox="1"/>
          <p:nvPr/>
        </p:nvSpPr>
        <p:spPr>
          <a:xfrm>
            <a:off x="8758610" y="243359"/>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Tree>
    <p:extLst>
      <p:ext uri="{BB962C8B-B14F-4D97-AF65-F5344CB8AC3E}">
        <p14:creationId xmlns:p14="http://schemas.microsoft.com/office/powerpoint/2010/main" val="345114755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3">
            <a:extLst>
              <a:ext uri="{FF2B5EF4-FFF2-40B4-BE49-F238E27FC236}">
                <a16:creationId xmlns:a16="http://schemas.microsoft.com/office/drawing/2014/main" id="{9F667791-6036-8E5C-51EC-8C8D420CB940}"/>
              </a:ext>
            </a:extLst>
          </p:cNvPr>
          <p:cNvSpPr/>
          <p:nvPr/>
        </p:nvSpPr>
        <p:spPr>
          <a:xfrm rot="10800000">
            <a:off x="2848487" y="1970915"/>
            <a:ext cx="5128563" cy="381636"/>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a:t>`</a:t>
            </a:r>
          </a:p>
        </p:txBody>
      </p:sp>
      <p:sp>
        <p:nvSpPr>
          <p:cNvPr id="40" name="Freeform 15">
            <a:extLst>
              <a:ext uri="{FF2B5EF4-FFF2-40B4-BE49-F238E27FC236}">
                <a16:creationId xmlns:a16="http://schemas.microsoft.com/office/drawing/2014/main" id="{50866596-C954-A18A-28C0-200703E92852}"/>
              </a:ext>
            </a:extLst>
          </p:cNvPr>
          <p:cNvSpPr/>
          <p:nvPr/>
        </p:nvSpPr>
        <p:spPr>
          <a:xfrm>
            <a:off x="1738637" y="729409"/>
            <a:ext cx="11596363" cy="122651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noFill/>
            <a:prstDash val="solid"/>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1" name="TextBox 16">
            <a:extLst>
              <a:ext uri="{FF2B5EF4-FFF2-40B4-BE49-F238E27FC236}">
                <a16:creationId xmlns:a16="http://schemas.microsoft.com/office/drawing/2014/main" id="{4A4D9E2A-8903-C5E6-E69D-29D56F9CAD48}"/>
              </a:ext>
            </a:extLst>
          </p:cNvPr>
          <p:cNvSpPr txBox="1"/>
          <p:nvPr/>
        </p:nvSpPr>
        <p:spPr>
          <a:xfrm>
            <a:off x="1265693" y="604766"/>
            <a:ext cx="11596363" cy="132330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marL="0" lvl="0" indent="0" algn="ctr">
              <a:lnSpc>
                <a:spcPts val="2756"/>
              </a:lnSpc>
              <a:spcBef>
                <a:spcPct val="0"/>
              </a:spcBef>
            </a:pPr>
            <a:endParaRPr/>
          </a:p>
        </p:txBody>
      </p:sp>
      <p:grpSp>
        <p:nvGrpSpPr>
          <p:cNvPr id="35" name="Group 17">
            <a:extLst>
              <a:ext uri="{FF2B5EF4-FFF2-40B4-BE49-F238E27FC236}">
                <a16:creationId xmlns:a16="http://schemas.microsoft.com/office/drawing/2014/main" id="{C16F22B8-0A5E-7311-D8F4-ACF76FD71CD2}"/>
              </a:ext>
            </a:extLst>
          </p:cNvPr>
          <p:cNvGrpSpPr/>
          <p:nvPr/>
        </p:nvGrpSpPr>
        <p:grpSpPr>
          <a:xfrm>
            <a:off x="1153503" y="936073"/>
            <a:ext cx="849696" cy="751552"/>
            <a:chOff x="0" y="0"/>
            <a:chExt cx="323431" cy="323032"/>
          </a:xfrm>
          <a:scene3d>
            <a:camera prst="orthographicFront">
              <a:rot lat="0" lon="0" rev="0"/>
            </a:camera>
            <a:lightRig rig="contrasting" dir="t">
              <a:rot lat="0" lon="0" rev="1500000"/>
            </a:lightRig>
          </a:scene3d>
        </p:grpSpPr>
        <p:sp>
          <p:nvSpPr>
            <p:cNvPr id="38" name="Freeform 18">
              <a:extLst>
                <a:ext uri="{FF2B5EF4-FFF2-40B4-BE49-F238E27FC236}">
                  <a16:creationId xmlns:a16="http://schemas.microsoft.com/office/drawing/2014/main" id="{F3D4F283-208A-274A-4963-4D16B62C3DA6}"/>
                </a:ext>
              </a:extLst>
            </p:cNvPr>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a:ln>
              <a:noFill/>
            </a:ln>
            <a:effectLst>
              <a:outerShdw blurRad="149987" dist="250190" dir="8460000" algn="ctr">
                <a:srgbClr val="000000">
                  <a:alpha val="28000"/>
                </a:srgbClr>
              </a:outerShdw>
            </a:effectLst>
            <a:sp3d prstMaterial="metal">
              <a:bevelT w="88900" h="88900"/>
            </a:sp3d>
          </p:spPr>
          <p:txBody>
            <a:bodyPr/>
            <a:lstStyle/>
            <a:p>
              <a:endParaRPr lang="en-US"/>
            </a:p>
          </p:txBody>
        </p:sp>
        <p:sp>
          <p:nvSpPr>
            <p:cNvPr id="39" name="TextBox 19">
              <a:extLst>
                <a:ext uri="{FF2B5EF4-FFF2-40B4-BE49-F238E27FC236}">
                  <a16:creationId xmlns:a16="http://schemas.microsoft.com/office/drawing/2014/main" id="{B995F8D9-7074-5B10-C7CC-D464DF9E9330}"/>
                </a:ext>
              </a:extLst>
            </p:cNvPr>
            <p:cNvSpPr txBox="1"/>
            <p:nvPr/>
          </p:nvSpPr>
          <p:spPr>
            <a:xfrm>
              <a:off x="0" y="-114300"/>
              <a:ext cx="323431" cy="43733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8076"/>
                </a:lnSpc>
              </a:pPr>
              <a:endParaRPr dirty="0"/>
            </a:p>
          </p:txBody>
        </p:sp>
      </p:grpSp>
      <p:sp>
        <p:nvSpPr>
          <p:cNvPr id="36" name="TextBox 2">
            <a:extLst>
              <a:ext uri="{FF2B5EF4-FFF2-40B4-BE49-F238E27FC236}">
                <a16:creationId xmlns:a16="http://schemas.microsoft.com/office/drawing/2014/main" id="{6C077FB0-613B-527C-5EC9-631A688E8DD8}"/>
              </a:ext>
            </a:extLst>
          </p:cNvPr>
          <p:cNvSpPr txBox="1"/>
          <p:nvPr/>
        </p:nvSpPr>
        <p:spPr>
          <a:xfrm>
            <a:off x="2126473" y="925251"/>
            <a:ext cx="12720182" cy="75155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marL="0" lvl="0" indent="0" algn="l">
              <a:lnSpc>
                <a:spcPts val="6569"/>
              </a:lnSpc>
              <a:spcBef>
                <a:spcPct val="0"/>
              </a:spcBef>
            </a:pPr>
            <a:r>
              <a:rPr lang="en-US" sz="4000" b="1" spc="-93" dirty="0">
                <a:solidFill>
                  <a:srgbClr val="191919"/>
                </a:solidFill>
                <a:latin typeface="Arial" panose="020B0604020202020204" pitchFamily="34" charset="0"/>
                <a:ea typeface="Open Sauce Bold"/>
                <a:cs typeface="Arial" panose="020B0604020202020204" pitchFamily="34" charset="0"/>
                <a:sym typeface="Open Sauce Bold"/>
              </a:rPr>
              <a:t>THÀNH PHẦN NGANG (HORIZONTAL PATTERN)</a:t>
            </a:r>
          </a:p>
        </p:txBody>
      </p:sp>
      <p:sp>
        <p:nvSpPr>
          <p:cNvPr id="37" name="Freeform 42">
            <a:extLst>
              <a:ext uri="{FF2B5EF4-FFF2-40B4-BE49-F238E27FC236}">
                <a16:creationId xmlns:a16="http://schemas.microsoft.com/office/drawing/2014/main" id="{C1546C50-A69E-728C-BBA7-2AEFD497DA24}"/>
              </a:ext>
            </a:extLst>
          </p:cNvPr>
          <p:cNvSpPr/>
          <p:nvPr/>
        </p:nvSpPr>
        <p:spPr>
          <a:xfrm>
            <a:off x="1247901" y="1016413"/>
            <a:ext cx="650840" cy="570373"/>
          </a:xfrm>
          <a:custGeom>
            <a:avLst/>
            <a:gdLst/>
            <a:ahLst/>
            <a:cxnLst/>
            <a:rect l="l" t="t" r="r" b="b"/>
            <a:pathLst>
              <a:path w="927068" h="812449">
                <a:moveTo>
                  <a:pt x="0" y="0"/>
                </a:moveTo>
                <a:lnTo>
                  <a:pt x="927067" y="0"/>
                </a:lnTo>
                <a:lnTo>
                  <a:pt x="927067" y="812449"/>
                </a:lnTo>
                <a:lnTo>
                  <a:pt x="0" y="812449"/>
                </a:lnTo>
                <a:lnTo>
                  <a:pt x="0" y="0"/>
                </a:lnTo>
                <a:close/>
              </a:path>
            </a:pathLst>
          </a:custGeom>
          <a:blipFill>
            <a:blip r:embed="rId3">
              <a:extLst>
                <a:ext uri="{96DAC541-7B7A-43D3-8B79-37D633B846F1}">
                  <asvg:svgBlip xmlns:asvg="http://schemas.microsoft.com/office/drawing/2016/SVG/main" r:embed="rId4"/>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31" name="TextBox 31"/>
          <p:cNvSpPr txBox="1"/>
          <p:nvPr/>
        </p:nvSpPr>
        <p:spPr>
          <a:xfrm>
            <a:off x="-1529962" y="8383229"/>
            <a:ext cx="3413659" cy="3610601"/>
          </a:xfrm>
          <a:prstGeom prst="rect">
            <a:avLst/>
          </a:prstGeom>
        </p:spPr>
        <p:txBody>
          <a:bodyPr lIns="50800" tIns="50800" rIns="50800" bIns="50800" rtlCol="0" anchor="ctr"/>
          <a:lstStyle/>
          <a:p>
            <a:pPr marL="0" lvl="0" indent="0" algn="ctr">
              <a:lnSpc>
                <a:spcPts val="2756"/>
              </a:lnSpc>
              <a:spcBef>
                <a:spcPct val="0"/>
              </a:spcBef>
            </a:pPr>
            <a:endParaRPr/>
          </a:p>
        </p:txBody>
      </p:sp>
      <p:pic>
        <p:nvPicPr>
          <p:cNvPr id="3" name="Picture 2">
            <a:extLst>
              <a:ext uri="{FF2B5EF4-FFF2-40B4-BE49-F238E27FC236}">
                <a16:creationId xmlns:a16="http://schemas.microsoft.com/office/drawing/2014/main" id="{66C1FF7E-46EC-E62F-B274-E2A932C50C1C}"/>
              </a:ext>
            </a:extLst>
          </p:cNvPr>
          <p:cNvPicPr>
            <a:picLocks noChangeAspect="1"/>
          </p:cNvPicPr>
          <p:nvPr/>
        </p:nvPicPr>
        <p:blipFill>
          <a:blip r:embed="rId5"/>
          <a:stretch>
            <a:fillRect/>
          </a:stretch>
        </p:blipFill>
        <p:spPr>
          <a:xfrm>
            <a:off x="3810000" y="4104654"/>
            <a:ext cx="10343413" cy="49987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itle 1">
            <a:extLst>
              <a:ext uri="{FF2B5EF4-FFF2-40B4-BE49-F238E27FC236}">
                <a16:creationId xmlns:a16="http://schemas.microsoft.com/office/drawing/2014/main" id="{468326A3-8282-D950-AB16-392097002E08}"/>
              </a:ext>
            </a:extLst>
          </p:cNvPr>
          <p:cNvSpPr txBox="1">
            <a:spLocks/>
          </p:cNvSpPr>
          <p:nvPr/>
        </p:nvSpPr>
        <p:spPr>
          <a:xfrm>
            <a:off x="1600200" y="2393438"/>
            <a:ext cx="13886675" cy="14149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cs typeface="Times New Roman" panose="02020603050405020304" pitchFamily="18" charset="0"/>
              </a:rPr>
              <a:t>Thành </a:t>
            </a:r>
            <a:r>
              <a:rPr lang="en-US" sz="3200" b="1" dirty="0" err="1">
                <a:cs typeface="Times New Roman" panose="02020603050405020304" pitchFamily="18" charset="0"/>
              </a:rPr>
              <a:t>phần</a:t>
            </a:r>
            <a:r>
              <a:rPr lang="en-US" sz="3200" b="1" dirty="0">
                <a:cs typeface="Times New Roman" panose="02020603050405020304" pitchFamily="18" charset="0"/>
              </a:rPr>
              <a:t> </a:t>
            </a:r>
            <a:r>
              <a:rPr lang="en-US" sz="3200" b="1" dirty="0" err="1">
                <a:cs typeface="Times New Roman" panose="02020603050405020304" pitchFamily="18" charset="0"/>
              </a:rPr>
              <a:t>ngang</a:t>
            </a:r>
            <a:r>
              <a:rPr lang="en-US" sz="3200" b="1" dirty="0">
                <a:cs typeface="Times New Roman" panose="02020603050405020304" pitchFamily="18" charset="0"/>
              </a:rPr>
              <a:t> </a:t>
            </a:r>
            <a:r>
              <a:rPr lang="en-US" sz="3200" b="1" dirty="0">
                <a:solidFill>
                  <a:srgbClr val="FF0000"/>
                </a:solidFill>
                <a:cs typeface="Times New Roman" panose="02020603050405020304" pitchFamily="18" charset="0"/>
              </a:rPr>
              <a:t>(Horizontal Pattern)</a:t>
            </a:r>
            <a:r>
              <a:rPr lang="en-US" sz="3200" b="1" dirty="0">
                <a:cs typeface="Times New Roman" panose="02020603050405020304"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a:t>
            </a:r>
          </a:p>
          <a:p>
            <a:pPr algn="just"/>
            <a:r>
              <a:rPr lang="en-US" sz="3200" b="1" dirty="0">
                <a:cs typeface="Times New Roman" panose="02020603050405020304" pitchFamily="18" charset="0"/>
              </a:rPr>
              <a:t> </a:t>
            </a:r>
            <a:endParaRPr lang="vi-VN" sz="3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18DA435-5C44-8A1F-BE2F-4901F12A8E36}"/>
              </a:ext>
            </a:extLst>
          </p:cNvPr>
          <p:cNvPicPr>
            <a:picLocks noChangeAspect="1"/>
          </p:cNvPicPr>
          <p:nvPr/>
        </p:nvPicPr>
        <p:blipFill>
          <a:blip r:embed="rId6"/>
          <a:stretch>
            <a:fillRect/>
          </a:stretch>
        </p:blipFill>
        <p:spPr>
          <a:xfrm>
            <a:off x="-3577109" y="8383229"/>
            <a:ext cx="5736833" cy="4974767"/>
          </a:xfrm>
          <a:prstGeom prst="rect">
            <a:avLst/>
          </a:prstGeom>
        </p:spPr>
      </p:pic>
      <p:pic>
        <p:nvPicPr>
          <p:cNvPr id="8" name="Picture 7">
            <a:extLst>
              <a:ext uri="{FF2B5EF4-FFF2-40B4-BE49-F238E27FC236}">
                <a16:creationId xmlns:a16="http://schemas.microsoft.com/office/drawing/2014/main" id="{10A6D1BF-1DF2-4E17-444E-61978C0E1146}"/>
              </a:ext>
            </a:extLst>
          </p:cNvPr>
          <p:cNvPicPr>
            <a:picLocks noChangeAspect="1"/>
          </p:cNvPicPr>
          <p:nvPr/>
        </p:nvPicPr>
        <p:blipFill>
          <a:blip r:embed="rId7"/>
          <a:stretch>
            <a:fillRect/>
          </a:stretch>
        </p:blipFill>
        <p:spPr>
          <a:xfrm rot="21183148">
            <a:off x="16387925" y="-497483"/>
            <a:ext cx="2810500" cy="1511939"/>
          </a:xfrm>
          <a:prstGeom prst="rect">
            <a:avLst/>
          </a:prstGeom>
        </p:spPr>
      </p:pic>
      <p:grpSp>
        <p:nvGrpSpPr>
          <p:cNvPr id="9" name="Group 18">
            <a:extLst>
              <a:ext uri="{FF2B5EF4-FFF2-40B4-BE49-F238E27FC236}">
                <a16:creationId xmlns:a16="http://schemas.microsoft.com/office/drawing/2014/main" id="{8F68EB56-DD7B-76DF-74A0-790858C166E7}"/>
              </a:ext>
            </a:extLst>
          </p:cNvPr>
          <p:cNvGrpSpPr/>
          <p:nvPr/>
        </p:nvGrpSpPr>
        <p:grpSpPr>
          <a:xfrm rot="-5400000">
            <a:off x="17077548" y="810103"/>
            <a:ext cx="721442" cy="831924"/>
            <a:chOff x="0" y="0"/>
            <a:chExt cx="744130" cy="858085"/>
          </a:xfrm>
        </p:grpSpPr>
        <p:sp>
          <p:nvSpPr>
            <p:cNvPr id="10" name="Freeform 19">
              <a:extLst>
                <a:ext uri="{FF2B5EF4-FFF2-40B4-BE49-F238E27FC236}">
                  <a16:creationId xmlns:a16="http://schemas.microsoft.com/office/drawing/2014/main" id="{F850D6B3-8E02-2C7A-567F-354D26BAB9CF}"/>
                </a:ext>
              </a:extLst>
            </p:cNvPr>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000000"/>
            </a:solidFill>
          </p:spPr>
          <p:txBody>
            <a:bodyPr/>
            <a:lstStyle/>
            <a:p>
              <a:endParaRPr lang="en-US"/>
            </a:p>
          </p:txBody>
        </p:sp>
        <p:sp>
          <p:nvSpPr>
            <p:cNvPr id="11" name="TextBox 20">
              <a:extLst>
                <a:ext uri="{FF2B5EF4-FFF2-40B4-BE49-F238E27FC236}">
                  <a16:creationId xmlns:a16="http://schemas.microsoft.com/office/drawing/2014/main" id="{332616F7-9FDE-B2D0-0DCF-F83971FBDFDA}"/>
                </a:ext>
              </a:extLst>
            </p:cNvPr>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330804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3177644" y="451291"/>
            <a:ext cx="11781073" cy="1604746"/>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9B23E10-D752-9581-0C37-1A430BD5CF48}"/>
              </a:ext>
            </a:extLst>
          </p:cNvPr>
          <p:cNvSpPr txBox="1"/>
          <p:nvPr/>
        </p:nvSpPr>
        <p:spPr>
          <a:xfrm>
            <a:off x="3368983" y="573782"/>
            <a:ext cx="11243621" cy="1815882"/>
          </a:xfrm>
          <a:prstGeom prst="rect">
            <a:avLst/>
          </a:prstGeom>
          <a:noFill/>
        </p:spPr>
        <p:txBody>
          <a:bodyPr wrap="square">
            <a:spAutoFit/>
          </a:bodyPr>
          <a:lstStyle/>
          <a:p>
            <a:pPr algn="just"/>
            <a:r>
              <a:rPr lang="en-US" sz="2800" b="1" u="sng" dirty="0" err="1">
                <a:solidFill>
                  <a:schemeClr val="tx1"/>
                </a:solidFill>
                <a:latin typeface="Times New Roman" pitchFamily="18" charset="0"/>
                <a:cs typeface="Times New Roman" pitchFamily="18" charset="0"/>
              </a:rPr>
              <a:t>Ví</a:t>
            </a:r>
            <a:r>
              <a:rPr lang="en-US" sz="2800" b="1" u="sng" dirty="0">
                <a:solidFill>
                  <a:schemeClr val="tx1"/>
                </a:solidFill>
                <a:latin typeface="Times New Roman" pitchFamily="18" charset="0"/>
                <a:cs typeface="Times New Roman" pitchFamily="18" charset="0"/>
              </a:rPr>
              <a:t> </a:t>
            </a:r>
            <a:r>
              <a:rPr lang="en-US" sz="2800" b="1" u="sng" dirty="0" err="1">
                <a:solidFill>
                  <a:schemeClr val="tx1"/>
                </a:solidFill>
                <a:latin typeface="Times New Roman" pitchFamily="18" charset="0"/>
                <a:cs typeface="Times New Roman" pitchFamily="18" charset="0"/>
              </a:rPr>
              <a:t>dụ</a:t>
            </a:r>
            <a:r>
              <a:rPr lang="en-US" sz="2800" b="1" u="sng" dirty="0">
                <a:solidFill>
                  <a:schemeClr val="tx1"/>
                </a:solidFill>
                <a:latin typeface="Times New Roman" pitchFamily="18" charset="0"/>
                <a:cs typeface="Times New Roman" pitchFamily="18" charset="0"/>
              </a:rPr>
              <a:t>:</a:t>
            </a:r>
            <a:r>
              <a:rPr lang="en-US" sz="2800" u="sng"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dữ</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liệu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lượng</a:t>
            </a:r>
            <a:r>
              <a:rPr lang="en-US" sz="2800" dirty="0">
                <a:solidFill>
                  <a:schemeClr val="tx1"/>
                </a:solidFill>
                <a:latin typeface="Times New Roman" pitchFamily="18" charset="0"/>
                <a:cs typeface="Times New Roman" pitchFamily="18" charset="0"/>
              </a:rPr>
              <a:t> gallons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bởi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cấp</a:t>
            </a:r>
            <a:r>
              <a:rPr lang="en-US" sz="2800" dirty="0">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gas ở Bennington, Vermont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12 </a:t>
            </a:r>
            <a:r>
              <a:rPr lang="en-US" sz="2800" dirty="0" err="1">
                <a:solidFill>
                  <a:schemeClr val="tx1"/>
                </a:solidFill>
                <a:latin typeface="Times New Roman" pitchFamily="18" charset="0"/>
                <a:cs typeface="Times New Roman" pitchFamily="18" charset="0"/>
              </a:rPr>
              <a:t>tuần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đồ</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thị</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dữ</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liệu</a:t>
            </a:r>
            <a:r>
              <a:rPr lang="en-US" sz="2800" dirty="0">
                <a:solidFill>
                  <a:schemeClr val="tx1"/>
                </a:solidFill>
                <a:latin typeface="Times New Roman" pitchFamily="18" charset="0"/>
                <a:cs typeface="Times New Roman" pitchFamily="18" charset="0"/>
              </a:rPr>
              <a:t>.</a:t>
            </a:r>
          </a:p>
          <a:p>
            <a:pPr marL="0" indent="0" algn="just">
              <a:buNone/>
            </a:pPr>
            <a:r>
              <a:rPr lang="en-US" sz="2800" dirty="0" err="1">
                <a:solidFill>
                  <a:schemeClr val="tx1"/>
                </a:solidFill>
                <a:latin typeface="Times New Roman" pitchFamily="18" charset="0"/>
                <a:cs typeface="Times New Roman" pitchFamily="18" charset="0"/>
              </a:rPr>
              <a:t>Giá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trị</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19,25 gallons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tuần</a:t>
            </a:r>
            <a:r>
              <a:rPr lang="en-US" sz="2800" dirty="0">
                <a:solidFill>
                  <a:schemeClr val="tx1"/>
                </a:solidFill>
                <a:latin typeface="Times New Roman" pitchFamily="18" charset="0"/>
                <a:cs typeface="Times New Roman" pitchFamily="18" charset="0"/>
              </a:rPr>
              <a:t>.</a:t>
            </a:r>
            <a:br>
              <a:rPr lang="en-US" sz="2800" dirty="0">
                <a:solidFill>
                  <a:schemeClr val="tx1"/>
                </a:solidFill>
                <a:latin typeface="Times New Roman" pitchFamily="18" charset="0"/>
                <a:cs typeface="Times New Roman" pitchFamily="18" charset="0"/>
              </a:rPr>
            </a:br>
            <a:endParaRPr lang="en-US" sz="2800" dirty="0"/>
          </a:p>
        </p:txBody>
      </p:sp>
      <p:graphicFrame>
        <p:nvGraphicFramePr>
          <p:cNvPr id="28" name="Content Placeholder 5">
            <a:extLst>
              <a:ext uri="{FF2B5EF4-FFF2-40B4-BE49-F238E27FC236}">
                <a16:creationId xmlns:a16="http://schemas.microsoft.com/office/drawing/2014/main" id="{C40AF8AB-DE91-7925-8722-D9EF8B3F6F56}"/>
              </a:ext>
            </a:extLst>
          </p:cNvPr>
          <p:cNvGraphicFramePr>
            <a:graphicFrameLocks/>
          </p:cNvGraphicFramePr>
          <p:nvPr>
            <p:extLst>
              <p:ext uri="{D42A27DB-BD31-4B8C-83A1-F6EECF244321}">
                <p14:modId xmlns:p14="http://schemas.microsoft.com/office/powerpoint/2010/main" val="1219683570"/>
              </p:ext>
            </p:extLst>
          </p:nvPr>
        </p:nvGraphicFramePr>
        <p:xfrm>
          <a:off x="3177643" y="2498866"/>
          <a:ext cx="11740144" cy="7022730"/>
        </p:xfrm>
        <a:graphic>
          <a:graphicData uri="http://schemas.openxmlformats.org/drawingml/2006/table">
            <a:tbl>
              <a:tblPr firstRow="1" bandRow="1">
                <a:tableStyleId>{5C22544A-7EE6-4342-B048-85BDC9FD1C3A}</a:tableStyleId>
              </a:tblPr>
              <a:tblGrid>
                <a:gridCol w="5870072">
                  <a:extLst>
                    <a:ext uri="{9D8B030D-6E8A-4147-A177-3AD203B41FA5}">
                      <a16:colId xmlns:a16="http://schemas.microsoft.com/office/drawing/2014/main" val="20000"/>
                    </a:ext>
                  </a:extLst>
                </a:gridCol>
                <a:gridCol w="5870072">
                  <a:extLst>
                    <a:ext uri="{9D8B030D-6E8A-4147-A177-3AD203B41FA5}">
                      <a16:colId xmlns:a16="http://schemas.microsoft.com/office/drawing/2014/main" val="20001"/>
                    </a:ext>
                  </a:extLst>
                </a:gridCol>
              </a:tblGrid>
              <a:tr h="540210">
                <a:tc>
                  <a:txBody>
                    <a:bodyPr/>
                    <a:lstStyle/>
                    <a:p>
                      <a:pPr algn="ctr"/>
                      <a:r>
                        <a:rPr lang="en-US" sz="2000" dirty="0">
                          <a:latin typeface="Times New Roman" pitchFamily="18" charset="0"/>
                          <a:cs typeface="Times New Roman" pitchFamily="18" charset="0"/>
                        </a:rPr>
                        <a:t>Week</a:t>
                      </a:r>
                      <a:endParaRPr lang="vi-VN" sz="2000" dirty="0">
                        <a:latin typeface="Times New Roman" pitchFamily="18" charset="0"/>
                        <a:cs typeface="Times New Roman" pitchFamily="18" charset="0"/>
                      </a:endParaRPr>
                    </a:p>
                  </a:txBody>
                  <a:tcPr>
                    <a:solidFill>
                      <a:schemeClr val="tx2">
                        <a:lumMod val="75000"/>
                      </a:schemeClr>
                    </a:solidFill>
                  </a:tcPr>
                </a:tc>
                <a:tc>
                  <a:txBody>
                    <a:bodyPr/>
                    <a:lstStyle/>
                    <a:p>
                      <a:pPr algn="ctr"/>
                      <a:r>
                        <a:rPr lang="en-US" sz="2000" dirty="0">
                          <a:latin typeface="Times New Roman" pitchFamily="18" charset="0"/>
                          <a:cs typeface="Times New Roman" pitchFamily="18" charset="0"/>
                        </a:rPr>
                        <a:t>Sales(</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1000s</a:t>
                      </a:r>
                      <a:r>
                        <a:rPr lang="en-US" sz="2000" baseline="0" dirty="0">
                          <a:latin typeface="Times New Roman" pitchFamily="18" charset="0"/>
                          <a:cs typeface="Times New Roman" pitchFamily="18" charset="0"/>
                        </a:rPr>
                        <a:t> of gallons )</a:t>
                      </a:r>
                      <a:endParaRPr lang="vi-VN" sz="2000" dirty="0">
                        <a:latin typeface="Times New Roman" pitchFamily="18" charset="0"/>
                        <a:cs typeface="Times New Roman" pitchFamily="18" charset="0"/>
                      </a:endParaRPr>
                    </a:p>
                  </a:txBody>
                  <a:tcPr>
                    <a:solidFill>
                      <a:schemeClr val="tx2">
                        <a:lumMod val="75000"/>
                      </a:schemeClr>
                    </a:solidFill>
                  </a:tcPr>
                </a:tc>
                <a:extLst>
                  <a:ext uri="{0D108BD9-81ED-4DB2-BD59-A6C34878D82A}">
                    <a16:rowId xmlns:a16="http://schemas.microsoft.com/office/drawing/2014/main" val="10000"/>
                  </a:ext>
                </a:extLst>
              </a:tr>
              <a:tr h="540210">
                <a:tc>
                  <a:txBody>
                    <a:bodyPr/>
                    <a:lstStyle/>
                    <a:p>
                      <a:pPr algn="ctr"/>
                      <a:r>
                        <a:rPr lang="en-US" sz="2000" dirty="0">
                          <a:latin typeface="Times New Roman" pitchFamily="18" charset="0"/>
                          <a:cs typeface="Times New Roman" pitchFamily="18" charset="0"/>
                        </a:rPr>
                        <a:t>1</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17</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40210">
                <a:tc>
                  <a:txBody>
                    <a:bodyPr/>
                    <a:lstStyle/>
                    <a:p>
                      <a:pPr algn="ctr"/>
                      <a:r>
                        <a:rPr lang="en-US" sz="2000" dirty="0">
                          <a:latin typeface="Times New Roman" pitchFamily="18" charset="0"/>
                          <a:cs typeface="Times New Roman" pitchFamily="18" charset="0"/>
                        </a:rPr>
                        <a:t>2</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21</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40210">
                <a:tc>
                  <a:txBody>
                    <a:bodyPr/>
                    <a:lstStyle/>
                    <a:p>
                      <a:pPr algn="ctr"/>
                      <a:r>
                        <a:rPr lang="en-US" sz="2000" dirty="0">
                          <a:latin typeface="Times New Roman" pitchFamily="18" charset="0"/>
                          <a:cs typeface="Times New Roman" pitchFamily="18" charset="0"/>
                        </a:rPr>
                        <a:t>3</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19</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540210">
                <a:tc>
                  <a:txBody>
                    <a:bodyPr/>
                    <a:lstStyle/>
                    <a:p>
                      <a:pPr algn="ctr"/>
                      <a:r>
                        <a:rPr lang="en-US" sz="2000" dirty="0">
                          <a:latin typeface="Times New Roman" pitchFamily="18" charset="0"/>
                          <a:cs typeface="Times New Roman" pitchFamily="18" charset="0"/>
                        </a:rPr>
                        <a:t>4</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23</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540210">
                <a:tc>
                  <a:txBody>
                    <a:bodyPr/>
                    <a:lstStyle/>
                    <a:p>
                      <a:pPr algn="ctr"/>
                      <a:r>
                        <a:rPr lang="en-US" sz="2000" dirty="0">
                          <a:latin typeface="Times New Roman" pitchFamily="18" charset="0"/>
                          <a:cs typeface="Times New Roman" pitchFamily="18" charset="0"/>
                        </a:rPr>
                        <a:t>5</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18</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540210">
                <a:tc>
                  <a:txBody>
                    <a:bodyPr/>
                    <a:lstStyle/>
                    <a:p>
                      <a:pPr algn="ctr"/>
                      <a:r>
                        <a:rPr lang="en-US" sz="2000" dirty="0">
                          <a:latin typeface="Times New Roman" pitchFamily="18" charset="0"/>
                          <a:cs typeface="Times New Roman" pitchFamily="18" charset="0"/>
                        </a:rPr>
                        <a:t>6</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16</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540210">
                <a:tc>
                  <a:txBody>
                    <a:bodyPr/>
                    <a:lstStyle/>
                    <a:p>
                      <a:pPr algn="ctr"/>
                      <a:r>
                        <a:rPr lang="en-US" sz="2000" dirty="0">
                          <a:latin typeface="Times New Roman" pitchFamily="18" charset="0"/>
                          <a:cs typeface="Times New Roman" pitchFamily="18" charset="0"/>
                        </a:rPr>
                        <a:t>7</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20</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r h="540210">
                <a:tc>
                  <a:txBody>
                    <a:bodyPr/>
                    <a:lstStyle/>
                    <a:p>
                      <a:pPr algn="ctr"/>
                      <a:r>
                        <a:rPr lang="en-US" sz="2000" dirty="0">
                          <a:latin typeface="Times New Roman" pitchFamily="18" charset="0"/>
                          <a:cs typeface="Times New Roman" pitchFamily="18" charset="0"/>
                        </a:rPr>
                        <a:t>8</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18</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08"/>
                  </a:ext>
                </a:extLst>
              </a:tr>
              <a:tr h="540210">
                <a:tc>
                  <a:txBody>
                    <a:bodyPr/>
                    <a:lstStyle/>
                    <a:p>
                      <a:pPr algn="ctr"/>
                      <a:r>
                        <a:rPr lang="en-US" sz="2000" dirty="0">
                          <a:latin typeface="Times New Roman" pitchFamily="18" charset="0"/>
                          <a:cs typeface="Times New Roman" pitchFamily="18" charset="0"/>
                        </a:rPr>
                        <a:t>9</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22</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09"/>
                  </a:ext>
                </a:extLst>
              </a:tr>
              <a:tr h="540210">
                <a:tc>
                  <a:txBody>
                    <a:bodyPr/>
                    <a:lstStyle/>
                    <a:p>
                      <a:pPr algn="ctr"/>
                      <a:r>
                        <a:rPr lang="en-US" sz="2000" dirty="0">
                          <a:latin typeface="Times New Roman" pitchFamily="18" charset="0"/>
                          <a:cs typeface="Times New Roman" pitchFamily="18" charset="0"/>
                        </a:rPr>
                        <a:t>10</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20</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10"/>
                  </a:ext>
                </a:extLst>
              </a:tr>
              <a:tr h="540210">
                <a:tc>
                  <a:txBody>
                    <a:bodyPr/>
                    <a:lstStyle/>
                    <a:p>
                      <a:pPr algn="ctr"/>
                      <a:r>
                        <a:rPr lang="en-US" sz="2000" dirty="0">
                          <a:latin typeface="Times New Roman" pitchFamily="18" charset="0"/>
                          <a:cs typeface="Times New Roman" pitchFamily="18" charset="0"/>
                        </a:rPr>
                        <a:t>11</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15</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11"/>
                  </a:ext>
                </a:extLst>
              </a:tr>
              <a:tr h="540210">
                <a:tc>
                  <a:txBody>
                    <a:bodyPr/>
                    <a:lstStyle/>
                    <a:p>
                      <a:pPr algn="ctr"/>
                      <a:r>
                        <a:rPr lang="en-US" sz="2000" dirty="0">
                          <a:latin typeface="Times New Roman" pitchFamily="18" charset="0"/>
                          <a:cs typeface="Times New Roman" pitchFamily="18" charset="0"/>
                        </a:rPr>
                        <a:t>12</a:t>
                      </a:r>
                      <a:endParaRPr lang="vi-VN" sz="2000" dirty="0">
                        <a:latin typeface="Times New Roman" pitchFamily="18" charset="0"/>
                        <a:cs typeface="Times New Roman" pitchFamily="18" charset="0"/>
                      </a:endParaRPr>
                    </a:p>
                  </a:txBody>
                  <a:tcPr/>
                </a:tc>
                <a:tc>
                  <a:txBody>
                    <a:bodyPr/>
                    <a:lstStyle/>
                    <a:p>
                      <a:pPr algn="ctr"/>
                      <a:r>
                        <a:rPr lang="en-US" sz="2000" dirty="0">
                          <a:latin typeface="Times New Roman" pitchFamily="18" charset="0"/>
                          <a:cs typeface="Times New Roman" pitchFamily="18" charset="0"/>
                        </a:rPr>
                        <a:t>22</a:t>
                      </a:r>
                      <a:endParaRPr lang="vi-VN" sz="2000" dirty="0">
                        <a:latin typeface="Times New Roman" pitchFamily="18" charset="0"/>
                        <a:cs typeface="Times New Roman" pitchFamily="18" charset="0"/>
                      </a:endParaRP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8194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28"/>
                                        </p:tgtEl>
                                      </p:cBhvr>
                                    </p:animEffect>
                                    <p:anim calcmode="lin" valueType="num">
                                      <p:cBhvr>
                                        <p:cTn id="34" dur="1000"/>
                                        <p:tgtEl>
                                          <p:spTgt spid="28"/>
                                        </p:tgtEl>
                                        <p:attrNameLst>
                                          <p:attrName>ppt_x</p:attrName>
                                        </p:attrNameLst>
                                      </p:cBhvr>
                                      <p:tavLst>
                                        <p:tav tm="0">
                                          <p:val>
                                            <p:strVal val="ppt_x"/>
                                          </p:val>
                                        </p:tav>
                                        <p:tav tm="100000">
                                          <p:val>
                                            <p:strVal val="ppt_x"/>
                                          </p:val>
                                        </p:tav>
                                      </p:tavLst>
                                    </p:anim>
                                    <p:anim calcmode="lin" valueType="num">
                                      <p:cBhvr>
                                        <p:cTn id="35" dur="1000"/>
                                        <p:tgtEl>
                                          <p:spTgt spid="28"/>
                                        </p:tgtEl>
                                        <p:attrNameLst>
                                          <p:attrName>ppt_y</p:attrName>
                                        </p:attrNameLst>
                                      </p:cBhvr>
                                      <p:tavLst>
                                        <p:tav tm="0">
                                          <p:val>
                                            <p:strVal val="ppt_y"/>
                                          </p:val>
                                        </p:tav>
                                        <p:tav tm="100000">
                                          <p:val>
                                            <p:strVal val="ppt_y+.1"/>
                                          </p:val>
                                        </p:tav>
                                      </p:tavLst>
                                    </p:anim>
                                    <p:set>
                                      <p:cBhvr>
                                        <p:cTn id="36"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3177644" y="451291"/>
            <a:ext cx="11781073" cy="1604746"/>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990600" y="-233698"/>
            <a:ext cx="4359583" cy="4517441"/>
          </a:xfrm>
          <a:prstGeom prst="line">
            <a:avLst/>
          </a:prstGeom>
          <a:ln w="3810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4467682" y="5919648"/>
            <a:ext cx="4506118" cy="4710252"/>
          </a:xfrm>
          <a:prstGeom prst="line">
            <a:avLst/>
          </a:prstGeom>
          <a:ln w="381000"/>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4D96FBA4-DCEA-818C-1B3A-AAE89E3A3137}"/>
              </a:ext>
            </a:extLst>
          </p:cNvPr>
          <p:cNvSpPr/>
          <p:nvPr/>
        </p:nvSpPr>
        <p:spPr>
          <a:xfrm>
            <a:off x="3151710" y="2593900"/>
            <a:ext cx="11807008" cy="6359600"/>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3">
            <a:extLst>
              <a:ext uri="{FF2B5EF4-FFF2-40B4-BE49-F238E27FC236}">
                <a16:creationId xmlns:a16="http://schemas.microsoft.com/office/drawing/2014/main" id="{56CBC458-2296-A288-D1AC-E7DC5D8C9C81}"/>
              </a:ext>
            </a:extLst>
          </p:cNvPr>
          <p:cNvGraphicFramePr>
            <a:graphicFrameLocks/>
          </p:cNvGraphicFramePr>
          <p:nvPr>
            <p:extLst>
              <p:ext uri="{D42A27DB-BD31-4B8C-83A1-F6EECF244321}">
                <p14:modId xmlns:p14="http://schemas.microsoft.com/office/powerpoint/2010/main" val="1333549634"/>
              </p:ext>
            </p:extLst>
          </p:nvPr>
        </p:nvGraphicFramePr>
        <p:xfrm>
          <a:off x="3722572" y="2646513"/>
          <a:ext cx="10380415" cy="6409851"/>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0">
            <a:extLst>
              <a:ext uri="{FF2B5EF4-FFF2-40B4-BE49-F238E27FC236}">
                <a16:creationId xmlns:a16="http://schemas.microsoft.com/office/drawing/2014/main" id="{6E425225-AF25-9689-E382-5C993EB5EA45}"/>
              </a:ext>
            </a:extLst>
          </p:cNvPr>
          <p:cNvSpPr/>
          <p:nvPr/>
        </p:nvSpPr>
        <p:spPr>
          <a:xfrm>
            <a:off x="3437981" y="564353"/>
            <a:ext cx="11315700" cy="1384995"/>
          </a:xfrm>
          <a:prstGeom prst="rect">
            <a:avLst/>
          </a:prstGeom>
        </p:spPr>
        <p:txBody>
          <a:bodyPr wrap="square">
            <a:spAutoFit/>
          </a:bodyPr>
          <a:lstStyle/>
          <a:p>
            <a:pPr algn="just"/>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19,25 gallons.</a:t>
            </a:r>
            <a:br>
              <a:rPr lang="vi-VN" sz="2800" dirty="0">
                <a:latin typeface="Times New Roman" pitchFamily="18" charset="0"/>
                <a:cs typeface="Times New Roman" pitchFamily="18" charset="0"/>
              </a:rPr>
            </a:b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ngẫu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ngang</a:t>
            </a:r>
            <a:endParaRPr lang="vi-VN" sz="2800" b="1" dirty="0">
              <a:solidFill>
                <a:srgbClr val="FF0000"/>
              </a:solidFill>
            </a:endParaRPr>
          </a:p>
        </p:txBody>
      </p:sp>
    </p:spTree>
    <p:extLst>
      <p:ext uri="{BB962C8B-B14F-4D97-AF65-F5344CB8AC3E}">
        <p14:creationId xmlns:p14="http://schemas.microsoft.com/office/powerpoint/2010/main" val="18070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anim calcmode="lin" valueType="num">
                                      <p:cBhvr>
                                        <p:cTn id="31" dur="1000" fill="hold"/>
                                        <p:tgtEl>
                                          <p:spTgt spid="20"/>
                                        </p:tgtEl>
                                        <p:attrNameLst>
                                          <p:attrName>style.rotation</p:attrName>
                                        </p:attrNameLst>
                                      </p:cBhvr>
                                      <p:tavLst>
                                        <p:tav tm="0">
                                          <p:val>
                                            <p:fltVal val="90"/>
                                          </p:val>
                                        </p:tav>
                                        <p:tav tm="100000">
                                          <p:val>
                                            <p:fltVal val="0"/>
                                          </p:val>
                                        </p:tav>
                                      </p:tavLst>
                                    </p:anim>
                                    <p:animEffect transition="in" filter="fade">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Graphic spid="20" grpId="0">
        <p:bldAsOne/>
      </p:bldGraphic>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3177644" y="451291"/>
            <a:ext cx="11781073" cy="1604746"/>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9B23E10-D752-9581-0C37-1A430BD5CF48}"/>
              </a:ext>
            </a:extLst>
          </p:cNvPr>
          <p:cNvSpPr txBox="1"/>
          <p:nvPr/>
        </p:nvSpPr>
        <p:spPr>
          <a:xfrm>
            <a:off x="3481961" y="555299"/>
            <a:ext cx="11243621" cy="1384995"/>
          </a:xfrm>
          <a:prstGeom prst="rect">
            <a:avLst/>
          </a:prstGeom>
          <a:noFill/>
        </p:spPr>
        <p:txBody>
          <a:bodyPr wrap="square">
            <a:spAutoFit/>
          </a:bodyPr>
          <a:lstStyle/>
          <a:p>
            <a:pPr algn="just"/>
            <a:r>
              <a:rPr lang="en-US" sz="2800" dirty="0" err="1">
                <a:solidFill>
                  <a:schemeClr val="tx1"/>
                </a:solidFill>
                <a:latin typeface="Times New Roman" pitchFamily="18" charset="0"/>
                <a:cs typeface="Times New Roman" pitchFamily="18" charset="0"/>
              </a:rPr>
              <a:t>Những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đổi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doanh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thường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xuyên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dẫn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phần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ngang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chuyển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dộng</a:t>
            </a:r>
            <a:r>
              <a:rPr lang="en-US" sz="2800" dirty="0">
                <a:solidFill>
                  <a:schemeClr val="tx1"/>
                </a:solidFill>
                <a:latin typeface="Times New Roman" pitchFamily="18" charset="0"/>
                <a:cs typeface="Times New Roman" pitchFamily="18" charset="0"/>
              </a:rPr>
              <a:t> sang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cấp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mới</a:t>
            </a:r>
            <a:r>
              <a:rPr lang="en-US" sz="2800" dirty="0">
                <a:solidFill>
                  <a:schemeClr val="tx1"/>
                </a:solidFill>
                <a:latin typeface="Times New Roman" pitchFamily="18" charset="0"/>
                <a:cs typeface="Times New Roman" pitchFamily="18" charset="0"/>
              </a:rPr>
              <a:t>.</a:t>
            </a:r>
            <a:r>
              <a:rPr lang="vi-VN" sz="2800" dirty="0">
                <a:solidFill>
                  <a:schemeClr val="tx1"/>
                </a:solidFill>
                <a:latin typeface="Times New Roman" pitchFamily="18" charset="0"/>
                <a:cs typeface="Times New Roman" pitchFamily="18" charset="0"/>
              </a:rPr>
              <a:t> (dữ liệu bảng 6.2 giáo trình trang 192 ).</a:t>
            </a:r>
            <a:endParaRPr lang="en-US" sz="2800" dirty="0"/>
          </a:p>
        </p:txBody>
      </p:sp>
      <p:sp>
        <p:nvSpPr>
          <p:cNvPr id="13" name="Rectangle 12">
            <a:extLst>
              <a:ext uri="{FF2B5EF4-FFF2-40B4-BE49-F238E27FC236}">
                <a16:creationId xmlns:a16="http://schemas.microsoft.com/office/drawing/2014/main" id="{50FCA2E2-0846-88A8-539A-E988AC90B017}"/>
              </a:ext>
            </a:extLst>
          </p:cNvPr>
          <p:cNvSpPr/>
          <p:nvPr/>
        </p:nvSpPr>
        <p:spPr>
          <a:xfrm>
            <a:off x="3151710" y="2593900"/>
            <a:ext cx="11807008" cy="6359600"/>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3">
            <a:extLst>
              <a:ext uri="{FF2B5EF4-FFF2-40B4-BE49-F238E27FC236}">
                <a16:creationId xmlns:a16="http://schemas.microsoft.com/office/drawing/2014/main" id="{118309A1-9ADC-465E-4EBF-A9673AACF2AB}"/>
              </a:ext>
            </a:extLst>
          </p:cNvPr>
          <p:cNvGraphicFramePr>
            <a:graphicFrameLocks/>
          </p:cNvGraphicFramePr>
          <p:nvPr>
            <p:extLst>
              <p:ext uri="{D42A27DB-BD31-4B8C-83A1-F6EECF244321}">
                <p14:modId xmlns:p14="http://schemas.microsoft.com/office/powerpoint/2010/main" val="1037705672"/>
              </p:ext>
            </p:extLst>
          </p:nvPr>
        </p:nvGraphicFramePr>
        <p:xfrm>
          <a:off x="2743200" y="2013442"/>
          <a:ext cx="12954000" cy="7081834"/>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7C6DCD7D-D5AE-C346-3FAD-16E55E986BD4}"/>
              </a:ext>
            </a:extLst>
          </p:cNvPr>
          <p:cNvSpPr txBox="1"/>
          <p:nvPr/>
        </p:nvSpPr>
        <p:spPr>
          <a:xfrm>
            <a:off x="15986096" y="3182164"/>
            <a:ext cx="3252746" cy="4031873"/>
          </a:xfrm>
          <a:prstGeom prst="rect">
            <a:avLst/>
          </a:prstGeom>
          <a:noFill/>
        </p:spPr>
        <p:txBody>
          <a:bodyPr wrap="square">
            <a:spAutoFit/>
          </a:bodyPr>
          <a:lstStyle/>
          <a:p>
            <a:pPr algn="ct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endParaRPr lang="en-US" sz="3200" dirty="0"/>
          </a:p>
        </p:txBody>
      </p:sp>
    </p:spTree>
    <p:extLst>
      <p:ext uri="{BB962C8B-B14F-4D97-AF65-F5344CB8AC3E}">
        <p14:creationId xmlns:p14="http://schemas.microsoft.com/office/powerpoint/2010/main" val="413213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Graphic spid="1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5400000">
            <a:off x="17302496" y="9215104"/>
            <a:ext cx="1585879" cy="1672271"/>
            <a:chOff x="0" y="0"/>
            <a:chExt cx="770809" cy="812800"/>
          </a:xfrm>
        </p:grpSpPr>
        <p:sp>
          <p:nvSpPr>
            <p:cNvPr id="8" name="Freeform 8"/>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9" name="TextBox 9"/>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5400000">
            <a:off x="17321549" y="-728924"/>
            <a:ext cx="1517017" cy="1703027"/>
            <a:chOff x="0" y="0"/>
            <a:chExt cx="765266" cy="859100"/>
          </a:xfrm>
        </p:grpSpPr>
        <p:sp>
          <p:nvSpPr>
            <p:cNvPr id="14" name="Freeform 14"/>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5" name="TextBox 15"/>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400000">
            <a:off x="-214530" y="9145703"/>
            <a:ext cx="1836586" cy="2061780"/>
            <a:chOff x="0" y="0"/>
            <a:chExt cx="765266" cy="859100"/>
          </a:xfrm>
        </p:grpSpPr>
        <p:sp>
          <p:nvSpPr>
            <p:cNvPr id="17" name="Freeform 17"/>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8" name="TextBox 18"/>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5400000">
            <a:off x="237827" y="237827"/>
            <a:ext cx="769902" cy="811843"/>
            <a:chOff x="0" y="0"/>
            <a:chExt cx="770809" cy="812800"/>
          </a:xfrm>
        </p:grpSpPr>
        <p:sp>
          <p:nvSpPr>
            <p:cNvPr id="20" name="Freeform 20"/>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21" name="TextBox 21"/>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31" name="TextBox 13">
            <a:extLst>
              <a:ext uri="{FF2B5EF4-FFF2-40B4-BE49-F238E27FC236}">
                <a16:creationId xmlns:a16="http://schemas.microsoft.com/office/drawing/2014/main" id="{8977437F-6205-8D18-C44C-F2E14ED33212}"/>
              </a:ext>
            </a:extLst>
          </p:cNvPr>
          <p:cNvSpPr txBox="1"/>
          <p:nvPr/>
        </p:nvSpPr>
        <p:spPr>
          <a:xfrm>
            <a:off x="8686800" y="32341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35" name="Freeform 13">
            <a:extLst>
              <a:ext uri="{FF2B5EF4-FFF2-40B4-BE49-F238E27FC236}">
                <a16:creationId xmlns:a16="http://schemas.microsoft.com/office/drawing/2014/main" id="{9A5BEF60-E297-4C12-9305-E1D5BD284A41}"/>
              </a:ext>
            </a:extLst>
          </p:cNvPr>
          <p:cNvSpPr/>
          <p:nvPr/>
        </p:nvSpPr>
        <p:spPr>
          <a:xfrm rot="10800000">
            <a:off x="1468181" y="2247264"/>
            <a:ext cx="5128563" cy="381636"/>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a:t>`</a:t>
            </a:r>
          </a:p>
        </p:txBody>
      </p:sp>
      <p:sp>
        <p:nvSpPr>
          <p:cNvPr id="42" name="Freeform 15">
            <a:extLst>
              <a:ext uri="{FF2B5EF4-FFF2-40B4-BE49-F238E27FC236}">
                <a16:creationId xmlns:a16="http://schemas.microsoft.com/office/drawing/2014/main" id="{09C4912B-5631-A42B-14F7-6EE8E1BF39A5}"/>
              </a:ext>
            </a:extLst>
          </p:cNvPr>
          <p:cNvSpPr/>
          <p:nvPr/>
        </p:nvSpPr>
        <p:spPr>
          <a:xfrm>
            <a:off x="1583732" y="1028063"/>
            <a:ext cx="11675068" cy="122651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noFill/>
            <a:prstDash val="solid"/>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0" name="Freeform 18">
            <a:extLst>
              <a:ext uri="{FF2B5EF4-FFF2-40B4-BE49-F238E27FC236}">
                <a16:creationId xmlns:a16="http://schemas.microsoft.com/office/drawing/2014/main" id="{E3689B93-CF88-7D75-3298-119145A0B943}"/>
              </a:ext>
            </a:extLst>
          </p:cNvPr>
          <p:cNvSpPr/>
          <p:nvPr/>
        </p:nvSpPr>
        <p:spPr>
          <a:xfrm>
            <a:off x="983946" y="1225568"/>
            <a:ext cx="849696" cy="75155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1" name="TextBox 40">
            <a:extLst>
              <a:ext uri="{FF2B5EF4-FFF2-40B4-BE49-F238E27FC236}">
                <a16:creationId xmlns:a16="http://schemas.microsoft.com/office/drawing/2014/main" id="{49C9239B-334F-B151-1B9D-FC32D419C080}"/>
              </a:ext>
            </a:extLst>
          </p:cNvPr>
          <p:cNvSpPr txBox="1"/>
          <p:nvPr/>
        </p:nvSpPr>
        <p:spPr>
          <a:xfrm>
            <a:off x="983946" y="959643"/>
            <a:ext cx="849696" cy="10174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algn="ctr">
              <a:lnSpc>
                <a:spcPts val="8076"/>
              </a:lnSpc>
            </a:pPr>
            <a:endParaRPr/>
          </a:p>
        </p:txBody>
      </p:sp>
      <p:sp>
        <p:nvSpPr>
          <p:cNvPr id="38" name="TextBox 2">
            <a:extLst>
              <a:ext uri="{FF2B5EF4-FFF2-40B4-BE49-F238E27FC236}">
                <a16:creationId xmlns:a16="http://schemas.microsoft.com/office/drawing/2014/main" id="{290C8211-9493-0CB1-06A0-7CC0E1A59C5C}"/>
              </a:ext>
            </a:extLst>
          </p:cNvPr>
          <p:cNvSpPr txBox="1"/>
          <p:nvPr/>
        </p:nvSpPr>
        <p:spPr>
          <a:xfrm>
            <a:off x="2183517" y="1159816"/>
            <a:ext cx="12218283" cy="75155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marL="0" lvl="0" indent="0" algn="l">
              <a:lnSpc>
                <a:spcPts val="6569"/>
              </a:lnSpc>
              <a:spcBef>
                <a:spcPct val="0"/>
              </a:spcBef>
            </a:pPr>
            <a:r>
              <a:rPr lang="en-US" sz="4000" b="1" spc="-93" dirty="0">
                <a:solidFill>
                  <a:srgbClr val="191919"/>
                </a:solidFill>
                <a:latin typeface="Arial" panose="020B0604020202020204" pitchFamily="34" charset="0"/>
                <a:ea typeface="Open Sauce Bold"/>
                <a:cs typeface="Arial" panose="020B0604020202020204" pitchFamily="34" charset="0"/>
                <a:sym typeface="Open Sauce Bold"/>
              </a:rPr>
              <a:t>THÀNH PHẦN XU HƯỚNG (TREND PATTERN)</a:t>
            </a:r>
          </a:p>
        </p:txBody>
      </p:sp>
      <p:sp>
        <p:nvSpPr>
          <p:cNvPr id="39" name="Freeform 39">
            <a:extLst>
              <a:ext uri="{FF2B5EF4-FFF2-40B4-BE49-F238E27FC236}">
                <a16:creationId xmlns:a16="http://schemas.microsoft.com/office/drawing/2014/main" id="{3C204EC9-5707-3474-2DDA-6C2398CC5BB2}"/>
              </a:ext>
            </a:extLst>
          </p:cNvPr>
          <p:cNvSpPr/>
          <p:nvPr/>
        </p:nvSpPr>
        <p:spPr>
          <a:xfrm>
            <a:off x="1292953" y="1310612"/>
            <a:ext cx="581557" cy="654103"/>
          </a:xfrm>
          <a:custGeom>
            <a:avLst/>
            <a:gdLst/>
            <a:ahLst/>
            <a:cxnLst/>
            <a:rect l="l" t="t" r="r" b="b"/>
            <a:pathLst>
              <a:path w="722341" h="812449">
                <a:moveTo>
                  <a:pt x="0" y="0"/>
                </a:moveTo>
                <a:lnTo>
                  <a:pt x="722341" y="0"/>
                </a:lnTo>
                <a:lnTo>
                  <a:pt x="722341" y="812449"/>
                </a:lnTo>
                <a:lnTo>
                  <a:pt x="0" y="812449"/>
                </a:lnTo>
                <a:lnTo>
                  <a:pt x="0" y="0"/>
                </a:lnTo>
                <a:close/>
              </a:path>
            </a:pathLst>
          </a:custGeom>
          <a:blipFill>
            <a:blip r:embed="rId3">
              <a:extLst>
                <a:ext uri="{96DAC541-7B7A-43D3-8B79-37D633B846F1}">
                  <asvg:svgBlip xmlns:asvg="http://schemas.microsoft.com/office/drawing/2016/SVG/main" r:embed="rId4"/>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pic>
        <p:nvPicPr>
          <p:cNvPr id="3" name="Picture 2">
            <a:extLst>
              <a:ext uri="{FF2B5EF4-FFF2-40B4-BE49-F238E27FC236}">
                <a16:creationId xmlns:a16="http://schemas.microsoft.com/office/drawing/2014/main" id="{E87873B1-6659-29E3-6CD6-AD75D3F17AD7}"/>
              </a:ext>
            </a:extLst>
          </p:cNvPr>
          <p:cNvPicPr>
            <a:picLocks noChangeAspect="1"/>
          </p:cNvPicPr>
          <p:nvPr/>
        </p:nvPicPr>
        <p:blipFill>
          <a:blip r:embed="rId5"/>
          <a:stretch>
            <a:fillRect/>
          </a:stretch>
        </p:blipFill>
        <p:spPr>
          <a:xfrm>
            <a:off x="494853" y="2882223"/>
            <a:ext cx="9309806" cy="557424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id="{FA6F5A86-6B6F-8148-C1D1-EC5E232E9511}"/>
              </a:ext>
            </a:extLst>
          </p:cNvPr>
          <p:cNvSpPr txBox="1"/>
          <p:nvPr/>
        </p:nvSpPr>
        <p:spPr>
          <a:xfrm>
            <a:off x="10134838" y="3390900"/>
            <a:ext cx="7675096" cy="3108543"/>
          </a:xfrm>
          <a:prstGeom prst="rect">
            <a:avLst/>
          </a:prstGeom>
          <a:noFill/>
        </p:spPr>
        <p:txBody>
          <a:bodyPr wrap="square">
            <a:spAutoFit/>
          </a:bodyPr>
          <a:lstStyle/>
          <a:p>
            <a:pPr algn="just"/>
            <a:r>
              <a:rPr lang="en-US" sz="2800" dirty="0" err="1">
                <a:solidFill>
                  <a:schemeClr val="tx1"/>
                </a:solidFill>
                <a:latin typeface="Arial" panose="020B0604020202020204" pitchFamily="34" charset="0"/>
                <a:cs typeface="Arial" panose="020B0604020202020204" pitchFamily="34" charset="0"/>
              </a:rPr>
              <a:t>Một</a:t>
            </a:r>
            <a:r>
              <a:rPr lang="en-US" sz="2800"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chuỗi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thời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thấy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thay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đổi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dần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dần</a:t>
            </a:r>
            <a:r>
              <a:rPr lang="en-US" sz="2800" dirty="0">
                <a:solidFill>
                  <a:schemeClr val="tx1"/>
                </a:solidFill>
                <a:latin typeface="Arial" panose="020B0604020202020204" pitchFamily="34" charset="0"/>
                <a:cs typeface="Arial" panose="020B0604020202020204" pitchFamily="34" charset="0"/>
              </a:rPr>
              <a:t> hay </a:t>
            </a:r>
            <a:r>
              <a:rPr lang="en-US" sz="2800" dirty="0" err="1">
                <a:solidFill>
                  <a:schemeClr val="tx1"/>
                </a:solidFill>
                <a:latin typeface="Arial" panose="020B0604020202020204" pitchFamily="34" charset="0"/>
                <a:cs typeface="Arial" panose="020B0604020202020204" pitchFamily="34" charset="0"/>
              </a:rPr>
              <a:t>những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chuyển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với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trị</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tương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đối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cao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hoặc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thấp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hơn</a:t>
            </a:r>
            <a:r>
              <a:rPr lang="en-US" sz="2800" dirty="0">
                <a:solidFill>
                  <a:schemeClr val="tx1"/>
                </a:solidFill>
                <a:latin typeface="Arial" panose="020B0604020202020204" pitchFamily="34" charset="0"/>
                <a:cs typeface="Arial" panose="020B0604020202020204" pitchFamily="34" charset="0"/>
              </a:rPr>
              <a:t> qua </a:t>
            </a:r>
            <a:r>
              <a:rPr lang="en-US" sz="2800" dirty="0" err="1">
                <a:solidFill>
                  <a:schemeClr val="tx1"/>
                </a:solidFill>
                <a:latin typeface="Arial" panose="020B0604020202020204" pitchFamily="34" charset="0"/>
                <a:cs typeface="Arial" panose="020B0604020202020204" pitchFamily="34" charset="0"/>
              </a:rPr>
              <a:t>khoảng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dài</a:t>
            </a:r>
            <a:r>
              <a:rPr lang="en-US" sz="2800" dirty="0">
                <a:solidFill>
                  <a:schemeClr val="tx1"/>
                </a:solidFill>
                <a:latin typeface="Arial" panose="020B0604020202020204" pitchFamily="34" charset="0"/>
                <a:cs typeface="Arial" panose="020B0604020202020204" pitchFamily="34" charset="0"/>
              </a:rPr>
              <a:t>.</a:t>
            </a:r>
          </a:p>
          <a:p>
            <a:pPr algn="just"/>
            <a:endParaRPr lang="vi-VN" sz="2800" dirty="0">
              <a:solidFill>
                <a:schemeClr val="tx1"/>
              </a:solidFill>
              <a:latin typeface="Arial" panose="020B0604020202020204" pitchFamily="34" charset="0"/>
              <a:cs typeface="Arial" panose="020B0604020202020204" pitchFamily="34" charset="0"/>
            </a:endParaRPr>
          </a:p>
          <a:p>
            <a:pPr lvl="0" algn="just"/>
            <a:endParaRPr lang="vi-VN" sz="2800" dirty="0">
              <a:solidFill>
                <a:schemeClr val="tx1"/>
              </a:solidFill>
              <a:latin typeface="Arial" panose="020B0604020202020204" pitchFamily="34" charset="0"/>
              <a:cs typeface="Arial" panose="020B0604020202020204" pitchFamily="34" charset="0"/>
            </a:endParaRPr>
          </a:p>
          <a:p>
            <a:pPr marL="0" indent="0" algn="ctr">
              <a:buNone/>
            </a:pPr>
            <a:endParaRPr lang="vi-VN" sz="2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C773B7E-77F9-53FE-94B3-47B1754D0587}"/>
              </a:ext>
            </a:extLst>
          </p:cNvPr>
          <p:cNvSpPr txBox="1"/>
          <p:nvPr/>
        </p:nvSpPr>
        <p:spPr>
          <a:xfrm>
            <a:off x="10134838" y="5499350"/>
            <a:ext cx="7675096" cy="2246769"/>
          </a:xfrm>
          <a:prstGeom prst="rect">
            <a:avLst/>
          </a:prstGeom>
          <a:noFill/>
        </p:spPr>
        <p:txBody>
          <a:bodyPr wrap="square">
            <a:spAutoFit/>
          </a:bodyPr>
          <a:lstStyle/>
          <a:p>
            <a:pPr lvl="0" algn="just"/>
            <a:r>
              <a:rPr lang="en-US" sz="2800" b="1" dirty="0">
                <a:solidFill>
                  <a:srgbClr val="FF0000"/>
                </a:solidFill>
                <a:latin typeface="Arial" panose="020B0604020202020204" pitchFamily="34" charset="0"/>
                <a:cs typeface="Arial" panose="020B0604020202020204" pitchFamily="34" charset="0"/>
              </a:rPr>
              <a:t>Xu </a:t>
            </a:r>
            <a:r>
              <a:rPr lang="en-US" sz="2800" b="1" dirty="0" err="1">
                <a:solidFill>
                  <a:srgbClr val="FF0000"/>
                </a:solidFill>
                <a:latin typeface="Arial" panose="020B0604020202020204" pitchFamily="34" charset="0"/>
                <a:cs typeface="Arial" panose="020B0604020202020204" pitchFamily="34" charset="0"/>
              </a:rPr>
              <a:t>hướng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thường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yếu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dài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như</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thay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đổi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về</a:t>
            </a:r>
            <a:r>
              <a:rPr lang="en-US" sz="2800"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dân</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số</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nhân</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khẩu</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học</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công</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nghệ</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và</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sở</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thích</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người</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tiêu</a:t>
            </a:r>
            <a:r>
              <a:rPr lang="en-US" sz="2800" b="1" u="sng" dirty="0">
                <a:solidFill>
                  <a:schemeClr val="tx1"/>
                </a:solidFill>
                <a:latin typeface="Arial" panose="020B0604020202020204" pitchFamily="34" charset="0"/>
                <a:cs typeface="Arial" panose="020B0604020202020204" pitchFamily="34" charset="0"/>
              </a:rPr>
              <a:t> </a:t>
            </a:r>
            <a:r>
              <a:rPr lang="en-US" sz="2800" b="1" u="sng" dirty="0" err="1">
                <a:solidFill>
                  <a:schemeClr val="tx1"/>
                </a:solidFill>
                <a:latin typeface="Arial" panose="020B0604020202020204" pitchFamily="34" charset="0"/>
                <a:cs typeface="Arial" panose="020B0604020202020204" pitchFamily="34" charset="0"/>
              </a:rPr>
              <a:t>dùng</a:t>
            </a:r>
            <a:r>
              <a:rPr lang="en-US" sz="2800" dirty="0">
                <a:solidFill>
                  <a:schemeClr val="tx1"/>
                </a:solidFill>
                <a:latin typeface="Arial" panose="020B0604020202020204" pitchFamily="34" charset="0"/>
                <a:cs typeface="Arial" panose="020B0604020202020204" pitchFamily="34" charset="0"/>
              </a:rPr>
              <a:t>.</a:t>
            </a:r>
          </a:p>
          <a:p>
            <a:pPr lvl="0" algn="just"/>
            <a:endParaRPr lang="vi-VN" sz="2800"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B79EF14-B8C4-64A6-A0CE-15EB9BEA4527}"/>
              </a:ext>
            </a:extLst>
          </p:cNvPr>
          <p:cNvSpPr txBox="1"/>
          <p:nvPr/>
        </p:nvSpPr>
        <p:spPr>
          <a:xfrm>
            <a:off x="10134838" y="7548101"/>
            <a:ext cx="7781733" cy="954107"/>
          </a:xfrm>
          <a:prstGeom prst="rect">
            <a:avLst/>
          </a:prstGeom>
          <a:noFill/>
        </p:spPr>
        <p:txBody>
          <a:bodyPr wrap="square">
            <a:spAutoFit/>
          </a:bodyPr>
          <a:lstStyle/>
          <a:p>
            <a:pPr algn="just"/>
            <a:r>
              <a:rPr lang="en-US" sz="2800" dirty="0" err="1">
                <a:solidFill>
                  <a:schemeClr val="tx1"/>
                </a:solidFill>
                <a:latin typeface="Arial" panose="020B0604020202020204" pitchFamily="34" charset="0"/>
                <a:cs typeface="Arial" panose="020B0604020202020204" pitchFamily="34" charset="0"/>
              </a:rPr>
              <a:t>Một</a:t>
            </a:r>
            <a:r>
              <a:rPr lang="en-US" sz="2800" dirty="0">
                <a:solidFill>
                  <a:schemeClr val="tx1"/>
                </a:solidFill>
                <a:latin typeface="Arial" panose="020B0604020202020204" pitchFamily="34" charset="0"/>
                <a:cs typeface="Arial" panose="020B0604020202020204" pitchFamily="34" charset="0"/>
              </a:rPr>
              <a:t> xu </a:t>
            </a:r>
            <a:r>
              <a:rPr lang="en-US" sz="2800" dirty="0" err="1">
                <a:solidFill>
                  <a:schemeClr val="tx1"/>
                </a:solidFill>
                <a:latin typeface="Arial" panose="020B0604020202020204" pitchFamily="34" charset="0"/>
                <a:cs typeface="Arial" panose="020B0604020202020204" pitchFamily="34" charset="0"/>
              </a:rPr>
              <a:t>hướng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a:t>
            </a:r>
            <a:r>
              <a:rPr lang="en-US" sz="2800" dirty="0" err="1">
                <a:latin typeface="Arial" panose="020B0604020202020204" pitchFamily="34" charset="0"/>
                <a:cs typeface="Arial" panose="020B0604020202020204" pitchFamily="34" charset="0"/>
              </a:rPr>
              <a:t>ă</a:t>
            </a:r>
            <a:r>
              <a:rPr lang="en-US" sz="2800" dirty="0" err="1">
                <a:solidFill>
                  <a:schemeClr val="tx1"/>
                </a:solidFill>
                <a:latin typeface="Arial" panose="020B0604020202020204" pitchFamily="34" charset="0"/>
                <a:cs typeface="Arial" panose="020B0604020202020204" pitchFamily="34" charset="0"/>
              </a:rPr>
              <a:t>ng</a:t>
            </a:r>
            <a:r>
              <a:rPr lang="en-US" sz="2800" dirty="0">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hay </a:t>
            </a:r>
            <a:r>
              <a:rPr lang="en-US" sz="2800" dirty="0" err="1">
                <a:solidFill>
                  <a:schemeClr val="tx1"/>
                </a:solidFill>
                <a:latin typeface="Arial" panose="020B0604020202020204" pitchFamily="34" charset="0"/>
                <a:cs typeface="Arial" panose="020B0604020202020204" pitchFamily="34" charset="0"/>
              </a:rPr>
              <a:t>giảm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tuyến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tính</a:t>
            </a:r>
            <a:r>
              <a:rPr lang="en-US" sz="2800" dirty="0">
                <a:solidFill>
                  <a:schemeClr val="tx1"/>
                </a:solidFill>
                <a:latin typeface="Arial" panose="020B0604020202020204" pitchFamily="34" charset="0"/>
                <a:cs typeface="Arial" panose="020B0604020202020204" pitchFamily="34" charset="0"/>
              </a:rPr>
              <a:t> hay phi </a:t>
            </a:r>
            <a:r>
              <a:rPr lang="en-US" sz="2800" dirty="0" err="1">
                <a:solidFill>
                  <a:schemeClr val="tx1"/>
                </a:solidFill>
                <a:latin typeface="Arial" panose="020B0604020202020204" pitchFamily="34" charset="0"/>
                <a:cs typeface="Arial" panose="020B0604020202020204" pitchFamily="34" charset="0"/>
              </a:rPr>
              <a:t>tuyến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tính</a:t>
            </a:r>
            <a:r>
              <a:rPr lang="en-US" sz="2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46268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5400000">
            <a:off x="17302496" y="9215104"/>
            <a:ext cx="1585879" cy="1672271"/>
            <a:chOff x="0" y="0"/>
            <a:chExt cx="770809" cy="812800"/>
          </a:xfrm>
        </p:grpSpPr>
        <p:sp>
          <p:nvSpPr>
            <p:cNvPr id="8" name="Freeform 8"/>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9" name="TextBox 9"/>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5400000">
            <a:off x="17321549" y="-728924"/>
            <a:ext cx="1517017" cy="1703027"/>
            <a:chOff x="0" y="0"/>
            <a:chExt cx="765266" cy="859100"/>
          </a:xfrm>
        </p:grpSpPr>
        <p:sp>
          <p:nvSpPr>
            <p:cNvPr id="14" name="Freeform 14"/>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5" name="TextBox 15"/>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400000">
            <a:off x="-214530" y="9145703"/>
            <a:ext cx="1836586" cy="2061780"/>
            <a:chOff x="0" y="0"/>
            <a:chExt cx="765266" cy="859100"/>
          </a:xfrm>
        </p:grpSpPr>
        <p:sp>
          <p:nvSpPr>
            <p:cNvPr id="17" name="Freeform 17"/>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8" name="TextBox 18"/>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5400000">
            <a:off x="237827" y="237827"/>
            <a:ext cx="769902" cy="811843"/>
            <a:chOff x="0" y="0"/>
            <a:chExt cx="770809" cy="812800"/>
          </a:xfrm>
        </p:grpSpPr>
        <p:sp>
          <p:nvSpPr>
            <p:cNvPr id="20" name="Freeform 20"/>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21" name="TextBox 21"/>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31" name="TextBox 13">
            <a:extLst>
              <a:ext uri="{FF2B5EF4-FFF2-40B4-BE49-F238E27FC236}">
                <a16:creationId xmlns:a16="http://schemas.microsoft.com/office/drawing/2014/main" id="{8977437F-6205-8D18-C44C-F2E14ED33212}"/>
              </a:ext>
            </a:extLst>
          </p:cNvPr>
          <p:cNvSpPr txBox="1"/>
          <p:nvPr/>
        </p:nvSpPr>
        <p:spPr>
          <a:xfrm>
            <a:off x="8686800" y="32341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35" name="Freeform 13">
            <a:extLst>
              <a:ext uri="{FF2B5EF4-FFF2-40B4-BE49-F238E27FC236}">
                <a16:creationId xmlns:a16="http://schemas.microsoft.com/office/drawing/2014/main" id="{9A5BEF60-E297-4C12-9305-E1D5BD284A41}"/>
              </a:ext>
            </a:extLst>
          </p:cNvPr>
          <p:cNvSpPr/>
          <p:nvPr/>
        </p:nvSpPr>
        <p:spPr>
          <a:xfrm rot="10800000">
            <a:off x="1468181" y="2247264"/>
            <a:ext cx="5128563" cy="381636"/>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a:t>`</a:t>
            </a:r>
          </a:p>
        </p:txBody>
      </p:sp>
      <p:sp>
        <p:nvSpPr>
          <p:cNvPr id="42" name="Freeform 15">
            <a:extLst>
              <a:ext uri="{FF2B5EF4-FFF2-40B4-BE49-F238E27FC236}">
                <a16:creationId xmlns:a16="http://schemas.microsoft.com/office/drawing/2014/main" id="{09C4912B-5631-A42B-14F7-6EE8E1BF39A5}"/>
              </a:ext>
            </a:extLst>
          </p:cNvPr>
          <p:cNvSpPr/>
          <p:nvPr/>
        </p:nvSpPr>
        <p:spPr>
          <a:xfrm>
            <a:off x="1583732" y="1028063"/>
            <a:ext cx="11675068" cy="122651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noFill/>
            <a:prstDash val="solid"/>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0" name="Freeform 18">
            <a:extLst>
              <a:ext uri="{FF2B5EF4-FFF2-40B4-BE49-F238E27FC236}">
                <a16:creationId xmlns:a16="http://schemas.microsoft.com/office/drawing/2014/main" id="{E3689B93-CF88-7D75-3298-119145A0B943}"/>
              </a:ext>
            </a:extLst>
          </p:cNvPr>
          <p:cNvSpPr/>
          <p:nvPr/>
        </p:nvSpPr>
        <p:spPr>
          <a:xfrm>
            <a:off x="983946" y="1225568"/>
            <a:ext cx="849696" cy="75155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1" name="TextBox 40">
            <a:extLst>
              <a:ext uri="{FF2B5EF4-FFF2-40B4-BE49-F238E27FC236}">
                <a16:creationId xmlns:a16="http://schemas.microsoft.com/office/drawing/2014/main" id="{49C9239B-334F-B151-1B9D-FC32D419C080}"/>
              </a:ext>
            </a:extLst>
          </p:cNvPr>
          <p:cNvSpPr txBox="1"/>
          <p:nvPr/>
        </p:nvSpPr>
        <p:spPr>
          <a:xfrm>
            <a:off x="983946" y="959643"/>
            <a:ext cx="849696" cy="10174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algn="ctr">
              <a:lnSpc>
                <a:spcPts val="8076"/>
              </a:lnSpc>
            </a:pPr>
            <a:endParaRPr/>
          </a:p>
        </p:txBody>
      </p:sp>
      <p:sp>
        <p:nvSpPr>
          <p:cNvPr id="38" name="TextBox 2">
            <a:extLst>
              <a:ext uri="{FF2B5EF4-FFF2-40B4-BE49-F238E27FC236}">
                <a16:creationId xmlns:a16="http://schemas.microsoft.com/office/drawing/2014/main" id="{290C8211-9493-0CB1-06A0-7CC0E1A59C5C}"/>
              </a:ext>
            </a:extLst>
          </p:cNvPr>
          <p:cNvSpPr txBox="1"/>
          <p:nvPr/>
        </p:nvSpPr>
        <p:spPr>
          <a:xfrm>
            <a:off x="2183517" y="1159816"/>
            <a:ext cx="14636302" cy="75155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marL="0" lvl="0" indent="0" algn="l">
              <a:lnSpc>
                <a:spcPts val="6569"/>
              </a:lnSpc>
              <a:spcBef>
                <a:spcPct val="0"/>
              </a:spcBef>
            </a:pPr>
            <a:r>
              <a:rPr lang="en-US" sz="4000" b="1" spc="-93" dirty="0">
                <a:solidFill>
                  <a:srgbClr val="191919"/>
                </a:solidFill>
                <a:latin typeface="Arial" panose="020B0604020202020204" pitchFamily="34" charset="0"/>
                <a:ea typeface="Open Sauce Bold"/>
                <a:cs typeface="Arial" panose="020B0604020202020204" pitchFamily="34" charset="0"/>
                <a:sym typeface="Open Sauce Bold"/>
              </a:rPr>
              <a:t>THÀNH PHẦN XU HƯỚNG (TREND PATTERN) – TUYẾN TÍNH</a:t>
            </a:r>
          </a:p>
        </p:txBody>
      </p:sp>
      <p:sp>
        <p:nvSpPr>
          <p:cNvPr id="39" name="Freeform 39">
            <a:extLst>
              <a:ext uri="{FF2B5EF4-FFF2-40B4-BE49-F238E27FC236}">
                <a16:creationId xmlns:a16="http://schemas.microsoft.com/office/drawing/2014/main" id="{3C204EC9-5707-3474-2DDA-6C2398CC5BB2}"/>
              </a:ext>
            </a:extLst>
          </p:cNvPr>
          <p:cNvSpPr/>
          <p:nvPr/>
        </p:nvSpPr>
        <p:spPr>
          <a:xfrm>
            <a:off x="1292953" y="1310612"/>
            <a:ext cx="581557" cy="654103"/>
          </a:xfrm>
          <a:custGeom>
            <a:avLst/>
            <a:gdLst/>
            <a:ahLst/>
            <a:cxnLst/>
            <a:rect l="l" t="t" r="r" b="b"/>
            <a:pathLst>
              <a:path w="722341" h="812449">
                <a:moveTo>
                  <a:pt x="0" y="0"/>
                </a:moveTo>
                <a:lnTo>
                  <a:pt x="722341" y="0"/>
                </a:lnTo>
                <a:lnTo>
                  <a:pt x="722341" y="812449"/>
                </a:lnTo>
                <a:lnTo>
                  <a:pt x="0" y="812449"/>
                </a:lnTo>
                <a:lnTo>
                  <a:pt x="0" y="0"/>
                </a:lnTo>
                <a:close/>
              </a:path>
            </a:pathLst>
          </a:custGeom>
          <a:blipFill>
            <a:blip r:embed="rId3">
              <a:extLst>
                <a:ext uri="{96DAC541-7B7A-43D3-8B79-37D633B846F1}">
                  <asvg:svgBlip xmlns:asvg="http://schemas.microsoft.com/office/drawing/2016/SVG/main" r:embed="rId4"/>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pic>
        <p:nvPicPr>
          <p:cNvPr id="11" name="Picture 10">
            <a:extLst>
              <a:ext uri="{FF2B5EF4-FFF2-40B4-BE49-F238E27FC236}">
                <a16:creationId xmlns:a16="http://schemas.microsoft.com/office/drawing/2014/main" id="{E3B95A08-EA59-4D26-A584-DCC27E35D243}"/>
              </a:ext>
            </a:extLst>
          </p:cNvPr>
          <p:cNvPicPr>
            <a:picLocks noChangeAspect="1"/>
          </p:cNvPicPr>
          <p:nvPr/>
        </p:nvPicPr>
        <p:blipFill>
          <a:blip r:embed="rId5"/>
          <a:stretch>
            <a:fillRect/>
          </a:stretch>
        </p:blipFill>
        <p:spPr>
          <a:xfrm>
            <a:off x="318336" y="2566261"/>
            <a:ext cx="9925050" cy="4248150"/>
          </a:xfrm>
          <a:prstGeom prst="rect">
            <a:avLst/>
          </a:prstGeom>
        </p:spPr>
      </p:pic>
      <p:pic>
        <p:nvPicPr>
          <p:cNvPr id="23" name="Picture 22">
            <a:extLst>
              <a:ext uri="{FF2B5EF4-FFF2-40B4-BE49-F238E27FC236}">
                <a16:creationId xmlns:a16="http://schemas.microsoft.com/office/drawing/2014/main" id="{EC2104B6-08AA-B123-1688-1E9197EF6C6E}"/>
              </a:ext>
            </a:extLst>
          </p:cNvPr>
          <p:cNvPicPr>
            <a:picLocks noChangeAspect="1"/>
          </p:cNvPicPr>
          <p:nvPr/>
        </p:nvPicPr>
        <p:blipFill>
          <a:blip r:embed="rId6"/>
          <a:stretch>
            <a:fillRect/>
          </a:stretch>
        </p:blipFill>
        <p:spPr>
          <a:xfrm>
            <a:off x="8391525" y="3632918"/>
            <a:ext cx="9896475" cy="6543675"/>
          </a:xfrm>
          <a:prstGeom prst="rect">
            <a:avLst/>
          </a:prstGeom>
        </p:spPr>
      </p:pic>
    </p:spTree>
    <p:extLst>
      <p:ext uri="{BB962C8B-B14F-4D97-AF65-F5344CB8AC3E}">
        <p14:creationId xmlns:p14="http://schemas.microsoft.com/office/powerpoint/2010/main" val="42804233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5400000">
            <a:off x="17302496" y="9215104"/>
            <a:ext cx="1585879" cy="1672271"/>
            <a:chOff x="0" y="0"/>
            <a:chExt cx="770809" cy="812800"/>
          </a:xfrm>
        </p:grpSpPr>
        <p:sp>
          <p:nvSpPr>
            <p:cNvPr id="8" name="Freeform 8"/>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9" name="TextBox 9"/>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5400000">
            <a:off x="17321549" y="-728924"/>
            <a:ext cx="1517017" cy="1703027"/>
            <a:chOff x="0" y="0"/>
            <a:chExt cx="765266" cy="859100"/>
          </a:xfrm>
        </p:grpSpPr>
        <p:sp>
          <p:nvSpPr>
            <p:cNvPr id="14" name="Freeform 14"/>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5" name="TextBox 15"/>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400000">
            <a:off x="-214530" y="9145703"/>
            <a:ext cx="1836586" cy="2061780"/>
            <a:chOff x="0" y="0"/>
            <a:chExt cx="765266" cy="859100"/>
          </a:xfrm>
        </p:grpSpPr>
        <p:sp>
          <p:nvSpPr>
            <p:cNvPr id="17" name="Freeform 17"/>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8" name="TextBox 18"/>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5400000">
            <a:off x="237827" y="237827"/>
            <a:ext cx="769902" cy="811843"/>
            <a:chOff x="0" y="0"/>
            <a:chExt cx="770809" cy="812800"/>
          </a:xfrm>
        </p:grpSpPr>
        <p:sp>
          <p:nvSpPr>
            <p:cNvPr id="20" name="Freeform 20"/>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21" name="TextBox 21"/>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31" name="TextBox 13">
            <a:extLst>
              <a:ext uri="{FF2B5EF4-FFF2-40B4-BE49-F238E27FC236}">
                <a16:creationId xmlns:a16="http://schemas.microsoft.com/office/drawing/2014/main" id="{8977437F-6205-8D18-C44C-F2E14ED33212}"/>
              </a:ext>
            </a:extLst>
          </p:cNvPr>
          <p:cNvSpPr txBox="1"/>
          <p:nvPr/>
        </p:nvSpPr>
        <p:spPr>
          <a:xfrm>
            <a:off x="8686800" y="32341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35" name="Freeform 13">
            <a:extLst>
              <a:ext uri="{FF2B5EF4-FFF2-40B4-BE49-F238E27FC236}">
                <a16:creationId xmlns:a16="http://schemas.microsoft.com/office/drawing/2014/main" id="{9A5BEF60-E297-4C12-9305-E1D5BD284A41}"/>
              </a:ext>
            </a:extLst>
          </p:cNvPr>
          <p:cNvSpPr/>
          <p:nvPr/>
        </p:nvSpPr>
        <p:spPr>
          <a:xfrm rot="10800000">
            <a:off x="1468181" y="2247264"/>
            <a:ext cx="5128563" cy="381636"/>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a:t>`</a:t>
            </a:r>
          </a:p>
        </p:txBody>
      </p:sp>
      <p:sp>
        <p:nvSpPr>
          <p:cNvPr id="42" name="Freeform 15">
            <a:extLst>
              <a:ext uri="{FF2B5EF4-FFF2-40B4-BE49-F238E27FC236}">
                <a16:creationId xmlns:a16="http://schemas.microsoft.com/office/drawing/2014/main" id="{09C4912B-5631-A42B-14F7-6EE8E1BF39A5}"/>
              </a:ext>
            </a:extLst>
          </p:cNvPr>
          <p:cNvSpPr/>
          <p:nvPr/>
        </p:nvSpPr>
        <p:spPr>
          <a:xfrm>
            <a:off x="1583732" y="1028063"/>
            <a:ext cx="11675068" cy="122651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noFill/>
            <a:prstDash val="solid"/>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0" name="Freeform 18">
            <a:extLst>
              <a:ext uri="{FF2B5EF4-FFF2-40B4-BE49-F238E27FC236}">
                <a16:creationId xmlns:a16="http://schemas.microsoft.com/office/drawing/2014/main" id="{E3689B93-CF88-7D75-3298-119145A0B943}"/>
              </a:ext>
            </a:extLst>
          </p:cNvPr>
          <p:cNvSpPr/>
          <p:nvPr/>
        </p:nvSpPr>
        <p:spPr>
          <a:xfrm>
            <a:off x="983946" y="1225568"/>
            <a:ext cx="849696" cy="75155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1" name="TextBox 40">
            <a:extLst>
              <a:ext uri="{FF2B5EF4-FFF2-40B4-BE49-F238E27FC236}">
                <a16:creationId xmlns:a16="http://schemas.microsoft.com/office/drawing/2014/main" id="{49C9239B-334F-B151-1B9D-FC32D419C080}"/>
              </a:ext>
            </a:extLst>
          </p:cNvPr>
          <p:cNvSpPr txBox="1"/>
          <p:nvPr/>
        </p:nvSpPr>
        <p:spPr>
          <a:xfrm>
            <a:off x="983946" y="959643"/>
            <a:ext cx="849696" cy="10174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algn="ctr">
              <a:lnSpc>
                <a:spcPts val="8076"/>
              </a:lnSpc>
            </a:pPr>
            <a:endParaRPr/>
          </a:p>
        </p:txBody>
      </p:sp>
      <p:sp>
        <p:nvSpPr>
          <p:cNvPr id="38" name="TextBox 2">
            <a:extLst>
              <a:ext uri="{FF2B5EF4-FFF2-40B4-BE49-F238E27FC236}">
                <a16:creationId xmlns:a16="http://schemas.microsoft.com/office/drawing/2014/main" id="{290C8211-9493-0CB1-06A0-7CC0E1A59C5C}"/>
              </a:ext>
            </a:extLst>
          </p:cNvPr>
          <p:cNvSpPr txBox="1"/>
          <p:nvPr/>
        </p:nvSpPr>
        <p:spPr>
          <a:xfrm>
            <a:off x="2183517" y="1159816"/>
            <a:ext cx="14520751" cy="75155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marL="0" lvl="0" indent="0" algn="l">
              <a:lnSpc>
                <a:spcPts val="6569"/>
              </a:lnSpc>
              <a:spcBef>
                <a:spcPct val="0"/>
              </a:spcBef>
            </a:pPr>
            <a:r>
              <a:rPr lang="en-US" sz="4000" b="1" spc="-93" dirty="0">
                <a:solidFill>
                  <a:srgbClr val="191919"/>
                </a:solidFill>
                <a:latin typeface="Arial" panose="020B0604020202020204" pitchFamily="34" charset="0"/>
                <a:ea typeface="Open Sauce Bold"/>
                <a:cs typeface="Arial" panose="020B0604020202020204" pitchFamily="34" charset="0"/>
                <a:sym typeface="Open Sauce Bold"/>
              </a:rPr>
              <a:t>THÀNH PHẦN XU HƯỚNG (TREND PATTERN) – PHI TUYẾN</a:t>
            </a:r>
          </a:p>
        </p:txBody>
      </p:sp>
      <p:sp>
        <p:nvSpPr>
          <p:cNvPr id="39" name="Freeform 39">
            <a:extLst>
              <a:ext uri="{FF2B5EF4-FFF2-40B4-BE49-F238E27FC236}">
                <a16:creationId xmlns:a16="http://schemas.microsoft.com/office/drawing/2014/main" id="{3C204EC9-5707-3474-2DDA-6C2398CC5BB2}"/>
              </a:ext>
            </a:extLst>
          </p:cNvPr>
          <p:cNvSpPr/>
          <p:nvPr/>
        </p:nvSpPr>
        <p:spPr>
          <a:xfrm>
            <a:off x="1292953" y="1310612"/>
            <a:ext cx="581557" cy="654103"/>
          </a:xfrm>
          <a:custGeom>
            <a:avLst/>
            <a:gdLst/>
            <a:ahLst/>
            <a:cxnLst/>
            <a:rect l="l" t="t" r="r" b="b"/>
            <a:pathLst>
              <a:path w="722341" h="812449">
                <a:moveTo>
                  <a:pt x="0" y="0"/>
                </a:moveTo>
                <a:lnTo>
                  <a:pt x="722341" y="0"/>
                </a:lnTo>
                <a:lnTo>
                  <a:pt x="722341" y="812449"/>
                </a:lnTo>
                <a:lnTo>
                  <a:pt x="0" y="812449"/>
                </a:lnTo>
                <a:lnTo>
                  <a:pt x="0" y="0"/>
                </a:lnTo>
                <a:close/>
              </a:path>
            </a:pathLst>
          </a:custGeom>
          <a:blipFill>
            <a:blip r:embed="rId3">
              <a:extLst>
                <a:ext uri="{96DAC541-7B7A-43D3-8B79-37D633B846F1}">
                  <asvg:svgBlip xmlns:asvg="http://schemas.microsoft.com/office/drawing/2016/SVG/main" r:embed="rId4"/>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pic>
        <p:nvPicPr>
          <p:cNvPr id="3" name="Picture 2">
            <a:extLst>
              <a:ext uri="{FF2B5EF4-FFF2-40B4-BE49-F238E27FC236}">
                <a16:creationId xmlns:a16="http://schemas.microsoft.com/office/drawing/2014/main" id="{FD956A35-D1FD-2A28-AB31-F84DB4A2E64F}"/>
              </a:ext>
            </a:extLst>
          </p:cNvPr>
          <p:cNvPicPr>
            <a:picLocks noChangeAspect="1"/>
          </p:cNvPicPr>
          <p:nvPr/>
        </p:nvPicPr>
        <p:blipFill>
          <a:blip r:embed="rId5"/>
          <a:stretch>
            <a:fillRect/>
          </a:stretch>
        </p:blipFill>
        <p:spPr>
          <a:xfrm>
            <a:off x="533400" y="2386330"/>
            <a:ext cx="9858375" cy="4191000"/>
          </a:xfrm>
          <a:prstGeom prst="rect">
            <a:avLst/>
          </a:prstGeom>
        </p:spPr>
      </p:pic>
      <p:pic>
        <p:nvPicPr>
          <p:cNvPr id="5" name="Picture 4">
            <a:extLst>
              <a:ext uri="{FF2B5EF4-FFF2-40B4-BE49-F238E27FC236}">
                <a16:creationId xmlns:a16="http://schemas.microsoft.com/office/drawing/2014/main" id="{A1590B97-FC32-3533-8767-FB5735F41066}"/>
              </a:ext>
            </a:extLst>
          </p:cNvPr>
          <p:cNvPicPr>
            <a:picLocks noChangeAspect="1"/>
          </p:cNvPicPr>
          <p:nvPr/>
        </p:nvPicPr>
        <p:blipFill>
          <a:blip r:embed="rId6"/>
          <a:stretch>
            <a:fillRect/>
          </a:stretch>
        </p:blipFill>
        <p:spPr>
          <a:xfrm>
            <a:off x="8292658" y="5269689"/>
            <a:ext cx="9963150" cy="4781550"/>
          </a:xfrm>
          <a:prstGeom prst="rect">
            <a:avLst/>
          </a:prstGeom>
        </p:spPr>
      </p:pic>
    </p:spTree>
    <p:extLst>
      <p:ext uri="{BB962C8B-B14F-4D97-AF65-F5344CB8AC3E}">
        <p14:creationId xmlns:p14="http://schemas.microsoft.com/office/powerpoint/2010/main" val="17895510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5474138">
            <a:off x="16797687" y="-1101639"/>
            <a:ext cx="1993023" cy="2203278"/>
            <a:chOff x="0" y="0"/>
            <a:chExt cx="698500" cy="772188"/>
          </a:xfrm>
        </p:grpSpPr>
        <p:sp>
          <p:nvSpPr>
            <p:cNvPr id="8" name="Freeform 8"/>
            <p:cNvSpPr/>
            <p:nvPr/>
          </p:nvSpPr>
          <p:spPr>
            <a:xfrm>
              <a:off x="0" y="0"/>
              <a:ext cx="698500" cy="772188"/>
            </a:xfrm>
            <a:custGeom>
              <a:avLst/>
              <a:gdLst/>
              <a:ahLst/>
              <a:cxnLst/>
              <a:rect l="l" t="t" r="r" b="b"/>
              <a:pathLst>
                <a:path w="698500" h="772188">
                  <a:moveTo>
                    <a:pt x="349250" y="0"/>
                  </a:moveTo>
                  <a:lnTo>
                    <a:pt x="698500" y="203200"/>
                  </a:lnTo>
                  <a:lnTo>
                    <a:pt x="698500" y="568988"/>
                  </a:lnTo>
                  <a:lnTo>
                    <a:pt x="349250" y="772188"/>
                  </a:lnTo>
                  <a:lnTo>
                    <a:pt x="0" y="568988"/>
                  </a:lnTo>
                  <a:lnTo>
                    <a:pt x="0" y="203200"/>
                  </a:lnTo>
                  <a:lnTo>
                    <a:pt x="349250"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9" name="TextBox 9"/>
            <p:cNvSpPr txBox="1"/>
            <p:nvPr/>
          </p:nvSpPr>
          <p:spPr>
            <a:xfrm>
              <a:off x="0" y="101600"/>
              <a:ext cx="698500" cy="530888"/>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5400000">
            <a:off x="1808019" y="8068501"/>
            <a:ext cx="378722" cy="2775561"/>
            <a:chOff x="0" y="0"/>
            <a:chExt cx="336907" cy="2469110"/>
          </a:xfrm>
        </p:grpSpPr>
        <p:sp>
          <p:nvSpPr>
            <p:cNvPr id="16" name="Freeform 16"/>
            <p:cNvSpPr/>
            <p:nvPr/>
          </p:nvSpPr>
          <p:spPr>
            <a:xfrm>
              <a:off x="0" y="0"/>
              <a:ext cx="336907" cy="2469110"/>
            </a:xfrm>
            <a:custGeom>
              <a:avLst/>
              <a:gdLst/>
              <a:ahLst/>
              <a:cxnLst/>
              <a:rect l="l" t="t" r="r" b="b"/>
              <a:pathLst>
                <a:path w="336907" h="2469110">
                  <a:moveTo>
                    <a:pt x="0" y="0"/>
                  </a:moveTo>
                  <a:lnTo>
                    <a:pt x="336907" y="0"/>
                  </a:lnTo>
                  <a:lnTo>
                    <a:pt x="336907" y="2469110"/>
                  </a:lnTo>
                  <a:lnTo>
                    <a:pt x="0" y="2469110"/>
                  </a:lnTo>
                  <a:close/>
                </a:path>
              </a:pathLst>
            </a:custGeom>
            <a:solidFill>
              <a:srgbClr val="CD0505"/>
            </a:solidFill>
          </p:spPr>
          <p:txBody>
            <a:bodyPr/>
            <a:lstStyle/>
            <a:p>
              <a:endParaRPr lang="en-US"/>
            </a:p>
          </p:txBody>
        </p:sp>
        <p:sp>
          <p:nvSpPr>
            <p:cNvPr id="17" name="TextBox 17"/>
            <p:cNvSpPr txBox="1"/>
            <p:nvPr/>
          </p:nvSpPr>
          <p:spPr>
            <a:xfrm>
              <a:off x="0" y="-38100"/>
              <a:ext cx="336907" cy="250721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5400000">
            <a:off x="16006461" y="4547895"/>
            <a:ext cx="1818425" cy="2115985"/>
            <a:chOff x="0" y="0"/>
            <a:chExt cx="698500" cy="812800"/>
          </a:xfrm>
        </p:grpSpPr>
        <p:sp>
          <p:nvSpPr>
            <p:cNvPr id="19" name="Freeform 1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solidFill>
          </p:spPr>
          <p:txBody>
            <a:bodyPr/>
            <a:lstStyle/>
            <a:p>
              <a:endParaRPr lang="en-US"/>
            </a:p>
          </p:txBody>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5400000">
            <a:off x="17248281" y="6777338"/>
            <a:ext cx="822602" cy="957209"/>
            <a:chOff x="0" y="0"/>
            <a:chExt cx="698500" cy="812800"/>
          </a:xfrm>
        </p:grpSpPr>
        <p:sp>
          <p:nvSpPr>
            <p:cNvPr id="24" name="Freeform 2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CD0505"/>
            </a:solidFill>
          </p:spPr>
          <p:txBody>
            <a:bodyPr/>
            <a:lstStyle/>
            <a:p>
              <a:endParaRPr lang="en-US"/>
            </a:p>
          </p:txBody>
        </p:sp>
        <p:sp>
          <p:nvSpPr>
            <p:cNvPr id="25" name="TextBox 25"/>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774576" y="9300924"/>
            <a:ext cx="2445607" cy="306593"/>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Montserrat Classic Bold"/>
                <a:ea typeface="Montserrat Classic Bold"/>
                <a:cs typeface="Montserrat Classic Bold"/>
                <a:sym typeface="Montserrat Classic Bold"/>
              </a:rPr>
              <a:t>LEARN MORE</a:t>
            </a:r>
          </a:p>
        </p:txBody>
      </p:sp>
      <p:grpSp>
        <p:nvGrpSpPr>
          <p:cNvPr id="32" name="Group 32"/>
          <p:cNvGrpSpPr/>
          <p:nvPr/>
        </p:nvGrpSpPr>
        <p:grpSpPr>
          <a:xfrm rot="-5400000">
            <a:off x="15546229" y="547111"/>
            <a:ext cx="1151900" cy="1340392"/>
            <a:chOff x="0" y="0"/>
            <a:chExt cx="698500" cy="812800"/>
          </a:xfrm>
        </p:grpSpPr>
        <p:sp>
          <p:nvSpPr>
            <p:cNvPr id="33" name="Freeform 3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CD0505"/>
            </a:solidFill>
          </p:spPr>
          <p:txBody>
            <a:bodyPr/>
            <a:lstStyle/>
            <a:p>
              <a:endParaRPr lang="en-US"/>
            </a:p>
          </p:txBody>
        </p:sp>
        <p:sp>
          <p:nvSpPr>
            <p:cNvPr id="34" name="TextBox 3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35" name="TextBox 13">
            <a:extLst>
              <a:ext uri="{FF2B5EF4-FFF2-40B4-BE49-F238E27FC236}">
                <a16:creationId xmlns:a16="http://schemas.microsoft.com/office/drawing/2014/main" id="{39DD275D-7FB3-2B8F-8B3D-CA0C97605CE1}"/>
              </a:ext>
            </a:extLst>
          </p:cNvPr>
          <p:cNvSpPr txBox="1"/>
          <p:nvPr/>
        </p:nvSpPr>
        <p:spPr>
          <a:xfrm>
            <a:off x="614854" y="272025"/>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36" name="TextBox 2">
            <a:extLst>
              <a:ext uri="{FF2B5EF4-FFF2-40B4-BE49-F238E27FC236}">
                <a16:creationId xmlns:a16="http://schemas.microsoft.com/office/drawing/2014/main" id="{94AB6B6C-C9BB-D6E2-6428-A4BA239C8A15}"/>
              </a:ext>
            </a:extLst>
          </p:cNvPr>
          <p:cNvSpPr txBox="1"/>
          <p:nvPr/>
        </p:nvSpPr>
        <p:spPr>
          <a:xfrm>
            <a:off x="638502" y="981910"/>
            <a:ext cx="5454985" cy="763222"/>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marL="0" lvl="0" indent="0" algn="ctr">
              <a:lnSpc>
                <a:spcPts val="6569"/>
              </a:lnSpc>
              <a:spcBef>
                <a:spcPct val="0"/>
              </a:spcBef>
            </a:pPr>
            <a:r>
              <a:rPr lang="en-US" sz="4400" b="1" spc="-93" dirty="0">
                <a:solidFill>
                  <a:srgbClr val="191919"/>
                </a:solidFill>
                <a:latin typeface="Arial" panose="020B0604020202020204" pitchFamily="34" charset="0"/>
                <a:ea typeface="Open Sauce Bold"/>
                <a:cs typeface="Arial" panose="020B0604020202020204" pitchFamily="34" charset="0"/>
                <a:sym typeface="Open Sauce Bold"/>
              </a:rPr>
              <a:t> THÀNH PHẦN MÙA</a:t>
            </a:r>
          </a:p>
        </p:txBody>
      </p:sp>
      <p:sp>
        <p:nvSpPr>
          <p:cNvPr id="38" name="TextBox 37">
            <a:extLst>
              <a:ext uri="{FF2B5EF4-FFF2-40B4-BE49-F238E27FC236}">
                <a16:creationId xmlns:a16="http://schemas.microsoft.com/office/drawing/2014/main" id="{8A673FD4-D448-0CE5-3B0F-DF1F17F407FB}"/>
              </a:ext>
            </a:extLst>
          </p:cNvPr>
          <p:cNvSpPr txBox="1"/>
          <p:nvPr/>
        </p:nvSpPr>
        <p:spPr>
          <a:xfrm>
            <a:off x="967262" y="1843648"/>
            <a:ext cx="9144000" cy="523220"/>
          </a:xfrm>
          <a:prstGeom prst="rect">
            <a:avLst/>
          </a:prstGeom>
          <a:noFill/>
        </p:spPr>
        <p:txBody>
          <a:bodyPr wrap="square">
            <a:spAutoFit/>
          </a:bodyPr>
          <a:lstStyle/>
          <a:p>
            <a:r>
              <a:rPr lang="en-US" sz="2800" spc="600" dirty="0">
                <a:latin typeface="Arial" panose="020B0604020202020204" pitchFamily="34" charset="0"/>
                <a:cs typeface="Arial" panose="020B0604020202020204" pitchFamily="34" charset="0"/>
              </a:rPr>
              <a:t>Seasonal Pattern</a:t>
            </a:r>
          </a:p>
        </p:txBody>
      </p:sp>
      <p:pic>
        <p:nvPicPr>
          <p:cNvPr id="2050" name="Picture 2" descr="Four Seasons Vector Art, Icons, and Graphics for Free Download">
            <a:extLst>
              <a:ext uri="{FF2B5EF4-FFF2-40B4-BE49-F238E27FC236}">
                <a16:creationId xmlns:a16="http://schemas.microsoft.com/office/drawing/2014/main" id="{C73061E0-9181-A85F-3B37-4570215FE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62" y="4617835"/>
            <a:ext cx="16360093" cy="410706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79F84321-ACFB-85FC-E268-2CA6BCE0C25C}"/>
              </a:ext>
            </a:extLst>
          </p:cNvPr>
          <p:cNvSpPr txBox="1"/>
          <p:nvPr/>
        </p:nvSpPr>
        <p:spPr>
          <a:xfrm>
            <a:off x="967262" y="2445708"/>
            <a:ext cx="15827428" cy="2308324"/>
          </a:xfrm>
          <a:prstGeom prst="rect">
            <a:avLst/>
          </a:prstGeom>
          <a:noFill/>
        </p:spPr>
        <p:txBody>
          <a:bodyPr wrap="square">
            <a:spAutoFit/>
          </a:bodyPr>
          <a:lstStyle/>
          <a:p>
            <a:pPr marL="342900" lvl="0" indent="-342900" algn="just">
              <a:buFont typeface="Arial" panose="020B0604020202020204" pitchFamily="34" charset="0"/>
              <a:buChar char="•"/>
            </a:pPr>
            <a:r>
              <a:rPr lang="en-US" sz="2400" dirty="0">
                <a:solidFill>
                  <a:schemeClr val="tx1"/>
                </a:solidFill>
                <a:latin typeface="+mj-lt"/>
                <a:cs typeface="Arial" panose="020B0604020202020204" pitchFamily="34" charset="0"/>
              </a:rPr>
              <a:t>Thành </a:t>
            </a:r>
            <a:r>
              <a:rPr lang="en-US" sz="2400" dirty="0" err="1">
                <a:solidFill>
                  <a:schemeClr val="tx1"/>
                </a:solidFill>
                <a:latin typeface="+mj-lt"/>
                <a:cs typeface="Arial" panose="020B0604020202020204" pitchFamily="34" charset="0"/>
              </a:rPr>
              <a:t>phần</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mùa</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được</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thừa</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nhận</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bằng</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cách</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quan</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sát</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các</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thành</a:t>
            </a:r>
            <a:r>
              <a:rPr lang="en-US" sz="2400" dirty="0">
                <a:solidFill>
                  <a:schemeClr val="tx1"/>
                </a:solidFill>
                <a:latin typeface="+mj-lt"/>
                <a:cs typeface="Arial" panose="020B0604020202020204" pitchFamily="34" charset="0"/>
              </a:rPr>
              <a:t> </a:t>
            </a:r>
            <a:r>
              <a:rPr lang="en-US" sz="2400" dirty="0" err="1">
                <a:solidFill>
                  <a:schemeClr val="tx1"/>
                </a:solidFill>
                <a:latin typeface="+mj-lt"/>
                <a:cs typeface="Arial" panose="020B0604020202020204" pitchFamily="34" charset="0"/>
              </a:rPr>
              <a:t>phần</a:t>
            </a:r>
            <a:r>
              <a:rPr lang="en-US" sz="2400"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lặp</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lại</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trong</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các</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khoảng</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thời</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gian</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liên</a:t>
            </a:r>
            <a:r>
              <a:rPr lang="en-US" sz="2400" b="1" dirty="0">
                <a:solidFill>
                  <a:schemeClr val="tx1"/>
                </a:solidFill>
                <a:latin typeface="+mj-lt"/>
                <a:cs typeface="Arial" panose="020B0604020202020204" pitchFamily="34" charset="0"/>
              </a:rPr>
              <a:t> </a:t>
            </a:r>
            <a:r>
              <a:rPr lang="en-US" sz="2400" b="1" dirty="0" err="1">
                <a:solidFill>
                  <a:schemeClr val="tx1"/>
                </a:solidFill>
                <a:latin typeface="+mj-lt"/>
                <a:cs typeface="Arial" panose="020B0604020202020204" pitchFamily="34" charset="0"/>
              </a:rPr>
              <a:t>tiếp</a:t>
            </a:r>
            <a:r>
              <a:rPr lang="en-US" sz="2400" b="1" dirty="0">
                <a:solidFill>
                  <a:schemeClr val="tx1"/>
                </a:solidFill>
                <a:latin typeface="+mj-lt"/>
                <a:cs typeface="Arial" panose="020B0604020202020204" pitchFamily="34" charset="0"/>
              </a:rPr>
              <a:t>.</a:t>
            </a:r>
          </a:p>
          <a:p>
            <a:pPr marL="342900" lvl="0" indent="-342900" algn="just">
              <a:buFont typeface="Arial" panose="020B0604020202020204" pitchFamily="34" charset="0"/>
              <a:buChar char="•"/>
            </a:pPr>
            <a:r>
              <a:rPr lang="en-US" sz="2400" dirty="0">
                <a:solidFill>
                  <a:schemeClr val="tx1"/>
                </a:solidFill>
                <a:latin typeface="+mj-lt"/>
                <a:cs typeface="Times New Roman" pitchFamily="18" charset="0"/>
              </a:rPr>
              <a:t>Thành </a:t>
            </a:r>
            <a:r>
              <a:rPr lang="en-US" sz="2400" dirty="0" err="1">
                <a:solidFill>
                  <a:schemeClr val="tx1"/>
                </a:solidFill>
                <a:latin typeface="+mj-lt"/>
                <a:cs typeface="Times New Roman" pitchFamily="18" charset="0"/>
              </a:rPr>
              <a:t>phần</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cho</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đồ</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thị</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chuỗi</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thời</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gian</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biểu</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thị</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thành</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phần</a:t>
            </a:r>
            <a:r>
              <a:rPr lang="en-US" sz="2400" dirty="0">
                <a:solidFill>
                  <a:schemeClr val="tx1"/>
                </a:solidFill>
                <a:latin typeface="+mj-lt"/>
                <a:cs typeface="Times New Roman" pitchFamily="18" charset="0"/>
              </a:rPr>
              <a:t> </a:t>
            </a:r>
            <a:r>
              <a:rPr lang="en-US" sz="2400" b="1" dirty="0" err="1">
                <a:solidFill>
                  <a:schemeClr val="tx1"/>
                </a:solidFill>
                <a:latin typeface="+mj-lt"/>
                <a:cs typeface="Times New Roman" pitchFamily="18" charset="0"/>
              </a:rPr>
              <a:t>lặp</a:t>
            </a:r>
            <a:r>
              <a:rPr lang="en-US" sz="2400" b="1" dirty="0">
                <a:solidFill>
                  <a:schemeClr val="tx1"/>
                </a:solidFill>
                <a:latin typeface="+mj-lt"/>
                <a:cs typeface="Times New Roman" pitchFamily="18" charset="0"/>
              </a:rPr>
              <a:t> </a:t>
            </a:r>
            <a:r>
              <a:rPr lang="en-US" sz="2400" b="1" dirty="0" err="1">
                <a:solidFill>
                  <a:schemeClr val="tx1"/>
                </a:solidFill>
                <a:latin typeface="+mj-lt"/>
                <a:cs typeface="Times New Roman" pitchFamily="18" charset="0"/>
              </a:rPr>
              <a:t>lại</a:t>
            </a:r>
            <a:r>
              <a:rPr lang="en-US" sz="2400" b="1" dirty="0">
                <a:solidFill>
                  <a:schemeClr val="tx1"/>
                </a:solidFill>
                <a:latin typeface="+mj-lt"/>
                <a:cs typeface="Times New Roman" pitchFamily="18" charset="0"/>
              </a:rPr>
              <a:t> </a:t>
            </a:r>
            <a:r>
              <a:rPr lang="en-US" sz="2400" b="1" dirty="0" err="1">
                <a:solidFill>
                  <a:schemeClr val="tx1"/>
                </a:solidFill>
                <a:latin typeface="+mj-lt"/>
                <a:cs typeface="Times New Roman" pitchFamily="18" charset="0"/>
              </a:rPr>
              <a:t>trong</a:t>
            </a:r>
            <a:r>
              <a:rPr lang="en-US" sz="2400" b="1" dirty="0">
                <a:solidFill>
                  <a:schemeClr val="tx1"/>
                </a:solidFill>
                <a:latin typeface="+mj-lt"/>
                <a:cs typeface="Times New Roman" pitchFamily="18" charset="0"/>
              </a:rPr>
              <a:t> </a:t>
            </a:r>
            <a:r>
              <a:rPr lang="en-US" sz="2400" b="1" dirty="0" err="1">
                <a:solidFill>
                  <a:schemeClr val="tx1"/>
                </a:solidFill>
                <a:latin typeface="+mj-lt"/>
                <a:cs typeface="Times New Roman" pitchFamily="18" charset="0"/>
              </a:rPr>
              <a:t>khoảng</a:t>
            </a:r>
            <a:r>
              <a:rPr lang="en-US" sz="2400" b="1" dirty="0">
                <a:solidFill>
                  <a:schemeClr val="tx1"/>
                </a:solidFill>
                <a:latin typeface="+mj-lt"/>
                <a:cs typeface="Times New Roman" pitchFamily="18" charset="0"/>
              </a:rPr>
              <a:t> </a:t>
            </a:r>
            <a:r>
              <a:rPr lang="en-US" sz="2400" b="1" dirty="0" err="1">
                <a:solidFill>
                  <a:schemeClr val="tx1"/>
                </a:solidFill>
                <a:latin typeface="+mj-lt"/>
                <a:cs typeface="Times New Roman" pitchFamily="18" charset="0"/>
              </a:rPr>
              <a:t>thời</a:t>
            </a:r>
            <a:r>
              <a:rPr lang="en-US" sz="2400" b="1" dirty="0">
                <a:solidFill>
                  <a:schemeClr val="tx1"/>
                </a:solidFill>
                <a:latin typeface="+mj-lt"/>
                <a:cs typeface="Times New Roman" pitchFamily="18" charset="0"/>
              </a:rPr>
              <a:t> </a:t>
            </a:r>
            <a:r>
              <a:rPr lang="en-US" sz="2400" b="1" dirty="0" err="1">
                <a:solidFill>
                  <a:schemeClr val="tx1"/>
                </a:solidFill>
                <a:latin typeface="+mj-lt"/>
                <a:cs typeface="Times New Roman" pitchFamily="18" charset="0"/>
              </a:rPr>
              <a:t>gian</a:t>
            </a:r>
            <a:r>
              <a:rPr lang="en-US" sz="2400" b="1" dirty="0">
                <a:solidFill>
                  <a:schemeClr val="tx1"/>
                </a:solidFill>
                <a:latin typeface="+mj-lt"/>
                <a:cs typeface="Times New Roman" pitchFamily="18" charset="0"/>
              </a:rPr>
              <a:t> </a:t>
            </a:r>
            <a:r>
              <a:rPr lang="en-US" sz="2400" b="1" dirty="0" err="1">
                <a:solidFill>
                  <a:schemeClr val="tx1"/>
                </a:solidFill>
                <a:latin typeface="+mj-lt"/>
                <a:cs typeface="Times New Roman" pitchFamily="18" charset="0"/>
              </a:rPr>
              <a:t>một</a:t>
            </a:r>
            <a:r>
              <a:rPr lang="en-US" sz="2400" b="1" dirty="0">
                <a:solidFill>
                  <a:schemeClr val="tx1"/>
                </a:solidFill>
                <a:latin typeface="+mj-lt"/>
                <a:cs typeface="Times New Roman" pitchFamily="18" charset="0"/>
              </a:rPr>
              <a:t> </a:t>
            </a:r>
            <a:r>
              <a:rPr lang="en-US" sz="2400" b="1" dirty="0" err="1">
                <a:solidFill>
                  <a:schemeClr val="tx1"/>
                </a:solidFill>
                <a:latin typeface="+mj-lt"/>
                <a:cs typeface="Times New Roman" pitchFamily="18" charset="0"/>
              </a:rPr>
              <a:t>năm</a:t>
            </a:r>
            <a:r>
              <a:rPr lang="en-US" sz="2400" b="1" dirty="0">
                <a:solidFill>
                  <a:schemeClr val="tx1"/>
                </a:solidFill>
                <a:latin typeface="+mj-lt"/>
                <a:cs typeface="Times New Roman" pitchFamily="18" charset="0"/>
              </a:rPr>
              <a:t> </a:t>
            </a:r>
            <a:r>
              <a:rPr lang="en-US" sz="2400" dirty="0">
                <a:solidFill>
                  <a:schemeClr val="tx1"/>
                </a:solidFill>
                <a:latin typeface="+mj-lt"/>
                <a:cs typeface="Times New Roman" pitchFamily="18" charset="0"/>
              </a:rPr>
              <a:t>do </a:t>
            </a:r>
            <a:r>
              <a:rPr lang="en-US" sz="2400" dirty="0" err="1">
                <a:solidFill>
                  <a:schemeClr val="tx1"/>
                </a:solidFill>
                <a:latin typeface="+mj-lt"/>
                <a:cs typeface="Times New Roman" pitchFamily="18" charset="0"/>
              </a:rPr>
              <a:t>ảnh</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hưởng</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mùa</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được</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gọi</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là</a:t>
            </a:r>
            <a:r>
              <a:rPr lang="en-US" sz="2400" dirty="0">
                <a:solidFill>
                  <a:schemeClr val="tx1"/>
                </a:solidFill>
                <a:latin typeface="+mj-lt"/>
                <a:cs typeface="Times New Roman" pitchFamily="18" charset="0"/>
              </a:rPr>
              <a:t> </a:t>
            </a:r>
            <a:r>
              <a:rPr lang="en-US" sz="2400" b="1" dirty="0" err="1">
                <a:solidFill>
                  <a:srgbClr val="FF0000"/>
                </a:solidFill>
                <a:latin typeface="+mj-lt"/>
                <a:cs typeface="Times New Roman" pitchFamily="18" charset="0"/>
              </a:rPr>
              <a:t>thành</a:t>
            </a:r>
            <a:r>
              <a:rPr lang="en-US" sz="2400" b="1" dirty="0">
                <a:solidFill>
                  <a:srgbClr val="FF0000"/>
                </a:solidFill>
                <a:latin typeface="+mj-lt"/>
                <a:cs typeface="Times New Roman" pitchFamily="18" charset="0"/>
              </a:rPr>
              <a:t> </a:t>
            </a:r>
            <a:r>
              <a:rPr lang="en-US" sz="2400" b="1" dirty="0" err="1">
                <a:solidFill>
                  <a:srgbClr val="FF0000"/>
                </a:solidFill>
                <a:latin typeface="+mj-lt"/>
                <a:cs typeface="Times New Roman" pitchFamily="18" charset="0"/>
              </a:rPr>
              <a:t>phần</a:t>
            </a:r>
            <a:r>
              <a:rPr lang="en-US" sz="2400" b="1" dirty="0">
                <a:solidFill>
                  <a:srgbClr val="FF0000"/>
                </a:solidFill>
                <a:latin typeface="+mj-lt"/>
                <a:cs typeface="Times New Roman" pitchFamily="18" charset="0"/>
              </a:rPr>
              <a:t> </a:t>
            </a:r>
            <a:r>
              <a:rPr lang="en-US" sz="2400" b="1" dirty="0" err="1">
                <a:solidFill>
                  <a:srgbClr val="FF0000"/>
                </a:solidFill>
                <a:latin typeface="+mj-lt"/>
                <a:cs typeface="Times New Roman" pitchFamily="18" charset="0"/>
              </a:rPr>
              <a:t>mùa</a:t>
            </a:r>
            <a:r>
              <a:rPr lang="en-US" sz="2400" b="1" dirty="0">
                <a:solidFill>
                  <a:srgbClr val="FF0000"/>
                </a:solidFill>
                <a:latin typeface="+mj-lt"/>
                <a:cs typeface="Arial" panose="020B0604020202020204" pitchFamily="34" charset="0"/>
              </a:rPr>
              <a:t>.</a:t>
            </a:r>
          </a:p>
          <a:p>
            <a:pPr marL="342900" indent="-342900" algn="just">
              <a:buFont typeface="Arial" panose="020B0604020202020204" pitchFamily="34" charset="0"/>
              <a:buChar char="•"/>
            </a:pPr>
            <a:r>
              <a:rPr lang="en-US" sz="2400" dirty="0" err="1">
                <a:solidFill>
                  <a:schemeClr val="tx1"/>
                </a:solidFill>
                <a:latin typeface="+mj-lt"/>
                <a:cs typeface="Times New Roman" pitchFamily="18" charset="0"/>
              </a:rPr>
              <a:t>Chúng</a:t>
            </a:r>
            <a:r>
              <a:rPr lang="en-US" sz="2400" dirty="0">
                <a:solidFill>
                  <a:schemeClr val="tx1"/>
                </a:solidFill>
                <a:latin typeface="+mj-lt"/>
                <a:cs typeface="Times New Roman" pitchFamily="18" charset="0"/>
              </a:rPr>
              <a:t> ta </a:t>
            </a:r>
            <a:r>
              <a:rPr lang="en-US" sz="2400" dirty="0" err="1">
                <a:solidFill>
                  <a:schemeClr val="tx1"/>
                </a:solidFill>
                <a:latin typeface="+mj-lt"/>
                <a:cs typeface="Times New Roman" pitchFamily="18" charset="0"/>
              </a:rPr>
              <a:t>thường</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nghĩ</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sự</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chuyển</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động</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theo</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mùa</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trong</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một</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chuỗi</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thời</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gian</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diễn</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ra</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trong</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vòng</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một</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năm</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tuy</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nhiên</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dữ</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liệu</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chuỗi</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thời</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gian</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cũng</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có</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thể</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biểu</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thị</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thành</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phần</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mùa</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ít</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hơn</a:t>
            </a:r>
            <a:r>
              <a:rPr lang="en-US" sz="2400" dirty="0">
                <a:solidFill>
                  <a:schemeClr val="tx1"/>
                </a:solidFill>
                <a:latin typeface="+mj-lt"/>
                <a:cs typeface="Times New Roman" pitchFamily="18" charset="0"/>
              </a:rPr>
              <a:t> 1 </a:t>
            </a:r>
            <a:r>
              <a:rPr lang="en-US" sz="2400" dirty="0" err="1">
                <a:solidFill>
                  <a:schemeClr val="tx1"/>
                </a:solidFill>
                <a:latin typeface="+mj-lt"/>
                <a:cs typeface="Times New Roman" pitchFamily="18" charset="0"/>
              </a:rPr>
              <a:t>năm</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Nó</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có</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thể</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xảy</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ra</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trong</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vòng</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một</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ngày</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một</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tuần</a:t>
            </a:r>
            <a:r>
              <a:rPr lang="en-US" sz="2400" dirty="0">
                <a:solidFill>
                  <a:schemeClr val="tx1"/>
                </a:solidFill>
                <a:latin typeface="+mj-lt"/>
                <a:cs typeface="Times New Roman" pitchFamily="18" charset="0"/>
              </a:rPr>
              <a:t> hay </a:t>
            </a:r>
            <a:r>
              <a:rPr lang="en-US" sz="2400" dirty="0" err="1">
                <a:solidFill>
                  <a:schemeClr val="tx1"/>
                </a:solidFill>
                <a:latin typeface="+mj-lt"/>
                <a:cs typeface="Times New Roman" pitchFamily="18" charset="0"/>
              </a:rPr>
              <a:t>một</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tháng</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một</a:t>
            </a:r>
            <a:r>
              <a:rPr lang="en-US" sz="2400" dirty="0">
                <a:solidFill>
                  <a:schemeClr val="tx1"/>
                </a:solidFill>
                <a:latin typeface="+mj-lt"/>
                <a:cs typeface="Times New Roman" pitchFamily="18" charset="0"/>
              </a:rPr>
              <a:t> </a:t>
            </a:r>
            <a:r>
              <a:rPr lang="en-US" sz="2400" dirty="0" err="1">
                <a:solidFill>
                  <a:schemeClr val="tx1"/>
                </a:solidFill>
                <a:latin typeface="+mj-lt"/>
                <a:cs typeface="Times New Roman" pitchFamily="18" charset="0"/>
              </a:rPr>
              <a:t>quý</a:t>
            </a:r>
            <a:r>
              <a:rPr lang="en-US" sz="2400" dirty="0">
                <a:solidFill>
                  <a:schemeClr val="tx1"/>
                </a:solidFill>
                <a:latin typeface="+mj-lt"/>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6644" y="242294"/>
            <a:ext cx="17793515" cy="9802411"/>
            <a:chOff x="0" y="0"/>
            <a:chExt cx="4982580" cy="2744893"/>
          </a:xfrm>
        </p:grpSpPr>
        <p:sp>
          <p:nvSpPr>
            <p:cNvPr id="3" name="Freeform 3"/>
            <p:cNvSpPr/>
            <p:nvPr/>
          </p:nvSpPr>
          <p:spPr>
            <a:xfrm>
              <a:off x="0" y="0"/>
              <a:ext cx="4982580" cy="2744893"/>
            </a:xfrm>
            <a:custGeom>
              <a:avLst/>
              <a:gdLst/>
              <a:ahLst/>
              <a:cxnLst/>
              <a:rect l="l" t="t" r="r" b="b"/>
              <a:pathLst>
                <a:path w="4982580" h="2744893">
                  <a:moveTo>
                    <a:pt x="0" y="0"/>
                  </a:moveTo>
                  <a:lnTo>
                    <a:pt x="4982580" y="0"/>
                  </a:lnTo>
                  <a:lnTo>
                    <a:pt x="4982580" y="2744893"/>
                  </a:lnTo>
                  <a:lnTo>
                    <a:pt x="0" y="2744893"/>
                  </a:lnTo>
                  <a:close/>
                </a:path>
              </a:pathLst>
            </a:custGeom>
            <a:solidFill>
              <a:srgbClr val="C00000">
                <a:alpha val="0"/>
              </a:srgbClr>
            </a:solidFill>
            <a:ln w="228600" cap="sq">
              <a:solidFill>
                <a:srgbClr val="9A1D04"/>
              </a:solidFill>
              <a:prstDash val="solid"/>
              <a:miter/>
            </a:ln>
          </p:spPr>
          <p:txBody>
            <a:bodyPr/>
            <a:lstStyle/>
            <a:p>
              <a:endParaRPr lang="en-US" dirty="0"/>
            </a:p>
          </p:txBody>
        </p:sp>
        <p:sp>
          <p:nvSpPr>
            <p:cNvPr id="4" name="TextBox 4"/>
            <p:cNvSpPr txBox="1"/>
            <p:nvPr/>
          </p:nvSpPr>
          <p:spPr>
            <a:xfrm>
              <a:off x="0" y="-38100"/>
              <a:ext cx="4982580" cy="2782993"/>
            </a:xfrm>
            <a:prstGeom prst="rect">
              <a:avLst/>
            </a:prstGeom>
            <a:ln>
              <a:solidFill>
                <a:srgbClr val="9A1D04"/>
              </a:solidFill>
            </a:ln>
          </p:spPr>
          <p:txBody>
            <a:bodyPr lIns="50800" tIns="50800" rIns="50800" bIns="50800" rtlCol="0" anchor="ctr"/>
            <a:lstStyle/>
            <a:p>
              <a:pPr marL="0" lvl="0" indent="0" algn="ctr">
                <a:lnSpc>
                  <a:spcPts val="2659"/>
                </a:lnSpc>
                <a:spcBef>
                  <a:spcPct val="0"/>
                </a:spcBef>
              </a:pPr>
              <a:endParaRPr>
                <a:solidFill>
                  <a:srgbClr val="C00000"/>
                </a:solidFill>
              </a:endParaRPr>
            </a:p>
          </p:txBody>
        </p:sp>
      </p:grpSp>
      <p:sp>
        <p:nvSpPr>
          <p:cNvPr id="5" name="Freeform 5"/>
          <p:cNvSpPr/>
          <p:nvPr/>
        </p:nvSpPr>
        <p:spPr>
          <a:xfrm>
            <a:off x="2297323" y="8211194"/>
            <a:ext cx="4154377" cy="582587"/>
          </a:xfrm>
          <a:custGeom>
            <a:avLst/>
            <a:gdLst/>
            <a:ahLst/>
            <a:cxnLst/>
            <a:rect l="l" t="t" r="r" b="b"/>
            <a:pathLst>
              <a:path w="4154377" h="582587">
                <a:moveTo>
                  <a:pt x="0" y="0"/>
                </a:moveTo>
                <a:lnTo>
                  <a:pt x="4154377" y="0"/>
                </a:lnTo>
                <a:lnTo>
                  <a:pt x="4154377" y="582587"/>
                </a:lnTo>
                <a:lnTo>
                  <a:pt x="0" y="582587"/>
                </a:lnTo>
                <a:lnTo>
                  <a:pt x="0" y="0"/>
                </a:lnTo>
                <a:close/>
              </a:path>
            </a:pathLst>
          </a:custGeom>
          <a:blipFill>
            <a:blip r:embed="rId2"/>
            <a:stretch>
              <a:fillRect t="-40835"/>
            </a:stretch>
          </a:blipFill>
        </p:spPr>
        <p:txBody>
          <a:bodyPr/>
          <a:lstStyle/>
          <a:p>
            <a:endParaRPr lang="en-US"/>
          </a:p>
        </p:txBody>
      </p:sp>
      <p:sp>
        <p:nvSpPr>
          <p:cNvPr id="12" name="Freeform 12"/>
          <p:cNvSpPr/>
          <p:nvPr/>
        </p:nvSpPr>
        <p:spPr>
          <a:xfrm>
            <a:off x="7066494" y="8211194"/>
            <a:ext cx="4154377" cy="582587"/>
          </a:xfrm>
          <a:custGeom>
            <a:avLst/>
            <a:gdLst/>
            <a:ahLst/>
            <a:cxnLst/>
            <a:rect l="l" t="t" r="r" b="b"/>
            <a:pathLst>
              <a:path w="4154377" h="582587">
                <a:moveTo>
                  <a:pt x="0" y="0"/>
                </a:moveTo>
                <a:lnTo>
                  <a:pt x="4154377" y="0"/>
                </a:lnTo>
                <a:lnTo>
                  <a:pt x="4154377" y="582587"/>
                </a:lnTo>
                <a:lnTo>
                  <a:pt x="0" y="582587"/>
                </a:lnTo>
                <a:lnTo>
                  <a:pt x="0" y="0"/>
                </a:lnTo>
                <a:close/>
              </a:path>
            </a:pathLst>
          </a:custGeom>
          <a:blipFill>
            <a:blip r:embed="rId2"/>
            <a:stretch>
              <a:fillRect t="-40835"/>
            </a:stretch>
          </a:blipFill>
        </p:spPr>
        <p:txBody>
          <a:bodyPr/>
          <a:lstStyle/>
          <a:p>
            <a:endParaRPr lang="en-US"/>
          </a:p>
        </p:txBody>
      </p:sp>
      <p:sp>
        <p:nvSpPr>
          <p:cNvPr id="18" name="Freeform 18"/>
          <p:cNvSpPr/>
          <p:nvPr/>
        </p:nvSpPr>
        <p:spPr>
          <a:xfrm>
            <a:off x="11836861" y="8211194"/>
            <a:ext cx="4154377" cy="582587"/>
          </a:xfrm>
          <a:custGeom>
            <a:avLst/>
            <a:gdLst/>
            <a:ahLst/>
            <a:cxnLst/>
            <a:rect l="l" t="t" r="r" b="b"/>
            <a:pathLst>
              <a:path w="4154377" h="582587">
                <a:moveTo>
                  <a:pt x="0" y="0"/>
                </a:moveTo>
                <a:lnTo>
                  <a:pt x="4154377" y="0"/>
                </a:lnTo>
                <a:lnTo>
                  <a:pt x="4154377" y="582587"/>
                </a:lnTo>
                <a:lnTo>
                  <a:pt x="0" y="582587"/>
                </a:lnTo>
                <a:lnTo>
                  <a:pt x="0" y="0"/>
                </a:lnTo>
                <a:close/>
              </a:path>
            </a:pathLst>
          </a:custGeom>
          <a:blipFill>
            <a:blip r:embed="rId2"/>
            <a:stretch>
              <a:fillRect t="-40835"/>
            </a:stretch>
          </a:blipFill>
        </p:spPr>
        <p:txBody>
          <a:bodyPr/>
          <a:lstStyle/>
          <a:p>
            <a:endParaRPr lang="en-US"/>
          </a:p>
        </p:txBody>
      </p:sp>
      <p:sp>
        <p:nvSpPr>
          <p:cNvPr id="24" name="TextBox 24"/>
          <p:cNvSpPr txBox="1"/>
          <p:nvPr/>
        </p:nvSpPr>
        <p:spPr>
          <a:xfrm>
            <a:off x="2584630" y="1137964"/>
            <a:ext cx="13639800" cy="861774"/>
          </a:xfrm>
          <a:prstGeom prst="rect">
            <a:avLst/>
          </a:prstGeom>
        </p:spPr>
        <p:txBody>
          <a:bodyPr wrap="square" lIns="0" tIns="0" rIns="0" bIns="0" rtlCol="0" anchor="t">
            <a:spAutoFit/>
          </a:bodyPr>
          <a:lstStyle/>
          <a:p>
            <a:pPr marL="0" lvl="0" indent="0">
              <a:spcBef>
                <a:spcPct val="0"/>
              </a:spcBef>
            </a:pPr>
            <a:r>
              <a:rPr lang="en-US" sz="2800" b="1" dirty="0" err="1">
                <a:solidFill>
                  <a:schemeClr val="tx1"/>
                </a:solidFill>
                <a:latin typeface="Arial" panose="020B0604020202020204" pitchFamily="34" charset="0"/>
                <a:cs typeface="Arial" panose="020B0604020202020204" pitchFamily="34" charset="0"/>
              </a:rPr>
              <a:t>Ví</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dụ</a:t>
            </a:r>
            <a:r>
              <a:rPr lang="en-US" sz="2800" b="1" dirty="0">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dữ</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về</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lượng</a:t>
            </a:r>
            <a:r>
              <a:rPr lang="en-US" sz="2800" dirty="0">
                <a:solidFill>
                  <a:schemeClr val="tx1"/>
                </a:solidFill>
                <a:latin typeface="Arial" panose="020B0604020202020204" pitchFamily="34" charset="0"/>
                <a:cs typeface="Arial" panose="020B0604020202020204" pitchFamily="34" charset="0"/>
              </a:rPr>
              <a:t> ô </a:t>
            </a:r>
            <a:r>
              <a:rPr lang="en-US" sz="2800" dirty="0" err="1">
                <a:solidFill>
                  <a:schemeClr val="tx1"/>
                </a:solidFill>
                <a:latin typeface="Arial" panose="020B0604020202020204" pitchFamily="34" charset="0"/>
                <a:cs typeface="Arial" panose="020B0604020202020204" pitchFamily="34" charset="0"/>
              </a:rPr>
              <a:t>được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bán</a:t>
            </a:r>
            <a:r>
              <a:rPr lang="en-US" sz="2800" dirty="0">
                <a:solidFill>
                  <a:schemeClr val="tx1"/>
                </a:solidFill>
                <a:latin typeface="Arial" panose="020B0604020202020204" pitchFamily="34" charset="0"/>
                <a:cs typeface="Arial" panose="020B0604020202020204" pitchFamily="34" charset="0"/>
              </a:rPr>
              <a:t> ở </a:t>
            </a:r>
            <a:r>
              <a:rPr lang="en-US" sz="2800" dirty="0" err="1">
                <a:solidFill>
                  <a:schemeClr val="tx1"/>
                </a:solidFill>
                <a:latin typeface="Arial" panose="020B0604020202020204" pitchFamily="34" charset="0"/>
                <a:cs typeface="Arial" panose="020B0604020202020204" pitchFamily="34" charset="0"/>
              </a:rPr>
              <a:t>một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hàng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quần</a:t>
            </a:r>
            <a:r>
              <a:rPr lang="en-US" sz="2800" dirty="0">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áo</a:t>
            </a:r>
            <a:r>
              <a:rPr lang="en-US" sz="2800" dirty="0">
                <a:solidFill>
                  <a:schemeClr val="tx1"/>
                </a:solidFill>
                <a:latin typeface="Arial" panose="020B0604020202020204" pitchFamily="34" charset="0"/>
                <a:cs typeface="Arial" panose="020B0604020202020204" pitchFamily="34" charset="0"/>
              </a:rPr>
              <a:t> 5 </a:t>
            </a:r>
            <a:r>
              <a:rPr lang="en-US" sz="2800" dirty="0" err="1">
                <a:solidFill>
                  <a:schemeClr val="tx1"/>
                </a:solidFill>
                <a:latin typeface="Arial" panose="020B0604020202020204" pitchFamily="34" charset="0"/>
                <a:cs typeface="Arial" panose="020B0604020202020204" pitchFamily="34" charset="0"/>
              </a:rPr>
              <a:t>năm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trước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đó</a:t>
            </a:r>
            <a:r>
              <a:rPr lang="en-US" sz="2800" dirty="0">
                <a:solidFill>
                  <a:schemeClr val="tx1"/>
                </a:solidFill>
                <a:latin typeface="Arial" panose="020B0604020202020204" pitchFamily="34" charset="0"/>
                <a:cs typeface="Arial" panose="020B0604020202020204" pitchFamily="34" charset="0"/>
              </a:rPr>
              <a:t>.</a:t>
            </a:r>
            <a:br>
              <a:rPr lang="vi-VN" sz="2800" dirty="0">
                <a:solidFill>
                  <a:schemeClr val="tx1"/>
                </a:solidFill>
                <a:latin typeface="Arial" panose="020B0604020202020204" pitchFamily="34" charset="0"/>
                <a:cs typeface="Arial" panose="020B0604020202020204" pitchFamily="34" charset="0"/>
              </a:rPr>
            </a:br>
            <a:endParaRPr lang="en-US" sz="2800" dirty="0">
              <a:solidFill>
                <a:srgbClr val="051D40"/>
              </a:solidFill>
              <a:latin typeface="Arial" panose="020B0604020202020204" pitchFamily="34" charset="0"/>
              <a:ea typeface="Open Sans Extra Bold"/>
              <a:cs typeface="Arial" panose="020B0604020202020204" pitchFamily="34" charset="0"/>
              <a:sym typeface="Open Sans Extra Bold"/>
            </a:endParaRPr>
          </a:p>
        </p:txBody>
      </p:sp>
      <p:graphicFrame>
        <p:nvGraphicFramePr>
          <p:cNvPr id="39" name="Content Placeholder 3">
            <a:extLst>
              <a:ext uri="{FF2B5EF4-FFF2-40B4-BE49-F238E27FC236}">
                <a16:creationId xmlns:a16="http://schemas.microsoft.com/office/drawing/2014/main" id="{849520AA-CDFC-EA22-7A9D-AA448532494C}"/>
              </a:ext>
            </a:extLst>
          </p:cNvPr>
          <p:cNvGraphicFramePr>
            <a:graphicFrameLocks/>
          </p:cNvGraphicFramePr>
          <p:nvPr>
            <p:extLst>
              <p:ext uri="{D42A27DB-BD31-4B8C-83A1-F6EECF244321}">
                <p14:modId xmlns:p14="http://schemas.microsoft.com/office/powerpoint/2010/main" val="3879706833"/>
              </p:ext>
            </p:extLst>
          </p:nvPr>
        </p:nvGraphicFramePr>
        <p:xfrm>
          <a:off x="2608277" y="2135799"/>
          <a:ext cx="13088924" cy="7144153"/>
        </p:xfrm>
        <a:graphic>
          <a:graphicData uri="http://schemas.openxmlformats.org/drawingml/2006/table">
            <a:tbl>
              <a:tblPr firstRow="1" firstCol="1" bandRow="1">
                <a:tableStyleId>{5C22544A-7EE6-4342-B048-85BDC9FD1C3A}</a:tableStyleId>
              </a:tblPr>
              <a:tblGrid>
                <a:gridCol w="4264314">
                  <a:extLst>
                    <a:ext uri="{9D8B030D-6E8A-4147-A177-3AD203B41FA5}">
                      <a16:colId xmlns:a16="http://schemas.microsoft.com/office/drawing/2014/main" val="20000"/>
                    </a:ext>
                  </a:extLst>
                </a:gridCol>
                <a:gridCol w="4546594">
                  <a:extLst>
                    <a:ext uri="{9D8B030D-6E8A-4147-A177-3AD203B41FA5}">
                      <a16:colId xmlns:a16="http://schemas.microsoft.com/office/drawing/2014/main" val="20001"/>
                    </a:ext>
                  </a:extLst>
                </a:gridCol>
                <a:gridCol w="4278016">
                  <a:extLst>
                    <a:ext uri="{9D8B030D-6E8A-4147-A177-3AD203B41FA5}">
                      <a16:colId xmlns:a16="http://schemas.microsoft.com/office/drawing/2014/main" val="20002"/>
                    </a:ext>
                  </a:extLst>
                </a:gridCol>
              </a:tblGrid>
              <a:tr h="565880">
                <a:tc>
                  <a:txBody>
                    <a:bodyPr/>
                    <a:lstStyle/>
                    <a:p>
                      <a:pPr marL="0" marR="0" algn="ctr">
                        <a:lnSpc>
                          <a:spcPct val="115000"/>
                        </a:lnSpc>
                        <a:spcBef>
                          <a:spcPts val="0"/>
                        </a:spcBef>
                        <a:spcAft>
                          <a:spcPts val="0"/>
                        </a:spcAft>
                      </a:pPr>
                      <a:r>
                        <a:rPr lang="vi-VN" sz="2800" dirty="0">
                          <a:effectLst/>
                          <a:latin typeface="+mn-lt"/>
                        </a:rPr>
                        <a:t>Year</a:t>
                      </a:r>
                      <a:endParaRPr lang="vi-VN" sz="2800" dirty="0">
                        <a:effectLst/>
                        <a:latin typeface="+mn-lt"/>
                        <a:ea typeface="Calibri"/>
                        <a:cs typeface="Times New Roman"/>
                      </a:endParaRPr>
                    </a:p>
                  </a:txBody>
                  <a:tcPr marL="68580" marR="68580" marT="0" marB="0">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800" dirty="0">
                          <a:effectLst/>
                          <a:latin typeface="+mn-lt"/>
                        </a:rPr>
                        <a:t>Quarter</a:t>
                      </a:r>
                      <a:endParaRPr lang="vi-VN" sz="2800" dirty="0">
                        <a:effectLst/>
                        <a:latin typeface="+mn-lt"/>
                        <a:ea typeface="Calibri"/>
                        <a:cs typeface="Times New Roman"/>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800" dirty="0">
                          <a:effectLst/>
                          <a:latin typeface="+mn-lt"/>
                        </a:rPr>
                        <a:t>Sales</a:t>
                      </a:r>
                      <a:endParaRPr lang="vi-VN" sz="2800" dirty="0">
                        <a:effectLst/>
                        <a:latin typeface="+mn-lt"/>
                        <a:ea typeface="Calibri"/>
                        <a:cs typeface="Times New Roman"/>
                      </a:endParaRPr>
                    </a:p>
                  </a:txBody>
                  <a:tcPr marL="68580" marR="68580" marT="0" marB="0">
                    <a:solidFill>
                      <a:schemeClr val="tx2"/>
                    </a:solidFill>
                  </a:tcPr>
                </a:tc>
                <a:extLst>
                  <a:ext uri="{0D108BD9-81ED-4DB2-BD59-A6C34878D82A}">
                    <a16:rowId xmlns:a16="http://schemas.microsoft.com/office/drawing/2014/main" val="10000"/>
                  </a:ext>
                </a:extLst>
              </a:tr>
              <a:tr h="310796">
                <a:tc rowSpan="4">
                  <a:txBody>
                    <a:bodyPr/>
                    <a:lstStyle/>
                    <a:p>
                      <a:pPr marL="0" marR="0" algn="ctr">
                        <a:lnSpc>
                          <a:spcPct val="115000"/>
                        </a:lnSpc>
                        <a:spcBef>
                          <a:spcPts val="0"/>
                        </a:spcBef>
                        <a:spcAft>
                          <a:spcPts val="0"/>
                        </a:spcAft>
                      </a:pPr>
                      <a:r>
                        <a:rPr lang="en-US" sz="2800" dirty="0">
                          <a:effectLst/>
                        </a:rPr>
                        <a:t> </a:t>
                      </a:r>
                      <a:r>
                        <a:rPr lang="vi-VN" sz="2800" dirty="0">
                          <a:effectLst/>
                        </a:rPr>
                        <a:t>1</a:t>
                      </a:r>
                      <a:r>
                        <a:rPr lang="vi-VN" sz="2000" dirty="0">
                          <a:effectLst/>
                        </a:rPr>
                        <a:t>  </a:t>
                      </a:r>
                      <a:endParaRPr lang="vi-VN" sz="2000" dirty="0">
                        <a:effectLst/>
                        <a:latin typeface="Calibri"/>
                        <a:ea typeface="Calibri"/>
                        <a:cs typeface="Times New Roman"/>
                      </a:endParaRPr>
                    </a:p>
                  </a:txBody>
                  <a:tcPr marL="68580" marR="68580" marT="0" marB="0" anchor="ctr">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000" dirty="0">
                          <a:effectLst/>
                        </a:rPr>
                        <a:t>1</a:t>
                      </a:r>
                      <a:endParaRPr lang="vi-VN"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000" dirty="0">
                          <a:effectLst/>
                        </a:rPr>
                        <a:t>125</a:t>
                      </a:r>
                      <a:endParaRPr lang="vi-VN"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10796">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000" dirty="0">
                          <a:effectLst/>
                        </a:rPr>
                        <a:t>2</a:t>
                      </a:r>
                      <a:endParaRPr lang="vi-VN" sz="20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vi-VN" sz="2000" dirty="0">
                          <a:effectLst/>
                        </a:rPr>
                        <a:t>153</a:t>
                      </a:r>
                      <a:endParaRPr lang="vi-VN" sz="20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02"/>
                  </a:ext>
                </a:extLst>
              </a:tr>
              <a:tr h="310796">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000" dirty="0">
                          <a:effectLst/>
                        </a:rPr>
                        <a:t>3</a:t>
                      </a:r>
                      <a:endParaRPr lang="vi-VN"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000" dirty="0">
                          <a:effectLst/>
                        </a:rPr>
                        <a:t>106</a:t>
                      </a:r>
                      <a:endParaRPr lang="vi-VN"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10796">
                <a:tc vMerge="1">
                  <a:txBody>
                    <a:bodyPr/>
                    <a:lstStyle/>
                    <a:p>
                      <a:endParaRPr dirty="0"/>
                    </a:p>
                  </a:txBody>
                  <a:tcPr marL="68580" marR="68580" marT="0" marB="0">
                    <a:solidFill>
                      <a:schemeClr val="tx2"/>
                    </a:solidFill>
                  </a:tcPr>
                </a:tc>
                <a:tc>
                  <a:txBody>
                    <a:bodyPr/>
                    <a:lstStyle/>
                    <a:p>
                      <a:pPr marL="0" marR="0" algn="ctr">
                        <a:lnSpc>
                          <a:spcPct val="115000"/>
                        </a:lnSpc>
                        <a:spcBef>
                          <a:spcPts val="0"/>
                        </a:spcBef>
                        <a:spcAft>
                          <a:spcPts val="0"/>
                        </a:spcAft>
                      </a:pPr>
                      <a:r>
                        <a:rPr lang="vi-VN" sz="2000" dirty="0">
                          <a:effectLst/>
                        </a:rPr>
                        <a:t>4</a:t>
                      </a:r>
                      <a:endParaRPr lang="vi-VN" sz="20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vi-VN" sz="2000" dirty="0">
                          <a:effectLst/>
                        </a:rPr>
                        <a:t>88</a:t>
                      </a:r>
                      <a:endParaRPr lang="vi-VN" sz="20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04"/>
                  </a:ext>
                </a:extLst>
              </a:tr>
              <a:tr h="346691">
                <a:tc rowSpan="4">
                  <a:txBody>
                    <a:bodyPr/>
                    <a:lstStyle/>
                    <a:p>
                      <a:pPr marL="0" marR="0" algn="ctr">
                        <a:lnSpc>
                          <a:spcPct val="115000"/>
                        </a:lnSpc>
                        <a:spcBef>
                          <a:spcPts val="0"/>
                        </a:spcBef>
                        <a:spcAft>
                          <a:spcPts val="0"/>
                        </a:spcAft>
                      </a:pPr>
                      <a:r>
                        <a:rPr lang="vi-VN" sz="2800" dirty="0">
                          <a:effectLst/>
                        </a:rPr>
                        <a:t>2</a:t>
                      </a:r>
                    </a:p>
                  </a:txBody>
                  <a:tcPr marL="68580" marR="68580" marT="0" marB="0" anchor="ctr">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000" dirty="0">
                          <a:effectLst/>
                        </a:rPr>
                        <a:t>1</a:t>
                      </a:r>
                      <a:endParaRPr lang="vi-VN"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000" dirty="0">
                          <a:effectLst/>
                        </a:rPr>
                        <a:t>118</a:t>
                      </a:r>
                      <a:endParaRPr lang="vi-VN"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310796">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000" dirty="0">
                          <a:effectLst/>
                        </a:rPr>
                        <a:t>2</a:t>
                      </a:r>
                      <a:endParaRPr lang="vi-VN" sz="20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vi-VN" sz="2000" dirty="0">
                          <a:effectLst/>
                        </a:rPr>
                        <a:t>161</a:t>
                      </a:r>
                      <a:endParaRPr lang="vi-VN" sz="20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06"/>
                  </a:ext>
                </a:extLst>
              </a:tr>
              <a:tr h="310796">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000" dirty="0">
                          <a:effectLst/>
                        </a:rPr>
                        <a:t>3</a:t>
                      </a:r>
                      <a:endParaRPr lang="vi-VN"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000" dirty="0">
                          <a:effectLst/>
                        </a:rPr>
                        <a:t>133</a:t>
                      </a:r>
                      <a:endParaRPr lang="vi-VN"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310796">
                <a:tc vMerge="1">
                  <a:txBody>
                    <a:bodyPr/>
                    <a:lstStyle/>
                    <a:p>
                      <a:endParaRPr dirty="0"/>
                    </a:p>
                  </a:txBody>
                  <a:tcPr marL="68580" marR="68580" marT="0" marB="0">
                    <a:solidFill>
                      <a:schemeClr val="tx2"/>
                    </a:solidFill>
                  </a:tcPr>
                </a:tc>
                <a:tc>
                  <a:txBody>
                    <a:bodyPr/>
                    <a:lstStyle/>
                    <a:p>
                      <a:pPr marL="0" marR="0" algn="ctr">
                        <a:lnSpc>
                          <a:spcPct val="115000"/>
                        </a:lnSpc>
                        <a:spcBef>
                          <a:spcPts val="0"/>
                        </a:spcBef>
                        <a:spcAft>
                          <a:spcPts val="0"/>
                        </a:spcAft>
                      </a:pPr>
                      <a:r>
                        <a:rPr lang="vi-VN" sz="2000" dirty="0">
                          <a:effectLst/>
                        </a:rPr>
                        <a:t>4</a:t>
                      </a:r>
                      <a:endParaRPr lang="vi-VN" sz="20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vi-VN" sz="2000" dirty="0">
                          <a:effectLst/>
                        </a:rPr>
                        <a:t>102</a:t>
                      </a:r>
                      <a:endParaRPr lang="vi-VN" sz="20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08"/>
                  </a:ext>
                </a:extLst>
              </a:tr>
              <a:tr h="310796">
                <a:tc rowSpan="4">
                  <a:txBody>
                    <a:bodyPr/>
                    <a:lstStyle/>
                    <a:p>
                      <a:pPr marL="0" marR="0" algn="ctr">
                        <a:lnSpc>
                          <a:spcPct val="115000"/>
                        </a:lnSpc>
                        <a:spcBef>
                          <a:spcPts val="0"/>
                        </a:spcBef>
                        <a:spcAft>
                          <a:spcPts val="0"/>
                        </a:spcAft>
                      </a:pPr>
                      <a:r>
                        <a:rPr lang="vi-VN" sz="2800" dirty="0">
                          <a:effectLst/>
                        </a:rPr>
                        <a:t>3</a:t>
                      </a:r>
                    </a:p>
                  </a:txBody>
                  <a:tcPr marL="68580" marR="68580" marT="0" marB="0" anchor="ctr">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000" dirty="0">
                          <a:effectLst/>
                        </a:rPr>
                        <a:t>1</a:t>
                      </a:r>
                      <a:endParaRPr lang="vi-VN"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000" dirty="0">
                          <a:effectLst/>
                        </a:rPr>
                        <a:t>138</a:t>
                      </a:r>
                      <a:endParaRPr lang="vi-VN"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310796">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000" dirty="0">
                          <a:effectLst/>
                        </a:rPr>
                        <a:t>2</a:t>
                      </a:r>
                      <a:endParaRPr lang="vi-VN" sz="20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vi-VN" sz="2000" dirty="0">
                          <a:effectLst/>
                        </a:rPr>
                        <a:t>144</a:t>
                      </a:r>
                      <a:endParaRPr lang="vi-VN" sz="20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10"/>
                  </a:ext>
                </a:extLst>
              </a:tr>
              <a:tr h="310796">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000" dirty="0">
                          <a:effectLst/>
                        </a:rPr>
                        <a:t>3</a:t>
                      </a:r>
                      <a:endParaRPr lang="vi-VN"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000" dirty="0">
                          <a:effectLst/>
                        </a:rPr>
                        <a:t>113</a:t>
                      </a:r>
                      <a:endParaRPr lang="vi-VN" sz="2000" dirty="0">
                        <a:effectLst/>
                        <a:latin typeface="Calibri"/>
                        <a:ea typeface="Calibri"/>
                        <a:cs typeface="Times New Roman"/>
                      </a:endParaRPr>
                    </a:p>
                  </a:txBody>
                  <a:tcPr marL="68580" marR="68580" marT="0" marB="0"/>
                </a:tc>
                <a:extLst>
                  <a:ext uri="{0D108BD9-81ED-4DB2-BD59-A6C34878D82A}">
                    <a16:rowId xmlns:a16="http://schemas.microsoft.com/office/drawing/2014/main" val="10011"/>
                  </a:ext>
                </a:extLst>
              </a:tr>
              <a:tr h="310796">
                <a:tc vMerge="1">
                  <a:txBody>
                    <a:bodyPr/>
                    <a:lstStyle/>
                    <a:p>
                      <a:endParaRPr dirty="0"/>
                    </a:p>
                  </a:txBody>
                  <a:tcPr marL="68580" marR="68580" marT="0" marB="0">
                    <a:solidFill>
                      <a:schemeClr val="tx2"/>
                    </a:solidFill>
                  </a:tcPr>
                </a:tc>
                <a:tc>
                  <a:txBody>
                    <a:bodyPr/>
                    <a:lstStyle/>
                    <a:p>
                      <a:pPr marL="0" marR="0" algn="ctr">
                        <a:lnSpc>
                          <a:spcPct val="115000"/>
                        </a:lnSpc>
                        <a:spcBef>
                          <a:spcPts val="0"/>
                        </a:spcBef>
                        <a:spcAft>
                          <a:spcPts val="0"/>
                        </a:spcAft>
                      </a:pPr>
                      <a:r>
                        <a:rPr lang="vi-VN" sz="2000" dirty="0">
                          <a:effectLst/>
                        </a:rPr>
                        <a:t>4</a:t>
                      </a:r>
                      <a:endParaRPr lang="vi-VN" sz="20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vi-VN" sz="2000" dirty="0">
                          <a:effectLst/>
                        </a:rPr>
                        <a:t>80</a:t>
                      </a:r>
                      <a:endParaRPr lang="vi-VN" sz="20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12"/>
                  </a:ext>
                </a:extLst>
              </a:tr>
              <a:tr h="310796">
                <a:tc rowSpan="4">
                  <a:txBody>
                    <a:bodyPr/>
                    <a:lstStyle/>
                    <a:p>
                      <a:pPr marL="0" marR="0" algn="ctr">
                        <a:lnSpc>
                          <a:spcPct val="115000"/>
                        </a:lnSpc>
                        <a:spcBef>
                          <a:spcPts val="0"/>
                        </a:spcBef>
                        <a:spcAft>
                          <a:spcPts val="0"/>
                        </a:spcAft>
                      </a:pPr>
                      <a:r>
                        <a:rPr lang="vi-VN" sz="2800" dirty="0">
                          <a:effectLst/>
                        </a:rPr>
                        <a:t>4</a:t>
                      </a:r>
                    </a:p>
                  </a:txBody>
                  <a:tcPr marL="68580" marR="68580" marT="0" marB="0" anchor="ctr">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000" dirty="0">
                          <a:effectLst/>
                        </a:rPr>
                        <a:t>1</a:t>
                      </a:r>
                      <a:endParaRPr lang="vi-VN"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000" dirty="0">
                          <a:effectLst/>
                        </a:rPr>
                        <a:t>109</a:t>
                      </a:r>
                      <a:endParaRPr lang="vi-VN" sz="2000" dirty="0">
                        <a:effectLst/>
                        <a:latin typeface="Calibri"/>
                        <a:ea typeface="Calibri"/>
                        <a:cs typeface="Times New Roman"/>
                      </a:endParaRPr>
                    </a:p>
                  </a:txBody>
                  <a:tcPr marL="68580" marR="68580" marT="0" marB="0"/>
                </a:tc>
                <a:extLst>
                  <a:ext uri="{0D108BD9-81ED-4DB2-BD59-A6C34878D82A}">
                    <a16:rowId xmlns:a16="http://schemas.microsoft.com/office/drawing/2014/main" val="10013"/>
                  </a:ext>
                </a:extLst>
              </a:tr>
              <a:tr h="310796">
                <a:tc vMerge="1">
                  <a:txBody>
                    <a:bodyPr/>
                    <a:lstStyle/>
                    <a:p>
                      <a:endParaRPr/>
                    </a:p>
                  </a:txBody>
                  <a:tcPr marL="68580" marR="68580" marT="0" marB="0" anchor="ctr">
                    <a:solidFill>
                      <a:schemeClr val="tx2"/>
                    </a:solidFill>
                  </a:tcPr>
                </a:tc>
                <a:tc>
                  <a:txBody>
                    <a:bodyPr/>
                    <a:lstStyle/>
                    <a:p>
                      <a:pPr marL="0" marR="0" algn="ctr">
                        <a:lnSpc>
                          <a:spcPct val="115000"/>
                        </a:lnSpc>
                        <a:spcBef>
                          <a:spcPts val="0"/>
                        </a:spcBef>
                        <a:spcAft>
                          <a:spcPts val="0"/>
                        </a:spcAft>
                      </a:pPr>
                      <a:r>
                        <a:rPr lang="vi-VN" sz="2000" dirty="0">
                          <a:effectLst/>
                        </a:rPr>
                        <a:t>2</a:t>
                      </a:r>
                      <a:endParaRPr lang="vi-VN" sz="20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vi-VN" sz="2000" dirty="0">
                          <a:effectLst/>
                        </a:rPr>
                        <a:t>137</a:t>
                      </a:r>
                      <a:endParaRPr lang="vi-VN" sz="20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14"/>
                  </a:ext>
                </a:extLst>
              </a:tr>
              <a:tr h="310796">
                <a:tc vMerge="1">
                  <a:txBody>
                    <a:bodyPr/>
                    <a:lstStyle/>
                    <a:p>
                      <a:endParaRPr/>
                    </a:p>
                  </a:txBody>
                  <a:tcPr marL="68580" marR="68580" marT="0" marB="0" anchor="ctr">
                    <a:solidFill>
                      <a:schemeClr val="tx2"/>
                    </a:solidFill>
                  </a:tcPr>
                </a:tc>
                <a:tc>
                  <a:txBody>
                    <a:bodyPr/>
                    <a:lstStyle/>
                    <a:p>
                      <a:pPr marL="0" marR="0" algn="ctr">
                        <a:lnSpc>
                          <a:spcPct val="115000"/>
                        </a:lnSpc>
                        <a:spcBef>
                          <a:spcPts val="0"/>
                        </a:spcBef>
                        <a:spcAft>
                          <a:spcPts val="0"/>
                        </a:spcAft>
                      </a:pPr>
                      <a:r>
                        <a:rPr lang="vi-VN" sz="2000" dirty="0">
                          <a:effectLst/>
                        </a:rPr>
                        <a:t>3</a:t>
                      </a:r>
                      <a:endParaRPr lang="vi-VN"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000" dirty="0">
                          <a:effectLst/>
                        </a:rPr>
                        <a:t>125</a:t>
                      </a:r>
                      <a:endParaRPr lang="vi-VN" sz="2000" dirty="0">
                        <a:effectLst/>
                        <a:latin typeface="Calibri"/>
                        <a:ea typeface="Calibri"/>
                        <a:cs typeface="Times New Roman"/>
                      </a:endParaRPr>
                    </a:p>
                  </a:txBody>
                  <a:tcPr marL="68580" marR="68580" marT="0" marB="0"/>
                </a:tc>
                <a:extLst>
                  <a:ext uri="{0D108BD9-81ED-4DB2-BD59-A6C34878D82A}">
                    <a16:rowId xmlns:a16="http://schemas.microsoft.com/office/drawing/2014/main" val="10015"/>
                  </a:ext>
                </a:extLst>
              </a:tr>
              <a:tr h="310796">
                <a:tc vMerge="1">
                  <a:txBody>
                    <a:bodyPr/>
                    <a:lstStyle/>
                    <a:p>
                      <a:endParaRPr dirty="0"/>
                    </a:p>
                  </a:txBody>
                  <a:tcPr marL="68580" marR="68580" marT="0" marB="0" anchor="ctr">
                    <a:solidFill>
                      <a:schemeClr val="tx2"/>
                    </a:solidFill>
                  </a:tcPr>
                </a:tc>
                <a:tc>
                  <a:txBody>
                    <a:bodyPr/>
                    <a:lstStyle/>
                    <a:p>
                      <a:pPr marL="0" marR="0" algn="ctr">
                        <a:lnSpc>
                          <a:spcPct val="115000"/>
                        </a:lnSpc>
                        <a:spcBef>
                          <a:spcPts val="0"/>
                        </a:spcBef>
                        <a:spcAft>
                          <a:spcPts val="0"/>
                        </a:spcAft>
                      </a:pPr>
                      <a:r>
                        <a:rPr lang="vi-VN" sz="2000" dirty="0">
                          <a:effectLst/>
                        </a:rPr>
                        <a:t>4</a:t>
                      </a:r>
                      <a:endParaRPr lang="vi-VN" sz="20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vi-VN" sz="2000" dirty="0">
                          <a:effectLst/>
                        </a:rPr>
                        <a:t>109</a:t>
                      </a:r>
                      <a:endParaRPr lang="vi-VN" sz="20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16"/>
                  </a:ext>
                </a:extLst>
              </a:tr>
              <a:tr h="310796">
                <a:tc rowSpan="4">
                  <a:txBody>
                    <a:bodyPr/>
                    <a:lstStyle/>
                    <a:p>
                      <a:pPr marL="0" marR="0" algn="ctr">
                        <a:lnSpc>
                          <a:spcPct val="115000"/>
                        </a:lnSpc>
                        <a:spcBef>
                          <a:spcPts val="0"/>
                        </a:spcBef>
                        <a:spcAft>
                          <a:spcPts val="0"/>
                        </a:spcAft>
                      </a:pPr>
                      <a:r>
                        <a:rPr lang="vi-VN" sz="2800" dirty="0">
                          <a:effectLst/>
                        </a:rPr>
                        <a:t>5</a:t>
                      </a:r>
                    </a:p>
                  </a:txBody>
                  <a:tcPr marL="68580" marR="68580" marT="0" marB="0" anchor="ctr">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000" dirty="0">
                          <a:effectLst/>
                        </a:rPr>
                        <a:t>1</a:t>
                      </a:r>
                      <a:endParaRPr lang="vi-VN"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000" dirty="0">
                          <a:effectLst/>
                        </a:rPr>
                        <a:t>130</a:t>
                      </a:r>
                      <a:endParaRPr lang="vi-VN" sz="2000" dirty="0">
                        <a:effectLst/>
                        <a:latin typeface="Calibri"/>
                        <a:ea typeface="Calibri"/>
                        <a:cs typeface="Times New Roman"/>
                      </a:endParaRPr>
                    </a:p>
                  </a:txBody>
                  <a:tcPr marL="68580" marR="68580" marT="0" marB="0"/>
                </a:tc>
                <a:extLst>
                  <a:ext uri="{0D108BD9-81ED-4DB2-BD59-A6C34878D82A}">
                    <a16:rowId xmlns:a16="http://schemas.microsoft.com/office/drawing/2014/main" val="10017"/>
                  </a:ext>
                </a:extLst>
              </a:tr>
              <a:tr h="310796">
                <a:tc vMerge="1">
                  <a:txBody>
                    <a:bodyPr/>
                    <a:lstStyle/>
                    <a:p>
                      <a:endParaRPr/>
                    </a:p>
                  </a:txBody>
                  <a:tcPr marL="68580" marR="68580" marT="0" marB="0" anchor="ctr">
                    <a:solidFill>
                      <a:schemeClr val="tx2"/>
                    </a:solidFill>
                  </a:tcPr>
                </a:tc>
                <a:tc>
                  <a:txBody>
                    <a:bodyPr/>
                    <a:lstStyle/>
                    <a:p>
                      <a:pPr marL="0" marR="0" algn="ctr">
                        <a:lnSpc>
                          <a:spcPct val="115000"/>
                        </a:lnSpc>
                        <a:spcBef>
                          <a:spcPts val="0"/>
                        </a:spcBef>
                        <a:spcAft>
                          <a:spcPts val="0"/>
                        </a:spcAft>
                      </a:pPr>
                      <a:r>
                        <a:rPr lang="vi-VN" sz="2000" dirty="0">
                          <a:effectLst/>
                        </a:rPr>
                        <a:t>2</a:t>
                      </a:r>
                      <a:endParaRPr lang="vi-VN" sz="20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vi-VN" sz="2000" dirty="0">
                          <a:effectLst/>
                        </a:rPr>
                        <a:t>165</a:t>
                      </a:r>
                      <a:endParaRPr lang="vi-VN" sz="20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18"/>
                  </a:ext>
                </a:extLst>
              </a:tr>
              <a:tr h="310796">
                <a:tc vMerge="1">
                  <a:txBody>
                    <a:bodyPr/>
                    <a:lstStyle/>
                    <a:p>
                      <a:endParaRPr/>
                    </a:p>
                  </a:txBody>
                  <a:tcPr marL="68580" marR="68580" marT="0" marB="0" anchor="ctr">
                    <a:solidFill>
                      <a:schemeClr val="tx2"/>
                    </a:solidFill>
                  </a:tcPr>
                </a:tc>
                <a:tc>
                  <a:txBody>
                    <a:bodyPr/>
                    <a:lstStyle/>
                    <a:p>
                      <a:pPr marL="0" marR="0" algn="ctr">
                        <a:lnSpc>
                          <a:spcPct val="115000"/>
                        </a:lnSpc>
                        <a:spcBef>
                          <a:spcPts val="0"/>
                        </a:spcBef>
                        <a:spcAft>
                          <a:spcPts val="0"/>
                        </a:spcAft>
                      </a:pPr>
                      <a:r>
                        <a:rPr lang="vi-VN" sz="2000" dirty="0">
                          <a:effectLst/>
                        </a:rPr>
                        <a:t>3</a:t>
                      </a:r>
                      <a:endParaRPr lang="vi-VN"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000" dirty="0">
                          <a:effectLst/>
                        </a:rPr>
                        <a:t>128</a:t>
                      </a:r>
                      <a:endParaRPr lang="vi-VN" sz="2000" dirty="0">
                        <a:effectLst/>
                        <a:latin typeface="Calibri"/>
                        <a:ea typeface="Calibri"/>
                        <a:cs typeface="Times New Roman"/>
                      </a:endParaRPr>
                    </a:p>
                  </a:txBody>
                  <a:tcPr marL="68580" marR="68580" marT="0" marB="0"/>
                </a:tc>
                <a:extLst>
                  <a:ext uri="{0D108BD9-81ED-4DB2-BD59-A6C34878D82A}">
                    <a16:rowId xmlns:a16="http://schemas.microsoft.com/office/drawing/2014/main" val="10019"/>
                  </a:ext>
                </a:extLst>
              </a:tr>
              <a:tr h="310796">
                <a:tc vMerge="1">
                  <a:txBody>
                    <a:bodyPr/>
                    <a:lstStyle/>
                    <a:p>
                      <a:endParaRPr dirty="0"/>
                    </a:p>
                  </a:txBody>
                  <a:tcPr marL="68580" marR="68580" marT="0" marB="0" anchor="ctr">
                    <a:solidFill>
                      <a:schemeClr val="tx2"/>
                    </a:solidFill>
                  </a:tcPr>
                </a:tc>
                <a:tc>
                  <a:txBody>
                    <a:bodyPr/>
                    <a:lstStyle/>
                    <a:p>
                      <a:pPr marL="0" marR="0" algn="ctr">
                        <a:lnSpc>
                          <a:spcPct val="115000"/>
                        </a:lnSpc>
                        <a:spcBef>
                          <a:spcPts val="0"/>
                        </a:spcBef>
                        <a:spcAft>
                          <a:spcPts val="0"/>
                        </a:spcAft>
                      </a:pPr>
                      <a:r>
                        <a:rPr lang="vi-VN" sz="2000" dirty="0">
                          <a:effectLst/>
                        </a:rPr>
                        <a:t>4</a:t>
                      </a:r>
                      <a:endParaRPr lang="vi-VN" sz="20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vi-VN" sz="2000" dirty="0">
                          <a:effectLst/>
                        </a:rPr>
                        <a:t>96</a:t>
                      </a:r>
                      <a:endParaRPr lang="vi-VN" sz="20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20"/>
                  </a:ext>
                </a:extLst>
              </a:tr>
            </a:tbl>
          </a:graphicData>
        </a:graphic>
      </p:graphicFrame>
      <p:sp>
        <p:nvSpPr>
          <p:cNvPr id="40" name="TextBox 13">
            <a:extLst>
              <a:ext uri="{FF2B5EF4-FFF2-40B4-BE49-F238E27FC236}">
                <a16:creationId xmlns:a16="http://schemas.microsoft.com/office/drawing/2014/main" id="{5433D679-B840-539A-F96D-20F0FE4EED21}"/>
              </a:ext>
            </a:extLst>
          </p:cNvPr>
          <p:cNvSpPr txBox="1"/>
          <p:nvPr/>
        </p:nvSpPr>
        <p:spPr>
          <a:xfrm>
            <a:off x="8686800" y="467127"/>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9"/>
                                        </p:tgtEl>
                                      </p:cBhvr>
                                    </p:animEffect>
                                    <p:anim calcmode="lin" valueType="num">
                                      <p:cBhvr>
                                        <p:cTn id="14" dur="1000"/>
                                        <p:tgtEl>
                                          <p:spTgt spid="39"/>
                                        </p:tgtEl>
                                        <p:attrNameLst>
                                          <p:attrName>ppt_x</p:attrName>
                                        </p:attrNameLst>
                                      </p:cBhvr>
                                      <p:tavLst>
                                        <p:tav tm="0">
                                          <p:val>
                                            <p:strVal val="ppt_x"/>
                                          </p:val>
                                        </p:tav>
                                        <p:tav tm="100000">
                                          <p:val>
                                            <p:strVal val="ppt_x"/>
                                          </p:val>
                                        </p:tav>
                                      </p:tavLst>
                                    </p:anim>
                                    <p:anim calcmode="lin" valueType="num">
                                      <p:cBhvr>
                                        <p:cTn id="15" dur="1000"/>
                                        <p:tgtEl>
                                          <p:spTgt spid="39"/>
                                        </p:tgtEl>
                                        <p:attrNameLst>
                                          <p:attrName>ppt_y</p:attrName>
                                        </p:attrNameLst>
                                      </p:cBhvr>
                                      <p:tavLst>
                                        <p:tav tm="0">
                                          <p:val>
                                            <p:strVal val="ppt_y"/>
                                          </p:val>
                                        </p:tav>
                                        <p:tav tm="100000">
                                          <p:val>
                                            <p:strVal val="ppt_y+.1"/>
                                          </p:val>
                                        </p:tav>
                                      </p:tavLst>
                                    </p:anim>
                                    <p:set>
                                      <p:cBhvr>
                                        <p:cTn id="16"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p:nvPr/>
        </p:nvSpPr>
        <p:spPr>
          <a:xfrm>
            <a:off x="609600" y="5410903"/>
            <a:ext cx="16862602" cy="37397"/>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4" name="Group 4"/>
          <p:cNvGrpSpPr/>
          <p:nvPr/>
        </p:nvGrpSpPr>
        <p:grpSpPr>
          <a:xfrm>
            <a:off x="1143000" y="4000500"/>
            <a:ext cx="2557266" cy="2192102"/>
            <a:chOff x="0" y="0"/>
            <a:chExt cx="4282440" cy="3708400"/>
          </a:xfrm>
          <a:blipFill dpi="0" rotWithShape="1">
            <a:blip r:embed="rId2"/>
            <a:srcRect/>
            <a:stretch>
              <a:fillRect l="1000" t="-12000" b="-14000"/>
            </a:stretch>
          </a:blipFill>
          <a:scene3d>
            <a:camera prst="orthographicFront">
              <a:rot lat="0" lon="0" rev="0"/>
            </a:camera>
            <a:lightRig rig="contrasting" dir="t">
              <a:rot lat="0" lon="0" rev="1500000"/>
            </a:lightRig>
          </a:scene3d>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grpFill/>
            <a:ln w="19050">
              <a:noFill/>
            </a:ln>
            <a:effectLst>
              <a:outerShdw blurRad="149987" dist="250190" dir="8460000" algn="ctr">
                <a:srgbClr val="000000">
                  <a:alpha val="28000"/>
                </a:srgbClr>
              </a:outerShdw>
            </a:effectLst>
            <a:sp3d prstMaterial="metal">
              <a:bevelT w="88900" h="88900"/>
            </a:sp3d>
          </p:spPr>
          <p:txBody>
            <a:bodyPr/>
            <a:lstStyle/>
            <a:p>
              <a:endParaRPr lang="en-US"/>
            </a:p>
          </p:txBody>
        </p:sp>
      </p:grpSp>
      <p:sp>
        <p:nvSpPr>
          <p:cNvPr id="6" name="TextBox 6"/>
          <p:cNvSpPr txBox="1"/>
          <p:nvPr/>
        </p:nvSpPr>
        <p:spPr>
          <a:xfrm>
            <a:off x="271275" y="6591300"/>
            <a:ext cx="4267200" cy="1212833"/>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algn="ctr">
              <a:lnSpc>
                <a:spcPct val="150000"/>
              </a:lnSpc>
              <a:spcBef>
                <a:spcPct val="0"/>
              </a:spcBef>
            </a:pPr>
            <a:r>
              <a:rPr lang="en-US" sz="2800" dirty="0">
                <a:latin typeface="Arial" panose="020B0604020202020204" pitchFamily="34" charset="0"/>
                <a:ea typeface="Montserrat Classic Bold"/>
                <a:cs typeface="Arial" panose="020B0604020202020204" pitchFamily="34" charset="0"/>
                <a:sym typeface="Montserrat Classic Bold"/>
              </a:rPr>
              <a:t>Thành </a:t>
            </a:r>
            <a:r>
              <a:rPr lang="en-US" sz="2800" dirty="0" err="1">
                <a:latin typeface="Arial" panose="020B0604020202020204" pitchFamily="34" charset="0"/>
                <a:ea typeface="Montserrat Classic Bold"/>
                <a:cs typeface="Arial" panose="020B0604020202020204" pitchFamily="34" charset="0"/>
                <a:sym typeface="Montserrat Classic Bold"/>
              </a:rPr>
              <a:t>phần</a:t>
            </a:r>
            <a:r>
              <a:rPr lang="en-US" sz="2800" dirty="0">
                <a:latin typeface="Arial" panose="020B0604020202020204" pitchFamily="34" charset="0"/>
                <a:ea typeface="Montserrat Classic Bold"/>
                <a:cs typeface="Arial" panose="020B0604020202020204" pitchFamily="34" charset="0"/>
                <a:sym typeface="Montserrat Classic Bold"/>
              </a:rPr>
              <a:t> </a:t>
            </a:r>
          </a:p>
          <a:p>
            <a:pPr algn="ctr">
              <a:lnSpc>
                <a:spcPct val="150000"/>
              </a:lnSpc>
              <a:spcBef>
                <a:spcPct val="0"/>
              </a:spcBef>
            </a:pPr>
            <a:r>
              <a:rPr lang="en-US" sz="2800" dirty="0" err="1">
                <a:latin typeface="Arial" panose="020B0604020202020204" pitchFamily="34" charset="0"/>
                <a:ea typeface="Montserrat Classic Bold"/>
                <a:cs typeface="Arial" panose="020B0604020202020204" pitchFamily="34" charset="0"/>
                <a:sym typeface="Montserrat Classic Bold"/>
              </a:rPr>
              <a:t>chuỗi</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thời</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gian</a:t>
            </a:r>
            <a:endParaRPr lang="en-US" sz="2800" dirty="0">
              <a:latin typeface="Arial" panose="020B0604020202020204" pitchFamily="34" charset="0"/>
              <a:ea typeface="Montserrat Classic Bold"/>
              <a:cs typeface="Arial" panose="020B0604020202020204" pitchFamily="34" charset="0"/>
              <a:sym typeface="Montserrat Classic Bold"/>
            </a:endParaRPr>
          </a:p>
        </p:txBody>
      </p:sp>
      <p:grpSp>
        <p:nvGrpSpPr>
          <p:cNvPr id="20" name="Group 20"/>
          <p:cNvGrpSpPr/>
          <p:nvPr/>
        </p:nvGrpSpPr>
        <p:grpSpPr>
          <a:xfrm rot="-5400000">
            <a:off x="-524125" y="771367"/>
            <a:ext cx="1603880" cy="1800540"/>
            <a:chOff x="0" y="0"/>
            <a:chExt cx="765266" cy="859100"/>
          </a:xfrm>
        </p:grpSpPr>
        <p:sp>
          <p:nvSpPr>
            <p:cNvPr id="21" name="Freeform 21"/>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22" name="TextBox 22"/>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081137" y="2289045"/>
            <a:ext cx="937312" cy="988373"/>
            <a:chOff x="0" y="0"/>
            <a:chExt cx="770809" cy="812800"/>
          </a:xfrm>
        </p:grpSpPr>
        <p:sp>
          <p:nvSpPr>
            <p:cNvPr id="24" name="Freeform 24"/>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25" name="TextBox 25"/>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7493275" y="8958638"/>
            <a:ext cx="773653" cy="815798"/>
            <a:chOff x="0" y="0"/>
            <a:chExt cx="770809" cy="812800"/>
          </a:xfrm>
        </p:grpSpPr>
        <p:sp>
          <p:nvSpPr>
            <p:cNvPr id="27" name="Freeform 27"/>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28" name="TextBox 28"/>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rot="-5400000">
            <a:off x="-450990" y="8657925"/>
            <a:ext cx="1585879" cy="1672271"/>
            <a:chOff x="0" y="0"/>
            <a:chExt cx="770809" cy="812800"/>
          </a:xfrm>
        </p:grpSpPr>
        <p:sp>
          <p:nvSpPr>
            <p:cNvPr id="30" name="Freeform 30"/>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31" name="TextBox 31"/>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35" name="Group 35"/>
          <p:cNvGrpSpPr/>
          <p:nvPr/>
        </p:nvGrpSpPr>
        <p:grpSpPr>
          <a:xfrm rot="-5400000">
            <a:off x="16099464" y="1382609"/>
            <a:ext cx="625142" cy="701794"/>
            <a:chOff x="0" y="0"/>
            <a:chExt cx="765266" cy="859100"/>
          </a:xfrm>
        </p:grpSpPr>
        <p:sp>
          <p:nvSpPr>
            <p:cNvPr id="36" name="Freeform 36"/>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37" name="TextBox 37"/>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38" name="Group 38"/>
          <p:cNvGrpSpPr/>
          <p:nvPr/>
        </p:nvGrpSpPr>
        <p:grpSpPr>
          <a:xfrm rot="-5400000">
            <a:off x="16396024" y="2457911"/>
            <a:ext cx="575171" cy="606504"/>
            <a:chOff x="0" y="0"/>
            <a:chExt cx="770809" cy="812800"/>
          </a:xfrm>
        </p:grpSpPr>
        <p:sp>
          <p:nvSpPr>
            <p:cNvPr id="39" name="Freeform 39"/>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40" name="TextBox 40"/>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13">
            <a:extLst>
              <a:ext uri="{FF2B5EF4-FFF2-40B4-BE49-F238E27FC236}">
                <a16:creationId xmlns:a16="http://schemas.microsoft.com/office/drawing/2014/main" id="{5861BAA8-4B4E-C616-4756-0DF97AA5DEEC}"/>
              </a:ext>
            </a:extLst>
          </p:cNvPr>
          <p:cNvSpPr txBox="1"/>
          <p:nvPr/>
        </p:nvSpPr>
        <p:spPr>
          <a:xfrm>
            <a:off x="885296" y="317803"/>
            <a:ext cx="9801520" cy="369332"/>
          </a:xfrm>
          <a:prstGeom prst="rect">
            <a:avLst/>
          </a:prstGeom>
        </p:spPr>
        <p:txBody>
          <a:bodyPr wrap="square" lIns="0" tIns="0" rIns="0" bIns="0" rtlCol="0" anchor="t">
            <a:spAutoFit/>
          </a:bodyPr>
          <a:lstStyle/>
          <a:p>
            <a:pPr algn="l">
              <a:spcBef>
                <a:spcPct val="0"/>
              </a:spcBef>
            </a:pPr>
            <a:r>
              <a:rPr lang="en-US" sz="2400" b="1"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44" name="TextBox 13">
            <a:extLst>
              <a:ext uri="{FF2B5EF4-FFF2-40B4-BE49-F238E27FC236}">
                <a16:creationId xmlns:a16="http://schemas.microsoft.com/office/drawing/2014/main" id="{4696978E-5AC5-69DA-61E1-FC18C1743232}"/>
              </a:ext>
            </a:extLst>
          </p:cNvPr>
          <p:cNvSpPr txBox="1"/>
          <p:nvPr/>
        </p:nvSpPr>
        <p:spPr>
          <a:xfrm>
            <a:off x="5916314" y="1028700"/>
            <a:ext cx="8507318" cy="13197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rtlCol="0" anchor="t">
            <a:spAutoFit/>
          </a:bodyPr>
          <a:lstStyle/>
          <a:p>
            <a:pPr algn="l">
              <a:lnSpc>
                <a:spcPts val="11899"/>
              </a:lnSpc>
              <a:spcBef>
                <a:spcPct val="0"/>
              </a:spcBef>
            </a:pPr>
            <a:r>
              <a:rPr lang="en-US" sz="6000" b="1" dirty="0">
                <a:solidFill>
                  <a:srgbClr val="000000"/>
                </a:solidFill>
                <a:latin typeface="Arial" panose="020B0604020202020204" pitchFamily="34" charset="0"/>
                <a:ea typeface="League Spartan"/>
                <a:cs typeface="Arial" panose="020B0604020202020204" pitchFamily="34" charset="0"/>
                <a:sym typeface="League Spartan"/>
              </a:rPr>
              <a:t>NỘI DUNG CHÍNH</a:t>
            </a:r>
          </a:p>
        </p:txBody>
      </p:sp>
      <p:sp>
        <p:nvSpPr>
          <p:cNvPr id="46" name="Freeform 5">
            <a:extLst>
              <a:ext uri="{FF2B5EF4-FFF2-40B4-BE49-F238E27FC236}">
                <a16:creationId xmlns:a16="http://schemas.microsoft.com/office/drawing/2014/main" id="{B20ED6EA-C3E2-8749-A934-B4409D518C97}"/>
              </a:ext>
            </a:extLst>
          </p:cNvPr>
          <p:cNvSpPr/>
          <p:nvPr/>
        </p:nvSpPr>
        <p:spPr>
          <a:xfrm>
            <a:off x="4417751" y="4723075"/>
            <a:ext cx="2557266" cy="2192102"/>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dpi="0" rotWithShape="1">
            <a:blip r:embed="rId3"/>
            <a:srcRect/>
            <a:stretch>
              <a:fillRect l="-15000" t="7000" r="12000" b="1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7" name="Freeform 5">
            <a:extLst>
              <a:ext uri="{FF2B5EF4-FFF2-40B4-BE49-F238E27FC236}">
                <a16:creationId xmlns:a16="http://schemas.microsoft.com/office/drawing/2014/main" id="{81EC7D90-DCE9-DFC9-EAB0-25088312784A}"/>
              </a:ext>
            </a:extLst>
          </p:cNvPr>
          <p:cNvSpPr/>
          <p:nvPr/>
        </p:nvSpPr>
        <p:spPr>
          <a:xfrm>
            <a:off x="7543800" y="4000500"/>
            <a:ext cx="2557266" cy="2192102"/>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dpi="0" rotWithShape="1">
            <a:blip r:embed="rId4"/>
            <a:srcRect/>
            <a:stretch>
              <a:fillRect t="-47000" b="-9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8" name="Freeform 5">
            <a:extLst>
              <a:ext uri="{FF2B5EF4-FFF2-40B4-BE49-F238E27FC236}">
                <a16:creationId xmlns:a16="http://schemas.microsoft.com/office/drawing/2014/main" id="{AB384F93-AF2B-D816-7B63-D322A0654795}"/>
              </a:ext>
            </a:extLst>
          </p:cNvPr>
          <p:cNvSpPr/>
          <p:nvPr/>
        </p:nvSpPr>
        <p:spPr>
          <a:xfrm>
            <a:off x="10744200" y="4762500"/>
            <a:ext cx="2557266" cy="2192102"/>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dpi="0" rotWithShape="1">
            <a:blip r:embed="rId5"/>
            <a:srcRect/>
            <a:stretch>
              <a:fillRect l="-25000" t="-32000" r="-4000" b="-36609"/>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9" name="Freeform 5">
            <a:extLst>
              <a:ext uri="{FF2B5EF4-FFF2-40B4-BE49-F238E27FC236}">
                <a16:creationId xmlns:a16="http://schemas.microsoft.com/office/drawing/2014/main" id="{95855CE5-50EF-C0B7-178D-4D272C43E2F6}"/>
              </a:ext>
            </a:extLst>
          </p:cNvPr>
          <p:cNvSpPr/>
          <p:nvPr/>
        </p:nvSpPr>
        <p:spPr>
          <a:xfrm>
            <a:off x="14054334" y="4000500"/>
            <a:ext cx="2557266" cy="2192102"/>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dpi="0" rotWithShape="1">
            <a:blip r:embed="rId6"/>
            <a:srcRect/>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51" name="TextBox 13">
            <a:extLst>
              <a:ext uri="{FF2B5EF4-FFF2-40B4-BE49-F238E27FC236}">
                <a16:creationId xmlns:a16="http://schemas.microsoft.com/office/drawing/2014/main" id="{4CFD8633-E242-AA5E-DF0E-5B340BF63AD6}"/>
              </a:ext>
            </a:extLst>
          </p:cNvPr>
          <p:cNvSpPr txBox="1"/>
          <p:nvPr/>
        </p:nvSpPr>
        <p:spPr>
          <a:xfrm>
            <a:off x="2143183" y="2680780"/>
            <a:ext cx="694951" cy="13197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l">
              <a:lnSpc>
                <a:spcPts val="11899"/>
              </a:lnSpc>
              <a:spcBef>
                <a:spcPct val="0"/>
              </a:spcBef>
            </a:pPr>
            <a:r>
              <a:rPr lang="en-US" sz="4400" b="1" dirty="0">
                <a:solidFill>
                  <a:srgbClr val="C00000"/>
                </a:solidFill>
                <a:latin typeface="Arial" panose="020B0604020202020204" pitchFamily="34" charset="0"/>
                <a:ea typeface="League Spartan"/>
                <a:cs typeface="Arial" panose="020B0604020202020204" pitchFamily="34" charset="0"/>
                <a:sym typeface="League Spartan"/>
              </a:rPr>
              <a:t>01</a:t>
            </a:r>
          </a:p>
        </p:txBody>
      </p:sp>
      <p:sp>
        <p:nvSpPr>
          <p:cNvPr id="52" name="TextBox 13">
            <a:extLst>
              <a:ext uri="{FF2B5EF4-FFF2-40B4-BE49-F238E27FC236}">
                <a16:creationId xmlns:a16="http://schemas.microsoft.com/office/drawing/2014/main" id="{BE66D710-722F-8B5C-177E-7735DD2B56EC}"/>
              </a:ext>
            </a:extLst>
          </p:cNvPr>
          <p:cNvSpPr txBox="1"/>
          <p:nvPr/>
        </p:nvSpPr>
        <p:spPr>
          <a:xfrm>
            <a:off x="5510892" y="6705304"/>
            <a:ext cx="988374" cy="13197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l">
              <a:lnSpc>
                <a:spcPts val="11899"/>
              </a:lnSpc>
              <a:spcBef>
                <a:spcPct val="0"/>
              </a:spcBef>
            </a:pPr>
            <a:r>
              <a:rPr lang="en-US" sz="4400" b="1" dirty="0">
                <a:solidFill>
                  <a:srgbClr val="C00000"/>
                </a:solidFill>
                <a:latin typeface="Arial" panose="020B0604020202020204" pitchFamily="34" charset="0"/>
                <a:ea typeface="League Spartan"/>
                <a:cs typeface="Arial" panose="020B0604020202020204" pitchFamily="34" charset="0"/>
                <a:sym typeface="League Spartan"/>
              </a:rPr>
              <a:t>02</a:t>
            </a:r>
          </a:p>
        </p:txBody>
      </p:sp>
      <p:sp>
        <p:nvSpPr>
          <p:cNvPr id="53" name="TextBox 13">
            <a:extLst>
              <a:ext uri="{FF2B5EF4-FFF2-40B4-BE49-F238E27FC236}">
                <a16:creationId xmlns:a16="http://schemas.microsoft.com/office/drawing/2014/main" id="{3E58C078-7119-674D-7F7D-D43DC6126628}"/>
              </a:ext>
            </a:extLst>
          </p:cNvPr>
          <p:cNvSpPr txBox="1"/>
          <p:nvPr/>
        </p:nvSpPr>
        <p:spPr>
          <a:xfrm>
            <a:off x="8510569" y="2641422"/>
            <a:ext cx="988374" cy="13197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l">
              <a:lnSpc>
                <a:spcPts val="11899"/>
              </a:lnSpc>
              <a:spcBef>
                <a:spcPct val="0"/>
              </a:spcBef>
            </a:pPr>
            <a:r>
              <a:rPr lang="en-US" sz="4400" b="1" dirty="0">
                <a:solidFill>
                  <a:srgbClr val="C00000"/>
                </a:solidFill>
                <a:latin typeface="Arial" panose="020B0604020202020204" pitchFamily="34" charset="0"/>
                <a:ea typeface="League Spartan"/>
                <a:cs typeface="Arial" panose="020B0604020202020204" pitchFamily="34" charset="0"/>
                <a:sym typeface="League Spartan"/>
              </a:rPr>
              <a:t>03</a:t>
            </a:r>
          </a:p>
        </p:txBody>
      </p:sp>
      <p:sp>
        <p:nvSpPr>
          <p:cNvPr id="54" name="TextBox 13">
            <a:extLst>
              <a:ext uri="{FF2B5EF4-FFF2-40B4-BE49-F238E27FC236}">
                <a16:creationId xmlns:a16="http://schemas.microsoft.com/office/drawing/2014/main" id="{CDC08BD1-2363-3D18-4B34-9E5EA7B1D813}"/>
              </a:ext>
            </a:extLst>
          </p:cNvPr>
          <p:cNvSpPr txBox="1"/>
          <p:nvPr/>
        </p:nvSpPr>
        <p:spPr>
          <a:xfrm>
            <a:off x="11660826" y="6743700"/>
            <a:ext cx="988374" cy="13197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l">
              <a:lnSpc>
                <a:spcPts val="11899"/>
              </a:lnSpc>
              <a:spcBef>
                <a:spcPct val="0"/>
              </a:spcBef>
            </a:pPr>
            <a:r>
              <a:rPr lang="en-US" sz="4400" b="1" dirty="0">
                <a:solidFill>
                  <a:srgbClr val="C00000"/>
                </a:solidFill>
                <a:latin typeface="Arial" panose="020B0604020202020204" pitchFamily="34" charset="0"/>
                <a:ea typeface="League Spartan"/>
                <a:cs typeface="Arial" panose="020B0604020202020204" pitchFamily="34" charset="0"/>
                <a:sym typeface="League Spartan"/>
              </a:rPr>
              <a:t>04</a:t>
            </a:r>
          </a:p>
        </p:txBody>
      </p:sp>
      <p:sp>
        <p:nvSpPr>
          <p:cNvPr id="55" name="TextBox 13">
            <a:extLst>
              <a:ext uri="{FF2B5EF4-FFF2-40B4-BE49-F238E27FC236}">
                <a16:creationId xmlns:a16="http://schemas.microsoft.com/office/drawing/2014/main" id="{6F7F5574-AF86-9510-0C80-A3B7A97CEC41}"/>
              </a:ext>
            </a:extLst>
          </p:cNvPr>
          <p:cNvSpPr txBox="1"/>
          <p:nvPr/>
        </p:nvSpPr>
        <p:spPr>
          <a:xfrm>
            <a:off x="14952564" y="2532875"/>
            <a:ext cx="988374" cy="13197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l">
              <a:lnSpc>
                <a:spcPts val="11899"/>
              </a:lnSpc>
              <a:spcBef>
                <a:spcPct val="0"/>
              </a:spcBef>
            </a:pPr>
            <a:r>
              <a:rPr lang="en-US" sz="4400" b="1" dirty="0">
                <a:solidFill>
                  <a:srgbClr val="C00000"/>
                </a:solidFill>
                <a:latin typeface="Arial" panose="020B0604020202020204" pitchFamily="34" charset="0"/>
                <a:ea typeface="League Spartan"/>
                <a:cs typeface="Arial" panose="020B0604020202020204" pitchFamily="34" charset="0"/>
                <a:sym typeface="League Spartan"/>
              </a:rPr>
              <a:t>05</a:t>
            </a:r>
          </a:p>
        </p:txBody>
      </p:sp>
      <p:sp>
        <p:nvSpPr>
          <p:cNvPr id="56" name="TextBox 6">
            <a:extLst>
              <a:ext uri="{FF2B5EF4-FFF2-40B4-BE49-F238E27FC236}">
                <a16:creationId xmlns:a16="http://schemas.microsoft.com/office/drawing/2014/main" id="{EF9C4D8F-72F1-5758-32FF-C830EB49CB7C}"/>
              </a:ext>
            </a:extLst>
          </p:cNvPr>
          <p:cNvSpPr txBox="1"/>
          <p:nvPr/>
        </p:nvSpPr>
        <p:spPr>
          <a:xfrm>
            <a:off x="4317869" y="3206837"/>
            <a:ext cx="2757029" cy="1212833"/>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algn="ctr">
              <a:lnSpc>
                <a:spcPct val="150000"/>
              </a:lnSpc>
              <a:spcBef>
                <a:spcPct val="0"/>
              </a:spcBef>
            </a:pPr>
            <a:r>
              <a:rPr lang="en-US" sz="2800" dirty="0" err="1">
                <a:latin typeface="Arial" panose="020B0604020202020204" pitchFamily="34" charset="0"/>
                <a:ea typeface="Montserrat Classic Bold"/>
                <a:cs typeface="Arial" panose="020B0604020202020204" pitchFamily="34" charset="0"/>
                <a:sym typeface="Montserrat Classic Bold"/>
              </a:rPr>
              <a:t>Mức</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độ</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chính</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xác</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của</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dự</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báo</a:t>
            </a:r>
            <a:endParaRPr lang="en-US" sz="2800" dirty="0">
              <a:latin typeface="Arial" panose="020B0604020202020204" pitchFamily="34" charset="0"/>
              <a:ea typeface="Montserrat Classic Bold"/>
              <a:cs typeface="Arial" panose="020B0604020202020204" pitchFamily="34" charset="0"/>
              <a:sym typeface="Montserrat Classic Bold"/>
            </a:endParaRPr>
          </a:p>
        </p:txBody>
      </p:sp>
      <p:sp>
        <p:nvSpPr>
          <p:cNvPr id="57" name="TextBox 6">
            <a:extLst>
              <a:ext uri="{FF2B5EF4-FFF2-40B4-BE49-F238E27FC236}">
                <a16:creationId xmlns:a16="http://schemas.microsoft.com/office/drawing/2014/main" id="{06885F8B-6EA3-DA68-9434-D64C14A93B69}"/>
              </a:ext>
            </a:extLst>
          </p:cNvPr>
          <p:cNvSpPr txBox="1"/>
          <p:nvPr/>
        </p:nvSpPr>
        <p:spPr>
          <a:xfrm>
            <a:off x="7518400" y="6510992"/>
            <a:ext cx="2882693" cy="1859163"/>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algn="ctr">
              <a:lnSpc>
                <a:spcPct val="150000"/>
              </a:lnSpc>
              <a:spcBef>
                <a:spcPct val="0"/>
              </a:spcBef>
            </a:pPr>
            <a:r>
              <a:rPr lang="en-US" sz="2800" dirty="0">
                <a:latin typeface="Arial" panose="020B0604020202020204" pitchFamily="34" charset="0"/>
                <a:ea typeface="Montserrat Classic Bold"/>
                <a:cs typeface="Arial" panose="020B0604020202020204" pitchFamily="34" charset="0"/>
                <a:sym typeface="Montserrat Classic Bold"/>
              </a:rPr>
              <a:t>Trung </a:t>
            </a:r>
            <a:r>
              <a:rPr lang="en-US" sz="2800" dirty="0" err="1">
                <a:latin typeface="Arial" panose="020B0604020202020204" pitchFamily="34" charset="0"/>
                <a:ea typeface="Montserrat Classic Bold"/>
                <a:cs typeface="Arial" panose="020B0604020202020204" pitchFamily="34" charset="0"/>
                <a:sym typeface="Montserrat Classic Bold"/>
              </a:rPr>
              <a:t>bình</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trượt</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và</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bình</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quân</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hàm</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số</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mũ</a:t>
            </a:r>
            <a:endParaRPr lang="en-US" sz="2800" dirty="0">
              <a:latin typeface="Arial" panose="020B0604020202020204" pitchFamily="34" charset="0"/>
              <a:ea typeface="Montserrat Classic Bold"/>
              <a:cs typeface="Arial" panose="020B0604020202020204" pitchFamily="34" charset="0"/>
              <a:sym typeface="Montserrat Classic Bold"/>
            </a:endParaRPr>
          </a:p>
        </p:txBody>
      </p:sp>
      <p:sp>
        <p:nvSpPr>
          <p:cNvPr id="58" name="TextBox 6">
            <a:extLst>
              <a:ext uri="{FF2B5EF4-FFF2-40B4-BE49-F238E27FC236}">
                <a16:creationId xmlns:a16="http://schemas.microsoft.com/office/drawing/2014/main" id="{685932E3-9C1F-5790-9701-DE21701BED69}"/>
              </a:ext>
            </a:extLst>
          </p:cNvPr>
          <p:cNvSpPr txBox="1"/>
          <p:nvPr/>
        </p:nvSpPr>
        <p:spPr>
          <a:xfrm>
            <a:off x="11090838" y="3244867"/>
            <a:ext cx="1863989" cy="1212833"/>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algn="ctr">
              <a:lnSpc>
                <a:spcPct val="150000"/>
              </a:lnSpc>
              <a:spcBef>
                <a:spcPct val="0"/>
              </a:spcBef>
            </a:pPr>
            <a:r>
              <a:rPr lang="en-US" sz="2800" dirty="0" err="1">
                <a:latin typeface="Arial" panose="020B0604020202020204" pitchFamily="34" charset="0"/>
                <a:ea typeface="Montserrat Classic Bold"/>
                <a:cs typeface="Arial" panose="020B0604020202020204" pitchFamily="34" charset="0"/>
                <a:sym typeface="Montserrat Classic Bold"/>
              </a:rPr>
              <a:t>Dự</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phóng</a:t>
            </a:r>
            <a:r>
              <a:rPr lang="en-US" sz="2800" dirty="0">
                <a:latin typeface="Arial" panose="020B0604020202020204" pitchFamily="34" charset="0"/>
                <a:ea typeface="Montserrat Classic Bold"/>
                <a:cs typeface="Arial" panose="020B0604020202020204" pitchFamily="34" charset="0"/>
                <a:sym typeface="Montserrat Classic Bold"/>
              </a:rPr>
              <a:t> xu </a:t>
            </a:r>
            <a:r>
              <a:rPr lang="en-US" sz="2800" dirty="0" err="1">
                <a:latin typeface="Arial" panose="020B0604020202020204" pitchFamily="34" charset="0"/>
                <a:ea typeface="Montserrat Classic Bold"/>
                <a:cs typeface="Arial" panose="020B0604020202020204" pitchFamily="34" charset="0"/>
                <a:sym typeface="Montserrat Classic Bold"/>
              </a:rPr>
              <a:t>hướng</a:t>
            </a:r>
            <a:endParaRPr lang="en-US" sz="2800" dirty="0">
              <a:latin typeface="Arial" panose="020B0604020202020204" pitchFamily="34" charset="0"/>
              <a:ea typeface="Montserrat Classic Bold"/>
              <a:cs typeface="Arial" panose="020B0604020202020204" pitchFamily="34" charset="0"/>
              <a:sym typeface="Montserrat Classic Bold"/>
            </a:endParaRPr>
          </a:p>
        </p:txBody>
      </p:sp>
      <p:sp>
        <p:nvSpPr>
          <p:cNvPr id="59" name="TextBox 6">
            <a:extLst>
              <a:ext uri="{FF2B5EF4-FFF2-40B4-BE49-F238E27FC236}">
                <a16:creationId xmlns:a16="http://schemas.microsoft.com/office/drawing/2014/main" id="{F7DE8103-D429-E07F-05F6-929C9BF501C5}"/>
              </a:ext>
            </a:extLst>
          </p:cNvPr>
          <p:cNvSpPr txBox="1"/>
          <p:nvPr/>
        </p:nvSpPr>
        <p:spPr>
          <a:xfrm>
            <a:off x="13503237" y="6564760"/>
            <a:ext cx="3887028" cy="1859163"/>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algn="ctr">
              <a:lnSpc>
                <a:spcPct val="150000"/>
              </a:lnSpc>
              <a:spcBef>
                <a:spcPct val="0"/>
              </a:spcBef>
            </a:pPr>
            <a:r>
              <a:rPr lang="en-US" sz="2800" dirty="0">
                <a:latin typeface="Arial" panose="020B0604020202020204" pitchFamily="34" charset="0"/>
                <a:ea typeface="Montserrat Classic Bold"/>
                <a:cs typeface="Arial" panose="020B0604020202020204" pitchFamily="34" charset="0"/>
                <a:sym typeface="Montserrat Classic Bold"/>
              </a:rPr>
              <a:t>Thành </a:t>
            </a:r>
            <a:r>
              <a:rPr lang="en-US" sz="2800" dirty="0" err="1">
                <a:latin typeface="Arial" panose="020B0604020202020204" pitchFamily="34" charset="0"/>
                <a:ea typeface="Montserrat Classic Bold"/>
                <a:cs typeface="Arial" panose="020B0604020202020204" pitchFamily="34" charset="0"/>
                <a:sym typeface="Montserrat Classic Bold"/>
              </a:rPr>
              <a:t>phần</a:t>
            </a:r>
            <a:r>
              <a:rPr lang="en-US" sz="2800" dirty="0">
                <a:latin typeface="Arial" panose="020B0604020202020204" pitchFamily="34" charset="0"/>
                <a:ea typeface="Montserrat Classic Bold"/>
                <a:cs typeface="Arial" panose="020B0604020202020204" pitchFamily="34" charset="0"/>
                <a:sym typeface="Montserrat Classic Bold"/>
              </a:rPr>
              <a:t> xu </a:t>
            </a:r>
            <a:r>
              <a:rPr lang="en-US" sz="2800" dirty="0" err="1">
                <a:latin typeface="Arial" panose="020B0604020202020204" pitchFamily="34" charset="0"/>
                <a:ea typeface="Montserrat Classic Bold"/>
                <a:cs typeface="Arial" panose="020B0604020202020204" pitchFamily="34" charset="0"/>
                <a:sym typeface="Montserrat Classic Bold"/>
              </a:rPr>
              <a:t>hướng</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và</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mùa</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Tính</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thời</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vụ</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không</a:t>
            </a:r>
            <a:r>
              <a:rPr lang="en-US" sz="2800" dirty="0">
                <a:latin typeface="Arial" panose="020B0604020202020204" pitchFamily="34" charset="0"/>
                <a:ea typeface="Montserrat Classic Bold"/>
                <a:cs typeface="Arial" panose="020B0604020202020204" pitchFamily="34" charset="0"/>
                <a:sym typeface="Montserrat Classic Bold"/>
              </a:rPr>
              <a:t> </a:t>
            </a:r>
            <a:r>
              <a:rPr lang="en-US" sz="2800" dirty="0" err="1">
                <a:latin typeface="Arial" panose="020B0604020202020204" pitchFamily="34" charset="0"/>
                <a:ea typeface="Montserrat Classic Bold"/>
                <a:cs typeface="Arial" panose="020B0604020202020204" pitchFamily="34" charset="0"/>
                <a:sym typeface="Montserrat Classic Bold"/>
              </a:rPr>
              <a:t>theo</a:t>
            </a:r>
            <a:r>
              <a:rPr lang="en-US" sz="2800" dirty="0">
                <a:latin typeface="Arial" panose="020B0604020202020204" pitchFamily="34" charset="0"/>
                <a:ea typeface="Montserrat Classic Bold"/>
                <a:cs typeface="Arial" panose="020B0604020202020204" pitchFamily="34" charset="0"/>
                <a:sym typeface="Montserrat Classic Bold"/>
              </a:rPr>
              <a:t> xu </a:t>
            </a:r>
            <a:r>
              <a:rPr lang="en-US" sz="2800" dirty="0" err="1">
                <a:latin typeface="Arial" panose="020B0604020202020204" pitchFamily="34" charset="0"/>
                <a:ea typeface="Montserrat Classic Bold"/>
                <a:cs typeface="Arial" panose="020B0604020202020204" pitchFamily="34" charset="0"/>
                <a:sym typeface="Montserrat Classic Bold"/>
              </a:rPr>
              <a:t>hướng</a:t>
            </a:r>
            <a:endParaRPr lang="en-US" sz="2800" dirty="0">
              <a:latin typeface="Arial" panose="020B0604020202020204" pitchFamily="34" charset="0"/>
              <a:ea typeface="Montserrat Classic Bold"/>
              <a:cs typeface="Arial" panose="020B0604020202020204" pitchFamily="34" charset="0"/>
              <a:sym typeface="Montserrat Classic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6644" y="242294"/>
            <a:ext cx="17793515" cy="9802411"/>
            <a:chOff x="0" y="0"/>
            <a:chExt cx="4982580" cy="2744893"/>
          </a:xfrm>
        </p:grpSpPr>
        <p:sp>
          <p:nvSpPr>
            <p:cNvPr id="3" name="Freeform 3"/>
            <p:cNvSpPr/>
            <p:nvPr/>
          </p:nvSpPr>
          <p:spPr>
            <a:xfrm>
              <a:off x="0" y="0"/>
              <a:ext cx="4982580" cy="2744893"/>
            </a:xfrm>
            <a:custGeom>
              <a:avLst/>
              <a:gdLst/>
              <a:ahLst/>
              <a:cxnLst/>
              <a:rect l="l" t="t" r="r" b="b"/>
              <a:pathLst>
                <a:path w="4982580" h="2744893">
                  <a:moveTo>
                    <a:pt x="0" y="0"/>
                  </a:moveTo>
                  <a:lnTo>
                    <a:pt x="4982580" y="0"/>
                  </a:lnTo>
                  <a:lnTo>
                    <a:pt x="4982580" y="2744893"/>
                  </a:lnTo>
                  <a:lnTo>
                    <a:pt x="0" y="2744893"/>
                  </a:lnTo>
                  <a:close/>
                </a:path>
              </a:pathLst>
            </a:custGeom>
            <a:solidFill>
              <a:srgbClr val="C00000">
                <a:alpha val="0"/>
              </a:srgbClr>
            </a:solidFill>
            <a:ln w="228600" cap="sq">
              <a:solidFill>
                <a:srgbClr val="9A1D04"/>
              </a:solidFill>
              <a:prstDash val="solid"/>
              <a:miter/>
            </a:ln>
          </p:spPr>
          <p:txBody>
            <a:bodyPr/>
            <a:lstStyle/>
            <a:p>
              <a:endParaRPr lang="en-US" dirty="0"/>
            </a:p>
          </p:txBody>
        </p:sp>
        <p:sp>
          <p:nvSpPr>
            <p:cNvPr id="4" name="TextBox 4"/>
            <p:cNvSpPr txBox="1"/>
            <p:nvPr/>
          </p:nvSpPr>
          <p:spPr>
            <a:xfrm>
              <a:off x="0" y="-38100"/>
              <a:ext cx="4982580" cy="2782993"/>
            </a:xfrm>
            <a:prstGeom prst="rect">
              <a:avLst/>
            </a:prstGeom>
            <a:ln>
              <a:solidFill>
                <a:srgbClr val="9A1D04"/>
              </a:solidFill>
            </a:ln>
          </p:spPr>
          <p:txBody>
            <a:bodyPr lIns="50800" tIns="50800" rIns="50800" bIns="50800" rtlCol="0" anchor="ctr"/>
            <a:lstStyle/>
            <a:p>
              <a:pPr marL="0" lvl="0" indent="0" algn="ctr">
                <a:lnSpc>
                  <a:spcPts val="2659"/>
                </a:lnSpc>
                <a:spcBef>
                  <a:spcPct val="0"/>
                </a:spcBef>
              </a:pPr>
              <a:endParaRPr>
                <a:solidFill>
                  <a:srgbClr val="C00000"/>
                </a:solidFill>
              </a:endParaRPr>
            </a:p>
          </p:txBody>
        </p:sp>
      </p:grpSp>
      <p:graphicFrame>
        <p:nvGraphicFramePr>
          <p:cNvPr id="6" name="Content Placeholder 3">
            <a:extLst>
              <a:ext uri="{FF2B5EF4-FFF2-40B4-BE49-F238E27FC236}">
                <a16:creationId xmlns:a16="http://schemas.microsoft.com/office/drawing/2014/main" id="{7ED5188F-D463-D1A2-698F-1F2DFD9BC0B9}"/>
              </a:ext>
            </a:extLst>
          </p:cNvPr>
          <p:cNvGraphicFramePr>
            <a:graphicFrameLocks/>
          </p:cNvGraphicFramePr>
          <p:nvPr>
            <p:extLst>
              <p:ext uri="{D42A27DB-BD31-4B8C-83A1-F6EECF244321}">
                <p14:modId xmlns:p14="http://schemas.microsoft.com/office/powerpoint/2010/main" val="1058099182"/>
              </p:ext>
            </p:extLst>
          </p:nvPr>
        </p:nvGraphicFramePr>
        <p:xfrm>
          <a:off x="2933101" y="3162300"/>
          <a:ext cx="12420600" cy="60198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22B9D67-293F-6F8A-6592-0ED2EE851EEF}"/>
              </a:ext>
            </a:extLst>
          </p:cNvPr>
          <p:cNvSpPr txBox="1"/>
          <p:nvPr/>
        </p:nvSpPr>
        <p:spPr>
          <a:xfrm>
            <a:off x="2743200" y="726549"/>
            <a:ext cx="13221299" cy="1951496"/>
          </a:xfrm>
          <a:prstGeom prst="rect">
            <a:avLst/>
          </a:prstGeom>
          <a:noFill/>
        </p:spPr>
        <p:txBody>
          <a:bodyPr wrap="square">
            <a:spAutoFit/>
          </a:bodyPr>
          <a:lstStyle/>
          <a:p>
            <a:pPr>
              <a:lnSpc>
                <a:spcPct val="150000"/>
              </a:lnSpc>
            </a:pP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doanh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vừa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doanh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quý</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doanh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thấp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nhất</a:t>
            </a:r>
            <a:r>
              <a:rPr lang="en-US" sz="2800" dirty="0">
                <a:latin typeface="Arial" panose="020B0604020202020204" pitchFamily="34" charset="0"/>
                <a:cs typeface="Arial" panose="020B0604020202020204" pitchFamily="34" charset="0"/>
              </a:rPr>
              <a:t>.</a:t>
            </a:r>
          </a:p>
          <a:p>
            <a:pPr>
              <a:lnSpc>
                <a:spcPct val="150000"/>
              </a:lnSpc>
            </a:pPr>
            <a:r>
              <a:rPr lang="en-US" sz="2800" b="1" dirty="0" err="1">
                <a:latin typeface="Arial" panose="020B0604020202020204" pitchFamily="34" charset="0"/>
                <a:cs typeface="Arial" panose="020B0604020202020204" pitchFamily="34" charset="0"/>
              </a:rPr>
              <a:t>Kết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luận</a:t>
            </a:r>
            <a:r>
              <a:rPr lang="en-US" sz="2800" b="1"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mùa</a:t>
            </a:r>
            <a:r>
              <a:rPr lang="en-US" sz="2800" dirty="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p:txBody>
      </p:sp>
      <p:sp>
        <p:nvSpPr>
          <p:cNvPr id="9" name="TextBox 13">
            <a:extLst>
              <a:ext uri="{FF2B5EF4-FFF2-40B4-BE49-F238E27FC236}">
                <a16:creationId xmlns:a16="http://schemas.microsoft.com/office/drawing/2014/main" id="{863627BF-08E4-1F29-BAE5-7B24F7017B60}"/>
              </a:ext>
            </a:extLst>
          </p:cNvPr>
          <p:cNvSpPr txBox="1"/>
          <p:nvPr/>
        </p:nvSpPr>
        <p:spPr>
          <a:xfrm>
            <a:off x="8763000" y="357217"/>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Tree>
    <p:extLst>
      <p:ext uri="{BB962C8B-B14F-4D97-AF65-F5344CB8AC3E}">
        <p14:creationId xmlns:p14="http://schemas.microsoft.com/office/powerpoint/2010/main" val="58314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5474138">
            <a:off x="16797687" y="-1101639"/>
            <a:ext cx="1993023" cy="2203278"/>
            <a:chOff x="0" y="0"/>
            <a:chExt cx="698500" cy="772188"/>
          </a:xfrm>
        </p:grpSpPr>
        <p:sp>
          <p:nvSpPr>
            <p:cNvPr id="8" name="Freeform 8"/>
            <p:cNvSpPr/>
            <p:nvPr/>
          </p:nvSpPr>
          <p:spPr>
            <a:xfrm>
              <a:off x="0" y="0"/>
              <a:ext cx="698500" cy="772188"/>
            </a:xfrm>
            <a:custGeom>
              <a:avLst/>
              <a:gdLst/>
              <a:ahLst/>
              <a:cxnLst/>
              <a:rect l="l" t="t" r="r" b="b"/>
              <a:pathLst>
                <a:path w="698500" h="772188">
                  <a:moveTo>
                    <a:pt x="349250" y="0"/>
                  </a:moveTo>
                  <a:lnTo>
                    <a:pt x="698500" y="203200"/>
                  </a:lnTo>
                  <a:lnTo>
                    <a:pt x="698500" y="568988"/>
                  </a:lnTo>
                  <a:lnTo>
                    <a:pt x="349250" y="772188"/>
                  </a:lnTo>
                  <a:lnTo>
                    <a:pt x="0" y="568988"/>
                  </a:lnTo>
                  <a:lnTo>
                    <a:pt x="0" y="203200"/>
                  </a:lnTo>
                  <a:lnTo>
                    <a:pt x="349250"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9" name="TextBox 9"/>
            <p:cNvSpPr txBox="1"/>
            <p:nvPr/>
          </p:nvSpPr>
          <p:spPr>
            <a:xfrm>
              <a:off x="0" y="101600"/>
              <a:ext cx="698500" cy="530888"/>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5400000">
            <a:off x="1808019" y="8068501"/>
            <a:ext cx="378722" cy="2775561"/>
            <a:chOff x="0" y="0"/>
            <a:chExt cx="336907" cy="2469110"/>
          </a:xfrm>
        </p:grpSpPr>
        <p:sp>
          <p:nvSpPr>
            <p:cNvPr id="16" name="Freeform 16"/>
            <p:cNvSpPr/>
            <p:nvPr/>
          </p:nvSpPr>
          <p:spPr>
            <a:xfrm>
              <a:off x="0" y="0"/>
              <a:ext cx="336907" cy="2469110"/>
            </a:xfrm>
            <a:custGeom>
              <a:avLst/>
              <a:gdLst/>
              <a:ahLst/>
              <a:cxnLst/>
              <a:rect l="l" t="t" r="r" b="b"/>
              <a:pathLst>
                <a:path w="336907" h="2469110">
                  <a:moveTo>
                    <a:pt x="0" y="0"/>
                  </a:moveTo>
                  <a:lnTo>
                    <a:pt x="336907" y="0"/>
                  </a:lnTo>
                  <a:lnTo>
                    <a:pt x="336907" y="2469110"/>
                  </a:lnTo>
                  <a:lnTo>
                    <a:pt x="0" y="2469110"/>
                  </a:lnTo>
                  <a:close/>
                </a:path>
              </a:pathLst>
            </a:custGeom>
            <a:solidFill>
              <a:srgbClr val="CD0505"/>
            </a:solidFill>
          </p:spPr>
          <p:txBody>
            <a:bodyPr/>
            <a:lstStyle/>
            <a:p>
              <a:endParaRPr lang="en-US"/>
            </a:p>
          </p:txBody>
        </p:sp>
        <p:sp>
          <p:nvSpPr>
            <p:cNvPr id="17" name="TextBox 17"/>
            <p:cNvSpPr txBox="1"/>
            <p:nvPr/>
          </p:nvSpPr>
          <p:spPr>
            <a:xfrm>
              <a:off x="0" y="-38100"/>
              <a:ext cx="336907" cy="250721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5400000">
            <a:off x="17609345" y="4537094"/>
            <a:ext cx="1818425" cy="2115985"/>
            <a:chOff x="0" y="0"/>
            <a:chExt cx="698500" cy="812800"/>
          </a:xfrm>
        </p:grpSpPr>
        <p:sp>
          <p:nvSpPr>
            <p:cNvPr id="19" name="Freeform 1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solidFill>
          </p:spPr>
          <p:txBody>
            <a:bodyPr/>
            <a:lstStyle/>
            <a:p>
              <a:endParaRPr lang="en-US"/>
            </a:p>
          </p:txBody>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5400000">
            <a:off x="17248281" y="6777338"/>
            <a:ext cx="822602" cy="957209"/>
            <a:chOff x="0" y="0"/>
            <a:chExt cx="698500" cy="812800"/>
          </a:xfrm>
        </p:grpSpPr>
        <p:sp>
          <p:nvSpPr>
            <p:cNvPr id="24" name="Freeform 2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CD0505"/>
            </a:solidFill>
          </p:spPr>
          <p:txBody>
            <a:bodyPr/>
            <a:lstStyle/>
            <a:p>
              <a:endParaRPr lang="en-US"/>
            </a:p>
          </p:txBody>
        </p:sp>
        <p:sp>
          <p:nvSpPr>
            <p:cNvPr id="25" name="TextBox 25"/>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774576" y="9300924"/>
            <a:ext cx="2445607" cy="306593"/>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Montserrat Classic Bold"/>
                <a:ea typeface="Montserrat Classic Bold"/>
                <a:cs typeface="Montserrat Classic Bold"/>
                <a:sym typeface="Montserrat Classic Bold"/>
              </a:rPr>
              <a:t>LEARN MORE</a:t>
            </a:r>
          </a:p>
        </p:txBody>
      </p:sp>
      <p:grpSp>
        <p:nvGrpSpPr>
          <p:cNvPr id="32" name="Group 32"/>
          <p:cNvGrpSpPr/>
          <p:nvPr/>
        </p:nvGrpSpPr>
        <p:grpSpPr>
          <a:xfrm rot="-5400000">
            <a:off x="15546229" y="547111"/>
            <a:ext cx="1151900" cy="1340392"/>
            <a:chOff x="0" y="0"/>
            <a:chExt cx="698500" cy="812800"/>
          </a:xfrm>
        </p:grpSpPr>
        <p:sp>
          <p:nvSpPr>
            <p:cNvPr id="33" name="Freeform 3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CD0505"/>
            </a:solidFill>
          </p:spPr>
          <p:txBody>
            <a:bodyPr/>
            <a:lstStyle/>
            <a:p>
              <a:endParaRPr lang="en-US"/>
            </a:p>
          </p:txBody>
        </p:sp>
        <p:sp>
          <p:nvSpPr>
            <p:cNvPr id="34" name="TextBox 3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35" name="TextBox 13">
            <a:extLst>
              <a:ext uri="{FF2B5EF4-FFF2-40B4-BE49-F238E27FC236}">
                <a16:creationId xmlns:a16="http://schemas.microsoft.com/office/drawing/2014/main" id="{39DD275D-7FB3-2B8F-8B3D-CA0C97605CE1}"/>
              </a:ext>
            </a:extLst>
          </p:cNvPr>
          <p:cNvSpPr txBox="1"/>
          <p:nvPr/>
        </p:nvSpPr>
        <p:spPr>
          <a:xfrm>
            <a:off x="614854" y="272025"/>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36" name="TextBox 2">
            <a:extLst>
              <a:ext uri="{FF2B5EF4-FFF2-40B4-BE49-F238E27FC236}">
                <a16:creationId xmlns:a16="http://schemas.microsoft.com/office/drawing/2014/main" id="{94AB6B6C-C9BB-D6E2-6428-A4BA239C8A15}"/>
              </a:ext>
            </a:extLst>
          </p:cNvPr>
          <p:cNvSpPr txBox="1"/>
          <p:nvPr/>
        </p:nvSpPr>
        <p:spPr>
          <a:xfrm>
            <a:off x="638502" y="981910"/>
            <a:ext cx="9267498" cy="763222"/>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marL="0" lvl="0" indent="0" algn="ctr">
              <a:lnSpc>
                <a:spcPts val="6569"/>
              </a:lnSpc>
              <a:spcBef>
                <a:spcPct val="0"/>
              </a:spcBef>
            </a:pPr>
            <a:r>
              <a:rPr lang="en-US" sz="4400" b="1" spc="-93" dirty="0">
                <a:solidFill>
                  <a:srgbClr val="191919"/>
                </a:solidFill>
                <a:latin typeface="Arial" panose="020B0604020202020204" pitchFamily="34" charset="0"/>
                <a:ea typeface="Open Sauce Bold"/>
                <a:cs typeface="Arial" panose="020B0604020202020204" pitchFamily="34" charset="0"/>
                <a:sym typeface="Open Sauce Bold"/>
              </a:rPr>
              <a:t> THÀNH PHẦN MÙA VÀ XU HƯỚNG</a:t>
            </a:r>
          </a:p>
        </p:txBody>
      </p:sp>
      <p:sp>
        <p:nvSpPr>
          <p:cNvPr id="38" name="TextBox 37">
            <a:extLst>
              <a:ext uri="{FF2B5EF4-FFF2-40B4-BE49-F238E27FC236}">
                <a16:creationId xmlns:a16="http://schemas.microsoft.com/office/drawing/2014/main" id="{8A673FD4-D448-0CE5-3B0F-DF1F17F407FB}"/>
              </a:ext>
            </a:extLst>
          </p:cNvPr>
          <p:cNvSpPr txBox="1"/>
          <p:nvPr/>
        </p:nvSpPr>
        <p:spPr>
          <a:xfrm>
            <a:off x="967262" y="1843648"/>
            <a:ext cx="9144000" cy="523220"/>
          </a:xfrm>
          <a:prstGeom prst="rect">
            <a:avLst/>
          </a:prstGeom>
          <a:noFill/>
        </p:spPr>
        <p:txBody>
          <a:bodyPr wrap="square">
            <a:spAutoFit/>
          </a:bodyPr>
          <a:lstStyle/>
          <a:p>
            <a:r>
              <a:rPr lang="en-US" sz="2800" spc="600" dirty="0">
                <a:latin typeface="Arial" panose="020B0604020202020204" pitchFamily="34" charset="0"/>
                <a:cs typeface="Arial" panose="020B0604020202020204" pitchFamily="34" charset="0"/>
              </a:rPr>
              <a:t>Trend and Seasonal Pattern</a:t>
            </a:r>
          </a:p>
        </p:txBody>
      </p:sp>
      <p:pic>
        <p:nvPicPr>
          <p:cNvPr id="2" name="Picture 1">
            <a:extLst>
              <a:ext uri="{FF2B5EF4-FFF2-40B4-BE49-F238E27FC236}">
                <a16:creationId xmlns:a16="http://schemas.microsoft.com/office/drawing/2014/main" id="{9A53C7CB-97F2-AD94-1242-BD8759D7FE86}"/>
              </a:ext>
            </a:extLst>
          </p:cNvPr>
          <p:cNvPicPr>
            <a:picLocks noChangeAspect="1"/>
          </p:cNvPicPr>
          <p:nvPr/>
        </p:nvPicPr>
        <p:blipFill>
          <a:blip r:embed="rId2"/>
          <a:stretch>
            <a:fillRect/>
          </a:stretch>
        </p:blipFill>
        <p:spPr>
          <a:xfrm>
            <a:off x="1983880" y="4035828"/>
            <a:ext cx="6702919" cy="38474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a:extLst>
              <a:ext uri="{FF2B5EF4-FFF2-40B4-BE49-F238E27FC236}">
                <a16:creationId xmlns:a16="http://schemas.microsoft.com/office/drawing/2014/main" id="{1E4ADFD1-226A-5B6A-FF7B-3FF8536CFB39}"/>
              </a:ext>
            </a:extLst>
          </p:cNvPr>
          <p:cNvPicPr>
            <a:picLocks noChangeAspect="1"/>
          </p:cNvPicPr>
          <p:nvPr/>
        </p:nvPicPr>
        <p:blipFill>
          <a:blip r:embed="rId3"/>
          <a:stretch>
            <a:fillRect/>
          </a:stretch>
        </p:blipFill>
        <p:spPr>
          <a:xfrm>
            <a:off x="10121772" y="4000500"/>
            <a:ext cx="6024194" cy="38354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4">
            <a:extLst>
              <a:ext uri="{FF2B5EF4-FFF2-40B4-BE49-F238E27FC236}">
                <a16:creationId xmlns:a16="http://schemas.microsoft.com/office/drawing/2014/main" id="{5B4E5EDE-B819-EFF8-44F2-6756ABCAAA0C}"/>
              </a:ext>
            </a:extLst>
          </p:cNvPr>
          <p:cNvSpPr txBox="1"/>
          <p:nvPr/>
        </p:nvSpPr>
        <p:spPr>
          <a:xfrm>
            <a:off x="967262" y="2706046"/>
            <a:ext cx="11605738" cy="523220"/>
          </a:xfrm>
          <a:prstGeom prst="rect">
            <a:avLst/>
          </a:prstGeom>
          <a:noFill/>
        </p:spPr>
        <p:txBody>
          <a:bodyPr wrap="square">
            <a:spAutoFit/>
          </a:bodyPr>
          <a:lstStyle/>
          <a:p>
            <a:pPr lvl="0"/>
            <a:r>
              <a:rPr lang="en-US" sz="2800" dirty="0" err="1">
                <a:solidFill>
                  <a:schemeClr val="tx1"/>
                </a:solidFill>
                <a:latin typeface="Arial" panose="020B0604020202020204" pitchFamily="34" charset="0"/>
                <a:cs typeface="Arial" panose="020B0604020202020204" pitchFamily="34" charset="0"/>
              </a:rPr>
              <a:t>Một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chuỗi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 bao </a:t>
            </a:r>
            <a:r>
              <a:rPr lang="en-US" sz="2800" dirty="0" err="1">
                <a:solidFill>
                  <a:schemeClr val="tx1"/>
                </a:solidFill>
                <a:latin typeface="Arial" panose="020B0604020202020204" pitchFamily="34" charset="0"/>
                <a:cs typeface="Arial" panose="020B0604020202020204" pitchFamily="34" charset="0"/>
              </a:rPr>
              <a:t>gồm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hợp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xu </a:t>
            </a:r>
            <a:r>
              <a:rPr lang="en-US" sz="2800" b="1" dirty="0" err="1">
                <a:solidFill>
                  <a:srgbClr val="C00000"/>
                </a:solidFill>
                <a:latin typeface="Arial" panose="020B0604020202020204" pitchFamily="34" charset="0"/>
                <a:cs typeface="Arial" panose="020B0604020202020204" pitchFamily="34" charset="0"/>
              </a:rPr>
              <a:t>hướng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mùa</a:t>
            </a:r>
            <a:r>
              <a:rPr lang="en-US" sz="2800" b="1" dirty="0">
                <a:solidFill>
                  <a:srgbClr val="C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57455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6644" y="242294"/>
            <a:ext cx="17793515" cy="9802411"/>
            <a:chOff x="0" y="0"/>
            <a:chExt cx="4982580" cy="2744893"/>
          </a:xfrm>
        </p:grpSpPr>
        <p:sp>
          <p:nvSpPr>
            <p:cNvPr id="3" name="Freeform 3"/>
            <p:cNvSpPr/>
            <p:nvPr/>
          </p:nvSpPr>
          <p:spPr>
            <a:xfrm>
              <a:off x="0" y="0"/>
              <a:ext cx="4982580" cy="2744893"/>
            </a:xfrm>
            <a:custGeom>
              <a:avLst/>
              <a:gdLst/>
              <a:ahLst/>
              <a:cxnLst/>
              <a:rect l="l" t="t" r="r" b="b"/>
              <a:pathLst>
                <a:path w="4982580" h="2744893">
                  <a:moveTo>
                    <a:pt x="0" y="0"/>
                  </a:moveTo>
                  <a:lnTo>
                    <a:pt x="4982580" y="0"/>
                  </a:lnTo>
                  <a:lnTo>
                    <a:pt x="4982580" y="2744893"/>
                  </a:lnTo>
                  <a:lnTo>
                    <a:pt x="0" y="2744893"/>
                  </a:lnTo>
                  <a:close/>
                </a:path>
              </a:pathLst>
            </a:custGeom>
            <a:solidFill>
              <a:srgbClr val="C00000">
                <a:alpha val="0"/>
              </a:srgbClr>
            </a:solidFill>
            <a:ln w="228600" cap="sq">
              <a:solidFill>
                <a:srgbClr val="9A1D04"/>
              </a:solidFill>
              <a:prstDash val="solid"/>
              <a:miter/>
            </a:ln>
          </p:spPr>
          <p:txBody>
            <a:bodyPr/>
            <a:lstStyle/>
            <a:p>
              <a:endParaRPr lang="en-US" dirty="0"/>
            </a:p>
          </p:txBody>
        </p:sp>
        <p:sp>
          <p:nvSpPr>
            <p:cNvPr id="4" name="TextBox 4"/>
            <p:cNvSpPr txBox="1"/>
            <p:nvPr/>
          </p:nvSpPr>
          <p:spPr>
            <a:xfrm>
              <a:off x="0" y="-38100"/>
              <a:ext cx="4982580" cy="2782993"/>
            </a:xfrm>
            <a:prstGeom prst="rect">
              <a:avLst/>
            </a:prstGeom>
            <a:ln>
              <a:solidFill>
                <a:srgbClr val="9A1D04"/>
              </a:solidFill>
            </a:ln>
          </p:spPr>
          <p:txBody>
            <a:bodyPr lIns="50800" tIns="50800" rIns="50800" bIns="50800" rtlCol="0" anchor="ctr"/>
            <a:lstStyle/>
            <a:p>
              <a:pPr marL="0" lvl="0" indent="0" algn="ctr">
                <a:lnSpc>
                  <a:spcPts val="2659"/>
                </a:lnSpc>
                <a:spcBef>
                  <a:spcPct val="0"/>
                </a:spcBef>
              </a:pPr>
              <a:endParaRPr>
                <a:solidFill>
                  <a:srgbClr val="C00000"/>
                </a:solidFill>
              </a:endParaRPr>
            </a:p>
          </p:txBody>
        </p:sp>
      </p:grpSp>
      <p:sp>
        <p:nvSpPr>
          <p:cNvPr id="7" name="TextBox 6">
            <a:extLst>
              <a:ext uri="{FF2B5EF4-FFF2-40B4-BE49-F238E27FC236}">
                <a16:creationId xmlns:a16="http://schemas.microsoft.com/office/drawing/2014/main" id="{F26088DA-DC15-87F7-A1D8-CBE99886F9C1}"/>
              </a:ext>
            </a:extLst>
          </p:cNvPr>
          <p:cNvSpPr txBox="1"/>
          <p:nvPr/>
        </p:nvSpPr>
        <p:spPr>
          <a:xfrm>
            <a:off x="2286000" y="1471465"/>
            <a:ext cx="9144000" cy="523220"/>
          </a:xfrm>
          <a:prstGeom prst="rect">
            <a:avLst/>
          </a:prstGeom>
          <a:noFill/>
        </p:spPr>
        <p:txBody>
          <a:bodyPr wrap="square">
            <a:spAutoFit/>
          </a:bodyPr>
          <a:lstStyle/>
          <a:p>
            <a:pPr marL="0" lvl="0" indent="0">
              <a:buNone/>
            </a:pPr>
            <a:r>
              <a:rPr lang="en-US" sz="2800" u="sng" dirty="0" err="1">
                <a:solidFill>
                  <a:schemeClr val="tx1"/>
                </a:solidFill>
                <a:latin typeface="Arial" panose="020B0604020202020204" pitchFamily="34" charset="0"/>
                <a:cs typeface="Arial" panose="020B0604020202020204" pitchFamily="34" charset="0"/>
              </a:rPr>
              <a:t>Ví</a:t>
            </a:r>
            <a:r>
              <a:rPr lang="en-US" sz="2800" u="sng" dirty="0">
                <a:solidFill>
                  <a:schemeClr val="tx1"/>
                </a:solidFill>
                <a:latin typeface="Arial" panose="020B0604020202020204" pitchFamily="34" charset="0"/>
                <a:cs typeface="Arial" panose="020B0604020202020204" pitchFamily="34" charset="0"/>
              </a:rPr>
              <a:t> </a:t>
            </a:r>
            <a:r>
              <a:rPr lang="en-US" sz="2800" u="sng" dirty="0" err="1">
                <a:solidFill>
                  <a:schemeClr val="tx1"/>
                </a:solidFill>
                <a:latin typeface="Arial" panose="020B0604020202020204" pitchFamily="34" charset="0"/>
                <a:cs typeface="Arial" panose="020B0604020202020204" pitchFamily="34" charset="0"/>
              </a:rPr>
              <a:t>dụ</a:t>
            </a:r>
            <a:r>
              <a:rPr lang="en-US" sz="2800" u="sng"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Dữ</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về</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doanh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tivi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mỗi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quý</a:t>
            </a:r>
            <a:r>
              <a:rPr lang="en-US" sz="2800" dirty="0">
                <a:solidFill>
                  <a:schemeClr val="tx1"/>
                </a:solidFill>
                <a:latin typeface="Arial" panose="020B0604020202020204" pitchFamily="34" charset="0"/>
                <a:cs typeface="Arial" panose="020B0604020202020204" pitchFamily="34" charset="0"/>
              </a:rPr>
              <a:t> 4 </a:t>
            </a:r>
            <a:r>
              <a:rPr lang="en-US" sz="2800" dirty="0" err="1">
                <a:solidFill>
                  <a:schemeClr val="tx1"/>
                </a:solidFill>
                <a:latin typeface="Arial" panose="020B0604020202020204" pitchFamily="34" charset="0"/>
                <a:cs typeface="Arial" panose="020B0604020202020204" pitchFamily="34" charset="0"/>
              </a:rPr>
              <a:t>năm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trước</a:t>
            </a:r>
            <a:r>
              <a:rPr lang="en-US" sz="2800" dirty="0">
                <a:solidFill>
                  <a:schemeClr val="tx1"/>
                </a:solidFill>
                <a:latin typeface="Arial" panose="020B0604020202020204" pitchFamily="34" charset="0"/>
                <a:cs typeface="Arial" panose="020B0604020202020204" pitchFamily="34" charset="0"/>
              </a:rPr>
              <a:t>:</a:t>
            </a:r>
          </a:p>
        </p:txBody>
      </p:sp>
      <p:graphicFrame>
        <p:nvGraphicFramePr>
          <p:cNvPr id="13" name="Content Placeholder 3">
            <a:extLst>
              <a:ext uri="{FF2B5EF4-FFF2-40B4-BE49-F238E27FC236}">
                <a16:creationId xmlns:a16="http://schemas.microsoft.com/office/drawing/2014/main" id="{5A29FE8B-8D6A-06F3-4A1E-A3E5734A558F}"/>
              </a:ext>
            </a:extLst>
          </p:cNvPr>
          <p:cNvGraphicFramePr>
            <a:graphicFrameLocks/>
          </p:cNvGraphicFramePr>
          <p:nvPr>
            <p:extLst>
              <p:ext uri="{D42A27DB-BD31-4B8C-83A1-F6EECF244321}">
                <p14:modId xmlns:p14="http://schemas.microsoft.com/office/powerpoint/2010/main" val="384595312"/>
              </p:ext>
            </p:extLst>
          </p:nvPr>
        </p:nvGraphicFramePr>
        <p:xfrm>
          <a:off x="3280370" y="2324100"/>
          <a:ext cx="11726061" cy="6823478"/>
        </p:xfrm>
        <a:graphic>
          <a:graphicData uri="http://schemas.openxmlformats.org/drawingml/2006/table">
            <a:tbl>
              <a:tblPr firstRow="1" firstCol="1" bandRow="1">
                <a:tableStyleId>{5C22544A-7EE6-4342-B048-85BDC9FD1C3A}</a:tableStyleId>
              </a:tblPr>
              <a:tblGrid>
                <a:gridCol w="3820299">
                  <a:extLst>
                    <a:ext uri="{9D8B030D-6E8A-4147-A177-3AD203B41FA5}">
                      <a16:colId xmlns:a16="http://schemas.microsoft.com/office/drawing/2014/main" val="20000"/>
                    </a:ext>
                  </a:extLst>
                </a:gridCol>
                <a:gridCol w="4073187">
                  <a:extLst>
                    <a:ext uri="{9D8B030D-6E8A-4147-A177-3AD203B41FA5}">
                      <a16:colId xmlns:a16="http://schemas.microsoft.com/office/drawing/2014/main" val="20001"/>
                    </a:ext>
                  </a:extLst>
                </a:gridCol>
                <a:gridCol w="3832575">
                  <a:extLst>
                    <a:ext uri="{9D8B030D-6E8A-4147-A177-3AD203B41FA5}">
                      <a16:colId xmlns:a16="http://schemas.microsoft.com/office/drawing/2014/main" val="20002"/>
                    </a:ext>
                  </a:extLst>
                </a:gridCol>
              </a:tblGrid>
              <a:tr h="488710">
                <a:tc>
                  <a:txBody>
                    <a:bodyPr/>
                    <a:lstStyle/>
                    <a:p>
                      <a:pPr marL="0" marR="0" algn="ctr">
                        <a:lnSpc>
                          <a:spcPct val="115000"/>
                        </a:lnSpc>
                        <a:spcBef>
                          <a:spcPts val="0"/>
                        </a:spcBef>
                        <a:spcAft>
                          <a:spcPts val="0"/>
                        </a:spcAft>
                      </a:pPr>
                      <a:r>
                        <a:rPr lang="vi-VN" sz="2800" dirty="0">
                          <a:effectLst/>
                          <a:latin typeface="+mn-lt"/>
                        </a:rPr>
                        <a:t>Year</a:t>
                      </a:r>
                      <a:endParaRPr lang="vi-VN" sz="2800" dirty="0">
                        <a:effectLst/>
                        <a:latin typeface="+mn-lt"/>
                        <a:ea typeface="Calibri"/>
                        <a:cs typeface="Times New Roman"/>
                      </a:endParaRPr>
                    </a:p>
                  </a:txBody>
                  <a:tcPr marL="68580" marR="68580" marT="0" marB="0">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800" dirty="0">
                          <a:effectLst/>
                          <a:latin typeface="+mn-lt"/>
                        </a:rPr>
                        <a:t>Quarter</a:t>
                      </a:r>
                      <a:endParaRPr lang="vi-VN" sz="2800" dirty="0">
                        <a:effectLst/>
                        <a:latin typeface="+mn-lt"/>
                        <a:ea typeface="Calibri"/>
                        <a:cs typeface="Times New Roman"/>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800" dirty="0">
                          <a:effectLst/>
                          <a:latin typeface="+mn-lt"/>
                        </a:rPr>
                        <a:t>Sales</a:t>
                      </a:r>
                      <a:endParaRPr lang="vi-VN" sz="2800" dirty="0">
                        <a:effectLst/>
                        <a:latin typeface="+mn-lt"/>
                        <a:ea typeface="Calibri"/>
                        <a:cs typeface="Times New Roman"/>
                      </a:endParaRPr>
                    </a:p>
                  </a:txBody>
                  <a:tcPr marL="68580" marR="68580" marT="0" marB="0">
                    <a:solidFill>
                      <a:schemeClr val="tx2"/>
                    </a:solidFill>
                  </a:tcPr>
                </a:tc>
                <a:extLst>
                  <a:ext uri="{0D108BD9-81ED-4DB2-BD59-A6C34878D82A}">
                    <a16:rowId xmlns:a16="http://schemas.microsoft.com/office/drawing/2014/main" val="10000"/>
                  </a:ext>
                </a:extLst>
              </a:tr>
              <a:tr h="336168">
                <a:tc rowSpan="4">
                  <a:txBody>
                    <a:bodyPr/>
                    <a:lstStyle/>
                    <a:p>
                      <a:pPr marL="0" marR="0" algn="ctr">
                        <a:lnSpc>
                          <a:spcPct val="115000"/>
                        </a:lnSpc>
                        <a:spcBef>
                          <a:spcPts val="0"/>
                        </a:spcBef>
                        <a:spcAft>
                          <a:spcPts val="0"/>
                        </a:spcAft>
                      </a:pPr>
                      <a:r>
                        <a:rPr lang="en-US" sz="2800" dirty="0">
                          <a:effectLst/>
                        </a:rPr>
                        <a:t> </a:t>
                      </a:r>
                      <a:r>
                        <a:rPr lang="vi-VN" sz="2800" dirty="0">
                          <a:effectLst/>
                        </a:rPr>
                        <a:t>1</a:t>
                      </a:r>
                      <a:r>
                        <a:rPr lang="vi-VN" sz="2000" dirty="0">
                          <a:effectLst/>
                        </a:rPr>
                        <a:t>  </a:t>
                      </a:r>
                      <a:endParaRPr lang="vi-VN" sz="2000" dirty="0">
                        <a:effectLst/>
                        <a:latin typeface="Calibri"/>
                        <a:ea typeface="Calibri"/>
                        <a:cs typeface="Times New Roman"/>
                      </a:endParaRPr>
                    </a:p>
                  </a:txBody>
                  <a:tcPr marL="68580" marR="68580" marT="0" marB="0" anchor="ctr">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400" dirty="0">
                          <a:effectLst/>
                        </a:rPr>
                        <a:t>1</a:t>
                      </a:r>
                      <a:endParaRPr lang="vi-VN"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a:ea typeface="Calibri"/>
                          <a:cs typeface="Times New Roman"/>
                        </a:rPr>
                        <a:t>4.8</a:t>
                      </a:r>
                      <a:endParaRPr lang="vi-VN"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36168">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400" dirty="0">
                          <a:effectLst/>
                        </a:rPr>
                        <a:t>2</a:t>
                      </a:r>
                      <a:endParaRPr lang="vi-VN" sz="24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4.1</a:t>
                      </a:r>
                      <a:endParaRPr lang="vi-VN" sz="24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02"/>
                  </a:ext>
                </a:extLst>
              </a:tr>
              <a:tr h="336168">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400" dirty="0">
                          <a:effectLst/>
                        </a:rPr>
                        <a:t>3</a:t>
                      </a:r>
                      <a:endParaRPr lang="vi-VN"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a:ea typeface="Calibri"/>
                          <a:cs typeface="Times New Roman"/>
                        </a:rPr>
                        <a:t>6.0</a:t>
                      </a:r>
                      <a:endParaRPr lang="vi-VN"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36168">
                <a:tc vMerge="1">
                  <a:txBody>
                    <a:bodyPr/>
                    <a:lstStyle/>
                    <a:p>
                      <a:endParaRPr dirty="0"/>
                    </a:p>
                  </a:txBody>
                  <a:tcPr marL="68580" marR="68580" marT="0" marB="0">
                    <a:solidFill>
                      <a:schemeClr val="tx2"/>
                    </a:solidFill>
                  </a:tcPr>
                </a:tc>
                <a:tc>
                  <a:txBody>
                    <a:bodyPr/>
                    <a:lstStyle/>
                    <a:p>
                      <a:pPr marL="0" marR="0" algn="ctr">
                        <a:lnSpc>
                          <a:spcPct val="115000"/>
                        </a:lnSpc>
                        <a:spcBef>
                          <a:spcPts val="0"/>
                        </a:spcBef>
                        <a:spcAft>
                          <a:spcPts val="0"/>
                        </a:spcAft>
                      </a:pPr>
                      <a:r>
                        <a:rPr lang="vi-VN" sz="2400" dirty="0">
                          <a:effectLst/>
                        </a:rPr>
                        <a:t>4</a:t>
                      </a:r>
                      <a:endParaRPr lang="vi-VN" sz="24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6.5</a:t>
                      </a:r>
                      <a:endParaRPr lang="vi-VN" sz="24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04"/>
                  </a:ext>
                </a:extLst>
              </a:tr>
              <a:tr h="336168">
                <a:tc rowSpan="4">
                  <a:txBody>
                    <a:bodyPr/>
                    <a:lstStyle/>
                    <a:p>
                      <a:pPr marL="0" marR="0" algn="ctr">
                        <a:lnSpc>
                          <a:spcPct val="115000"/>
                        </a:lnSpc>
                        <a:spcBef>
                          <a:spcPts val="0"/>
                        </a:spcBef>
                        <a:spcAft>
                          <a:spcPts val="0"/>
                        </a:spcAft>
                      </a:pPr>
                      <a:r>
                        <a:rPr lang="vi-VN" sz="2800" dirty="0">
                          <a:effectLst/>
                        </a:rPr>
                        <a:t>2</a:t>
                      </a:r>
                    </a:p>
                  </a:txBody>
                  <a:tcPr marL="68580" marR="68580" marT="0" marB="0" anchor="ctr">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400" dirty="0">
                          <a:effectLst/>
                        </a:rPr>
                        <a:t>1</a:t>
                      </a:r>
                      <a:endParaRPr lang="vi-VN"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a:ea typeface="Calibri"/>
                          <a:cs typeface="Times New Roman"/>
                        </a:rPr>
                        <a:t>5.8</a:t>
                      </a:r>
                      <a:endParaRPr lang="vi-VN"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336168">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400" dirty="0">
                          <a:effectLst/>
                        </a:rPr>
                        <a:t>2</a:t>
                      </a:r>
                      <a:endParaRPr lang="vi-VN" sz="24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5.2</a:t>
                      </a:r>
                      <a:endParaRPr lang="vi-VN" sz="24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06"/>
                  </a:ext>
                </a:extLst>
              </a:tr>
              <a:tr h="336168">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400" dirty="0">
                          <a:effectLst/>
                        </a:rPr>
                        <a:t>3</a:t>
                      </a:r>
                      <a:endParaRPr lang="vi-VN"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a:ea typeface="Calibri"/>
                          <a:cs typeface="Times New Roman"/>
                        </a:rPr>
                        <a:t>6.8</a:t>
                      </a:r>
                      <a:endParaRPr lang="vi-VN"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336168">
                <a:tc vMerge="1">
                  <a:txBody>
                    <a:bodyPr/>
                    <a:lstStyle/>
                    <a:p>
                      <a:endParaRPr dirty="0"/>
                    </a:p>
                  </a:txBody>
                  <a:tcPr marL="68580" marR="68580" marT="0" marB="0">
                    <a:solidFill>
                      <a:schemeClr val="tx2"/>
                    </a:solidFill>
                  </a:tcPr>
                </a:tc>
                <a:tc>
                  <a:txBody>
                    <a:bodyPr/>
                    <a:lstStyle/>
                    <a:p>
                      <a:pPr marL="0" marR="0" algn="ctr">
                        <a:lnSpc>
                          <a:spcPct val="115000"/>
                        </a:lnSpc>
                        <a:spcBef>
                          <a:spcPts val="0"/>
                        </a:spcBef>
                        <a:spcAft>
                          <a:spcPts val="0"/>
                        </a:spcAft>
                      </a:pPr>
                      <a:r>
                        <a:rPr lang="vi-VN" sz="2400" dirty="0">
                          <a:effectLst/>
                        </a:rPr>
                        <a:t>4</a:t>
                      </a:r>
                      <a:endParaRPr lang="vi-VN" sz="24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7.4</a:t>
                      </a:r>
                      <a:endParaRPr lang="vi-VN" sz="24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08"/>
                  </a:ext>
                </a:extLst>
              </a:tr>
              <a:tr h="336168">
                <a:tc rowSpan="4">
                  <a:txBody>
                    <a:bodyPr/>
                    <a:lstStyle/>
                    <a:p>
                      <a:pPr marL="0" marR="0" algn="ctr">
                        <a:lnSpc>
                          <a:spcPct val="115000"/>
                        </a:lnSpc>
                        <a:spcBef>
                          <a:spcPts val="0"/>
                        </a:spcBef>
                        <a:spcAft>
                          <a:spcPts val="0"/>
                        </a:spcAft>
                      </a:pPr>
                      <a:r>
                        <a:rPr lang="vi-VN" sz="2800" dirty="0">
                          <a:effectLst/>
                        </a:rPr>
                        <a:t>3</a:t>
                      </a:r>
                    </a:p>
                  </a:txBody>
                  <a:tcPr marL="68580" marR="68580" marT="0" marB="0" anchor="ctr">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400" dirty="0">
                          <a:effectLst/>
                        </a:rPr>
                        <a:t>1</a:t>
                      </a:r>
                      <a:endParaRPr lang="vi-VN"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a:ea typeface="Calibri"/>
                          <a:cs typeface="Times New Roman"/>
                        </a:rPr>
                        <a:t>6.0</a:t>
                      </a:r>
                      <a:endParaRPr lang="vi-VN"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336168">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400" dirty="0">
                          <a:effectLst/>
                        </a:rPr>
                        <a:t>2</a:t>
                      </a:r>
                      <a:endParaRPr lang="vi-VN" sz="24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5.6</a:t>
                      </a:r>
                      <a:endParaRPr lang="vi-VN" sz="24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10"/>
                  </a:ext>
                </a:extLst>
              </a:tr>
              <a:tr h="336168">
                <a:tc vMerge="1">
                  <a:txBody>
                    <a:bodyPr/>
                    <a:lstStyle/>
                    <a:p>
                      <a:endParaRPr/>
                    </a:p>
                  </a:txBody>
                  <a:tcPr marL="68580" marR="68580" marT="0" marB="0">
                    <a:solidFill>
                      <a:schemeClr val="tx2"/>
                    </a:solidFill>
                  </a:tcPr>
                </a:tc>
                <a:tc>
                  <a:txBody>
                    <a:bodyPr/>
                    <a:lstStyle/>
                    <a:p>
                      <a:pPr marL="0" marR="0" algn="ctr">
                        <a:lnSpc>
                          <a:spcPct val="115000"/>
                        </a:lnSpc>
                        <a:spcBef>
                          <a:spcPts val="0"/>
                        </a:spcBef>
                        <a:spcAft>
                          <a:spcPts val="0"/>
                        </a:spcAft>
                      </a:pPr>
                      <a:r>
                        <a:rPr lang="vi-VN" sz="2400" dirty="0">
                          <a:effectLst/>
                        </a:rPr>
                        <a:t>3</a:t>
                      </a:r>
                      <a:endParaRPr lang="vi-VN"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a:ea typeface="Calibri"/>
                          <a:cs typeface="Times New Roman"/>
                        </a:rPr>
                        <a:t>7.5</a:t>
                      </a:r>
                      <a:endParaRPr lang="vi-VN" sz="2400" dirty="0">
                        <a:effectLst/>
                        <a:latin typeface="Calibri"/>
                        <a:ea typeface="Calibri"/>
                        <a:cs typeface="Times New Roman"/>
                      </a:endParaRPr>
                    </a:p>
                  </a:txBody>
                  <a:tcPr marL="68580" marR="68580" marT="0" marB="0"/>
                </a:tc>
                <a:extLst>
                  <a:ext uri="{0D108BD9-81ED-4DB2-BD59-A6C34878D82A}">
                    <a16:rowId xmlns:a16="http://schemas.microsoft.com/office/drawing/2014/main" val="10011"/>
                  </a:ext>
                </a:extLst>
              </a:tr>
              <a:tr h="336168">
                <a:tc vMerge="1">
                  <a:txBody>
                    <a:bodyPr/>
                    <a:lstStyle/>
                    <a:p>
                      <a:endParaRPr dirty="0"/>
                    </a:p>
                  </a:txBody>
                  <a:tcPr marL="68580" marR="68580" marT="0" marB="0">
                    <a:solidFill>
                      <a:schemeClr val="tx2"/>
                    </a:solidFill>
                  </a:tcPr>
                </a:tc>
                <a:tc>
                  <a:txBody>
                    <a:bodyPr/>
                    <a:lstStyle/>
                    <a:p>
                      <a:pPr marL="0" marR="0" algn="ctr">
                        <a:lnSpc>
                          <a:spcPct val="115000"/>
                        </a:lnSpc>
                        <a:spcBef>
                          <a:spcPts val="0"/>
                        </a:spcBef>
                        <a:spcAft>
                          <a:spcPts val="0"/>
                        </a:spcAft>
                      </a:pPr>
                      <a:r>
                        <a:rPr lang="vi-VN" sz="2400" dirty="0">
                          <a:effectLst/>
                        </a:rPr>
                        <a:t>4</a:t>
                      </a:r>
                      <a:endParaRPr lang="vi-VN" sz="24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7.8</a:t>
                      </a:r>
                      <a:endParaRPr lang="vi-VN" sz="24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12"/>
                  </a:ext>
                </a:extLst>
              </a:tr>
              <a:tr h="336168">
                <a:tc rowSpan="4">
                  <a:txBody>
                    <a:bodyPr/>
                    <a:lstStyle/>
                    <a:p>
                      <a:pPr marL="0" marR="0" algn="ctr">
                        <a:lnSpc>
                          <a:spcPct val="115000"/>
                        </a:lnSpc>
                        <a:spcBef>
                          <a:spcPts val="0"/>
                        </a:spcBef>
                        <a:spcAft>
                          <a:spcPts val="0"/>
                        </a:spcAft>
                      </a:pPr>
                      <a:r>
                        <a:rPr lang="vi-VN" sz="2800" dirty="0">
                          <a:effectLst/>
                        </a:rPr>
                        <a:t>4</a:t>
                      </a:r>
                    </a:p>
                  </a:txBody>
                  <a:tcPr marL="68580" marR="68580" marT="0" marB="0" anchor="ctr">
                    <a:cell3D prstMaterial="dkEdge">
                      <a:bevel w="77470" h="12700" prst="softRound"/>
                      <a:lightRig rig="flood" dir="t"/>
                    </a:cell3D>
                    <a:solidFill>
                      <a:schemeClr val="tx2"/>
                    </a:solidFill>
                  </a:tcPr>
                </a:tc>
                <a:tc>
                  <a:txBody>
                    <a:bodyPr/>
                    <a:lstStyle/>
                    <a:p>
                      <a:pPr marL="0" marR="0" algn="ctr">
                        <a:lnSpc>
                          <a:spcPct val="115000"/>
                        </a:lnSpc>
                        <a:spcBef>
                          <a:spcPts val="0"/>
                        </a:spcBef>
                        <a:spcAft>
                          <a:spcPts val="0"/>
                        </a:spcAft>
                      </a:pPr>
                      <a:r>
                        <a:rPr lang="vi-VN" sz="2400" dirty="0">
                          <a:effectLst/>
                        </a:rPr>
                        <a:t>1</a:t>
                      </a:r>
                      <a:endParaRPr lang="vi-VN"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a:ea typeface="Calibri"/>
                          <a:cs typeface="Times New Roman"/>
                        </a:rPr>
                        <a:t>6.3</a:t>
                      </a:r>
                      <a:endParaRPr lang="vi-VN" sz="2400" dirty="0">
                        <a:effectLst/>
                        <a:latin typeface="Calibri"/>
                        <a:ea typeface="Calibri"/>
                        <a:cs typeface="Times New Roman"/>
                      </a:endParaRPr>
                    </a:p>
                  </a:txBody>
                  <a:tcPr marL="68580" marR="68580" marT="0" marB="0"/>
                </a:tc>
                <a:extLst>
                  <a:ext uri="{0D108BD9-81ED-4DB2-BD59-A6C34878D82A}">
                    <a16:rowId xmlns:a16="http://schemas.microsoft.com/office/drawing/2014/main" val="10013"/>
                  </a:ext>
                </a:extLst>
              </a:tr>
              <a:tr h="336168">
                <a:tc vMerge="1">
                  <a:txBody>
                    <a:bodyPr/>
                    <a:lstStyle/>
                    <a:p>
                      <a:endParaRPr/>
                    </a:p>
                  </a:txBody>
                  <a:tcPr marL="68580" marR="68580" marT="0" marB="0" anchor="ctr">
                    <a:solidFill>
                      <a:schemeClr val="tx2"/>
                    </a:solidFill>
                  </a:tcPr>
                </a:tc>
                <a:tc>
                  <a:txBody>
                    <a:bodyPr/>
                    <a:lstStyle/>
                    <a:p>
                      <a:pPr marL="0" marR="0" algn="ctr">
                        <a:lnSpc>
                          <a:spcPct val="115000"/>
                        </a:lnSpc>
                        <a:spcBef>
                          <a:spcPts val="0"/>
                        </a:spcBef>
                        <a:spcAft>
                          <a:spcPts val="0"/>
                        </a:spcAft>
                      </a:pPr>
                      <a:r>
                        <a:rPr lang="vi-VN" sz="2400" dirty="0">
                          <a:effectLst/>
                        </a:rPr>
                        <a:t>2</a:t>
                      </a:r>
                      <a:endParaRPr lang="vi-VN" sz="24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5.9</a:t>
                      </a:r>
                      <a:endParaRPr lang="vi-VN" sz="24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14"/>
                  </a:ext>
                </a:extLst>
              </a:tr>
              <a:tr h="336168">
                <a:tc vMerge="1">
                  <a:txBody>
                    <a:bodyPr/>
                    <a:lstStyle/>
                    <a:p>
                      <a:endParaRPr/>
                    </a:p>
                  </a:txBody>
                  <a:tcPr marL="68580" marR="68580" marT="0" marB="0" anchor="ctr">
                    <a:solidFill>
                      <a:schemeClr val="tx2"/>
                    </a:solidFill>
                  </a:tcPr>
                </a:tc>
                <a:tc>
                  <a:txBody>
                    <a:bodyPr/>
                    <a:lstStyle/>
                    <a:p>
                      <a:pPr marL="0" marR="0" algn="ctr">
                        <a:lnSpc>
                          <a:spcPct val="115000"/>
                        </a:lnSpc>
                        <a:spcBef>
                          <a:spcPts val="0"/>
                        </a:spcBef>
                        <a:spcAft>
                          <a:spcPts val="0"/>
                        </a:spcAft>
                      </a:pPr>
                      <a:r>
                        <a:rPr lang="vi-VN" sz="2400" dirty="0">
                          <a:effectLst/>
                        </a:rPr>
                        <a:t>3</a:t>
                      </a:r>
                      <a:endParaRPr lang="vi-VN"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latin typeface="Calibri"/>
                          <a:ea typeface="Calibri"/>
                          <a:cs typeface="Times New Roman"/>
                        </a:rPr>
                        <a:t>8.0</a:t>
                      </a:r>
                      <a:endParaRPr lang="vi-VN" sz="2400" dirty="0">
                        <a:effectLst/>
                        <a:latin typeface="Calibri"/>
                        <a:ea typeface="Calibri"/>
                        <a:cs typeface="Times New Roman"/>
                      </a:endParaRPr>
                    </a:p>
                  </a:txBody>
                  <a:tcPr marL="68580" marR="68580" marT="0" marB="0"/>
                </a:tc>
                <a:extLst>
                  <a:ext uri="{0D108BD9-81ED-4DB2-BD59-A6C34878D82A}">
                    <a16:rowId xmlns:a16="http://schemas.microsoft.com/office/drawing/2014/main" val="10015"/>
                  </a:ext>
                </a:extLst>
              </a:tr>
              <a:tr h="336168">
                <a:tc vMerge="1">
                  <a:txBody>
                    <a:bodyPr/>
                    <a:lstStyle/>
                    <a:p>
                      <a:endParaRPr dirty="0"/>
                    </a:p>
                  </a:txBody>
                  <a:tcPr marL="68580" marR="68580" marT="0" marB="0" anchor="ctr">
                    <a:solidFill>
                      <a:schemeClr val="tx2"/>
                    </a:solidFill>
                  </a:tcPr>
                </a:tc>
                <a:tc>
                  <a:txBody>
                    <a:bodyPr/>
                    <a:lstStyle/>
                    <a:p>
                      <a:pPr marL="0" marR="0" algn="ctr">
                        <a:lnSpc>
                          <a:spcPct val="115000"/>
                        </a:lnSpc>
                        <a:spcBef>
                          <a:spcPts val="0"/>
                        </a:spcBef>
                        <a:spcAft>
                          <a:spcPts val="0"/>
                        </a:spcAft>
                      </a:pPr>
                      <a:r>
                        <a:rPr lang="vi-VN" sz="2400" dirty="0">
                          <a:effectLst/>
                        </a:rPr>
                        <a:t>4</a:t>
                      </a:r>
                      <a:endParaRPr lang="vi-VN" sz="2400" dirty="0">
                        <a:effectLst/>
                        <a:latin typeface="Calibri"/>
                        <a:ea typeface="Calibri"/>
                        <a:cs typeface="Times New Roman"/>
                      </a:endParaRPr>
                    </a:p>
                  </a:txBody>
                  <a:tcPr marL="68580" marR="68580" marT="0" marB="0">
                    <a:solidFill>
                      <a:srgbClr val="FFFFFF"/>
                    </a:solidFill>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8.4</a:t>
                      </a:r>
                      <a:endParaRPr lang="vi-VN" sz="2400" dirty="0">
                        <a:effectLst/>
                        <a:latin typeface="Calibri"/>
                        <a:ea typeface="Calibri"/>
                        <a:cs typeface="Times New Roman"/>
                      </a:endParaRPr>
                    </a:p>
                  </a:txBody>
                  <a:tcPr marL="68580" marR="68580" marT="0" marB="0">
                    <a:solidFill>
                      <a:srgbClr val="FFFFFF"/>
                    </a:solidFill>
                  </a:tcPr>
                </a:tc>
                <a:extLst>
                  <a:ext uri="{0D108BD9-81ED-4DB2-BD59-A6C34878D82A}">
                    <a16:rowId xmlns:a16="http://schemas.microsoft.com/office/drawing/2014/main" val="10016"/>
                  </a:ext>
                </a:extLst>
              </a:tr>
            </a:tbl>
          </a:graphicData>
        </a:graphic>
      </p:graphicFrame>
      <p:sp>
        <p:nvSpPr>
          <p:cNvPr id="14" name="TextBox 13">
            <a:extLst>
              <a:ext uri="{FF2B5EF4-FFF2-40B4-BE49-F238E27FC236}">
                <a16:creationId xmlns:a16="http://schemas.microsoft.com/office/drawing/2014/main" id="{6EDA7F8D-254A-74B5-C861-8B8290B4FA1F}"/>
              </a:ext>
            </a:extLst>
          </p:cNvPr>
          <p:cNvSpPr txBox="1"/>
          <p:nvPr/>
        </p:nvSpPr>
        <p:spPr>
          <a:xfrm>
            <a:off x="8686800" y="487548"/>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Tree>
    <p:extLst>
      <p:ext uri="{BB962C8B-B14F-4D97-AF65-F5344CB8AC3E}">
        <p14:creationId xmlns:p14="http://schemas.microsoft.com/office/powerpoint/2010/main" val="41009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3"/>
                                        </p:tgtEl>
                                      </p:cBhvr>
                                    </p:animEffect>
                                    <p:anim calcmode="lin" valueType="num">
                                      <p:cBhvr>
                                        <p:cTn id="14" dur="1000"/>
                                        <p:tgtEl>
                                          <p:spTgt spid="13"/>
                                        </p:tgtEl>
                                        <p:attrNameLst>
                                          <p:attrName>ppt_x</p:attrName>
                                        </p:attrNameLst>
                                      </p:cBhvr>
                                      <p:tavLst>
                                        <p:tav tm="0">
                                          <p:val>
                                            <p:strVal val="ppt_x"/>
                                          </p:val>
                                        </p:tav>
                                        <p:tav tm="100000">
                                          <p:val>
                                            <p:strVal val="ppt_x"/>
                                          </p:val>
                                        </p:tav>
                                      </p:tavLst>
                                    </p:anim>
                                    <p:anim calcmode="lin" valueType="num">
                                      <p:cBhvr>
                                        <p:cTn id="15" dur="1000"/>
                                        <p:tgtEl>
                                          <p:spTgt spid="13"/>
                                        </p:tgtEl>
                                        <p:attrNameLst>
                                          <p:attrName>ppt_y</p:attrName>
                                        </p:attrNameLst>
                                      </p:cBhvr>
                                      <p:tavLst>
                                        <p:tav tm="0">
                                          <p:val>
                                            <p:strVal val="ppt_y"/>
                                          </p:val>
                                        </p:tav>
                                        <p:tav tm="100000">
                                          <p:val>
                                            <p:strVal val="ppt_y+.1"/>
                                          </p:val>
                                        </p:tav>
                                      </p:tavLst>
                                    </p:anim>
                                    <p:set>
                                      <p:cBhvr>
                                        <p:cTn id="16"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7242" y="123886"/>
            <a:ext cx="17793515" cy="9802411"/>
            <a:chOff x="0" y="0"/>
            <a:chExt cx="4982580" cy="2744893"/>
          </a:xfrm>
        </p:grpSpPr>
        <p:sp>
          <p:nvSpPr>
            <p:cNvPr id="3" name="Freeform 3"/>
            <p:cNvSpPr/>
            <p:nvPr/>
          </p:nvSpPr>
          <p:spPr>
            <a:xfrm>
              <a:off x="0" y="0"/>
              <a:ext cx="4982580" cy="2744893"/>
            </a:xfrm>
            <a:custGeom>
              <a:avLst/>
              <a:gdLst/>
              <a:ahLst/>
              <a:cxnLst/>
              <a:rect l="l" t="t" r="r" b="b"/>
              <a:pathLst>
                <a:path w="4982580" h="2744893">
                  <a:moveTo>
                    <a:pt x="0" y="0"/>
                  </a:moveTo>
                  <a:lnTo>
                    <a:pt x="4982580" y="0"/>
                  </a:lnTo>
                  <a:lnTo>
                    <a:pt x="4982580" y="2744893"/>
                  </a:lnTo>
                  <a:lnTo>
                    <a:pt x="0" y="2744893"/>
                  </a:lnTo>
                  <a:close/>
                </a:path>
              </a:pathLst>
            </a:custGeom>
            <a:solidFill>
              <a:srgbClr val="C00000">
                <a:alpha val="0"/>
              </a:srgbClr>
            </a:solidFill>
            <a:ln w="228600" cap="sq">
              <a:solidFill>
                <a:srgbClr val="9A1D04"/>
              </a:solidFill>
              <a:prstDash val="solid"/>
              <a:miter/>
            </a:ln>
          </p:spPr>
          <p:txBody>
            <a:bodyPr/>
            <a:lstStyle/>
            <a:p>
              <a:endParaRPr lang="en-US" dirty="0"/>
            </a:p>
          </p:txBody>
        </p:sp>
        <p:sp>
          <p:nvSpPr>
            <p:cNvPr id="4" name="TextBox 4"/>
            <p:cNvSpPr txBox="1"/>
            <p:nvPr/>
          </p:nvSpPr>
          <p:spPr>
            <a:xfrm>
              <a:off x="0" y="-38100"/>
              <a:ext cx="4982580" cy="2782993"/>
            </a:xfrm>
            <a:prstGeom prst="rect">
              <a:avLst/>
            </a:prstGeom>
            <a:ln>
              <a:solidFill>
                <a:srgbClr val="9A1D04"/>
              </a:solidFill>
            </a:ln>
          </p:spPr>
          <p:txBody>
            <a:bodyPr lIns="50800" tIns="50800" rIns="50800" bIns="50800" rtlCol="0" anchor="ctr"/>
            <a:lstStyle/>
            <a:p>
              <a:pPr marL="0" lvl="0" indent="0" algn="ctr">
                <a:lnSpc>
                  <a:spcPts val="2659"/>
                </a:lnSpc>
                <a:spcBef>
                  <a:spcPct val="0"/>
                </a:spcBef>
              </a:pPr>
              <a:endParaRPr>
                <a:solidFill>
                  <a:srgbClr val="C00000"/>
                </a:solidFill>
              </a:endParaRPr>
            </a:p>
          </p:txBody>
        </p:sp>
      </p:grpSp>
      <p:sp>
        <p:nvSpPr>
          <p:cNvPr id="7" name="TextBox 6">
            <a:extLst>
              <a:ext uri="{FF2B5EF4-FFF2-40B4-BE49-F238E27FC236}">
                <a16:creationId xmlns:a16="http://schemas.microsoft.com/office/drawing/2014/main" id="{F26088DA-DC15-87F7-A1D8-CBE99886F9C1}"/>
              </a:ext>
            </a:extLst>
          </p:cNvPr>
          <p:cNvSpPr txBox="1"/>
          <p:nvPr/>
        </p:nvSpPr>
        <p:spPr>
          <a:xfrm>
            <a:off x="2286000" y="1471465"/>
            <a:ext cx="9144000" cy="523220"/>
          </a:xfrm>
          <a:prstGeom prst="rect">
            <a:avLst/>
          </a:prstGeom>
          <a:noFill/>
        </p:spPr>
        <p:txBody>
          <a:bodyPr wrap="square">
            <a:spAutoFit/>
          </a:bodyPr>
          <a:lstStyle/>
          <a:p>
            <a:pPr marL="0" lvl="0" indent="0">
              <a:buNone/>
            </a:pPr>
            <a:r>
              <a:rPr lang="en-US" sz="2800" u="sng" dirty="0" err="1">
                <a:solidFill>
                  <a:schemeClr val="tx1"/>
                </a:solidFill>
                <a:latin typeface="Arial" panose="020B0604020202020204" pitchFamily="34" charset="0"/>
                <a:cs typeface="Arial" panose="020B0604020202020204" pitchFamily="34" charset="0"/>
              </a:rPr>
              <a:t>Ví</a:t>
            </a:r>
            <a:r>
              <a:rPr lang="en-US" sz="2800" u="sng" dirty="0">
                <a:solidFill>
                  <a:schemeClr val="tx1"/>
                </a:solidFill>
                <a:latin typeface="Arial" panose="020B0604020202020204" pitchFamily="34" charset="0"/>
                <a:cs typeface="Arial" panose="020B0604020202020204" pitchFamily="34" charset="0"/>
              </a:rPr>
              <a:t> </a:t>
            </a:r>
            <a:r>
              <a:rPr lang="en-US" sz="2800" u="sng" dirty="0" err="1">
                <a:solidFill>
                  <a:schemeClr val="tx1"/>
                </a:solidFill>
                <a:latin typeface="Arial" panose="020B0604020202020204" pitchFamily="34" charset="0"/>
                <a:cs typeface="Arial" panose="020B0604020202020204" pitchFamily="34" charset="0"/>
              </a:rPr>
              <a:t>dụ</a:t>
            </a:r>
            <a:r>
              <a:rPr lang="en-US" sz="2800" u="sng"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Dữ</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về</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doanh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tivi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mỗi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quý</a:t>
            </a:r>
            <a:r>
              <a:rPr lang="en-US" sz="2800" dirty="0">
                <a:solidFill>
                  <a:schemeClr val="tx1"/>
                </a:solidFill>
                <a:latin typeface="Arial" panose="020B0604020202020204" pitchFamily="34" charset="0"/>
                <a:cs typeface="Arial" panose="020B0604020202020204" pitchFamily="34" charset="0"/>
              </a:rPr>
              <a:t> 4 </a:t>
            </a:r>
            <a:r>
              <a:rPr lang="en-US" sz="2800" dirty="0" err="1">
                <a:solidFill>
                  <a:schemeClr val="tx1"/>
                </a:solidFill>
                <a:latin typeface="Arial" panose="020B0604020202020204" pitchFamily="34" charset="0"/>
                <a:cs typeface="Arial" panose="020B0604020202020204" pitchFamily="34" charset="0"/>
              </a:rPr>
              <a:t>năm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trước</a:t>
            </a:r>
            <a:r>
              <a:rPr lang="en-US" sz="2800" dirty="0">
                <a:solidFill>
                  <a:schemeClr val="tx1"/>
                </a:solidFill>
                <a:latin typeface="Arial" panose="020B0604020202020204" pitchFamily="34" charset="0"/>
                <a:cs typeface="Arial" panose="020B0604020202020204" pitchFamily="34" charset="0"/>
              </a:rPr>
              <a:t>:</a:t>
            </a:r>
          </a:p>
        </p:txBody>
      </p:sp>
      <p:graphicFrame>
        <p:nvGraphicFramePr>
          <p:cNvPr id="9" name="Content Placeholder 3">
            <a:extLst>
              <a:ext uri="{FF2B5EF4-FFF2-40B4-BE49-F238E27FC236}">
                <a16:creationId xmlns:a16="http://schemas.microsoft.com/office/drawing/2014/main" id="{F66B3288-8648-99E0-E60D-E83562BA5BD0}"/>
              </a:ext>
            </a:extLst>
          </p:cNvPr>
          <p:cNvGraphicFramePr>
            <a:graphicFrameLocks/>
          </p:cNvGraphicFramePr>
          <p:nvPr>
            <p:extLst>
              <p:ext uri="{D42A27DB-BD31-4B8C-83A1-F6EECF244321}">
                <p14:modId xmlns:p14="http://schemas.microsoft.com/office/powerpoint/2010/main" val="382958193"/>
              </p:ext>
            </p:extLst>
          </p:nvPr>
        </p:nvGraphicFramePr>
        <p:xfrm>
          <a:off x="1752600" y="2781300"/>
          <a:ext cx="9525000" cy="547062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80367EA1-80F1-1B4D-43D6-26B1DBB3E830}"/>
              </a:ext>
            </a:extLst>
          </p:cNvPr>
          <p:cNvSpPr txBox="1"/>
          <p:nvPr/>
        </p:nvSpPr>
        <p:spPr>
          <a:xfrm>
            <a:off x="11887200" y="3269843"/>
            <a:ext cx="5257800" cy="3244158"/>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Biểu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thấy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Sự</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tăng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xu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hướng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Biểu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thị</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doanh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thấp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ở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quý</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thứ</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năm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ở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quý</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bốn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0393416-B835-FC52-B1C6-53445858DE5D}"/>
              </a:ext>
            </a:extLst>
          </p:cNvPr>
          <p:cNvSpPr txBox="1"/>
          <p:nvPr/>
        </p:nvSpPr>
        <p:spPr>
          <a:xfrm>
            <a:off x="8686800" y="487548"/>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Tree>
    <p:extLst>
      <p:ext uri="{BB962C8B-B14F-4D97-AF65-F5344CB8AC3E}">
        <p14:creationId xmlns:p14="http://schemas.microsoft.com/office/powerpoint/2010/main" val="260659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7242" y="123886"/>
            <a:ext cx="17793515" cy="9802411"/>
            <a:chOff x="0" y="0"/>
            <a:chExt cx="4982580" cy="2744893"/>
          </a:xfrm>
        </p:grpSpPr>
        <p:sp>
          <p:nvSpPr>
            <p:cNvPr id="3" name="Freeform 3"/>
            <p:cNvSpPr/>
            <p:nvPr/>
          </p:nvSpPr>
          <p:spPr>
            <a:xfrm>
              <a:off x="0" y="0"/>
              <a:ext cx="4982580" cy="2744893"/>
            </a:xfrm>
            <a:custGeom>
              <a:avLst/>
              <a:gdLst/>
              <a:ahLst/>
              <a:cxnLst/>
              <a:rect l="l" t="t" r="r" b="b"/>
              <a:pathLst>
                <a:path w="4982580" h="2744893">
                  <a:moveTo>
                    <a:pt x="0" y="0"/>
                  </a:moveTo>
                  <a:lnTo>
                    <a:pt x="4982580" y="0"/>
                  </a:lnTo>
                  <a:lnTo>
                    <a:pt x="4982580" y="2744893"/>
                  </a:lnTo>
                  <a:lnTo>
                    <a:pt x="0" y="2744893"/>
                  </a:lnTo>
                  <a:close/>
                </a:path>
              </a:pathLst>
            </a:custGeom>
            <a:solidFill>
              <a:srgbClr val="C00000">
                <a:alpha val="0"/>
              </a:srgbClr>
            </a:solidFill>
            <a:ln w="228600" cap="sq">
              <a:solidFill>
                <a:srgbClr val="9A1D04"/>
              </a:solidFill>
              <a:prstDash val="solid"/>
              <a:miter/>
            </a:ln>
          </p:spPr>
          <p:txBody>
            <a:bodyPr/>
            <a:lstStyle/>
            <a:p>
              <a:endParaRPr lang="en-US" dirty="0"/>
            </a:p>
          </p:txBody>
        </p:sp>
        <p:sp>
          <p:nvSpPr>
            <p:cNvPr id="4" name="TextBox 4"/>
            <p:cNvSpPr txBox="1"/>
            <p:nvPr/>
          </p:nvSpPr>
          <p:spPr>
            <a:xfrm>
              <a:off x="0" y="-38100"/>
              <a:ext cx="4982580" cy="2782993"/>
            </a:xfrm>
            <a:prstGeom prst="rect">
              <a:avLst/>
            </a:prstGeom>
            <a:ln>
              <a:solidFill>
                <a:srgbClr val="9A1D04"/>
              </a:solidFill>
            </a:ln>
          </p:spPr>
          <p:txBody>
            <a:bodyPr lIns="50800" tIns="50800" rIns="50800" bIns="50800" rtlCol="0" anchor="ctr"/>
            <a:lstStyle/>
            <a:p>
              <a:pPr marL="0" lvl="0" indent="0" algn="ctr">
                <a:lnSpc>
                  <a:spcPts val="2659"/>
                </a:lnSpc>
                <a:spcBef>
                  <a:spcPct val="0"/>
                </a:spcBef>
              </a:pPr>
              <a:endParaRPr>
                <a:solidFill>
                  <a:srgbClr val="C00000"/>
                </a:solidFill>
              </a:endParaRPr>
            </a:p>
          </p:txBody>
        </p:sp>
      </p:grpSp>
      <p:sp>
        <p:nvSpPr>
          <p:cNvPr id="7" name="TextBox 6">
            <a:extLst>
              <a:ext uri="{FF2B5EF4-FFF2-40B4-BE49-F238E27FC236}">
                <a16:creationId xmlns:a16="http://schemas.microsoft.com/office/drawing/2014/main" id="{F26088DA-DC15-87F7-A1D8-CBE99886F9C1}"/>
              </a:ext>
            </a:extLst>
          </p:cNvPr>
          <p:cNvSpPr txBox="1"/>
          <p:nvPr/>
        </p:nvSpPr>
        <p:spPr>
          <a:xfrm>
            <a:off x="2286000" y="1471465"/>
            <a:ext cx="9144000" cy="523220"/>
          </a:xfrm>
          <a:prstGeom prst="rect">
            <a:avLst/>
          </a:prstGeom>
          <a:noFill/>
        </p:spPr>
        <p:txBody>
          <a:bodyPr wrap="square">
            <a:spAutoFit/>
          </a:bodyPr>
          <a:lstStyle/>
          <a:p>
            <a:pPr marL="0" lvl="0" indent="0">
              <a:buNone/>
            </a:pPr>
            <a:r>
              <a:rPr lang="en-US" sz="2800" u="sng" dirty="0" err="1">
                <a:solidFill>
                  <a:schemeClr val="tx1"/>
                </a:solidFill>
                <a:latin typeface="Arial" panose="020B0604020202020204" pitchFamily="34" charset="0"/>
                <a:cs typeface="Arial" panose="020B0604020202020204" pitchFamily="34" charset="0"/>
              </a:rPr>
              <a:t>Ví</a:t>
            </a:r>
            <a:r>
              <a:rPr lang="en-US" sz="2800" u="sng" dirty="0">
                <a:solidFill>
                  <a:schemeClr val="tx1"/>
                </a:solidFill>
                <a:latin typeface="Arial" panose="020B0604020202020204" pitchFamily="34" charset="0"/>
                <a:cs typeface="Arial" panose="020B0604020202020204" pitchFamily="34" charset="0"/>
              </a:rPr>
              <a:t> </a:t>
            </a:r>
            <a:r>
              <a:rPr lang="en-US" sz="2800" u="sng" dirty="0" err="1">
                <a:solidFill>
                  <a:schemeClr val="tx1"/>
                </a:solidFill>
                <a:latin typeface="Arial" panose="020B0604020202020204" pitchFamily="34" charset="0"/>
                <a:cs typeface="Arial" panose="020B0604020202020204" pitchFamily="34" charset="0"/>
              </a:rPr>
              <a:t>dụ</a:t>
            </a:r>
            <a:r>
              <a:rPr lang="en-US" sz="2800" u="sng"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Dữ</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về</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doanh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tivi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mỗi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quý</a:t>
            </a:r>
            <a:r>
              <a:rPr lang="en-US" sz="2800" dirty="0">
                <a:solidFill>
                  <a:schemeClr val="tx1"/>
                </a:solidFill>
                <a:latin typeface="Arial" panose="020B0604020202020204" pitchFamily="34" charset="0"/>
                <a:cs typeface="Arial" panose="020B0604020202020204" pitchFamily="34" charset="0"/>
              </a:rPr>
              <a:t> 4 </a:t>
            </a:r>
            <a:r>
              <a:rPr lang="en-US" sz="2800" dirty="0" err="1">
                <a:solidFill>
                  <a:schemeClr val="tx1"/>
                </a:solidFill>
                <a:latin typeface="Arial" panose="020B0604020202020204" pitchFamily="34" charset="0"/>
                <a:cs typeface="Arial" panose="020B0604020202020204" pitchFamily="34" charset="0"/>
              </a:rPr>
              <a:t>năm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trước</a:t>
            </a:r>
            <a:r>
              <a:rPr lang="en-US" sz="2800" dirty="0">
                <a:solidFill>
                  <a:schemeClr val="tx1"/>
                </a:solidFill>
                <a:latin typeface="Arial" panose="020B0604020202020204" pitchFamily="34" charset="0"/>
                <a:cs typeface="Arial" panose="020B0604020202020204" pitchFamily="34" charset="0"/>
              </a:rPr>
              <a:t>:</a:t>
            </a:r>
          </a:p>
        </p:txBody>
      </p:sp>
      <p:graphicFrame>
        <p:nvGraphicFramePr>
          <p:cNvPr id="9" name="Content Placeholder 3">
            <a:extLst>
              <a:ext uri="{FF2B5EF4-FFF2-40B4-BE49-F238E27FC236}">
                <a16:creationId xmlns:a16="http://schemas.microsoft.com/office/drawing/2014/main" id="{F66B3288-8648-99E0-E60D-E83562BA5BD0}"/>
              </a:ext>
            </a:extLst>
          </p:cNvPr>
          <p:cNvGraphicFramePr>
            <a:graphicFrameLocks/>
          </p:cNvGraphicFramePr>
          <p:nvPr/>
        </p:nvGraphicFramePr>
        <p:xfrm>
          <a:off x="1752600" y="2781300"/>
          <a:ext cx="9525000" cy="547062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80367EA1-80F1-1B4D-43D6-26B1DBB3E830}"/>
              </a:ext>
            </a:extLst>
          </p:cNvPr>
          <p:cNvSpPr txBox="1"/>
          <p:nvPr/>
        </p:nvSpPr>
        <p:spPr>
          <a:xfrm>
            <a:off x="11887200" y="3269843"/>
            <a:ext cx="5257800" cy="3244158"/>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Thành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phần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mùa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cũng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tại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b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Trong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trường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hợp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chúng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cần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phải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sử</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một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phương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pháp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dự</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báo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năng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xử</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lý</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xu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hướng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mùa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91F57A4-2892-AE44-48AD-ECAA3D88C8D3}"/>
              </a:ext>
            </a:extLst>
          </p:cNvPr>
          <p:cNvSpPr txBox="1"/>
          <p:nvPr/>
        </p:nvSpPr>
        <p:spPr>
          <a:xfrm>
            <a:off x="8686800" y="487548"/>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Tree>
    <p:extLst>
      <p:ext uri="{BB962C8B-B14F-4D97-AF65-F5344CB8AC3E}">
        <p14:creationId xmlns:p14="http://schemas.microsoft.com/office/powerpoint/2010/main" val="337499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43417" y="2495992"/>
            <a:ext cx="7679334" cy="6649957"/>
            <a:chOff x="0" y="0"/>
            <a:chExt cx="4282440" cy="3708400"/>
          </a:xfrm>
          <a:blipFill dpi="0" rotWithShape="1">
            <a:blip r:embed="rId2"/>
            <a:srcRect/>
            <a:stretch>
              <a:fillRect l="-8000" t="-18000" r="-25000"/>
            </a:stretch>
          </a:blipFill>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grpSp>
      <p:grpSp>
        <p:nvGrpSpPr>
          <p:cNvPr id="12" name="Group 12"/>
          <p:cNvGrpSpPr/>
          <p:nvPr/>
        </p:nvGrpSpPr>
        <p:grpSpPr>
          <a:xfrm rot="-5400000">
            <a:off x="-1731759" y="-2867974"/>
            <a:ext cx="4974202" cy="5735948"/>
            <a:chOff x="0" y="0"/>
            <a:chExt cx="744130" cy="858085"/>
          </a:xfrm>
        </p:grpSpPr>
        <p:sp>
          <p:nvSpPr>
            <p:cNvPr id="13" name="Freeform 13"/>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CD0505"/>
            </a:solidFill>
          </p:spPr>
          <p:txBody>
            <a:bodyPr/>
            <a:lstStyle/>
            <a:p>
              <a:endParaRPr lang="en-US"/>
            </a:p>
          </p:txBody>
        </p:sp>
        <p:sp>
          <p:nvSpPr>
            <p:cNvPr id="14" name="TextBox 14"/>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5400000">
            <a:off x="7264938" y="7262356"/>
            <a:ext cx="1515627" cy="1718159"/>
            <a:chOff x="0" y="0"/>
            <a:chExt cx="756936" cy="858085"/>
          </a:xfrm>
        </p:grpSpPr>
        <p:sp>
          <p:nvSpPr>
            <p:cNvPr id="16" name="Freeform 16"/>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7" name="TextBox 17"/>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5400000">
            <a:off x="8521109" y="6301824"/>
            <a:ext cx="721442" cy="831924"/>
            <a:chOff x="0" y="0"/>
            <a:chExt cx="744130" cy="858085"/>
          </a:xfrm>
        </p:grpSpPr>
        <p:sp>
          <p:nvSpPr>
            <p:cNvPr id="19" name="Freeform 19"/>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000000"/>
            </a:solidFill>
          </p:spPr>
          <p:txBody>
            <a:bodyPr/>
            <a:lstStyle/>
            <a:p>
              <a:endParaRPr lang="en-US"/>
            </a:p>
          </p:txBody>
        </p:sp>
        <p:sp>
          <p:nvSpPr>
            <p:cNvPr id="20" name="TextBox 20"/>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
            <a:extLst>
              <a:ext uri="{FF2B5EF4-FFF2-40B4-BE49-F238E27FC236}">
                <a16:creationId xmlns:a16="http://schemas.microsoft.com/office/drawing/2014/main" id="{97820B85-09A0-2B12-6248-9386F7E16C0D}"/>
              </a:ext>
            </a:extLst>
          </p:cNvPr>
          <p:cNvSpPr txBox="1"/>
          <p:nvPr/>
        </p:nvSpPr>
        <p:spPr>
          <a:xfrm>
            <a:off x="8953811" y="1675915"/>
            <a:ext cx="9267498" cy="774892"/>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marL="0" lvl="0" indent="0" algn="ctr">
              <a:lnSpc>
                <a:spcPts val="6569"/>
              </a:lnSpc>
              <a:spcBef>
                <a:spcPct val="0"/>
              </a:spcBef>
            </a:pPr>
            <a:r>
              <a:rPr lang="en-US" sz="4800" b="1" spc="-93">
                <a:solidFill>
                  <a:srgbClr val="191919"/>
                </a:solidFill>
                <a:latin typeface="Arial" panose="020B0604020202020204" pitchFamily="34" charset="0"/>
                <a:ea typeface="Open Sauce Bold"/>
                <a:cs typeface="Arial" panose="020B0604020202020204" pitchFamily="34" charset="0"/>
                <a:sym typeface="Open Sauce Bold"/>
              </a:rPr>
              <a:t> THÀNH PHẦN CHU KÌ</a:t>
            </a:r>
            <a:endParaRPr lang="en-US" sz="4800" b="1" spc="-93" dirty="0">
              <a:solidFill>
                <a:srgbClr val="191919"/>
              </a:solidFill>
              <a:latin typeface="Arial" panose="020B0604020202020204" pitchFamily="34" charset="0"/>
              <a:ea typeface="Open Sauce Bold"/>
              <a:cs typeface="Arial" panose="020B0604020202020204" pitchFamily="34" charset="0"/>
              <a:sym typeface="Open Sauce Bold"/>
            </a:endParaRPr>
          </a:p>
        </p:txBody>
      </p:sp>
      <p:sp>
        <p:nvSpPr>
          <p:cNvPr id="22" name="TextBox 21">
            <a:extLst>
              <a:ext uri="{FF2B5EF4-FFF2-40B4-BE49-F238E27FC236}">
                <a16:creationId xmlns:a16="http://schemas.microsoft.com/office/drawing/2014/main" id="{C7D54073-BF36-DE89-42BC-AC5AB13AA58A}"/>
              </a:ext>
            </a:extLst>
          </p:cNvPr>
          <p:cNvSpPr txBox="1"/>
          <p:nvPr/>
        </p:nvSpPr>
        <p:spPr>
          <a:xfrm>
            <a:off x="8686800" y="487548"/>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23" name="TextBox 22">
            <a:extLst>
              <a:ext uri="{FF2B5EF4-FFF2-40B4-BE49-F238E27FC236}">
                <a16:creationId xmlns:a16="http://schemas.microsoft.com/office/drawing/2014/main" id="{567F85C0-1255-3B5B-6459-9E36993854D0}"/>
              </a:ext>
            </a:extLst>
          </p:cNvPr>
          <p:cNvSpPr txBox="1"/>
          <p:nvPr/>
        </p:nvSpPr>
        <p:spPr>
          <a:xfrm>
            <a:off x="10058400" y="3269843"/>
            <a:ext cx="7315200" cy="2597827"/>
          </a:xfrm>
          <a:prstGeom prst="rect">
            <a:avLst/>
          </a:prstGeom>
          <a:noFill/>
        </p:spPr>
        <p:txBody>
          <a:bodyPr wrap="square">
            <a:spAutoFit/>
          </a:bodyPr>
          <a:lstStyle/>
          <a:p>
            <a:pPr lvl="0" algn="just">
              <a:lnSpc>
                <a:spcPct val="150000"/>
              </a:lnSpc>
            </a:pPr>
            <a:r>
              <a:rPr lang="en-US" sz="2800" dirty="0">
                <a:solidFill>
                  <a:schemeClr val="tx1"/>
                </a:solidFill>
                <a:latin typeface="Arial" panose="020B0604020202020204" pitchFamily="34" charset="0"/>
                <a:cs typeface="Arial" panose="020B0604020202020204" pitchFamily="34" charset="0"/>
              </a:rPr>
              <a:t>Thành </a:t>
            </a:r>
            <a:r>
              <a:rPr lang="en-US" sz="2800" dirty="0" err="1">
                <a:solidFill>
                  <a:schemeClr val="tx1"/>
                </a:solidFill>
                <a:latin typeface="Arial" panose="020B0604020202020204" pitchFamily="34" charset="0"/>
                <a:cs typeface="Arial" panose="020B0604020202020204" pitchFamily="34" charset="0"/>
              </a:rPr>
              <a:t>phần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tính</a:t>
            </a:r>
            <a:r>
              <a:rPr lang="en-US" sz="2800" dirty="0">
                <a:solidFill>
                  <a:schemeClr val="tx1"/>
                </a:solidFill>
                <a:latin typeface="Arial" panose="020B0604020202020204" pitchFamily="34" charset="0"/>
                <a:cs typeface="Arial" panose="020B0604020202020204" pitchFamily="34" charset="0"/>
              </a:rPr>
              <a:t> chu </a:t>
            </a:r>
            <a:r>
              <a:rPr lang="en-US" sz="2800" dirty="0" err="1">
                <a:solidFill>
                  <a:schemeClr val="tx1"/>
                </a:solidFill>
                <a:latin typeface="Arial" panose="020B0604020202020204" pitchFamily="34" charset="0"/>
                <a:cs typeface="Arial" panose="020B0604020202020204" pitchFamily="34" charset="0"/>
              </a:rPr>
              <a:t>kì</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tồn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tại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nếu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dữ</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chuỗi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thấy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một</a:t>
            </a:r>
            <a:r>
              <a:rPr lang="en-US" sz="2800" dirty="0">
                <a:solidFill>
                  <a:schemeClr val="tx1"/>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chuỗi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luân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phiên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điểm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dưới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trên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đường</a:t>
            </a:r>
            <a:r>
              <a:rPr lang="en-US" sz="2800" dirty="0">
                <a:solidFill>
                  <a:schemeClr val="tx1"/>
                </a:solidFill>
                <a:latin typeface="Arial" panose="020B0604020202020204" pitchFamily="34" charset="0"/>
                <a:cs typeface="Arial" panose="020B0604020202020204" pitchFamily="34" charset="0"/>
              </a:rPr>
              <a:t> xu </a:t>
            </a:r>
            <a:r>
              <a:rPr lang="en-US" sz="2800" dirty="0" err="1">
                <a:solidFill>
                  <a:schemeClr val="tx1"/>
                </a:solidFill>
                <a:latin typeface="Arial" panose="020B0604020202020204" pitchFamily="34" charset="0"/>
                <a:cs typeface="Arial" panose="020B0604020202020204" pitchFamily="34" charset="0"/>
              </a:rPr>
              <a:t>hướng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kéo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dài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một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năm</a:t>
            </a:r>
            <a:r>
              <a:rPr lang="en-US" sz="2800" dirty="0">
                <a:solidFill>
                  <a:schemeClr val="tx1"/>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3465C020-5666-23CC-C5BE-FD84F78EB255}"/>
              </a:ext>
            </a:extLst>
          </p:cNvPr>
          <p:cNvSpPr txBox="1"/>
          <p:nvPr/>
        </p:nvSpPr>
        <p:spPr>
          <a:xfrm>
            <a:off x="10058400" y="6169939"/>
            <a:ext cx="7315200" cy="19514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Thông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thường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chu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kì</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chuỗi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 chu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kì</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9" name="TextBox 28">
            <a:extLst>
              <a:ext uri="{FF2B5EF4-FFF2-40B4-BE49-F238E27FC236}">
                <a16:creationId xmlns:a16="http://schemas.microsoft.com/office/drawing/2014/main" id="{402A5604-BB06-DB52-9BA3-40D618B1636F}"/>
              </a:ext>
            </a:extLst>
          </p:cNvPr>
          <p:cNvSpPr txBox="1"/>
          <p:nvPr/>
        </p:nvSpPr>
        <p:spPr>
          <a:xfrm>
            <a:off x="12344400" y="2518137"/>
            <a:ext cx="10302764" cy="584775"/>
          </a:xfrm>
          <a:prstGeom prst="rect">
            <a:avLst/>
          </a:prstGeom>
          <a:noFill/>
        </p:spPr>
        <p:txBody>
          <a:bodyPr wrap="square">
            <a:spAutoFit/>
          </a:bodyPr>
          <a:lstStyle/>
          <a:p>
            <a:r>
              <a:rPr kumimoji="0" lang="en-US" sz="32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Cyclical Pattern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726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43417" y="2495992"/>
            <a:ext cx="7679334" cy="6649957"/>
            <a:chOff x="0" y="0"/>
            <a:chExt cx="4282440" cy="3708400"/>
          </a:xfrm>
          <a:blipFill dpi="0" rotWithShape="1">
            <a:blip r:embed="rId2"/>
            <a:srcRect/>
            <a:stretch>
              <a:fillRect l="-8000" t="-18000" r="-25000"/>
            </a:stretch>
          </a:blipFill>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grpSp>
      <p:grpSp>
        <p:nvGrpSpPr>
          <p:cNvPr id="12" name="Group 12"/>
          <p:cNvGrpSpPr/>
          <p:nvPr/>
        </p:nvGrpSpPr>
        <p:grpSpPr>
          <a:xfrm rot="-5400000">
            <a:off x="-1731759" y="-2867974"/>
            <a:ext cx="4974202" cy="5735948"/>
            <a:chOff x="0" y="0"/>
            <a:chExt cx="744130" cy="858085"/>
          </a:xfrm>
        </p:grpSpPr>
        <p:sp>
          <p:nvSpPr>
            <p:cNvPr id="13" name="Freeform 13"/>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CD0505"/>
            </a:solidFill>
          </p:spPr>
          <p:txBody>
            <a:bodyPr/>
            <a:lstStyle/>
            <a:p>
              <a:endParaRPr lang="en-US"/>
            </a:p>
          </p:txBody>
        </p:sp>
        <p:sp>
          <p:nvSpPr>
            <p:cNvPr id="14" name="TextBox 14"/>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5400000">
            <a:off x="7264938" y="7262356"/>
            <a:ext cx="1515627" cy="1718159"/>
            <a:chOff x="0" y="0"/>
            <a:chExt cx="756936" cy="858085"/>
          </a:xfrm>
        </p:grpSpPr>
        <p:sp>
          <p:nvSpPr>
            <p:cNvPr id="16" name="Freeform 16"/>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7" name="TextBox 17"/>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5400000">
            <a:off x="8521109" y="6301824"/>
            <a:ext cx="721442" cy="831924"/>
            <a:chOff x="0" y="0"/>
            <a:chExt cx="744130" cy="858085"/>
          </a:xfrm>
        </p:grpSpPr>
        <p:sp>
          <p:nvSpPr>
            <p:cNvPr id="19" name="Freeform 19"/>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000000"/>
            </a:solidFill>
          </p:spPr>
          <p:txBody>
            <a:bodyPr/>
            <a:lstStyle/>
            <a:p>
              <a:endParaRPr lang="en-US"/>
            </a:p>
          </p:txBody>
        </p:sp>
        <p:sp>
          <p:nvSpPr>
            <p:cNvPr id="20" name="TextBox 20"/>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
            <a:extLst>
              <a:ext uri="{FF2B5EF4-FFF2-40B4-BE49-F238E27FC236}">
                <a16:creationId xmlns:a16="http://schemas.microsoft.com/office/drawing/2014/main" id="{97820B85-09A0-2B12-6248-9386F7E16C0D}"/>
              </a:ext>
            </a:extLst>
          </p:cNvPr>
          <p:cNvSpPr txBox="1"/>
          <p:nvPr/>
        </p:nvSpPr>
        <p:spPr>
          <a:xfrm>
            <a:off x="8953811" y="1675915"/>
            <a:ext cx="9267498" cy="774892"/>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marL="0" lvl="0" indent="0" algn="ctr">
              <a:lnSpc>
                <a:spcPts val="6569"/>
              </a:lnSpc>
              <a:spcBef>
                <a:spcPct val="0"/>
              </a:spcBef>
            </a:pPr>
            <a:r>
              <a:rPr lang="en-US" sz="4800" b="1" spc="-93" dirty="0">
                <a:solidFill>
                  <a:srgbClr val="191919"/>
                </a:solidFill>
                <a:latin typeface="Arial" panose="020B0604020202020204" pitchFamily="34" charset="0"/>
                <a:ea typeface="Open Sauce Bold"/>
                <a:cs typeface="Arial" panose="020B0604020202020204" pitchFamily="34" charset="0"/>
                <a:sym typeface="Open Sauce Bold"/>
              </a:rPr>
              <a:t> THÀNH PHẦN CHU KÌ</a:t>
            </a:r>
          </a:p>
        </p:txBody>
      </p:sp>
      <p:sp>
        <p:nvSpPr>
          <p:cNvPr id="22" name="TextBox 21">
            <a:extLst>
              <a:ext uri="{FF2B5EF4-FFF2-40B4-BE49-F238E27FC236}">
                <a16:creationId xmlns:a16="http://schemas.microsoft.com/office/drawing/2014/main" id="{C7D54073-BF36-DE89-42BC-AC5AB13AA58A}"/>
              </a:ext>
            </a:extLst>
          </p:cNvPr>
          <p:cNvSpPr txBox="1"/>
          <p:nvPr/>
        </p:nvSpPr>
        <p:spPr>
          <a:xfrm>
            <a:off x="8686800" y="487548"/>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23" name="TextBox 22">
            <a:extLst>
              <a:ext uri="{FF2B5EF4-FFF2-40B4-BE49-F238E27FC236}">
                <a16:creationId xmlns:a16="http://schemas.microsoft.com/office/drawing/2014/main" id="{567F85C0-1255-3B5B-6459-9E36993854D0}"/>
              </a:ext>
            </a:extLst>
          </p:cNvPr>
          <p:cNvSpPr txBox="1"/>
          <p:nvPr/>
        </p:nvSpPr>
        <p:spPr>
          <a:xfrm>
            <a:off x="10058400" y="3269843"/>
            <a:ext cx="7315200" cy="1305165"/>
          </a:xfrm>
          <a:prstGeom prst="rect">
            <a:avLst/>
          </a:prstGeom>
          <a:noFill/>
        </p:spPr>
        <p:txBody>
          <a:bodyPr wrap="square">
            <a:spAutoFit/>
          </a:bodyPr>
          <a:lstStyle/>
          <a:p>
            <a:pPr lvl="0">
              <a:lnSpc>
                <a:spcPct val="150000"/>
              </a:lnSpc>
            </a:pPr>
            <a:r>
              <a:rPr lang="en-US" sz="2800" dirty="0">
                <a:solidFill>
                  <a:schemeClr val="tx1"/>
                </a:solidFill>
                <a:latin typeface="Arial" panose="020B0604020202020204" pitchFamily="34" charset="0"/>
                <a:cs typeface="Arial" panose="020B0604020202020204" pitchFamily="34" charset="0"/>
              </a:rPr>
              <a:t>Chu </a:t>
            </a:r>
            <a:r>
              <a:rPr lang="en-US" sz="2800" dirty="0" err="1">
                <a:solidFill>
                  <a:schemeClr val="tx1"/>
                </a:solidFill>
                <a:latin typeface="Arial" panose="020B0604020202020204" pitchFamily="34" charset="0"/>
                <a:cs typeface="Arial" panose="020B0604020202020204" pitchFamily="34" charset="0"/>
              </a:rPr>
              <a:t>kì</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kinh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doanh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vô</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cùng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nếu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muốn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nói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không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thể</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báo</a:t>
            </a:r>
            <a:endParaRPr lang="en-US" sz="2800" b="1" dirty="0">
              <a:solidFill>
                <a:srgbClr val="C0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465C020-5666-23CC-C5BE-FD84F78EB255}"/>
              </a:ext>
            </a:extLst>
          </p:cNvPr>
          <p:cNvSpPr txBox="1"/>
          <p:nvPr/>
        </p:nvSpPr>
        <p:spPr>
          <a:xfrm>
            <a:off x="10082048" y="4845222"/>
            <a:ext cx="7315200" cy="1951496"/>
          </a:xfrm>
          <a:prstGeom prst="rect">
            <a:avLst/>
          </a:prstGeom>
          <a:noFill/>
        </p:spPr>
        <p:txBody>
          <a:bodyPr wrap="square">
            <a:spAutoFit/>
          </a:bodyPr>
          <a:lstStyle/>
          <a:p>
            <a:pPr lvl="0" algn="just">
              <a:lnSpc>
                <a:spcPct val="150000"/>
              </a:lnSpc>
            </a:pPr>
            <a:r>
              <a:rPr lang="en-US" sz="2800" dirty="0">
                <a:solidFill>
                  <a:schemeClr val="tx1"/>
                </a:solidFill>
                <a:latin typeface="Arial" panose="020B0604020202020204" pitchFamily="34" charset="0"/>
                <a:cs typeface="Arial" panose="020B0604020202020204" pitchFamily="34" charset="0"/>
              </a:rPr>
              <a:t>Trong </a:t>
            </a:r>
            <a:r>
              <a:rPr lang="en-US" sz="2800" dirty="0" err="1">
                <a:solidFill>
                  <a:schemeClr val="tx1"/>
                </a:solidFill>
                <a:latin typeface="Arial" panose="020B0604020202020204" pitchFamily="34" charset="0"/>
                <a:cs typeface="Arial" panose="020B0604020202020204" pitchFamily="34" charset="0"/>
              </a:rPr>
              <a:t>chương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này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chúng</a:t>
            </a:r>
            <a:r>
              <a:rPr lang="en-US" sz="2800" dirty="0">
                <a:solidFill>
                  <a:schemeClr val="tx1"/>
                </a:solidFill>
                <a:latin typeface="Arial" panose="020B0604020202020204" pitchFamily="34" charset="0"/>
                <a:cs typeface="Arial" panose="020B0604020202020204" pitchFamily="34" charset="0"/>
              </a:rPr>
              <a:t> ta </a:t>
            </a:r>
            <a:r>
              <a:rPr lang="en-US" sz="2800" dirty="0" err="1">
                <a:solidFill>
                  <a:schemeClr val="tx1"/>
                </a:solidFill>
                <a:latin typeface="Arial" panose="020B0604020202020204" pitchFamily="34" charset="0"/>
                <a:cs typeface="Arial" panose="020B0604020202020204" pitchFamily="34" charset="0"/>
              </a:rPr>
              <a:t>không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xử</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lý</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mang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tính</a:t>
            </a:r>
            <a:r>
              <a:rPr lang="en-US" sz="2800" dirty="0">
                <a:solidFill>
                  <a:schemeClr val="tx1"/>
                </a:solidFill>
                <a:latin typeface="Arial" panose="020B0604020202020204" pitchFamily="34" charset="0"/>
                <a:cs typeface="Arial" panose="020B0604020202020204" pitchFamily="34" charset="0"/>
              </a:rPr>
              <a:t> chu </a:t>
            </a:r>
            <a:r>
              <a:rPr lang="en-US" sz="2800" dirty="0" err="1">
                <a:solidFill>
                  <a:schemeClr val="tx1"/>
                </a:solidFill>
                <a:latin typeface="Arial" panose="020B0604020202020204" pitchFamily="34" charset="0"/>
                <a:cs typeface="Arial" panose="020B0604020202020204" pitchFamily="34" charset="0"/>
              </a:rPr>
              <a:t>kì</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trong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chuỗi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a:t>
            </a:r>
            <a:endParaRPr lang="vi-VN" sz="28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659870C-E415-E06F-248A-EBB84AC7CDB4}"/>
              </a:ext>
            </a:extLst>
          </p:cNvPr>
          <p:cNvSpPr txBox="1"/>
          <p:nvPr/>
        </p:nvSpPr>
        <p:spPr>
          <a:xfrm>
            <a:off x="12344400" y="2518137"/>
            <a:ext cx="10302764" cy="584775"/>
          </a:xfrm>
          <a:prstGeom prst="rect">
            <a:avLst/>
          </a:prstGeom>
          <a:noFill/>
        </p:spPr>
        <p:txBody>
          <a:bodyPr wrap="square">
            <a:spAutoFit/>
          </a:bodyPr>
          <a:lstStyle/>
          <a:p>
            <a:r>
              <a:rPr kumimoji="0" lang="en-US" sz="32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Cyclical Pattern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82166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Hình Bầu dục 10">
            <a:extLst>
              <a:ext uri="{FF2B5EF4-FFF2-40B4-BE49-F238E27FC236}">
                <a16:creationId xmlns:a16="http://schemas.microsoft.com/office/drawing/2014/main" id="{F29124F2-E62A-6833-3832-A0DE6102CC13}"/>
              </a:ext>
            </a:extLst>
          </p:cNvPr>
          <p:cNvSpPr/>
          <p:nvPr/>
        </p:nvSpPr>
        <p:spPr>
          <a:xfrm>
            <a:off x="5105398" y="5425938"/>
            <a:ext cx="2971802" cy="2865970"/>
          </a:xfrm>
          <a:prstGeom prst="ellipse">
            <a:avLst/>
          </a:prstGeom>
          <a:solidFill>
            <a:srgbClr val="F5B9A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ình Bầu dục 7">
            <a:extLst>
              <a:ext uri="{FF2B5EF4-FFF2-40B4-BE49-F238E27FC236}">
                <a16:creationId xmlns:a16="http://schemas.microsoft.com/office/drawing/2014/main" id="{9450BFCB-3AB0-2D0E-4369-B1394F15FB1F}"/>
              </a:ext>
            </a:extLst>
          </p:cNvPr>
          <p:cNvSpPr/>
          <p:nvPr/>
        </p:nvSpPr>
        <p:spPr>
          <a:xfrm>
            <a:off x="2146677" y="5425938"/>
            <a:ext cx="2943783" cy="2852343"/>
          </a:xfrm>
          <a:prstGeom prst="ellipse">
            <a:avLst/>
          </a:prstGeom>
          <a:solidFill>
            <a:srgbClr val="82DCE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25">
            <a:extLst>
              <a:ext uri="{FF2B5EF4-FFF2-40B4-BE49-F238E27FC236}">
                <a16:creationId xmlns:a16="http://schemas.microsoft.com/office/drawing/2014/main" id="{72BDDD7A-3250-3C1A-4A2C-0500CF4F939B}"/>
              </a:ext>
            </a:extLst>
          </p:cNvPr>
          <p:cNvSpPr txBox="1"/>
          <p:nvPr/>
        </p:nvSpPr>
        <p:spPr>
          <a:xfrm>
            <a:off x="5254502" y="6495942"/>
            <a:ext cx="2605935"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XU HƯỚNG</a:t>
            </a:r>
          </a:p>
        </p:txBody>
      </p:sp>
      <p:sp>
        <p:nvSpPr>
          <p:cNvPr id="12" name="Hình Bầu dục 11">
            <a:extLst>
              <a:ext uri="{FF2B5EF4-FFF2-40B4-BE49-F238E27FC236}">
                <a16:creationId xmlns:a16="http://schemas.microsoft.com/office/drawing/2014/main" id="{E0F5B884-AECC-BDFC-E535-604521E694F1}"/>
              </a:ext>
            </a:extLst>
          </p:cNvPr>
          <p:cNvSpPr/>
          <p:nvPr/>
        </p:nvSpPr>
        <p:spPr>
          <a:xfrm>
            <a:off x="13695527" y="5345979"/>
            <a:ext cx="2813878" cy="2832460"/>
          </a:xfrm>
          <a:prstGeom prst="ellipse">
            <a:avLst/>
          </a:prstGeom>
          <a:solidFill>
            <a:srgbClr val="8BB2C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ình Bầu dục 20">
            <a:extLst>
              <a:ext uri="{FF2B5EF4-FFF2-40B4-BE49-F238E27FC236}">
                <a16:creationId xmlns:a16="http://schemas.microsoft.com/office/drawing/2014/main" id="{E1DA1B1D-4DA3-9906-7095-B87979D67239}"/>
              </a:ext>
            </a:extLst>
          </p:cNvPr>
          <p:cNvSpPr/>
          <p:nvPr/>
        </p:nvSpPr>
        <p:spPr>
          <a:xfrm>
            <a:off x="10907973" y="5372100"/>
            <a:ext cx="2813878" cy="2780218"/>
          </a:xfrm>
          <a:prstGeom prst="ellipse">
            <a:avLst/>
          </a:prstGeom>
          <a:solidFill>
            <a:srgbClr val="C08FC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CA4D22F7-09FB-5D9A-693F-D4280EF9EBA1}"/>
              </a:ext>
            </a:extLst>
          </p:cNvPr>
          <p:cNvSpPr txBox="1"/>
          <p:nvPr/>
        </p:nvSpPr>
        <p:spPr>
          <a:xfrm>
            <a:off x="11047267" y="6003499"/>
            <a:ext cx="2441926" cy="15696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200" b="1" dirty="0">
                <a:latin typeface="Arial" panose="020B0604020202020204" pitchFamily="34" charset="0"/>
                <a:cs typeface="Arial" panose="020B0604020202020204" pitchFamily="34" charset="0"/>
              </a:rPr>
              <a:t>XU HƯỚNG VÀ MÙA</a:t>
            </a:r>
          </a:p>
        </p:txBody>
      </p:sp>
      <p:sp>
        <p:nvSpPr>
          <p:cNvPr id="24" name="Hình Bầu dục 23">
            <a:extLst>
              <a:ext uri="{FF2B5EF4-FFF2-40B4-BE49-F238E27FC236}">
                <a16:creationId xmlns:a16="http://schemas.microsoft.com/office/drawing/2014/main" id="{D18709BF-DD80-7B4D-3213-F87BADFD27C5}"/>
              </a:ext>
            </a:extLst>
          </p:cNvPr>
          <p:cNvSpPr/>
          <p:nvPr/>
        </p:nvSpPr>
        <p:spPr>
          <a:xfrm>
            <a:off x="8077200" y="5372100"/>
            <a:ext cx="2813878" cy="2832460"/>
          </a:xfrm>
          <a:prstGeom prst="ellipse">
            <a:avLst/>
          </a:prstGeom>
          <a:solidFill>
            <a:srgbClr val="88C3B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15">
            <a:extLst>
              <a:ext uri="{FF2B5EF4-FFF2-40B4-BE49-F238E27FC236}">
                <a16:creationId xmlns:a16="http://schemas.microsoft.com/office/drawing/2014/main" id="{F005BFEC-0B2B-1B64-30CB-E729A5CECB32}"/>
              </a:ext>
            </a:extLst>
          </p:cNvPr>
          <p:cNvGrpSpPr/>
          <p:nvPr/>
        </p:nvGrpSpPr>
        <p:grpSpPr>
          <a:xfrm rot="-5400000">
            <a:off x="-1296161" y="-1094993"/>
            <a:ext cx="1272896" cy="2472283"/>
            <a:chOff x="-77249" y="101600"/>
            <a:chExt cx="834185" cy="1545541"/>
          </a:xfrm>
        </p:grpSpPr>
        <p:sp>
          <p:nvSpPr>
            <p:cNvPr id="51" name="Freeform 16">
              <a:extLst>
                <a:ext uri="{FF2B5EF4-FFF2-40B4-BE49-F238E27FC236}">
                  <a16:creationId xmlns:a16="http://schemas.microsoft.com/office/drawing/2014/main" id="{1E5680ED-5BFD-E0CD-A9E2-3907BE7691B2}"/>
                </a:ext>
              </a:extLst>
            </p:cNvPr>
            <p:cNvSpPr/>
            <p:nvPr/>
          </p:nvSpPr>
          <p:spPr>
            <a:xfrm>
              <a:off x="-77249" y="789056"/>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52" name="TextBox 17">
              <a:extLst>
                <a:ext uri="{FF2B5EF4-FFF2-40B4-BE49-F238E27FC236}">
                  <a16:creationId xmlns:a16="http://schemas.microsoft.com/office/drawing/2014/main" id="{7CD6C97A-5B48-65F4-FF14-43807A8C0D74}"/>
                </a:ext>
              </a:extLst>
            </p:cNvPr>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sp>
        <p:nvSpPr>
          <p:cNvPr id="54" name="Hộp Văn bản 25">
            <a:extLst>
              <a:ext uri="{FF2B5EF4-FFF2-40B4-BE49-F238E27FC236}">
                <a16:creationId xmlns:a16="http://schemas.microsoft.com/office/drawing/2014/main" id="{4AA6CC39-BEB2-0A5E-AEBD-797E940D8753}"/>
              </a:ext>
            </a:extLst>
          </p:cNvPr>
          <p:cNvSpPr txBox="1"/>
          <p:nvPr/>
        </p:nvSpPr>
        <p:spPr>
          <a:xfrm>
            <a:off x="2631389" y="6487789"/>
            <a:ext cx="1974358"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NGANG</a:t>
            </a:r>
          </a:p>
        </p:txBody>
      </p:sp>
      <p:sp>
        <p:nvSpPr>
          <p:cNvPr id="55" name="Hộp Văn bản 25">
            <a:extLst>
              <a:ext uri="{FF2B5EF4-FFF2-40B4-BE49-F238E27FC236}">
                <a16:creationId xmlns:a16="http://schemas.microsoft.com/office/drawing/2014/main" id="{933CEF48-BC10-B2D0-8F52-A9BA201C6BF0}"/>
              </a:ext>
            </a:extLst>
          </p:cNvPr>
          <p:cNvSpPr txBox="1"/>
          <p:nvPr/>
        </p:nvSpPr>
        <p:spPr>
          <a:xfrm>
            <a:off x="14175004" y="6495942"/>
            <a:ext cx="1974358"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CHU KỲ</a:t>
            </a:r>
          </a:p>
        </p:txBody>
      </p:sp>
      <p:grpSp>
        <p:nvGrpSpPr>
          <p:cNvPr id="56" name="Group 29">
            <a:extLst>
              <a:ext uri="{FF2B5EF4-FFF2-40B4-BE49-F238E27FC236}">
                <a16:creationId xmlns:a16="http://schemas.microsoft.com/office/drawing/2014/main" id="{8DADC635-B4FB-989B-AFFB-D714313C215A}"/>
              </a:ext>
            </a:extLst>
          </p:cNvPr>
          <p:cNvGrpSpPr/>
          <p:nvPr/>
        </p:nvGrpSpPr>
        <p:grpSpPr>
          <a:xfrm rot="-5400000">
            <a:off x="-522513" y="8905568"/>
            <a:ext cx="1380436" cy="1507118"/>
            <a:chOff x="0" y="0"/>
            <a:chExt cx="770809" cy="812800"/>
          </a:xfrm>
        </p:grpSpPr>
        <p:sp>
          <p:nvSpPr>
            <p:cNvPr id="57" name="Freeform 30">
              <a:extLst>
                <a:ext uri="{FF2B5EF4-FFF2-40B4-BE49-F238E27FC236}">
                  <a16:creationId xmlns:a16="http://schemas.microsoft.com/office/drawing/2014/main" id="{DC60F52D-57C8-0DD1-4B6B-081C362C82EE}"/>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58" name="TextBox 31">
              <a:extLst>
                <a:ext uri="{FF2B5EF4-FFF2-40B4-BE49-F238E27FC236}">
                  <a16:creationId xmlns:a16="http://schemas.microsoft.com/office/drawing/2014/main" id="{CD16F234-9313-E2F3-54AD-D405E863CE63}"/>
                </a:ext>
              </a:extLst>
            </p:cNvPr>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59" name="TextBox 13">
            <a:extLst>
              <a:ext uri="{FF2B5EF4-FFF2-40B4-BE49-F238E27FC236}">
                <a16:creationId xmlns:a16="http://schemas.microsoft.com/office/drawing/2014/main" id="{7090D560-CDCA-F190-7284-5B8E0A2FAACC}"/>
              </a:ext>
            </a:extLst>
          </p:cNvPr>
          <p:cNvSpPr txBox="1"/>
          <p:nvPr/>
        </p:nvSpPr>
        <p:spPr>
          <a:xfrm>
            <a:off x="8923331" y="341285"/>
            <a:ext cx="9926953"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2" name="Hộp Văn bản 26">
            <a:extLst>
              <a:ext uri="{FF2B5EF4-FFF2-40B4-BE49-F238E27FC236}">
                <a16:creationId xmlns:a16="http://schemas.microsoft.com/office/drawing/2014/main" id="{508540E8-8A00-515C-12B3-862BA7171289}"/>
              </a:ext>
            </a:extLst>
          </p:cNvPr>
          <p:cNvSpPr txBox="1"/>
          <p:nvPr/>
        </p:nvSpPr>
        <p:spPr>
          <a:xfrm>
            <a:off x="8272056" y="6469821"/>
            <a:ext cx="239283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200" b="1" dirty="0">
                <a:latin typeface="Arial" panose="020B0604020202020204" pitchFamily="34" charset="0"/>
                <a:cs typeface="Arial" panose="020B0604020202020204" pitchFamily="34" charset="0"/>
              </a:rPr>
              <a:t>MÙA</a:t>
            </a:r>
          </a:p>
        </p:txBody>
      </p:sp>
      <p:sp>
        <p:nvSpPr>
          <p:cNvPr id="4" name="TextBox 2">
            <a:extLst>
              <a:ext uri="{FF2B5EF4-FFF2-40B4-BE49-F238E27FC236}">
                <a16:creationId xmlns:a16="http://schemas.microsoft.com/office/drawing/2014/main" id="{C92A035D-7134-04E3-F45A-AF55EEA80E00}"/>
              </a:ext>
            </a:extLst>
          </p:cNvPr>
          <p:cNvSpPr txBox="1"/>
          <p:nvPr/>
        </p:nvSpPr>
        <p:spPr>
          <a:xfrm>
            <a:off x="3864281" y="1473134"/>
            <a:ext cx="10559438" cy="774892"/>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marL="0" lvl="0" indent="0" algn="ctr">
              <a:lnSpc>
                <a:spcPts val="6569"/>
              </a:lnSpc>
              <a:spcBef>
                <a:spcPct val="0"/>
              </a:spcBef>
            </a:pPr>
            <a:r>
              <a:rPr lang="en-US" sz="4800" b="1" spc="-93" dirty="0">
                <a:solidFill>
                  <a:srgbClr val="191919"/>
                </a:solidFill>
                <a:latin typeface="Arial" panose="020B0604020202020204" pitchFamily="34" charset="0"/>
                <a:ea typeface="Open Sauce Bold"/>
                <a:cs typeface="Arial" panose="020B0604020202020204" pitchFamily="34" charset="0"/>
                <a:sym typeface="Open Sauce Bold"/>
              </a:rPr>
              <a:t>LỰA CHỌN PHƯƠNG PHÁP DỰ BÁO</a:t>
            </a:r>
          </a:p>
        </p:txBody>
      </p:sp>
      <p:sp>
        <p:nvSpPr>
          <p:cNvPr id="5" name="TextBox 4">
            <a:extLst>
              <a:ext uri="{FF2B5EF4-FFF2-40B4-BE49-F238E27FC236}">
                <a16:creationId xmlns:a16="http://schemas.microsoft.com/office/drawing/2014/main" id="{7869FB2D-FCA2-1713-4EE8-B10FAE5D492F}"/>
              </a:ext>
            </a:extLst>
          </p:cNvPr>
          <p:cNvSpPr txBox="1"/>
          <p:nvPr/>
        </p:nvSpPr>
        <p:spPr>
          <a:xfrm>
            <a:off x="4583116" y="3152324"/>
            <a:ext cx="9112411" cy="584775"/>
          </a:xfrm>
          <a:prstGeom prst="rect">
            <a:avLst/>
          </a:prstGeom>
          <a:noFill/>
        </p:spPr>
        <p:txBody>
          <a:bodyPr wrap="square">
            <a:spAutoFit/>
          </a:bodyPr>
          <a:lstStyle/>
          <a:p>
            <a:pPr algn="just"/>
            <a:r>
              <a:rPr lang="en-US" sz="3200" spc="300" dirty="0">
                <a:latin typeface="Arial" panose="020B0604020202020204" pitchFamily="34" charset="0"/>
                <a:cs typeface="Arial" panose="020B0604020202020204" pitchFamily="34" charset="0"/>
              </a:rPr>
              <a:t>XÁC ĐỊNH CHÍNH XÁC THÀNH PHẦN</a:t>
            </a:r>
            <a:endParaRPr lang="vi-VN" sz="3200" spc="300" dirty="0">
              <a:solidFill>
                <a:srgbClr val="FF0000"/>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12527C65-D6D5-431A-12C2-FE194C07863A}"/>
              </a:ext>
            </a:extLst>
          </p:cNvPr>
          <p:cNvCxnSpPr>
            <a:cxnSpLocks/>
          </p:cNvCxnSpPr>
          <p:nvPr/>
        </p:nvCxnSpPr>
        <p:spPr>
          <a:xfrm flipH="1">
            <a:off x="3733800" y="4160909"/>
            <a:ext cx="1828800" cy="83893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B037A80-56CA-73F3-0FCF-A84C2532FE2F}"/>
              </a:ext>
            </a:extLst>
          </p:cNvPr>
          <p:cNvCxnSpPr>
            <a:cxnSpLocks/>
          </p:cNvCxnSpPr>
          <p:nvPr/>
        </p:nvCxnSpPr>
        <p:spPr>
          <a:xfrm>
            <a:off x="6553200" y="4160909"/>
            <a:ext cx="0" cy="111568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EC8BED79-65C2-F210-92FB-FDEA6B0B42E3}"/>
              </a:ext>
            </a:extLst>
          </p:cNvPr>
          <p:cNvCxnSpPr>
            <a:cxnSpLocks/>
          </p:cNvCxnSpPr>
          <p:nvPr/>
        </p:nvCxnSpPr>
        <p:spPr>
          <a:xfrm>
            <a:off x="9484139" y="4160908"/>
            <a:ext cx="0" cy="111568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8356F1A2-1F73-B988-C2CD-42312DA8C5C0}"/>
              </a:ext>
            </a:extLst>
          </p:cNvPr>
          <p:cNvCxnSpPr>
            <a:cxnSpLocks/>
          </p:cNvCxnSpPr>
          <p:nvPr/>
        </p:nvCxnSpPr>
        <p:spPr>
          <a:xfrm>
            <a:off x="11353800" y="4160908"/>
            <a:ext cx="914430" cy="93908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DC56F669-ADC9-B193-7845-088C16D52AC9}"/>
              </a:ext>
            </a:extLst>
          </p:cNvPr>
          <p:cNvCxnSpPr>
            <a:cxnSpLocks/>
          </p:cNvCxnSpPr>
          <p:nvPr/>
        </p:nvCxnSpPr>
        <p:spPr>
          <a:xfrm>
            <a:off x="13030200" y="3924300"/>
            <a:ext cx="1752600" cy="107554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05225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33174" y="2005659"/>
            <a:ext cx="2815635" cy="2438213"/>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46" r="-14946"/>
              </a:stretch>
            </a:blipFill>
          </p:spPr>
          <p:txBody>
            <a:bodyPr/>
            <a:lstStyle/>
            <a:p>
              <a:endParaRPr lang="en-US"/>
            </a:p>
          </p:txBody>
        </p:sp>
      </p:grpSp>
      <p:grpSp>
        <p:nvGrpSpPr>
          <p:cNvPr id="4" name="Group 4"/>
          <p:cNvGrpSpPr/>
          <p:nvPr/>
        </p:nvGrpSpPr>
        <p:grpSpPr>
          <a:xfrm>
            <a:off x="15133174" y="4536192"/>
            <a:ext cx="2815635" cy="2438213"/>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865" r="-14865"/>
              </a:stretch>
            </a:blipFill>
          </p:spPr>
          <p:txBody>
            <a:bodyPr/>
            <a:lstStyle/>
            <a:p>
              <a:endParaRPr lang="en-US"/>
            </a:p>
          </p:txBody>
        </p:sp>
      </p:grpSp>
      <p:grpSp>
        <p:nvGrpSpPr>
          <p:cNvPr id="6" name="Group 6"/>
          <p:cNvGrpSpPr/>
          <p:nvPr/>
        </p:nvGrpSpPr>
        <p:grpSpPr>
          <a:xfrm rot="-5400000">
            <a:off x="15317560" y="6903238"/>
            <a:ext cx="2446864" cy="2773837"/>
            <a:chOff x="0" y="0"/>
            <a:chExt cx="756936" cy="858085"/>
          </a:xfrm>
        </p:grpSpPr>
        <p:sp>
          <p:nvSpPr>
            <p:cNvPr id="7" name="Freeform 7"/>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solidFill>
          </p:spPr>
          <p:txBody>
            <a:bodyPr/>
            <a:lstStyle/>
            <a:p>
              <a:endParaRPr lang="en-US"/>
            </a:p>
          </p:txBody>
        </p:sp>
        <p:sp>
          <p:nvSpPr>
            <p:cNvPr id="8" name="TextBox 8"/>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0941334" y="4379672"/>
            <a:ext cx="2441713" cy="2815635"/>
            <a:chOff x="0" y="0"/>
            <a:chExt cx="744130" cy="858085"/>
          </a:xfrm>
        </p:grpSpPr>
        <p:sp>
          <p:nvSpPr>
            <p:cNvPr id="10" name="Freeform 10"/>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CD0505"/>
            </a:solidFill>
          </p:spPr>
          <p:txBody>
            <a:bodyPr/>
            <a:lstStyle/>
            <a:p>
              <a:endParaRPr lang="en-US"/>
            </a:p>
          </p:txBody>
        </p:sp>
        <p:sp>
          <p:nvSpPr>
            <p:cNvPr id="11" name="TextBox 11"/>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2954223" y="3289361"/>
            <a:ext cx="2815635" cy="2438213"/>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46" r="-14946"/>
              </a:stretch>
            </a:blipFill>
          </p:spPr>
          <p:txBody>
            <a:bodyPr/>
            <a:lstStyle/>
            <a:p>
              <a:endParaRPr lang="en-US"/>
            </a:p>
          </p:txBody>
        </p:sp>
      </p:grpSp>
      <p:grpSp>
        <p:nvGrpSpPr>
          <p:cNvPr id="14" name="Group 14"/>
          <p:cNvGrpSpPr/>
          <p:nvPr/>
        </p:nvGrpSpPr>
        <p:grpSpPr>
          <a:xfrm>
            <a:off x="12954223" y="5819894"/>
            <a:ext cx="2815635" cy="2438213"/>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t="-36609" b="-36609"/>
              </a:stretch>
            </a:blipFill>
          </p:spPr>
          <p:txBody>
            <a:bodyPr/>
            <a:lstStyle/>
            <a:p>
              <a:endParaRPr lang="en-US"/>
            </a:p>
          </p:txBody>
        </p:sp>
      </p:grpSp>
      <p:grpSp>
        <p:nvGrpSpPr>
          <p:cNvPr id="16" name="Group 16"/>
          <p:cNvGrpSpPr/>
          <p:nvPr/>
        </p:nvGrpSpPr>
        <p:grpSpPr>
          <a:xfrm rot="-5400000">
            <a:off x="13138608" y="8186940"/>
            <a:ext cx="2446864" cy="2773837"/>
            <a:chOff x="0" y="0"/>
            <a:chExt cx="756936" cy="858085"/>
          </a:xfrm>
        </p:grpSpPr>
        <p:sp>
          <p:nvSpPr>
            <p:cNvPr id="17" name="Freeform 17"/>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CD0505"/>
            </a:solidFill>
          </p:spPr>
          <p:txBody>
            <a:bodyPr/>
            <a:lstStyle/>
            <a:p>
              <a:endParaRPr lang="en-US"/>
            </a:p>
          </p:txBody>
        </p:sp>
        <p:sp>
          <p:nvSpPr>
            <p:cNvPr id="18" name="TextBox 18"/>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5400000">
            <a:off x="15278225" y="-777375"/>
            <a:ext cx="2483735" cy="2815635"/>
            <a:chOff x="0" y="0"/>
            <a:chExt cx="756936" cy="858085"/>
          </a:xfrm>
        </p:grpSpPr>
        <p:sp>
          <p:nvSpPr>
            <p:cNvPr id="20" name="Freeform 20"/>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21" name="TextBox 21"/>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10775272" y="7103595"/>
            <a:ext cx="2815635" cy="2438213"/>
            <a:chOff x="0" y="0"/>
            <a:chExt cx="4282440" cy="3708400"/>
          </a:xfrm>
        </p:grpSpPr>
        <p:sp>
          <p:nvSpPr>
            <p:cNvPr id="23" name="Freeform 2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26" r="-14926"/>
              </a:stretch>
            </a:blipFill>
          </p:spPr>
          <p:txBody>
            <a:bodyPr/>
            <a:lstStyle/>
            <a:p>
              <a:endParaRPr lang="en-US"/>
            </a:p>
          </p:txBody>
        </p:sp>
      </p:grpSp>
      <p:grpSp>
        <p:nvGrpSpPr>
          <p:cNvPr id="24" name="Group 24"/>
          <p:cNvGrpSpPr/>
          <p:nvPr/>
        </p:nvGrpSpPr>
        <p:grpSpPr>
          <a:xfrm rot="-5400000">
            <a:off x="10959657" y="9470641"/>
            <a:ext cx="2446864" cy="2773837"/>
            <a:chOff x="0" y="0"/>
            <a:chExt cx="756936" cy="858085"/>
          </a:xfrm>
        </p:grpSpPr>
        <p:sp>
          <p:nvSpPr>
            <p:cNvPr id="25" name="Freeform 25"/>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solidFill>
          </p:spPr>
          <p:txBody>
            <a:bodyPr/>
            <a:lstStyle/>
            <a:p>
              <a:endParaRPr lang="en-US"/>
            </a:p>
          </p:txBody>
        </p:sp>
        <p:sp>
          <p:nvSpPr>
            <p:cNvPr id="26" name="TextBox 26"/>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rot="-5400000">
            <a:off x="17506639" y="549932"/>
            <a:ext cx="2441713" cy="2815635"/>
            <a:chOff x="0" y="0"/>
            <a:chExt cx="744130" cy="858085"/>
          </a:xfrm>
        </p:grpSpPr>
        <p:sp>
          <p:nvSpPr>
            <p:cNvPr id="28" name="Freeform 28"/>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000000"/>
            </a:solidFill>
          </p:spPr>
          <p:txBody>
            <a:bodyPr/>
            <a:lstStyle/>
            <a:p>
              <a:endParaRPr lang="en-US"/>
            </a:p>
          </p:txBody>
        </p:sp>
        <p:sp>
          <p:nvSpPr>
            <p:cNvPr id="29" name="TextBox 29"/>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rot="-5400000">
            <a:off x="17462265" y="3075389"/>
            <a:ext cx="2446864" cy="2773837"/>
            <a:chOff x="0" y="0"/>
            <a:chExt cx="756936" cy="858085"/>
          </a:xfrm>
        </p:grpSpPr>
        <p:sp>
          <p:nvSpPr>
            <p:cNvPr id="31" name="Freeform 31"/>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CD0505"/>
            </a:solidFill>
          </p:spPr>
          <p:txBody>
            <a:bodyPr/>
            <a:lstStyle/>
            <a:p>
              <a:endParaRPr lang="en-US"/>
            </a:p>
          </p:txBody>
        </p:sp>
        <p:sp>
          <p:nvSpPr>
            <p:cNvPr id="32" name="TextBox 32"/>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rot="-5400000">
            <a:off x="8639026" y="8280956"/>
            <a:ext cx="2483735" cy="2815635"/>
            <a:chOff x="0" y="0"/>
            <a:chExt cx="756936" cy="858085"/>
          </a:xfrm>
        </p:grpSpPr>
        <p:sp>
          <p:nvSpPr>
            <p:cNvPr id="34" name="Freeform 34"/>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35" name="TextBox 35"/>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rot="-5400000">
            <a:off x="6339060" y="9501812"/>
            <a:ext cx="2441713" cy="2815635"/>
            <a:chOff x="0" y="0"/>
            <a:chExt cx="744130" cy="858085"/>
          </a:xfrm>
        </p:grpSpPr>
        <p:sp>
          <p:nvSpPr>
            <p:cNvPr id="37" name="Freeform 37"/>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CD0505"/>
            </a:solidFill>
          </p:spPr>
          <p:txBody>
            <a:bodyPr/>
            <a:lstStyle/>
            <a:p>
              <a:endParaRPr lang="en-US"/>
            </a:p>
          </p:txBody>
        </p:sp>
        <p:sp>
          <p:nvSpPr>
            <p:cNvPr id="38" name="TextBox 38"/>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sp>
        <p:nvSpPr>
          <p:cNvPr id="48" name="TextBox 13">
            <a:extLst>
              <a:ext uri="{FF2B5EF4-FFF2-40B4-BE49-F238E27FC236}">
                <a16:creationId xmlns:a16="http://schemas.microsoft.com/office/drawing/2014/main" id="{DB230069-F3DA-F443-E93E-3C129D78D934}"/>
              </a:ext>
            </a:extLst>
          </p:cNvPr>
          <p:cNvSpPr txBox="1"/>
          <p:nvPr/>
        </p:nvSpPr>
        <p:spPr>
          <a:xfrm>
            <a:off x="634977" y="552227"/>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49" name="TextBox 13">
            <a:extLst>
              <a:ext uri="{FF2B5EF4-FFF2-40B4-BE49-F238E27FC236}">
                <a16:creationId xmlns:a16="http://schemas.microsoft.com/office/drawing/2014/main" id="{2DCD186C-0ACF-03E2-C8C5-042F0625698D}"/>
              </a:ext>
            </a:extLst>
          </p:cNvPr>
          <p:cNvSpPr txBox="1"/>
          <p:nvPr/>
        </p:nvSpPr>
        <p:spPr>
          <a:xfrm>
            <a:off x="845870" y="2990724"/>
            <a:ext cx="8686800" cy="2598917"/>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algn="ctr">
              <a:lnSpc>
                <a:spcPct val="150000"/>
              </a:lnSpc>
              <a:spcBef>
                <a:spcPct val="0"/>
              </a:spcBef>
            </a:pPr>
            <a:r>
              <a:rPr lang="en-US" sz="6000" b="1" spc="300" dirty="0">
                <a:solidFill>
                  <a:srgbClr val="000000"/>
                </a:solidFill>
                <a:latin typeface="Arial" panose="020B0604020202020204" pitchFamily="34" charset="0"/>
                <a:ea typeface="League Spartan"/>
                <a:cs typeface="Arial" panose="020B0604020202020204" pitchFamily="34" charset="0"/>
                <a:sym typeface="League Spartan"/>
              </a:rPr>
              <a:t>II. MỨC ĐỘ CHÍNH XÁC CỦA DỰ BÁO</a:t>
            </a: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09CF8C3E-BA1A-64F9-621A-B79AA46416DC}"/>
              </a:ext>
            </a:extLst>
          </p:cNvPr>
          <p:cNvSpPr/>
          <p:nvPr/>
        </p:nvSpPr>
        <p:spPr>
          <a:xfrm>
            <a:off x="13632157" y="-256706"/>
            <a:ext cx="4655843" cy="10895215"/>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p:cNvSpPr/>
          <p:nvPr/>
        </p:nvSpPr>
        <p:spPr>
          <a:xfrm rot="16200000">
            <a:off x="388969" y="408884"/>
            <a:ext cx="1152812" cy="1252243"/>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chemeClr val="bg1"/>
          </a:solidFill>
        </p:spPr>
        <p:txBody>
          <a:bodyPr/>
          <a:lstStyle/>
          <a:p>
            <a:endParaRPr lang="en-US"/>
          </a:p>
        </p:txBody>
      </p:sp>
      <p:grpSp>
        <p:nvGrpSpPr>
          <p:cNvPr id="18" name="Group 18"/>
          <p:cNvGrpSpPr/>
          <p:nvPr/>
        </p:nvGrpSpPr>
        <p:grpSpPr>
          <a:xfrm rot="-5400000">
            <a:off x="17246926" y="9629427"/>
            <a:ext cx="569029" cy="583318"/>
            <a:chOff x="0" y="0"/>
            <a:chExt cx="770809" cy="812800"/>
          </a:xfrm>
        </p:grpSpPr>
        <p:sp>
          <p:nvSpPr>
            <p:cNvPr id="19" name="Freeform 19"/>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20" name="TextBox 20"/>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13">
            <a:extLst>
              <a:ext uri="{FF2B5EF4-FFF2-40B4-BE49-F238E27FC236}">
                <a16:creationId xmlns:a16="http://schemas.microsoft.com/office/drawing/2014/main" id="{179ECC5D-2C0A-AE92-EB39-A424C9C2DB99}"/>
              </a:ext>
            </a:extLst>
          </p:cNvPr>
          <p:cNvSpPr txBox="1"/>
          <p:nvPr/>
        </p:nvSpPr>
        <p:spPr>
          <a:xfrm>
            <a:off x="760525" y="322310"/>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25" name="圆角矩形 127">
            <a:extLst>
              <a:ext uri="{FF2B5EF4-FFF2-40B4-BE49-F238E27FC236}">
                <a16:creationId xmlns:a16="http://schemas.microsoft.com/office/drawing/2014/main" id="{9B7080F4-613F-0307-1A14-C044F48FD675}"/>
              </a:ext>
            </a:extLst>
          </p:cNvPr>
          <p:cNvSpPr/>
          <p:nvPr/>
        </p:nvSpPr>
        <p:spPr>
          <a:xfrm>
            <a:off x="760525" y="3676314"/>
            <a:ext cx="10974275" cy="1619586"/>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cs typeface="Lato Light" panose="020F0302020204030203" pitchFamily="34" charset="0"/>
            </a:endParaRPr>
          </a:p>
        </p:txBody>
      </p:sp>
      <p:sp>
        <p:nvSpPr>
          <p:cNvPr id="26" name="圆角矩形 127">
            <a:extLst>
              <a:ext uri="{FF2B5EF4-FFF2-40B4-BE49-F238E27FC236}">
                <a16:creationId xmlns:a16="http://schemas.microsoft.com/office/drawing/2014/main" id="{838C3B07-213B-C37F-3502-3FA56BDD2685}"/>
              </a:ext>
            </a:extLst>
          </p:cNvPr>
          <p:cNvSpPr/>
          <p:nvPr/>
        </p:nvSpPr>
        <p:spPr>
          <a:xfrm>
            <a:off x="760525" y="6038514"/>
            <a:ext cx="10974275" cy="1619586"/>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cs typeface="Lato Light" panose="020F0302020204030203" pitchFamily="34" charset="0"/>
            </a:endParaRPr>
          </a:p>
        </p:txBody>
      </p:sp>
      <p:sp>
        <p:nvSpPr>
          <p:cNvPr id="30" name="圆角矩形 128">
            <a:extLst>
              <a:ext uri="{FF2B5EF4-FFF2-40B4-BE49-F238E27FC236}">
                <a16:creationId xmlns:a16="http://schemas.microsoft.com/office/drawing/2014/main" id="{38DE9949-26F3-05EE-C839-75C0E39AA8A2}"/>
              </a:ext>
            </a:extLst>
          </p:cNvPr>
          <p:cNvSpPr/>
          <p:nvPr/>
        </p:nvSpPr>
        <p:spPr>
          <a:xfrm>
            <a:off x="1447800" y="3771900"/>
            <a:ext cx="8725240" cy="1377957"/>
          </a:xfrm>
          <a:prstGeom prst="roundRect">
            <a:avLst>
              <a:gd name="adj" fmla="val 50000"/>
            </a:avLst>
          </a:prstGeom>
          <a:solidFill>
            <a:srgbClr val="FFB850"/>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buNone/>
              <a:defRPr/>
            </a:pPr>
            <a:endParaRPr lang="en-US" altLang="vi-VN" sz="3600" b="1" dirty="0">
              <a:cs typeface="Arial" panose="020B0604020202020204" pitchFamily="34" charset="0"/>
            </a:endParaRPr>
          </a:p>
        </p:txBody>
      </p:sp>
      <p:grpSp>
        <p:nvGrpSpPr>
          <p:cNvPr id="32" name="组合 9">
            <a:extLst>
              <a:ext uri="{FF2B5EF4-FFF2-40B4-BE49-F238E27FC236}">
                <a16:creationId xmlns:a16="http://schemas.microsoft.com/office/drawing/2014/main" id="{8E20260C-CCE5-2EB6-5CEA-9B4B05CAA2DC}"/>
              </a:ext>
            </a:extLst>
          </p:cNvPr>
          <p:cNvGrpSpPr>
            <a:grpSpLocks noChangeAspect="1"/>
          </p:cNvGrpSpPr>
          <p:nvPr/>
        </p:nvGrpSpPr>
        <p:grpSpPr>
          <a:xfrm flipH="1">
            <a:off x="10638106" y="4152900"/>
            <a:ext cx="631800" cy="666563"/>
            <a:chOff x="9089" y="5779"/>
            <a:chExt cx="3666" cy="3760"/>
          </a:xfrm>
          <a:solidFill>
            <a:srgbClr val="FEBD5D"/>
          </a:solidFill>
        </p:grpSpPr>
        <p:sp>
          <p:nvSpPr>
            <p:cNvPr id="33" name="Freeform 983">
              <a:extLst>
                <a:ext uri="{FF2B5EF4-FFF2-40B4-BE49-F238E27FC236}">
                  <a16:creationId xmlns:a16="http://schemas.microsoft.com/office/drawing/2014/main" id="{78F3F5B3-C8D4-BE71-A594-7D730E01D832}"/>
                </a:ext>
              </a:extLst>
            </p:cNvPr>
            <p:cNvSpPr>
              <a:spLocks noEditPoints="1"/>
            </p:cNvSpPr>
            <p:nvPr/>
          </p:nvSpPr>
          <p:spPr bwMode="auto">
            <a:xfrm>
              <a:off x="9089" y="5779"/>
              <a:ext cx="3667" cy="3760"/>
            </a:xfrm>
            <a:custGeom>
              <a:avLst/>
              <a:gdLst>
                <a:gd name="T0" fmla="*/ 116 w 232"/>
                <a:gd name="T1" fmla="*/ 88 h 239"/>
                <a:gd name="T2" fmla="*/ 84 w 232"/>
                <a:gd name="T3" fmla="*/ 119 h 239"/>
                <a:gd name="T4" fmla="*/ 116 w 232"/>
                <a:gd name="T5" fmla="*/ 151 h 239"/>
                <a:gd name="T6" fmla="*/ 148 w 232"/>
                <a:gd name="T7" fmla="*/ 119 h 239"/>
                <a:gd name="T8" fmla="*/ 116 w 232"/>
                <a:gd name="T9" fmla="*/ 88 h 239"/>
                <a:gd name="T10" fmla="*/ 49 w 232"/>
                <a:gd name="T11" fmla="*/ 197 h 239"/>
                <a:gd name="T12" fmla="*/ 44 w 232"/>
                <a:gd name="T13" fmla="*/ 191 h 239"/>
                <a:gd name="T14" fmla="*/ 14 w 232"/>
                <a:gd name="T15" fmla="*/ 119 h 239"/>
                <a:gd name="T16" fmla="*/ 93 w 232"/>
                <a:gd name="T17" fmla="*/ 20 h 239"/>
                <a:gd name="T18" fmla="*/ 90 w 232"/>
                <a:gd name="T19" fmla="*/ 7 h 239"/>
                <a:gd name="T20" fmla="*/ 0 w 232"/>
                <a:gd name="T21" fmla="*/ 119 h 239"/>
                <a:gd name="T22" fmla="*/ 34 w 232"/>
                <a:gd name="T23" fmla="*/ 201 h 239"/>
                <a:gd name="T24" fmla="*/ 44 w 232"/>
                <a:gd name="T25" fmla="*/ 210 h 239"/>
                <a:gd name="T26" fmla="*/ 34 w 232"/>
                <a:gd name="T27" fmla="*/ 239 h 239"/>
                <a:gd name="T28" fmla="*/ 116 w 232"/>
                <a:gd name="T29" fmla="*/ 228 h 239"/>
                <a:gd name="T30" fmla="*/ 60 w 232"/>
                <a:gd name="T31" fmla="*/ 167 h 239"/>
                <a:gd name="T32" fmla="*/ 49 w 232"/>
                <a:gd name="T33" fmla="*/ 197 h 239"/>
                <a:gd name="T34" fmla="*/ 188 w 232"/>
                <a:gd name="T35" fmla="*/ 29 h 239"/>
                <a:gd name="T36" fmla="*/ 198 w 232"/>
                <a:gd name="T37" fmla="*/ 0 h 239"/>
                <a:gd name="T38" fmla="*/ 116 w 232"/>
                <a:gd name="T39" fmla="*/ 10 h 239"/>
                <a:gd name="T40" fmla="*/ 172 w 232"/>
                <a:gd name="T41" fmla="*/ 72 h 239"/>
                <a:gd name="T42" fmla="*/ 183 w 232"/>
                <a:gd name="T43" fmla="*/ 42 h 239"/>
                <a:gd name="T44" fmla="*/ 218 w 232"/>
                <a:gd name="T45" fmla="*/ 119 h 239"/>
                <a:gd name="T46" fmla="*/ 188 w 232"/>
                <a:gd name="T47" fmla="*/ 191 h 239"/>
                <a:gd name="T48" fmla="*/ 139 w 232"/>
                <a:gd name="T49" fmla="*/ 219 h 239"/>
                <a:gd name="T50" fmla="*/ 142 w 232"/>
                <a:gd name="T51" fmla="*/ 232 h 239"/>
                <a:gd name="T52" fmla="*/ 198 w 232"/>
                <a:gd name="T53" fmla="*/ 201 h 239"/>
                <a:gd name="T54" fmla="*/ 232 w 232"/>
                <a:gd name="T55" fmla="*/ 119 h 239"/>
                <a:gd name="T56" fmla="*/ 188 w 232"/>
                <a:gd name="T57" fmla="*/ 2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239">
                  <a:moveTo>
                    <a:pt x="116" y="88"/>
                  </a:moveTo>
                  <a:cubicBezTo>
                    <a:pt x="98" y="88"/>
                    <a:pt x="84" y="102"/>
                    <a:pt x="84" y="119"/>
                  </a:cubicBezTo>
                  <a:cubicBezTo>
                    <a:pt x="84" y="137"/>
                    <a:pt x="98" y="151"/>
                    <a:pt x="116" y="151"/>
                  </a:cubicBezTo>
                  <a:cubicBezTo>
                    <a:pt x="134" y="151"/>
                    <a:pt x="148" y="137"/>
                    <a:pt x="148" y="119"/>
                  </a:cubicBezTo>
                  <a:cubicBezTo>
                    <a:pt x="148" y="102"/>
                    <a:pt x="134" y="88"/>
                    <a:pt x="116" y="88"/>
                  </a:cubicBezTo>
                  <a:close/>
                  <a:moveTo>
                    <a:pt x="49" y="197"/>
                  </a:moveTo>
                  <a:cubicBezTo>
                    <a:pt x="47" y="195"/>
                    <a:pt x="46" y="193"/>
                    <a:pt x="44" y="191"/>
                  </a:cubicBezTo>
                  <a:cubicBezTo>
                    <a:pt x="25" y="172"/>
                    <a:pt x="14" y="147"/>
                    <a:pt x="14" y="119"/>
                  </a:cubicBezTo>
                  <a:cubicBezTo>
                    <a:pt x="14" y="71"/>
                    <a:pt x="48" y="30"/>
                    <a:pt x="93" y="20"/>
                  </a:cubicBezTo>
                  <a:cubicBezTo>
                    <a:pt x="90" y="7"/>
                    <a:pt x="90" y="7"/>
                    <a:pt x="90" y="7"/>
                  </a:cubicBezTo>
                  <a:cubicBezTo>
                    <a:pt x="39" y="19"/>
                    <a:pt x="0" y="65"/>
                    <a:pt x="0" y="119"/>
                  </a:cubicBezTo>
                  <a:cubicBezTo>
                    <a:pt x="0" y="150"/>
                    <a:pt x="12" y="179"/>
                    <a:pt x="34" y="201"/>
                  </a:cubicBezTo>
                  <a:cubicBezTo>
                    <a:pt x="37" y="204"/>
                    <a:pt x="41" y="207"/>
                    <a:pt x="44" y="210"/>
                  </a:cubicBezTo>
                  <a:cubicBezTo>
                    <a:pt x="34" y="239"/>
                    <a:pt x="34" y="239"/>
                    <a:pt x="34" y="239"/>
                  </a:cubicBezTo>
                  <a:cubicBezTo>
                    <a:pt x="116" y="228"/>
                    <a:pt x="116" y="228"/>
                    <a:pt x="116" y="228"/>
                  </a:cubicBezTo>
                  <a:cubicBezTo>
                    <a:pt x="60" y="167"/>
                    <a:pt x="60" y="167"/>
                    <a:pt x="60" y="167"/>
                  </a:cubicBezTo>
                  <a:lnTo>
                    <a:pt x="49" y="197"/>
                  </a:lnTo>
                  <a:close/>
                  <a:moveTo>
                    <a:pt x="188" y="29"/>
                  </a:moveTo>
                  <a:cubicBezTo>
                    <a:pt x="198" y="0"/>
                    <a:pt x="198" y="0"/>
                    <a:pt x="198" y="0"/>
                  </a:cubicBezTo>
                  <a:cubicBezTo>
                    <a:pt x="116" y="10"/>
                    <a:pt x="116" y="10"/>
                    <a:pt x="116" y="10"/>
                  </a:cubicBezTo>
                  <a:cubicBezTo>
                    <a:pt x="172" y="72"/>
                    <a:pt x="172" y="72"/>
                    <a:pt x="172" y="72"/>
                  </a:cubicBezTo>
                  <a:cubicBezTo>
                    <a:pt x="183" y="42"/>
                    <a:pt x="183" y="42"/>
                    <a:pt x="183" y="42"/>
                  </a:cubicBezTo>
                  <a:cubicBezTo>
                    <a:pt x="204" y="61"/>
                    <a:pt x="218" y="89"/>
                    <a:pt x="218" y="119"/>
                  </a:cubicBezTo>
                  <a:cubicBezTo>
                    <a:pt x="218" y="147"/>
                    <a:pt x="207" y="172"/>
                    <a:pt x="188" y="191"/>
                  </a:cubicBezTo>
                  <a:cubicBezTo>
                    <a:pt x="174" y="205"/>
                    <a:pt x="157" y="214"/>
                    <a:pt x="139" y="219"/>
                  </a:cubicBezTo>
                  <a:cubicBezTo>
                    <a:pt x="142" y="232"/>
                    <a:pt x="142" y="232"/>
                    <a:pt x="142" y="232"/>
                  </a:cubicBezTo>
                  <a:cubicBezTo>
                    <a:pt x="163" y="227"/>
                    <a:pt x="182" y="217"/>
                    <a:pt x="198" y="201"/>
                  </a:cubicBezTo>
                  <a:cubicBezTo>
                    <a:pt x="220" y="179"/>
                    <a:pt x="232" y="150"/>
                    <a:pt x="232" y="119"/>
                  </a:cubicBezTo>
                  <a:cubicBezTo>
                    <a:pt x="232" y="83"/>
                    <a:pt x="214" y="50"/>
                    <a:pt x="188" y="29"/>
                  </a:cubicBezTo>
                  <a:close/>
                </a:path>
              </a:pathLst>
            </a:custGeom>
            <a:grpFill/>
            <a:ln>
              <a:noFill/>
            </a:ln>
            <a:effectLst>
              <a:outerShdw blurRad="38100" dist="25400" dir="2700000" algn="tl" rotWithShape="0">
                <a:prstClr val="black">
                  <a:alpha val="40000"/>
                </a:prstClr>
              </a:outerShdw>
            </a:effectLst>
          </p:spPr>
          <p:txBody>
            <a:bodyPr vert="horz" wrap="square" lIns="137160" tIns="68580" rIns="137160" bIns="68580" numCol="1" anchor="t" anchorCtr="0" compatLnSpc="1"/>
            <a:lstStyle/>
            <a:p>
              <a:endParaRPr lang="zh-CN" altLang="en-US" sz="3600">
                <a:solidFill>
                  <a:prstClr val="black"/>
                </a:solidFill>
                <a:cs typeface="Lato Light" panose="020F0302020204030203" pitchFamily="34" charset="0"/>
              </a:endParaRPr>
            </a:p>
          </p:txBody>
        </p:sp>
        <p:sp>
          <p:nvSpPr>
            <p:cNvPr id="34" name="等腰三角形 11">
              <a:extLst>
                <a:ext uri="{FF2B5EF4-FFF2-40B4-BE49-F238E27FC236}">
                  <a16:creationId xmlns:a16="http://schemas.microsoft.com/office/drawing/2014/main" id="{58A6C252-BA37-72B8-1939-36AF4707DC39}"/>
                </a:ext>
              </a:extLst>
            </p:cNvPr>
            <p:cNvSpPr/>
            <p:nvPr/>
          </p:nvSpPr>
          <p:spPr>
            <a:xfrm>
              <a:off x="10108" y="6533"/>
              <a:ext cx="1644" cy="1644"/>
            </a:xfrm>
            <a:prstGeom prst="triangl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cs typeface="Lato Light" panose="020F0302020204030203" pitchFamily="34" charset="0"/>
              </a:endParaRPr>
            </a:p>
          </p:txBody>
        </p:sp>
      </p:grpSp>
      <p:pic>
        <p:nvPicPr>
          <p:cNvPr id="35" name="Picture 34">
            <a:extLst>
              <a:ext uri="{FF2B5EF4-FFF2-40B4-BE49-F238E27FC236}">
                <a16:creationId xmlns:a16="http://schemas.microsoft.com/office/drawing/2014/main" id="{E61B12C1-754F-45D0-0FA6-E44F3DFA71BC}"/>
              </a:ext>
            </a:extLst>
          </p:cNvPr>
          <p:cNvPicPr>
            <a:picLocks noChangeAspect="1"/>
          </p:cNvPicPr>
          <p:nvPr/>
        </p:nvPicPr>
        <p:blipFill>
          <a:blip r:embed="rId2"/>
          <a:stretch>
            <a:fillRect/>
          </a:stretch>
        </p:blipFill>
        <p:spPr>
          <a:xfrm>
            <a:off x="1447800" y="6170886"/>
            <a:ext cx="8725240" cy="1411014"/>
          </a:xfrm>
          <a:prstGeom prst="rect">
            <a:avLst/>
          </a:prstGeom>
        </p:spPr>
      </p:pic>
      <p:sp>
        <p:nvSpPr>
          <p:cNvPr id="41" name="TextBox 40">
            <a:extLst>
              <a:ext uri="{FF2B5EF4-FFF2-40B4-BE49-F238E27FC236}">
                <a16:creationId xmlns:a16="http://schemas.microsoft.com/office/drawing/2014/main" id="{B3B640AF-0CC6-45DA-7D96-D0580C48CF2A}"/>
              </a:ext>
            </a:extLst>
          </p:cNvPr>
          <p:cNvSpPr txBox="1"/>
          <p:nvPr/>
        </p:nvSpPr>
        <p:spPr>
          <a:xfrm>
            <a:off x="1010839" y="4054614"/>
            <a:ext cx="9243752" cy="707886"/>
          </a:xfrm>
          <a:prstGeom prst="rect">
            <a:avLst/>
          </a:prstGeom>
          <a:noFill/>
        </p:spPr>
        <p:txBody>
          <a:bodyPr wrap="square">
            <a:spAutoFit/>
          </a:bodyPr>
          <a:lstStyle/>
          <a:p>
            <a:pPr marL="0" marR="0" lvl="0" indent="0" algn="ctr" defTabSz="1371600" rtl="0" eaLnBrk="1" fontAlgn="base" latinLnBrk="0" hangingPunct="1">
              <a:lnSpc>
                <a:spcPct val="100000"/>
              </a:lnSpc>
              <a:spcBef>
                <a:spcPct val="0"/>
              </a:spcBef>
              <a:spcAft>
                <a:spcPct val="0"/>
              </a:spcAft>
              <a:buClrTx/>
              <a:buSzTx/>
              <a:buFontTx/>
              <a:buNone/>
              <a:tabLst/>
              <a:defRPr/>
            </a:pPr>
            <a:r>
              <a:rPr lang="en-US" sz="4000" dirty="0" err="1">
                <a:solidFill>
                  <a:schemeClr val="tx1"/>
                </a:solidFill>
                <a:latin typeface="Times New Roman" pitchFamily="18" charset="0"/>
                <a:cs typeface="Times New Roman" pitchFamily="18" charset="0"/>
              </a:rPr>
              <a:t>Phương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pháp</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dự</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báo</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giản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đơn</a:t>
            </a:r>
            <a:endParaRPr kumimoji="0" lang="zh-CN" altLang="en-US" sz="4000" b="0" i="0" u="none" strike="noStrike" kern="1200" cap="none" spc="0" normalizeH="0" baseline="0" noProof="0" dirty="0">
              <a:ln>
                <a:noFill/>
              </a:ln>
              <a:solidFill>
                <a:prstClr val="white"/>
              </a:solidFill>
              <a:effectLst/>
              <a:uLnTx/>
              <a:uFillTx/>
              <a:latin typeface="Calibri"/>
              <a:ea typeface="宋体" panose="02010600030101010101" pitchFamily="2" charset="-122"/>
              <a:cs typeface="Lato Light" panose="020F0302020204030203" pitchFamily="34" charset="0"/>
            </a:endParaRPr>
          </a:p>
        </p:txBody>
      </p:sp>
      <p:grpSp>
        <p:nvGrpSpPr>
          <p:cNvPr id="42" name="组合 12">
            <a:extLst>
              <a:ext uri="{FF2B5EF4-FFF2-40B4-BE49-F238E27FC236}">
                <a16:creationId xmlns:a16="http://schemas.microsoft.com/office/drawing/2014/main" id="{37A4706A-2697-33DE-5CEC-1A3241525E73}"/>
              </a:ext>
            </a:extLst>
          </p:cNvPr>
          <p:cNvGrpSpPr>
            <a:grpSpLocks noChangeAspect="1"/>
          </p:cNvGrpSpPr>
          <p:nvPr/>
        </p:nvGrpSpPr>
        <p:grpSpPr>
          <a:xfrm>
            <a:off x="10668000" y="6438900"/>
            <a:ext cx="524760" cy="666563"/>
            <a:chOff x="8698" y="5700"/>
            <a:chExt cx="2556" cy="3156"/>
          </a:xfrm>
          <a:solidFill>
            <a:srgbClr val="01ACC5"/>
          </a:solidFill>
        </p:grpSpPr>
        <p:sp>
          <p:nvSpPr>
            <p:cNvPr id="43" name="Freeform 975">
              <a:extLst>
                <a:ext uri="{FF2B5EF4-FFF2-40B4-BE49-F238E27FC236}">
                  <a16:creationId xmlns:a16="http://schemas.microsoft.com/office/drawing/2014/main" id="{F7BA54DD-6B75-E908-BDBD-62EC4C21289D}"/>
                </a:ext>
              </a:extLst>
            </p:cNvPr>
            <p:cNvSpPr>
              <a:spLocks noEditPoints="1"/>
            </p:cNvSpPr>
            <p:nvPr/>
          </p:nvSpPr>
          <p:spPr bwMode="auto">
            <a:xfrm flipH="1" flipV="1">
              <a:off x="8698" y="5700"/>
              <a:ext cx="2556" cy="3156"/>
            </a:xfrm>
            <a:custGeom>
              <a:avLst/>
              <a:gdLst>
                <a:gd name="T0" fmla="*/ 120 w 349"/>
                <a:gd name="T1" fmla="*/ 0 h 431"/>
                <a:gd name="T2" fmla="*/ 117 w 349"/>
                <a:gd name="T3" fmla="*/ 3 h 431"/>
                <a:gd name="T4" fmla="*/ 2 w 349"/>
                <a:gd name="T5" fmla="*/ 117 h 431"/>
                <a:gd name="T6" fmla="*/ 0 w 349"/>
                <a:gd name="T7" fmla="*/ 120 h 431"/>
                <a:gd name="T8" fmla="*/ 0 w 349"/>
                <a:gd name="T9" fmla="*/ 431 h 431"/>
                <a:gd name="T10" fmla="*/ 349 w 349"/>
                <a:gd name="T11" fmla="*/ 431 h 431"/>
                <a:gd name="T12" fmla="*/ 349 w 349"/>
                <a:gd name="T13" fmla="*/ 0 h 431"/>
                <a:gd name="T14" fmla="*/ 120 w 349"/>
                <a:gd name="T15" fmla="*/ 0 h 431"/>
                <a:gd name="T16" fmla="*/ 114 w 349"/>
                <a:gd name="T17" fmla="*/ 37 h 431"/>
                <a:gd name="T18" fmla="*/ 114 w 349"/>
                <a:gd name="T19" fmla="*/ 114 h 431"/>
                <a:gd name="T20" fmla="*/ 37 w 349"/>
                <a:gd name="T21" fmla="*/ 114 h 431"/>
                <a:gd name="T22" fmla="*/ 114 w 349"/>
                <a:gd name="T23" fmla="*/ 37 h 431"/>
                <a:gd name="T24" fmla="*/ 328 w 349"/>
                <a:gd name="T25" fmla="*/ 410 h 431"/>
                <a:gd name="T26" fmla="*/ 20 w 349"/>
                <a:gd name="T27" fmla="*/ 410 h 431"/>
                <a:gd name="T28" fmla="*/ 20 w 349"/>
                <a:gd name="T29" fmla="*/ 136 h 431"/>
                <a:gd name="T30" fmla="*/ 135 w 349"/>
                <a:gd name="T31" fmla="*/ 136 h 431"/>
                <a:gd name="T32" fmla="*/ 135 w 349"/>
                <a:gd name="T33" fmla="*/ 22 h 431"/>
                <a:gd name="T34" fmla="*/ 328 w 349"/>
                <a:gd name="T35" fmla="*/ 22 h 431"/>
                <a:gd name="T36" fmla="*/ 328 w 349"/>
                <a:gd name="T37" fmla="*/ 410 h 431"/>
                <a:gd name="T38" fmla="*/ 75 w 349"/>
                <a:gd name="T39" fmla="*/ 317 h 431"/>
                <a:gd name="T40" fmla="*/ 145 w 349"/>
                <a:gd name="T41" fmla="*/ 249 h 431"/>
                <a:gd name="T42" fmla="*/ 187 w 349"/>
                <a:gd name="T43" fmla="*/ 290 h 431"/>
                <a:gd name="T44" fmla="*/ 300 w 349"/>
                <a:gd name="T45" fmla="*/ 178 h 431"/>
                <a:gd name="T46" fmla="*/ 285 w 349"/>
                <a:gd name="T47" fmla="*/ 163 h 431"/>
                <a:gd name="T48" fmla="*/ 187 w 349"/>
                <a:gd name="T49" fmla="*/ 259 h 431"/>
                <a:gd name="T50" fmla="*/ 152 w 349"/>
                <a:gd name="T51" fmla="*/ 225 h 431"/>
                <a:gd name="T52" fmla="*/ 145 w 349"/>
                <a:gd name="T53" fmla="*/ 218 h 431"/>
                <a:gd name="T54" fmla="*/ 138 w 349"/>
                <a:gd name="T55" fmla="*/ 225 h 431"/>
                <a:gd name="T56" fmla="*/ 60 w 349"/>
                <a:gd name="T57" fmla="*/ 302 h 431"/>
                <a:gd name="T58" fmla="*/ 75 w 349"/>
                <a:gd name="T59" fmla="*/ 31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9" h="431">
                  <a:moveTo>
                    <a:pt x="120" y="0"/>
                  </a:moveTo>
                  <a:lnTo>
                    <a:pt x="117" y="3"/>
                  </a:lnTo>
                  <a:lnTo>
                    <a:pt x="2" y="117"/>
                  </a:lnTo>
                  <a:lnTo>
                    <a:pt x="0" y="120"/>
                  </a:lnTo>
                  <a:lnTo>
                    <a:pt x="0" y="431"/>
                  </a:lnTo>
                  <a:lnTo>
                    <a:pt x="349" y="431"/>
                  </a:lnTo>
                  <a:lnTo>
                    <a:pt x="349" y="0"/>
                  </a:lnTo>
                  <a:lnTo>
                    <a:pt x="120" y="0"/>
                  </a:lnTo>
                  <a:close/>
                  <a:moveTo>
                    <a:pt x="114" y="37"/>
                  </a:moveTo>
                  <a:lnTo>
                    <a:pt x="114" y="114"/>
                  </a:lnTo>
                  <a:lnTo>
                    <a:pt x="37" y="114"/>
                  </a:lnTo>
                  <a:lnTo>
                    <a:pt x="114" y="37"/>
                  </a:lnTo>
                  <a:close/>
                  <a:moveTo>
                    <a:pt x="328" y="410"/>
                  </a:moveTo>
                  <a:lnTo>
                    <a:pt x="20" y="410"/>
                  </a:lnTo>
                  <a:lnTo>
                    <a:pt x="20" y="136"/>
                  </a:lnTo>
                  <a:lnTo>
                    <a:pt x="135" y="136"/>
                  </a:lnTo>
                  <a:lnTo>
                    <a:pt x="135" y="22"/>
                  </a:lnTo>
                  <a:lnTo>
                    <a:pt x="328" y="22"/>
                  </a:lnTo>
                  <a:lnTo>
                    <a:pt x="328" y="410"/>
                  </a:lnTo>
                  <a:close/>
                  <a:moveTo>
                    <a:pt x="75" y="317"/>
                  </a:moveTo>
                  <a:lnTo>
                    <a:pt x="145" y="249"/>
                  </a:lnTo>
                  <a:lnTo>
                    <a:pt x="187" y="290"/>
                  </a:lnTo>
                  <a:lnTo>
                    <a:pt x="300" y="178"/>
                  </a:lnTo>
                  <a:lnTo>
                    <a:pt x="285" y="163"/>
                  </a:lnTo>
                  <a:lnTo>
                    <a:pt x="187" y="259"/>
                  </a:lnTo>
                  <a:lnTo>
                    <a:pt x="152" y="225"/>
                  </a:lnTo>
                  <a:lnTo>
                    <a:pt x="145" y="218"/>
                  </a:lnTo>
                  <a:lnTo>
                    <a:pt x="138" y="225"/>
                  </a:lnTo>
                  <a:lnTo>
                    <a:pt x="60" y="302"/>
                  </a:lnTo>
                  <a:lnTo>
                    <a:pt x="75" y="317"/>
                  </a:lnTo>
                  <a:close/>
                </a:path>
              </a:pathLst>
            </a:custGeom>
            <a:grpFill/>
            <a:ln>
              <a:noFill/>
            </a:ln>
            <a:effectLst>
              <a:outerShdw blurRad="38100" dist="25400" dir="2700000" algn="tl" rotWithShape="0">
                <a:prstClr val="black">
                  <a:alpha val="40000"/>
                </a:prstClr>
              </a:outerShdw>
            </a:effectLst>
          </p:spPr>
          <p:txBody>
            <a:bodyPr vert="horz" wrap="square" lIns="137160" tIns="68580" rIns="137160" bIns="68580" numCol="1" anchor="t" anchorCtr="0" compatLnSpc="1"/>
            <a:lstStyle/>
            <a:p>
              <a:endParaRPr lang="zh-CN" altLang="en-US" sz="3600">
                <a:solidFill>
                  <a:prstClr val="black"/>
                </a:solidFill>
                <a:cs typeface="Lato Light" panose="020F0302020204030203" pitchFamily="34" charset="0"/>
              </a:endParaRPr>
            </a:p>
          </p:txBody>
        </p:sp>
        <p:sp>
          <p:nvSpPr>
            <p:cNvPr id="44" name="矩形 14">
              <a:extLst>
                <a:ext uri="{FF2B5EF4-FFF2-40B4-BE49-F238E27FC236}">
                  <a16:creationId xmlns:a16="http://schemas.microsoft.com/office/drawing/2014/main" id="{7D1A8618-8FDD-A121-80FE-313A6069E50E}"/>
                </a:ext>
              </a:extLst>
            </p:cNvPr>
            <p:cNvSpPr/>
            <p:nvPr/>
          </p:nvSpPr>
          <p:spPr>
            <a:xfrm rot="19020000">
              <a:off x="9092" y="7481"/>
              <a:ext cx="1246" cy="183"/>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cs typeface="Lato Light" panose="020F0302020204030203" pitchFamily="34" charset="0"/>
              </a:endParaRPr>
            </a:p>
          </p:txBody>
        </p:sp>
      </p:grpSp>
      <p:sp>
        <p:nvSpPr>
          <p:cNvPr id="111" name="TextBox 13">
            <a:extLst>
              <a:ext uri="{FF2B5EF4-FFF2-40B4-BE49-F238E27FC236}">
                <a16:creationId xmlns:a16="http://schemas.microsoft.com/office/drawing/2014/main" id="{E8E2B458-2B4D-F052-62A2-212891E3DF58}"/>
              </a:ext>
            </a:extLst>
          </p:cNvPr>
          <p:cNvSpPr txBox="1"/>
          <p:nvPr/>
        </p:nvSpPr>
        <p:spPr>
          <a:xfrm>
            <a:off x="470691" y="2079436"/>
            <a:ext cx="11024651" cy="6771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ctr">
              <a:spcBef>
                <a:spcPct val="0"/>
              </a:spcBef>
            </a:pPr>
            <a:r>
              <a:rPr lang="en-US" sz="4400" b="1" dirty="0">
                <a:solidFill>
                  <a:srgbClr val="000000"/>
                </a:solidFill>
                <a:latin typeface="Arial" panose="020B0604020202020204" pitchFamily="34" charset="0"/>
                <a:ea typeface="League Spartan"/>
                <a:cs typeface="Arial" panose="020B0604020202020204" pitchFamily="34" charset="0"/>
                <a:sym typeface="League Spartan"/>
              </a:rPr>
              <a:t>II. MỨC ĐỘ CHÍNH XÁC CỦA DỰ BÁO</a:t>
            </a:r>
          </a:p>
        </p:txBody>
      </p:sp>
      <p:sp>
        <p:nvSpPr>
          <p:cNvPr id="2" name="TextBox 1">
            <a:extLst>
              <a:ext uri="{FF2B5EF4-FFF2-40B4-BE49-F238E27FC236}">
                <a16:creationId xmlns:a16="http://schemas.microsoft.com/office/drawing/2014/main" id="{880DFCC8-FCDF-2BBC-9F50-04CEC52A99AF}"/>
              </a:ext>
            </a:extLst>
          </p:cNvPr>
          <p:cNvSpPr txBox="1"/>
          <p:nvPr/>
        </p:nvSpPr>
        <p:spPr>
          <a:xfrm>
            <a:off x="1923201" y="6176308"/>
            <a:ext cx="8119632" cy="1938992"/>
          </a:xfrm>
          <a:prstGeom prst="rect">
            <a:avLst/>
          </a:prstGeom>
          <a:noFill/>
        </p:spPr>
        <p:txBody>
          <a:bodyPr wrap="square">
            <a:spAutoFit/>
          </a:bodyPr>
          <a:lstStyle/>
          <a:p>
            <a:pPr marL="0" marR="0" lvl="0" indent="0" algn="ctr" defTabSz="1371600" rtl="0" eaLnBrk="1" fontAlgn="base" latinLnBrk="0" hangingPunct="1">
              <a:lnSpc>
                <a:spcPct val="100000"/>
              </a:lnSpc>
              <a:spcBef>
                <a:spcPct val="0"/>
              </a:spcBef>
              <a:spcAft>
                <a:spcPct val="0"/>
              </a:spcAft>
              <a:buClrTx/>
              <a:buSzTx/>
              <a:buFontTx/>
              <a:buNone/>
              <a:tabLst/>
              <a:defRPr/>
            </a:pPr>
            <a:r>
              <a:rPr lang="en-US" sz="4000" dirty="0" err="1">
                <a:solidFill>
                  <a:schemeClr val="tx1"/>
                </a:solidFill>
                <a:latin typeface="Times New Roman" pitchFamily="18" charset="0"/>
                <a:cs typeface="Times New Roman" pitchFamily="18" charset="0"/>
              </a:rPr>
              <a:t>Phương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pháp</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dự</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báo</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lấy</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trung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bình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các</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giá</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trị</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dữ</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liệu</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của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quá</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khứ</a:t>
            </a:r>
            <a:r>
              <a:rPr lang="en-US" sz="4000" dirty="0">
                <a:solidFill>
                  <a:schemeClr val="tx1"/>
                </a:solidFill>
                <a:latin typeface="Times New Roman" pitchFamily="18" charset="0"/>
                <a:cs typeface="Times New Roman" pitchFamily="18" charset="0"/>
              </a:rPr>
              <a:t>.</a:t>
            </a:r>
            <a:br>
              <a:rPr lang="vi-VN" sz="4000" dirty="0">
                <a:solidFill>
                  <a:schemeClr val="tx1"/>
                </a:solidFill>
                <a:latin typeface="Times New Roman" pitchFamily="18" charset="0"/>
                <a:cs typeface="Times New Roman" pitchFamily="18" charset="0"/>
              </a:rPr>
            </a:br>
            <a:endParaRPr kumimoji="0" lang="zh-CN" altLang="en-US" sz="4000" b="0" i="0" u="none" strike="noStrike" kern="1200" cap="none" spc="0" normalizeH="0" baseline="0" noProof="0" dirty="0">
              <a:ln>
                <a:noFill/>
              </a:ln>
              <a:solidFill>
                <a:prstClr val="white"/>
              </a:solidFill>
              <a:effectLst/>
              <a:uLnTx/>
              <a:uFillTx/>
              <a:latin typeface="Calibri"/>
              <a:ea typeface="宋体" panose="02010600030101010101" pitchFamily="2" charset="-122"/>
              <a:cs typeface="Lato Light" panose="020F0302020204030203" pitchFamily="34" charset="0"/>
            </a:endParaRPr>
          </a:p>
        </p:txBody>
      </p:sp>
      <p:pic>
        <p:nvPicPr>
          <p:cNvPr id="3" name="Picture 2">
            <a:extLst>
              <a:ext uri="{FF2B5EF4-FFF2-40B4-BE49-F238E27FC236}">
                <a16:creationId xmlns:a16="http://schemas.microsoft.com/office/drawing/2014/main" id="{A9E94B54-B704-FFE9-94EB-ACBBDF139378}"/>
              </a:ext>
            </a:extLst>
          </p:cNvPr>
          <p:cNvPicPr>
            <a:picLocks noChangeAspect="1"/>
          </p:cNvPicPr>
          <p:nvPr/>
        </p:nvPicPr>
        <p:blipFill>
          <a:blip r:embed="rId3"/>
          <a:stretch>
            <a:fillRect/>
          </a:stretch>
        </p:blipFill>
        <p:spPr>
          <a:xfrm rot="16200000">
            <a:off x="12142159" y="3378429"/>
            <a:ext cx="7749717" cy="3705225"/>
          </a:xfrm>
          <a:prstGeom prst="rect">
            <a:avLst/>
          </a:prstGeom>
        </p:spPr>
      </p:pic>
    </p:spTree>
    <p:extLst>
      <p:ext uri="{BB962C8B-B14F-4D97-AF65-F5344CB8AC3E}">
        <p14:creationId xmlns:p14="http://schemas.microsoft.com/office/powerpoint/2010/main" val="211264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09CF8C3E-BA1A-64F9-621A-B79AA46416DC}"/>
              </a:ext>
            </a:extLst>
          </p:cNvPr>
          <p:cNvSpPr/>
          <p:nvPr/>
        </p:nvSpPr>
        <p:spPr>
          <a:xfrm>
            <a:off x="-527518" y="-266700"/>
            <a:ext cx="4655843" cy="10895215"/>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p:cNvSpPr/>
          <p:nvPr/>
        </p:nvSpPr>
        <p:spPr>
          <a:xfrm rot="16200000">
            <a:off x="388969" y="408884"/>
            <a:ext cx="1152812" cy="1252243"/>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chemeClr val="bg1"/>
          </a:solidFill>
        </p:spPr>
        <p:txBody>
          <a:bodyPr/>
          <a:lstStyle/>
          <a:p>
            <a:endParaRPr lang="en-US"/>
          </a:p>
        </p:txBody>
      </p:sp>
      <p:grpSp>
        <p:nvGrpSpPr>
          <p:cNvPr id="18" name="Group 18"/>
          <p:cNvGrpSpPr/>
          <p:nvPr/>
        </p:nvGrpSpPr>
        <p:grpSpPr>
          <a:xfrm rot="-5400000">
            <a:off x="17246926" y="9629427"/>
            <a:ext cx="569029" cy="583318"/>
            <a:chOff x="0" y="0"/>
            <a:chExt cx="770809" cy="812800"/>
          </a:xfrm>
        </p:grpSpPr>
        <p:sp>
          <p:nvSpPr>
            <p:cNvPr id="19" name="Freeform 19"/>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20" name="TextBox 20"/>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13">
            <a:extLst>
              <a:ext uri="{FF2B5EF4-FFF2-40B4-BE49-F238E27FC236}">
                <a16:creationId xmlns:a16="http://schemas.microsoft.com/office/drawing/2014/main" id="{179ECC5D-2C0A-AE92-EB39-A424C9C2DB99}"/>
              </a:ext>
            </a:extLst>
          </p:cNvPr>
          <p:cNvSpPr txBox="1"/>
          <p:nvPr/>
        </p:nvSpPr>
        <p:spPr>
          <a:xfrm>
            <a:off x="8686800" y="32341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25" name="圆角矩形 127">
            <a:extLst>
              <a:ext uri="{FF2B5EF4-FFF2-40B4-BE49-F238E27FC236}">
                <a16:creationId xmlns:a16="http://schemas.microsoft.com/office/drawing/2014/main" id="{9B7080F4-613F-0307-1A14-C044F48FD675}"/>
              </a:ext>
            </a:extLst>
          </p:cNvPr>
          <p:cNvSpPr/>
          <p:nvPr/>
        </p:nvSpPr>
        <p:spPr>
          <a:xfrm>
            <a:off x="2640814" y="3039613"/>
            <a:ext cx="5759768" cy="1619586"/>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cs typeface="Lato Light" panose="020F0302020204030203" pitchFamily="34" charset="0"/>
            </a:endParaRPr>
          </a:p>
        </p:txBody>
      </p:sp>
      <p:sp>
        <p:nvSpPr>
          <p:cNvPr id="26" name="圆角矩形 127">
            <a:extLst>
              <a:ext uri="{FF2B5EF4-FFF2-40B4-BE49-F238E27FC236}">
                <a16:creationId xmlns:a16="http://schemas.microsoft.com/office/drawing/2014/main" id="{838C3B07-213B-C37F-3502-3FA56BDD2685}"/>
              </a:ext>
            </a:extLst>
          </p:cNvPr>
          <p:cNvSpPr/>
          <p:nvPr/>
        </p:nvSpPr>
        <p:spPr>
          <a:xfrm>
            <a:off x="2640815" y="5299982"/>
            <a:ext cx="5759767" cy="1619586"/>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cs typeface="Lato Light" panose="020F0302020204030203" pitchFamily="34" charset="0"/>
            </a:endParaRPr>
          </a:p>
        </p:txBody>
      </p:sp>
      <p:sp>
        <p:nvSpPr>
          <p:cNvPr id="27" name="圆角矩形 127">
            <a:extLst>
              <a:ext uri="{FF2B5EF4-FFF2-40B4-BE49-F238E27FC236}">
                <a16:creationId xmlns:a16="http://schemas.microsoft.com/office/drawing/2014/main" id="{3B3BD677-5039-86E6-D86E-FBBC426FA51C}"/>
              </a:ext>
            </a:extLst>
          </p:cNvPr>
          <p:cNvSpPr/>
          <p:nvPr/>
        </p:nvSpPr>
        <p:spPr>
          <a:xfrm>
            <a:off x="2640813" y="7560351"/>
            <a:ext cx="5759767" cy="1619586"/>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cs typeface="Lato Light" panose="020F0302020204030203" pitchFamily="34" charset="0"/>
            </a:endParaRPr>
          </a:p>
        </p:txBody>
      </p:sp>
      <p:sp>
        <p:nvSpPr>
          <p:cNvPr id="28" name="TextBox 13">
            <a:extLst>
              <a:ext uri="{FF2B5EF4-FFF2-40B4-BE49-F238E27FC236}">
                <a16:creationId xmlns:a16="http://schemas.microsoft.com/office/drawing/2014/main" id="{F55A1106-C453-E076-2F91-645FF890A8EF}"/>
              </a:ext>
            </a:extLst>
          </p:cNvPr>
          <p:cNvSpPr txBox="1"/>
          <p:nvPr/>
        </p:nvSpPr>
        <p:spPr>
          <a:xfrm>
            <a:off x="5030324" y="1750793"/>
            <a:ext cx="11024651" cy="5539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ctr">
              <a:spcBef>
                <a:spcPct val="0"/>
              </a:spcBef>
            </a:pPr>
            <a:r>
              <a:rPr lang="en-US" sz="3600" b="1" dirty="0">
                <a:solidFill>
                  <a:srgbClr val="000000"/>
                </a:solidFill>
                <a:latin typeface="Arial" panose="020B0604020202020204" pitchFamily="34" charset="0"/>
                <a:ea typeface="League Spartan"/>
                <a:cs typeface="Arial" panose="020B0604020202020204" pitchFamily="34" charset="0"/>
                <a:sym typeface="League Spartan"/>
              </a:rPr>
              <a:t>CÁC LOẠI DỮ LIỆU TRONG NGHIÊN CỨU</a:t>
            </a:r>
          </a:p>
        </p:txBody>
      </p:sp>
      <p:sp>
        <p:nvSpPr>
          <p:cNvPr id="30" name="圆角矩形 128">
            <a:extLst>
              <a:ext uri="{FF2B5EF4-FFF2-40B4-BE49-F238E27FC236}">
                <a16:creationId xmlns:a16="http://schemas.microsoft.com/office/drawing/2014/main" id="{38DE9949-26F3-05EE-C839-75C0E39AA8A2}"/>
              </a:ext>
            </a:extLst>
          </p:cNvPr>
          <p:cNvSpPr/>
          <p:nvPr/>
        </p:nvSpPr>
        <p:spPr>
          <a:xfrm>
            <a:off x="2990380" y="3163790"/>
            <a:ext cx="4038600" cy="1377957"/>
          </a:xfrm>
          <a:prstGeom prst="roundRect">
            <a:avLst>
              <a:gd name="adj" fmla="val 50000"/>
            </a:avLst>
          </a:prstGeom>
          <a:solidFill>
            <a:srgbClr val="FFB850"/>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buNone/>
              <a:defRPr/>
            </a:pPr>
            <a:endParaRPr lang="en-US" altLang="vi-VN" sz="3600" b="1" dirty="0">
              <a:cs typeface="Arial" panose="020B0604020202020204" pitchFamily="34" charset="0"/>
            </a:endParaRPr>
          </a:p>
        </p:txBody>
      </p:sp>
      <p:grpSp>
        <p:nvGrpSpPr>
          <p:cNvPr id="32" name="组合 9">
            <a:extLst>
              <a:ext uri="{FF2B5EF4-FFF2-40B4-BE49-F238E27FC236}">
                <a16:creationId xmlns:a16="http://schemas.microsoft.com/office/drawing/2014/main" id="{8E20260C-CCE5-2EB6-5CEA-9B4B05CAA2DC}"/>
              </a:ext>
            </a:extLst>
          </p:cNvPr>
          <p:cNvGrpSpPr>
            <a:grpSpLocks noChangeAspect="1"/>
          </p:cNvGrpSpPr>
          <p:nvPr/>
        </p:nvGrpSpPr>
        <p:grpSpPr>
          <a:xfrm flipH="1">
            <a:off x="7374390" y="3477955"/>
            <a:ext cx="631800" cy="666563"/>
            <a:chOff x="9089" y="5779"/>
            <a:chExt cx="3666" cy="3760"/>
          </a:xfrm>
          <a:solidFill>
            <a:srgbClr val="FEBD5D"/>
          </a:solidFill>
        </p:grpSpPr>
        <p:sp>
          <p:nvSpPr>
            <p:cNvPr id="33" name="Freeform 983">
              <a:extLst>
                <a:ext uri="{FF2B5EF4-FFF2-40B4-BE49-F238E27FC236}">
                  <a16:creationId xmlns:a16="http://schemas.microsoft.com/office/drawing/2014/main" id="{78F3F5B3-C8D4-BE71-A594-7D730E01D832}"/>
                </a:ext>
              </a:extLst>
            </p:cNvPr>
            <p:cNvSpPr>
              <a:spLocks noEditPoints="1"/>
            </p:cNvSpPr>
            <p:nvPr/>
          </p:nvSpPr>
          <p:spPr bwMode="auto">
            <a:xfrm>
              <a:off x="9089" y="5779"/>
              <a:ext cx="3667" cy="3760"/>
            </a:xfrm>
            <a:custGeom>
              <a:avLst/>
              <a:gdLst>
                <a:gd name="T0" fmla="*/ 116 w 232"/>
                <a:gd name="T1" fmla="*/ 88 h 239"/>
                <a:gd name="T2" fmla="*/ 84 w 232"/>
                <a:gd name="T3" fmla="*/ 119 h 239"/>
                <a:gd name="T4" fmla="*/ 116 w 232"/>
                <a:gd name="T5" fmla="*/ 151 h 239"/>
                <a:gd name="T6" fmla="*/ 148 w 232"/>
                <a:gd name="T7" fmla="*/ 119 h 239"/>
                <a:gd name="T8" fmla="*/ 116 w 232"/>
                <a:gd name="T9" fmla="*/ 88 h 239"/>
                <a:gd name="T10" fmla="*/ 49 w 232"/>
                <a:gd name="T11" fmla="*/ 197 h 239"/>
                <a:gd name="T12" fmla="*/ 44 w 232"/>
                <a:gd name="T13" fmla="*/ 191 h 239"/>
                <a:gd name="T14" fmla="*/ 14 w 232"/>
                <a:gd name="T15" fmla="*/ 119 h 239"/>
                <a:gd name="T16" fmla="*/ 93 w 232"/>
                <a:gd name="T17" fmla="*/ 20 h 239"/>
                <a:gd name="T18" fmla="*/ 90 w 232"/>
                <a:gd name="T19" fmla="*/ 7 h 239"/>
                <a:gd name="T20" fmla="*/ 0 w 232"/>
                <a:gd name="T21" fmla="*/ 119 h 239"/>
                <a:gd name="T22" fmla="*/ 34 w 232"/>
                <a:gd name="T23" fmla="*/ 201 h 239"/>
                <a:gd name="T24" fmla="*/ 44 w 232"/>
                <a:gd name="T25" fmla="*/ 210 h 239"/>
                <a:gd name="T26" fmla="*/ 34 w 232"/>
                <a:gd name="T27" fmla="*/ 239 h 239"/>
                <a:gd name="T28" fmla="*/ 116 w 232"/>
                <a:gd name="T29" fmla="*/ 228 h 239"/>
                <a:gd name="T30" fmla="*/ 60 w 232"/>
                <a:gd name="T31" fmla="*/ 167 h 239"/>
                <a:gd name="T32" fmla="*/ 49 w 232"/>
                <a:gd name="T33" fmla="*/ 197 h 239"/>
                <a:gd name="T34" fmla="*/ 188 w 232"/>
                <a:gd name="T35" fmla="*/ 29 h 239"/>
                <a:gd name="T36" fmla="*/ 198 w 232"/>
                <a:gd name="T37" fmla="*/ 0 h 239"/>
                <a:gd name="T38" fmla="*/ 116 w 232"/>
                <a:gd name="T39" fmla="*/ 10 h 239"/>
                <a:gd name="T40" fmla="*/ 172 w 232"/>
                <a:gd name="T41" fmla="*/ 72 h 239"/>
                <a:gd name="T42" fmla="*/ 183 w 232"/>
                <a:gd name="T43" fmla="*/ 42 h 239"/>
                <a:gd name="T44" fmla="*/ 218 w 232"/>
                <a:gd name="T45" fmla="*/ 119 h 239"/>
                <a:gd name="T46" fmla="*/ 188 w 232"/>
                <a:gd name="T47" fmla="*/ 191 h 239"/>
                <a:gd name="T48" fmla="*/ 139 w 232"/>
                <a:gd name="T49" fmla="*/ 219 h 239"/>
                <a:gd name="T50" fmla="*/ 142 w 232"/>
                <a:gd name="T51" fmla="*/ 232 h 239"/>
                <a:gd name="T52" fmla="*/ 198 w 232"/>
                <a:gd name="T53" fmla="*/ 201 h 239"/>
                <a:gd name="T54" fmla="*/ 232 w 232"/>
                <a:gd name="T55" fmla="*/ 119 h 239"/>
                <a:gd name="T56" fmla="*/ 188 w 232"/>
                <a:gd name="T57" fmla="*/ 2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239">
                  <a:moveTo>
                    <a:pt x="116" y="88"/>
                  </a:moveTo>
                  <a:cubicBezTo>
                    <a:pt x="98" y="88"/>
                    <a:pt x="84" y="102"/>
                    <a:pt x="84" y="119"/>
                  </a:cubicBezTo>
                  <a:cubicBezTo>
                    <a:pt x="84" y="137"/>
                    <a:pt x="98" y="151"/>
                    <a:pt x="116" y="151"/>
                  </a:cubicBezTo>
                  <a:cubicBezTo>
                    <a:pt x="134" y="151"/>
                    <a:pt x="148" y="137"/>
                    <a:pt x="148" y="119"/>
                  </a:cubicBezTo>
                  <a:cubicBezTo>
                    <a:pt x="148" y="102"/>
                    <a:pt x="134" y="88"/>
                    <a:pt x="116" y="88"/>
                  </a:cubicBezTo>
                  <a:close/>
                  <a:moveTo>
                    <a:pt x="49" y="197"/>
                  </a:moveTo>
                  <a:cubicBezTo>
                    <a:pt x="47" y="195"/>
                    <a:pt x="46" y="193"/>
                    <a:pt x="44" y="191"/>
                  </a:cubicBezTo>
                  <a:cubicBezTo>
                    <a:pt x="25" y="172"/>
                    <a:pt x="14" y="147"/>
                    <a:pt x="14" y="119"/>
                  </a:cubicBezTo>
                  <a:cubicBezTo>
                    <a:pt x="14" y="71"/>
                    <a:pt x="48" y="30"/>
                    <a:pt x="93" y="20"/>
                  </a:cubicBezTo>
                  <a:cubicBezTo>
                    <a:pt x="90" y="7"/>
                    <a:pt x="90" y="7"/>
                    <a:pt x="90" y="7"/>
                  </a:cubicBezTo>
                  <a:cubicBezTo>
                    <a:pt x="39" y="19"/>
                    <a:pt x="0" y="65"/>
                    <a:pt x="0" y="119"/>
                  </a:cubicBezTo>
                  <a:cubicBezTo>
                    <a:pt x="0" y="150"/>
                    <a:pt x="12" y="179"/>
                    <a:pt x="34" y="201"/>
                  </a:cubicBezTo>
                  <a:cubicBezTo>
                    <a:pt x="37" y="204"/>
                    <a:pt x="41" y="207"/>
                    <a:pt x="44" y="210"/>
                  </a:cubicBezTo>
                  <a:cubicBezTo>
                    <a:pt x="34" y="239"/>
                    <a:pt x="34" y="239"/>
                    <a:pt x="34" y="239"/>
                  </a:cubicBezTo>
                  <a:cubicBezTo>
                    <a:pt x="116" y="228"/>
                    <a:pt x="116" y="228"/>
                    <a:pt x="116" y="228"/>
                  </a:cubicBezTo>
                  <a:cubicBezTo>
                    <a:pt x="60" y="167"/>
                    <a:pt x="60" y="167"/>
                    <a:pt x="60" y="167"/>
                  </a:cubicBezTo>
                  <a:lnTo>
                    <a:pt x="49" y="197"/>
                  </a:lnTo>
                  <a:close/>
                  <a:moveTo>
                    <a:pt x="188" y="29"/>
                  </a:moveTo>
                  <a:cubicBezTo>
                    <a:pt x="198" y="0"/>
                    <a:pt x="198" y="0"/>
                    <a:pt x="198" y="0"/>
                  </a:cubicBezTo>
                  <a:cubicBezTo>
                    <a:pt x="116" y="10"/>
                    <a:pt x="116" y="10"/>
                    <a:pt x="116" y="10"/>
                  </a:cubicBezTo>
                  <a:cubicBezTo>
                    <a:pt x="172" y="72"/>
                    <a:pt x="172" y="72"/>
                    <a:pt x="172" y="72"/>
                  </a:cubicBezTo>
                  <a:cubicBezTo>
                    <a:pt x="183" y="42"/>
                    <a:pt x="183" y="42"/>
                    <a:pt x="183" y="42"/>
                  </a:cubicBezTo>
                  <a:cubicBezTo>
                    <a:pt x="204" y="61"/>
                    <a:pt x="218" y="89"/>
                    <a:pt x="218" y="119"/>
                  </a:cubicBezTo>
                  <a:cubicBezTo>
                    <a:pt x="218" y="147"/>
                    <a:pt x="207" y="172"/>
                    <a:pt x="188" y="191"/>
                  </a:cubicBezTo>
                  <a:cubicBezTo>
                    <a:pt x="174" y="205"/>
                    <a:pt x="157" y="214"/>
                    <a:pt x="139" y="219"/>
                  </a:cubicBezTo>
                  <a:cubicBezTo>
                    <a:pt x="142" y="232"/>
                    <a:pt x="142" y="232"/>
                    <a:pt x="142" y="232"/>
                  </a:cubicBezTo>
                  <a:cubicBezTo>
                    <a:pt x="163" y="227"/>
                    <a:pt x="182" y="217"/>
                    <a:pt x="198" y="201"/>
                  </a:cubicBezTo>
                  <a:cubicBezTo>
                    <a:pt x="220" y="179"/>
                    <a:pt x="232" y="150"/>
                    <a:pt x="232" y="119"/>
                  </a:cubicBezTo>
                  <a:cubicBezTo>
                    <a:pt x="232" y="83"/>
                    <a:pt x="214" y="50"/>
                    <a:pt x="188" y="29"/>
                  </a:cubicBezTo>
                  <a:close/>
                </a:path>
              </a:pathLst>
            </a:custGeom>
            <a:grpFill/>
            <a:ln>
              <a:noFill/>
            </a:ln>
            <a:effectLst>
              <a:outerShdw blurRad="38100" dist="25400" dir="2700000" algn="tl" rotWithShape="0">
                <a:prstClr val="black">
                  <a:alpha val="40000"/>
                </a:prstClr>
              </a:outerShdw>
            </a:effectLst>
          </p:spPr>
          <p:txBody>
            <a:bodyPr vert="horz" wrap="square" lIns="137160" tIns="68580" rIns="137160" bIns="68580" numCol="1" anchor="t" anchorCtr="0" compatLnSpc="1"/>
            <a:lstStyle/>
            <a:p>
              <a:endParaRPr lang="zh-CN" altLang="en-US" sz="3600">
                <a:solidFill>
                  <a:prstClr val="black"/>
                </a:solidFill>
                <a:cs typeface="Lato Light" panose="020F0302020204030203" pitchFamily="34" charset="0"/>
              </a:endParaRPr>
            </a:p>
          </p:txBody>
        </p:sp>
        <p:sp>
          <p:nvSpPr>
            <p:cNvPr id="34" name="等腰三角形 11">
              <a:extLst>
                <a:ext uri="{FF2B5EF4-FFF2-40B4-BE49-F238E27FC236}">
                  <a16:creationId xmlns:a16="http://schemas.microsoft.com/office/drawing/2014/main" id="{58A6C252-BA37-72B8-1939-36AF4707DC39}"/>
                </a:ext>
              </a:extLst>
            </p:cNvPr>
            <p:cNvSpPr/>
            <p:nvPr/>
          </p:nvSpPr>
          <p:spPr>
            <a:xfrm>
              <a:off x="10108" y="6533"/>
              <a:ext cx="1644" cy="1644"/>
            </a:xfrm>
            <a:prstGeom prst="triangl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cs typeface="Lato Light" panose="020F0302020204030203" pitchFamily="34" charset="0"/>
              </a:endParaRPr>
            </a:p>
          </p:txBody>
        </p:sp>
      </p:grpSp>
      <p:pic>
        <p:nvPicPr>
          <p:cNvPr id="35" name="Picture 34">
            <a:extLst>
              <a:ext uri="{FF2B5EF4-FFF2-40B4-BE49-F238E27FC236}">
                <a16:creationId xmlns:a16="http://schemas.microsoft.com/office/drawing/2014/main" id="{E61B12C1-754F-45D0-0FA6-E44F3DFA71BC}"/>
              </a:ext>
            </a:extLst>
          </p:cNvPr>
          <p:cNvPicPr>
            <a:picLocks noChangeAspect="1"/>
          </p:cNvPicPr>
          <p:nvPr/>
        </p:nvPicPr>
        <p:blipFill>
          <a:blip r:embed="rId2"/>
          <a:stretch>
            <a:fillRect/>
          </a:stretch>
        </p:blipFill>
        <p:spPr>
          <a:xfrm>
            <a:off x="2990381" y="5445033"/>
            <a:ext cx="4038600" cy="1411014"/>
          </a:xfrm>
          <a:prstGeom prst="rect">
            <a:avLst/>
          </a:prstGeom>
        </p:spPr>
      </p:pic>
      <p:sp>
        <p:nvSpPr>
          <p:cNvPr id="39" name="TextBox 38">
            <a:extLst>
              <a:ext uri="{FF2B5EF4-FFF2-40B4-BE49-F238E27FC236}">
                <a16:creationId xmlns:a16="http://schemas.microsoft.com/office/drawing/2014/main" id="{F4E473FE-E1DD-0FEE-19E7-2F9F1DE1D9DF}"/>
              </a:ext>
            </a:extLst>
          </p:cNvPr>
          <p:cNvSpPr txBox="1"/>
          <p:nvPr/>
        </p:nvSpPr>
        <p:spPr>
          <a:xfrm>
            <a:off x="1111705" y="5800854"/>
            <a:ext cx="7795950" cy="738664"/>
          </a:xfrm>
          <a:prstGeom prst="rect">
            <a:avLst/>
          </a:prstGeom>
          <a:noFill/>
        </p:spPr>
        <p:txBody>
          <a:bodyPr wrap="square">
            <a:spAutoFit/>
          </a:bodyPr>
          <a:lstStyle/>
          <a:p>
            <a:pPr marL="0" marR="0" lvl="0" indent="0" algn="ctr" defTabSz="1371600" rtl="0" eaLnBrk="1" fontAlgn="base" latinLnBrk="0" hangingPunct="1">
              <a:lnSpc>
                <a:spcPct val="100000"/>
              </a:lnSpc>
              <a:spcBef>
                <a:spcPct val="0"/>
              </a:spcBef>
              <a:spcAft>
                <a:spcPct val="0"/>
              </a:spcAft>
              <a:buClrTx/>
              <a:buSzTx/>
              <a:buFontTx/>
              <a:buNone/>
              <a:tabLst/>
              <a:defRPr/>
            </a:pPr>
            <a:r>
              <a:rPr kumimoji="0" lang="en-US" altLang="vi-VN" sz="42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DỮ LIỆU BẢNG</a:t>
            </a:r>
          </a:p>
        </p:txBody>
      </p:sp>
      <p:sp>
        <p:nvSpPr>
          <p:cNvPr id="41" name="TextBox 40">
            <a:extLst>
              <a:ext uri="{FF2B5EF4-FFF2-40B4-BE49-F238E27FC236}">
                <a16:creationId xmlns:a16="http://schemas.microsoft.com/office/drawing/2014/main" id="{B3B640AF-0CC6-45DA-7D96-D0580C48CF2A}"/>
              </a:ext>
            </a:extLst>
          </p:cNvPr>
          <p:cNvSpPr txBox="1"/>
          <p:nvPr/>
        </p:nvSpPr>
        <p:spPr>
          <a:xfrm>
            <a:off x="387804" y="3583650"/>
            <a:ext cx="9243752" cy="646331"/>
          </a:xfrm>
          <a:prstGeom prst="rect">
            <a:avLst/>
          </a:prstGeom>
          <a:noFill/>
        </p:spPr>
        <p:txBody>
          <a:bodyPr wrap="square">
            <a:spAutoFit/>
          </a:bodyPr>
          <a:lstStyle/>
          <a:p>
            <a:pPr marL="0" marR="0" lvl="0" indent="0" algn="ctr" defTabSz="1371600" rtl="0" eaLnBrk="1" fontAlgn="base" latinLnBrk="0" hangingPunct="1">
              <a:lnSpc>
                <a:spcPct val="100000"/>
              </a:lnSpc>
              <a:spcBef>
                <a:spcPct val="0"/>
              </a:spcBef>
              <a:spcAft>
                <a:spcPct val="0"/>
              </a:spcAft>
              <a:buClrTx/>
              <a:buSzTx/>
              <a:buFontTx/>
              <a:buNone/>
              <a:tabLst/>
              <a:defRPr/>
            </a:pPr>
            <a:r>
              <a:rPr kumimoji="0" lang="en-US" altLang="vi-VN" sz="3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DỮ </a:t>
            </a:r>
            <a:r>
              <a:rPr kumimoji="0" lang="en-US" altLang="vi-VN" sz="36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LIỆU CHÉO</a:t>
            </a:r>
            <a:endParaRPr kumimoji="0" lang="zh-CN" altLang="en-US" sz="3600" b="0" i="0" u="none" strike="noStrike" kern="1200" cap="none" spc="0" normalizeH="0" baseline="0" noProof="0" dirty="0">
              <a:ln>
                <a:noFill/>
              </a:ln>
              <a:solidFill>
                <a:prstClr val="white"/>
              </a:solidFill>
              <a:effectLst/>
              <a:uLnTx/>
              <a:uFillTx/>
              <a:latin typeface="Calibri"/>
              <a:ea typeface="宋体" panose="02010600030101010101" pitchFamily="2" charset="-122"/>
              <a:cs typeface="Lato Light" panose="020F0302020204030203" pitchFamily="34" charset="0"/>
            </a:endParaRPr>
          </a:p>
        </p:txBody>
      </p:sp>
      <p:grpSp>
        <p:nvGrpSpPr>
          <p:cNvPr id="42" name="组合 12">
            <a:extLst>
              <a:ext uri="{FF2B5EF4-FFF2-40B4-BE49-F238E27FC236}">
                <a16:creationId xmlns:a16="http://schemas.microsoft.com/office/drawing/2014/main" id="{37A4706A-2697-33DE-5CEC-1A3241525E73}"/>
              </a:ext>
            </a:extLst>
          </p:cNvPr>
          <p:cNvGrpSpPr>
            <a:grpSpLocks noChangeAspect="1"/>
          </p:cNvGrpSpPr>
          <p:nvPr/>
        </p:nvGrpSpPr>
        <p:grpSpPr>
          <a:xfrm>
            <a:off x="7426075" y="5827623"/>
            <a:ext cx="524760" cy="666563"/>
            <a:chOff x="8698" y="5700"/>
            <a:chExt cx="2556" cy="3156"/>
          </a:xfrm>
          <a:solidFill>
            <a:srgbClr val="01ACC5"/>
          </a:solidFill>
        </p:grpSpPr>
        <p:sp>
          <p:nvSpPr>
            <p:cNvPr id="43" name="Freeform 975">
              <a:extLst>
                <a:ext uri="{FF2B5EF4-FFF2-40B4-BE49-F238E27FC236}">
                  <a16:creationId xmlns:a16="http://schemas.microsoft.com/office/drawing/2014/main" id="{F7BA54DD-6B75-E908-BDBD-62EC4C21289D}"/>
                </a:ext>
              </a:extLst>
            </p:cNvPr>
            <p:cNvSpPr>
              <a:spLocks noEditPoints="1"/>
            </p:cNvSpPr>
            <p:nvPr/>
          </p:nvSpPr>
          <p:spPr bwMode="auto">
            <a:xfrm flipH="1" flipV="1">
              <a:off x="8698" y="5700"/>
              <a:ext cx="2556" cy="3156"/>
            </a:xfrm>
            <a:custGeom>
              <a:avLst/>
              <a:gdLst>
                <a:gd name="T0" fmla="*/ 120 w 349"/>
                <a:gd name="T1" fmla="*/ 0 h 431"/>
                <a:gd name="T2" fmla="*/ 117 w 349"/>
                <a:gd name="T3" fmla="*/ 3 h 431"/>
                <a:gd name="T4" fmla="*/ 2 w 349"/>
                <a:gd name="T5" fmla="*/ 117 h 431"/>
                <a:gd name="T6" fmla="*/ 0 w 349"/>
                <a:gd name="T7" fmla="*/ 120 h 431"/>
                <a:gd name="T8" fmla="*/ 0 w 349"/>
                <a:gd name="T9" fmla="*/ 431 h 431"/>
                <a:gd name="T10" fmla="*/ 349 w 349"/>
                <a:gd name="T11" fmla="*/ 431 h 431"/>
                <a:gd name="T12" fmla="*/ 349 w 349"/>
                <a:gd name="T13" fmla="*/ 0 h 431"/>
                <a:gd name="T14" fmla="*/ 120 w 349"/>
                <a:gd name="T15" fmla="*/ 0 h 431"/>
                <a:gd name="T16" fmla="*/ 114 w 349"/>
                <a:gd name="T17" fmla="*/ 37 h 431"/>
                <a:gd name="T18" fmla="*/ 114 w 349"/>
                <a:gd name="T19" fmla="*/ 114 h 431"/>
                <a:gd name="T20" fmla="*/ 37 w 349"/>
                <a:gd name="T21" fmla="*/ 114 h 431"/>
                <a:gd name="T22" fmla="*/ 114 w 349"/>
                <a:gd name="T23" fmla="*/ 37 h 431"/>
                <a:gd name="T24" fmla="*/ 328 w 349"/>
                <a:gd name="T25" fmla="*/ 410 h 431"/>
                <a:gd name="T26" fmla="*/ 20 w 349"/>
                <a:gd name="T27" fmla="*/ 410 h 431"/>
                <a:gd name="T28" fmla="*/ 20 w 349"/>
                <a:gd name="T29" fmla="*/ 136 h 431"/>
                <a:gd name="T30" fmla="*/ 135 w 349"/>
                <a:gd name="T31" fmla="*/ 136 h 431"/>
                <a:gd name="T32" fmla="*/ 135 w 349"/>
                <a:gd name="T33" fmla="*/ 22 h 431"/>
                <a:gd name="T34" fmla="*/ 328 w 349"/>
                <a:gd name="T35" fmla="*/ 22 h 431"/>
                <a:gd name="T36" fmla="*/ 328 w 349"/>
                <a:gd name="T37" fmla="*/ 410 h 431"/>
                <a:gd name="T38" fmla="*/ 75 w 349"/>
                <a:gd name="T39" fmla="*/ 317 h 431"/>
                <a:gd name="T40" fmla="*/ 145 w 349"/>
                <a:gd name="T41" fmla="*/ 249 h 431"/>
                <a:gd name="T42" fmla="*/ 187 w 349"/>
                <a:gd name="T43" fmla="*/ 290 h 431"/>
                <a:gd name="T44" fmla="*/ 300 w 349"/>
                <a:gd name="T45" fmla="*/ 178 h 431"/>
                <a:gd name="T46" fmla="*/ 285 w 349"/>
                <a:gd name="T47" fmla="*/ 163 h 431"/>
                <a:gd name="T48" fmla="*/ 187 w 349"/>
                <a:gd name="T49" fmla="*/ 259 h 431"/>
                <a:gd name="T50" fmla="*/ 152 w 349"/>
                <a:gd name="T51" fmla="*/ 225 h 431"/>
                <a:gd name="T52" fmla="*/ 145 w 349"/>
                <a:gd name="T53" fmla="*/ 218 h 431"/>
                <a:gd name="T54" fmla="*/ 138 w 349"/>
                <a:gd name="T55" fmla="*/ 225 h 431"/>
                <a:gd name="T56" fmla="*/ 60 w 349"/>
                <a:gd name="T57" fmla="*/ 302 h 431"/>
                <a:gd name="T58" fmla="*/ 75 w 349"/>
                <a:gd name="T59" fmla="*/ 31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9" h="431">
                  <a:moveTo>
                    <a:pt x="120" y="0"/>
                  </a:moveTo>
                  <a:lnTo>
                    <a:pt x="117" y="3"/>
                  </a:lnTo>
                  <a:lnTo>
                    <a:pt x="2" y="117"/>
                  </a:lnTo>
                  <a:lnTo>
                    <a:pt x="0" y="120"/>
                  </a:lnTo>
                  <a:lnTo>
                    <a:pt x="0" y="431"/>
                  </a:lnTo>
                  <a:lnTo>
                    <a:pt x="349" y="431"/>
                  </a:lnTo>
                  <a:lnTo>
                    <a:pt x="349" y="0"/>
                  </a:lnTo>
                  <a:lnTo>
                    <a:pt x="120" y="0"/>
                  </a:lnTo>
                  <a:close/>
                  <a:moveTo>
                    <a:pt x="114" y="37"/>
                  </a:moveTo>
                  <a:lnTo>
                    <a:pt x="114" y="114"/>
                  </a:lnTo>
                  <a:lnTo>
                    <a:pt x="37" y="114"/>
                  </a:lnTo>
                  <a:lnTo>
                    <a:pt x="114" y="37"/>
                  </a:lnTo>
                  <a:close/>
                  <a:moveTo>
                    <a:pt x="328" y="410"/>
                  </a:moveTo>
                  <a:lnTo>
                    <a:pt x="20" y="410"/>
                  </a:lnTo>
                  <a:lnTo>
                    <a:pt x="20" y="136"/>
                  </a:lnTo>
                  <a:lnTo>
                    <a:pt x="135" y="136"/>
                  </a:lnTo>
                  <a:lnTo>
                    <a:pt x="135" y="22"/>
                  </a:lnTo>
                  <a:lnTo>
                    <a:pt x="328" y="22"/>
                  </a:lnTo>
                  <a:lnTo>
                    <a:pt x="328" y="410"/>
                  </a:lnTo>
                  <a:close/>
                  <a:moveTo>
                    <a:pt x="75" y="317"/>
                  </a:moveTo>
                  <a:lnTo>
                    <a:pt x="145" y="249"/>
                  </a:lnTo>
                  <a:lnTo>
                    <a:pt x="187" y="290"/>
                  </a:lnTo>
                  <a:lnTo>
                    <a:pt x="300" y="178"/>
                  </a:lnTo>
                  <a:lnTo>
                    <a:pt x="285" y="163"/>
                  </a:lnTo>
                  <a:lnTo>
                    <a:pt x="187" y="259"/>
                  </a:lnTo>
                  <a:lnTo>
                    <a:pt x="152" y="225"/>
                  </a:lnTo>
                  <a:lnTo>
                    <a:pt x="145" y="218"/>
                  </a:lnTo>
                  <a:lnTo>
                    <a:pt x="138" y="225"/>
                  </a:lnTo>
                  <a:lnTo>
                    <a:pt x="60" y="302"/>
                  </a:lnTo>
                  <a:lnTo>
                    <a:pt x="75" y="317"/>
                  </a:lnTo>
                  <a:close/>
                </a:path>
              </a:pathLst>
            </a:custGeom>
            <a:grpFill/>
            <a:ln>
              <a:noFill/>
            </a:ln>
            <a:effectLst>
              <a:outerShdw blurRad="38100" dist="25400" dir="2700000" algn="tl" rotWithShape="0">
                <a:prstClr val="black">
                  <a:alpha val="40000"/>
                </a:prstClr>
              </a:outerShdw>
            </a:effectLst>
          </p:spPr>
          <p:txBody>
            <a:bodyPr vert="horz" wrap="square" lIns="137160" tIns="68580" rIns="137160" bIns="68580" numCol="1" anchor="t" anchorCtr="0" compatLnSpc="1"/>
            <a:lstStyle/>
            <a:p>
              <a:endParaRPr lang="zh-CN" altLang="en-US" sz="3600">
                <a:solidFill>
                  <a:prstClr val="black"/>
                </a:solidFill>
                <a:cs typeface="Lato Light" panose="020F0302020204030203" pitchFamily="34" charset="0"/>
              </a:endParaRPr>
            </a:p>
          </p:txBody>
        </p:sp>
        <p:sp>
          <p:nvSpPr>
            <p:cNvPr id="44" name="矩形 14">
              <a:extLst>
                <a:ext uri="{FF2B5EF4-FFF2-40B4-BE49-F238E27FC236}">
                  <a16:creationId xmlns:a16="http://schemas.microsoft.com/office/drawing/2014/main" id="{7D1A8618-8FDD-A121-80FE-313A6069E50E}"/>
                </a:ext>
              </a:extLst>
            </p:cNvPr>
            <p:cNvSpPr/>
            <p:nvPr/>
          </p:nvSpPr>
          <p:spPr>
            <a:xfrm rot="19020000">
              <a:off x="9092" y="7481"/>
              <a:ext cx="1246" cy="183"/>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Lato Light" panose="020F0302020204030203" pitchFamily="34" charset="0"/>
              </a:endParaRPr>
            </a:p>
          </p:txBody>
        </p:sp>
      </p:grpSp>
      <p:pic>
        <p:nvPicPr>
          <p:cNvPr id="45" name="Picture 44">
            <a:extLst>
              <a:ext uri="{FF2B5EF4-FFF2-40B4-BE49-F238E27FC236}">
                <a16:creationId xmlns:a16="http://schemas.microsoft.com/office/drawing/2014/main" id="{768958E5-DFC1-2E48-1186-F525FE95F41F}"/>
              </a:ext>
            </a:extLst>
          </p:cNvPr>
          <p:cNvPicPr>
            <a:picLocks noChangeAspect="1"/>
          </p:cNvPicPr>
          <p:nvPr/>
        </p:nvPicPr>
        <p:blipFill>
          <a:blip r:embed="rId3"/>
          <a:stretch>
            <a:fillRect/>
          </a:stretch>
        </p:blipFill>
        <p:spPr>
          <a:xfrm>
            <a:off x="2990380" y="7670763"/>
            <a:ext cx="4038600" cy="1404742"/>
          </a:xfrm>
          <a:prstGeom prst="rect">
            <a:avLst/>
          </a:prstGeom>
        </p:spPr>
      </p:pic>
      <p:sp>
        <p:nvSpPr>
          <p:cNvPr id="47" name="TextBox 46">
            <a:extLst>
              <a:ext uri="{FF2B5EF4-FFF2-40B4-BE49-F238E27FC236}">
                <a16:creationId xmlns:a16="http://schemas.microsoft.com/office/drawing/2014/main" id="{5C4D5285-1C4F-04E7-458B-310ED97D0B04}"/>
              </a:ext>
            </a:extLst>
          </p:cNvPr>
          <p:cNvSpPr txBox="1"/>
          <p:nvPr/>
        </p:nvSpPr>
        <p:spPr>
          <a:xfrm>
            <a:off x="3063809" y="7742725"/>
            <a:ext cx="3912522" cy="1384995"/>
          </a:xfrm>
          <a:prstGeom prst="rect">
            <a:avLst/>
          </a:prstGeom>
          <a:noFill/>
        </p:spPr>
        <p:txBody>
          <a:bodyPr wrap="square">
            <a:spAutoFit/>
          </a:bodyPr>
          <a:lstStyle/>
          <a:p>
            <a:pPr marL="0" marR="0" lvl="0" indent="0" algn="ctr" defTabSz="1371600" rtl="0" eaLnBrk="1" fontAlgn="base" latinLnBrk="0" hangingPunct="1">
              <a:lnSpc>
                <a:spcPct val="100000"/>
              </a:lnSpc>
              <a:spcBef>
                <a:spcPct val="0"/>
              </a:spcBef>
              <a:spcAft>
                <a:spcPct val="0"/>
              </a:spcAft>
              <a:buClrTx/>
              <a:buSzTx/>
              <a:buFontTx/>
              <a:buNone/>
              <a:tabLst/>
              <a:defRPr/>
            </a:pPr>
            <a:r>
              <a:rPr kumimoji="0" lang="en-US" altLang="vi-VN" sz="42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DỮ LIỆU CHUỖI THỜI GIAN</a:t>
            </a:r>
          </a:p>
        </p:txBody>
      </p:sp>
      <p:pic>
        <p:nvPicPr>
          <p:cNvPr id="48" name="Picture 47">
            <a:extLst>
              <a:ext uri="{FF2B5EF4-FFF2-40B4-BE49-F238E27FC236}">
                <a16:creationId xmlns:a16="http://schemas.microsoft.com/office/drawing/2014/main" id="{CC5FAD1A-3FBF-8657-3911-091B8773844E}"/>
              </a:ext>
            </a:extLst>
          </p:cNvPr>
          <p:cNvPicPr>
            <a:picLocks noChangeAspect="1"/>
          </p:cNvPicPr>
          <p:nvPr/>
        </p:nvPicPr>
        <p:blipFill>
          <a:blip r:embed="rId4"/>
          <a:stretch>
            <a:fillRect/>
          </a:stretch>
        </p:blipFill>
        <p:spPr>
          <a:xfrm>
            <a:off x="7310470" y="7964196"/>
            <a:ext cx="755970" cy="765082"/>
          </a:xfrm>
          <a:prstGeom prst="rect">
            <a:avLst/>
          </a:prstGeom>
        </p:spPr>
      </p:pic>
      <p:sp>
        <p:nvSpPr>
          <p:cNvPr id="50" name="十边形 81">
            <a:extLst>
              <a:ext uri="{FF2B5EF4-FFF2-40B4-BE49-F238E27FC236}">
                <a16:creationId xmlns:a16="http://schemas.microsoft.com/office/drawing/2014/main" id="{893F0A7B-8104-A051-7C01-E48BA6077DC9}"/>
              </a:ext>
            </a:extLst>
          </p:cNvPr>
          <p:cNvSpPr/>
          <p:nvPr/>
        </p:nvSpPr>
        <p:spPr>
          <a:xfrm>
            <a:off x="12075986" y="3963248"/>
            <a:ext cx="4315690" cy="4024175"/>
          </a:xfrm>
          <a:prstGeom prst="decagon">
            <a:avLst/>
          </a:prstGeom>
          <a:gradFill>
            <a:gsLst>
              <a:gs pos="0">
                <a:schemeClr val="bg1"/>
              </a:gs>
              <a:gs pos="100000">
                <a:srgbClr val="B2B2B2"/>
              </a:gs>
            </a:gsLst>
            <a:lin ang="2700000" scaled="1"/>
          </a:gradFill>
          <a:ln>
            <a:noFill/>
          </a:ln>
          <a:effectLst>
            <a:outerShdw blurRad="635000" dist="215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zh-CN" altLang="en-US" sz="3600">
              <a:cs typeface="Lato Light" panose="020F0302020204030203" pitchFamily="34" charset="0"/>
            </a:endParaRPr>
          </a:p>
        </p:txBody>
      </p:sp>
      <p:sp>
        <p:nvSpPr>
          <p:cNvPr id="51" name="十边形 82">
            <a:extLst>
              <a:ext uri="{FF2B5EF4-FFF2-40B4-BE49-F238E27FC236}">
                <a16:creationId xmlns:a16="http://schemas.microsoft.com/office/drawing/2014/main" id="{B8065E98-8E31-9002-37EF-765DFD3EC678}"/>
              </a:ext>
            </a:extLst>
          </p:cNvPr>
          <p:cNvSpPr/>
          <p:nvPr/>
        </p:nvSpPr>
        <p:spPr>
          <a:xfrm>
            <a:off x="12161809" y="4017367"/>
            <a:ext cx="4229867" cy="3944148"/>
          </a:xfrm>
          <a:prstGeom prst="decagon">
            <a:avLst/>
          </a:prstGeom>
          <a:gradFill>
            <a:gsLst>
              <a:gs pos="100000">
                <a:schemeClr val="bg1"/>
              </a:gs>
              <a:gs pos="0">
                <a:srgbClr val="BCBCBC"/>
              </a:gs>
            </a:gsLst>
            <a:lin ang="2700000" scaled="1"/>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zh-CN" altLang="en-US" sz="3600">
              <a:cs typeface="Lato Light" panose="020F0302020204030203" pitchFamily="34" charset="0"/>
            </a:endParaRPr>
          </a:p>
        </p:txBody>
      </p:sp>
      <p:sp>
        <p:nvSpPr>
          <p:cNvPr id="53" name="任意多边形 88">
            <a:extLst>
              <a:ext uri="{FF2B5EF4-FFF2-40B4-BE49-F238E27FC236}">
                <a16:creationId xmlns:a16="http://schemas.microsoft.com/office/drawing/2014/main" id="{E958234C-C3AA-AED4-2269-633415E2D70A}"/>
              </a:ext>
            </a:extLst>
          </p:cNvPr>
          <p:cNvSpPr/>
          <p:nvPr/>
        </p:nvSpPr>
        <p:spPr>
          <a:xfrm>
            <a:off x="12533648" y="4372932"/>
            <a:ext cx="1723211" cy="1607383"/>
          </a:xfrm>
          <a:custGeom>
            <a:avLst/>
            <a:gdLst>
              <a:gd name="connsiteX0" fmla="*/ 1675960 w 1784914"/>
              <a:gd name="connsiteY0" fmla="*/ 0 h 1785599"/>
              <a:gd name="connsiteX1" fmla="*/ 1675960 w 1784914"/>
              <a:gd name="connsiteY1" fmla="*/ 91822 h 1785599"/>
              <a:gd name="connsiteX2" fmla="*/ 1742714 w 1784914"/>
              <a:gd name="connsiteY2" fmla="*/ 192530 h 1785599"/>
              <a:gd name="connsiteX3" fmla="*/ 1784914 w 1784914"/>
              <a:gd name="connsiteY3" fmla="*/ 201050 h 1785599"/>
              <a:gd name="connsiteX4" fmla="*/ 1784914 w 1784914"/>
              <a:gd name="connsiteY4" fmla="*/ 1785599 h 1785599"/>
              <a:gd name="connsiteX5" fmla="*/ 200774 w 1784914"/>
              <a:gd name="connsiteY5" fmla="*/ 1785599 h 1785599"/>
              <a:gd name="connsiteX6" fmla="*/ 192186 w 1784914"/>
              <a:gd name="connsiteY6" fmla="*/ 1743057 h 1785599"/>
              <a:gd name="connsiteX7" fmla="*/ 91477 w 1784914"/>
              <a:gd name="connsiteY7" fmla="*/ 1676303 h 1785599"/>
              <a:gd name="connsiteX8" fmla="*/ 0 w 1784914"/>
              <a:gd name="connsiteY8" fmla="*/ 1676303 h 1785599"/>
              <a:gd name="connsiteX9" fmla="*/ 3727 w 1784914"/>
              <a:gd name="connsiteY9" fmla="*/ 1602503 h 1785599"/>
              <a:gd name="connsiteX10" fmla="*/ 26655 w 1784914"/>
              <a:gd name="connsiteY10" fmla="*/ 1445916 h 1785599"/>
              <a:gd name="connsiteX11" fmla="*/ 30766 w 1784914"/>
              <a:gd name="connsiteY11" fmla="*/ 1428639 h 1785599"/>
              <a:gd name="connsiteX12" fmla="*/ 120902 w 1784914"/>
              <a:gd name="connsiteY12" fmla="*/ 1452791 h 1785599"/>
              <a:gd name="connsiteX13" fmla="*/ 254764 w 1784914"/>
              <a:gd name="connsiteY13" fmla="*/ 1375506 h 1785599"/>
              <a:gd name="connsiteX14" fmla="*/ 254765 w 1784914"/>
              <a:gd name="connsiteY14" fmla="*/ 1375507 h 1785599"/>
              <a:gd name="connsiteX15" fmla="*/ 177480 w 1784914"/>
              <a:gd name="connsiteY15" fmla="*/ 1241645 h 1785599"/>
              <a:gd name="connsiteX16" fmla="*/ 88165 w 1784914"/>
              <a:gd name="connsiteY16" fmla="*/ 1217714 h 1785599"/>
              <a:gd name="connsiteX17" fmla="*/ 111529 w 1784914"/>
              <a:gd name="connsiteY17" fmla="*/ 1147442 h 1785599"/>
              <a:gd name="connsiteX18" fmla="*/ 172252 w 1784914"/>
              <a:gd name="connsiteY18" fmla="*/ 1006779 h 1785599"/>
              <a:gd name="connsiteX19" fmla="*/ 183017 w 1784914"/>
              <a:gd name="connsiteY19" fmla="*/ 986752 h 1785599"/>
              <a:gd name="connsiteX20" fmla="*/ 263752 w 1784914"/>
              <a:gd name="connsiteY20" fmla="*/ 1033364 h 1785599"/>
              <a:gd name="connsiteX21" fmla="*/ 413054 w 1784914"/>
              <a:gd name="connsiteY21" fmla="*/ 993359 h 1785599"/>
              <a:gd name="connsiteX22" fmla="*/ 413055 w 1784914"/>
              <a:gd name="connsiteY22" fmla="*/ 993359 h 1785599"/>
              <a:gd name="connsiteX23" fmla="*/ 373050 w 1784914"/>
              <a:gd name="connsiteY23" fmla="*/ 844056 h 1785599"/>
              <a:gd name="connsiteX24" fmla="*/ 293118 w 1784914"/>
              <a:gd name="connsiteY24" fmla="*/ 797908 h 1785599"/>
              <a:gd name="connsiteX25" fmla="*/ 327214 w 1784914"/>
              <a:gd name="connsiteY25" fmla="*/ 745653 h 1785599"/>
              <a:gd name="connsiteX26" fmla="*/ 414132 w 1784914"/>
              <a:gd name="connsiteY26" fmla="*/ 633628 h 1785599"/>
              <a:gd name="connsiteX27" fmla="*/ 444911 w 1784914"/>
              <a:gd name="connsiteY27" fmla="*/ 599824 h 1785599"/>
              <a:gd name="connsiteX28" fmla="*/ 510288 w 1784914"/>
              <a:gd name="connsiteY28" fmla="*/ 665202 h 1785599"/>
              <a:gd name="connsiteX29" fmla="*/ 664857 w 1784914"/>
              <a:gd name="connsiteY29" fmla="*/ 665202 h 1785599"/>
              <a:gd name="connsiteX30" fmla="*/ 664858 w 1784914"/>
              <a:gd name="connsiteY30" fmla="*/ 665202 h 1785599"/>
              <a:gd name="connsiteX31" fmla="*/ 664858 w 1784914"/>
              <a:gd name="connsiteY31" fmla="*/ 510633 h 1785599"/>
              <a:gd name="connsiteX32" fmla="*/ 599070 w 1784914"/>
              <a:gd name="connsiteY32" fmla="*/ 444845 h 1785599"/>
              <a:gd name="connsiteX33" fmla="*/ 612725 w 1784914"/>
              <a:gd name="connsiteY33" fmla="*/ 432033 h 1785599"/>
              <a:gd name="connsiteX34" fmla="*/ 723393 w 1784914"/>
              <a:gd name="connsiteY34" fmla="*/ 343470 h 1785599"/>
              <a:gd name="connsiteX35" fmla="*/ 798037 w 1784914"/>
              <a:gd name="connsiteY35" fmla="*/ 294280 h 1785599"/>
              <a:gd name="connsiteX36" fmla="*/ 843713 w 1784914"/>
              <a:gd name="connsiteY36" fmla="*/ 373393 h 1785599"/>
              <a:gd name="connsiteX37" fmla="*/ 993016 w 1784914"/>
              <a:gd name="connsiteY37" fmla="*/ 413399 h 1785599"/>
              <a:gd name="connsiteX38" fmla="*/ 1033022 w 1784914"/>
              <a:gd name="connsiteY38" fmla="*/ 264097 h 1785599"/>
              <a:gd name="connsiteX39" fmla="*/ 987192 w 1784914"/>
              <a:gd name="connsiteY39" fmla="*/ 184718 h 1785599"/>
              <a:gd name="connsiteX40" fmla="*/ 1050922 w 1784914"/>
              <a:gd name="connsiteY40" fmla="*/ 151827 h 1785599"/>
              <a:gd name="connsiteX41" fmla="*/ 1184466 w 1784914"/>
              <a:gd name="connsiteY41" fmla="*/ 98096 h 1785599"/>
              <a:gd name="connsiteX42" fmla="*/ 1217213 w 1784914"/>
              <a:gd name="connsiteY42" fmla="*/ 87922 h 1785599"/>
              <a:gd name="connsiteX43" fmla="*/ 1241301 w 1784914"/>
              <a:gd name="connsiteY43" fmla="*/ 177823 h 1785599"/>
              <a:gd name="connsiteX44" fmla="*/ 1375163 w 1784914"/>
              <a:gd name="connsiteY44" fmla="*/ 255107 h 1785599"/>
              <a:gd name="connsiteX45" fmla="*/ 1375163 w 1784914"/>
              <a:gd name="connsiteY45" fmla="*/ 255109 h 1785599"/>
              <a:gd name="connsiteX46" fmla="*/ 1452447 w 1784914"/>
              <a:gd name="connsiteY46" fmla="*/ 121247 h 1785599"/>
              <a:gd name="connsiteX47" fmla="*/ 1428421 w 1784914"/>
              <a:gd name="connsiteY47" fmla="*/ 31578 h 1785599"/>
              <a:gd name="connsiteX48" fmla="*/ 1466236 w 1784914"/>
              <a:gd name="connsiteY48" fmla="*/ 23158 h 1785599"/>
              <a:gd name="connsiteX49" fmla="*/ 1613458 w 1784914"/>
              <a:gd name="connsiteY49" fmla="*/ 2960 h 178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84914" h="1785599">
                <a:moveTo>
                  <a:pt x="1675960" y="0"/>
                </a:moveTo>
                <a:lnTo>
                  <a:pt x="1675960" y="91822"/>
                </a:lnTo>
                <a:cubicBezTo>
                  <a:pt x="1675960" y="137094"/>
                  <a:pt x="1703485" y="175937"/>
                  <a:pt x="1742714" y="192530"/>
                </a:cubicBezTo>
                <a:lnTo>
                  <a:pt x="1784914" y="201050"/>
                </a:lnTo>
                <a:lnTo>
                  <a:pt x="1784914" y="1785599"/>
                </a:lnTo>
                <a:lnTo>
                  <a:pt x="200774" y="1785599"/>
                </a:lnTo>
                <a:lnTo>
                  <a:pt x="192186" y="1743057"/>
                </a:lnTo>
                <a:cubicBezTo>
                  <a:pt x="175593" y="1703829"/>
                  <a:pt x="136750" y="1676303"/>
                  <a:pt x="91477" y="1676303"/>
                </a:cubicBezTo>
                <a:lnTo>
                  <a:pt x="0" y="1676303"/>
                </a:lnTo>
                <a:lnTo>
                  <a:pt x="3727" y="1602503"/>
                </a:lnTo>
                <a:cubicBezTo>
                  <a:pt x="9100" y="1549592"/>
                  <a:pt x="16777" y="1497363"/>
                  <a:pt x="26655" y="1445916"/>
                </a:cubicBezTo>
                <a:lnTo>
                  <a:pt x="30766" y="1428639"/>
                </a:lnTo>
                <a:lnTo>
                  <a:pt x="120902" y="1452791"/>
                </a:lnTo>
                <a:cubicBezTo>
                  <a:pt x="179209" y="1468414"/>
                  <a:pt x="239141" y="1433812"/>
                  <a:pt x="254764" y="1375506"/>
                </a:cubicBezTo>
                <a:lnTo>
                  <a:pt x="254765" y="1375507"/>
                </a:lnTo>
                <a:cubicBezTo>
                  <a:pt x="270387" y="1317200"/>
                  <a:pt x="235786" y="1257269"/>
                  <a:pt x="177480" y="1241645"/>
                </a:cubicBezTo>
                <a:lnTo>
                  <a:pt x="88165" y="1217714"/>
                </a:lnTo>
                <a:lnTo>
                  <a:pt x="111529" y="1147442"/>
                </a:lnTo>
                <a:cubicBezTo>
                  <a:pt x="129806" y="1099534"/>
                  <a:pt x="150081" y="1052612"/>
                  <a:pt x="172252" y="1006779"/>
                </a:cubicBezTo>
                <a:lnTo>
                  <a:pt x="183017" y="986752"/>
                </a:lnTo>
                <a:lnTo>
                  <a:pt x="263752" y="1033364"/>
                </a:lnTo>
                <a:cubicBezTo>
                  <a:pt x="316027" y="1063546"/>
                  <a:pt x="382873" y="1045634"/>
                  <a:pt x="413054" y="993359"/>
                </a:cubicBezTo>
                <a:lnTo>
                  <a:pt x="413055" y="993359"/>
                </a:lnTo>
                <a:cubicBezTo>
                  <a:pt x="443237" y="941083"/>
                  <a:pt x="425325" y="874238"/>
                  <a:pt x="373050" y="844056"/>
                </a:cubicBezTo>
                <a:lnTo>
                  <a:pt x="293118" y="797908"/>
                </a:lnTo>
                <a:lnTo>
                  <a:pt x="327214" y="745653"/>
                </a:lnTo>
                <a:cubicBezTo>
                  <a:pt x="354727" y="707148"/>
                  <a:pt x="383728" y="669779"/>
                  <a:pt x="414132" y="633628"/>
                </a:cubicBezTo>
                <a:lnTo>
                  <a:pt x="444911" y="599824"/>
                </a:lnTo>
                <a:lnTo>
                  <a:pt x="510288" y="665202"/>
                </a:lnTo>
                <a:cubicBezTo>
                  <a:pt x="552971" y="707884"/>
                  <a:pt x="622175" y="707884"/>
                  <a:pt x="664857" y="665202"/>
                </a:cubicBezTo>
                <a:lnTo>
                  <a:pt x="664858" y="665202"/>
                </a:lnTo>
                <a:cubicBezTo>
                  <a:pt x="707542" y="622519"/>
                  <a:pt x="707542" y="553316"/>
                  <a:pt x="664858" y="510633"/>
                </a:cubicBezTo>
                <a:lnTo>
                  <a:pt x="599070" y="444845"/>
                </a:lnTo>
                <a:lnTo>
                  <a:pt x="612725" y="432033"/>
                </a:lnTo>
                <a:cubicBezTo>
                  <a:pt x="648407" y="401096"/>
                  <a:pt x="685325" y="371547"/>
                  <a:pt x="723393" y="343470"/>
                </a:cubicBezTo>
                <a:lnTo>
                  <a:pt x="798037" y="294280"/>
                </a:lnTo>
                <a:lnTo>
                  <a:pt x="843713" y="373393"/>
                </a:lnTo>
                <a:cubicBezTo>
                  <a:pt x="873894" y="425669"/>
                  <a:pt x="940740" y="443581"/>
                  <a:pt x="993016" y="413399"/>
                </a:cubicBezTo>
                <a:cubicBezTo>
                  <a:pt x="1045292" y="383218"/>
                  <a:pt x="1063203" y="316373"/>
                  <a:pt x="1033022" y="264097"/>
                </a:cubicBezTo>
                <a:lnTo>
                  <a:pt x="987192" y="184718"/>
                </a:lnTo>
                <a:lnTo>
                  <a:pt x="1050922" y="151827"/>
                </a:lnTo>
                <a:cubicBezTo>
                  <a:pt x="1094537" y="132194"/>
                  <a:pt x="1139080" y="114255"/>
                  <a:pt x="1184466" y="98096"/>
                </a:cubicBezTo>
                <a:lnTo>
                  <a:pt x="1217213" y="87922"/>
                </a:lnTo>
                <a:lnTo>
                  <a:pt x="1241301" y="177823"/>
                </a:lnTo>
                <a:cubicBezTo>
                  <a:pt x="1256925" y="236129"/>
                  <a:pt x="1316856" y="270731"/>
                  <a:pt x="1375163" y="255107"/>
                </a:cubicBezTo>
                <a:lnTo>
                  <a:pt x="1375163" y="255109"/>
                </a:lnTo>
                <a:cubicBezTo>
                  <a:pt x="1433469" y="239485"/>
                  <a:pt x="1468070" y="179554"/>
                  <a:pt x="1452447" y="121247"/>
                </a:cubicBezTo>
                <a:lnTo>
                  <a:pt x="1428421" y="31578"/>
                </a:lnTo>
                <a:lnTo>
                  <a:pt x="1466236" y="23158"/>
                </a:lnTo>
                <a:cubicBezTo>
                  <a:pt x="1514663" y="14450"/>
                  <a:pt x="1563764" y="7689"/>
                  <a:pt x="1613458" y="2960"/>
                </a:cubicBezTo>
                <a:close/>
              </a:path>
            </a:pathLst>
          </a:custGeom>
          <a:solidFill>
            <a:srgbClr val="FFB850"/>
          </a:solidFill>
          <a:ln>
            <a:noFill/>
          </a:ln>
          <a:effectLst>
            <a:innerShdw blurRad="12700" dist="12700" dir="135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zh-CN" altLang="en-US" sz="3600">
              <a:cs typeface="Lato Light" panose="020F0302020204030203" pitchFamily="34" charset="0"/>
            </a:endParaRPr>
          </a:p>
        </p:txBody>
      </p:sp>
      <p:sp>
        <p:nvSpPr>
          <p:cNvPr id="54" name="任意多边形 90">
            <a:extLst>
              <a:ext uri="{FF2B5EF4-FFF2-40B4-BE49-F238E27FC236}">
                <a16:creationId xmlns:a16="http://schemas.microsoft.com/office/drawing/2014/main" id="{CCF4970E-1264-6663-8C68-F31DA0EFA426}"/>
              </a:ext>
            </a:extLst>
          </p:cNvPr>
          <p:cNvSpPr/>
          <p:nvPr/>
        </p:nvSpPr>
        <p:spPr>
          <a:xfrm flipH="1">
            <a:off x="14420382" y="4401489"/>
            <a:ext cx="1586900" cy="1578826"/>
          </a:xfrm>
          <a:custGeom>
            <a:avLst/>
            <a:gdLst>
              <a:gd name="connsiteX0" fmla="*/ 1675960 w 1784914"/>
              <a:gd name="connsiteY0" fmla="*/ 0 h 1785599"/>
              <a:gd name="connsiteX1" fmla="*/ 1675960 w 1784914"/>
              <a:gd name="connsiteY1" fmla="*/ 91822 h 1785599"/>
              <a:gd name="connsiteX2" fmla="*/ 1742714 w 1784914"/>
              <a:gd name="connsiteY2" fmla="*/ 192530 h 1785599"/>
              <a:gd name="connsiteX3" fmla="*/ 1784914 w 1784914"/>
              <a:gd name="connsiteY3" fmla="*/ 201050 h 1785599"/>
              <a:gd name="connsiteX4" fmla="*/ 1784914 w 1784914"/>
              <a:gd name="connsiteY4" fmla="*/ 1785599 h 1785599"/>
              <a:gd name="connsiteX5" fmla="*/ 200774 w 1784914"/>
              <a:gd name="connsiteY5" fmla="*/ 1785599 h 1785599"/>
              <a:gd name="connsiteX6" fmla="*/ 192186 w 1784914"/>
              <a:gd name="connsiteY6" fmla="*/ 1743057 h 1785599"/>
              <a:gd name="connsiteX7" fmla="*/ 91477 w 1784914"/>
              <a:gd name="connsiteY7" fmla="*/ 1676303 h 1785599"/>
              <a:gd name="connsiteX8" fmla="*/ 0 w 1784914"/>
              <a:gd name="connsiteY8" fmla="*/ 1676303 h 1785599"/>
              <a:gd name="connsiteX9" fmla="*/ 3727 w 1784914"/>
              <a:gd name="connsiteY9" fmla="*/ 1602503 h 1785599"/>
              <a:gd name="connsiteX10" fmla="*/ 26655 w 1784914"/>
              <a:gd name="connsiteY10" fmla="*/ 1445916 h 1785599"/>
              <a:gd name="connsiteX11" fmla="*/ 30766 w 1784914"/>
              <a:gd name="connsiteY11" fmla="*/ 1428639 h 1785599"/>
              <a:gd name="connsiteX12" fmla="*/ 120902 w 1784914"/>
              <a:gd name="connsiteY12" fmla="*/ 1452791 h 1785599"/>
              <a:gd name="connsiteX13" fmla="*/ 254764 w 1784914"/>
              <a:gd name="connsiteY13" fmla="*/ 1375506 h 1785599"/>
              <a:gd name="connsiteX14" fmla="*/ 254765 w 1784914"/>
              <a:gd name="connsiteY14" fmla="*/ 1375507 h 1785599"/>
              <a:gd name="connsiteX15" fmla="*/ 177480 w 1784914"/>
              <a:gd name="connsiteY15" fmla="*/ 1241645 h 1785599"/>
              <a:gd name="connsiteX16" fmla="*/ 88165 w 1784914"/>
              <a:gd name="connsiteY16" fmla="*/ 1217714 h 1785599"/>
              <a:gd name="connsiteX17" fmla="*/ 111529 w 1784914"/>
              <a:gd name="connsiteY17" fmla="*/ 1147442 h 1785599"/>
              <a:gd name="connsiteX18" fmla="*/ 172252 w 1784914"/>
              <a:gd name="connsiteY18" fmla="*/ 1006779 h 1785599"/>
              <a:gd name="connsiteX19" fmla="*/ 183017 w 1784914"/>
              <a:gd name="connsiteY19" fmla="*/ 986752 h 1785599"/>
              <a:gd name="connsiteX20" fmla="*/ 263752 w 1784914"/>
              <a:gd name="connsiteY20" fmla="*/ 1033364 h 1785599"/>
              <a:gd name="connsiteX21" fmla="*/ 413054 w 1784914"/>
              <a:gd name="connsiteY21" fmla="*/ 993359 h 1785599"/>
              <a:gd name="connsiteX22" fmla="*/ 413055 w 1784914"/>
              <a:gd name="connsiteY22" fmla="*/ 993359 h 1785599"/>
              <a:gd name="connsiteX23" fmla="*/ 373050 w 1784914"/>
              <a:gd name="connsiteY23" fmla="*/ 844056 h 1785599"/>
              <a:gd name="connsiteX24" fmla="*/ 293118 w 1784914"/>
              <a:gd name="connsiteY24" fmla="*/ 797908 h 1785599"/>
              <a:gd name="connsiteX25" fmla="*/ 327214 w 1784914"/>
              <a:gd name="connsiteY25" fmla="*/ 745653 h 1785599"/>
              <a:gd name="connsiteX26" fmla="*/ 414132 w 1784914"/>
              <a:gd name="connsiteY26" fmla="*/ 633628 h 1785599"/>
              <a:gd name="connsiteX27" fmla="*/ 444911 w 1784914"/>
              <a:gd name="connsiteY27" fmla="*/ 599824 h 1785599"/>
              <a:gd name="connsiteX28" fmla="*/ 510288 w 1784914"/>
              <a:gd name="connsiteY28" fmla="*/ 665202 h 1785599"/>
              <a:gd name="connsiteX29" fmla="*/ 664857 w 1784914"/>
              <a:gd name="connsiteY29" fmla="*/ 665202 h 1785599"/>
              <a:gd name="connsiteX30" fmla="*/ 664858 w 1784914"/>
              <a:gd name="connsiteY30" fmla="*/ 665202 h 1785599"/>
              <a:gd name="connsiteX31" fmla="*/ 664858 w 1784914"/>
              <a:gd name="connsiteY31" fmla="*/ 510633 h 1785599"/>
              <a:gd name="connsiteX32" fmla="*/ 599070 w 1784914"/>
              <a:gd name="connsiteY32" fmla="*/ 444845 h 1785599"/>
              <a:gd name="connsiteX33" fmla="*/ 612725 w 1784914"/>
              <a:gd name="connsiteY33" fmla="*/ 432033 h 1785599"/>
              <a:gd name="connsiteX34" fmla="*/ 723393 w 1784914"/>
              <a:gd name="connsiteY34" fmla="*/ 343470 h 1785599"/>
              <a:gd name="connsiteX35" fmla="*/ 798037 w 1784914"/>
              <a:gd name="connsiteY35" fmla="*/ 294280 h 1785599"/>
              <a:gd name="connsiteX36" fmla="*/ 843713 w 1784914"/>
              <a:gd name="connsiteY36" fmla="*/ 373393 h 1785599"/>
              <a:gd name="connsiteX37" fmla="*/ 993016 w 1784914"/>
              <a:gd name="connsiteY37" fmla="*/ 413399 h 1785599"/>
              <a:gd name="connsiteX38" fmla="*/ 1033022 w 1784914"/>
              <a:gd name="connsiteY38" fmla="*/ 264097 h 1785599"/>
              <a:gd name="connsiteX39" fmla="*/ 987192 w 1784914"/>
              <a:gd name="connsiteY39" fmla="*/ 184718 h 1785599"/>
              <a:gd name="connsiteX40" fmla="*/ 1050922 w 1784914"/>
              <a:gd name="connsiteY40" fmla="*/ 151827 h 1785599"/>
              <a:gd name="connsiteX41" fmla="*/ 1184466 w 1784914"/>
              <a:gd name="connsiteY41" fmla="*/ 98096 h 1785599"/>
              <a:gd name="connsiteX42" fmla="*/ 1217213 w 1784914"/>
              <a:gd name="connsiteY42" fmla="*/ 87922 h 1785599"/>
              <a:gd name="connsiteX43" fmla="*/ 1241301 w 1784914"/>
              <a:gd name="connsiteY43" fmla="*/ 177823 h 1785599"/>
              <a:gd name="connsiteX44" fmla="*/ 1375163 w 1784914"/>
              <a:gd name="connsiteY44" fmla="*/ 255107 h 1785599"/>
              <a:gd name="connsiteX45" fmla="*/ 1375163 w 1784914"/>
              <a:gd name="connsiteY45" fmla="*/ 255109 h 1785599"/>
              <a:gd name="connsiteX46" fmla="*/ 1452447 w 1784914"/>
              <a:gd name="connsiteY46" fmla="*/ 121247 h 1785599"/>
              <a:gd name="connsiteX47" fmla="*/ 1428421 w 1784914"/>
              <a:gd name="connsiteY47" fmla="*/ 31578 h 1785599"/>
              <a:gd name="connsiteX48" fmla="*/ 1466236 w 1784914"/>
              <a:gd name="connsiteY48" fmla="*/ 23158 h 1785599"/>
              <a:gd name="connsiteX49" fmla="*/ 1613458 w 1784914"/>
              <a:gd name="connsiteY49" fmla="*/ 2960 h 178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84914" h="1785599">
                <a:moveTo>
                  <a:pt x="1675960" y="0"/>
                </a:moveTo>
                <a:lnTo>
                  <a:pt x="1675960" y="91822"/>
                </a:lnTo>
                <a:cubicBezTo>
                  <a:pt x="1675960" y="137094"/>
                  <a:pt x="1703485" y="175937"/>
                  <a:pt x="1742714" y="192530"/>
                </a:cubicBezTo>
                <a:lnTo>
                  <a:pt x="1784914" y="201050"/>
                </a:lnTo>
                <a:lnTo>
                  <a:pt x="1784914" y="1785599"/>
                </a:lnTo>
                <a:lnTo>
                  <a:pt x="200774" y="1785599"/>
                </a:lnTo>
                <a:lnTo>
                  <a:pt x="192186" y="1743057"/>
                </a:lnTo>
                <a:cubicBezTo>
                  <a:pt x="175593" y="1703829"/>
                  <a:pt x="136750" y="1676303"/>
                  <a:pt x="91477" y="1676303"/>
                </a:cubicBezTo>
                <a:lnTo>
                  <a:pt x="0" y="1676303"/>
                </a:lnTo>
                <a:lnTo>
                  <a:pt x="3727" y="1602503"/>
                </a:lnTo>
                <a:cubicBezTo>
                  <a:pt x="9100" y="1549592"/>
                  <a:pt x="16777" y="1497363"/>
                  <a:pt x="26655" y="1445916"/>
                </a:cubicBezTo>
                <a:lnTo>
                  <a:pt x="30766" y="1428639"/>
                </a:lnTo>
                <a:lnTo>
                  <a:pt x="120902" y="1452791"/>
                </a:lnTo>
                <a:cubicBezTo>
                  <a:pt x="179209" y="1468414"/>
                  <a:pt x="239141" y="1433812"/>
                  <a:pt x="254764" y="1375506"/>
                </a:cubicBezTo>
                <a:lnTo>
                  <a:pt x="254765" y="1375507"/>
                </a:lnTo>
                <a:cubicBezTo>
                  <a:pt x="270387" y="1317200"/>
                  <a:pt x="235786" y="1257269"/>
                  <a:pt x="177480" y="1241645"/>
                </a:cubicBezTo>
                <a:lnTo>
                  <a:pt x="88165" y="1217714"/>
                </a:lnTo>
                <a:lnTo>
                  <a:pt x="111529" y="1147442"/>
                </a:lnTo>
                <a:cubicBezTo>
                  <a:pt x="129806" y="1099534"/>
                  <a:pt x="150081" y="1052612"/>
                  <a:pt x="172252" y="1006779"/>
                </a:cubicBezTo>
                <a:lnTo>
                  <a:pt x="183017" y="986752"/>
                </a:lnTo>
                <a:lnTo>
                  <a:pt x="263752" y="1033364"/>
                </a:lnTo>
                <a:cubicBezTo>
                  <a:pt x="316027" y="1063546"/>
                  <a:pt x="382873" y="1045634"/>
                  <a:pt x="413054" y="993359"/>
                </a:cubicBezTo>
                <a:lnTo>
                  <a:pt x="413055" y="993359"/>
                </a:lnTo>
                <a:cubicBezTo>
                  <a:pt x="443237" y="941083"/>
                  <a:pt x="425325" y="874238"/>
                  <a:pt x="373050" y="844056"/>
                </a:cubicBezTo>
                <a:lnTo>
                  <a:pt x="293118" y="797908"/>
                </a:lnTo>
                <a:lnTo>
                  <a:pt x="327214" y="745653"/>
                </a:lnTo>
                <a:cubicBezTo>
                  <a:pt x="354727" y="707148"/>
                  <a:pt x="383728" y="669779"/>
                  <a:pt x="414132" y="633628"/>
                </a:cubicBezTo>
                <a:lnTo>
                  <a:pt x="444911" y="599824"/>
                </a:lnTo>
                <a:lnTo>
                  <a:pt x="510288" y="665202"/>
                </a:lnTo>
                <a:cubicBezTo>
                  <a:pt x="552971" y="707884"/>
                  <a:pt x="622175" y="707884"/>
                  <a:pt x="664857" y="665202"/>
                </a:cubicBezTo>
                <a:lnTo>
                  <a:pt x="664858" y="665202"/>
                </a:lnTo>
                <a:cubicBezTo>
                  <a:pt x="707542" y="622519"/>
                  <a:pt x="707542" y="553316"/>
                  <a:pt x="664858" y="510633"/>
                </a:cubicBezTo>
                <a:lnTo>
                  <a:pt x="599070" y="444845"/>
                </a:lnTo>
                <a:lnTo>
                  <a:pt x="612725" y="432033"/>
                </a:lnTo>
                <a:cubicBezTo>
                  <a:pt x="648407" y="401096"/>
                  <a:pt x="685325" y="371547"/>
                  <a:pt x="723393" y="343470"/>
                </a:cubicBezTo>
                <a:lnTo>
                  <a:pt x="798037" y="294280"/>
                </a:lnTo>
                <a:lnTo>
                  <a:pt x="843713" y="373393"/>
                </a:lnTo>
                <a:cubicBezTo>
                  <a:pt x="873894" y="425669"/>
                  <a:pt x="940740" y="443581"/>
                  <a:pt x="993016" y="413399"/>
                </a:cubicBezTo>
                <a:cubicBezTo>
                  <a:pt x="1045292" y="383218"/>
                  <a:pt x="1063203" y="316373"/>
                  <a:pt x="1033022" y="264097"/>
                </a:cubicBezTo>
                <a:lnTo>
                  <a:pt x="987192" y="184718"/>
                </a:lnTo>
                <a:lnTo>
                  <a:pt x="1050922" y="151827"/>
                </a:lnTo>
                <a:cubicBezTo>
                  <a:pt x="1094537" y="132194"/>
                  <a:pt x="1139080" y="114255"/>
                  <a:pt x="1184466" y="98096"/>
                </a:cubicBezTo>
                <a:lnTo>
                  <a:pt x="1217213" y="87922"/>
                </a:lnTo>
                <a:lnTo>
                  <a:pt x="1241301" y="177823"/>
                </a:lnTo>
                <a:cubicBezTo>
                  <a:pt x="1256925" y="236129"/>
                  <a:pt x="1316856" y="270731"/>
                  <a:pt x="1375163" y="255107"/>
                </a:cubicBezTo>
                <a:lnTo>
                  <a:pt x="1375163" y="255109"/>
                </a:lnTo>
                <a:cubicBezTo>
                  <a:pt x="1433469" y="239485"/>
                  <a:pt x="1468070" y="179554"/>
                  <a:pt x="1452447" y="121247"/>
                </a:cubicBezTo>
                <a:lnTo>
                  <a:pt x="1428421" y="31578"/>
                </a:lnTo>
                <a:lnTo>
                  <a:pt x="1466236" y="23158"/>
                </a:lnTo>
                <a:cubicBezTo>
                  <a:pt x="1514663" y="14450"/>
                  <a:pt x="1563764" y="7689"/>
                  <a:pt x="1613458" y="2960"/>
                </a:cubicBezTo>
                <a:close/>
              </a:path>
            </a:pathLst>
          </a:custGeom>
          <a:solidFill>
            <a:srgbClr val="E87071"/>
          </a:solidFill>
          <a:ln>
            <a:noFill/>
          </a:ln>
          <a:effectLst>
            <a:innerShdw blurRad="12700" dist="12700" dir="135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zh-CN" altLang="en-US" sz="3600">
              <a:cs typeface="Lato Light" panose="020F0302020204030203" pitchFamily="34" charset="0"/>
            </a:endParaRPr>
          </a:p>
        </p:txBody>
      </p:sp>
      <p:sp>
        <p:nvSpPr>
          <p:cNvPr id="55" name="任意多边形 91">
            <a:extLst>
              <a:ext uri="{FF2B5EF4-FFF2-40B4-BE49-F238E27FC236}">
                <a16:creationId xmlns:a16="http://schemas.microsoft.com/office/drawing/2014/main" id="{0B4F3A94-DC78-A333-74CF-1F1879FA8723}"/>
              </a:ext>
            </a:extLst>
          </p:cNvPr>
          <p:cNvSpPr/>
          <p:nvPr/>
        </p:nvSpPr>
        <p:spPr>
          <a:xfrm flipV="1">
            <a:off x="12581583" y="6087952"/>
            <a:ext cx="1723211" cy="1607383"/>
          </a:xfrm>
          <a:custGeom>
            <a:avLst/>
            <a:gdLst>
              <a:gd name="connsiteX0" fmla="*/ 1675960 w 1784914"/>
              <a:gd name="connsiteY0" fmla="*/ 0 h 1785599"/>
              <a:gd name="connsiteX1" fmla="*/ 1675960 w 1784914"/>
              <a:gd name="connsiteY1" fmla="*/ 91822 h 1785599"/>
              <a:gd name="connsiteX2" fmla="*/ 1742714 w 1784914"/>
              <a:gd name="connsiteY2" fmla="*/ 192530 h 1785599"/>
              <a:gd name="connsiteX3" fmla="*/ 1784914 w 1784914"/>
              <a:gd name="connsiteY3" fmla="*/ 201050 h 1785599"/>
              <a:gd name="connsiteX4" fmla="*/ 1784914 w 1784914"/>
              <a:gd name="connsiteY4" fmla="*/ 1785599 h 1785599"/>
              <a:gd name="connsiteX5" fmla="*/ 200774 w 1784914"/>
              <a:gd name="connsiteY5" fmla="*/ 1785599 h 1785599"/>
              <a:gd name="connsiteX6" fmla="*/ 192186 w 1784914"/>
              <a:gd name="connsiteY6" fmla="*/ 1743057 h 1785599"/>
              <a:gd name="connsiteX7" fmla="*/ 91477 w 1784914"/>
              <a:gd name="connsiteY7" fmla="*/ 1676303 h 1785599"/>
              <a:gd name="connsiteX8" fmla="*/ 0 w 1784914"/>
              <a:gd name="connsiteY8" fmla="*/ 1676303 h 1785599"/>
              <a:gd name="connsiteX9" fmla="*/ 3727 w 1784914"/>
              <a:gd name="connsiteY9" fmla="*/ 1602503 h 1785599"/>
              <a:gd name="connsiteX10" fmla="*/ 26655 w 1784914"/>
              <a:gd name="connsiteY10" fmla="*/ 1445916 h 1785599"/>
              <a:gd name="connsiteX11" fmla="*/ 30766 w 1784914"/>
              <a:gd name="connsiteY11" fmla="*/ 1428639 h 1785599"/>
              <a:gd name="connsiteX12" fmla="*/ 120902 w 1784914"/>
              <a:gd name="connsiteY12" fmla="*/ 1452791 h 1785599"/>
              <a:gd name="connsiteX13" fmla="*/ 254764 w 1784914"/>
              <a:gd name="connsiteY13" fmla="*/ 1375506 h 1785599"/>
              <a:gd name="connsiteX14" fmla="*/ 254765 w 1784914"/>
              <a:gd name="connsiteY14" fmla="*/ 1375507 h 1785599"/>
              <a:gd name="connsiteX15" fmla="*/ 177480 w 1784914"/>
              <a:gd name="connsiteY15" fmla="*/ 1241645 h 1785599"/>
              <a:gd name="connsiteX16" fmla="*/ 88165 w 1784914"/>
              <a:gd name="connsiteY16" fmla="*/ 1217714 h 1785599"/>
              <a:gd name="connsiteX17" fmla="*/ 111529 w 1784914"/>
              <a:gd name="connsiteY17" fmla="*/ 1147442 h 1785599"/>
              <a:gd name="connsiteX18" fmla="*/ 172252 w 1784914"/>
              <a:gd name="connsiteY18" fmla="*/ 1006779 h 1785599"/>
              <a:gd name="connsiteX19" fmla="*/ 183017 w 1784914"/>
              <a:gd name="connsiteY19" fmla="*/ 986752 h 1785599"/>
              <a:gd name="connsiteX20" fmla="*/ 263752 w 1784914"/>
              <a:gd name="connsiteY20" fmla="*/ 1033364 h 1785599"/>
              <a:gd name="connsiteX21" fmla="*/ 413054 w 1784914"/>
              <a:gd name="connsiteY21" fmla="*/ 993359 h 1785599"/>
              <a:gd name="connsiteX22" fmla="*/ 413055 w 1784914"/>
              <a:gd name="connsiteY22" fmla="*/ 993359 h 1785599"/>
              <a:gd name="connsiteX23" fmla="*/ 373050 w 1784914"/>
              <a:gd name="connsiteY23" fmla="*/ 844056 h 1785599"/>
              <a:gd name="connsiteX24" fmla="*/ 293118 w 1784914"/>
              <a:gd name="connsiteY24" fmla="*/ 797908 h 1785599"/>
              <a:gd name="connsiteX25" fmla="*/ 327214 w 1784914"/>
              <a:gd name="connsiteY25" fmla="*/ 745653 h 1785599"/>
              <a:gd name="connsiteX26" fmla="*/ 414132 w 1784914"/>
              <a:gd name="connsiteY26" fmla="*/ 633628 h 1785599"/>
              <a:gd name="connsiteX27" fmla="*/ 444911 w 1784914"/>
              <a:gd name="connsiteY27" fmla="*/ 599824 h 1785599"/>
              <a:gd name="connsiteX28" fmla="*/ 510288 w 1784914"/>
              <a:gd name="connsiteY28" fmla="*/ 665202 h 1785599"/>
              <a:gd name="connsiteX29" fmla="*/ 664857 w 1784914"/>
              <a:gd name="connsiteY29" fmla="*/ 665202 h 1785599"/>
              <a:gd name="connsiteX30" fmla="*/ 664858 w 1784914"/>
              <a:gd name="connsiteY30" fmla="*/ 665202 h 1785599"/>
              <a:gd name="connsiteX31" fmla="*/ 664858 w 1784914"/>
              <a:gd name="connsiteY31" fmla="*/ 510633 h 1785599"/>
              <a:gd name="connsiteX32" fmla="*/ 599070 w 1784914"/>
              <a:gd name="connsiteY32" fmla="*/ 444845 h 1785599"/>
              <a:gd name="connsiteX33" fmla="*/ 612725 w 1784914"/>
              <a:gd name="connsiteY33" fmla="*/ 432033 h 1785599"/>
              <a:gd name="connsiteX34" fmla="*/ 723393 w 1784914"/>
              <a:gd name="connsiteY34" fmla="*/ 343470 h 1785599"/>
              <a:gd name="connsiteX35" fmla="*/ 798037 w 1784914"/>
              <a:gd name="connsiteY35" fmla="*/ 294280 h 1785599"/>
              <a:gd name="connsiteX36" fmla="*/ 843713 w 1784914"/>
              <a:gd name="connsiteY36" fmla="*/ 373393 h 1785599"/>
              <a:gd name="connsiteX37" fmla="*/ 993016 w 1784914"/>
              <a:gd name="connsiteY37" fmla="*/ 413399 h 1785599"/>
              <a:gd name="connsiteX38" fmla="*/ 1033022 w 1784914"/>
              <a:gd name="connsiteY38" fmla="*/ 264097 h 1785599"/>
              <a:gd name="connsiteX39" fmla="*/ 987192 w 1784914"/>
              <a:gd name="connsiteY39" fmla="*/ 184718 h 1785599"/>
              <a:gd name="connsiteX40" fmla="*/ 1050922 w 1784914"/>
              <a:gd name="connsiteY40" fmla="*/ 151827 h 1785599"/>
              <a:gd name="connsiteX41" fmla="*/ 1184466 w 1784914"/>
              <a:gd name="connsiteY41" fmla="*/ 98096 h 1785599"/>
              <a:gd name="connsiteX42" fmla="*/ 1217213 w 1784914"/>
              <a:gd name="connsiteY42" fmla="*/ 87922 h 1785599"/>
              <a:gd name="connsiteX43" fmla="*/ 1241301 w 1784914"/>
              <a:gd name="connsiteY43" fmla="*/ 177823 h 1785599"/>
              <a:gd name="connsiteX44" fmla="*/ 1375163 w 1784914"/>
              <a:gd name="connsiteY44" fmla="*/ 255107 h 1785599"/>
              <a:gd name="connsiteX45" fmla="*/ 1375163 w 1784914"/>
              <a:gd name="connsiteY45" fmla="*/ 255109 h 1785599"/>
              <a:gd name="connsiteX46" fmla="*/ 1452447 w 1784914"/>
              <a:gd name="connsiteY46" fmla="*/ 121247 h 1785599"/>
              <a:gd name="connsiteX47" fmla="*/ 1428421 w 1784914"/>
              <a:gd name="connsiteY47" fmla="*/ 31578 h 1785599"/>
              <a:gd name="connsiteX48" fmla="*/ 1466236 w 1784914"/>
              <a:gd name="connsiteY48" fmla="*/ 23158 h 1785599"/>
              <a:gd name="connsiteX49" fmla="*/ 1613458 w 1784914"/>
              <a:gd name="connsiteY49" fmla="*/ 2960 h 178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84914" h="1785599">
                <a:moveTo>
                  <a:pt x="1675960" y="0"/>
                </a:moveTo>
                <a:lnTo>
                  <a:pt x="1675960" y="91822"/>
                </a:lnTo>
                <a:cubicBezTo>
                  <a:pt x="1675960" y="137094"/>
                  <a:pt x="1703485" y="175937"/>
                  <a:pt x="1742714" y="192530"/>
                </a:cubicBezTo>
                <a:lnTo>
                  <a:pt x="1784914" y="201050"/>
                </a:lnTo>
                <a:lnTo>
                  <a:pt x="1784914" y="1785599"/>
                </a:lnTo>
                <a:lnTo>
                  <a:pt x="200774" y="1785599"/>
                </a:lnTo>
                <a:lnTo>
                  <a:pt x="192186" y="1743057"/>
                </a:lnTo>
                <a:cubicBezTo>
                  <a:pt x="175593" y="1703829"/>
                  <a:pt x="136750" y="1676303"/>
                  <a:pt x="91477" y="1676303"/>
                </a:cubicBezTo>
                <a:lnTo>
                  <a:pt x="0" y="1676303"/>
                </a:lnTo>
                <a:lnTo>
                  <a:pt x="3727" y="1602503"/>
                </a:lnTo>
                <a:cubicBezTo>
                  <a:pt x="9100" y="1549592"/>
                  <a:pt x="16777" y="1497363"/>
                  <a:pt x="26655" y="1445916"/>
                </a:cubicBezTo>
                <a:lnTo>
                  <a:pt x="30766" y="1428639"/>
                </a:lnTo>
                <a:lnTo>
                  <a:pt x="120902" y="1452791"/>
                </a:lnTo>
                <a:cubicBezTo>
                  <a:pt x="179209" y="1468414"/>
                  <a:pt x="239141" y="1433812"/>
                  <a:pt x="254764" y="1375506"/>
                </a:cubicBezTo>
                <a:lnTo>
                  <a:pt x="254765" y="1375507"/>
                </a:lnTo>
                <a:cubicBezTo>
                  <a:pt x="270387" y="1317200"/>
                  <a:pt x="235786" y="1257269"/>
                  <a:pt x="177480" y="1241645"/>
                </a:cubicBezTo>
                <a:lnTo>
                  <a:pt x="88165" y="1217714"/>
                </a:lnTo>
                <a:lnTo>
                  <a:pt x="111529" y="1147442"/>
                </a:lnTo>
                <a:cubicBezTo>
                  <a:pt x="129806" y="1099534"/>
                  <a:pt x="150081" y="1052612"/>
                  <a:pt x="172252" y="1006779"/>
                </a:cubicBezTo>
                <a:lnTo>
                  <a:pt x="183017" y="986752"/>
                </a:lnTo>
                <a:lnTo>
                  <a:pt x="263752" y="1033364"/>
                </a:lnTo>
                <a:cubicBezTo>
                  <a:pt x="316027" y="1063546"/>
                  <a:pt x="382873" y="1045634"/>
                  <a:pt x="413054" y="993359"/>
                </a:cubicBezTo>
                <a:lnTo>
                  <a:pt x="413055" y="993359"/>
                </a:lnTo>
                <a:cubicBezTo>
                  <a:pt x="443237" y="941083"/>
                  <a:pt x="425325" y="874238"/>
                  <a:pt x="373050" y="844056"/>
                </a:cubicBezTo>
                <a:lnTo>
                  <a:pt x="293118" y="797908"/>
                </a:lnTo>
                <a:lnTo>
                  <a:pt x="327214" y="745653"/>
                </a:lnTo>
                <a:cubicBezTo>
                  <a:pt x="354727" y="707148"/>
                  <a:pt x="383728" y="669779"/>
                  <a:pt x="414132" y="633628"/>
                </a:cubicBezTo>
                <a:lnTo>
                  <a:pt x="444911" y="599824"/>
                </a:lnTo>
                <a:lnTo>
                  <a:pt x="510288" y="665202"/>
                </a:lnTo>
                <a:cubicBezTo>
                  <a:pt x="552971" y="707884"/>
                  <a:pt x="622175" y="707884"/>
                  <a:pt x="664857" y="665202"/>
                </a:cubicBezTo>
                <a:lnTo>
                  <a:pt x="664858" y="665202"/>
                </a:lnTo>
                <a:cubicBezTo>
                  <a:pt x="707542" y="622519"/>
                  <a:pt x="707542" y="553316"/>
                  <a:pt x="664858" y="510633"/>
                </a:cubicBezTo>
                <a:lnTo>
                  <a:pt x="599070" y="444845"/>
                </a:lnTo>
                <a:lnTo>
                  <a:pt x="612725" y="432033"/>
                </a:lnTo>
                <a:cubicBezTo>
                  <a:pt x="648407" y="401096"/>
                  <a:pt x="685325" y="371547"/>
                  <a:pt x="723393" y="343470"/>
                </a:cubicBezTo>
                <a:lnTo>
                  <a:pt x="798037" y="294280"/>
                </a:lnTo>
                <a:lnTo>
                  <a:pt x="843713" y="373393"/>
                </a:lnTo>
                <a:cubicBezTo>
                  <a:pt x="873894" y="425669"/>
                  <a:pt x="940740" y="443581"/>
                  <a:pt x="993016" y="413399"/>
                </a:cubicBezTo>
                <a:cubicBezTo>
                  <a:pt x="1045292" y="383218"/>
                  <a:pt x="1063203" y="316373"/>
                  <a:pt x="1033022" y="264097"/>
                </a:cubicBezTo>
                <a:lnTo>
                  <a:pt x="987192" y="184718"/>
                </a:lnTo>
                <a:lnTo>
                  <a:pt x="1050922" y="151827"/>
                </a:lnTo>
                <a:cubicBezTo>
                  <a:pt x="1094537" y="132194"/>
                  <a:pt x="1139080" y="114255"/>
                  <a:pt x="1184466" y="98096"/>
                </a:cubicBezTo>
                <a:lnTo>
                  <a:pt x="1217213" y="87922"/>
                </a:lnTo>
                <a:lnTo>
                  <a:pt x="1241301" y="177823"/>
                </a:lnTo>
                <a:cubicBezTo>
                  <a:pt x="1256925" y="236129"/>
                  <a:pt x="1316856" y="270731"/>
                  <a:pt x="1375163" y="255107"/>
                </a:cubicBezTo>
                <a:lnTo>
                  <a:pt x="1375163" y="255109"/>
                </a:lnTo>
                <a:cubicBezTo>
                  <a:pt x="1433469" y="239485"/>
                  <a:pt x="1468070" y="179554"/>
                  <a:pt x="1452447" y="121247"/>
                </a:cubicBezTo>
                <a:lnTo>
                  <a:pt x="1428421" y="31578"/>
                </a:lnTo>
                <a:lnTo>
                  <a:pt x="1466236" y="23158"/>
                </a:lnTo>
                <a:cubicBezTo>
                  <a:pt x="1514663" y="14450"/>
                  <a:pt x="1563764" y="7689"/>
                  <a:pt x="1613458" y="2960"/>
                </a:cubicBezTo>
                <a:close/>
              </a:path>
            </a:pathLst>
          </a:custGeom>
          <a:solidFill>
            <a:schemeClr val="accent6"/>
          </a:solidFill>
          <a:ln>
            <a:noFill/>
          </a:ln>
          <a:effectLst>
            <a:innerShdw blurRad="12700" dist="12700" dir="135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zh-CN" altLang="en-US" sz="3600">
              <a:cs typeface="Lato Light" panose="020F0302020204030203" pitchFamily="34" charset="0"/>
            </a:endParaRPr>
          </a:p>
        </p:txBody>
      </p:sp>
      <p:sp>
        <p:nvSpPr>
          <p:cNvPr id="56" name="任意多边形 92">
            <a:extLst>
              <a:ext uri="{FF2B5EF4-FFF2-40B4-BE49-F238E27FC236}">
                <a16:creationId xmlns:a16="http://schemas.microsoft.com/office/drawing/2014/main" id="{AC66DE36-E117-8AF2-008A-AE87DE5F4CE2}"/>
              </a:ext>
            </a:extLst>
          </p:cNvPr>
          <p:cNvSpPr/>
          <p:nvPr/>
        </p:nvSpPr>
        <p:spPr>
          <a:xfrm flipH="1" flipV="1">
            <a:off x="14370825" y="5932650"/>
            <a:ext cx="1655055" cy="1711586"/>
          </a:xfrm>
          <a:custGeom>
            <a:avLst/>
            <a:gdLst>
              <a:gd name="connsiteX0" fmla="*/ 1675960 w 1784914"/>
              <a:gd name="connsiteY0" fmla="*/ 0 h 1785599"/>
              <a:gd name="connsiteX1" fmla="*/ 1675960 w 1784914"/>
              <a:gd name="connsiteY1" fmla="*/ 91822 h 1785599"/>
              <a:gd name="connsiteX2" fmla="*/ 1742714 w 1784914"/>
              <a:gd name="connsiteY2" fmla="*/ 192530 h 1785599"/>
              <a:gd name="connsiteX3" fmla="*/ 1784914 w 1784914"/>
              <a:gd name="connsiteY3" fmla="*/ 201050 h 1785599"/>
              <a:gd name="connsiteX4" fmla="*/ 1784914 w 1784914"/>
              <a:gd name="connsiteY4" fmla="*/ 1785599 h 1785599"/>
              <a:gd name="connsiteX5" fmla="*/ 200774 w 1784914"/>
              <a:gd name="connsiteY5" fmla="*/ 1785599 h 1785599"/>
              <a:gd name="connsiteX6" fmla="*/ 192186 w 1784914"/>
              <a:gd name="connsiteY6" fmla="*/ 1743057 h 1785599"/>
              <a:gd name="connsiteX7" fmla="*/ 91477 w 1784914"/>
              <a:gd name="connsiteY7" fmla="*/ 1676303 h 1785599"/>
              <a:gd name="connsiteX8" fmla="*/ 0 w 1784914"/>
              <a:gd name="connsiteY8" fmla="*/ 1676303 h 1785599"/>
              <a:gd name="connsiteX9" fmla="*/ 3727 w 1784914"/>
              <a:gd name="connsiteY9" fmla="*/ 1602503 h 1785599"/>
              <a:gd name="connsiteX10" fmla="*/ 26655 w 1784914"/>
              <a:gd name="connsiteY10" fmla="*/ 1445916 h 1785599"/>
              <a:gd name="connsiteX11" fmla="*/ 30766 w 1784914"/>
              <a:gd name="connsiteY11" fmla="*/ 1428639 h 1785599"/>
              <a:gd name="connsiteX12" fmla="*/ 120902 w 1784914"/>
              <a:gd name="connsiteY12" fmla="*/ 1452791 h 1785599"/>
              <a:gd name="connsiteX13" fmla="*/ 254764 w 1784914"/>
              <a:gd name="connsiteY13" fmla="*/ 1375506 h 1785599"/>
              <a:gd name="connsiteX14" fmla="*/ 254765 w 1784914"/>
              <a:gd name="connsiteY14" fmla="*/ 1375507 h 1785599"/>
              <a:gd name="connsiteX15" fmla="*/ 177480 w 1784914"/>
              <a:gd name="connsiteY15" fmla="*/ 1241645 h 1785599"/>
              <a:gd name="connsiteX16" fmla="*/ 88165 w 1784914"/>
              <a:gd name="connsiteY16" fmla="*/ 1217714 h 1785599"/>
              <a:gd name="connsiteX17" fmla="*/ 111529 w 1784914"/>
              <a:gd name="connsiteY17" fmla="*/ 1147442 h 1785599"/>
              <a:gd name="connsiteX18" fmla="*/ 172252 w 1784914"/>
              <a:gd name="connsiteY18" fmla="*/ 1006779 h 1785599"/>
              <a:gd name="connsiteX19" fmla="*/ 183017 w 1784914"/>
              <a:gd name="connsiteY19" fmla="*/ 986752 h 1785599"/>
              <a:gd name="connsiteX20" fmla="*/ 263752 w 1784914"/>
              <a:gd name="connsiteY20" fmla="*/ 1033364 h 1785599"/>
              <a:gd name="connsiteX21" fmla="*/ 413054 w 1784914"/>
              <a:gd name="connsiteY21" fmla="*/ 993359 h 1785599"/>
              <a:gd name="connsiteX22" fmla="*/ 413055 w 1784914"/>
              <a:gd name="connsiteY22" fmla="*/ 993359 h 1785599"/>
              <a:gd name="connsiteX23" fmla="*/ 373050 w 1784914"/>
              <a:gd name="connsiteY23" fmla="*/ 844056 h 1785599"/>
              <a:gd name="connsiteX24" fmla="*/ 293118 w 1784914"/>
              <a:gd name="connsiteY24" fmla="*/ 797908 h 1785599"/>
              <a:gd name="connsiteX25" fmla="*/ 327214 w 1784914"/>
              <a:gd name="connsiteY25" fmla="*/ 745653 h 1785599"/>
              <a:gd name="connsiteX26" fmla="*/ 414132 w 1784914"/>
              <a:gd name="connsiteY26" fmla="*/ 633628 h 1785599"/>
              <a:gd name="connsiteX27" fmla="*/ 444911 w 1784914"/>
              <a:gd name="connsiteY27" fmla="*/ 599824 h 1785599"/>
              <a:gd name="connsiteX28" fmla="*/ 510288 w 1784914"/>
              <a:gd name="connsiteY28" fmla="*/ 665202 h 1785599"/>
              <a:gd name="connsiteX29" fmla="*/ 664857 w 1784914"/>
              <a:gd name="connsiteY29" fmla="*/ 665202 h 1785599"/>
              <a:gd name="connsiteX30" fmla="*/ 664858 w 1784914"/>
              <a:gd name="connsiteY30" fmla="*/ 665202 h 1785599"/>
              <a:gd name="connsiteX31" fmla="*/ 664858 w 1784914"/>
              <a:gd name="connsiteY31" fmla="*/ 510633 h 1785599"/>
              <a:gd name="connsiteX32" fmla="*/ 599070 w 1784914"/>
              <a:gd name="connsiteY32" fmla="*/ 444845 h 1785599"/>
              <a:gd name="connsiteX33" fmla="*/ 612725 w 1784914"/>
              <a:gd name="connsiteY33" fmla="*/ 432033 h 1785599"/>
              <a:gd name="connsiteX34" fmla="*/ 723393 w 1784914"/>
              <a:gd name="connsiteY34" fmla="*/ 343470 h 1785599"/>
              <a:gd name="connsiteX35" fmla="*/ 798037 w 1784914"/>
              <a:gd name="connsiteY35" fmla="*/ 294280 h 1785599"/>
              <a:gd name="connsiteX36" fmla="*/ 843713 w 1784914"/>
              <a:gd name="connsiteY36" fmla="*/ 373393 h 1785599"/>
              <a:gd name="connsiteX37" fmla="*/ 993016 w 1784914"/>
              <a:gd name="connsiteY37" fmla="*/ 413399 h 1785599"/>
              <a:gd name="connsiteX38" fmla="*/ 1033022 w 1784914"/>
              <a:gd name="connsiteY38" fmla="*/ 264097 h 1785599"/>
              <a:gd name="connsiteX39" fmla="*/ 987192 w 1784914"/>
              <a:gd name="connsiteY39" fmla="*/ 184718 h 1785599"/>
              <a:gd name="connsiteX40" fmla="*/ 1050922 w 1784914"/>
              <a:gd name="connsiteY40" fmla="*/ 151827 h 1785599"/>
              <a:gd name="connsiteX41" fmla="*/ 1184466 w 1784914"/>
              <a:gd name="connsiteY41" fmla="*/ 98096 h 1785599"/>
              <a:gd name="connsiteX42" fmla="*/ 1217213 w 1784914"/>
              <a:gd name="connsiteY42" fmla="*/ 87922 h 1785599"/>
              <a:gd name="connsiteX43" fmla="*/ 1241301 w 1784914"/>
              <a:gd name="connsiteY43" fmla="*/ 177823 h 1785599"/>
              <a:gd name="connsiteX44" fmla="*/ 1375163 w 1784914"/>
              <a:gd name="connsiteY44" fmla="*/ 255107 h 1785599"/>
              <a:gd name="connsiteX45" fmla="*/ 1375163 w 1784914"/>
              <a:gd name="connsiteY45" fmla="*/ 255109 h 1785599"/>
              <a:gd name="connsiteX46" fmla="*/ 1452447 w 1784914"/>
              <a:gd name="connsiteY46" fmla="*/ 121247 h 1785599"/>
              <a:gd name="connsiteX47" fmla="*/ 1428421 w 1784914"/>
              <a:gd name="connsiteY47" fmla="*/ 31578 h 1785599"/>
              <a:gd name="connsiteX48" fmla="*/ 1466236 w 1784914"/>
              <a:gd name="connsiteY48" fmla="*/ 23158 h 1785599"/>
              <a:gd name="connsiteX49" fmla="*/ 1613458 w 1784914"/>
              <a:gd name="connsiteY49" fmla="*/ 2960 h 178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84914" h="1785599">
                <a:moveTo>
                  <a:pt x="1675960" y="0"/>
                </a:moveTo>
                <a:lnTo>
                  <a:pt x="1675960" y="91822"/>
                </a:lnTo>
                <a:cubicBezTo>
                  <a:pt x="1675960" y="137094"/>
                  <a:pt x="1703485" y="175937"/>
                  <a:pt x="1742714" y="192530"/>
                </a:cubicBezTo>
                <a:lnTo>
                  <a:pt x="1784914" y="201050"/>
                </a:lnTo>
                <a:lnTo>
                  <a:pt x="1784914" y="1785599"/>
                </a:lnTo>
                <a:lnTo>
                  <a:pt x="200774" y="1785599"/>
                </a:lnTo>
                <a:lnTo>
                  <a:pt x="192186" y="1743057"/>
                </a:lnTo>
                <a:cubicBezTo>
                  <a:pt x="175593" y="1703829"/>
                  <a:pt x="136750" y="1676303"/>
                  <a:pt x="91477" y="1676303"/>
                </a:cubicBezTo>
                <a:lnTo>
                  <a:pt x="0" y="1676303"/>
                </a:lnTo>
                <a:lnTo>
                  <a:pt x="3727" y="1602503"/>
                </a:lnTo>
                <a:cubicBezTo>
                  <a:pt x="9100" y="1549592"/>
                  <a:pt x="16777" y="1497363"/>
                  <a:pt x="26655" y="1445916"/>
                </a:cubicBezTo>
                <a:lnTo>
                  <a:pt x="30766" y="1428639"/>
                </a:lnTo>
                <a:lnTo>
                  <a:pt x="120902" y="1452791"/>
                </a:lnTo>
                <a:cubicBezTo>
                  <a:pt x="179209" y="1468414"/>
                  <a:pt x="239141" y="1433812"/>
                  <a:pt x="254764" y="1375506"/>
                </a:cubicBezTo>
                <a:lnTo>
                  <a:pt x="254765" y="1375507"/>
                </a:lnTo>
                <a:cubicBezTo>
                  <a:pt x="270387" y="1317200"/>
                  <a:pt x="235786" y="1257269"/>
                  <a:pt x="177480" y="1241645"/>
                </a:cubicBezTo>
                <a:lnTo>
                  <a:pt x="88165" y="1217714"/>
                </a:lnTo>
                <a:lnTo>
                  <a:pt x="111529" y="1147442"/>
                </a:lnTo>
                <a:cubicBezTo>
                  <a:pt x="129806" y="1099534"/>
                  <a:pt x="150081" y="1052612"/>
                  <a:pt x="172252" y="1006779"/>
                </a:cubicBezTo>
                <a:lnTo>
                  <a:pt x="183017" y="986752"/>
                </a:lnTo>
                <a:lnTo>
                  <a:pt x="263752" y="1033364"/>
                </a:lnTo>
                <a:cubicBezTo>
                  <a:pt x="316027" y="1063546"/>
                  <a:pt x="382873" y="1045634"/>
                  <a:pt x="413054" y="993359"/>
                </a:cubicBezTo>
                <a:lnTo>
                  <a:pt x="413055" y="993359"/>
                </a:lnTo>
                <a:cubicBezTo>
                  <a:pt x="443237" y="941083"/>
                  <a:pt x="425325" y="874238"/>
                  <a:pt x="373050" y="844056"/>
                </a:cubicBezTo>
                <a:lnTo>
                  <a:pt x="293118" y="797908"/>
                </a:lnTo>
                <a:lnTo>
                  <a:pt x="327214" y="745653"/>
                </a:lnTo>
                <a:cubicBezTo>
                  <a:pt x="354727" y="707148"/>
                  <a:pt x="383728" y="669779"/>
                  <a:pt x="414132" y="633628"/>
                </a:cubicBezTo>
                <a:lnTo>
                  <a:pt x="444911" y="599824"/>
                </a:lnTo>
                <a:lnTo>
                  <a:pt x="510288" y="665202"/>
                </a:lnTo>
                <a:cubicBezTo>
                  <a:pt x="552971" y="707884"/>
                  <a:pt x="622175" y="707884"/>
                  <a:pt x="664857" y="665202"/>
                </a:cubicBezTo>
                <a:lnTo>
                  <a:pt x="664858" y="665202"/>
                </a:lnTo>
                <a:cubicBezTo>
                  <a:pt x="707542" y="622519"/>
                  <a:pt x="707542" y="553316"/>
                  <a:pt x="664858" y="510633"/>
                </a:cubicBezTo>
                <a:lnTo>
                  <a:pt x="599070" y="444845"/>
                </a:lnTo>
                <a:lnTo>
                  <a:pt x="612725" y="432033"/>
                </a:lnTo>
                <a:cubicBezTo>
                  <a:pt x="648407" y="401096"/>
                  <a:pt x="685325" y="371547"/>
                  <a:pt x="723393" y="343470"/>
                </a:cubicBezTo>
                <a:lnTo>
                  <a:pt x="798037" y="294280"/>
                </a:lnTo>
                <a:lnTo>
                  <a:pt x="843713" y="373393"/>
                </a:lnTo>
                <a:cubicBezTo>
                  <a:pt x="873894" y="425669"/>
                  <a:pt x="940740" y="443581"/>
                  <a:pt x="993016" y="413399"/>
                </a:cubicBezTo>
                <a:cubicBezTo>
                  <a:pt x="1045292" y="383218"/>
                  <a:pt x="1063203" y="316373"/>
                  <a:pt x="1033022" y="264097"/>
                </a:cubicBezTo>
                <a:lnTo>
                  <a:pt x="987192" y="184718"/>
                </a:lnTo>
                <a:lnTo>
                  <a:pt x="1050922" y="151827"/>
                </a:lnTo>
                <a:cubicBezTo>
                  <a:pt x="1094537" y="132194"/>
                  <a:pt x="1139080" y="114255"/>
                  <a:pt x="1184466" y="98096"/>
                </a:cubicBezTo>
                <a:lnTo>
                  <a:pt x="1217213" y="87922"/>
                </a:lnTo>
                <a:lnTo>
                  <a:pt x="1241301" y="177823"/>
                </a:lnTo>
                <a:cubicBezTo>
                  <a:pt x="1256925" y="236129"/>
                  <a:pt x="1316856" y="270731"/>
                  <a:pt x="1375163" y="255107"/>
                </a:cubicBezTo>
                <a:lnTo>
                  <a:pt x="1375163" y="255109"/>
                </a:lnTo>
                <a:cubicBezTo>
                  <a:pt x="1433469" y="239485"/>
                  <a:pt x="1468070" y="179554"/>
                  <a:pt x="1452447" y="121247"/>
                </a:cubicBezTo>
                <a:lnTo>
                  <a:pt x="1428421" y="31578"/>
                </a:lnTo>
                <a:lnTo>
                  <a:pt x="1466236" y="23158"/>
                </a:lnTo>
                <a:cubicBezTo>
                  <a:pt x="1514663" y="14450"/>
                  <a:pt x="1563764" y="7689"/>
                  <a:pt x="1613458" y="2960"/>
                </a:cubicBezTo>
                <a:close/>
              </a:path>
            </a:pathLst>
          </a:custGeom>
          <a:solidFill>
            <a:srgbClr val="01ACBE"/>
          </a:solidFill>
          <a:ln>
            <a:noFill/>
          </a:ln>
          <a:effectLst>
            <a:innerShdw blurRad="12700" dist="12700" dir="135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zh-CN" altLang="en-US" sz="3600">
              <a:cs typeface="Lato Light" panose="020F0302020204030203" pitchFamily="34" charset="0"/>
            </a:endParaRPr>
          </a:p>
        </p:txBody>
      </p:sp>
      <p:grpSp>
        <p:nvGrpSpPr>
          <p:cNvPr id="77" name="组合 66">
            <a:extLst>
              <a:ext uri="{FF2B5EF4-FFF2-40B4-BE49-F238E27FC236}">
                <a16:creationId xmlns:a16="http://schemas.microsoft.com/office/drawing/2014/main" id="{AB4728BF-9488-E8C5-EEAE-065832ED6B68}"/>
              </a:ext>
            </a:extLst>
          </p:cNvPr>
          <p:cNvGrpSpPr>
            <a:grpSpLocks noChangeAspect="1"/>
          </p:cNvGrpSpPr>
          <p:nvPr/>
        </p:nvGrpSpPr>
        <p:grpSpPr>
          <a:xfrm>
            <a:off x="7617621" y="3842621"/>
            <a:ext cx="417050" cy="423375"/>
            <a:chOff x="2187" y="2428"/>
            <a:chExt cx="3610" cy="3610"/>
          </a:xfrm>
          <a:solidFill>
            <a:schemeClr val="bg1"/>
          </a:solidFill>
          <a:effectLst>
            <a:outerShdw blurRad="50800" dist="38100" dir="5400000" algn="t" rotWithShape="0">
              <a:prstClr val="black">
                <a:alpha val="40000"/>
              </a:prstClr>
            </a:outerShdw>
          </a:effectLst>
        </p:grpSpPr>
        <p:sp>
          <p:nvSpPr>
            <p:cNvPr id="78" name="同心圆 28">
              <a:extLst>
                <a:ext uri="{FF2B5EF4-FFF2-40B4-BE49-F238E27FC236}">
                  <a16:creationId xmlns:a16="http://schemas.microsoft.com/office/drawing/2014/main" id="{2EF2FBF0-10E9-C84C-18F4-E2349F503432}"/>
                </a:ext>
              </a:extLst>
            </p:cNvPr>
            <p:cNvSpPr/>
            <p:nvPr/>
          </p:nvSpPr>
          <p:spPr>
            <a:xfrm>
              <a:off x="2187" y="2428"/>
              <a:ext cx="3610" cy="3610"/>
            </a:xfrm>
            <a:prstGeom prst="donut">
              <a:avLst>
                <a:gd name="adj" fmla="val 72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cs typeface="Lato Light" panose="020F0302020204030203" pitchFamily="34" charset="0"/>
              </a:endParaRPr>
            </a:p>
          </p:txBody>
        </p:sp>
        <p:grpSp>
          <p:nvGrpSpPr>
            <p:cNvPr id="79" name="组合 68">
              <a:extLst>
                <a:ext uri="{FF2B5EF4-FFF2-40B4-BE49-F238E27FC236}">
                  <a16:creationId xmlns:a16="http://schemas.microsoft.com/office/drawing/2014/main" id="{C9604C72-D62D-3CC3-3C0E-A86E5E081385}"/>
                </a:ext>
              </a:extLst>
            </p:cNvPr>
            <p:cNvGrpSpPr/>
            <p:nvPr/>
          </p:nvGrpSpPr>
          <p:grpSpPr>
            <a:xfrm>
              <a:off x="3864" y="2635"/>
              <a:ext cx="256" cy="3147"/>
              <a:chOff x="3864" y="2635"/>
              <a:chExt cx="256" cy="3147"/>
            </a:xfrm>
            <a:grpFill/>
          </p:grpSpPr>
          <p:sp>
            <p:nvSpPr>
              <p:cNvPr id="86" name="同侧圆角矩形 30">
                <a:extLst>
                  <a:ext uri="{FF2B5EF4-FFF2-40B4-BE49-F238E27FC236}">
                    <a16:creationId xmlns:a16="http://schemas.microsoft.com/office/drawing/2014/main" id="{A737E2E2-4A13-5130-F017-A1F20E65064F}"/>
                  </a:ext>
                </a:extLst>
              </p:cNvPr>
              <p:cNvSpPr/>
              <p:nvPr/>
            </p:nvSpPr>
            <p:spPr>
              <a:xfrm>
                <a:off x="3864" y="5494"/>
                <a:ext cx="256" cy="288"/>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Lato Light" panose="020F0302020204030203" pitchFamily="34" charset="0"/>
                </a:endParaRPr>
              </a:p>
            </p:txBody>
          </p:sp>
          <p:sp>
            <p:nvSpPr>
              <p:cNvPr id="87" name="同侧圆角矩形 31">
                <a:extLst>
                  <a:ext uri="{FF2B5EF4-FFF2-40B4-BE49-F238E27FC236}">
                    <a16:creationId xmlns:a16="http://schemas.microsoft.com/office/drawing/2014/main" id="{EBEA9452-4E7A-9AE2-24B0-A86BFA0ED205}"/>
                  </a:ext>
                </a:extLst>
              </p:cNvPr>
              <p:cNvSpPr/>
              <p:nvPr/>
            </p:nvSpPr>
            <p:spPr>
              <a:xfrm flipV="1">
                <a:off x="3864" y="2635"/>
                <a:ext cx="256" cy="288"/>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Lato Light" panose="020F0302020204030203" pitchFamily="34" charset="0"/>
                </a:endParaRPr>
              </a:p>
            </p:txBody>
          </p:sp>
        </p:grpSp>
        <p:grpSp>
          <p:nvGrpSpPr>
            <p:cNvPr id="80" name="组合 69">
              <a:extLst>
                <a:ext uri="{FF2B5EF4-FFF2-40B4-BE49-F238E27FC236}">
                  <a16:creationId xmlns:a16="http://schemas.microsoft.com/office/drawing/2014/main" id="{1E2EAFFE-B239-18BC-F976-92B4DB052AE2}"/>
                </a:ext>
              </a:extLst>
            </p:cNvPr>
            <p:cNvGrpSpPr/>
            <p:nvPr/>
          </p:nvGrpSpPr>
          <p:grpSpPr>
            <a:xfrm rot="16200000">
              <a:off x="3864" y="2660"/>
              <a:ext cx="256" cy="3147"/>
              <a:chOff x="3864" y="2635"/>
              <a:chExt cx="256" cy="3147"/>
            </a:xfrm>
            <a:grpFill/>
          </p:grpSpPr>
          <p:sp>
            <p:nvSpPr>
              <p:cNvPr id="84" name="同侧圆角矩形 34">
                <a:extLst>
                  <a:ext uri="{FF2B5EF4-FFF2-40B4-BE49-F238E27FC236}">
                    <a16:creationId xmlns:a16="http://schemas.microsoft.com/office/drawing/2014/main" id="{5AA65037-E3F0-9EAE-7046-B02097C6D162}"/>
                  </a:ext>
                </a:extLst>
              </p:cNvPr>
              <p:cNvSpPr/>
              <p:nvPr/>
            </p:nvSpPr>
            <p:spPr>
              <a:xfrm>
                <a:off x="3864" y="5494"/>
                <a:ext cx="256" cy="288"/>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Lato Light" panose="020F0302020204030203" pitchFamily="34" charset="0"/>
                </a:endParaRPr>
              </a:p>
            </p:txBody>
          </p:sp>
          <p:sp>
            <p:nvSpPr>
              <p:cNvPr id="85" name="同侧圆角矩形 35">
                <a:extLst>
                  <a:ext uri="{FF2B5EF4-FFF2-40B4-BE49-F238E27FC236}">
                    <a16:creationId xmlns:a16="http://schemas.microsoft.com/office/drawing/2014/main" id="{E1728759-6008-4F27-D8BF-DFF7A99734A3}"/>
                  </a:ext>
                </a:extLst>
              </p:cNvPr>
              <p:cNvSpPr/>
              <p:nvPr/>
            </p:nvSpPr>
            <p:spPr>
              <a:xfrm flipV="1">
                <a:off x="3864" y="2635"/>
                <a:ext cx="256" cy="288"/>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Lato Light" panose="020F0302020204030203" pitchFamily="34" charset="0"/>
                </a:endParaRPr>
              </a:p>
            </p:txBody>
          </p:sp>
        </p:grpSp>
        <p:sp>
          <p:nvSpPr>
            <p:cNvPr id="81" name="等腰三角形 70">
              <a:extLst>
                <a:ext uri="{FF2B5EF4-FFF2-40B4-BE49-F238E27FC236}">
                  <a16:creationId xmlns:a16="http://schemas.microsoft.com/office/drawing/2014/main" id="{9143DD14-9175-3F6E-62BE-625F0B602E09}"/>
                </a:ext>
              </a:extLst>
            </p:cNvPr>
            <p:cNvSpPr/>
            <p:nvPr/>
          </p:nvSpPr>
          <p:spPr>
            <a:xfrm>
              <a:off x="3809" y="3547"/>
              <a:ext cx="375" cy="7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Lato Light" panose="020F0302020204030203" pitchFamily="34" charset="0"/>
              </a:endParaRPr>
            </a:p>
          </p:txBody>
        </p:sp>
        <p:sp>
          <p:nvSpPr>
            <p:cNvPr id="82" name="等腰三角形 71">
              <a:extLst>
                <a:ext uri="{FF2B5EF4-FFF2-40B4-BE49-F238E27FC236}">
                  <a16:creationId xmlns:a16="http://schemas.microsoft.com/office/drawing/2014/main" id="{67D1662A-8785-50B9-5E52-C60716A4A293}"/>
                </a:ext>
              </a:extLst>
            </p:cNvPr>
            <p:cNvSpPr/>
            <p:nvPr/>
          </p:nvSpPr>
          <p:spPr>
            <a:xfrm rot="5400000">
              <a:off x="4281" y="3685"/>
              <a:ext cx="364" cy="1107"/>
            </a:xfrm>
            <a:prstGeom prst="triangle">
              <a:avLst>
                <a:gd name="adj" fmla="val 504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Lato Light" panose="020F0302020204030203" pitchFamily="34" charset="0"/>
              </a:endParaRPr>
            </a:p>
          </p:txBody>
        </p:sp>
        <p:sp>
          <p:nvSpPr>
            <p:cNvPr id="83" name="椭圆 72">
              <a:extLst>
                <a:ext uri="{FF2B5EF4-FFF2-40B4-BE49-F238E27FC236}">
                  <a16:creationId xmlns:a16="http://schemas.microsoft.com/office/drawing/2014/main" id="{BF09B08C-D28B-5226-20D7-6F0293F19A51}"/>
                </a:ext>
              </a:extLst>
            </p:cNvPr>
            <p:cNvSpPr/>
            <p:nvPr/>
          </p:nvSpPr>
          <p:spPr>
            <a:xfrm>
              <a:off x="3802" y="4041"/>
              <a:ext cx="416" cy="4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cs typeface="Lato Light" panose="020F0302020204030203" pitchFamily="34" charset="0"/>
              </a:endParaRPr>
            </a:p>
          </p:txBody>
        </p:sp>
      </p:grpSp>
      <p:sp>
        <p:nvSpPr>
          <p:cNvPr id="89" name="十边形 82">
            <a:extLst>
              <a:ext uri="{FF2B5EF4-FFF2-40B4-BE49-F238E27FC236}">
                <a16:creationId xmlns:a16="http://schemas.microsoft.com/office/drawing/2014/main" id="{E6EA0CC3-0A21-1FD3-B9B1-0FAD3DCEE89D}"/>
              </a:ext>
            </a:extLst>
          </p:cNvPr>
          <p:cNvSpPr/>
          <p:nvPr/>
        </p:nvSpPr>
        <p:spPr>
          <a:xfrm>
            <a:off x="12791127" y="4607317"/>
            <a:ext cx="2997496" cy="2786454"/>
          </a:xfrm>
          <a:prstGeom prst="decagon">
            <a:avLst/>
          </a:prstGeom>
          <a:gradFill>
            <a:gsLst>
              <a:gs pos="100000">
                <a:schemeClr val="bg1"/>
              </a:gs>
              <a:gs pos="0">
                <a:srgbClr val="BCBCBC"/>
              </a:gs>
            </a:gsLst>
            <a:lin ang="2700000" scaled="1"/>
          </a:gradFill>
          <a:ln>
            <a:noFill/>
          </a:ln>
          <a:effectLst>
            <a:outerShdw blurRad="149987" dist="250190" dir="8460000" algn="ctr">
              <a:srgbClr val="000000">
                <a:alpha val="28000"/>
              </a:srgbClr>
            </a:outerShdw>
            <a:softEdge rad="508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zh-CN" altLang="en-US" sz="3600">
              <a:cs typeface="Lato Light" panose="020F0302020204030203" pitchFamily="34" charset="0"/>
            </a:endParaRPr>
          </a:p>
        </p:txBody>
      </p:sp>
      <p:sp>
        <p:nvSpPr>
          <p:cNvPr id="91" name="TextBox 90">
            <a:extLst>
              <a:ext uri="{FF2B5EF4-FFF2-40B4-BE49-F238E27FC236}">
                <a16:creationId xmlns:a16="http://schemas.microsoft.com/office/drawing/2014/main" id="{FFA263B8-2EDC-A744-D6D4-D4878F414FCB}"/>
              </a:ext>
            </a:extLst>
          </p:cNvPr>
          <p:cNvSpPr txBox="1"/>
          <p:nvPr/>
        </p:nvSpPr>
        <p:spPr>
          <a:xfrm>
            <a:off x="12496917" y="5418876"/>
            <a:ext cx="3747818" cy="1323439"/>
          </a:xfrm>
          <a:prstGeom prst="rect">
            <a:avLst/>
          </a:prstGeom>
          <a:noFill/>
        </p:spPr>
        <p:txBody>
          <a:bodyPr wrap="square">
            <a:spAutoFit/>
          </a:bodyPr>
          <a:lstStyle/>
          <a:p>
            <a:pPr marL="0" marR="0" lvl="0" indent="0" algn="ctr" defTabSz="1371600" rtl="0" eaLnBrk="0" fontAlgn="base" latinLnBrk="0" hangingPunct="0">
              <a:lnSpc>
                <a:spcPct val="100000"/>
              </a:lnSpc>
              <a:spcBef>
                <a:spcPct val="0"/>
              </a:spcBef>
              <a:spcAft>
                <a:spcPct val="0"/>
              </a:spcAft>
              <a:buClr>
                <a:srgbClr val="D7181F"/>
              </a:buClr>
              <a:buSzTx/>
              <a:buFontTx/>
              <a:buNone/>
              <a:tabLst/>
              <a:defRPr/>
            </a:pPr>
            <a:r>
              <a:rPr kumimoji="0" lang="en-US" altLang="vi-VN" sz="4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SPSS, STATA, EVIEWS</a:t>
            </a:r>
          </a:p>
        </p:txBody>
      </p:sp>
      <p:cxnSp>
        <p:nvCxnSpPr>
          <p:cNvPr id="93" name="Straight Arrow Connector 92">
            <a:extLst>
              <a:ext uri="{FF2B5EF4-FFF2-40B4-BE49-F238E27FC236}">
                <a16:creationId xmlns:a16="http://schemas.microsoft.com/office/drawing/2014/main" id="{ADB460E6-DE64-381B-0EE6-7C1320B99E8D}"/>
              </a:ext>
            </a:extLst>
          </p:cNvPr>
          <p:cNvCxnSpPr>
            <a:cxnSpLocks/>
            <a:stCxn id="27" idx="3"/>
            <a:endCxn id="50" idx="5"/>
          </p:cNvCxnSpPr>
          <p:nvPr/>
        </p:nvCxnSpPr>
        <p:spPr>
          <a:xfrm flipV="1">
            <a:off x="8400580" y="7218871"/>
            <a:ext cx="4087518" cy="11512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68FEE881-FFFB-3EC5-5420-C1D1B16EE2F6}"/>
              </a:ext>
            </a:extLst>
          </p:cNvPr>
          <p:cNvCxnSpPr>
            <a:cxnSpLocks/>
            <a:endCxn id="50" idx="6"/>
          </p:cNvCxnSpPr>
          <p:nvPr/>
        </p:nvCxnSpPr>
        <p:spPr>
          <a:xfrm flipV="1">
            <a:off x="8494065" y="5975336"/>
            <a:ext cx="3581921" cy="1543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id="{E46E6E00-5073-CC11-4B0A-A5800714BE46}"/>
              </a:ext>
            </a:extLst>
          </p:cNvPr>
          <p:cNvCxnSpPr>
            <a:cxnSpLocks/>
            <a:endCxn id="50" idx="7"/>
          </p:cNvCxnSpPr>
          <p:nvPr/>
        </p:nvCxnSpPr>
        <p:spPr>
          <a:xfrm>
            <a:off x="8474009" y="3878012"/>
            <a:ext cx="4014089" cy="8537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1" name="TextBox 13">
            <a:extLst>
              <a:ext uri="{FF2B5EF4-FFF2-40B4-BE49-F238E27FC236}">
                <a16:creationId xmlns:a16="http://schemas.microsoft.com/office/drawing/2014/main" id="{E8E2B458-2B4D-F052-62A2-212891E3DF58}"/>
              </a:ext>
            </a:extLst>
          </p:cNvPr>
          <p:cNvSpPr txBox="1"/>
          <p:nvPr/>
        </p:nvSpPr>
        <p:spPr>
          <a:xfrm>
            <a:off x="4982631" y="986574"/>
            <a:ext cx="11024651" cy="5539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ctr">
              <a:spcBef>
                <a:spcPct val="0"/>
              </a:spcBef>
            </a:pPr>
            <a:r>
              <a:rPr lang="en-US" sz="3600" b="1" dirty="0">
                <a:solidFill>
                  <a:srgbClr val="000000"/>
                </a:solidFill>
                <a:latin typeface="Arial" panose="020B0604020202020204" pitchFamily="34" charset="0"/>
                <a:ea typeface="League Spartan"/>
                <a:cs typeface="Arial" panose="020B0604020202020204" pitchFamily="34" charset="0"/>
                <a:sym typeface="League Spartan"/>
              </a:rPr>
              <a:t>I. THÀNH PHẦN CHUỖI THỜI GIAN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C00000"/>
          </a:solidFill>
          <a:effectLst>
            <a:reflection endPos="65000" dist="50800" dir="5400000" sy="-100000" algn="bl" rotWithShape="0"/>
          </a:effectLst>
        </p:spPr>
        <p:txBody>
          <a:bodyPr/>
          <a:lstStyle/>
          <a:p>
            <a:endParaRPr lang="en-US"/>
          </a:p>
        </p:txBody>
      </p:sp>
      <p:sp>
        <p:nvSpPr>
          <p:cNvPr id="6" name="TextBox 6"/>
          <p:cNvSpPr txBox="1"/>
          <p:nvPr/>
        </p:nvSpPr>
        <p:spPr>
          <a:xfrm>
            <a:off x="-1841396" y="-2212608"/>
            <a:ext cx="4532451" cy="4793938"/>
          </a:xfrm>
          <a:prstGeom prst="rect">
            <a:avLst/>
          </a:prstGeom>
        </p:spPr>
        <p:txBody>
          <a:bodyPr lIns="50800" tIns="50800" rIns="50800" bIns="50800" rtlCol="0" anchor="ctr"/>
          <a:lstStyle/>
          <a:p>
            <a:pPr marL="0" lvl="0" indent="0" algn="ctr">
              <a:lnSpc>
                <a:spcPts val="2756"/>
              </a:lnSpc>
              <a:spcBef>
                <a:spcPct val="0"/>
              </a:spcBef>
            </a:pPr>
            <a:endParaRPr/>
          </a:p>
        </p:txBody>
      </p:sp>
      <p:grpSp>
        <p:nvGrpSpPr>
          <p:cNvPr id="10" name="Group 10"/>
          <p:cNvGrpSpPr/>
          <p:nvPr/>
        </p:nvGrpSpPr>
        <p:grpSpPr>
          <a:xfrm>
            <a:off x="609600" y="723900"/>
            <a:ext cx="17068800" cy="9144000"/>
            <a:chOff x="0" y="0"/>
            <a:chExt cx="2258681" cy="812800"/>
          </a:xfrm>
          <a:solidFill>
            <a:schemeClr val="bg1"/>
          </a:solidFill>
          <a:scene3d>
            <a:camera prst="orthographicFront">
              <a:rot lat="0" lon="0" rev="0"/>
            </a:camera>
            <a:lightRig rig="contrasting" dir="t">
              <a:rot lat="0" lon="0" rev="1500000"/>
            </a:lightRig>
          </a:scene3d>
        </p:grpSpPr>
        <p:sp>
          <p:nvSpPr>
            <p:cNvPr id="11" name="Freeform 11"/>
            <p:cNvSpPr/>
            <p:nvPr/>
          </p:nvSpPr>
          <p:spPr>
            <a:xfrm>
              <a:off x="0" y="0"/>
              <a:ext cx="2258682" cy="812800"/>
            </a:xfrm>
            <a:custGeom>
              <a:avLst/>
              <a:gdLst/>
              <a:ahLst/>
              <a:cxnLst/>
              <a:rect l="l" t="t" r="r" b="b"/>
              <a:pathLst>
                <a:path w="2258682" h="812800">
                  <a:moveTo>
                    <a:pt x="37013" y="0"/>
                  </a:moveTo>
                  <a:lnTo>
                    <a:pt x="2221669" y="0"/>
                  </a:lnTo>
                  <a:cubicBezTo>
                    <a:pt x="2231485" y="0"/>
                    <a:pt x="2240899" y="3900"/>
                    <a:pt x="2247841" y="10841"/>
                  </a:cubicBezTo>
                  <a:cubicBezTo>
                    <a:pt x="2254782" y="17782"/>
                    <a:pt x="2258682" y="27196"/>
                    <a:pt x="2258682" y="37013"/>
                  </a:cubicBezTo>
                  <a:lnTo>
                    <a:pt x="2258682" y="775787"/>
                  </a:lnTo>
                  <a:cubicBezTo>
                    <a:pt x="2258682" y="796229"/>
                    <a:pt x="2242110" y="812800"/>
                    <a:pt x="2221669" y="812800"/>
                  </a:cubicBezTo>
                  <a:lnTo>
                    <a:pt x="37013" y="812800"/>
                  </a:lnTo>
                  <a:cubicBezTo>
                    <a:pt x="27196" y="812800"/>
                    <a:pt x="17782" y="808900"/>
                    <a:pt x="10841" y="801959"/>
                  </a:cubicBezTo>
                  <a:cubicBezTo>
                    <a:pt x="3900" y="795018"/>
                    <a:pt x="0" y="785604"/>
                    <a:pt x="0" y="775787"/>
                  </a:cubicBezTo>
                  <a:lnTo>
                    <a:pt x="0" y="37013"/>
                  </a:lnTo>
                  <a:cubicBezTo>
                    <a:pt x="0" y="27196"/>
                    <a:pt x="3900" y="17782"/>
                    <a:pt x="10841" y="10841"/>
                  </a:cubicBezTo>
                  <a:cubicBezTo>
                    <a:pt x="17782" y="3900"/>
                    <a:pt x="27196" y="0"/>
                    <a:pt x="37013" y="0"/>
                  </a:cubicBezTo>
                  <a:close/>
                </a:path>
              </a:pathLst>
            </a:custGeom>
            <a:grpFill/>
            <a:ln w="66675" cap="rnd">
              <a:noFill/>
              <a:prstDash val="solid"/>
              <a:round/>
            </a:ln>
            <a:effectLst>
              <a:outerShdw blurRad="149987" dist="250190" dir="8460000" algn="ctr">
                <a:srgbClr val="000000">
                  <a:alpha val="28000"/>
                </a:srgbClr>
              </a:outerShdw>
            </a:effectLst>
            <a:sp3d prstMaterial="metal">
              <a:bevelT w="88900" h="88900"/>
            </a:sp3d>
          </p:spPr>
          <p:txBody>
            <a:bodyPr/>
            <a:lstStyle/>
            <a:p>
              <a:endParaRPr lang="en-US"/>
            </a:p>
          </p:txBody>
        </p:sp>
        <p:sp>
          <p:nvSpPr>
            <p:cNvPr id="12" name="TextBox 12"/>
            <p:cNvSpPr txBox="1"/>
            <p:nvPr/>
          </p:nvSpPr>
          <p:spPr>
            <a:xfrm>
              <a:off x="0" y="-28575"/>
              <a:ext cx="2258681" cy="841375"/>
            </a:xfrm>
            <a:prstGeom prst="rect">
              <a:avLst/>
            </a:prstGeom>
            <a:grpFill/>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2484"/>
                </a:lnSpc>
                <a:spcBef>
                  <a:spcPct val="0"/>
                </a:spcBef>
              </a:pPr>
              <a:endParaRPr/>
            </a:p>
          </p:txBody>
        </p:sp>
      </p:grpSp>
      <p:grpSp>
        <p:nvGrpSpPr>
          <p:cNvPr id="14" name="Group 49">
            <a:extLst>
              <a:ext uri="{FF2B5EF4-FFF2-40B4-BE49-F238E27FC236}">
                <a16:creationId xmlns:a16="http://schemas.microsoft.com/office/drawing/2014/main" id="{8193C507-6ED1-EF70-7486-13685F53FBC1}"/>
              </a:ext>
            </a:extLst>
          </p:cNvPr>
          <p:cNvGrpSpPr/>
          <p:nvPr/>
        </p:nvGrpSpPr>
        <p:grpSpPr>
          <a:xfrm>
            <a:off x="-4584482" y="-3162300"/>
            <a:ext cx="27503081" cy="17423581"/>
            <a:chOff x="-2841575" y="0"/>
            <a:chExt cx="4007332" cy="2538700"/>
          </a:xfrm>
        </p:grpSpPr>
        <p:sp>
          <p:nvSpPr>
            <p:cNvPr id="15" name="Freeform 50">
              <a:extLst>
                <a:ext uri="{FF2B5EF4-FFF2-40B4-BE49-F238E27FC236}">
                  <a16:creationId xmlns:a16="http://schemas.microsoft.com/office/drawing/2014/main" id="{D5AB7E02-A1B7-552D-DCBA-085D1FD63D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16" name="TextBox 51">
              <a:extLst>
                <a:ext uri="{FF2B5EF4-FFF2-40B4-BE49-F238E27FC236}">
                  <a16:creationId xmlns:a16="http://schemas.microsoft.com/office/drawing/2014/main" id="{5ECA3B89-52C0-3A2B-411F-486C4AB1E32A}"/>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17" name="Freeform 50">
              <a:extLst>
                <a:ext uri="{FF2B5EF4-FFF2-40B4-BE49-F238E27FC236}">
                  <a16:creationId xmlns:a16="http://schemas.microsoft.com/office/drawing/2014/main" id="{122B08C2-2DBD-5D29-EDD2-FD67AEBAAABA}"/>
                </a:ext>
              </a:extLst>
            </p:cNvPr>
            <p:cNvSpPr/>
            <p:nvPr/>
          </p:nvSpPr>
          <p:spPr>
            <a:xfrm>
              <a:off x="-2841575" y="55601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18" name="Freeform 50">
              <a:extLst>
                <a:ext uri="{FF2B5EF4-FFF2-40B4-BE49-F238E27FC236}">
                  <a16:creationId xmlns:a16="http://schemas.microsoft.com/office/drawing/2014/main" id="{E718EE7C-E1D6-1917-B424-CD2A32B954D6}"/>
                </a:ext>
              </a:extLst>
            </p:cNvPr>
            <p:cNvSpPr/>
            <p:nvPr/>
          </p:nvSpPr>
          <p:spPr>
            <a:xfrm>
              <a:off x="-2330316" y="172590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19" name="Freeform 50">
              <a:extLst>
                <a:ext uri="{FF2B5EF4-FFF2-40B4-BE49-F238E27FC236}">
                  <a16:creationId xmlns:a16="http://schemas.microsoft.com/office/drawing/2014/main" id="{64B59E0B-3916-FD5A-09E3-FFDD4F603B27}"/>
                </a:ext>
              </a:extLst>
            </p:cNvPr>
            <p:cNvSpPr/>
            <p:nvPr/>
          </p:nvSpPr>
          <p:spPr>
            <a:xfrm>
              <a:off x="352957" y="172590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grpSp>
      <p:sp>
        <p:nvSpPr>
          <p:cNvPr id="20" name="TextBox 13">
            <a:extLst>
              <a:ext uri="{FF2B5EF4-FFF2-40B4-BE49-F238E27FC236}">
                <a16:creationId xmlns:a16="http://schemas.microsoft.com/office/drawing/2014/main" id="{57290CE3-49EC-D4F0-251F-41B6893EC407}"/>
              </a:ext>
            </a:extLst>
          </p:cNvPr>
          <p:cNvSpPr txBox="1"/>
          <p:nvPr/>
        </p:nvSpPr>
        <p:spPr>
          <a:xfrm>
            <a:off x="988480" y="61543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21" name="TextBox 13">
            <a:extLst>
              <a:ext uri="{FF2B5EF4-FFF2-40B4-BE49-F238E27FC236}">
                <a16:creationId xmlns:a16="http://schemas.microsoft.com/office/drawing/2014/main" id="{BB0D506B-A5E6-A5D4-77CC-B39A1080C0B1}"/>
              </a:ext>
            </a:extLst>
          </p:cNvPr>
          <p:cNvSpPr txBox="1"/>
          <p:nvPr/>
        </p:nvSpPr>
        <p:spPr>
          <a:xfrm>
            <a:off x="3300655" y="1297567"/>
            <a:ext cx="11024651" cy="6771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ctr">
              <a:spcBef>
                <a:spcPct val="0"/>
              </a:spcBef>
            </a:pPr>
            <a:r>
              <a:rPr lang="en-US" sz="4400" b="1" dirty="0">
                <a:solidFill>
                  <a:srgbClr val="000000"/>
                </a:solidFill>
                <a:latin typeface="Arial" panose="020B0604020202020204" pitchFamily="34" charset="0"/>
                <a:ea typeface="League Spartan"/>
                <a:cs typeface="Arial" panose="020B0604020202020204" pitchFamily="34" charset="0"/>
                <a:sym typeface="League Spartan"/>
              </a:rPr>
              <a:t>SAI SỐ DỰ BÁO</a:t>
            </a:r>
          </a:p>
        </p:txBody>
      </p:sp>
      <p:sp>
        <p:nvSpPr>
          <p:cNvPr id="22" name="Content Placeholder 2">
            <a:extLst>
              <a:ext uri="{FF2B5EF4-FFF2-40B4-BE49-F238E27FC236}">
                <a16:creationId xmlns:a16="http://schemas.microsoft.com/office/drawing/2014/main" id="{7FC68122-EEFB-C086-CFA5-57B1CD758AA9}"/>
              </a:ext>
            </a:extLst>
          </p:cNvPr>
          <p:cNvSpPr txBox="1">
            <a:spLocks/>
          </p:cNvSpPr>
          <p:nvPr/>
        </p:nvSpPr>
        <p:spPr>
          <a:xfrm>
            <a:off x="2657664" y="2617026"/>
            <a:ext cx="14494115" cy="61583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chemeClr val="tx1"/>
              </a:buClr>
              <a:buFont typeface="Wingdings" pitchFamily="2" charset="2"/>
              <a:buChar char="Ø"/>
            </a:pPr>
            <a:r>
              <a:rPr lang="en-US" dirty="0">
                <a:latin typeface="Arial" panose="020B0604020202020204" pitchFamily="34" charset="0"/>
                <a:cs typeface="Arial" panose="020B0604020202020204" pitchFamily="34" charset="0"/>
              </a:rPr>
              <a:t>Sai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a:t>
            </a:r>
          </a:p>
          <a:p>
            <a:pPr marL="0" indent="0">
              <a:lnSpc>
                <a:spcPct val="150000"/>
              </a:lnSpc>
              <a:buClr>
                <a:schemeClr val="tx1"/>
              </a:buClr>
              <a:buNone/>
            </a:pPr>
            <a:r>
              <a:rPr lang="en-US" dirty="0">
                <a:latin typeface="Arial" panose="020B0604020202020204" pitchFamily="34" charset="0"/>
                <a:cs typeface="Arial" panose="020B0604020202020204" pitchFamily="34" charset="0"/>
              </a:rPr>
              <a:t> </a:t>
            </a:r>
          </a:p>
          <a:p>
            <a:pPr marL="0" indent="0" algn="just">
              <a:lnSpc>
                <a:spcPct val="150000"/>
              </a:lnSpc>
              <a:buFont typeface="Arial" pitchFamily="34" charset="0"/>
              <a:buNone/>
            </a:pPr>
            <a:r>
              <a:rPr lang="en-US" b="1" dirty="0">
                <a:latin typeface="Arial" panose="020B0604020202020204" pitchFamily="34" charset="0"/>
                <a:cs typeface="Arial" panose="020B0604020202020204" pitchFamily="34" charset="0"/>
              </a:rPr>
              <a:t>e</a:t>
            </a:r>
            <a:r>
              <a:rPr lang="en-US" b="1" baseline="-25000" dirty="0">
                <a:latin typeface="Arial" panose="020B0604020202020204" pitchFamily="34" charset="0"/>
                <a:cs typeface="Arial" panose="020B0604020202020204" pitchFamily="34" charset="0"/>
              </a:rPr>
              <a:t>t </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kì</a:t>
            </a:r>
            <a:r>
              <a:rPr lang="en-US" dirty="0">
                <a:latin typeface="Arial" panose="020B0604020202020204" pitchFamily="34" charset="0"/>
                <a:cs typeface="Arial" panose="020B0604020202020204" pitchFamily="34" charset="0"/>
              </a:rPr>
              <a:t> t</a:t>
            </a:r>
            <a:endParaRPr lang="vi-VN" dirty="0">
              <a:latin typeface="Arial" panose="020B0604020202020204" pitchFamily="34" charset="0"/>
              <a:cs typeface="Arial" panose="020B0604020202020204" pitchFamily="34" charset="0"/>
            </a:endParaRPr>
          </a:p>
          <a:p>
            <a:pPr marL="0" indent="0" algn="just">
              <a:lnSpc>
                <a:spcPct val="150000"/>
              </a:lnSpc>
              <a:buFont typeface="Arial" pitchFamily="34" charset="0"/>
              <a:buNone/>
            </a:pPr>
            <a:r>
              <a:rPr lang="en-US" b="1" dirty="0" err="1">
                <a:latin typeface="Arial" panose="020B0604020202020204" pitchFamily="34" charset="0"/>
                <a:cs typeface="Arial" panose="020B0604020202020204" pitchFamily="34" charset="0"/>
              </a:rPr>
              <a:t>Y</a:t>
            </a:r>
            <a:r>
              <a:rPr lang="en-US" b="1" baseline="-25000" dirty="0" err="1">
                <a:latin typeface="Arial" panose="020B0604020202020204" pitchFamily="34" charset="0"/>
                <a:cs typeface="Arial" panose="020B0604020202020204" pitchFamily="34" charset="0"/>
              </a:rPr>
              <a:t>t</a:t>
            </a:r>
            <a:r>
              <a:rPr lang="en-US" b="1"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tế</a:t>
            </a:r>
            <a:endParaRPr lang="vi-VN" dirty="0">
              <a:latin typeface="Arial" panose="020B0604020202020204" pitchFamily="34" charset="0"/>
              <a:cs typeface="Arial" panose="020B0604020202020204" pitchFamily="34" charset="0"/>
            </a:endParaRPr>
          </a:p>
          <a:p>
            <a:pPr marL="0" indent="0" algn="just">
              <a:lnSpc>
                <a:spcPct val="150000"/>
              </a:lnSpc>
              <a:buFont typeface="Arial" pitchFamily="34" charset="0"/>
              <a:buNone/>
            </a:pPr>
            <a:r>
              <a:rPr lang="en-US" b="1" dirty="0">
                <a:latin typeface="Arial" panose="020B0604020202020204" pitchFamily="34" charset="0"/>
                <a:cs typeface="Arial" panose="020B0604020202020204" pitchFamily="34" charset="0"/>
              </a:rPr>
              <a:t>F</a:t>
            </a:r>
            <a:r>
              <a:rPr lang="en-US" b="1" baseline="-25000" dirty="0">
                <a:latin typeface="Arial" panose="020B0604020202020204" pitchFamily="34" charset="0"/>
                <a:cs typeface="Arial" panose="020B0604020202020204" pitchFamily="34" charset="0"/>
              </a:rPr>
              <a:t>t </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endParaRPr lang="vi-VN" dirty="0">
              <a:latin typeface="Arial" panose="020B0604020202020204" pitchFamily="34" charset="0"/>
              <a:cs typeface="Arial" panose="020B0604020202020204" pitchFamily="34" charset="0"/>
            </a:endParaRPr>
          </a:p>
          <a:p>
            <a:pPr marL="0" indent="0">
              <a:lnSpc>
                <a:spcPct val="150000"/>
              </a:lnSpc>
              <a:buFont typeface="Arial" pitchFamily="34" charset="0"/>
              <a:buNone/>
            </a:pPr>
            <a:r>
              <a:rPr lang="en-US" dirty="0">
                <a:latin typeface="Arial" panose="020B0604020202020204" pitchFamily="34" charset="0"/>
                <a:cs typeface="Arial" panose="020B0604020202020204" pitchFamily="34" charset="0"/>
              </a:rPr>
              <a:t> </a:t>
            </a:r>
            <a:endParaRPr lang="vi-VN" dirty="0">
              <a:latin typeface="Arial" panose="020B0604020202020204" pitchFamily="34" charset="0"/>
              <a:cs typeface="Arial" panose="020B0604020202020204" pitchFamily="34" charset="0"/>
            </a:endParaRPr>
          </a:p>
          <a:p>
            <a:pPr>
              <a:lnSpc>
                <a:spcPct val="150000"/>
              </a:lnSpc>
            </a:pPr>
            <a:endParaRPr lang="vi-VN"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B8CF81A-DC08-F97A-98A5-4A0587F4DF8A}"/>
              </a:ext>
            </a:extLst>
          </p:cNvPr>
          <p:cNvSpPr txBox="1"/>
          <p:nvPr/>
        </p:nvSpPr>
        <p:spPr>
          <a:xfrm>
            <a:off x="1753274" y="3420820"/>
            <a:ext cx="14119412"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prstClr val="black"/>
              </a:buClr>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a:t>
            </a:r>
            <a:r>
              <a:rPr kumimoji="0" lang="en-US" sz="3600" b="1" i="0" u="none"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rPr>
              <a:t>t </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a:t>
            </a:r>
            <a:r>
              <a:rPr kumimoji="0" lang="en-US" sz="3600" b="1" i="0" u="none" strike="noStrike" kern="1200" cap="none" spc="0" normalizeH="0" baseline="-25000" noProof="0" dirty="0" err="1">
                <a:ln>
                  <a:noFill/>
                </a:ln>
                <a:solidFill>
                  <a:srgbClr val="FF0000"/>
                </a:solidFill>
                <a:effectLst/>
                <a:uLnTx/>
                <a:uFillTx/>
                <a:latin typeface="Arial" panose="020B0604020202020204" pitchFamily="34" charset="0"/>
                <a:ea typeface="+mn-ea"/>
                <a:cs typeface="Arial" panose="020B0604020202020204" pitchFamily="34" charset="0"/>
              </a:rPr>
              <a:t>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F</a:t>
            </a:r>
            <a:r>
              <a:rPr kumimoji="0" lang="en-US" sz="3600" b="1" i="0" u="none"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rPr>
              <a:t>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5" name="Picture 24">
            <a:extLst>
              <a:ext uri="{FF2B5EF4-FFF2-40B4-BE49-F238E27FC236}">
                <a16:creationId xmlns:a16="http://schemas.microsoft.com/office/drawing/2014/main" id="{DAB4B49E-C4C2-54D7-756E-5BEF9B1DE7BB}"/>
              </a:ext>
            </a:extLst>
          </p:cNvPr>
          <p:cNvPicPr>
            <a:picLocks noChangeAspect="1"/>
          </p:cNvPicPr>
          <p:nvPr/>
        </p:nvPicPr>
        <p:blipFill>
          <a:blip r:embed="rId2"/>
          <a:stretch>
            <a:fillRect/>
          </a:stretch>
        </p:blipFill>
        <p:spPr>
          <a:xfrm>
            <a:off x="10893403" y="4793938"/>
            <a:ext cx="6075829" cy="42260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anim calcmode="lin" valueType="num">
                                      <p:cBhvr additive="base">
                                        <p:cTn id="1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 calcmode="lin" valueType="num">
                                      <p:cBhvr additive="base">
                                        <p:cTn id="19"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xEl>
                                              <p:pRg st="3" end="3"/>
                                            </p:txEl>
                                          </p:spTgt>
                                        </p:tgtEl>
                                        <p:attrNameLst>
                                          <p:attrName>style.visibility</p:attrName>
                                        </p:attrNameLst>
                                      </p:cBhvr>
                                      <p:to>
                                        <p:strVal val="visible"/>
                                      </p:to>
                                    </p:set>
                                    <p:anim calcmode="lin" valueType="num">
                                      <p:cBhvr additive="base">
                                        <p:cTn id="23"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 calcmode="lin" valueType="num">
                                      <p:cBhvr additive="base">
                                        <p:cTn id="27"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xEl>
                                              <p:pRg st="5" end="5"/>
                                            </p:txEl>
                                          </p:spTgt>
                                        </p:tgtEl>
                                        <p:attrNameLst>
                                          <p:attrName>style.visibility</p:attrName>
                                        </p:attrNameLst>
                                      </p:cBhvr>
                                      <p:to>
                                        <p:strVal val="visible"/>
                                      </p:to>
                                    </p:set>
                                    <p:anim calcmode="lin" valueType="num">
                                      <p:cBhvr additive="base">
                                        <p:cTn id="33" dur="500" fill="hold"/>
                                        <p:tgtEl>
                                          <p:spTgt spid="2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C00000"/>
          </a:solidFill>
          <a:effectLst>
            <a:reflection endPos="65000" dist="50800" dir="5400000" sy="-100000" algn="bl" rotWithShape="0"/>
          </a:effectLst>
        </p:spPr>
        <p:txBody>
          <a:bodyPr/>
          <a:lstStyle/>
          <a:p>
            <a:endParaRPr lang="en-US"/>
          </a:p>
        </p:txBody>
      </p:sp>
      <p:sp>
        <p:nvSpPr>
          <p:cNvPr id="6" name="TextBox 6"/>
          <p:cNvSpPr txBox="1"/>
          <p:nvPr/>
        </p:nvSpPr>
        <p:spPr>
          <a:xfrm>
            <a:off x="-1841396" y="-2212608"/>
            <a:ext cx="4532451" cy="4793938"/>
          </a:xfrm>
          <a:prstGeom prst="rect">
            <a:avLst/>
          </a:prstGeom>
        </p:spPr>
        <p:txBody>
          <a:bodyPr lIns="50800" tIns="50800" rIns="50800" bIns="50800" rtlCol="0" anchor="ctr"/>
          <a:lstStyle/>
          <a:p>
            <a:pPr marL="0" lvl="0" indent="0" algn="ctr">
              <a:lnSpc>
                <a:spcPts val="2756"/>
              </a:lnSpc>
              <a:spcBef>
                <a:spcPct val="0"/>
              </a:spcBef>
            </a:pPr>
            <a:endParaRPr/>
          </a:p>
        </p:txBody>
      </p:sp>
      <p:grpSp>
        <p:nvGrpSpPr>
          <p:cNvPr id="10" name="Group 10"/>
          <p:cNvGrpSpPr/>
          <p:nvPr/>
        </p:nvGrpSpPr>
        <p:grpSpPr>
          <a:xfrm>
            <a:off x="609600" y="723900"/>
            <a:ext cx="17068800" cy="9144000"/>
            <a:chOff x="0" y="0"/>
            <a:chExt cx="2258681" cy="812800"/>
          </a:xfrm>
          <a:solidFill>
            <a:schemeClr val="bg1"/>
          </a:solidFill>
          <a:scene3d>
            <a:camera prst="orthographicFront">
              <a:rot lat="0" lon="0" rev="0"/>
            </a:camera>
            <a:lightRig rig="contrasting" dir="t">
              <a:rot lat="0" lon="0" rev="1500000"/>
            </a:lightRig>
          </a:scene3d>
        </p:grpSpPr>
        <p:sp>
          <p:nvSpPr>
            <p:cNvPr id="11" name="Freeform 11"/>
            <p:cNvSpPr/>
            <p:nvPr/>
          </p:nvSpPr>
          <p:spPr>
            <a:xfrm>
              <a:off x="0" y="0"/>
              <a:ext cx="2258682" cy="812800"/>
            </a:xfrm>
            <a:custGeom>
              <a:avLst/>
              <a:gdLst/>
              <a:ahLst/>
              <a:cxnLst/>
              <a:rect l="l" t="t" r="r" b="b"/>
              <a:pathLst>
                <a:path w="2258682" h="812800">
                  <a:moveTo>
                    <a:pt x="37013" y="0"/>
                  </a:moveTo>
                  <a:lnTo>
                    <a:pt x="2221669" y="0"/>
                  </a:lnTo>
                  <a:cubicBezTo>
                    <a:pt x="2231485" y="0"/>
                    <a:pt x="2240899" y="3900"/>
                    <a:pt x="2247841" y="10841"/>
                  </a:cubicBezTo>
                  <a:cubicBezTo>
                    <a:pt x="2254782" y="17782"/>
                    <a:pt x="2258682" y="27196"/>
                    <a:pt x="2258682" y="37013"/>
                  </a:cubicBezTo>
                  <a:lnTo>
                    <a:pt x="2258682" y="775787"/>
                  </a:lnTo>
                  <a:cubicBezTo>
                    <a:pt x="2258682" y="796229"/>
                    <a:pt x="2242110" y="812800"/>
                    <a:pt x="2221669" y="812800"/>
                  </a:cubicBezTo>
                  <a:lnTo>
                    <a:pt x="37013" y="812800"/>
                  </a:lnTo>
                  <a:cubicBezTo>
                    <a:pt x="27196" y="812800"/>
                    <a:pt x="17782" y="808900"/>
                    <a:pt x="10841" y="801959"/>
                  </a:cubicBezTo>
                  <a:cubicBezTo>
                    <a:pt x="3900" y="795018"/>
                    <a:pt x="0" y="785604"/>
                    <a:pt x="0" y="775787"/>
                  </a:cubicBezTo>
                  <a:lnTo>
                    <a:pt x="0" y="37013"/>
                  </a:lnTo>
                  <a:cubicBezTo>
                    <a:pt x="0" y="27196"/>
                    <a:pt x="3900" y="17782"/>
                    <a:pt x="10841" y="10841"/>
                  </a:cubicBezTo>
                  <a:cubicBezTo>
                    <a:pt x="17782" y="3900"/>
                    <a:pt x="27196" y="0"/>
                    <a:pt x="37013" y="0"/>
                  </a:cubicBezTo>
                  <a:close/>
                </a:path>
              </a:pathLst>
            </a:custGeom>
            <a:grpFill/>
            <a:ln w="66675" cap="rnd">
              <a:noFill/>
              <a:prstDash val="solid"/>
              <a:round/>
            </a:ln>
            <a:effectLst>
              <a:outerShdw blurRad="149987" dist="250190" dir="8460000" algn="ctr">
                <a:srgbClr val="000000">
                  <a:alpha val="28000"/>
                </a:srgbClr>
              </a:outerShdw>
            </a:effectLst>
            <a:sp3d prstMaterial="metal">
              <a:bevelT w="88900" h="88900"/>
            </a:sp3d>
          </p:spPr>
          <p:txBody>
            <a:bodyPr/>
            <a:lstStyle/>
            <a:p>
              <a:endParaRPr lang="en-US"/>
            </a:p>
          </p:txBody>
        </p:sp>
        <p:sp>
          <p:nvSpPr>
            <p:cNvPr id="12" name="TextBox 12"/>
            <p:cNvSpPr txBox="1"/>
            <p:nvPr/>
          </p:nvSpPr>
          <p:spPr>
            <a:xfrm>
              <a:off x="0" y="-28575"/>
              <a:ext cx="2258681" cy="841375"/>
            </a:xfrm>
            <a:prstGeom prst="rect">
              <a:avLst/>
            </a:prstGeom>
            <a:grpFill/>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2484"/>
                </a:lnSpc>
                <a:spcBef>
                  <a:spcPct val="0"/>
                </a:spcBef>
              </a:pPr>
              <a:endParaRPr/>
            </a:p>
          </p:txBody>
        </p:sp>
      </p:grpSp>
      <p:grpSp>
        <p:nvGrpSpPr>
          <p:cNvPr id="14" name="Group 49">
            <a:extLst>
              <a:ext uri="{FF2B5EF4-FFF2-40B4-BE49-F238E27FC236}">
                <a16:creationId xmlns:a16="http://schemas.microsoft.com/office/drawing/2014/main" id="{8193C507-6ED1-EF70-7486-13685F53FBC1}"/>
              </a:ext>
            </a:extLst>
          </p:cNvPr>
          <p:cNvGrpSpPr/>
          <p:nvPr/>
        </p:nvGrpSpPr>
        <p:grpSpPr>
          <a:xfrm>
            <a:off x="-4584482" y="-3162300"/>
            <a:ext cx="27503081" cy="17423581"/>
            <a:chOff x="-2841575" y="0"/>
            <a:chExt cx="4007332" cy="2538700"/>
          </a:xfrm>
        </p:grpSpPr>
        <p:sp>
          <p:nvSpPr>
            <p:cNvPr id="15" name="Freeform 50">
              <a:extLst>
                <a:ext uri="{FF2B5EF4-FFF2-40B4-BE49-F238E27FC236}">
                  <a16:creationId xmlns:a16="http://schemas.microsoft.com/office/drawing/2014/main" id="{D5AB7E02-A1B7-552D-DCBA-085D1FD63D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16" name="TextBox 51">
              <a:extLst>
                <a:ext uri="{FF2B5EF4-FFF2-40B4-BE49-F238E27FC236}">
                  <a16:creationId xmlns:a16="http://schemas.microsoft.com/office/drawing/2014/main" id="{5ECA3B89-52C0-3A2B-411F-486C4AB1E32A}"/>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17" name="Freeform 50">
              <a:extLst>
                <a:ext uri="{FF2B5EF4-FFF2-40B4-BE49-F238E27FC236}">
                  <a16:creationId xmlns:a16="http://schemas.microsoft.com/office/drawing/2014/main" id="{122B08C2-2DBD-5D29-EDD2-FD67AEBAAABA}"/>
                </a:ext>
              </a:extLst>
            </p:cNvPr>
            <p:cNvSpPr/>
            <p:nvPr/>
          </p:nvSpPr>
          <p:spPr>
            <a:xfrm>
              <a:off x="-2841575" y="55601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18" name="Freeform 50">
              <a:extLst>
                <a:ext uri="{FF2B5EF4-FFF2-40B4-BE49-F238E27FC236}">
                  <a16:creationId xmlns:a16="http://schemas.microsoft.com/office/drawing/2014/main" id="{E718EE7C-E1D6-1917-B424-CD2A32B954D6}"/>
                </a:ext>
              </a:extLst>
            </p:cNvPr>
            <p:cNvSpPr/>
            <p:nvPr/>
          </p:nvSpPr>
          <p:spPr>
            <a:xfrm>
              <a:off x="-2330316" y="172590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19" name="Freeform 50">
              <a:extLst>
                <a:ext uri="{FF2B5EF4-FFF2-40B4-BE49-F238E27FC236}">
                  <a16:creationId xmlns:a16="http://schemas.microsoft.com/office/drawing/2014/main" id="{64B59E0B-3916-FD5A-09E3-FFDD4F603B27}"/>
                </a:ext>
              </a:extLst>
            </p:cNvPr>
            <p:cNvSpPr/>
            <p:nvPr/>
          </p:nvSpPr>
          <p:spPr>
            <a:xfrm>
              <a:off x="352957" y="172590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grpSp>
      <p:sp>
        <p:nvSpPr>
          <p:cNvPr id="20" name="TextBox 13">
            <a:extLst>
              <a:ext uri="{FF2B5EF4-FFF2-40B4-BE49-F238E27FC236}">
                <a16:creationId xmlns:a16="http://schemas.microsoft.com/office/drawing/2014/main" id="{57290CE3-49EC-D4F0-251F-41B6893EC407}"/>
              </a:ext>
            </a:extLst>
          </p:cNvPr>
          <p:cNvSpPr txBox="1"/>
          <p:nvPr/>
        </p:nvSpPr>
        <p:spPr>
          <a:xfrm>
            <a:off x="988480" y="61543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21" name="TextBox 13">
            <a:extLst>
              <a:ext uri="{FF2B5EF4-FFF2-40B4-BE49-F238E27FC236}">
                <a16:creationId xmlns:a16="http://schemas.microsoft.com/office/drawing/2014/main" id="{BB0D506B-A5E6-A5D4-77CC-B39A1080C0B1}"/>
              </a:ext>
            </a:extLst>
          </p:cNvPr>
          <p:cNvSpPr txBox="1"/>
          <p:nvPr/>
        </p:nvSpPr>
        <p:spPr>
          <a:xfrm>
            <a:off x="3300655" y="1297567"/>
            <a:ext cx="11024651" cy="6771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ctr">
              <a:spcBef>
                <a:spcPct val="0"/>
              </a:spcBef>
            </a:pPr>
            <a:r>
              <a:rPr lang="en-US" sz="4400" b="1" dirty="0">
                <a:solidFill>
                  <a:srgbClr val="000000"/>
                </a:solidFill>
                <a:latin typeface="Arial" panose="020B0604020202020204" pitchFamily="34" charset="0"/>
                <a:ea typeface="League Spartan"/>
                <a:cs typeface="Arial" panose="020B0604020202020204" pitchFamily="34" charset="0"/>
                <a:sym typeface="League Spartan"/>
              </a:rPr>
              <a:t>SAI SỐ DỰ BÁO</a:t>
            </a:r>
          </a:p>
        </p:txBody>
      </p:sp>
      <p:sp>
        <p:nvSpPr>
          <p:cNvPr id="22" name="Content Placeholder 2">
            <a:extLst>
              <a:ext uri="{FF2B5EF4-FFF2-40B4-BE49-F238E27FC236}">
                <a16:creationId xmlns:a16="http://schemas.microsoft.com/office/drawing/2014/main" id="{7FC68122-EEFB-C086-CFA5-57B1CD758AA9}"/>
              </a:ext>
            </a:extLst>
          </p:cNvPr>
          <p:cNvSpPr txBox="1">
            <a:spLocks/>
          </p:cNvSpPr>
          <p:nvPr/>
        </p:nvSpPr>
        <p:spPr>
          <a:xfrm>
            <a:off x="1939740" y="2470407"/>
            <a:ext cx="14790858" cy="61583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chemeClr val="tx1"/>
              </a:buClr>
              <a:buFont typeface="Wingdings" pitchFamily="2" charset="2"/>
              <a:buChar char="Ø"/>
            </a:pP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âm</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hoặc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dương</a:t>
            </a:r>
            <a:r>
              <a:rPr lang="en-US" dirty="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a:p>
            <a:pPr marL="0" indent="0">
              <a:lnSpc>
                <a:spcPct val="150000"/>
              </a:lnSpc>
              <a:buFont typeface="Arial" pitchFamily="34" charset="0"/>
              <a:buNone/>
            </a:pP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Sai </a:t>
            </a:r>
            <a:r>
              <a:rPr lang="en-US" b="1" dirty="0" err="1">
                <a:latin typeface="Arial" panose="020B0604020202020204" pitchFamily="34" charset="0"/>
                <a:cs typeface="Arial" panose="020B0604020202020204" pitchFamily="34" charset="0"/>
              </a:rPr>
              <a:t>số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báo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tiếp</a:t>
            </a:r>
            <a:r>
              <a:rPr lang="en-US" dirty="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a:p>
            <a:pPr marL="0" indent="0">
              <a:lnSpc>
                <a:spcPct val="150000"/>
              </a:lnSpc>
              <a:buFont typeface="Arial" pitchFamily="34" charset="0"/>
              <a:buNone/>
            </a:pPr>
            <a:r>
              <a:rPr lang="en-US" u="sng" dirty="0">
                <a:latin typeface="Arial" panose="020B0604020202020204" pitchFamily="34" charset="0"/>
                <a:cs typeface="Arial" panose="020B0604020202020204" pitchFamily="34" charset="0"/>
              </a:rPr>
              <a:t>VD: </a:t>
            </a:r>
            <a:r>
              <a:rPr lang="en-US" dirty="0">
                <a:latin typeface="Arial" panose="020B0604020202020204" pitchFamily="34" charset="0"/>
                <a:cs typeface="Arial" panose="020B0604020202020204" pitchFamily="34" charset="0"/>
              </a:rPr>
              <a:t>Sai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tuần</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2 = e</a:t>
            </a:r>
            <a:r>
              <a:rPr lang="en-US" b="1" baseline="-25000" dirty="0">
                <a:latin typeface="Arial" panose="020B0604020202020204" pitchFamily="34" charset="0"/>
                <a:cs typeface="Arial" panose="020B0604020202020204" pitchFamily="34" charset="0"/>
              </a:rPr>
              <a:t>2 </a:t>
            </a:r>
            <a:r>
              <a:rPr lang="en-US" b="1" dirty="0">
                <a:latin typeface="Arial" panose="020B0604020202020204" pitchFamily="34" charset="0"/>
                <a:cs typeface="Arial" panose="020B0604020202020204" pitchFamily="34" charset="0"/>
              </a:rPr>
              <a:t>= Y - F = 21 - 17 = 4</a:t>
            </a:r>
            <a:endParaRPr lang="vi-VN" b="1" dirty="0">
              <a:latin typeface="Arial" panose="020B0604020202020204" pitchFamily="34" charset="0"/>
              <a:cs typeface="Arial" panose="020B0604020202020204" pitchFamily="34" charset="0"/>
            </a:endParaRPr>
          </a:p>
          <a:p>
            <a:pPr marL="0" indent="0">
              <a:lnSpc>
                <a:spcPct val="150000"/>
              </a:lnSpc>
              <a:buFont typeface="Arial" pitchFamily="34" charset="0"/>
              <a:buNone/>
            </a:pPr>
            <a:r>
              <a:rPr lang="en-US" dirty="0">
                <a:latin typeface="Arial" panose="020B0604020202020204" pitchFamily="34" charset="0"/>
                <a:cs typeface="Arial" panose="020B0604020202020204" pitchFamily="34" charset="0"/>
              </a:rPr>
              <a:t> + </a:t>
            </a:r>
            <a:r>
              <a:rPr lang="en-US" b="1" dirty="0">
                <a:latin typeface="Arial" panose="020B0604020202020204" pitchFamily="34" charset="0"/>
                <a:cs typeface="Arial" panose="020B0604020202020204" pitchFamily="34" charset="0"/>
              </a:rPr>
              <a:t>Sai </a:t>
            </a:r>
            <a:r>
              <a:rPr lang="en-US" b="1" dirty="0" err="1">
                <a:latin typeface="Arial" panose="020B0604020202020204" pitchFamily="34" charset="0"/>
                <a:cs typeface="Arial" panose="020B0604020202020204" pitchFamily="34" charset="0"/>
              </a:rPr>
              <a:t>số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báo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âm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tiếp</a:t>
            </a:r>
            <a:r>
              <a:rPr lang="en-US" dirty="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a:p>
            <a:pPr marL="0" indent="0">
              <a:lnSpc>
                <a:spcPct val="150000"/>
              </a:lnSpc>
              <a:buFont typeface="Arial" pitchFamily="34" charset="0"/>
              <a:buNone/>
            </a:pPr>
            <a:r>
              <a:rPr lang="en-US" u="sng" dirty="0">
                <a:latin typeface="Arial" panose="020B0604020202020204" pitchFamily="34" charset="0"/>
                <a:cs typeface="Arial" panose="020B0604020202020204" pitchFamily="34" charset="0"/>
              </a:rPr>
              <a:t>VD: </a:t>
            </a:r>
            <a:r>
              <a:rPr lang="en-US" dirty="0">
                <a:latin typeface="Arial" panose="020B0604020202020204" pitchFamily="34" charset="0"/>
                <a:cs typeface="Arial" panose="020B0604020202020204" pitchFamily="34" charset="0"/>
              </a:rPr>
              <a:t>Sai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tuần</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3 = e</a:t>
            </a:r>
            <a:r>
              <a:rPr lang="en-US" b="1" baseline="-25000" dirty="0">
                <a:latin typeface="Arial" panose="020B0604020202020204" pitchFamily="34" charset="0"/>
                <a:cs typeface="Arial" panose="020B0604020202020204" pitchFamily="34" charset="0"/>
              </a:rPr>
              <a:t>3 </a:t>
            </a:r>
            <a:r>
              <a:rPr lang="en-US" b="1" dirty="0">
                <a:latin typeface="Arial" panose="020B0604020202020204" pitchFamily="34" charset="0"/>
                <a:cs typeface="Arial" panose="020B0604020202020204" pitchFamily="34" charset="0"/>
              </a:rPr>
              <a:t>= Y - F = 19 - 21 = -2</a:t>
            </a:r>
            <a:endParaRPr lang="vi-VN" b="1" dirty="0">
              <a:latin typeface="Arial" panose="020B0604020202020204" pitchFamily="34" charset="0"/>
              <a:cs typeface="Arial" panose="020B0604020202020204" pitchFamily="34" charset="0"/>
            </a:endParaRPr>
          </a:p>
          <a:p>
            <a:pPr marL="0" indent="0">
              <a:lnSpc>
                <a:spcPct val="150000"/>
              </a:lnSpc>
              <a:buFont typeface="Arial" pitchFamily="34" charset="0"/>
              <a:buNone/>
            </a:pPr>
            <a:r>
              <a:rPr lang="en-US" dirty="0">
                <a:latin typeface="Arial" panose="020B0604020202020204" pitchFamily="34" charset="0"/>
                <a:cs typeface="Arial" panose="020B0604020202020204" pitchFamily="34" charset="0"/>
              </a:rPr>
              <a:t> </a:t>
            </a:r>
            <a:endParaRPr lang="vi-VN" dirty="0">
              <a:latin typeface="Arial" panose="020B0604020202020204" pitchFamily="34" charset="0"/>
              <a:cs typeface="Arial" panose="020B0604020202020204" pitchFamily="34" charset="0"/>
            </a:endParaRPr>
          </a:p>
          <a:p>
            <a:pPr>
              <a:lnSpc>
                <a:spcPct val="150000"/>
              </a:lnSpc>
            </a:pP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27243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anim calcmode="lin" valueType="num">
                                      <p:cBhvr additive="base">
                                        <p:cTn id="1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 calcmode="lin" valueType="num">
                                      <p:cBhvr additive="base">
                                        <p:cTn id="19"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 calcmode="lin" valueType="num">
                                      <p:cBhvr additive="base">
                                        <p:cTn id="25"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xEl>
                                              <p:pRg st="4" end="4"/>
                                            </p:txEl>
                                          </p:spTgt>
                                        </p:tgtEl>
                                        <p:attrNameLst>
                                          <p:attrName>style.visibility</p:attrName>
                                        </p:attrNameLst>
                                      </p:cBhvr>
                                      <p:to>
                                        <p:strVal val="visible"/>
                                      </p:to>
                                    </p:set>
                                    <p:anim calcmode="lin" valueType="num">
                                      <p:cBhvr additive="base">
                                        <p:cTn id="31"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xEl>
                                              <p:pRg st="5" end="5"/>
                                            </p:txEl>
                                          </p:spTgt>
                                        </p:tgtEl>
                                        <p:attrNameLst>
                                          <p:attrName>style.visibility</p:attrName>
                                        </p:attrNameLst>
                                      </p:cBhvr>
                                      <p:to>
                                        <p:strVal val="visible"/>
                                      </p:to>
                                    </p:set>
                                    <p:anim calcmode="lin" valueType="num">
                                      <p:cBhvr additive="base">
                                        <p:cTn id="37" dur="500" fill="hold"/>
                                        <p:tgtEl>
                                          <p:spTgt spid="2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764" y="2638395"/>
            <a:ext cx="2341180" cy="720603"/>
            <a:chOff x="0" y="0"/>
            <a:chExt cx="616607" cy="189789"/>
          </a:xfrm>
        </p:grpSpPr>
        <p:sp>
          <p:nvSpPr>
            <p:cNvPr id="3" name="Freeform 3"/>
            <p:cNvSpPr/>
            <p:nvPr/>
          </p:nvSpPr>
          <p:spPr>
            <a:xfrm>
              <a:off x="0" y="0"/>
              <a:ext cx="616607" cy="189789"/>
            </a:xfrm>
            <a:custGeom>
              <a:avLst/>
              <a:gdLst/>
              <a:ahLst/>
              <a:cxnLst/>
              <a:rect l="l" t="t" r="r" b="b"/>
              <a:pathLst>
                <a:path w="616607" h="189789">
                  <a:moveTo>
                    <a:pt x="0" y="0"/>
                  </a:moveTo>
                  <a:lnTo>
                    <a:pt x="616607" y="0"/>
                  </a:lnTo>
                  <a:lnTo>
                    <a:pt x="616607" y="189789"/>
                  </a:lnTo>
                  <a:lnTo>
                    <a:pt x="0" y="189789"/>
                  </a:lnTo>
                  <a:close/>
                </a:path>
              </a:pathLst>
            </a:custGeom>
            <a:solidFill>
              <a:srgbClr val="A6A6A6"/>
            </a:solidFill>
          </p:spPr>
          <p:txBody>
            <a:bodyPr/>
            <a:lstStyle/>
            <a:p>
              <a:endParaRPr lang="en-US"/>
            </a:p>
          </p:txBody>
        </p:sp>
        <p:sp>
          <p:nvSpPr>
            <p:cNvPr id="4" name="TextBox 4"/>
            <p:cNvSpPr txBox="1"/>
            <p:nvPr/>
          </p:nvSpPr>
          <p:spPr>
            <a:xfrm>
              <a:off x="0" y="-38100"/>
              <a:ext cx="616607" cy="22788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36249" y="894455"/>
            <a:ext cx="3095123" cy="268023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85806" t="-3242" r="-92423" b="-111023"/>
              </a:stretch>
            </a:blipFill>
          </p:spPr>
          <p:txBody>
            <a:bodyPr/>
            <a:lstStyle/>
            <a:p>
              <a:endParaRPr lang="en-US"/>
            </a:p>
          </p:txBody>
        </p:sp>
      </p:grpSp>
      <p:grpSp>
        <p:nvGrpSpPr>
          <p:cNvPr id="7" name="Group 7"/>
          <p:cNvGrpSpPr/>
          <p:nvPr/>
        </p:nvGrpSpPr>
        <p:grpSpPr>
          <a:xfrm>
            <a:off x="3483811" y="5547322"/>
            <a:ext cx="1999133" cy="720603"/>
            <a:chOff x="0" y="0"/>
            <a:chExt cx="526521" cy="189789"/>
          </a:xfrm>
        </p:grpSpPr>
        <p:sp>
          <p:nvSpPr>
            <p:cNvPr id="8" name="Freeform 8"/>
            <p:cNvSpPr/>
            <p:nvPr/>
          </p:nvSpPr>
          <p:spPr>
            <a:xfrm>
              <a:off x="0" y="0"/>
              <a:ext cx="526521" cy="189789"/>
            </a:xfrm>
            <a:custGeom>
              <a:avLst/>
              <a:gdLst/>
              <a:ahLst/>
              <a:cxnLst/>
              <a:rect l="l" t="t" r="r" b="b"/>
              <a:pathLst>
                <a:path w="526521" h="189789">
                  <a:moveTo>
                    <a:pt x="0" y="0"/>
                  </a:moveTo>
                  <a:lnTo>
                    <a:pt x="526521" y="0"/>
                  </a:lnTo>
                  <a:lnTo>
                    <a:pt x="526521" y="189789"/>
                  </a:lnTo>
                  <a:lnTo>
                    <a:pt x="0" y="189789"/>
                  </a:lnTo>
                  <a:close/>
                </a:path>
              </a:pathLst>
            </a:custGeom>
            <a:solidFill>
              <a:srgbClr val="A6A6A6"/>
            </a:solidFill>
          </p:spPr>
          <p:txBody>
            <a:bodyPr/>
            <a:lstStyle/>
            <a:p>
              <a:endParaRPr lang="en-US"/>
            </a:p>
          </p:txBody>
        </p:sp>
        <p:sp>
          <p:nvSpPr>
            <p:cNvPr id="9" name="TextBox 9"/>
            <p:cNvSpPr txBox="1"/>
            <p:nvPr/>
          </p:nvSpPr>
          <p:spPr>
            <a:xfrm>
              <a:off x="0" y="-38100"/>
              <a:ext cx="526521" cy="22788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936249" y="3803382"/>
            <a:ext cx="3095123" cy="2680237"/>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76460" r="-45833" b="-71135"/>
              </a:stretch>
            </a:blipFill>
          </p:spPr>
          <p:txBody>
            <a:bodyPr/>
            <a:lstStyle/>
            <a:p>
              <a:endParaRPr lang="en-US"/>
            </a:p>
          </p:txBody>
        </p:sp>
      </p:grpSp>
      <p:grpSp>
        <p:nvGrpSpPr>
          <p:cNvPr id="12" name="Group 12"/>
          <p:cNvGrpSpPr/>
          <p:nvPr/>
        </p:nvGrpSpPr>
        <p:grpSpPr>
          <a:xfrm>
            <a:off x="3483811" y="8455771"/>
            <a:ext cx="1999133" cy="720603"/>
            <a:chOff x="0" y="0"/>
            <a:chExt cx="526521" cy="189789"/>
          </a:xfrm>
        </p:grpSpPr>
        <p:sp>
          <p:nvSpPr>
            <p:cNvPr id="13" name="Freeform 13"/>
            <p:cNvSpPr/>
            <p:nvPr/>
          </p:nvSpPr>
          <p:spPr>
            <a:xfrm>
              <a:off x="0" y="0"/>
              <a:ext cx="526521" cy="189789"/>
            </a:xfrm>
            <a:custGeom>
              <a:avLst/>
              <a:gdLst/>
              <a:ahLst/>
              <a:cxnLst/>
              <a:rect l="l" t="t" r="r" b="b"/>
              <a:pathLst>
                <a:path w="526521" h="189789">
                  <a:moveTo>
                    <a:pt x="0" y="0"/>
                  </a:moveTo>
                  <a:lnTo>
                    <a:pt x="526521" y="0"/>
                  </a:lnTo>
                  <a:lnTo>
                    <a:pt x="526521" y="189789"/>
                  </a:lnTo>
                  <a:lnTo>
                    <a:pt x="0" y="189789"/>
                  </a:lnTo>
                  <a:close/>
                </a:path>
              </a:pathLst>
            </a:custGeom>
            <a:solidFill>
              <a:srgbClr val="A6A6A6"/>
            </a:solidFill>
          </p:spPr>
          <p:txBody>
            <a:bodyPr/>
            <a:lstStyle/>
            <a:p>
              <a:endParaRPr lang="en-US"/>
            </a:p>
          </p:txBody>
        </p:sp>
        <p:sp>
          <p:nvSpPr>
            <p:cNvPr id="14" name="TextBox 14"/>
            <p:cNvSpPr txBox="1"/>
            <p:nvPr/>
          </p:nvSpPr>
          <p:spPr>
            <a:xfrm>
              <a:off x="0" y="-38100"/>
              <a:ext cx="526521" cy="22788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936249" y="6712308"/>
            <a:ext cx="3095123" cy="2680237"/>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87173" r="-33565" b="-69938"/>
              </a:stretch>
            </a:blipFill>
          </p:spPr>
          <p:txBody>
            <a:bodyPr/>
            <a:lstStyle/>
            <a:p>
              <a:endParaRPr lang="en-US"/>
            </a:p>
          </p:txBody>
        </p:sp>
      </p:grpSp>
      <p:sp>
        <p:nvSpPr>
          <p:cNvPr id="17" name="Freeform 17"/>
          <p:cNvSpPr/>
          <p:nvPr/>
        </p:nvSpPr>
        <p:spPr>
          <a:xfrm>
            <a:off x="4780997" y="8514199"/>
            <a:ext cx="603747" cy="603747"/>
          </a:xfrm>
          <a:custGeom>
            <a:avLst/>
            <a:gdLst/>
            <a:ahLst/>
            <a:cxnLst/>
            <a:rect l="l" t="t" r="r" b="b"/>
            <a:pathLst>
              <a:path w="603747" h="603747">
                <a:moveTo>
                  <a:pt x="0" y="0"/>
                </a:moveTo>
                <a:lnTo>
                  <a:pt x="603748" y="0"/>
                </a:lnTo>
                <a:lnTo>
                  <a:pt x="603748" y="603747"/>
                </a:lnTo>
                <a:lnTo>
                  <a:pt x="0" y="6037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4760008" y="2709046"/>
            <a:ext cx="624737" cy="579301"/>
          </a:xfrm>
          <a:custGeom>
            <a:avLst/>
            <a:gdLst/>
            <a:ahLst/>
            <a:cxnLst/>
            <a:rect l="l" t="t" r="r" b="b"/>
            <a:pathLst>
              <a:path w="624737" h="579301">
                <a:moveTo>
                  <a:pt x="0" y="0"/>
                </a:moveTo>
                <a:lnTo>
                  <a:pt x="624737" y="0"/>
                </a:lnTo>
                <a:lnTo>
                  <a:pt x="624737" y="579301"/>
                </a:lnTo>
                <a:lnTo>
                  <a:pt x="0" y="5793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4760008" y="5621380"/>
            <a:ext cx="624737" cy="572486"/>
          </a:xfrm>
          <a:custGeom>
            <a:avLst/>
            <a:gdLst/>
            <a:ahLst/>
            <a:cxnLst/>
            <a:rect l="l" t="t" r="r" b="b"/>
            <a:pathLst>
              <a:path w="624737" h="572486">
                <a:moveTo>
                  <a:pt x="0" y="0"/>
                </a:moveTo>
                <a:lnTo>
                  <a:pt x="624737" y="0"/>
                </a:lnTo>
                <a:lnTo>
                  <a:pt x="624737" y="572486"/>
                </a:lnTo>
                <a:lnTo>
                  <a:pt x="0" y="5724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20"/>
          <p:cNvSpPr txBox="1"/>
          <p:nvPr/>
        </p:nvSpPr>
        <p:spPr>
          <a:xfrm>
            <a:off x="7751754" y="2899810"/>
            <a:ext cx="10062543" cy="1392625"/>
          </a:xfrm>
          <a:prstGeom prst="rect">
            <a:avLst/>
          </a:prstGeom>
        </p:spPr>
        <p:txBody>
          <a:bodyPr wrap="square" lIns="0" tIns="0" rIns="0" bIns="0" rtlCol="0" anchor="t">
            <a:spAutoFit/>
          </a:bodyPr>
          <a:lstStyle/>
          <a:p>
            <a:pPr algn="ctr">
              <a:lnSpc>
                <a:spcPts val="11899"/>
              </a:lnSpc>
              <a:spcBef>
                <a:spcPct val="0"/>
              </a:spcBef>
            </a:pPr>
            <a:r>
              <a:rPr lang="en-US" sz="8499" b="1" dirty="0">
                <a:solidFill>
                  <a:srgbClr val="000000"/>
                </a:solidFill>
                <a:latin typeface="Arial" panose="020B0604020202020204" pitchFamily="34" charset="0"/>
                <a:ea typeface="League Spartan"/>
                <a:cs typeface="Arial" panose="020B0604020202020204" pitchFamily="34" charset="0"/>
                <a:sym typeface="League Spartan"/>
              </a:rPr>
              <a:t>CÁC THƯỚC ĐO </a:t>
            </a:r>
          </a:p>
        </p:txBody>
      </p:sp>
      <p:sp>
        <p:nvSpPr>
          <p:cNvPr id="21" name="TextBox 21"/>
          <p:cNvSpPr txBox="1"/>
          <p:nvPr/>
        </p:nvSpPr>
        <p:spPr>
          <a:xfrm>
            <a:off x="9079499" y="4702408"/>
            <a:ext cx="7407052" cy="1141146"/>
          </a:xfrm>
          <a:prstGeom prst="rect">
            <a:avLst/>
          </a:prstGeom>
        </p:spPr>
        <p:txBody>
          <a:bodyPr lIns="0" tIns="0" rIns="0" bIns="0" rtlCol="0" anchor="t">
            <a:spAutoFit/>
          </a:bodyPr>
          <a:lstStyle/>
          <a:p>
            <a:pPr algn="ctr">
              <a:lnSpc>
                <a:spcPts val="9799"/>
              </a:lnSpc>
              <a:spcBef>
                <a:spcPct val="0"/>
              </a:spcBef>
            </a:pPr>
            <a:r>
              <a:rPr lang="en-US" sz="6999" b="1" dirty="0">
                <a:solidFill>
                  <a:srgbClr val="CD0505"/>
                </a:solidFill>
                <a:latin typeface="Arial" panose="020B0604020202020204" pitchFamily="34" charset="0"/>
                <a:ea typeface="Montserrat Classic Bold"/>
                <a:cs typeface="Arial" panose="020B0604020202020204" pitchFamily="34" charset="0"/>
                <a:sym typeface="Montserrat Classic Bold"/>
              </a:rPr>
              <a:t>SAI SỐ DỰ BÁO</a:t>
            </a:r>
          </a:p>
        </p:txBody>
      </p:sp>
      <p:grpSp>
        <p:nvGrpSpPr>
          <p:cNvPr id="28" name="Group 28"/>
          <p:cNvGrpSpPr/>
          <p:nvPr/>
        </p:nvGrpSpPr>
        <p:grpSpPr>
          <a:xfrm rot="-5400000">
            <a:off x="-742627" y="-1518994"/>
            <a:ext cx="2524127" cy="2833625"/>
            <a:chOff x="0" y="0"/>
            <a:chExt cx="765266" cy="859100"/>
          </a:xfrm>
        </p:grpSpPr>
        <p:sp>
          <p:nvSpPr>
            <p:cNvPr id="29" name="Freeform 29"/>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30" name="TextBox 30"/>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rot="-5400000">
            <a:off x="-839812" y="8864259"/>
            <a:ext cx="2113338" cy="2228464"/>
            <a:chOff x="0" y="0"/>
            <a:chExt cx="770809" cy="812800"/>
          </a:xfrm>
        </p:grpSpPr>
        <p:sp>
          <p:nvSpPr>
            <p:cNvPr id="34" name="Freeform 34"/>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35" name="TextBox 35"/>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rot="-5400000">
            <a:off x="15715865" y="1276080"/>
            <a:ext cx="1131973" cy="1193638"/>
            <a:chOff x="0" y="0"/>
            <a:chExt cx="770809" cy="812800"/>
          </a:xfrm>
        </p:grpSpPr>
        <p:sp>
          <p:nvSpPr>
            <p:cNvPr id="37" name="Freeform 37"/>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38" name="TextBox 38"/>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39" name="Group 39"/>
          <p:cNvGrpSpPr/>
          <p:nvPr/>
        </p:nvGrpSpPr>
        <p:grpSpPr>
          <a:xfrm rot="-5400000">
            <a:off x="17192280" y="2351523"/>
            <a:ext cx="609789" cy="684558"/>
            <a:chOff x="0" y="0"/>
            <a:chExt cx="765266" cy="859100"/>
          </a:xfrm>
        </p:grpSpPr>
        <p:sp>
          <p:nvSpPr>
            <p:cNvPr id="40" name="Freeform 40"/>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41" name="TextBox 41"/>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42"/>
          <p:cNvGrpSpPr/>
          <p:nvPr/>
        </p:nvGrpSpPr>
        <p:grpSpPr>
          <a:xfrm rot="-5400000">
            <a:off x="10549417" y="1722897"/>
            <a:ext cx="606630" cy="639677"/>
            <a:chOff x="0" y="0"/>
            <a:chExt cx="770809" cy="812800"/>
          </a:xfrm>
        </p:grpSpPr>
        <p:sp>
          <p:nvSpPr>
            <p:cNvPr id="43" name="Freeform 43"/>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44" name="TextBox 44"/>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45" name="Group 45"/>
          <p:cNvGrpSpPr/>
          <p:nvPr/>
        </p:nvGrpSpPr>
        <p:grpSpPr>
          <a:xfrm rot="-5400000">
            <a:off x="9167459" y="8722292"/>
            <a:ext cx="861247" cy="908164"/>
            <a:chOff x="0" y="0"/>
            <a:chExt cx="770809" cy="812800"/>
          </a:xfrm>
        </p:grpSpPr>
        <p:sp>
          <p:nvSpPr>
            <p:cNvPr id="46" name="Freeform 46"/>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47" name="TextBox 47"/>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48" name="Group 48"/>
          <p:cNvGrpSpPr/>
          <p:nvPr/>
        </p:nvGrpSpPr>
        <p:grpSpPr>
          <a:xfrm rot="-5400000">
            <a:off x="13160673" y="7512617"/>
            <a:ext cx="1018336" cy="1143200"/>
            <a:chOff x="0" y="0"/>
            <a:chExt cx="765266" cy="859100"/>
          </a:xfrm>
        </p:grpSpPr>
        <p:sp>
          <p:nvSpPr>
            <p:cNvPr id="49" name="Freeform 49"/>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50" name="TextBox 50"/>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51" name="Group 51"/>
          <p:cNvGrpSpPr/>
          <p:nvPr/>
        </p:nvGrpSpPr>
        <p:grpSpPr>
          <a:xfrm rot="-5400000">
            <a:off x="16636146" y="6700458"/>
            <a:ext cx="606630" cy="639677"/>
            <a:chOff x="0" y="0"/>
            <a:chExt cx="770809" cy="812800"/>
          </a:xfrm>
        </p:grpSpPr>
        <p:sp>
          <p:nvSpPr>
            <p:cNvPr id="52" name="Freeform 52"/>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53" name="TextBox 53"/>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olidFill>
            <a:srgbClr val="FF9292"/>
          </a:solidFill>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grp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grpFill/>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2958986" y="552133"/>
            <a:ext cx="12481776" cy="2305367"/>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8285606">
            <a:off x="-11763094" y="-9590492"/>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0FCA2E2-0846-88A8-539A-E988AC90B017}"/>
                  </a:ext>
                </a:extLst>
              </p:cNvPr>
              <p:cNvSpPr/>
              <p:nvPr/>
            </p:nvSpPr>
            <p:spPr>
              <a:xfrm>
                <a:off x="3151710" y="3450005"/>
                <a:ext cx="11807008" cy="5732095"/>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u="sng" dirty="0">
                  <a:solidFill>
                    <a:schemeClr val="tx1"/>
                  </a:solidFill>
                  <a:latin typeface="Arial" panose="020B0604020202020204" pitchFamily="34" charset="0"/>
                  <a:cs typeface="Arial" panose="020B0604020202020204" pitchFamily="34" charset="0"/>
                </a:endParaRPr>
              </a:p>
              <a:p>
                <a:endParaRPr lang="en-US" sz="3200" u="sng" dirty="0">
                  <a:solidFill>
                    <a:schemeClr val="tx1"/>
                  </a:solidFill>
                  <a:latin typeface="Arial" panose="020B0604020202020204" pitchFamily="34" charset="0"/>
                  <a:cs typeface="Arial" panose="020B0604020202020204" pitchFamily="34" charset="0"/>
                </a:endParaRPr>
              </a:p>
              <a:p>
                <a:endParaRPr lang="en-US" sz="3200" u="sng"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m:rPr>
                          <m:nor/>
                        </m:rPr>
                        <a:rPr lang="en-US" sz="3200" u="sng" dirty="0">
                          <a:solidFill>
                            <a:schemeClr val="tx1"/>
                          </a:solidFill>
                          <a:latin typeface="Arial" panose="020B0604020202020204" pitchFamily="34" charset="0"/>
                          <a:cs typeface="Arial" panose="020B0604020202020204" pitchFamily="34" charset="0"/>
                        </a:rPr>
                        <m:t>VD</m:t>
                      </m:r>
                      <m:r>
                        <m:rPr>
                          <m:nor/>
                        </m:rPr>
                        <a:rPr lang="en-US" sz="3200" u="sng" dirty="0">
                          <a:solidFill>
                            <a:schemeClr val="tx1"/>
                          </a:solidFill>
                          <a:latin typeface="Arial" panose="020B0604020202020204" pitchFamily="34" charset="0"/>
                          <a:cs typeface="Arial" panose="020B0604020202020204" pitchFamily="34" charset="0"/>
                        </a:rPr>
                        <m:t>:      </m:t>
                      </m:r>
                      <m:r>
                        <m:rPr>
                          <m:nor/>
                        </m:rPr>
                        <a:rPr lang="en-US" sz="3200" dirty="0">
                          <a:solidFill>
                            <a:schemeClr val="tx1"/>
                          </a:solidFill>
                          <a:latin typeface="Arial" panose="020B0604020202020204" pitchFamily="34" charset="0"/>
                          <a:cs typeface="Arial" panose="020B0604020202020204" pitchFamily="34" charset="0"/>
                        </a:rPr>
                        <m:t>MFE</m:t>
                      </m:r>
                      <m:r>
                        <m:rPr>
                          <m:nor/>
                        </m:rPr>
                        <a:rPr lang="en-US" sz="3200" dirty="0">
                          <a:solidFill>
                            <a:schemeClr val="tx1"/>
                          </a:solidFill>
                          <a:latin typeface="Arial" panose="020B0604020202020204" pitchFamily="34" charset="0"/>
                          <a:cs typeface="Arial" panose="020B0604020202020204" pitchFamily="34" charset="0"/>
                        </a:rPr>
                        <m:t>= </m:t>
                      </m:r>
                      <m:f>
                        <m:fPr>
                          <m:ctrlPr>
                            <a:rPr lang="vi-VN" sz="3200" i="1">
                              <a:solidFill>
                                <a:schemeClr val="tx1"/>
                              </a:solidFill>
                              <a:latin typeface="Cambria Math" panose="02040503050406030204" pitchFamily="18" charset="0"/>
                            </a:rPr>
                          </m:ctrlPr>
                        </m:fPr>
                        <m:num>
                          <m:r>
                            <a:rPr lang="en-US" sz="3200" i="1">
                              <a:solidFill>
                                <a:schemeClr val="tx1"/>
                              </a:solidFill>
                              <a:latin typeface="Cambria Math"/>
                            </a:rPr>
                            <m:t>5</m:t>
                          </m:r>
                        </m:num>
                        <m:den>
                          <m:r>
                            <a:rPr lang="en-US" sz="3200" i="1">
                              <a:solidFill>
                                <a:schemeClr val="tx1"/>
                              </a:solidFill>
                              <a:latin typeface="Cambria Math"/>
                            </a:rPr>
                            <m:t>11</m:t>
                          </m:r>
                        </m:den>
                      </m:f>
                      <m:r>
                        <m:rPr>
                          <m:nor/>
                        </m:rPr>
                        <a:rPr lang="en-US" sz="3200" dirty="0">
                          <a:solidFill>
                            <a:schemeClr val="tx1"/>
                          </a:solidFill>
                          <a:latin typeface="Arial" panose="020B0604020202020204" pitchFamily="34" charset="0"/>
                          <a:cs typeface="Arial" panose="020B0604020202020204" pitchFamily="34" charset="0"/>
                        </a:rPr>
                        <m:t>= 0.45</m:t>
                      </m:r>
                    </m:oMath>
                  </m:oMathPara>
                </a14:m>
                <a:endParaRPr lang="vi-VN" sz="3200" dirty="0">
                  <a:solidFill>
                    <a:schemeClr val="tx1"/>
                  </a:solidFill>
                  <a:latin typeface="Arial" panose="020B060402020202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50FCA2E2-0846-88A8-539A-E988AC90B017}"/>
                  </a:ext>
                </a:extLst>
              </p:cNvPr>
              <p:cNvSpPr>
                <a:spLocks noRot="1" noChangeAspect="1" noMove="1" noResize="1" noEditPoints="1" noAdjustHandles="1" noChangeArrowheads="1" noChangeShapeType="1" noTextEdit="1"/>
              </p:cNvSpPr>
              <p:nvPr/>
            </p:nvSpPr>
            <p:spPr>
              <a:xfrm>
                <a:off x="3151710" y="3450005"/>
                <a:ext cx="11807008" cy="5732095"/>
              </a:xfrm>
              <a:prstGeom prst="rect">
                <a:avLst/>
              </a:prstGeom>
              <a:blipFill>
                <a:blip r:embed="rId3"/>
                <a:stretch>
                  <a:fillRect/>
                </a:stretch>
              </a:blipFill>
              <a:ln>
                <a:noFill/>
              </a:ln>
              <a:effectLst>
                <a:outerShdw blurRad="149987" dist="250190" dir="8460000" algn="ctr">
                  <a:srgbClr val="000000">
                    <a:alpha val="28000"/>
                  </a:srgbClr>
                </a:outerShdw>
              </a:effectLst>
            </p:spPr>
            <p:txBody>
              <a:bodyPr/>
              <a:lstStyle/>
              <a:p>
                <a:r>
                  <a:rPr lang="en-US">
                    <a:noFill/>
                  </a:rPr>
                  <a:t> </a:t>
                </a:r>
              </a:p>
            </p:txBody>
          </p:sp>
        </mc:Fallback>
      </mc:AlternateContent>
      <p:sp>
        <p:nvSpPr>
          <p:cNvPr id="15" name="TextBox 14">
            <a:extLst>
              <a:ext uri="{FF2B5EF4-FFF2-40B4-BE49-F238E27FC236}">
                <a16:creationId xmlns:a16="http://schemas.microsoft.com/office/drawing/2014/main" id="{76590245-0181-880E-18FB-B18BF752B2B6}"/>
              </a:ext>
            </a:extLst>
          </p:cNvPr>
          <p:cNvSpPr txBox="1"/>
          <p:nvPr/>
        </p:nvSpPr>
        <p:spPr>
          <a:xfrm>
            <a:off x="3278052" y="766623"/>
            <a:ext cx="11958801" cy="1815882"/>
          </a:xfrm>
          <a:prstGeom prst="rect">
            <a:avLst/>
          </a:prstGeom>
          <a:noFill/>
        </p:spPr>
        <p:txBody>
          <a:bodyPr wrap="square">
            <a:spAutoFit/>
          </a:bodyPr>
          <a:lstStyle/>
          <a:p>
            <a:pPr marL="0" indent="0" algn="just">
              <a:buNone/>
            </a:pPr>
            <a:r>
              <a:rPr lang="en-US" sz="2800" b="1" dirty="0">
                <a:solidFill>
                  <a:srgbClr val="FF0000"/>
                </a:solidFill>
                <a:latin typeface="Arial" panose="020B0604020202020204" pitchFamily="34" charset="0"/>
                <a:cs typeface="Arial" panose="020B0604020202020204" pitchFamily="34" charset="0"/>
              </a:rPr>
              <a:t>Sai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dự</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báo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trung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bình</a:t>
            </a:r>
            <a:r>
              <a:rPr lang="en-US" sz="2800" b="1" dirty="0">
                <a:solidFill>
                  <a:srgbClr val="FF0000"/>
                </a:solidFill>
                <a:latin typeface="Arial" panose="020B0604020202020204" pitchFamily="34" charset="0"/>
                <a:cs typeface="Arial" panose="020B0604020202020204" pitchFamily="34" charset="0"/>
              </a:rPr>
              <a:t> (</a:t>
            </a:r>
            <a:r>
              <a:rPr lang="en-US" sz="2800" dirty="0"/>
              <a:t>MEAN FORECAST ERROR - </a:t>
            </a:r>
            <a:r>
              <a:rPr lang="en-US" sz="2800" b="1" dirty="0">
                <a:solidFill>
                  <a:srgbClr val="FF0000"/>
                </a:solidFill>
                <a:latin typeface="Arial" panose="020B0604020202020204" pitchFamily="34" charset="0"/>
                <a:cs typeface="Arial" panose="020B0604020202020204" pitchFamily="34" charset="0"/>
              </a:rPr>
              <a:t>MFE</a:t>
            </a:r>
            <a:r>
              <a:rPr lang="en-US" sz="2800" b="1" dirty="0">
                <a:latin typeface="Arial" panose="020B0604020202020204" pitchFamily="34" charset="0"/>
                <a:cs typeface="Arial" panose="020B0604020202020204" pitchFamily="34" charset="0"/>
              </a:rPr>
              <a:t>):</a:t>
            </a:r>
            <a:r>
              <a:rPr lang="en-US" sz="2800" b="1" dirty="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Do </a:t>
            </a:r>
            <a:r>
              <a:rPr lang="en-US" sz="2800" dirty="0" err="1">
                <a:solidFill>
                  <a:schemeClr val="tx1"/>
                </a:solidFill>
                <a:latin typeface="Arial" panose="020B0604020202020204" pitchFamily="34" charset="0"/>
                <a:cs typeface="Arial" panose="020B0604020202020204" pitchFamily="34" charset="0"/>
              </a:rPr>
              <a:t>sai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báo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âm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dương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thường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bù</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trừ</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nhau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nên</a:t>
            </a:r>
            <a:r>
              <a:rPr lang="en-US" sz="2800" dirty="0">
                <a:solidFill>
                  <a:schemeClr val="tx1"/>
                </a:solidFill>
                <a:latin typeface="Arial" panose="020B0604020202020204" pitchFamily="34" charset="0"/>
                <a:cs typeface="Arial" panose="020B0604020202020204" pitchFamily="34" charset="0"/>
              </a:rPr>
              <a:t> MFE </a:t>
            </a:r>
            <a:r>
              <a:rPr lang="en-US" sz="2800" dirty="0" err="1">
                <a:solidFill>
                  <a:schemeClr val="tx1"/>
                </a:solidFill>
                <a:latin typeface="Arial" panose="020B0604020202020204" pitchFamily="34" charset="0"/>
                <a:cs typeface="Arial" panose="020B0604020202020204" pitchFamily="34" charset="0"/>
              </a:rPr>
              <a:t>thường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kể</a:t>
            </a:r>
            <a:r>
              <a:rPr lang="en-US" sz="2800" dirty="0">
                <a:solidFill>
                  <a:schemeClr val="tx1"/>
                </a:solidFill>
                <a:latin typeface="Arial" panose="020B0604020202020204" pitchFamily="34" charset="0"/>
                <a:cs typeface="Arial" panose="020B0604020202020204" pitchFamily="34" charset="0"/>
              </a:rPr>
              <a:t>, do </a:t>
            </a:r>
            <a:r>
              <a:rPr lang="en-US" sz="2800" dirty="0" err="1">
                <a:solidFill>
                  <a:schemeClr val="tx1"/>
                </a:solidFill>
                <a:latin typeface="Arial" panose="020B0604020202020204" pitchFamily="34" charset="0"/>
                <a:cs typeface="Arial" panose="020B0604020202020204" pitchFamily="34" charset="0"/>
              </a:rPr>
              <a:t>đó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thước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này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phải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mộ</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thước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dụng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lường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mức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chính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xác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phương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pháp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báo</a:t>
            </a:r>
            <a:r>
              <a:rPr lang="en-US" sz="2800" dirty="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p:txBody>
      </p:sp>
      <p:sp>
        <p:nvSpPr>
          <p:cNvPr id="16" name="Right Triangle 15">
            <a:extLst>
              <a:ext uri="{FF2B5EF4-FFF2-40B4-BE49-F238E27FC236}">
                <a16:creationId xmlns:a16="http://schemas.microsoft.com/office/drawing/2014/main" id="{1F165A1F-701E-E979-1DF3-436EAAB4C198}"/>
              </a:ext>
            </a:extLst>
          </p:cNvPr>
          <p:cNvSpPr/>
          <p:nvPr/>
        </p:nvSpPr>
        <p:spPr>
          <a:xfrm rot="11025395">
            <a:off x="10913997" y="-4568393"/>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C831CDF4-36DD-DCE5-D3AC-D626F955C4F5}"/>
              </a:ext>
            </a:extLst>
          </p:cNvPr>
          <p:cNvSpPr/>
          <p:nvPr/>
        </p:nvSpPr>
        <p:spPr>
          <a:xfrm rot="168287">
            <a:off x="-7847627" y="688462"/>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95C2A5DF-8821-E449-39E9-13C35855BA2A}"/>
              </a:ext>
            </a:extLst>
          </p:cNvPr>
          <p:cNvSpPr/>
          <p:nvPr/>
        </p:nvSpPr>
        <p:spPr>
          <a:xfrm rot="15969432">
            <a:off x="9826127" y="2563594"/>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3EA358C-F075-A21A-0240-D901D206B1E0}"/>
              </a:ext>
            </a:extLst>
          </p:cNvPr>
          <p:cNvCxnSpPr>
            <a:cxnSpLocks/>
          </p:cNvCxnSpPr>
          <p:nvPr/>
        </p:nvCxnSpPr>
        <p:spPr>
          <a:xfrm>
            <a:off x="-1832404" y="6962019"/>
            <a:ext cx="4806114" cy="4933773"/>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B0C0C7A-2A21-512F-DB95-44EA97A6B7FB}"/>
              </a:ext>
            </a:extLst>
          </p:cNvPr>
          <p:cNvCxnSpPr>
            <a:cxnSpLocks/>
          </p:cNvCxnSpPr>
          <p:nvPr/>
        </p:nvCxnSpPr>
        <p:spPr>
          <a:xfrm flipH="1">
            <a:off x="-1739628" y="-1744843"/>
            <a:ext cx="4259332" cy="5928130"/>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6C108469-FFD6-8144-2C63-98F89DD9E2DB}"/>
              </a:ext>
            </a:extLst>
          </p:cNvPr>
          <p:cNvCxnSpPr>
            <a:cxnSpLocks/>
          </p:cNvCxnSpPr>
          <p:nvPr/>
        </p:nvCxnSpPr>
        <p:spPr>
          <a:xfrm flipH="1">
            <a:off x="15752653" y="6760241"/>
            <a:ext cx="4041471" cy="5048901"/>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3A2A1E8-834C-648F-4C6C-6A871D53F5DE}"/>
              </a:ext>
            </a:extLst>
          </p:cNvPr>
          <p:cNvCxnSpPr>
            <a:cxnSpLocks/>
          </p:cNvCxnSpPr>
          <p:nvPr/>
        </p:nvCxnSpPr>
        <p:spPr>
          <a:xfrm flipH="1" flipV="1">
            <a:off x="15590724" y="-1307090"/>
            <a:ext cx="4457902" cy="4905324"/>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3EA2C664-2B2A-41F1-B57F-CD152492BD4B}"/>
              </a:ext>
            </a:extLst>
          </p:cNvPr>
          <p:cNvPicPr>
            <a:picLocks noChangeAspect="1"/>
          </p:cNvPicPr>
          <p:nvPr/>
        </p:nvPicPr>
        <p:blipFill>
          <a:blip r:embed="rId4"/>
          <a:stretch>
            <a:fillRect/>
          </a:stretch>
        </p:blipFill>
        <p:spPr>
          <a:xfrm>
            <a:off x="6763696" y="3928638"/>
            <a:ext cx="4067122" cy="2336432"/>
          </a:xfrm>
          <a:prstGeom prst="rect">
            <a:avLst/>
          </a:prstGeom>
        </p:spPr>
      </p:pic>
    </p:spTree>
    <p:extLst>
      <p:ext uri="{BB962C8B-B14F-4D97-AF65-F5344CB8AC3E}">
        <p14:creationId xmlns:p14="http://schemas.microsoft.com/office/powerpoint/2010/main" val="25254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olidFill>
            <a:srgbClr val="FF9292"/>
          </a:solidFill>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grp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grpFill/>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2903112" y="506715"/>
            <a:ext cx="12481776" cy="1830015"/>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8285606">
            <a:off x="-11763094" y="-9590492"/>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FCA2E2-0846-88A8-539A-E988AC90B017}"/>
              </a:ext>
            </a:extLst>
          </p:cNvPr>
          <p:cNvSpPr/>
          <p:nvPr/>
        </p:nvSpPr>
        <p:spPr>
          <a:xfrm>
            <a:off x="3192641" y="2866893"/>
            <a:ext cx="11807008" cy="6268772"/>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3200"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6590245-0181-880E-18FB-B18BF752B2B6}"/>
              </a:ext>
            </a:extLst>
          </p:cNvPr>
          <p:cNvSpPr txBox="1"/>
          <p:nvPr/>
        </p:nvSpPr>
        <p:spPr>
          <a:xfrm>
            <a:off x="5962445" y="652701"/>
            <a:ext cx="6633019" cy="1951496"/>
          </a:xfrm>
          <a:prstGeom prst="rect">
            <a:avLst/>
          </a:prstGeom>
          <a:noFill/>
        </p:spPr>
        <p:txBody>
          <a:bodyPr wrap="square">
            <a:spAutoFit/>
          </a:bodyPr>
          <a:lstStyle/>
          <a:p>
            <a:pPr>
              <a:lnSpc>
                <a:spcPct val="150000"/>
              </a:lnSpc>
            </a:pPr>
            <a:r>
              <a:rPr lang="en-US" sz="2800" b="1" dirty="0">
                <a:latin typeface="Arial" panose="020B0604020202020204" pitchFamily="34" charset="0"/>
                <a:cs typeface="Arial" panose="020B0604020202020204" pitchFamily="34" charset="0"/>
              </a:rPr>
              <a:t>Sai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tuyệt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bình</a:t>
            </a:r>
            <a:r>
              <a:rPr lang="en-US" sz="2800" b="1" dirty="0">
                <a:latin typeface="Arial" panose="020B0604020202020204" pitchFamily="34" charset="0"/>
                <a:cs typeface="Arial" panose="020B0604020202020204" pitchFamily="34" charset="0"/>
              </a:rPr>
              <a:t> (MAE)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Sai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phương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bình</a:t>
            </a:r>
            <a:r>
              <a:rPr lang="en-US" sz="2800" b="1" dirty="0">
                <a:latin typeface="Arial" panose="020B0604020202020204" pitchFamily="34" charset="0"/>
                <a:cs typeface="Arial" panose="020B0604020202020204" pitchFamily="34" charset="0"/>
              </a:rPr>
              <a:t> (MSE)</a:t>
            </a:r>
            <a:endParaRPr lang="vi-VN" sz="2800" b="1" dirty="0">
              <a:latin typeface="Arial" panose="020B0604020202020204" pitchFamily="34" charset="0"/>
              <a:cs typeface="Arial" panose="020B0604020202020204" pitchFamily="34" charset="0"/>
            </a:endParaRPr>
          </a:p>
          <a:p>
            <a:pPr marL="0" indent="0">
              <a:lnSpc>
                <a:spcPct val="150000"/>
              </a:lnSpc>
              <a:buNone/>
            </a:pPr>
            <a:endParaRPr lang="vi-VN" sz="2800" b="1" dirty="0">
              <a:latin typeface="Arial" panose="020B0604020202020204" pitchFamily="34" charset="0"/>
              <a:cs typeface="Arial" panose="020B0604020202020204" pitchFamily="34" charset="0"/>
            </a:endParaRPr>
          </a:p>
        </p:txBody>
      </p:sp>
      <p:sp>
        <p:nvSpPr>
          <p:cNvPr id="16" name="Right Triangle 15">
            <a:extLst>
              <a:ext uri="{FF2B5EF4-FFF2-40B4-BE49-F238E27FC236}">
                <a16:creationId xmlns:a16="http://schemas.microsoft.com/office/drawing/2014/main" id="{1F165A1F-701E-E979-1DF3-436EAAB4C198}"/>
              </a:ext>
            </a:extLst>
          </p:cNvPr>
          <p:cNvSpPr/>
          <p:nvPr/>
        </p:nvSpPr>
        <p:spPr>
          <a:xfrm rot="11025395">
            <a:off x="10913997" y="-4568393"/>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C831CDF4-36DD-DCE5-D3AC-D626F955C4F5}"/>
              </a:ext>
            </a:extLst>
          </p:cNvPr>
          <p:cNvSpPr/>
          <p:nvPr/>
        </p:nvSpPr>
        <p:spPr>
          <a:xfrm rot="168287">
            <a:off x="-7847627" y="688462"/>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95C2A5DF-8821-E449-39E9-13C35855BA2A}"/>
              </a:ext>
            </a:extLst>
          </p:cNvPr>
          <p:cNvSpPr/>
          <p:nvPr/>
        </p:nvSpPr>
        <p:spPr>
          <a:xfrm rot="15969432">
            <a:off x="9826127" y="2563594"/>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3EA358C-F075-A21A-0240-D901D206B1E0}"/>
              </a:ext>
            </a:extLst>
          </p:cNvPr>
          <p:cNvCxnSpPr>
            <a:cxnSpLocks/>
          </p:cNvCxnSpPr>
          <p:nvPr/>
        </p:nvCxnSpPr>
        <p:spPr>
          <a:xfrm>
            <a:off x="-1832404" y="6962019"/>
            <a:ext cx="4806114" cy="4933773"/>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B0C0C7A-2A21-512F-DB95-44EA97A6B7FB}"/>
              </a:ext>
            </a:extLst>
          </p:cNvPr>
          <p:cNvCxnSpPr>
            <a:cxnSpLocks/>
          </p:cNvCxnSpPr>
          <p:nvPr/>
        </p:nvCxnSpPr>
        <p:spPr>
          <a:xfrm flipH="1">
            <a:off x="-1739628" y="-1744843"/>
            <a:ext cx="4259332" cy="5928130"/>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6C108469-FFD6-8144-2C63-98F89DD9E2DB}"/>
              </a:ext>
            </a:extLst>
          </p:cNvPr>
          <p:cNvCxnSpPr>
            <a:cxnSpLocks/>
          </p:cNvCxnSpPr>
          <p:nvPr/>
        </p:nvCxnSpPr>
        <p:spPr>
          <a:xfrm flipH="1">
            <a:off x="15752653" y="6760241"/>
            <a:ext cx="4041471" cy="5048901"/>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3A2A1E8-834C-648F-4C6C-6A871D53F5DE}"/>
              </a:ext>
            </a:extLst>
          </p:cNvPr>
          <p:cNvCxnSpPr>
            <a:cxnSpLocks/>
          </p:cNvCxnSpPr>
          <p:nvPr/>
        </p:nvCxnSpPr>
        <p:spPr>
          <a:xfrm flipH="1" flipV="1">
            <a:off x="15590724" y="-1307090"/>
            <a:ext cx="4457902" cy="4905324"/>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1B89E1D-CC0E-C491-F5EC-C45E431998C7}"/>
                  </a:ext>
                </a:extLst>
              </p:cNvPr>
              <p:cNvSpPr txBox="1"/>
              <p:nvPr/>
            </p:nvSpPr>
            <p:spPr>
              <a:xfrm>
                <a:off x="9067800" y="3678022"/>
                <a:ext cx="6108739" cy="11748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3600" i="1" smtClean="0">
                          <a:solidFill>
                            <a:schemeClr val="tx1"/>
                          </a:solidFill>
                          <a:latin typeface="Cambria Math"/>
                        </a:rPr>
                        <m:t>𝑀𝐴𝐸</m:t>
                      </m:r>
                      <m:r>
                        <a:rPr lang="vi-VN" sz="3600" i="1" smtClean="0">
                          <a:solidFill>
                            <a:schemeClr val="tx1"/>
                          </a:solidFill>
                          <a:latin typeface="Cambria Math"/>
                        </a:rPr>
                        <m:t>= </m:t>
                      </m:r>
                      <m:f>
                        <m:fPr>
                          <m:ctrlPr>
                            <a:rPr lang="vi-VN" sz="3600" i="1">
                              <a:solidFill>
                                <a:schemeClr val="tx1"/>
                              </a:solidFill>
                              <a:latin typeface="Cambria Math" panose="02040503050406030204" pitchFamily="18" charset="0"/>
                            </a:rPr>
                          </m:ctrlPr>
                        </m:fPr>
                        <m:num>
                          <m:nary>
                            <m:naryPr>
                              <m:chr m:val="∑"/>
                              <m:limLoc m:val="undOvr"/>
                              <m:ctrlPr>
                                <a:rPr lang="vi-VN" sz="3600" i="1">
                                  <a:solidFill>
                                    <a:schemeClr val="tx1"/>
                                  </a:solidFill>
                                  <a:latin typeface="Cambria Math" panose="02040503050406030204" pitchFamily="18" charset="0"/>
                                </a:rPr>
                              </m:ctrlPr>
                            </m:naryPr>
                            <m:sub>
                              <m:r>
                                <a:rPr lang="vi-VN" sz="3600" i="1">
                                  <a:solidFill>
                                    <a:schemeClr val="tx1"/>
                                  </a:solidFill>
                                  <a:latin typeface="Cambria Math"/>
                                </a:rPr>
                                <m:t>𝑡</m:t>
                              </m:r>
                              <m:r>
                                <a:rPr lang="vi-VN" sz="3600" i="1">
                                  <a:solidFill>
                                    <a:schemeClr val="tx1"/>
                                  </a:solidFill>
                                  <a:latin typeface="Cambria Math"/>
                                </a:rPr>
                                <m:t>=</m:t>
                              </m:r>
                              <m:r>
                                <a:rPr lang="vi-VN" sz="3600" i="1">
                                  <a:solidFill>
                                    <a:schemeClr val="tx1"/>
                                  </a:solidFill>
                                  <a:latin typeface="Cambria Math"/>
                                </a:rPr>
                                <m:t>𝑘</m:t>
                              </m:r>
                              <m:r>
                                <a:rPr lang="vi-VN" sz="3600" i="1">
                                  <a:solidFill>
                                    <a:schemeClr val="tx1"/>
                                  </a:solidFill>
                                  <a:latin typeface="Cambria Math"/>
                                </a:rPr>
                                <m:t>+1</m:t>
                              </m:r>
                            </m:sub>
                            <m:sup>
                              <m:r>
                                <a:rPr lang="vi-VN" sz="3600" i="1">
                                  <a:solidFill>
                                    <a:schemeClr val="tx1"/>
                                  </a:solidFill>
                                  <a:latin typeface="Cambria Math"/>
                                </a:rPr>
                                <m:t>𝑛</m:t>
                              </m:r>
                            </m:sup>
                            <m:e>
                              <m:d>
                                <m:dPr>
                                  <m:begChr m:val="|"/>
                                  <m:endChr m:val="|"/>
                                  <m:ctrlPr>
                                    <a:rPr lang="vi-VN" sz="3600" i="1">
                                      <a:solidFill>
                                        <a:schemeClr val="tx1"/>
                                      </a:solidFill>
                                      <a:latin typeface="Cambria Math" panose="02040503050406030204" pitchFamily="18" charset="0"/>
                                    </a:rPr>
                                  </m:ctrlPr>
                                </m:dPr>
                                <m:e>
                                  <m:sSub>
                                    <m:sSubPr>
                                      <m:ctrlPr>
                                        <a:rPr lang="vi-VN" sz="3600" i="1">
                                          <a:solidFill>
                                            <a:schemeClr val="tx1"/>
                                          </a:solidFill>
                                          <a:latin typeface="Cambria Math" panose="02040503050406030204" pitchFamily="18" charset="0"/>
                                        </a:rPr>
                                      </m:ctrlPr>
                                    </m:sSubPr>
                                    <m:e>
                                      <m:r>
                                        <a:rPr lang="vi-VN" sz="3600" i="1">
                                          <a:solidFill>
                                            <a:schemeClr val="tx1"/>
                                          </a:solidFill>
                                          <a:latin typeface="Cambria Math"/>
                                        </a:rPr>
                                        <m:t>𝑒</m:t>
                                      </m:r>
                                    </m:e>
                                    <m:sub>
                                      <m:r>
                                        <a:rPr lang="vi-VN" sz="3600" i="1">
                                          <a:solidFill>
                                            <a:schemeClr val="tx1"/>
                                          </a:solidFill>
                                          <a:latin typeface="Cambria Math"/>
                                        </a:rPr>
                                        <m:t>𝑡</m:t>
                                      </m:r>
                                    </m:sub>
                                  </m:sSub>
                                </m:e>
                              </m:d>
                            </m:e>
                          </m:nary>
                        </m:num>
                        <m:den>
                          <m:r>
                            <a:rPr lang="vi-VN" sz="3600" i="1">
                              <a:solidFill>
                                <a:schemeClr val="tx1"/>
                              </a:solidFill>
                              <a:latin typeface="Cambria Math"/>
                            </a:rPr>
                            <m:t>𝑛</m:t>
                          </m:r>
                          <m:r>
                            <a:rPr lang="vi-VN" sz="3600" i="1">
                              <a:solidFill>
                                <a:schemeClr val="tx1"/>
                              </a:solidFill>
                              <a:latin typeface="Cambria Math"/>
                            </a:rPr>
                            <m:t>−</m:t>
                          </m:r>
                          <m:r>
                            <a:rPr lang="vi-VN" sz="3600" i="1">
                              <a:solidFill>
                                <a:schemeClr val="tx1"/>
                              </a:solidFill>
                              <a:latin typeface="Cambria Math"/>
                            </a:rPr>
                            <m:t>𝑘</m:t>
                          </m:r>
                        </m:den>
                      </m:f>
                    </m:oMath>
                  </m:oMathPara>
                </a14:m>
                <a:endParaRPr lang="en-US" sz="3600" dirty="0"/>
              </a:p>
            </p:txBody>
          </p:sp>
        </mc:Choice>
        <mc:Fallback xmlns="">
          <p:sp>
            <p:nvSpPr>
              <p:cNvPr id="18" name="TextBox 17">
                <a:extLst>
                  <a:ext uri="{FF2B5EF4-FFF2-40B4-BE49-F238E27FC236}">
                    <a16:creationId xmlns:a16="http://schemas.microsoft.com/office/drawing/2014/main" id="{81B89E1D-CC0E-C491-F5EC-C45E431998C7}"/>
                  </a:ext>
                </a:extLst>
              </p:cNvPr>
              <p:cNvSpPr txBox="1">
                <a:spLocks noRot="1" noChangeAspect="1" noMove="1" noResize="1" noEditPoints="1" noAdjustHandles="1" noChangeArrowheads="1" noChangeShapeType="1" noTextEdit="1"/>
              </p:cNvSpPr>
              <p:nvPr/>
            </p:nvSpPr>
            <p:spPr>
              <a:xfrm>
                <a:off x="9067800" y="3678022"/>
                <a:ext cx="6108739" cy="1174809"/>
              </a:xfrm>
              <a:prstGeom prst="rect">
                <a:avLst/>
              </a:prstGeom>
              <a:blipFill>
                <a:blip r:embed="rId3"/>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FE28F84D-A0DC-5313-0F70-FA38B6FC8147}"/>
              </a:ext>
            </a:extLst>
          </p:cNvPr>
          <p:cNvSpPr txBox="1"/>
          <p:nvPr/>
        </p:nvSpPr>
        <p:spPr>
          <a:xfrm>
            <a:off x="3665443" y="3880743"/>
            <a:ext cx="6633019" cy="658835"/>
          </a:xfrm>
          <a:prstGeom prst="rect">
            <a:avLst/>
          </a:prstGeom>
          <a:noFill/>
        </p:spPr>
        <p:txBody>
          <a:bodyPr wrap="square">
            <a:spAutoFit/>
          </a:bodyPr>
          <a:lstStyle/>
          <a:p>
            <a:pPr>
              <a:lnSpc>
                <a:spcPct val="150000"/>
              </a:lnSpc>
            </a:pPr>
            <a:r>
              <a:rPr lang="en-US" sz="2800" dirty="0">
                <a:solidFill>
                  <a:srgbClr val="FF0000"/>
                </a:solidFill>
                <a:latin typeface="Arial" panose="020B0604020202020204" pitchFamily="34" charset="0"/>
                <a:cs typeface="Arial" panose="020B0604020202020204" pitchFamily="34" charset="0"/>
              </a:rPr>
              <a:t>Sai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tuyệt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đối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trung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bình</a:t>
            </a:r>
            <a:r>
              <a:rPr lang="en-US" sz="2800" dirty="0">
                <a:solidFill>
                  <a:srgbClr val="FF0000"/>
                </a:solidFill>
                <a:latin typeface="Arial" panose="020B0604020202020204" pitchFamily="34" charset="0"/>
                <a:cs typeface="Arial" panose="020B0604020202020204" pitchFamily="34" charset="0"/>
              </a:rPr>
              <a:t> (MAE):</a:t>
            </a:r>
            <a:endParaRPr lang="vi-VN" sz="2800"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71B8B02-16A0-1A52-B86E-C4944A154AF5}"/>
              </a:ext>
            </a:extLst>
          </p:cNvPr>
          <p:cNvSpPr txBox="1"/>
          <p:nvPr/>
        </p:nvSpPr>
        <p:spPr>
          <a:xfrm>
            <a:off x="3617690" y="5501941"/>
            <a:ext cx="6633019" cy="658835"/>
          </a:xfrm>
          <a:prstGeom prst="rect">
            <a:avLst/>
          </a:prstGeom>
          <a:noFill/>
        </p:spPr>
        <p:txBody>
          <a:bodyPr wrap="square">
            <a:spAutoFit/>
          </a:bodyPr>
          <a:lstStyle/>
          <a:p>
            <a:pPr>
              <a:lnSpc>
                <a:spcPct val="150000"/>
              </a:lnSpc>
            </a:pPr>
            <a:r>
              <a:rPr lang="en-US" sz="2800" dirty="0">
                <a:solidFill>
                  <a:srgbClr val="FF0000"/>
                </a:solidFill>
                <a:latin typeface="Arial" panose="020B0604020202020204" pitchFamily="34" charset="0"/>
                <a:cs typeface="Arial" panose="020B0604020202020204" pitchFamily="34" charset="0"/>
              </a:rPr>
              <a:t>Sai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bình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phương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trung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bình</a:t>
            </a:r>
            <a:r>
              <a:rPr lang="en-US" sz="2800" dirty="0">
                <a:solidFill>
                  <a:srgbClr val="FF0000"/>
                </a:solidFill>
                <a:latin typeface="Arial" panose="020B0604020202020204" pitchFamily="34" charset="0"/>
                <a:cs typeface="Arial" panose="020B0604020202020204" pitchFamily="34" charset="0"/>
              </a:rPr>
              <a:t> (MSE):</a:t>
            </a:r>
            <a:endParaRPr lang="vi-VN" sz="2800" dirty="0">
              <a:solidFill>
                <a:srgbClr val="FF000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0600C750-9C94-9700-69C3-083A400D29BA}"/>
              </a:ext>
            </a:extLst>
          </p:cNvPr>
          <p:cNvPicPr>
            <a:picLocks noChangeAspect="1"/>
          </p:cNvPicPr>
          <p:nvPr/>
        </p:nvPicPr>
        <p:blipFill rotWithShape="1">
          <a:blip r:embed="rId4"/>
          <a:srcRect l="15041" t="-1029"/>
          <a:stretch/>
        </p:blipFill>
        <p:spPr>
          <a:xfrm>
            <a:off x="10094465" y="5404124"/>
            <a:ext cx="3642668" cy="1070535"/>
          </a:xfrm>
          <a:prstGeom prst="rect">
            <a:avLst/>
          </a:prstGeom>
        </p:spPr>
      </p:pic>
      <p:sp>
        <p:nvSpPr>
          <p:cNvPr id="27" name="TextBox 26">
            <a:extLst>
              <a:ext uri="{FF2B5EF4-FFF2-40B4-BE49-F238E27FC236}">
                <a16:creationId xmlns:a16="http://schemas.microsoft.com/office/drawing/2014/main" id="{1BFCF642-87E2-C3EA-8675-E8A95731E8F1}"/>
              </a:ext>
            </a:extLst>
          </p:cNvPr>
          <p:cNvSpPr txBox="1"/>
          <p:nvPr/>
        </p:nvSpPr>
        <p:spPr>
          <a:xfrm>
            <a:off x="3547451" y="6945044"/>
            <a:ext cx="11021153" cy="954107"/>
          </a:xfrm>
          <a:prstGeom prst="rect">
            <a:avLst/>
          </a:prstGeom>
          <a:noFill/>
        </p:spPr>
        <p:txBody>
          <a:bodyPr wrap="square">
            <a:spAutoFit/>
          </a:bodyPr>
          <a:lstStyle/>
          <a:p>
            <a:pPr marL="0" indent="0">
              <a:buNone/>
            </a:pPr>
            <a:r>
              <a:rPr lang="en-US" sz="2800" dirty="0">
                <a:solidFill>
                  <a:schemeClr val="tx1"/>
                </a:solidFill>
                <a:latin typeface="Times New Roman" pitchFamily="18" charset="0"/>
                <a:cs typeface="Times New Roman" pitchFamily="18" charset="0"/>
              </a:rPr>
              <a:t>=&gt; Hai </a:t>
            </a:r>
            <a:r>
              <a:rPr lang="en-US" sz="2800" dirty="0" err="1">
                <a:solidFill>
                  <a:schemeClr val="tx1"/>
                </a:solidFill>
                <a:latin typeface="Times New Roman" pitchFamily="18" charset="0"/>
                <a:cs typeface="Times New Roman" pitchFamily="18" charset="0"/>
              </a:rPr>
              <a:t>thước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đo</a:t>
            </a:r>
            <a:r>
              <a:rPr lang="en-US" sz="2800" dirty="0">
                <a:solidFill>
                  <a:schemeClr val="tx1"/>
                </a:solidFill>
                <a:latin typeface="Times New Roman" pitchFamily="18" charset="0"/>
                <a:cs typeface="Times New Roman" pitchFamily="18" charset="0"/>
              </a:rPr>
              <a:t> MAE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MSE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vấn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âm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bù</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nhau</a:t>
            </a:r>
            <a:r>
              <a:rPr lang="en-US" sz="2800" dirty="0">
                <a:solidFill>
                  <a:schemeClr val="tx1"/>
                </a:solidFill>
                <a:latin typeface="Times New Roman" pitchFamily="18" charset="0"/>
                <a:cs typeface="Times New Roman" pitchFamily="18" charset="0"/>
              </a:rPr>
              <a:t>.</a:t>
            </a:r>
            <a:endParaRPr lang="vi-VN"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52455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olidFill>
            <a:srgbClr val="FF9292"/>
          </a:solidFill>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grp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grpFill/>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2903112" y="506715"/>
            <a:ext cx="12481776" cy="1830015"/>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8285606">
            <a:off x="-11763094" y="-9590492"/>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FCA2E2-0846-88A8-539A-E988AC90B017}"/>
              </a:ext>
            </a:extLst>
          </p:cNvPr>
          <p:cNvSpPr/>
          <p:nvPr/>
        </p:nvSpPr>
        <p:spPr>
          <a:xfrm>
            <a:off x="3192641" y="2866893"/>
            <a:ext cx="11807008" cy="6268772"/>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3200"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6590245-0181-880E-18FB-B18BF752B2B6}"/>
              </a:ext>
            </a:extLst>
          </p:cNvPr>
          <p:cNvSpPr txBox="1"/>
          <p:nvPr/>
        </p:nvSpPr>
        <p:spPr>
          <a:xfrm>
            <a:off x="5366490" y="971544"/>
            <a:ext cx="8879929" cy="658835"/>
          </a:xfrm>
          <a:prstGeom prst="rect">
            <a:avLst/>
          </a:prstGeom>
          <a:noFill/>
        </p:spPr>
        <p:txBody>
          <a:bodyPr wrap="square">
            <a:spAutoFit/>
          </a:bodyPr>
          <a:lstStyle/>
          <a:p>
            <a:pPr>
              <a:lnSpc>
                <a:spcPct val="150000"/>
              </a:lnSpc>
            </a:pPr>
            <a:r>
              <a:rPr lang="en-US" sz="2800" b="1" dirty="0" err="1">
                <a:latin typeface="Arial" panose="020B0604020202020204" pitchFamily="34" charset="0"/>
                <a:cs typeface="Arial" panose="020B0604020202020204" pitchFamily="34" charset="0"/>
              </a:rPr>
              <a:t>Phần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trăm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sai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tuyệt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bình</a:t>
            </a:r>
            <a:r>
              <a:rPr lang="en-US" sz="2800" b="1" dirty="0">
                <a:latin typeface="Arial" panose="020B0604020202020204" pitchFamily="34" charset="0"/>
                <a:cs typeface="Arial" panose="020B0604020202020204" pitchFamily="34" charset="0"/>
              </a:rPr>
              <a:t> (MAPE)</a:t>
            </a:r>
            <a:endParaRPr lang="vi-VN" sz="2800" b="1" dirty="0">
              <a:latin typeface="Arial" panose="020B0604020202020204" pitchFamily="34" charset="0"/>
              <a:cs typeface="Arial" panose="020B0604020202020204" pitchFamily="34" charset="0"/>
            </a:endParaRPr>
          </a:p>
        </p:txBody>
      </p:sp>
      <p:sp>
        <p:nvSpPr>
          <p:cNvPr id="16" name="Right Triangle 15">
            <a:extLst>
              <a:ext uri="{FF2B5EF4-FFF2-40B4-BE49-F238E27FC236}">
                <a16:creationId xmlns:a16="http://schemas.microsoft.com/office/drawing/2014/main" id="{1F165A1F-701E-E979-1DF3-436EAAB4C198}"/>
              </a:ext>
            </a:extLst>
          </p:cNvPr>
          <p:cNvSpPr/>
          <p:nvPr/>
        </p:nvSpPr>
        <p:spPr>
          <a:xfrm rot="11025395">
            <a:off x="10913997" y="-4568393"/>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C831CDF4-36DD-DCE5-D3AC-D626F955C4F5}"/>
              </a:ext>
            </a:extLst>
          </p:cNvPr>
          <p:cNvSpPr/>
          <p:nvPr/>
        </p:nvSpPr>
        <p:spPr>
          <a:xfrm rot="168287">
            <a:off x="-7847627" y="688462"/>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95C2A5DF-8821-E449-39E9-13C35855BA2A}"/>
              </a:ext>
            </a:extLst>
          </p:cNvPr>
          <p:cNvSpPr/>
          <p:nvPr/>
        </p:nvSpPr>
        <p:spPr>
          <a:xfrm rot="15969432">
            <a:off x="9826127" y="2563594"/>
            <a:ext cx="14457251" cy="13619991"/>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3EA358C-F075-A21A-0240-D901D206B1E0}"/>
              </a:ext>
            </a:extLst>
          </p:cNvPr>
          <p:cNvCxnSpPr>
            <a:cxnSpLocks/>
          </p:cNvCxnSpPr>
          <p:nvPr/>
        </p:nvCxnSpPr>
        <p:spPr>
          <a:xfrm>
            <a:off x="-1832404" y="6962019"/>
            <a:ext cx="4806114" cy="4933773"/>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B0C0C7A-2A21-512F-DB95-44EA97A6B7FB}"/>
              </a:ext>
            </a:extLst>
          </p:cNvPr>
          <p:cNvCxnSpPr>
            <a:cxnSpLocks/>
          </p:cNvCxnSpPr>
          <p:nvPr/>
        </p:nvCxnSpPr>
        <p:spPr>
          <a:xfrm flipH="1">
            <a:off x="-1739628" y="-1744843"/>
            <a:ext cx="4259332" cy="5928130"/>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6C108469-FFD6-8144-2C63-98F89DD9E2DB}"/>
              </a:ext>
            </a:extLst>
          </p:cNvPr>
          <p:cNvCxnSpPr>
            <a:cxnSpLocks/>
          </p:cNvCxnSpPr>
          <p:nvPr/>
        </p:nvCxnSpPr>
        <p:spPr>
          <a:xfrm flipH="1">
            <a:off x="15752653" y="6760241"/>
            <a:ext cx="4041471" cy="5048901"/>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3A2A1E8-834C-648F-4C6C-6A871D53F5DE}"/>
              </a:ext>
            </a:extLst>
          </p:cNvPr>
          <p:cNvCxnSpPr>
            <a:cxnSpLocks/>
          </p:cNvCxnSpPr>
          <p:nvPr/>
        </p:nvCxnSpPr>
        <p:spPr>
          <a:xfrm flipH="1" flipV="1">
            <a:off x="15590724" y="-1307090"/>
            <a:ext cx="4457902" cy="4905324"/>
          </a:xfrm>
          <a:prstGeom prst="line">
            <a:avLst/>
          </a:prstGeom>
          <a:ln w="381000">
            <a:solidFill>
              <a:srgbClr val="C00000"/>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1BFCF642-87E2-C3EA-8675-E8A95731E8F1}"/>
              </a:ext>
            </a:extLst>
          </p:cNvPr>
          <p:cNvSpPr txBox="1"/>
          <p:nvPr/>
        </p:nvSpPr>
        <p:spPr>
          <a:xfrm>
            <a:off x="3593195" y="5786334"/>
            <a:ext cx="11021153" cy="2793842"/>
          </a:xfrm>
          <a:prstGeom prst="rect">
            <a:avLst/>
          </a:prstGeom>
          <a:noFill/>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=&gt;</a:t>
            </a:r>
            <a:r>
              <a:rPr lang="en-US" sz="2400" dirty="0" err="1">
                <a:latin typeface="Arial" panose="020B0604020202020204" pitchFamily="34" charset="0"/>
                <a:cs typeface="Arial" panose="020B0604020202020204" pitchFamily="34" charset="0"/>
              </a:rPr>
              <a:t>Thước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đo</a:t>
            </a:r>
            <a:r>
              <a:rPr lang="en-US" sz="2400" dirty="0">
                <a:latin typeface="Arial" panose="020B0604020202020204" pitchFamily="34" charset="0"/>
                <a:cs typeface="Arial" panose="020B0604020202020204" pitchFamily="34" charset="0"/>
              </a:rPr>
              <a:t> MAPE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so </a:t>
            </a:r>
            <a:r>
              <a:rPr lang="en-US" sz="2400" dirty="0" err="1">
                <a:latin typeface="Arial" panose="020B0604020202020204" pitchFamily="34" charset="0"/>
                <a:cs typeface="Arial" panose="020B0604020202020204" pitchFamily="34" charset="0"/>
              </a:rPr>
              <a:t>sánh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MSE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MAE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khoảng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so </a:t>
            </a:r>
            <a:r>
              <a:rPr lang="en-US" sz="2400" dirty="0" err="1">
                <a:latin typeface="Arial" panose="020B0604020202020204" pitchFamily="34" charset="0"/>
                <a:cs typeface="Arial" panose="020B0604020202020204" pitchFamily="34" charset="0"/>
              </a:rPr>
              <a:t>sánh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 so </a:t>
            </a:r>
            <a:r>
              <a:rPr lang="en-US" sz="2400" dirty="0" err="1">
                <a:latin typeface="Arial" panose="020B0604020202020204" pitchFamily="34" charset="0"/>
                <a:cs typeface="Arial" panose="020B0604020202020204" pitchFamily="34" charset="0"/>
              </a:rPr>
              <a:t>sánh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doanh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doanh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dầu</a:t>
            </a:r>
            <a:r>
              <a:rPr lang="en-US" sz="2400" dirty="0">
                <a:latin typeface="Arial" panose="020B0604020202020204" pitchFamily="34" charset="0"/>
                <a:cs typeface="Arial" panose="020B0604020202020204" pitchFamily="34" charset="0"/>
              </a:rPr>
              <a:t>). </a:t>
            </a:r>
            <a:endParaRPr lang="vi-VN" sz="24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AC92737A-0EB7-2D63-D1EA-ED035A782A8E}"/>
              </a:ext>
            </a:extLst>
          </p:cNvPr>
          <p:cNvPicPr>
            <a:picLocks noChangeAspect="1"/>
          </p:cNvPicPr>
          <p:nvPr/>
        </p:nvPicPr>
        <p:blipFill>
          <a:blip r:embed="rId3"/>
          <a:stretch>
            <a:fillRect/>
          </a:stretch>
        </p:blipFill>
        <p:spPr>
          <a:xfrm>
            <a:off x="5088731" y="3563108"/>
            <a:ext cx="6597419" cy="1887701"/>
          </a:xfrm>
          <a:prstGeom prst="rect">
            <a:avLst/>
          </a:prstGeom>
        </p:spPr>
      </p:pic>
    </p:spTree>
    <p:extLst>
      <p:ext uri="{BB962C8B-B14F-4D97-AF65-F5344CB8AC3E}">
        <p14:creationId xmlns:p14="http://schemas.microsoft.com/office/powerpoint/2010/main" val="82902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3177644" y="451291"/>
            <a:ext cx="11781073" cy="1308401"/>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9B23E10-D752-9581-0C37-1A430BD5CF48}"/>
              </a:ext>
            </a:extLst>
          </p:cNvPr>
          <p:cNvSpPr txBox="1"/>
          <p:nvPr/>
        </p:nvSpPr>
        <p:spPr>
          <a:xfrm>
            <a:off x="3368983" y="573782"/>
            <a:ext cx="11243621" cy="1384995"/>
          </a:xfrm>
          <a:prstGeom prst="rect">
            <a:avLst/>
          </a:prstGeom>
          <a:noFill/>
        </p:spPr>
        <p:txBody>
          <a:bodyPr wrap="square">
            <a:spAutoFit/>
          </a:bodyPr>
          <a:lstStyle/>
          <a:p>
            <a:pPr algn="ctr"/>
            <a:r>
              <a:rPr lang="en-US" sz="2800" dirty="0" err="1">
                <a:solidFill>
                  <a:schemeClr val="tx1"/>
                </a:solidFill>
                <a:latin typeface="Arial" panose="020B0604020202020204" pitchFamily="34" charset="0"/>
                <a:cs typeface="Arial" panose="020B0604020202020204" pitchFamily="34" charset="0"/>
              </a:rPr>
              <a:t>Phương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pháp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báo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giản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Sử</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dụng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quan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sát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gần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nhất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lập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báo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kì</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kế</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tiếp</a:t>
            </a:r>
            <a:r>
              <a:rPr lang="en-US" sz="2800" dirty="0">
                <a:solidFill>
                  <a:schemeClr val="tx1"/>
                </a:solidFill>
                <a:latin typeface="Arial" panose="020B0604020202020204" pitchFamily="34" charset="0"/>
                <a:cs typeface="Arial" panose="020B0604020202020204" pitchFamily="34" charset="0"/>
              </a:rPr>
              <a:t>.</a:t>
            </a:r>
            <a:br>
              <a:rPr lang="vi-VN" sz="2800" dirty="0">
                <a:solidFill>
                  <a:schemeClr val="tx1"/>
                </a:solidFill>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663E8BE-5FB7-FA44-842B-35BF5C75B0C1}"/>
              </a:ext>
            </a:extLst>
          </p:cNvPr>
          <p:cNvPicPr>
            <a:picLocks noChangeAspect="1"/>
          </p:cNvPicPr>
          <p:nvPr/>
        </p:nvPicPr>
        <p:blipFill>
          <a:blip r:embed="rId3"/>
          <a:stretch>
            <a:fillRect/>
          </a:stretch>
        </p:blipFill>
        <p:spPr>
          <a:xfrm>
            <a:off x="3177645" y="2095500"/>
            <a:ext cx="11781072" cy="775708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85043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3177644" y="451291"/>
            <a:ext cx="11781073" cy="1308401"/>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9B23E10-D752-9581-0C37-1A430BD5CF48}"/>
              </a:ext>
            </a:extLst>
          </p:cNvPr>
          <p:cNvSpPr txBox="1"/>
          <p:nvPr/>
        </p:nvSpPr>
        <p:spPr>
          <a:xfrm>
            <a:off x="3555883" y="820257"/>
            <a:ext cx="11243621" cy="523220"/>
          </a:xfrm>
          <a:prstGeom prst="rect">
            <a:avLst/>
          </a:prstGeom>
          <a:noFill/>
        </p:spPr>
        <p:txBody>
          <a:bodyPr wrap="square">
            <a:spAutoFit/>
          </a:bodyPr>
          <a:lstStyle/>
          <a:p>
            <a:pPr algn="ctr"/>
            <a:r>
              <a:rPr lang="en-US" sz="2800" dirty="0" err="1">
                <a:solidFill>
                  <a:schemeClr val="tx1"/>
                </a:solidFill>
                <a:latin typeface="Arial" panose="020B0604020202020204" pitchFamily="34" charset="0"/>
                <a:cs typeface="Arial" panose="020B0604020202020204" pitchFamily="34" charset="0"/>
              </a:rPr>
              <a:t>Phương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pháp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báo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lấy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trung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trị</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dữ</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khứ</a:t>
            </a:r>
            <a:r>
              <a:rPr lang="en-US" sz="2800" dirty="0">
                <a:solidFill>
                  <a:schemeClr val="tx1"/>
                </a:solidFill>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025712A-92E7-56DD-3AFB-19065F9218C0}"/>
              </a:ext>
            </a:extLst>
          </p:cNvPr>
          <p:cNvPicPr>
            <a:picLocks noChangeAspect="1"/>
          </p:cNvPicPr>
          <p:nvPr/>
        </p:nvPicPr>
        <p:blipFill>
          <a:blip r:embed="rId3"/>
          <a:stretch>
            <a:fillRect/>
          </a:stretch>
        </p:blipFill>
        <p:spPr>
          <a:xfrm>
            <a:off x="3177645" y="2147469"/>
            <a:ext cx="11823702" cy="76909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0577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4" name="Content Placeholder 3"/>
              <p:cNvGraphicFramePr>
                <a:graphicFrameLocks noGrp="1"/>
              </p:cNvGraphicFramePr>
              <p:nvPr>
                <p:ph idx="1"/>
                <p:extLst>
                  <p:ext uri="{D42A27DB-BD31-4B8C-83A1-F6EECF244321}">
                    <p14:modId xmlns:p14="http://schemas.microsoft.com/office/powerpoint/2010/main" val="3157066764"/>
                  </p:ext>
                </p:extLst>
              </p:nvPr>
            </p:nvGraphicFramePr>
            <p:xfrm>
              <a:off x="0" y="0"/>
              <a:ext cx="18288000" cy="10957602"/>
            </p:xfrm>
            <a:graphic>
              <a:graphicData uri="http://schemas.openxmlformats.org/drawingml/2006/table">
                <a:tbl>
                  <a:tblPr firstRow="1" firstCol="1" bandRow="1">
                    <a:tableStyleId>{5C22544A-7EE6-4342-B048-85BDC9FD1C3A}</a:tableStyleId>
                  </a:tblPr>
                  <a:tblGrid>
                    <a:gridCol w="9298983">
                      <a:extLst>
                        <a:ext uri="{9D8B030D-6E8A-4147-A177-3AD203B41FA5}">
                          <a16:colId xmlns:a16="http://schemas.microsoft.com/office/drawing/2014/main" val="20000"/>
                        </a:ext>
                      </a:extLst>
                    </a:gridCol>
                    <a:gridCol w="8989017">
                      <a:extLst>
                        <a:ext uri="{9D8B030D-6E8A-4147-A177-3AD203B41FA5}">
                          <a16:colId xmlns:a16="http://schemas.microsoft.com/office/drawing/2014/main" val="20001"/>
                        </a:ext>
                      </a:extLst>
                    </a:gridCol>
                  </a:tblGrid>
                  <a:tr h="1005558">
                    <a:tc>
                      <a:txBody>
                        <a:bodyPr/>
                        <a:lstStyle/>
                        <a:p>
                          <a:pPr marL="0" marR="0" algn="ctr">
                            <a:lnSpc>
                              <a:spcPct val="100000"/>
                            </a:lnSpc>
                            <a:spcBef>
                              <a:spcPts val="0"/>
                            </a:spcBef>
                            <a:spcAft>
                              <a:spcPts val="1000"/>
                            </a:spcAft>
                          </a:pPr>
                          <a:r>
                            <a:rPr lang="en-US" sz="2800" dirty="0">
                              <a:effectLst/>
                              <a:latin typeface="Arial" panose="020B0604020202020204" pitchFamily="34" charset="0"/>
                              <a:ea typeface="Arial"/>
                              <a:cs typeface="Arial" panose="020B0604020202020204" pitchFamily="34" charset="0"/>
                            </a:rPr>
                            <a:t>P</a:t>
                          </a:r>
                          <a:r>
                            <a:rPr lang="vi-VN" sz="2800" dirty="0">
                              <a:effectLst/>
                              <a:latin typeface="Arial" panose="020B0604020202020204" pitchFamily="34" charset="0"/>
                              <a:ea typeface="Arial"/>
                              <a:cs typeface="Arial" panose="020B0604020202020204" pitchFamily="34" charset="0"/>
                            </a:rPr>
                            <a:t>hương</a:t>
                          </a:r>
                          <a:r>
                            <a:rPr lang="vi-VN" sz="2800" baseline="0" dirty="0">
                              <a:effectLst/>
                              <a:latin typeface="Arial" panose="020B0604020202020204" pitchFamily="34" charset="0"/>
                              <a:ea typeface="Arial"/>
                              <a:cs typeface="Arial" panose="020B0604020202020204" pitchFamily="34" charset="0"/>
                            </a:rPr>
                            <a:t> pháp giản đơn</a:t>
                          </a:r>
                          <a:endParaRPr lang="vi-VN" sz="2800" dirty="0">
                            <a:effectLst/>
                            <a:latin typeface="Arial" panose="020B0604020202020204" pitchFamily="34" charset="0"/>
                            <a:ea typeface="Arial"/>
                            <a:cs typeface="Arial" panose="020B0604020202020204" pitchFamily="34" charset="0"/>
                          </a:endParaRPr>
                        </a:p>
                      </a:txBody>
                      <a:tcPr marL="102870" marR="102870" marT="0" marB="0" anchor="ctr">
                        <a:solidFill>
                          <a:schemeClr val="tx2"/>
                        </a:solidFill>
                      </a:tcPr>
                    </a:tc>
                    <a:tc>
                      <a:txBody>
                        <a:bodyPr/>
                        <a:lstStyle/>
                        <a:p>
                          <a:pPr marL="0" marR="0" algn="ctr">
                            <a:lnSpc>
                              <a:spcPct val="115000"/>
                            </a:lnSpc>
                            <a:spcBef>
                              <a:spcPts val="0"/>
                            </a:spcBef>
                            <a:spcAft>
                              <a:spcPts val="1000"/>
                            </a:spcAft>
                          </a:pPr>
                          <a:r>
                            <a:rPr lang="en-US" sz="2800" dirty="0" err="1">
                              <a:effectLst/>
                              <a:latin typeface="Arial" panose="020B0604020202020204" pitchFamily="34" charset="0"/>
                              <a:cs typeface="Arial" panose="020B0604020202020204" pitchFamily="34" charset="0"/>
                            </a:rPr>
                            <a:t>Phương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pháp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lấy</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trung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bình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giá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trị</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khứ</a:t>
                          </a:r>
                          <a:endParaRPr lang="vi-VN" sz="2800" dirty="0">
                            <a:effectLst/>
                            <a:latin typeface="Arial" panose="020B0604020202020204" pitchFamily="34" charset="0"/>
                            <a:ea typeface="Arial"/>
                            <a:cs typeface="Arial" panose="020B0604020202020204" pitchFamily="34" charset="0"/>
                          </a:endParaRPr>
                        </a:p>
                      </a:txBody>
                      <a:tcPr marL="102870" marR="102870" marT="0" marB="0" anchor="ctr">
                        <a:solidFill>
                          <a:schemeClr val="tx2"/>
                        </a:solidFill>
                      </a:tcPr>
                    </a:tc>
                    <a:extLst>
                      <a:ext uri="{0D108BD9-81ED-4DB2-BD59-A6C34878D82A}">
                        <a16:rowId xmlns:a16="http://schemas.microsoft.com/office/drawing/2014/main" val="10000"/>
                      </a:ext>
                    </a:extLst>
                  </a:tr>
                  <a:tr h="2104079">
                    <a:tc>
                      <a:txBody>
                        <a:bodyPr/>
                        <a:lstStyle/>
                        <a:p>
                          <a:pPr marL="0" marR="0">
                            <a:lnSpc>
                              <a:spcPct val="115000"/>
                            </a:lnSpc>
                            <a:spcBef>
                              <a:spcPts val="0"/>
                            </a:spcBef>
                            <a:spcAft>
                              <a:spcPts val="1000"/>
                            </a:spcAft>
                          </a:pPr>
                          <a:r>
                            <a:rPr lang="en-US" sz="2700" baseline="-25000" dirty="0">
                              <a:effectLst/>
                              <a:latin typeface="Times New Roman" pitchFamily="18" charset="0"/>
                              <a:cs typeface="Times New Roman" pitchFamily="18" charset="0"/>
                            </a:rPr>
                            <a:t> </a:t>
                          </a:r>
                          <a:endParaRPr lang="vi-VN" sz="2700" dirty="0">
                            <a:effectLst/>
                            <a:latin typeface="Times New Roman" pitchFamily="18" charset="0"/>
                            <a:ea typeface="Arial"/>
                            <a:cs typeface="Times New Roman" pitchFamily="18" charset="0"/>
                          </a:endParaRPr>
                        </a:p>
                      </a:txBody>
                      <a:tcPr marL="102870" marR="102870" marT="0" marB="0">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2700" baseline="-25000" dirty="0">
                              <a:effectLst/>
                              <a:latin typeface="Times New Roman" pitchFamily="18" charset="0"/>
                              <a:cs typeface="Times New Roman" pitchFamily="18" charset="0"/>
                            </a:rPr>
                            <a:t> </a:t>
                          </a:r>
                          <a:endParaRPr lang="vi-VN" sz="2700" dirty="0">
                            <a:effectLst/>
                            <a:latin typeface="Times New Roman" pitchFamily="18" charset="0"/>
                            <a:ea typeface="Arial"/>
                            <a:cs typeface="Times New Roman" pitchFamily="18" charset="0"/>
                          </a:endParaRPr>
                        </a:p>
                      </a:txBody>
                      <a:tcPr marL="102870" marR="10287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10063">
                    <a:tc>
                      <a:txBody>
                        <a:bodyPr/>
                        <a:lstStyle/>
                        <a:p>
                          <a:pPr marL="0" marR="0">
                            <a:lnSpc>
                              <a:spcPct val="115000"/>
                            </a:lnSpc>
                            <a:spcBef>
                              <a:spcPts val="0"/>
                            </a:spcBef>
                            <a:spcAft>
                              <a:spcPts val="1000"/>
                            </a:spcAft>
                          </a:pPr>
                          <a:endParaRPr lang="en-US" sz="2700" b="0" dirty="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1000"/>
                            </a:spcAft>
                          </a:pPr>
                          <a:r>
                            <a:rPr lang="en-US" sz="3200" b="1" dirty="0">
                              <a:solidFill>
                                <a:schemeClr val="tx1"/>
                              </a:solidFill>
                              <a:effectLst/>
                              <a:latin typeface="Arial" panose="020B0604020202020204" pitchFamily="34" charset="0"/>
                              <a:cs typeface="Arial" panose="020B0604020202020204" pitchFamily="34" charset="0"/>
                            </a:rPr>
                            <a:t>e</a:t>
                          </a:r>
                          <a:r>
                            <a:rPr lang="en-US" sz="3200" b="1" baseline="-25000" dirty="0">
                              <a:solidFill>
                                <a:schemeClr val="tx1"/>
                              </a:solidFill>
                              <a:effectLst/>
                              <a:latin typeface="Arial" panose="020B0604020202020204" pitchFamily="34" charset="0"/>
                              <a:cs typeface="Arial" panose="020B0604020202020204" pitchFamily="34" charset="0"/>
                            </a:rPr>
                            <a:t>2 </a:t>
                          </a:r>
                          <a:r>
                            <a:rPr lang="en-US" sz="3200" b="1" dirty="0">
                              <a:solidFill>
                                <a:schemeClr val="tx1"/>
                              </a:solidFill>
                              <a:effectLst/>
                              <a:latin typeface="Arial" panose="020B0604020202020204" pitchFamily="34" charset="0"/>
                              <a:cs typeface="Arial" panose="020B0604020202020204" pitchFamily="34" charset="0"/>
                            </a:rPr>
                            <a:t>= 21 - 17 = 4</a:t>
                          </a:r>
                        </a:p>
                        <a:p>
                          <a:pPr marL="0" marR="0" algn="ctr">
                            <a:lnSpc>
                              <a:spcPct val="115000"/>
                            </a:lnSpc>
                            <a:spcBef>
                              <a:spcPts val="0"/>
                            </a:spcBef>
                            <a:spcAft>
                              <a:spcPts val="1000"/>
                            </a:spcAft>
                          </a:pPr>
                          <a:r>
                            <a:rPr lang="en-US" sz="3200" b="1" dirty="0">
                              <a:solidFill>
                                <a:schemeClr val="tx1"/>
                              </a:solidFill>
                              <a:effectLst/>
                              <a:latin typeface="Arial" panose="020B0604020202020204" pitchFamily="34" charset="0"/>
                              <a:cs typeface="Arial" panose="020B0604020202020204" pitchFamily="34" charset="0"/>
                            </a:rPr>
                            <a:t>e</a:t>
                          </a:r>
                          <a:r>
                            <a:rPr lang="en-US" sz="3200" b="1" baseline="-25000" dirty="0">
                              <a:solidFill>
                                <a:schemeClr val="tx1"/>
                              </a:solidFill>
                              <a:effectLst/>
                              <a:latin typeface="Arial" panose="020B0604020202020204" pitchFamily="34" charset="0"/>
                              <a:cs typeface="Arial" panose="020B0604020202020204" pitchFamily="34" charset="0"/>
                            </a:rPr>
                            <a:t>3 </a:t>
                          </a:r>
                          <a:r>
                            <a:rPr lang="en-US" sz="3200" b="1" dirty="0">
                              <a:solidFill>
                                <a:schemeClr val="tx1"/>
                              </a:solidFill>
                              <a:effectLst/>
                              <a:latin typeface="Arial" panose="020B0604020202020204" pitchFamily="34" charset="0"/>
                              <a:cs typeface="Arial" panose="020B0604020202020204" pitchFamily="34" charset="0"/>
                            </a:rPr>
                            <a:t>= 19 - 21= -2</a:t>
                          </a:r>
                          <a:endParaRPr lang="vi-VN" sz="3200" b="1" dirty="0">
                            <a:solidFill>
                              <a:schemeClr val="tx1"/>
                            </a:solidFill>
                            <a:effectLst/>
                            <a:latin typeface="Arial" panose="020B0604020202020204" pitchFamily="34" charset="0"/>
                            <a:cs typeface="Arial" panose="020B0604020202020204" pitchFamily="34"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0"/>
                            </a:spcBef>
                            <a:spcAft>
                              <a:spcPts val="1000"/>
                            </a:spcAft>
                          </a:pPr>
                          <a:endParaRPr lang="en-US" sz="2700" dirty="0">
                            <a:effectLst/>
                            <a:latin typeface="Times New Roman" pitchFamily="18" charset="0"/>
                            <a:cs typeface="Times New Roman" pitchFamily="18" charset="0"/>
                          </a:endParaRPr>
                        </a:p>
                        <a:p>
                          <a:pPr marL="0" marR="0" algn="ctr">
                            <a:lnSpc>
                              <a:spcPct val="115000"/>
                            </a:lnSpc>
                            <a:spcBef>
                              <a:spcPts val="0"/>
                            </a:spcBef>
                            <a:spcAft>
                              <a:spcPts val="1000"/>
                            </a:spcAft>
                          </a:pPr>
                          <a:r>
                            <a:rPr lang="en-US" sz="3200" b="1" dirty="0" err="1">
                              <a:effectLst/>
                              <a:latin typeface="Arial" panose="020B0604020202020204" pitchFamily="34" charset="0"/>
                              <a:cs typeface="Arial" panose="020B0604020202020204" pitchFamily="34" charset="0"/>
                            </a:rPr>
                            <a:t>F</a:t>
                          </a:r>
                          <a:r>
                            <a:rPr lang="en-US" sz="3200" b="1" baseline="-25000" dirty="0" err="1">
                              <a:effectLst/>
                              <a:latin typeface="Arial" panose="020B0604020202020204" pitchFamily="34" charset="0"/>
                              <a:cs typeface="Arial" panose="020B0604020202020204" pitchFamily="34" charset="0"/>
                            </a:rPr>
                            <a:t>3</a:t>
                          </a:r>
                          <a:r>
                            <a:rPr lang="en-US" sz="3200" b="1" baseline="-25000" dirty="0">
                              <a:effectLst/>
                              <a:latin typeface="Arial" panose="020B0604020202020204" pitchFamily="34" charset="0"/>
                              <a:cs typeface="Arial" panose="020B0604020202020204" pitchFamily="34" charset="0"/>
                            </a:rPr>
                            <a:t> </a:t>
                          </a:r>
                          <a:r>
                            <a:rPr lang="en-US" sz="3200" b="1" dirty="0">
                              <a:effectLst/>
                              <a:latin typeface="Arial" panose="020B0604020202020204" pitchFamily="34" charset="0"/>
                              <a:cs typeface="Arial" panose="020B0604020202020204" pitchFamily="34" charset="0"/>
                            </a:rPr>
                            <a:t> = </a:t>
                          </a:r>
                          <a14:m>
                            <m:oMath xmlns:m="http://schemas.openxmlformats.org/officeDocument/2006/math">
                              <m:f>
                                <m:fPr>
                                  <m:ctrlPr>
                                    <a:rPr lang="vi-VN" sz="3200" b="1" i="1">
                                      <a:effectLst/>
                                      <a:latin typeface="Cambria Math" panose="02040503050406030204" pitchFamily="18" charset="0"/>
                                    </a:rPr>
                                  </m:ctrlPr>
                                </m:fPr>
                                <m:num>
                                  <m:r>
                                    <a:rPr lang="en-US" sz="3200" b="1" i="1">
                                      <a:effectLst/>
                                      <a:latin typeface="Cambria Math"/>
                                    </a:rPr>
                                    <m:t>𝟏𝟕</m:t>
                                  </m:r>
                                  <m:r>
                                    <a:rPr lang="en-US" sz="3200" b="1">
                                      <a:effectLst/>
                                      <a:latin typeface="Cambria Math"/>
                                    </a:rPr>
                                    <m:t>+</m:t>
                                  </m:r>
                                  <m:r>
                                    <a:rPr lang="en-US" sz="3200" b="1" i="1">
                                      <a:effectLst/>
                                      <a:latin typeface="Cambria Math"/>
                                    </a:rPr>
                                    <m:t>𝟐𝟏</m:t>
                                  </m:r>
                                </m:num>
                                <m:den>
                                  <m:r>
                                    <a:rPr lang="en-US" sz="3200" b="1" i="1">
                                      <a:effectLst/>
                                      <a:latin typeface="Cambria Math"/>
                                    </a:rPr>
                                    <m:t>𝟐</m:t>
                                  </m:r>
                                </m:den>
                              </m:f>
                            </m:oMath>
                          </a14:m>
                          <a:r>
                            <a:rPr lang="en-US" sz="3200" b="1" dirty="0">
                              <a:effectLst/>
                              <a:latin typeface="Arial" panose="020B0604020202020204" pitchFamily="34" charset="0"/>
                              <a:cs typeface="Arial" panose="020B0604020202020204" pitchFamily="34" charset="0"/>
                            </a:rPr>
                            <a:t> = 19</a:t>
                          </a:r>
                          <a:endParaRPr lang="vi-VN" sz="3200" b="1"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1000"/>
                            </a:spcAft>
                          </a:pPr>
                          <a:r>
                            <a:rPr lang="en-US" sz="3200" b="1" dirty="0" err="1">
                              <a:effectLst/>
                              <a:latin typeface="Arial" panose="020B0604020202020204" pitchFamily="34" charset="0"/>
                              <a:cs typeface="Arial" panose="020B0604020202020204" pitchFamily="34" charset="0"/>
                            </a:rPr>
                            <a:t>F</a:t>
                          </a:r>
                          <a:r>
                            <a:rPr lang="en-US" sz="3200" b="1" baseline="-25000" dirty="0" err="1">
                              <a:effectLst/>
                              <a:latin typeface="Arial" panose="020B0604020202020204" pitchFamily="34" charset="0"/>
                              <a:cs typeface="Arial" panose="020B0604020202020204" pitchFamily="34" charset="0"/>
                            </a:rPr>
                            <a:t>4</a:t>
                          </a:r>
                          <a:r>
                            <a:rPr lang="en-US" sz="3200" b="1" dirty="0">
                              <a:effectLst/>
                              <a:latin typeface="Arial" panose="020B0604020202020204" pitchFamily="34" charset="0"/>
                              <a:cs typeface="Arial" panose="020B0604020202020204" pitchFamily="34" charset="0"/>
                            </a:rPr>
                            <a:t> = </a:t>
                          </a:r>
                          <a14:m>
                            <m:oMath xmlns:m="http://schemas.openxmlformats.org/officeDocument/2006/math">
                              <m:f>
                                <m:fPr>
                                  <m:ctrlPr>
                                    <a:rPr lang="vi-VN" sz="3200" b="1" i="1">
                                      <a:effectLst/>
                                      <a:latin typeface="Cambria Math" panose="02040503050406030204" pitchFamily="18" charset="0"/>
                                    </a:rPr>
                                  </m:ctrlPr>
                                </m:fPr>
                                <m:num>
                                  <m:r>
                                    <a:rPr lang="en-US" sz="3200" b="1" i="1">
                                      <a:effectLst/>
                                      <a:latin typeface="Cambria Math"/>
                                    </a:rPr>
                                    <m:t>𝟏𝟕</m:t>
                                  </m:r>
                                  <m:r>
                                    <a:rPr lang="en-US" sz="3200" b="1">
                                      <a:effectLst/>
                                      <a:latin typeface="Cambria Math"/>
                                    </a:rPr>
                                    <m:t>+</m:t>
                                  </m:r>
                                  <m:r>
                                    <a:rPr lang="en-US" sz="3200" b="1" i="1">
                                      <a:effectLst/>
                                      <a:latin typeface="Cambria Math"/>
                                    </a:rPr>
                                    <m:t>𝟐𝟏</m:t>
                                  </m:r>
                                  <m:r>
                                    <a:rPr lang="en-US" sz="3200" b="1">
                                      <a:effectLst/>
                                      <a:latin typeface="Cambria Math"/>
                                    </a:rPr>
                                    <m:t>+</m:t>
                                  </m:r>
                                  <m:r>
                                    <a:rPr lang="en-US" sz="3200" b="1" i="1">
                                      <a:effectLst/>
                                      <a:latin typeface="Cambria Math"/>
                                    </a:rPr>
                                    <m:t>𝟏𝟗</m:t>
                                  </m:r>
                                </m:num>
                                <m:den>
                                  <m:r>
                                    <a:rPr lang="en-US" sz="3200" b="1" i="1">
                                      <a:effectLst/>
                                      <a:latin typeface="Cambria Math"/>
                                    </a:rPr>
                                    <m:t>𝟑</m:t>
                                  </m:r>
                                </m:den>
                              </m:f>
                            </m:oMath>
                          </a14:m>
                          <a:r>
                            <a:rPr lang="en-US" sz="3200" b="1" dirty="0">
                              <a:effectLst/>
                              <a:latin typeface="Arial" panose="020B0604020202020204" pitchFamily="34" charset="0"/>
                              <a:cs typeface="Arial" panose="020B0604020202020204" pitchFamily="34" charset="0"/>
                            </a:rPr>
                            <a:t> = 19</a:t>
                          </a:r>
                          <a:endParaRPr lang="vi-VN" sz="3200" b="1" dirty="0">
                            <a:effectLst/>
                            <a:latin typeface="Arial" panose="020B0604020202020204" pitchFamily="34" charset="0"/>
                            <a:ea typeface="Arial"/>
                            <a:cs typeface="Arial" panose="020B0604020202020204" pitchFamily="34"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752600">
                    <a:tc>
                      <a:txBody>
                        <a:bodyPr/>
                        <a:lstStyle/>
                        <a:p>
                          <a:pPr marL="0" marR="0" algn="ctr">
                            <a:lnSpc>
                              <a:spcPct val="115000"/>
                            </a:lnSpc>
                            <a:spcBef>
                              <a:spcPts val="0"/>
                            </a:spcBef>
                            <a:spcAft>
                              <a:spcPts val="1000"/>
                            </a:spcAft>
                          </a:pPr>
                          <a:r>
                            <a:rPr lang="en-US" sz="3200" b="1" dirty="0">
                              <a:solidFill>
                                <a:schemeClr val="tx1"/>
                              </a:solidFill>
                              <a:effectLst/>
                              <a:latin typeface="Arial" panose="020B0604020202020204" pitchFamily="34" charset="0"/>
                              <a:cs typeface="Arial" panose="020B0604020202020204" pitchFamily="34" charset="0"/>
                            </a:rPr>
                            <a:t>MAE =  </a:t>
                          </a:r>
                          <a14:m>
                            <m:oMath xmlns:m="http://schemas.openxmlformats.org/officeDocument/2006/math">
                              <m:f>
                                <m:fPr>
                                  <m:ctrlPr>
                                    <a:rPr lang="vi-VN" sz="3200" b="1" i="1">
                                      <a:solidFill>
                                        <a:schemeClr val="tx1"/>
                                      </a:solidFill>
                                      <a:effectLst/>
                                      <a:latin typeface="Cambria Math" panose="02040503050406030204" pitchFamily="18" charset="0"/>
                                    </a:rPr>
                                  </m:ctrlPr>
                                </m:fPr>
                                <m:num>
                                  <m:r>
                                    <a:rPr lang="en-US" sz="3200" b="1" i="1">
                                      <a:solidFill>
                                        <a:schemeClr val="tx1"/>
                                      </a:solidFill>
                                      <a:effectLst/>
                                      <a:latin typeface="Cambria Math"/>
                                    </a:rPr>
                                    <m:t>𝟒𝟏</m:t>
                                  </m:r>
                                </m:num>
                                <m:den>
                                  <m:r>
                                    <a:rPr lang="en-US" sz="3200" b="1" i="1">
                                      <a:solidFill>
                                        <a:schemeClr val="tx1"/>
                                      </a:solidFill>
                                      <a:effectLst/>
                                      <a:latin typeface="Cambria Math"/>
                                    </a:rPr>
                                    <m:t>𝟏𝟏</m:t>
                                  </m:r>
                                </m:den>
                              </m:f>
                            </m:oMath>
                          </a14:m>
                          <a:r>
                            <a:rPr lang="en-US" sz="3200" b="1" dirty="0">
                              <a:solidFill>
                                <a:schemeClr val="tx1"/>
                              </a:solidFill>
                              <a:effectLst/>
                              <a:latin typeface="Arial" panose="020B0604020202020204" pitchFamily="34" charset="0"/>
                              <a:cs typeface="Arial" panose="020B0604020202020204" pitchFamily="34" charset="0"/>
                            </a:rPr>
                            <a:t> = 3.73</a:t>
                          </a:r>
                          <a:endParaRPr lang="vi-VN" sz="3200" b="1" dirty="0">
                            <a:solidFill>
                              <a:schemeClr val="tx1"/>
                            </a:solidFill>
                            <a:effectLst/>
                            <a:latin typeface="Arial" panose="020B0604020202020204" pitchFamily="34" charset="0"/>
                            <a:ea typeface="Arial"/>
                            <a:cs typeface="Arial" panose="020B0604020202020204" pitchFamily="34"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1000"/>
                            </a:spcAft>
                          </a:pPr>
                          <a:r>
                            <a:rPr lang="en-US" sz="3200" b="1" dirty="0">
                              <a:effectLst/>
                              <a:latin typeface="Arial" panose="020B0604020202020204" pitchFamily="34" charset="0"/>
                              <a:cs typeface="Arial" panose="020B0604020202020204" pitchFamily="34" charset="0"/>
                            </a:rPr>
                            <a:t>MAE = </a:t>
                          </a:r>
                          <a14:m>
                            <m:oMath xmlns:m="http://schemas.openxmlformats.org/officeDocument/2006/math">
                              <m:f>
                                <m:fPr>
                                  <m:ctrlPr>
                                    <a:rPr lang="vi-VN" sz="3200" b="1" i="1">
                                      <a:effectLst/>
                                      <a:latin typeface="Cambria Math" panose="02040503050406030204" pitchFamily="18" charset="0"/>
                                    </a:rPr>
                                  </m:ctrlPr>
                                </m:fPr>
                                <m:num>
                                  <m:r>
                                    <a:rPr lang="en-US" sz="3200" b="1" i="1">
                                      <a:effectLst/>
                                      <a:latin typeface="Cambria Math"/>
                                    </a:rPr>
                                    <m:t>𝟐𝟔</m:t>
                                  </m:r>
                                  <m:r>
                                    <a:rPr lang="en-US" sz="3200" b="1">
                                      <a:effectLst/>
                                      <a:latin typeface="Cambria Math"/>
                                    </a:rPr>
                                    <m:t>.</m:t>
                                  </m:r>
                                  <m:r>
                                    <a:rPr lang="en-US" sz="3200" b="1" i="1">
                                      <a:effectLst/>
                                      <a:latin typeface="Cambria Math"/>
                                    </a:rPr>
                                    <m:t>𝟖𝟏</m:t>
                                  </m:r>
                                </m:num>
                                <m:den>
                                  <m:r>
                                    <a:rPr lang="en-US" sz="3200" b="1" i="1">
                                      <a:effectLst/>
                                      <a:latin typeface="Cambria Math"/>
                                    </a:rPr>
                                    <m:t>𝟏𝟏</m:t>
                                  </m:r>
                                </m:den>
                              </m:f>
                            </m:oMath>
                          </a14:m>
                          <a:r>
                            <a:rPr lang="en-US" sz="3200" b="1" dirty="0">
                              <a:effectLst/>
                              <a:latin typeface="Arial" panose="020B0604020202020204" pitchFamily="34" charset="0"/>
                              <a:cs typeface="Arial" panose="020B0604020202020204" pitchFamily="34" charset="0"/>
                            </a:rPr>
                            <a:t> = 2.44</a:t>
                          </a:r>
                          <a:endParaRPr lang="vi-VN" sz="3200" b="1" dirty="0">
                            <a:effectLst/>
                            <a:latin typeface="Arial" panose="020B0604020202020204" pitchFamily="34" charset="0"/>
                            <a:ea typeface="Arial"/>
                            <a:cs typeface="Arial" panose="020B0604020202020204" pitchFamily="34"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447800">
                    <a:tc>
                      <a:txBody>
                        <a:bodyPr/>
                        <a:lstStyle/>
                        <a:p>
                          <a:pPr marL="0" marR="0" algn="ctr">
                            <a:lnSpc>
                              <a:spcPct val="115000"/>
                            </a:lnSpc>
                            <a:spcBef>
                              <a:spcPts val="0"/>
                            </a:spcBef>
                            <a:spcAft>
                              <a:spcPts val="1000"/>
                            </a:spcAft>
                          </a:pPr>
                          <a:r>
                            <a:rPr lang="en-US" sz="3200" b="1" dirty="0">
                              <a:solidFill>
                                <a:schemeClr val="tx1"/>
                              </a:solidFill>
                              <a:effectLst/>
                              <a:latin typeface="Arial" panose="020B0604020202020204" pitchFamily="34" charset="0"/>
                              <a:cs typeface="Arial" panose="020B0604020202020204" pitchFamily="34" charset="0"/>
                            </a:rPr>
                            <a:t>MSE =  </a:t>
                          </a:r>
                          <a14:m>
                            <m:oMath xmlns:m="http://schemas.openxmlformats.org/officeDocument/2006/math">
                              <m:f>
                                <m:fPr>
                                  <m:ctrlPr>
                                    <a:rPr lang="vi-VN" sz="3200" b="1" i="1">
                                      <a:solidFill>
                                        <a:schemeClr val="tx1"/>
                                      </a:solidFill>
                                      <a:effectLst/>
                                      <a:latin typeface="Cambria Math" panose="02040503050406030204" pitchFamily="18" charset="0"/>
                                    </a:rPr>
                                  </m:ctrlPr>
                                </m:fPr>
                                <m:num>
                                  <m:r>
                                    <a:rPr lang="en-US" sz="3200" b="1" i="1">
                                      <a:solidFill>
                                        <a:schemeClr val="tx1"/>
                                      </a:solidFill>
                                      <a:effectLst/>
                                      <a:latin typeface="Cambria Math"/>
                                    </a:rPr>
                                    <m:t>𝟏𝟕𝟗</m:t>
                                  </m:r>
                                </m:num>
                                <m:den>
                                  <m:r>
                                    <a:rPr lang="en-US" sz="3200" b="1" i="1">
                                      <a:solidFill>
                                        <a:schemeClr val="tx1"/>
                                      </a:solidFill>
                                      <a:effectLst/>
                                      <a:latin typeface="Cambria Math"/>
                                    </a:rPr>
                                    <m:t>𝟏𝟏</m:t>
                                  </m:r>
                                </m:den>
                              </m:f>
                            </m:oMath>
                          </a14:m>
                          <a:r>
                            <a:rPr lang="en-US" sz="3200" b="1" dirty="0">
                              <a:solidFill>
                                <a:schemeClr val="tx1"/>
                              </a:solidFill>
                              <a:effectLst/>
                              <a:latin typeface="Arial" panose="020B0604020202020204" pitchFamily="34" charset="0"/>
                              <a:cs typeface="Arial" panose="020B0604020202020204" pitchFamily="34" charset="0"/>
                            </a:rPr>
                            <a:t> = 16.27</a:t>
                          </a:r>
                          <a:endParaRPr lang="vi-VN" sz="3200" b="1" dirty="0">
                            <a:solidFill>
                              <a:schemeClr val="tx1"/>
                            </a:solidFill>
                            <a:effectLst/>
                            <a:latin typeface="Arial" panose="020B0604020202020204" pitchFamily="34" charset="0"/>
                            <a:ea typeface="Arial"/>
                            <a:cs typeface="Arial" panose="020B0604020202020204" pitchFamily="34"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1000"/>
                            </a:spcAft>
                          </a:pPr>
                          <a:r>
                            <a:rPr lang="en-US" sz="3200" b="1" dirty="0">
                              <a:effectLst/>
                              <a:latin typeface="Arial" panose="020B0604020202020204" pitchFamily="34" charset="0"/>
                              <a:cs typeface="Arial" panose="020B0604020202020204" pitchFamily="34" charset="0"/>
                            </a:rPr>
                            <a:t>MSE = </a:t>
                          </a:r>
                          <a14:m>
                            <m:oMath xmlns:m="http://schemas.openxmlformats.org/officeDocument/2006/math">
                              <m:f>
                                <m:fPr>
                                  <m:ctrlPr>
                                    <a:rPr lang="vi-VN" sz="3200" b="1" i="1">
                                      <a:effectLst/>
                                      <a:latin typeface="Cambria Math" panose="02040503050406030204" pitchFamily="18" charset="0"/>
                                    </a:rPr>
                                  </m:ctrlPr>
                                </m:fPr>
                                <m:num>
                                  <m:r>
                                    <a:rPr lang="en-US" sz="3200" b="1" i="1">
                                      <a:effectLst/>
                                      <a:latin typeface="Cambria Math"/>
                                    </a:rPr>
                                    <m:t>𝟖𝟗</m:t>
                                  </m:r>
                                  <m:r>
                                    <a:rPr lang="en-US" sz="3200" b="1">
                                      <a:effectLst/>
                                      <a:latin typeface="Cambria Math"/>
                                    </a:rPr>
                                    <m:t>.</m:t>
                                  </m:r>
                                  <m:r>
                                    <a:rPr lang="en-US" sz="3200" b="1" i="1">
                                      <a:effectLst/>
                                      <a:latin typeface="Cambria Math"/>
                                    </a:rPr>
                                    <m:t>𝟎𝟕</m:t>
                                  </m:r>
                                </m:num>
                                <m:den>
                                  <m:r>
                                    <a:rPr lang="en-US" sz="3200" b="1" i="1">
                                      <a:effectLst/>
                                      <a:latin typeface="Cambria Math"/>
                                    </a:rPr>
                                    <m:t>𝟏𝟏</m:t>
                                  </m:r>
                                </m:den>
                              </m:f>
                            </m:oMath>
                          </a14:m>
                          <a:r>
                            <a:rPr lang="en-US" sz="3200" b="1" dirty="0">
                              <a:effectLst/>
                              <a:latin typeface="Arial" panose="020B0604020202020204" pitchFamily="34" charset="0"/>
                              <a:cs typeface="Arial" panose="020B0604020202020204" pitchFamily="34" charset="0"/>
                            </a:rPr>
                            <a:t> = 8.10</a:t>
                          </a:r>
                          <a:endParaRPr lang="vi-VN" sz="3200" b="1" dirty="0">
                            <a:effectLst/>
                            <a:latin typeface="Arial" panose="020B0604020202020204" pitchFamily="34" charset="0"/>
                            <a:ea typeface="Arial"/>
                            <a:cs typeface="Arial" panose="020B0604020202020204" pitchFamily="34"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060345">
                    <a:tc>
                      <a:txBody>
                        <a:bodyPr/>
                        <a:lstStyle/>
                        <a:p>
                          <a:pPr marL="0" marR="0" algn="ctr">
                            <a:lnSpc>
                              <a:spcPct val="115000"/>
                            </a:lnSpc>
                            <a:spcBef>
                              <a:spcPts val="0"/>
                            </a:spcBef>
                            <a:spcAft>
                              <a:spcPts val="1000"/>
                            </a:spcAft>
                          </a:pPr>
                          <a:r>
                            <a:rPr lang="en-US" sz="3200" b="1" dirty="0">
                              <a:solidFill>
                                <a:schemeClr val="tx1"/>
                              </a:solidFill>
                              <a:effectLst/>
                              <a:latin typeface="Arial" panose="020B0604020202020204" pitchFamily="34" charset="0"/>
                              <a:cs typeface="Arial" panose="020B0604020202020204" pitchFamily="34" charset="0"/>
                            </a:rPr>
                            <a:t>% </a:t>
                          </a:r>
                          <a:r>
                            <a:rPr lang="en-US" sz="3200" b="1" dirty="0" err="1">
                              <a:solidFill>
                                <a:schemeClr val="tx1"/>
                              </a:solidFill>
                              <a:effectLst/>
                              <a:latin typeface="Arial" panose="020B0604020202020204" pitchFamily="34" charset="0"/>
                              <a:cs typeface="Arial" panose="020B0604020202020204" pitchFamily="34" charset="0"/>
                            </a:rPr>
                            <a:t>Sai</a:t>
                          </a:r>
                          <a:r>
                            <a:rPr lang="en-US" sz="3200" b="1" dirty="0">
                              <a:solidFill>
                                <a:schemeClr val="tx1"/>
                              </a:solidFill>
                              <a:effectLst/>
                              <a:latin typeface="Arial" panose="020B0604020202020204" pitchFamily="34" charset="0"/>
                              <a:cs typeface="Arial" panose="020B0604020202020204" pitchFamily="34" charset="0"/>
                            </a:rPr>
                            <a:t> </a:t>
                          </a:r>
                          <a:r>
                            <a:rPr lang="en-US" sz="3200" b="1" dirty="0" err="1">
                              <a:solidFill>
                                <a:schemeClr val="tx1"/>
                              </a:solidFill>
                              <a:effectLst/>
                              <a:latin typeface="Arial" panose="020B0604020202020204" pitchFamily="34" charset="0"/>
                              <a:cs typeface="Arial" panose="020B0604020202020204" pitchFamily="34" charset="0"/>
                            </a:rPr>
                            <a:t>số</a:t>
                          </a:r>
                          <a:r>
                            <a:rPr lang="en-US" sz="3200" b="1" dirty="0">
                              <a:solidFill>
                                <a:schemeClr val="tx1"/>
                              </a:solidFill>
                              <a:effectLst/>
                              <a:latin typeface="Arial" panose="020B0604020202020204" pitchFamily="34" charset="0"/>
                              <a:cs typeface="Arial" panose="020B0604020202020204" pitchFamily="34" charset="0"/>
                            </a:rPr>
                            <a:t> </a:t>
                          </a:r>
                          <a:r>
                            <a:rPr lang="en-US" sz="3200" b="1" dirty="0" err="1">
                              <a:solidFill>
                                <a:schemeClr val="tx1"/>
                              </a:solidFill>
                              <a:effectLst/>
                              <a:latin typeface="Arial" panose="020B0604020202020204" pitchFamily="34" charset="0"/>
                              <a:cs typeface="Arial" panose="020B0604020202020204" pitchFamily="34" charset="0"/>
                            </a:rPr>
                            <a:t>tuần</a:t>
                          </a:r>
                          <a:r>
                            <a:rPr lang="en-US" sz="3200" b="1" dirty="0">
                              <a:solidFill>
                                <a:schemeClr val="tx1"/>
                              </a:solidFill>
                              <a:effectLst/>
                              <a:latin typeface="Arial" panose="020B0604020202020204" pitchFamily="34" charset="0"/>
                              <a:cs typeface="Arial" panose="020B0604020202020204" pitchFamily="34" charset="0"/>
                            </a:rPr>
                            <a:t> 2= </a:t>
                          </a:r>
                          <a14:m>
                            <m:oMath xmlns:m="http://schemas.openxmlformats.org/officeDocument/2006/math">
                              <m:f>
                                <m:fPr>
                                  <m:ctrlPr>
                                    <a:rPr lang="vi-VN" sz="3200" b="1" i="1">
                                      <a:solidFill>
                                        <a:schemeClr val="tx1"/>
                                      </a:solidFill>
                                      <a:effectLst/>
                                      <a:latin typeface="Cambria Math" panose="02040503050406030204" pitchFamily="18" charset="0"/>
                                    </a:rPr>
                                  </m:ctrlPr>
                                </m:fPr>
                                <m:num>
                                  <m:r>
                                    <a:rPr lang="en-US" sz="3200" b="1" i="1">
                                      <a:solidFill>
                                        <a:schemeClr val="tx1"/>
                                      </a:solidFill>
                                      <a:effectLst/>
                                      <a:latin typeface="Cambria Math"/>
                                    </a:rPr>
                                    <m:t>𝟒</m:t>
                                  </m:r>
                                </m:num>
                                <m:den>
                                  <m:r>
                                    <a:rPr lang="en-US" sz="3200" b="1" i="1">
                                      <a:solidFill>
                                        <a:schemeClr val="tx1"/>
                                      </a:solidFill>
                                      <a:effectLst/>
                                      <a:latin typeface="Cambria Math"/>
                                    </a:rPr>
                                    <m:t>𝟐𝟏</m:t>
                                  </m:r>
                                </m:den>
                              </m:f>
                            </m:oMath>
                          </a14:m>
                          <a:r>
                            <a:rPr lang="en-US" sz="3200" b="1" dirty="0">
                              <a:solidFill>
                                <a:schemeClr val="tx1"/>
                              </a:solidFill>
                              <a:effectLst/>
                              <a:latin typeface="Arial" panose="020B0604020202020204" pitchFamily="34" charset="0"/>
                              <a:cs typeface="Arial" panose="020B0604020202020204" pitchFamily="34" charset="0"/>
                            </a:rPr>
                            <a:t> x 100 = 19.05%</a:t>
                          </a:r>
                          <a:endParaRPr lang="vi-VN" sz="3200" b="1" dirty="0">
                            <a:solidFill>
                              <a:schemeClr val="tx1"/>
                            </a:solidFill>
                            <a:effectLst/>
                            <a:latin typeface="Arial" panose="020B0604020202020204" pitchFamily="34" charset="0"/>
                            <a:cs typeface="Arial" panose="020B0604020202020204" pitchFamily="34" charset="0"/>
                          </a:endParaRPr>
                        </a:p>
                        <a:p>
                          <a:pPr marL="0" marR="0" algn="ctr">
                            <a:lnSpc>
                              <a:spcPct val="115000"/>
                            </a:lnSpc>
                            <a:spcBef>
                              <a:spcPts val="0"/>
                            </a:spcBef>
                            <a:spcAft>
                              <a:spcPts val="1000"/>
                            </a:spcAft>
                          </a:pPr>
                          <a:r>
                            <a:rPr lang="en-US" sz="3200" b="1" dirty="0" err="1">
                              <a:solidFill>
                                <a:schemeClr val="tx1"/>
                              </a:solidFill>
                              <a:effectLst/>
                              <a:latin typeface="Arial" panose="020B0604020202020204" pitchFamily="34" charset="0"/>
                              <a:cs typeface="Arial" panose="020B0604020202020204" pitchFamily="34" charset="0"/>
                            </a:rPr>
                            <a:t>MAPE</a:t>
                          </a:r>
                          <a:r>
                            <a:rPr lang="en-US" sz="3200" b="1" dirty="0">
                              <a:solidFill>
                                <a:schemeClr val="tx1"/>
                              </a:solidFill>
                              <a:effectLst/>
                              <a:latin typeface="Arial" panose="020B0604020202020204" pitchFamily="34" charset="0"/>
                              <a:cs typeface="Arial" panose="020B0604020202020204" pitchFamily="34" charset="0"/>
                            </a:rPr>
                            <a:t> =  </a:t>
                          </a:r>
                          <a14:m>
                            <m:oMath xmlns:m="http://schemas.openxmlformats.org/officeDocument/2006/math">
                              <m:f>
                                <m:fPr>
                                  <m:ctrlPr>
                                    <a:rPr lang="vi-VN" sz="3200" b="1" i="1">
                                      <a:solidFill>
                                        <a:schemeClr val="tx1"/>
                                      </a:solidFill>
                                      <a:effectLst/>
                                      <a:latin typeface="Cambria Math" panose="02040503050406030204" pitchFamily="18" charset="0"/>
                                    </a:rPr>
                                  </m:ctrlPr>
                                </m:fPr>
                                <m:num>
                                  <m:r>
                                    <a:rPr lang="en-US" sz="3200" b="1" i="1">
                                      <a:solidFill>
                                        <a:schemeClr val="tx1"/>
                                      </a:solidFill>
                                      <a:effectLst/>
                                      <a:latin typeface="Cambria Math"/>
                                    </a:rPr>
                                    <m:t>𝟐𝟏𝟏</m:t>
                                  </m:r>
                                  <m:r>
                                    <a:rPr lang="en-US" sz="3200" b="1">
                                      <a:solidFill>
                                        <a:schemeClr val="tx1"/>
                                      </a:solidFill>
                                      <a:effectLst/>
                                      <a:latin typeface="Cambria Math"/>
                                    </a:rPr>
                                    <m:t>.</m:t>
                                  </m:r>
                                  <m:r>
                                    <a:rPr lang="en-US" sz="3200" b="1" i="1">
                                      <a:solidFill>
                                        <a:schemeClr val="tx1"/>
                                      </a:solidFill>
                                      <a:effectLst/>
                                      <a:latin typeface="Cambria Math"/>
                                    </a:rPr>
                                    <m:t>𝟔𝟗</m:t>
                                  </m:r>
                                </m:num>
                                <m:den>
                                  <m:r>
                                    <a:rPr lang="en-US" sz="3200" b="1" i="1">
                                      <a:solidFill>
                                        <a:schemeClr val="tx1"/>
                                      </a:solidFill>
                                      <a:effectLst/>
                                      <a:latin typeface="Cambria Math"/>
                                    </a:rPr>
                                    <m:t>𝟏𝟏</m:t>
                                  </m:r>
                                </m:den>
                              </m:f>
                            </m:oMath>
                          </a14:m>
                          <a:r>
                            <a:rPr lang="en-US" sz="3200" b="1" dirty="0">
                              <a:solidFill>
                                <a:schemeClr val="tx1"/>
                              </a:solidFill>
                              <a:effectLst/>
                              <a:latin typeface="Arial" panose="020B0604020202020204" pitchFamily="34" charset="0"/>
                              <a:cs typeface="Arial" panose="020B0604020202020204" pitchFamily="34" charset="0"/>
                            </a:rPr>
                            <a:t> = 19.24%</a:t>
                          </a:r>
                          <a:endParaRPr lang="vi-VN" sz="3200" b="1" dirty="0">
                            <a:solidFill>
                              <a:schemeClr val="tx1"/>
                            </a:solidFill>
                            <a:effectLst/>
                            <a:latin typeface="Arial" panose="020B0604020202020204" pitchFamily="34" charset="0"/>
                            <a:cs typeface="Arial" panose="020B0604020202020204" pitchFamily="34" charset="0"/>
                          </a:endParaRPr>
                        </a:p>
                        <a:p>
                          <a:pPr marL="0" marR="0">
                            <a:lnSpc>
                              <a:spcPct val="115000"/>
                            </a:lnSpc>
                            <a:spcBef>
                              <a:spcPts val="0"/>
                            </a:spcBef>
                            <a:spcAft>
                              <a:spcPts val="1000"/>
                            </a:spcAft>
                          </a:pPr>
                          <a:r>
                            <a:rPr lang="en-US" sz="2700" b="0" dirty="0">
                              <a:solidFill>
                                <a:schemeClr val="tx1"/>
                              </a:solidFill>
                              <a:effectLst/>
                              <a:latin typeface="Times New Roman" pitchFamily="18" charset="0"/>
                              <a:cs typeface="Times New Roman" pitchFamily="18" charset="0"/>
                            </a:rPr>
                            <a:t> </a:t>
                          </a:r>
                          <a:endParaRPr lang="vi-VN" sz="2700" b="0" dirty="0">
                            <a:solidFill>
                              <a:schemeClr val="tx1"/>
                            </a:solidFill>
                            <a:effectLst/>
                            <a:latin typeface="Times New Roman" pitchFamily="18" charset="0"/>
                            <a:ea typeface="Arial"/>
                            <a:cs typeface="Times New Roman"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1000"/>
                            </a:spcAft>
                          </a:pP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Sai</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số</a:t>
                          </a:r>
                          <a:r>
                            <a:rPr lang="en-US" sz="3200" b="1" dirty="0">
                              <a:effectLst/>
                              <a:latin typeface="Arial" panose="020B0604020202020204" pitchFamily="34" charset="0"/>
                              <a:cs typeface="Arial" panose="020B0604020202020204" pitchFamily="34" charset="0"/>
                            </a:rPr>
                            <a:t> </a:t>
                          </a:r>
                          <a:r>
                            <a:rPr lang="en-US" sz="3200" b="1" dirty="0" err="1">
                              <a:effectLst/>
                              <a:latin typeface="Arial" panose="020B0604020202020204" pitchFamily="34" charset="0"/>
                              <a:cs typeface="Arial" panose="020B0604020202020204" pitchFamily="34" charset="0"/>
                            </a:rPr>
                            <a:t>tuần</a:t>
                          </a:r>
                          <a:r>
                            <a:rPr lang="en-US" sz="3200" b="1" dirty="0">
                              <a:effectLst/>
                              <a:latin typeface="Arial" panose="020B0604020202020204" pitchFamily="34" charset="0"/>
                              <a:cs typeface="Arial" panose="020B0604020202020204" pitchFamily="34" charset="0"/>
                            </a:rPr>
                            <a:t> 2= </a:t>
                          </a:r>
                          <a14:m>
                            <m:oMath xmlns:m="http://schemas.openxmlformats.org/officeDocument/2006/math">
                              <m:f>
                                <m:fPr>
                                  <m:ctrlPr>
                                    <a:rPr lang="vi-VN" sz="3200" b="1" i="1">
                                      <a:effectLst/>
                                      <a:latin typeface="Cambria Math" panose="02040503050406030204" pitchFamily="18" charset="0"/>
                                    </a:rPr>
                                  </m:ctrlPr>
                                </m:fPr>
                                <m:num>
                                  <m:r>
                                    <a:rPr lang="en-US" sz="3200" b="1" i="1">
                                      <a:effectLst/>
                                      <a:latin typeface="Cambria Math"/>
                                    </a:rPr>
                                    <m:t>𝟒</m:t>
                                  </m:r>
                                </m:num>
                                <m:den>
                                  <m:r>
                                    <a:rPr lang="en-US" sz="3200" b="1" i="1">
                                      <a:effectLst/>
                                      <a:latin typeface="Cambria Math"/>
                                    </a:rPr>
                                    <m:t>𝟏𝟏</m:t>
                                  </m:r>
                                </m:den>
                              </m:f>
                            </m:oMath>
                          </a14:m>
                          <a:r>
                            <a:rPr lang="en-US" sz="3200" b="1" dirty="0">
                              <a:effectLst/>
                              <a:latin typeface="Arial" panose="020B0604020202020204" pitchFamily="34" charset="0"/>
                              <a:cs typeface="Arial" panose="020B0604020202020204" pitchFamily="34" charset="0"/>
                            </a:rPr>
                            <a:t> x 100 = 19.05%</a:t>
                          </a:r>
                          <a:endParaRPr lang="vi-VN" sz="3200" b="1"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1000"/>
                            </a:spcAft>
                          </a:pPr>
                          <a:r>
                            <a:rPr lang="en-US" sz="3200" b="1" dirty="0" err="1">
                              <a:effectLst/>
                              <a:latin typeface="Arial" panose="020B0604020202020204" pitchFamily="34" charset="0"/>
                              <a:cs typeface="Arial" panose="020B0604020202020204" pitchFamily="34" charset="0"/>
                            </a:rPr>
                            <a:t>MAPE</a:t>
                          </a:r>
                          <a:r>
                            <a:rPr lang="en-US" sz="3200" b="1" dirty="0">
                              <a:effectLst/>
                              <a:latin typeface="Arial" panose="020B0604020202020204" pitchFamily="34" charset="0"/>
                              <a:cs typeface="Arial" panose="020B0604020202020204" pitchFamily="34" charset="0"/>
                            </a:rPr>
                            <a:t> = </a:t>
                          </a:r>
                          <a14:m>
                            <m:oMath xmlns:m="http://schemas.openxmlformats.org/officeDocument/2006/math">
                              <m:f>
                                <m:fPr>
                                  <m:ctrlPr>
                                    <a:rPr lang="vi-VN" sz="3200" b="1" i="1">
                                      <a:effectLst/>
                                      <a:latin typeface="Cambria Math" panose="02040503050406030204" pitchFamily="18" charset="0"/>
                                    </a:rPr>
                                  </m:ctrlPr>
                                </m:fPr>
                                <m:num>
                                  <m:r>
                                    <a:rPr lang="en-US" sz="3200" b="1" i="1">
                                      <a:effectLst/>
                                      <a:latin typeface="Cambria Math"/>
                                    </a:rPr>
                                    <m:t>𝟏𝟒𝟏</m:t>
                                  </m:r>
                                  <m:r>
                                    <a:rPr lang="en-US" sz="3200" b="1">
                                      <a:effectLst/>
                                      <a:latin typeface="Cambria Math"/>
                                    </a:rPr>
                                    <m:t>.</m:t>
                                  </m:r>
                                  <m:r>
                                    <a:rPr lang="en-US" sz="3200" b="1" i="1">
                                      <a:effectLst/>
                                      <a:latin typeface="Cambria Math"/>
                                    </a:rPr>
                                    <m:t>𝟑𝟒</m:t>
                                  </m:r>
                                </m:num>
                                <m:den>
                                  <m:r>
                                    <a:rPr lang="en-US" sz="3200" b="1" i="1">
                                      <a:effectLst/>
                                      <a:latin typeface="Cambria Math"/>
                                    </a:rPr>
                                    <m:t>𝟏𝟏</m:t>
                                  </m:r>
                                </m:den>
                              </m:f>
                            </m:oMath>
                          </a14:m>
                          <a:r>
                            <a:rPr lang="en-US" sz="3200" b="1" dirty="0">
                              <a:effectLst/>
                              <a:latin typeface="Arial" panose="020B0604020202020204" pitchFamily="34" charset="0"/>
                              <a:cs typeface="Arial" panose="020B0604020202020204" pitchFamily="34" charset="0"/>
                            </a:rPr>
                            <a:t> = 12.85%</a:t>
                          </a:r>
                          <a:endParaRPr lang="vi-VN" sz="3200" b="1" dirty="0">
                            <a:effectLst/>
                            <a:latin typeface="Arial" panose="020B0604020202020204" pitchFamily="34" charset="0"/>
                            <a:ea typeface="Arial"/>
                            <a:cs typeface="Arial" panose="020B0604020202020204" pitchFamily="34"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mc:Choice>
        <mc:Fallback>
          <p:graphicFrame>
            <p:nvGraphicFramePr>
              <p:cNvPr id="4" name="Content Placeholder 3"/>
              <p:cNvGraphicFramePr>
                <a:graphicFrameLocks noGrp="1"/>
              </p:cNvGraphicFramePr>
              <p:nvPr>
                <p:ph idx="1"/>
                <p:extLst>
                  <p:ext uri="{D42A27DB-BD31-4B8C-83A1-F6EECF244321}">
                    <p14:modId xmlns:p14="http://schemas.microsoft.com/office/powerpoint/2010/main" val="3157066764"/>
                  </p:ext>
                </p:extLst>
              </p:nvPr>
            </p:nvGraphicFramePr>
            <p:xfrm>
              <a:off x="0" y="0"/>
              <a:ext cx="18288000" cy="10957602"/>
            </p:xfrm>
            <a:graphic>
              <a:graphicData uri="http://schemas.openxmlformats.org/drawingml/2006/table">
                <a:tbl>
                  <a:tblPr firstRow="1" firstCol="1" bandRow="1">
                    <a:tableStyleId>{5C22544A-7EE6-4342-B048-85BDC9FD1C3A}</a:tableStyleId>
                  </a:tblPr>
                  <a:tblGrid>
                    <a:gridCol w="9298983">
                      <a:extLst>
                        <a:ext uri="{9D8B030D-6E8A-4147-A177-3AD203B41FA5}">
                          <a16:colId xmlns:a16="http://schemas.microsoft.com/office/drawing/2014/main" val="20000"/>
                        </a:ext>
                      </a:extLst>
                    </a:gridCol>
                    <a:gridCol w="8989017">
                      <a:extLst>
                        <a:ext uri="{9D8B030D-6E8A-4147-A177-3AD203B41FA5}">
                          <a16:colId xmlns:a16="http://schemas.microsoft.com/office/drawing/2014/main" val="20001"/>
                        </a:ext>
                      </a:extLst>
                    </a:gridCol>
                  </a:tblGrid>
                  <a:tr h="1005558">
                    <a:tc>
                      <a:txBody>
                        <a:bodyPr/>
                        <a:lstStyle/>
                        <a:p>
                          <a:pPr marL="0" marR="0" algn="ctr">
                            <a:lnSpc>
                              <a:spcPct val="100000"/>
                            </a:lnSpc>
                            <a:spcBef>
                              <a:spcPts val="0"/>
                            </a:spcBef>
                            <a:spcAft>
                              <a:spcPts val="1000"/>
                            </a:spcAft>
                          </a:pPr>
                          <a:r>
                            <a:rPr lang="en-US" sz="2800" dirty="0">
                              <a:effectLst/>
                              <a:latin typeface="Arial" panose="020B0604020202020204" pitchFamily="34" charset="0"/>
                              <a:ea typeface="Arial"/>
                              <a:cs typeface="Arial" panose="020B0604020202020204" pitchFamily="34" charset="0"/>
                            </a:rPr>
                            <a:t>P</a:t>
                          </a:r>
                          <a:r>
                            <a:rPr lang="vi-VN" sz="2800" dirty="0">
                              <a:effectLst/>
                              <a:latin typeface="Arial" panose="020B0604020202020204" pitchFamily="34" charset="0"/>
                              <a:ea typeface="Arial"/>
                              <a:cs typeface="Arial" panose="020B0604020202020204" pitchFamily="34" charset="0"/>
                            </a:rPr>
                            <a:t>hương</a:t>
                          </a:r>
                          <a:r>
                            <a:rPr lang="vi-VN" sz="2800" baseline="0" dirty="0">
                              <a:effectLst/>
                              <a:latin typeface="Arial" panose="020B0604020202020204" pitchFamily="34" charset="0"/>
                              <a:ea typeface="Arial"/>
                              <a:cs typeface="Arial" panose="020B0604020202020204" pitchFamily="34" charset="0"/>
                            </a:rPr>
                            <a:t> pháp giản đơn</a:t>
                          </a:r>
                          <a:endParaRPr lang="vi-VN" sz="2800" dirty="0">
                            <a:effectLst/>
                            <a:latin typeface="Arial" panose="020B0604020202020204" pitchFamily="34" charset="0"/>
                            <a:ea typeface="Arial"/>
                            <a:cs typeface="Arial" panose="020B0604020202020204" pitchFamily="34" charset="0"/>
                          </a:endParaRPr>
                        </a:p>
                      </a:txBody>
                      <a:tcPr marL="102870" marR="102870" marT="0" marB="0" anchor="ctr">
                        <a:solidFill>
                          <a:schemeClr val="tx2"/>
                        </a:solidFill>
                      </a:tcPr>
                    </a:tc>
                    <a:tc>
                      <a:txBody>
                        <a:bodyPr/>
                        <a:lstStyle/>
                        <a:p>
                          <a:pPr marL="0" marR="0" algn="ctr">
                            <a:lnSpc>
                              <a:spcPct val="115000"/>
                            </a:lnSpc>
                            <a:spcBef>
                              <a:spcPts val="0"/>
                            </a:spcBef>
                            <a:spcAft>
                              <a:spcPts val="1000"/>
                            </a:spcAft>
                          </a:pPr>
                          <a:r>
                            <a:rPr lang="en-US" sz="2800" dirty="0" err="1">
                              <a:effectLst/>
                              <a:latin typeface="Arial" panose="020B0604020202020204" pitchFamily="34" charset="0"/>
                              <a:cs typeface="Arial" panose="020B0604020202020204" pitchFamily="34" charset="0"/>
                            </a:rPr>
                            <a:t>Phương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pháp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lấy</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trung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bình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giá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trị</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khứ</a:t>
                          </a:r>
                          <a:endParaRPr lang="vi-VN" sz="2800" dirty="0">
                            <a:effectLst/>
                            <a:latin typeface="Arial" panose="020B0604020202020204" pitchFamily="34" charset="0"/>
                            <a:ea typeface="Arial"/>
                            <a:cs typeface="Arial" panose="020B0604020202020204" pitchFamily="34" charset="0"/>
                          </a:endParaRPr>
                        </a:p>
                      </a:txBody>
                      <a:tcPr marL="102870" marR="102870" marT="0" marB="0" anchor="ctr">
                        <a:solidFill>
                          <a:schemeClr val="tx2"/>
                        </a:solidFill>
                      </a:tcPr>
                    </a:tc>
                    <a:extLst>
                      <a:ext uri="{0D108BD9-81ED-4DB2-BD59-A6C34878D82A}">
                        <a16:rowId xmlns:a16="http://schemas.microsoft.com/office/drawing/2014/main" val="10000"/>
                      </a:ext>
                    </a:extLst>
                  </a:tr>
                  <a:tr h="2104079">
                    <a:tc>
                      <a:txBody>
                        <a:bodyPr/>
                        <a:lstStyle/>
                        <a:p>
                          <a:pPr marL="0" marR="0">
                            <a:lnSpc>
                              <a:spcPct val="115000"/>
                            </a:lnSpc>
                            <a:spcBef>
                              <a:spcPts val="0"/>
                            </a:spcBef>
                            <a:spcAft>
                              <a:spcPts val="1000"/>
                            </a:spcAft>
                          </a:pPr>
                          <a:r>
                            <a:rPr lang="en-US" sz="2700" baseline="-25000" dirty="0">
                              <a:effectLst/>
                              <a:latin typeface="Times New Roman" pitchFamily="18" charset="0"/>
                              <a:cs typeface="Times New Roman" pitchFamily="18" charset="0"/>
                            </a:rPr>
                            <a:t> </a:t>
                          </a:r>
                          <a:endParaRPr lang="vi-VN" sz="2700" dirty="0">
                            <a:effectLst/>
                            <a:latin typeface="Times New Roman" pitchFamily="18" charset="0"/>
                            <a:ea typeface="Arial"/>
                            <a:cs typeface="Times New Roman" pitchFamily="18" charset="0"/>
                          </a:endParaRPr>
                        </a:p>
                      </a:txBody>
                      <a:tcPr marL="102870" marR="102870" marT="0" marB="0">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2700" baseline="-25000" dirty="0">
                              <a:effectLst/>
                              <a:latin typeface="Times New Roman" pitchFamily="18" charset="0"/>
                              <a:cs typeface="Times New Roman" pitchFamily="18" charset="0"/>
                            </a:rPr>
                            <a:t> </a:t>
                          </a:r>
                          <a:endParaRPr lang="vi-VN" sz="2700" dirty="0">
                            <a:effectLst/>
                            <a:latin typeface="Times New Roman" pitchFamily="18" charset="0"/>
                            <a:ea typeface="Arial"/>
                            <a:cs typeface="Times New Roman" pitchFamily="18" charset="0"/>
                          </a:endParaRPr>
                        </a:p>
                      </a:txBody>
                      <a:tcPr marL="102870" marR="10287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44801">
                    <a:tc>
                      <a:txBody>
                        <a:bodyPr/>
                        <a:lstStyle/>
                        <a:p>
                          <a:pPr marL="0" marR="0">
                            <a:lnSpc>
                              <a:spcPct val="115000"/>
                            </a:lnSpc>
                            <a:spcBef>
                              <a:spcPts val="0"/>
                            </a:spcBef>
                            <a:spcAft>
                              <a:spcPts val="1000"/>
                            </a:spcAft>
                          </a:pPr>
                          <a:endParaRPr lang="en-US" sz="2700" b="0" dirty="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1000"/>
                            </a:spcAft>
                          </a:pPr>
                          <a:r>
                            <a:rPr lang="en-US" sz="3200" b="1" dirty="0">
                              <a:solidFill>
                                <a:schemeClr val="tx1"/>
                              </a:solidFill>
                              <a:effectLst/>
                              <a:latin typeface="Arial" panose="020B0604020202020204" pitchFamily="34" charset="0"/>
                              <a:cs typeface="Arial" panose="020B0604020202020204" pitchFamily="34" charset="0"/>
                            </a:rPr>
                            <a:t>e</a:t>
                          </a:r>
                          <a:r>
                            <a:rPr lang="en-US" sz="3200" b="1" baseline="-25000" dirty="0">
                              <a:solidFill>
                                <a:schemeClr val="tx1"/>
                              </a:solidFill>
                              <a:effectLst/>
                              <a:latin typeface="Arial" panose="020B0604020202020204" pitchFamily="34" charset="0"/>
                              <a:cs typeface="Arial" panose="020B0604020202020204" pitchFamily="34" charset="0"/>
                            </a:rPr>
                            <a:t>2 </a:t>
                          </a:r>
                          <a:r>
                            <a:rPr lang="en-US" sz="3200" b="1" dirty="0">
                              <a:solidFill>
                                <a:schemeClr val="tx1"/>
                              </a:solidFill>
                              <a:effectLst/>
                              <a:latin typeface="Arial" panose="020B0604020202020204" pitchFamily="34" charset="0"/>
                              <a:cs typeface="Arial" panose="020B0604020202020204" pitchFamily="34" charset="0"/>
                            </a:rPr>
                            <a:t>= 21 - 17 = 4</a:t>
                          </a:r>
                        </a:p>
                        <a:p>
                          <a:pPr marL="0" marR="0" algn="ctr">
                            <a:lnSpc>
                              <a:spcPct val="115000"/>
                            </a:lnSpc>
                            <a:spcBef>
                              <a:spcPts val="0"/>
                            </a:spcBef>
                            <a:spcAft>
                              <a:spcPts val="1000"/>
                            </a:spcAft>
                          </a:pPr>
                          <a:r>
                            <a:rPr lang="en-US" sz="3200" b="1" dirty="0">
                              <a:solidFill>
                                <a:schemeClr val="tx1"/>
                              </a:solidFill>
                              <a:effectLst/>
                              <a:latin typeface="Arial" panose="020B0604020202020204" pitchFamily="34" charset="0"/>
                              <a:cs typeface="Arial" panose="020B0604020202020204" pitchFamily="34" charset="0"/>
                            </a:rPr>
                            <a:t>e</a:t>
                          </a:r>
                          <a:r>
                            <a:rPr lang="en-US" sz="3200" b="1" baseline="-25000" dirty="0">
                              <a:solidFill>
                                <a:schemeClr val="tx1"/>
                              </a:solidFill>
                              <a:effectLst/>
                              <a:latin typeface="Arial" panose="020B0604020202020204" pitchFamily="34" charset="0"/>
                              <a:cs typeface="Arial" panose="020B0604020202020204" pitchFamily="34" charset="0"/>
                            </a:rPr>
                            <a:t>3 </a:t>
                          </a:r>
                          <a:r>
                            <a:rPr lang="en-US" sz="3200" b="1" dirty="0">
                              <a:solidFill>
                                <a:schemeClr val="tx1"/>
                              </a:solidFill>
                              <a:effectLst/>
                              <a:latin typeface="Arial" panose="020B0604020202020204" pitchFamily="34" charset="0"/>
                              <a:cs typeface="Arial" panose="020B0604020202020204" pitchFamily="34" charset="0"/>
                            </a:rPr>
                            <a:t>= 19 - 21= -2</a:t>
                          </a:r>
                          <a:endParaRPr lang="vi-VN" sz="3200" b="1" dirty="0">
                            <a:solidFill>
                              <a:schemeClr val="tx1"/>
                            </a:solidFill>
                            <a:effectLst/>
                            <a:latin typeface="Arial" panose="020B0604020202020204" pitchFamily="34" charset="0"/>
                            <a:cs typeface="Arial" panose="020B0604020202020204" pitchFamily="34"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525" t="-132987" r="-339" b="-235065"/>
                          </a:stretch>
                        </a:blipFill>
                      </a:tcPr>
                    </a:tc>
                    <a:extLst>
                      <a:ext uri="{0D108BD9-81ED-4DB2-BD59-A6C34878D82A}">
                        <a16:rowId xmlns:a16="http://schemas.microsoft.com/office/drawing/2014/main" val="10002"/>
                      </a:ext>
                    </a:extLst>
                  </a:tr>
                  <a:tr h="1752600">
                    <a:tc>
                      <a:txBody>
                        <a:bodyPr/>
                        <a:lstStyle/>
                        <a:p>
                          <a:endParaRPr lang="en-US"/>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31" t="-311458" r="-97049" b="-214236"/>
                          </a:stretch>
                        </a:blipFill>
                      </a:tcPr>
                    </a:tc>
                    <a:tc>
                      <a:txBody>
                        <a:bodyPr/>
                        <a:lstStyle/>
                        <a:p>
                          <a:endParaRPr lang="en-US"/>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525" t="-311458" r="-339" b="-214236"/>
                          </a:stretch>
                        </a:blipFill>
                      </a:tcPr>
                    </a:tc>
                    <a:extLst>
                      <a:ext uri="{0D108BD9-81ED-4DB2-BD59-A6C34878D82A}">
                        <a16:rowId xmlns:a16="http://schemas.microsoft.com/office/drawing/2014/main" val="10003"/>
                      </a:ext>
                    </a:extLst>
                  </a:tr>
                  <a:tr h="1447800">
                    <a:tc>
                      <a:txBody>
                        <a:bodyPr/>
                        <a:lstStyle/>
                        <a:p>
                          <a:endParaRPr lang="en-US"/>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31" t="-500000" r="-97049" b="-160338"/>
                          </a:stretch>
                        </a:blipFill>
                      </a:tcPr>
                    </a:tc>
                    <a:tc>
                      <a:txBody>
                        <a:bodyPr/>
                        <a:lstStyle/>
                        <a:p>
                          <a:endParaRPr lang="en-US"/>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525" t="-500000" r="-339" b="-160338"/>
                          </a:stretch>
                        </a:blipFill>
                      </a:tcPr>
                    </a:tc>
                    <a:extLst>
                      <a:ext uri="{0D108BD9-81ED-4DB2-BD59-A6C34878D82A}">
                        <a16:rowId xmlns:a16="http://schemas.microsoft.com/office/drawing/2014/main" val="10004"/>
                      </a:ext>
                    </a:extLst>
                  </a:tr>
                  <a:tr h="2302764">
                    <a:tc>
                      <a:txBody>
                        <a:bodyPr/>
                        <a:lstStyle/>
                        <a:p>
                          <a:endParaRPr lang="en-US"/>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31" t="-376190" r="-97049" b="-529"/>
                          </a:stretch>
                        </a:blipFill>
                      </a:tcPr>
                    </a:tc>
                    <a:tc>
                      <a:txBody>
                        <a:bodyPr/>
                        <a:lstStyle/>
                        <a:p>
                          <a:endParaRPr lang="en-US"/>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525" t="-376190" r="-339" b="-529"/>
                          </a:stretch>
                        </a:blipFill>
                      </a:tcPr>
                    </a:tc>
                    <a:extLst>
                      <a:ext uri="{0D108BD9-81ED-4DB2-BD59-A6C34878D82A}">
                        <a16:rowId xmlns:a16="http://schemas.microsoft.com/office/drawing/2014/main" val="10005"/>
                      </a:ext>
                    </a:extLst>
                  </a:tr>
                </a:tbl>
              </a:graphicData>
            </a:graphic>
          </p:graphicFrame>
        </mc:Fallback>
      </mc:AlternateContent>
      <p:pic>
        <p:nvPicPr>
          <p:cNvPr id="3" name="Picture 2">
            <a:extLst>
              <a:ext uri="{FF2B5EF4-FFF2-40B4-BE49-F238E27FC236}">
                <a16:creationId xmlns:a16="http://schemas.microsoft.com/office/drawing/2014/main" id="{8B040874-CDA0-AA94-4B51-DEAC40213505}"/>
              </a:ext>
            </a:extLst>
          </p:cNvPr>
          <p:cNvPicPr>
            <a:picLocks noChangeAspect="1"/>
          </p:cNvPicPr>
          <p:nvPr/>
        </p:nvPicPr>
        <p:blipFill>
          <a:blip r:embed="rId3"/>
          <a:stretch>
            <a:fillRect/>
          </a:stretch>
        </p:blipFill>
        <p:spPr>
          <a:xfrm>
            <a:off x="5319712" y="1200150"/>
            <a:ext cx="7648575" cy="1733550"/>
          </a:xfrm>
          <a:prstGeom prst="rect">
            <a:avLst/>
          </a:prstGeom>
        </p:spPr>
      </p:pic>
    </p:spTree>
    <p:extLst>
      <p:ext uri="{BB962C8B-B14F-4D97-AF65-F5344CB8AC3E}">
        <p14:creationId xmlns:p14="http://schemas.microsoft.com/office/powerpoint/2010/main" val="2205560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F099DC-205C-A08E-26E1-124490808546}"/>
              </a:ext>
            </a:extLst>
          </p:cNvPr>
          <p:cNvPicPr>
            <a:picLocks noChangeAspect="1"/>
          </p:cNvPicPr>
          <p:nvPr/>
        </p:nvPicPr>
        <p:blipFill>
          <a:blip r:embed="rId2"/>
          <a:stretch>
            <a:fillRect/>
          </a:stretch>
        </p:blipFill>
        <p:spPr>
          <a:xfrm>
            <a:off x="-7092" y="-58681"/>
            <a:ext cx="18287996" cy="5955903"/>
          </a:xfrm>
          <a:prstGeom prst="rect">
            <a:avLst/>
          </a:prstGeom>
        </p:spPr>
      </p:pic>
      <p:sp>
        <p:nvSpPr>
          <p:cNvPr id="2" name="Freeform 2"/>
          <p:cNvSpPr/>
          <p:nvPr/>
        </p:nvSpPr>
        <p:spPr>
          <a:xfrm rot="-10800000">
            <a:off x="2778327" y="6321653"/>
            <a:ext cx="12710840" cy="1184047"/>
          </a:xfrm>
          <a:custGeom>
            <a:avLst/>
            <a:gdLst/>
            <a:ahLst/>
            <a:cxnLst/>
            <a:rect l="l" t="t" r="r" b="b"/>
            <a:pathLst>
              <a:path w="12710840" h="1184047">
                <a:moveTo>
                  <a:pt x="0" y="0"/>
                </a:moveTo>
                <a:lnTo>
                  <a:pt x="12710840" y="0"/>
                </a:lnTo>
                <a:lnTo>
                  <a:pt x="12710840" y="1184046"/>
                </a:lnTo>
                <a:lnTo>
                  <a:pt x="0" y="1184046"/>
                </a:lnTo>
                <a:lnTo>
                  <a:pt x="0" y="0"/>
                </a:lnTo>
                <a:close/>
              </a:path>
            </a:pathLst>
          </a:custGeom>
          <a:blipFill>
            <a:blip r:embed="rId3">
              <a:alphaModFix amt="72000"/>
            </a:blip>
            <a:stretch>
              <a:fillRect b="-208633"/>
            </a:stretch>
          </a:blipFill>
        </p:spPr>
        <p:txBody>
          <a:bodyPr/>
          <a:lstStyle/>
          <a:p>
            <a:endParaRPr lang="en-US"/>
          </a:p>
        </p:txBody>
      </p:sp>
      <p:grpSp>
        <p:nvGrpSpPr>
          <p:cNvPr id="7" name="Group 7"/>
          <p:cNvGrpSpPr/>
          <p:nvPr/>
        </p:nvGrpSpPr>
        <p:grpSpPr>
          <a:xfrm>
            <a:off x="2798833" y="2247900"/>
            <a:ext cx="12731346" cy="6979702"/>
            <a:chOff x="0" y="0"/>
            <a:chExt cx="3353112" cy="1361991"/>
          </a:xfrm>
          <a:scene3d>
            <a:camera prst="orthographicFront">
              <a:rot lat="0" lon="0" rev="0"/>
            </a:camera>
            <a:lightRig rig="contrasting" dir="t">
              <a:rot lat="0" lon="0" rev="1500000"/>
            </a:lightRig>
          </a:scene3d>
        </p:grpSpPr>
        <p:sp>
          <p:nvSpPr>
            <p:cNvPr id="8" name="Freeform 8"/>
            <p:cNvSpPr/>
            <p:nvPr/>
          </p:nvSpPr>
          <p:spPr>
            <a:xfrm>
              <a:off x="0" y="0"/>
              <a:ext cx="3353112" cy="1361991"/>
            </a:xfrm>
            <a:custGeom>
              <a:avLst/>
              <a:gdLst/>
              <a:ahLst/>
              <a:cxnLst/>
              <a:rect l="l" t="t" r="r" b="b"/>
              <a:pathLst>
                <a:path w="3353112" h="1361991">
                  <a:moveTo>
                    <a:pt x="15202" y="0"/>
                  </a:moveTo>
                  <a:lnTo>
                    <a:pt x="3337909" y="0"/>
                  </a:lnTo>
                  <a:cubicBezTo>
                    <a:pt x="3341941" y="0"/>
                    <a:pt x="3345808" y="1602"/>
                    <a:pt x="3348659" y="4453"/>
                  </a:cubicBezTo>
                  <a:cubicBezTo>
                    <a:pt x="3351510" y="7304"/>
                    <a:pt x="3353112" y="11171"/>
                    <a:pt x="3353112" y="15202"/>
                  </a:cubicBezTo>
                  <a:lnTo>
                    <a:pt x="3353112" y="1346788"/>
                  </a:lnTo>
                  <a:cubicBezTo>
                    <a:pt x="3353112" y="1350820"/>
                    <a:pt x="3351510" y="1354687"/>
                    <a:pt x="3348659" y="1357538"/>
                  </a:cubicBezTo>
                  <a:cubicBezTo>
                    <a:pt x="3345808" y="1360389"/>
                    <a:pt x="3341941" y="1361991"/>
                    <a:pt x="3337909" y="1361991"/>
                  </a:cubicBezTo>
                  <a:lnTo>
                    <a:pt x="15202" y="1361991"/>
                  </a:lnTo>
                  <a:cubicBezTo>
                    <a:pt x="11171" y="1361991"/>
                    <a:pt x="7304" y="1360389"/>
                    <a:pt x="4453" y="1357538"/>
                  </a:cubicBezTo>
                  <a:cubicBezTo>
                    <a:pt x="1602" y="1354687"/>
                    <a:pt x="0" y="1350820"/>
                    <a:pt x="0" y="1346788"/>
                  </a:cubicBezTo>
                  <a:lnTo>
                    <a:pt x="0" y="15202"/>
                  </a:lnTo>
                  <a:cubicBezTo>
                    <a:pt x="0" y="11171"/>
                    <a:pt x="1602" y="7304"/>
                    <a:pt x="4453" y="4453"/>
                  </a:cubicBezTo>
                  <a:cubicBezTo>
                    <a:pt x="7304" y="1602"/>
                    <a:pt x="11171" y="0"/>
                    <a:pt x="15202" y="0"/>
                  </a:cubicBezTo>
                  <a:close/>
                </a:path>
              </a:pathLst>
            </a:custGeom>
            <a:solidFill>
              <a:schemeClr val="bg2"/>
            </a:solidFill>
            <a:ln cap="rnd">
              <a:noFill/>
              <a:prstDash val="solid"/>
              <a:round/>
            </a:ln>
            <a:effectLst>
              <a:outerShdw blurRad="149987" dist="250190" dir="8460000" algn="ctr">
                <a:srgbClr val="000000">
                  <a:alpha val="28000"/>
                </a:srgbClr>
              </a:outerShdw>
            </a:effectLst>
            <a:sp3d prstMaterial="metal">
              <a:bevelT w="88900" h="88900"/>
            </a:sp3d>
          </p:spPr>
          <p:txBody>
            <a:bodyPr/>
            <a:lstStyle/>
            <a:p>
              <a:endParaRPr lang="en-US"/>
            </a:p>
          </p:txBody>
        </p:sp>
        <p:sp>
          <p:nvSpPr>
            <p:cNvPr id="9" name="TextBox 9"/>
            <p:cNvSpPr txBox="1"/>
            <p:nvPr/>
          </p:nvSpPr>
          <p:spPr>
            <a:xfrm>
              <a:off x="0" y="-19050"/>
              <a:ext cx="3353112" cy="1381041"/>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2859"/>
                </a:lnSpc>
                <a:spcBef>
                  <a:spcPct val="0"/>
                </a:spcBef>
              </a:pPr>
              <a:endParaRPr/>
            </a:p>
          </p:txBody>
        </p:sp>
      </p:grpSp>
      <p:grpSp>
        <p:nvGrpSpPr>
          <p:cNvPr id="12" name="Group 12"/>
          <p:cNvGrpSpPr/>
          <p:nvPr/>
        </p:nvGrpSpPr>
        <p:grpSpPr>
          <a:xfrm>
            <a:off x="16113923" y="9258300"/>
            <a:ext cx="327444" cy="327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en-US"/>
            </a:p>
          </p:txBody>
        </p:sp>
        <p:sp>
          <p:nvSpPr>
            <p:cNvPr id="14" name="TextBox 14"/>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5" name="Group 15"/>
          <p:cNvGrpSpPr/>
          <p:nvPr/>
        </p:nvGrpSpPr>
        <p:grpSpPr>
          <a:xfrm>
            <a:off x="15648108" y="9258300"/>
            <a:ext cx="327444" cy="32744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en-US"/>
            </a:p>
          </p:txBody>
        </p:sp>
        <p:sp>
          <p:nvSpPr>
            <p:cNvPr id="17" name="TextBox 1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8" name="Group 18"/>
          <p:cNvGrpSpPr/>
          <p:nvPr/>
        </p:nvGrpSpPr>
        <p:grpSpPr>
          <a:xfrm>
            <a:off x="15161723" y="9258300"/>
            <a:ext cx="327444" cy="3274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en-US"/>
            </a:p>
          </p:txBody>
        </p:sp>
        <p:sp>
          <p:nvSpPr>
            <p:cNvPr id="20" name="TextBox 20"/>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1" name="TextBox 20">
            <a:extLst>
              <a:ext uri="{FF2B5EF4-FFF2-40B4-BE49-F238E27FC236}">
                <a16:creationId xmlns:a16="http://schemas.microsoft.com/office/drawing/2014/main" id="{1E8E60DD-08EB-A2F2-D02B-9C252A25684B}"/>
              </a:ext>
            </a:extLst>
          </p:cNvPr>
          <p:cNvSpPr txBox="1"/>
          <p:nvPr/>
        </p:nvSpPr>
        <p:spPr>
          <a:xfrm>
            <a:off x="2757821" y="4164083"/>
            <a:ext cx="12751852" cy="4975657"/>
          </a:xfrm>
          <a:prstGeom prst="rect">
            <a:avLst/>
          </a:prstGeom>
          <a:noFill/>
        </p:spPr>
        <p:txBody>
          <a:bodyPr wrap="square">
            <a:spAutoFit/>
          </a:bodyPr>
          <a:lstStyle/>
          <a:p>
            <a:pPr marL="571500" indent="-571500" algn="ctr">
              <a:lnSpc>
                <a:spcPct val="150000"/>
              </a:lnSpc>
              <a:buFont typeface="Arial" panose="020B0604020202020204" pitchFamily="34" charset="0"/>
              <a:buChar char="•"/>
            </a:pPr>
            <a:r>
              <a:rPr lang="en-US" sz="3600" dirty="0">
                <a:solidFill>
                  <a:schemeClr val="tx1"/>
                </a:solidFill>
                <a:latin typeface="Arial" panose="020B0604020202020204" pitchFamily="34" charset="0"/>
                <a:cs typeface="Arial" panose="020B0604020202020204" pitchFamily="34" charset="0"/>
              </a:rPr>
              <a:t>Phương </a:t>
            </a:r>
            <a:r>
              <a:rPr lang="en-US" sz="3600" dirty="0" err="1">
                <a:solidFill>
                  <a:schemeClr val="tx1"/>
                </a:solidFill>
                <a:latin typeface="Arial" panose="020B0604020202020204" pitchFamily="34" charset="0"/>
                <a:cs typeface="Arial" panose="020B0604020202020204" pitchFamily="34" charset="0"/>
              </a:rPr>
              <a:t>pháp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báo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lấy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trung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giá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trị</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quá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khứ</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đưa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ra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báo</a:t>
            </a:r>
            <a:r>
              <a:rPr lang="en-US" sz="3600" dirty="0">
                <a:solidFill>
                  <a:schemeClr val="tx1"/>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chính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xác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hơn</a:t>
            </a:r>
            <a:r>
              <a:rPr lang="en-US" sz="3600" b="1" dirty="0">
                <a:solidFill>
                  <a:srgbClr val="FF0000"/>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phương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pháp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báo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giản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đơn</a:t>
            </a:r>
            <a:r>
              <a:rPr lang="en-US" sz="3600" dirty="0">
                <a:solidFill>
                  <a:schemeClr val="tx1"/>
                </a:solidFill>
                <a:latin typeface="Arial" panose="020B0604020202020204" pitchFamily="34" charset="0"/>
                <a:cs typeface="Arial" panose="020B0604020202020204" pitchFamily="34" charset="0"/>
              </a:rPr>
              <a:t>.</a:t>
            </a:r>
          </a:p>
          <a:p>
            <a:pPr marL="571500" indent="-571500" algn="ctr">
              <a:lnSpc>
                <a:spcPct val="150000"/>
              </a:lnSpc>
              <a:buFont typeface="Arial" panose="020B0604020202020204" pitchFamily="34" charset="0"/>
              <a:buChar char="•"/>
            </a:pPr>
            <a:r>
              <a:rPr lang="en-US" sz="3600" dirty="0" err="1">
                <a:solidFill>
                  <a:schemeClr val="tx1"/>
                </a:solidFill>
                <a:latin typeface="Arial" panose="020B0604020202020204" pitchFamily="34" charset="0"/>
                <a:cs typeface="Arial" panose="020B0604020202020204" pitchFamily="34" charset="0"/>
              </a:rPr>
              <a:t>Đặc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biệt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nếu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chuỗi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thời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gian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ổn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định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phương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pháp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báo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lấy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trung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giá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trị</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quá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khứ</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sẽ</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đưa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ra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báo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chính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xác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nhất</a:t>
            </a:r>
            <a:r>
              <a:rPr lang="en-US" sz="3600" dirty="0">
                <a:solidFill>
                  <a:schemeClr val="tx1"/>
                </a:solidFill>
                <a:latin typeface="Arial" panose="020B0604020202020204" pitchFamily="34" charset="0"/>
                <a:cs typeface="Arial" panose="020B0604020202020204" pitchFamily="34" charset="0"/>
              </a:rPr>
              <a:t>.</a:t>
            </a:r>
            <a:endParaRPr lang="vi-VN" sz="3600" dirty="0">
              <a:solidFill>
                <a:schemeClr val="tx1"/>
              </a:solidFill>
              <a:latin typeface="Arial" panose="020B0604020202020204" pitchFamily="34" charset="0"/>
              <a:cs typeface="Arial" panose="020B0604020202020204" pitchFamily="34" charset="0"/>
            </a:endParaRPr>
          </a:p>
        </p:txBody>
      </p:sp>
      <p:sp>
        <p:nvSpPr>
          <p:cNvPr id="23" name="TextBox 21">
            <a:extLst>
              <a:ext uri="{FF2B5EF4-FFF2-40B4-BE49-F238E27FC236}">
                <a16:creationId xmlns:a16="http://schemas.microsoft.com/office/drawing/2014/main" id="{276C01DB-984C-B7F1-9A27-35D594A5C2FD}"/>
              </a:ext>
            </a:extLst>
          </p:cNvPr>
          <p:cNvSpPr txBox="1"/>
          <p:nvPr/>
        </p:nvSpPr>
        <p:spPr>
          <a:xfrm>
            <a:off x="5794964" y="2403552"/>
            <a:ext cx="7407052" cy="1141146"/>
          </a:xfrm>
          <a:prstGeom prst="rect">
            <a:avLst/>
          </a:prstGeom>
        </p:spPr>
        <p:txBody>
          <a:bodyPr lIns="0" tIns="0" rIns="0" bIns="0" rtlCol="0" anchor="t">
            <a:spAutoFit/>
          </a:bodyPr>
          <a:lstStyle/>
          <a:p>
            <a:pPr algn="ctr">
              <a:lnSpc>
                <a:spcPts val="9799"/>
              </a:lnSpc>
              <a:spcBef>
                <a:spcPct val="0"/>
              </a:spcBef>
            </a:pPr>
            <a:r>
              <a:rPr lang="en-US" sz="6999" b="1" dirty="0">
                <a:solidFill>
                  <a:srgbClr val="CD0505"/>
                </a:solidFill>
                <a:latin typeface="Arial" panose="020B0604020202020204" pitchFamily="34" charset="0"/>
                <a:ea typeface="Montserrat Classic Bold"/>
                <a:cs typeface="Arial" panose="020B0604020202020204" pitchFamily="34" charset="0"/>
                <a:sym typeface="Montserrat Classic Bold"/>
              </a:rPr>
              <a:t>ƯU ĐIỂM</a:t>
            </a:r>
          </a:p>
        </p:txBody>
      </p:sp>
    </p:spTree>
    <p:extLst>
      <p:ext uri="{BB962C8B-B14F-4D97-AF65-F5344CB8AC3E}">
        <p14:creationId xmlns:p14="http://schemas.microsoft.com/office/powerpoint/2010/main" val="2033166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5400000">
            <a:off x="17302496" y="9215104"/>
            <a:ext cx="1585879" cy="1672271"/>
            <a:chOff x="0" y="0"/>
            <a:chExt cx="770809" cy="812800"/>
          </a:xfrm>
        </p:grpSpPr>
        <p:sp>
          <p:nvSpPr>
            <p:cNvPr id="8" name="Freeform 8"/>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9" name="TextBox 9"/>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5400000">
            <a:off x="17321549" y="-728924"/>
            <a:ext cx="1517017" cy="1703027"/>
            <a:chOff x="0" y="0"/>
            <a:chExt cx="765266" cy="859100"/>
          </a:xfrm>
        </p:grpSpPr>
        <p:sp>
          <p:nvSpPr>
            <p:cNvPr id="14" name="Freeform 14"/>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5" name="TextBox 15"/>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400000">
            <a:off x="-214530" y="9145703"/>
            <a:ext cx="1836586" cy="2061780"/>
            <a:chOff x="0" y="0"/>
            <a:chExt cx="765266" cy="859100"/>
          </a:xfrm>
        </p:grpSpPr>
        <p:sp>
          <p:nvSpPr>
            <p:cNvPr id="17" name="Freeform 17"/>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8" name="TextBox 18"/>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5400000">
            <a:off x="237827" y="237827"/>
            <a:ext cx="769902" cy="811843"/>
            <a:chOff x="0" y="0"/>
            <a:chExt cx="770809" cy="812800"/>
          </a:xfrm>
        </p:grpSpPr>
        <p:sp>
          <p:nvSpPr>
            <p:cNvPr id="20" name="Freeform 20"/>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21" name="TextBox 21"/>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31" name="TextBox 13">
            <a:extLst>
              <a:ext uri="{FF2B5EF4-FFF2-40B4-BE49-F238E27FC236}">
                <a16:creationId xmlns:a16="http://schemas.microsoft.com/office/drawing/2014/main" id="{8977437F-6205-8D18-C44C-F2E14ED33212}"/>
              </a:ext>
            </a:extLst>
          </p:cNvPr>
          <p:cNvSpPr txBox="1"/>
          <p:nvPr/>
        </p:nvSpPr>
        <p:spPr>
          <a:xfrm>
            <a:off x="8686800" y="32341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33" name="Title 1">
            <a:extLst>
              <a:ext uri="{FF2B5EF4-FFF2-40B4-BE49-F238E27FC236}">
                <a16:creationId xmlns:a16="http://schemas.microsoft.com/office/drawing/2014/main" id="{1E62A7E6-28A2-E6A4-850B-80136E079C96}"/>
              </a:ext>
            </a:extLst>
          </p:cNvPr>
          <p:cNvSpPr txBox="1">
            <a:spLocks/>
          </p:cNvSpPr>
          <p:nvPr/>
        </p:nvSpPr>
        <p:spPr>
          <a:xfrm>
            <a:off x="1399382" y="2552699"/>
            <a:ext cx="17088937" cy="646264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hay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thập</a:t>
            </a:r>
            <a:r>
              <a:rPr lang="en-US" dirty="0">
                <a:latin typeface="Arial" panose="020B0604020202020204" pitchFamily="34" charset="0"/>
                <a:cs typeface="Arial" panose="020B0604020202020204" pitchFamily="34" charset="0"/>
              </a:rPr>
              <a:t> </a:t>
            </a:r>
            <a:r>
              <a:rPr lang="en-US" b="1" i="1" u="sng" dirty="0" err="1">
                <a:solidFill>
                  <a:schemeClr val="tx2"/>
                </a:solidFill>
                <a:latin typeface="Arial" panose="020B0604020202020204" pitchFamily="34" charset="0"/>
                <a:cs typeface="Arial" panose="020B0604020202020204" pitchFamily="34" charset="0"/>
              </a:rPr>
              <a:t>tại</a:t>
            </a:r>
            <a:r>
              <a:rPr lang="en-US" b="1" i="1" u="sng" dirty="0">
                <a:solidFill>
                  <a:schemeClr val="tx2"/>
                </a:solidFill>
                <a:latin typeface="Arial" panose="020B0604020202020204" pitchFamily="34" charset="0"/>
                <a:cs typeface="Arial" panose="020B0604020202020204" pitchFamily="34" charset="0"/>
              </a:rPr>
              <a:t> 1 </a:t>
            </a:r>
            <a:r>
              <a:rPr lang="en-US" b="1" i="1" u="sng" dirty="0" err="1">
                <a:solidFill>
                  <a:schemeClr val="tx2"/>
                </a:solidFill>
                <a:latin typeface="Arial" panose="020B0604020202020204" pitchFamily="34" charset="0"/>
                <a:cs typeface="Arial" panose="020B0604020202020204" pitchFamily="34" charset="0"/>
              </a:rPr>
              <a:t>thời</a:t>
            </a:r>
            <a:r>
              <a:rPr lang="en-US" b="1" i="1" u="sng" dirty="0">
                <a:solidFill>
                  <a:schemeClr val="tx2"/>
                </a:solidFill>
                <a:latin typeface="Arial" panose="020B0604020202020204" pitchFamily="34" charset="0"/>
                <a:cs typeface="Arial" panose="020B0604020202020204" pitchFamily="34" charset="0"/>
              </a:rPr>
              <a:t> </a:t>
            </a:r>
            <a:r>
              <a:rPr lang="en-US" b="1" i="1" u="sng" dirty="0" err="1">
                <a:solidFill>
                  <a:schemeClr val="tx2"/>
                </a:solidFill>
                <a:latin typeface="Arial" panose="020B0604020202020204" pitchFamily="34" charset="0"/>
                <a:cs typeface="Arial" panose="020B0604020202020204" pitchFamily="34" charset="0"/>
              </a:rPr>
              <a:t>điểm</a:t>
            </a:r>
            <a:r>
              <a:rPr lang="en-US" b="1" i="1" u="sng" dirty="0">
                <a:solidFill>
                  <a:schemeClr val="tx2"/>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hỏi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phiếu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điều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a:t>
            </a:r>
            <a:r>
              <a:rPr lang="en-US" dirty="0">
                <a:latin typeface="Arial" panose="020B0604020202020204" pitchFamily="34" charset="0"/>
                <a:cs typeface="Arial" panose="020B0604020202020204" pitchFamily="34" charset="0"/>
              </a:rPr>
              <a:t>)</a:t>
            </a:r>
          </a:p>
          <a:p>
            <a:pPr marL="1028700" lvl="1" indent="-571500">
              <a:buFont typeface="Arial" panose="020B0604020202020204" pitchFamily="34" charset="0"/>
              <a:buChar char="•"/>
            </a:pPr>
            <a:r>
              <a:rPr lang="en-US" sz="4800" i="1" dirty="0">
                <a:latin typeface="Arial" panose="020B0604020202020204" pitchFamily="34" charset="0"/>
                <a:cs typeface="Arial" panose="020B0604020202020204" pitchFamily="34" charset="0"/>
              </a:rPr>
              <a:t>VD : </a:t>
            </a:r>
            <a:r>
              <a:rPr lang="en-US" sz="4800" i="1" dirty="0" err="1">
                <a:latin typeface="Arial" panose="020B0604020202020204" pitchFamily="34" charset="0"/>
                <a:cs typeface="Arial" panose="020B0604020202020204" pitchFamily="34" charset="0"/>
              </a:rPr>
              <a:t>Điều</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tra</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dân</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số</a:t>
            </a:r>
            <a:r>
              <a:rPr lang="en-US" sz="4800" i="1" dirty="0">
                <a:latin typeface="Arial" panose="020B0604020202020204" pitchFamily="34" charset="0"/>
                <a:cs typeface="Arial" panose="020B0604020202020204" pitchFamily="34" charset="0"/>
              </a:rPr>
              <a:t> 10 </a:t>
            </a:r>
            <a:r>
              <a:rPr lang="en-US" sz="4800" i="1" dirty="0" err="1">
                <a:latin typeface="Arial" panose="020B0604020202020204" pitchFamily="34" charset="0"/>
                <a:cs typeface="Arial" panose="020B0604020202020204" pitchFamily="34" charset="0"/>
              </a:rPr>
              <a:t>năm</a:t>
            </a:r>
            <a:r>
              <a:rPr lang="en-US" sz="4800" i="1" dirty="0">
                <a:latin typeface="Arial" panose="020B0604020202020204" pitchFamily="34" charset="0"/>
                <a:cs typeface="Arial" panose="020B0604020202020204" pitchFamily="34" charset="0"/>
              </a:rPr>
              <a:t> 1 </a:t>
            </a:r>
            <a:r>
              <a:rPr lang="en-US" sz="4800" i="1" dirty="0" err="1">
                <a:latin typeface="Arial" panose="020B0604020202020204" pitchFamily="34" charset="0"/>
                <a:cs typeface="Arial" panose="020B0604020202020204" pitchFamily="34" charset="0"/>
              </a:rPr>
              <a:t>lần</a:t>
            </a:r>
            <a:r>
              <a:rPr lang="en-US" sz="4800" i="1" dirty="0">
                <a:latin typeface="Arial" panose="020B0604020202020204" pitchFamily="34" charset="0"/>
                <a:cs typeface="Arial" panose="020B0604020202020204" pitchFamily="34" charset="0"/>
              </a:rPr>
              <a:t>, SV </a:t>
            </a:r>
            <a:r>
              <a:rPr lang="en-US" sz="4800" i="1" dirty="0" err="1">
                <a:latin typeface="Arial" panose="020B0604020202020204" pitchFamily="34" charset="0"/>
                <a:cs typeface="Arial" panose="020B0604020202020204" pitchFamily="34" charset="0"/>
              </a:rPr>
              <a:t>đánh</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giá</a:t>
            </a:r>
            <a:r>
              <a:rPr lang="en-US" sz="4800" i="1" dirty="0">
                <a:latin typeface="Arial" panose="020B0604020202020204" pitchFamily="34" charset="0"/>
                <a:cs typeface="Arial" panose="020B0604020202020204" pitchFamily="34" charset="0"/>
              </a:rPr>
              <a:t> GV</a:t>
            </a:r>
          </a:p>
          <a:p>
            <a:pPr marL="1028700" lvl="1" indent="-571500">
              <a:buFont typeface="Arial" panose="020B0604020202020204" pitchFamily="34" charset="0"/>
              <a:buChar char="•"/>
            </a:pPr>
            <a:endParaRPr lang="en-US" sz="4800" i="1" dirty="0">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dirty="0" err="1">
                <a:latin typeface="Arial" panose="020B0604020202020204" pitchFamily="34" charset="0"/>
                <a:cs typeface="Arial" panose="020B0604020202020204" pitchFamily="34" charset="0"/>
              </a:rPr>
              <a:t>Đối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đuợc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mềm</a:t>
            </a:r>
            <a:r>
              <a:rPr lang="en-US" dirty="0">
                <a:latin typeface="Arial" panose="020B0604020202020204" pitchFamily="34" charset="0"/>
                <a:cs typeface="Arial" panose="020B0604020202020204" pitchFamily="34" charset="0"/>
              </a:rPr>
              <a:t> SPSS (</a:t>
            </a:r>
            <a:r>
              <a:rPr lang="en-US" dirty="0" err="1">
                <a:latin typeface="Arial" panose="020B0604020202020204" pitchFamily="34" charset="0"/>
                <a:cs typeface="Arial" panose="020B0604020202020204" pitchFamily="34" charset="0"/>
              </a:rPr>
              <a:t>môn</a:t>
            </a:r>
            <a:r>
              <a:rPr lang="en-US" dirty="0">
                <a:latin typeface="Arial" panose="020B0604020202020204" pitchFamily="34" charset="0"/>
                <a:cs typeface="Arial" panose="020B0604020202020204" pitchFamily="34" charset="0"/>
              </a:rPr>
              <a:t> Phương </a:t>
            </a:r>
            <a:r>
              <a:rPr lang="en-US" dirty="0" err="1">
                <a:latin typeface="Arial" panose="020B0604020202020204" pitchFamily="34" charset="0"/>
                <a:cs typeface="Arial" panose="020B0604020202020204" pitchFamily="34" charset="0"/>
              </a:rPr>
              <a:t>pháp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cứu</a:t>
            </a:r>
            <a:r>
              <a:rPr lang="en-US" dirty="0">
                <a:latin typeface="Arial" panose="020B0604020202020204" pitchFamily="34" charset="0"/>
                <a:cs typeface="Arial" panose="020B0604020202020204" pitchFamily="34" charset="0"/>
              </a:rPr>
              <a:t> 10/2024)</a:t>
            </a:r>
          </a:p>
          <a:p>
            <a:pPr marL="571500" indent="-571500" algn="l">
              <a:buFont typeface="Arial" panose="020B0604020202020204" pitchFamily="34" charset="0"/>
              <a:buChar char="•"/>
            </a:pPr>
            <a:endParaRPr lang="vi-VN" dirty="0">
              <a:latin typeface="Arial" panose="020B0604020202020204" pitchFamily="34" charset="0"/>
              <a:cs typeface="Arial" panose="020B0604020202020204" pitchFamily="34" charset="0"/>
            </a:endParaRPr>
          </a:p>
        </p:txBody>
      </p:sp>
      <p:sp>
        <p:nvSpPr>
          <p:cNvPr id="35" name="Freeform 13">
            <a:extLst>
              <a:ext uri="{FF2B5EF4-FFF2-40B4-BE49-F238E27FC236}">
                <a16:creationId xmlns:a16="http://schemas.microsoft.com/office/drawing/2014/main" id="{9A5BEF60-E297-4C12-9305-E1D5BD284A41}"/>
              </a:ext>
            </a:extLst>
          </p:cNvPr>
          <p:cNvSpPr/>
          <p:nvPr/>
        </p:nvSpPr>
        <p:spPr>
          <a:xfrm rot="10800000">
            <a:off x="1468181" y="2235986"/>
            <a:ext cx="5128563" cy="392914"/>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a:t>`</a:t>
            </a:r>
          </a:p>
        </p:txBody>
      </p:sp>
      <p:sp>
        <p:nvSpPr>
          <p:cNvPr id="42" name="Freeform 15">
            <a:extLst>
              <a:ext uri="{FF2B5EF4-FFF2-40B4-BE49-F238E27FC236}">
                <a16:creationId xmlns:a16="http://schemas.microsoft.com/office/drawing/2014/main" id="{09C4912B-5631-A42B-14F7-6EE8E1BF39A5}"/>
              </a:ext>
            </a:extLst>
          </p:cNvPr>
          <p:cNvSpPr/>
          <p:nvPr/>
        </p:nvSpPr>
        <p:spPr>
          <a:xfrm>
            <a:off x="1583732" y="980754"/>
            <a:ext cx="4974310" cy="1262761"/>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noFill/>
            <a:prstDash val="solid"/>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3" name="TextBox 42">
            <a:extLst>
              <a:ext uri="{FF2B5EF4-FFF2-40B4-BE49-F238E27FC236}">
                <a16:creationId xmlns:a16="http://schemas.microsoft.com/office/drawing/2014/main" id="{4FB0FA7E-617A-D50A-19C5-EBEBCC664E6D}"/>
              </a:ext>
            </a:extLst>
          </p:cNvPr>
          <p:cNvSpPr txBox="1"/>
          <p:nvPr/>
        </p:nvSpPr>
        <p:spPr>
          <a:xfrm>
            <a:off x="1583732" y="881098"/>
            <a:ext cx="11751268" cy="13624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marL="0" lvl="0" indent="0" algn="ctr">
              <a:lnSpc>
                <a:spcPts val="2756"/>
              </a:lnSpc>
              <a:spcBef>
                <a:spcPct val="0"/>
              </a:spcBef>
            </a:pPr>
            <a:endParaRPr/>
          </a:p>
        </p:txBody>
      </p:sp>
      <p:sp>
        <p:nvSpPr>
          <p:cNvPr id="40" name="Freeform 18">
            <a:extLst>
              <a:ext uri="{FF2B5EF4-FFF2-40B4-BE49-F238E27FC236}">
                <a16:creationId xmlns:a16="http://schemas.microsoft.com/office/drawing/2014/main" id="{E3689B93-CF88-7D75-3298-119145A0B943}"/>
              </a:ext>
            </a:extLst>
          </p:cNvPr>
          <p:cNvSpPr/>
          <p:nvPr/>
        </p:nvSpPr>
        <p:spPr>
          <a:xfrm>
            <a:off x="983946" y="1184095"/>
            <a:ext cx="849696" cy="773763"/>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1" name="TextBox 40">
            <a:extLst>
              <a:ext uri="{FF2B5EF4-FFF2-40B4-BE49-F238E27FC236}">
                <a16:creationId xmlns:a16="http://schemas.microsoft.com/office/drawing/2014/main" id="{49C9239B-334F-B151-1B9D-FC32D419C080}"/>
              </a:ext>
            </a:extLst>
          </p:cNvPr>
          <p:cNvSpPr txBox="1"/>
          <p:nvPr/>
        </p:nvSpPr>
        <p:spPr>
          <a:xfrm>
            <a:off x="983946" y="910311"/>
            <a:ext cx="849696" cy="104754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algn="ctr">
              <a:lnSpc>
                <a:spcPts val="8076"/>
              </a:lnSpc>
            </a:pPr>
            <a:endParaRPr/>
          </a:p>
        </p:txBody>
      </p:sp>
      <p:sp>
        <p:nvSpPr>
          <p:cNvPr id="38" name="TextBox 2">
            <a:extLst>
              <a:ext uri="{FF2B5EF4-FFF2-40B4-BE49-F238E27FC236}">
                <a16:creationId xmlns:a16="http://schemas.microsoft.com/office/drawing/2014/main" id="{290C8211-9493-0CB1-06A0-7CC0E1A59C5C}"/>
              </a:ext>
            </a:extLst>
          </p:cNvPr>
          <p:cNvSpPr txBox="1"/>
          <p:nvPr/>
        </p:nvSpPr>
        <p:spPr>
          <a:xfrm>
            <a:off x="1925381" y="1116400"/>
            <a:ext cx="10952419" cy="751552"/>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marL="0" lvl="0" indent="0" algn="l">
              <a:lnSpc>
                <a:spcPts val="6569"/>
              </a:lnSpc>
              <a:spcBef>
                <a:spcPct val="0"/>
              </a:spcBef>
            </a:pPr>
            <a:r>
              <a:rPr lang="en-US" sz="4000" b="1" spc="-93" dirty="0">
                <a:solidFill>
                  <a:srgbClr val="191919"/>
                </a:solidFill>
                <a:latin typeface="Arial" panose="020B0604020202020204" pitchFamily="34" charset="0"/>
                <a:ea typeface="Open Sauce Bold"/>
                <a:cs typeface="Arial" panose="020B0604020202020204" pitchFamily="34" charset="0"/>
                <a:sym typeface="Open Sauce Bold"/>
              </a:rPr>
              <a:t>DỮ LIỆU CHÉO (</a:t>
            </a:r>
            <a:r>
              <a:rPr lang="en-US" sz="4000" b="1" i="0" dirty="0">
                <a:solidFill>
                  <a:srgbClr val="5F6368"/>
                </a:solidFill>
                <a:effectLst/>
                <a:highlight>
                  <a:srgbClr val="FFFFFF"/>
                </a:highlight>
                <a:latin typeface="Arial" panose="020B0604020202020204" pitchFamily="34" charset="0"/>
              </a:rPr>
              <a:t>CROSS SECTIONAL DATA)</a:t>
            </a:r>
            <a:endParaRPr lang="en-US" sz="4000" b="1" spc="-93" dirty="0">
              <a:solidFill>
                <a:srgbClr val="191919"/>
              </a:solidFill>
              <a:latin typeface="Arial" panose="020B0604020202020204" pitchFamily="34" charset="0"/>
              <a:ea typeface="Open Sauce Bold"/>
              <a:cs typeface="Arial" panose="020B0604020202020204" pitchFamily="34" charset="0"/>
              <a:sym typeface="Open Sauce Bold"/>
            </a:endParaRPr>
          </a:p>
        </p:txBody>
      </p:sp>
      <p:sp>
        <p:nvSpPr>
          <p:cNvPr id="39" name="Freeform 39">
            <a:extLst>
              <a:ext uri="{FF2B5EF4-FFF2-40B4-BE49-F238E27FC236}">
                <a16:creationId xmlns:a16="http://schemas.microsoft.com/office/drawing/2014/main" id="{3C204EC9-5707-3474-2DDA-6C2398CC5BB2}"/>
              </a:ext>
            </a:extLst>
          </p:cNvPr>
          <p:cNvSpPr/>
          <p:nvPr/>
        </p:nvSpPr>
        <p:spPr>
          <a:xfrm>
            <a:off x="1292953" y="1271653"/>
            <a:ext cx="581557" cy="673434"/>
          </a:xfrm>
          <a:custGeom>
            <a:avLst/>
            <a:gdLst/>
            <a:ahLst/>
            <a:cxnLst/>
            <a:rect l="l" t="t" r="r" b="b"/>
            <a:pathLst>
              <a:path w="722341" h="812449">
                <a:moveTo>
                  <a:pt x="0" y="0"/>
                </a:moveTo>
                <a:lnTo>
                  <a:pt x="722341" y="0"/>
                </a:lnTo>
                <a:lnTo>
                  <a:pt x="722341" y="812449"/>
                </a:lnTo>
                <a:lnTo>
                  <a:pt x="0" y="812449"/>
                </a:lnTo>
                <a:lnTo>
                  <a:pt x="0" y="0"/>
                </a:lnTo>
                <a:close/>
              </a:path>
            </a:pathLst>
          </a:custGeom>
          <a:blipFill>
            <a:blip r:embed="rId3">
              <a:extLst>
                <a:ext uri="{96DAC541-7B7A-43D3-8B79-37D633B846F1}">
                  <asvg:svgBlip xmlns:asvg="http://schemas.microsoft.com/office/drawing/2016/SVG/main" r:embed="rId4"/>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Tree>
    <p:extLst>
      <p:ext uri="{BB962C8B-B14F-4D97-AF65-F5344CB8AC3E}">
        <p14:creationId xmlns:p14="http://schemas.microsoft.com/office/powerpoint/2010/main" val="25487498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F099DC-205C-A08E-26E1-124490808546}"/>
              </a:ext>
            </a:extLst>
          </p:cNvPr>
          <p:cNvPicPr>
            <a:picLocks noChangeAspect="1"/>
          </p:cNvPicPr>
          <p:nvPr/>
        </p:nvPicPr>
        <p:blipFill>
          <a:blip r:embed="rId2"/>
          <a:stretch>
            <a:fillRect/>
          </a:stretch>
        </p:blipFill>
        <p:spPr>
          <a:xfrm>
            <a:off x="-7092" y="-58681"/>
            <a:ext cx="18287996" cy="5955903"/>
          </a:xfrm>
          <a:prstGeom prst="rect">
            <a:avLst/>
          </a:prstGeom>
        </p:spPr>
      </p:pic>
      <p:sp>
        <p:nvSpPr>
          <p:cNvPr id="2" name="Freeform 2"/>
          <p:cNvSpPr/>
          <p:nvPr/>
        </p:nvSpPr>
        <p:spPr>
          <a:xfrm rot="-10800000">
            <a:off x="2778327" y="6321653"/>
            <a:ext cx="12710840" cy="1184047"/>
          </a:xfrm>
          <a:custGeom>
            <a:avLst/>
            <a:gdLst/>
            <a:ahLst/>
            <a:cxnLst/>
            <a:rect l="l" t="t" r="r" b="b"/>
            <a:pathLst>
              <a:path w="12710840" h="1184047">
                <a:moveTo>
                  <a:pt x="0" y="0"/>
                </a:moveTo>
                <a:lnTo>
                  <a:pt x="12710840" y="0"/>
                </a:lnTo>
                <a:lnTo>
                  <a:pt x="12710840" y="1184046"/>
                </a:lnTo>
                <a:lnTo>
                  <a:pt x="0" y="1184046"/>
                </a:lnTo>
                <a:lnTo>
                  <a:pt x="0" y="0"/>
                </a:lnTo>
                <a:close/>
              </a:path>
            </a:pathLst>
          </a:custGeom>
          <a:blipFill>
            <a:blip r:embed="rId3">
              <a:alphaModFix amt="72000"/>
            </a:blip>
            <a:stretch>
              <a:fillRect b="-208633"/>
            </a:stretch>
          </a:blipFill>
        </p:spPr>
        <p:txBody>
          <a:bodyPr/>
          <a:lstStyle/>
          <a:p>
            <a:endParaRPr lang="en-US"/>
          </a:p>
        </p:txBody>
      </p:sp>
      <p:grpSp>
        <p:nvGrpSpPr>
          <p:cNvPr id="7" name="Group 7"/>
          <p:cNvGrpSpPr/>
          <p:nvPr/>
        </p:nvGrpSpPr>
        <p:grpSpPr>
          <a:xfrm>
            <a:off x="2343146" y="2247900"/>
            <a:ext cx="14098221" cy="6979702"/>
            <a:chOff x="0" y="0"/>
            <a:chExt cx="3353112" cy="1361991"/>
          </a:xfrm>
          <a:scene3d>
            <a:camera prst="orthographicFront">
              <a:rot lat="0" lon="0" rev="0"/>
            </a:camera>
            <a:lightRig rig="contrasting" dir="t">
              <a:rot lat="0" lon="0" rev="1500000"/>
            </a:lightRig>
          </a:scene3d>
        </p:grpSpPr>
        <p:sp>
          <p:nvSpPr>
            <p:cNvPr id="8" name="Freeform 8"/>
            <p:cNvSpPr/>
            <p:nvPr/>
          </p:nvSpPr>
          <p:spPr>
            <a:xfrm>
              <a:off x="0" y="0"/>
              <a:ext cx="3353112" cy="1361991"/>
            </a:xfrm>
            <a:custGeom>
              <a:avLst/>
              <a:gdLst/>
              <a:ahLst/>
              <a:cxnLst/>
              <a:rect l="l" t="t" r="r" b="b"/>
              <a:pathLst>
                <a:path w="3353112" h="1361991">
                  <a:moveTo>
                    <a:pt x="15202" y="0"/>
                  </a:moveTo>
                  <a:lnTo>
                    <a:pt x="3337909" y="0"/>
                  </a:lnTo>
                  <a:cubicBezTo>
                    <a:pt x="3341941" y="0"/>
                    <a:pt x="3345808" y="1602"/>
                    <a:pt x="3348659" y="4453"/>
                  </a:cubicBezTo>
                  <a:cubicBezTo>
                    <a:pt x="3351510" y="7304"/>
                    <a:pt x="3353112" y="11171"/>
                    <a:pt x="3353112" y="15202"/>
                  </a:cubicBezTo>
                  <a:lnTo>
                    <a:pt x="3353112" y="1346788"/>
                  </a:lnTo>
                  <a:cubicBezTo>
                    <a:pt x="3353112" y="1350820"/>
                    <a:pt x="3351510" y="1354687"/>
                    <a:pt x="3348659" y="1357538"/>
                  </a:cubicBezTo>
                  <a:cubicBezTo>
                    <a:pt x="3345808" y="1360389"/>
                    <a:pt x="3341941" y="1361991"/>
                    <a:pt x="3337909" y="1361991"/>
                  </a:cubicBezTo>
                  <a:lnTo>
                    <a:pt x="15202" y="1361991"/>
                  </a:lnTo>
                  <a:cubicBezTo>
                    <a:pt x="11171" y="1361991"/>
                    <a:pt x="7304" y="1360389"/>
                    <a:pt x="4453" y="1357538"/>
                  </a:cubicBezTo>
                  <a:cubicBezTo>
                    <a:pt x="1602" y="1354687"/>
                    <a:pt x="0" y="1350820"/>
                    <a:pt x="0" y="1346788"/>
                  </a:cubicBezTo>
                  <a:lnTo>
                    <a:pt x="0" y="15202"/>
                  </a:lnTo>
                  <a:cubicBezTo>
                    <a:pt x="0" y="11171"/>
                    <a:pt x="1602" y="7304"/>
                    <a:pt x="4453" y="4453"/>
                  </a:cubicBezTo>
                  <a:cubicBezTo>
                    <a:pt x="7304" y="1602"/>
                    <a:pt x="11171" y="0"/>
                    <a:pt x="15202" y="0"/>
                  </a:cubicBezTo>
                  <a:close/>
                </a:path>
              </a:pathLst>
            </a:custGeom>
            <a:solidFill>
              <a:schemeClr val="bg2"/>
            </a:solidFill>
            <a:ln cap="rnd">
              <a:noFill/>
              <a:prstDash val="solid"/>
              <a:round/>
            </a:ln>
            <a:effectLst>
              <a:outerShdw blurRad="149987" dist="250190" dir="8460000" algn="ctr">
                <a:srgbClr val="000000">
                  <a:alpha val="28000"/>
                </a:srgbClr>
              </a:outerShdw>
            </a:effectLst>
            <a:sp3d prstMaterial="metal">
              <a:bevelT w="88900" h="88900"/>
            </a:sp3d>
          </p:spPr>
          <p:txBody>
            <a:bodyPr/>
            <a:lstStyle/>
            <a:p>
              <a:endParaRPr lang="en-US"/>
            </a:p>
          </p:txBody>
        </p:sp>
        <p:sp>
          <p:nvSpPr>
            <p:cNvPr id="9" name="TextBox 9"/>
            <p:cNvSpPr txBox="1"/>
            <p:nvPr/>
          </p:nvSpPr>
          <p:spPr>
            <a:xfrm>
              <a:off x="0" y="-19050"/>
              <a:ext cx="3353112" cy="1381041"/>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2859"/>
                </a:lnSpc>
                <a:spcBef>
                  <a:spcPct val="0"/>
                </a:spcBef>
              </a:pPr>
              <a:endParaRPr/>
            </a:p>
          </p:txBody>
        </p:sp>
      </p:grpSp>
      <p:grpSp>
        <p:nvGrpSpPr>
          <p:cNvPr id="12" name="Group 12"/>
          <p:cNvGrpSpPr/>
          <p:nvPr/>
        </p:nvGrpSpPr>
        <p:grpSpPr>
          <a:xfrm>
            <a:off x="16113923" y="9258300"/>
            <a:ext cx="327444" cy="327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en-US"/>
            </a:p>
          </p:txBody>
        </p:sp>
        <p:sp>
          <p:nvSpPr>
            <p:cNvPr id="14" name="TextBox 14"/>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5" name="Group 15"/>
          <p:cNvGrpSpPr/>
          <p:nvPr/>
        </p:nvGrpSpPr>
        <p:grpSpPr>
          <a:xfrm>
            <a:off x="15648108" y="9258300"/>
            <a:ext cx="327444" cy="32744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en-US"/>
            </a:p>
          </p:txBody>
        </p:sp>
        <p:sp>
          <p:nvSpPr>
            <p:cNvPr id="17" name="TextBox 1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8" name="Group 18"/>
          <p:cNvGrpSpPr/>
          <p:nvPr/>
        </p:nvGrpSpPr>
        <p:grpSpPr>
          <a:xfrm>
            <a:off x="15161723" y="9258300"/>
            <a:ext cx="327444" cy="3274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D33"/>
            </a:solidFill>
            <a:ln cap="sq">
              <a:noFill/>
              <a:prstDash val="solid"/>
              <a:miter/>
            </a:ln>
          </p:spPr>
          <p:txBody>
            <a:bodyPr/>
            <a:lstStyle/>
            <a:p>
              <a:endParaRPr lang="en-US"/>
            </a:p>
          </p:txBody>
        </p:sp>
        <p:sp>
          <p:nvSpPr>
            <p:cNvPr id="20" name="TextBox 20"/>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1" name="TextBox 20">
            <a:extLst>
              <a:ext uri="{FF2B5EF4-FFF2-40B4-BE49-F238E27FC236}">
                <a16:creationId xmlns:a16="http://schemas.microsoft.com/office/drawing/2014/main" id="{1E8E60DD-08EB-A2F2-D02B-9C252A25684B}"/>
              </a:ext>
            </a:extLst>
          </p:cNvPr>
          <p:cNvSpPr txBox="1"/>
          <p:nvPr/>
        </p:nvSpPr>
        <p:spPr>
          <a:xfrm>
            <a:off x="2343146" y="3748623"/>
            <a:ext cx="13468684" cy="4975657"/>
          </a:xfrm>
          <a:prstGeom prst="rect">
            <a:avLst/>
          </a:prstGeom>
          <a:noFill/>
        </p:spPr>
        <p:txBody>
          <a:bodyPr wrap="square">
            <a:spAutoFit/>
          </a:bodyPr>
          <a:lstStyle/>
          <a:p>
            <a:pPr algn="just">
              <a:lnSpc>
                <a:spcPct val="150000"/>
              </a:lnSpc>
            </a:pPr>
            <a:r>
              <a:rPr lang="en-US" sz="3600" dirty="0" err="1">
                <a:solidFill>
                  <a:schemeClr val="tx1"/>
                </a:solidFill>
                <a:latin typeface="Arial" panose="020B0604020202020204" pitchFamily="34" charset="0"/>
                <a:cs typeface="Arial" panose="020B0604020202020204" pitchFamily="34" charset="0"/>
              </a:rPr>
              <a:t>Nhược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điểm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của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hai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phương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pháp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báo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sử</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dụng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khi</a:t>
            </a:r>
            <a:r>
              <a:rPr lang="en-US" sz="3600" dirty="0">
                <a:solidFill>
                  <a:schemeClr val="tx1"/>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chuỗi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thời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gian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biến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động</a:t>
            </a:r>
            <a:r>
              <a:rPr lang="en-US" sz="3600" dirty="0">
                <a:solidFill>
                  <a:schemeClr val="tx1"/>
                </a:solidFill>
                <a:latin typeface="Arial" panose="020B0604020202020204" pitchFamily="34" charset="0"/>
                <a:cs typeface="Arial" panose="020B0604020202020204" pitchFamily="34" charset="0"/>
              </a:rPr>
              <a:t>.</a:t>
            </a:r>
          </a:p>
          <a:p>
            <a:pPr algn="just">
              <a:lnSpc>
                <a:spcPct val="150000"/>
              </a:lnSpc>
            </a:pPr>
            <a:r>
              <a:rPr lang="en-US" sz="3600" dirty="0" err="1">
                <a:solidFill>
                  <a:schemeClr val="tx1"/>
                </a:solidFill>
                <a:latin typeface="Arial" panose="020B0604020202020204" pitchFamily="34" charset="0"/>
                <a:cs typeface="Arial" panose="020B0604020202020204" pitchFamily="34" charset="0"/>
              </a:rPr>
              <a:t>Nếu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chuyển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biến</a:t>
            </a:r>
            <a:r>
              <a:rPr lang="en-US" sz="3600" dirty="0">
                <a:solidFill>
                  <a:schemeClr val="tx1"/>
                </a:solidFill>
                <a:latin typeface="Arial" panose="020B0604020202020204" pitchFamily="34" charset="0"/>
                <a:cs typeface="Arial" panose="020B0604020202020204" pitchFamily="34" charset="0"/>
              </a:rPr>
              <a:t> sang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phương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pháp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báo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giản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hầu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như</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điều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chỉnh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thích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nghi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dịch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chuyển</a:t>
            </a:r>
            <a:r>
              <a:rPr lang="en-US" sz="3600" dirty="0">
                <a:solidFill>
                  <a:schemeClr val="tx1"/>
                </a:solidFill>
                <a:latin typeface="Arial" panose="020B0604020202020204" pitchFamily="34" charset="0"/>
                <a:cs typeface="Arial" panose="020B0604020202020204" pitchFamily="34" charset="0"/>
              </a:rPr>
              <a:t> sang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còn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phương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pháp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trung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thì</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thời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kì</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điều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chỉnh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phù</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hợp</a:t>
            </a:r>
            <a:r>
              <a:rPr lang="en-US" sz="3600" dirty="0">
                <a:solidFill>
                  <a:schemeClr val="tx1"/>
                </a:solidFill>
                <a:latin typeface="Arial" panose="020B0604020202020204" pitchFamily="34" charset="0"/>
                <a:cs typeface="Arial" panose="020B0604020202020204" pitchFamily="34" charset="0"/>
              </a:rPr>
              <a:t>.</a:t>
            </a:r>
            <a:endParaRPr lang="vi-VN" sz="3600" dirty="0">
              <a:solidFill>
                <a:schemeClr val="tx1"/>
              </a:solidFill>
              <a:latin typeface="Arial" panose="020B0604020202020204" pitchFamily="34" charset="0"/>
              <a:cs typeface="Arial" panose="020B0604020202020204" pitchFamily="34" charset="0"/>
            </a:endParaRPr>
          </a:p>
        </p:txBody>
      </p:sp>
      <p:sp>
        <p:nvSpPr>
          <p:cNvPr id="23" name="TextBox 21">
            <a:extLst>
              <a:ext uri="{FF2B5EF4-FFF2-40B4-BE49-F238E27FC236}">
                <a16:creationId xmlns:a16="http://schemas.microsoft.com/office/drawing/2014/main" id="{276C01DB-984C-B7F1-9A27-35D594A5C2FD}"/>
              </a:ext>
            </a:extLst>
          </p:cNvPr>
          <p:cNvSpPr txBox="1"/>
          <p:nvPr/>
        </p:nvSpPr>
        <p:spPr>
          <a:xfrm>
            <a:off x="5460980" y="2640261"/>
            <a:ext cx="7407052" cy="1141146"/>
          </a:xfrm>
          <a:prstGeom prst="rect">
            <a:avLst/>
          </a:prstGeom>
        </p:spPr>
        <p:txBody>
          <a:bodyPr lIns="0" tIns="0" rIns="0" bIns="0" rtlCol="0" anchor="t">
            <a:spAutoFit/>
          </a:bodyPr>
          <a:lstStyle/>
          <a:p>
            <a:pPr algn="ctr">
              <a:lnSpc>
                <a:spcPts val="9799"/>
              </a:lnSpc>
              <a:spcBef>
                <a:spcPct val="0"/>
              </a:spcBef>
            </a:pPr>
            <a:r>
              <a:rPr lang="en-US" sz="6999" b="1" dirty="0">
                <a:solidFill>
                  <a:srgbClr val="CD0505"/>
                </a:solidFill>
                <a:latin typeface="Arial" panose="020B0604020202020204" pitchFamily="34" charset="0"/>
                <a:ea typeface="Montserrat Classic Bold"/>
                <a:cs typeface="Arial" panose="020B0604020202020204" pitchFamily="34" charset="0"/>
                <a:sym typeface="Montserrat Classic Bold"/>
              </a:rPr>
              <a:t>NHƯỢC ĐIỂM</a:t>
            </a:r>
          </a:p>
        </p:txBody>
      </p:sp>
    </p:spTree>
    <p:extLst>
      <p:ext uri="{BB962C8B-B14F-4D97-AF65-F5344CB8AC3E}">
        <p14:creationId xmlns:p14="http://schemas.microsoft.com/office/powerpoint/2010/main" val="499078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33174" y="2005659"/>
            <a:ext cx="2815635" cy="2438213"/>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46" r="-14946"/>
              </a:stretch>
            </a:blipFill>
          </p:spPr>
          <p:txBody>
            <a:bodyPr/>
            <a:lstStyle/>
            <a:p>
              <a:endParaRPr lang="en-US"/>
            </a:p>
          </p:txBody>
        </p:sp>
      </p:grpSp>
      <p:grpSp>
        <p:nvGrpSpPr>
          <p:cNvPr id="4" name="Group 4"/>
          <p:cNvGrpSpPr/>
          <p:nvPr/>
        </p:nvGrpSpPr>
        <p:grpSpPr>
          <a:xfrm>
            <a:off x="15133174" y="4536192"/>
            <a:ext cx="2815635" cy="2438213"/>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865" r="-14865"/>
              </a:stretch>
            </a:blipFill>
          </p:spPr>
          <p:txBody>
            <a:bodyPr/>
            <a:lstStyle/>
            <a:p>
              <a:endParaRPr lang="en-US"/>
            </a:p>
          </p:txBody>
        </p:sp>
      </p:grpSp>
      <p:grpSp>
        <p:nvGrpSpPr>
          <p:cNvPr id="6" name="Group 6"/>
          <p:cNvGrpSpPr/>
          <p:nvPr/>
        </p:nvGrpSpPr>
        <p:grpSpPr>
          <a:xfrm rot="-5400000">
            <a:off x="15317560" y="6903238"/>
            <a:ext cx="2446864" cy="2773837"/>
            <a:chOff x="0" y="0"/>
            <a:chExt cx="756936" cy="858085"/>
          </a:xfrm>
        </p:grpSpPr>
        <p:sp>
          <p:nvSpPr>
            <p:cNvPr id="7" name="Freeform 7"/>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solidFill>
          </p:spPr>
          <p:txBody>
            <a:bodyPr/>
            <a:lstStyle/>
            <a:p>
              <a:endParaRPr lang="en-US"/>
            </a:p>
          </p:txBody>
        </p:sp>
        <p:sp>
          <p:nvSpPr>
            <p:cNvPr id="8" name="TextBox 8"/>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0941334" y="4379672"/>
            <a:ext cx="2441713" cy="2815635"/>
            <a:chOff x="0" y="0"/>
            <a:chExt cx="744130" cy="858085"/>
          </a:xfrm>
        </p:grpSpPr>
        <p:sp>
          <p:nvSpPr>
            <p:cNvPr id="10" name="Freeform 10"/>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CD0505"/>
            </a:solidFill>
          </p:spPr>
          <p:txBody>
            <a:bodyPr/>
            <a:lstStyle/>
            <a:p>
              <a:endParaRPr lang="en-US"/>
            </a:p>
          </p:txBody>
        </p:sp>
        <p:sp>
          <p:nvSpPr>
            <p:cNvPr id="11" name="TextBox 11"/>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2954223" y="3289361"/>
            <a:ext cx="2815635" cy="2438213"/>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46" r="-14946"/>
              </a:stretch>
            </a:blipFill>
          </p:spPr>
          <p:txBody>
            <a:bodyPr/>
            <a:lstStyle/>
            <a:p>
              <a:endParaRPr lang="en-US"/>
            </a:p>
          </p:txBody>
        </p:sp>
      </p:grpSp>
      <p:grpSp>
        <p:nvGrpSpPr>
          <p:cNvPr id="14" name="Group 14"/>
          <p:cNvGrpSpPr/>
          <p:nvPr/>
        </p:nvGrpSpPr>
        <p:grpSpPr>
          <a:xfrm>
            <a:off x="12954223" y="5819894"/>
            <a:ext cx="2815635" cy="2438213"/>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t="-36609" b="-36609"/>
              </a:stretch>
            </a:blipFill>
          </p:spPr>
          <p:txBody>
            <a:bodyPr/>
            <a:lstStyle/>
            <a:p>
              <a:endParaRPr lang="en-US"/>
            </a:p>
          </p:txBody>
        </p:sp>
      </p:grpSp>
      <p:grpSp>
        <p:nvGrpSpPr>
          <p:cNvPr id="16" name="Group 16"/>
          <p:cNvGrpSpPr/>
          <p:nvPr/>
        </p:nvGrpSpPr>
        <p:grpSpPr>
          <a:xfrm rot="-5400000">
            <a:off x="13138608" y="8186940"/>
            <a:ext cx="2446864" cy="2773837"/>
            <a:chOff x="0" y="0"/>
            <a:chExt cx="756936" cy="858085"/>
          </a:xfrm>
        </p:grpSpPr>
        <p:sp>
          <p:nvSpPr>
            <p:cNvPr id="17" name="Freeform 17"/>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CD0505"/>
            </a:solidFill>
          </p:spPr>
          <p:txBody>
            <a:bodyPr/>
            <a:lstStyle/>
            <a:p>
              <a:endParaRPr lang="en-US"/>
            </a:p>
          </p:txBody>
        </p:sp>
        <p:sp>
          <p:nvSpPr>
            <p:cNvPr id="18" name="TextBox 18"/>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5400000">
            <a:off x="15278225" y="-777375"/>
            <a:ext cx="2483735" cy="2815635"/>
            <a:chOff x="0" y="0"/>
            <a:chExt cx="756936" cy="858085"/>
          </a:xfrm>
        </p:grpSpPr>
        <p:sp>
          <p:nvSpPr>
            <p:cNvPr id="20" name="Freeform 20"/>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21" name="TextBox 21"/>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10775272" y="7103595"/>
            <a:ext cx="2815635" cy="2438213"/>
            <a:chOff x="0" y="0"/>
            <a:chExt cx="4282440" cy="3708400"/>
          </a:xfrm>
        </p:grpSpPr>
        <p:sp>
          <p:nvSpPr>
            <p:cNvPr id="23" name="Freeform 2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26" r="-14926"/>
              </a:stretch>
            </a:blipFill>
          </p:spPr>
          <p:txBody>
            <a:bodyPr/>
            <a:lstStyle/>
            <a:p>
              <a:endParaRPr lang="en-US"/>
            </a:p>
          </p:txBody>
        </p:sp>
      </p:grpSp>
      <p:grpSp>
        <p:nvGrpSpPr>
          <p:cNvPr id="24" name="Group 24"/>
          <p:cNvGrpSpPr/>
          <p:nvPr/>
        </p:nvGrpSpPr>
        <p:grpSpPr>
          <a:xfrm rot="-5400000">
            <a:off x="10959657" y="9470641"/>
            <a:ext cx="2446864" cy="2773837"/>
            <a:chOff x="0" y="0"/>
            <a:chExt cx="756936" cy="858085"/>
          </a:xfrm>
        </p:grpSpPr>
        <p:sp>
          <p:nvSpPr>
            <p:cNvPr id="25" name="Freeform 25"/>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solidFill>
          </p:spPr>
          <p:txBody>
            <a:bodyPr/>
            <a:lstStyle/>
            <a:p>
              <a:endParaRPr lang="en-US"/>
            </a:p>
          </p:txBody>
        </p:sp>
        <p:sp>
          <p:nvSpPr>
            <p:cNvPr id="26" name="TextBox 26"/>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rot="-5400000">
            <a:off x="17506639" y="549932"/>
            <a:ext cx="2441713" cy="2815635"/>
            <a:chOff x="0" y="0"/>
            <a:chExt cx="744130" cy="858085"/>
          </a:xfrm>
        </p:grpSpPr>
        <p:sp>
          <p:nvSpPr>
            <p:cNvPr id="28" name="Freeform 28"/>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000000"/>
            </a:solidFill>
          </p:spPr>
          <p:txBody>
            <a:bodyPr/>
            <a:lstStyle/>
            <a:p>
              <a:endParaRPr lang="en-US"/>
            </a:p>
          </p:txBody>
        </p:sp>
        <p:sp>
          <p:nvSpPr>
            <p:cNvPr id="29" name="TextBox 29"/>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rot="-5400000">
            <a:off x="17462265" y="3075389"/>
            <a:ext cx="2446864" cy="2773837"/>
            <a:chOff x="0" y="0"/>
            <a:chExt cx="756936" cy="858085"/>
          </a:xfrm>
        </p:grpSpPr>
        <p:sp>
          <p:nvSpPr>
            <p:cNvPr id="31" name="Freeform 31"/>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CD0505"/>
            </a:solidFill>
          </p:spPr>
          <p:txBody>
            <a:bodyPr/>
            <a:lstStyle/>
            <a:p>
              <a:endParaRPr lang="en-US"/>
            </a:p>
          </p:txBody>
        </p:sp>
        <p:sp>
          <p:nvSpPr>
            <p:cNvPr id="32" name="TextBox 32"/>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rot="-5400000">
            <a:off x="8639026" y="8280956"/>
            <a:ext cx="2483735" cy="2815635"/>
            <a:chOff x="0" y="0"/>
            <a:chExt cx="756936" cy="858085"/>
          </a:xfrm>
        </p:grpSpPr>
        <p:sp>
          <p:nvSpPr>
            <p:cNvPr id="34" name="Freeform 34"/>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35" name="TextBox 35"/>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rot="-5400000">
            <a:off x="6339060" y="9501812"/>
            <a:ext cx="2441713" cy="2815635"/>
            <a:chOff x="0" y="0"/>
            <a:chExt cx="744130" cy="858085"/>
          </a:xfrm>
        </p:grpSpPr>
        <p:sp>
          <p:nvSpPr>
            <p:cNvPr id="37" name="Freeform 37"/>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CD0505"/>
            </a:solidFill>
          </p:spPr>
          <p:txBody>
            <a:bodyPr/>
            <a:lstStyle/>
            <a:p>
              <a:endParaRPr lang="en-US"/>
            </a:p>
          </p:txBody>
        </p:sp>
        <p:sp>
          <p:nvSpPr>
            <p:cNvPr id="38" name="TextBox 38"/>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sp>
        <p:nvSpPr>
          <p:cNvPr id="48" name="TextBox 13">
            <a:extLst>
              <a:ext uri="{FF2B5EF4-FFF2-40B4-BE49-F238E27FC236}">
                <a16:creationId xmlns:a16="http://schemas.microsoft.com/office/drawing/2014/main" id="{DB230069-F3DA-F443-E93E-3C129D78D934}"/>
              </a:ext>
            </a:extLst>
          </p:cNvPr>
          <p:cNvSpPr txBox="1"/>
          <p:nvPr/>
        </p:nvSpPr>
        <p:spPr>
          <a:xfrm>
            <a:off x="634977" y="552227"/>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49" name="TextBox 13">
            <a:extLst>
              <a:ext uri="{FF2B5EF4-FFF2-40B4-BE49-F238E27FC236}">
                <a16:creationId xmlns:a16="http://schemas.microsoft.com/office/drawing/2014/main" id="{2DCD186C-0ACF-03E2-C8C5-042F0625698D}"/>
              </a:ext>
            </a:extLst>
          </p:cNvPr>
          <p:cNvSpPr txBox="1"/>
          <p:nvPr/>
        </p:nvSpPr>
        <p:spPr>
          <a:xfrm>
            <a:off x="579702" y="951732"/>
            <a:ext cx="9368140" cy="6775894"/>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algn="ctr">
              <a:lnSpc>
                <a:spcPct val="150000"/>
              </a:lnSpc>
              <a:spcBef>
                <a:spcPct val="0"/>
              </a:spcBef>
            </a:pPr>
            <a:r>
              <a:rPr lang="en-US" sz="6000" b="1" spc="300" dirty="0">
                <a:solidFill>
                  <a:srgbClr val="000000"/>
                </a:solidFill>
                <a:latin typeface="Arial" panose="020B0604020202020204" pitchFamily="34" charset="0"/>
                <a:ea typeface="League Spartan"/>
                <a:cs typeface="Arial" panose="020B0604020202020204" pitchFamily="34" charset="0"/>
                <a:sym typeface="League Spartan"/>
              </a:rPr>
              <a:t>6.3 TRUNG BÌNH TRƯỢT VÀ LÀM TRƠN BẰNG HÀM MŨ</a:t>
            </a:r>
          </a:p>
          <a:p>
            <a:pPr algn="ctr">
              <a:lnSpc>
                <a:spcPct val="150000"/>
              </a:lnSpc>
              <a:spcBef>
                <a:spcPct val="0"/>
              </a:spcBef>
            </a:pPr>
            <a:r>
              <a:rPr lang="en-US" sz="6000" b="1" dirty="0"/>
              <a:t>(MOVING AVERAGES AND EXPONENTIAL SMOOTHING)</a:t>
            </a:r>
            <a:endParaRPr lang="en-US" sz="6000" b="1" spc="300" dirty="0">
              <a:solidFill>
                <a:srgbClr val="000000"/>
              </a:solidFill>
              <a:latin typeface="Arial" panose="020B0604020202020204" pitchFamily="34" charset="0"/>
              <a:ea typeface="League Spartan"/>
              <a:cs typeface="Arial" panose="020B0604020202020204" pitchFamily="34" charset="0"/>
              <a:sym typeface="League Spartan"/>
            </a:endParaRPr>
          </a:p>
        </p:txBody>
      </p:sp>
    </p:spTree>
    <p:extLst>
      <p:ext uri="{BB962C8B-B14F-4D97-AF65-F5344CB8AC3E}">
        <p14:creationId xmlns:p14="http://schemas.microsoft.com/office/powerpoint/2010/main" val="1618644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3177644" y="451291"/>
            <a:ext cx="11781073" cy="1308401"/>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9B23E10-D752-9581-0C37-1A430BD5CF48}"/>
              </a:ext>
            </a:extLst>
          </p:cNvPr>
          <p:cNvSpPr txBox="1"/>
          <p:nvPr/>
        </p:nvSpPr>
        <p:spPr>
          <a:xfrm>
            <a:off x="3329284" y="782325"/>
            <a:ext cx="11629434" cy="646331"/>
          </a:xfrm>
          <a:prstGeom prst="rect">
            <a:avLst/>
          </a:prstGeom>
          <a:noFill/>
        </p:spPr>
        <p:txBody>
          <a:bodyPr wrap="square">
            <a:spAutoFit/>
          </a:bodyPr>
          <a:lstStyle/>
          <a:p>
            <a:pPr lvl="0"/>
            <a:r>
              <a:rPr lang="en-US" sz="3600" b="1" dirty="0">
                <a:latin typeface="Arial" panose="020B0604020202020204" pitchFamily="34" charset="0"/>
                <a:cs typeface="Arial" panose="020B0604020202020204" pitchFamily="34" charset="0"/>
              </a:rPr>
              <a:t>Trung </a:t>
            </a:r>
            <a:r>
              <a:rPr lang="en-US" sz="3600" b="1" dirty="0" err="1">
                <a:latin typeface="Arial" panose="020B0604020202020204" pitchFamily="34" charset="0"/>
                <a:cs typeface="Arial" panose="020B0604020202020204" pitchFamily="34" charset="0"/>
              </a:rPr>
              <a:t>bình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trượt</a:t>
            </a:r>
            <a:r>
              <a:rPr lang="en-US" sz="3600" b="1" dirty="0">
                <a:latin typeface="Arial" panose="020B0604020202020204" pitchFamily="34" charset="0"/>
                <a:cs typeface="Arial" panose="020B0604020202020204" pitchFamily="34" charset="0"/>
              </a:rPr>
              <a:t> (</a:t>
            </a:r>
            <a:r>
              <a:rPr lang="en-US" sz="3600" b="1" dirty="0"/>
              <a:t>Moving Averages)</a:t>
            </a:r>
            <a:endParaRPr lang="en-US" sz="3600" b="1"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5C03156-3AB7-92B8-D0BF-E9733C5586C5}"/>
              </a:ext>
            </a:extLst>
          </p:cNvPr>
          <p:cNvSpPr/>
          <p:nvPr/>
        </p:nvSpPr>
        <p:spPr>
          <a:xfrm>
            <a:off x="2988072" y="2511768"/>
            <a:ext cx="12215518" cy="6508819"/>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02532AE-6045-EB65-8B3C-ED6A7951F280}"/>
              </a:ext>
            </a:extLst>
          </p:cNvPr>
          <p:cNvSpPr txBox="1"/>
          <p:nvPr/>
        </p:nvSpPr>
        <p:spPr>
          <a:xfrm>
            <a:off x="3368983" y="2876329"/>
            <a:ext cx="11243621" cy="1754326"/>
          </a:xfrm>
          <a:prstGeom prst="rect">
            <a:avLst/>
          </a:prstGeom>
          <a:noFill/>
        </p:spPr>
        <p:txBody>
          <a:bodyPr wrap="square">
            <a:spAutoFit/>
          </a:bodyPr>
          <a:lstStyle/>
          <a:p>
            <a:pPr marL="0" indent="0" algn="just">
              <a:buNone/>
            </a:pP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phương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pháp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báo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chuỗi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thời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gian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dùng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trung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của</a:t>
            </a:r>
            <a:r>
              <a:rPr lang="en-US" sz="3600" dirty="0">
                <a:solidFill>
                  <a:schemeClr val="tx1"/>
                </a:solidFill>
                <a:latin typeface="Arial" panose="020B0604020202020204" pitchFamily="34" charset="0"/>
                <a:cs typeface="Arial" panose="020B0604020202020204" pitchFamily="34" charset="0"/>
              </a:rPr>
              <a:t> n </a:t>
            </a:r>
            <a:r>
              <a:rPr lang="en-US" sz="3600" dirty="0" err="1">
                <a:solidFill>
                  <a:schemeClr val="tx1"/>
                </a:solidFill>
                <a:latin typeface="Arial" panose="020B0604020202020204" pitchFamily="34" charset="0"/>
                <a:cs typeface="Arial" panose="020B0604020202020204" pitchFamily="34" charset="0"/>
              </a:rPr>
              <a:t>giá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trị</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nhất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báo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giai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đoạn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kế</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tiếp</a:t>
            </a:r>
            <a:endParaRPr lang="en-US" sz="3600"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86D642D-0A55-76A1-E32F-E09B6855A231}"/>
              </a:ext>
            </a:extLst>
          </p:cNvPr>
          <p:cNvPicPr>
            <a:picLocks noChangeAspect="1"/>
          </p:cNvPicPr>
          <p:nvPr/>
        </p:nvPicPr>
        <p:blipFill>
          <a:blip r:embed="rId3"/>
          <a:stretch>
            <a:fillRect/>
          </a:stretch>
        </p:blipFill>
        <p:spPr>
          <a:xfrm>
            <a:off x="3991774" y="4537913"/>
            <a:ext cx="10629900" cy="4381500"/>
          </a:xfrm>
          <a:prstGeom prst="rect">
            <a:avLst/>
          </a:prstGeom>
        </p:spPr>
      </p:pic>
    </p:spTree>
    <p:extLst>
      <p:ext uri="{BB962C8B-B14F-4D97-AF65-F5344CB8AC3E}">
        <p14:creationId xmlns:p14="http://schemas.microsoft.com/office/powerpoint/2010/main" val="346870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3177644" y="451291"/>
            <a:ext cx="11781073" cy="1308401"/>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9B23E10-D752-9581-0C37-1A430BD5CF48}"/>
              </a:ext>
            </a:extLst>
          </p:cNvPr>
          <p:cNvSpPr txBox="1"/>
          <p:nvPr/>
        </p:nvSpPr>
        <p:spPr>
          <a:xfrm>
            <a:off x="4798997" y="718508"/>
            <a:ext cx="11243621" cy="1200329"/>
          </a:xfrm>
          <a:prstGeom prst="rect">
            <a:avLst/>
          </a:prstGeom>
          <a:noFill/>
        </p:spPr>
        <p:txBody>
          <a:bodyPr wrap="square">
            <a:spAutoFit/>
          </a:bodyPr>
          <a:lstStyle/>
          <a:p>
            <a:pPr defTabSz="1371600" fontAlgn="base">
              <a:spcBef>
                <a:spcPct val="0"/>
              </a:spcBef>
              <a:spcAft>
                <a:spcPct val="0"/>
              </a:spcAft>
              <a:tabLst>
                <a:tab pos="1193007" algn="l"/>
              </a:tabLst>
            </a:pPr>
            <a:r>
              <a:rPr lang="en-US" sz="3600" dirty="0" err="1">
                <a:latin typeface="Times New Roman" pitchFamily="18" charset="0"/>
                <a:ea typeface="Times New Roman" pitchFamily="18" charset="0"/>
                <a:cs typeface="Times New Roman" pitchFamily="18" charset="0"/>
              </a:rPr>
              <a:t>Bảng</a:t>
            </a:r>
            <a:r>
              <a:rPr lang="en-US" sz="3600" dirty="0">
                <a:latin typeface="Times New Roman" pitchFamily="18" charset="0"/>
                <a:ea typeface="Times New Roman" pitchFamily="18" charset="0"/>
                <a:cs typeface="Times New Roman" pitchFamily="18" charset="0"/>
              </a:rPr>
              <a:t> 6.9: </a:t>
            </a:r>
            <a:r>
              <a:rPr lang="en-US" sz="3600" dirty="0" err="1">
                <a:latin typeface="Times New Roman" pitchFamily="18" charset="0"/>
                <a:ea typeface="Times New Roman" pitchFamily="18" charset="0"/>
                <a:cs typeface="Times New Roman" pitchFamily="18" charset="0"/>
              </a:rPr>
              <a:t>Tóm</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tắt</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tính</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toán</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trung</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bình</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trượt</a:t>
            </a:r>
            <a:r>
              <a:rPr lang="en-US" sz="3600" dirty="0">
                <a:latin typeface="Times New Roman" pitchFamily="18" charset="0"/>
                <a:ea typeface="Times New Roman" pitchFamily="18" charset="0"/>
                <a:cs typeface="Times New Roman" pitchFamily="18" charset="0"/>
              </a:rPr>
              <a:t> 3 </a:t>
            </a:r>
            <a:r>
              <a:rPr lang="en-US" sz="3600" dirty="0" err="1">
                <a:latin typeface="Times New Roman" pitchFamily="18" charset="0"/>
                <a:ea typeface="Times New Roman" pitchFamily="18" charset="0"/>
                <a:cs typeface="Times New Roman" pitchFamily="18" charset="0"/>
              </a:rPr>
              <a:t>tuần</a:t>
            </a:r>
            <a:r>
              <a:rPr lang="en-US" sz="3600" dirty="0">
                <a:latin typeface="Times New Roman" pitchFamily="18" charset="0"/>
                <a:ea typeface="Times New Roman" pitchFamily="18" charset="0"/>
                <a:cs typeface="Times New Roman" pitchFamily="18" charset="0"/>
              </a:rPr>
              <a:t>:</a:t>
            </a:r>
            <a:endParaRPr lang="vi-VN" sz="3600" dirty="0">
              <a:latin typeface="Times New Roman" pitchFamily="18" charset="0"/>
              <a:cs typeface="Times New Roman" pitchFamily="18" charset="0"/>
            </a:endParaRPr>
          </a:p>
          <a:p>
            <a:pPr defTabSz="1371600" eaLnBrk="0" fontAlgn="base" hangingPunct="0">
              <a:spcBef>
                <a:spcPct val="0"/>
              </a:spcBef>
              <a:spcAft>
                <a:spcPct val="0"/>
              </a:spcAft>
              <a:tabLst>
                <a:tab pos="1193007" algn="l"/>
              </a:tabLst>
            </a:pPr>
            <a:r>
              <a:rPr lang="en-US" sz="3600" dirty="0">
                <a:latin typeface="Times New Roman" pitchFamily="18" charset="0"/>
                <a:ea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pic>
        <p:nvPicPr>
          <p:cNvPr id="16" name="Picture 15">
            <a:extLst>
              <a:ext uri="{FF2B5EF4-FFF2-40B4-BE49-F238E27FC236}">
                <a16:creationId xmlns:a16="http://schemas.microsoft.com/office/drawing/2014/main" id="{7ACF257C-7E55-2A36-8015-4762ADB1D6E4}"/>
              </a:ext>
            </a:extLst>
          </p:cNvPr>
          <p:cNvPicPr>
            <a:picLocks noChangeAspect="1"/>
          </p:cNvPicPr>
          <p:nvPr/>
        </p:nvPicPr>
        <p:blipFill>
          <a:blip r:embed="rId3"/>
          <a:stretch>
            <a:fillRect/>
          </a:stretch>
        </p:blipFill>
        <p:spPr>
          <a:xfrm>
            <a:off x="2438418" y="2122643"/>
            <a:ext cx="14099702" cy="8207614"/>
          </a:xfrm>
          <a:prstGeom prst="rect">
            <a:avLst/>
          </a:prstGeom>
        </p:spPr>
      </p:pic>
    </p:spTree>
    <p:extLst>
      <p:ext uri="{BB962C8B-B14F-4D97-AF65-F5344CB8AC3E}">
        <p14:creationId xmlns:p14="http://schemas.microsoft.com/office/powerpoint/2010/main" val="3309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3177644" y="451291"/>
            <a:ext cx="11781073" cy="1308401"/>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9B23E10-D752-9581-0C37-1A430BD5CF48}"/>
              </a:ext>
            </a:extLst>
          </p:cNvPr>
          <p:cNvSpPr txBox="1"/>
          <p:nvPr/>
        </p:nvSpPr>
        <p:spPr>
          <a:xfrm>
            <a:off x="3598204" y="536437"/>
            <a:ext cx="11319583" cy="1200329"/>
          </a:xfrm>
          <a:prstGeom prst="rect">
            <a:avLst/>
          </a:prstGeom>
          <a:noFill/>
        </p:spPr>
        <p:txBody>
          <a:bodyPr wrap="square">
            <a:spAutoFit/>
          </a:bodyPr>
          <a:lstStyle/>
          <a:p>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dương</a:t>
            </a:r>
            <a:r>
              <a:rPr lang="en-US" sz="3600" dirty="0">
                <a:latin typeface="Times New Roman" pitchFamily="18" charset="0"/>
                <a:cs typeface="Times New Roman" pitchFamily="18" charset="0"/>
              </a:rPr>
              <a:t> hay </a:t>
            </a:r>
            <a:r>
              <a:rPr lang="en-US" sz="3600" dirty="0" err="1">
                <a:latin typeface="Times New Roman" pitchFamily="18" charset="0"/>
                <a:cs typeface="Times New Roman" pitchFamily="18" charset="0"/>
              </a:rPr>
              <a:t>âm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tùy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thuộc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trị</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cao</a:t>
            </a:r>
            <a:r>
              <a:rPr lang="en-US" sz="3600" dirty="0">
                <a:latin typeface="Times New Roman" pitchFamily="18" charset="0"/>
                <a:cs typeface="Times New Roman" pitchFamily="18" charset="0"/>
              </a:rPr>
              <a:t> hay </a:t>
            </a:r>
            <a:r>
              <a:rPr lang="en-US" sz="3600" dirty="0" err="1">
                <a:latin typeface="Times New Roman" pitchFamily="18" charset="0"/>
                <a:cs typeface="Times New Roman" pitchFamily="18" charset="0"/>
              </a:rPr>
              <a:t>quá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thấp</a:t>
            </a:r>
            <a:r>
              <a:rPr lang="vi-VN" sz="3600" dirty="0">
                <a:latin typeface="Times New Roman" pitchFamily="18" charset="0"/>
                <a:cs typeface="Times New Roman" pitchFamily="18" charset="0"/>
              </a:rPr>
              <a:t>.</a:t>
            </a:r>
            <a:endParaRPr lang="vi-VN" sz="3600" dirty="0"/>
          </a:p>
        </p:txBody>
      </p:sp>
      <p:pic>
        <p:nvPicPr>
          <p:cNvPr id="16" name="Picture 15">
            <a:extLst>
              <a:ext uri="{FF2B5EF4-FFF2-40B4-BE49-F238E27FC236}">
                <a16:creationId xmlns:a16="http://schemas.microsoft.com/office/drawing/2014/main" id="{3E866647-6782-366E-F60F-2340B01160D4}"/>
              </a:ext>
            </a:extLst>
          </p:cNvPr>
          <p:cNvPicPr>
            <a:picLocks noChangeAspect="1"/>
          </p:cNvPicPr>
          <p:nvPr/>
        </p:nvPicPr>
        <p:blipFill>
          <a:blip r:embed="rId3"/>
          <a:stretch>
            <a:fillRect/>
          </a:stretch>
        </p:blipFill>
        <p:spPr>
          <a:xfrm>
            <a:off x="2739746" y="2344095"/>
            <a:ext cx="12449175" cy="8067675"/>
          </a:xfrm>
          <a:prstGeom prst="rect">
            <a:avLst/>
          </a:prstGeom>
        </p:spPr>
      </p:pic>
    </p:spTree>
    <p:extLst>
      <p:ext uri="{BB962C8B-B14F-4D97-AF65-F5344CB8AC3E}">
        <p14:creationId xmlns:p14="http://schemas.microsoft.com/office/powerpoint/2010/main" val="24450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3177644" y="451291"/>
            <a:ext cx="11781073" cy="1308401"/>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9B23E10-D752-9581-0C37-1A430BD5CF48}"/>
              </a:ext>
            </a:extLst>
          </p:cNvPr>
          <p:cNvSpPr txBox="1"/>
          <p:nvPr/>
        </p:nvSpPr>
        <p:spPr>
          <a:xfrm>
            <a:off x="4324212" y="534150"/>
            <a:ext cx="11319583" cy="923330"/>
          </a:xfrm>
          <a:prstGeom prst="rect">
            <a:avLst/>
          </a:prstGeom>
          <a:noFill/>
        </p:spPr>
        <p:txBody>
          <a:bodyPr wrap="square">
            <a:spAutoFit/>
          </a:bodyPr>
          <a:lstStyle/>
          <a:p>
            <a:pPr marL="0" indent="0">
              <a:buNone/>
            </a:pPr>
            <a:r>
              <a:rPr lang="en-US" sz="5400" b="1" u="sng" dirty="0" err="1">
                <a:solidFill>
                  <a:srgbClr val="FF0000"/>
                </a:solidFill>
                <a:latin typeface="Times New Roman" pitchFamily="18" charset="0"/>
                <a:cs typeface="Times New Roman" pitchFamily="18" charset="0"/>
              </a:rPr>
              <a:t>Mức</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độ</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chính</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xác</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của</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dự</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báo</a:t>
            </a:r>
            <a:endParaRPr lang="vi-VN" sz="5400" dirty="0">
              <a:solidFill>
                <a:srgbClr val="FF0000"/>
              </a:solidFill>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C5AB8646-570C-4C44-C663-FF9FA8CFAA53}"/>
              </a:ext>
            </a:extLst>
          </p:cNvPr>
          <p:cNvPicPr>
            <a:picLocks noChangeAspect="1"/>
          </p:cNvPicPr>
          <p:nvPr/>
        </p:nvPicPr>
        <p:blipFill>
          <a:blip r:embed="rId3"/>
          <a:stretch>
            <a:fillRect/>
          </a:stretch>
        </p:blipFill>
        <p:spPr>
          <a:xfrm>
            <a:off x="-41613" y="2128597"/>
            <a:ext cx="10768012" cy="8028931"/>
          </a:xfrm>
          <a:prstGeom prst="rect">
            <a:avLst/>
          </a:prstGeom>
        </p:spPr>
      </p:pic>
      <p:sp>
        <p:nvSpPr>
          <p:cNvPr id="20" name="TextBox 19">
            <a:extLst>
              <a:ext uri="{FF2B5EF4-FFF2-40B4-BE49-F238E27FC236}">
                <a16:creationId xmlns:a16="http://schemas.microsoft.com/office/drawing/2014/main" id="{BDA11C5B-652C-A1C8-9227-2FF4CF6B6C83}"/>
              </a:ext>
            </a:extLst>
          </p:cNvPr>
          <p:cNvSpPr txBox="1"/>
          <p:nvPr/>
        </p:nvSpPr>
        <p:spPr>
          <a:xfrm>
            <a:off x="11526704" y="2004945"/>
            <a:ext cx="6606365" cy="8463855"/>
          </a:xfrm>
          <a:prstGeom prst="rect">
            <a:avLst/>
          </a:prstGeom>
          <a:solidFill>
            <a:schemeClr val="accent1"/>
          </a:solidFill>
        </p:spPr>
        <p:txBody>
          <a:bodyPr wrap="square">
            <a:spAutoFit/>
          </a:bodyPr>
          <a:lstStyle/>
          <a:p>
            <a:pPr marL="0" indent="0" algn="just">
              <a:buNone/>
            </a:pPr>
            <a:r>
              <a:rPr lang="en-US" sz="3200" dirty="0">
                <a:solidFill>
                  <a:schemeClr val="bg1"/>
                </a:solidFill>
              </a:rPr>
              <a:t>To determine if a moving average with a different order k can provide more accurate forecasts, we recommend using trial and error to determine the value of k that minimizes the MSE.</a:t>
            </a:r>
          </a:p>
          <a:p>
            <a:pPr marL="0" indent="0" algn="just">
              <a:buNone/>
            </a:pPr>
            <a:r>
              <a:rPr lang="en-US" sz="3200" dirty="0">
                <a:solidFill>
                  <a:schemeClr val="bg1"/>
                </a:solidFill>
              </a:rPr>
              <a:t>For the gasoline sales time series, it can be shown that the minimum value of MSE corresponds to a moving average of order k 6 with MSE 6.79.</a:t>
            </a:r>
          </a:p>
          <a:p>
            <a:pPr marL="0" indent="0" algn="just">
              <a:buNone/>
            </a:pPr>
            <a:r>
              <a:rPr lang="en-US" sz="3200" dirty="0">
                <a:solidFill>
                  <a:schemeClr val="bg1"/>
                </a:solidFill>
              </a:rPr>
              <a:t>If we are willing to assume that the order of the moving average that is best for the historical data will also be best for future values of the time series, the most accurate moving average forecasts of gasoline sales can be obtained using a moving average of order k = 6</a:t>
            </a:r>
            <a:endParaRPr lang="vi-VN"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4309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3177644" y="451291"/>
            <a:ext cx="11781073" cy="1308401"/>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9B23E10-D752-9581-0C37-1A430BD5CF48}"/>
              </a:ext>
            </a:extLst>
          </p:cNvPr>
          <p:cNvSpPr txBox="1"/>
          <p:nvPr/>
        </p:nvSpPr>
        <p:spPr>
          <a:xfrm>
            <a:off x="4324212" y="534150"/>
            <a:ext cx="11319583" cy="923330"/>
          </a:xfrm>
          <a:prstGeom prst="rect">
            <a:avLst/>
          </a:prstGeom>
          <a:noFill/>
        </p:spPr>
        <p:txBody>
          <a:bodyPr wrap="square">
            <a:spAutoFit/>
          </a:bodyPr>
          <a:lstStyle/>
          <a:p>
            <a:pPr marL="0" indent="0">
              <a:buNone/>
            </a:pPr>
            <a:r>
              <a:rPr lang="en-US" sz="5400" b="1" u="sng" dirty="0" err="1">
                <a:solidFill>
                  <a:srgbClr val="FF0000"/>
                </a:solidFill>
                <a:latin typeface="Times New Roman" pitchFamily="18" charset="0"/>
                <a:cs typeface="Times New Roman" pitchFamily="18" charset="0"/>
              </a:rPr>
              <a:t>Mức</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độ</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chính</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xác</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của</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dự</a:t>
            </a:r>
            <a:r>
              <a:rPr lang="en-US" sz="5400" b="1" u="sng" dirty="0">
                <a:solidFill>
                  <a:srgbClr val="FF0000"/>
                </a:solidFill>
                <a:latin typeface="Times New Roman" pitchFamily="18" charset="0"/>
                <a:cs typeface="Times New Roman" pitchFamily="18" charset="0"/>
              </a:rPr>
              <a:t> </a:t>
            </a:r>
            <a:r>
              <a:rPr lang="en-US" sz="5400" b="1" u="sng" dirty="0" err="1">
                <a:solidFill>
                  <a:srgbClr val="FF0000"/>
                </a:solidFill>
                <a:latin typeface="Times New Roman" pitchFamily="18" charset="0"/>
                <a:cs typeface="Times New Roman" pitchFamily="18" charset="0"/>
              </a:rPr>
              <a:t>báo</a:t>
            </a:r>
            <a:endParaRPr lang="vi-VN" sz="5400" dirty="0">
              <a:solidFill>
                <a:srgbClr val="FF0000"/>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05C03156-3AB7-92B8-D0BF-E9733C5586C5}"/>
              </a:ext>
            </a:extLst>
          </p:cNvPr>
          <p:cNvSpPr/>
          <p:nvPr/>
        </p:nvSpPr>
        <p:spPr>
          <a:xfrm>
            <a:off x="1219200" y="2511768"/>
            <a:ext cx="15773400" cy="6508819"/>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67E62F16-254A-731B-974F-F9704CCAF5DE}"/>
              </a:ext>
            </a:extLst>
          </p:cNvPr>
          <p:cNvSpPr txBox="1">
            <a:spLocks/>
          </p:cNvSpPr>
          <p:nvPr/>
        </p:nvSpPr>
        <p:spPr>
          <a:xfrm>
            <a:off x="1837256" y="2582873"/>
            <a:ext cx="14097000"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70000"/>
              </a:lnSpc>
            </a:pPr>
            <a:r>
              <a:rPr lang="en-US" dirty="0" err="1">
                <a:latin typeface="Times New Roman" pitchFamily="18" charset="0"/>
                <a:cs typeface="Times New Roman" pitchFamily="18" charset="0"/>
              </a:rPr>
              <a:t>Dữ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tốt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trọng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chuỗi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chọn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trọng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xỉ</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nhau</a:t>
            </a:r>
            <a:r>
              <a:rPr lang="en-US" dirty="0">
                <a:latin typeface="Times New Roman" pitchFamily="18" charset="0"/>
                <a:cs typeface="Times New Roman" pitchFamily="18" charset="0"/>
              </a:rPr>
              <a:t>.</a:t>
            </a:r>
            <a:endParaRPr lang="vi-VN" dirty="0">
              <a:latin typeface="Times New Roman" pitchFamily="18" charset="0"/>
              <a:cs typeface="Times New Roman" pitchFamily="18" charset="0"/>
            </a:endParaRPr>
          </a:p>
          <a:p>
            <a:pPr>
              <a:lnSpc>
                <a:spcPct val="170000"/>
              </a:lnSpc>
            </a:pPr>
            <a:r>
              <a:rPr lang="en-US" dirty="0" err="1">
                <a:latin typeface="Times New Roman" pitchFamily="18" charset="0"/>
                <a:cs typeface="Times New Roman" pitchFamily="18" charset="0"/>
              </a:rPr>
              <a:t>Tổng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trọng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luôn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1.</a:t>
            </a:r>
            <a:endParaRPr lang="vi-VN" dirty="0">
              <a:latin typeface="Times New Roman" pitchFamily="18" charset="0"/>
              <a:cs typeface="Times New Roman" pitchFamily="18" charset="0"/>
            </a:endParaRPr>
          </a:p>
          <a:p>
            <a:pPr>
              <a:lnSpc>
                <a:spcPct val="170000"/>
              </a:lnSpc>
            </a:pP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chuẩn</a:t>
            </a:r>
            <a:r>
              <a:rPr lang="en-US" dirty="0">
                <a:latin typeface="Times New Roman" pitchFamily="18" charset="0"/>
                <a:cs typeface="Times New Roman" pitchFamily="18" charset="0"/>
              </a:rPr>
              <a:t> MSE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endParaRPr lang="vi-VN" dirty="0">
              <a:latin typeface="Times New Roman" pitchFamily="18" charset="0"/>
              <a:cs typeface="Times New Roman" pitchFamily="18" charset="0"/>
            </a:endParaRPr>
          </a:p>
          <a:p>
            <a:pPr>
              <a:lnSpc>
                <a:spcPct val="170000"/>
              </a:lnSpc>
            </a:pPr>
            <a:r>
              <a:rPr lang="en-US" dirty="0" err="1">
                <a:latin typeface="Times New Roman" pitchFamily="18" charset="0"/>
                <a:cs typeface="Times New Roman" pitchFamily="18" charset="0"/>
              </a:rPr>
              <a:t>Vậy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trọng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hóa</a:t>
            </a:r>
            <a:r>
              <a:rPr lang="en-US" dirty="0">
                <a:latin typeface="Times New Roman" pitchFamily="18" charset="0"/>
                <a:cs typeface="Times New Roman" pitchFamily="18" charset="0"/>
              </a:rPr>
              <a:t> MSE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chuỗi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gian</a:t>
            </a:r>
            <a:r>
              <a:rPr lang="en-US" dirty="0">
                <a:latin typeface="Times New Roman" pitchFamily="18" charset="0"/>
                <a:cs typeface="Times New Roman" pitchFamily="18" charset="0"/>
              </a:rPr>
              <a:t>.</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257728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 calcmode="lin" valueType="num">
                                      <p:cBhvr additive="base">
                                        <p:cTn id="3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 calcmode="lin" valueType="num">
                                      <p:cBhvr additive="base">
                                        <p:cTn id="4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xEl>
                                              <p:pRg st="3" end="3"/>
                                            </p:txEl>
                                          </p:spTgt>
                                        </p:tgtEl>
                                        <p:attrNameLst>
                                          <p:attrName>style.visibility</p:attrName>
                                        </p:attrNameLst>
                                      </p:cBhvr>
                                      <p:to>
                                        <p:strVal val="visible"/>
                                      </p:to>
                                    </p:set>
                                    <p:anim calcmode="lin" valueType="num">
                                      <p:cBhvr additive="base">
                                        <p:cTn id="4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720486DC-4DC5-0B0B-559B-B5C06884A1C7}"/>
              </a:ext>
            </a:extLst>
          </p:cNvPr>
          <p:cNvPicPr>
            <a:picLocks noChangeAspect="1"/>
          </p:cNvPicPr>
          <p:nvPr/>
        </p:nvPicPr>
        <p:blipFill>
          <a:blip r:embed="rId3"/>
          <a:stretch>
            <a:fillRect/>
          </a:stretch>
        </p:blipFill>
        <p:spPr>
          <a:xfrm>
            <a:off x="-98916" y="195019"/>
            <a:ext cx="18688790" cy="9938454"/>
          </a:xfrm>
          <a:prstGeom prst="rect">
            <a:avLst/>
          </a:prstGeom>
        </p:spPr>
      </p:pic>
    </p:spTree>
    <p:extLst>
      <p:ext uri="{BB962C8B-B14F-4D97-AF65-F5344CB8AC3E}">
        <p14:creationId xmlns:p14="http://schemas.microsoft.com/office/powerpoint/2010/main" val="1158894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886A0629-16D3-5318-B8D2-26CED31B172F}"/>
              </a:ext>
            </a:extLst>
          </p:cNvPr>
          <p:cNvPicPr>
            <a:picLocks noChangeAspect="1"/>
          </p:cNvPicPr>
          <p:nvPr/>
        </p:nvPicPr>
        <p:blipFill>
          <a:blip r:embed="rId3"/>
          <a:stretch>
            <a:fillRect/>
          </a:stretch>
        </p:blipFill>
        <p:spPr>
          <a:xfrm>
            <a:off x="-413091" y="-43991"/>
            <a:ext cx="18597693" cy="10248686"/>
          </a:xfrm>
          <a:prstGeom prst="rect">
            <a:avLst/>
          </a:prstGeom>
        </p:spPr>
      </p:pic>
    </p:spTree>
    <p:extLst>
      <p:ext uri="{BB962C8B-B14F-4D97-AF65-F5344CB8AC3E}">
        <p14:creationId xmlns:p14="http://schemas.microsoft.com/office/powerpoint/2010/main" val="3999458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6117441E-63CA-105C-0C4D-CA6D82ED7EB5}"/>
              </a:ext>
            </a:extLst>
          </p:cNvPr>
          <p:cNvPicPr>
            <a:picLocks noChangeAspect="1"/>
          </p:cNvPicPr>
          <p:nvPr/>
        </p:nvPicPr>
        <p:blipFill>
          <a:blip r:embed="rId3"/>
          <a:stretch>
            <a:fillRect/>
          </a:stretch>
        </p:blipFill>
        <p:spPr>
          <a:xfrm>
            <a:off x="-892798" y="40978"/>
            <a:ext cx="18664117" cy="10342083"/>
          </a:xfrm>
          <a:prstGeom prst="rect">
            <a:avLst/>
          </a:prstGeom>
        </p:spPr>
      </p:pic>
    </p:spTree>
    <p:extLst>
      <p:ext uri="{BB962C8B-B14F-4D97-AF65-F5344CB8AC3E}">
        <p14:creationId xmlns:p14="http://schemas.microsoft.com/office/powerpoint/2010/main" val="646076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5400000">
            <a:off x="17302496" y="9215104"/>
            <a:ext cx="1585879" cy="1672271"/>
            <a:chOff x="0" y="0"/>
            <a:chExt cx="770809" cy="812800"/>
          </a:xfrm>
        </p:grpSpPr>
        <p:sp>
          <p:nvSpPr>
            <p:cNvPr id="8" name="Freeform 8"/>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9" name="TextBox 9"/>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5400000">
            <a:off x="17321549" y="-728924"/>
            <a:ext cx="1517017" cy="1703027"/>
            <a:chOff x="0" y="0"/>
            <a:chExt cx="765266" cy="859100"/>
          </a:xfrm>
        </p:grpSpPr>
        <p:sp>
          <p:nvSpPr>
            <p:cNvPr id="14" name="Freeform 14"/>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5" name="TextBox 15"/>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400000">
            <a:off x="-214530" y="9145703"/>
            <a:ext cx="1836586" cy="2061780"/>
            <a:chOff x="0" y="0"/>
            <a:chExt cx="765266" cy="859100"/>
          </a:xfrm>
        </p:grpSpPr>
        <p:sp>
          <p:nvSpPr>
            <p:cNvPr id="17" name="Freeform 17"/>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8" name="TextBox 18"/>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5400000">
            <a:off x="237827" y="237827"/>
            <a:ext cx="769902" cy="811843"/>
            <a:chOff x="0" y="0"/>
            <a:chExt cx="770809" cy="812800"/>
          </a:xfrm>
        </p:grpSpPr>
        <p:sp>
          <p:nvSpPr>
            <p:cNvPr id="20" name="Freeform 20"/>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21" name="TextBox 21"/>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pic>
        <p:nvPicPr>
          <p:cNvPr id="30" name="Picture 29">
            <a:extLst>
              <a:ext uri="{FF2B5EF4-FFF2-40B4-BE49-F238E27FC236}">
                <a16:creationId xmlns:a16="http://schemas.microsoft.com/office/drawing/2014/main" id="{F65B7666-3C57-B5DE-17FC-694B711BB27E}"/>
              </a:ext>
            </a:extLst>
          </p:cNvPr>
          <p:cNvPicPr>
            <a:picLocks noChangeAspect="1"/>
          </p:cNvPicPr>
          <p:nvPr/>
        </p:nvPicPr>
        <p:blipFill>
          <a:blip r:embed="rId2"/>
          <a:stretch>
            <a:fillRect/>
          </a:stretch>
        </p:blipFill>
        <p:spPr>
          <a:xfrm>
            <a:off x="9925824" y="4381500"/>
            <a:ext cx="7030970" cy="4495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1" name="TextBox 13">
            <a:extLst>
              <a:ext uri="{FF2B5EF4-FFF2-40B4-BE49-F238E27FC236}">
                <a16:creationId xmlns:a16="http://schemas.microsoft.com/office/drawing/2014/main" id="{8977437F-6205-8D18-C44C-F2E14ED33212}"/>
              </a:ext>
            </a:extLst>
          </p:cNvPr>
          <p:cNvSpPr txBox="1"/>
          <p:nvPr/>
        </p:nvSpPr>
        <p:spPr>
          <a:xfrm>
            <a:off x="8686800" y="32341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pic>
        <p:nvPicPr>
          <p:cNvPr id="32" name="Picture 31">
            <a:extLst>
              <a:ext uri="{FF2B5EF4-FFF2-40B4-BE49-F238E27FC236}">
                <a16:creationId xmlns:a16="http://schemas.microsoft.com/office/drawing/2014/main" id="{C5D951F7-402A-633E-2DA4-C2C83631D58A}"/>
              </a:ext>
            </a:extLst>
          </p:cNvPr>
          <p:cNvPicPr>
            <a:picLocks noChangeAspect="1"/>
          </p:cNvPicPr>
          <p:nvPr/>
        </p:nvPicPr>
        <p:blipFill>
          <a:blip r:embed="rId3"/>
          <a:stretch>
            <a:fillRect/>
          </a:stretch>
        </p:blipFill>
        <p:spPr>
          <a:xfrm>
            <a:off x="1980956" y="4305300"/>
            <a:ext cx="7030970" cy="4495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3" name="Title 1">
            <a:extLst>
              <a:ext uri="{FF2B5EF4-FFF2-40B4-BE49-F238E27FC236}">
                <a16:creationId xmlns:a16="http://schemas.microsoft.com/office/drawing/2014/main" id="{1E62A7E6-28A2-E6A4-850B-80136E079C96}"/>
              </a:ext>
            </a:extLst>
          </p:cNvPr>
          <p:cNvSpPr txBox="1">
            <a:spLocks/>
          </p:cNvSpPr>
          <p:nvPr/>
        </p:nvSpPr>
        <p:spPr>
          <a:xfrm>
            <a:off x="1399383" y="2552700"/>
            <a:ext cx="14917752"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a:latin typeface="Arial" panose="020B0604020202020204" pitchFamily="34" charset="0"/>
                <a:cs typeface="Arial" panose="020B0604020202020204" pitchFamily="34" charset="0"/>
              </a:rPr>
              <a:t>Chuỗi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thời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gian</a:t>
            </a:r>
            <a:r>
              <a:rPr lang="en-US" sz="3200" dirty="0">
                <a:latin typeface="Arial" panose="020B0604020202020204" pitchFamily="34" charset="0"/>
                <a:cs typeface="Arial" panose="020B0604020202020204" pitchFamily="34" charset="0"/>
              </a:rPr>
              <a:t> </a:t>
            </a:r>
            <a:r>
              <a:rPr lang="en-US" sz="3200" b="1" dirty="0">
                <a:solidFill>
                  <a:srgbClr val="C00000"/>
                </a:solidFill>
                <a:latin typeface="Arial" panose="020B0604020202020204" pitchFamily="34" charset="0"/>
                <a:cs typeface="Arial" panose="020B0604020202020204" pitchFamily="34" charset="0"/>
              </a:rPr>
              <a:t>(Time Series)</a:t>
            </a:r>
            <a:r>
              <a:rPr lang="en-US" sz="3200" b="1" dirty="0">
                <a:latin typeface="Arial" panose="020B0604020202020204" pitchFamily="34" charset="0"/>
                <a:cs typeface="Arial" panose="020B0604020202020204" pitchFamily="34" charset="0"/>
              </a:rPr>
              <a:t>:</a:t>
            </a:r>
            <a:r>
              <a:rPr lang="en-US" sz="3200" b="1" dirty="0">
                <a:solidFill>
                  <a:srgbClr val="C00000"/>
                </a:solidFill>
                <a:latin typeface="Arial" panose="020B0604020202020204" pitchFamily="34" charset="0"/>
                <a:cs typeface="Arial" panose="020B0604020202020204" pitchFamily="34"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a:t>
            </a:r>
            <a:endParaRPr lang="vi-VN" sz="3200" dirty="0">
              <a:latin typeface="Arial" panose="020B0604020202020204" pitchFamily="34" charset="0"/>
              <a:cs typeface="Arial" panose="020B0604020202020204" pitchFamily="34" charset="0"/>
            </a:endParaRPr>
          </a:p>
        </p:txBody>
      </p:sp>
      <p:sp>
        <p:nvSpPr>
          <p:cNvPr id="35" name="Freeform 13">
            <a:extLst>
              <a:ext uri="{FF2B5EF4-FFF2-40B4-BE49-F238E27FC236}">
                <a16:creationId xmlns:a16="http://schemas.microsoft.com/office/drawing/2014/main" id="{9A5BEF60-E297-4C12-9305-E1D5BD284A41}"/>
              </a:ext>
            </a:extLst>
          </p:cNvPr>
          <p:cNvSpPr/>
          <p:nvPr/>
        </p:nvSpPr>
        <p:spPr>
          <a:xfrm rot="10800000">
            <a:off x="1468181" y="2235986"/>
            <a:ext cx="5128563" cy="392914"/>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4">
              <a:alphaModFix amt="72000"/>
            </a:blip>
            <a:stretch>
              <a:fillRect b="-2863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a:t>`</a:t>
            </a:r>
          </a:p>
        </p:txBody>
      </p:sp>
      <p:sp>
        <p:nvSpPr>
          <p:cNvPr id="42" name="Freeform 15">
            <a:extLst>
              <a:ext uri="{FF2B5EF4-FFF2-40B4-BE49-F238E27FC236}">
                <a16:creationId xmlns:a16="http://schemas.microsoft.com/office/drawing/2014/main" id="{09C4912B-5631-A42B-14F7-6EE8E1BF39A5}"/>
              </a:ext>
            </a:extLst>
          </p:cNvPr>
          <p:cNvSpPr/>
          <p:nvPr/>
        </p:nvSpPr>
        <p:spPr>
          <a:xfrm>
            <a:off x="1583732" y="980754"/>
            <a:ext cx="4974310" cy="1262761"/>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noFill/>
            <a:prstDash val="solid"/>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3" name="TextBox 42">
            <a:extLst>
              <a:ext uri="{FF2B5EF4-FFF2-40B4-BE49-F238E27FC236}">
                <a16:creationId xmlns:a16="http://schemas.microsoft.com/office/drawing/2014/main" id="{4FB0FA7E-617A-D50A-19C5-EBEBCC664E6D}"/>
              </a:ext>
            </a:extLst>
          </p:cNvPr>
          <p:cNvSpPr txBox="1"/>
          <p:nvPr/>
        </p:nvSpPr>
        <p:spPr>
          <a:xfrm>
            <a:off x="1583732" y="881098"/>
            <a:ext cx="11751268" cy="13624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marL="0" lvl="0" indent="0" algn="ctr">
              <a:lnSpc>
                <a:spcPts val="2756"/>
              </a:lnSpc>
              <a:spcBef>
                <a:spcPct val="0"/>
              </a:spcBef>
            </a:pPr>
            <a:endParaRPr/>
          </a:p>
        </p:txBody>
      </p:sp>
      <p:sp>
        <p:nvSpPr>
          <p:cNvPr id="40" name="Freeform 18">
            <a:extLst>
              <a:ext uri="{FF2B5EF4-FFF2-40B4-BE49-F238E27FC236}">
                <a16:creationId xmlns:a16="http://schemas.microsoft.com/office/drawing/2014/main" id="{E3689B93-CF88-7D75-3298-119145A0B943}"/>
              </a:ext>
            </a:extLst>
          </p:cNvPr>
          <p:cNvSpPr/>
          <p:nvPr/>
        </p:nvSpPr>
        <p:spPr>
          <a:xfrm>
            <a:off x="983946" y="1184095"/>
            <a:ext cx="849696" cy="773763"/>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1" name="TextBox 40">
            <a:extLst>
              <a:ext uri="{FF2B5EF4-FFF2-40B4-BE49-F238E27FC236}">
                <a16:creationId xmlns:a16="http://schemas.microsoft.com/office/drawing/2014/main" id="{49C9239B-334F-B151-1B9D-FC32D419C080}"/>
              </a:ext>
            </a:extLst>
          </p:cNvPr>
          <p:cNvSpPr txBox="1"/>
          <p:nvPr/>
        </p:nvSpPr>
        <p:spPr>
          <a:xfrm>
            <a:off x="983946" y="910311"/>
            <a:ext cx="849696" cy="104754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algn="ctr">
              <a:lnSpc>
                <a:spcPts val="8076"/>
              </a:lnSpc>
            </a:pPr>
            <a:endParaRPr/>
          </a:p>
        </p:txBody>
      </p:sp>
      <p:sp>
        <p:nvSpPr>
          <p:cNvPr id="38" name="TextBox 2">
            <a:extLst>
              <a:ext uri="{FF2B5EF4-FFF2-40B4-BE49-F238E27FC236}">
                <a16:creationId xmlns:a16="http://schemas.microsoft.com/office/drawing/2014/main" id="{290C8211-9493-0CB1-06A0-7CC0E1A59C5C}"/>
              </a:ext>
            </a:extLst>
          </p:cNvPr>
          <p:cNvSpPr txBox="1"/>
          <p:nvPr/>
        </p:nvSpPr>
        <p:spPr>
          <a:xfrm>
            <a:off x="1925381" y="1116400"/>
            <a:ext cx="9657019" cy="773763"/>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marL="0" lvl="0" indent="0" algn="l">
              <a:lnSpc>
                <a:spcPts val="6569"/>
              </a:lnSpc>
              <a:spcBef>
                <a:spcPct val="0"/>
              </a:spcBef>
            </a:pPr>
            <a:r>
              <a:rPr lang="en-US" sz="4000" b="1" spc="-93" dirty="0">
                <a:solidFill>
                  <a:srgbClr val="191919"/>
                </a:solidFill>
                <a:latin typeface="Arial" panose="020B0604020202020204" pitchFamily="34" charset="0"/>
                <a:ea typeface="Open Sauce Bold"/>
                <a:cs typeface="Arial" panose="020B0604020202020204" pitchFamily="34" charset="0"/>
                <a:sym typeface="Open Sauce Bold"/>
              </a:rPr>
              <a:t>CHUỖI THỜI GIAN (TIME SERIES)</a:t>
            </a:r>
          </a:p>
        </p:txBody>
      </p:sp>
      <p:sp>
        <p:nvSpPr>
          <p:cNvPr id="39" name="Freeform 39">
            <a:extLst>
              <a:ext uri="{FF2B5EF4-FFF2-40B4-BE49-F238E27FC236}">
                <a16:creationId xmlns:a16="http://schemas.microsoft.com/office/drawing/2014/main" id="{3C204EC9-5707-3474-2DDA-6C2398CC5BB2}"/>
              </a:ext>
            </a:extLst>
          </p:cNvPr>
          <p:cNvSpPr/>
          <p:nvPr/>
        </p:nvSpPr>
        <p:spPr>
          <a:xfrm>
            <a:off x="1292953" y="1271653"/>
            <a:ext cx="581557" cy="673434"/>
          </a:xfrm>
          <a:custGeom>
            <a:avLst/>
            <a:gdLst/>
            <a:ahLst/>
            <a:cxnLst/>
            <a:rect l="l" t="t" r="r" b="b"/>
            <a:pathLst>
              <a:path w="722341" h="812449">
                <a:moveTo>
                  <a:pt x="0" y="0"/>
                </a:moveTo>
                <a:lnTo>
                  <a:pt x="722341" y="0"/>
                </a:lnTo>
                <a:lnTo>
                  <a:pt x="722341" y="812449"/>
                </a:lnTo>
                <a:lnTo>
                  <a:pt x="0" y="812449"/>
                </a:lnTo>
                <a:lnTo>
                  <a:pt x="0" y="0"/>
                </a:lnTo>
                <a:close/>
              </a:path>
            </a:pathLst>
          </a:custGeom>
          <a:blipFill>
            <a:blip r:embed="rId5">
              <a:extLst>
                <a:ext uri="{96DAC541-7B7A-43D3-8B79-37D633B846F1}">
                  <asvg:svgBlip xmlns:asvg="http://schemas.microsoft.com/office/drawing/2016/SVG/main" r:embed="rId6"/>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B02F4082-F18C-DD6B-E329-DD68C8088B7D}"/>
              </a:ext>
            </a:extLst>
          </p:cNvPr>
          <p:cNvPicPr>
            <a:picLocks noChangeAspect="1"/>
          </p:cNvPicPr>
          <p:nvPr/>
        </p:nvPicPr>
        <p:blipFill>
          <a:blip r:embed="rId3"/>
          <a:stretch>
            <a:fillRect/>
          </a:stretch>
        </p:blipFill>
        <p:spPr>
          <a:xfrm>
            <a:off x="1265823" y="-38100"/>
            <a:ext cx="16164879" cy="10403263"/>
          </a:xfrm>
          <a:prstGeom prst="rect">
            <a:avLst/>
          </a:prstGeom>
        </p:spPr>
      </p:pic>
    </p:spTree>
    <p:extLst>
      <p:ext uri="{BB962C8B-B14F-4D97-AF65-F5344CB8AC3E}">
        <p14:creationId xmlns:p14="http://schemas.microsoft.com/office/powerpoint/2010/main" val="955455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3890" y="-23369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2" name="Rectangle 11">
            <a:extLst>
              <a:ext uri="{FF2B5EF4-FFF2-40B4-BE49-F238E27FC236}">
                <a16:creationId xmlns:a16="http://schemas.microsoft.com/office/drawing/2014/main" id="{F73EC1FD-033A-2691-C81E-02EB791D97C8}"/>
              </a:ext>
            </a:extLst>
          </p:cNvPr>
          <p:cNvSpPr/>
          <p:nvPr/>
        </p:nvSpPr>
        <p:spPr>
          <a:xfrm>
            <a:off x="2514600" y="195019"/>
            <a:ext cx="13106400" cy="1564673"/>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5C03156-3AB7-92B8-D0BF-E9733C5586C5}"/>
              </a:ext>
            </a:extLst>
          </p:cNvPr>
          <p:cNvSpPr/>
          <p:nvPr/>
        </p:nvSpPr>
        <p:spPr>
          <a:xfrm>
            <a:off x="1358058" y="2335970"/>
            <a:ext cx="7524111" cy="7396412"/>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10DEFAE-7FDD-1E17-7689-584B45B85B68}"/>
              </a:ext>
            </a:extLst>
          </p:cNvPr>
          <p:cNvSpPr/>
          <p:nvPr/>
        </p:nvSpPr>
        <p:spPr>
          <a:xfrm>
            <a:off x="9808809" y="2395521"/>
            <a:ext cx="7524111" cy="7287701"/>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B7768464-EEF9-04D0-89E8-44D989B81AA2}"/>
              </a:ext>
            </a:extLst>
          </p:cNvPr>
          <p:cNvSpPr txBox="1">
            <a:spLocks/>
          </p:cNvSpPr>
          <p:nvPr/>
        </p:nvSpPr>
        <p:spPr>
          <a:xfrm>
            <a:off x="10445943" y="3559931"/>
            <a:ext cx="6542776" cy="5562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vi-VN" sz="28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br>
            <a:br>
              <a:rPr kumimoji="0" lang="vi-VN" sz="28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br>
            <a:endParaRPr kumimoji="0" lang="vi-VN" sz="28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08A030A4-A9A9-4BDC-8C1B-DEF366609903}"/>
                  </a:ext>
                </a:extLst>
              </p:cNvPr>
              <p:cNvGraphicFramePr>
                <a:graphicFrameLocks noGrp="1"/>
              </p:cNvGraphicFramePr>
              <p:nvPr>
                <p:extLst>
                  <p:ext uri="{D42A27DB-BD31-4B8C-83A1-F6EECF244321}">
                    <p14:modId xmlns:p14="http://schemas.microsoft.com/office/powerpoint/2010/main" val="3154378786"/>
                  </p:ext>
                </p:extLst>
              </p:nvPr>
            </p:nvGraphicFramePr>
            <p:xfrm>
              <a:off x="1316345" y="2317127"/>
              <a:ext cx="7565824" cy="7518585"/>
            </p:xfrm>
            <a:graphic>
              <a:graphicData uri="http://schemas.openxmlformats.org/drawingml/2006/table">
                <a:tbl>
                  <a:tblPr firstRow="1" firstCol="1" bandRow="1">
                    <a:tableStyleId>{5C22544A-7EE6-4342-B048-85BDC9FD1C3A}</a:tableStyleId>
                  </a:tblPr>
                  <a:tblGrid>
                    <a:gridCol w="1083501">
                      <a:extLst>
                        <a:ext uri="{9D8B030D-6E8A-4147-A177-3AD203B41FA5}">
                          <a16:colId xmlns:a16="http://schemas.microsoft.com/office/drawing/2014/main" val="20000"/>
                        </a:ext>
                      </a:extLst>
                    </a:gridCol>
                    <a:gridCol w="2036233">
                      <a:extLst>
                        <a:ext uri="{9D8B030D-6E8A-4147-A177-3AD203B41FA5}">
                          <a16:colId xmlns:a16="http://schemas.microsoft.com/office/drawing/2014/main" val="20001"/>
                        </a:ext>
                      </a:extLst>
                    </a:gridCol>
                    <a:gridCol w="1083501">
                      <a:extLst>
                        <a:ext uri="{9D8B030D-6E8A-4147-A177-3AD203B41FA5}">
                          <a16:colId xmlns:a16="http://schemas.microsoft.com/office/drawing/2014/main" val="20002"/>
                        </a:ext>
                      </a:extLst>
                    </a:gridCol>
                    <a:gridCol w="1442178">
                      <a:extLst>
                        <a:ext uri="{9D8B030D-6E8A-4147-A177-3AD203B41FA5}">
                          <a16:colId xmlns:a16="http://schemas.microsoft.com/office/drawing/2014/main" val="20003"/>
                        </a:ext>
                      </a:extLst>
                    </a:gridCol>
                    <a:gridCol w="1920411">
                      <a:extLst>
                        <a:ext uri="{9D8B030D-6E8A-4147-A177-3AD203B41FA5}">
                          <a16:colId xmlns:a16="http://schemas.microsoft.com/office/drawing/2014/main" val="20004"/>
                        </a:ext>
                      </a:extLst>
                    </a:gridCol>
                  </a:tblGrid>
                  <a:tr h="2098097">
                    <a:tc>
                      <a:txBody>
                        <a:body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Tuần</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Chuỗi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giá</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trị</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nSpc>
                              <a:spcPct val="115000"/>
                            </a:lnSpc>
                            <a:spcBef>
                              <a:spcPts val="0"/>
                            </a:spcBef>
                            <a:spcAft>
                              <a:spcPts val="0"/>
                            </a:spcAft>
                          </a:pPr>
                          <a:r>
                            <a:rPr lang="en-US" sz="1400">
                              <a:effectLst/>
                              <a:latin typeface="Times New Roman" pitchFamily="18" charset="0"/>
                              <a:cs typeface="Times New Roman" pitchFamily="18" charset="0"/>
                            </a:rPr>
                            <a:t>Dự báo làm trơn bằng hàm mũ</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Sai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số</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dự</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báo</a:t>
                          </a:r>
                          <a:endParaRPr lang="vi-VN" sz="1400" dirty="0">
                            <a:effectLst/>
                            <a:latin typeface="Times New Roman" pitchFamily="18" charset="0"/>
                            <a:ea typeface="Calibri"/>
                            <a:cs typeface="Times New Roman" pitchFamily="18" charset="0"/>
                          </a:endParaRPr>
                        </a:p>
                      </a:txBody>
                      <a:tcPr marL="49020" marR="49020" marT="0" marB="0" anchor="b"/>
                    </a:tc>
                    <a:tc>
                      <a:txBody>
                        <a:body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Sai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số</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dự</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báo</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bình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phương</a:t>
                          </a:r>
                          <a:endParaRPr lang="vi-VN" sz="1400" dirty="0">
                            <a:effectLst/>
                            <a:latin typeface="Times New Roman" pitchFamily="18" charset="0"/>
                            <a:ea typeface="Calibri"/>
                            <a:cs typeface="Times New Roman" pitchFamily="18" charset="0"/>
                          </a:endParaRPr>
                        </a:p>
                      </a:txBody>
                      <a:tcPr marL="49020" marR="49020" marT="0" marB="0" anchor="b"/>
                    </a:tc>
                    <a:extLst>
                      <a:ext uri="{0D108BD9-81ED-4DB2-BD59-A6C34878D82A}">
                        <a16:rowId xmlns:a16="http://schemas.microsoft.com/office/drawing/2014/main" val="10000"/>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a:lnSpc>
                              <a:spcPct val="115000"/>
                            </a:lnSpc>
                          </a:pPr>
                          <a:endParaRPr lang="vi-VN" sz="1400">
                            <a:effectLst/>
                            <a:latin typeface="Times New Roman" pitchFamily="18" charset="0"/>
                            <a:cs typeface="Times New Roman" pitchFamily="18" charset="0"/>
                          </a:endParaRPr>
                        </a:p>
                      </a:txBody>
                      <a:tcPr marL="49020" marR="49020" marT="0" marB="0" anchor="ctr"/>
                    </a:tc>
                    <a:tc>
                      <a:txBody>
                        <a:bodyPr/>
                        <a:lstStyle/>
                        <a:p>
                          <a:pPr>
                            <a:lnSpc>
                              <a:spcPct val="115000"/>
                            </a:lnSpc>
                          </a:pPr>
                          <a:endParaRPr lang="vi-VN" sz="1400" dirty="0">
                            <a:effectLst/>
                            <a:latin typeface="Times New Roman" pitchFamily="18" charset="0"/>
                            <a:cs typeface="Times New Roman" pitchFamily="18" charset="0"/>
                          </a:endParaRPr>
                        </a:p>
                      </a:txBody>
                      <a:tcPr marL="49020" marR="49020" marT="0" marB="0" anchor="ctr"/>
                    </a:tc>
                    <a:tc>
                      <a:txBody>
                        <a:bodyPr/>
                        <a:lstStyle/>
                        <a:p>
                          <a:pPr>
                            <a:lnSpc>
                              <a:spcPct val="115000"/>
                            </a:lnSpc>
                          </a:pPr>
                          <a:endParaRPr lang="vi-VN" sz="1400">
                            <a:effectLst/>
                            <a:latin typeface="Times New Roman" pitchFamily="18" charset="0"/>
                            <a:cs typeface="Times New Roman" pitchFamily="18" charset="0"/>
                          </a:endParaRPr>
                        </a:p>
                      </a:txBody>
                      <a:tcPr marL="49020" marR="49020" marT="0" marB="0" anchor="ctr"/>
                    </a:tc>
                    <a:extLst>
                      <a:ext uri="{0D108BD9-81ED-4DB2-BD59-A6C34878D82A}">
                        <a16:rowId xmlns:a16="http://schemas.microsoft.com/office/drawing/2014/main" val="10001"/>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21</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16</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2"/>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17.8</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1.2</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1.44</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3"/>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18.04</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4.96</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24,6</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4"/>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5</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19.03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-1.03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1.06</a:t>
                          </a:r>
                          <a:endParaRPr lang="vi-VN" sz="1400" dirty="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5"/>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6</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16</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18.83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-2.83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8.01</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6"/>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7</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20</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18.26</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1.74</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3.03</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7"/>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8</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18.61</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-0.61</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0.37</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8"/>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9</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22</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18.49</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3.51</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12.32</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9"/>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10</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20</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19.19</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0.81</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0.66</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10"/>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11</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15</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19.35</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-4.35</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18.92</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11"/>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12</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22</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18.48</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3.52</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12.39</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12"/>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Tổng</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10.92</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98.8</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13"/>
                      </a:ext>
                    </a:extLst>
                  </a:tr>
                  <a:tr h="1181630">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 </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MSE=</a:t>
                          </a:r>
                          <a14:m>
                            <m:oMath xmlns:m="http://schemas.openxmlformats.org/officeDocument/2006/math">
                              <m:r>
                                <a:rPr lang="en-US" sz="1400">
                                  <a:effectLst/>
                                  <a:latin typeface="Cambria Math"/>
                                </a:rPr>
                                <m:t> </m:t>
                              </m:r>
                              <m:f>
                                <m:fPr>
                                  <m:ctrlPr>
                                    <a:rPr lang="vi-VN" sz="1400" i="1">
                                      <a:effectLst/>
                                      <a:latin typeface="Cambria Math" panose="02040503050406030204" pitchFamily="18" charset="0"/>
                                    </a:rPr>
                                  </m:ctrlPr>
                                </m:fPr>
                                <m:num>
                                  <m:r>
                                    <a:rPr lang="en-US" sz="1400">
                                      <a:effectLst/>
                                      <a:latin typeface="Cambria Math"/>
                                    </a:rPr>
                                    <m:t> 98.8</m:t>
                                  </m:r>
                                </m:num>
                                <m:den>
                                  <m:r>
                                    <a:rPr lang="en-US" sz="1400">
                                      <a:effectLst/>
                                      <a:latin typeface="Cambria Math"/>
                                    </a:rPr>
                                    <m:t>11</m:t>
                                  </m:r>
                                </m:den>
                              </m:f>
                              <m:r>
                                <a:rPr lang="en-US" sz="1400">
                                  <a:effectLst/>
                                  <a:latin typeface="Cambria Math"/>
                                </a:rPr>
                                <m:t>=8.98</m:t>
                              </m:r>
                            </m:oMath>
                          </a14:m>
                          <a:endParaRPr lang="vi-VN" sz="1400">
                            <a:effectLst/>
                            <a:latin typeface="Times New Roman" pitchFamily="18" charset="0"/>
                            <a:ea typeface="Calibri"/>
                            <a:cs typeface="Times New Roman" pitchFamily="18" charset="0"/>
                          </a:endParaRPr>
                        </a:p>
                      </a:txBody>
                      <a:tcPr marL="49020" marR="49020" marT="0" marB="0" anchor="ctr"/>
                    </a:tc>
                    <a:tc>
                      <a:txBody>
                        <a:bodyPr/>
                        <a:lstStyle/>
                        <a:p>
                          <a:pPr>
                            <a:lnSpc>
                              <a:spcPct val="115000"/>
                            </a:lnSpc>
                          </a:pPr>
                          <a:endParaRPr lang="vi-VN" sz="1400" dirty="0">
                            <a:effectLst/>
                            <a:latin typeface="Times New Roman" pitchFamily="18" charset="0"/>
                            <a:cs typeface="Times New Roman" pitchFamily="18" charset="0"/>
                          </a:endParaRPr>
                        </a:p>
                      </a:txBody>
                      <a:tcPr marL="49020" marR="49020" marT="0" marB="0" anchor="ctr"/>
                    </a:tc>
                    <a:tc>
                      <a:txBody>
                        <a:bodyPr/>
                        <a:lstStyle/>
                        <a:p>
                          <a:pPr>
                            <a:lnSpc>
                              <a:spcPct val="115000"/>
                            </a:lnSpc>
                          </a:pPr>
                          <a:endParaRPr lang="vi-VN" sz="1400" dirty="0">
                            <a:effectLst/>
                            <a:latin typeface="Times New Roman" pitchFamily="18" charset="0"/>
                            <a:cs typeface="Times New Roman" pitchFamily="18" charset="0"/>
                          </a:endParaRPr>
                        </a:p>
                      </a:txBody>
                      <a:tcPr marL="49020" marR="49020" marT="0" marB="0" anchor="ctr"/>
                    </a:tc>
                    <a:extLst>
                      <a:ext uri="{0D108BD9-81ED-4DB2-BD59-A6C34878D82A}">
                        <a16:rowId xmlns:a16="http://schemas.microsoft.com/office/drawing/2014/main" val="10014"/>
                      </a:ext>
                    </a:extLst>
                  </a:tr>
                </a:tbl>
              </a:graphicData>
            </a:graphic>
          </p:graphicFrame>
        </mc:Choice>
        <mc:Fallback xmlns="">
          <p:graphicFrame>
            <p:nvGraphicFramePr>
              <p:cNvPr id="19" name="Table 18">
                <a:extLst>
                  <a:ext uri="{FF2B5EF4-FFF2-40B4-BE49-F238E27FC236}">
                    <a16:creationId xmlns:a16="http://schemas.microsoft.com/office/drawing/2014/main" id="{08A030A4-A9A9-4BDC-8C1B-DEF366609903}"/>
                  </a:ext>
                </a:extLst>
              </p:cNvPr>
              <p:cNvGraphicFramePr>
                <a:graphicFrameLocks noGrp="1"/>
              </p:cNvGraphicFramePr>
              <p:nvPr>
                <p:extLst>
                  <p:ext uri="{D42A27DB-BD31-4B8C-83A1-F6EECF244321}">
                    <p14:modId xmlns:p14="http://schemas.microsoft.com/office/powerpoint/2010/main" val="3154378786"/>
                  </p:ext>
                </p:extLst>
              </p:nvPr>
            </p:nvGraphicFramePr>
            <p:xfrm>
              <a:off x="1316345" y="2317127"/>
              <a:ext cx="7565824" cy="7518585"/>
            </p:xfrm>
            <a:graphic>
              <a:graphicData uri="http://schemas.openxmlformats.org/drawingml/2006/table">
                <a:tbl>
                  <a:tblPr firstRow="1" firstCol="1" bandRow="1">
                    <a:tableStyleId>{5C22544A-7EE6-4342-B048-85BDC9FD1C3A}</a:tableStyleId>
                  </a:tblPr>
                  <a:tblGrid>
                    <a:gridCol w="1083501">
                      <a:extLst>
                        <a:ext uri="{9D8B030D-6E8A-4147-A177-3AD203B41FA5}">
                          <a16:colId xmlns:a16="http://schemas.microsoft.com/office/drawing/2014/main" val="20000"/>
                        </a:ext>
                      </a:extLst>
                    </a:gridCol>
                    <a:gridCol w="2036233">
                      <a:extLst>
                        <a:ext uri="{9D8B030D-6E8A-4147-A177-3AD203B41FA5}">
                          <a16:colId xmlns:a16="http://schemas.microsoft.com/office/drawing/2014/main" val="20001"/>
                        </a:ext>
                      </a:extLst>
                    </a:gridCol>
                    <a:gridCol w="1083501">
                      <a:extLst>
                        <a:ext uri="{9D8B030D-6E8A-4147-A177-3AD203B41FA5}">
                          <a16:colId xmlns:a16="http://schemas.microsoft.com/office/drawing/2014/main" val="20002"/>
                        </a:ext>
                      </a:extLst>
                    </a:gridCol>
                    <a:gridCol w="1442178">
                      <a:extLst>
                        <a:ext uri="{9D8B030D-6E8A-4147-A177-3AD203B41FA5}">
                          <a16:colId xmlns:a16="http://schemas.microsoft.com/office/drawing/2014/main" val="20003"/>
                        </a:ext>
                      </a:extLst>
                    </a:gridCol>
                    <a:gridCol w="1920411">
                      <a:extLst>
                        <a:ext uri="{9D8B030D-6E8A-4147-A177-3AD203B41FA5}">
                          <a16:colId xmlns:a16="http://schemas.microsoft.com/office/drawing/2014/main" val="20004"/>
                        </a:ext>
                      </a:extLst>
                    </a:gridCol>
                  </a:tblGrid>
                  <a:tr h="2098097">
                    <a:tc>
                      <a:txBody>
                        <a:body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Tuần</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Chuỗi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giá</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trị</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nSpc>
                              <a:spcPct val="115000"/>
                            </a:lnSpc>
                            <a:spcBef>
                              <a:spcPts val="0"/>
                            </a:spcBef>
                            <a:spcAft>
                              <a:spcPts val="0"/>
                            </a:spcAft>
                          </a:pPr>
                          <a:r>
                            <a:rPr lang="en-US" sz="1400">
                              <a:effectLst/>
                              <a:latin typeface="Times New Roman" pitchFamily="18" charset="0"/>
                              <a:cs typeface="Times New Roman" pitchFamily="18" charset="0"/>
                            </a:rPr>
                            <a:t>Dự báo làm trơn bằng hàm mũ</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Sai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số</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dự</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báo</a:t>
                          </a:r>
                          <a:endParaRPr lang="vi-VN" sz="1400" dirty="0">
                            <a:effectLst/>
                            <a:latin typeface="Times New Roman" pitchFamily="18" charset="0"/>
                            <a:ea typeface="Calibri"/>
                            <a:cs typeface="Times New Roman" pitchFamily="18" charset="0"/>
                          </a:endParaRPr>
                        </a:p>
                      </a:txBody>
                      <a:tcPr marL="49020" marR="49020" marT="0" marB="0" anchor="b"/>
                    </a:tc>
                    <a:tc>
                      <a:txBody>
                        <a:body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Sai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số</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dự</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báo</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bình</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phương</a:t>
                          </a:r>
                          <a:endParaRPr lang="vi-VN" sz="1400" dirty="0">
                            <a:effectLst/>
                            <a:latin typeface="Times New Roman" pitchFamily="18" charset="0"/>
                            <a:ea typeface="Calibri"/>
                            <a:cs typeface="Times New Roman" pitchFamily="18" charset="0"/>
                          </a:endParaRPr>
                        </a:p>
                      </a:txBody>
                      <a:tcPr marL="49020" marR="49020" marT="0" marB="0" anchor="b"/>
                    </a:tc>
                    <a:extLst>
                      <a:ext uri="{0D108BD9-81ED-4DB2-BD59-A6C34878D82A}">
                        <a16:rowId xmlns:a16="http://schemas.microsoft.com/office/drawing/2014/main" val="10000"/>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a:lnSpc>
                              <a:spcPct val="115000"/>
                            </a:lnSpc>
                          </a:pPr>
                          <a:endParaRPr lang="vi-VN" sz="1400">
                            <a:effectLst/>
                            <a:latin typeface="Times New Roman" pitchFamily="18" charset="0"/>
                            <a:cs typeface="Times New Roman" pitchFamily="18" charset="0"/>
                          </a:endParaRPr>
                        </a:p>
                      </a:txBody>
                      <a:tcPr marL="49020" marR="49020" marT="0" marB="0" anchor="ctr"/>
                    </a:tc>
                    <a:tc>
                      <a:txBody>
                        <a:bodyPr/>
                        <a:lstStyle/>
                        <a:p>
                          <a:pPr>
                            <a:lnSpc>
                              <a:spcPct val="115000"/>
                            </a:lnSpc>
                          </a:pPr>
                          <a:endParaRPr lang="vi-VN" sz="1400" dirty="0">
                            <a:effectLst/>
                            <a:latin typeface="Times New Roman" pitchFamily="18" charset="0"/>
                            <a:cs typeface="Times New Roman" pitchFamily="18" charset="0"/>
                          </a:endParaRPr>
                        </a:p>
                      </a:txBody>
                      <a:tcPr marL="49020" marR="49020" marT="0" marB="0" anchor="ctr"/>
                    </a:tc>
                    <a:tc>
                      <a:txBody>
                        <a:bodyPr/>
                        <a:lstStyle/>
                        <a:p>
                          <a:pPr>
                            <a:lnSpc>
                              <a:spcPct val="115000"/>
                            </a:lnSpc>
                          </a:pPr>
                          <a:endParaRPr lang="vi-VN" sz="1400">
                            <a:effectLst/>
                            <a:latin typeface="Times New Roman" pitchFamily="18" charset="0"/>
                            <a:cs typeface="Times New Roman" pitchFamily="18" charset="0"/>
                          </a:endParaRPr>
                        </a:p>
                      </a:txBody>
                      <a:tcPr marL="49020" marR="49020" marT="0" marB="0" anchor="ctr"/>
                    </a:tc>
                    <a:extLst>
                      <a:ext uri="{0D108BD9-81ED-4DB2-BD59-A6C34878D82A}">
                        <a16:rowId xmlns:a16="http://schemas.microsoft.com/office/drawing/2014/main" val="10001"/>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21</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16</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2"/>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17.8</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1.2</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1.44</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3"/>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18.04</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4.96</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24,6</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4"/>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5</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19.03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-1.03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1.06</a:t>
                          </a:r>
                          <a:endParaRPr lang="vi-VN" sz="1400" dirty="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5"/>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6</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16</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18.83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-2.83</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8.01</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6"/>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7</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20</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18.26</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1.74</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3.03</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7"/>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8</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18.61</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-0.61</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0.37</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8"/>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9</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22</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18.49</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3.51</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12.32</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09"/>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10</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20</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19.19</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0.81</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0.66</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10"/>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11</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15</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19.35</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-4.35</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18.92</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11"/>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12</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22</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18.48</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3.52</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12.39</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12"/>
                      </a:ext>
                    </a:extLst>
                  </a:tr>
                  <a:tr h="326066">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Tổng</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10.92</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98.8</a:t>
                          </a:r>
                          <a:endParaRPr lang="vi-VN" sz="1400">
                            <a:effectLst/>
                            <a:latin typeface="Times New Roman" pitchFamily="18" charset="0"/>
                            <a:ea typeface="Calibri"/>
                            <a:cs typeface="Times New Roman" pitchFamily="18" charset="0"/>
                          </a:endParaRPr>
                        </a:p>
                      </a:txBody>
                      <a:tcPr marL="49020" marR="49020" marT="0" marB="0" anchor="ctr"/>
                    </a:tc>
                    <a:extLst>
                      <a:ext uri="{0D108BD9-81ED-4DB2-BD59-A6C34878D82A}">
                        <a16:rowId xmlns:a16="http://schemas.microsoft.com/office/drawing/2014/main" val="10013"/>
                      </a:ext>
                    </a:extLst>
                  </a:tr>
                  <a:tr h="1181630">
                    <a:tc>
                      <a:txBody>
                        <a:body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9020" marR="49020" marT="0" marB="0" anchor="ctr"/>
                    </a:tc>
                    <a:tc>
                      <a:txBody>
                        <a:body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 </a:t>
                          </a:r>
                          <a:endParaRPr lang="vi-VN" sz="1400" dirty="0">
                            <a:effectLst/>
                            <a:latin typeface="Times New Roman" pitchFamily="18" charset="0"/>
                            <a:ea typeface="Calibri"/>
                            <a:cs typeface="Times New Roman" pitchFamily="18" charset="0"/>
                          </a:endParaRPr>
                        </a:p>
                      </a:txBody>
                      <a:tcPr marL="49020" marR="49020" marT="0" marB="0" anchor="ctr"/>
                    </a:tc>
                    <a:tc>
                      <a:txBody>
                        <a:bodyPr/>
                        <a:lstStyle/>
                        <a:p>
                          <a:endParaRPr lang="en-US"/>
                        </a:p>
                      </a:txBody>
                      <a:tcPr marL="49020" marR="49020" marT="0" marB="0" anchor="ctr">
                        <a:blipFill>
                          <a:blip r:embed="rId3"/>
                          <a:stretch>
                            <a:fillRect l="-288764" t="-536598" r="-312360" b="-1031"/>
                          </a:stretch>
                        </a:blipFill>
                      </a:tcPr>
                    </a:tc>
                    <a:tc>
                      <a:txBody>
                        <a:bodyPr/>
                        <a:lstStyle/>
                        <a:p>
                          <a:pPr>
                            <a:lnSpc>
                              <a:spcPct val="115000"/>
                            </a:lnSpc>
                          </a:pPr>
                          <a:endParaRPr lang="vi-VN" sz="1400" dirty="0">
                            <a:effectLst/>
                            <a:latin typeface="Times New Roman" pitchFamily="18" charset="0"/>
                            <a:cs typeface="Times New Roman" pitchFamily="18" charset="0"/>
                          </a:endParaRPr>
                        </a:p>
                      </a:txBody>
                      <a:tcPr marL="49020" marR="49020" marT="0" marB="0" anchor="ctr"/>
                    </a:tc>
                    <a:tc>
                      <a:txBody>
                        <a:bodyPr/>
                        <a:lstStyle/>
                        <a:p>
                          <a:pPr>
                            <a:lnSpc>
                              <a:spcPct val="115000"/>
                            </a:lnSpc>
                          </a:pPr>
                          <a:endParaRPr lang="vi-VN" sz="1400" dirty="0">
                            <a:effectLst/>
                            <a:latin typeface="Times New Roman" pitchFamily="18" charset="0"/>
                            <a:cs typeface="Times New Roman" pitchFamily="18" charset="0"/>
                          </a:endParaRPr>
                        </a:p>
                      </a:txBody>
                      <a:tcPr marL="49020" marR="49020" marT="0" marB="0" anchor="ctr"/>
                    </a:tc>
                    <a:extLst>
                      <a:ext uri="{0D108BD9-81ED-4DB2-BD59-A6C34878D82A}">
                        <a16:rowId xmlns:a16="http://schemas.microsoft.com/office/drawing/2014/main" val="1001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1" name="Content Placeholder 3">
                <a:extLst>
                  <a:ext uri="{FF2B5EF4-FFF2-40B4-BE49-F238E27FC236}">
                    <a16:creationId xmlns:a16="http://schemas.microsoft.com/office/drawing/2014/main" id="{6306ED12-BC8C-CAF1-81F7-F12638A938FD}"/>
                  </a:ext>
                </a:extLst>
              </p:cNvPr>
              <p:cNvGraphicFramePr>
                <a:graphicFrameLocks/>
              </p:cNvGraphicFramePr>
              <p:nvPr>
                <p:extLst>
                  <p:ext uri="{D42A27DB-BD31-4B8C-83A1-F6EECF244321}">
                    <p14:modId xmlns:p14="http://schemas.microsoft.com/office/powerpoint/2010/main" val="3615355401"/>
                  </p:ext>
                </p:extLst>
              </p:nvPr>
            </p:nvGraphicFramePr>
            <p:xfrm>
              <a:off x="9763679" y="2399765"/>
              <a:ext cx="7565824" cy="7233429"/>
            </p:xfrm>
            <a:graphic>
              <a:graphicData uri="http://schemas.openxmlformats.org/drawingml/2006/table">
                <a:tbl>
                  <a:tblPr firstRow="1" firstCol="1" bandRow="1"/>
                  <a:tblGrid>
                    <a:gridCol w="1083500">
                      <a:extLst>
                        <a:ext uri="{9D8B030D-6E8A-4147-A177-3AD203B41FA5}">
                          <a16:colId xmlns:a16="http://schemas.microsoft.com/office/drawing/2014/main" val="20000"/>
                        </a:ext>
                      </a:extLst>
                    </a:gridCol>
                    <a:gridCol w="2036236">
                      <a:extLst>
                        <a:ext uri="{9D8B030D-6E8A-4147-A177-3AD203B41FA5}">
                          <a16:colId xmlns:a16="http://schemas.microsoft.com/office/drawing/2014/main" val="20001"/>
                        </a:ext>
                      </a:extLst>
                    </a:gridCol>
                    <a:gridCol w="1432837">
                      <a:extLst>
                        <a:ext uri="{9D8B030D-6E8A-4147-A177-3AD203B41FA5}">
                          <a16:colId xmlns:a16="http://schemas.microsoft.com/office/drawing/2014/main" val="20002"/>
                        </a:ext>
                      </a:extLst>
                    </a:gridCol>
                    <a:gridCol w="904743">
                      <a:extLst>
                        <a:ext uri="{9D8B030D-6E8A-4147-A177-3AD203B41FA5}">
                          <a16:colId xmlns:a16="http://schemas.microsoft.com/office/drawing/2014/main" val="20003"/>
                        </a:ext>
                      </a:extLst>
                    </a:gridCol>
                    <a:gridCol w="2108508">
                      <a:extLst>
                        <a:ext uri="{9D8B030D-6E8A-4147-A177-3AD203B41FA5}">
                          <a16:colId xmlns:a16="http://schemas.microsoft.com/office/drawing/2014/main" val="20004"/>
                        </a:ext>
                      </a:extLst>
                    </a:gridCol>
                  </a:tblGrid>
                  <a:tr h="1330945">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Tuần</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Chuỗi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giá</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trị</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nSpc>
                              <a:spcPct val="115000"/>
                            </a:lnSpc>
                            <a:spcBef>
                              <a:spcPts val="0"/>
                            </a:spcBef>
                            <a:spcAft>
                              <a:spcPts val="0"/>
                            </a:spcAft>
                          </a:pPr>
                          <a:r>
                            <a:rPr lang="en-US" sz="1400">
                              <a:effectLst/>
                              <a:latin typeface="Times New Roman" pitchFamily="18" charset="0"/>
                              <a:cs typeface="Times New Roman" pitchFamily="18" charset="0"/>
                            </a:rPr>
                            <a:t>Dự báo làm trơn bằng hàm mũ</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nSpc>
                              <a:spcPct val="115000"/>
                            </a:lnSpc>
                            <a:spcBef>
                              <a:spcPts val="0"/>
                            </a:spcBef>
                            <a:spcAft>
                              <a:spcPts val="0"/>
                            </a:spcAft>
                          </a:pPr>
                          <a:r>
                            <a:rPr lang="en-US" sz="1400">
                              <a:effectLst/>
                              <a:latin typeface="Times New Roman" pitchFamily="18" charset="0"/>
                              <a:cs typeface="Times New Roman" pitchFamily="18" charset="0"/>
                            </a:rPr>
                            <a:t>Sai số dự báo</a:t>
                          </a:r>
                          <a:endParaRPr lang="vi-VN" sz="1400">
                            <a:effectLst/>
                            <a:latin typeface="Times New Roman" pitchFamily="18" charset="0"/>
                            <a:ea typeface="Calibri"/>
                            <a:cs typeface="Times New Roman" pitchFamily="18" charset="0"/>
                          </a:endParaRPr>
                        </a:p>
                      </a:txBody>
                      <a:tcPr marL="44119" marR="44119"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nSpc>
                              <a:spcPct val="115000"/>
                            </a:lnSpc>
                            <a:spcBef>
                              <a:spcPts val="0"/>
                            </a:spcBef>
                            <a:spcAft>
                              <a:spcPts val="0"/>
                            </a:spcAft>
                          </a:pPr>
                          <a:r>
                            <a:rPr lang="en-US" sz="1400">
                              <a:effectLst/>
                              <a:latin typeface="Times New Roman" pitchFamily="18" charset="0"/>
                              <a:cs typeface="Times New Roman" pitchFamily="18" charset="0"/>
                            </a:rPr>
                            <a:t>Sai số dự báo bình phương</a:t>
                          </a:r>
                          <a:endParaRPr lang="vi-VN" sz="1400">
                            <a:effectLst/>
                            <a:latin typeface="Times New Roman" pitchFamily="18" charset="0"/>
                            <a:ea typeface="Calibri"/>
                            <a:cs typeface="Times New Roman" pitchFamily="18" charset="0"/>
                          </a:endParaRPr>
                        </a:p>
                      </a:txBody>
                      <a:tcPr marL="44119" marR="44119"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1B6FD"/>
                        </a:solidFill>
                      </a:tcPr>
                    </a:tc>
                    <a:extLst>
                      <a:ext uri="{0D108BD9-81ED-4DB2-BD59-A6C34878D82A}">
                        <a16:rowId xmlns:a16="http://schemas.microsoft.com/office/drawing/2014/main" val="10000"/>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01"/>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21</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16</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02"/>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19</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18.2</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0.64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03"/>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23</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18.44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4.56</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20.79</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04"/>
                      </a:ext>
                    </a:extLst>
                  </a:tr>
                  <a:tr h="609792">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5</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18</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19.81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3.28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05"/>
                      </a:ext>
                    </a:extLst>
                  </a:tr>
                  <a:tr h="609792">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6</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16</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19,27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-3.27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10.69</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06"/>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20</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18.29</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2.92</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07"/>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0.64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08"/>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9</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22</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18.56</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3.44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11.83</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09"/>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10</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20</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19.59</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0.41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0.17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10"/>
                      </a:ext>
                    </a:extLst>
                  </a:tr>
                  <a:tr h="427159">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15</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19.71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-4.71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22.18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11"/>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12</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22</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18.30</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13.69</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12"/>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Tổng</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102.83</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13"/>
                      </a:ext>
                    </a:extLst>
                  </a:tr>
                  <a:tr h="1132011">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err="1">
                              <a:effectLst/>
                              <a:latin typeface="Times New Roman" pitchFamily="18" charset="0"/>
                              <a:cs typeface="Times New Roman" pitchFamily="18" charset="0"/>
                            </a:rPr>
                            <a:t>MSE</a:t>
                          </a:r>
                          <a:r>
                            <a:rPr lang="en-US" sz="1400" dirty="0">
                              <a:effectLst/>
                              <a:latin typeface="Times New Roman" pitchFamily="18" charset="0"/>
                              <a:cs typeface="Times New Roman" pitchFamily="18" charset="0"/>
                            </a:rPr>
                            <a:t>=</a:t>
                          </a:r>
                          <a14:m>
                            <m:oMath xmlns:m="http://schemas.openxmlformats.org/officeDocument/2006/math">
                              <m:r>
                                <a:rPr lang="en-US" sz="1400">
                                  <a:effectLst/>
                                  <a:latin typeface="Cambria Math"/>
                                </a:rPr>
                                <m:t> </m:t>
                              </m:r>
                              <m:f>
                                <m:fPr>
                                  <m:ctrlPr>
                                    <a:rPr lang="vi-VN" sz="1400" i="1">
                                      <a:effectLst/>
                                      <a:latin typeface="Cambria Math" panose="02040503050406030204" pitchFamily="18" charset="0"/>
                                    </a:rPr>
                                  </m:ctrlPr>
                                </m:fPr>
                                <m:num>
                                  <m:r>
                                    <a:rPr lang="en-US" sz="1400">
                                      <a:effectLst/>
                                      <a:latin typeface="Cambria Math"/>
                                    </a:rPr>
                                    <m:t> 102.83</m:t>
                                  </m:r>
                                </m:num>
                                <m:den>
                                  <m:r>
                                    <a:rPr lang="en-US" sz="1400">
                                      <a:effectLst/>
                                      <a:latin typeface="Cambria Math"/>
                                    </a:rPr>
                                    <m:t>11</m:t>
                                  </m:r>
                                </m:den>
                              </m:f>
                              <m:r>
                                <a:rPr lang="en-US" sz="1400">
                                  <a:effectLst/>
                                  <a:latin typeface="Cambria Math"/>
                                </a:rPr>
                                <m:t>=9.35</m:t>
                              </m:r>
                            </m:oMath>
                          </a14:m>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dirty="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14"/>
                      </a:ext>
                    </a:extLst>
                  </a:tr>
                </a:tbl>
              </a:graphicData>
            </a:graphic>
          </p:graphicFrame>
        </mc:Choice>
        <mc:Fallback xmlns="">
          <p:graphicFrame>
            <p:nvGraphicFramePr>
              <p:cNvPr id="21" name="Content Placeholder 3">
                <a:extLst>
                  <a:ext uri="{FF2B5EF4-FFF2-40B4-BE49-F238E27FC236}">
                    <a16:creationId xmlns:a16="http://schemas.microsoft.com/office/drawing/2014/main" id="{6306ED12-BC8C-CAF1-81F7-F12638A938FD}"/>
                  </a:ext>
                </a:extLst>
              </p:cNvPr>
              <p:cNvGraphicFramePr>
                <a:graphicFrameLocks/>
              </p:cNvGraphicFramePr>
              <p:nvPr>
                <p:extLst>
                  <p:ext uri="{D42A27DB-BD31-4B8C-83A1-F6EECF244321}">
                    <p14:modId xmlns:p14="http://schemas.microsoft.com/office/powerpoint/2010/main" val="3615355401"/>
                  </p:ext>
                </p:extLst>
              </p:nvPr>
            </p:nvGraphicFramePr>
            <p:xfrm>
              <a:off x="9763679" y="2399765"/>
              <a:ext cx="7565824" cy="7233429"/>
            </p:xfrm>
            <a:graphic>
              <a:graphicData uri="http://schemas.openxmlformats.org/drawingml/2006/table">
                <a:tbl>
                  <a:tblPr firstRow="1" firstCol="1" bandRow="1"/>
                  <a:tblGrid>
                    <a:gridCol w="1083500">
                      <a:extLst>
                        <a:ext uri="{9D8B030D-6E8A-4147-A177-3AD203B41FA5}">
                          <a16:colId xmlns:a16="http://schemas.microsoft.com/office/drawing/2014/main" val="20000"/>
                        </a:ext>
                      </a:extLst>
                    </a:gridCol>
                    <a:gridCol w="2036236">
                      <a:extLst>
                        <a:ext uri="{9D8B030D-6E8A-4147-A177-3AD203B41FA5}">
                          <a16:colId xmlns:a16="http://schemas.microsoft.com/office/drawing/2014/main" val="20001"/>
                        </a:ext>
                      </a:extLst>
                    </a:gridCol>
                    <a:gridCol w="1432837">
                      <a:extLst>
                        <a:ext uri="{9D8B030D-6E8A-4147-A177-3AD203B41FA5}">
                          <a16:colId xmlns:a16="http://schemas.microsoft.com/office/drawing/2014/main" val="20002"/>
                        </a:ext>
                      </a:extLst>
                    </a:gridCol>
                    <a:gridCol w="904743">
                      <a:extLst>
                        <a:ext uri="{9D8B030D-6E8A-4147-A177-3AD203B41FA5}">
                          <a16:colId xmlns:a16="http://schemas.microsoft.com/office/drawing/2014/main" val="20003"/>
                        </a:ext>
                      </a:extLst>
                    </a:gridCol>
                    <a:gridCol w="2108508">
                      <a:extLst>
                        <a:ext uri="{9D8B030D-6E8A-4147-A177-3AD203B41FA5}">
                          <a16:colId xmlns:a16="http://schemas.microsoft.com/office/drawing/2014/main" val="20004"/>
                        </a:ext>
                      </a:extLst>
                    </a:gridCol>
                  </a:tblGrid>
                  <a:tr h="1330945">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Tuần</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nSpc>
                              <a:spcPct val="115000"/>
                            </a:lnSpc>
                            <a:spcBef>
                              <a:spcPts val="0"/>
                            </a:spcBef>
                            <a:spcAft>
                              <a:spcPts val="0"/>
                            </a:spcAft>
                          </a:pPr>
                          <a:r>
                            <a:rPr lang="en-US" sz="1400" dirty="0" err="1">
                              <a:effectLst/>
                              <a:latin typeface="Times New Roman" pitchFamily="18" charset="0"/>
                              <a:cs typeface="Times New Roman" pitchFamily="18" charset="0"/>
                            </a:rPr>
                            <a:t>Chuỗi</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giá</a:t>
                          </a:r>
                          <a:r>
                            <a:rPr lang="en-US" sz="1400" dirty="0">
                              <a:effectLst/>
                              <a:latin typeface="Times New Roman" pitchFamily="18" charset="0"/>
                              <a:cs typeface="Times New Roman" pitchFamily="18" charset="0"/>
                            </a:rPr>
                            <a:t> </a:t>
                          </a:r>
                          <a:r>
                            <a:rPr lang="en-US" sz="1400" dirty="0" err="1">
                              <a:effectLst/>
                              <a:latin typeface="Times New Roman" pitchFamily="18" charset="0"/>
                              <a:cs typeface="Times New Roman" pitchFamily="18" charset="0"/>
                            </a:rPr>
                            <a:t>trị</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nSpc>
                              <a:spcPct val="115000"/>
                            </a:lnSpc>
                            <a:spcBef>
                              <a:spcPts val="0"/>
                            </a:spcBef>
                            <a:spcAft>
                              <a:spcPts val="0"/>
                            </a:spcAft>
                          </a:pPr>
                          <a:r>
                            <a:rPr lang="en-US" sz="1400">
                              <a:effectLst/>
                              <a:latin typeface="Times New Roman" pitchFamily="18" charset="0"/>
                              <a:cs typeface="Times New Roman" pitchFamily="18" charset="0"/>
                            </a:rPr>
                            <a:t>Dự báo làm trơn bằng hàm mũ</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nSpc>
                              <a:spcPct val="115000"/>
                            </a:lnSpc>
                            <a:spcBef>
                              <a:spcPts val="0"/>
                            </a:spcBef>
                            <a:spcAft>
                              <a:spcPts val="0"/>
                            </a:spcAft>
                          </a:pPr>
                          <a:r>
                            <a:rPr lang="en-US" sz="1400">
                              <a:effectLst/>
                              <a:latin typeface="Times New Roman" pitchFamily="18" charset="0"/>
                              <a:cs typeface="Times New Roman" pitchFamily="18" charset="0"/>
                            </a:rPr>
                            <a:t>Sai số dự báo</a:t>
                          </a:r>
                          <a:endParaRPr lang="vi-VN" sz="1400">
                            <a:effectLst/>
                            <a:latin typeface="Times New Roman" pitchFamily="18" charset="0"/>
                            <a:ea typeface="Calibri"/>
                            <a:cs typeface="Times New Roman" pitchFamily="18" charset="0"/>
                          </a:endParaRPr>
                        </a:p>
                      </a:txBody>
                      <a:tcPr marL="44119" marR="44119"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nSpc>
                              <a:spcPct val="115000"/>
                            </a:lnSpc>
                            <a:spcBef>
                              <a:spcPts val="0"/>
                            </a:spcBef>
                            <a:spcAft>
                              <a:spcPts val="0"/>
                            </a:spcAft>
                          </a:pPr>
                          <a:r>
                            <a:rPr lang="en-US" sz="1400">
                              <a:effectLst/>
                              <a:latin typeface="Times New Roman" pitchFamily="18" charset="0"/>
                              <a:cs typeface="Times New Roman" pitchFamily="18" charset="0"/>
                            </a:rPr>
                            <a:t>Sai số dự báo bình phương</a:t>
                          </a:r>
                          <a:endParaRPr lang="vi-VN" sz="1400">
                            <a:effectLst/>
                            <a:latin typeface="Times New Roman" pitchFamily="18" charset="0"/>
                            <a:ea typeface="Calibri"/>
                            <a:cs typeface="Times New Roman" pitchFamily="18" charset="0"/>
                          </a:endParaRPr>
                        </a:p>
                      </a:txBody>
                      <a:tcPr marL="44119" marR="44119"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1B6FD"/>
                        </a:solidFill>
                      </a:tcPr>
                    </a:tc>
                    <a:extLst>
                      <a:ext uri="{0D108BD9-81ED-4DB2-BD59-A6C34878D82A}">
                        <a16:rowId xmlns:a16="http://schemas.microsoft.com/office/drawing/2014/main" val="10000"/>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01"/>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21</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16</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02"/>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19</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18.2</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0.64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03"/>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23</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18.44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4.56</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20.79</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04"/>
                      </a:ext>
                    </a:extLst>
                  </a:tr>
                  <a:tr h="609792">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5</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18</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19.81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3.28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05"/>
                      </a:ext>
                    </a:extLst>
                  </a:tr>
                  <a:tr h="609792">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6</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16</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19,27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-3.27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10.69</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06"/>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20</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18.29</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1.71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2.92</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07"/>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0.64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08"/>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9</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22</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18.56</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3.44</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11.83</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09"/>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10</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20</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19.59</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0.41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0.17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10"/>
                      </a:ext>
                    </a:extLst>
                  </a:tr>
                  <a:tr h="427159">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15</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19.71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-4.71</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22.18</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11"/>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12</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22</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18.30</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3.7</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13.69</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12"/>
                      </a:ext>
                    </a:extLst>
                  </a:tr>
                  <a:tr h="312373">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Tổng</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dirty="0">
                              <a:effectLst/>
                              <a:latin typeface="Times New Roman" pitchFamily="18" charset="0"/>
                              <a:cs typeface="Times New Roman" pitchFamily="18" charset="0"/>
                            </a:rPr>
                            <a:t>102.83</a:t>
                          </a:r>
                          <a:endParaRPr lang="vi-VN" sz="1400" dirty="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40000"/>
                          </a:srgbClr>
                        </a:solidFill>
                      </a:tcPr>
                    </a:tc>
                    <a:extLst>
                      <a:ext uri="{0D108BD9-81ED-4DB2-BD59-A6C34878D82A}">
                        <a16:rowId xmlns:a16="http://schemas.microsoft.com/office/drawing/2014/main" val="10013"/>
                      </a:ext>
                    </a:extLst>
                  </a:tr>
                  <a:tr h="1132011">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algn="ctr">
                            <a:lnSpc>
                              <a:spcPct val="115000"/>
                            </a:lnSpc>
                            <a:spcBef>
                              <a:spcPts val="0"/>
                            </a:spcBef>
                            <a:spcAft>
                              <a:spcPts val="0"/>
                            </a:spcAft>
                          </a:pPr>
                          <a:r>
                            <a:rPr lang="en-US" sz="1400">
                              <a:effectLst/>
                              <a:latin typeface="Times New Roman" pitchFamily="18" charset="0"/>
                              <a:cs typeface="Times New Roman" pitchFamily="18" charset="0"/>
                            </a:rPr>
                            <a:t> </a:t>
                          </a:r>
                          <a:endParaRPr lang="vi-VN" sz="1400">
                            <a:effectLst/>
                            <a:latin typeface="Times New Roman" pitchFamily="18" charset="0"/>
                            <a:ea typeface="Calibri"/>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p>
                          <a:endParaRPr lang="en-US"/>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4"/>
                          <a:stretch>
                            <a:fillRect l="-218298" t="-539247" r="-212340" b="-1075"/>
                          </a:stretch>
                        </a:blip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nSpc>
                              <a:spcPct val="115000"/>
                            </a:lnSpc>
                          </a:pPr>
                          <a:endParaRPr lang="vi-VN" sz="1400" dirty="0">
                            <a:effectLst/>
                            <a:latin typeface="Times New Roman" pitchFamily="18" charset="0"/>
                            <a:cs typeface="Times New Roman" pitchFamily="18" charset="0"/>
                          </a:endParaRPr>
                        </a:p>
                      </a:txBody>
                      <a:tcPr marL="44119" marR="4411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1B6FD">
                            <a:tint val="20000"/>
                          </a:srgbClr>
                        </a:solidFill>
                      </a:tcPr>
                    </a:tc>
                    <a:extLst>
                      <a:ext uri="{0D108BD9-81ED-4DB2-BD59-A6C34878D82A}">
                        <a16:rowId xmlns:a16="http://schemas.microsoft.com/office/drawing/2014/main" val="10014"/>
                      </a:ext>
                    </a:extLst>
                  </a:tr>
                </a:tbl>
              </a:graphicData>
            </a:graphic>
          </p:graphicFrame>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231423F4-C1B9-57F2-9CB5-DA1D487B9A4D}"/>
                  </a:ext>
                </a:extLst>
              </p:cNvPr>
              <p:cNvSpPr/>
              <p:nvPr/>
            </p:nvSpPr>
            <p:spPr>
              <a:xfrm>
                <a:off x="3140965" y="254542"/>
                <a:ext cx="12943113" cy="1375056"/>
              </a:xfrm>
              <a:prstGeom prst="rect">
                <a:avLst/>
              </a:prstGeom>
            </p:spPr>
            <p:txBody>
              <a:bodyPr wrap="square">
                <a:spAutoFit/>
              </a:bodyPr>
              <a:lstStyle/>
              <a:p>
                <a:r>
                  <a:rPr lang="en-US" sz="2800" dirty="0">
                    <a:solidFill>
                      <a:prstClr val="black"/>
                    </a:solidFill>
                    <a:latin typeface="Times New Roman" pitchFamily="18" charset="0"/>
                    <a:cs typeface="Times New Roman" pitchFamily="18" charset="0"/>
                  </a:rPr>
                  <a:t>So </a:t>
                </a:r>
                <a:r>
                  <a:rPr lang="en-US" sz="2800" dirty="0" err="1">
                    <a:solidFill>
                      <a:prstClr val="black"/>
                    </a:solidFill>
                    <a:latin typeface="Times New Roman" pitchFamily="18" charset="0"/>
                    <a:cs typeface="Times New Roman" pitchFamily="18" charset="0"/>
                  </a:rPr>
                  <a:t>sánh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trung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phương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MSE</a:t>
                </a:r>
                <a:r>
                  <a:rPr lang="en-US" sz="2800" dirty="0">
                    <a:solidFill>
                      <a:prstClr val="black"/>
                    </a:solidFill>
                    <a:latin typeface="Times New Roman" pitchFamily="18" charset="0"/>
                    <a:cs typeface="Times New Roman" pitchFamily="18" charset="0"/>
                  </a:rPr>
                  <a:t>= 8.98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14:m>
                  <m:oMath xmlns:m="http://schemas.openxmlformats.org/officeDocument/2006/math">
                    <m:r>
                      <a:rPr lang="en-US" sz="2800" i="1">
                        <a:solidFill>
                          <a:prstClr val="black"/>
                        </a:solidFill>
                        <a:latin typeface="Cambria Math"/>
                      </a:rPr>
                      <m:t>𝛼</m:t>
                    </m:r>
                    <m:r>
                      <a:rPr lang="en-US" sz="2800" i="1">
                        <a:solidFill>
                          <a:prstClr val="black"/>
                        </a:solidFill>
                        <a:latin typeface="Cambria Math"/>
                      </a:rPr>
                      <m:t>=0,2</m:t>
                    </m:r>
                  </m:oMath>
                </a14:m>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Kết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tính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14:m>
                  <m:oMath xmlns:m="http://schemas.openxmlformats.org/officeDocument/2006/math">
                    <m:r>
                      <m:rPr>
                        <m:sty m:val="p"/>
                      </m:rPr>
                      <a:rPr lang="en-US" sz="2800">
                        <a:solidFill>
                          <a:prstClr val="black"/>
                        </a:solidFill>
                        <a:latin typeface="Cambria Math"/>
                      </a:rPr>
                      <m:t>α</m:t>
                    </m:r>
                    <m:r>
                      <a:rPr lang="en-US" sz="2800">
                        <a:solidFill>
                          <a:prstClr val="black"/>
                        </a:solidFill>
                        <a:latin typeface="Cambria Math"/>
                      </a:rPr>
                      <m:t>=0,3 </m:t>
                    </m:r>
                    <m:r>
                      <m:rPr>
                        <m:sty m:val="p"/>
                      </m:rPr>
                      <a:rPr lang="en-US" sz="2800">
                        <a:solidFill>
                          <a:prstClr val="black"/>
                        </a:solidFill>
                        <a:latin typeface="Cambria Math"/>
                      </a:rPr>
                      <m:t>th</m:t>
                    </m:r>
                    <m:r>
                      <a:rPr lang="en-US" sz="2800">
                        <a:solidFill>
                          <a:prstClr val="black"/>
                        </a:solidFill>
                        <a:latin typeface="Cambria Math"/>
                      </a:rPr>
                      <m:t>ì </m:t>
                    </m:r>
                    <m:r>
                      <m:rPr>
                        <m:sty m:val="p"/>
                      </m:rPr>
                      <a:rPr lang="en-US" sz="2800">
                        <a:solidFill>
                          <a:prstClr val="black"/>
                        </a:solidFill>
                        <a:latin typeface="Cambria Math"/>
                      </a:rPr>
                      <m:t>MSE</m:t>
                    </m:r>
                    <m:r>
                      <a:rPr lang="en-US" sz="2800" smtClean="0">
                        <a:solidFill>
                          <a:prstClr val="black"/>
                        </a:solidFill>
                        <a:latin typeface="Cambria Math"/>
                      </a:rPr>
                      <m:t>=</m:t>
                    </m:r>
                    <m:r>
                      <a:rPr lang="en-US" sz="2800">
                        <a:solidFill>
                          <a:prstClr val="black"/>
                        </a:solidFill>
                        <a:latin typeface="Cambria Math"/>
                      </a:rPr>
                      <m:t>9,35.</m:t>
                    </m:r>
                    <m:r>
                      <m:rPr>
                        <m:sty m:val="p"/>
                      </m:rPr>
                      <a:rPr lang="en-US" sz="2800">
                        <a:solidFill>
                          <a:prstClr val="black"/>
                        </a:solidFill>
                        <a:latin typeface="Cambria Math"/>
                      </a:rPr>
                      <m:t>Ta</m:t>
                    </m:r>
                    <m:r>
                      <a:rPr lang="en-US" sz="2800">
                        <a:solidFill>
                          <a:prstClr val="black"/>
                        </a:solidFill>
                        <a:latin typeface="Cambria Math"/>
                      </a:rPr>
                      <m:t> </m:t>
                    </m:r>
                    <m:r>
                      <m:rPr>
                        <m:sty m:val="p"/>
                      </m:rPr>
                      <a:rPr lang="en-US" sz="2800">
                        <a:solidFill>
                          <a:prstClr val="black"/>
                        </a:solidFill>
                        <a:latin typeface="Cambria Math"/>
                      </a:rPr>
                      <m:t>th</m:t>
                    </m:r>
                    <m:r>
                      <a:rPr lang="en-US" sz="2800">
                        <a:solidFill>
                          <a:prstClr val="black"/>
                        </a:solidFill>
                        <a:latin typeface="Cambria Math"/>
                      </a:rPr>
                      <m:t>ấ</m:t>
                    </m:r>
                    <m:r>
                      <m:rPr>
                        <m:sty m:val="p"/>
                      </m:rPr>
                      <a:rPr lang="en-US" sz="2800">
                        <a:solidFill>
                          <a:prstClr val="black"/>
                        </a:solidFill>
                        <a:latin typeface="Cambria Math"/>
                      </a:rPr>
                      <m:t>y</m:t>
                    </m:r>
                    <m:r>
                      <a:rPr lang="en-US" sz="2800">
                        <a:solidFill>
                          <a:prstClr val="black"/>
                        </a:solidFill>
                        <a:latin typeface="Cambria Math"/>
                      </a:rPr>
                      <m:t> </m:t>
                    </m:r>
                    <m:r>
                      <m:rPr>
                        <m:sty m:val="p"/>
                      </m:rPr>
                      <a:rPr lang="en-US" sz="2800">
                        <a:solidFill>
                          <a:prstClr val="black"/>
                        </a:solidFill>
                        <a:latin typeface="Cambria Math"/>
                      </a:rPr>
                      <m:t>v</m:t>
                    </m:r>
                    <m:r>
                      <a:rPr lang="en-US" sz="2800">
                        <a:solidFill>
                          <a:prstClr val="black"/>
                        </a:solidFill>
                        <a:latin typeface="Cambria Math"/>
                      </a:rPr>
                      <m:t>ớ</m:t>
                    </m:r>
                    <m:r>
                      <m:rPr>
                        <m:sty m:val="p"/>
                      </m:rPr>
                      <a:rPr lang="en-US" sz="2800">
                        <a:solidFill>
                          <a:prstClr val="black"/>
                        </a:solidFill>
                        <a:latin typeface="Cambria Math"/>
                      </a:rPr>
                      <m:t>i</m:t>
                    </m:r>
                    <m:r>
                      <a:rPr lang="en-US" sz="2800">
                        <a:solidFill>
                          <a:prstClr val="black"/>
                        </a:solidFill>
                        <a:latin typeface="Cambria Math"/>
                      </a:rPr>
                      <m:t> </m:t>
                    </m:r>
                    <m:r>
                      <m:rPr>
                        <m:sty m:val="p"/>
                      </m:rPr>
                      <a:rPr lang="en-US" sz="2800">
                        <a:solidFill>
                          <a:prstClr val="black"/>
                        </a:solidFill>
                        <a:latin typeface="Cambria Math"/>
                      </a:rPr>
                      <m:t>c</m:t>
                    </m:r>
                    <m:r>
                      <a:rPr lang="en-US" sz="2800">
                        <a:solidFill>
                          <a:prstClr val="black"/>
                        </a:solidFill>
                        <a:latin typeface="Cambria Math"/>
                      </a:rPr>
                      <m:t>ù</m:t>
                    </m:r>
                    <m:r>
                      <m:rPr>
                        <m:sty m:val="p"/>
                      </m:rPr>
                      <a:rPr lang="en-US" sz="2800">
                        <a:solidFill>
                          <a:prstClr val="black"/>
                        </a:solidFill>
                        <a:latin typeface="Cambria Math"/>
                      </a:rPr>
                      <m:t>ng</m:t>
                    </m:r>
                    <m:r>
                      <a:rPr lang="en-US" sz="2800">
                        <a:solidFill>
                          <a:prstClr val="black"/>
                        </a:solidFill>
                        <a:latin typeface="Cambria Math"/>
                      </a:rPr>
                      <m:t> </m:t>
                    </m:r>
                    <m:r>
                      <m:rPr>
                        <m:sty m:val="p"/>
                      </m:rPr>
                      <a:rPr lang="en-US" sz="2800">
                        <a:solidFill>
                          <a:prstClr val="black"/>
                        </a:solidFill>
                        <a:latin typeface="Cambria Math"/>
                      </a:rPr>
                      <m:t>t</m:t>
                    </m:r>
                    <m:r>
                      <a:rPr lang="en-US" sz="2800">
                        <a:solidFill>
                          <a:prstClr val="black"/>
                        </a:solidFill>
                        <a:latin typeface="Cambria Math"/>
                      </a:rPr>
                      <m:t>ậ</m:t>
                    </m:r>
                    <m:r>
                      <m:rPr>
                        <m:sty m:val="p"/>
                      </m:rPr>
                      <a:rPr lang="en-US" sz="2800">
                        <a:solidFill>
                          <a:prstClr val="black"/>
                        </a:solidFill>
                        <a:latin typeface="Cambria Math"/>
                      </a:rPr>
                      <m:t>p</m:t>
                    </m:r>
                    <m:r>
                      <a:rPr lang="en-US" sz="2800">
                        <a:solidFill>
                          <a:prstClr val="black"/>
                        </a:solidFill>
                        <a:latin typeface="Cambria Math"/>
                      </a:rPr>
                      <m:t> </m:t>
                    </m:r>
                    <m:r>
                      <m:rPr>
                        <m:sty m:val="p"/>
                      </m:rPr>
                      <a:rPr lang="en-US" sz="2800">
                        <a:solidFill>
                          <a:prstClr val="black"/>
                        </a:solidFill>
                        <a:latin typeface="Cambria Math"/>
                      </a:rPr>
                      <m:t>d</m:t>
                    </m:r>
                    <m:r>
                      <a:rPr lang="en-US" sz="2800">
                        <a:solidFill>
                          <a:prstClr val="black"/>
                        </a:solidFill>
                        <a:latin typeface="Cambria Math"/>
                      </a:rPr>
                      <m:t>ữ </m:t>
                    </m:r>
                    <m:r>
                      <m:rPr>
                        <m:sty m:val="p"/>
                      </m:rPr>
                      <a:rPr lang="en-US" sz="2800">
                        <a:solidFill>
                          <a:prstClr val="black"/>
                        </a:solidFill>
                        <a:latin typeface="Cambria Math"/>
                      </a:rPr>
                      <m:t>li</m:t>
                    </m:r>
                    <m:r>
                      <a:rPr lang="en-US" sz="2800">
                        <a:solidFill>
                          <a:prstClr val="black"/>
                        </a:solidFill>
                        <a:latin typeface="Cambria Math"/>
                      </a:rPr>
                      <m:t>ệ</m:t>
                    </m:r>
                    <m:r>
                      <m:rPr>
                        <m:sty m:val="p"/>
                      </m:rPr>
                      <a:rPr lang="en-US" sz="2800">
                        <a:solidFill>
                          <a:prstClr val="black"/>
                        </a:solidFill>
                        <a:latin typeface="Cambria Math"/>
                      </a:rPr>
                      <m:t>u</m:t>
                    </m:r>
                    <m:r>
                      <a:rPr lang="en-US" sz="2800">
                        <a:solidFill>
                          <a:prstClr val="black"/>
                        </a:solidFill>
                        <a:latin typeface="Cambria Math"/>
                      </a:rPr>
                      <m:t> </m:t>
                    </m:r>
                    <m:r>
                      <m:rPr>
                        <m:sty m:val="p"/>
                      </m:rPr>
                      <a:rPr lang="en-US" sz="2800">
                        <a:solidFill>
                          <a:prstClr val="black"/>
                        </a:solidFill>
                        <a:latin typeface="Cambria Math"/>
                      </a:rPr>
                      <m:t>hi</m:t>
                    </m:r>
                    <m:r>
                      <a:rPr lang="en-US" sz="2800">
                        <a:solidFill>
                          <a:prstClr val="black"/>
                        </a:solidFill>
                        <a:latin typeface="Cambria Math"/>
                      </a:rPr>
                      <m:t>ệ</m:t>
                    </m:r>
                    <m:r>
                      <m:rPr>
                        <m:sty m:val="p"/>
                      </m:rPr>
                      <a:rPr lang="en-US" sz="2800">
                        <a:solidFill>
                          <a:prstClr val="black"/>
                        </a:solidFill>
                        <a:latin typeface="Cambria Math"/>
                      </a:rPr>
                      <m:t>n</m:t>
                    </m:r>
                    <m:r>
                      <a:rPr lang="en-US" sz="2800">
                        <a:solidFill>
                          <a:prstClr val="black"/>
                        </a:solidFill>
                        <a:latin typeface="Cambria Math"/>
                      </a:rPr>
                      <m:t> </m:t>
                    </m:r>
                    <m:r>
                      <m:rPr>
                        <m:sty m:val="p"/>
                      </m:rPr>
                      <a:rPr lang="en-US" sz="2800">
                        <a:solidFill>
                          <a:prstClr val="black"/>
                        </a:solidFill>
                        <a:latin typeface="Cambria Math"/>
                      </a:rPr>
                      <m:t>t</m:t>
                    </m:r>
                    <m:r>
                      <a:rPr lang="en-US" sz="2800">
                        <a:solidFill>
                          <a:prstClr val="black"/>
                        </a:solidFill>
                        <a:latin typeface="Cambria Math"/>
                      </a:rPr>
                      <m:t>ạ</m:t>
                    </m:r>
                    <m:r>
                      <m:rPr>
                        <m:sty m:val="p"/>
                      </m:rPr>
                      <a:rPr lang="en-US" sz="2800">
                        <a:solidFill>
                          <a:prstClr val="black"/>
                        </a:solidFill>
                        <a:latin typeface="Cambria Math"/>
                      </a:rPr>
                      <m:t>i</m:t>
                    </m:r>
                    <m:r>
                      <a:rPr lang="en-US" sz="2800">
                        <a:solidFill>
                          <a:prstClr val="black"/>
                        </a:solidFill>
                        <a:latin typeface="Cambria Math"/>
                      </a:rPr>
                      <m:t> </m:t>
                    </m:r>
                    <m:r>
                      <m:rPr>
                        <m:sty m:val="p"/>
                      </m:rPr>
                      <a:rPr lang="en-US" sz="2800">
                        <a:solidFill>
                          <a:prstClr val="black"/>
                        </a:solidFill>
                        <a:latin typeface="Cambria Math"/>
                      </a:rPr>
                      <m:t>th</m:t>
                    </m:r>
                    <m:r>
                      <a:rPr lang="en-US" sz="2800">
                        <a:solidFill>
                          <a:prstClr val="black"/>
                        </a:solidFill>
                        <a:latin typeface="Cambria Math"/>
                      </a:rPr>
                      <m:t>ì </m:t>
                    </m:r>
                    <m:r>
                      <m:rPr>
                        <m:sty m:val="p"/>
                      </m:rPr>
                      <a:rPr lang="en-US" sz="2800" smtClean="0">
                        <a:solidFill>
                          <a:prstClr val="black"/>
                        </a:solidFill>
                        <a:latin typeface="Cambria Math"/>
                      </a:rPr>
                      <m:t>v</m:t>
                    </m:r>
                    <m:r>
                      <a:rPr lang="en-US" sz="2800" smtClean="0">
                        <a:solidFill>
                          <a:prstClr val="black"/>
                        </a:solidFill>
                        <a:latin typeface="Cambria Math"/>
                      </a:rPr>
                      <m:t>ớ</m:t>
                    </m:r>
                    <m:r>
                      <m:rPr>
                        <m:sty m:val="p"/>
                      </m:rPr>
                      <a:rPr lang="en-US" sz="2800" smtClean="0">
                        <a:solidFill>
                          <a:prstClr val="black"/>
                        </a:solidFill>
                        <a:latin typeface="Cambria Math"/>
                      </a:rPr>
                      <m:t>i</m:t>
                    </m:r>
                    <m:r>
                      <a:rPr lang="en-US" sz="2800" smtClean="0">
                        <a:solidFill>
                          <a:prstClr val="black"/>
                        </a:solidFill>
                        <a:latin typeface="Cambria Math"/>
                      </a:rPr>
                      <m:t> </m:t>
                    </m:r>
                    <m:r>
                      <m:rPr>
                        <m:sty m:val="p"/>
                      </m:rPr>
                      <a:rPr lang="en-US" sz="2800" smtClean="0">
                        <a:solidFill>
                          <a:prstClr val="black"/>
                        </a:solidFill>
                        <a:latin typeface="Cambria Math"/>
                      </a:rPr>
                      <m:t>α</m:t>
                    </m:r>
                    <m:r>
                      <a:rPr lang="en-US" sz="2800" smtClean="0">
                        <a:solidFill>
                          <a:prstClr val="black"/>
                        </a:solidFill>
                        <a:latin typeface="Cambria Math"/>
                      </a:rPr>
                      <m:t>=0,3 </m:t>
                    </m:r>
                    <m:r>
                      <m:rPr>
                        <m:sty m:val="p"/>
                      </m:rPr>
                      <a:rPr lang="en-US" sz="2800">
                        <a:solidFill>
                          <a:prstClr val="black"/>
                        </a:solidFill>
                        <a:latin typeface="Cambria Math"/>
                      </a:rPr>
                      <m:t>c</m:t>
                    </m:r>
                    <m:r>
                      <a:rPr lang="en-US" sz="2800">
                        <a:solidFill>
                          <a:prstClr val="black"/>
                        </a:solidFill>
                        <a:latin typeface="Cambria Math"/>
                      </a:rPr>
                      <m:t>ó độ </m:t>
                    </m:r>
                    <m:r>
                      <m:rPr>
                        <m:sty m:val="p"/>
                      </m:rPr>
                      <a:rPr lang="en-US" sz="2800">
                        <a:solidFill>
                          <a:prstClr val="black"/>
                        </a:solidFill>
                        <a:latin typeface="Cambria Math"/>
                      </a:rPr>
                      <m:t>ch</m:t>
                    </m:r>
                    <m:r>
                      <a:rPr lang="en-US" sz="2800">
                        <a:solidFill>
                          <a:prstClr val="black"/>
                        </a:solidFill>
                        <a:latin typeface="Cambria Math"/>
                      </a:rPr>
                      <m:t>í</m:t>
                    </m:r>
                    <m:r>
                      <m:rPr>
                        <m:sty m:val="p"/>
                      </m:rPr>
                      <a:rPr lang="en-US" sz="2800">
                        <a:solidFill>
                          <a:prstClr val="black"/>
                        </a:solidFill>
                        <a:latin typeface="Cambria Math"/>
                      </a:rPr>
                      <m:t>nh</m:t>
                    </m:r>
                    <m:r>
                      <a:rPr lang="en-US" sz="2800">
                        <a:solidFill>
                          <a:prstClr val="black"/>
                        </a:solidFill>
                        <a:latin typeface="Cambria Math"/>
                      </a:rPr>
                      <m:t> </m:t>
                    </m:r>
                    <m:r>
                      <m:rPr>
                        <m:sty m:val="p"/>
                      </m:rPr>
                      <a:rPr lang="en-US" sz="2800">
                        <a:solidFill>
                          <a:prstClr val="black"/>
                        </a:solidFill>
                        <a:latin typeface="Cambria Math"/>
                      </a:rPr>
                      <m:t>x</m:t>
                    </m:r>
                    <m:r>
                      <a:rPr lang="en-US" sz="2800">
                        <a:solidFill>
                          <a:prstClr val="black"/>
                        </a:solidFill>
                        <a:latin typeface="Cambria Math"/>
                      </a:rPr>
                      <m:t>á</m:t>
                    </m:r>
                    <m:r>
                      <m:rPr>
                        <m:sty m:val="p"/>
                      </m:rPr>
                      <a:rPr lang="en-US" sz="2800">
                        <a:solidFill>
                          <a:prstClr val="black"/>
                        </a:solidFill>
                        <a:latin typeface="Cambria Math"/>
                      </a:rPr>
                      <m:t>c</m:t>
                    </m:r>
                    <m:r>
                      <a:rPr lang="en-US" sz="2800">
                        <a:solidFill>
                          <a:prstClr val="black"/>
                        </a:solidFill>
                        <a:latin typeface="Cambria Math"/>
                      </a:rPr>
                      <m:t> </m:t>
                    </m:r>
                    <m:r>
                      <m:rPr>
                        <m:sty m:val="p"/>
                      </m:rPr>
                      <a:rPr lang="en-US" sz="2800">
                        <a:solidFill>
                          <a:prstClr val="black"/>
                        </a:solidFill>
                        <a:latin typeface="Cambria Math"/>
                      </a:rPr>
                      <m:t>c</m:t>
                    </m:r>
                    <m:r>
                      <a:rPr lang="en-US" sz="2800">
                        <a:solidFill>
                          <a:prstClr val="black"/>
                        </a:solidFill>
                        <a:latin typeface="Cambria Math"/>
                      </a:rPr>
                      <m:t>ủ</m:t>
                    </m:r>
                    <m:r>
                      <m:rPr>
                        <m:sty m:val="p"/>
                      </m:rPr>
                      <a:rPr lang="en-US" sz="2800">
                        <a:solidFill>
                          <a:prstClr val="black"/>
                        </a:solidFill>
                        <a:latin typeface="Cambria Math"/>
                      </a:rPr>
                      <m:t>a</m:t>
                    </m:r>
                    <m:r>
                      <a:rPr lang="en-US" sz="2800">
                        <a:solidFill>
                          <a:prstClr val="black"/>
                        </a:solidFill>
                        <a:latin typeface="Cambria Math"/>
                      </a:rPr>
                      <m:t> </m:t>
                    </m:r>
                    <m:r>
                      <m:rPr>
                        <m:sty m:val="p"/>
                      </m:rPr>
                      <a:rPr lang="en-US" sz="2800">
                        <a:solidFill>
                          <a:prstClr val="black"/>
                        </a:solidFill>
                        <a:latin typeface="Cambria Math"/>
                      </a:rPr>
                      <m:t>m</m:t>
                    </m:r>
                    <m:r>
                      <a:rPr lang="en-US" sz="2800">
                        <a:solidFill>
                          <a:prstClr val="black"/>
                        </a:solidFill>
                        <a:latin typeface="Cambria Math"/>
                      </a:rPr>
                      <m:t>ô </m:t>
                    </m:r>
                    <m:r>
                      <m:rPr>
                        <m:sty m:val="p"/>
                      </m:rPr>
                      <a:rPr lang="en-US" sz="2800">
                        <a:solidFill>
                          <a:prstClr val="black"/>
                        </a:solidFill>
                        <a:latin typeface="Cambria Math"/>
                      </a:rPr>
                      <m:t>h</m:t>
                    </m:r>
                    <m:r>
                      <a:rPr lang="en-US" sz="2800">
                        <a:solidFill>
                          <a:prstClr val="black"/>
                        </a:solidFill>
                        <a:latin typeface="Cambria Math"/>
                      </a:rPr>
                      <m:t>ì</m:t>
                    </m:r>
                    <m:r>
                      <m:rPr>
                        <m:sty m:val="p"/>
                      </m:rPr>
                      <a:rPr lang="en-US" sz="2800">
                        <a:solidFill>
                          <a:prstClr val="black"/>
                        </a:solidFill>
                        <a:latin typeface="Cambria Math"/>
                      </a:rPr>
                      <m:t>nh</m:t>
                    </m:r>
                    <m:r>
                      <a:rPr lang="en-US" sz="2800">
                        <a:solidFill>
                          <a:prstClr val="black"/>
                        </a:solidFill>
                        <a:latin typeface="Cambria Math"/>
                      </a:rPr>
                      <m:t> </m:t>
                    </m:r>
                    <m:r>
                      <m:rPr>
                        <m:sty m:val="p"/>
                      </m:rPr>
                      <a:rPr lang="en-US" sz="2800">
                        <a:solidFill>
                          <a:prstClr val="black"/>
                        </a:solidFill>
                        <a:latin typeface="Cambria Math"/>
                      </a:rPr>
                      <m:t>k</m:t>
                    </m:r>
                    <m:r>
                      <a:rPr lang="en-US" sz="2800">
                        <a:solidFill>
                          <a:prstClr val="black"/>
                        </a:solidFill>
                        <a:latin typeface="Cambria Math"/>
                      </a:rPr>
                      <m:t>é</m:t>
                    </m:r>
                    <m:r>
                      <m:rPr>
                        <m:sty m:val="p"/>
                      </m:rPr>
                      <a:rPr lang="en-US" sz="2800">
                        <a:solidFill>
                          <a:prstClr val="black"/>
                        </a:solidFill>
                        <a:latin typeface="Cambria Math"/>
                      </a:rPr>
                      <m:t>m</m:t>
                    </m:r>
                    <m:r>
                      <a:rPr lang="en-US" sz="2800">
                        <a:solidFill>
                          <a:prstClr val="black"/>
                        </a:solidFill>
                        <a:latin typeface="Cambria Math"/>
                      </a:rPr>
                      <m:t> </m:t>
                    </m:r>
                    <m:r>
                      <m:rPr>
                        <m:sty m:val="p"/>
                      </m:rPr>
                      <a:rPr lang="en-US" sz="2800">
                        <a:solidFill>
                          <a:prstClr val="black"/>
                        </a:solidFill>
                        <a:latin typeface="Cambria Math"/>
                      </a:rPr>
                      <m:t>h</m:t>
                    </m:r>
                    <m:r>
                      <a:rPr lang="en-US" sz="2800">
                        <a:solidFill>
                          <a:prstClr val="black"/>
                        </a:solidFill>
                        <a:latin typeface="Cambria Math"/>
                      </a:rPr>
                      <m:t>ơ</m:t>
                    </m:r>
                    <m:r>
                      <m:rPr>
                        <m:sty m:val="p"/>
                      </m:rPr>
                      <a:rPr lang="en-US" sz="2800">
                        <a:solidFill>
                          <a:prstClr val="black"/>
                        </a:solidFill>
                        <a:latin typeface="Cambria Math"/>
                      </a:rPr>
                      <m:t>n</m:t>
                    </m:r>
                    <m:r>
                      <a:rPr lang="en-US" sz="2800">
                        <a:solidFill>
                          <a:prstClr val="black"/>
                        </a:solidFill>
                        <a:latin typeface="Cambria Math"/>
                      </a:rPr>
                      <m:t> </m:t>
                    </m:r>
                    <m:r>
                      <m:rPr>
                        <m:sty m:val="p"/>
                      </m:rPr>
                      <a:rPr lang="en-US" sz="2800">
                        <a:solidFill>
                          <a:prstClr val="black"/>
                        </a:solidFill>
                        <a:latin typeface="Cambria Math"/>
                      </a:rPr>
                      <m:t>α</m:t>
                    </m:r>
                    <m:r>
                      <a:rPr lang="en-US" sz="2800">
                        <a:solidFill>
                          <a:prstClr val="black"/>
                        </a:solidFill>
                        <a:latin typeface="Cambria Math"/>
                      </a:rPr>
                      <m:t>=0,2</m:t>
                    </m:r>
                    <m:r>
                      <a:rPr lang="en-US" sz="2800" i="1">
                        <a:solidFill>
                          <a:prstClr val="black"/>
                        </a:solidFill>
                        <a:latin typeface="Cambria Math"/>
                      </a:rPr>
                      <m:t> </m:t>
                    </m:r>
                  </m:oMath>
                </a14:m>
                <a:r>
                  <a:rPr lang="en-US" sz="2800" dirty="0">
                    <a:solidFill>
                      <a:prstClr val="black"/>
                    </a:solidFill>
                    <a:latin typeface="Times New Roman" pitchFamily="18" charset="0"/>
                    <a:cs typeface="Times New Roman" pitchFamily="18" charset="0"/>
                  </a:rPr>
                  <a:t>.</a:t>
                </a:r>
                <a:endParaRPr lang="vi-VN" sz="2800" dirty="0">
                  <a:solidFill>
                    <a:prstClr val="black"/>
                  </a:solidFill>
                  <a:latin typeface="Tahoma" panose="020B0604030504040204" pitchFamily="34" charset="0"/>
                </a:endParaRPr>
              </a:p>
            </p:txBody>
          </p:sp>
        </mc:Choice>
        <mc:Fallback xmlns="">
          <p:sp>
            <p:nvSpPr>
              <p:cNvPr id="24" name="Rectangle 23">
                <a:extLst>
                  <a:ext uri="{FF2B5EF4-FFF2-40B4-BE49-F238E27FC236}">
                    <a16:creationId xmlns:a16="http://schemas.microsoft.com/office/drawing/2014/main" id="{231423F4-C1B9-57F2-9CB5-DA1D487B9A4D}"/>
                  </a:ext>
                </a:extLst>
              </p:cNvPr>
              <p:cNvSpPr>
                <a:spLocks noRot="1" noChangeAspect="1" noMove="1" noResize="1" noEditPoints="1" noAdjustHandles="1" noChangeArrowheads="1" noChangeShapeType="1" noTextEdit="1"/>
              </p:cNvSpPr>
              <p:nvPr/>
            </p:nvSpPr>
            <p:spPr>
              <a:xfrm>
                <a:off x="3140965" y="254542"/>
                <a:ext cx="12943113" cy="1375056"/>
              </a:xfrm>
              <a:prstGeom prst="rect">
                <a:avLst/>
              </a:prstGeom>
              <a:blipFill>
                <a:blip r:embed="rId5"/>
                <a:stretch>
                  <a:fillRect l="-942" t="-4889" b="-12000"/>
                </a:stretch>
              </a:blipFill>
            </p:spPr>
            <p:txBody>
              <a:bodyPr/>
              <a:lstStyle/>
              <a:p>
                <a:r>
                  <a:rPr lang="en-US">
                    <a:noFill/>
                  </a:rPr>
                  <a:t> </a:t>
                </a:r>
              </a:p>
            </p:txBody>
          </p:sp>
        </mc:Fallback>
      </mc:AlternateContent>
    </p:spTree>
    <p:extLst>
      <p:ext uri="{BB962C8B-B14F-4D97-AF65-F5344CB8AC3E}">
        <p14:creationId xmlns:p14="http://schemas.microsoft.com/office/powerpoint/2010/main" val="12020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90"/>
                                          </p:val>
                                        </p:tav>
                                        <p:tav tm="100000">
                                          <p:val>
                                            <p:fltVal val="0"/>
                                          </p:val>
                                        </p:tav>
                                      </p:tavLst>
                                    </p:anim>
                                    <p:animEffect transition="in" filter="fade">
                                      <p:cBhvr>
                                        <p:cTn id="46" dur="10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0" grpId="0"/>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764" y="2638395"/>
            <a:ext cx="2341180" cy="720603"/>
            <a:chOff x="0" y="0"/>
            <a:chExt cx="616607" cy="189789"/>
          </a:xfrm>
        </p:grpSpPr>
        <p:sp>
          <p:nvSpPr>
            <p:cNvPr id="3" name="Freeform 3"/>
            <p:cNvSpPr/>
            <p:nvPr/>
          </p:nvSpPr>
          <p:spPr>
            <a:xfrm>
              <a:off x="0" y="0"/>
              <a:ext cx="616607" cy="189789"/>
            </a:xfrm>
            <a:custGeom>
              <a:avLst/>
              <a:gdLst/>
              <a:ahLst/>
              <a:cxnLst/>
              <a:rect l="l" t="t" r="r" b="b"/>
              <a:pathLst>
                <a:path w="616607" h="189789">
                  <a:moveTo>
                    <a:pt x="0" y="0"/>
                  </a:moveTo>
                  <a:lnTo>
                    <a:pt x="616607" y="0"/>
                  </a:lnTo>
                  <a:lnTo>
                    <a:pt x="616607" y="189789"/>
                  </a:lnTo>
                  <a:lnTo>
                    <a:pt x="0" y="189789"/>
                  </a:lnTo>
                  <a:close/>
                </a:path>
              </a:pathLst>
            </a:custGeom>
            <a:solidFill>
              <a:srgbClr val="A6A6A6"/>
            </a:solidFill>
          </p:spPr>
          <p:txBody>
            <a:bodyPr/>
            <a:lstStyle/>
            <a:p>
              <a:endParaRPr lang="en-US"/>
            </a:p>
          </p:txBody>
        </p:sp>
        <p:sp>
          <p:nvSpPr>
            <p:cNvPr id="4" name="TextBox 4"/>
            <p:cNvSpPr txBox="1"/>
            <p:nvPr/>
          </p:nvSpPr>
          <p:spPr>
            <a:xfrm>
              <a:off x="0" y="-38100"/>
              <a:ext cx="616607" cy="22788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36249" y="894455"/>
            <a:ext cx="3095123" cy="268023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85806" t="-3242" r="-92423" b="-111023"/>
              </a:stretch>
            </a:blipFill>
          </p:spPr>
          <p:txBody>
            <a:bodyPr/>
            <a:lstStyle/>
            <a:p>
              <a:endParaRPr lang="en-US"/>
            </a:p>
          </p:txBody>
        </p:sp>
      </p:grpSp>
      <p:grpSp>
        <p:nvGrpSpPr>
          <p:cNvPr id="7" name="Group 7"/>
          <p:cNvGrpSpPr/>
          <p:nvPr/>
        </p:nvGrpSpPr>
        <p:grpSpPr>
          <a:xfrm>
            <a:off x="3483811" y="5547322"/>
            <a:ext cx="1999133" cy="720603"/>
            <a:chOff x="0" y="0"/>
            <a:chExt cx="526521" cy="189789"/>
          </a:xfrm>
        </p:grpSpPr>
        <p:sp>
          <p:nvSpPr>
            <p:cNvPr id="8" name="Freeform 8"/>
            <p:cNvSpPr/>
            <p:nvPr/>
          </p:nvSpPr>
          <p:spPr>
            <a:xfrm>
              <a:off x="0" y="0"/>
              <a:ext cx="526521" cy="189789"/>
            </a:xfrm>
            <a:custGeom>
              <a:avLst/>
              <a:gdLst/>
              <a:ahLst/>
              <a:cxnLst/>
              <a:rect l="l" t="t" r="r" b="b"/>
              <a:pathLst>
                <a:path w="526521" h="189789">
                  <a:moveTo>
                    <a:pt x="0" y="0"/>
                  </a:moveTo>
                  <a:lnTo>
                    <a:pt x="526521" y="0"/>
                  </a:lnTo>
                  <a:lnTo>
                    <a:pt x="526521" y="189789"/>
                  </a:lnTo>
                  <a:lnTo>
                    <a:pt x="0" y="189789"/>
                  </a:lnTo>
                  <a:close/>
                </a:path>
              </a:pathLst>
            </a:custGeom>
            <a:solidFill>
              <a:srgbClr val="A6A6A6"/>
            </a:solidFill>
          </p:spPr>
          <p:txBody>
            <a:bodyPr/>
            <a:lstStyle/>
            <a:p>
              <a:endParaRPr lang="en-US"/>
            </a:p>
          </p:txBody>
        </p:sp>
        <p:sp>
          <p:nvSpPr>
            <p:cNvPr id="9" name="TextBox 9"/>
            <p:cNvSpPr txBox="1"/>
            <p:nvPr/>
          </p:nvSpPr>
          <p:spPr>
            <a:xfrm>
              <a:off x="0" y="-38100"/>
              <a:ext cx="526521" cy="22788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936249" y="3803382"/>
            <a:ext cx="3095123" cy="2680237"/>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76460" r="-45833" b="-71135"/>
              </a:stretch>
            </a:blipFill>
          </p:spPr>
          <p:txBody>
            <a:bodyPr/>
            <a:lstStyle/>
            <a:p>
              <a:endParaRPr lang="en-US"/>
            </a:p>
          </p:txBody>
        </p:sp>
      </p:grpSp>
      <p:grpSp>
        <p:nvGrpSpPr>
          <p:cNvPr id="12" name="Group 12"/>
          <p:cNvGrpSpPr/>
          <p:nvPr/>
        </p:nvGrpSpPr>
        <p:grpSpPr>
          <a:xfrm>
            <a:off x="3483811" y="8455771"/>
            <a:ext cx="1999133" cy="720603"/>
            <a:chOff x="0" y="0"/>
            <a:chExt cx="526521" cy="189789"/>
          </a:xfrm>
        </p:grpSpPr>
        <p:sp>
          <p:nvSpPr>
            <p:cNvPr id="13" name="Freeform 13"/>
            <p:cNvSpPr/>
            <p:nvPr/>
          </p:nvSpPr>
          <p:spPr>
            <a:xfrm>
              <a:off x="0" y="0"/>
              <a:ext cx="526521" cy="189789"/>
            </a:xfrm>
            <a:custGeom>
              <a:avLst/>
              <a:gdLst/>
              <a:ahLst/>
              <a:cxnLst/>
              <a:rect l="l" t="t" r="r" b="b"/>
              <a:pathLst>
                <a:path w="526521" h="189789">
                  <a:moveTo>
                    <a:pt x="0" y="0"/>
                  </a:moveTo>
                  <a:lnTo>
                    <a:pt x="526521" y="0"/>
                  </a:lnTo>
                  <a:lnTo>
                    <a:pt x="526521" y="189789"/>
                  </a:lnTo>
                  <a:lnTo>
                    <a:pt x="0" y="189789"/>
                  </a:lnTo>
                  <a:close/>
                </a:path>
              </a:pathLst>
            </a:custGeom>
            <a:solidFill>
              <a:srgbClr val="A6A6A6"/>
            </a:solidFill>
          </p:spPr>
          <p:txBody>
            <a:bodyPr/>
            <a:lstStyle/>
            <a:p>
              <a:endParaRPr lang="en-US"/>
            </a:p>
          </p:txBody>
        </p:sp>
        <p:sp>
          <p:nvSpPr>
            <p:cNvPr id="14" name="TextBox 14"/>
            <p:cNvSpPr txBox="1"/>
            <p:nvPr/>
          </p:nvSpPr>
          <p:spPr>
            <a:xfrm>
              <a:off x="0" y="-38100"/>
              <a:ext cx="526521" cy="22788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936249" y="6712308"/>
            <a:ext cx="3095123" cy="2680237"/>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87173" r="-33565" b="-69938"/>
              </a:stretch>
            </a:blipFill>
          </p:spPr>
          <p:txBody>
            <a:bodyPr/>
            <a:lstStyle/>
            <a:p>
              <a:endParaRPr lang="en-US"/>
            </a:p>
          </p:txBody>
        </p:sp>
      </p:grpSp>
      <p:sp>
        <p:nvSpPr>
          <p:cNvPr id="17" name="Freeform 17"/>
          <p:cNvSpPr/>
          <p:nvPr/>
        </p:nvSpPr>
        <p:spPr>
          <a:xfrm>
            <a:off x="4780997" y="8514199"/>
            <a:ext cx="603747" cy="603747"/>
          </a:xfrm>
          <a:custGeom>
            <a:avLst/>
            <a:gdLst/>
            <a:ahLst/>
            <a:cxnLst/>
            <a:rect l="l" t="t" r="r" b="b"/>
            <a:pathLst>
              <a:path w="603747" h="603747">
                <a:moveTo>
                  <a:pt x="0" y="0"/>
                </a:moveTo>
                <a:lnTo>
                  <a:pt x="603748" y="0"/>
                </a:lnTo>
                <a:lnTo>
                  <a:pt x="603748" y="603747"/>
                </a:lnTo>
                <a:lnTo>
                  <a:pt x="0" y="6037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4760008" y="2709046"/>
            <a:ext cx="624737" cy="579301"/>
          </a:xfrm>
          <a:custGeom>
            <a:avLst/>
            <a:gdLst/>
            <a:ahLst/>
            <a:cxnLst/>
            <a:rect l="l" t="t" r="r" b="b"/>
            <a:pathLst>
              <a:path w="624737" h="579301">
                <a:moveTo>
                  <a:pt x="0" y="0"/>
                </a:moveTo>
                <a:lnTo>
                  <a:pt x="624737" y="0"/>
                </a:lnTo>
                <a:lnTo>
                  <a:pt x="624737" y="579301"/>
                </a:lnTo>
                <a:lnTo>
                  <a:pt x="0" y="5793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4760008" y="5621380"/>
            <a:ext cx="624737" cy="572486"/>
          </a:xfrm>
          <a:custGeom>
            <a:avLst/>
            <a:gdLst/>
            <a:ahLst/>
            <a:cxnLst/>
            <a:rect l="l" t="t" r="r" b="b"/>
            <a:pathLst>
              <a:path w="624737" h="572486">
                <a:moveTo>
                  <a:pt x="0" y="0"/>
                </a:moveTo>
                <a:lnTo>
                  <a:pt x="624737" y="0"/>
                </a:lnTo>
                <a:lnTo>
                  <a:pt x="624737" y="572486"/>
                </a:lnTo>
                <a:lnTo>
                  <a:pt x="0" y="5724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20"/>
          <p:cNvSpPr txBox="1"/>
          <p:nvPr/>
        </p:nvSpPr>
        <p:spPr>
          <a:xfrm>
            <a:off x="8685919" y="3142248"/>
            <a:ext cx="8687332" cy="2918684"/>
          </a:xfrm>
          <a:prstGeom prst="rect">
            <a:avLst/>
          </a:prstGeom>
        </p:spPr>
        <p:txBody>
          <a:bodyPr wrap="square" lIns="0" tIns="0" rIns="0" bIns="0" rtlCol="0" anchor="t">
            <a:spAutoFit/>
          </a:bodyPr>
          <a:lstStyle/>
          <a:p>
            <a:pPr algn="ctr">
              <a:lnSpc>
                <a:spcPts val="11899"/>
              </a:lnSpc>
              <a:spcBef>
                <a:spcPct val="0"/>
              </a:spcBef>
            </a:pPr>
            <a:r>
              <a:rPr lang="en-US" sz="8499" b="1" dirty="0">
                <a:solidFill>
                  <a:srgbClr val="000000"/>
                </a:solidFill>
                <a:latin typeface="Arial" panose="020B0604020202020204" pitchFamily="34" charset="0"/>
                <a:ea typeface="League Spartan"/>
                <a:cs typeface="Arial" panose="020B0604020202020204" pitchFamily="34" charset="0"/>
                <a:sym typeface="League Spartan"/>
              </a:rPr>
              <a:t>IV. DỰ PHÓNG XU HƯỚNG</a:t>
            </a:r>
          </a:p>
        </p:txBody>
      </p:sp>
      <p:sp>
        <p:nvSpPr>
          <p:cNvPr id="21" name="TextBox 21"/>
          <p:cNvSpPr txBox="1"/>
          <p:nvPr/>
        </p:nvSpPr>
        <p:spPr>
          <a:xfrm>
            <a:off x="9079499" y="4702408"/>
            <a:ext cx="7407052" cy="1141146"/>
          </a:xfrm>
          <a:prstGeom prst="rect">
            <a:avLst/>
          </a:prstGeom>
        </p:spPr>
        <p:txBody>
          <a:bodyPr lIns="0" tIns="0" rIns="0" bIns="0" rtlCol="0" anchor="t">
            <a:spAutoFit/>
          </a:bodyPr>
          <a:lstStyle/>
          <a:p>
            <a:pPr algn="ctr">
              <a:lnSpc>
                <a:spcPts val="9799"/>
              </a:lnSpc>
              <a:spcBef>
                <a:spcPct val="0"/>
              </a:spcBef>
            </a:pPr>
            <a:endParaRPr lang="en-US" sz="6999" b="1" dirty="0">
              <a:solidFill>
                <a:srgbClr val="CD0505"/>
              </a:solidFill>
              <a:latin typeface="Arial" panose="020B0604020202020204" pitchFamily="34" charset="0"/>
              <a:ea typeface="Montserrat Classic Bold"/>
              <a:cs typeface="Arial" panose="020B0604020202020204" pitchFamily="34" charset="0"/>
              <a:sym typeface="Montserrat Classic Bold"/>
            </a:endParaRPr>
          </a:p>
        </p:txBody>
      </p:sp>
      <p:grpSp>
        <p:nvGrpSpPr>
          <p:cNvPr id="28" name="Group 28"/>
          <p:cNvGrpSpPr/>
          <p:nvPr/>
        </p:nvGrpSpPr>
        <p:grpSpPr>
          <a:xfrm rot="-5400000">
            <a:off x="-742627" y="-1518994"/>
            <a:ext cx="2524127" cy="2833625"/>
            <a:chOff x="0" y="0"/>
            <a:chExt cx="765266" cy="859100"/>
          </a:xfrm>
        </p:grpSpPr>
        <p:sp>
          <p:nvSpPr>
            <p:cNvPr id="29" name="Freeform 29"/>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30" name="TextBox 30"/>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rot="-5400000">
            <a:off x="-839812" y="8864259"/>
            <a:ext cx="2113338" cy="2228464"/>
            <a:chOff x="0" y="0"/>
            <a:chExt cx="770809" cy="812800"/>
          </a:xfrm>
        </p:grpSpPr>
        <p:sp>
          <p:nvSpPr>
            <p:cNvPr id="34" name="Freeform 34"/>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35" name="TextBox 35"/>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rot="-5400000">
            <a:off x="15715865" y="1276080"/>
            <a:ext cx="1131973" cy="1193638"/>
            <a:chOff x="0" y="0"/>
            <a:chExt cx="770809" cy="812800"/>
          </a:xfrm>
        </p:grpSpPr>
        <p:sp>
          <p:nvSpPr>
            <p:cNvPr id="37" name="Freeform 37"/>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38" name="TextBox 38"/>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39" name="Group 39"/>
          <p:cNvGrpSpPr/>
          <p:nvPr/>
        </p:nvGrpSpPr>
        <p:grpSpPr>
          <a:xfrm rot="-5400000">
            <a:off x="17192280" y="2351523"/>
            <a:ext cx="609789" cy="684558"/>
            <a:chOff x="0" y="0"/>
            <a:chExt cx="765266" cy="859100"/>
          </a:xfrm>
        </p:grpSpPr>
        <p:sp>
          <p:nvSpPr>
            <p:cNvPr id="40" name="Freeform 40"/>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41" name="TextBox 41"/>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42"/>
          <p:cNvGrpSpPr/>
          <p:nvPr/>
        </p:nvGrpSpPr>
        <p:grpSpPr>
          <a:xfrm rot="-5400000">
            <a:off x="10549417" y="1722897"/>
            <a:ext cx="606630" cy="639677"/>
            <a:chOff x="0" y="0"/>
            <a:chExt cx="770809" cy="812800"/>
          </a:xfrm>
        </p:grpSpPr>
        <p:sp>
          <p:nvSpPr>
            <p:cNvPr id="43" name="Freeform 43"/>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44" name="TextBox 44"/>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45" name="Group 45"/>
          <p:cNvGrpSpPr/>
          <p:nvPr/>
        </p:nvGrpSpPr>
        <p:grpSpPr>
          <a:xfrm rot="-5400000">
            <a:off x="9167459" y="8722292"/>
            <a:ext cx="861247" cy="908164"/>
            <a:chOff x="0" y="0"/>
            <a:chExt cx="770809" cy="812800"/>
          </a:xfrm>
        </p:grpSpPr>
        <p:sp>
          <p:nvSpPr>
            <p:cNvPr id="46" name="Freeform 46"/>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47" name="TextBox 47"/>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48" name="Group 48"/>
          <p:cNvGrpSpPr/>
          <p:nvPr/>
        </p:nvGrpSpPr>
        <p:grpSpPr>
          <a:xfrm rot="-5400000">
            <a:off x="13160673" y="7512617"/>
            <a:ext cx="1018336" cy="1143200"/>
            <a:chOff x="0" y="0"/>
            <a:chExt cx="765266" cy="859100"/>
          </a:xfrm>
        </p:grpSpPr>
        <p:sp>
          <p:nvSpPr>
            <p:cNvPr id="49" name="Freeform 49"/>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50" name="TextBox 50"/>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51" name="Group 51"/>
          <p:cNvGrpSpPr/>
          <p:nvPr/>
        </p:nvGrpSpPr>
        <p:grpSpPr>
          <a:xfrm rot="-5400000">
            <a:off x="16636146" y="6700458"/>
            <a:ext cx="606630" cy="639677"/>
            <a:chOff x="0" y="0"/>
            <a:chExt cx="770809" cy="812800"/>
          </a:xfrm>
        </p:grpSpPr>
        <p:sp>
          <p:nvSpPr>
            <p:cNvPr id="52" name="Freeform 52"/>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53" name="TextBox 53"/>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3737995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09CF8C3E-BA1A-64F9-621A-B79AA46416DC}"/>
              </a:ext>
            </a:extLst>
          </p:cNvPr>
          <p:cNvSpPr/>
          <p:nvPr/>
        </p:nvSpPr>
        <p:spPr>
          <a:xfrm rot="1929948">
            <a:off x="16487439" y="4839393"/>
            <a:ext cx="4655843" cy="10895215"/>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6"/>
          <p:cNvSpPr/>
          <p:nvPr/>
        </p:nvSpPr>
        <p:spPr>
          <a:xfrm rot="16200000">
            <a:off x="388969" y="408884"/>
            <a:ext cx="1152812" cy="1252243"/>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chemeClr val="bg1"/>
          </a:solidFill>
        </p:spPr>
        <p:txBody>
          <a:bodyPr/>
          <a:lstStyle/>
          <a:p>
            <a:endParaRPr lang="en-US"/>
          </a:p>
        </p:txBody>
      </p:sp>
      <p:grpSp>
        <p:nvGrpSpPr>
          <p:cNvPr id="18" name="Group 18"/>
          <p:cNvGrpSpPr/>
          <p:nvPr/>
        </p:nvGrpSpPr>
        <p:grpSpPr>
          <a:xfrm rot="-5400000">
            <a:off x="17246926" y="9629427"/>
            <a:ext cx="569029" cy="583318"/>
            <a:chOff x="0" y="0"/>
            <a:chExt cx="770809" cy="812800"/>
          </a:xfrm>
        </p:grpSpPr>
        <p:sp>
          <p:nvSpPr>
            <p:cNvPr id="19" name="Freeform 19"/>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20" name="TextBox 20"/>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13">
            <a:extLst>
              <a:ext uri="{FF2B5EF4-FFF2-40B4-BE49-F238E27FC236}">
                <a16:creationId xmlns:a16="http://schemas.microsoft.com/office/drawing/2014/main" id="{179ECC5D-2C0A-AE92-EB39-A424C9C2DB99}"/>
              </a:ext>
            </a:extLst>
          </p:cNvPr>
          <p:cNvSpPr txBox="1"/>
          <p:nvPr/>
        </p:nvSpPr>
        <p:spPr>
          <a:xfrm>
            <a:off x="760525" y="322310"/>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graphicFrame>
        <p:nvGraphicFramePr>
          <p:cNvPr id="4" name="Content Placeholder 5">
            <a:extLst>
              <a:ext uri="{FF2B5EF4-FFF2-40B4-BE49-F238E27FC236}">
                <a16:creationId xmlns:a16="http://schemas.microsoft.com/office/drawing/2014/main" id="{717969EB-ACE1-1CE3-E027-6C5A13199D39}"/>
              </a:ext>
            </a:extLst>
          </p:cNvPr>
          <p:cNvGraphicFramePr>
            <a:graphicFrameLocks/>
          </p:cNvGraphicFramePr>
          <p:nvPr>
            <p:extLst>
              <p:ext uri="{D42A27DB-BD31-4B8C-83A1-F6EECF244321}">
                <p14:modId xmlns:p14="http://schemas.microsoft.com/office/powerpoint/2010/main" val="259579883"/>
              </p:ext>
            </p:extLst>
          </p:nvPr>
        </p:nvGraphicFramePr>
        <p:xfrm>
          <a:off x="8572301" y="2019300"/>
          <a:ext cx="9213585" cy="5829307"/>
        </p:xfrm>
        <a:graphic>
          <a:graphicData uri="http://schemas.openxmlformats.org/drawingml/2006/table">
            <a:tbl>
              <a:tblPr firstRow="1" firstCol="1" bandRow="1">
                <a:tableStyleId>{5C22544A-7EE6-4342-B048-85BDC9FD1C3A}</a:tableStyleId>
              </a:tblPr>
              <a:tblGrid>
                <a:gridCol w="3498585">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529937">
                <a:tc>
                  <a:txBody>
                    <a:bodyPr/>
                    <a:lstStyle/>
                    <a:p>
                      <a:pPr marL="0" marR="0" algn="ctr">
                        <a:lnSpc>
                          <a:spcPct val="115000"/>
                        </a:lnSpc>
                        <a:spcBef>
                          <a:spcPts val="0"/>
                        </a:spcBef>
                        <a:spcAft>
                          <a:spcPts val="0"/>
                        </a:spcAft>
                      </a:pPr>
                      <a:r>
                        <a:rPr lang="vi-VN" sz="2800" dirty="0">
                          <a:effectLst/>
                        </a:rPr>
                        <a:t>Year</a:t>
                      </a:r>
                      <a:endParaRPr lang="vi-VN" sz="2800" dirty="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Sales(1000s)</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29937">
                <a:tc>
                  <a:txBody>
                    <a:bodyPr/>
                    <a:lstStyle/>
                    <a:p>
                      <a:pPr marL="0" marR="0" algn="ctr">
                        <a:lnSpc>
                          <a:spcPct val="115000"/>
                        </a:lnSpc>
                        <a:spcBef>
                          <a:spcPts val="0"/>
                        </a:spcBef>
                        <a:spcAft>
                          <a:spcPts val="0"/>
                        </a:spcAft>
                      </a:pPr>
                      <a:r>
                        <a:rPr lang="vi-VN" sz="2800" dirty="0">
                          <a:effectLst/>
                        </a:rPr>
                        <a:t>1</a:t>
                      </a:r>
                      <a:endParaRPr lang="vi-VN" sz="2800" dirty="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21.6</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529937">
                <a:tc>
                  <a:txBody>
                    <a:bodyPr/>
                    <a:lstStyle/>
                    <a:p>
                      <a:pPr marL="0" marR="0" algn="ctr">
                        <a:lnSpc>
                          <a:spcPct val="115000"/>
                        </a:lnSpc>
                        <a:spcBef>
                          <a:spcPts val="0"/>
                        </a:spcBef>
                        <a:spcAft>
                          <a:spcPts val="0"/>
                        </a:spcAft>
                      </a:pPr>
                      <a:r>
                        <a:rPr lang="vi-VN" sz="2800" dirty="0">
                          <a:effectLst/>
                        </a:rPr>
                        <a:t>2</a:t>
                      </a:r>
                      <a:endParaRPr lang="vi-VN" sz="2800" dirty="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22.9</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529937">
                <a:tc>
                  <a:txBody>
                    <a:bodyPr/>
                    <a:lstStyle/>
                    <a:p>
                      <a:pPr marL="0" marR="0" algn="ctr">
                        <a:lnSpc>
                          <a:spcPct val="115000"/>
                        </a:lnSpc>
                        <a:spcBef>
                          <a:spcPts val="0"/>
                        </a:spcBef>
                        <a:spcAft>
                          <a:spcPts val="0"/>
                        </a:spcAft>
                      </a:pPr>
                      <a:r>
                        <a:rPr lang="vi-VN" sz="2800">
                          <a:effectLst/>
                        </a:rPr>
                        <a:t>3</a:t>
                      </a:r>
                      <a:endParaRPr lang="vi-VN" sz="280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25.5</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529937">
                <a:tc>
                  <a:txBody>
                    <a:bodyPr/>
                    <a:lstStyle/>
                    <a:p>
                      <a:pPr marL="0" marR="0" algn="ctr">
                        <a:lnSpc>
                          <a:spcPct val="115000"/>
                        </a:lnSpc>
                        <a:spcBef>
                          <a:spcPts val="0"/>
                        </a:spcBef>
                        <a:spcAft>
                          <a:spcPts val="0"/>
                        </a:spcAft>
                      </a:pPr>
                      <a:r>
                        <a:rPr lang="vi-VN" sz="2800">
                          <a:effectLst/>
                        </a:rPr>
                        <a:t>4</a:t>
                      </a:r>
                      <a:endParaRPr lang="vi-VN" sz="280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21.9</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529937">
                <a:tc>
                  <a:txBody>
                    <a:bodyPr/>
                    <a:lstStyle/>
                    <a:p>
                      <a:pPr marL="0" marR="0" algn="ctr">
                        <a:lnSpc>
                          <a:spcPct val="115000"/>
                        </a:lnSpc>
                        <a:spcBef>
                          <a:spcPts val="0"/>
                        </a:spcBef>
                        <a:spcAft>
                          <a:spcPts val="0"/>
                        </a:spcAft>
                      </a:pPr>
                      <a:r>
                        <a:rPr lang="vi-VN" sz="2800">
                          <a:effectLst/>
                        </a:rPr>
                        <a:t>5</a:t>
                      </a:r>
                      <a:endParaRPr lang="vi-VN" sz="280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23.9</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529937">
                <a:tc>
                  <a:txBody>
                    <a:bodyPr/>
                    <a:lstStyle/>
                    <a:p>
                      <a:pPr marL="0" marR="0" algn="ctr">
                        <a:lnSpc>
                          <a:spcPct val="115000"/>
                        </a:lnSpc>
                        <a:spcBef>
                          <a:spcPts val="0"/>
                        </a:spcBef>
                        <a:spcAft>
                          <a:spcPts val="0"/>
                        </a:spcAft>
                      </a:pPr>
                      <a:r>
                        <a:rPr lang="vi-VN" sz="2800">
                          <a:effectLst/>
                        </a:rPr>
                        <a:t>6</a:t>
                      </a:r>
                      <a:endParaRPr lang="vi-VN" sz="280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27.5</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529937">
                <a:tc>
                  <a:txBody>
                    <a:bodyPr/>
                    <a:lstStyle/>
                    <a:p>
                      <a:pPr marL="0" marR="0" algn="ctr">
                        <a:lnSpc>
                          <a:spcPct val="115000"/>
                        </a:lnSpc>
                        <a:spcBef>
                          <a:spcPts val="0"/>
                        </a:spcBef>
                        <a:spcAft>
                          <a:spcPts val="0"/>
                        </a:spcAft>
                      </a:pPr>
                      <a:r>
                        <a:rPr lang="vi-VN" sz="2800">
                          <a:effectLst/>
                        </a:rPr>
                        <a:t>7</a:t>
                      </a:r>
                      <a:endParaRPr lang="vi-VN" sz="280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31.5</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529937">
                <a:tc>
                  <a:txBody>
                    <a:bodyPr/>
                    <a:lstStyle/>
                    <a:p>
                      <a:pPr marL="0" marR="0" algn="ctr">
                        <a:lnSpc>
                          <a:spcPct val="115000"/>
                        </a:lnSpc>
                        <a:spcBef>
                          <a:spcPts val="0"/>
                        </a:spcBef>
                        <a:spcAft>
                          <a:spcPts val="0"/>
                        </a:spcAft>
                      </a:pPr>
                      <a:r>
                        <a:rPr lang="vi-VN" sz="2800" dirty="0">
                          <a:effectLst/>
                        </a:rPr>
                        <a:t>8</a:t>
                      </a:r>
                      <a:endParaRPr lang="vi-VN" sz="2800" dirty="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29.7</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r h="529937">
                <a:tc>
                  <a:txBody>
                    <a:bodyPr/>
                    <a:lstStyle/>
                    <a:p>
                      <a:pPr marL="0" marR="0" algn="ctr">
                        <a:lnSpc>
                          <a:spcPct val="115000"/>
                        </a:lnSpc>
                        <a:spcBef>
                          <a:spcPts val="0"/>
                        </a:spcBef>
                        <a:spcAft>
                          <a:spcPts val="0"/>
                        </a:spcAft>
                      </a:pPr>
                      <a:r>
                        <a:rPr lang="vi-VN" sz="2800">
                          <a:effectLst/>
                        </a:rPr>
                        <a:t>9</a:t>
                      </a:r>
                      <a:endParaRPr lang="vi-VN" sz="280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28.6</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529937">
                <a:tc>
                  <a:txBody>
                    <a:bodyPr/>
                    <a:lstStyle/>
                    <a:p>
                      <a:pPr marL="0" marR="0" algn="ctr">
                        <a:lnSpc>
                          <a:spcPct val="115000"/>
                        </a:lnSpc>
                        <a:spcBef>
                          <a:spcPts val="0"/>
                        </a:spcBef>
                        <a:spcAft>
                          <a:spcPts val="0"/>
                        </a:spcAft>
                      </a:pPr>
                      <a:r>
                        <a:rPr lang="vi-VN" sz="2800" dirty="0">
                          <a:effectLst/>
                        </a:rPr>
                        <a:t>10</a:t>
                      </a:r>
                      <a:endParaRPr lang="vi-VN" sz="2800" dirty="0">
                        <a:solidFill>
                          <a:srgbClr val="31849B"/>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vi-VN" sz="2800" dirty="0">
                          <a:effectLst/>
                        </a:rPr>
                        <a:t>31.4</a:t>
                      </a:r>
                      <a:endParaRPr lang="vi-VN" sz="2800" dirty="0">
                        <a:solidFill>
                          <a:srgbClr val="31849B"/>
                        </a:solidFill>
                        <a:effectLst/>
                        <a:latin typeface="Calibri"/>
                        <a:ea typeface="Calibri"/>
                        <a:cs typeface="Times New Roman"/>
                      </a:endParaRPr>
                    </a:p>
                  </a:txBody>
                  <a:tcPr marL="68580" marR="68580" marT="0" marB="0"/>
                </a:tc>
                <a:extLst>
                  <a:ext uri="{0D108BD9-81ED-4DB2-BD59-A6C34878D82A}">
                    <a16:rowId xmlns:a16="http://schemas.microsoft.com/office/drawing/2014/main" val="10010"/>
                  </a:ext>
                </a:extLst>
              </a:tr>
            </a:tbl>
          </a:graphicData>
        </a:graphic>
      </p:graphicFrame>
      <p:sp>
        <p:nvSpPr>
          <p:cNvPr id="6" name="TextBox 5">
            <a:extLst>
              <a:ext uri="{FF2B5EF4-FFF2-40B4-BE49-F238E27FC236}">
                <a16:creationId xmlns:a16="http://schemas.microsoft.com/office/drawing/2014/main" id="{04950BC0-14A4-7902-594E-DC6F68933AD2}"/>
              </a:ext>
            </a:extLst>
          </p:cNvPr>
          <p:cNvSpPr txBox="1"/>
          <p:nvPr/>
        </p:nvSpPr>
        <p:spPr>
          <a:xfrm>
            <a:off x="746348" y="2174064"/>
            <a:ext cx="7268342" cy="4524315"/>
          </a:xfrm>
          <a:prstGeom prst="rect">
            <a:avLst/>
          </a:prstGeom>
          <a:noFill/>
        </p:spPr>
        <p:txBody>
          <a:bodyPr wrap="square">
            <a:spAutoFit/>
          </a:bodyPr>
          <a:lstStyle/>
          <a:p>
            <a:pPr algn="just"/>
            <a:r>
              <a:rPr lang="vi-VN" sz="3200" b="1" dirty="0">
                <a:solidFill>
                  <a:schemeClr val="tx1"/>
                </a:solidFill>
                <a:latin typeface="Times New Roman" pitchFamily="18" charset="0"/>
                <a:cs typeface="Times New Roman" pitchFamily="18" charset="0"/>
              </a:rPr>
              <a:t>Định nghĩa:</a:t>
            </a:r>
            <a:r>
              <a:rPr lang="vi-VN" sz="3200" dirty="0">
                <a:solidFill>
                  <a:schemeClr val="tx1"/>
                </a:solidFill>
                <a:latin typeface="Times New Roman" pitchFamily="18" charset="0"/>
                <a:cs typeface="Times New Roman" pitchFamily="18" charset="0"/>
              </a:rPr>
              <a:t> Phương pháp dự phóng xu hướng là phương pháp cổ điển nhất về dự báo kinh doanh, có liên quan đến sự dịch chuyển của các biến theo thời gian. Phương pháp này yêu cầu dữ liệu chuỗi thời gian dài, bởi vì nó không ổn định nên các phương pháp làm trơn bằng hàm mũ trình bày ở mục trước không thể áp dụng.</a:t>
            </a:r>
            <a:br>
              <a:rPr lang="vi-VN" sz="3200" dirty="0">
                <a:solidFill>
                  <a:schemeClr val="tx1"/>
                </a:solidFill>
                <a:latin typeface="Times New Roman" pitchFamily="18" charset="0"/>
                <a:cs typeface="Times New Roman" pitchFamily="18" charset="0"/>
              </a:rPr>
            </a:br>
            <a:endParaRPr lang="en-US" sz="3200" dirty="0"/>
          </a:p>
        </p:txBody>
      </p:sp>
      <p:sp>
        <p:nvSpPr>
          <p:cNvPr id="7" name="TextBox 20">
            <a:extLst>
              <a:ext uri="{FF2B5EF4-FFF2-40B4-BE49-F238E27FC236}">
                <a16:creationId xmlns:a16="http://schemas.microsoft.com/office/drawing/2014/main" id="{36D6FE00-A2CF-E5C6-881F-D450DAF31EAA}"/>
              </a:ext>
            </a:extLst>
          </p:cNvPr>
          <p:cNvSpPr txBox="1"/>
          <p:nvPr/>
        </p:nvSpPr>
        <p:spPr>
          <a:xfrm>
            <a:off x="-4343400" y="553599"/>
            <a:ext cx="16871137" cy="1261307"/>
          </a:xfrm>
          <a:prstGeom prst="rect">
            <a:avLst/>
          </a:prstGeom>
        </p:spPr>
        <p:txBody>
          <a:bodyPr wrap="square" lIns="0" tIns="0" rIns="0" bIns="0" rtlCol="0" anchor="t">
            <a:spAutoFit/>
          </a:bodyPr>
          <a:lstStyle/>
          <a:p>
            <a:pPr algn="ctr">
              <a:lnSpc>
                <a:spcPts val="11899"/>
              </a:lnSpc>
              <a:spcBef>
                <a:spcPct val="0"/>
              </a:spcBef>
            </a:pPr>
            <a:r>
              <a:rPr lang="en-US" sz="4000" b="1" dirty="0">
                <a:solidFill>
                  <a:srgbClr val="000000"/>
                </a:solidFill>
                <a:latin typeface="Arial" panose="020B0604020202020204" pitchFamily="34" charset="0"/>
                <a:ea typeface="League Spartan"/>
                <a:cs typeface="Arial" panose="020B0604020202020204" pitchFamily="34" charset="0"/>
                <a:sym typeface="League Spartan"/>
              </a:rPr>
              <a:t>IV. DỰ PHÓNG XU HƯỚNG</a:t>
            </a:r>
          </a:p>
        </p:txBody>
      </p:sp>
      <p:sp>
        <p:nvSpPr>
          <p:cNvPr id="9" name="TextBox 8">
            <a:extLst>
              <a:ext uri="{FF2B5EF4-FFF2-40B4-BE49-F238E27FC236}">
                <a16:creationId xmlns:a16="http://schemas.microsoft.com/office/drawing/2014/main" id="{E89B0BD6-4CA4-9A69-8757-9FE4298B87C4}"/>
              </a:ext>
            </a:extLst>
          </p:cNvPr>
          <p:cNvSpPr txBox="1"/>
          <p:nvPr/>
        </p:nvSpPr>
        <p:spPr>
          <a:xfrm>
            <a:off x="8572301" y="8067645"/>
            <a:ext cx="8267899" cy="1077218"/>
          </a:xfrm>
          <a:prstGeom prst="rect">
            <a:avLst/>
          </a:prstGeom>
          <a:noFill/>
          <a:ln>
            <a:solidFill>
              <a:srgbClr val="C00000"/>
            </a:solidFill>
          </a:ln>
        </p:spPr>
        <p:txBody>
          <a:bodyPr wrap="square">
            <a:spAutoFit/>
          </a:bodyPr>
          <a:lstStyle/>
          <a:p>
            <a:r>
              <a:rPr kumimoji="0" lang="vi-VN" sz="32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VD: xem xét chuỗi thời gian doanh số bán xe đạp của một nhà sản xuất cụ thể trong 10 năm.</a:t>
            </a:r>
            <a:endParaRPr lang="en-US" sz="3200" dirty="0"/>
          </a:p>
        </p:txBody>
      </p:sp>
      <p:sp>
        <p:nvSpPr>
          <p:cNvPr id="10" name="Rectangle 1">
            <a:extLst>
              <a:ext uri="{FF2B5EF4-FFF2-40B4-BE49-F238E27FC236}">
                <a16:creationId xmlns:a16="http://schemas.microsoft.com/office/drawing/2014/main" id="{F2C24F79-75E6-D900-C915-8436F8015942}"/>
              </a:ext>
            </a:extLst>
          </p:cNvPr>
          <p:cNvSpPr>
            <a:spLocks noChangeArrowheads="1"/>
          </p:cNvSpPr>
          <p:nvPr/>
        </p:nvSpPr>
        <p:spPr bwMode="auto">
          <a:xfrm>
            <a:off x="760525" y="6272707"/>
            <a:ext cx="726834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dirty="0">
                <a:ln>
                  <a:noFill/>
                </a:ln>
                <a:effectLst/>
                <a:latin typeface="Times New Roman" pitchFamily="18" charset="0"/>
                <a:ea typeface="Calibri" pitchFamily="34" charset="0"/>
                <a:cs typeface="Times New Roman" pitchFamily="18" charset="0"/>
              </a:rPr>
              <a:t>Thành phần xu hướng nên phản ánh sự tăng dần – trong trường hợp này giá trị của chuỗi thời gian là tăng </a:t>
            </a:r>
            <a:endParaRPr kumimoji="0" lang="vi-VN" sz="3200" b="1" i="0" u="none" strike="noStrike" cap="none" normalizeH="0" baseline="0" dirty="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12346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C00000"/>
          </a:solidFill>
          <a:effectLst>
            <a:reflection endPos="65000" dist="50800" dir="5400000" sy="-100000" algn="bl" rotWithShape="0"/>
          </a:effectLst>
        </p:spPr>
        <p:txBody>
          <a:bodyPr/>
          <a:lstStyle/>
          <a:p>
            <a:endParaRPr lang="en-US"/>
          </a:p>
        </p:txBody>
      </p:sp>
      <p:sp>
        <p:nvSpPr>
          <p:cNvPr id="6" name="TextBox 6"/>
          <p:cNvSpPr txBox="1"/>
          <p:nvPr/>
        </p:nvSpPr>
        <p:spPr>
          <a:xfrm>
            <a:off x="-1841396" y="-2212608"/>
            <a:ext cx="4532451" cy="4793938"/>
          </a:xfrm>
          <a:prstGeom prst="rect">
            <a:avLst/>
          </a:prstGeom>
        </p:spPr>
        <p:txBody>
          <a:bodyPr lIns="50800" tIns="50800" rIns="50800" bIns="50800" rtlCol="0" anchor="ctr"/>
          <a:lstStyle/>
          <a:p>
            <a:pPr marL="0" lvl="0" indent="0" algn="ctr">
              <a:lnSpc>
                <a:spcPts val="2756"/>
              </a:lnSpc>
              <a:spcBef>
                <a:spcPct val="0"/>
              </a:spcBef>
            </a:pPr>
            <a:endParaRPr/>
          </a:p>
        </p:txBody>
      </p:sp>
      <p:grpSp>
        <p:nvGrpSpPr>
          <p:cNvPr id="10" name="Group 10"/>
          <p:cNvGrpSpPr/>
          <p:nvPr/>
        </p:nvGrpSpPr>
        <p:grpSpPr>
          <a:xfrm>
            <a:off x="609600" y="723900"/>
            <a:ext cx="17068800" cy="9144000"/>
            <a:chOff x="0" y="0"/>
            <a:chExt cx="2258681" cy="812800"/>
          </a:xfrm>
          <a:solidFill>
            <a:schemeClr val="bg1"/>
          </a:solidFill>
          <a:scene3d>
            <a:camera prst="orthographicFront">
              <a:rot lat="0" lon="0" rev="0"/>
            </a:camera>
            <a:lightRig rig="contrasting" dir="t">
              <a:rot lat="0" lon="0" rev="1500000"/>
            </a:lightRig>
          </a:scene3d>
        </p:grpSpPr>
        <p:sp>
          <p:nvSpPr>
            <p:cNvPr id="11" name="Freeform 11"/>
            <p:cNvSpPr/>
            <p:nvPr/>
          </p:nvSpPr>
          <p:spPr>
            <a:xfrm>
              <a:off x="0" y="0"/>
              <a:ext cx="2258682" cy="812800"/>
            </a:xfrm>
            <a:custGeom>
              <a:avLst/>
              <a:gdLst/>
              <a:ahLst/>
              <a:cxnLst/>
              <a:rect l="l" t="t" r="r" b="b"/>
              <a:pathLst>
                <a:path w="2258682" h="812800">
                  <a:moveTo>
                    <a:pt x="37013" y="0"/>
                  </a:moveTo>
                  <a:lnTo>
                    <a:pt x="2221669" y="0"/>
                  </a:lnTo>
                  <a:cubicBezTo>
                    <a:pt x="2231485" y="0"/>
                    <a:pt x="2240899" y="3900"/>
                    <a:pt x="2247841" y="10841"/>
                  </a:cubicBezTo>
                  <a:cubicBezTo>
                    <a:pt x="2254782" y="17782"/>
                    <a:pt x="2258682" y="27196"/>
                    <a:pt x="2258682" y="37013"/>
                  </a:cubicBezTo>
                  <a:lnTo>
                    <a:pt x="2258682" y="775787"/>
                  </a:lnTo>
                  <a:cubicBezTo>
                    <a:pt x="2258682" y="796229"/>
                    <a:pt x="2242110" y="812800"/>
                    <a:pt x="2221669" y="812800"/>
                  </a:cubicBezTo>
                  <a:lnTo>
                    <a:pt x="37013" y="812800"/>
                  </a:lnTo>
                  <a:cubicBezTo>
                    <a:pt x="27196" y="812800"/>
                    <a:pt x="17782" y="808900"/>
                    <a:pt x="10841" y="801959"/>
                  </a:cubicBezTo>
                  <a:cubicBezTo>
                    <a:pt x="3900" y="795018"/>
                    <a:pt x="0" y="785604"/>
                    <a:pt x="0" y="775787"/>
                  </a:cubicBezTo>
                  <a:lnTo>
                    <a:pt x="0" y="37013"/>
                  </a:lnTo>
                  <a:cubicBezTo>
                    <a:pt x="0" y="27196"/>
                    <a:pt x="3900" y="17782"/>
                    <a:pt x="10841" y="10841"/>
                  </a:cubicBezTo>
                  <a:cubicBezTo>
                    <a:pt x="17782" y="3900"/>
                    <a:pt x="27196" y="0"/>
                    <a:pt x="37013" y="0"/>
                  </a:cubicBezTo>
                  <a:close/>
                </a:path>
              </a:pathLst>
            </a:custGeom>
            <a:grpFill/>
            <a:ln w="66675" cap="rnd">
              <a:noFill/>
              <a:prstDash val="solid"/>
              <a:round/>
            </a:ln>
            <a:effectLst>
              <a:outerShdw blurRad="149987" dist="250190" dir="8460000" algn="ctr">
                <a:srgbClr val="000000">
                  <a:alpha val="28000"/>
                </a:srgbClr>
              </a:outerShdw>
            </a:effectLst>
            <a:sp3d prstMaterial="metal">
              <a:bevelT w="88900" h="88900"/>
            </a:sp3d>
          </p:spPr>
          <p:txBody>
            <a:bodyPr/>
            <a:lstStyle/>
            <a:p>
              <a:endParaRPr lang="en-US"/>
            </a:p>
          </p:txBody>
        </p:sp>
        <p:sp>
          <p:nvSpPr>
            <p:cNvPr id="12" name="TextBox 12"/>
            <p:cNvSpPr txBox="1"/>
            <p:nvPr/>
          </p:nvSpPr>
          <p:spPr>
            <a:xfrm>
              <a:off x="0" y="-28575"/>
              <a:ext cx="2258681" cy="841375"/>
            </a:xfrm>
            <a:prstGeom prst="rect">
              <a:avLst/>
            </a:prstGeom>
            <a:grpFill/>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2484"/>
                </a:lnSpc>
                <a:spcBef>
                  <a:spcPct val="0"/>
                </a:spcBef>
              </a:pPr>
              <a:endParaRPr/>
            </a:p>
          </p:txBody>
        </p:sp>
      </p:grpSp>
      <p:grpSp>
        <p:nvGrpSpPr>
          <p:cNvPr id="14" name="Group 49">
            <a:extLst>
              <a:ext uri="{FF2B5EF4-FFF2-40B4-BE49-F238E27FC236}">
                <a16:creationId xmlns:a16="http://schemas.microsoft.com/office/drawing/2014/main" id="{8193C507-6ED1-EF70-7486-13685F53FBC1}"/>
              </a:ext>
            </a:extLst>
          </p:cNvPr>
          <p:cNvGrpSpPr/>
          <p:nvPr/>
        </p:nvGrpSpPr>
        <p:grpSpPr>
          <a:xfrm>
            <a:off x="-4584482" y="-3162300"/>
            <a:ext cx="27503081" cy="17423581"/>
            <a:chOff x="-2841575" y="0"/>
            <a:chExt cx="4007332" cy="2538700"/>
          </a:xfrm>
        </p:grpSpPr>
        <p:sp>
          <p:nvSpPr>
            <p:cNvPr id="15" name="Freeform 50">
              <a:extLst>
                <a:ext uri="{FF2B5EF4-FFF2-40B4-BE49-F238E27FC236}">
                  <a16:creationId xmlns:a16="http://schemas.microsoft.com/office/drawing/2014/main" id="{D5AB7E02-A1B7-552D-DCBA-085D1FD63D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16" name="TextBox 51">
              <a:extLst>
                <a:ext uri="{FF2B5EF4-FFF2-40B4-BE49-F238E27FC236}">
                  <a16:creationId xmlns:a16="http://schemas.microsoft.com/office/drawing/2014/main" id="{5ECA3B89-52C0-3A2B-411F-486C4AB1E32A}"/>
                </a:ext>
              </a:extLst>
            </p:cNvPr>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sp>
          <p:nvSpPr>
            <p:cNvPr id="17" name="Freeform 50">
              <a:extLst>
                <a:ext uri="{FF2B5EF4-FFF2-40B4-BE49-F238E27FC236}">
                  <a16:creationId xmlns:a16="http://schemas.microsoft.com/office/drawing/2014/main" id="{122B08C2-2DBD-5D29-EDD2-FD67AEBAAABA}"/>
                </a:ext>
              </a:extLst>
            </p:cNvPr>
            <p:cNvSpPr/>
            <p:nvPr/>
          </p:nvSpPr>
          <p:spPr>
            <a:xfrm>
              <a:off x="-2841575" y="55601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18" name="Freeform 50">
              <a:extLst>
                <a:ext uri="{FF2B5EF4-FFF2-40B4-BE49-F238E27FC236}">
                  <a16:creationId xmlns:a16="http://schemas.microsoft.com/office/drawing/2014/main" id="{E718EE7C-E1D6-1917-B424-CD2A32B954D6}"/>
                </a:ext>
              </a:extLst>
            </p:cNvPr>
            <p:cNvSpPr/>
            <p:nvPr/>
          </p:nvSpPr>
          <p:spPr>
            <a:xfrm>
              <a:off x="-2330316" y="172590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19" name="Freeform 50">
              <a:extLst>
                <a:ext uri="{FF2B5EF4-FFF2-40B4-BE49-F238E27FC236}">
                  <a16:creationId xmlns:a16="http://schemas.microsoft.com/office/drawing/2014/main" id="{64B59E0B-3916-FD5A-09E3-FFDD4F603B27}"/>
                </a:ext>
              </a:extLst>
            </p:cNvPr>
            <p:cNvSpPr/>
            <p:nvPr/>
          </p:nvSpPr>
          <p:spPr>
            <a:xfrm>
              <a:off x="352957" y="172590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grpSp>
      <p:sp>
        <p:nvSpPr>
          <p:cNvPr id="20" name="TextBox 13">
            <a:extLst>
              <a:ext uri="{FF2B5EF4-FFF2-40B4-BE49-F238E27FC236}">
                <a16:creationId xmlns:a16="http://schemas.microsoft.com/office/drawing/2014/main" id="{57290CE3-49EC-D4F0-251F-41B6893EC407}"/>
              </a:ext>
            </a:extLst>
          </p:cNvPr>
          <p:cNvSpPr txBox="1"/>
          <p:nvPr/>
        </p:nvSpPr>
        <p:spPr>
          <a:xfrm>
            <a:off x="988480" y="61543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22" name="Content Placeholder 2">
            <a:extLst>
              <a:ext uri="{FF2B5EF4-FFF2-40B4-BE49-F238E27FC236}">
                <a16:creationId xmlns:a16="http://schemas.microsoft.com/office/drawing/2014/main" id="{7FC68122-EEFB-C086-CFA5-57B1CD758AA9}"/>
              </a:ext>
            </a:extLst>
          </p:cNvPr>
          <p:cNvSpPr txBox="1">
            <a:spLocks/>
          </p:cNvSpPr>
          <p:nvPr/>
        </p:nvSpPr>
        <p:spPr>
          <a:xfrm>
            <a:off x="2657664" y="2617026"/>
            <a:ext cx="14494115" cy="61583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Clr>
                <a:schemeClr val="tx1"/>
              </a:buClr>
              <a:buNone/>
            </a:pPr>
            <a:endParaRPr lang="vi-VN"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F411E48-F4F9-E5B3-33C0-F94D5104B613}"/>
              </a:ext>
            </a:extLst>
          </p:cNvPr>
          <p:cNvPicPr>
            <a:picLocks noChangeAspect="1"/>
          </p:cNvPicPr>
          <p:nvPr/>
        </p:nvPicPr>
        <p:blipFill>
          <a:blip r:embed="rId2"/>
          <a:stretch>
            <a:fillRect/>
          </a:stretch>
        </p:blipFill>
        <p:spPr>
          <a:xfrm>
            <a:off x="2401319" y="2718934"/>
            <a:ext cx="13426014" cy="6830779"/>
          </a:xfrm>
          <a:prstGeom prst="rect">
            <a:avLst/>
          </a:prstGeom>
        </p:spPr>
      </p:pic>
      <p:sp>
        <p:nvSpPr>
          <p:cNvPr id="5" name="TextBox 4">
            <a:extLst>
              <a:ext uri="{FF2B5EF4-FFF2-40B4-BE49-F238E27FC236}">
                <a16:creationId xmlns:a16="http://schemas.microsoft.com/office/drawing/2014/main" id="{79D71508-D56F-6BCF-BABF-5D47CADD7DAD}"/>
              </a:ext>
            </a:extLst>
          </p:cNvPr>
          <p:cNvSpPr txBox="1"/>
          <p:nvPr/>
        </p:nvSpPr>
        <p:spPr>
          <a:xfrm>
            <a:off x="2353319" y="1158962"/>
            <a:ext cx="14130668"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Hình 6.10 đường xu hướng tuyến tính cho lượng xe đạp bán được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a:defRPr/>
            </a:pPr>
            <a:r>
              <a:rPr lang="vi-VN" sz="3200" dirty="0">
                <a:latin typeface="Times New Roman" pitchFamily="18" charset="0"/>
                <a:cs typeface="Times New Roman" pitchFamily="18" charset="0"/>
              </a:rPr>
              <a:t>=&gt; Hình 6.10 cung cấp một mô tả hợp lí cho sự biến động dài hạn của dãy số</a:t>
            </a:r>
            <a:endParaRPr lang="vi-VN" sz="3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b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b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00117691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276" y="-16741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5C03156-3AB7-92B8-D0BF-E9733C5586C5}"/>
              </a:ext>
            </a:extLst>
          </p:cNvPr>
          <p:cNvSpPr/>
          <p:nvPr/>
        </p:nvSpPr>
        <p:spPr>
          <a:xfrm>
            <a:off x="1100162" y="723901"/>
            <a:ext cx="15773400" cy="8821554"/>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DD21E95C-97A0-0B7A-EC76-EBD0D1C08643}"/>
              </a:ext>
            </a:extLst>
          </p:cNvPr>
          <p:cNvSpPr txBox="1">
            <a:spLocks/>
          </p:cNvSpPr>
          <p:nvPr/>
        </p:nvSpPr>
        <p:spPr>
          <a:xfrm>
            <a:off x="2033612" y="995696"/>
            <a:ext cx="14839950" cy="92583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Font typeface="Arial" pitchFamily="34" charset="0"/>
              <a:buNone/>
            </a:pPr>
            <a:r>
              <a:rPr lang="vi-VN" sz="3000" dirty="0">
                <a:latin typeface="Times New Roman" pitchFamily="18" charset="0"/>
                <a:cs typeface="Times New Roman" pitchFamily="18" charset="0"/>
              </a:rPr>
              <a:t>Chúng ta sẽ dùng phân tích hồi quy để ước lượng mối liên hệ giữa thời gian và doanh số bán. </a:t>
            </a:r>
          </a:p>
          <a:p>
            <a:pPr>
              <a:buClr>
                <a:schemeClr val="tx1"/>
              </a:buClr>
              <a:buFont typeface="Wingdings" pitchFamily="2" charset="2"/>
              <a:buChar char="Ø"/>
            </a:pPr>
            <a:r>
              <a:rPr lang="vi-VN" sz="3000" dirty="0">
                <a:latin typeface="Times New Roman" pitchFamily="18" charset="0"/>
                <a:cs typeface="Times New Roman" pitchFamily="18" charset="0"/>
              </a:rPr>
              <a:t> Phương trình hồi quy ước lượng mô tả một mối quan hệ tuyến tính giữa biến độc lập x và biến phụ thuộc y:</a:t>
            </a:r>
          </a:p>
          <a:p>
            <a:pPr marL="0" indent="0" algn="ctr">
              <a:buFont typeface="Arial" pitchFamily="34" charset="0"/>
              <a:buNone/>
            </a:pPr>
            <a:r>
              <a:rPr lang="vi-VN" b="1" dirty="0">
                <a:latin typeface="Times New Roman" pitchFamily="18" charset="0"/>
                <a:cs typeface="Times New Roman" pitchFamily="18" charset="0"/>
              </a:rPr>
              <a:t>Y=b</a:t>
            </a:r>
            <a:r>
              <a:rPr lang="vi-VN" b="1" baseline="-25000" dirty="0">
                <a:latin typeface="Times New Roman" pitchFamily="18" charset="0"/>
                <a:cs typeface="Times New Roman" pitchFamily="18" charset="0"/>
              </a:rPr>
              <a:t>0</a:t>
            </a:r>
            <a:r>
              <a:rPr lang="vi-VN" b="1" dirty="0">
                <a:latin typeface="Times New Roman" pitchFamily="18" charset="0"/>
                <a:cs typeface="Times New Roman" pitchFamily="18" charset="0"/>
              </a:rPr>
              <a:t>+b</a:t>
            </a:r>
            <a:r>
              <a:rPr lang="vi-VN" b="1" baseline="-25000" dirty="0">
                <a:latin typeface="Times New Roman" pitchFamily="18" charset="0"/>
                <a:cs typeface="Times New Roman" pitchFamily="18" charset="0"/>
              </a:rPr>
              <a:t>1</a:t>
            </a:r>
            <a:r>
              <a:rPr lang="vi-VN" b="1" dirty="0">
                <a:latin typeface="Times New Roman" pitchFamily="18" charset="0"/>
                <a:cs typeface="Times New Roman" pitchFamily="18" charset="0"/>
              </a:rPr>
              <a:t>x</a:t>
            </a:r>
            <a:endParaRPr lang="vi-VN" dirty="0">
              <a:latin typeface="Times New Roman" pitchFamily="18" charset="0"/>
              <a:cs typeface="Times New Roman" pitchFamily="18" charset="0"/>
            </a:endParaRPr>
          </a:p>
          <a:p>
            <a:pPr>
              <a:buClr>
                <a:schemeClr val="tx1"/>
              </a:buClr>
              <a:buFont typeface="Wingdings" pitchFamily="2" charset="2"/>
              <a:buChar char="Ø"/>
            </a:pPr>
            <a:r>
              <a:rPr lang="vi-VN" sz="3000" dirty="0">
                <a:latin typeface="Times New Roman" pitchFamily="18" charset="0"/>
                <a:cs typeface="Times New Roman" pitchFamily="18" charset="0"/>
              </a:rPr>
              <a:t>Trong dự báo , biến phụ thuộc là thời gian, chúng ta sẽ dùng trpng phương trình thay cho x và F</a:t>
            </a:r>
            <a:r>
              <a:rPr lang="vi-VN" sz="3000" baseline="-25000" dirty="0">
                <a:latin typeface="Times New Roman" pitchFamily="18" charset="0"/>
                <a:cs typeface="Times New Roman" pitchFamily="18" charset="0"/>
              </a:rPr>
              <a:t>t </a:t>
            </a:r>
            <a:r>
              <a:rPr lang="vi-VN" sz="3000" dirty="0">
                <a:latin typeface="Times New Roman" pitchFamily="18" charset="0"/>
                <a:cs typeface="Times New Roman" pitchFamily="18" charset="0"/>
              </a:rPr>
              <a:t>thay cho y:</a:t>
            </a:r>
          </a:p>
          <a:p>
            <a:pPr marL="0" indent="0">
              <a:buFont typeface="Arial" pitchFamily="34" charset="0"/>
              <a:buNone/>
            </a:pPr>
            <a:r>
              <a:rPr lang="vi-VN" sz="3000" dirty="0">
                <a:latin typeface="Times New Roman" pitchFamily="18" charset="0"/>
                <a:cs typeface="Times New Roman" pitchFamily="18" charset="0"/>
              </a:rPr>
              <a:t>    Phương trình xu thế tuyến tính:</a:t>
            </a:r>
          </a:p>
          <a:p>
            <a:pPr marL="0" indent="0" algn="ctr">
              <a:buFont typeface="Arial" pitchFamily="34" charset="0"/>
              <a:buNone/>
            </a:pPr>
            <a:r>
              <a:rPr lang="vi-VN" b="1" dirty="0">
                <a:latin typeface="Times New Roman" pitchFamily="18" charset="0"/>
                <a:cs typeface="Times New Roman" pitchFamily="18" charset="0"/>
              </a:rPr>
              <a:t>F</a:t>
            </a:r>
            <a:r>
              <a:rPr lang="vi-VN" b="1" baseline="-25000" dirty="0">
                <a:latin typeface="Times New Roman" pitchFamily="18" charset="0"/>
                <a:cs typeface="Times New Roman" pitchFamily="18" charset="0"/>
              </a:rPr>
              <a:t>t</a:t>
            </a:r>
            <a:r>
              <a:rPr lang="vi-VN" b="1" dirty="0">
                <a:latin typeface="Times New Roman" pitchFamily="18" charset="0"/>
                <a:cs typeface="Times New Roman" pitchFamily="18" charset="0"/>
              </a:rPr>
              <a:t>=b</a:t>
            </a:r>
            <a:r>
              <a:rPr lang="vi-VN" b="1" baseline="-25000" dirty="0">
                <a:latin typeface="Times New Roman" pitchFamily="18" charset="0"/>
                <a:cs typeface="Times New Roman" pitchFamily="18" charset="0"/>
              </a:rPr>
              <a:t>0</a:t>
            </a:r>
            <a:r>
              <a:rPr lang="vi-VN" b="1" dirty="0">
                <a:latin typeface="Times New Roman" pitchFamily="18" charset="0"/>
                <a:cs typeface="Times New Roman" pitchFamily="18" charset="0"/>
              </a:rPr>
              <a:t>+b</a:t>
            </a:r>
            <a:r>
              <a:rPr lang="vi-VN" b="1" baseline="-25000" dirty="0">
                <a:latin typeface="Times New Roman" pitchFamily="18" charset="0"/>
                <a:cs typeface="Times New Roman" pitchFamily="18" charset="0"/>
              </a:rPr>
              <a:t>1</a:t>
            </a:r>
            <a:r>
              <a:rPr lang="vi-VN" b="1" dirty="0">
                <a:latin typeface="Times New Roman" pitchFamily="18" charset="0"/>
                <a:cs typeface="Times New Roman" pitchFamily="18" charset="0"/>
              </a:rPr>
              <a:t>t</a:t>
            </a:r>
            <a:endParaRPr lang="vi-VN" dirty="0">
              <a:latin typeface="Times New Roman" pitchFamily="18" charset="0"/>
              <a:cs typeface="Times New Roman" pitchFamily="18" charset="0"/>
            </a:endParaRPr>
          </a:p>
          <a:p>
            <a:pPr marL="0" indent="0">
              <a:buFont typeface="Arial" pitchFamily="34" charset="0"/>
              <a:buNone/>
            </a:pPr>
            <a:r>
              <a:rPr lang="vi-VN" sz="3000" u="sng" dirty="0">
                <a:latin typeface="Times New Roman" pitchFamily="18" charset="0"/>
                <a:cs typeface="Times New Roman" pitchFamily="18" charset="0"/>
              </a:rPr>
              <a:t>Trong đó :</a:t>
            </a:r>
          </a:p>
          <a:p>
            <a:pPr marL="0" indent="0">
              <a:buFont typeface="Arial" pitchFamily="34" charset="0"/>
              <a:buNone/>
            </a:pPr>
            <a:r>
              <a:rPr lang="vi-VN" sz="3000" dirty="0">
                <a:latin typeface="Times New Roman" pitchFamily="18" charset="0"/>
                <a:cs typeface="Times New Roman" pitchFamily="18" charset="0"/>
              </a:rPr>
              <a:t>t : thời gian.</a:t>
            </a:r>
          </a:p>
          <a:p>
            <a:pPr marL="0" indent="0">
              <a:buFont typeface="Arial" pitchFamily="34" charset="0"/>
              <a:buNone/>
            </a:pPr>
            <a:r>
              <a:rPr lang="vi-VN" sz="3000" dirty="0">
                <a:latin typeface="Times New Roman" pitchFamily="18" charset="0"/>
                <a:cs typeface="Times New Roman" pitchFamily="18" charset="0"/>
              </a:rPr>
              <a:t>F</a:t>
            </a:r>
            <a:r>
              <a:rPr lang="vi-VN" sz="3000" baseline="-25000" dirty="0">
                <a:latin typeface="Times New Roman" pitchFamily="18" charset="0"/>
                <a:cs typeface="Times New Roman" pitchFamily="18" charset="0"/>
              </a:rPr>
              <a:t>t</a:t>
            </a:r>
            <a:r>
              <a:rPr lang="vi-VN" sz="3000" dirty="0">
                <a:latin typeface="Times New Roman" pitchFamily="18" charset="0"/>
                <a:cs typeface="Times New Roman" pitchFamily="18" charset="0"/>
              </a:rPr>
              <a:t>: giá trị của chuỗi thời gian ở kỳ t.</a:t>
            </a:r>
          </a:p>
          <a:p>
            <a:pPr marL="0" indent="0">
              <a:buFont typeface="Arial" pitchFamily="34" charset="0"/>
              <a:buNone/>
            </a:pPr>
            <a:r>
              <a:rPr lang="vi-VN" sz="3000" dirty="0">
                <a:latin typeface="Times New Roman" pitchFamily="18" charset="0"/>
                <a:cs typeface="Times New Roman" pitchFamily="18" charset="0"/>
              </a:rPr>
              <a:t>b</a:t>
            </a:r>
            <a:r>
              <a:rPr lang="vi-VN" sz="3000" baseline="-25000" dirty="0">
                <a:latin typeface="Times New Roman" pitchFamily="18" charset="0"/>
                <a:cs typeface="Times New Roman" pitchFamily="18" charset="0"/>
              </a:rPr>
              <a:t>0</a:t>
            </a:r>
            <a:r>
              <a:rPr lang="vi-VN" sz="3000" dirty="0">
                <a:latin typeface="Times New Roman" pitchFamily="18" charset="0"/>
                <a:cs typeface="Times New Roman" pitchFamily="18" charset="0"/>
              </a:rPr>
              <a:t>: tung độ gốc của đường xu hướng.</a:t>
            </a:r>
          </a:p>
          <a:p>
            <a:pPr marL="0" indent="0">
              <a:buFont typeface="Arial" pitchFamily="34" charset="0"/>
              <a:buNone/>
            </a:pPr>
            <a:r>
              <a:rPr lang="vi-VN" sz="3000" dirty="0">
                <a:latin typeface="Times New Roman" pitchFamily="18" charset="0"/>
                <a:cs typeface="Times New Roman" pitchFamily="18" charset="0"/>
              </a:rPr>
              <a:t>b</a:t>
            </a:r>
            <a:r>
              <a:rPr lang="vi-VN" sz="3000" baseline="-25000" dirty="0">
                <a:latin typeface="Times New Roman" pitchFamily="18" charset="0"/>
                <a:cs typeface="Times New Roman" pitchFamily="18" charset="0"/>
              </a:rPr>
              <a:t>1</a:t>
            </a:r>
            <a:r>
              <a:rPr lang="vi-VN" sz="3000" dirty="0">
                <a:latin typeface="Times New Roman" pitchFamily="18" charset="0"/>
                <a:cs typeface="Times New Roman" pitchFamily="18" charset="0"/>
              </a:rPr>
              <a:t>:độ dốc của đường xu hướng.</a:t>
            </a:r>
          </a:p>
          <a:p>
            <a:pPr marL="0" indent="0">
              <a:buFont typeface="Arial" pitchFamily="34" charset="0"/>
              <a:buNone/>
            </a:pPr>
            <a:r>
              <a:rPr lang="vi-VN" sz="3000" dirty="0">
                <a:latin typeface="Times New Roman" pitchFamily="18" charset="0"/>
                <a:cs typeface="Times New Roman" pitchFamily="18" charset="0"/>
              </a:rPr>
              <a:t>Đặt t=1  cho thời gian của chuỗi quan sát đầu tiên  và t=10 cho chuỗi quan sát gần nhất.</a:t>
            </a:r>
          </a:p>
          <a:p>
            <a:endParaRPr lang="vi-VN" sz="3000" dirty="0">
              <a:latin typeface="Times New Roman" pitchFamily="18" charset="0"/>
              <a:cs typeface="Times New Roman" pitchFamily="18" charset="0"/>
            </a:endParaRPr>
          </a:p>
        </p:txBody>
      </p:sp>
    </p:spTree>
    <p:extLst>
      <p:ext uri="{BB962C8B-B14F-4D97-AF65-F5344CB8AC3E}">
        <p14:creationId xmlns:p14="http://schemas.microsoft.com/office/powerpoint/2010/main" val="409901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 calcmode="lin" valueType="num">
                                      <p:cBhvr additive="base">
                                        <p:cTn id="3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 calcmode="lin" valueType="num">
                                      <p:cBhvr>
                                        <p:cTn id="41"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1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xEl>
                                              <p:pRg st="3" end="3"/>
                                            </p:txEl>
                                          </p:spTgt>
                                        </p:tgtEl>
                                        <p:attrNameLst>
                                          <p:attrName>style.visibility</p:attrName>
                                        </p:attrNameLst>
                                      </p:cBhvr>
                                      <p:to>
                                        <p:strVal val="visible"/>
                                      </p:to>
                                    </p:set>
                                    <p:anim calcmode="lin" valueType="num">
                                      <p:cBhvr additive="base">
                                        <p:cTn id="48"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xEl>
                                              <p:pRg st="4" end="4"/>
                                            </p:txEl>
                                          </p:spTgt>
                                        </p:tgtEl>
                                        <p:attrNameLst>
                                          <p:attrName>style.visibility</p:attrName>
                                        </p:attrNameLst>
                                      </p:cBhvr>
                                      <p:to>
                                        <p:strVal val="visible"/>
                                      </p:to>
                                    </p:set>
                                    <p:anim calcmode="lin" valueType="num">
                                      <p:cBhvr additive="base">
                                        <p:cTn id="54"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3">
                                            <p:txEl>
                                              <p:pRg st="5" end="5"/>
                                            </p:txEl>
                                          </p:spTgt>
                                        </p:tgtEl>
                                        <p:attrNameLst>
                                          <p:attrName>style.visibility</p:attrName>
                                        </p:attrNameLst>
                                      </p:cBhvr>
                                      <p:to>
                                        <p:strVal val="visible"/>
                                      </p:to>
                                    </p:set>
                                    <p:anim calcmode="lin" valueType="num">
                                      <p:cBhvr>
                                        <p:cTn id="60" dur="500" fill="hold"/>
                                        <p:tgtEl>
                                          <p:spTgt spid="13">
                                            <p:txEl>
                                              <p:pRg st="5" end="5"/>
                                            </p:txEl>
                                          </p:spTgt>
                                        </p:tgtEl>
                                        <p:attrNameLst>
                                          <p:attrName>ppt_w</p:attrName>
                                        </p:attrNameLst>
                                      </p:cBhvr>
                                      <p:tavLst>
                                        <p:tav tm="0">
                                          <p:val>
                                            <p:fltVal val="0"/>
                                          </p:val>
                                        </p:tav>
                                        <p:tav tm="100000">
                                          <p:val>
                                            <p:strVal val="#ppt_w"/>
                                          </p:val>
                                        </p:tav>
                                      </p:tavLst>
                                    </p:anim>
                                    <p:anim calcmode="lin" valueType="num">
                                      <p:cBhvr>
                                        <p:cTn id="61" dur="500" fill="hold"/>
                                        <p:tgtEl>
                                          <p:spTgt spid="13">
                                            <p:txEl>
                                              <p:pRg st="5" end="5"/>
                                            </p:txEl>
                                          </p:spTgt>
                                        </p:tgtEl>
                                        <p:attrNameLst>
                                          <p:attrName>ppt_h</p:attrName>
                                        </p:attrNameLst>
                                      </p:cBhvr>
                                      <p:tavLst>
                                        <p:tav tm="0">
                                          <p:val>
                                            <p:fltVal val="0"/>
                                          </p:val>
                                        </p:tav>
                                        <p:tav tm="100000">
                                          <p:val>
                                            <p:strVal val="#ppt_h"/>
                                          </p:val>
                                        </p:tav>
                                      </p:tavLst>
                                    </p:anim>
                                    <p:animEffect transition="in" filter="fade">
                                      <p:cBhvr>
                                        <p:cTn id="62" dur="500"/>
                                        <p:tgtEl>
                                          <p:spTgt spid="13">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xEl>
                                              <p:pRg st="6" end="6"/>
                                            </p:txEl>
                                          </p:spTgt>
                                        </p:tgtEl>
                                        <p:attrNameLst>
                                          <p:attrName>style.visibility</p:attrName>
                                        </p:attrNameLst>
                                      </p:cBhvr>
                                      <p:to>
                                        <p:strVal val="visible"/>
                                      </p:to>
                                    </p:set>
                                    <p:anim calcmode="lin" valueType="num">
                                      <p:cBhvr additive="base">
                                        <p:cTn id="67"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3">
                                            <p:txEl>
                                              <p:pRg st="7" end="7"/>
                                            </p:txEl>
                                          </p:spTgt>
                                        </p:tgtEl>
                                        <p:attrNameLst>
                                          <p:attrName>style.visibility</p:attrName>
                                        </p:attrNameLst>
                                      </p:cBhvr>
                                      <p:to>
                                        <p:strVal val="visible"/>
                                      </p:to>
                                    </p:set>
                                    <p:anim calcmode="lin" valueType="num">
                                      <p:cBhvr additive="base">
                                        <p:cTn id="71"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3">
                                            <p:txEl>
                                              <p:pRg st="8" end="8"/>
                                            </p:txEl>
                                          </p:spTgt>
                                        </p:tgtEl>
                                        <p:attrNameLst>
                                          <p:attrName>style.visibility</p:attrName>
                                        </p:attrNameLst>
                                      </p:cBhvr>
                                      <p:to>
                                        <p:strVal val="visible"/>
                                      </p:to>
                                    </p:set>
                                    <p:anim calcmode="lin" valueType="num">
                                      <p:cBhvr additive="base">
                                        <p:cTn id="75"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3">
                                            <p:txEl>
                                              <p:pRg st="8" end="8"/>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3">
                                            <p:txEl>
                                              <p:pRg st="9" end="9"/>
                                            </p:txEl>
                                          </p:spTgt>
                                        </p:tgtEl>
                                        <p:attrNameLst>
                                          <p:attrName>style.visibility</p:attrName>
                                        </p:attrNameLst>
                                      </p:cBhvr>
                                      <p:to>
                                        <p:strVal val="visible"/>
                                      </p:to>
                                    </p:set>
                                    <p:anim calcmode="lin" valueType="num">
                                      <p:cBhvr additive="base">
                                        <p:cTn id="79"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3">
                                            <p:txEl>
                                              <p:pRg st="9" end="9"/>
                                            </p:tx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3">
                                            <p:txEl>
                                              <p:pRg st="10" end="10"/>
                                            </p:txEl>
                                          </p:spTgt>
                                        </p:tgtEl>
                                        <p:attrNameLst>
                                          <p:attrName>style.visibility</p:attrName>
                                        </p:attrNameLst>
                                      </p:cBhvr>
                                      <p:to>
                                        <p:strVal val="visible"/>
                                      </p:to>
                                    </p:set>
                                    <p:anim calcmode="lin" valueType="num">
                                      <p:cBhvr additive="base">
                                        <p:cTn id="83" dur="500" fill="hold"/>
                                        <p:tgtEl>
                                          <p:spTgt spid="13">
                                            <p:txEl>
                                              <p:pRg st="10" end="1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3">
                                            <p:txEl>
                                              <p:pRg st="11" end="11"/>
                                            </p:txEl>
                                          </p:spTgt>
                                        </p:tgtEl>
                                        <p:attrNameLst>
                                          <p:attrName>style.visibility</p:attrName>
                                        </p:attrNameLst>
                                      </p:cBhvr>
                                      <p:to>
                                        <p:strVal val="visible"/>
                                      </p:to>
                                    </p:set>
                                    <p:anim calcmode="lin" valueType="num">
                                      <p:cBhvr additive="base">
                                        <p:cTn id="89" dur="500" fill="hold"/>
                                        <p:tgtEl>
                                          <p:spTgt spid="13">
                                            <p:txEl>
                                              <p:pRg st="11" end="11"/>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xit" presetSubtype="0" fill="hold" nodeType="clickEffect">
                                  <p:stCondLst>
                                    <p:cond delay="0"/>
                                  </p:stCondLst>
                                  <p:childTnLst>
                                    <p:animEffect transition="out" filter="fade">
                                      <p:cBhvr>
                                        <p:cTn id="94" dur="1000"/>
                                        <p:tgtEl>
                                          <p:spTgt spid="13">
                                            <p:txEl>
                                              <p:pRg st="0" end="0"/>
                                            </p:txEl>
                                          </p:spTgt>
                                        </p:tgtEl>
                                      </p:cBhvr>
                                    </p:animEffect>
                                    <p:anim calcmode="lin" valueType="num">
                                      <p:cBhvr>
                                        <p:cTn id="95" dur="1000"/>
                                        <p:tgtEl>
                                          <p:spTgt spid="13">
                                            <p:txEl>
                                              <p:pRg st="0" end="0"/>
                                            </p:txEl>
                                          </p:spTgt>
                                        </p:tgtEl>
                                        <p:attrNameLst>
                                          <p:attrName>ppt_x</p:attrName>
                                        </p:attrNameLst>
                                      </p:cBhvr>
                                      <p:tavLst>
                                        <p:tav tm="0">
                                          <p:val>
                                            <p:strVal val="ppt_x"/>
                                          </p:val>
                                        </p:tav>
                                        <p:tav tm="100000">
                                          <p:val>
                                            <p:strVal val="ppt_x"/>
                                          </p:val>
                                        </p:tav>
                                      </p:tavLst>
                                    </p:anim>
                                    <p:anim calcmode="lin" valueType="num">
                                      <p:cBhvr>
                                        <p:cTn id="96" dur="1000"/>
                                        <p:tgtEl>
                                          <p:spTgt spid="13">
                                            <p:txEl>
                                              <p:pRg st="0" end="0"/>
                                            </p:txEl>
                                          </p:spTgt>
                                        </p:tgtEl>
                                        <p:attrNameLst>
                                          <p:attrName>ppt_y</p:attrName>
                                        </p:attrNameLst>
                                      </p:cBhvr>
                                      <p:tavLst>
                                        <p:tav tm="0">
                                          <p:val>
                                            <p:strVal val="ppt_y"/>
                                          </p:val>
                                        </p:tav>
                                        <p:tav tm="100000">
                                          <p:val>
                                            <p:strVal val="ppt_y+.1"/>
                                          </p:val>
                                        </p:tav>
                                      </p:tavLst>
                                    </p:anim>
                                    <p:set>
                                      <p:cBhvr>
                                        <p:cTn id="97" dur="1" fill="hold">
                                          <p:stCondLst>
                                            <p:cond delay="999"/>
                                          </p:stCondLst>
                                        </p:cTn>
                                        <p:tgtEl>
                                          <p:spTgt spid="13">
                                            <p:txEl>
                                              <p:pRg st="0" end="0"/>
                                            </p:txEl>
                                          </p:spTgt>
                                        </p:tgtEl>
                                        <p:attrNameLst>
                                          <p:attrName>style.visibility</p:attrName>
                                        </p:attrNameLst>
                                      </p:cBhvr>
                                      <p:to>
                                        <p:strVal val="hidden"/>
                                      </p:to>
                                    </p:set>
                                  </p:childTnLst>
                                </p:cTn>
                              </p:par>
                              <p:par>
                                <p:cTn id="98" presetID="42" presetClass="exit" presetSubtype="0" fill="hold" nodeType="withEffect">
                                  <p:stCondLst>
                                    <p:cond delay="0"/>
                                  </p:stCondLst>
                                  <p:childTnLst>
                                    <p:animEffect transition="out" filter="fade">
                                      <p:cBhvr>
                                        <p:cTn id="99" dur="1000"/>
                                        <p:tgtEl>
                                          <p:spTgt spid="13">
                                            <p:txEl>
                                              <p:pRg st="1" end="1"/>
                                            </p:txEl>
                                          </p:spTgt>
                                        </p:tgtEl>
                                      </p:cBhvr>
                                    </p:animEffect>
                                    <p:anim calcmode="lin" valueType="num">
                                      <p:cBhvr>
                                        <p:cTn id="100" dur="1000"/>
                                        <p:tgtEl>
                                          <p:spTgt spid="13">
                                            <p:txEl>
                                              <p:pRg st="1" end="1"/>
                                            </p:txEl>
                                          </p:spTgt>
                                        </p:tgtEl>
                                        <p:attrNameLst>
                                          <p:attrName>ppt_x</p:attrName>
                                        </p:attrNameLst>
                                      </p:cBhvr>
                                      <p:tavLst>
                                        <p:tav tm="0">
                                          <p:val>
                                            <p:strVal val="ppt_x"/>
                                          </p:val>
                                        </p:tav>
                                        <p:tav tm="100000">
                                          <p:val>
                                            <p:strVal val="ppt_x"/>
                                          </p:val>
                                        </p:tav>
                                      </p:tavLst>
                                    </p:anim>
                                    <p:anim calcmode="lin" valueType="num">
                                      <p:cBhvr>
                                        <p:cTn id="101" dur="1000"/>
                                        <p:tgtEl>
                                          <p:spTgt spid="13">
                                            <p:txEl>
                                              <p:pRg st="1" end="1"/>
                                            </p:txEl>
                                          </p:spTgt>
                                        </p:tgtEl>
                                        <p:attrNameLst>
                                          <p:attrName>ppt_y</p:attrName>
                                        </p:attrNameLst>
                                      </p:cBhvr>
                                      <p:tavLst>
                                        <p:tav tm="0">
                                          <p:val>
                                            <p:strVal val="ppt_y"/>
                                          </p:val>
                                        </p:tav>
                                        <p:tav tm="100000">
                                          <p:val>
                                            <p:strVal val="ppt_y+.1"/>
                                          </p:val>
                                        </p:tav>
                                      </p:tavLst>
                                    </p:anim>
                                    <p:set>
                                      <p:cBhvr>
                                        <p:cTn id="102" dur="1" fill="hold">
                                          <p:stCondLst>
                                            <p:cond delay="999"/>
                                          </p:stCondLst>
                                        </p:cTn>
                                        <p:tgtEl>
                                          <p:spTgt spid="13">
                                            <p:txEl>
                                              <p:pRg st="1" end="1"/>
                                            </p:txEl>
                                          </p:spTgt>
                                        </p:tgtEl>
                                        <p:attrNameLst>
                                          <p:attrName>style.visibility</p:attrName>
                                        </p:attrNameLst>
                                      </p:cBhvr>
                                      <p:to>
                                        <p:strVal val="hidden"/>
                                      </p:to>
                                    </p:set>
                                  </p:childTnLst>
                                </p:cTn>
                              </p:par>
                              <p:par>
                                <p:cTn id="103" presetID="42" presetClass="exit" presetSubtype="0" fill="hold" nodeType="withEffect">
                                  <p:stCondLst>
                                    <p:cond delay="0"/>
                                  </p:stCondLst>
                                  <p:childTnLst>
                                    <p:animEffect transition="out" filter="fade">
                                      <p:cBhvr>
                                        <p:cTn id="104" dur="1000"/>
                                        <p:tgtEl>
                                          <p:spTgt spid="13">
                                            <p:txEl>
                                              <p:pRg st="2" end="2"/>
                                            </p:txEl>
                                          </p:spTgt>
                                        </p:tgtEl>
                                      </p:cBhvr>
                                    </p:animEffect>
                                    <p:anim calcmode="lin" valueType="num">
                                      <p:cBhvr>
                                        <p:cTn id="105" dur="1000"/>
                                        <p:tgtEl>
                                          <p:spTgt spid="13">
                                            <p:txEl>
                                              <p:pRg st="2" end="2"/>
                                            </p:txEl>
                                          </p:spTgt>
                                        </p:tgtEl>
                                        <p:attrNameLst>
                                          <p:attrName>ppt_x</p:attrName>
                                        </p:attrNameLst>
                                      </p:cBhvr>
                                      <p:tavLst>
                                        <p:tav tm="0">
                                          <p:val>
                                            <p:strVal val="ppt_x"/>
                                          </p:val>
                                        </p:tav>
                                        <p:tav tm="100000">
                                          <p:val>
                                            <p:strVal val="ppt_x"/>
                                          </p:val>
                                        </p:tav>
                                      </p:tavLst>
                                    </p:anim>
                                    <p:anim calcmode="lin" valueType="num">
                                      <p:cBhvr>
                                        <p:cTn id="106" dur="1000"/>
                                        <p:tgtEl>
                                          <p:spTgt spid="13">
                                            <p:txEl>
                                              <p:pRg st="2" end="2"/>
                                            </p:txEl>
                                          </p:spTgt>
                                        </p:tgtEl>
                                        <p:attrNameLst>
                                          <p:attrName>ppt_y</p:attrName>
                                        </p:attrNameLst>
                                      </p:cBhvr>
                                      <p:tavLst>
                                        <p:tav tm="0">
                                          <p:val>
                                            <p:strVal val="ppt_y"/>
                                          </p:val>
                                        </p:tav>
                                        <p:tav tm="100000">
                                          <p:val>
                                            <p:strVal val="ppt_y+.1"/>
                                          </p:val>
                                        </p:tav>
                                      </p:tavLst>
                                    </p:anim>
                                    <p:set>
                                      <p:cBhvr>
                                        <p:cTn id="107" dur="1" fill="hold">
                                          <p:stCondLst>
                                            <p:cond delay="999"/>
                                          </p:stCondLst>
                                        </p:cTn>
                                        <p:tgtEl>
                                          <p:spTgt spid="13">
                                            <p:txEl>
                                              <p:pRg st="2" end="2"/>
                                            </p:txEl>
                                          </p:spTgt>
                                        </p:tgtEl>
                                        <p:attrNameLst>
                                          <p:attrName>style.visibility</p:attrName>
                                        </p:attrNameLst>
                                      </p:cBhvr>
                                      <p:to>
                                        <p:strVal val="hidden"/>
                                      </p:to>
                                    </p:set>
                                  </p:childTnLst>
                                </p:cTn>
                              </p:par>
                              <p:par>
                                <p:cTn id="108" presetID="42" presetClass="exit" presetSubtype="0" fill="hold" nodeType="withEffect">
                                  <p:stCondLst>
                                    <p:cond delay="0"/>
                                  </p:stCondLst>
                                  <p:childTnLst>
                                    <p:animEffect transition="out" filter="fade">
                                      <p:cBhvr>
                                        <p:cTn id="109" dur="1000"/>
                                        <p:tgtEl>
                                          <p:spTgt spid="13">
                                            <p:txEl>
                                              <p:pRg st="3" end="3"/>
                                            </p:txEl>
                                          </p:spTgt>
                                        </p:tgtEl>
                                      </p:cBhvr>
                                    </p:animEffect>
                                    <p:anim calcmode="lin" valueType="num">
                                      <p:cBhvr>
                                        <p:cTn id="110" dur="1000"/>
                                        <p:tgtEl>
                                          <p:spTgt spid="13">
                                            <p:txEl>
                                              <p:pRg st="3" end="3"/>
                                            </p:txEl>
                                          </p:spTgt>
                                        </p:tgtEl>
                                        <p:attrNameLst>
                                          <p:attrName>ppt_x</p:attrName>
                                        </p:attrNameLst>
                                      </p:cBhvr>
                                      <p:tavLst>
                                        <p:tav tm="0">
                                          <p:val>
                                            <p:strVal val="ppt_x"/>
                                          </p:val>
                                        </p:tav>
                                        <p:tav tm="100000">
                                          <p:val>
                                            <p:strVal val="ppt_x"/>
                                          </p:val>
                                        </p:tav>
                                      </p:tavLst>
                                    </p:anim>
                                    <p:anim calcmode="lin" valueType="num">
                                      <p:cBhvr>
                                        <p:cTn id="111" dur="1000"/>
                                        <p:tgtEl>
                                          <p:spTgt spid="13">
                                            <p:txEl>
                                              <p:pRg st="3" end="3"/>
                                            </p:txEl>
                                          </p:spTgt>
                                        </p:tgtEl>
                                        <p:attrNameLst>
                                          <p:attrName>ppt_y</p:attrName>
                                        </p:attrNameLst>
                                      </p:cBhvr>
                                      <p:tavLst>
                                        <p:tav tm="0">
                                          <p:val>
                                            <p:strVal val="ppt_y"/>
                                          </p:val>
                                        </p:tav>
                                        <p:tav tm="100000">
                                          <p:val>
                                            <p:strVal val="ppt_y+.1"/>
                                          </p:val>
                                        </p:tav>
                                      </p:tavLst>
                                    </p:anim>
                                    <p:set>
                                      <p:cBhvr>
                                        <p:cTn id="112" dur="1" fill="hold">
                                          <p:stCondLst>
                                            <p:cond delay="999"/>
                                          </p:stCondLst>
                                        </p:cTn>
                                        <p:tgtEl>
                                          <p:spTgt spid="13">
                                            <p:txEl>
                                              <p:pRg st="3" end="3"/>
                                            </p:txEl>
                                          </p:spTgt>
                                        </p:tgtEl>
                                        <p:attrNameLst>
                                          <p:attrName>style.visibility</p:attrName>
                                        </p:attrNameLst>
                                      </p:cBhvr>
                                      <p:to>
                                        <p:strVal val="hidden"/>
                                      </p:to>
                                    </p:set>
                                  </p:childTnLst>
                                </p:cTn>
                              </p:par>
                              <p:par>
                                <p:cTn id="113" presetID="42" presetClass="exit" presetSubtype="0" fill="hold" nodeType="withEffect">
                                  <p:stCondLst>
                                    <p:cond delay="0"/>
                                  </p:stCondLst>
                                  <p:childTnLst>
                                    <p:animEffect transition="out" filter="fade">
                                      <p:cBhvr>
                                        <p:cTn id="114" dur="1000"/>
                                        <p:tgtEl>
                                          <p:spTgt spid="13">
                                            <p:txEl>
                                              <p:pRg st="4" end="4"/>
                                            </p:txEl>
                                          </p:spTgt>
                                        </p:tgtEl>
                                      </p:cBhvr>
                                    </p:animEffect>
                                    <p:anim calcmode="lin" valueType="num">
                                      <p:cBhvr>
                                        <p:cTn id="115" dur="1000"/>
                                        <p:tgtEl>
                                          <p:spTgt spid="13">
                                            <p:txEl>
                                              <p:pRg st="4" end="4"/>
                                            </p:txEl>
                                          </p:spTgt>
                                        </p:tgtEl>
                                        <p:attrNameLst>
                                          <p:attrName>ppt_x</p:attrName>
                                        </p:attrNameLst>
                                      </p:cBhvr>
                                      <p:tavLst>
                                        <p:tav tm="0">
                                          <p:val>
                                            <p:strVal val="ppt_x"/>
                                          </p:val>
                                        </p:tav>
                                        <p:tav tm="100000">
                                          <p:val>
                                            <p:strVal val="ppt_x"/>
                                          </p:val>
                                        </p:tav>
                                      </p:tavLst>
                                    </p:anim>
                                    <p:anim calcmode="lin" valueType="num">
                                      <p:cBhvr>
                                        <p:cTn id="116" dur="1000"/>
                                        <p:tgtEl>
                                          <p:spTgt spid="13">
                                            <p:txEl>
                                              <p:pRg st="4" end="4"/>
                                            </p:txEl>
                                          </p:spTgt>
                                        </p:tgtEl>
                                        <p:attrNameLst>
                                          <p:attrName>ppt_y</p:attrName>
                                        </p:attrNameLst>
                                      </p:cBhvr>
                                      <p:tavLst>
                                        <p:tav tm="0">
                                          <p:val>
                                            <p:strVal val="ppt_y"/>
                                          </p:val>
                                        </p:tav>
                                        <p:tav tm="100000">
                                          <p:val>
                                            <p:strVal val="ppt_y+.1"/>
                                          </p:val>
                                        </p:tav>
                                      </p:tavLst>
                                    </p:anim>
                                    <p:set>
                                      <p:cBhvr>
                                        <p:cTn id="117" dur="1" fill="hold">
                                          <p:stCondLst>
                                            <p:cond delay="999"/>
                                          </p:stCondLst>
                                        </p:cTn>
                                        <p:tgtEl>
                                          <p:spTgt spid="13">
                                            <p:txEl>
                                              <p:pRg st="4" end="4"/>
                                            </p:txEl>
                                          </p:spTgt>
                                        </p:tgtEl>
                                        <p:attrNameLst>
                                          <p:attrName>style.visibility</p:attrName>
                                        </p:attrNameLst>
                                      </p:cBhvr>
                                      <p:to>
                                        <p:strVal val="hidden"/>
                                      </p:to>
                                    </p:set>
                                  </p:childTnLst>
                                </p:cTn>
                              </p:par>
                              <p:par>
                                <p:cTn id="118" presetID="42" presetClass="exit" presetSubtype="0" fill="hold" nodeType="withEffect">
                                  <p:stCondLst>
                                    <p:cond delay="0"/>
                                  </p:stCondLst>
                                  <p:childTnLst>
                                    <p:animEffect transition="out" filter="fade">
                                      <p:cBhvr>
                                        <p:cTn id="119" dur="1000"/>
                                        <p:tgtEl>
                                          <p:spTgt spid="13">
                                            <p:txEl>
                                              <p:pRg st="5" end="5"/>
                                            </p:txEl>
                                          </p:spTgt>
                                        </p:tgtEl>
                                      </p:cBhvr>
                                    </p:animEffect>
                                    <p:anim calcmode="lin" valueType="num">
                                      <p:cBhvr>
                                        <p:cTn id="120" dur="1000"/>
                                        <p:tgtEl>
                                          <p:spTgt spid="13">
                                            <p:txEl>
                                              <p:pRg st="5" end="5"/>
                                            </p:txEl>
                                          </p:spTgt>
                                        </p:tgtEl>
                                        <p:attrNameLst>
                                          <p:attrName>ppt_x</p:attrName>
                                        </p:attrNameLst>
                                      </p:cBhvr>
                                      <p:tavLst>
                                        <p:tav tm="0">
                                          <p:val>
                                            <p:strVal val="ppt_x"/>
                                          </p:val>
                                        </p:tav>
                                        <p:tav tm="100000">
                                          <p:val>
                                            <p:strVal val="ppt_x"/>
                                          </p:val>
                                        </p:tav>
                                      </p:tavLst>
                                    </p:anim>
                                    <p:anim calcmode="lin" valueType="num">
                                      <p:cBhvr>
                                        <p:cTn id="121" dur="1000"/>
                                        <p:tgtEl>
                                          <p:spTgt spid="13">
                                            <p:txEl>
                                              <p:pRg st="5" end="5"/>
                                            </p:txEl>
                                          </p:spTgt>
                                        </p:tgtEl>
                                        <p:attrNameLst>
                                          <p:attrName>ppt_y</p:attrName>
                                        </p:attrNameLst>
                                      </p:cBhvr>
                                      <p:tavLst>
                                        <p:tav tm="0">
                                          <p:val>
                                            <p:strVal val="ppt_y"/>
                                          </p:val>
                                        </p:tav>
                                        <p:tav tm="100000">
                                          <p:val>
                                            <p:strVal val="ppt_y+.1"/>
                                          </p:val>
                                        </p:tav>
                                      </p:tavLst>
                                    </p:anim>
                                    <p:set>
                                      <p:cBhvr>
                                        <p:cTn id="122" dur="1" fill="hold">
                                          <p:stCondLst>
                                            <p:cond delay="999"/>
                                          </p:stCondLst>
                                        </p:cTn>
                                        <p:tgtEl>
                                          <p:spTgt spid="13">
                                            <p:txEl>
                                              <p:pRg st="5" end="5"/>
                                            </p:txEl>
                                          </p:spTgt>
                                        </p:tgtEl>
                                        <p:attrNameLst>
                                          <p:attrName>style.visibility</p:attrName>
                                        </p:attrNameLst>
                                      </p:cBhvr>
                                      <p:to>
                                        <p:strVal val="hidden"/>
                                      </p:to>
                                    </p:set>
                                  </p:childTnLst>
                                </p:cTn>
                              </p:par>
                              <p:par>
                                <p:cTn id="123" presetID="42" presetClass="exit" presetSubtype="0" fill="hold" nodeType="withEffect">
                                  <p:stCondLst>
                                    <p:cond delay="0"/>
                                  </p:stCondLst>
                                  <p:childTnLst>
                                    <p:animEffect transition="out" filter="fade">
                                      <p:cBhvr>
                                        <p:cTn id="124" dur="1000"/>
                                        <p:tgtEl>
                                          <p:spTgt spid="13">
                                            <p:txEl>
                                              <p:pRg st="6" end="6"/>
                                            </p:txEl>
                                          </p:spTgt>
                                        </p:tgtEl>
                                      </p:cBhvr>
                                    </p:animEffect>
                                    <p:anim calcmode="lin" valueType="num">
                                      <p:cBhvr>
                                        <p:cTn id="125" dur="1000"/>
                                        <p:tgtEl>
                                          <p:spTgt spid="13">
                                            <p:txEl>
                                              <p:pRg st="6" end="6"/>
                                            </p:txEl>
                                          </p:spTgt>
                                        </p:tgtEl>
                                        <p:attrNameLst>
                                          <p:attrName>ppt_x</p:attrName>
                                        </p:attrNameLst>
                                      </p:cBhvr>
                                      <p:tavLst>
                                        <p:tav tm="0">
                                          <p:val>
                                            <p:strVal val="ppt_x"/>
                                          </p:val>
                                        </p:tav>
                                        <p:tav tm="100000">
                                          <p:val>
                                            <p:strVal val="ppt_x"/>
                                          </p:val>
                                        </p:tav>
                                      </p:tavLst>
                                    </p:anim>
                                    <p:anim calcmode="lin" valueType="num">
                                      <p:cBhvr>
                                        <p:cTn id="126" dur="1000"/>
                                        <p:tgtEl>
                                          <p:spTgt spid="13">
                                            <p:txEl>
                                              <p:pRg st="6" end="6"/>
                                            </p:txEl>
                                          </p:spTgt>
                                        </p:tgtEl>
                                        <p:attrNameLst>
                                          <p:attrName>ppt_y</p:attrName>
                                        </p:attrNameLst>
                                      </p:cBhvr>
                                      <p:tavLst>
                                        <p:tav tm="0">
                                          <p:val>
                                            <p:strVal val="ppt_y"/>
                                          </p:val>
                                        </p:tav>
                                        <p:tav tm="100000">
                                          <p:val>
                                            <p:strVal val="ppt_y+.1"/>
                                          </p:val>
                                        </p:tav>
                                      </p:tavLst>
                                    </p:anim>
                                    <p:set>
                                      <p:cBhvr>
                                        <p:cTn id="127" dur="1" fill="hold">
                                          <p:stCondLst>
                                            <p:cond delay="999"/>
                                          </p:stCondLst>
                                        </p:cTn>
                                        <p:tgtEl>
                                          <p:spTgt spid="13">
                                            <p:txEl>
                                              <p:pRg st="6" end="6"/>
                                            </p:txEl>
                                          </p:spTgt>
                                        </p:tgtEl>
                                        <p:attrNameLst>
                                          <p:attrName>style.visibility</p:attrName>
                                        </p:attrNameLst>
                                      </p:cBhvr>
                                      <p:to>
                                        <p:strVal val="hidden"/>
                                      </p:to>
                                    </p:set>
                                  </p:childTnLst>
                                </p:cTn>
                              </p:par>
                              <p:par>
                                <p:cTn id="128" presetID="42" presetClass="exit" presetSubtype="0" fill="hold" nodeType="withEffect">
                                  <p:stCondLst>
                                    <p:cond delay="0"/>
                                  </p:stCondLst>
                                  <p:childTnLst>
                                    <p:animEffect transition="out" filter="fade">
                                      <p:cBhvr>
                                        <p:cTn id="129" dur="1000"/>
                                        <p:tgtEl>
                                          <p:spTgt spid="13">
                                            <p:txEl>
                                              <p:pRg st="7" end="7"/>
                                            </p:txEl>
                                          </p:spTgt>
                                        </p:tgtEl>
                                      </p:cBhvr>
                                    </p:animEffect>
                                    <p:anim calcmode="lin" valueType="num">
                                      <p:cBhvr>
                                        <p:cTn id="130" dur="1000"/>
                                        <p:tgtEl>
                                          <p:spTgt spid="13">
                                            <p:txEl>
                                              <p:pRg st="7" end="7"/>
                                            </p:txEl>
                                          </p:spTgt>
                                        </p:tgtEl>
                                        <p:attrNameLst>
                                          <p:attrName>ppt_x</p:attrName>
                                        </p:attrNameLst>
                                      </p:cBhvr>
                                      <p:tavLst>
                                        <p:tav tm="0">
                                          <p:val>
                                            <p:strVal val="ppt_x"/>
                                          </p:val>
                                        </p:tav>
                                        <p:tav tm="100000">
                                          <p:val>
                                            <p:strVal val="ppt_x"/>
                                          </p:val>
                                        </p:tav>
                                      </p:tavLst>
                                    </p:anim>
                                    <p:anim calcmode="lin" valueType="num">
                                      <p:cBhvr>
                                        <p:cTn id="131" dur="1000"/>
                                        <p:tgtEl>
                                          <p:spTgt spid="13">
                                            <p:txEl>
                                              <p:pRg st="7" end="7"/>
                                            </p:txEl>
                                          </p:spTgt>
                                        </p:tgtEl>
                                        <p:attrNameLst>
                                          <p:attrName>ppt_y</p:attrName>
                                        </p:attrNameLst>
                                      </p:cBhvr>
                                      <p:tavLst>
                                        <p:tav tm="0">
                                          <p:val>
                                            <p:strVal val="ppt_y"/>
                                          </p:val>
                                        </p:tav>
                                        <p:tav tm="100000">
                                          <p:val>
                                            <p:strVal val="ppt_y+.1"/>
                                          </p:val>
                                        </p:tav>
                                      </p:tavLst>
                                    </p:anim>
                                    <p:set>
                                      <p:cBhvr>
                                        <p:cTn id="132" dur="1" fill="hold">
                                          <p:stCondLst>
                                            <p:cond delay="999"/>
                                          </p:stCondLst>
                                        </p:cTn>
                                        <p:tgtEl>
                                          <p:spTgt spid="13">
                                            <p:txEl>
                                              <p:pRg st="7" end="7"/>
                                            </p:txEl>
                                          </p:spTgt>
                                        </p:tgtEl>
                                        <p:attrNameLst>
                                          <p:attrName>style.visibility</p:attrName>
                                        </p:attrNameLst>
                                      </p:cBhvr>
                                      <p:to>
                                        <p:strVal val="hidden"/>
                                      </p:to>
                                    </p:set>
                                  </p:childTnLst>
                                </p:cTn>
                              </p:par>
                              <p:par>
                                <p:cTn id="133" presetID="42" presetClass="exit" presetSubtype="0" fill="hold" nodeType="withEffect">
                                  <p:stCondLst>
                                    <p:cond delay="0"/>
                                  </p:stCondLst>
                                  <p:childTnLst>
                                    <p:animEffect transition="out" filter="fade">
                                      <p:cBhvr>
                                        <p:cTn id="134" dur="1000"/>
                                        <p:tgtEl>
                                          <p:spTgt spid="13">
                                            <p:txEl>
                                              <p:pRg st="8" end="8"/>
                                            </p:txEl>
                                          </p:spTgt>
                                        </p:tgtEl>
                                      </p:cBhvr>
                                    </p:animEffect>
                                    <p:anim calcmode="lin" valueType="num">
                                      <p:cBhvr>
                                        <p:cTn id="135" dur="1000"/>
                                        <p:tgtEl>
                                          <p:spTgt spid="13">
                                            <p:txEl>
                                              <p:pRg st="8" end="8"/>
                                            </p:txEl>
                                          </p:spTgt>
                                        </p:tgtEl>
                                        <p:attrNameLst>
                                          <p:attrName>ppt_x</p:attrName>
                                        </p:attrNameLst>
                                      </p:cBhvr>
                                      <p:tavLst>
                                        <p:tav tm="0">
                                          <p:val>
                                            <p:strVal val="ppt_x"/>
                                          </p:val>
                                        </p:tav>
                                        <p:tav tm="100000">
                                          <p:val>
                                            <p:strVal val="ppt_x"/>
                                          </p:val>
                                        </p:tav>
                                      </p:tavLst>
                                    </p:anim>
                                    <p:anim calcmode="lin" valueType="num">
                                      <p:cBhvr>
                                        <p:cTn id="136" dur="1000"/>
                                        <p:tgtEl>
                                          <p:spTgt spid="13">
                                            <p:txEl>
                                              <p:pRg st="8" end="8"/>
                                            </p:txEl>
                                          </p:spTgt>
                                        </p:tgtEl>
                                        <p:attrNameLst>
                                          <p:attrName>ppt_y</p:attrName>
                                        </p:attrNameLst>
                                      </p:cBhvr>
                                      <p:tavLst>
                                        <p:tav tm="0">
                                          <p:val>
                                            <p:strVal val="ppt_y"/>
                                          </p:val>
                                        </p:tav>
                                        <p:tav tm="100000">
                                          <p:val>
                                            <p:strVal val="ppt_y+.1"/>
                                          </p:val>
                                        </p:tav>
                                      </p:tavLst>
                                    </p:anim>
                                    <p:set>
                                      <p:cBhvr>
                                        <p:cTn id="137" dur="1" fill="hold">
                                          <p:stCondLst>
                                            <p:cond delay="999"/>
                                          </p:stCondLst>
                                        </p:cTn>
                                        <p:tgtEl>
                                          <p:spTgt spid="13">
                                            <p:txEl>
                                              <p:pRg st="8" end="8"/>
                                            </p:txEl>
                                          </p:spTgt>
                                        </p:tgtEl>
                                        <p:attrNameLst>
                                          <p:attrName>style.visibility</p:attrName>
                                        </p:attrNameLst>
                                      </p:cBhvr>
                                      <p:to>
                                        <p:strVal val="hidden"/>
                                      </p:to>
                                    </p:set>
                                  </p:childTnLst>
                                </p:cTn>
                              </p:par>
                              <p:par>
                                <p:cTn id="138" presetID="42" presetClass="exit" presetSubtype="0" fill="hold" nodeType="withEffect">
                                  <p:stCondLst>
                                    <p:cond delay="0"/>
                                  </p:stCondLst>
                                  <p:childTnLst>
                                    <p:animEffect transition="out" filter="fade">
                                      <p:cBhvr>
                                        <p:cTn id="139" dur="1000"/>
                                        <p:tgtEl>
                                          <p:spTgt spid="13">
                                            <p:txEl>
                                              <p:pRg st="9" end="9"/>
                                            </p:txEl>
                                          </p:spTgt>
                                        </p:tgtEl>
                                      </p:cBhvr>
                                    </p:animEffect>
                                    <p:anim calcmode="lin" valueType="num">
                                      <p:cBhvr>
                                        <p:cTn id="140" dur="1000"/>
                                        <p:tgtEl>
                                          <p:spTgt spid="13">
                                            <p:txEl>
                                              <p:pRg st="9" end="9"/>
                                            </p:txEl>
                                          </p:spTgt>
                                        </p:tgtEl>
                                        <p:attrNameLst>
                                          <p:attrName>ppt_x</p:attrName>
                                        </p:attrNameLst>
                                      </p:cBhvr>
                                      <p:tavLst>
                                        <p:tav tm="0">
                                          <p:val>
                                            <p:strVal val="ppt_x"/>
                                          </p:val>
                                        </p:tav>
                                        <p:tav tm="100000">
                                          <p:val>
                                            <p:strVal val="ppt_x"/>
                                          </p:val>
                                        </p:tav>
                                      </p:tavLst>
                                    </p:anim>
                                    <p:anim calcmode="lin" valueType="num">
                                      <p:cBhvr>
                                        <p:cTn id="141" dur="1000"/>
                                        <p:tgtEl>
                                          <p:spTgt spid="13">
                                            <p:txEl>
                                              <p:pRg st="9" end="9"/>
                                            </p:txEl>
                                          </p:spTgt>
                                        </p:tgtEl>
                                        <p:attrNameLst>
                                          <p:attrName>ppt_y</p:attrName>
                                        </p:attrNameLst>
                                      </p:cBhvr>
                                      <p:tavLst>
                                        <p:tav tm="0">
                                          <p:val>
                                            <p:strVal val="ppt_y"/>
                                          </p:val>
                                        </p:tav>
                                        <p:tav tm="100000">
                                          <p:val>
                                            <p:strVal val="ppt_y+.1"/>
                                          </p:val>
                                        </p:tav>
                                      </p:tavLst>
                                    </p:anim>
                                    <p:set>
                                      <p:cBhvr>
                                        <p:cTn id="142" dur="1" fill="hold">
                                          <p:stCondLst>
                                            <p:cond delay="999"/>
                                          </p:stCondLst>
                                        </p:cTn>
                                        <p:tgtEl>
                                          <p:spTgt spid="13">
                                            <p:txEl>
                                              <p:pRg st="9" end="9"/>
                                            </p:txEl>
                                          </p:spTgt>
                                        </p:tgtEl>
                                        <p:attrNameLst>
                                          <p:attrName>style.visibility</p:attrName>
                                        </p:attrNameLst>
                                      </p:cBhvr>
                                      <p:to>
                                        <p:strVal val="hidden"/>
                                      </p:to>
                                    </p:set>
                                  </p:childTnLst>
                                </p:cTn>
                              </p:par>
                              <p:par>
                                <p:cTn id="143" presetID="42" presetClass="exit" presetSubtype="0" fill="hold" nodeType="withEffect">
                                  <p:stCondLst>
                                    <p:cond delay="0"/>
                                  </p:stCondLst>
                                  <p:childTnLst>
                                    <p:animEffect transition="out" filter="fade">
                                      <p:cBhvr>
                                        <p:cTn id="144" dur="1000"/>
                                        <p:tgtEl>
                                          <p:spTgt spid="13">
                                            <p:txEl>
                                              <p:pRg st="10" end="10"/>
                                            </p:txEl>
                                          </p:spTgt>
                                        </p:tgtEl>
                                      </p:cBhvr>
                                    </p:animEffect>
                                    <p:anim calcmode="lin" valueType="num">
                                      <p:cBhvr>
                                        <p:cTn id="145" dur="1000"/>
                                        <p:tgtEl>
                                          <p:spTgt spid="13">
                                            <p:txEl>
                                              <p:pRg st="10" end="10"/>
                                            </p:txEl>
                                          </p:spTgt>
                                        </p:tgtEl>
                                        <p:attrNameLst>
                                          <p:attrName>ppt_x</p:attrName>
                                        </p:attrNameLst>
                                      </p:cBhvr>
                                      <p:tavLst>
                                        <p:tav tm="0">
                                          <p:val>
                                            <p:strVal val="ppt_x"/>
                                          </p:val>
                                        </p:tav>
                                        <p:tav tm="100000">
                                          <p:val>
                                            <p:strVal val="ppt_x"/>
                                          </p:val>
                                        </p:tav>
                                      </p:tavLst>
                                    </p:anim>
                                    <p:anim calcmode="lin" valueType="num">
                                      <p:cBhvr>
                                        <p:cTn id="146" dur="1000"/>
                                        <p:tgtEl>
                                          <p:spTgt spid="13">
                                            <p:txEl>
                                              <p:pRg st="10" end="10"/>
                                            </p:txEl>
                                          </p:spTgt>
                                        </p:tgtEl>
                                        <p:attrNameLst>
                                          <p:attrName>ppt_y</p:attrName>
                                        </p:attrNameLst>
                                      </p:cBhvr>
                                      <p:tavLst>
                                        <p:tav tm="0">
                                          <p:val>
                                            <p:strVal val="ppt_y"/>
                                          </p:val>
                                        </p:tav>
                                        <p:tav tm="100000">
                                          <p:val>
                                            <p:strVal val="ppt_y+.1"/>
                                          </p:val>
                                        </p:tav>
                                      </p:tavLst>
                                    </p:anim>
                                    <p:set>
                                      <p:cBhvr>
                                        <p:cTn id="147" dur="1" fill="hold">
                                          <p:stCondLst>
                                            <p:cond delay="999"/>
                                          </p:stCondLst>
                                        </p:cTn>
                                        <p:tgtEl>
                                          <p:spTgt spid="13">
                                            <p:txEl>
                                              <p:pRg st="10" end="10"/>
                                            </p:txEl>
                                          </p:spTgt>
                                        </p:tgtEl>
                                        <p:attrNameLst>
                                          <p:attrName>style.visibility</p:attrName>
                                        </p:attrNameLst>
                                      </p:cBhvr>
                                      <p:to>
                                        <p:strVal val="hidden"/>
                                      </p:to>
                                    </p:set>
                                  </p:childTnLst>
                                </p:cTn>
                              </p:par>
                              <p:par>
                                <p:cTn id="148" presetID="42" presetClass="exit" presetSubtype="0" fill="hold" nodeType="withEffect">
                                  <p:stCondLst>
                                    <p:cond delay="0"/>
                                  </p:stCondLst>
                                  <p:childTnLst>
                                    <p:animEffect transition="out" filter="fade">
                                      <p:cBhvr>
                                        <p:cTn id="149" dur="1000"/>
                                        <p:tgtEl>
                                          <p:spTgt spid="13">
                                            <p:txEl>
                                              <p:pRg st="11" end="11"/>
                                            </p:txEl>
                                          </p:spTgt>
                                        </p:tgtEl>
                                      </p:cBhvr>
                                    </p:animEffect>
                                    <p:anim calcmode="lin" valueType="num">
                                      <p:cBhvr>
                                        <p:cTn id="150" dur="1000"/>
                                        <p:tgtEl>
                                          <p:spTgt spid="13">
                                            <p:txEl>
                                              <p:pRg st="11" end="11"/>
                                            </p:txEl>
                                          </p:spTgt>
                                        </p:tgtEl>
                                        <p:attrNameLst>
                                          <p:attrName>ppt_x</p:attrName>
                                        </p:attrNameLst>
                                      </p:cBhvr>
                                      <p:tavLst>
                                        <p:tav tm="0">
                                          <p:val>
                                            <p:strVal val="ppt_x"/>
                                          </p:val>
                                        </p:tav>
                                        <p:tav tm="100000">
                                          <p:val>
                                            <p:strVal val="ppt_x"/>
                                          </p:val>
                                        </p:tav>
                                      </p:tavLst>
                                    </p:anim>
                                    <p:anim calcmode="lin" valueType="num">
                                      <p:cBhvr>
                                        <p:cTn id="151" dur="1000"/>
                                        <p:tgtEl>
                                          <p:spTgt spid="13">
                                            <p:txEl>
                                              <p:pRg st="11" end="11"/>
                                            </p:txEl>
                                          </p:spTgt>
                                        </p:tgtEl>
                                        <p:attrNameLst>
                                          <p:attrName>ppt_y</p:attrName>
                                        </p:attrNameLst>
                                      </p:cBhvr>
                                      <p:tavLst>
                                        <p:tav tm="0">
                                          <p:val>
                                            <p:strVal val="ppt_y"/>
                                          </p:val>
                                        </p:tav>
                                        <p:tav tm="100000">
                                          <p:val>
                                            <p:strVal val="ppt_y+.1"/>
                                          </p:val>
                                        </p:tav>
                                      </p:tavLst>
                                    </p:anim>
                                    <p:set>
                                      <p:cBhvr>
                                        <p:cTn id="152" dur="1" fill="hold">
                                          <p:stCondLst>
                                            <p:cond delay="999"/>
                                          </p:stCondLst>
                                        </p:cTn>
                                        <p:tgtEl>
                                          <p:spTgt spid="13">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276" y="-16741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5C03156-3AB7-92B8-D0BF-E9733C5586C5}"/>
              </a:ext>
            </a:extLst>
          </p:cNvPr>
          <p:cNvSpPr/>
          <p:nvPr/>
        </p:nvSpPr>
        <p:spPr>
          <a:xfrm>
            <a:off x="1209131" y="723900"/>
            <a:ext cx="15773400" cy="8821554"/>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8D30417-ACCA-7A31-0FDD-47D7EA523DB8}"/>
              </a:ext>
            </a:extLst>
          </p:cNvPr>
          <p:cNvSpPr/>
          <p:nvPr/>
        </p:nvSpPr>
        <p:spPr>
          <a:xfrm>
            <a:off x="3234381" y="2514600"/>
            <a:ext cx="11201400" cy="1077218"/>
          </a:xfrm>
          <a:prstGeom prst="rect">
            <a:avLst/>
          </a:prstGeom>
        </p:spPr>
        <p:txBody>
          <a:bodyPr wrap="square">
            <a:spAutoFit/>
          </a:bodyPr>
          <a:lstStyle/>
          <a:p>
            <a:r>
              <a:rPr lang="vi-VN" sz="3200" dirty="0">
                <a:latin typeface="Times New Roman" pitchFamily="18" charset="0"/>
                <a:cs typeface="Times New Roman" pitchFamily="18" charset="0"/>
              </a:rPr>
              <a:t>Ta có công thức tính độ dốc b1 và hệ số chặn b0:</a:t>
            </a:r>
            <a:br>
              <a:rPr lang="vi-VN" sz="3200" dirty="0">
                <a:latin typeface="Times New Roman" pitchFamily="18" charset="0"/>
                <a:cs typeface="Times New Roman" pitchFamily="18" charset="0"/>
              </a:rPr>
            </a:br>
            <a:endParaRPr lang="vi-VN" sz="3200" dirty="0"/>
          </a:p>
        </p:txBody>
      </p:sp>
      <p:pic>
        <p:nvPicPr>
          <p:cNvPr id="14" name="Picture 13">
            <a:extLst>
              <a:ext uri="{FF2B5EF4-FFF2-40B4-BE49-F238E27FC236}">
                <a16:creationId xmlns:a16="http://schemas.microsoft.com/office/drawing/2014/main" id="{CFA71E3A-65D7-E475-8F6A-4F2325A7A582}"/>
              </a:ext>
            </a:extLst>
          </p:cNvPr>
          <p:cNvPicPr/>
          <p:nvPr/>
        </p:nvPicPr>
        <p:blipFill>
          <a:blip r:embed="rId3"/>
          <a:stretch>
            <a:fillRect/>
          </a:stretch>
        </p:blipFill>
        <p:spPr>
          <a:xfrm>
            <a:off x="3324476" y="3655016"/>
            <a:ext cx="5280137" cy="3233124"/>
          </a:xfrm>
          <a:prstGeom prst="rect">
            <a:avLst/>
          </a:prstGeom>
        </p:spPr>
      </p:pic>
    </p:spTree>
    <p:extLst>
      <p:ext uri="{BB962C8B-B14F-4D97-AF65-F5344CB8AC3E}">
        <p14:creationId xmlns:p14="http://schemas.microsoft.com/office/powerpoint/2010/main" val="353551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276" y="-16741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5C03156-3AB7-92B8-D0BF-E9733C5586C5}"/>
              </a:ext>
            </a:extLst>
          </p:cNvPr>
          <p:cNvSpPr/>
          <p:nvPr/>
        </p:nvSpPr>
        <p:spPr>
          <a:xfrm>
            <a:off x="1209131" y="723900"/>
            <a:ext cx="15773400" cy="8821554"/>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graphicFrame>
        <p:nvGraphicFramePr>
          <p:cNvPr id="13" name="Content Placeholder 6">
            <a:extLst>
              <a:ext uri="{FF2B5EF4-FFF2-40B4-BE49-F238E27FC236}">
                <a16:creationId xmlns:a16="http://schemas.microsoft.com/office/drawing/2014/main" id="{1AD39803-2F5E-B892-B863-B2168A0E1B03}"/>
              </a:ext>
            </a:extLst>
          </p:cNvPr>
          <p:cNvGraphicFramePr>
            <a:graphicFrameLocks/>
          </p:cNvGraphicFramePr>
          <p:nvPr>
            <p:extLst>
              <p:ext uri="{D42A27DB-BD31-4B8C-83A1-F6EECF244321}">
                <p14:modId xmlns:p14="http://schemas.microsoft.com/office/powerpoint/2010/main" val="2853055395"/>
              </p:ext>
            </p:extLst>
          </p:nvPr>
        </p:nvGraphicFramePr>
        <p:xfrm>
          <a:off x="9881638" y="348507"/>
          <a:ext cx="7493331" cy="7263310"/>
        </p:xfrm>
        <a:graphic>
          <a:graphicData uri="http://schemas.openxmlformats.org/drawingml/2006/table">
            <a:tbl>
              <a:tblPr firstRow="1" firstCol="1" bandRow="1">
                <a:tableStyleId>{5C22544A-7EE6-4342-B048-85BDC9FD1C3A}</a:tableStyleId>
              </a:tblPr>
              <a:tblGrid>
                <a:gridCol w="1498525">
                  <a:extLst>
                    <a:ext uri="{9D8B030D-6E8A-4147-A177-3AD203B41FA5}">
                      <a16:colId xmlns:a16="http://schemas.microsoft.com/office/drawing/2014/main" val="20000"/>
                    </a:ext>
                  </a:extLst>
                </a:gridCol>
                <a:gridCol w="1492198">
                  <a:extLst>
                    <a:ext uri="{9D8B030D-6E8A-4147-A177-3AD203B41FA5}">
                      <a16:colId xmlns:a16="http://schemas.microsoft.com/office/drawing/2014/main" val="20001"/>
                    </a:ext>
                  </a:extLst>
                </a:gridCol>
                <a:gridCol w="1501339">
                  <a:extLst>
                    <a:ext uri="{9D8B030D-6E8A-4147-A177-3AD203B41FA5}">
                      <a16:colId xmlns:a16="http://schemas.microsoft.com/office/drawing/2014/main" val="20002"/>
                    </a:ext>
                  </a:extLst>
                </a:gridCol>
                <a:gridCol w="1504852">
                  <a:extLst>
                    <a:ext uri="{9D8B030D-6E8A-4147-A177-3AD203B41FA5}">
                      <a16:colId xmlns:a16="http://schemas.microsoft.com/office/drawing/2014/main" val="20003"/>
                    </a:ext>
                  </a:extLst>
                </a:gridCol>
                <a:gridCol w="1496417">
                  <a:extLst>
                    <a:ext uri="{9D8B030D-6E8A-4147-A177-3AD203B41FA5}">
                      <a16:colId xmlns:a16="http://schemas.microsoft.com/office/drawing/2014/main" val="20004"/>
                    </a:ext>
                  </a:extLst>
                </a:gridCol>
              </a:tblGrid>
              <a:tr h="652200">
                <a:tc>
                  <a:txBody>
                    <a:bodyPr/>
                    <a:lstStyle/>
                    <a:p>
                      <a:pPr marL="0" marR="0" algn="ctr">
                        <a:lnSpc>
                          <a:spcPct val="115000"/>
                        </a:lnSpc>
                        <a:spcBef>
                          <a:spcPts val="0"/>
                        </a:spcBef>
                        <a:spcAft>
                          <a:spcPts val="0"/>
                        </a:spcAft>
                        <a:tabLst>
                          <a:tab pos="846455" algn="l"/>
                        </a:tabLst>
                      </a:pPr>
                      <a:r>
                        <a:rPr lang="vi-VN" sz="1800" dirty="0">
                          <a:effectLst/>
                        </a:rPr>
                        <a:t> </a:t>
                      </a:r>
                      <a:endParaRPr lang="vi-VN" sz="17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t</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gn="ctr">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Yt</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gn="ctr">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tY</a:t>
                      </a:r>
                      <a:r>
                        <a:rPr lang="vi-VN" sz="2700" baseline="-25000" dirty="0">
                          <a:effectLst/>
                          <a:latin typeface="Times New Roman" pitchFamily="18" charset="0"/>
                          <a:cs typeface="Times New Roman" pitchFamily="18" charset="0"/>
                        </a:rPr>
                        <a:t>t</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gn="ctr">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t</a:t>
                      </a:r>
                      <a:r>
                        <a:rPr lang="vi-VN" sz="2700" baseline="30000">
                          <a:effectLst/>
                          <a:latin typeface="Times New Roman" pitchFamily="18" charset="0"/>
                          <a:cs typeface="Times New Roman" pitchFamily="18" charset="0"/>
                        </a:rPr>
                        <a:t>2</a:t>
                      </a:r>
                      <a:endParaRPr lang="vi-VN" sz="270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00"/>
                  </a:ext>
                </a:extLst>
              </a:tr>
              <a:tr h="601010">
                <a:tc>
                  <a:txBody>
                    <a:bodyPr/>
                    <a:lstStyle/>
                    <a:p>
                      <a:pPr marL="0" marR="0">
                        <a:lnSpc>
                          <a:spcPct val="115000"/>
                        </a:lnSpc>
                        <a:spcBef>
                          <a:spcPts val="0"/>
                        </a:spcBef>
                        <a:spcAft>
                          <a:spcPts val="0"/>
                        </a:spcAft>
                        <a:tabLst>
                          <a:tab pos="846455" algn="l"/>
                        </a:tabLst>
                      </a:pPr>
                      <a:r>
                        <a:rPr lang="vi-VN" sz="1700">
                          <a:effectLst/>
                        </a:rPr>
                        <a:t> </a:t>
                      </a:r>
                      <a:endParaRPr lang="vi-VN" sz="170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1</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21.6</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21.6</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1</a:t>
                      </a:r>
                      <a:endParaRPr lang="vi-VN" sz="270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01"/>
                  </a:ext>
                </a:extLst>
              </a:tr>
              <a:tr h="601010">
                <a:tc>
                  <a:txBody>
                    <a:bodyPr/>
                    <a:lstStyle/>
                    <a:p>
                      <a:pPr marL="0" marR="0">
                        <a:lnSpc>
                          <a:spcPct val="115000"/>
                        </a:lnSpc>
                        <a:spcBef>
                          <a:spcPts val="0"/>
                        </a:spcBef>
                        <a:spcAft>
                          <a:spcPts val="0"/>
                        </a:spcAft>
                        <a:tabLst>
                          <a:tab pos="846455" algn="l"/>
                        </a:tabLst>
                      </a:pPr>
                      <a:r>
                        <a:rPr lang="vi-VN" sz="1700">
                          <a:effectLst/>
                        </a:rPr>
                        <a:t> </a:t>
                      </a:r>
                      <a:endParaRPr lang="vi-VN" sz="170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2</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22.9</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45.8</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4</a:t>
                      </a:r>
                      <a:endParaRPr lang="vi-VN" sz="270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02"/>
                  </a:ext>
                </a:extLst>
              </a:tr>
              <a:tr h="601010">
                <a:tc>
                  <a:txBody>
                    <a:bodyPr/>
                    <a:lstStyle/>
                    <a:p>
                      <a:pPr marL="0" marR="0">
                        <a:lnSpc>
                          <a:spcPct val="115000"/>
                        </a:lnSpc>
                        <a:spcBef>
                          <a:spcPts val="0"/>
                        </a:spcBef>
                        <a:spcAft>
                          <a:spcPts val="0"/>
                        </a:spcAft>
                        <a:tabLst>
                          <a:tab pos="846455" algn="l"/>
                        </a:tabLst>
                      </a:pPr>
                      <a:r>
                        <a:rPr lang="vi-VN" sz="1700">
                          <a:effectLst/>
                        </a:rPr>
                        <a:t> </a:t>
                      </a:r>
                      <a:endParaRPr lang="vi-VN" sz="170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3</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25.5</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76.5</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9</a:t>
                      </a:r>
                      <a:endParaRPr lang="vi-VN" sz="2700" dirty="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03"/>
                  </a:ext>
                </a:extLst>
              </a:tr>
              <a:tr h="601010">
                <a:tc>
                  <a:txBody>
                    <a:bodyPr/>
                    <a:lstStyle/>
                    <a:p>
                      <a:pPr marL="0" marR="0">
                        <a:lnSpc>
                          <a:spcPct val="115000"/>
                        </a:lnSpc>
                        <a:spcBef>
                          <a:spcPts val="0"/>
                        </a:spcBef>
                        <a:spcAft>
                          <a:spcPts val="0"/>
                        </a:spcAft>
                        <a:tabLst>
                          <a:tab pos="846455" algn="l"/>
                        </a:tabLst>
                      </a:pPr>
                      <a:r>
                        <a:rPr lang="vi-VN" sz="1700" dirty="0">
                          <a:effectLst/>
                        </a:rPr>
                        <a:t> </a:t>
                      </a:r>
                      <a:endParaRPr lang="vi-VN" sz="1700" dirty="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4</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21.9</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87.6</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16</a:t>
                      </a:r>
                      <a:endParaRPr lang="vi-VN" sz="270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04"/>
                  </a:ext>
                </a:extLst>
              </a:tr>
              <a:tr h="601010">
                <a:tc>
                  <a:txBody>
                    <a:bodyPr/>
                    <a:lstStyle/>
                    <a:p>
                      <a:pPr marL="0" marR="0">
                        <a:lnSpc>
                          <a:spcPct val="115000"/>
                        </a:lnSpc>
                        <a:spcBef>
                          <a:spcPts val="0"/>
                        </a:spcBef>
                        <a:spcAft>
                          <a:spcPts val="0"/>
                        </a:spcAft>
                        <a:tabLst>
                          <a:tab pos="846455" algn="l"/>
                        </a:tabLst>
                      </a:pPr>
                      <a:r>
                        <a:rPr lang="vi-VN" sz="1700" dirty="0">
                          <a:effectLst/>
                        </a:rPr>
                        <a:t> </a:t>
                      </a:r>
                      <a:endParaRPr lang="vi-VN" sz="1700" dirty="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5</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23.9</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119,5</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25</a:t>
                      </a:r>
                      <a:endParaRPr lang="vi-VN" sz="270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05"/>
                  </a:ext>
                </a:extLst>
              </a:tr>
              <a:tr h="601010">
                <a:tc>
                  <a:txBody>
                    <a:bodyPr/>
                    <a:lstStyle/>
                    <a:p>
                      <a:pPr marL="0" marR="0">
                        <a:lnSpc>
                          <a:spcPct val="115000"/>
                        </a:lnSpc>
                        <a:spcBef>
                          <a:spcPts val="0"/>
                        </a:spcBef>
                        <a:spcAft>
                          <a:spcPts val="0"/>
                        </a:spcAft>
                        <a:tabLst>
                          <a:tab pos="846455" algn="l"/>
                        </a:tabLst>
                      </a:pPr>
                      <a:r>
                        <a:rPr lang="vi-VN" sz="1700">
                          <a:effectLst/>
                        </a:rPr>
                        <a:t> </a:t>
                      </a:r>
                      <a:endParaRPr lang="vi-VN" sz="170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6</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27.5</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165</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36</a:t>
                      </a:r>
                      <a:endParaRPr lang="vi-VN" sz="270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06"/>
                  </a:ext>
                </a:extLst>
              </a:tr>
              <a:tr h="601010">
                <a:tc>
                  <a:txBody>
                    <a:bodyPr/>
                    <a:lstStyle/>
                    <a:p>
                      <a:pPr marL="0" marR="0">
                        <a:lnSpc>
                          <a:spcPct val="115000"/>
                        </a:lnSpc>
                        <a:spcBef>
                          <a:spcPts val="0"/>
                        </a:spcBef>
                        <a:spcAft>
                          <a:spcPts val="0"/>
                        </a:spcAft>
                        <a:tabLst>
                          <a:tab pos="846455" algn="l"/>
                        </a:tabLst>
                      </a:pPr>
                      <a:r>
                        <a:rPr lang="vi-VN" sz="1700" dirty="0">
                          <a:effectLst/>
                        </a:rPr>
                        <a:t> </a:t>
                      </a:r>
                      <a:endParaRPr lang="vi-VN" sz="1700" dirty="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7</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31.5</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220.5</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49</a:t>
                      </a:r>
                      <a:endParaRPr lang="vi-VN" sz="270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07"/>
                  </a:ext>
                </a:extLst>
              </a:tr>
              <a:tr h="601010">
                <a:tc>
                  <a:txBody>
                    <a:bodyPr/>
                    <a:lstStyle/>
                    <a:p>
                      <a:pPr marL="0" marR="0">
                        <a:lnSpc>
                          <a:spcPct val="115000"/>
                        </a:lnSpc>
                        <a:spcBef>
                          <a:spcPts val="0"/>
                        </a:spcBef>
                        <a:spcAft>
                          <a:spcPts val="0"/>
                        </a:spcAft>
                        <a:tabLst>
                          <a:tab pos="846455" algn="l"/>
                        </a:tabLst>
                      </a:pPr>
                      <a:r>
                        <a:rPr lang="vi-VN" sz="1700" dirty="0">
                          <a:effectLst/>
                        </a:rPr>
                        <a:t> </a:t>
                      </a:r>
                      <a:endParaRPr lang="vi-VN" sz="1700" dirty="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8</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29.7</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237.6</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64</a:t>
                      </a:r>
                      <a:endParaRPr lang="vi-VN" sz="270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08"/>
                  </a:ext>
                </a:extLst>
              </a:tr>
              <a:tr h="601010">
                <a:tc>
                  <a:txBody>
                    <a:bodyPr/>
                    <a:lstStyle/>
                    <a:p>
                      <a:pPr marL="0" marR="0">
                        <a:lnSpc>
                          <a:spcPct val="115000"/>
                        </a:lnSpc>
                        <a:spcBef>
                          <a:spcPts val="0"/>
                        </a:spcBef>
                        <a:spcAft>
                          <a:spcPts val="0"/>
                        </a:spcAft>
                        <a:tabLst>
                          <a:tab pos="846455" algn="l"/>
                        </a:tabLst>
                      </a:pPr>
                      <a:r>
                        <a:rPr lang="vi-VN" sz="1700">
                          <a:effectLst/>
                        </a:rPr>
                        <a:t> </a:t>
                      </a:r>
                      <a:endParaRPr lang="vi-VN" sz="170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9</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28.6</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257.4</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81</a:t>
                      </a:r>
                      <a:endParaRPr lang="vi-VN" sz="270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09"/>
                  </a:ext>
                </a:extLst>
              </a:tr>
              <a:tr h="601010">
                <a:tc>
                  <a:txBody>
                    <a:bodyPr/>
                    <a:lstStyle/>
                    <a:p>
                      <a:pPr marL="0" marR="0">
                        <a:lnSpc>
                          <a:spcPct val="115000"/>
                        </a:lnSpc>
                        <a:spcBef>
                          <a:spcPts val="0"/>
                        </a:spcBef>
                        <a:spcAft>
                          <a:spcPts val="0"/>
                        </a:spcAft>
                        <a:tabLst>
                          <a:tab pos="846455" algn="l"/>
                        </a:tabLst>
                      </a:pPr>
                      <a:r>
                        <a:rPr lang="vi-VN" sz="1700">
                          <a:effectLst/>
                        </a:rPr>
                        <a:t> </a:t>
                      </a:r>
                      <a:endParaRPr lang="vi-VN" sz="170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10</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31.4</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314</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100</a:t>
                      </a:r>
                      <a:endParaRPr lang="vi-VN" sz="270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10"/>
                  </a:ext>
                </a:extLst>
              </a:tr>
              <a:tr h="601010">
                <a:tc>
                  <a:txBody>
                    <a:bodyPr/>
                    <a:lstStyle/>
                    <a:p>
                      <a:pPr marL="0" marR="0">
                        <a:lnSpc>
                          <a:spcPct val="115000"/>
                        </a:lnSpc>
                        <a:spcBef>
                          <a:spcPts val="0"/>
                        </a:spcBef>
                        <a:spcAft>
                          <a:spcPts val="0"/>
                        </a:spcAft>
                        <a:tabLst>
                          <a:tab pos="846455" algn="l"/>
                        </a:tabLst>
                      </a:pPr>
                      <a:r>
                        <a:rPr lang="vi-VN" sz="1700" dirty="0">
                          <a:effectLst/>
                        </a:rPr>
                        <a:t>Tổng</a:t>
                      </a:r>
                      <a:endParaRPr lang="vi-VN" sz="1700" dirty="0">
                        <a:effectLst/>
                        <a:latin typeface="Calibri"/>
                        <a:ea typeface="Calibri"/>
                        <a:cs typeface="Times New Roman"/>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55</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a:effectLst/>
                          <a:latin typeface="Times New Roman" pitchFamily="18" charset="0"/>
                          <a:cs typeface="Times New Roman" pitchFamily="18" charset="0"/>
                        </a:rPr>
                        <a:t>264.5</a:t>
                      </a:r>
                      <a:endParaRPr lang="vi-VN" sz="270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1545.5</a:t>
                      </a:r>
                      <a:endParaRPr lang="vi-VN" sz="2700" dirty="0">
                        <a:effectLst/>
                        <a:latin typeface="Times New Roman" pitchFamily="18" charset="0"/>
                        <a:ea typeface="Calibri"/>
                        <a:cs typeface="Times New Roman" pitchFamily="18" charset="0"/>
                      </a:endParaRPr>
                    </a:p>
                  </a:txBody>
                  <a:tcPr marL="102870" marR="102870" marT="0" marB="0"/>
                </a:tc>
                <a:tc>
                  <a:txBody>
                    <a:bodyPr/>
                    <a:lstStyle/>
                    <a:p>
                      <a:pPr marL="0" marR="0">
                        <a:lnSpc>
                          <a:spcPct val="115000"/>
                        </a:lnSpc>
                        <a:spcBef>
                          <a:spcPts val="0"/>
                        </a:spcBef>
                        <a:spcAft>
                          <a:spcPts val="0"/>
                        </a:spcAft>
                        <a:tabLst>
                          <a:tab pos="846455" algn="l"/>
                        </a:tabLst>
                      </a:pPr>
                      <a:r>
                        <a:rPr lang="vi-VN" sz="2700" dirty="0">
                          <a:effectLst/>
                          <a:latin typeface="Times New Roman" pitchFamily="18" charset="0"/>
                          <a:cs typeface="Times New Roman" pitchFamily="18" charset="0"/>
                        </a:rPr>
                        <a:t>385</a:t>
                      </a:r>
                      <a:endParaRPr lang="vi-VN" sz="2700" dirty="0">
                        <a:effectLst/>
                        <a:latin typeface="Times New Roman" pitchFamily="18" charset="0"/>
                        <a:ea typeface="Calibri"/>
                        <a:cs typeface="Times New Roman" pitchFamily="18" charset="0"/>
                      </a:endParaRPr>
                    </a:p>
                  </a:txBody>
                  <a:tcPr marL="102870" marR="102870" marT="0" marB="0"/>
                </a:tc>
                <a:extLst>
                  <a:ext uri="{0D108BD9-81ED-4DB2-BD59-A6C34878D82A}">
                    <a16:rowId xmlns:a16="http://schemas.microsoft.com/office/drawing/2014/main" val="10011"/>
                  </a:ext>
                </a:extLst>
              </a:tr>
            </a:tbl>
          </a:graphicData>
        </a:graphic>
      </p:graphicFrame>
      <mc:AlternateContent xmlns:mc="http://schemas.openxmlformats.org/markup-compatibility/2006" xmlns:a14="http://schemas.microsoft.com/office/drawing/2010/main">
        <mc:Choice Requires="a14">
          <p:sp>
            <p:nvSpPr>
              <p:cNvPr id="16" name="Title 1">
                <a:extLst>
                  <a:ext uri="{FF2B5EF4-FFF2-40B4-BE49-F238E27FC236}">
                    <a16:creationId xmlns:a16="http://schemas.microsoft.com/office/drawing/2014/main" id="{51A1E673-1A5B-76A4-0FE5-825623E7D4A5}"/>
                  </a:ext>
                </a:extLst>
              </p:cNvPr>
              <p:cNvSpPr txBox="1">
                <a:spLocks/>
              </p:cNvSpPr>
              <p:nvPr/>
            </p:nvSpPr>
            <p:spPr>
              <a:xfrm>
                <a:off x="1981200" y="1181100"/>
                <a:ext cx="7214595" cy="647921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14:m>
                  <m:oMath xmlns:m="http://schemas.openxmlformats.org/officeDocument/2006/math">
                    <m:bar>
                      <m:barPr>
                        <m:pos m:val="top"/>
                        <m:ctrlPr>
                          <a:rPr lang="vi-VN" sz="3000" i="1" smtClean="0">
                            <a:latin typeface="Cambria Math" panose="02040503050406030204" pitchFamily="18" charset="0"/>
                          </a:rPr>
                        </m:ctrlPr>
                      </m:barPr>
                      <m:e>
                        <m:r>
                          <a:rPr lang="vi-VN" sz="3000" i="1">
                            <a:latin typeface="Cambria Math"/>
                          </a:rPr>
                          <m:t>𝑡</m:t>
                        </m:r>
                      </m:e>
                    </m:bar>
                  </m:oMath>
                </a14:m>
                <a:r>
                  <a:rPr lang="vi-VN" sz="3000" dirty="0">
                    <a:latin typeface="Times New Roman" pitchFamily="18" charset="0"/>
                    <a:cs typeface="Times New Roman" pitchFamily="18" charset="0"/>
                  </a:rPr>
                  <a:t> = </a:t>
                </a:r>
                <a14:m>
                  <m:oMath xmlns:m="http://schemas.openxmlformats.org/officeDocument/2006/math">
                    <m:f>
                      <m:fPr>
                        <m:ctrlPr>
                          <a:rPr lang="vi-VN" sz="3000" i="1">
                            <a:latin typeface="Cambria Math" panose="02040503050406030204" pitchFamily="18" charset="0"/>
                          </a:rPr>
                        </m:ctrlPr>
                      </m:fPr>
                      <m:num>
                        <m:r>
                          <a:rPr lang="vi-VN" sz="3000" i="1">
                            <a:latin typeface="Cambria Math"/>
                          </a:rPr>
                          <m:t>55</m:t>
                        </m:r>
                      </m:num>
                      <m:den>
                        <m:r>
                          <a:rPr lang="vi-VN" sz="3000" i="1">
                            <a:latin typeface="Cambria Math"/>
                          </a:rPr>
                          <m:t>10</m:t>
                        </m:r>
                      </m:den>
                    </m:f>
                  </m:oMath>
                </a14:m>
                <a:r>
                  <a:rPr lang="vi-VN" sz="3000" dirty="0">
                    <a:latin typeface="Times New Roman" pitchFamily="18" charset="0"/>
                    <a:cs typeface="Times New Roman" pitchFamily="18" charset="0"/>
                  </a:rPr>
                  <a:t> =5.5</a:t>
                </a:r>
                <a:br>
                  <a:rPr lang="vi-VN" sz="3000" dirty="0">
                    <a:latin typeface="Times New Roman" pitchFamily="18" charset="0"/>
                    <a:cs typeface="Times New Roman" pitchFamily="18" charset="0"/>
                  </a:rPr>
                </a:br>
                <a:br>
                  <a:rPr lang="vi-VN" sz="3000" dirty="0">
                    <a:latin typeface="Times New Roman" pitchFamily="18" charset="0"/>
                    <a:cs typeface="Times New Roman" pitchFamily="18" charset="0"/>
                  </a:rPr>
                </a:br>
                <a14:m>
                  <m:oMath xmlns:m="http://schemas.openxmlformats.org/officeDocument/2006/math">
                    <m:bar>
                      <m:barPr>
                        <m:pos m:val="top"/>
                        <m:ctrlPr>
                          <a:rPr lang="vi-VN" sz="3000" i="1">
                            <a:latin typeface="Cambria Math" panose="02040503050406030204" pitchFamily="18" charset="0"/>
                          </a:rPr>
                        </m:ctrlPr>
                      </m:barPr>
                      <m:e>
                        <m:r>
                          <a:rPr lang="vi-VN" sz="3000" i="1">
                            <a:latin typeface="Cambria Math"/>
                          </a:rPr>
                          <m:t>𝑌</m:t>
                        </m:r>
                      </m:e>
                    </m:bar>
                  </m:oMath>
                </a14:m>
                <a:r>
                  <a:rPr lang="vi-VN" sz="3000" dirty="0">
                    <a:latin typeface="Times New Roman" pitchFamily="18" charset="0"/>
                    <a:cs typeface="Times New Roman" pitchFamily="18" charset="0"/>
                  </a:rPr>
                  <a:t> = </a:t>
                </a:r>
                <a14:m>
                  <m:oMath xmlns:m="http://schemas.openxmlformats.org/officeDocument/2006/math">
                    <m:f>
                      <m:fPr>
                        <m:ctrlPr>
                          <a:rPr lang="vi-VN" sz="3000" i="1">
                            <a:latin typeface="Cambria Math" panose="02040503050406030204" pitchFamily="18" charset="0"/>
                          </a:rPr>
                        </m:ctrlPr>
                      </m:fPr>
                      <m:num>
                        <m:r>
                          <a:rPr lang="vi-VN" sz="3000" i="1">
                            <a:latin typeface="Cambria Math"/>
                          </a:rPr>
                          <m:t>264.5</m:t>
                        </m:r>
                      </m:num>
                      <m:den>
                        <m:r>
                          <a:rPr lang="vi-VN" sz="3000" i="1">
                            <a:latin typeface="Cambria Math"/>
                          </a:rPr>
                          <m:t>10</m:t>
                        </m:r>
                      </m:den>
                    </m:f>
                  </m:oMath>
                </a14:m>
                <a:r>
                  <a:rPr lang="vi-VN" sz="3000" dirty="0">
                    <a:latin typeface="Times New Roman" pitchFamily="18" charset="0"/>
                    <a:cs typeface="Times New Roman" pitchFamily="18" charset="0"/>
                  </a:rPr>
                  <a:t> = 26.45</a:t>
                </a:r>
                <a:br>
                  <a:rPr lang="vi-VN" sz="3000" dirty="0">
                    <a:latin typeface="Times New Roman" pitchFamily="18" charset="0"/>
                    <a:cs typeface="Times New Roman" pitchFamily="18" charset="0"/>
                  </a:rPr>
                </a:br>
                <a:br>
                  <a:rPr lang="vi-VN" sz="3000" dirty="0">
                    <a:latin typeface="Times New Roman" pitchFamily="18" charset="0"/>
                    <a:cs typeface="Times New Roman" pitchFamily="18" charset="0"/>
                  </a:rPr>
                </a:br>
                <a:r>
                  <a:rPr lang="vi-VN" sz="3000" dirty="0">
                    <a:latin typeface="Times New Roman" pitchFamily="18" charset="0"/>
                    <a:cs typeface="Times New Roman" pitchFamily="18" charset="0"/>
                  </a:rPr>
                  <a:t>b</a:t>
                </a:r>
                <a:r>
                  <a:rPr lang="vi-VN" sz="3000" baseline="-25000" dirty="0">
                    <a:latin typeface="Times New Roman" pitchFamily="18" charset="0"/>
                    <a:cs typeface="Times New Roman" pitchFamily="18" charset="0"/>
                  </a:rPr>
                  <a:t>1</a:t>
                </a:r>
                <a:r>
                  <a:rPr lang="vi-VN" sz="3000" dirty="0">
                    <a:latin typeface="Times New Roman" pitchFamily="18" charset="0"/>
                    <a:cs typeface="Times New Roman" pitchFamily="18" charset="0"/>
                  </a:rPr>
                  <a:t> = </a:t>
                </a:r>
                <a14:m>
                  <m:oMath xmlns:m="http://schemas.openxmlformats.org/officeDocument/2006/math">
                    <m:f>
                      <m:fPr>
                        <m:ctrlPr>
                          <a:rPr lang="vi-VN" sz="3000" i="1">
                            <a:latin typeface="Cambria Math" panose="02040503050406030204" pitchFamily="18" charset="0"/>
                          </a:rPr>
                        </m:ctrlPr>
                      </m:fPr>
                      <m:num>
                        <m:r>
                          <a:rPr lang="vi-VN" sz="3000" i="1">
                            <a:latin typeface="Cambria Math"/>
                          </a:rPr>
                          <m:t>1545.5−(55)(264.5)/10</m:t>
                        </m:r>
                      </m:num>
                      <m:den>
                        <m:r>
                          <a:rPr lang="vi-VN" sz="3000" i="1">
                            <a:latin typeface="Cambria Math"/>
                          </a:rPr>
                          <m:t>385−</m:t>
                        </m:r>
                        <m:sSup>
                          <m:sSupPr>
                            <m:ctrlPr>
                              <a:rPr lang="vi-VN" sz="3000" i="1">
                                <a:latin typeface="Cambria Math" panose="02040503050406030204" pitchFamily="18" charset="0"/>
                              </a:rPr>
                            </m:ctrlPr>
                          </m:sSupPr>
                          <m:e>
                            <m:r>
                              <a:rPr lang="vi-VN" sz="3000" i="1">
                                <a:latin typeface="Cambria Math"/>
                              </a:rPr>
                              <m:t>55</m:t>
                            </m:r>
                          </m:e>
                          <m:sup>
                            <m:r>
                              <a:rPr lang="vi-VN" sz="3000" i="1">
                                <a:latin typeface="Cambria Math"/>
                              </a:rPr>
                              <m:t>2</m:t>
                            </m:r>
                          </m:sup>
                        </m:sSup>
                        <m:r>
                          <a:rPr lang="vi-VN" sz="3000" i="1">
                            <a:latin typeface="Cambria Math"/>
                          </a:rPr>
                          <m:t>/10</m:t>
                        </m:r>
                      </m:den>
                    </m:f>
                  </m:oMath>
                </a14:m>
                <a:r>
                  <a:rPr lang="vi-VN" sz="3000" dirty="0">
                    <a:latin typeface="Times New Roman" pitchFamily="18" charset="0"/>
                    <a:cs typeface="Times New Roman" pitchFamily="18" charset="0"/>
                  </a:rPr>
                  <a:t> = 1.1</a:t>
                </a:r>
                <a:br>
                  <a:rPr lang="vi-VN" sz="3000" dirty="0">
                    <a:latin typeface="Times New Roman" pitchFamily="18" charset="0"/>
                    <a:cs typeface="Times New Roman" pitchFamily="18" charset="0"/>
                  </a:rPr>
                </a:br>
                <a:br>
                  <a:rPr lang="vi-VN" sz="3000" dirty="0">
                    <a:latin typeface="Times New Roman" pitchFamily="18" charset="0"/>
                    <a:cs typeface="Times New Roman" pitchFamily="18" charset="0"/>
                  </a:rPr>
                </a:br>
                <a:r>
                  <a:rPr lang="vi-VN" sz="3000" dirty="0">
                    <a:latin typeface="Times New Roman" pitchFamily="18" charset="0"/>
                    <a:cs typeface="Times New Roman" pitchFamily="18" charset="0"/>
                  </a:rPr>
                  <a:t>b</a:t>
                </a:r>
                <a:r>
                  <a:rPr lang="vi-VN" sz="3000" baseline="-25000" dirty="0">
                    <a:latin typeface="Times New Roman" pitchFamily="18" charset="0"/>
                    <a:cs typeface="Times New Roman" pitchFamily="18" charset="0"/>
                  </a:rPr>
                  <a:t>0</a:t>
                </a:r>
                <a:r>
                  <a:rPr lang="vi-VN" sz="3000" dirty="0">
                    <a:latin typeface="Times New Roman" pitchFamily="18" charset="0"/>
                    <a:cs typeface="Times New Roman" pitchFamily="18" charset="0"/>
                  </a:rPr>
                  <a:t> = 26.45 – 1.1(5.5)=20.4</a:t>
                </a:r>
                <a:br>
                  <a:rPr lang="vi-VN" sz="3000" dirty="0">
                    <a:latin typeface="Times New Roman" pitchFamily="18" charset="0"/>
                    <a:cs typeface="Times New Roman" pitchFamily="18" charset="0"/>
                  </a:rPr>
                </a:br>
                <a:br>
                  <a:rPr lang="vi-VN" sz="3000" dirty="0">
                    <a:latin typeface="Times New Roman" pitchFamily="18" charset="0"/>
                    <a:cs typeface="Times New Roman" pitchFamily="18" charset="0"/>
                  </a:rPr>
                </a:br>
                <a:r>
                  <a:rPr lang="vi-VN" sz="3000" dirty="0">
                    <a:latin typeface="Times New Roman" pitchFamily="18" charset="0"/>
                    <a:cs typeface="Times New Roman" pitchFamily="18" charset="0"/>
                  </a:rPr>
                  <a:t>= 1.1</a:t>
                </a:r>
                <a:br>
                  <a:rPr lang="vi-VN" sz="3000" dirty="0">
                    <a:latin typeface="Times New Roman" pitchFamily="18" charset="0"/>
                    <a:cs typeface="Times New Roman" pitchFamily="18" charset="0"/>
                  </a:rPr>
                </a:br>
                <a:br>
                  <a:rPr lang="vi-VN" sz="3000" dirty="0">
                    <a:latin typeface="Times New Roman" pitchFamily="18" charset="0"/>
                    <a:cs typeface="Times New Roman" pitchFamily="18" charset="0"/>
                  </a:rPr>
                </a:br>
                <a:r>
                  <a:rPr lang="vi-VN" sz="3000" dirty="0">
                    <a:latin typeface="Times New Roman" pitchFamily="18" charset="0"/>
                    <a:cs typeface="Times New Roman" pitchFamily="18" charset="0"/>
                  </a:rPr>
                  <a:t>Do đó:</a:t>
                </a:r>
              </a:p>
            </p:txBody>
          </p:sp>
        </mc:Choice>
        <mc:Fallback xmlns="">
          <p:sp>
            <p:nvSpPr>
              <p:cNvPr id="16" name="Title 1">
                <a:extLst>
                  <a:ext uri="{FF2B5EF4-FFF2-40B4-BE49-F238E27FC236}">
                    <a16:creationId xmlns:a16="http://schemas.microsoft.com/office/drawing/2014/main" id="{51A1E673-1A5B-76A4-0FE5-825623E7D4A5}"/>
                  </a:ext>
                </a:extLst>
              </p:cNvPr>
              <p:cNvSpPr txBox="1">
                <a:spLocks noRot="1" noChangeAspect="1" noMove="1" noResize="1" noEditPoints="1" noAdjustHandles="1" noChangeArrowheads="1" noChangeShapeType="1" noTextEdit="1"/>
              </p:cNvSpPr>
              <p:nvPr/>
            </p:nvSpPr>
            <p:spPr>
              <a:xfrm>
                <a:off x="1981200" y="1181100"/>
                <a:ext cx="7214595" cy="6479212"/>
              </a:xfrm>
              <a:prstGeom prst="rect">
                <a:avLst/>
              </a:prstGeom>
              <a:blipFill>
                <a:blip r:embed="rId3"/>
                <a:stretch>
                  <a:fillRect l="-1775"/>
                </a:stretch>
              </a:blipFill>
            </p:spPr>
            <p:txBody>
              <a:bodyPr/>
              <a:lstStyle/>
              <a:p>
                <a:r>
                  <a:rPr lang="en-US">
                    <a:noFill/>
                  </a:rPr>
                  <a:t> </a:t>
                </a:r>
              </a:p>
            </p:txBody>
          </p:sp>
        </mc:Fallback>
      </mc:AlternateContent>
      <p:pic>
        <p:nvPicPr>
          <p:cNvPr id="19" name="Picture 7">
            <a:extLst>
              <a:ext uri="{FF2B5EF4-FFF2-40B4-BE49-F238E27FC236}">
                <a16:creationId xmlns:a16="http://schemas.microsoft.com/office/drawing/2014/main" id="{13E31516-57C8-13EE-F100-EAECC972E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5832" y="6339246"/>
            <a:ext cx="4192915" cy="80887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
            <a:extLst>
              <a:ext uri="{FF2B5EF4-FFF2-40B4-BE49-F238E27FC236}">
                <a16:creationId xmlns:a16="http://schemas.microsoft.com/office/drawing/2014/main" id="{18603004-53F4-6EB3-DE0E-52A5C56A5C25}"/>
              </a:ext>
            </a:extLst>
          </p:cNvPr>
          <p:cNvSpPr>
            <a:spLocks noChangeArrowheads="1"/>
          </p:cNvSpPr>
          <p:nvPr/>
        </p:nvSpPr>
        <p:spPr bwMode="auto">
          <a:xfrm>
            <a:off x="1657321" y="7510229"/>
            <a:ext cx="14801879"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defTabSz="1371600" fontAlgn="base">
              <a:spcBef>
                <a:spcPct val="0"/>
              </a:spcBef>
              <a:spcAft>
                <a:spcPct val="0"/>
              </a:spcAft>
              <a:tabLst>
                <a:tab pos="1269207" algn="l"/>
              </a:tabLst>
            </a:pPr>
            <a:r>
              <a:rPr lang="vi-VN" sz="3000" dirty="0">
                <a:latin typeface="Times New Roman" pitchFamily="18" charset="0"/>
                <a:ea typeface="Calibri" pitchFamily="34" charset="0"/>
                <a:cs typeface="Times New Roman" pitchFamily="18" charset="0"/>
              </a:rPr>
              <a:t>Là biểu thức thành phần xu hướng tuyến tính của chuỗi thời gian doanh số xe đạp.</a:t>
            </a:r>
            <a:endParaRPr lang="vi-VN" sz="3000" dirty="0">
              <a:latin typeface="Times New Roman" pitchFamily="18" charset="0"/>
              <a:cs typeface="Times New Roman" pitchFamily="18" charset="0"/>
            </a:endParaRPr>
          </a:p>
          <a:p>
            <a:pPr defTabSz="1371600" eaLnBrk="0" fontAlgn="base" hangingPunct="0">
              <a:spcBef>
                <a:spcPct val="0"/>
              </a:spcBef>
              <a:spcAft>
                <a:spcPct val="0"/>
              </a:spcAft>
              <a:tabLst>
                <a:tab pos="1269207" algn="l"/>
              </a:tabLst>
            </a:pPr>
            <a:r>
              <a:rPr lang="vi-VN" sz="3000" dirty="0">
                <a:latin typeface="Times New Roman" pitchFamily="18" charset="0"/>
                <a:ea typeface="Calibri" pitchFamily="34" charset="0"/>
                <a:cs typeface="Times New Roman" pitchFamily="18" charset="0"/>
              </a:rPr>
              <a:t>Hệ số 1.1 cho biết trong 10 năm qua khi thời gian tăng thêm 1 năm thì doanh số sẽ tăng trung bình 1.100 đơn vị.</a:t>
            </a:r>
            <a:endParaRPr lang="vi-VN" sz="3000" dirty="0">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8D156783-D02C-0779-C6FC-B6A2A1EA1297}"/>
              </a:ext>
            </a:extLst>
          </p:cNvPr>
          <p:cNvSpPr/>
          <p:nvPr/>
        </p:nvSpPr>
        <p:spPr>
          <a:xfrm>
            <a:off x="2392953" y="1527842"/>
            <a:ext cx="12942218" cy="923330"/>
          </a:xfrm>
          <a:prstGeom prst="rect">
            <a:avLst/>
          </a:prstGeom>
        </p:spPr>
        <p:txBody>
          <a:bodyPr wrap="square">
            <a:spAutoFit/>
          </a:bodyPr>
          <a:lstStyle/>
          <a:p>
            <a:pPr marL="428625" indent="-428625">
              <a:buFont typeface="Wingdings" pitchFamily="2" charset="2"/>
              <a:buChar char="q"/>
            </a:pPr>
            <a:r>
              <a:rPr lang="vi-VN" sz="2700" dirty="0">
                <a:latin typeface="Times New Roman" pitchFamily="18" charset="0"/>
                <a:cs typeface="Times New Roman" pitchFamily="18" charset="0"/>
              </a:rPr>
              <a:t>Giả sử rằng xu hướng 10 năm qua của doanh số là một chỉ báo tốt cho tương lai phương trình trên có thể được dùng để dự phóng thành phần xu hướng của chuỗi thời gian</a:t>
            </a:r>
            <a:endParaRPr lang="vi-VN" sz="2700" dirty="0"/>
          </a:p>
        </p:txBody>
      </p:sp>
      <p:sp>
        <p:nvSpPr>
          <p:cNvPr id="23" name="Rectangle 22">
            <a:extLst>
              <a:ext uri="{FF2B5EF4-FFF2-40B4-BE49-F238E27FC236}">
                <a16:creationId xmlns:a16="http://schemas.microsoft.com/office/drawing/2014/main" id="{08C39FBC-0C36-95BF-30B1-43AAE003096C}"/>
              </a:ext>
            </a:extLst>
          </p:cNvPr>
          <p:cNvSpPr/>
          <p:nvPr/>
        </p:nvSpPr>
        <p:spPr>
          <a:xfrm>
            <a:off x="2409572" y="2923117"/>
            <a:ext cx="12552857" cy="923330"/>
          </a:xfrm>
          <a:prstGeom prst="rect">
            <a:avLst/>
          </a:prstGeom>
        </p:spPr>
        <p:txBody>
          <a:bodyPr wrap="square">
            <a:spAutoFit/>
          </a:bodyPr>
          <a:lstStyle/>
          <a:p>
            <a:pPr>
              <a:buClrTx/>
              <a:buFont typeface="Wingdings" pitchFamily="2" charset="2"/>
              <a:buChar char="q"/>
            </a:pPr>
            <a:r>
              <a:rPr lang="vi-VN" sz="2700" dirty="0">
                <a:latin typeface="Times New Roman" pitchFamily="18" charset="0"/>
                <a:cs typeface="Times New Roman" pitchFamily="18" charset="0"/>
              </a:rPr>
              <a:t> VD : thế t=11 vào phương trình ta sẽ có dự phóng xu hướng cho năm kế  tiếp:</a:t>
            </a:r>
          </a:p>
          <a:p>
            <a:pPr algn="ctr"/>
            <a:r>
              <a:rPr lang="vi-VN" sz="2700" b="1" dirty="0">
                <a:latin typeface="Times New Roman" pitchFamily="18" charset="0"/>
                <a:cs typeface="Times New Roman" pitchFamily="18" charset="0"/>
              </a:rPr>
              <a:t>  T11 =20.4 +1.1(11)=32.5</a:t>
            </a:r>
            <a:endParaRPr lang="vi-VN" sz="2700" dirty="0">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7B27981E-9A74-3686-1B09-34A8B2200A8E}"/>
              </a:ext>
            </a:extLst>
          </p:cNvPr>
          <p:cNvSpPr/>
          <p:nvPr/>
        </p:nvSpPr>
        <p:spPr>
          <a:xfrm>
            <a:off x="2524307" y="4627001"/>
            <a:ext cx="12542624" cy="507831"/>
          </a:xfrm>
          <a:prstGeom prst="rect">
            <a:avLst/>
          </a:prstGeom>
        </p:spPr>
        <p:txBody>
          <a:bodyPr wrap="square">
            <a:spAutoFit/>
          </a:bodyPr>
          <a:lstStyle/>
          <a:p>
            <a:r>
              <a:rPr lang="vi-VN" sz="2700" dirty="0">
                <a:latin typeface="Times New Roman" pitchFamily="18" charset="0"/>
                <a:cs typeface="Times New Roman" pitchFamily="18" charset="0"/>
              </a:rPr>
              <a:t>=&gt;chúng ta dự báo doanh số cho năm tới là 32500 chiếc xe đạp.</a:t>
            </a:r>
          </a:p>
        </p:txBody>
      </p:sp>
    </p:spTree>
    <p:extLst>
      <p:ext uri="{BB962C8B-B14F-4D97-AF65-F5344CB8AC3E}">
        <p14:creationId xmlns:p14="http://schemas.microsoft.com/office/powerpoint/2010/main" val="288232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fltVal val="0"/>
                                          </p:val>
                                        </p:tav>
                                        <p:tav tm="100000">
                                          <p:val>
                                            <p:strVal val="#ppt_w"/>
                                          </p:val>
                                        </p:tav>
                                      </p:tavLst>
                                    </p:anim>
                                    <p:anim calcmode="lin" valueType="num">
                                      <p:cBhvr>
                                        <p:cTn id="43" dur="1000" fill="hold"/>
                                        <p:tgtEl>
                                          <p:spTgt spid="19"/>
                                        </p:tgtEl>
                                        <p:attrNameLst>
                                          <p:attrName>ppt_h</p:attrName>
                                        </p:attrNameLst>
                                      </p:cBhvr>
                                      <p:tavLst>
                                        <p:tav tm="0">
                                          <p:val>
                                            <p:fltVal val="0"/>
                                          </p:val>
                                        </p:tav>
                                        <p:tav tm="100000">
                                          <p:val>
                                            <p:strVal val="#ppt_h"/>
                                          </p:val>
                                        </p:tav>
                                      </p:tavLst>
                                    </p:anim>
                                    <p:anim calcmode="lin" valueType="num">
                                      <p:cBhvr>
                                        <p:cTn id="44" dur="1000" fill="hold"/>
                                        <p:tgtEl>
                                          <p:spTgt spid="19"/>
                                        </p:tgtEl>
                                        <p:attrNameLst>
                                          <p:attrName>style.rotation</p:attrName>
                                        </p:attrNameLst>
                                      </p:cBhvr>
                                      <p:tavLst>
                                        <p:tav tm="0">
                                          <p:val>
                                            <p:fltVal val="90"/>
                                          </p:val>
                                        </p:tav>
                                        <p:tav tm="100000">
                                          <p:val>
                                            <p:fltVal val="0"/>
                                          </p:val>
                                        </p:tav>
                                      </p:tavLst>
                                    </p:anim>
                                    <p:animEffect transition="in" filter="fade">
                                      <p:cBhvr>
                                        <p:cTn id="45" dur="1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6"/>
                                        </p:tgtEl>
                                      </p:cBhvr>
                                    </p:animEffect>
                                    <p:anim calcmode="lin" valueType="num">
                                      <p:cBhvr>
                                        <p:cTn id="56" dur="1000"/>
                                        <p:tgtEl>
                                          <p:spTgt spid="16"/>
                                        </p:tgtEl>
                                        <p:attrNameLst>
                                          <p:attrName>ppt_x</p:attrName>
                                        </p:attrNameLst>
                                      </p:cBhvr>
                                      <p:tavLst>
                                        <p:tav tm="0">
                                          <p:val>
                                            <p:strVal val="ppt_x"/>
                                          </p:val>
                                        </p:tav>
                                        <p:tav tm="100000">
                                          <p:val>
                                            <p:strVal val="ppt_x"/>
                                          </p:val>
                                        </p:tav>
                                      </p:tavLst>
                                    </p:anim>
                                    <p:anim calcmode="lin" valueType="num">
                                      <p:cBhvr>
                                        <p:cTn id="57" dur="1000"/>
                                        <p:tgtEl>
                                          <p:spTgt spid="16"/>
                                        </p:tgtEl>
                                        <p:attrNameLst>
                                          <p:attrName>ppt_y</p:attrName>
                                        </p:attrNameLst>
                                      </p:cBhvr>
                                      <p:tavLst>
                                        <p:tav tm="0">
                                          <p:val>
                                            <p:strVal val="ppt_y"/>
                                          </p:val>
                                        </p:tav>
                                        <p:tav tm="100000">
                                          <p:val>
                                            <p:strVal val="ppt_y+.1"/>
                                          </p:val>
                                        </p:tav>
                                      </p:tavLst>
                                    </p:anim>
                                    <p:set>
                                      <p:cBhvr>
                                        <p:cTn id="58" dur="1" fill="hold">
                                          <p:stCondLst>
                                            <p:cond delay="999"/>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9"/>
                                        </p:tgtEl>
                                      </p:cBhvr>
                                    </p:animEffect>
                                    <p:anim calcmode="lin" valueType="num">
                                      <p:cBhvr>
                                        <p:cTn id="63" dur="1000"/>
                                        <p:tgtEl>
                                          <p:spTgt spid="19"/>
                                        </p:tgtEl>
                                        <p:attrNameLst>
                                          <p:attrName>ppt_x</p:attrName>
                                        </p:attrNameLst>
                                      </p:cBhvr>
                                      <p:tavLst>
                                        <p:tav tm="0">
                                          <p:val>
                                            <p:strVal val="ppt_x"/>
                                          </p:val>
                                        </p:tav>
                                        <p:tav tm="100000">
                                          <p:val>
                                            <p:strVal val="ppt_x"/>
                                          </p:val>
                                        </p:tav>
                                      </p:tavLst>
                                    </p:anim>
                                    <p:anim calcmode="lin" valueType="num">
                                      <p:cBhvr>
                                        <p:cTn id="64" dur="1000"/>
                                        <p:tgtEl>
                                          <p:spTgt spid="19"/>
                                        </p:tgtEl>
                                        <p:attrNameLst>
                                          <p:attrName>ppt_y</p:attrName>
                                        </p:attrNameLst>
                                      </p:cBhvr>
                                      <p:tavLst>
                                        <p:tav tm="0">
                                          <p:val>
                                            <p:strVal val="ppt_y"/>
                                          </p:val>
                                        </p:tav>
                                        <p:tav tm="100000">
                                          <p:val>
                                            <p:strVal val="ppt_y+.1"/>
                                          </p:val>
                                        </p:tav>
                                      </p:tavLst>
                                    </p:anim>
                                    <p:set>
                                      <p:cBhvr>
                                        <p:cTn id="65" dur="1" fill="hold">
                                          <p:stCondLst>
                                            <p:cond delay="999"/>
                                          </p:stCondLst>
                                        </p:cTn>
                                        <p:tgtEl>
                                          <p:spTgt spid="1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3"/>
                                        </p:tgtEl>
                                      </p:cBhvr>
                                    </p:animEffect>
                                    <p:anim calcmode="lin" valueType="num">
                                      <p:cBhvr>
                                        <p:cTn id="70" dur="1000"/>
                                        <p:tgtEl>
                                          <p:spTgt spid="13"/>
                                        </p:tgtEl>
                                        <p:attrNameLst>
                                          <p:attrName>ppt_x</p:attrName>
                                        </p:attrNameLst>
                                      </p:cBhvr>
                                      <p:tavLst>
                                        <p:tav tm="0">
                                          <p:val>
                                            <p:strVal val="ppt_x"/>
                                          </p:val>
                                        </p:tav>
                                        <p:tav tm="100000">
                                          <p:val>
                                            <p:strVal val="ppt_x"/>
                                          </p:val>
                                        </p:tav>
                                      </p:tavLst>
                                    </p:anim>
                                    <p:anim calcmode="lin" valueType="num">
                                      <p:cBhvr>
                                        <p:cTn id="71" dur="1000"/>
                                        <p:tgtEl>
                                          <p:spTgt spid="13"/>
                                        </p:tgtEl>
                                        <p:attrNameLst>
                                          <p:attrName>ppt_y</p:attrName>
                                        </p:attrNameLst>
                                      </p:cBhvr>
                                      <p:tavLst>
                                        <p:tav tm="0">
                                          <p:val>
                                            <p:strVal val="ppt_y"/>
                                          </p:val>
                                        </p:tav>
                                        <p:tav tm="100000">
                                          <p:val>
                                            <p:strVal val="ppt_y+.1"/>
                                          </p:val>
                                        </p:tav>
                                      </p:tavLst>
                                    </p:anim>
                                    <p:set>
                                      <p:cBhvr>
                                        <p:cTn id="72" dur="1" fill="hold">
                                          <p:stCondLst>
                                            <p:cond delay="999"/>
                                          </p:stCondLst>
                                        </p:cTn>
                                        <p:tgtEl>
                                          <p:spTgt spid="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grpId="1" nodeType="clickEffect">
                                  <p:stCondLst>
                                    <p:cond delay="0"/>
                                  </p:stCondLst>
                                  <p:childTnLst>
                                    <p:animEffect transition="out" filter="fade">
                                      <p:cBhvr>
                                        <p:cTn id="76" dur="1000"/>
                                        <p:tgtEl>
                                          <p:spTgt spid="20"/>
                                        </p:tgtEl>
                                      </p:cBhvr>
                                    </p:animEffect>
                                    <p:anim calcmode="lin" valueType="num">
                                      <p:cBhvr>
                                        <p:cTn id="77" dur="1000"/>
                                        <p:tgtEl>
                                          <p:spTgt spid="20"/>
                                        </p:tgtEl>
                                        <p:attrNameLst>
                                          <p:attrName>ppt_x</p:attrName>
                                        </p:attrNameLst>
                                      </p:cBhvr>
                                      <p:tavLst>
                                        <p:tav tm="0">
                                          <p:val>
                                            <p:strVal val="ppt_x"/>
                                          </p:val>
                                        </p:tav>
                                        <p:tav tm="100000">
                                          <p:val>
                                            <p:strVal val="ppt_x"/>
                                          </p:val>
                                        </p:tav>
                                      </p:tavLst>
                                    </p:anim>
                                    <p:anim calcmode="lin" valueType="num">
                                      <p:cBhvr>
                                        <p:cTn id="78" dur="1000"/>
                                        <p:tgtEl>
                                          <p:spTgt spid="20"/>
                                        </p:tgtEl>
                                        <p:attrNameLst>
                                          <p:attrName>ppt_y</p:attrName>
                                        </p:attrNameLst>
                                      </p:cBhvr>
                                      <p:tavLst>
                                        <p:tav tm="0">
                                          <p:val>
                                            <p:strVal val="ppt_y"/>
                                          </p:val>
                                        </p:tav>
                                        <p:tav tm="100000">
                                          <p:val>
                                            <p:strVal val="ppt_y+.1"/>
                                          </p:val>
                                        </p:tav>
                                      </p:tavLst>
                                    </p:anim>
                                    <p:set>
                                      <p:cBhvr>
                                        <p:cTn id="79" dur="1" fill="hold">
                                          <p:stCondLst>
                                            <p:cond delay="999"/>
                                          </p:stCondLst>
                                        </p:cTn>
                                        <p:tgtEl>
                                          <p:spTgt spid="2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additive="base">
                                        <p:cTn id="84" dur="500" fill="hold"/>
                                        <p:tgtEl>
                                          <p:spTgt spid="21"/>
                                        </p:tgtEl>
                                        <p:attrNameLst>
                                          <p:attrName>ppt_x</p:attrName>
                                        </p:attrNameLst>
                                      </p:cBhvr>
                                      <p:tavLst>
                                        <p:tav tm="0">
                                          <p:val>
                                            <p:strVal val="#ppt_x"/>
                                          </p:val>
                                        </p:tav>
                                        <p:tav tm="100000">
                                          <p:val>
                                            <p:strVal val="#ppt_x"/>
                                          </p:val>
                                        </p:tav>
                                      </p:tavLst>
                                    </p:anim>
                                    <p:anim calcmode="lin" valueType="num">
                                      <p:cBhvr additive="base">
                                        <p:cTn id="8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additive="base">
                                        <p:cTn id="90" dur="500" fill="hold"/>
                                        <p:tgtEl>
                                          <p:spTgt spid="23"/>
                                        </p:tgtEl>
                                        <p:attrNameLst>
                                          <p:attrName>ppt_x</p:attrName>
                                        </p:attrNameLst>
                                      </p:cBhvr>
                                      <p:tavLst>
                                        <p:tav tm="0">
                                          <p:val>
                                            <p:strVal val="#ppt_x"/>
                                          </p:val>
                                        </p:tav>
                                        <p:tav tm="100000">
                                          <p:val>
                                            <p:strVal val="#ppt_x"/>
                                          </p:val>
                                        </p:tav>
                                      </p:tavLst>
                                    </p:anim>
                                    <p:anim calcmode="lin" valueType="num">
                                      <p:cBhvr additive="base">
                                        <p:cTn id="9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additive="base">
                                        <p:cTn id="96" dur="500" fill="hold"/>
                                        <p:tgtEl>
                                          <p:spTgt spid="24"/>
                                        </p:tgtEl>
                                        <p:attrNameLst>
                                          <p:attrName>ppt_x</p:attrName>
                                        </p:attrNameLst>
                                      </p:cBhvr>
                                      <p:tavLst>
                                        <p:tav tm="0">
                                          <p:val>
                                            <p:strVal val="#ppt_x"/>
                                          </p:val>
                                        </p:tav>
                                        <p:tav tm="100000">
                                          <p:val>
                                            <p:strVal val="#ppt_x"/>
                                          </p:val>
                                        </p:tav>
                                      </p:tavLst>
                                    </p:anim>
                                    <p:anim calcmode="lin" valueType="num">
                                      <p:cBhvr additive="base">
                                        <p:cTn id="9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6" grpId="0"/>
      <p:bldP spid="16" grpId="1"/>
      <p:bldP spid="20" grpId="0"/>
      <p:bldP spid="20" grpId="1"/>
      <p:bldP spid="21" grpId="0"/>
      <p:bldP spid="23" grpId="0"/>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a:off x="4760008" y="2709046"/>
            <a:ext cx="624737" cy="579301"/>
          </a:xfrm>
          <a:custGeom>
            <a:avLst/>
            <a:gdLst/>
            <a:ahLst/>
            <a:cxnLst/>
            <a:rect l="l" t="t" r="r" b="b"/>
            <a:pathLst>
              <a:path w="624737" h="579301">
                <a:moveTo>
                  <a:pt x="0" y="0"/>
                </a:moveTo>
                <a:lnTo>
                  <a:pt x="624737" y="0"/>
                </a:lnTo>
                <a:lnTo>
                  <a:pt x="624737" y="579301"/>
                </a:lnTo>
                <a:lnTo>
                  <a:pt x="0" y="579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1"/>
          <p:cNvSpPr txBox="1"/>
          <p:nvPr/>
        </p:nvSpPr>
        <p:spPr>
          <a:xfrm>
            <a:off x="9079499" y="4702408"/>
            <a:ext cx="7407052" cy="1035989"/>
          </a:xfrm>
          <a:prstGeom prst="rect">
            <a:avLst/>
          </a:prstGeom>
        </p:spPr>
        <p:txBody>
          <a:bodyPr lIns="0" tIns="0" rIns="0" bIns="0" rtlCol="0" anchor="t">
            <a:spAutoFit/>
          </a:bodyPr>
          <a:lstStyle/>
          <a:p>
            <a:pPr algn="ctr">
              <a:lnSpc>
                <a:spcPts val="9799"/>
              </a:lnSpc>
              <a:spcBef>
                <a:spcPct val="0"/>
              </a:spcBef>
            </a:pPr>
            <a:endParaRPr lang="en-US" sz="3200" b="1" dirty="0">
              <a:solidFill>
                <a:srgbClr val="CD0505"/>
              </a:solidFill>
              <a:latin typeface="Arial" panose="020B0604020202020204" pitchFamily="34" charset="0"/>
              <a:ea typeface="Montserrat Classic Bold"/>
              <a:cs typeface="Arial" panose="020B0604020202020204" pitchFamily="34" charset="0"/>
              <a:sym typeface="Montserrat Classic Bold"/>
            </a:endParaRPr>
          </a:p>
        </p:txBody>
      </p:sp>
      <p:grpSp>
        <p:nvGrpSpPr>
          <p:cNvPr id="28" name="Group 28"/>
          <p:cNvGrpSpPr/>
          <p:nvPr/>
        </p:nvGrpSpPr>
        <p:grpSpPr>
          <a:xfrm rot="-5400000">
            <a:off x="-742627" y="-1518994"/>
            <a:ext cx="2524127" cy="2833625"/>
            <a:chOff x="0" y="0"/>
            <a:chExt cx="765266" cy="859100"/>
          </a:xfrm>
        </p:grpSpPr>
        <p:sp>
          <p:nvSpPr>
            <p:cNvPr id="29" name="Freeform 29"/>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30" name="TextBox 30"/>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sz="3200"/>
            </a:p>
          </p:txBody>
        </p:sp>
      </p:grpSp>
      <p:grpSp>
        <p:nvGrpSpPr>
          <p:cNvPr id="33" name="Group 33"/>
          <p:cNvGrpSpPr/>
          <p:nvPr/>
        </p:nvGrpSpPr>
        <p:grpSpPr>
          <a:xfrm rot="-5400000">
            <a:off x="-839812" y="8864259"/>
            <a:ext cx="2113338" cy="2228464"/>
            <a:chOff x="0" y="0"/>
            <a:chExt cx="770809" cy="812800"/>
          </a:xfrm>
        </p:grpSpPr>
        <p:sp>
          <p:nvSpPr>
            <p:cNvPr id="34" name="Freeform 34"/>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35" name="TextBox 35"/>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sz="3200"/>
            </a:p>
          </p:txBody>
        </p:sp>
      </p:grpSp>
      <p:grpSp>
        <p:nvGrpSpPr>
          <p:cNvPr id="36" name="Group 36"/>
          <p:cNvGrpSpPr/>
          <p:nvPr/>
        </p:nvGrpSpPr>
        <p:grpSpPr>
          <a:xfrm rot="-5400000">
            <a:off x="15715865" y="1276080"/>
            <a:ext cx="1131973" cy="1193638"/>
            <a:chOff x="0" y="0"/>
            <a:chExt cx="770809" cy="812800"/>
          </a:xfrm>
        </p:grpSpPr>
        <p:sp>
          <p:nvSpPr>
            <p:cNvPr id="37" name="Freeform 37"/>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38" name="TextBox 38"/>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sz="3200"/>
            </a:p>
          </p:txBody>
        </p:sp>
      </p:grpSp>
      <p:grpSp>
        <p:nvGrpSpPr>
          <p:cNvPr id="39" name="Group 39"/>
          <p:cNvGrpSpPr/>
          <p:nvPr/>
        </p:nvGrpSpPr>
        <p:grpSpPr>
          <a:xfrm rot="-5400000">
            <a:off x="17192280" y="2351523"/>
            <a:ext cx="609789" cy="684558"/>
            <a:chOff x="0" y="0"/>
            <a:chExt cx="765266" cy="859100"/>
          </a:xfrm>
        </p:grpSpPr>
        <p:sp>
          <p:nvSpPr>
            <p:cNvPr id="40" name="Freeform 40"/>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41" name="TextBox 41"/>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sz="3200"/>
            </a:p>
          </p:txBody>
        </p:sp>
      </p:grpSp>
      <p:sp>
        <p:nvSpPr>
          <p:cNvPr id="54" name="Content Placeholder 2">
            <a:extLst>
              <a:ext uri="{FF2B5EF4-FFF2-40B4-BE49-F238E27FC236}">
                <a16:creationId xmlns:a16="http://schemas.microsoft.com/office/drawing/2014/main" id="{C1A97737-C4C1-F22F-D970-9D0362E6E6F5}"/>
              </a:ext>
            </a:extLst>
          </p:cNvPr>
          <p:cNvSpPr txBox="1">
            <a:spLocks/>
          </p:cNvSpPr>
          <p:nvPr/>
        </p:nvSpPr>
        <p:spPr>
          <a:xfrm>
            <a:off x="2743200" y="2857500"/>
            <a:ext cx="13030200" cy="6858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vi-VN">
                <a:latin typeface="Times New Roman" pitchFamily="18" charset="0"/>
                <a:cs typeface="Times New Roman" pitchFamily="18" charset="0"/>
              </a:rPr>
              <a:t>Chuỗi thời gian không chỉ ra bất kỳ xu hướng dài hạn nào trong bán hàng. </a:t>
            </a:r>
            <a:r>
              <a:rPr lang="en-US">
                <a:latin typeface="Times New Roman" pitchFamily="18" charset="0"/>
                <a:cs typeface="Times New Roman" pitchFamily="18" charset="0"/>
              </a:rPr>
              <a:t>D</a:t>
            </a:r>
            <a:r>
              <a:rPr lang="vi-VN">
                <a:latin typeface="Times New Roman" pitchFamily="18" charset="0"/>
                <a:cs typeface="Times New Roman" pitchFamily="18" charset="0"/>
              </a:rPr>
              <a:t>ữ liệu tuân theo mô hình ngang với biến động ngẫu nhiên và có thể sử dụng tính năng là</a:t>
            </a:r>
            <a:r>
              <a:rPr lang="en-US">
                <a:latin typeface="Times New Roman" pitchFamily="18" charset="0"/>
                <a:cs typeface="Times New Roman" pitchFamily="18" charset="0"/>
              </a:rPr>
              <a:t>m trơn </a:t>
            </a:r>
            <a:r>
              <a:rPr lang="vi-VN">
                <a:latin typeface="Times New Roman" pitchFamily="18" charset="0"/>
                <a:cs typeface="Times New Roman" pitchFamily="18" charset="0"/>
              </a:rPr>
              <a:t>theo hàm mũ để dự báo doanh số. </a:t>
            </a:r>
            <a:r>
              <a:rPr lang="en-US">
                <a:latin typeface="Times New Roman" pitchFamily="18" charset="0"/>
                <a:cs typeface="Times New Roman" pitchFamily="18" charset="0"/>
              </a:rPr>
              <a:t>T</a:t>
            </a:r>
            <a:r>
              <a:rPr lang="vi-VN">
                <a:latin typeface="Times New Roman" pitchFamily="18" charset="0"/>
                <a:cs typeface="Times New Roman" pitchFamily="18" charset="0"/>
              </a:rPr>
              <a:t>uy nhiên, việc kiểm tra chặt chẽ hơn về cốt </a:t>
            </a:r>
            <a:r>
              <a:rPr lang="en-US">
                <a:latin typeface="Times New Roman" pitchFamily="18" charset="0"/>
                <a:cs typeface="Times New Roman" pitchFamily="18" charset="0"/>
              </a:rPr>
              <a:t>lõi</a:t>
            </a:r>
            <a:r>
              <a:rPr lang="vi-VN">
                <a:latin typeface="Times New Roman" pitchFamily="18" charset="0"/>
                <a:cs typeface="Times New Roman" pitchFamily="18" charset="0"/>
              </a:rPr>
              <a:t> của chuỗi thời gian cho thấy </a:t>
            </a:r>
            <a:r>
              <a:rPr lang="en-US">
                <a:latin typeface="Times New Roman" pitchFamily="18" charset="0"/>
                <a:cs typeface="Times New Roman" pitchFamily="18" charset="0"/>
              </a:rPr>
              <a:t>biến động trong mô hình</a:t>
            </a:r>
            <a:r>
              <a:rPr lang="vi-VN">
                <a:latin typeface="Times New Roman" pitchFamily="18" charset="0"/>
                <a:cs typeface="Times New Roman" pitchFamily="18" charset="0"/>
              </a:rPr>
              <a:t>. Nghĩa là, quý đầu tiên và quý thứ ba có doanh thu vừa phải, quý thứ hai là doanh số bán hàng cao nhất, và quý IV có xu hướng là quý thấp nhất về khối lượng bán hàng. </a:t>
            </a:r>
            <a:r>
              <a:rPr lang="en-US">
                <a:latin typeface="Times New Roman" pitchFamily="18" charset="0"/>
                <a:cs typeface="Times New Roman" pitchFamily="18" charset="0"/>
              </a:rPr>
              <a:t>D</a:t>
            </a:r>
            <a:r>
              <a:rPr lang="vi-VN">
                <a:latin typeface="Times New Roman" pitchFamily="18" charset="0"/>
                <a:cs typeface="Times New Roman" pitchFamily="18" charset="0"/>
              </a:rPr>
              <a:t>o đó, chúng tôi kết luận rằng </a:t>
            </a:r>
            <a:r>
              <a:rPr lang="en-US">
                <a:latin typeface="Times New Roman" pitchFamily="18" charset="0"/>
                <a:cs typeface="Times New Roman" pitchFamily="18" charset="0"/>
              </a:rPr>
              <a:t> sự có mặt của </a:t>
            </a:r>
            <a:r>
              <a:rPr lang="vi-VN">
                <a:latin typeface="Times New Roman" pitchFamily="18" charset="0"/>
                <a:cs typeface="Times New Roman" pitchFamily="18" charset="0"/>
              </a:rPr>
              <a:t>mô hình theo mùa </a:t>
            </a:r>
            <a:r>
              <a:rPr lang="en-US">
                <a:latin typeface="Times New Roman" pitchFamily="18" charset="0"/>
                <a:cs typeface="Times New Roman" pitchFamily="18" charset="0"/>
              </a:rPr>
              <a:t>vào mỗi </a:t>
            </a:r>
            <a:r>
              <a:rPr lang="vi-VN">
                <a:latin typeface="Times New Roman" pitchFamily="18" charset="0"/>
                <a:cs typeface="Times New Roman" pitchFamily="18" charset="0"/>
              </a:rPr>
              <a:t>quý.</a:t>
            </a:r>
          </a:p>
          <a:p>
            <a:r>
              <a:rPr lang="en-US">
                <a:latin typeface="Times New Roman" pitchFamily="18" charset="0"/>
                <a:cs typeface="Times New Roman" pitchFamily="18" charset="0"/>
              </a:rPr>
              <a:t>C</a:t>
            </a:r>
            <a:r>
              <a:rPr lang="vi-VN">
                <a:latin typeface="Times New Roman" pitchFamily="18" charset="0"/>
                <a:cs typeface="Times New Roman" pitchFamily="18" charset="0"/>
              </a:rPr>
              <a:t>ó thể lập mô hình chuỗi thời gian bằng mẫu theo mùa bằng cách xử lý phần này dưới dạng biến phân loại. Các biến phân loại là dữ liệu được sử dụng để phân loại các quan sát của dữ liệu. Khi một biến phân loại có mức k, thì biến giả k-1 (gọi là biến 0-1) là bắt buộc.</a:t>
            </a:r>
          </a:p>
          <a:p>
            <a:endParaRPr lang="vi-VN" dirty="0">
              <a:latin typeface="Times New Roman" pitchFamily="18" charset="0"/>
              <a:cs typeface="Times New Roman" pitchFamily="18" charset="0"/>
            </a:endParaRPr>
          </a:p>
        </p:txBody>
      </p:sp>
      <p:sp>
        <p:nvSpPr>
          <p:cNvPr id="55" name="Title 1">
            <a:extLst>
              <a:ext uri="{FF2B5EF4-FFF2-40B4-BE49-F238E27FC236}">
                <a16:creationId xmlns:a16="http://schemas.microsoft.com/office/drawing/2014/main" id="{17C8E585-B1C0-6BBD-FE6A-7F58A9C3A99A}"/>
              </a:ext>
            </a:extLst>
          </p:cNvPr>
          <p:cNvSpPr txBox="1">
            <a:spLocks/>
          </p:cNvSpPr>
          <p:nvPr/>
        </p:nvSpPr>
        <p:spPr>
          <a:xfrm>
            <a:off x="2726605" y="725305"/>
            <a:ext cx="12344400" cy="10287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4000" b="1" dirty="0">
                <a:solidFill>
                  <a:srgbClr val="FF0000"/>
                </a:solidFill>
                <a:latin typeface="Times New Roman" pitchFamily="18" charset="0"/>
                <a:cs typeface="Times New Roman" pitchFamily="18" charset="0"/>
              </a:rPr>
              <a:t>6.5 Tính thời vụ:</a:t>
            </a:r>
            <a:br>
              <a:rPr lang="vi-VN" sz="4000" b="1" dirty="0">
                <a:solidFill>
                  <a:srgbClr val="FF0000"/>
                </a:solidFill>
                <a:latin typeface="Times New Roman" pitchFamily="18" charset="0"/>
                <a:cs typeface="Times New Roman" pitchFamily="18" charset="0"/>
              </a:rPr>
            </a:br>
            <a:r>
              <a:rPr lang="vi-VN" sz="4000" b="1" dirty="0">
                <a:solidFill>
                  <a:srgbClr val="FF0000"/>
                </a:solidFill>
                <a:latin typeface="Times New Roman" pitchFamily="18" charset="0"/>
                <a:cs typeface="Times New Roman" pitchFamily="18" charset="0"/>
              </a:rPr>
              <a:t> </a:t>
            </a:r>
            <a:br>
              <a:rPr lang="en-US" sz="4000" b="1" dirty="0">
                <a:solidFill>
                  <a:srgbClr val="FF0000"/>
                </a:solidFill>
              </a:rPr>
            </a:br>
            <a:br>
              <a:rPr lang="en-US" sz="4000" b="1" dirty="0">
                <a:solidFill>
                  <a:srgbClr val="FF0000"/>
                </a:solidFill>
                <a:latin typeface="Times New Roman" pitchFamily="18" charset="0"/>
                <a:cs typeface="Times New Roman" pitchFamily="18" charset="0"/>
              </a:rPr>
            </a:br>
            <a:endParaRPr lang="vi-VN" sz="4000" b="1" dirty="0">
              <a:solidFill>
                <a:srgbClr val="FF0000"/>
              </a:solidFill>
              <a:latin typeface="Times New Roman" pitchFamily="18" charset="0"/>
              <a:cs typeface="Times New Roman" pitchFamily="18" charset="0"/>
            </a:endParaRPr>
          </a:p>
        </p:txBody>
      </p:sp>
      <p:sp>
        <p:nvSpPr>
          <p:cNvPr id="56" name="Rectangle 55">
            <a:extLst>
              <a:ext uri="{FF2B5EF4-FFF2-40B4-BE49-F238E27FC236}">
                <a16:creationId xmlns:a16="http://schemas.microsoft.com/office/drawing/2014/main" id="{E2B433B1-BF0F-97BA-3A9C-4FB2C822975A}"/>
              </a:ext>
            </a:extLst>
          </p:cNvPr>
          <p:cNvSpPr/>
          <p:nvPr/>
        </p:nvSpPr>
        <p:spPr>
          <a:xfrm>
            <a:off x="3429000" y="3620008"/>
            <a:ext cx="11315700" cy="3539430"/>
          </a:xfrm>
          <a:prstGeom prst="rect">
            <a:avLst/>
          </a:prstGeom>
        </p:spPr>
        <p:txBody>
          <a:bodyPr wrap="square">
            <a:spAutoFit/>
          </a:bodyPr>
          <a:lstStyle/>
          <a:p>
            <a:r>
              <a:rPr lang="vi-VN" sz="3200" dirty="0">
                <a:latin typeface="Times New Roman" pitchFamily="18" charset="0"/>
                <a:cs typeface="Times New Roman" pitchFamily="18" charset="0"/>
              </a:rPr>
              <a:t>3 biến đó được trình bày như sau :</a:t>
            </a:r>
          </a:p>
          <a:p>
            <a:pPr algn="ctr"/>
            <a:r>
              <a:rPr lang="vi-VN" sz="3200" dirty="0">
                <a:latin typeface="Times New Roman" pitchFamily="18" charset="0"/>
                <a:cs typeface="Times New Roman" pitchFamily="18" charset="0"/>
              </a:rPr>
              <a:t>Qtr1t = 1 if period t is a quarter 1</a:t>
            </a:r>
          </a:p>
          <a:p>
            <a:pPr algn="ctr"/>
            <a:r>
              <a:rPr lang="vi-VN" sz="3200" dirty="0">
                <a:latin typeface="Times New Roman" pitchFamily="18" charset="0"/>
                <a:cs typeface="Times New Roman" pitchFamily="18" charset="0"/>
              </a:rPr>
              <a:t>              0 otherwise</a:t>
            </a:r>
          </a:p>
          <a:p>
            <a:pPr algn="ctr"/>
            <a:r>
              <a:rPr lang="vi-VN" sz="3200" dirty="0">
                <a:latin typeface="Times New Roman" pitchFamily="18" charset="0"/>
                <a:cs typeface="Times New Roman" pitchFamily="18" charset="0"/>
              </a:rPr>
              <a:t>Qtr2t = 1 if period t is a quarter 2</a:t>
            </a:r>
          </a:p>
          <a:p>
            <a:pPr algn="ctr"/>
            <a:r>
              <a:rPr lang="vi-VN" sz="3200" dirty="0">
                <a:latin typeface="Times New Roman" pitchFamily="18" charset="0"/>
                <a:cs typeface="Times New Roman" pitchFamily="18" charset="0"/>
              </a:rPr>
              <a:t>              0 otherwise</a:t>
            </a:r>
          </a:p>
          <a:p>
            <a:pPr algn="ctr"/>
            <a:r>
              <a:rPr lang="vi-VN" sz="3200" dirty="0">
                <a:latin typeface="Times New Roman" pitchFamily="18" charset="0"/>
                <a:cs typeface="Times New Roman" pitchFamily="18" charset="0"/>
              </a:rPr>
              <a:t>Qtr3t = 1 if period t is a quarter 3</a:t>
            </a:r>
          </a:p>
          <a:p>
            <a:pPr algn="ctr"/>
            <a:r>
              <a:rPr lang="vi-VN" sz="3200" dirty="0">
                <a:latin typeface="Times New Roman" pitchFamily="18" charset="0"/>
                <a:cs typeface="Times New Roman" pitchFamily="18" charset="0"/>
              </a:rPr>
              <a:t>              0 otherwise</a:t>
            </a:r>
          </a:p>
        </p:txBody>
      </p:sp>
      <p:sp>
        <p:nvSpPr>
          <p:cNvPr id="57" name="Rectangle 56">
            <a:extLst>
              <a:ext uri="{FF2B5EF4-FFF2-40B4-BE49-F238E27FC236}">
                <a16:creationId xmlns:a16="http://schemas.microsoft.com/office/drawing/2014/main" id="{C7B34131-E690-BBC8-20E3-C33DD02174C9}"/>
              </a:ext>
            </a:extLst>
          </p:cNvPr>
          <p:cNvSpPr/>
          <p:nvPr/>
        </p:nvSpPr>
        <p:spPr>
          <a:xfrm>
            <a:off x="2930599" y="1748329"/>
            <a:ext cx="10972800" cy="1569660"/>
          </a:xfrm>
          <a:prstGeom prst="rect">
            <a:avLst/>
          </a:prstGeom>
        </p:spPr>
        <p:txBody>
          <a:bodyPr wrap="square">
            <a:spAutoFit/>
          </a:bodyPr>
          <a:lstStyle/>
          <a:p>
            <a:r>
              <a:rPr lang="vi-VN" sz="3200" b="1" dirty="0">
                <a:latin typeface="Times New Roman" pitchFamily="18" charset="0"/>
                <a:cs typeface="Times New Roman" pitchFamily="18" charset="0"/>
              </a:rPr>
              <a:t>Tính thời vụ không theo xu hướng</a:t>
            </a:r>
            <a:br>
              <a:rPr lang="en-US" sz="3200" dirty="0"/>
            </a:br>
            <a:br>
              <a:rPr lang="en-US" sz="3200" dirty="0">
                <a:solidFill>
                  <a:srgbClr val="FF0000"/>
                </a:solidFill>
                <a:latin typeface="Times New Roman" pitchFamily="18" charset="0"/>
                <a:cs typeface="Times New Roman" pitchFamily="18" charset="0"/>
              </a:rPr>
            </a:br>
            <a:endParaRPr lang="vi-VN" sz="3200" dirty="0"/>
          </a:p>
        </p:txBody>
      </p:sp>
    </p:spTree>
    <p:extLst>
      <p:ext uri="{BB962C8B-B14F-4D97-AF65-F5344CB8AC3E}">
        <p14:creationId xmlns:p14="http://schemas.microsoft.com/office/powerpoint/2010/main" val="30573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fltVal val="0"/>
                                          </p:val>
                                        </p:tav>
                                        <p:tav tm="100000">
                                          <p:val>
                                            <p:strVal val="#ppt_w"/>
                                          </p:val>
                                        </p:tav>
                                      </p:tavLst>
                                    </p:anim>
                                    <p:anim calcmode="lin" valueType="num">
                                      <p:cBhvr>
                                        <p:cTn id="8" dur="1000" fill="hold"/>
                                        <p:tgtEl>
                                          <p:spTgt spid="55"/>
                                        </p:tgtEl>
                                        <p:attrNameLst>
                                          <p:attrName>ppt_h</p:attrName>
                                        </p:attrNameLst>
                                      </p:cBhvr>
                                      <p:tavLst>
                                        <p:tav tm="0">
                                          <p:val>
                                            <p:fltVal val="0"/>
                                          </p:val>
                                        </p:tav>
                                        <p:tav tm="100000">
                                          <p:val>
                                            <p:strVal val="#ppt_h"/>
                                          </p:val>
                                        </p:tav>
                                      </p:tavLst>
                                    </p:anim>
                                    <p:anim calcmode="lin" valueType="num">
                                      <p:cBhvr>
                                        <p:cTn id="9" dur="1000" fill="hold"/>
                                        <p:tgtEl>
                                          <p:spTgt spid="55"/>
                                        </p:tgtEl>
                                        <p:attrNameLst>
                                          <p:attrName>style.rotation</p:attrName>
                                        </p:attrNameLst>
                                      </p:cBhvr>
                                      <p:tavLst>
                                        <p:tav tm="0">
                                          <p:val>
                                            <p:fltVal val="90"/>
                                          </p:val>
                                        </p:tav>
                                        <p:tav tm="100000">
                                          <p:val>
                                            <p:fltVal val="0"/>
                                          </p:val>
                                        </p:tav>
                                      </p:tavLst>
                                    </p:anim>
                                    <p:animEffect transition="in" filter="fade">
                                      <p:cBhvr>
                                        <p:cTn id="10" dur="10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4">
                                            <p:txEl>
                                              <p:pRg st="0" end="0"/>
                                            </p:txEl>
                                          </p:spTgt>
                                        </p:tgtEl>
                                        <p:attrNameLst>
                                          <p:attrName>style.visibility</p:attrName>
                                        </p:attrNameLst>
                                      </p:cBhvr>
                                      <p:to>
                                        <p:strVal val="visible"/>
                                      </p:to>
                                    </p:set>
                                    <p:anim calcmode="lin" valueType="num">
                                      <p:cBhvr additive="base">
                                        <p:cTn id="21"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4">
                                            <p:txEl>
                                              <p:pRg st="1" end="1"/>
                                            </p:txEl>
                                          </p:spTgt>
                                        </p:tgtEl>
                                        <p:attrNameLst>
                                          <p:attrName>style.visibility</p:attrName>
                                        </p:attrNameLst>
                                      </p:cBhvr>
                                      <p:to>
                                        <p:strVal val="visible"/>
                                      </p:to>
                                    </p:set>
                                    <p:anim calcmode="lin" valueType="num">
                                      <p:cBhvr additive="base">
                                        <p:cTn id="27" dur="500" fill="hold"/>
                                        <p:tgtEl>
                                          <p:spTgt spid="5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54">
                                            <p:txEl>
                                              <p:pRg st="0" end="0"/>
                                            </p:txEl>
                                          </p:spTgt>
                                        </p:tgtEl>
                                      </p:cBhvr>
                                    </p:animEffect>
                                    <p:anim calcmode="lin" valueType="num">
                                      <p:cBhvr>
                                        <p:cTn id="33" dur="1000"/>
                                        <p:tgtEl>
                                          <p:spTgt spid="54">
                                            <p:txEl>
                                              <p:pRg st="0" end="0"/>
                                            </p:txEl>
                                          </p:spTgt>
                                        </p:tgtEl>
                                        <p:attrNameLst>
                                          <p:attrName>ppt_x</p:attrName>
                                        </p:attrNameLst>
                                      </p:cBhvr>
                                      <p:tavLst>
                                        <p:tav tm="0">
                                          <p:val>
                                            <p:strVal val="ppt_x"/>
                                          </p:val>
                                        </p:tav>
                                        <p:tav tm="100000">
                                          <p:val>
                                            <p:strVal val="ppt_x"/>
                                          </p:val>
                                        </p:tav>
                                      </p:tavLst>
                                    </p:anim>
                                    <p:anim calcmode="lin" valueType="num">
                                      <p:cBhvr>
                                        <p:cTn id="34" dur="1000"/>
                                        <p:tgtEl>
                                          <p:spTgt spid="54">
                                            <p:txEl>
                                              <p:pRg st="0" end="0"/>
                                            </p:txEl>
                                          </p:spTgt>
                                        </p:tgtEl>
                                        <p:attrNameLst>
                                          <p:attrName>ppt_y</p:attrName>
                                        </p:attrNameLst>
                                      </p:cBhvr>
                                      <p:tavLst>
                                        <p:tav tm="0">
                                          <p:val>
                                            <p:strVal val="ppt_y"/>
                                          </p:val>
                                        </p:tav>
                                        <p:tav tm="100000">
                                          <p:val>
                                            <p:strVal val="ppt_y+.1"/>
                                          </p:val>
                                        </p:tav>
                                      </p:tavLst>
                                    </p:anim>
                                    <p:set>
                                      <p:cBhvr>
                                        <p:cTn id="35" dur="1" fill="hold">
                                          <p:stCondLst>
                                            <p:cond delay="999"/>
                                          </p:stCondLst>
                                        </p:cTn>
                                        <p:tgtEl>
                                          <p:spTgt spid="54">
                                            <p:txEl>
                                              <p:pRg st="0" end="0"/>
                                            </p:txEl>
                                          </p:spTgt>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54">
                                            <p:txEl>
                                              <p:pRg st="1" end="1"/>
                                            </p:txEl>
                                          </p:spTgt>
                                        </p:tgtEl>
                                      </p:cBhvr>
                                    </p:animEffect>
                                    <p:anim calcmode="lin" valueType="num">
                                      <p:cBhvr>
                                        <p:cTn id="38" dur="1000"/>
                                        <p:tgtEl>
                                          <p:spTgt spid="54">
                                            <p:txEl>
                                              <p:pRg st="1" end="1"/>
                                            </p:txEl>
                                          </p:spTgt>
                                        </p:tgtEl>
                                        <p:attrNameLst>
                                          <p:attrName>ppt_x</p:attrName>
                                        </p:attrNameLst>
                                      </p:cBhvr>
                                      <p:tavLst>
                                        <p:tav tm="0">
                                          <p:val>
                                            <p:strVal val="ppt_x"/>
                                          </p:val>
                                        </p:tav>
                                        <p:tav tm="100000">
                                          <p:val>
                                            <p:strVal val="ppt_x"/>
                                          </p:val>
                                        </p:tav>
                                      </p:tavLst>
                                    </p:anim>
                                    <p:anim calcmode="lin" valueType="num">
                                      <p:cBhvr>
                                        <p:cTn id="39" dur="1000"/>
                                        <p:tgtEl>
                                          <p:spTgt spid="54">
                                            <p:txEl>
                                              <p:pRg st="1" end="1"/>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54">
                                            <p:txEl>
                                              <p:pRg st="1" end="1"/>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additive="base">
                                        <p:cTn id="45" dur="500" fill="hold"/>
                                        <p:tgtEl>
                                          <p:spTgt spid="56"/>
                                        </p:tgtEl>
                                        <p:attrNameLst>
                                          <p:attrName>ppt_x</p:attrName>
                                        </p:attrNameLst>
                                      </p:cBhvr>
                                      <p:tavLst>
                                        <p:tav tm="0">
                                          <p:val>
                                            <p:strVal val="#ppt_x"/>
                                          </p:val>
                                        </p:tav>
                                        <p:tav tm="100000">
                                          <p:val>
                                            <p:strVal val="#ppt_x"/>
                                          </p:val>
                                        </p:tav>
                                      </p:tavLst>
                                    </p:anim>
                                    <p:anim calcmode="lin" valueType="num">
                                      <p:cBhvr additive="base">
                                        <p:cTn id="4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p:bldP spid="55" grpId="0"/>
      <p:bldP spid="56" grpId="0"/>
      <p:bldP spid="5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276" y="-16741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5C03156-3AB7-92B8-D0BF-E9733C5586C5}"/>
              </a:ext>
            </a:extLst>
          </p:cNvPr>
          <p:cNvSpPr/>
          <p:nvPr/>
        </p:nvSpPr>
        <p:spPr>
          <a:xfrm>
            <a:off x="1209131" y="723900"/>
            <a:ext cx="15773400" cy="8821554"/>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pic>
        <p:nvPicPr>
          <p:cNvPr id="16" name="Content Placeholder 3">
            <a:extLst>
              <a:ext uri="{FF2B5EF4-FFF2-40B4-BE49-F238E27FC236}">
                <a16:creationId xmlns:a16="http://schemas.microsoft.com/office/drawing/2014/main" id="{0491EE80-F7CC-A6F9-88C0-B659AF035A5F}"/>
              </a:ext>
            </a:extLst>
          </p:cNvPr>
          <p:cNvPicPr>
            <a:picLocks/>
          </p:cNvPicPr>
          <p:nvPr/>
        </p:nvPicPr>
        <p:blipFill>
          <a:blip r:embed="rId3"/>
          <a:stretch>
            <a:fillRect/>
          </a:stretch>
        </p:blipFill>
        <p:spPr>
          <a:xfrm>
            <a:off x="1305469" y="741546"/>
            <a:ext cx="15382331" cy="8821554"/>
          </a:xfrm>
          <a:prstGeom prst="rect">
            <a:avLst/>
          </a:prstGeom>
        </p:spPr>
      </p:pic>
    </p:spTree>
    <p:extLst>
      <p:ext uri="{BB962C8B-B14F-4D97-AF65-F5344CB8AC3E}">
        <p14:creationId xmlns:p14="http://schemas.microsoft.com/office/powerpoint/2010/main" val="323175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16"/>
                                        </p:tgtEl>
                                      </p:cBhvr>
                                    </p:animEffect>
                                    <p:anim calcmode="lin" valueType="num">
                                      <p:cBhvr>
                                        <p:cTn id="36" dur="1000"/>
                                        <p:tgtEl>
                                          <p:spTgt spid="16"/>
                                        </p:tgtEl>
                                        <p:attrNameLst>
                                          <p:attrName>ppt_x</p:attrName>
                                        </p:attrNameLst>
                                      </p:cBhvr>
                                      <p:tavLst>
                                        <p:tav tm="0">
                                          <p:val>
                                            <p:strVal val="ppt_x"/>
                                          </p:val>
                                        </p:tav>
                                        <p:tav tm="100000">
                                          <p:val>
                                            <p:strVal val="ppt_x"/>
                                          </p:val>
                                        </p:tav>
                                      </p:tavLst>
                                    </p:anim>
                                    <p:anim calcmode="lin" valueType="num">
                                      <p:cBhvr>
                                        <p:cTn id="37" dur="1000"/>
                                        <p:tgtEl>
                                          <p:spTgt spid="16"/>
                                        </p:tgtEl>
                                        <p:attrNameLst>
                                          <p:attrName>ppt_y</p:attrName>
                                        </p:attrNameLst>
                                      </p:cBhvr>
                                      <p:tavLst>
                                        <p:tav tm="0">
                                          <p:val>
                                            <p:strVal val="ppt_y"/>
                                          </p:val>
                                        </p:tav>
                                        <p:tav tm="100000">
                                          <p:val>
                                            <p:strVal val="ppt_y+.1"/>
                                          </p:val>
                                        </p:tav>
                                      </p:tavLst>
                                    </p:anim>
                                    <p:set>
                                      <p:cBhvr>
                                        <p:cTn id="38"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5400000">
            <a:off x="17302496" y="9215104"/>
            <a:ext cx="1585879" cy="1672271"/>
            <a:chOff x="0" y="0"/>
            <a:chExt cx="770809" cy="812800"/>
          </a:xfrm>
        </p:grpSpPr>
        <p:sp>
          <p:nvSpPr>
            <p:cNvPr id="8" name="Freeform 8"/>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9" name="TextBox 9"/>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5400000">
            <a:off x="17321549" y="-728924"/>
            <a:ext cx="1517017" cy="1703027"/>
            <a:chOff x="0" y="0"/>
            <a:chExt cx="765266" cy="859100"/>
          </a:xfrm>
        </p:grpSpPr>
        <p:sp>
          <p:nvSpPr>
            <p:cNvPr id="14" name="Freeform 14"/>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5" name="TextBox 15"/>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400000">
            <a:off x="-214530" y="9145703"/>
            <a:ext cx="1836586" cy="2061780"/>
            <a:chOff x="0" y="0"/>
            <a:chExt cx="765266" cy="859100"/>
          </a:xfrm>
        </p:grpSpPr>
        <p:sp>
          <p:nvSpPr>
            <p:cNvPr id="17" name="Freeform 17"/>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8" name="TextBox 18"/>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5400000">
            <a:off x="237827" y="237827"/>
            <a:ext cx="769902" cy="811843"/>
            <a:chOff x="0" y="0"/>
            <a:chExt cx="770809" cy="812800"/>
          </a:xfrm>
        </p:grpSpPr>
        <p:sp>
          <p:nvSpPr>
            <p:cNvPr id="20" name="Freeform 20"/>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21" name="TextBox 21"/>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31" name="TextBox 13">
            <a:extLst>
              <a:ext uri="{FF2B5EF4-FFF2-40B4-BE49-F238E27FC236}">
                <a16:creationId xmlns:a16="http://schemas.microsoft.com/office/drawing/2014/main" id="{8977437F-6205-8D18-C44C-F2E14ED33212}"/>
              </a:ext>
            </a:extLst>
          </p:cNvPr>
          <p:cNvSpPr txBox="1"/>
          <p:nvPr/>
        </p:nvSpPr>
        <p:spPr>
          <a:xfrm>
            <a:off x="8686800" y="32341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33" name="Title 1">
            <a:extLst>
              <a:ext uri="{FF2B5EF4-FFF2-40B4-BE49-F238E27FC236}">
                <a16:creationId xmlns:a16="http://schemas.microsoft.com/office/drawing/2014/main" id="{1E62A7E6-28A2-E6A4-850B-80136E079C96}"/>
              </a:ext>
            </a:extLst>
          </p:cNvPr>
          <p:cNvSpPr txBox="1">
            <a:spLocks/>
          </p:cNvSpPr>
          <p:nvPr/>
        </p:nvSpPr>
        <p:spPr>
          <a:xfrm>
            <a:off x="1399382" y="2552699"/>
            <a:ext cx="17088937" cy="22860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giữa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chéo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chuỗi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a:t>
            </a:r>
          </a:p>
          <a:p>
            <a:pPr marL="571500" indent="-571500" algn="l">
              <a:buFont typeface="Arial" panose="020B0604020202020204" pitchFamily="34" charset="0"/>
              <a:buChar char="•"/>
            </a:pPr>
            <a:r>
              <a:rPr lang="en-US" dirty="0" err="1">
                <a:latin typeface="Arial" panose="020B0604020202020204" pitchFamily="34" charset="0"/>
                <a:cs typeface="Arial" panose="020B0604020202020204" pitchFamily="34" charset="0"/>
              </a:rPr>
              <a:t>Đối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chính</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ngân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đuợc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mềm</a:t>
            </a:r>
            <a:r>
              <a:rPr lang="en-US" dirty="0">
                <a:latin typeface="Arial" panose="020B0604020202020204" pitchFamily="34" charset="0"/>
                <a:cs typeface="Arial" panose="020B0604020202020204" pitchFamily="34" charset="0"/>
              </a:rPr>
              <a:t> R, STATA, EVIEW</a:t>
            </a:r>
          </a:p>
          <a:p>
            <a:pPr marL="571500" indent="-5715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endParaRPr lang="vi-VN" dirty="0">
              <a:latin typeface="Arial" panose="020B0604020202020204" pitchFamily="34" charset="0"/>
              <a:cs typeface="Arial" panose="020B0604020202020204" pitchFamily="34" charset="0"/>
            </a:endParaRPr>
          </a:p>
        </p:txBody>
      </p:sp>
      <p:sp>
        <p:nvSpPr>
          <p:cNvPr id="35" name="Freeform 13">
            <a:extLst>
              <a:ext uri="{FF2B5EF4-FFF2-40B4-BE49-F238E27FC236}">
                <a16:creationId xmlns:a16="http://schemas.microsoft.com/office/drawing/2014/main" id="{9A5BEF60-E297-4C12-9305-E1D5BD284A41}"/>
              </a:ext>
            </a:extLst>
          </p:cNvPr>
          <p:cNvSpPr/>
          <p:nvPr/>
        </p:nvSpPr>
        <p:spPr>
          <a:xfrm rot="10800000">
            <a:off x="1468181" y="2235986"/>
            <a:ext cx="5128563" cy="392914"/>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a:t>`</a:t>
            </a:r>
          </a:p>
        </p:txBody>
      </p:sp>
      <p:sp>
        <p:nvSpPr>
          <p:cNvPr id="42" name="Freeform 15">
            <a:extLst>
              <a:ext uri="{FF2B5EF4-FFF2-40B4-BE49-F238E27FC236}">
                <a16:creationId xmlns:a16="http://schemas.microsoft.com/office/drawing/2014/main" id="{09C4912B-5631-A42B-14F7-6EE8E1BF39A5}"/>
              </a:ext>
            </a:extLst>
          </p:cNvPr>
          <p:cNvSpPr/>
          <p:nvPr/>
        </p:nvSpPr>
        <p:spPr>
          <a:xfrm>
            <a:off x="1583732" y="980754"/>
            <a:ext cx="4974310" cy="1262761"/>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noFill/>
            <a:prstDash val="solid"/>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3" name="TextBox 42">
            <a:extLst>
              <a:ext uri="{FF2B5EF4-FFF2-40B4-BE49-F238E27FC236}">
                <a16:creationId xmlns:a16="http://schemas.microsoft.com/office/drawing/2014/main" id="{4FB0FA7E-617A-D50A-19C5-EBEBCC664E6D}"/>
              </a:ext>
            </a:extLst>
          </p:cNvPr>
          <p:cNvSpPr txBox="1"/>
          <p:nvPr/>
        </p:nvSpPr>
        <p:spPr>
          <a:xfrm>
            <a:off x="1583732" y="881098"/>
            <a:ext cx="11751268" cy="13624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marL="0" lvl="0" indent="0" algn="ctr">
              <a:lnSpc>
                <a:spcPts val="2756"/>
              </a:lnSpc>
              <a:spcBef>
                <a:spcPct val="0"/>
              </a:spcBef>
            </a:pPr>
            <a:endParaRPr/>
          </a:p>
        </p:txBody>
      </p:sp>
      <p:sp>
        <p:nvSpPr>
          <p:cNvPr id="40" name="Freeform 18">
            <a:extLst>
              <a:ext uri="{FF2B5EF4-FFF2-40B4-BE49-F238E27FC236}">
                <a16:creationId xmlns:a16="http://schemas.microsoft.com/office/drawing/2014/main" id="{E3689B93-CF88-7D75-3298-119145A0B943}"/>
              </a:ext>
            </a:extLst>
          </p:cNvPr>
          <p:cNvSpPr/>
          <p:nvPr/>
        </p:nvSpPr>
        <p:spPr>
          <a:xfrm>
            <a:off x="983946" y="1184095"/>
            <a:ext cx="849696" cy="773763"/>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1" name="TextBox 40">
            <a:extLst>
              <a:ext uri="{FF2B5EF4-FFF2-40B4-BE49-F238E27FC236}">
                <a16:creationId xmlns:a16="http://schemas.microsoft.com/office/drawing/2014/main" id="{49C9239B-334F-B151-1B9D-FC32D419C080}"/>
              </a:ext>
            </a:extLst>
          </p:cNvPr>
          <p:cNvSpPr txBox="1"/>
          <p:nvPr/>
        </p:nvSpPr>
        <p:spPr>
          <a:xfrm>
            <a:off x="983946" y="910311"/>
            <a:ext cx="849696" cy="104754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algn="ctr">
              <a:lnSpc>
                <a:spcPts val="8076"/>
              </a:lnSpc>
            </a:pPr>
            <a:endParaRPr/>
          </a:p>
        </p:txBody>
      </p:sp>
      <p:sp>
        <p:nvSpPr>
          <p:cNvPr id="38" name="TextBox 2">
            <a:extLst>
              <a:ext uri="{FF2B5EF4-FFF2-40B4-BE49-F238E27FC236}">
                <a16:creationId xmlns:a16="http://schemas.microsoft.com/office/drawing/2014/main" id="{290C8211-9493-0CB1-06A0-7CC0E1A59C5C}"/>
              </a:ext>
            </a:extLst>
          </p:cNvPr>
          <p:cNvSpPr txBox="1"/>
          <p:nvPr/>
        </p:nvSpPr>
        <p:spPr>
          <a:xfrm>
            <a:off x="1925381" y="1116400"/>
            <a:ext cx="9657019" cy="751552"/>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lIns="0" tIns="0" rIns="0" bIns="0" rtlCol="0" anchor="t">
            <a:spAutoFit/>
          </a:bodyPr>
          <a:lstStyle/>
          <a:p>
            <a:pPr marL="0" lvl="0" indent="0" algn="l">
              <a:lnSpc>
                <a:spcPts val="6569"/>
              </a:lnSpc>
              <a:spcBef>
                <a:spcPct val="0"/>
              </a:spcBef>
            </a:pPr>
            <a:r>
              <a:rPr lang="en-US" sz="4000" b="1" spc="-93" dirty="0">
                <a:solidFill>
                  <a:srgbClr val="191919"/>
                </a:solidFill>
                <a:latin typeface="Arial" panose="020B0604020202020204" pitchFamily="34" charset="0"/>
                <a:ea typeface="Open Sauce Bold"/>
                <a:cs typeface="Arial" panose="020B0604020202020204" pitchFamily="34" charset="0"/>
                <a:sym typeface="Open Sauce Bold"/>
              </a:rPr>
              <a:t>DỮ LIỆU BẢNG (PANEL DATA)</a:t>
            </a:r>
          </a:p>
        </p:txBody>
      </p:sp>
      <p:sp>
        <p:nvSpPr>
          <p:cNvPr id="39" name="Freeform 39">
            <a:extLst>
              <a:ext uri="{FF2B5EF4-FFF2-40B4-BE49-F238E27FC236}">
                <a16:creationId xmlns:a16="http://schemas.microsoft.com/office/drawing/2014/main" id="{3C204EC9-5707-3474-2DDA-6C2398CC5BB2}"/>
              </a:ext>
            </a:extLst>
          </p:cNvPr>
          <p:cNvSpPr/>
          <p:nvPr/>
        </p:nvSpPr>
        <p:spPr>
          <a:xfrm>
            <a:off x="1292953" y="1271653"/>
            <a:ext cx="581557" cy="673434"/>
          </a:xfrm>
          <a:custGeom>
            <a:avLst/>
            <a:gdLst/>
            <a:ahLst/>
            <a:cxnLst/>
            <a:rect l="l" t="t" r="r" b="b"/>
            <a:pathLst>
              <a:path w="722341" h="812449">
                <a:moveTo>
                  <a:pt x="0" y="0"/>
                </a:moveTo>
                <a:lnTo>
                  <a:pt x="722341" y="0"/>
                </a:lnTo>
                <a:lnTo>
                  <a:pt x="722341" y="812449"/>
                </a:lnTo>
                <a:lnTo>
                  <a:pt x="0" y="812449"/>
                </a:lnTo>
                <a:lnTo>
                  <a:pt x="0" y="0"/>
                </a:lnTo>
                <a:close/>
              </a:path>
            </a:pathLst>
          </a:custGeom>
          <a:blipFill>
            <a:blip r:embed="rId3">
              <a:extLst>
                <a:ext uri="{96DAC541-7B7A-43D3-8B79-37D633B846F1}">
                  <asvg:svgBlip xmlns:asvg="http://schemas.microsoft.com/office/drawing/2016/SVG/main" r:embed="rId4"/>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graphicFrame>
        <p:nvGraphicFramePr>
          <p:cNvPr id="2" name="Table 1">
            <a:extLst>
              <a:ext uri="{FF2B5EF4-FFF2-40B4-BE49-F238E27FC236}">
                <a16:creationId xmlns:a16="http://schemas.microsoft.com/office/drawing/2014/main" id="{1B372408-C362-9DAE-F99E-DAB777D9A625}"/>
              </a:ext>
            </a:extLst>
          </p:cNvPr>
          <p:cNvGraphicFramePr>
            <a:graphicFrameLocks noGrp="1"/>
          </p:cNvGraphicFramePr>
          <p:nvPr>
            <p:extLst>
              <p:ext uri="{D42A27DB-BD31-4B8C-83A1-F6EECF244321}">
                <p14:modId xmlns:p14="http://schemas.microsoft.com/office/powerpoint/2010/main" val="157156022"/>
              </p:ext>
            </p:extLst>
          </p:nvPr>
        </p:nvGraphicFramePr>
        <p:xfrm>
          <a:off x="6911890" y="5707381"/>
          <a:ext cx="5170170" cy="4053840"/>
        </p:xfrm>
        <a:graphic>
          <a:graphicData uri="http://schemas.openxmlformats.org/drawingml/2006/table">
            <a:tbl>
              <a:tblPr firstRow="1" bandRow="1">
                <a:tableStyleId>{5C22544A-7EE6-4342-B048-85BDC9FD1C3A}</a:tableStyleId>
              </a:tblPr>
              <a:tblGrid>
                <a:gridCol w="1868805">
                  <a:extLst>
                    <a:ext uri="{9D8B030D-6E8A-4147-A177-3AD203B41FA5}">
                      <a16:colId xmlns:a16="http://schemas.microsoft.com/office/drawing/2014/main" val="3299464693"/>
                    </a:ext>
                  </a:extLst>
                </a:gridCol>
                <a:gridCol w="1100455">
                  <a:extLst>
                    <a:ext uri="{9D8B030D-6E8A-4147-A177-3AD203B41FA5}">
                      <a16:colId xmlns:a16="http://schemas.microsoft.com/office/drawing/2014/main" val="3979117782"/>
                    </a:ext>
                  </a:extLst>
                </a:gridCol>
                <a:gridCol w="1100455">
                  <a:extLst>
                    <a:ext uri="{9D8B030D-6E8A-4147-A177-3AD203B41FA5}">
                      <a16:colId xmlns:a16="http://schemas.microsoft.com/office/drawing/2014/main" val="800514021"/>
                    </a:ext>
                  </a:extLst>
                </a:gridCol>
                <a:gridCol w="1100455">
                  <a:extLst>
                    <a:ext uri="{9D8B030D-6E8A-4147-A177-3AD203B41FA5}">
                      <a16:colId xmlns:a16="http://schemas.microsoft.com/office/drawing/2014/main" val="1514358954"/>
                    </a:ext>
                  </a:extLst>
                </a:gridCol>
              </a:tblGrid>
              <a:tr h="391886">
                <a:tc>
                  <a:txBody>
                    <a:bodyPr/>
                    <a:lstStyle/>
                    <a:p>
                      <a:endParaRPr lang="en-US" sz="3200"/>
                    </a:p>
                  </a:txBody>
                  <a:tcPr/>
                </a:tc>
                <a:tc>
                  <a:txBody>
                    <a:bodyPr/>
                    <a:lstStyle/>
                    <a:p>
                      <a:pPr algn="ctr"/>
                      <a:r>
                        <a:rPr lang="en-US" sz="3200" dirty="0"/>
                        <a:t>2022</a:t>
                      </a:r>
                    </a:p>
                  </a:txBody>
                  <a:tcPr/>
                </a:tc>
                <a:tc>
                  <a:txBody>
                    <a:bodyPr/>
                    <a:lstStyle/>
                    <a:p>
                      <a:pPr algn="ctr"/>
                      <a:r>
                        <a:rPr lang="en-US" sz="3200" dirty="0"/>
                        <a:t>2023</a:t>
                      </a:r>
                    </a:p>
                  </a:txBody>
                  <a:tcPr/>
                </a:tc>
                <a:tc>
                  <a:txBody>
                    <a:bodyPr/>
                    <a:lstStyle/>
                    <a:p>
                      <a:pPr algn="ctr"/>
                      <a:r>
                        <a:rPr lang="en-US" sz="3200" dirty="0"/>
                        <a:t>2024</a:t>
                      </a:r>
                    </a:p>
                  </a:txBody>
                  <a:tcPr/>
                </a:tc>
                <a:extLst>
                  <a:ext uri="{0D108BD9-81ED-4DB2-BD59-A6C34878D82A}">
                    <a16:rowId xmlns:a16="http://schemas.microsoft.com/office/drawing/2014/main" val="1074759084"/>
                  </a:ext>
                </a:extLst>
              </a:tr>
              <a:tr h="391886">
                <a:tc>
                  <a:txBody>
                    <a:bodyPr/>
                    <a:lstStyle/>
                    <a:p>
                      <a:r>
                        <a:rPr lang="en-US" sz="3200" dirty="0" err="1"/>
                        <a:t>Công</a:t>
                      </a:r>
                      <a:r>
                        <a:rPr lang="en-US" sz="3200" dirty="0"/>
                        <a:t> ty A</a:t>
                      </a:r>
                    </a:p>
                  </a:txBody>
                  <a:tcPr/>
                </a:tc>
                <a:tc>
                  <a:txBody>
                    <a:bodyPr/>
                    <a:lstStyle/>
                    <a:p>
                      <a:pPr algn="ctr"/>
                      <a:r>
                        <a:rPr lang="en-US" sz="3200" dirty="0"/>
                        <a:t>400</a:t>
                      </a:r>
                    </a:p>
                  </a:txBody>
                  <a:tcPr/>
                </a:tc>
                <a:tc>
                  <a:txBody>
                    <a:bodyPr/>
                    <a:lstStyle/>
                    <a:p>
                      <a:pPr algn="ctr"/>
                      <a:r>
                        <a:rPr lang="en-US" sz="3200" dirty="0"/>
                        <a:t>500</a:t>
                      </a:r>
                    </a:p>
                  </a:txBody>
                  <a:tcPr/>
                </a:tc>
                <a:tc>
                  <a:txBody>
                    <a:bodyPr/>
                    <a:lstStyle/>
                    <a:p>
                      <a:pPr algn="ctr"/>
                      <a:r>
                        <a:rPr lang="en-US" sz="3200" dirty="0"/>
                        <a:t>200</a:t>
                      </a:r>
                    </a:p>
                  </a:txBody>
                  <a:tcPr/>
                </a:tc>
                <a:extLst>
                  <a:ext uri="{0D108BD9-81ED-4DB2-BD59-A6C34878D82A}">
                    <a16:rowId xmlns:a16="http://schemas.microsoft.com/office/drawing/2014/main" val="2302583046"/>
                  </a:ext>
                </a:extLst>
              </a:tr>
              <a:tr h="391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t>Công</a:t>
                      </a:r>
                      <a:r>
                        <a:rPr lang="en-US" sz="3200" dirty="0"/>
                        <a:t> ty B</a:t>
                      </a:r>
                    </a:p>
                  </a:txBody>
                  <a:tcPr/>
                </a:tc>
                <a:tc>
                  <a:txBody>
                    <a:bodyPr/>
                    <a:lstStyle/>
                    <a:p>
                      <a:pPr algn="ctr"/>
                      <a:r>
                        <a:rPr lang="en-US" sz="3200" dirty="0"/>
                        <a:t>500</a:t>
                      </a:r>
                    </a:p>
                  </a:txBody>
                  <a:tcPr/>
                </a:tc>
                <a:tc>
                  <a:txBody>
                    <a:bodyPr/>
                    <a:lstStyle/>
                    <a:p>
                      <a:pPr algn="ctr"/>
                      <a:r>
                        <a:rPr lang="en-US" sz="3200" dirty="0"/>
                        <a:t>200</a:t>
                      </a:r>
                    </a:p>
                  </a:txBody>
                  <a:tcPr/>
                </a:tc>
                <a:tc>
                  <a:txBody>
                    <a:bodyPr/>
                    <a:lstStyle/>
                    <a:p>
                      <a:pPr algn="ctr"/>
                      <a:r>
                        <a:rPr lang="en-US" sz="3200" dirty="0"/>
                        <a:t>300</a:t>
                      </a:r>
                    </a:p>
                  </a:txBody>
                  <a:tcPr/>
                </a:tc>
                <a:extLst>
                  <a:ext uri="{0D108BD9-81ED-4DB2-BD59-A6C34878D82A}">
                    <a16:rowId xmlns:a16="http://schemas.microsoft.com/office/drawing/2014/main" val="233882019"/>
                  </a:ext>
                </a:extLst>
              </a:tr>
              <a:tr h="391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t>Công</a:t>
                      </a:r>
                      <a:r>
                        <a:rPr lang="en-US" sz="3200" dirty="0"/>
                        <a:t> ty C</a:t>
                      </a:r>
                    </a:p>
                  </a:txBody>
                  <a:tcPr/>
                </a:tc>
                <a:tc>
                  <a:txBody>
                    <a:bodyPr/>
                    <a:lstStyle/>
                    <a:p>
                      <a:pPr algn="ctr"/>
                      <a:r>
                        <a:rPr lang="en-US" sz="3200" dirty="0"/>
                        <a:t>200</a:t>
                      </a:r>
                    </a:p>
                  </a:txBody>
                  <a:tcPr/>
                </a:tc>
                <a:tc>
                  <a:txBody>
                    <a:bodyPr/>
                    <a:lstStyle/>
                    <a:p>
                      <a:pPr algn="ctr"/>
                      <a:r>
                        <a:rPr lang="en-US" sz="3200" dirty="0"/>
                        <a:t>300</a:t>
                      </a:r>
                    </a:p>
                  </a:txBody>
                  <a:tcPr/>
                </a:tc>
                <a:tc>
                  <a:txBody>
                    <a:bodyPr/>
                    <a:lstStyle/>
                    <a:p>
                      <a:pPr algn="ctr"/>
                      <a:r>
                        <a:rPr lang="en-US" sz="3200" dirty="0"/>
                        <a:t>500</a:t>
                      </a:r>
                    </a:p>
                  </a:txBody>
                  <a:tcPr/>
                </a:tc>
                <a:extLst>
                  <a:ext uri="{0D108BD9-81ED-4DB2-BD59-A6C34878D82A}">
                    <a16:rowId xmlns:a16="http://schemas.microsoft.com/office/drawing/2014/main" val="1572716746"/>
                  </a:ext>
                </a:extLst>
              </a:tr>
              <a:tr h="391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t>Công</a:t>
                      </a:r>
                      <a:r>
                        <a:rPr lang="en-US" sz="3200" dirty="0"/>
                        <a:t> ty D</a:t>
                      </a:r>
                    </a:p>
                  </a:txBody>
                  <a:tcPr/>
                </a:tc>
                <a:tc>
                  <a:txBody>
                    <a:bodyPr/>
                    <a:lstStyle/>
                    <a:p>
                      <a:pPr algn="ctr"/>
                      <a:r>
                        <a:rPr lang="en-US" sz="3200" dirty="0"/>
                        <a:t>300</a:t>
                      </a:r>
                    </a:p>
                  </a:txBody>
                  <a:tcPr/>
                </a:tc>
                <a:tc>
                  <a:txBody>
                    <a:bodyPr/>
                    <a:lstStyle/>
                    <a:p>
                      <a:pPr algn="ctr"/>
                      <a:r>
                        <a:rPr lang="en-US" sz="3200" dirty="0"/>
                        <a:t>500</a:t>
                      </a:r>
                    </a:p>
                  </a:txBody>
                  <a:tcPr/>
                </a:tc>
                <a:tc>
                  <a:txBody>
                    <a:bodyPr/>
                    <a:lstStyle/>
                    <a:p>
                      <a:pPr algn="ctr"/>
                      <a:r>
                        <a:rPr lang="en-US" sz="3200" dirty="0"/>
                        <a:t>150</a:t>
                      </a:r>
                    </a:p>
                  </a:txBody>
                  <a:tcPr/>
                </a:tc>
                <a:extLst>
                  <a:ext uri="{0D108BD9-81ED-4DB2-BD59-A6C34878D82A}">
                    <a16:rowId xmlns:a16="http://schemas.microsoft.com/office/drawing/2014/main" val="3023164096"/>
                  </a:ext>
                </a:extLst>
              </a:tr>
              <a:tr h="391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t>Công</a:t>
                      </a:r>
                      <a:r>
                        <a:rPr lang="en-US" sz="3200" dirty="0"/>
                        <a:t> ty E</a:t>
                      </a:r>
                    </a:p>
                  </a:txBody>
                  <a:tcPr/>
                </a:tc>
                <a:tc>
                  <a:txBody>
                    <a:bodyPr/>
                    <a:lstStyle/>
                    <a:p>
                      <a:pPr algn="ctr"/>
                      <a:r>
                        <a:rPr lang="en-US" sz="3200" dirty="0"/>
                        <a:t>500</a:t>
                      </a:r>
                    </a:p>
                  </a:txBody>
                  <a:tcPr/>
                </a:tc>
                <a:tc>
                  <a:txBody>
                    <a:bodyPr/>
                    <a:lstStyle/>
                    <a:p>
                      <a:pPr algn="ctr"/>
                      <a:r>
                        <a:rPr lang="en-US" sz="3200" dirty="0"/>
                        <a:t>150</a:t>
                      </a:r>
                    </a:p>
                  </a:txBody>
                  <a:tcPr/>
                </a:tc>
                <a:tc>
                  <a:txBody>
                    <a:bodyPr/>
                    <a:lstStyle/>
                    <a:p>
                      <a:pPr algn="ctr"/>
                      <a:r>
                        <a:rPr lang="en-US" sz="3200" dirty="0"/>
                        <a:t>200</a:t>
                      </a:r>
                    </a:p>
                  </a:txBody>
                  <a:tcPr/>
                </a:tc>
                <a:extLst>
                  <a:ext uri="{0D108BD9-81ED-4DB2-BD59-A6C34878D82A}">
                    <a16:rowId xmlns:a16="http://schemas.microsoft.com/office/drawing/2014/main" val="3469249928"/>
                  </a:ext>
                </a:extLst>
              </a:tr>
              <a:tr h="391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t>Công</a:t>
                      </a:r>
                      <a:r>
                        <a:rPr lang="en-US" sz="3200" dirty="0"/>
                        <a:t> ty F</a:t>
                      </a:r>
                    </a:p>
                  </a:txBody>
                  <a:tcPr/>
                </a:tc>
                <a:tc>
                  <a:txBody>
                    <a:bodyPr/>
                    <a:lstStyle/>
                    <a:p>
                      <a:pPr algn="ctr"/>
                      <a:r>
                        <a:rPr lang="en-US" sz="3200" dirty="0"/>
                        <a:t>150</a:t>
                      </a:r>
                    </a:p>
                  </a:txBody>
                  <a:tcPr/>
                </a:tc>
                <a:tc>
                  <a:txBody>
                    <a:bodyPr/>
                    <a:lstStyle/>
                    <a:p>
                      <a:pPr algn="ctr"/>
                      <a:r>
                        <a:rPr lang="en-US" sz="3200" dirty="0"/>
                        <a:t>200</a:t>
                      </a:r>
                    </a:p>
                  </a:txBody>
                  <a:tcPr/>
                </a:tc>
                <a:tc>
                  <a:txBody>
                    <a:bodyPr/>
                    <a:lstStyle/>
                    <a:p>
                      <a:pPr algn="ctr"/>
                      <a:r>
                        <a:rPr lang="en-US" sz="3200" dirty="0"/>
                        <a:t>300</a:t>
                      </a:r>
                    </a:p>
                  </a:txBody>
                  <a:tcPr/>
                </a:tc>
                <a:extLst>
                  <a:ext uri="{0D108BD9-81ED-4DB2-BD59-A6C34878D82A}">
                    <a16:rowId xmlns:a16="http://schemas.microsoft.com/office/drawing/2014/main" val="4294500671"/>
                  </a:ext>
                </a:extLst>
              </a:tr>
            </a:tbl>
          </a:graphicData>
        </a:graphic>
      </p:graphicFrame>
    </p:spTree>
    <p:extLst>
      <p:ext uri="{BB962C8B-B14F-4D97-AF65-F5344CB8AC3E}">
        <p14:creationId xmlns:p14="http://schemas.microsoft.com/office/powerpoint/2010/main" val="32591902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276" y="-16741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5C03156-3AB7-92B8-D0BF-E9733C5586C5}"/>
              </a:ext>
            </a:extLst>
          </p:cNvPr>
          <p:cNvSpPr/>
          <p:nvPr/>
        </p:nvSpPr>
        <p:spPr>
          <a:xfrm>
            <a:off x="1209131" y="723900"/>
            <a:ext cx="15773400" cy="8821554"/>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graphicFrame>
        <p:nvGraphicFramePr>
          <p:cNvPr id="12" name="Content Placeholder 3">
            <a:extLst>
              <a:ext uri="{FF2B5EF4-FFF2-40B4-BE49-F238E27FC236}">
                <a16:creationId xmlns:a16="http://schemas.microsoft.com/office/drawing/2014/main" id="{465DFEBA-212C-B0AB-53EA-9BB5F21B19EA}"/>
              </a:ext>
            </a:extLst>
          </p:cNvPr>
          <p:cNvGraphicFramePr>
            <a:graphicFrameLocks/>
          </p:cNvGraphicFramePr>
          <p:nvPr>
            <p:extLst>
              <p:ext uri="{D42A27DB-BD31-4B8C-83A1-F6EECF244321}">
                <p14:modId xmlns:p14="http://schemas.microsoft.com/office/powerpoint/2010/main" val="3946827109"/>
              </p:ext>
            </p:extLst>
          </p:nvPr>
        </p:nvGraphicFramePr>
        <p:xfrm>
          <a:off x="1538909" y="1539597"/>
          <a:ext cx="15113844" cy="75556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844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Graphic spid="12"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276" y="-16741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5C03156-3AB7-92B8-D0BF-E9733C5586C5}"/>
              </a:ext>
            </a:extLst>
          </p:cNvPr>
          <p:cNvSpPr/>
          <p:nvPr/>
        </p:nvSpPr>
        <p:spPr>
          <a:xfrm>
            <a:off x="1209131" y="723900"/>
            <a:ext cx="15773400" cy="8821554"/>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graphicFrame>
        <p:nvGraphicFramePr>
          <p:cNvPr id="12" name="Content Placeholder 5">
            <a:extLst>
              <a:ext uri="{FF2B5EF4-FFF2-40B4-BE49-F238E27FC236}">
                <a16:creationId xmlns:a16="http://schemas.microsoft.com/office/drawing/2014/main" id="{094AC5C6-472B-CC08-576C-9463CA62E73D}"/>
              </a:ext>
            </a:extLst>
          </p:cNvPr>
          <p:cNvGraphicFramePr>
            <a:graphicFrameLocks/>
          </p:cNvGraphicFramePr>
          <p:nvPr>
            <p:extLst>
              <p:ext uri="{D42A27DB-BD31-4B8C-83A1-F6EECF244321}">
                <p14:modId xmlns:p14="http://schemas.microsoft.com/office/powerpoint/2010/main" val="472310833"/>
              </p:ext>
            </p:extLst>
          </p:nvPr>
        </p:nvGraphicFramePr>
        <p:xfrm>
          <a:off x="1908283" y="2558241"/>
          <a:ext cx="7851388" cy="7658102"/>
        </p:xfrm>
        <a:graphic>
          <a:graphicData uri="http://schemas.openxmlformats.org/drawingml/2006/table">
            <a:tbl>
              <a:tblPr firstRow="1" firstCol="1" bandRow="1">
                <a:tableStyleId>{5C22544A-7EE6-4342-B048-85BDC9FD1C3A}</a:tableStyleId>
              </a:tblPr>
              <a:tblGrid>
                <a:gridCol w="1118266">
                  <a:extLst>
                    <a:ext uri="{9D8B030D-6E8A-4147-A177-3AD203B41FA5}">
                      <a16:colId xmlns:a16="http://schemas.microsoft.com/office/drawing/2014/main" val="20000"/>
                    </a:ext>
                  </a:extLst>
                </a:gridCol>
                <a:gridCol w="1109001">
                  <a:extLst>
                    <a:ext uri="{9D8B030D-6E8A-4147-A177-3AD203B41FA5}">
                      <a16:colId xmlns:a16="http://schemas.microsoft.com/office/drawing/2014/main" val="20001"/>
                    </a:ext>
                  </a:extLst>
                </a:gridCol>
                <a:gridCol w="1182413">
                  <a:extLst>
                    <a:ext uri="{9D8B030D-6E8A-4147-A177-3AD203B41FA5}">
                      <a16:colId xmlns:a16="http://schemas.microsoft.com/office/drawing/2014/main" val="20002"/>
                    </a:ext>
                  </a:extLst>
                </a:gridCol>
                <a:gridCol w="1109714">
                  <a:extLst>
                    <a:ext uri="{9D8B030D-6E8A-4147-A177-3AD203B41FA5}">
                      <a16:colId xmlns:a16="http://schemas.microsoft.com/office/drawing/2014/main" val="20003"/>
                    </a:ext>
                  </a:extLst>
                </a:gridCol>
                <a:gridCol w="1109714">
                  <a:extLst>
                    <a:ext uri="{9D8B030D-6E8A-4147-A177-3AD203B41FA5}">
                      <a16:colId xmlns:a16="http://schemas.microsoft.com/office/drawing/2014/main" val="20004"/>
                    </a:ext>
                  </a:extLst>
                </a:gridCol>
                <a:gridCol w="1109714">
                  <a:extLst>
                    <a:ext uri="{9D8B030D-6E8A-4147-A177-3AD203B41FA5}">
                      <a16:colId xmlns:a16="http://schemas.microsoft.com/office/drawing/2014/main" val="20005"/>
                    </a:ext>
                  </a:extLst>
                </a:gridCol>
                <a:gridCol w="1112566">
                  <a:extLst>
                    <a:ext uri="{9D8B030D-6E8A-4147-A177-3AD203B41FA5}">
                      <a16:colId xmlns:a16="http://schemas.microsoft.com/office/drawing/2014/main" val="20006"/>
                    </a:ext>
                  </a:extLst>
                </a:gridCol>
              </a:tblGrid>
              <a:tr h="998882">
                <a:tc>
                  <a:txBody>
                    <a:bodyPr/>
                    <a:lstStyle/>
                    <a:p>
                      <a:pPr marL="0" marR="0" algn="ctr">
                        <a:lnSpc>
                          <a:spcPct val="115000"/>
                        </a:lnSpc>
                        <a:spcBef>
                          <a:spcPts val="0"/>
                        </a:spcBef>
                        <a:spcAft>
                          <a:spcPts val="0"/>
                        </a:spcAft>
                      </a:pPr>
                      <a:r>
                        <a:rPr lang="vi-VN" sz="2700" dirty="0">
                          <a:effectLst/>
                        </a:rPr>
                        <a:t>Period</a:t>
                      </a:r>
                      <a:endParaRPr lang="vi-VN" sz="17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700">
                          <a:effectLst/>
                        </a:rPr>
                        <a:t>Year</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700">
                          <a:effectLst/>
                        </a:rPr>
                        <a:t>Quarter</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700">
                          <a:effectLst/>
                        </a:rPr>
                        <a:t>Qtr1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700">
                          <a:effectLst/>
                        </a:rPr>
                        <a:t>Qtr2</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700">
                          <a:effectLst/>
                        </a:rPr>
                        <a:t>Qtr3</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700" dirty="0">
                          <a:effectLst/>
                        </a:rPr>
                        <a:t>Sales</a:t>
                      </a:r>
                      <a:endParaRPr lang="vi-VN" sz="1700" dirty="0">
                        <a:effectLst/>
                        <a:latin typeface="Calibri"/>
                        <a:ea typeface="Calibri"/>
                        <a:cs typeface="Times New Roman"/>
                      </a:endParaRPr>
                    </a:p>
                  </a:txBody>
                  <a:tcPr marL="102870" marR="102870" marT="0" marB="0"/>
                </a:tc>
                <a:extLst>
                  <a:ext uri="{0D108BD9-81ED-4DB2-BD59-A6C34878D82A}">
                    <a16:rowId xmlns:a16="http://schemas.microsoft.com/office/drawing/2014/main" val="10000"/>
                  </a:ext>
                </a:extLst>
              </a:tr>
              <a:tr h="332961">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dirty="0">
                          <a:effectLst/>
                        </a:rPr>
                        <a:t>1</a:t>
                      </a:r>
                      <a:endParaRPr lang="vi-VN" sz="17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125</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01"/>
                  </a:ext>
                </a:extLst>
              </a:tr>
              <a:tr h="332961">
                <a:tc>
                  <a:txBody>
                    <a:bodyPr/>
                    <a:lstStyle/>
                    <a:p>
                      <a:pPr marL="0" marR="0" algn="ctr">
                        <a:lnSpc>
                          <a:spcPct val="115000"/>
                        </a:lnSpc>
                        <a:spcBef>
                          <a:spcPts val="0"/>
                        </a:spcBef>
                        <a:spcAft>
                          <a:spcPts val="0"/>
                        </a:spcAft>
                      </a:pPr>
                      <a:r>
                        <a:rPr lang="vi-VN" sz="1800">
                          <a:effectLst/>
                        </a:rPr>
                        <a:t>2</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2</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153</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02"/>
                  </a:ext>
                </a:extLst>
              </a:tr>
              <a:tr h="332961">
                <a:tc>
                  <a:txBody>
                    <a:bodyPr/>
                    <a:lstStyle/>
                    <a:p>
                      <a:pPr marL="0" marR="0" algn="ctr">
                        <a:lnSpc>
                          <a:spcPct val="115000"/>
                        </a:lnSpc>
                        <a:spcBef>
                          <a:spcPts val="0"/>
                        </a:spcBef>
                        <a:spcAft>
                          <a:spcPts val="0"/>
                        </a:spcAft>
                      </a:pPr>
                      <a:r>
                        <a:rPr lang="vi-VN" sz="1800">
                          <a:effectLst/>
                        </a:rPr>
                        <a:t>3</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3</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106</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03"/>
                  </a:ext>
                </a:extLst>
              </a:tr>
              <a:tr h="332961">
                <a:tc>
                  <a:txBody>
                    <a:bodyPr/>
                    <a:lstStyle/>
                    <a:p>
                      <a:pPr marL="0" marR="0" algn="ctr">
                        <a:lnSpc>
                          <a:spcPct val="115000"/>
                        </a:lnSpc>
                        <a:spcBef>
                          <a:spcPts val="0"/>
                        </a:spcBef>
                        <a:spcAft>
                          <a:spcPts val="0"/>
                        </a:spcAft>
                      </a:pPr>
                      <a:r>
                        <a:rPr lang="vi-VN" sz="1800" dirty="0">
                          <a:effectLst/>
                        </a:rPr>
                        <a:t>4</a:t>
                      </a:r>
                      <a:endParaRPr lang="vi-VN" sz="17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4</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88</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04"/>
                  </a:ext>
                </a:extLst>
              </a:tr>
              <a:tr h="332961">
                <a:tc>
                  <a:txBody>
                    <a:bodyPr/>
                    <a:lstStyle/>
                    <a:p>
                      <a:pPr marL="0" marR="0" algn="ctr">
                        <a:lnSpc>
                          <a:spcPct val="115000"/>
                        </a:lnSpc>
                        <a:spcBef>
                          <a:spcPts val="0"/>
                        </a:spcBef>
                        <a:spcAft>
                          <a:spcPts val="0"/>
                        </a:spcAft>
                      </a:pPr>
                      <a:r>
                        <a:rPr lang="vi-VN" sz="1800">
                          <a:effectLst/>
                        </a:rPr>
                        <a:t>5</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2</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118</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05"/>
                  </a:ext>
                </a:extLst>
              </a:tr>
              <a:tr h="332961">
                <a:tc>
                  <a:txBody>
                    <a:bodyPr/>
                    <a:lstStyle/>
                    <a:p>
                      <a:pPr marL="0" marR="0" algn="ctr">
                        <a:lnSpc>
                          <a:spcPct val="115000"/>
                        </a:lnSpc>
                        <a:spcBef>
                          <a:spcPts val="0"/>
                        </a:spcBef>
                        <a:spcAft>
                          <a:spcPts val="0"/>
                        </a:spcAft>
                      </a:pPr>
                      <a:r>
                        <a:rPr lang="vi-VN" sz="1800">
                          <a:effectLst/>
                        </a:rPr>
                        <a:t>6</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2</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161</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06"/>
                  </a:ext>
                </a:extLst>
              </a:tr>
              <a:tr h="332961">
                <a:tc>
                  <a:txBody>
                    <a:bodyPr/>
                    <a:lstStyle/>
                    <a:p>
                      <a:pPr marL="0" marR="0" algn="ctr">
                        <a:lnSpc>
                          <a:spcPct val="115000"/>
                        </a:lnSpc>
                        <a:spcBef>
                          <a:spcPts val="0"/>
                        </a:spcBef>
                        <a:spcAft>
                          <a:spcPts val="0"/>
                        </a:spcAft>
                      </a:pPr>
                      <a:r>
                        <a:rPr lang="vi-VN" sz="1800">
                          <a:effectLst/>
                        </a:rPr>
                        <a:t>7</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3</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133</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07"/>
                  </a:ext>
                </a:extLst>
              </a:tr>
              <a:tr h="332961">
                <a:tc>
                  <a:txBody>
                    <a:bodyPr/>
                    <a:lstStyle/>
                    <a:p>
                      <a:pPr marL="0" marR="0" algn="ctr">
                        <a:lnSpc>
                          <a:spcPct val="115000"/>
                        </a:lnSpc>
                        <a:spcBef>
                          <a:spcPts val="0"/>
                        </a:spcBef>
                        <a:spcAft>
                          <a:spcPts val="0"/>
                        </a:spcAft>
                      </a:pPr>
                      <a:r>
                        <a:rPr lang="vi-VN" sz="1800">
                          <a:effectLst/>
                        </a:rPr>
                        <a:t>8</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4</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102</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08"/>
                  </a:ext>
                </a:extLst>
              </a:tr>
              <a:tr h="332961">
                <a:tc>
                  <a:txBody>
                    <a:bodyPr/>
                    <a:lstStyle/>
                    <a:p>
                      <a:pPr marL="0" marR="0" algn="ctr">
                        <a:lnSpc>
                          <a:spcPct val="115000"/>
                        </a:lnSpc>
                        <a:spcBef>
                          <a:spcPts val="0"/>
                        </a:spcBef>
                        <a:spcAft>
                          <a:spcPts val="0"/>
                        </a:spcAft>
                      </a:pPr>
                      <a:r>
                        <a:rPr lang="vi-VN" sz="1800">
                          <a:effectLst/>
                        </a:rPr>
                        <a:t>9</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3</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138</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09"/>
                  </a:ext>
                </a:extLst>
              </a:tr>
              <a:tr h="332961">
                <a:tc>
                  <a:txBody>
                    <a:bodyPr/>
                    <a:lstStyle/>
                    <a:p>
                      <a:pPr marL="0" marR="0" algn="ctr">
                        <a:lnSpc>
                          <a:spcPct val="115000"/>
                        </a:lnSpc>
                        <a:spcBef>
                          <a:spcPts val="0"/>
                        </a:spcBef>
                        <a:spcAft>
                          <a:spcPts val="0"/>
                        </a:spcAft>
                      </a:pPr>
                      <a:r>
                        <a:rPr lang="vi-VN" sz="1800">
                          <a:effectLst/>
                        </a:rPr>
                        <a:t>10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2</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144</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10"/>
                  </a:ext>
                </a:extLst>
              </a:tr>
              <a:tr h="332961">
                <a:tc>
                  <a:txBody>
                    <a:bodyPr/>
                    <a:lstStyle/>
                    <a:p>
                      <a:pPr marL="0" marR="0" algn="ctr">
                        <a:lnSpc>
                          <a:spcPct val="115000"/>
                        </a:lnSpc>
                        <a:spcBef>
                          <a:spcPts val="0"/>
                        </a:spcBef>
                        <a:spcAft>
                          <a:spcPts val="0"/>
                        </a:spcAft>
                      </a:pPr>
                      <a:r>
                        <a:rPr lang="vi-VN" sz="1800">
                          <a:effectLst/>
                        </a:rPr>
                        <a:t>11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3</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113</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11"/>
                  </a:ext>
                </a:extLst>
              </a:tr>
              <a:tr h="332961">
                <a:tc>
                  <a:txBody>
                    <a:bodyPr/>
                    <a:lstStyle/>
                    <a:p>
                      <a:pPr marL="0" marR="0" algn="ctr">
                        <a:lnSpc>
                          <a:spcPct val="115000"/>
                        </a:lnSpc>
                        <a:spcBef>
                          <a:spcPts val="0"/>
                        </a:spcBef>
                        <a:spcAft>
                          <a:spcPts val="0"/>
                        </a:spcAft>
                      </a:pPr>
                      <a:r>
                        <a:rPr lang="vi-VN" sz="1800">
                          <a:effectLst/>
                        </a:rPr>
                        <a:t>12</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4</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80</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12"/>
                  </a:ext>
                </a:extLst>
              </a:tr>
              <a:tr h="332961">
                <a:tc>
                  <a:txBody>
                    <a:bodyPr/>
                    <a:lstStyle/>
                    <a:p>
                      <a:pPr marL="0" marR="0" algn="ctr">
                        <a:lnSpc>
                          <a:spcPct val="115000"/>
                        </a:lnSpc>
                        <a:spcBef>
                          <a:spcPts val="0"/>
                        </a:spcBef>
                        <a:spcAft>
                          <a:spcPts val="0"/>
                        </a:spcAft>
                      </a:pPr>
                      <a:r>
                        <a:rPr lang="vi-VN" sz="1800">
                          <a:effectLst/>
                        </a:rPr>
                        <a:t>13</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4</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109</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13"/>
                  </a:ext>
                </a:extLst>
              </a:tr>
              <a:tr h="332961">
                <a:tc>
                  <a:txBody>
                    <a:bodyPr/>
                    <a:lstStyle/>
                    <a:p>
                      <a:pPr marL="0" marR="0" algn="ctr">
                        <a:lnSpc>
                          <a:spcPct val="115000"/>
                        </a:lnSpc>
                        <a:spcBef>
                          <a:spcPts val="0"/>
                        </a:spcBef>
                        <a:spcAft>
                          <a:spcPts val="0"/>
                        </a:spcAft>
                      </a:pPr>
                      <a:r>
                        <a:rPr lang="vi-VN" sz="1800">
                          <a:effectLst/>
                        </a:rPr>
                        <a:t>14</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2</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137</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14"/>
                  </a:ext>
                </a:extLst>
              </a:tr>
              <a:tr h="332961">
                <a:tc>
                  <a:txBody>
                    <a:bodyPr/>
                    <a:lstStyle/>
                    <a:p>
                      <a:pPr marL="0" marR="0" algn="ctr">
                        <a:lnSpc>
                          <a:spcPct val="115000"/>
                        </a:lnSpc>
                        <a:spcBef>
                          <a:spcPts val="0"/>
                        </a:spcBef>
                        <a:spcAft>
                          <a:spcPts val="0"/>
                        </a:spcAft>
                      </a:pPr>
                      <a:r>
                        <a:rPr lang="vi-VN" sz="1800">
                          <a:effectLst/>
                        </a:rPr>
                        <a:t>15</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3</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125</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15"/>
                  </a:ext>
                </a:extLst>
              </a:tr>
              <a:tr h="332961">
                <a:tc>
                  <a:txBody>
                    <a:bodyPr/>
                    <a:lstStyle/>
                    <a:p>
                      <a:pPr marL="0" marR="0" algn="ctr">
                        <a:lnSpc>
                          <a:spcPct val="115000"/>
                        </a:lnSpc>
                        <a:spcBef>
                          <a:spcPts val="0"/>
                        </a:spcBef>
                        <a:spcAft>
                          <a:spcPts val="0"/>
                        </a:spcAft>
                      </a:pPr>
                      <a:r>
                        <a:rPr lang="vi-VN" sz="1800">
                          <a:effectLst/>
                        </a:rPr>
                        <a:t>16</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4</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109</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16"/>
                  </a:ext>
                </a:extLst>
              </a:tr>
              <a:tr h="332961">
                <a:tc>
                  <a:txBody>
                    <a:bodyPr/>
                    <a:lstStyle/>
                    <a:p>
                      <a:pPr marL="0" marR="0" algn="ctr">
                        <a:lnSpc>
                          <a:spcPct val="115000"/>
                        </a:lnSpc>
                        <a:spcBef>
                          <a:spcPts val="0"/>
                        </a:spcBef>
                        <a:spcAft>
                          <a:spcPts val="0"/>
                        </a:spcAft>
                      </a:pPr>
                      <a:r>
                        <a:rPr lang="vi-VN" sz="1800">
                          <a:effectLst/>
                        </a:rPr>
                        <a:t>17</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5</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130</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17"/>
                  </a:ext>
                </a:extLst>
              </a:tr>
              <a:tr h="332961">
                <a:tc>
                  <a:txBody>
                    <a:bodyPr/>
                    <a:lstStyle/>
                    <a:p>
                      <a:pPr marL="0" marR="0" algn="ctr">
                        <a:lnSpc>
                          <a:spcPct val="115000"/>
                        </a:lnSpc>
                        <a:spcBef>
                          <a:spcPts val="0"/>
                        </a:spcBef>
                        <a:spcAft>
                          <a:spcPts val="0"/>
                        </a:spcAft>
                      </a:pPr>
                      <a:r>
                        <a:rPr lang="vi-VN" sz="1800">
                          <a:effectLst/>
                        </a:rPr>
                        <a:t>18</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2</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165</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18"/>
                  </a:ext>
                </a:extLst>
              </a:tr>
              <a:tr h="332961">
                <a:tc>
                  <a:txBody>
                    <a:bodyPr/>
                    <a:lstStyle/>
                    <a:p>
                      <a:pPr marL="0" marR="0" algn="ctr">
                        <a:lnSpc>
                          <a:spcPct val="115000"/>
                        </a:lnSpc>
                        <a:spcBef>
                          <a:spcPts val="0"/>
                        </a:spcBef>
                        <a:spcAft>
                          <a:spcPts val="0"/>
                        </a:spcAft>
                      </a:pPr>
                      <a:r>
                        <a:rPr lang="vi-VN" sz="1800">
                          <a:effectLst/>
                        </a:rPr>
                        <a:t>19</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3</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128</a:t>
                      </a:r>
                      <a:endParaRPr lang="vi-VN" sz="1700">
                        <a:effectLst/>
                        <a:latin typeface="Calibri"/>
                        <a:ea typeface="Calibri"/>
                        <a:cs typeface="Times New Roman"/>
                      </a:endParaRPr>
                    </a:p>
                  </a:txBody>
                  <a:tcPr marL="102870" marR="102870" marT="0" marB="0"/>
                </a:tc>
                <a:extLst>
                  <a:ext uri="{0D108BD9-81ED-4DB2-BD59-A6C34878D82A}">
                    <a16:rowId xmlns:a16="http://schemas.microsoft.com/office/drawing/2014/main" val="10019"/>
                  </a:ext>
                </a:extLst>
              </a:tr>
              <a:tr h="332961">
                <a:tc>
                  <a:txBody>
                    <a:bodyPr/>
                    <a:lstStyle/>
                    <a:p>
                      <a:pPr marL="0" marR="0" algn="ctr">
                        <a:lnSpc>
                          <a:spcPct val="115000"/>
                        </a:lnSpc>
                        <a:spcBef>
                          <a:spcPts val="0"/>
                        </a:spcBef>
                        <a:spcAft>
                          <a:spcPts val="0"/>
                        </a:spcAft>
                      </a:pPr>
                      <a:r>
                        <a:rPr lang="vi-VN" sz="1800">
                          <a:effectLst/>
                        </a:rPr>
                        <a:t>20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 </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4</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a:effectLst/>
                        </a:rPr>
                        <a:t>0</a:t>
                      </a:r>
                      <a:endParaRPr lang="vi-VN" sz="17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1800" dirty="0">
                          <a:effectLst/>
                        </a:rPr>
                        <a:t>96</a:t>
                      </a:r>
                      <a:endParaRPr lang="vi-VN" sz="1700" dirty="0">
                        <a:effectLst/>
                        <a:latin typeface="Calibri"/>
                        <a:ea typeface="Calibri"/>
                        <a:cs typeface="Times New Roman"/>
                      </a:endParaRPr>
                    </a:p>
                  </a:txBody>
                  <a:tcPr marL="102870" marR="102870" marT="0" marB="0"/>
                </a:tc>
                <a:extLst>
                  <a:ext uri="{0D108BD9-81ED-4DB2-BD59-A6C34878D82A}">
                    <a16:rowId xmlns:a16="http://schemas.microsoft.com/office/drawing/2014/main" val="10020"/>
                  </a:ext>
                </a:extLst>
              </a:tr>
            </a:tbl>
          </a:graphicData>
        </a:graphic>
      </p:graphicFrame>
      <p:sp>
        <p:nvSpPr>
          <p:cNvPr id="13" name="Rectangle 2">
            <a:extLst>
              <a:ext uri="{FF2B5EF4-FFF2-40B4-BE49-F238E27FC236}">
                <a16:creationId xmlns:a16="http://schemas.microsoft.com/office/drawing/2014/main" id="{5A9E6953-CB7E-7C53-4E89-63F002987C16}"/>
              </a:ext>
            </a:extLst>
          </p:cNvPr>
          <p:cNvSpPr>
            <a:spLocks noChangeArrowheads="1"/>
          </p:cNvSpPr>
          <p:nvPr/>
        </p:nvSpPr>
        <p:spPr bwMode="auto">
          <a:xfrm>
            <a:off x="1908283" y="843738"/>
            <a:ext cx="15766698"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defTabSz="1371600" fontAlgn="base">
              <a:spcBef>
                <a:spcPct val="0"/>
              </a:spcBef>
              <a:spcAft>
                <a:spcPct val="0"/>
              </a:spcAft>
            </a:pPr>
            <a:r>
              <a:rPr lang="vi-VN" sz="3000" dirty="0">
                <a:latin typeface="Times New Roman" pitchFamily="18" charset="0"/>
                <a:ea typeface="Calibri" pitchFamily="34" charset="0"/>
                <a:cs typeface="Times New Roman" pitchFamily="18" charset="0"/>
              </a:rPr>
              <a:t>Sử dụng Ft để biểu thị giá trị dự báo của doanh số bán hàng cho thời gian t, tổng quát từ phương trình liên quan đến số lượng ô bán cho quý doanh số bán hàng :</a:t>
            </a:r>
            <a:endParaRPr lang="vi-VN" sz="3000" dirty="0">
              <a:latin typeface="Times New Roman" pitchFamily="18" charset="0"/>
              <a:cs typeface="Times New Roman" pitchFamily="18" charset="0"/>
            </a:endParaRPr>
          </a:p>
          <a:p>
            <a:pPr algn="ctr" defTabSz="1371600" eaLnBrk="0" fontAlgn="base" hangingPunct="0">
              <a:spcBef>
                <a:spcPct val="0"/>
              </a:spcBef>
              <a:spcAft>
                <a:spcPct val="0"/>
              </a:spcAft>
            </a:pPr>
            <a:r>
              <a:rPr lang="vi-VN" sz="3000" b="1" dirty="0">
                <a:latin typeface="Times New Roman" pitchFamily="18" charset="0"/>
                <a:ea typeface="Calibri" pitchFamily="34" charset="0"/>
                <a:cs typeface="Times New Roman" pitchFamily="18" charset="0"/>
              </a:rPr>
              <a:t>F</a:t>
            </a:r>
            <a:r>
              <a:rPr lang="vi-VN" sz="3000" b="1" baseline="-30000" dirty="0">
                <a:latin typeface="Times New Roman" pitchFamily="18" charset="0"/>
                <a:ea typeface="Calibri" pitchFamily="34" charset="0"/>
                <a:cs typeface="Times New Roman" pitchFamily="18" charset="0"/>
              </a:rPr>
              <a:t>t</a:t>
            </a:r>
            <a:r>
              <a:rPr lang="vi-VN" sz="3000" b="1" dirty="0">
                <a:latin typeface="Times New Roman" pitchFamily="18" charset="0"/>
                <a:ea typeface="Calibri" pitchFamily="34" charset="0"/>
                <a:cs typeface="Times New Roman" pitchFamily="18" charset="0"/>
              </a:rPr>
              <a:t>=b</a:t>
            </a:r>
            <a:r>
              <a:rPr lang="vi-VN" sz="3000" b="1" baseline="-30000" dirty="0">
                <a:latin typeface="Times New Roman" pitchFamily="18" charset="0"/>
                <a:ea typeface="Calibri" pitchFamily="34" charset="0"/>
                <a:cs typeface="Times New Roman" pitchFamily="18" charset="0"/>
              </a:rPr>
              <a:t>0</a:t>
            </a:r>
            <a:r>
              <a:rPr lang="vi-VN" sz="3000" b="1" dirty="0">
                <a:latin typeface="Times New Roman" pitchFamily="18" charset="0"/>
                <a:ea typeface="Calibri" pitchFamily="34" charset="0"/>
                <a:cs typeface="Times New Roman" pitchFamily="18" charset="0"/>
              </a:rPr>
              <a:t>+b</a:t>
            </a:r>
            <a:r>
              <a:rPr lang="vi-VN" sz="3000" b="1" baseline="-30000" dirty="0">
                <a:latin typeface="Times New Roman" pitchFamily="18" charset="0"/>
                <a:ea typeface="Calibri" pitchFamily="34" charset="0"/>
                <a:cs typeface="Times New Roman" pitchFamily="18" charset="0"/>
              </a:rPr>
              <a:t>1</a:t>
            </a:r>
            <a:r>
              <a:rPr lang="vi-VN" sz="3000" b="1" dirty="0">
                <a:latin typeface="Times New Roman" pitchFamily="18" charset="0"/>
                <a:ea typeface="Calibri" pitchFamily="34" charset="0"/>
                <a:cs typeface="Times New Roman" pitchFamily="18" charset="0"/>
              </a:rPr>
              <a:t>Qtr1</a:t>
            </a:r>
            <a:r>
              <a:rPr lang="vi-VN" sz="3000" b="1" baseline="-30000" dirty="0">
                <a:latin typeface="Times New Roman" pitchFamily="18" charset="0"/>
                <a:ea typeface="Calibri" pitchFamily="34" charset="0"/>
                <a:cs typeface="Times New Roman" pitchFamily="18" charset="0"/>
              </a:rPr>
              <a:t>t</a:t>
            </a:r>
            <a:r>
              <a:rPr lang="vi-VN" sz="3000" b="1" dirty="0">
                <a:latin typeface="Times New Roman" pitchFamily="18" charset="0"/>
                <a:ea typeface="Calibri" pitchFamily="34" charset="0"/>
                <a:cs typeface="Times New Roman" pitchFamily="18" charset="0"/>
              </a:rPr>
              <a:t>+b</a:t>
            </a:r>
            <a:r>
              <a:rPr lang="vi-VN" sz="3000" b="1" baseline="-30000" dirty="0">
                <a:latin typeface="Times New Roman" pitchFamily="18" charset="0"/>
                <a:ea typeface="Calibri" pitchFamily="34" charset="0"/>
                <a:cs typeface="Times New Roman" pitchFamily="18" charset="0"/>
              </a:rPr>
              <a:t>2</a:t>
            </a:r>
            <a:r>
              <a:rPr lang="vi-VN" sz="3000" b="1" dirty="0">
                <a:latin typeface="Times New Roman" pitchFamily="18" charset="0"/>
                <a:ea typeface="Calibri" pitchFamily="34" charset="0"/>
                <a:cs typeface="Times New Roman" pitchFamily="18" charset="0"/>
              </a:rPr>
              <a:t>Qtr2</a:t>
            </a:r>
            <a:r>
              <a:rPr lang="vi-VN" sz="3000" b="1" baseline="-30000" dirty="0">
                <a:latin typeface="Times New Roman" pitchFamily="18" charset="0"/>
                <a:ea typeface="Calibri" pitchFamily="34" charset="0"/>
                <a:cs typeface="Times New Roman" pitchFamily="18" charset="0"/>
              </a:rPr>
              <a:t>t</a:t>
            </a:r>
            <a:r>
              <a:rPr lang="vi-VN" sz="3000" b="1" dirty="0">
                <a:latin typeface="Times New Roman" pitchFamily="18" charset="0"/>
                <a:ea typeface="Calibri" pitchFamily="34" charset="0"/>
                <a:cs typeface="Times New Roman" pitchFamily="18" charset="0"/>
              </a:rPr>
              <a:t>+b</a:t>
            </a:r>
            <a:r>
              <a:rPr lang="vi-VN" sz="3000" b="1" baseline="-30000" dirty="0">
                <a:latin typeface="Times New Roman" pitchFamily="18" charset="0"/>
                <a:ea typeface="Calibri" pitchFamily="34" charset="0"/>
                <a:cs typeface="Times New Roman" pitchFamily="18" charset="0"/>
              </a:rPr>
              <a:t>3</a:t>
            </a:r>
            <a:r>
              <a:rPr lang="vi-VN" sz="3000" b="1" dirty="0">
                <a:latin typeface="Times New Roman" pitchFamily="18" charset="0"/>
                <a:ea typeface="Calibri" pitchFamily="34" charset="0"/>
                <a:cs typeface="Times New Roman" pitchFamily="18" charset="0"/>
              </a:rPr>
              <a:t>Qtr3</a:t>
            </a:r>
            <a:r>
              <a:rPr lang="vi-VN" sz="3000" b="1" baseline="-30000" dirty="0">
                <a:latin typeface="Times New Roman" pitchFamily="18" charset="0"/>
                <a:ea typeface="Calibri" pitchFamily="34" charset="0"/>
                <a:cs typeface="Times New Roman" pitchFamily="18" charset="0"/>
              </a:rPr>
              <a:t>t</a:t>
            </a:r>
            <a:endParaRPr lang="vi-VN" sz="3000" dirty="0">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A40AC7FE-AD3B-0947-E91F-EF5AB65E731C}"/>
              </a:ext>
            </a:extLst>
          </p:cNvPr>
          <p:cNvSpPr/>
          <p:nvPr/>
        </p:nvSpPr>
        <p:spPr>
          <a:xfrm>
            <a:off x="10256625" y="2763458"/>
            <a:ext cx="7226403" cy="6093976"/>
          </a:xfrm>
          <a:prstGeom prst="rect">
            <a:avLst/>
          </a:prstGeom>
        </p:spPr>
        <p:txBody>
          <a:bodyPr wrap="square">
            <a:spAutoFit/>
          </a:bodyPr>
          <a:lstStyle/>
          <a:p>
            <a:r>
              <a:rPr lang="vi-VN" sz="3000" dirty="0">
                <a:latin typeface="Times New Roman" pitchFamily="18" charset="0"/>
                <a:cs typeface="Times New Roman" pitchFamily="18" charset="0"/>
              </a:rPr>
              <a:t>Sử dụng dữ liệu ở bảng 6.14 và phân tích hồi quy chúng ta có phương trình sau:</a:t>
            </a:r>
          </a:p>
          <a:p>
            <a:r>
              <a:rPr lang="vi-VN" sz="3000" b="1" dirty="0">
                <a:latin typeface="Times New Roman" pitchFamily="18" charset="0"/>
                <a:cs typeface="Times New Roman" pitchFamily="18" charset="0"/>
              </a:rPr>
              <a:t>F</a:t>
            </a:r>
            <a:r>
              <a:rPr lang="vi-VN" sz="3000" b="1" baseline="-25000" dirty="0">
                <a:latin typeface="Times New Roman" pitchFamily="18" charset="0"/>
                <a:cs typeface="Times New Roman" pitchFamily="18" charset="0"/>
              </a:rPr>
              <a:t>t</a:t>
            </a:r>
            <a:r>
              <a:rPr lang="vi-VN" sz="3000" b="1" dirty="0">
                <a:latin typeface="Times New Roman" pitchFamily="18" charset="0"/>
                <a:cs typeface="Times New Roman" pitchFamily="18" charset="0"/>
              </a:rPr>
              <a:t>=95+29Qtr1</a:t>
            </a:r>
            <a:r>
              <a:rPr lang="vi-VN" sz="3000" b="1" baseline="-25000" dirty="0">
                <a:latin typeface="Times New Roman" pitchFamily="18" charset="0"/>
                <a:cs typeface="Times New Roman" pitchFamily="18" charset="0"/>
              </a:rPr>
              <a:t>t</a:t>
            </a:r>
            <a:r>
              <a:rPr lang="vi-VN" sz="3000" b="1" dirty="0">
                <a:latin typeface="Times New Roman" pitchFamily="18" charset="0"/>
                <a:cs typeface="Times New Roman" pitchFamily="18" charset="0"/>
              </a:rPr>
              <a:t>+ 57Qtr2</a:t>
            </a:r>
            <a:r>
              <a:rPr lang="vi-VN" sz="3000" b="1" baseline="-25000" dirty="0">
                <a:latin typeface="Times New Roman" pitchFamily="18" charset="0"/>
                <a:cs typeface="Times New Roman" pitchFamily="18" charset="0"/>
              </a:rPr>
              <a:t>t</a:t>
            </a:r>
            <a:r>
              <a:rPr lang="vi-VN" sz="3000" b="1" dirty="0">
                <a:latin typeface="Times New Roman" pitchFamily="18" charset="0"/>
                <a:cs typeface="Times New Roman" pitchFamily="18" charset="0"/>
              </a:rPr>
              <a:t> + 26Qtr3</a:t>
            </a:r>
            <a:r>
              <a:rPr lang="vi-VN" sz="3000" b="1" baseline="-25000" dirty="0">
                <a:latin typeface="Times New Roman" pitchFamily="18" charset="0"/>
                <a:cs typeface="Times New Roman" pitchFamily="18" charset="0"/>
              </a:rPr>
              <a:t>t</a:t>
            </a:r>
            <a:endParaRPr lang="vi-VN" sz="3000" dirty="0">
              <a:latin typeface="Times New Roman" pitchFamily="18" charset="0"/>
              <a:cs typeface="Times New Roman" pitchFamily="18" charset="0"/>
            </a:endParaRPr>
          </a:p>
          <a:p>
            <a:r>
              <a:rPr lang="vi-VN" sz="3000" dirty="0">
                <a:latin typeface="Times New Roman" pitchFamily="18" charset="0"/>
                <a:cs typeface="Times New Roman" pitchFamily="18" charset="0"/>
              </a:rPr>
              <a:t>chúng ta có thể sử dụng phương trình để dự báo doanh thu hàng quý cho năm tới</a:t>
            </a:r>
          </a:p>
          <a:p>
            <a:r>
              <a:rPr lang="vi-VN" sz="3000" dirty="0">
                <a:latin typeface="Times New Roman" pitchFamily="18" charset="0"/>
                <a:cs typeface="Times New Roman" pitchFamily="18" charset="0"/>
              </a:rPr>
              <a:t> quý 1 : </a:t>
            </a:r>
          </a:p>
          <a:p>
            <a:r>
              <a:rPr lang="vi-VN" sz="3000" dirty="0">
                <a:latin typeface="Times New Roman" pitchFamily="18" charset="0"/>
                <a:cs typeface="Times New Roman" pitchFamily="18" charset="0"/>
              </a:rPr>
              <a:t>sales= 95+29(1)+57(0)+26(0)=124</a:t>
            </a:r>
          </a:p>
          <a:p>
            <a:r>
              <a:rPr lang="vi-VN" sz="3000" dirty="0">
                <a:latin typeface="Times New Roman" pitchFamily="18" charset="0"/>
                <a:cs typeface="Times New Roman" pitchFamily="18" charset="0"/>
              </a:rPr>
              <a:t> quý 2 : </a:t>
            </a:r>
          </a:p>
          <a:p>
            <a:r>
              <a:rPr lang="vi-VN" sz="3000" dirty="0">
                <a:latin typeface="Times New Roman" pitchFamily="18" charset="0"/>
                <a:cs typeface="Times New Roman" pitchFamily="18" charset="0"/>
              </a:rPr>
              <a:t>sales= 95+29(0)+57(1)+26(0)=152</a:t>
            </a:r>
          </a:p>
          <a:p>
            <a:r>
              <a:rPr lang="vi-VN" sz="3000" dirty="0">
                <a:latin typeface="Times New Roman" pitchFamily="18" charset="0"/>
                <a:cs typeface="Times New Roman" pitchFamily="18" charset="0"/>
              </a:rPr>
              <a:t> quý 3 :</a:t>
            </a:r>
          </a:p>
          <a:p>
            <a:r>
              <a:rPr lang="vi-VN" sz="3000" dirty="0">
                <a:latin typeface="Times New Roman" pitchFamily="18" charset="0"/>
                <a:cs typeface="Times New Roman" pitchFamily="18" charset="0"/>
              </a:rPr>
              <a:t> sales= 95+29(0)+57(0)+26(1)=121</a:t>
            </a:r>
          </a:p>
          <a:p>
            <a:r>
              <a:rPr lang="vi-VN" sz="3000" dirty="0">
                <a:latin typeface="Times New Roman" pitchFamily="18" charset="0"/>
                <a:cs typeface="Times New Roman" pitchFamily="18" charset="0"/>
              </a:rPr>
              <a:t> quý 4 :</a:t>
            </a:r>
          </a:p>
          <a:p>
            <a:r>
              <a:rPr lang="vi-VN" sz="3000" dirty="0">
                <a:latin typeface="Times New Roman" pitchFamily="18" charset="0"/>
                <a:cs typeface="Times New Roman" pitchFamily="18" charset="0"/>
              </a:rPr>
              <a:t> sales= 95+29(0)+57(0)+26(0)=95</a:t>
            </a:r>
          </a:p>
        </p:txBody>
      </p:sp>
    </p:spTree>
    <p:extLst>
      <p:ext uri="{BB962C8B-B14F-4D97-AF65-F5344CB8AC3E}">
        <p14:creationId xmlns:p14="http://schemas.microsoft.com/office/powerpoint/2010/main" val="24706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276" y="-16741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5C03156-3AB7-92B8-D0BF-E9733C5586C5}"/>
              </a:ext>
            </a:extLst>
          </p:cNvPr>
          <p:cNvSpPr/>
          <p:nvPr/>
        </p:nvSpPr>
        <p:spPr>
          <a:xfrm>
            <a:off x="1257300" y="811641"/>
            <a:ext cx="15773400" cy="8821554"/>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D76D208F-8207-8B59-4FA3-B27DC71FC9D8}"/>
              </a:ext>
            </a:extLst>
          </p:cNvPr>
          <p:cNvSpPr txBox="1">
            <a:spLocks/>
          </p:cNvSpPr>
          <p:nvPr/>
        </p:nvSpPr>
        <p:spPr>
          <a:xfrm>
            <a:off x="2088509" y="4371825"/>
            <a:ext cx="14799519" cy="56007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a:latin typeface="Times New Roman" pitchFamily="18" charset="0"/>
                <a:cs typeface="Times New Roman" pitchFamily="18" charset="0"/>
              </a:rPr>
              <a:t>Dạng tổng quát của phương trình hồi quy để mô hình hóa cả các hiệu ứng theo mùa hàng quý và xu hướng tuyến tính trong chuỗi thời gian truyền hình là:</a:t>
            </a:r>
          </a:p>
          <a:p>
            <a:pPr marL="0" indent="0" algn="ctr">
              <a:buFont typeface="Arial" pitchFamily="34" charset="0"/>
              <a:buNone/>
            </a:pPr>
            <a:r>
              <a:rPr lang="vi-VN" b="1">
                <a:latin typeface="Times New Roman" pitchFamily="18" charset="0"/>
                <a:cs typeface="Times New Roman" pitchFamily="18" charset="0"/>
              </a:rPr>
              <a:t>F</a:t>
            </a:r>
            <a:r>
              <a:rPr lang="vi-VN" b="1" baseline="-25000">
                <a:latin typeface="Times New Roman" pitchFamily="18" charset="0"/>
                <a:cs typeface="Times New Roman" pitchFamily="18" charset="0"/>
              </a:rPr>
              <a:t>t</a:t>
            </a:r>
            <a:r>
              <a:rPr lang="vi-VN" b="1">
                <a:latin typeface="Times New Roman" pitchFamily="18" charset="0"/>
                <a:cs typeface="Times New Roman" pitchFamily="18" charset="0"/>
              </a:rPr>
              <a:t> = b</a:t>
            </a:r>
            <a:r>
              <a:rPr lang="vi-VN" b="1" baseline="-25000">
                <a:latin typeface="Times New Roman" pitchFamily="18" charset="0"/>
                <a:cs typeface="Times New Roman" pitchFamily="18" charset="0"/>
              </a:rPr>
              <a:t>0</a:t>
            </a:r>
            <a:r>
              <a:rPr lang="vi-VN" b="1">
                <a:latin typeface="Times New Roman" pitchFamily="18" charset="0"/>
                <a:cs typeface="Times New Roman" pitchFamily="18" charset="0"/>
              </a:rPr>
              <a:t> + b</a:t>
            </a:r>
            <a:r>
              <a:rPr lang="vi-VN" b="1" baseline="-25000">
                <a:latin typeface="Times New Roman" pitchFamily="18" charset="0"/>
                <a:cs typeface="Times New Roman" pitchFamily="18" charset="0"/>
              </a:rPr>
              <a:t>1</a:t>
            </a:r>
            <a:r>
              <a:rPr lang="vi-VN" b="1">
                <a:latin typeface="Times New Roman" pitchFamily="18" charset="0"/>
                <a:cs typeface="Times New Roman" pitchFamily="18" charset="0"/>
              </a:rPr>
              <a:t>Qtr1</a:t>
            </a:r>
            <a:r>
              <a:rPr lang="vi-VN" b="1" baseline="-25000">
                <a:latin typeface="Times New Roman" pitchFamily="18" charset="0"/>
                <a:cs typeface="Times New Roman" pitchFamily="18" charset="0"/>
              </a:rPr>
              <a:t>t</a:t>
            </a:r>
            <a:r>
              <a:rPr lang="vi-VN" b="1">
                <a:latin typeface="Times New Roman" pitchFamily="18" charset="0"/>
                <a:cs typeface="Times New Roman" pitchFamily="18" charset="0"/>
              </a:rPr>
              <a:t> + b</a:t>
            </a:r>
            <a:r>
              <a:rPr lang="vi-VN" b="1" baseline="-25000">
                <a:latin typeface="Times New Roman" pitchFamily="18" charset="0"/>
                <a:cs typeface="Times New Roman" pitchFamily="18" charset="0"/>
              </a:rPr>
              <a:t>2</a:t>
            </a:r>
            <a:r>
              <a:rPr lang="vi-VN" b="1">
                <a:latin typeface="Times New Roman" pitchFamily="18" charset="0"/>
                <a:cs typeface="Times New Roman" pitchFamily="18" charset="0"/>
              </a:rPr>
              <a:t>Qtr2</a:t>
            </a:r>
            <a:r>
              <a:rPr lang="vi-VN" b="1" baseline="-25000">
                <a:latin typeface="Times New Roman" pitchFamily="18" charset="0"/>
                <a:cs typeface="Times New Roman" pitchFamily="18" charset="0"/>
              </a:rPr>
              <a:t>t</a:t>
            </a:r>
            <a:r>
              <a:rPr lang="vi-VN" b="1">
                <a:latin typeface="Times New Roman" pitchFamily="18" charset="0"/>
                <a:cs typeface="Times New Roman" pitchFamily="18" charset="0"/>
              </a:rPr>
              <a:t> + b</a:t>
            </a:r>
            <a:r>
              <a:rPr lang="vi-VN" b="1" baseline="-25000">
                <a:latin typeface="Times New Roman" pitchFamily="18" charset="0"/>
                <a:cs typeface="Times New Roman" pitchFamily="18" charset="0"/>
              </a:rPr>
              <a:t>3</a:t>
            </a:r>
            <a:r>
              <a:rPr lang="vi-VN" b="1">
                <a:latin typeface="Times New Roman" pitchFamily="18" charset="0"/>
                <a:cs typeface="Times New Roman" pitchFamily="18" charset="0"/>
              </a:rPr>
              <a:t>Qtr3</a:t>
            </a:r>
            <a:r>
              <a:rPr lang="vi-VN" b="1" baseline="-25000">
                <a:latin typeface="Times New Roman" pitchFamily="18" charset="0"/>
                <a:cs typeface="Times New Roman" pitchFamily="18" charset="0"/>
              </a:rPr>
              <a:t>t</a:t>
            </a:r>
            <a:r>
              <a:rPr lang="vi-VN" b="1">
                <a:latin typeface="Times New Roman" pitchFamily="18" charset="0"/>
                <a:cs typeface="Times New Roman" pitchFamily="18" charset="0"/>
              </a:rPr>
              <a:t> + b</a:t>
            </a:r>
            <a:r>
              <a:rPr lang="vi-VN" b="1" baseline="-25000">
                <a:latin typeface="Times New Roman" pitchFamily="18" charset="0"/>
                <a:cs typeface="Times New Roman" pitchFamily="18" charset="0"/>
              </a:rPr>
              <a:t>4</a:t>
            </a:r>
            <a:r>
              <a:rPr lang="vi-VN" b="1">
                <a:latin typeface="Times New Roman" pitchFamily="18" charset="0"/>
                <a:cs typeface="Times New Roman" pitchFamily="18" charset="0"/>
              </a:rPr>
              <a:t>t</a:t>
            </a:r>
            <a:endParaRPr lang="vi-VN">
              <a:latin typeface="Times New Roman" pitchFamily="18" charset="0"/>
              <a:cs typeface="Times New Roman" pitchFamily="18" charset="0"/>
            </a:endParaRPr>
          </a:p>
          <a:p>
            <a:pPr marL="0" indent="0">
              <a:buFont typeface="Arial" pitchFamily="34" charset="0"/>
              <a:buNone/>
            </a:pPr>
            <a:r>
              <a:rPr lang="vi-VN" u="sng">
                <a:latin typeface="Times New Roman" pitchFamily="18" charset="0"/>
                <a:cs typeface="Times New Roman" pitchFamily="18" charset="0"/>
              </a:rPr>
              <a:t>Trong đó:</a:t>
            </a:r>
          </a:p>
          <a:p>
            <a:pPr marL="0" indent="0">
              <a:buFont typeface="Arial" pitchFamily="34" charset="0"/>
              <a:buNone/>
            </a:pPr>
            <a:r>
              <a:rPr lang="vi-VN">
                <a:latin typeface="Times New Roman" pitchFamily="18" charset="0"/>
                <a:cs typeface="Times New Roman" pitchFamily="18" charset="0"/>
              </a:rPr>
              <a:t>Ft : dự báo doanh thu trong kỳ t.</a:t>
            </a:r>
          </a:p>
          <a:p>
            <a:pPr marL="0" indent="0">
              <a:buFont typeface="Arial" pitchFamily="34" charset="0"/>
              <a:buNone/>
            </a:pPr>
            <a:r>
              <a:rPr lang="vi-VN">
                <a:latin typeface="Times New Roman" pitchFamily="18" charset="0"/>
                <a:cs typeface="Times New Roman" pitchFamily="18" charset="0"/>
              </a:rPr>
              <a:t>Qtr1t : 1 nếu khoảng thời gian t tương ứng với quý đầu tiên của năm, 0 trường hợp khác.</a:t>
            </a:r>
          </a:p>
          <a:p>
            <a:pPr marL="0" indent="0">
              <a:buFont typeface="Arial" pitchFamily="34" charset="0"/>
              <a:buNone/>
            </a:pPr>
            <a:r>
              <a:rPr lang="vi-VN">
                <a:latin typeface="Times New Roman" pitchFamily="18" charset="0"/>
                <a:cs typeface="Times New Roman" pitchFamily="18" charset="0"/>
              </a:rPr>
              <a:t>Qtr2t : 1 nếu khoảng thời gian t tương ứng với quý hai của năm, 0 trường hợp khác.</a:t>
            </a:r>
          </a:p>
          <a:p>
            <a:pPr marL="0" indent="0">
              <a:buFont typeface="Arial" pitchFamily="34" charset="0"/>
              <a:buNone/>
            </a:pPr>
            <a:r>
              <a:rPr lang="vi-VN">
                <a:latin typeface="Times New Roman" pitchFamily="18" charset="0"/>
                <a:cs typeface="Times New Roman" pitchFamily="18" charset="0"/>
              </a:rPr>
              <a:t>Qtr3t : 1 nếu khoảng thời gian t tương ứng với quý ba của năm, 0 trường hợp khác.</a:t>
            </a:r>
          </a:p>
          <a:p>
            <a:pPr marL="0" indent="0">
              <a:buFont typeface="Arial" pitchFamily="34" charset="0"/>
              <a:buNone/>
            </a:pPr>
            <a:r>
              <a:rPr lang="vi-VN">
                <a:latin typeface="Times New Roman" pitchFamily="18" charset="0"/>
                <a:cs typeface="Times New Roman" pitchFamily="18" charset="0"/>
              </a:rPr>
              <a:t>t : khoảng thời gian.</a:t>
            </a:r>
          </a:p>
          <a:p>
            <a:endParaRPr lang="vi-VN" dirty="0">
              <a:latin typeface="Times New Roman" pitchFamily="18" charset="0"/>
              <a:cs typeface="Times New Roman" pitchFamily="18" charset="0"/>
            </a:endParaRPr>
          </a:p>
        </p:txBody>
      </p:sp>
      <p:sp>
        <p:nvSpPr>
          <p:cNvPr id="19" name="Title 1">
            <a:extLst>
              <a:ext uri="{FF2B5EF4-FFF2-40B4-BE49-F238E27FC236}">
                <a16:creationId xmlns:a16="http://schemas.microsoft.com/office/drawing/2014/main" id="{D2F6C52E-1E4A-84E7-78D1-64AB6F515375}"/>
              </a:ext>
            </a:extLst>
          </p:cNvPr>
          <p:cNvSpPr txBox="1">
            <a:spLocks/>
          </p:cNvSpPr>
          <p:nvPr/>
        </p:nvSpPr>
        <p:spPr>
          <a:xfrm>
            <a:off x="2088509" y="942825"/>
            <a:ext cx="14799519" cy="3200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3200" b="1">
                <a:solidFill>
                  <a:srgbClr val="FF0000"/>
                </a:solidFill>
                <a:latin typeface="Times New Roman" pitchFamily="18" charset="0"/>
                <a:cs typeface="Times New Roman" pitchFamily="18" charset="0"/>
              </a:rPr>
              <a:t>Tính thời vụ với xu hướng</a:t>
            </a:r>
            <a:br>
              <a:rPr lang="vi-VN" sz="3200"/>
            </a:br>
            <a:r>
              <a:rPr lang="vi-VN" sz="3200">
                <a:latin typeface="Times New Roman" pitchFamily="18" charset="0"/>
                <a:cs typeface="Times New Roman" pitchFamily="18" charset="0"/>
              </a:rPr>
              <a:t>Bảng 6.12 chỉ ra rằng doanh số bán hàng thấp nhất trong quý II mỗi năm và tăng trong quý 3 và 4. do đó, chúng tôi kết luận rằng một mẫu theo mùa tồn tại cho việc bán truyền hình. Tuy nhiên, chuỗi thời gian cũng có xu hướng tuyến tính hướng lên sẽ cần được tính toán để phát triển các dự báo chính xác về doanh thu hàng quý. Điều này có thể dễ dàng thực hiện bằng cách kết hợp phương pháp giả biến để xử lý theo mùa với cách tiếp cận mà chúng ta đã thảo luận trong phần 6.4 để xử lý một xu hướng tuyến tính.</a:t>
            </a:r>
            <a:br>
              <a:rPr lang="vi-VN" sz="3200">
                <a:latin typeface="Times New Roman" pitchFamily="18" charset="0"/>
                <a:cs typeface="Times New Roman" pitchFamily="18" charset="0"/>
              </a:rPr>
            </a:b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62976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 calcmode="lin" valueType="num">
                                      <p:cBhvr additive="base">
                                        <p:cTn id="35"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6">
                                            <p:txEl>
                                              <p:pRg st="1" end="1"/>
                                            </p:txEl>
                                          </p:spTgt>
                                        </p:tgtEl>
                                        <p:attrNameLst>
                                          <p:attrName>style.visibility</p:attrName>
                                        </p:attrNameLst>
                                      </p:cBhvr>
                                      <p:to>
                                        <p:strVal val="visible"/>
                                      </p:to>
                                    </p:set>
                                    <p:anim calcmode="lin" valueType="num">
                                      <p:cBhvr>
                                        <p:cTn id="41"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43" dur="500"/>
                                        <p:tgtEl>
                                          <p:spTgt spid="1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 calcmode="lin" valueType="num">
                                      <p:cBhvr additive="base">
                                        <p:cTn id="48"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6">
                                            <p:txEl>
                                              <p:pRg st="3" end="3"/>
                                            </p:txEl>
                                          </p:spTgt>
                                        </p:tgtEl>
                                        <p:attrNameLst>
                                          <p:attrName>style.visibility</p:attrName>
                                        </p:attrNameLst>
                                      </p:cBhvr>
                                      <p:to>
                                        <p:strVal val="visible"/>
                                      </p:to>
                                    </p:set>
                                    <p:anim calcmode="lin" valueType="num">
                                      <p:cBhvr additive="base">
                                        <p:cTn id="52"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6">
                                            <p:txEl>
                                              <p:pRg st="4" end="4"/>
                                            </p:txEl>
                                          </p:spTgt>
                                        </p:tgtEl>
                                        <p:attrNameLst>
                                          <p:attrName>style.visibility</p:attrName>
                                        </p:attrNameLst>
                                      </p:cBhvr>
                                      <p:to>
                                        <p:strVal val="visible"/>
                                      </p:to>
                                    </p:set>
                                    <p:anim calcmode="lin" valueType="num">
                                      <p:cBhvr additive="base">
                                        <p:cTn id="56"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4" end="4"/>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6">
                                            <p:txEl>
                                              <p:pRg st="5" end="5"/>
                                            </p:txEl>
                                          </p:spTgt>
                                        </p:tgtEl>
                                        <p:attrNameLst>
                                          <p:attrName>style.visibility</p:attrName>
                                        </p:attrNameLst>
                                      </p:cBhvr>
                                      <p:to>
                                        <p:strVal val="visible"/>
                                      </p:to>
                                    </p:set>
                                    <p:anim calcmode="lin" valueType="num">
                                      <p:cBhvr additive="base">
                                        <p:cTn id="60"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6">
                                            <p:txEl>
                                              <p:pRg st="5" end="5"/>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6">
                                            <p:txEl>
                                              <p:pRg st="6" end="6"/>
                                            </p:txEl>
                                          </p:spTgt>
                                        </p:tgtEl>
                                        <p:attrNameLst>
                                          <p:attrName>style.visibility</p:attrName>
                                        </p:attrNameLst>
                                      </p:cBhvr>
                                      <p:to>
                                        <p:strVal val="visible"/>
                                      </p:to>
                                    </p:set>
                                    <p:anim calcmode="lin" valueType="num">
                                      <p:cBhvr additive="base">
                                        <p:cTn id="64"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6">
                                            <p:txEl>
                                              <p:pRg st="6" end="6"/>
                                            </p:txEl>
                                          </p:spTgt>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6">
                                            <p:txEl>
                                              <p:pRg st="7" end="7"/>
                                            </p:txEl>
                                          </p:spTgt>
                                        </p:tgtEl>
                                        <p:attrNameLst>
                                          <p:attrName>style.visibility</p:attrName>
                                        </p:attrNameLst>
                                      </p:cBhvr>
                                      <p:to>
                                        <p:strVal val="visible"/>
                                      </p:to>
                                    </p:set>
                                    <p:anim calcmode="lin" valueType="num">
                                      <p:cBhvr additive="base">
                                        <p:cTn id="68"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6" grpId="0" uiExpand="1" build="p"/>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276" y="-167418"/>
            <a:ext cx="18602276" cy="10863598"/>
            <a:chOff x="0" y="0"/>
            <a:chExt cx="4899365" cy="1687657"/>
          </a:xfrm>
          <a:scene3d>
            <a:camera prst="orthographicFront">
              <a:rot lat="0" lon="0" rev="0"/>
            </a:camera>
            <a:lightRig rig="contrasting" dir="t">
              <a:rot lat="0" lon="0" rev="1500000"/>
            </a:lightRig>
          </a:scene3d>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AE2116"/>
            </a:solidFill>
            <a:ln cap="sq">
              <a:noFill/>
              <a:prstDash val="solid"/>
              <a:miter/>
            </a:ln>
            <a:effectLst>
              <a:outerShdw blurRad="149987" dist="250190" dir="8460000" algn="ctr">
                <a:srgbClr val="000000">
                  <a:alpha val="28000"/>
                </a:srgbClr>
              </a:outerShdw>
            </a:effectLst>
            <a:sp3d prstMaterial="metal">
              <a:bevelT w="88900" h="88900"/>
            </a:sp3d>
          </p:spPr>
          <p:txBody>
            <a:bodyPr/>
            <a:lstStyle/>
            <a:p>
              <a:endParaRPr lang="en-US">
                <a:solidFill>
                  <a:srgbClr val="C00000"/>
                </a:solidFill>
              </a:endParaRPr>
            </a:p>
          </p:txBody>
        </p:sp>
        <p:sp>
          <p:nvSpPr>
            <p:cNvPr id="4" name="TextBox 4"/>
            <p:cNvSpPr txBox="1"/>
            <p:nvPr/>
          </p:nvSpPr>
          <p:spPr>
            <a:xfrm>
              <a:off x="0" y="-38100"/>
              <a:ext cx="4899365" cy="172575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lvl="0" indent="0" algn="ctr">
                <a:lnSpc>
                  <a:spcPts val="3035"/>
                </a:lnSpc>
                <a:spcBef>
                  <a:spcPct val="0"/>
                </a:spcBef>
              </a:pPr>
              <a:endParaRPr>
                <a:solidFill>
                  <a:srgbClr val="C00000"/>
                </a:solidFill>
              </a:endParaRPr>
            </a:p>
          </p:txBody>
        </p:sp>
      </p:grpSp>
      <p:grpSp>
        <p:nvGrpSpPr>
          <p:cNvPr id="5" name="Group 5"/>
          <p:cNvGrpSpPr/>
          <p:nvPr/>
        </p:nvGrpSpPr>
        <p:grpSpPr>
          <a:xfrm>
            <a:off x="516681" y="4667621"/>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8" name="Freeform 8"/>
          <p:cNvSpPr/>
          <p:nvPr/>
        </p:nvSpPr>
        <p:spPr>
          <a:xfrm>
            <a:off x="975113" y="9633196"/>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9" name="Freeform 9"/>
          <p:cNvSpPr/>
          <p:nvPr/>
        </p:nvSpPr>
        <p:spPr>
          <a:xfrm>
            <a:off x="5247745"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0" name="Freeform 10"/>
          <p:cNvSpPr/>
          <p:nvPr/>
        </p:nvSpPr>
        <p:spPr>
          <a:xfrm>
            <a:off x="9405832" y="879951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sp>
        <p:nvSpPr>
          <p:cNvPr id="11" name="Freeform 11"/>
          <p:cNvSpPr/>
          <p:nvPr/>
        </p:nvSpPr>
        <p:spPr>
          <a:xfrm>
            <a:off x="13845017" y="9633195"/>
            <a:ext cx="3638011" cy="458785"/>
          </a:xfrm>
          <a:custGeom>
            <a:avLst/>
            <a:gdLst/>
            <a:ahLst/>
            <a:cxnLst/>
            <a:rect l="l" t="t" r="r" b="b"/>
            <a:pathLst>
              <a:path w="3638011" h="458785">
                <a:moveTo>
                  <a:pt x="0" y="0"/>
                </a:moveTo>
                <a:lnTo>
                  <a:pt x="3638011" y="0"/>
                </a:lnTo>
                <a:lnTo>
                  <a:pt x="3638011" y="458785"/>
                </a:lnTo>
                <a:lnTo>
                  <a:pt x="0" y="458785"/>
                </a:lnTo>
                <a:lnTo>
                  <a:pt x="0" y="0"/>
                </a:lnTo>
                <a:close/>
              </a:path>
            </a:pathLst>
          </a:custGeom>
          <a:blipFill>
            <a:blip r:embed="rId2">
              <a:alphaModFix amt="67000"/>
            </a:blip>
            <a:stretch>
              <a:fillRect t="-56610"/>
            </a:stretch>
          </a:blipFill>
        </p:spPr>
        <p:txBody>
          <a:bodyPr/>
          <a:lstStyle/>
          <a:p>
            <a:endParaRPr lang="en-US"/>
          </a:p>
        </p:txBody>
      </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7" name="Right Triangle 16">
            <a:extLst>
              <a:ext uri="{FF2B5EF4-FFF2-40B4-BE49-F238E27FC236}">
                <a16:creationId xmlns:a16="http://schemas.microsoft.com/office/drawing/2014/main" id="{09F40AE3-F097-EC54-23F2-16A40E6ABB42}"/>
              </a:ext>
            </a:extLst>
          </p:cNvPr>
          <p:cNvSpPr/>
          <p:nvPr/>
        </p:nvSpPr>
        <p:spPr>
          <a:xfrm rot="13568466">
            <a:off x="-4608367" y="1241503"/>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5F54487-CE93-282F-0F4D-E600ABE37816}"/>
              </a:ext>
            </a:extLst>
          </p:cNvPr>
          <p:cNvCxnSpPr>
            <a:cxnSpLocks/>
          </p:cNvCxnSpPr>
          <p:nvPr/>
        </p:nvCxnSpPr>
        <p:spPr>
          <a:xfrm>
            <a:off x="-1066800" y="-342900"/>
            <a:ext cx="5889117" cy="6153346"/>
          </a:xfrm>
          <a:prstGeom prst="line">
            <a:avLst/>
          </a:prstGeom>
          <a:ln w="381000"/>
        </p:spPr>
        <p:style>
          <a:lnRef idx="1">
            <a:schemeClr val="dk1"/>
          </a:lnRef>
          <a:fillRef idx="0">
            <a:schemeClr val="dk1"/>
          </a:fillRef>
          <a:effectRef idx="0">
            <a:schemeClr val="dk1"/>
          </a:effectRef>
          <a:fontRef idx="minor">
            <a:schemeClr val="tx1"/>
          </a:fontRef>
        </p:style>
      </p:cxnSp>
      <p:sp>
        <p:nvSpPr>
          <p:cNvPr id="18" name="Right Triangle 17">
            <a:extLst>
              <a:ext uri="{FF2B5EF4-FFF2-40B4-BE49-F238E27FC236}">
                <a16:creationId xmlns:a16="http://schemas.microsoft.com/office/drawing/2014/main" id="{0743FB80-37D3-94AB-4B43-C7E7E7890D1E}"/>
              </a:ext>
            </a:extLst>
          </p:cNvPr>
          <p:cNvSpPr/>
          <p:nvPr/>
        </p:nvSpPr>
        <p:spPr>
          <a:xfrm rot="2748187">
            <a:off x="14423016" y="1232335"/>
            <a:ext cx="8167916" cy="7972740"/>
          </a:xfrm>
          <a:prstGeom prst="r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8EF102-4D68-0CD2-F262-2849D2E6E722}"/>
              </a:ext>
            </a:extLst>
          </p:cNvPr>
          <p:cNvCxnSpPr>
            <a:cxnSpLocks/>
          </p:cNvCxnSpPr>
          <p:nvPr/>
        </p:nvCxnSpPr>
        <p:spPr>
          <a:xfrm>
            <a:off x="13194356" y="4667621"/>
            <a:ext cx="5779444" cy="5962279"/>
          </a:xfrm>
          <a:prstGeom prst="line">
            <a:avLst/>
          </a:prstGeom>
          <a:ln w="381000"/>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5C03156-3AB7-92B8-D0BF-E9733C5586C5}"/>
              </a:ext>
            </a:extLst>
          </p:cNvPr>
          <p:cNvSpPr/>
          <p:nvPr/>
        </p:nvSpPr>
        <p:spPr>
          <a:xfrm>
            <a:off x="1209131" y="723900"/>
            <a:ext cx="15773400" cy="8821554"/>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2400" dirty="0">
              <a:solidFill>
                <a:schemeClr val="tx1"/>
              </a:solidFill>
              <a:latin typeface="Arial" panose="020B0604020202020204" pitchFamily="34" charset="0"/>
              <a:cs typeface="Arial" panose="020B0604020202020204" pitchFamily="34" charset="0"/>
            </a:endParaRPr>
          </a:p>
        </p:txBody>
      </p:sp>
      <p:graphicFrame>
        <p:nvGraphicFramePr>
          <p:cNvPr id="13" name="Content Placeholder 3">
            <a:extLst>
              <a:ext uri="{FF2B5EF4-FFF2-40B4-BE49-F238E27FC236}">
                <a16:creationId xmlns:a16="http://schemas.microsoft.com/office/drawing/2014/main" id="{73CB66F4-C405-F239-07F8-853B89F88FCA}"/>
              </a:ext>
            </a:extLst>
          </p:cNvPr>
          <p:cNvGraphicFramePr>
            <a:graphicFrameLocks/>
          </p:cNvGraphicFramePr>
          <p:nvPr>
            <p:extLst>
              <p:ext uri="{D42A27DB-BD31-4B8C-83A1-F6EECF244321}">
                <p14:modId xmlns:p14="http://schemas.microsoft.com/office/powerpoint/2010/main" val="1022159612"/>
              </p:ext>
            </p:extLst>
          </p:nvPr>
        </p:nvGraphicFramePr>
        <p:xfrm>
          <a:off x="1209131" y="700620"/>
          <a:ext cx="15677062" cy="8844834"/>
        </p:xfrm>
        <a:graphic>
          <a:graphicData uri="http://schemas.openxmlformats.org/drawingml/2006/table">
            <a:tbl>
              <a:tblPr firstRow="1" firstCol="1" bandRow="1">
                <a:tableStyleId>{5C22544A-7EE6-4342-B048-85BDC9FD1C3A}</a:tableStyleId>
              </a:tblPr>
              <a:tblGrid>
                <a:gridCol w="2134033">
                  <a:extLst>
                    <a:ext uri="{9D8B030D-6E8A-4147-A177-3AD203B41FA5}">
                      <a16:colId xmlns:a16="http://schemas.microsoft.com/office/drawing/2014/main" val="20000"/>
                    </a:ext>
                  </a:extLst>
                </a:gridCol>
                <a:gridCol w="1980448">
                  <a:extLst>
                    <a:ext uri="{9D8B030D-6E8A-4147-A177-3AD203B41FA5}">
                      <a16:colId xmlns:a16="http://schemas.microsoft.com/office/drawing/2014/main" val="20001"/>
                    </a:ext>
                  </a:extLst>
                </a:gridCol>
                <a:gridCol w="2256899">
                  <a:extLst>
                    <a:ext uri="{9D8B030D-6E8A-4147-A177-3AD203B41FA5}">
                      <a16:colId xmlns:a16="http://schemas.microsoft.com/office/drawing/2014/main" val="20002"/>
                    </a:ext>
                  </a:extLst>
                </a:gridCol>
                <a:gridCol w="1983682">
                  <a:extLst>
                    <a:ext uri="{9D8B030D-6E8A-4147-A177-3AD203B41FA5}">
                      <a16:colId xmlns:a16="http://schemas.microsoft.com/office/drawing/2014/main" val="20003"/>
                    </a:ext>
                  </a:extLst>
                </a:gridCol>
                <a:gridCol w="1983682">
                  <a:extLst>
                    <a:ext uri="{9D8B030D-6E8A-4147-A177-3AD203B41FA5}">
                      <a16:colId xmlns:a16="http://schemas.microsoft.com/office/drawing/2014/main" val="20004"/>
                    </a:ext>
                  </a:extLst>
                </a:gridCol>
                <a:gridCol w="1983682">
                  <a:extLst>
                    <a:ext uri="{9D8B030D-6E8A-4147-A177-3AD203B41FA5}">
                      <a16:colId xmlns:a16="http://schemas.microsoft.com/office/drawing/2014/main" val="20005"/>
                    </a:ext>
                  </a:extLst>
                </a:gridCol>
                <a:gridCol w="3354636">
                  <a:extLst>
                    <a:ext uri="{9D8B030D-6E8A-4147-A177-3AD203B41FA5}">
                      <a16:colId xmlns:a16="http://schemas.microsoft.com/office/drawing/2014/main" val="20006"/>
                    </a:ext>
                  </a:extLst>
                </a:gridCol>
              </a:tblGrid>
              <a:tr h="1602818">
                <a:tc>
                  <a:txBody>
                    <a:bodyPr/>
                    <a:lstStyle/>
                    <a:p>
                      <a:pPr marL="0" marR="0" algn="ctr">
                        <a:lnSpc>
                          <a:spcPct val="115000"/>
                        </a:lnSpc>
                        <a:spcBef>
                          <a:spcPts val="0"/>
                        </a:spcBef>
                        <a:spcAft>
                          <a:spcPts val="0"/>
                        </a:spcAft>
                      </a:pPr>
                      <a:r>
                        <a:rPr lang="vi-VN" sz="2400" dirty="0">
                          <a:effectLst/>
                        </a:rPr>
                        <a:t>Period</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dirty="0">
                          <a:effectLst/>
                        </a:rPr>
                        <a:t>Year</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dirty="0">
                          <a:effectLst/>
                        </a:rPr>
                        <a:t>Quarter</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dirty="0">
                          <a:effectLst/>
                        </a:rPr>
                        <a:t>Qtr1</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dirty="0">
                          <a:effectLst/>
                        </a:rPr>
                        <a:t>Qtr2</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dirty="0">
                          <a:effectLst/>
                        </a:rPr>
                        <a:t>Qtr3</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dirty="0">
                          <a:effectLst/>
                        </a:rPr>
                        <a:t>Sales(1000s)</a:t>
                      </a:r>
                      <a:endParaRPr lang="vi-VN" sz="2400" dirty="0">
                        <a:effectLst/>
                        <a:latin typeface="Calibri"/>
                        <a:ea typeface="Calibri"/>
                        <a:cs typeface="Times New Roman"/>
                      </a:endParaRPr>
                    </a:p>
                  </a:txBody>
                  <a:tcPr marL="102870" marR="102870" marT="0" marB="0">
                    <a:solidFill>
                      <a:schemeClr val="bg2">
                        <a:lumMod val="50000"/>
                      </a:schemeClr>
                    </a:solidFill>
                  </a:tcPr>
                </a:tc>
                <a:extLst>
                  <a:ext uri="{0D108BD9-81ED-4DB2-BD59-A6C34878D82A}">
                    <a16:rowId xmlns:a16="http://schemas.microsoft.com/office/drawing/2014/main" val="10000"/>
                  </a:ext>
                </a:extLst>
              </a:tr>
              <a:tr h="452626">
                <a:tc>
                  <a:txBody>
                    <a:bodyPr/>
                    <a:lstStyle/>
                    <a:p>
                      <a:pPr marL="0" marR="0" algn="ctr">
                        <a:lnSpc>
                          <a:spcPct val="115000"/>
                        </a:lnSpc>
                        <a:spcBef>
                          <a:spcPts val="0"/>
                        </a:spcBef>
                        <a:spcAft>
                          <a:spcPts val="0"/>
                        </a:spcAft>
                      </a:pPr>
                      <a:r>
                        <a:rPr lang="vi-VN" sz="2400" dirty="0">
                          <a:effectLst/>
                        </a:rPr>
                        <a:t>1</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dirty="0">
                          <a:effectLst/>
                        </a:rPr>
                        <a:t>1</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1</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4.8</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01"/>
                  </a:ext>
                </a:extLst>
              </a:tr>
              <a:tr h="452626">
                <a:tc>
                  <a:txBody>
                    <a:bodyPr/>
                    <a:lstStyle/>
                    <a:p>
                      <a:pPr marL="0" marR="0" algn="ctr">
                        <a:lnSpc>
                          <a:spcPct val="115000"/>
                        </a:lnSpc>
                        <a:spcBef>
                          <a:spcPts val="0"/>
                        </a:spcBef>
                        <a:spcAft>
                          <a:spcPts val="0"/>
                        </a:spcAft>
                      </a:pPr>
                      <a:r>
                        <a:rPr lang="vi-VN" sz="2400" dirty="0">
                          <a:effectLst/>
                        </a:rPr>
                        <a:t>2</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2</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0</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0</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4.1</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02"/>
                  </a:ext>
                </a:extLst>
              </a:tr>
              <a:tr h="452626">
                <a:tc>
                  <a:txBody>
                    <a:bodyPr/>
                    <a:lstStyle/>
                    <a:p>
                      <a:pPr marL="0" marR="0" algn="ctr">
                        <a:lnSpc>
                          <a:spcPct val="115000"/>
                        </a:lnSpc>
                        <a:spcBef>
                          <a:spcPts val="0"/>
                        </a:spcBef>
                        <a:spcAft>
                          <a:spcPts val="0"/>
                        </a:spcAft>
                      </a:pPr>
                      <a:r>
                        <a:rPr lang="vi-VN" sz="2400" dirty="0">
                          <a:effectLst/>
                        </a:rPr>
                        <a:t>3</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3</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6.0</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03"/>
                  </a:ext>
                </a:extLst>
              </a:tr>
              <a:tr h="452626">
                <a:tc>
                  <a:txBody>
                    <a:bodyPr/>
                    <a:lstStyle/>
                    <a:p>
                      <a:pPr marL="0" marR="0" algn="ctr">
                        <a:lnSpc>
                          <a:spcPct val="115000"/>
                        </a:lnSpc>
                        <a:spcBef>
                          <a:spcPts val="0"/>
                        </a:spcBef>
                        <a:spcAft>
                          <a:spcPts val="0"/>
                        </a:spcAft>
                      </a:pPr>
                      <a:r>
                        <a:rPr lang="vi-VN" sz="2400" dirty="0">
                          <a:effectLst/>
                        </a:rPr>
                        <a:t>4</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4</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0</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6.5</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04"/>
                  </a:ext>
                </a:extLst>
              </a:tr>
              <a:tr h="452626">
                <a:tc>
                  <a:txBody>
                    <a:bodyPr/>
                    <a:lstStyle/>
                    <a:p>
                      <a:pPr marL="0" marR="0" algn="ctr">
                        <a:lnSpc>
                          <a:spcPct val="115000"/>
                        </a:lnSpc>
                        <a:spcBef>
                          <a:spcPts val="0"/>
                        </a:spcBef>
                        <a:spcAft>
                          <a:spcPts val="0"/>
                        </a:spcAft>
                      </a:pPr>
                      <a:r>
                        <a:rPr lang="vi-VN" sz="2400" dirty="0">
                          <a:effectLst/>
                        </a:rPr>
                        <a:t>5</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2</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1</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5.8</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05"/>
                  </a:ext>
                </a:extLst>
              </a:tr>
              <a:tr h="452626">
                <a:tc>
                  <a:txBody>
                    <a:bodyPr/>
                    <a:lstStyle/>
                    <a:p>
                      <a:pPr marL="0" marR="0" algn="ctr">
                        <a:lnSpc>
                          <a:spcPct val="115000"/>
                        </a:lnSpc>
                        <a:spcBef>
                          <a:spcPts val="0"/>
                        </a:spcBef>
                        <a:spcAft>
                          <a:spcPts val="0"/>
                        </a:spcAft>
                      </a:pPr>
                      <a:r>
                        <a:rPr lang="vi-VN" sz="2400">
                          <a:effectLst/>
                        </a:rPr>
                        <a:t>6</a:t>
                      </a:r>
                      <a:endParaRPr lang="vi-VN" sz="240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2</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5.2</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06"/>
                  </a:ext>
                </a:extLst>
              </a:tr>
              <a:tr h="452626">
                <a:tc>
                  <a:txBody>
                    <a:bodyPr/>
                    <a:lstStyle/>
                    <a:p>
                      <a:pPr marL="0" marR="0" algn="ctr">
                        <a:lnSpc>
                          <a:spcPct val="115000"/>
                        </a:lnSpc>
                        <a:spcBef>
                          <a:spcPts val="0"/>
                        </a:spcBef>
                        <a:spcAft>
                          <a:spcPts val="0"/>
                        </a:spcAft>
                      </a:pPr>
                      <a:r>
                        <a:rPr lang="vi-VN" sz="2400" dirty="0">
                          <a:effectLst/>
                        </a:rPr>
                        <a:t>7</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3</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0</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6.8</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07"/>
                  </a:ext>
                </a:extLst>
              </a:tr>
              <a:tr h="452626">
                <a:tc>
                  <a:txBody>
                    <a:bodyPr/>
                    <a:lstStyle/>
                    <a:p>
                      <a:pPr marL="0" marR="0" algn="ctr">
                        <a:lnSpc>
                          <a:spcPct val="115000"/>
                        </a:lnSpc>
                        <a:spcBef>
                          <a:spcPts val="0"/>
                        </a:spcBef>
                        <a:spcAft>
                          <a:spcPts val="0"/>
                        </a:spcAft>
                      </a:pPr>
                      <a:r>
                        <a:rPr lang="vi-VN" sz="2400" dirty="0">
                          <a:effectLst/>
                        </a:rPr>
                        <a:t>8</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4</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0</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7.4</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08"/>
                  </a:ext>
                </a:extLst>
              </a:tr>
              <a:tr h="452626">
                <a:tc>
                  <a:txBody>
                    <a:bodyPr/>
                    <a:lstStyle/>
                    <a:p>
                      <a:pPr marL="0" marR="0" algn="ctr">
                        <a:lnSpc>
                          <a:spcPct val="115000"/>
                        </a:lnSpc>
                        <a:spcBef>
                          <a:spcPts val="0"/>
                        </a:spcBef>
                        <a:spcAft>
                          <a:spcPts val="0"/>
                        </a:spcAft>
                      </a:pPr>
                      <a:r>
                        <a:rPr lang="vi-VN" sz="2400" dirty="0">
                          <a:effectLst/>
                        </a:rPr>
                        <a:t>9</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3</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0</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0</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6.0</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09"/>
                  </a:ext>
                </a:extLst>
              </a:tr>
              <a:tr h="452626">
                <a:tc>
                  <a:txBody>
                    <a:bodyPr/>
                    <a:lstStyle/>
                    <a:p>
                      <a:pPr marL="0" marR="0" algn="ctr">
                        <a:lnSpc>
                          <a:spcPct val="115000"/>
                        </a:lnSpc>
                        <a:spcBef>
                          <a:spcPts val="0"/>
                        </a:spcBef>
                        <a:spcAft>
                          <a:spcPts val="0"/>
                        </a:spcAft>
                      </a:pPr>
                      <a:r>
                        <a:rPr lang="vi-VN" sz="2400" dirty="0">
                          <a:effectLst/>
                        </a:rPr>
                        <a:t>10</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2</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0</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5.6</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10"/>
                  </a:ext>
                </a:extLst>
              </a:tr>
              <a:tr h="452626">
                <a:tc>
                  <a:txBody>
                    <a:bodyPr/>
                    <a:lstStyle/>
                    <a:p>
                      <a:pPr marL="0" marR="0" algn="ctr">
                        <a:lnSpc>
                          <a:spcPct val="115000"/>
                        </a:lnSpc>
                        <a:spcBef>
                          <a:spcPts val="0"/>
                        </a:spcBef>
                        <a:spcAft>
                          <a:spcPts val="0"/>
                        </a:spcAft>
                      </a:pPr>
                      <a:r>
                        <a:rPr lang="vi-VN" sz="2400">
                          <a:effectLst/>
                        </a:rPr>
                        <a:t>11</a:t>
                      </a:r>
                      <a:endParaRPr lang="vi-VN" sz="240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3</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1</a:t>
                      </a:r>
                      <a:endParaRPr lang="vi-VN" sz="2400" dirty="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7.5</a:t>
                      </a:r>
                      <a:endParaRPr lang="vi-VN" sz="2400">
                        <a:effectLst/>
                        <a:latin typeface="Calibri"/>
                        <a:ea typeface="Calibri"/>
                        <a:cs typeface="Times New Roman"/>
                      </a:endParaRPr>
                    </a:p>
                  </a:txBody>
                  <a:tcPr marL="102870" marR="102870" marT="0" marB="0"/>
                </a:tc>
                <a:extLst>
                  <a:ext uri="{0D108BD9-81ED-4DB2-BD59-A6C34878D82A}">
                    <a16:rowId xmlns:a16="http://schemas.microsoft.com/office/drawing/2014/main" val="10011"/>
                  </a:ext>
                </a:extLst>
              </a:tr>
              <a:tr h="452626">
                <a:tc>
                  <a:txBody>
                    <a:bodyPr/>
                    <a:lstStyle/>
                    <a:p>
                      <a:pPr marL="0" marR="0" algn="ctr">
                        <a:lnSpc>
                          <a:spcPct val="115000"/>
                        </a:lnSpc>
                        <a:spcBef>
                          <a:spcPts val="0"/>
                        </a:spcBef>
                        <a:spcAft>
                          <a:spcPts val="0"/>
                        </a:spcAft>
                      </a:pPr>
                      <a:r>
                        <a:rPr lang="vi-VN" sz="2400">
                          <a:effectLst/>
                        </a:rPr>
                        <a:t>12</a:t>
                      </a:r>
                      <a:endParaRPr lang="vi-VN" sz="240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4</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7.8</a:t>
                      </a:r>
                      <a:endParaRPr lang="vi-VN" sz="2400" dirty="0">
                        <a:effectLst/>
                        <a:latin typeface="Calibri"/>
                        <a:ea typeface="Calibri"/>
                        <a:cs typeface="Times New Roman"/>
                      </a:endParaRPr>
                    </a:p>
                  </a:txBody>
                  <a:tcPr marL="102870" marR="102870" marT="0" marB="0"/>
                </a:tc>
                <a:extLst>
                  <a:ext uri="{0D108BD9-81ED-4DB2-BD59-A6C34878D82A}">
                    <a16:rowId xmlns:a16="http://schemas.microsoft.com/office/drawing/2014/main" val="10012"/>
                  </a:ext>
                </a:extLst>
              </a:tr>
              <a:tr h="452626">
                <a:tc>
                  <a:txBody>
                    <a:bodyPr/>
                    <a:lstStyle/>
                    <a:p>
                      <a:pPr marL="0" marR="0" algn="ctr">
                        <a:lnSpc>
                          <a:spcPct val="115000"/>
                        </a:lnSpc>
                        <a:spcBef>
                          <a:spcPts val="0"/>
                        </a:spcBef>
                        <a:spcAft>
                          <a:spcPts val="0"/>
                        </a:spcAft>
                      </a:pPr>
                      <a:r>
                        <a:rPr lang="vi-VN" sz="2400" dirty="0">
                          <a:effectLst/>
                        </a:rPr>
                        <a:t>13</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4</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6.3</a:t>
                      </a:r>
                      <a:endParaRPr lang="vi-VN" sz="2400" dirty="0">
                        <a:effectLst/>
                        <a:latin typeface="Calibri"/>
                        <a:ea typeface="Calibri"/>
                        <a:cs typeface="Times New Roman"/>
                      </a:endParaRPr>
                    </a:p>
                  </a:txBody>
                  <a:tcPr marL="102870" marR="102870" marT="0" marB="0"/>
                </a:tc>
                <a:extLst>
                  <a:ext uri="{0D108BD9-81ED-4DB2-BD59-A6C34878D82A}">
                    <a16:rowId xmlns:a16="http://schemas.microsoft.com/office/drawing/2014/main" val="10013"/>
                  </a:ext>
                </a:extLst>
              </a:tr>
              <a:tr h="452626">
                <a:tc>
                  <a:txBody>
                    <a:bodyPr/>
                    <a:lstStyle/>
                    <a:p>
                      <a:pPr marL="0" marR="0" algn="ctr">
                        <a:lnSpc>
                          <a:spcPct val="115000"/>
                        </a:lnSpc>
                        <a:spcBef>
                          <a:spcPts val="0"/>
                        </a:spcBef>
                        <a:spcAft>
                          <a:spcPts val="0"/>
                        </a:spcAft>
                      </a:pPr>
                      <a:r>
                        <a:rPr lang="vi-VN" sz="2400" dirty="0">
                          <a:effectLst/>
                        </a:rPr>
                        <a:t>14</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2</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5.9</a:t>
                      </a:r>
                      <a:endParaRPr lang="vi-VN" sz="2400" dirty="0">
                        <a:effectLst/>
                        <a:latin typeface="Calibri"/>
                        <a:ea typeface="Calibri"/>
                        <a:cs typeface="Times New Roman"/>
                      </a:endParaRPr>
                    </a:p>
                  </a:txBody>
                  <a:tcPr marL="102870" marR="102870" marT="0" marB="0"/>
                </a:tc>
                <a:extLst>
                  <a:ext uri="{0D108BD9-81ED-4DB2-BD59-A6C34878D82A}">
                    <a16:rowId xmlns:a16="http://schemas.microsoft.com/office/drawing/2014/main" val="10014"/>
                  </a:ext>
                </a:extLst>
              </a:tr>
              <a:tr h="452626">
                <a:tc>
                  <a:txBody>
                    <a:bodyPr/>
                    <a:lstStyle/>
                    <a:p>
                      <a:pPr marL="0" marR="0" algn="ctr">
                        <a:lnSpc>
                          <a:spcPct val="115000"/>
                        </a:lnSpc>
                        <a:spcBef>
                          <a:spcPts val="0"/>
                        </a:spcBef>
                        <a:spcAft>
                          <a:spcPts val="0"/>
                        </a:spcAft>
                      </a:pPr>
                      <a:r>
                        <a:rPr lang="vi-VN" sz="2400" dirty="0">
                          <a:effectLst/>
                        </a:rPr>
                        <a:t>15</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3</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1</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8.0</a:t>
                      </a:r>
                      <a:endParaRPr lang="vi-VN" sz="2400" dirty="0">
                        <a:effectLst/>
                        <a:latin typeface="Calibri"/>
                        <a:ea typeface="Calibri"/>
                        <a:cs typeface="Times New Roman"/>
                      </a:endParaRPr>
                    </a:p>
                  </a:txBody>
                  <a:tcPr marL="102870" marR="102870" marT="0" marB="0"/>
                </a:tc>
                <a:extLst>
                  <a:ext uri="{0D108BD9-81ED-4DB2-BD59-A6C34878D82A}">
                    <a16:rowId xmlns:a16="http://schemas.microsoft.com/office/drawing/2014/main" val="10015"/>
                  </a:ext>
                </a:extLst>
              </a:tr>
              <a:tr h="452626">
                <a:tc>
                  <a:txBody>
                    <a:bodyPr/>
                    <a:lstStyle/>
                    <a:p>
                      <a:pPr marL="0" marR="0" algn="ctr">
                        <a:lnSpc>
                          <a:spcPct val="115000"/>
                        </a:lnSpc>
                        <a:spcBef>
                          <a:spcPts val="0"/>
                        </a:spcBef>
                        <a:spcAft>
                          <a:spcPts val="0"/>
                        </a:spcAft>
                      </a:pPr>
                      <a:r>
                        <a:rPr lang="vi-VN" sz="2400" dirty="0">
                          <a:effectLst/>
                        </a:rPr>
                        <a:t>16</a:t>
                      </a:r>
                      <a:endParaRPr lang="vi-VN" sz="2400" dirty="0">
                        <a:effectLst/>
                        <a:latin typeface="Calibri"/>
                        <a:ea typeface="Calibri"/>
                        <a:cs typeface="Times New Roman"/>
                      </a:endParaRPr>
                    </a:p>
                  </a:txBody>
                  <a:tcPr marL="102870" marR="102870" marT="0" marB="0">
                    <a:solidFill>
                      <a:schemeClr val="bg2">
                        <a:lumMod val="50000"/>
                      </a:schemeClr>
                    </a:solidFill>
                  </a:tcPr>
                </a:tc>
                <a:tc>
                  <a:txBody>
                    <a:bodyPr/>
                    <a:lstStyle/>
                    <a:p>
                      <a:pPr marL="0" marR="0" algn="ctr">
                        <a:lnSpc>
                          <a:spcPct val="115000"/>
                        </a:lnSpc>
                        <a:spcBef>
                          <a:spcPts val="0"/>
                        </a:spcBef>
                        <a:spcAft>
                          <a:spcPts val="0"/>
                        </a:spcAft>
                      </a:pPr>
                      <a:r>
                        <a:rPr lang="vi-VN" sz="2400">
                          <a:effectLst/>
                        </a:rPr>
                        <a:t> </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4</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a:effectLst/>
                        </a:rPr>
                        <a:t>0</a:t>
                      </a:r>
                      <a:endParaRPr lang="vi-VN" sz="2400">
                        <a:effectLst/>
                        <a:latin typeface="Calibri"/>
                        <a:ea typeface="Calibri"/>
                        <a:cs typeface="Times New Roman"/>
                      </a:endParaRPr>
                    </a:p>
                  </a:txBody>
                  <a:tcPr marL="102870" marR="102870" marT="0" marB="0"/>
                </a:tc>
                <a:tc>
                  <a:txBody>
                    <a:bodyPr/>
                    <a:lstStyle/>
                    <a:p>
                      <a:pPr marL="0" marR="0" algn="ctr">
                        <a:lnSpc>
                          <a:spcPct val="115000"/>
                        </a:lnSpc>
                        <a:spcBef>
                          <a:spcPts val="0"/>
                        </a:spcBef>
                        <a:spcAft>
                          <a:spcPts val="0"/>
                        </a:spcAft>
                      </a:pPr>
                      <a:r>
                        <a:rPr lang="vi-VN" sz="2400" dirty="0">
                          <a:effectLst/>
                        </a:rPr>
                        <a:t>8.4</a:t>
                      </a:r>
                      <a:endParaRPr lang="vi-VN" sz="2400" dirty="0">
                        <a:effectLst/>
                        <a:latin typeface="Calibri"/>
                        <a:ea typeface="Calibri"/>
                        <a:cs typeface="Times New Roman"/>
                      </a:endParaRPr>
                    </a:p>
                  </a:txBody>
                  <a:tcPr marL="102870" marR="102870" marT="0" marB="0"/>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73592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5655432" y="-1523439"/>
            <a:ext cx="4061656" cy="4282919"/>
            <a:chOff x="0" y="0"/>
            <a:chExt cx="770809" cy="812800"/>
          </a:xfrm>
        </p:grpSpPr>
        <p:sp>
          <p:nvSpPr>
            <p:cNvPr id="3" name="Freeform 3"/>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4" name="TextBox 4"/>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5400000">
            <a:off x="-1026646" y="8007802"/>
            <a:ext cx="3089609" cy="3595181"/>
            <a:chOff x="0" y="0"/>
            <a:chExt cx="698500" cy="812800"/>
          </a:xfrm>
        </p:grpSpPr>
        <p:sp>
          <p:nvSpPr>
            <p:cNvPr id="13" name="Freeform 1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5400000">
            <a:off x="11234416" y="9302233"/>
            <a:ext cx="616202" cy="649770"/>
            <a:chOff x="0" y="0"/>
            <a:chExt cx="770809" cy="812800"/>
          </a:xfrm>
        </p:grpSpPr>
        <p:sp>
          <p:nvSpPr>
            <p:cNvPr id="16" name="Freeform 16"/>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17" name="TextBox 17"/>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18" name="Content Placeholder 1">
            <a:extLst>
              <a:ext uri="{FF2B5EF4-FFF2-40B4-BE49-F238E27FC236}">
                <a16:creationId xmlns:a16="http://schemas.microsoft.com/office/drawing/2014/main" id="{73DC4CAB-1D64-8274-5023-CD1873A2283E}"/>
              </a:ext>
            </a:extLst>
          </p:cNvPr>
          <p:cNvSpPr txBox="1">
            <a:spLocks/>
          </p:cNvSpPr>
          <p:nvPr/>
        </p:nvSpPr>
        <p:spPr>
          <a:xfrm>
            <a:off x="2315749" y="2491819"/>
            <a:ext cx="11658600" cy="76581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Ø"/>
            </a:pPr>
            <a:r>
              <a:rPr lang="en-US" u="sng" dirty="0">
                <a:solidFill>
                  <a:srgbClr val="FF0000"/>
                </a:solidFill>
                <a:latin typeface="Times New Roman" pitchFamily="18" charset="0"/>
                <a:cs typeface="Times New Roman" pitchFamily="18" charset="0"/>
              </a:rPr>
              <a:t>Thành </a:t>
            </a:r>
            <a:r>
              <a:rPr lang="en-US" u="sng" dirty="0" err="1">
                <a:solidFill>
                  <a:srgbClr val="FF0000"/>
                </a:solidFill>
                <a:latin typeface="Times New Roman" pitchFamily="18" charset="0"/>
                <a:cs typeface="Times New Roman" pitchFamily="18" charset="0"/>
              </a:rPr>
              <a:t>phần</a:t>
            </a:r>
            <a:r>
              <a:rPr lang="en-US" u="sng" dirty="0">
                <a:solidFill>
                  <a:srgbClr val="FF0000"/>
                </a:solidFill>
                <a:latin typeface="Times New Roman" pitchFamily="18" charset="0"/>
                <a:cs typeface="Times New Roman" pitchFamily="18" charset="0"/>
              </a:rPr>
              <a:t> </a:t>
            </a:r>
            <a:r>
              <a:rPr lang="en-US" u="sng" dirty="0" err="1">
                <a:solidFill>
                  <a:srgbClr val="FF0000"/>
                </a:solidFill>
                <a:latin typeface="Times New Roman" pitchFamily="18" charset="0"/>
                <a:cs typeface="Times New Roman" pitchFamily="18" charset="0"/>
              </a:rPr>
              <a:t>chuỗi</a:t>
            </a:r>
            <a:r>
              <a:rPr lang="en-US" u="sng" dirty="0">
                <a:solidFill>
                  <a:srgbClr val="FF0000"/>
                </a:solidFill>
                <a:latin typeface="Times New Roman" pitchFamily="18" charset="0"/>
                <a:cs typeface="Times New Roman" pitchFamily="18" charset="0"/>
              </a:rPr>
              <a:t> </a:t>
            </a:r>
            <a:r>
              <a:rPr lang="en-US" u="sng" dirty="0" err="1">
                <a:solidFill>
                  <a:srgbClr val="FF0000"/>
                </a:solidFill>
                <a:latin typeface="Times New Roman" pitchFamily="18" charset="0"/>
                <a:cs typeface="Times New Roman" pitchFamily="18" charset="0"/>
              </a:rPr>
              <a:t>thời</a:t>
            </a:r>
            <a:r>
              <a:rPr lang="en-US" u="sng" dirty="0">
                <a:solidFill>
                  <a:srgbClr val="FF0000"/>
                </a:solidFill>
                <a:latin typeface="Times New Roman" pitchFamily="18" charset="0"/>
                <a:cs typeface="Times New Roman" pitchFamily="18" charset="0"/>
              </a:rPr>
              <a:t> </a:t>
            </a:r>
            <a:r>
              <a:rPr lang="en-US" u="sng" dirty="0" err="1">
                <a:solidFill>
                  <a:srgbClr val="FF0000"/>
                </a:solidFill>
                <a:latin typeface="Times New Roman" pitchFamily="18" charset="0"/>
                <a:cs typeface="Times New Roman" pitchFamily="18" charset="0"/>
              </a:rPr>
              <a:t>gian</a:t>
            </a:r>
            <a:r>
              <a:rPr lang="en-US" u="sng" dirty="0">
                <a:solidFill>
                  <a:srgbClr val="FF0000"/>
                </a:solidFill>
                <a:latin typeface="Times New Roman" pitchFamily="18" charset="0"/>
                <a:cs typeface="Times New Roman" pitchFamily="18" charset="0"/>
              </a:rPr>
              <a:t>:</a:t>
            </a:r>
          </a:p>
          <a:p>
            <a:pPr>
              <a:buFont typeface="Wingdings" pitchFamily="2" charset="2"/>
              <a:buChar char="§"/>
            </a:pPr>
            <a:r>
              <a:rPr lang="en-US" dirty="0">
                <a:latin typeface="Times New Roman" pitchFamily="18" charset="0"/>
                <a:cs typeface="Times New Roman" pitchFamily="18" charset="0"/>
              </a:rPr>
              <a:t>Thành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ngang</a:t>
            </a:r>
            <a:r>
              <a:rPr lang="en-US" dirty="0">
                <a:latin typeface="Times New Roman" pitchFamily="18" charset="0"/>
                <a:cs typeface="Times New Roman" pitchFamily="18" charset="0"/>
              </a:rPr>
              <a:t>.</a:t>
            </a:r>
          </a:p>
          <a:p>
            <a:pPr>
              <a:buFont typeface="Wingdings" pitchFamily="2" charset="2"/>
              <a:buChar char="§"/>
            </a:pPr>
            <a:r>
              <a:rPr lang="en-US" dirty="0">
                <a:latin typeface="Times New Roman" pitchFamily="18" charset="0"/>
                <a:cs typeface="Times New Roman" pitchFamily="18" charset="0"/>
              </a:rPr>
              <a:t>Thành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xu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a:t>
            </a:r>
          </a:p>
          <a:p>
            <a:pPr>
              <a:buFont typeface="Wingdings" pitchFamily="2" charset="2"/>
              <a:buChar char="§"/>
            </a:pPr>
            <a:r>
              <a:rPr lang="en-US" dirty="0">
                <a:latin typeface="Times New Roman" pitchFamily="18" charset="0"/>
                <a:cs typeface="Times New Roman" pitchFamily="18" charset="0"/>
              </a:rPr>
              <a:t>Thành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a:t>
            </a:r>
          </a:p>
          <a:p>
            <a:pPr>
              <a:buFont typeface="Wingdings" pitchFamily="2" charset="2"/>
              <a:buChar char="§"/>
            </a:pPr>
            <a:r>
              <a:rPr lang="en-US" dirty="0">
                <a:latin typeface="Times New Roman" pitchFamily="18" charset="0"/>
                <a:cs typeface="Times New Roman" pitchFamily="18" charset="0"/>
              </a:rPr>
              <a:t>Thành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xu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a:t>
            </a:r>
          </a:p>
          <a:p>
            <a:pPr>
              <a:buFont typeface="Wingdings" pitchFamily="2" charset="2"/>
              <a:buChar char="§"/>
            </a:pPr>
            <a:r>
              <a:rPr lang="en-US" dirty="0">
                <a:latin typeface="Times New Roman" pitchFamily="18" charset="0"/>
                <a:cs typeface="Times New Roman" pitchFamily="18" charset="0"/>
              </a:rPr>
              <a:t>Thành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chu </a:t>
            </a:r>
            <a:r>
              <a:rPr lang="en-US" dirty="0" err="1">
                <a:latin typeface="Times New Roman" pitchFamily="18" charset="0"/>
                <a:cs typeface="Times New Roman" pitchFamily="18" charset="0"/>
              </a:rPr>
              <a:t>kỳ</a:t>
            </a:r>
            <a:r>
              <a:rPr lang="en-US" dirty="0">
                <a:latin typeface="Times New Roman" pitchFamily="18" charset="0"/>
                <a:cs typeface="Times New Roman" pitchFamily="18" charset="0"/>
              </a:rPr>
              <a:t>.</a:t>
            </a:r>
          </a:p>
          <a:p>
            <a:pPr>
              <a:buFont typeface="Wingdings" pitchFamily="2" charset="2"/>
              <a:buChar char="§"/>
            </a:pPr>
            <a:endParaRPr lang="en-US" u="sng" dirty="0">
              <a:solidFill>
                <a:srgbClr val="FF0000"/>
              </a:solidFill>
              <a:latin typeface="Times New Roman" pitchFamily="18" charset="0"/>
              <a:cs typeface="Times New Roman" pitchFamily="18" charset="0"/>
            </a:endParaRPr>
          </a:p>
          <a:p>
            <a:endParaRPr lang="vi-VN" dirty="0"/>
          </a:p>
        </p:txBody>
      </p:sp>
      <p:sp>
        <p:nvSpPr>
          <p:cNvPr id="19" name="Title 2">
            <a:extLst>
              <a:ext uri="{FF2B5EF4-FFF2-40B4-BE49-F238E27FC236}">
                <a16:creationId xmlns:a16="http://schemas.microsoft.com/office/drawing/2014/main" id="{2A87762C-B62E-6624-9079-D14D118EB28C}"/>
              </a:ext>
            </a:extLst>
          </p:cNvPr>
          <p:cNvSpPr txBox="1">
            <a:spLocks/>
          </p:cNvSpPr>
          <p:nvPr/>
        </p:nvSpPr>
        <p:spPr>
          <a:xfrm>
            <a:off x="3235842" y="786029"/>
            <a:ext cx="12344400" cy="187909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err="1">
                <a:solidFill>
                  <a:srgbClr val="FF0000"/>
                </a:solidFill>
                <a:latin typeface="Times New Roman" pitchFamily="18" charset="0"/>
                <a:cs typeface="Times New Roman" pitchFamily="18" charset="0"/>
              </a:rPr>
              <a:t>Tổng</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kết</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chương</a:t>
            </a:r>
            <a:endParaRPr lang="vi-VN" sz="6000" b="1" dirty="0">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8361146B-D865-046D-1550-A45C71C5DF11}"/>
              </a:ext>
            </a:extLst>
          </p:cNvPr>
          <p:cNvSpPr/>
          <p:nvPr/>
        </p:nvSpPr>
        <p:spPr>
          <a:xfrm>
            <a:off x="2297726" y="5305207"/>
            <a:ext cx="9601200" cy="2031325"/>
          </a:xfrm>
          <a:prstGeom prst="rect">
            <a:avLst/>
          </a:prstGeom>
        </p:spPr>
        <p:txBody>
          <a:bodyPr wrap="square">
            <a:spAutoFit/>
          </a:bodyPr>
          <a:lstStyle/>
          <a:p>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báo</a:t>
            </a:r>
            <a:endParaRPr lang="en-US" sz="3000" dirty="0">
              <a:latin typeface="Times New Roman" pitchFamily="18" charset="0"/>
              <a:cs typeface="Times New Roman" pitchFamily="18" charset="0"/>
            </a:endParaRPr>
          </a:p>
          <a:p>
            <a:pPr>
              <a:buNone/>
            </a:pPr>
            <a:r>
              <a:rPr lang="en-US" sz="3600" dirty="0">
                <a:latin typeface="Times New Roman" pitchFamily="18" charset="0"/>
                <a:cs typeface="Times New Roman" pitchFamily="18" charset="0"/>
              </a:rPr>
              <a:t>- </a:t>
            </a:r>
            <a:r>
              <a:rPr lang="en-US" sz="3000" dirty="0" err="1">
                <a:latin typeface="Times New Roman" pitchFamily="18" charset="0"/>
                <a:cs typeface="Times New Roman" pitchFamily="18" charset="0"/>
              </a:rPr>
              <a:t>Sai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trung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MFE</a:t>
            </a:r>
            <a:r>
              <a:rPr lang="en-US" sz="3000" dirty="0">
                <a:latin typeface="Times New Roman" pitchFamily="18" charset="0"/>
                <a:cs typeface="Times New Roman" pitchFamily="18" charset="0"/>
              </a:rPr>
              <a:t>): </a:t>
            </a:r>
          </a:p>
          <a:p>
            <a:pPr>
              <a:buNone/>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tuyệt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trung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bình</a:t>
            </a:r>
            <a:r>
              <a:rPr lang="en-US" sz="3000" dirty="0">
                <a:latin typeface="Times New Roman" pitchFamily="18" charset="0"/>
                <a:cs typeface="Times New Roman" pitchFamily="18" charset="0"/>
              </a:rPr>
              <a:t> (MAE):</a:t>
            </a:r>
          </a:p>
          <a:p>
            <a:pPr>
              <a:buNone/>
            </a:pPr>
            <a:r>
              <a:rPr lang="en-US" sz="3000" dirty="0">
                <a:latin typeface="Times New Roman" pitchFamily="18" charset="0"/>
                <a:cs typeface="Times New Roman" pitchFamily="18" charset="0"/>
              </a:rPr>
              <a:t>-</a:t>
            </a:r>
            <a:r>
              <a:rPr lang="en-US" sz="3000" dirty="0" err="1">
                <a:latin typeface="Times New Roman" pitchFamily="18" charset="0"/>
                <a:cs typeface="Times New Roman" pitchFamily="18" charset="0"/>
              </a:rPr>
              <a:t>Sai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phương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trung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MSE</a:t>
            </a:r>
            <a:r>
              <a:rPr lang="en-US" sz="3000" dirty="0">
                <a:latin typeface="Times New Roman" pitchFamily="18" charset="0"/>
                <a:cs typeface="Times New Roman" pitchFamily="18" charset="0"/>
              </a:rPr>
              <a:t>):</a:t>
            </a:r>
            <a:endParaRPr lang="vi-VN" sz="3000" dirty="0">
              <a:latin typeface="Times New Roman" pitchFamily="18" charset="0"/>
              <a:cs typeface="Times New Roman" pitchFamily="18" charset="0"/>
            </a:endParaRPr>
          </a:p>
        </p:txBody>
      </p:sp>
      <p:pic>
        <p:nvPicPr>
          <p:cNvPr id="21" name="Picture 1">
            <a:extLst>
              <a:ext uri="{FF2B5EF4-FFF2-40B4-BE49-F238E27FC236}">
                <a16:creationId xmlns:a16="http://schemas.microsoft.com/office/drawing/2014/main" id="{62202B7D-27F3-3B29-302B-6A9F837198E6}"/>
              </a:ext>
            </a:extLst>
          </p:cNvPr>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9969341" y="5596120"/>
            <a:ext cx="2171700" cy="685800"/>
          </a:xfrm>
          <a:prstGeom prst="rect">
            <a:avLst/>
          </a:prstGeom>
          <a:noFill/>
        </p:spPr>
      </p:pic>
      <p:pic>
        <p:nvPicPr>
          <p:cNvPr id="22" name="Picture 4">
            <a:extLst>
              <a:ext uri="{FF2B5EF4-FFF2-40B4-BE49-F238E27FC236}">
                <a16:creationId xmlns:a16="http://schemas.microsoft.com/office/drawing/2014/main" id="{1E793D37-4819-3078-36F5-393C439A258A}"/>
              </a:ext>
            </a:extLst>
          </p:cNvP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912964" y="6287629"/>
            <a:ext cx="1985963" cy="614363"/>
          </a:xfrm>
          <a:prstGeom prst="rect">
            <a:avLst/>
          </a:prstGeom>
          <a:noFill/>
        </p:spPr>
      </p:pic>
      <p:pic>
        <p:nvPicPr>
          <p:cNvPr id="23" name="Picture 7">
            <a:extLst>
              <a:ext uri="{FF2B5EF4-FFF2-40B4-BE49-F238E27FC236}">
                <a16:creationId xmlns:a16="http://schemas.microsoft.com/office/drawing/2014/main" id="{C16EF2BF-3C9D-DE50-17AB-09F917FE434C}"/>
              </a:ext>
            </a:extLst>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9912964" y="6934536"/>
            <a:ext cx="2871788" cy="814388"/>
          </a:xfrm>
          <a:prstGeom prst="rect">
            <a:avLst/>
          </a:prstGeom>
          <a:noFill/>
        </p:spPr>
      </p:pic>
      <p:sp>
        <p:nvSpPr>
          <p:cNvPr id="24" name="Rectangle 23">
            <a:extLst>
              <a:ext uri="{FF2B5EF4-FFF2-40B4-BE49-F238E27FC236}">
                <a16:creationId xmlns:a16="http://schemas.microsoft.com/office/drawing/2014/main" id="{2C7C2EF9-0910-B080-7EC9-F36CD66C4804}"/>
              </a:ext>
            </a:extLst>
          </p:cNvPr>
          <p:cNvSpPr/>
          <p:nvPr/>
        </p:nvSpPr>
        <p:spPr>
          <a:xfrm>
            <a:off x="2118360" y="3237076"/>
            <a:ext cx="8165306" cy="1569660"/>
          </a:xfrm>
          <a:prstGeom prst="rect">
            <a:avLst/>
          </a:prstGeom>
        </p:spPr>
        <p:txBody>
          <a:bodyPr wrap="square">
            <a:spAutoFit/>
          </a:bodyPr>
          <a:lstStyle/>
          <a:p>
            <a:pPr>
              <a:buFont typeface="Wingdings" pitchFamily="2" charset="2"/>
              <a:buChar char="Ø"/>
            </a:pPr>
            <a:r>
              <a:rPr lang="en-US" sz="3600" u="sng" dirty="0" err="1">
                <a:solidFill>
                  <a:srgbClr val="FF0000"/>
                </a:solidFill>
                <a:latin typeface="Times New Roman" pitchFamily="18" charset="0"/>
                <a:cs typeface="Times New Roman" pitchFamily="18" charset="0"/>
              </a:rPr>
              <a:t>Mức</a:t>
            </a:r>
            <a:r>
              <a:rPr lang="en-US" sz="3600" u="sng" dirty="0">
                <a:solidFill>
                  <a:srgbClr val="FF0000"/>
                </a:solidFill>
                <a:latin typeface="Times New Roman" pitchFamily="18" charset="0"/>
                <a:cs typeface="Times New Roman" pitchFamily="18" charset="0"/>
              </a:rPr>
              <a:t> </a:t>
            </a:r>
            <a:r>
              <a:rPr lang="en-US" sz="3600" u="sng" dirty="0" err="1">
                <a:solidFill>
                  <a:srgbClr val="FF0000"/>
                </a:solidFill>
                <a:latin typeface="Times New Roman" pitchFamily="18" charset="0"/>
                <a:cs typeface="Times New Roman" pitchFamily="18" charset="0"/>
              </a:rPr>
              <a:t>độ</a:t>
            </a:r>
            <a:r>
              <a:rPr lang="en-US" sz="3600" u="sng" dirty="0">
                <a:solidFill>
                  <a:srgbClr val="FF0000"/>
                </a:solidFill>
                <a:latin typeface="Times New Roman" pitchFamily="18" charset="0"/>
                <a:cs typeface="Times New Roman" pitchFamily="18" charset="0"/>
              </a:rPr>
              <a:t> </a:t>
            </a:r>
            <a:r>
              <a:rPr lang="en-US" sz="3600" u="sng" dirty="0" err="1">
                <a:solidFill>
                  <a:srgbClr val="FF0000"/>
                </a:solidFill>
                <a:latin typeface="Times New Roman" pitchFamily="18" charset="0"/>
                <a:cs typeface="Times New Roman" pitchFamily="18" charset="0"/>
              </a:rPr>
              <a:t>chính</a:t>
            </a:r>
            <a:r>
              <a:rPr lang="en-US" sz="3600" u="sng" dirty="0">
                <a:solidFill>
                  <a:srgbClr val="FF0000"/>
                </a:solidFill>
                <a:latin typeface="Times New Roman" pitchFamily="18" charset="0"/>
                <a:cs typeface="Times New Roman" pitchFamily="18" charset="0"/>
              </a:rPr>
              <a:t> </a:t>
            </a:r>
            <a:r>
              <a:rPr lang="en-US" sz="3600" u="sng" dirty="0" err="1">
                <a:solidFill>
                  <a:srgbClr val="FF0000"/>
                </a:solidFill>
                <a:latin typeface="Times New Roman" pitchFamily="18" charset="0"/>
                <a:cs typeface="Times New Roman" pitchFamily="18" charset="0"/>
              </a:rPr>
              <a:t>xác</a:t>
            </a:r>
            <a:r>
              <a:rPr lang="en-US" sz="3600" u="sng" dirty="0">
                <a:solidFill>
                  <a:srgbClr val="FF0000"/>
                </a:solidFill>
                <a:latin typeface="Times New Roman" pitchFamily="18" charset="0"/>
                <a:cs typeface="Times New Roman" pitchFamily="18" charset="0"/>
              </a:rPr>
              <a:t> </a:t>
            </a:r>
            <a:r>
              <a:rPr lang="en-US" sz="3600" u="sng" dirty="0" err="1">
                <a:solidFill>
                  <a:srgbClr val="FF0000"/>
                </a:solidFill>
                <a:latin typeface="Times New Roman" pitchFamily="18" charset="0"/>
                <a:cs typeface="Times New Roman" pitchFamily="18" charset="0"/>
              </a:rPr>
              <a:t>của</a:t>
            </a:r>
            <a:r>
              <a:rPr lang="en-US" sz="3600" u="sng" dirty="0">
                <a:solidFill>
                  <a:srgbClr val="FF0000"/>
                </a:solidFill>
                <a:latin typeface="Times New Roman" pitchFamily="18" charset="0"/>
                <a:cs typeface="Times New Roman" pitchFamily="18" charset="0"/>
              </a:rPr>
              <a:t> </a:t>
            </a:r>
            <a:r>
              <a:rPr lang="en-US" sz="3600" u="sng" dirty="0" err="1">
                <a:solidFill>
                  <a:srgbClr val="FF0000"/>
                </a:solidFill>
                <a:latin typeface="Times New Roman" pitchFamily="18" charset="0"/>
                <a:cs typeface="Times New Roman" pitchFamily="18" charset="0"/>
              </a:rPr>
              <a:t>dự</a:t>
            </a:r>
            <a:r>
              <a:rPr lang="en-US" sz="3600" u="sng" dirty="0">
                <a:solidFill>
                  <a:srgbClr val="FF0000"/>
                </a:solidFill>
                <a:latin typeface="Times New Roman" pitchFamily="18" charset="0"/>
                <a:cs typeface="Times New Roman" pitchFamily="18" charset="0"/>
              </a:rPr>
              <a:t> </a:t>
            </a:r>
            <a:r>
              <a:rPr lang="en-US" sz="3600" u="sng" dirty="0" err="1">
                <a:solidFill>
                  <a:srgbClr val="FF0000"/>
                </a:solidFill>
                <a:latin typeface="Times New Roman" pitchFamily="18" charset="0"/>
                <a:cs typeface="Times New Roman" pitchFamily="18" charset="0"/>
              </a:rPr>
              <a:t>báo</a:t>
            </a:r>
            <a:r>
              <a:rPr lang="en-US" sz="3600" u="sng" dirty="0">
                <a:solidFill>
                  <a:srgbClr val="FF0000"/>
                </a:solidFill>
                <a:latin typeface="Times New Roman" pitchFamily="18" charset="0"/>
                <a:cs typeface="Times New Roman" pitchFamily="18" charset="0"/>
              </a:rPr>
              <a:t>:</a:t>
            </a: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Phương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đơn</a:t>
            </a:r>
            <a:r>
              <a:rPr lang="en-US" sz="3000" dirty="0">
                <a:latin typeface="Times New Roman" pitchFamily="18" charset="0"/>
                <a:cs typeface="Times New Roman" pitchFamily="18" charset="0"/>
              </a:rPr>
              <a:t>.</a:t>
            </a: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báo</a:t>
            </a:r>
            <a:r>
              <a:rPr lang="en-US" sz="3000" dirty="0">
                <a:latin typeface="Times New Roman" pitchFamily="18" charset="0"/>
                <a:cs typeface="Times New Roman" pitchFamily="18" charset="0"/>
              </a:rPr>
              <a:t>: </a:t>
            </a:r>
            <a:r>
              <a:rPr lang="en-US" sz="3000" dirty="0">
                <a:solidFill>
                  <a:srgbClr val="FF0000"/>
                </a:solidFill>
                <a:latin typeface="Times New Roman" pitchFamily="18" charset="0"/>
                <a:cs typeface="Times New Roman" pitchFamily="18" charset="0"/>
              </a:rPr>
              <a:t>e</a:t>
            </a:r>
            <a:r>
              <a:rPr lang="en-US" sz="3000" baseline="-25000" dirty="0">
                <a:solidFill>
                  <a:srgbClr val="FF0000"/>
                </a:solidFill>
                <a:latin typeface="Times New Roman" pitchFamily="18" charset="0"/>
                <a:cs typeface="Times New Roman" pitchFamily="18" charset="0"/>
              </a:rPr>
              <a:t>t </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Y</a:t>
            </a:r>
            <a:r>
              <a:rPr lang="en-US" sz="3000" baseline="-25000" dirty="0" err="1">
                <a:solidFill>
                  <a:srgbClr val="FF0000"/>
                </a:solidFill>
                <a:latin typeface="Times New Roman" pitchFamily="18" charset="0"/>
                <a:cs typeface="Times New Roman" pitchFamily="18" charset="0"/>
              </a:rPr>
              <a:t>t</a:t>
            </a:r>
            <a:r>
              <a:rPr lang="en-US" sz="3000" dirty="0">
                <a:solidFill>
                  <a:srgbClr val="FF0000"/>
                </a:solidFill>
                <a:latin typeface="Times New Roman" pitchFamily="18" charset="0"/>
                <a:cs typeface="Times New Roman" pitchFamily="18" charset="0"/>
              </a:rPr>
              <a:t> – F</a:t>
            </a:r>
            <a:r>
              <a:rPr lang="en-US" sz="3000" baseline="-25000" dirty="0">
                <a:solidFill>
                  <a:srgbClr val="FF0000"/>
                </a:solidFill>
                <a:latin typeface="Times New Roman" pitchFamily="18" charset="0"/>
                <a:cs typeface="Times New Roman" pitchFamily="18" charset="0"/>
              </a:rPr>
              <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 calcmode="lin" valueType="num">
                                      <p:cBhvr additive="base">
                                        <p:cTn id="11"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 calcmode="lin" valueType="num">
                                      <p:cBhvr additive="base">
                                        <p:cTn id="1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 calcmode="lin" valueType="num">
                                      <p:cBhvr additive="base">
                                        <p:cTn id="19"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anim calcmode="lin" valueType="num">
                                      <p:cBhvr additive="base">
                                        <p:cTn id="23"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 calcmode="lin" valueType="num">
                                      <p:cBhvr additive="base">
                                        <p:cTn id="27"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8">
                                            <p:txEl>
                                              <p:pRg st="0" end="0"/>
                                            </p:txEl>
                                          </p:spTgt>
                                        </p:tgtEl>
                                      </p:cBhvr>
                                    </p:animEffect>
                                    <p:anim calcmode="lin" valueType="num">
                                      <p:cBhvr>
                                        <p:cTn id="33" dur="1000"/>
                                        <p:tgtEl>
                                          <p:spTgt spid="18">
                                            <p:txEl>
                                              <p:pRg st="0" end="0"/>
                                            </p:txEl>
                                          </p:spTgt>
                                        </p:tgtEl>
                                        <p:attrNameLst>
                                          <p:attrName>ppt_x</p:attrName>
                                        </p:attrNameLst>
                                      </p:cBhvr>
                                      <p:tavLst>
                                        <p:tav tm="0">
                                          <p:val>
                                            <p:strVal val="ppt_x"/>
                                          </p:val>
                                        </p:tav>
                                        <p:tav tm="100000">
                                          <p:val>
                                            <p:strVal val="ppt_x"/>
                                          </p:val>
                                        </p:tav>
                                      </p:tavLst>
                                    </p:anim>
                                    <p:anim calcmode="lin" valueType="num">
                                      <p:cBhvr>
                                        <p:cTn id="34" dur="1000"/>
                                        <p:tgtEl>
                                          <p:spTgt spid="18">
                                            <p:txEl>
                                              <p:pRg st="0" end="0"/>
                                            </p:txEl>
                                          </p:spTgt>
                                        </p:tgtEl>
                                        <p:attrNameLst>
                                          <p:attrName>ppt_y</p:attrName>
                                        </p:attrNameLst>
                                      </p:cBhvr>
                                      <p:tavLst>
                                        <p:tav tm="0">
                                          <p:val>
                                            <p:strVal val="ppt_y"/>
                                          </p:val>
                                        </p:tav>
                                        <p:tav tm="100000">
                                          <p:val>
                                            <p:strVal val="ppt_y+.1"/>
                                          </p:val>
                                        </p:tav>
                                      </p:tavLst>
                                    </p:anim>
                                    <p:set>
                                      <p:cBhvr>
                                        <p:cTn id="35" dur="1" fill="hold">
                                          <p:stCondLst>
                                            <p:cond delay="999"/>
                                          </p:stCondLst>
                                        </p:cTn>
                                        <p:tgtEl>
                                          <p:spTgt spid="18">
                                            <p:txEl>
                                              <p:pRg st="0" end="0"/>
                                            </p:txEl>
                                          </p:spTgt>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18">
                                            <p:txEl>
                                              <p:pRg st="1" end="1"/>
                                            </p:txEl>
                                          </p:spTgt>
                                        </p:tgtEl>
                                      </p:cBhvr>
                                    </p:animEffect>
                                    <p:anim calcmode="lin" valueType="num">
                                      <p:cBhvr>
                                        <p:cTn id="38" dur="1000"/>
                                        <p:tgtEl>
                                          <p:spTgt spid="18">
                                            <p:txEl>
                                              <p:pRg st="1" end="1"/>
                                            </p:txEl>
                                          </p:spTgt>
                                        </p:tgtEl>
                                        <p:attrNameLst>
                                          <p:attrName>ppt_x</p:attrName>
                                        </p:attrNameLst>
                                      </p:cBhvr>
                                      <p:tavLst>
                                        <p:tav tm="0">
                                          <p:val>
                                            <p:strVal val="ppt_x"/>
                                          </p:val>
                                        </p:tav>
                                        <p:tav tm="100000">
                                          <p:val>
                                            <p:strVal val="ppt_x"/>
                                          </p:val>
                                        </p:tav>
                                      </p:tavLst>
                                    </p:anim>
                                    <p:anim calcmode="lin" valueType="num">
                                      <p:cBhvr>
                                        <p:cTn id="39" dur="1000"/>
                                        <p:tgtEl>
                                          <p:spTgt spid="18">
                                            <p:txEl>
                                              <p:pRg st="1" end="1"/>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18">
                                            <p:txEl>
                                              <p:pRg st="1" end="1"/>
                                            </p:txEl>
                                          </p:spTgt>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1000"/>
                                        <p:tgtEl>
                                          <p:spTgt spid="18">
                                            <p:txEl>
                                              <p:pRg st="2" end="2"/>
                                            </p:txEl>
                                          </p:spTgt>
                                        </p:tgtEl>
                                      </p:cBhvr>
                                    </p:animEffect>
                                    <p:anim calcmode="lin" valueType="num">
                                      <p:cBhvr>
                                        <p:cTn id="43" dur="1000"/>
                                        <p:tgtEl>
                                          <p:spTgt spid="18">
                                            <p:txEl>
                                              <p:pRg st="2" end="2"/>
                                            </p:txEl>
                                          </p:spTgt>
                                        </p:tgtEl>
                                        <p:attrNameLst>
                                          <p:attrName>ppt_x</p:attrName>
                                        </p:attrNameLst>
                                      </p:cBhvr>
                                      <p:tavLst>
                                        <p:tav tm="0">
                                          <p:val>
                                            <p:strVal val="ppt_x"/>
                                          </p:val>
                                        </p:tav>
                                        <p:tav tm="100000">
                                          <p:val>
                                            <p:strVal val="ppt_x"/>
                                          </p:val>
                                        </p:tav>
                                      </p:tavLst>
                                    </p:anim>
                                    <p:anim calcmode="lin" valueType="num">
                                      <p:cBhvr>
                                        <p:cTn id="44" dur="1000"/>
                                        <p:tgtEl>
                                          <p:spTgt spid="18">
                                            <p:txEl>
                                              <p:pRg st="2" end="2"/>
                                            </p:txEl>
                                          </p:spTgt>
                                        </p:tgtEl>
                                        <p:attrNameLst>
                                          <p:attrName>ppt_y</p:attrName>
                                        </p:attrNameLst>
                                      </p:cBhvr>
                                      <p:tavLst>
                                        <p:tav tm="0">
                                          <p:val>
                                            <p:strVal val="ppt_y"/>
                                          </p:val>
                                        </p:tav>
                                        <p:tav tm="100000">
                                          <p:val>
                                            <p:strVal val="ppt_y+.1"/>
                                          </p:val>
                                        </p:tav>
                                      </p:tavLst>
                                    </p:anim>
                                    <p:set>
                                      <p:cBhvr>
                                        <p:cTn id="45" dur="1" fill="hold">
                                          <p:stCondLst>
                                            <p:cond delay="999"/>
                                          </p:stCondLst>
                                        </p:cTn>
                                        <p:tgtEl>
                                          <p:spTgt spid="18">
                                            <p:txEl>
                                              <p:pRg st="2" end="2"/>
                                            </p:txEl>
                                          </p:spTgt>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18">
                                            <p:txEl>
                                              <p:pRg st="3" end="3"/>
                                            </p:txEl>
                                          </p:spTgt>
                                        </p:tgtEl>
                                      </p:cBhvr>
                                    </p:animEffect>
                                    <p:anim calcmode="lin" valueType="num">
                                      <p:cBhvr>
                                        <p:cTn id="48" dur="1000"/>
                                        <p:tgtEl>
                                          <p:spTgt spid="18">
                                            <p:txEl>
                                              <p:pRg st="3" end="3"/>
                                            </p:txEl>
                                          </p:spTgt>
                                        </p:tgtEl>
                                        <p:attrNameLst>
                                          <p:attrName>ppt_x</p:attrName>
                                        </p:attrNameLst>
                                      </p:cBhvr>
                                      <p:tavLst>
                                        <p:tav tm="0">
                                          <p:val>
                                            <p:strVal val="ppt_x"/>
                                          </p:val>
                                        </p:tav>
                                        <p:tav tm="100000">
                                          <p:val>
                                            <p:strVal val="ppt_x"/>
                                          </p:val>
                                        </p:tav>
                                      </p:tavLst>
                                    </p:anim>
                                    <p:anim calcmode="lin" valueType="num">
                                      <p:cBhvr>
                                        <p:cTn id="49" dur="1000"/>
                                        <p:tgtEl>
                                          <p:spTgt spid="18">
                                            <p:txEl>
                                              <p:pRg st="3" end="3"/>
                                            </p:txEl>
                                          </p:spTgt>
                                        </p:tgtEl>
                                        <p:attrNameLst>
                                          <p:attrName>ppt_y</p:attrName>
                                        </p:attrNameLst>
                                      </p:cBhvr>
                                      <p:tavLst>
                                        <p:tav tm="0">
                                          <p:val>
                                            <p:strVal val="ppt_y"/>
                                          </p:val>
                                        </p:tav>
                                        <p:tav tm="100000">
                                          <p:val>
                                            <p:strVal val="ppt_y+.1"/>
                                          </p:val>
                                        </p:tav>
                                      </p:tavLst>
                                    </p:anim>
                                    <p:set>
                                      <p:cBhvr>
                                        <p:cTn id="50" dur="1" fill="hold">
                                          <p:stCondLst>
                                            <p:cond delay="999"/>
                                          </p:stCondLst>
                                        </p:cTn>
                                        <p:tgtEl>
                                          <p:spTgt spid="18">
                                            <p:txEl>
                                              <p:pRg st="3" end="3"/>
                                            </p:txEl>
                                          </p:spTgt>
                                        </p:tgtEl>
                                        <p:attrNameLst>
                                          <p:attrName>style.visibility</p:attrName>
                                        </p:attrNameLst>
                                      </p:cBhvr>
                                      <p:to>
                                        <p:strVal val="hidden"/>
                                      </p:to>
                                    </p:set>
                                  </p:childTnLst>
                                </p:cTn>
                              </p:par>
                              <p:par>
                                <p:cTn id="51" presetID="42" presetClass="exit" presetSubtype="0" fill="hold" nodeType="withEffect">
                                  <p:stCondLst>
                                    <p:cond delay="0"/>
                                  </p:stCondLst>
                                  <p:childTnLst>
                                    <p:animEffect transition="out" filter="fade">
                                      <p:cBhvr>
                                        <p:cTn id="52" dur="1000"/>
                                        <p:tgtEl>
                                          <p:spTgt spid="18">
                                            <p:txEl>
                                              <p:pRg st="4" end="4"/>
                                            </p:txEl>
                                          </p:spTgt>
                                        </p:tgtEl>
                                      </p:cBhvr>
                                    </p:animEffect>
                                    <p:anim calcmode="lin" valueType="num">
                                      <p:cBhvr>
                                        <p:cTn id="53" dur="1000"/>
                                        <p:tgtEl>
                                          <p:spTgt spid="18">
                                            <p:txEl>
                                              <p:pRg st="4" end="4"/>
                                            </p:txEl>
                                          </p:spTgt>
                                        </p:tgtEl>
                                        <p:attrNameLst>
                                          <p:attrName>ppt_x</p:attrName>
                                        </p:attrNameLst>
                                      </p:cBhvr>
                                      <p:tavLst>
                                        <p:tav tm="0">
                                          <p:val>
                                            <p:strVal val="ppt_x"/>
                                          </p:val>
                                        </p:tav>
                                        <p:tav tm="100000">
                                          <p:val>
                                            <p:strVal val="ppt_x"/>
                                          </p:val>
                                        </p:tav>
                                      </p:tavLst>
                                    </p:anim>
                                    <p:anim calcmode="lin" valueType="num">
                                      <p:cBhvr>
                                        <p:cTn id="54" dur="1000"/>
                                        <p:tgtEl>
                                          <p:spTgt spid="18">
                                            <p:txEl>
                                              <p:pRg st="4" end="4"/>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18">
                                            <p:txEl>
                                              <p:pRg st="4" end="4"/>
                                            </p:txEl>
                                          </p:spTgt>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18">
                                            <p:txEl>
                                              <p:pRg st="5" end="5"/>
                                            </p:txEl>
                                          </p:spTgt>
                                        </p:tgtEl>
                                      </p:cBhvr>
                                    </p:animEffect>
                                    <p:anim calcmode="lin" valueType="num">
                                      <p:cBhvr>
                                        <p:cTn id="58" dur="1000"/>
                                        <p:tgtEl>
                                          <p:spTgt spid="18">
                                            <p:txEl>
                                              <p:pRg st="5" end="5"/>
                                            </p:txEl>
                                          </p:spTgt>
                                        </p:tgtEl>
                                        <p:attrNameLst>
                                          <p:attrName>ppt_x</p:attrName>
                                        </p:attrNameLst>
                                      </p:cBhvr>
                                      <p:tavLst>
                                        <p:tav tm="0">
                                          <p:val>
                                            <p:strVal val="ppt_x"/>
                                          </p:val>
                                        </p:tav>
                                        <p:tav tm="100000">
                                          <p:val>
                                            <p:strVal val="ppt_x"/>
                                          </p:val>
                                        </p:tav>
                                      </p:tavLst>
                                    </p:anim>
                                    <p:anim calcmode="lin" valueType="num">
                                      <p:cBhvr>
                                        <p:cTn id="59" dur="1000"/>
                                        <p:tgtEl>
                                          <p:spTgt spid="18">
                                            <p:txEl>
                                              <p:pRg st="5" end="5"/>
                                            </p:txEl>
                                          </p:spTgt>
                                        </p:tgtEl>
                                        <p:attrNameLst>
                                          <p:attrName>ppt_y</p:attrName>
                                        </p:attrNameLst>
                                      </p:cBhvr>
                                      <p:tavLst>
                                        <p:tav tm="0">
                                          <p:val>
                                            <p:strVal val="ppt_y"/>
                                          </p:val>
                                        </p:tav>
                                        <p:tav tm="100000">
                                          <p:val>
                                            <p:strVal val="ppt_y+.1"/>
                                          </p:val>
                                        </p:tav>
                                      </p:tavLst>
                                    </p:anim>
                                    <p:set>
                                      <p:cBhvr>
                                        <p:cTn id="60" dur="1" fill="hold">
                                          <p:stCondLst>
                                            <p:cond delay="999"/>
                                          </p:stCondLst>
                                        </p:cTn>
                                        <p:tgtEl>
                                          <p:spTgt spid="18">
                                            <p:txEl>
                                              <p:pRg st="5" end="5"/>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xEl>
                                              <p:pRg st="0" end="0"/>
                                            </p:txEl>
                                          </p:spTgt>
                                        </p:tgtEl>
                                        <p:attrNameLst>
                                          <p:attrName>style.visibility</p:attrName>
                                        </p:attrNameLst>
                                      </p:cBhvr>
                                      <p:to>
                                        <p:strVal val="visible"/>
                                      </p:to>
                                    </p:set>
                                    <p:anim calcmode="lin" valueType="num">
                                      <p:cBhvr additive="base">
                                        <p:cTn id="6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4">
                                            <p:txEl>
                                              <p:pRg st="1" end="1"/>
                                            </p:txEl>
                                          </p:spTgt>
                                        </p:tgtEl>
                                        <p:attrNameLst>
                                          <p:attrName>style.visibility</p:attrName>
                                        </p:attrNameLst>
                                      </p:cBhvr>
                                      <p:to>
                                        <p:strVal val="visible"/>
                                      </p:to>
                                    </p:set>
                                    <p:anim calcmode="lin" valueType="num">
                                      <p:cBhvr additive="base">
                                        <p:cTn id="69"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4">
                                            <p:txEl>
                                              <p:pRg st="2" end="2"/>
                                            </p:txEl>
                                          </p:spTgt>
                                        </p:tgtEl>
                                        <p:attrNameLst>
                                          <p:attrName>style.visibility</p:attrName>
                                        </p:attrNameLst>
                                      </p:cBhvr>
                                      <p:to>
                                        <p:strVal val="visible"/>
                                      </p:to>
                                    </p:set>
                                    <p:anim calcmode="lin" valueType="num">
                                      <p:cBhvr additive="base">
                                        <p:cTn id="73"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ppt_x"/>
                                          </p:val>
                                        </p:tav>
                                        <p:tav tm="100000">
                                          <p:val>
                                            <p:strVal val="#ppt_x"/>
                                          </p:val>
                                        </p:tav>
                                      </p:tavLst>
                                    </p:anim>
                                    <p:anim calcmode="lin" valueType="num">
                                      <p:cBhvr additive="base">
                                        <p:cTn id="9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756" y="3314700"/>
            <a:ext cx="12407900" cy="5176044"/>
          </a:xfrm>
        </p:spPr>
        <p:txBody>
          <a:bodyPr>
            <a:normAutofit fontScale="92500"/>
          </a:bodyPr>
          <a:lstStyle/>
          <a:p>
            <a:r>
              <a:rPr lang="en-US" b="1" u="sng" dirty="0" err="1">
                <a:solidFill>
                  <a:srgbClr val="FF0000"/>
                </a:solidFill>
                <a:latin typeface="Times New Roman" pitchFamily="18" charset="0"/>
                <a:cs typeface="Times New Roman" pitchFamily="18" charset="0"/>
              </a:rPr>
              <a:t>Trung</a:t>
            </a:r>
            <a:r>
              <a:rPr lang="en-US" b="1" u="sng" dirty="0">
                <a:solidFill>
                  <a:srgbClr val="FF0000"/>
                </a:solidFill>
                <a:latin typeface="Times New Roman" pitchFamily="18" charset="0"/>
                <a:cs typeface="Times New Roman" pitchFamily="18" charset="0"/>
              </a:rPr>
              <a:t> </a:t>
            </a:r>
            <a:r>
              <a:rPr lang="en-US" b="1" u="sng" dirty="0" err="1">
                <a:solidFill>
                  <a:srgbClr val="FF0000"/>
                </a:solidFill>
                <a:latin typeface="Times New Roman" pitchFamily="18" charset="0"/>
                <a:cs typeface="Times New Roman" pitchFamily="18" charset="0"/>
              </a:rPr>
              <a:t>bình</a:t>
            </a:r>
            <a:r>
              <a:rPr lang="en-US" b="1" u="sng" dirty="0">
                <a:solidFill>
                  <a:srgbClr val="FF0000"/>
                </a:solidFill>
                <a:latin typeface="Times New Roman" pitchFamily="18" charset="0"/>
                <a:cs typeface="Times New Roman" pitchFamily="18" charset="0"/>
              </a:rPr>
              <a:t> </a:t>
            </a:r>
            <a:r>
              <a:rPr lang="en-US" b="1" u="sng" dirty="0" err="1">
                <a:solidFill>
                  <a:srgbClr val="FF0000"/>
                </a:solidFill>
                <a:latin typeface="Times New Roman" pitchFamily="18" charset="0"/>
                <a:cs typeface="Times New Roman" pitchFamily="18" charset="0"/>
              </a:rPr>
              <a:t>trượt</a:t>
            </a:r>
            <a:r>
              <a:rPr lang="en-US" b="1" u="sng" dirty="0">
                <a:solidFill>
                  <a:srgbClr val="FF0000"/>
                </a:solidFill>
                <a:latin typeface="Times New Roman" pitchFamily="18" charset="0"/>
                <a:cs typeface="Times New Roman" pitchFamily="18" charset="0"/>
              </a:rPr>
              <a:t> </a:t>
            </a:r>
            <a:r>
              <a:rPr lang="en-US" b="1" u="sng" dirty="0" err="1">
                <a:solidFill>
                  <a:srgbClr val="FF0000"/>
                </a:solidFill>
                <a:latin typeface="Times New Roman" pitchFamily="18" charset="0"/>
                <a:cs typeface="Times New Roman" pitchFamily="18" charset="0"/>
              </a:rPr>
              <a:t>và</a:t>
            </a:r>
            <a:r>
              <a:rPr lang="en-US" b="1" u="sng" dirty="0">
                <a:solidFill>
                  <a:srgbClr val="FF0000"/>
                </a:solidFill>
                <a:latin typeface="Times New Roman" pitchFamily="18" charset="0"/>
                <a:cs typeface="Times New Roman" pitchFamily="18" charset="0"/>
              </a:rPr>
              <a:t> </a:t>
            </a:r>
            <a:r>
              <a:rPr lang="en-US" b="1" u="sng" dirty="0" err="1">
                <a:solidFill>
                  <a:srgbClr val="FF0000"/>
                </a:solidFill>
                <a:latin typeface="Times New Roman" pitchFamily="18" charset="0"/>
                <a:cs typeface="Times New Roman" pitchFamily="18" charset="0"/>
              </a:rPr>
              <a:t>làm</a:t>
            </a:r>
            <a:r>
              <a:rPr lang="en-US" b="1" u="sng" dirty="0">
                <a:solidFill>
                  <a:srgbClr val="FF0000"/>
                </a:solidFill>
                <a:latin typeface="Times New Roman" pitchFamily="18" charset="0"/>
                <a:cs typeface="Times New Roman" pitchFamily="18" charset="0"/>
              </a:rPr>
              <a:t> </a:t>
            </a:r>
            <a:r>
              <a:rPr lang="en-US" b="1" u="sng" dirty="0" err="1">
                <a:solidFill>
                  <a:srgbClr val="FF0000"/>
                </a:solidFill>
                <a:latin typeface="Times New Roman" pitchFamily="18" charset="0"/>
                <a:cs typeface="Times New Roman" pitchFamily="18" charset="0"/>
              </a:rPr>
              <a:t>trơn</a:t>
            </a:r>
            <a:r>
              <a:rPr lang="en-US" b="1" u="sng" dirty="0">
                <a:solidFill>
                  <a:srgbClr val="FF0000"/>
                </a:solidFill>
                <a:latin typeface="Times New Roman" pitchFamily="18" charset="0"/>
                <a:cs typeface="Times New Roman" pitchFamily="18" charset="0"/>
              </a:rPr>
              <a:t> </a:t>
            </a:r>
            <a:r>
              <a:rPr lang="en-US" b="1" u="sng" dirty="0" err="1">
                <a:solidFill>
                  <a:srgbClr val="FF0000"/>
                </a:solidFill>
                <a:latin typeface="Times New Roman" pitchFamily="18" charset="0"/>
                <a:cs typeface="Times New Roman" pitchFamily="18" charset="0"/>
              </a:rPr>
              <a:t>bằng</a:t>
            </a:r>
            <a:r>
              <a:rPr lang="en-US" b="1" u="sng" dirty="0">
                <a:solidFill>
                  <a:srgbClr val="FF0000"/>
                </a:solidFill>
                <a:latin typeface="Times New Roman" pitchFamily="18" charset="0"/>
                <a:cs typeface="Times New Roman" pitchFamily="18" charset="0"/>
              </a:rPr>
              <a:t> </a:t>
            </a:r>
            <a:r>
              <a:rPr lang="en-US" b="1" u="sng" dirty="0" err="1">
                <a:solidFill>
                  <a:srgbClr val="FF0000"/>
                </a:solidFill>
                <a:latin typeface="Times New Roman" pitchFamily="18" charset="0"/>
                <a:cs typeface="Times New Roman" pitchFamily="18" charset="0"/>
              </a:rPr>
              <a:t>hàm</a:t>
            </a:r>
            <a:r>
              <a:rPr lang="en-US" b="1" u="sng" dirty="0">
                <a:solidFill>
                  <a:srgbClr val="FF0000"/>
                </a:solidFill>
                <a:latin typeface="Times New Roman" pitchFamily="18" charset="0"/>
                <a:cs typeface="Times New Roman" pitchFamily="18" charset="0"/>
              </a:rPr>
              <a:t> </a:t>
            </a:r>
            <a:r>
              <a:rPr lang="vi-VN" b="1" u="sng" dirty="0">
                <a:solidFill>
                  <a:srgbClr val="FF0000"/>
                </a:solidFill>
                <a:latin typeface="Times New Roman" pitchFamily="18" charset="0"/>
                <a:cs typeface="Times New Roman" pitchFamily="18" charset="0"/>
              </a:rPr>
              <a:t>mũ</a:t>
            </a:r>
            <a:r>
              <a:rPr lang="vi-VN" b="1" dirty="0">
                <a:solidFill>
                  <a:srgbClr val="FF0000"/>
                </a:solidFill>
                <a:latin typeface="Times New Roman" pitchFamily="18" charset="0"/>
                <a:cs typeface="Times New Roman" pitchFamily="18" charset="0"/>
              </a:rPr>
              <a:t>:</a:t>
            </a:r>
          </a:p>
          <a:p>
            <a:endParaRPr lang="en-US" b="1" dirty="0">
              <a:solidFill>
                <a:srgbClr val="FF0000"/>
              </a:solidFill>
              <a:latin typeface="Times New Roman" pitchFamily="18" charset="0"/>
              <a:cs typeface="Times New Roman" pitchFamily="18" charset="0"/>
            </a:endParaRPr>
          </a:p>
          <a:p>
            <a:pPr lvl="0">
              <a:buNone/>
            </a:pP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trung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trượt</a:t>
            </a:r>
            <a:endParaRPr lang="en-US" sz="3000" dirty="0">
              <a:latin typeface="Times New Roman" pitchFamily="18" charset="0"/>
              <a:cs typeface="Times New Roman" pitchFamily="18" charset="0"/>
            </a:endParaRPr>
          </a:p>
          <a:p>
            <a:pPr lvl="0">
              <a:buNone/>
            </a:pPr>
            <a:endParaRPr lang="en-US" sz="3000" dirty="0">
              <a:latin typeface="Times New Roman" pitchFamily="18" charset="0"/>
              <a:cs typeface="Times New Roman" pitchFamily="18" charset="0"/>
            </a:endParaRPr>
          </a:p>
          <a:p>
            <a:pPr marL="0" indent="0">
              <a:buNone/>
            </a:pPr>
            <a:r>
              <a:rPr lang="en-US" sz="3000" dirty="0" err="1">
                <a:latin typeface="Times New Roman" pitchFamily="18" charset="0"/>
                <a:cs typeface="Times New Roman" pitchFamily="18" charset="0"/>
              </a:rPr>
              <a:t>Độ</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chính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hợp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giữa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mức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trọng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hóa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MSE</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tính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dữ</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liệu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theo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chuỗi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gian</a:t>
            </a:r>
            <a:r>
              <a:rPr lang="en-US" sz="3000" dirty="0">
                <a:latin typeface="Times New Roman" pitchFamily="18" charset="0"/>
                <a:cs typeface="Times New Roman" pitchFamily="18" charset="0"/>
              </a:rPr>
              <a:t>.</a:t>
            </a:r>
          </a:p>
          <a:p>
            <a:pPr marL="0" indent="0">
              <a:buNone/>
            </a:pPr>
            <a:r>
              <a:rPr lang="en-US" sz="3000" dirty="0" err="1">
                <a:latin typeface="Times New Roman" pitchFamily="18" charset="0"/>
                <a:cs typeface="Times New Roman" pitchFamily="18" charset="0"/>
              </a:rPr>
              <a:t>Trung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trượt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trọng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a:t>
            </a:r>
            <a:r>
              <a:rPr lang="en-US" sz="3000" dirty="0">
                <a:latin typeface="Times New Roman" pitchFamily="18" charset="0"/>
                <a:cs typeface="Times New Roman" pitchFamily="18" charset="0"/>
              </a:rPr>
              <a:t>        =       +                +…+</a:t>
            </a:r>
          </a:p>
          <a:p>
            <a:pPr marL="0" indent="0">
              <a:buNone/>
            </a:pPr>
            <a:r>
              <a:rPr lang="en-US" sz="3000" dirty="0" err="1">
                <a:latin typeface="Times New Roman" pitchFamily="18" charset="0"/>
                <a:cs typeface="Times New Roman" pitchFamily="18" charset="0"/>
              </a:rPr>
              <a:t>Làm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bằng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hàm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mũ</a:t>
            </a:r>
            <a:endParaRPr lang="en-US" sz="3000" dirty="0">
              <a:latin typeface="Times New Roman" pitchFamily="18" charset="0"/>
              <a:cs typeface="Times New Roman" pitchFamily="18" charset="0"/>
            </a:endParaRPr>
          </a:p>
          <a:p>
            <a:pPr>
              <a:buNone/>
            </a:pPr>
            <a:br>
              <a:rPr lang="vi-VN" dirty="0">
                <a:solidFill>
                  <a:srgbClr val="FF0000"/>
                </a:solidFill>
                <a:latin typeface="Times New Roman" pitchFamily="18" charset="0"/>
                <a:cs typeface="Times New Roman" pitchFamily="18" charset="0"/>
              </a:rPr>
            </a:br>
            <a:endParaRPr lang="en-US" dirty="0"/>
          </a:p>
          <a:p>
            <a:endParaRPr lang="vi-VN" dirty="0"/>
          </a:p>
        </p:txBody>
      </p:sp>
      <p:pic>
        <p:nvPicPr>
          <p:cNvPr id="4"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200901" y="6286501"/>
            <a:ext cx="557213" cy="414338"/>
          </a:xfrm>
          <a:prstGeom prst="rect">
            <a:avLst/>
          </a:prstGeom>
          <a:noFill/>
        </p:spPr>
      </p:pic>
      <p:pic>
        <p:nvPicPr>
          <p:cNvPr id="5"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307931" y="4288568"/>
            <a:ext cx="5543550" cy="800100"/>
          </a:xfrm>
          <a:prstGeom prst="rect">
            <a:avLst/>
          </a:prstGeom>
          <a:noFill/>
        </p:spPr>
      </p:pic>
      <p:pic>
        <p:nvPicPr>
          <p:cNvPr id="6"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2272963" y="4345718"/>
            <a:ext cx="2943225" cy="742950"/>
          </a:xfrm>
          <a:prstGeom prst="rect">
            <a:avLst/>
          </a:prstGeom>
          <a:noFill/>
        </p:spPr>
      </p:pic>
      <p:pic>
        <p:nvPicPr>
          <p:cNvPr id="7" name="Picture 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8115301" y="6286501"/>
            <a:ext cx="585788" cy="414338"/>
          </a:xfrm>
          <a:prstGeom prst="rect">
            <a:avLst/>
          </a:prstGeom>
          <a:noFill/>
        </p:spPr>
      </p:pic>
      <p:pic>
        <p:nvPicPr>
          <p:cNvPr id="8" name="Picture 9"/>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9079706" y="6286883"/>
            <a:ext cx="1157288" cy="414338"/>
          </a:xfrm>
          <a:prstGeom prst="rect">
            <a:avLst/>
          </a:prstGeom>
          <a:noFill/>
        </p:spPr>
      </p:pic>
      <p:pic>
        <p:nvPicPr>
          <p:cNvPr id="9" name="Picture 11"/>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1401425" y="6286883"/>
            <a:ext cx="1743075" cy="414338"/>
          </a:xfrm>
          <a:prstGeom prst="rect">
            <a:avLst/>
          </a:prstGeom>
          <a:noFill/>
        </p:spPr>
      </p:pic>
      <p:pic>
        <p:nvPicPr>
          <p:cNvPr id="10" name="Picture 13"/>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200525" y="7543801"/>
            <a:ext cx="3000375" cy="414338"/>
          </a:xfrm>
          <a:prstGeom prst="rect">
            <a:avLst/>
          </a:prstGeom>
          <a:noFill/>
        </p:spPr>
      </p:pic>
      <p:pic>
        <p:nvPicPr>
          <p:cNvPr id="11" name="Picture 16"/>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200525" y="7958138"/>
            <a:ext cx="2800350" cy="414338"/>
          </a:xfrm>
          <a:prstGeom prst="rect">
            <a:avLst/>
          </a:prstGeom>
          <a:noFill/>
        </p:spPr>
      </p:pic>
      <p:pic>
        <p:nvPicPr>
          <p:cNvPr id="12" name="Picture 26"/>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4143375" y="8416111"/>
            <a:ext cx="2857500" cy="414338"/>
          </a:xfrm>
          <a:prstGeom prst="rect">
            <a:avLst/>
          </a:prstGeom>
          <a:noFill/>
        </p:spPr>
      </p:pic>
      <p:pic>
        <p:nvPicPr>
          <p:cNvPr id="13" name="Picture 31"/>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000501" y="8830448"/>
            <a:ext cx="2843213" cy="414338"/>
          </a:xfrm>
          <a:prstGeom prst="rect">
            <a:avLst/>
          </a:prstGeom>
          <a:noFill/>
        </p:spPr>
      </p:pic>
      <p:pic>
        <p:nvPicPr>
          <p:cNvPr id="14" name="Picture 20"/>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7200900" y="7958137"/>
            <a:ext cx="2371725" cy="414338"/>
          </a:xfrm>
          <a:prstGeom prst="rect">
            <a:avLst/>
          </a:prstGeom>
          <a:noFill/>
        </p:spPr>
      </p:pic>
      <p:pic>
        <p:nvPicPr>
          <p:cNvPr id="15" name="Picture 28"/>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7479506" y="8378267"/>
            <a:ext cx="2557463" cy="414338"/>
          </a:xfrm>
          <a:prstGeom prst="rect">
            <a:avLst/>
          </a:prstGeom>
          <a:noFill/>
        </p:spPr>
      </p:pic>
      <p:pic>
        <p:nvPicPr>
          <p:cNvPr id="17" name="Picture 24"/>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9665493" y="7993856"/>
            <a:ext cx="571500" cy="342900"/>
          </a:xfrm>
          <a:prstGeom prst="rect">
            <a:avLst/>
          </a:prstGeom>
          <a:noFill/>
        </p:spPr>
      </p:pic>
      <p:pic>
        <p:nvPicPr>
          <p:cNvPr id="18" name="Picture 34"/>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6843713" y="8849176"/>
            <a:ext cx="4400550" cy="414338"/>
          </a:xfrm>
          <a:prstGeom prst="rect">
            <a:avLst/>
          </a:prstGeom>
          <a:noFill/>
        </p:spPr>
      </p:pic>
      <p:pic>
        <p:nvPicPr>
          <p:cNvPr id="19" name="Picture 36"/>
          <p:cNvPicPr>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11389069" y="8792605"/>
            <a:ext cx="4329113" cy="414338"/>
          </a:xfrm>
          <a:prstGeom prst="rect">
            <a:avLst/>
          </a:prstGeom>
          <a:noFill/>
        </p:spPr>
      </p:pic>
      <p:grpSp>
        <p:nvGrpSpPr>
          <p:cNvPr id="16" name="Group 2">
            <a:extLst>
              <a:ext uri="{FF2B5EF4-FFF2-40B4-BE49-F238E27FC236}">
                <a16:creationId xmlns:a16="http://schemas.microsoft.com/office/drawing/2014/main" id="{A5E271A4-DE1B-3A1F-448A-94D1A0194C2C}"/>
              </a:ext>
            </a:extLst>
          </p:cNvPr>
          <p:cNvGrpSpPr/>
          <p:nvPr/>
        </p:nvGrpSpPr>
        <p:grpSpPr>
          <a:xfrm rot="-5400000">
            <a:off x="15655432" y="-1523439"/>
            <a:ext cx="4061656" cy="4282919"/>
            <a:chOff x="0" y="0"/>
            <a:chExt cx="770809" cy="812800"/>
          </a:xfrm>
        </p:grpSpPr>
        <p:sp>
          <p:nvSpPr>
            <p:cNvPr id="20" name="Freeform 3">
              <a:extLst>
                <a:ext uri="{FF2B5EF4-FFF2-40B4-BE49-F238E27FC236}">
                  <a16:creationId xmlns:a16="http://schemas.microsoft.com/office/drawing/2014/main" id="{6BCD6B16-55BF-8F22-71C6-077ABC82D0CE}"/>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21" name="TextBox 4">
              <a:extLst>
                <a:ext uri="{FF2B5EF4-FFF2-40B4-BE49-F238E27FC236}">
                  <a16:creationId xmlns:a16="http://schemas.microsoft.com/office/drawing/2014/main" id="{8BEDCFF7-FF84-5D73-8A1E-EA457E1BC75A}"/>
                </a:ext>
              </a:extLst>
            </p:cNvPr>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12">
            <a:extLst>
              <a:ext uri="{FF2B5EF4-FFF2-40B4-BE49-F238E27FC236}">
                <a16:creationId xmlns:a16="http://schemas.microsoft.com/office/drawing/2014/main" id="{8B4E3460-497C-9468-373B-919611E50EA9}"/>
              </a:ext>
            </a:extLst>
          </p:cNvPr>
          <p:cNvGrpSpPr/>
          <p:nvPr/>
        </p:nvGrpSpPr>
        <p:grpSpPr>
          <a:xfrm rot="-5400000">
            <a:off x="-1026646" y="8007802"/>
            <a:ext cx="3089609" cy="3595181"/>
            <a:chOff x="0" y="0"/>
            <a:chExt cx="698500" cy="812800"/>
          </a:xfrm>
        </p:grpSpPr>
        <p:sp>
          <p:nvSpPr>
            <p:cNvPr id="23" name="Freeform 13">
              <a:extLst>
                <a:ext uri="{FF2B5EF4-FFF2-40B4-BE49-F238E27FC236}">
                  <a16:creationId xmlns:a16="http://schemas.microsoft.com/office/drawing/2014/main" id="{0BE8EDDF-3D23-20D2-0C41-5CF9A3263363}"/>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24" name="TextBox 14">
              <a:extLst>
                <a:ext uri="{FF2B5EF4-FFF2-40B4-BE49-F238E27FC236}">
                  <a16:creationId xmlns:a16="http://schemas.microsoft.com/office/drawing/2014/main" id="{655DBE38-536A-0819-83DA-E312C417375D}"/>
                </a:ext>
              </a:extLst>
            </p:cNvPr>
            <p:cNvSpPr txBox="1"/>
            <p:nvPr/>
          </p:nvSpPr>
          <p:spPr>
            <a:xfrm>
              <a:off x="0" y="101600"/>
              <a:ext cx="698500" cy="5715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2125849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ppt_x"/>
                                          </p:val>
                                        </p:tav>
                                        <p:tav tm="100000">
                                          <p:val>
                                            <p:strVal val="#ppt_x"/>
                                          </p:val>
                                        </p:tav>
                                      </p:tavLst>
                                    </p:anim>
                                    <p:anim calcmode="lin" valueType="num">
                                      <p:cBhvr additive="base">
                                        <p:cTn id="7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ppt_x"/>
                                          </p:val>
                                        </p:tav>
                                        <p:tav tm="100000">
                                          <p:val>
                                            <p:strVal val="#ppt_x"/>
                                          </p:val>
                                        </p:tav>
                                      </p:tavLst>
                                    </p:anim>
                                    <p:anim calcmode="lin" valueType="num">
                                      <p:cBhvr additive="base">
                                        <p:cTn id="8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additive="base">
                                        <p:cTn id="89" dur="500" fill="hold"/>
                                        <p:tgtEl>
                                          <p:spTgt spid="12"/>
                                        </p:tgtEl>
                                        <p:attrNameLst>
                                          <p:attrName>ppt_x</p:attrName>
                                        </p:attrNameLst>
                                      </p:cBhvr>
                                      <p:tavLst>
                                        <p:tav tm="0">
                                          <p:val>
                                            <p:strVal val="#ppt_x"/>
                                          </p:val>
                                        </p:tav>
                                        <p:tav tm="100000">
                                          <p:val>
                                            <p:strVal val="#ppt_x"/>
                                          </p:val>
                                        </p:tav>
                                      </p:tavLst>
                                    </p:anim>
                                    <p:anim calcmode="lin" valueType="num">
                                      <p:cBhvr additive="base">
                                        <p:cTn id="9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additive="base">
                                        <p:cTn id="95" dur="500" fill="hold"/>
                                        <p:tgtEl>
                                          <p:spTgt spid="15"/>
                                        </p:tgtEl>
                                        <p:attrNameLst>
                                          <p:attrName>ppt_x</p:attrName>
                                        </p:attrNameLst>
                                      </p:cBhvr>
                                      <p:tavLst>
                                        <p:tav tm="0">
                                          <p:val>
                                            <p:strVal val="#ppt_x"/>
                                          </p:val>
                                        </p:tav>
                                        <p:tav tm="100000">
                                          <p:val>
                                            <p:strVal val="#ppt_x"/>
                                          </p:val>
                                        </p:tav>
                                      </p:tavLst>
                                    </p:anim>
                                    <p:anim calcmode="lin" valueType="num">
                                      <p:cBhvr additive="base">
                                        <p:cTn id="9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8"/>
                                        </p:tgtEl>
                                        <p:attrNameLst>
                                          <p:attrName>style.visibility</p:attrName>
                                        </p:attrNameLst>
                                      </p:cBhvr>
                                      <p:to>
                                        <p:strVal val="visible"/>
                                      </p:to>
                                    </p:set>
                                    <p:anim calcmode="lin" valueType="num">
                                      <p:cBhvr additive="base">
                                        <p:cTn id="107" dur="500" fill="hold"/>
                                        <p:tgtEl>
                                          <p:spTgt spid="18"/>
                                        </p:tgtEl>
                                        <p:attrNameLst>
                                          <p:attrName>ppt_x</p:attrName>
                                        </p:attrNameLst>
                                      </p:cBhvr>
                                      <p:tavLst>
                                        <p:tav tm="0">
                                          <p:val>
                                            <p:strVal val="#ppt_x"/>
                                          </p:val>
                                        </p:tav>
                                        <p:tav tm="100000">
                                          <p:val>
                                            <p:strVal val="#ppt_x"/>
                                          </p:val>
                                        </p:tav>
                                      </p:tavLst>
                                    </p:anim>
                                    <p:anim calcmode="lin" valueType="num">
                                      <p:cBhvr additive="base">
                                        <p:cTn id="10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9"/>
                                        </p:tgtEl>
                                        <p:attrNameLst>
                                          <p:attrName>style.visibility</p:attrName>
                                        </p:attrNameLst>
                                      </p:cBhvr>
                                      <p:to>
                                        <p:strVal val="visible"/>
                                      </p:to>
                                    </p:set>
                                    <p:anim calcmode="lin" valueType="num">
                                      <p:cBhvr additive="base">
                                        <p:cTn id="113" dur="500" fill="hold"/>
                                        <p:tgtEl>
                                          <p:spTgt spid="19"/>
                                        </p:tgtEl>
                                        <p:attrNameLst>
                                          <p:attrName>ppt_x</p:attrName>
                                        </p:attrNameLst>
                                      </p:cBhvr>
                                      <p:tavLst>
                                        <p:tav tm="0">
                                          <p:val>
                                            <p:strVal val="#ppt_x"/>
                                          </p:val>
                                        </p:tav>
                                        <p:tav tm="100000">
                                          <p:val>
                                            <p:strVal val="#ppt_x"/>
                                          </p:val>
                                        </p:tav>
                                      </p:tavLst>
                                    </p:anim>
                                    <p:anim calcmode="lin" valueType="num">
                                      <p:cBhvr additive="base">
                                        <p:cTn id="1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14701" y="1143000"/>
            <a:ext cx="11112500" cy="7658100"/>
          </a:xfrm>
        </p:spPr>
        <p:txBody>
          <a:bodyPr>
            <a:normAutofit fontScale="62500" lnSpcReduction="20000"/>
          </a:bodyPr>
          <a:lstStyle/>
          <a:p>
            <a:pPr marL="0" indent="0">
              <a:buNone/>
            </a:pPr>
            <a:r>
              <a:rPr lang="en-US" sz="5400" u="sng" dirty="0" err="1">
                <a:solidFill>
                  <a:srgbClr val="FF0000"/>
                </a:solidFill>
                <a:latin typeface="Times New Roman" pitchFamily="18" charset="0"/>
                <a:cs typeface="Times New Roman" pitchFamily="18" charset="0"/>
              </a:rPr>
              <a:t>Dự</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phóng</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xu</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hướng</a:t>
            </a:r>
            <a:endParaRPr lang="en-US" sz="5400" u="sng" dirty="0">
              <a:solidFill>
                <a:srgbClr val="FF0000"/>
              </a:solidFill>
              <a:latin typeface="Times New Roman" pitchFamily="18" charset="0"/>
              <a:cs typeface="Times New Roman" pitchFamily="18" charset="0"/>
            </a:endParaRPr>
          </a:p>
          <a:p>
            <a:pPr marL="0" indent="0">
              <a:buNone/>
            </a:pPr>
            <a:r>
              <a:rPr lang="vi-VN" sz="5400" dirty="0">
                <a:latin typeface="Times New Roman" pitchFamily="18" charset="0"/>
                <a:cs typeface="Times New Roman" pitchFamily="18" charset="0"/>
              </a:rPr>
              <a:t>Phương trình hồi quy ước lượng mô tả một mối quan hệ tuyến tính giữa biến độc lập x và biến phụ thuộc y:</a:t>
            </a:r>
            <a:endParaRPr lang="en-US" sz="5400" dirty="0">
              <a:latin typeface="Times New Roman" pitchFamily="18" charset="0"/>
              <a:cs typeface="Times New Roman" pitchFamily="18" charset="0"/>
            </a:endParaRPr>
          </a:p>
          <a:p>
            <a:pPr marL="0" indent="0">
              <a:buNone/>
            </a:pPr>
            <a:r>
              <a:rPr lang="vi-VN" sz="5400" b="1" dirty="0">
                <a:latin typeface="Times New Roman" pitchFamily="18" charset="0"/>
                <a:cs typeface="Times New Roman" pitchFamily="18" charset="0"/>
              </a:rPr>
              <a:t>Y=b</a:t>
            </a:r>
            <a:r>
              <a:rPr lang="vi-VN" sz="5400" b="1" baseline="-25000" dirty="0">
                <a:latin typeface="Times New Roman" pitchFamily="18" charset="0"/>
                <a:cs typeface="Times New Roman" pitchFamily="18" charset="0"/>
              </a:rPr>
              <a:t>0</a:t>
            </a:r>
            <a:r>
              <a:rPr lang="vi-VN" sz="5400" b="1" dirty="0">
                <a:latin typeface="Times New Roman" pitchFamily="18" charset="0"/>
                <a:cs typeface="Times New Roman" pitchFamily="18" charset="0"/>
              </a:rPr>
              <a:t>+b</a:t>
            </a:r>
            <a:r>
              <a:rPr lang="vi-VN" sz="5400" b="1" baseline="-25000" dirty="0">
                <a:latin typeface="Times New Roman" pitchFamily="18" charset="0"/>
                <a:cs typeface="Times New Roman" pitchFamily="18" charset="0"/>
              </a:rPr>
              <a:t>1</a:t>
            </a:r>
            <a:r>
              <a:rPr lang="vi-VN" sz="5400" b="1" dirty="0">
                <a:latin typeface="Times New Roman" pitchFamily="18" charset="0"/>
                <a:cs typeface="Times New Roman" pitchFamily="18" charset="0"/>
              </a:rPr>
              <a:t>x</a:t>
            </a:r>
            <a:endParaRPr lang="en-US" sz="5400" dirty="0">
              <a:latin typeface="Times New Roman" pitchFamily="18" charset="0"/>
              <a:cs typeface="Times New Roman" pitchFamily="18" charset="0"/>
            </a:endParaRPr>
          </a:p>
          <a:p>
            <a:pPr marL="0" indent="0">
              <a:buNone/>
            </a:pPr>
            <a:r>
              <a:rPr lang="vi-VN" sz="5400" dirty="0">
                <a:latin typeface="Times New Roman" pitchFamily="18" charset="0"/>
                <a:cs typeface="Times New Roman" pitchFamily="18" charset="0"/>
              </a:rPr>
              <a:t>Phương trình xu thế tuyến tính  </a:t>
            </a:r>
            <a:endParaRPr lang="en-US" sz="5400" dirty="0">
              <a:latin typeface="Times New Roman" pitchFamily="18" charset="0"/>
              <a:cs typeface="Times New Roman" pitchFamily="18" charset="0"/>
            </a:endParaRPr>
          </a:p>
          <a:p>
            <a:pPr marL="0" indent="0">
              <a:buNone/>
            </a:pPr>
            <a:r>
              <a:rPr lang="vi-VN" sz="5400" b="1" dirty="0">
                <a:latin typeface="Times New Roman" pitchFamily="18" charset="0"/>
                <a:cs typeface="Times New Roman" pitchFamily="18" charset="0"/>
              </a:rPr>
              <a:t>F</a:t>
            </a:r>
            <a:r>
              <a:rPr lang="vi-VN" sz="5400" b="1" baseline="-25000" dirty="0">
                <a:latin typeface="Times New Roman" pitchFamily="18" charset="0"/>
                <a:cs typeface="Times New Roman" pitchFamily="18" charset="0"/>
              </a:rPr>
              <a:t>t</a:t>
            </a:r>
            <a:r>
              <a:rPr lang="vi-VN" sz="5400" b="1" dirty="0">
                <a:latin typeface="Times New Roman" pitchFamily="18" charset="0"/>
                <a:cs typeface="Times New Roman" pitchFamily="18" charset="0"/>
              </a:rPr>
              <a:t>=b</a:t>
            </a:r>
            <a:r>
              <a:rPr lang="vi-VN" sz="5400" b="1" baseline="-25000" dirty="0">
                <a:latin typeface="Times New Roman" pitchFamily="18" charset="0"/>
                <a:cs typeface="Times New Roman" pitchFamily="18" charset="0"/>
              </a:rPr>
              <a:t>0</a:t>
            </a:r>
            <a:r>
              <a:rPr lang="vi-VN" sz="5400" b="1" dirty="0">
                <a:latin typeface="Times New Roman" pitchFamily="18" charset="0"/>
                <a:cs typeface="Times New Roman" pitchFamily="18" charset="0"/>
              </a:rPr>
              <a:t>+b</a:t>
            </a:r>
            <a:r>
              <a:rPr lang="vi-VN" sz="5400" b="1" baseline="-25000" dirty="0">
                <a:latin typeface="Times New Roman" pitchFamily="18" charset="0"/>
                <a:cs typeface="Times New Roman" pitchFamily="18" charset="0"/>
              </a:rPr>
              <a:t>1</a:t>
            </a:r>
            <a:r>
              <a:rPr lang="vi-VN" sz="5400" b="1" dirty="0">
                <a:latin typeface="Times New Roman" pitchFamily="18" charset="0"/>
                <a:cs typeface="Times New Roman" pitchFamily="18" charset="0"/>
              </a:rPr>
              <a:t>t</a:t>
            </a:r>
            <a:endParaRPr lang="en-US" sz="5400" u="sng" dirty="0">
              <a:latin typeface="Times New Roman" pitchFamily="18" charset="0"/>
              <a:cs typeface="Times New Roman" pitchFamily="18" charset="0"/>
            </a:endParaRPr>
          </a:p>
          <a:p>
            <a:pPr marL="0" indent="0">
              <a:buNone/>
            </a:pPr>
            <a:r>
              <a:rPr lang="en-US" sz="5400" u="sng" dirty="0" err="1">
                <a:latin typeface="Times New Roman" pitchFamily="18" charset="0"/>
                <a:cs typeface="Times New Roman" pitchFamily="18" charset="0"/>
              </a:rPr>
              <a:t>Tính</a:t>
            </a:r>
            <a:r>
              <a:rPr lang="en-US" sz="5400" u="sng" dirty="0">
                <a:latin typeface="Times New Roman" pitchFamily="18" charset="0"/>
                <a:cs typeface="Times New Roman" pitchFamily="18" charset="0"/>
              </a:rPr>
              <a:t> </a:t>
            </a:r>
            <a:r>
              <a:rPr lang="en-US" sz="5400" u="sng" dirty="0" err="1">
                <a:latin typeface="Times New Roman" pitchFamily="18" charset="0"/>
                <a:cs typeface="Times New Roman" pitchFamily="18" charset="0"/>
              </a:rPr>
              <a:t>thời</a:t>
            </a:r>
            <a:r>
              <a:rPr lang="en-US" sz="5400" u="sng" dirty="0">
                <a:latin typeface="Times New Roman" pitchFamily="18" charset="0"/>
                <a:cs typeface="Times New Roman" pitchFamily="18" charset="0"/>
              </a:rPr>
              <a:t> </a:t>
            </a:r>
            <a:r>
              <a:rPr lang="en-US" sz="5400" u="sng" dirty="0" err="1">
                <a:latin typeface="Times New Roman" pitchFamily="18" charset="0"/>
                <a:cs typeface="Times New Roman" pitchFamily="18" charset="0"/>
              </a:rPr>
              <a:t>vụ</a:t>
            </a:r>
            <a:endParaRPr lang="en-US" sz="5400" u="sng" dirty="0">
              <a:latin typeface="Times New Roman" pitchFamily="18" charset="0"/>
              <a:cs typeface="Times New Roman" pitchFamily="18" charset="0"/>
            </a:endParaRPr>
          </a:p>
          <a:p>
            <a:pPr marL="0" indent="0">
              <a:buNone/>
            </a:pPr>
            <a:r>
              <a:rPr lang="en-US" sz="5400" dirty="0" err="1">
                <a:latin typeface="Times New Roman" pitchFamily="18" charset="0"/>
                <a:cs typeface="Times New Roman" pitchFamily="18" charset="0"/>
              </a:rPr>
              <a:t>Tính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thời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vụ</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hông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theo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hướng</a:t>
            </a:r>
            <a:endParaRPr lang="en-US" sz="5400" dirty="0">
              <a:latin typeface="Times New Roman" pitchFamily="18" charset="0"/>
              <a:cs typeface="Times New Roman" pitchFamily="18" charset="0"/>
            </a:endParaRPr>
          </a:p>
          <a:p>
            <a:pPr marL="0" indent="0">
              <a:buNone/>
            </a:pPr>
            <a:r>
              <a:rPr lang="vi-VN" sz="5400" dirty="0">
                <a:latin typeface="Times New Roman" pitchFamily="18" charset="0"/>
                <a:cs typeface="Times New Roman" pitchFamily="18" charset="0"/>
              </a:rPr>
              <a:t>Qtr1 = 1 if period t is a quarter 1</a:t>
            </a:r>
            <a:endParaRPr lang="en-US" sz="5400" dirty="0">
              <a:latin typeface="Times New Roman" pitchFamily="18" charset="0"/>
              <a:cs typeface="Times New Roman" pitchFamily="18" charset="0"/>
            </a:endParaRPr>
          </a:p>
          <a:p>
            <a:pPr marL="0" indent="0">
              <a:buNone/>
            </a:pPr>
            <a:r>
              <a:rPr lang="vi-VN" sz="5400" dirty="0">
                <a:latin typeface="Times New Roman" pitchFamily="18" charset="0"/>
                <a:cs typeface="Times New Roman" pitchFamily="18" charset="0"/>
              </a:rPr>
              <a:t>              0 otherwise</a:t>
            </a:r>
            <a:endParaRPr lang="en-US" sz="5400" dirty="0">
              <a:latin typeface="Times New Roman" pitchFamily="18" charset="0"/>
              <a:cs typeface="Times New Roman" pitchFamily="18" charset="0"/>
            </a:endParaRPr>
          </a:p>
          <a:p>
            <a:pPr marL="0" indent="0">
              <a:buNone/>
            </a:pPr>
            <a:r>
              <a:rPr lang="vi-VN" sz="5400" dirty="0">
                <a:latin typeface="Times New Roman" pitchFamily="18" charset="0"/>
                <a:cs typeface="Times New Roman" pitchFamily="18" charset="0"/>
              </a:rPr>
              <a:t>Qtr2t = 1 if period t is a quarter 2</a:t>
            </a:r>
            <a:endParaRPr lang="en-US" sz="5400" dirty="0">
              <a:latin typeface="Times New Roman" pitchFamily="18" charset="0"/>
              <a:cs typeface="Times New Roman" pitchFamily="18" charset="0"/>
            </a:endParaRPr>
          </a:p>
          <a:p>
            <a:pPr marL="0" indent="0">
              <a:buNone/>
            </a:pPr>
            <a:r>
              <a:rPr lang="vi-VN" sz="5400" dirty="0">
                <a:latin typeface="Times New Roman" pitchFamily="18" charset="0"/>
                <a:cs typeface="Times New Roman" pitchFamily="18" charset="0"/>
              </a:rPr>
              <a:t>              0 otherwise</a:t>
            </a:r>
            <a:endParaRPr lang="en-US" sz="5400" dirty="0">
              <a:latin typeface="Times New Roman" pitchFamily="18" charset="0"/>
              <a:cs typeface="Times New Roman" pitchFamily="18" charset="0"/>
            </a:endParaRPr>
          </a:p>
          <a:p>
            <a:pPr marL="0" indent="0">
              <a:buNone/>
            </a:pPr>
            <a:r>
              <a:rPr lang="vi-VN" sz="5400" dirty="0">
                <a:latin typeface="Times New Roman" pitchFamily="18" charset="0"/>
                <a:cs typeface="Times New Roman" pitchFamily="18" charset="0"/>
              </a:rPr>
              <a:t>Qtr3t = 1 if period t is a quarter 3</a:t>
            </a:r>
            <a:endParaRPr lang="en-US" sz="5400" dirty="0">
              <a:latin typeface="Times New Roman" pitchFamily="18" charset="0"/>
              <a:cs typeface="Times New Roman" pitchFamily="18" charset="0"/>
            </a:endParaRPr>
          </a:p>
          <a:p>
            <a:pPr marL="0" indent="0">
              <a:buNone/>
            </a:pPr>
            <a:r>
              <a:rPr lang="vi-VN" sz="5400" dirty="0">
                <a:latin typeface="Times New Roman" pitchFamily="18" charset="0"/>
                <a:cs typeface="Times New Roman" pitchFamily="18" charset="0"/>
              </a:rPr>
              <a:t>              0 otherwise</a:t>
            </a:r>
            <a:endParaRPr lang="en-US" sz="5400" dirty="0">
              <a:latin typeface="Times New Roman" pitchFamily="18" charset="0"/>
              <a:cs typeface="Times New Roman" pitchFamily="18" charset="0"/>
            </a:endParaRPr>
          </a:p>
          <a:p>
            <a:pPr marL="0" indent="0">
              <a:buNone/>
            </a:pPr>
            <a:r>
              <a:rPr lang="vi-VN" sz="5400" b="1" dirty="0">
                <a:latin typeface="Times New Roman" pitchFamily="18" charset="0"/>
                <a:cs typeface="Times New Roman" pitchFamily="18" charset="0"/>
              </a:rPr>
              <a:t>F</a:t>
            </a:r>
            <a:r>
              <a:rPr lang="vi-VN" sz="5400" b="1" baseline="-25000" dirty="0">
                <a:latin typeface="Times New Roman" pitchFamily="18" charset="0"/>
                <a:cs typeface="Times New Roman" pitchFamily="18" charset="0"/>
              </a:rPr>
              <a:t>t</a:t>
            </a:r>
            <a:r>
              <a:rPr lang="vi-VN" sz="5400" b="1" dirty="0">
                <a:latin typeface="Times New Roman" pitchFamily="18" charset="0"/>
                <a:cs typeface="Times New Roman" pitchFamily="18" charset="0"/>
              </a:rPr>
              <a:t>=b</a:t>
            </a:r>
            <a:r>
              <a:rPr lang="vi-VN" sz="5400" b="1" baseline="-25000" dirty="0">
                <a:latin typeface="Times New Roman" pitchFamily="18" charset="0"/>
                <a:cs typeface="Times New Roman" pitchFamily="18" charset="0"/>
              </a:rPr>
              <a:t>0</a:t>
            </a:r>
            <a:r>
              <a:rPr lang="vi-VN" sz="5400" b="1" dirty="0">
                <a:latin typeface="Times New Roman" pitchFamily="18" charset="0"/>
                <a:cs typeface="Times New Roman" pitchFamily="18" charset="0"/>
              </a:rPr>
              <a:t>+b</a:t>
            </a:r>
            <a:r>
              <a:rPr lang="vi-VN" sz="5400" b="1" baseline="-25000" dirty="0">
                <a:latin typeface="Times New Roman" pitchFamily="18" charset="0"/>
                <a:cs typeface="Times New Roman" pitchFamily="18" charset="0"/>
              </a:rPr>
              <a:t>1</a:t>
            </a:r>
            <a:r>
              <a:rPr lang="vi-VN" sz="5400" b="1" dirty="0">
                <a:latin typeface="Times New Roman" pitchFamily="18" charset="0"/>
                <a:cs typeface="Times New Roman" pitchFamily="18" charset="0"/>
              </a:rPr>
              <a:t>Qtr1</a:t>
            </a:r>
            <a:r>
              <a:rPr lang="vi-VN" sz="5400" b="1" baseline="-25000" dirty="0">
                <a:latin typeface="Times New Roman" pitchFamily="18" charset="0"/>
                <a:cs typeface="Times New Roman" pitchFamily="18" charset="0"/>
              </a:rPr>
              <a:t>t</a:t>
            </a:r>
            <a:r>
              <a:rPr lang="vi-VN" sz="5400" b="1" dirty="0">
                <a:latin typeface="Times New Roman" pitchFamily="18" charset="0"/>
                <a:cs typeface="Times New Roman" pitchFamily="18" charset="0"/>
              </a:rPr>
              <a:t>+b</a:t>
            </a:r>
            <a:r>
              <a:rPr lang="vi-VN" sz="5400" b="1" baseline="-25000" dirty="0">
                <a:latin typeface="Times New Roman" pitchFamily="18" charset="0"/>
                <a:cs typeface="Times New Roman" pitchFamily="18" charset="0"/>
              </a:rPr>
              <a:t>2</a:t>
            </a:r>
            <a:r>
              <a:rPr lang="vi-VN" sz="5400" b="1" dirty="0">
                <a:latin typeface="Times New Roman" pitchFamily="18" charset="0"/>
                <a:cs typeface="Times New Roman" pitchFamily="18" charset="0"/>
              </a:rPr>
              <a:t>Qtr2</a:t>
            </a:r>
            <a:r>
              <a:rPr lang="vi-VN" sz="5400" b="1" baseline="-25000" dirty="0">
                <a:latin typeface="Times New Roman" pitchFamily="18" charset="0"/>
                <a:cs typeface="Times New Roman" pitchFamily="18" charset="0"/>
              </a:rPr>
              <a:t>t</a:t>
            </a:r>
            <a:r>
              <a:rPr lang="vi-VN" sz="5400" b="1" dirty="0">
                <a:latin typeface="Times New Roman" pitchFamily="18" charset="0"/>
                <a:cs typeface="Times New Roman" pitchFamily="18" charset="0"/>
              </a:rPr>
              <a:t>+b</a:t>
            </a:r>
            <a:r>
              <a:rPr lang="vi-VN" sz="5400" b="1" baseline="-25000" dirty="0">
                <a:latin typeface="Times New Roman" pitchFamily="18" charset="0"/>
                <a:cs typeface="Times New Roman" pitchFamily="18" charset="0"/>
              </a:rPr>
              <a:t>3</a:t>
            </a:r>
            <a:r>
              <a:rPr lang="vi-VN" sz="5400" b="1" dirty="0">
                <a:latin typeface="Times New Roman" pitchFamily="18" charset="0"/>
                <a:cs typeface="Times New Roman" pitchFamily="18" charset="0"/>
              </a:rPr>
              <a:t>Qtr3</a:t>
            </a:r>
            <a:r>
              <a:rPr lang="vi-VN" sz="5400" b="1" baseline="-25000" dirty="0">
                <a:latin typeface="Times New Roman" pitchFamily="18" charset="0"/>
                <a:cs typeface="Times New Roman" pitchFamily="18" charset="0"/>
              </a:rPr>
              <a:t>t</a:t>
            </a:r>
            <a:endParaRPr lang="en-US" sz="5400" dirty="0">
              <a:latin typeface="Times New Roman" pitchFamily="18" charset="0"/>
              <a:cs typeface="Times New Roman" pitchFamily="18" charset="0"/>
            </a:endParaRPr>
          </a:p>
          <a:p>
            <a:endParaRPr lang="vi-VN" dirty="0"/>
          </a:p>
        </p:txBody>
      </p:sp>
      <p:pic>
        <p:nvPicPr>
          <p:cNvPr id="4" name="Picture 3"/>
          <p:cNvPicPr/>
          <p:nvPr/>
        </p:nvPicPr>
        <p:blipFill>
          <a:blip r:embed="rId2"/>
          <a:stretch>
            <a:fillRect/>
          </a:stretch>
        </p:blipFill>
        <p:spPr>
          <a:xfrm>
            <a:off x="9258300" y="3027405"/>
            <a:ext cx="4000500" cy="1257300"/>
          </a:xfrm>
          <a:prstGeom prst="rect">
            <a:avLst/>
          </a:prstGeom>
        </p:spPr>
      </p:pic>
      <p:sp>
        <p:nvSpPr>
          <p:cNvPr id="5" name="Rectangle 4"/>
          <p:cNvSpPr/>
          <p:nvPr/>
        </p:nvSpPr>
        <p:spPr>
          <a:xfrm>
            <a:off x="3052119" y="8001001"/>
            <a:ext cx="10287000" cy="1892826"/>
          </a:xfrm>
          <a:prstGeom prst="rect">
            <a:avLst/>
          </a:prstGeom>
        </p:spPr>
        <p:txBody>
          <a:bodyPr wrap="square">
            <a:spAutoFit/>
          </a:bodyPr>
          <a:lstStyle/>
          <a:p>
            <a:r>
              <a:rPr lang="en-US" sz="3000" u="sng" dirty="0" err="1">
                <a:solidFill>
                  <a:srgbClr val="FF0000"/>
                </a:solidFill>
                <a:latin typeface="Times New Roman" pitchFamily="18" charset="0"/>
                <a:cs typeface="Times New Roman" pitchFamily="18" charset="0"/>
              </a:rPr>
              <a:t>Tính</a:t>
            </a:r>
            <a:r>
              <a:rPr lang="en-US" sz="3000" u="sng" dirty="0">
                <a:solidFill>
                  <a:srgbClr val="FF0000"/>
                </a:solidFill>
                <a:latin typeface="Times New Roman" pitchFamily="18" charset="0"/>
                <a:cs typeface="Times New Roman" pitchFamily="18" charset="0"/>
              </a:rPr>
              <a:t> </a:t>
            </a:r>
            <a:r>
              <a:rPr lang="en-US" sz="3000" u="sng" dirty="0" err="1">
                <a:solidFill>
                  <a:srgbClr val="FF0000"/>
                </a:solidFill>
                <a:latin typeface="Times New Roman" pitchFamily="18" charset="0"/>
                <a:cs typeface="Times New Roman" pitchFamily="18" charset="0"/>
              </a:rPr>
              <a:t>thời</a:t>
            </a:r>
            <a:r>
              <a:rPr lang="en-US" sz="3000" u="sng" dirty="0">
                <a:solidFill>
                  <a:srgbClr val="FF0000"/>
                </a:solidFill>
                <a:latin typeface="Times New Roman" pitchFamily="18" charset="0"/>
                <a:cs typeface="Times New Roman" pitchFamily="18" charset="0"/>
              </a:rPr>
              <a:t> </a:t>
            </a:r>
            <a:r>
              <a:rPr lang="en-US" sz="3000" u="sng" dirty="0" err="1">
                <a:solidFill>
                  <a:srgbClr val="FF0000"/>
                </a:solidFill>
                <a:latin typeface="Times New Roman" pitchFamily="18" charset="0"/>
                <a:cs typeface="Times New Roman" pitchFamily="18" charset="0"/>
              </a:rPr>
              <a:t>vụ</a:t>
            </a:r>
            <a:r>
              <a:rPr lang="en-US" sz="3000" u="sng" dirty="0">
                <a:solidFill>
                  <a:srgbClr val="FF0000"/>
                </a:solidFill>
                <a:latin typeface="Times New Roman" pitchFamily="18" charset="0"/>
                <a:cs typeface="Times New Roman" pitchFamily="18" charset="0"/>
              </a:rPr>
              <a:t> </a:t>
            </a:r>
            <a:r>
              <a:rPr lang="en-US" sz="3000" u="sng" dirty="0" err="1">
                <a:solidFill>
                  <a:srgbClr val="FF0000"/>
                </a:solidFill>
                <a:latin typeface="Times New Roman" pitchFamily="18" charset="0"/>
                <a:cs typeface="Times New Roman" pitchFamily="18" charset="0"/>
              </a:rPr>
              <a:t>với</a:t>
            </a:r>
            <a:r>
              <a:rPr lang="en-US" sz="3000" u="sng" dirty="0">
                <a:solidFill>
                  <a:srgbClr val="FF0000"/>
                </a:solidFill>
                <a:latin typeface="Times New Roman" pitchFamily="18" charset="0"/>
                <a:cs typeface="Times New Roman" pitchFamily="18" charset="0"/>
              </a:rPr>
              <a:t> </a:t>
            </a:r>
            <a:r>
              <a:rPr lang="en-US" sz="3000" u="sng" dirty="0" err="1">
                <a:solidFill>
                  <a:srgbClr val="FF0000"/>
                </a:solidFill>
                <a:latin typeface="Times New Roman" pitchFamily="18" charset="0"/>
                <a:cs typeface="Times New Roman" pitchFamily="18" charset="0"/>
              </a:rPr>
              <a:t>xu</a:t>
            </a:r>
            <a:r>
              <a:rPr lang="en-US" sz="3000" u="sng" dirty="0">
                <a:solidFill>
                  <a:srgbClr val="FF0000"/>
                </a:solidFill>
                <a:latin typeface="Times New Roman" pitchFamily="18" charset="0"/>
                <a:cs typeface="Times New Roman" pitchFamily="18" charset="0"/>
              </a:rPr>
              <a:t> </a:t>
            </a:r>
            <a:r>
              <a:rPr lang="en-US" sz="3000" u="sng" dirty="0" err="1">
                <a:solidFill>
                  <a:srgbClr val="FF0000"/>
                </a:solidFill>
                <a:latin typeface="Times New Roman" pitchFamily="18" charset="0"/>
                <a:cs typeface="Times New Roman" pitchFamily="18" charset="0"/>
              </a:rPr>
              <a:t>hướng</a:t>
            </a:r>
            <a:endParaRPr lang="en-US" sz="3000" u="sng" dirty="0">
              <a:solidFill>
                <a:srgbClr val="FF0000"/>
              </a:solidFill>
              <a:latin typeface="Times New Roman" pitchFamily="18" charset="0"/>
              <a:cs typeface="Times New Roman" pitchFamily="18" charset="0"/>
            </a:endParaRPr>
          </a:p>
          <a:p>
            <a:r>
              <a:rPr lang="en-US" sz="3000" dirty="0">
                <a:latin typeface="Times New Roman" pitchFamily="18" charset="0"/>
                <a:cs typeface="Times New Roman" pitchFamily="18" charset="0"/>
              </a:rPr>
              <a:t>P</a:t>
            </a:r>
            <a:r>
              <a:rPr lang="vi-VN" sz="3000" dirty="0">
                <a:latin typeface="Times New Roman" pitchFamily="18" charset="0"/>
                <a:cs typeface="Times New Roman" pitchFamily="18" charset="0"/>
              </a:rPr>
              <a:t>hương trình hồi quy </a:t>
            </a:r>
            <a:endParaRPr lang="en-US" sz="3000" dirty="0">
              <a:latin typeface="Times New Roman" pitchFamily="18" charset="0"/>
              <a:cs typeface="Times New Roman" pitchFamily="18" charset="0"/>
            </a:endParaRPr>
          </a:p>
          <a:p>
            <a:r>
              <a:rPr lang="vi-VN" sz="3000" b="1" dirty="0">
                <a:latin typeface="Times New Roman" pitchFamily="18" charset="0"/>
                <a:cs typeface="Times New Roman" pitchFamily="18" charset="0"/>
              </a:rPr>
              <a:t>F</a:t>
            </a:r>
            <a:r>
              <a:rPr lang="vi-VN" sz="3000" b="1" baseline="-25000" dirty="0">
                <a:latin typeface="Times New Roman" pitchFamily="18" charset="0"/>
                <a:cs typeface="Times New Roman" pitchFamily="18" charset="0"/>
              </a:rPr>
              <a:t>t</a:t>
            </a:r>
            <a:r>
              <a:rPr lang="vi-VN" sz="3000" b="1" dirty="0">
                <a:latin typeface="Times New Roman" pitchFamily="18" charset="0"/>
                <a:cs typeface="Times New Roman" pitchFamily="18" charset="0"/>
              </a:rPr>
              <a:t> = b</a:t>
            </a:r>
            <a:r>
              <a:rPr lang="vi-VN" sz="3000" b="1" baseline="-25000" dirty="0">
                <a:latin typeface="Times New Roman" pitchFamily="18" charset="0"/>
                <a:cs typeface="Times New Roman" pitchFamily="18" charset="0"/>
              </a:rPr>
              <a:t>0</a:t>
            </a:r>
            <a:r>
              <a:rPr lang="vi-VN" sz="3000" b="1" dirty="0">
                <a:latin typeface="Times New Roman" pitchFamily="18" charset="0"/>
                <a:cs typeface="Times New Roman" pitchFamily="18" charset="0"/>
              </a:rPr>
              <a:t> + b</a:t>
            </a:r>
            <a:r>
              <a:rPr lang="vi-VN" sz="3000" b="1" baseline="-25000" dirty="0">
                <a:latin typeface="Times New Roman" pitchFamily="18" charset="0"/>
                <a:cs typeface="Times New Roman" pitchFamily="18" charset="0"/>
              </a:rPr>
              <a:t>1</a:t>
            </a:r>
            <a:r>
              <a:rPr lang="vi-VN" sz="3000" b="1" dirty="0">
                <a:latin typeface="Times New Roman" pitchFamily="18" charset="0"/>
                <a:cs typeface="Times New Roman" pitchFamily="18" charset="0"/>
              </a:rPr>
              <a:t>Qtr1</a:t>
            </a:r>
            <a:r>
              <a:rPr lang="vi-VN" sz="3000" b="1" baseline="-25000" dirty="0">
                <a:latin typeface="Times New Roman" pitchFamily="18" charset="0"/>
                <a:cs typeface="Times New Roman" pitchFamily="18" charset="0"/>
              </a:rPr>
              <a:t>t</a:t>
            </a:r>
            <a:r>
              <a:rPr lang="vi-VN" sz="3000" b="1" dirty="0">
                <a:latin typeface="Times New Roman" pitchFamily="18" charset="0"/>
                <a:cs typeface="Times New Roman" pitchFamily="18" charset="0"/>
              </a:rPr>
              <a:t> + b</a:t>
            </a:r>
            <a:r>
              <a:rPr lang="vi-VN" sz="3000" b="1" baseline="-25000" dirty="0">
                <a:latin typeface="Times New Roman" pitchFamily="18" charset="0"/>
                <a:cs typeface="Times New Roman" pitchFamily="18" charset="0"/>
              </a:rPr>
              <a:t>2</a:t>
            </a:r>
            <a:r>
              <a:rPr lang="vi-VN" sz="3000" b="1" dirty="0">
                <a:latin typeface="Times New Roman" pitchFamily="18" charset="0"/>
                <a:cs typeface="Times New Roman" pitchFamily="18" charset="0"/>
              </a:rPr>
              <a:t>Qtr2</a:t>
            </a:r>
            <a:r>
              <a:rPr lang="vi-VN" sz="3000" b="1" baseline="-25000" dirty="0">
                <a:latin typeface="Times New Roman" pitchFamily="18" charset="0"/>
                <a:cs typeface="Times New Roman" pitchFamily="18" charset="0"/>
              </a:rPr>
              <a:t>t</a:t>
            </a:r>
            <a:r>
              <a:rPr lang="vi-VN" sz="3000" b="1" dirty="0">
                <a:latin typeface="Times New Roman" pitchFamily="18" charset="0"/>
                <a:cs typeface="Times New Roman" pitchFamily="18" charset="0"/>
              </a:rPr>
              <a:t> + b</a:t>
            </a:r>
            <a:r>
              <a:rPr lang="vi-VN" sz="3000" b="1" baseline="-25000" dirty="0">
                <a:latin typeface="Times New Roman" pitchFamily="18" charset="0"/>
                <a:cs typeface="Times New Roman" pitchFamily="18" charset="0"/>
              </a:rPr>
              <a:t>3</a:t>
            </a:r>
            <a:r>
              <a:rPr lang="vi-VN" sz="3000" b="1" dirty="0">
                <a:latin typeface="Times New Roman" pitchFamily="18" charset="0"/>
                <a:cs typeface="Times New Roman" pitchFamily="18" charset="0"/>
              </a:rPr>
              <a:t>Qtr3</a:t>
            </a:r>
            <a:r>
              <a:rPr lang="vi-VN" sz="3000" b="1" baseline="-25000" dirty="0">
                <a:latin typeface="Times New Roman" pitchFamily="18" charset="0"/>
                <a:cs typeface="Times New Roman" pitchFamily="18" charset="0"/>
              </a:rPr>
              <a:t>t</a:t>
            </a:r>
            <a:r>
              <a:rPr lang="vi-VN" sz="3000" b="1" dirty="0">
                <a:latin typeface="Times New Roman" pitchFamily="18" charset="0"/>
                <a:cs typeface="Times New Roman" pitchFamily="18" charset="0"/>
              </a:rPr>
              <a:t> + b</a:t>
            </a:r>
            <a:r>
              <a:rPr lang="vi-VN" sz="3000" b="1" baseline="-25000" dirty="0">
                <a:latin typeface="Times New Roman" pitchFamily="18" charset="0"/>
                <a:cs typeface="Times New Roman" pitchFamily="18" charset="0"/>
              </a:rPr>
              <a:t>4</a:t>
            </a:r>
            <a:r>
              <a:rPr lang="vi-VN" sz="3000" b="1" dirty="0">
                <a:latin typeface="Times New Roman" pitchFamily="18" charset="0"/>
                <a:cs typeface="Times New Roman" pitchFamily="18" charset="0"/>
              </a:rPr>
              <a:t>t</a:t>
            </a:r>
            <a:endParaRPr lang="en-US" sz="3000" dirty="0">
              <a:latin typeface="Times New Roman" pitchFamily="18" charset="0"/>
              <a:cs typeface="Times New Roman" pitchFamily="18" charset="0"/>
            </a:endParaRPr>
          </a:p>
          <a:p>
            <a:endParaRPr lang="en-US" sz="2700" dirty="0"/>
          </a:p>
        </p:txBody>
      </p:sp>
      <p:grpSp>
        <p:nvGrpSpPr>
          <p:cNvPr id="3" name="Group 2">
            <a:extLst>
              <a:ext uri="{FF2B5EF4-FFF2-40B4-BE49-F238E27FC236}">
                <a16:creationId xmlns:a16="http://schemas.microsoft.com/office/drawing/2014/main" id="{434C227A-EA1B-FA5D-25C5-5F9628F34E9E}"/>
              </a:ext>
            </a:extLst>
          </p:cNvPr>
          <p:cNvGrpSpPr/>
          <p:nvPr/>
        </p:nvGrpSpPr>
        <p:grpSpPr>
          <a:xfrm rot="-5400000">
            <a:off x="15655432" y="-1523439"/>
            <a:ext cx="4061656" cy="4282919"/>
            <a:chOff x="0" y="0"/>
            <a:chExt cx="770809" cy="812800"/>
          </a:xfrm>
        </p:grpSpPr>
        <p:sp>
          <p:nvSpPr>
            <p:cNvPr id="6" name="Freeform 3">
              <a:extLst>
                <a:ext uri="{FF2B5EF4-FFF2-40B4-BE49-F238E27FC236}">
                  <a16:creationId xmlns:a16="http://schemas.microsoft.com/office/drawing/2014/main" id="{B5CF4007-5BA8-2173-809B-D128AB82791F}"/>
                </a:ext>
              </a:extLst>
            </p:cNvPr>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000000"/>
            </a:solidFill>
          </p:spPr>
          <p:txBody>
            <a:bodyPr/>
            <a:lstStyle/>
            <a:p>
              <a:endParaRPr lang="en-US"/>
            </a:p>
          </p:txBody>
        </p:sp>
        <p:sp>
          <p:nvSpPr>
            <p:cNvPr id="7" name="TextBox 4">
              <a:extLst>
                <a:ext uri="{FF2B5EF4-FFF2-40B4-BE49-F238E27FC236}">
                  <a16:creationId xmlns:a16="http://schemas.microsoft.com/office/drawing/2014/main" id="{F35092F4-26C8-BB5C-48B4-B853B4DCBF52}"/>
                </a:ext>
              </a:extLst>
            </p:cNvPr>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12">
            <a:extLst>
              <a:ext uri="{FF2B5EF4-FFF2-40B4-BE49-F238E27FC236}">
                <a16:creationId xmlns:a16="http://schemas.microsoft.com/office/drawing/2014/main" id="{693E3FFE-54EE-F058-C5CF-E9886DA4B9F4}"/>
              </a:ext>
            </a:extLst>
          </p:cNvPr>
          <p:cNvGrpSpPr/>
          <p:nvPr/>
        </p:nvGrpSpPr>
        <p:grpSpPr>
          <a:xfrm rot="-5400000">
            <a:off x="-1026646" y="8007802"/>
            <a:ext cx="3089609" cy="3595181"/>
            <a:chOff x="0" y="0"/>
            <a:chExt cx="698500" cy="812800"/>
          </a:xfrm>
        </p:grpSpPr>
        <p:sp>
          <p:nvSpPr>
            <p:cNvPr id="9" name="Freeform 13">
              <a:extLst>
                <a:ext uri="{FF2B5EF4-FFF2-40B4-BE49-F238E27FC236}">
                  <a16:creationId xmlns:a16="http://schemas.microsoft.com/office/drawing/2014/main" id="{A99EF06A-1F4D-BC38-FFF7-CDECF1F4AB13}"/>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0" name="TextBox 14">
              <a:extLst>
                <a:ext uri="{FF2B5EF4-FFF2-40B4-BE49-F238E27FC236}">
                  <a16:creationId xmlns:a16="http://schemas.microsoft.com/office/drawing/2014/main" id="{3F39ED7E-DCA0-B0A1-5DF1-ADB1C2CCE9D4}"/>
                </a:ext>
              </a:extLst>
            </p:cNvPr>
            <p:cNvSpPr txBox="1"/>
            <p:nvPr/>
          </p:nvSpPr>
          <p:spPr>
            <a:xfrm>
              <a:off x="0" y="101600"/>
              <a:ext cx="698500" cy="5715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4084407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 calcmode="lin" valueType="num">
                                      <p:cBhvr additive="base">
                                        <p:cTn id="4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 calcmode="lin" valueType="num">
                                      <p:cBhvr additive="base">
                                        <p:cTn id="5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anim calcmode="lin" valueType="num">
                                      <p:cBhvr additive="base">
                                        <p:cTn id="55"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anim calcmode="lin" valueType="num">
                                      <p:cBhvr additive="base">
                                        <p:cTn id="59"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535" y="132907"/>
            <a:ext cx="18114818" cy="1002118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202359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AA5B7D6-6A28-2DB1-866F-3891FA907FC7}"/>
              </a:ext>
            </a:extLst>
          </p:cNvPr>
          <p:cNvPicPr>
            <a:picLocks noChangeAspect="1"/>
          </p:cNvPicPr>
          <p:nvPr/>
        </p:nvPicPr>
        <p:blipFill>
          <a:blip r:embed="rId2"/>
          <a:stretch>
            <a:fillRect/>
          </a:stretch>
        </p:blipFill>
        <p:spPr>
          <a:xfrm>
            <a:off x="755342" y="3308861"/>
            <a:ext cx="8329555" cy="54197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4"/>
          <p:cNvSpPr txBox="1"/>
          <p:nvPr/>
        </p:nvSpPr>
        <p:spPr>
          <a:xfrm>
            <a:off x="8751982" y="1106737"/>
            <a:ext cx="9252436" cy="1134926"/>
          </a:xfrm>
          <a:prstGeom prst="rect">
            <a:avLst/>
          </a:prstGeom>
        </p:spPr>
        <p:txBody>
          <a:bodyPr lIns="0" tIns="0" rIns="0" bIns="0" rtlCol="0" anchor="t">
            <a:spAutoFit/>
          </a:bodyPr>
          <a:lstStyle/>
          <a:p>
            <a:pPr algn="ctr">
              <a:lnSpc>
                <a:spcPts val="10199"/>
              </a:lnSpc>
            </a:pPr>
            <a:r>
              <a:rPr lang="en-US" sz="4000" b="1" dirty="0">
                <a:solidFill>
                  <a:srgbClr val="000000"/>
                </a:solidFill>
                <a:latin typeface="Arial" panose="020B0604020202020204" pitchFamily="34" charset="0"/>
                <a:ea typeface="League Spartan"/>
                <a:cs typeface="Arial" panose="020B0604020202020204" pitchFamily="34" charset="0"/>
                <a:sym typeface="League Spartan"/>
              </a:rPr>
              <a:t>THÀNH PHẦN TRONG</a:t>
            </a:r>
          </a:p>
        </p:txBody>
      </p:sp>
      <p:sp>
        <p:nvSpPr>
          <p:cNvPr id="5" name="TextBox 5"/>
          <p:cNvSpPr txBox="1"/>
          <p:nvPr/>
        </p:nvSpPr>
        <p:spPr>
          <a:xfrm>
            <a:off x="6322885" y="1864398"/>
            <a:ext cx="9252436" cy="1059329"/>
          </a:xfrm>
          <a:prstGeom prst="rect">
            <a:avLst/>
          </a:prstGeom>
        </p:spPr>
        <p:txBody>
          <a:bodyPr lIns="0" tIns="0" rIns="0" bIns="0" rtlCol="0" anchor="t">
            <a:spAutoFit/>
          </a:bodyPr>
          <a:lstStyle/>
          <a:p>
            <a:pPr algn="r">
              <a:lnSpc>
                <a:spcPts val="9799"/>
              </a:lnSpc>
              <a:spcBef>
                <a:spcPct val="0"/>
              </a:spcBef>
            </a:pPr>
            <a:r>
              <a:rPr lang="en-US" sz="4000" b="1" dirty="0">
                <a:solidFill>
                  <a:srgbClr val="CD0505"/>
                </a:solidFill>
                <a:latin typeface="Arial" panose="020B0604020202020204" pitchFamily="34" charset="0"/>
                <a:ea typeface="Montserrat Classic Bold"/>
                <a:cs typeface="Arial" panose="020B0604020202020204" pitchFamily="34" charset="0"/>
                <a:sym typeface="Montserrat Classic Bold"/>
              </a:rPr>
              <a:t>CHUỖI THỜI GIAN</a:t>
            </a:r>
          </a:p>
        </p:txBody>
      </p:sp>
      <p:grpSp>
        <p:nvGrpSpPr>
          <p:cNvPr id="12" name="Group 12"/>
          <p:cNvGrpSpPr/>
          <p:nvPr/>
        </p:nvGrpSpPr>
        <p:grpSpPr>
          <a:xfrm rot="-5400000">
            <a:off x="-1731759" y="-2867974"/>
            <a:ext cx="4974202" cy="5735948"/>
            <a:chOff x="0" y="0"/>
            <a:chExt cx="744130" cy="858085"/>
          </a:xfrm>
        </p:grpSpPr>
        <p:sp>
          <p:nvSpPr>
            <p:cNvPr id="13" name="Freeform 13"/>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CD0505"/>
            </a:solidFill>
          </p:spPr>
          <p:txBody>
            <a:bodyPr/>
            <a:lstStyle/>
            <a:p>
              <a:endParaRPr lang="en-US"/>
            </a:p>
          </p:txBody>
        </p:sp>
        <p:sp>
          <p:nvSpPr>
            <p:cNvPr id="14" name="TextBox 14"/>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5400000">
            <a:off x="8567134" y="8001210"/>
            <a:ext cx="1515627" cy="1718159"/>
            <a:chOff x="0" y="0"/>
            <a:chExt cx="756936" cy="858085"/>
          </a:xfrm>
        </p:grpSpPr>
        <p:sp>
          <p:nvSpPr>
            <p:cNvPr id="16" name="Freeform 16"/>
            <p:cNvSpPr/>
            <p:nvPr/>
          </p:nvSpPr>
          <p:spPr>
            <a:xfrm>
              <a:off x="0" y="0"/>
              <a:ext cx="756936" cy="858085"/>
            </a:xfrm>
            <a:custGeom>
              <a:avLst/>
              <a:gdLst/>
              <a:ahLst/>
              <a:cxnLst/>
              <a:rect l="l" t="t" r="r" b="b"/>
              <a:pathLst>
                <a:path w="756936" h="858085">
                  <a:moveTo>
                    <a:pt x="378468" y="0"/>
                  </a:moveTo>
                  <a:lnTo>
                    <a:pt x="756936" y="203200"/>
                  </a:lnTo>
                  <a:lnTo>
                    <a:pt x="756936" y="654885"/>
                  </a:lnTo>
                  <a:lnTo>
                    <a:pt x="378468" y="858085"/>
                  </a:lnTo>
                  <a:lnTo>
                    <a:pt x="0" y="654885"/>
                  </a:lnTo>
                  <a:lnTo>
                    <a:pt x="0" y="203200"/>
                  </a:lnTo>
                  <a:lnTo>
                    <a:pt x="378468"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7" name="TextBox 17"/>
            <p:cNvSpPr txBox="1"/>
            <p:nvPr/>
          </p:nvSpPr>
          <p:spPr>
            <a:xfrm>
              <a:off x="0" y="101600"/>
              <a:ext cx="756936" cy="61678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5400000">
            <a:off x="10159978" y="7686513"/>
            <a:ext cx="721442" cy="831924"/>
            <a:chOff x="0" y="0"/>
            <a:chExt cx="744130" cy="858085"/>
          </a:xfrm>
        </p:grpSpPr>
        <p:sp>
          <p:nvSpPr>
            <p:cNvPr id="19" name="Freeform 19"/>
            <p:cNvSpPr/>
            <p:nvPr/>
          </p:nvSpPr>
          <p:spPr>
            <a:xfrm>
              <a:off x="0" y="0"/>
              <a:ext cx="744130" cy="858085"/>
            </a:xfrm>
            <a:custGeom>
              <a:avLst/>
              <a:gdLst/>
              <a:ahLst/>
              <a:cxnLst/>
              <a:rect l="l" t="t" r="r" b="b"/>
              <a:pathLst>
                <a:path w="744130" h="858085">
                  <a:moveTo>
                    <a:pt x="372065" y="0"/>
                  </a:moveTo>
                  <a:lnTo>
                    <a:pt x="744130" y="203200"/>
                  </a:lnTo>
                  <a:lnTo>
                    <a:pt x="744130" y="654885"/>
                  </a:lnTo>
                  <a:lnTo>
                    <a:pt x="372065" y="858085"/>
                  </a:lnTo>
                  <a:lnTo>
                    <a:pt x="0" y="654885"/>
                  </a:lnTo>
                  <a:lnTo>
                    <a:pt x="0" y="203200"/>
                  </a:lnTo>
                  <a:lnTo>
                    <a:pt x="372065" y="0"/>
                  </a:lnTo>
                  <a:close/>
                </a:path>
              </a:pathLst>
            </a:custGeom>
            <a:solidFill>
              <a:srgbClr val="000000"/>
            </a:solidFill>
          </p:spPr>
          <p:txBody>
            <a:bodyPr/>
            <a:lstStyle/>
            <a:p>
              <a:endParaRPr lang="en-US"/>
            </a:p>
          </p:txBody>
        </p:sp>
        <p:sp>
          <p:nvSpPr>
            <p:cNvPr id="20" name="TextBox 20"/>
            <p:cNvSpPr txBox="1"/>
            <p:nvPr/>
          </p:nvSpPr>
          <p:spPr>
            <a:xfrm>
              <a:off x="0" y="101600"/>
              <a:ext cx="744130" cy="616785"/>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13">
            <a:extLst>
              <a:ext uri="{FF2B5EF4-FFF2-40B4-BE49-F238E27FC236}">
                <a16:creationId xmlns:a16="http://schemas.microsoft.com/office/drawing/2014/main" id="{0DE60682-B5F2-6D18-FB69-23A46533C8D8}"/>
              </a:ext>
            </a:extLst>
          </p:cNvPr>
          <p:cNvSpPr txBox="1"/>
          <p:nvPr/>
        </p:nvSpPr>
        <p:spPr>
          <a:xfrm>
            <a:off x="11963400" y="3087480"/>
            <a:ext cx="8507318" cy="369332"/>
          </a:xfrm>
          <a:prstGeom prst="rect">
            <a:avLst/>
          </a:prstGeom>
        </p:spPr>
        <p:txBody>
          <a:bodyPr lIns="0" tIns="0" rIns="0" bIns="0" rtlCol="0" anchor="t">
            <a:spAutoFit/>
          </a:bodyPr>
          <a:lstStyle/>
          <a:p>
            <a:pPr algn="l">
              <a:spcBef>
                <a:spcPct val="0"/>
              </a:spcBef>
            </a:pPr>
            <a:r>
              <a:rPr lang="en-US" sz="2400" b="0" i="0" dirty="0">
                <a:solidFill>
                  <a:srgbClr val="242021"/>
                </a:solidFill>
                <a:effectLst/>
                <a:latin typeface="Futura"/>
              </a:rPr>
              <a:t>Time Series Pattern</a:t>
            </a:r>
            <a:endParaRPr lang="en-US" sz="2400" dirty="0">
              <a:solidFill>
                <a:srgbClr val="000000"/>
              </a:solidFill>
              <a:latin typeface="Arial" panose="020B0604020202020204" pitchFamily="34" charset="0"/>
              <a:ea typeface="GulimChe" panose="020B0609000101010101" pitchFamily="49" charset="-127"/>
              <a:cs typeface="Arial" panose="020B0604020202020204" pitchFamily="34" charset="0"/>
              <a:sym typeface="League Spartan"/>
            </a:endParaRPr>
          </a:p>
        </p:txBody>
      </p:sp>
      <p:sp>
        <p:nvSpPr>
          <p:cNvPr id="24" name="TextBox 13">
            <a:extLst>
              <a:ext uri="{FF2B5EF4-FFF2-40B4-BE49-F238E27FC236}">
                <a16:creationId xmlns:a16="http://schemas.microsoft.com/office/drawing/2014/main" id="{D0F6359D-2F75-60A9-50CC-00E067395EDC}"/>
              </a:ext>
            </a:extLst>
          </p:cNvPr>
          <p:cNvSpPr txBox="1"/>
          <p:nvPr/>
        </p:nvSpPr>
        <p:spPr>
          <a:xfrm>
            <a:off x="8686800" y="32341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27" name="TextBox 26">
            <a:extLst>
              <a:ext uri="{FF2B5EF4-FFF2-40B4-BE49-F238E27FC236}">
                <a16:creationId xmlns:a16="http://schemas.microsoft.com/office/drawing/2014/main" id="{AF64B9CA-7736-3447-BB37-6377B1018495}"/>
              </a:ext>
            </a:extLst>
          </p:cNvPr>
          <p:cNvSpPr txBox="1"/>
          <p:nvPr/>
        </p:nvSpPr>
        <p:spPr>
          <a:xfrm>
            <a:off x="10026153" y="4095379"/>
            <a:ext cx="7122813" cy="2062103"/>
          </a:xfrm>
          <a:prstGeom prst="rect">
            <a:avLst/>
          </a:prstGeom>
          <a:noFill/>
        </p:spPr>
        <p:txBody>
          <a:bodyPr wrap="square">
            <a:spAutoFit/>
          </a:bodyPr>
          <a:lstStyle/>
          <a:p>
            <a:pPr algn="just"/>
            <a:r>
              <a:rPr lang="en-US" sz="3200" spc="300" dirty="0" err="1">
                <a:solidFill>
                  <a:schemeClr val="tx1"/>
                </a:solidFill>
                <a:latin typeface="Arial" panose="020B0604020202020204" pitchFamily="34" charset="0"/>
                <a:cs typeface="Arial" panose="020B0604020202020204" pitchFamily="34" charset="0"/>
              </a:rPr>
              <a:t>Bước</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đầu</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tiên</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để</a:t>
            </a:r>
            <a:r>
              <a:rPr lang="en-US" sz="3200" spc="300" dirty="0">
                <a:solidFill>
                  <a:schemeClr val="tx1"/>
                </a:solidFill>
                <a:latin typeface="Arial" panose="020B0604020202020204" pitchFamily="34" charset="0"/>
                <a:cs typeface="Arial" panose="020B0604020202020204" pitchFamily="34" charset="0"/>
              </a:rPr>
              <a:t> </a:t>
            </a:r>
            <a:r>
              <a:rPr lang="en-US" sz="3200" b="1" spc="300" dirty="0" err="1">
                <a:solidFill>
                  <a:schemeClr val="tx1"/>
                </a:solidFill>
                <a:latin typeface="Arial" panose="020B0604020202020204" pitchFamily="34" charset="0"/>
                <a:cs typeface="Arial" panose="020B0604020202020204" pitchFamily="34" charset="0"/>
              </a:rPr>
              <a:t>dự</a:t>
            </a:r>
            <a:r>
              <a:rPr lang="en-US" sz="3200" b="1" spc="300" dirty="0">
                <a:solidFill>
                  <a:schemeClr val="tx1"/>
                </a:solidFill>
                <a:latin typeface="Arial" panose="020B0604020202020204" pitchFamily="34" charset="0"/>
                <a:cs typeface="Arial" panose="020B0604020202020204" pitchFamily="34" charset="0"/>
              </a:rPr>
              <a:t> </a:t>
            </a:r>
            <a:r>
              <a:rPr lang="en-US" sz="3200" b="1" spc="300" dirty="0" err="1">
                <a:solidFill>
                  <a:schemeClr val="tx1"/>
                </a:solidFill>
                <a:latin typeface="Arial" panose="020B0604020202020204" pitchFamily="34" charset="0"/>
                <a:cs typeface="Arial" panose="020B0604020202020204" pitchFamily="34" charset="0"/>
              </a:rPr>
              <a:t>đoán</a:t>
            </a:r>
            <a:r>
              <a:rPr lang="en-US" sz="3200" b="1"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một</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phương</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pháp</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dự</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báo</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thích</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hợp</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là</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xây</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dựng</a:t>
            </a:r>
            <a:r>
              <a:rPr lang="en-US" sz="3200" spc="300" dirty="0">
                <a:solidFill>
                  <a:schemeClr val="tx1"/>
                </a:solidFill>
                <a:latin typeface="Arial" panose="020B0604020202020204" pitchFamily="34" charset="0"/>
                <a:cs typeface="Arial" panose="020B0604020202020204" pitchFamily="34" charset="0"/>
              </a:rPr>
              <a:t> </a:t>
            </a:r>
            <a:r>
              <a:rPr lang="en-US" sz="3200" spc="300" dirty="0" err="1">
                <a:solidFill>
                  <a:schemeClr val="tx1"/>
                </a:solidFill>
                <a:latin typeface="Arial" panose="020B0604020202020204" pitchFamily="34" charset="0"/>
                <a:cs typeface="Arial" panose="020B0604020202020204" pitchFamily="34" charset="0"/>
              </a:rPr>
              <a:t>một</a:t>
            </a:r>
            <a:r>
              <a:rPr lang="en-US" sz="3200" spc="300" dirty="0">
                <a:solidFill>
                  <a:schemeClr val="tx1"/>
                </a:solidFill>
                <a:latin typeface="Arial" panose="020B0604020202020204" pitchFamily="34" charset="0"/>
                <a:cs typeface="Arial" panose="020B0604020202020204" pitchFamily="34" charset="0"/>
              </a:rPr>
              <a:t> </a:t>
            </a:r>
            <a:r>
              <a:rPr lang="en-US" sz="3200" b="1" spc="300" dirty="0" err="1">
                <a:solidFill>
                  <a:srgbClr val="FF0000"/>
                </a:solidFill>
                <a:latin typeface="Arial" panose="020B0604020202020204" pitchFamily="34" charset="0"/>
                <a:cs typeface="Arial" panose="020B0604020202020204" pitchFamily="34" charset="0"/>
              </a:rPr>
              <a:t>đồ</a:t>
            </a:r>
            <a:r>
              <a:rPr lang="en-US" sz="3200" b="1" spc="300" dirty="0">
                <a:solidFill>
                  <a:srgbClr val="FF0000"/>
                </a:solidFill>
                <a:latin typeface="Arial" panose="020B0604020202020204" pitchFamily="34" charset="0"/>
                <a:cs typeface="Arial" panose="020B0604020202020204" pitchFamily="34" charset="0"/>
              </a:rPr>
              <a:t> </a:t>
            </a:r>
            <a:r>
              <a:rPr lang="en-US" sz="3200" b="1" spc="300" dirty="0" err="1">
                <a:solidFill>
                  <a:srgbClr val="FF0000"/>
                </a:solidFill>
                <a:latin typeface="Arial" panose="020B0604020202020204" pitchFamily="34" charset="0"/>
                <a:cs typeface="Arial" panose="020B0604020202020204" pitchFamily="34" charset="0"/>
              </a:rPr>
              <a:t>thị</a:t>
            </a:r>
            <a:r>
              <a:rPr lang="en-US" sz="3200" b="1" spc="300" dirty="0">
                <a:solidFill>
                  <a:srgbClr val="FF0000"/>
                </a:solidFill>
                <a:latin typeface="Arial" panose="020B0604020202020204" pitchFamily="34" charset="0"/>
                <a:cs typeface="Arial" panose="020B0604020202020204" pitchFamily="34" charset="0"/>
              </a:rPr>
              <a:t> </a:t>
            </a:r>
            <a:r>
              <a:rPr lang="en-US" sz="3200" b="1" spc="300" dirty="0" err="1">
                <a:solidFill>
                  <a:srgbClr val="FF0000"/>
                </a:solidFill>
                <a:latin typeface="Arial" panose="020B0604020202020204" pitchFamily="34" charset="0"/>
                <a:cs typeface="Arial" panose="020B0604020202020204" pitchFamily="34" charset="0"/>
              </a:rPr>
              <a:t>chuỗi</a:t>
            </a:r>
            <a:r>
              <a:rPr lang="en-US" sz="3200" b="1" spc="300" dirty="0">
                <a:solidFill>
                  <a:srgbClr val="FF0000"/>
                </a:solidFill>
                <a:latin typeface="Arial" panose="020B0604020202020204" pitchFamily="34" charset="0"/>
                <a:cs typeface="Arial" panose="020B0604020202020204" pitchFamily="34" charset="0"/>
              </a:rPr>
              <a:t> </a:t>
            </a:r>
            <a:r>
              <a:rPr lang="en-US" sz="3200" b="1" spc="300" dirty="0" err="1">
                <a:solidFill>
                  <a:srgbClr val="FF0000"/>
                </a:solidFill>
                <a:latin typeface="Arial" panose="020B0604020202020204" pitchFamily="34" charset="0"/>
                <a:cs typeface="Arial" panose="020B0604020202020204" pitchFamily="34" charset="0"/>
              </a:rPr>
              <a:t>thời</a:t>
            </a:r>
            <a:r>
              <a:rPr lang="en-US" sz="3200" b="1" spc="300" dirty="0">
                <a:solidFill>
                  <a:srgbClr val="FF0000"/>
                </a:solidFill>
                <a:latin typeface="Arial" panose="020B0604020202020204" pitchFamily="34" charset="0"/>
                <a:cs typeface="Arial" panose="020B0604020202020204" pitchFamily="34" charset="0"/>
              </a:rPr>
              <a:t> </a:t>
            </a:r>
            <a:r>
              <a:rPr lang="en-US" sz="3200" b="1" spc="300" dirty="0" err="1">
                <a:solidFill>
                  <a:srgbClr val="FF0000"/>
                </a:solidFill>
                <a:latin typeface="Arial" panose="020B0604020202020204" pitchFamily="34" charset="0"/>
                <a:cs typeface="Arial" panose="020B0604020202020204" pitchFamily="34" charset="0"/>
              </a:rPr>
              <a:t>gian</a:t>
            </a:r>
            <a:endParaRPr lang="vi-VN" sz="3200" b="1" spc="3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5400000">
            <a:off x="17302496" y="9215104"/>
            <a:ext cx="1585879" cy="1672271"/>
            <a:chOff x="0" y="0"/>
            <a:chExt cx="770809" cy="812800"/>
          </a:xfrm>
        </p:grpSpPr>
        <p:sp>
          <p:nvSpPr>
            <p:cNvPr id="8" name="Freeform 8"/>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9" name="TextBox 9"/>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5400000">
            <a:off x="17321549" y="-728924"/>
            <a:ext cx="1517017" cy="1703027"/>
            <a:chOff x="0" y="0"/>
            <a:chExt cx="765266" cy="859100"/>
          </a:xfrm>
        </p:grpSpPr>
        <p:sp>
          <p:nvSpPr>
            <p:cNvPr id="14" name="Freeform 14"/>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5" name="TextBox 15"/>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400000">
            <a:off x="-214530" y="9145703"/>
            <a:ext cx="1836586" cy="2061780"/>
            <a:chOff x="0" y="0"/>
            <a:chExt cx="765266" cy="859100"/>
          </a:xfrm>
        </p:grpSpPr>
        <p:sp>
          <p:nvSpPr>
            <p:cNvPr id="17" name="Freeform 17"/>
            <p:cNvSpPr/>
            <p:nvPr/>
          </p:nvSpPr>
          <p:spPr>
            <a:xfrm>
              <a:off x="0" y="0"/>
              <a:ext cx="765266" cy="859099"/>
            </a:xfrm>
            <a:custGeom>
              <a:avLst/>
              <a:gdLst/>
              <a:ahLst/>
              <a:cxnLst/>
              <a:rect l="l" t="t" r="r" b="b"/>
              <a:pathLst>
                <a:path w="765266" h="859099">
                  <a:moveTo>
                    <a:pt x="382633" y="0"/>
                  </a:moveTo>
                  <a:lnTo>
                    <a:pt x="765266" y="203200"/>
                  </a:lnTo>
                  <a:lnTo>
                    <a:pt x="765266" y="655900"/>
                  </a:lnTo>
                  <a:lnTo>
                    <a:pt x="382633" y="859099"/>
                  </a:lnTo>
                  <a:lnTo>
                    <a:pt x="0" y="655900"/>
                  </a:lnTo>
                  <a:lnTo>
                    <a:pt x="0" y="203200"/>
                  </a:lnTo>
                  <a:lnTo>
                    <a:pt x="382633" y="0"/>
                  </a:lnTo>
                  <a:close/>
                </a:path>
              </a:pathLst>
            </a:custGeom>
            <a:solidFill>
              <a:srgbClr val="000000">
                <a:alpha val="0"/>
              </a:srgbClr>
            </a:solidFill>
            <a:ln w="95250" cap="sq">
              <a:solidFill>
                <a:srgbClr val="CD0505"/>
              </a:solidFill>
              <a:prstDash val="solid"/>
              <a:miter/>
            </a:ln>
          </p:spPr>
          <p:txBody>
            <a:bodyPr/>
            <a:lstStyle/>
            <a:p>
              <a:endParaRPr lang="en-US"/>
            </a:p>
          </p:txBody>
        </p:sp>
        <p:sp>
          <p:nvSpPr>
            <p:cNvPr id="18" name="TextBox 18"/>
            <p:cNvSpPr txBox="1"/>
            <p:nvPr/>
          </p:nvSpPr>
          <p:spPr>
            <a:xfrm>
              <a:off x="0" y="101600"/>
              <a:ext cx="765266" cy="6178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5400000">
            <a:off x="237827" y="237827"/>
            <a:ext cx="769902" cy="811843"/>
            <a:chOff x="0" y="0"/>
            <a:chExt cx="770809" cy="812800"/>
          </a:xfrm>
        </p:grpSpPr>
        <p:sp>
          <p:nvSpPr>
            <p:cNvPr id="20" name="Freeform 20"/>
            <p:cNvSpPr/>
            <p:nvPr/>
          </p:nvSpPr>
          <p:spPr>
            <a:xfrm>
              <a:off x="0" y="0"/>
              <a:ext cx="770809" cy="812800"/>
            </a:xfrm>
            <a:custGeom>
              <a:avLst/>
              <a:gdLst/>
              <a:ahLst/>
              <a:cxnLst/>
              <a:rect l="l" t="t" r="r" b="b"/>
              <a:pathLst>
                <a:path w="770809" h="812800">
                  <a:moveTo>
                    <a:pt x="385405" y="0"/>
                  </a:moveTo>
                  <a:lnTo>
                    <a:pt x="770809" y="203200"/>
                  </a:lnTo>
                  <a:lnTo>
                    <a:pt x="770809" y="609600"/>
                  </a:lnTo>
                  <a:lnTo>
                    <a:pt x="385405" y="812800"/>
                  </a:lnTo>
                  <a:lnTo>
                    <a:pt x="0" y="609600"/>
                  </a:lnTo>
                  <a:lnTo>
                    <a:pt x="0" y="203200"/>
                  </a:lnTo>
                  <a:lnTo>
                    <a:pt x="385405" y="0"/>
                  </a:lnTo>
                  <a:close/>
                </a:path>
              </a:pathLst>
            </a:custGeom>
            <a:solidFill>
              <a:srgbClr val="CD0505"/>
            </a:solidFill>
          </p:spPr>
          <p:txBody>
            <a:bodyPr/>
            <a:lstStyle/>
            <a:p>
              <a:endParaRPr lang="en-US"/>
            </a:p>
          </p:txBody>
        </p:sp>
        <p:sp>
          <p:nvSpPr>
            <p:cNvPr id="21" name="TextBox 21"/>
            <p:cNvSpPr txBox="1"/>
            <p:nvPr/>
          </p:nvSpPr>
          <p:spPr>
            <a:xfrm>
              <a:off x="0" y="101600"/>
              <a:ext cx="770809" cy="571500"/>
            </a:xfrm>
            <a:prstGeom prst="rect">
              <a:avLst/>
            </a:prstGeom>
          </p:spPr>
          <p:txBody>
            <a:bodyPr lIns="50800" tIns="50800" rIns="50800" bIns="50800" rtlCol="0" anchor="ctr"/>
            <a:lstStyle/>
            <a:p>
              <a:pPr algn="ctr">
                <a:lnSpc>
                  <a:spcPts val="2659"/>
                </a:lnSpc>
                <a:spcBef>
                  <a:spcPct val="0"/>
                </a:spcBef>
              </a:pPr>
              <a:endParaRPr/>
            </a:p>
          </p:txBody>
        </p:sp>
      </p:grpSp>
      <p:sp>
        <p:nvSpPr>
          <p:cNvPr id="31" name="TextBox 13">
            <a:extLst>
              <a:ext uri="{FF2B5EF4-FFF2-40B4-BE49-F238E27FC236}">
                <a16:creationId xmlns:a16="http://schemas.microsoft.com/office/drawing/2014/main" id="{8977437F-6205-8D18-C44C-F2E14ED33212}"/>
              </a:ext>
            </a:extLst>
          </p:cNvPr>
          <p:cNvSpPr txBox="1"/>
          <p:nvPr/>
        </p:nvSpPr>
        <p:spPr>
          <a:xfrm>
            <a:off x="8686800" y="32341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
        <p:nvSpPr>
          <p:cNvPr id="35" name="Freeform 13">
            <a:extLst>
              <a:ext uri="{FF2B5EF4-FFF2-40B4-BE49-F238E27FC236}">
                <a16:creationId xmlns:a16="http://schemas.microsoft.com/office/drawing/2014/main" id="{9A5BEF60-E297-4C12-9305-E1D5BD284A41}"/>
              </a:ext>
            </a:extLst>
          </p:cNvPr>
          <p:cNvSpPr/>
          <p:nvPr/>
        </p:nvSpPr>
        <p:spPr>
          <a:xfrm rot="10800000">
            <a:off x="1468181" y="2247264"/>
            <a:ext cx="5128563" cy="381636"/>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a:t>`</a:t>
            </a:r>
          </a:p>
        </p:txBody>
      </p:sp>
      <p:sp>
        <p:nvSpPr>
          <p:cNvPr id="42" name="Freeform 15">
            <a:extLst>
              <a:ext uri="{FF2B5EF4-FFF2-40B4-BE49-F238E27FC236}">
                <a16:creationId xmlns:a16="http://schemas.microsoft.com/office/drawing/2014/main" id="{09C4912B-5631-A42B-14F7-6EE8E1BF39A5}"/>
              </a:ext>
            </a:extLst>
          </p:cNvPr>
          <p:cNvSpPr/>
          <p:nvPr/>
        </p:nvSpPr>
        <p:spPr>
          <a:xfrm>
            <a:off x="1583732" y="1028063"/>
            <a:ext cx="8627068" cy="122651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noFill/>
            <a:prstDash val="solid"/>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3" name="TextBox 42">
            <a:extLst>
              <a:ext uri="{FF2B5EF4-FFF2-40B4-BE49-F238E27FC236}">
                <a16:creationId xmlns:a16="http://schemas.microsoft.com/office/drawing/2014/main" id="{4FB0FA7E-617A-D50A-19C5-EBEBCC664E6D}"/>
              </a:ext>
            </a:extLst>
          </p:cNvPr>
          <p:cNvSpPr txBox="1"/>
          <p:nvPr/>
        </p:nvSpPr>
        <p:spPr>
          <a:xfrm>
            <a:off x="1583731" y="931268"/>
            <a:ext cx="8779469" cy="132330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marL="0" lvl="0" indent="0" algn="ctr">
              <a:lnSpc>
                <a:spcPts val="2756"/>
              </a:lnSpc>
              <a:spcBef>
                <a:spcPct val="0"/>
              </a:spcBef>
            </a:pPr>
            <a:endParaRPr dirty="0"/>
          </a:p>
        </p:txBody>
      </p:sp>
      <p:sp>
        <p:nvSpPr>
          <p:cNvPr id="40" name="Freeform 18">
            <a:extLst>
              <a:ext uri="{FF2B5EF4-FFF2-40B4-BE49-F238E27FC236}">
                <a16:creationId xmlns:a16="http://schemas.microsoft.com/office/drawing/2014/main" id="{E3689B93-CF88-7D75-3298-119145A0B943}"/>
              </a:ext>
            </a:extLst>
          </p:cNvPr>
          <p:cNvSpPr/>
          <p:nvPr/>
        </p:nvSpPr>
        <p:spPr>
          <a:xfrm>
            <a:off x="983946" y="1225568"/>
            <a:ext cx="849696" cy="75155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1" name="TextBox 40">
            <a:extLst>
              <a:ext uri="{FF2B5EF4-FFF2-40B4-BE49-F238E27FC236}">
                <a16:creationId xmlns:a16="http://schemas.microsoft.com/office/drawing/2014/main" id="{49C9239B-334F-B151-1B9D-FC32D419C080}"/>
              </a:ext>
            </a:extLst>
          </p:cNvPr>
          <p:cNvSpPr txBox="1"/>
          <p:nvPr/>
        </p:nvSpPr>
        <p:spPr>
          <a:xfrm>
            <a:off x="983946" y="959643"/>
            <a:ext cx="849696" cy="10174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algn="ctr">
              <a:lnSpc>
                <a:spcPts val="8076"/>
              </a:lnSpc>
            </a:pPr>
            <a:endParaRPr/>
          </a:p>
        </p:txBody>
      </p:sp>
      <p:sp>
        <p:nvSpPr>
          <p:cNvPr id="38" name="TextBox 2">
            <a:extLst>
              <a:ext uri="{FF2B5EF4-FFF2-40B4-BE49-F238E27FC236}">
                <a16:creationId xmlns:a16="http://schemas.microsoft.com/office/drawing/2014/main" id="{290C8211-9493-0CB1-06A0-7CC0E1A59C5C}"/>
              </a:ext>
            </a:extLst>
          </p:cNvPr>
          <p:cNvSpPr txBox="1"/>
          <p:nvPr/>
        </p:nvSpPr>
        <p:spPr>
          <a:xfrm>
            <a:off x="2183517" y="1159816"/>
            <a:ext cx="10647619" cy="75155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marL="0" lvl="0" indent="0" algn="l">
              <a:lnSpc>
                <a:spcPts val="6569"/>
              </a:lnSpc>
              <a:spcBef>
                <a:spcPct val="0"/>
              </a:spcBef>
            </a:pPr>
            <a:r>
              <a:rPr lang="en-US" sz="4000" b="1" spc="-93" dirty="0">
                <a:solidFill>
                  <a:srgbClr val="191919"/>
                </a:solidFill>
                <a:latin typeface="Arial" panose="020B0604020202020204" pitchFamily="34" charset="0"/>
                <a:ea typeface="Open Sauce Bold"/>
                <a:cs typeface="Arial" panose="020B0604020202020204" pitchFamily="34" charset="0"/>
                <a:sym typeface="Open Sauce Bold"/>
              </a:rPr>
              <a:t>MẪU HÌNH/MÔ HÌNH (PATTERN)</a:t>
            </a:r>
          </a:p>
        </p:txBody>
      </p:sp>
      <p:sp>
        <p:nvSpPr>
          <p:cNvPr id="39" name="Freeform 39">
            <a:extLst>
              <a:ext uri="{FF2B5EF4-FFF2-40B4-BE49-F238E27FC236}">
                <a16:creationId xmlns:a16="http://schemas.microsoft.com/office/drawing/2014/main" id="{3C204EC9-5707-3474-2DDA-6C2398CC5BB2}"/>
              </a:ext>
            </a:extLst>
          </p:cNvPr>
          <p:cNvSpPr/>
          <p:nvPr/>
        </p:nvSpPr>
        <p:spPr>
          <a:xfrm>
            <a:off x="1292953" y="1310612"/>
            <a:ext cx="581557" cy="654103"/>
          </a:xfrm>
          <a:custGeom>
            <a:avLst/>
            <a:gdLst/>
            <a:ahLst/>
            <a:cxnLst/>
            <a:rect l="l" t="t" r="r" b="b"/>
            <a:pathLst>
              <a:path w="722341" h="812449">
                <a:moveTo>
                  <a:pt x="0" y="0"/>
                </a:moveTo>
                <a:lnTo>
                  <a:pt x="722341" y="0"/>
                </a:lnTo>
                <a:lnTo>
                  <a:pt x="722341" y="812449"/>
                </a:lnTo>
                <a:lnTo>
                  <a:pt x="0" y="812449"/>
                </a:lnTo>
                <a:lnTo>
                  <a:pt x="0" y="0"/>
                </a:lnTo>
                <a:close/>
              </a:path>
            </a:pathLst>
          </a:custGeom>
          <a:blipFill>
            <a:blip r:embed="rId3">
              <a:extLst>
                <a:ext uri="{96DAC541-7B7A-43D3-8B79-37D633B846F1}">
                  <asvg:svgBlip xmlns:asvg="http://schemas.microsoft.com/office/drawing/2016/SVG/main" r:embed="rId4"/>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pic>
        <p:nvPicPr>
          <p:cNvPr id="2" name="Picture 1">
            <a:extLst>
              <a:ext uri="{FF2B5EF4-FFF2-40B4-BE49-F238E27FC236}">
                <a16:creationId xmlns:a16="http://schemas.microsoft.com/office/drawing/2014/main" id="{22D6A202-D035-6B1A-80D5-348770AE1CBF}"/>
              </a:ext>
            </a:extLst>
          </p:cNvPr>
          <p:cNvPicPr>
            <a:picLocks noChangeAspect="1"/>
          </p:cNvPicPr>
          <p:nvPr/>
        </p:nvPicPr>
        <p:blipFill>
          <a:blip r:embed="rId5"/>
          <a:stretch>
            <a:fillRect/>
          </a:stretch>
        </p:blipFill>
        <p:spPr>
          <a:xfrm>
            <a:off x="4355178" y="2721647"/>
            <a:ext cx="9577644" cy="66724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2355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EF2BE-CF67-8024-AD25-414A8F344DF1}"/>
              </a:ext>
            </a:extLst>
          </p:cNvPr>
          <p:cNvPicPr>
            <a:picLocks noChangeAspect="1"/>
          </p:cNvPicPr>
          <p:nvPr/>
        </p:nvPicPr>
        <p:blipFill>
          <a:blip r:embed="rId2"/>
          <a:stretch>
            <a:fillRect/>
          </a:stretch>
        </p:blipFill>
        <p:spPr>
          <a:xfrm>
            <a:off x="1799784" y="4813068"/>
            <a:ext cx="5181600" cy="36070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a:extLst>
              <a:ext uri="{FF2B5EF4-FFF2-40B4-BE49-F238E27FC236}">
                <a16:creationId xmlns:a16="http://schemas.microsoft.com/office/drawing/2014/main" id="{5CE98F0D-F1F6-2521-E086-D77F36D47011}"/>
              </a:ext>
            </a:extLst>
          </p:cNvPr>
          <p:cNvPicPr>
            <a:picLocks noChangeAspect="1"/>
          </p:cNvPicPr>
          <p:nvPr/>
        </p:nvPicPr>
        <p:blipFill rotWithShape="1">
          <a:blip r:embed="rId3"/>
          <a:srcRect l="11877" r="12072"/>
          <a:stretch/>
        </p:blipFill>
        <p:spPr>
          <a:xfrm>
            <a:off x="12725400" y="4757567"/>
            <a:ext cx="4800600" cy="36070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a:extLst>
              <a:ext uri="{FF2B5EF4-FFF2-40B4-BE49-F238E27FC236}">
                <a16:creationId xmlns:a16="http://schemas.microsoft.com/office/drawing/2014/main" id="{7D3CC630-81C4-C0BA-7A47-ED8DA589F582}"/>
              </a:ext>
            </a:extLst>
          </p:cNvPr>
          <p:cNvPicPr>
            <a:picLocks noChangeAspect="1"/>
          </p:cNvPicPr>
          <p:nvPr/>
        </p:nvPicPr>
        <p:blipFill>
          <a:blip r:embed="rId4"/>
          <a:stretch>
            <a:fillRect/>
          </a:stretch>
        </p:blipFill>
        <p:spPr>
          <a:xfrm>
            <a:off x="7848600" y="4757568"/>
            <a:ext cx="4275000" cy="36070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itle 1">
            <a:extLst>
              <a:ext uri="{FF2B5EF4-FFF2-40B4-BE49-F238E27FC236}">
                <a16:creationId xmlns:a16="http://schemas.microsoft.com/office/drawing/2014/main" id="{FFD59189-900E-58A6-3307-28F1C91E7A16}"/>
              </a:ext>
            </a:extLst>
          </p:cNvPr>
          <p:cNvSpPr txBox="1">
            <a:spLocks/>
          </p:cNvSpPr>
          <p:nvPr/>
        </p:nvSpPr>
        <p:spPr>
          <a:xfrm>
            <a:off x="1600200" y="2393438"/>
            <a:ext cx="14401800" cy="17554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3200" b="1" dirty="0">
                <a:cs typeface="Times New Roman" panose="02020603050405020304" pitchFamily="18" charset="0"/>
              </a:rPr>
              <a:t>Trong phân tích chuỗi thời gian (time series analysis):</a:t>
            </a:r>
            <a:r>
              <a:rPr lang="vi-VN" sz="3200" dirty="0">
                <a:cs typeface="Times New Roman" panose="02020603050405020304" pitchFamily="18" charset="0"/>
              </a:rPr>
              <a:t> Các</a:t>
            </a:r>
            <a:r>
              <a:rPr lang="vi-VN" sz="3200" b="1" dirty="0">
                <a:solidFill>
                  <a:srgbClr val="FF0000"/>
                </a:solidFill>
                <a:cs typeface="Times New Roman" panose="02020603050405020304" pitchFamily="18" charset="0"/>
              </a:rPr>
              <a:t> "patterns"</a:t>
            </a:r>
            <a:r>
              <a:rPr lang="vi-VN" sz="3200" dirty="0">
                <a:cs typeface="Times New Roman" panose="02020603050405020304" pitchFamily="18" charset="0"/>
              </a:rPr>
              <a:t> có thể là những xu hướng (trend), sự lặp lại theo mùa (seasonality), hoặc các chu kỳ (cycles) trong dữ liệu theo thời gian</a:t>
            </a:r>
            <a:endParaRPr lang="vi-VN" sz="3200" dirty="0">
              <a:latin typeface="Arial" panose="020B0604020202020204" pitchFamily="34" charset="0"/>
              <a:cs typeface="Arial" panose="020B0604020202020204" pitchFamily="34" charset="0"/>
            </a:endParaRPr>
          </a:p>
        </p:txBody>
      </p:sp>
      <p:sp>
        <p:nvSpPr>
          <p:cNvPr id="7" name="Freeform 13">
            <a:extLst>
              <a:ext uri="{FF2B5EF4-FFF2-40B4-BE49-F238E27FC236}">
                <a16:creationId xmlns:a16="http://schemas.microsoft.com/office/drawing/2014/main" id="{6AAE4731-F136-915D-6FE9-171127A9BB4C}"/>
              </a:ext>
            </a:extLst>
          </p:cNvPr>
          <p:cNvSpPr/>
          <p:nvPr/>
        </p:nvSpPr>
        <p:spPr>
          <a:xfrm rot="10800000">
            <a:off x="1218799" y="1914127"/>
            <a:ext cx="5128563" cy="381636"/>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5">
              <a:alphaModFix amt="72000"/>
            </a:blip>
            <a:stretch>
              <a:fillRect b="-286352"/>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dirty="0"/>
              <a:t>`</a:t>
            </a:r>
          </a:p>
        </p:txBody>
      </p:sp>
      <p:sp>
        <p:nvSpPr>
          <p:cNvPr id="14" name="Freeform 15">
            <a:extLst>
              <a:ext uri="{FF2B5EF4-FFF2-40B4-BE49-F238E27FC236}">
                <a16:creationId xmlns:a16="http://schemas.microsoft.com/office/drawing/2014/main" id="{C4F28D9F-E893-5D39-BBB1-1091BFE7C2C6}"/>
              </a:ext>
            </a:extLst>
          </p:cNvPr>
          <p:cNvSpPr/>
          <p:nvPr/>
        </p:nvSpPr>
        <p:spPr>
          <a:xfrm>
            <a:off x="1334350" y="694926"/>
            <a:ext cx="8114450" cy="122651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noFill/>
            <a:prstDash val="solid"/>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15" name="TextBox 14">
            <a:extLst>
              <a:ext uri="{FF2B5EF4-FFF2-40B4-BE49-F238E27FC236}">
                <a16:creationId xmlns:a16="http://schemas.microsoft.com/office/drawing/2014/main" id="{C5EB0678-FD6D-BF64-7DFA-5F486A07E46A}"/>
              </a:ext>
            </a:extLst>
          </p:cNvPr>
          <p:cNvSpPr txBox="1"/>
          <p:nvPr/>
        </p:nvSpPr>
        <p:spPr>
          <a:xfrm>
            <a:off x="1334350" y="598131"/>
            <a:ext cx="8114450" cy="132330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marL="0" lvl="0" indent="0" algn="ctr">
              <a:lnSpc>
                <a:spcPts val="2756"/>
              </a:lnSpc>
              <a:spcBef>
                <a:spcPct val="0"/>
              </a:spcBef>
            </a:pPr>
            <a:endParaRPr dirty="0"/>
          </a:p>
        </p:txBody>
      </p:sp>
      <p:sp>
        <p:nvSpPr>
          <p:cNvPr id="12" name="Freeform 18">
            <a:extLst>
              <a:ext uri="{FF2B5EF4-FFF2-40B4-BE49-F238E27FC236}">
                <a16:creationId xmlns:a16="http://schemas.microsoft.com/office/drawing/2014/main" id="{D58D8A3C-7DAD-DE83-BF20-DA0E953624E6}"/>
              </a:ext>
            </a:extLst>
          </p:cNvPr>
          <p:cNvSpPr/>
          <p:nvPr/>
        </p:nvSpPr>
        <p:spPr>
          <a:xfrm>
            <a:off x="734564" y="892431"/>
            <a:ext cx="849696" cy="75155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13" name="TextBox 12">
            <a:extLst>
              <a:ext uri="{FF2B5EF4-FFF2-40B4-BE49-F238E27FC236}">
                <a16:creationId xmlns:a16="http://schemas.microsoft.com/office/drawing/2014/main" id="{BBCD95D0-A25D-564B-C2DE-2FB1B1135123}"/>
              </a:ext>
            </a:extLst>
          </p:cNvPr>
          <p:cNvSpPr txBox="1"/>
          <p:nvPr/>
        </p:nvSpPr>
        <p:spPr>
          <a:xfrm>
            <a:off x="734564" y="626506"/>
            <a:ext cx="849696" cy="10174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algn="ctr">
              <a:lnSpc>
                <a:spcPts val="8076"/>
              </a:lnSpc>
            </a:pPr>
            <a:endParaRPr/>
          </a:p>
        </p:txBody>
      </p:sp>
      <p:sp>
        <p:nvSpPr>
          <p:cNvPr id="10" name="TextBox 2">
            <a:extLst>
              <a:ext uri="{FF2B5EF4-FFF2-40B4-BE49-F238E27FC236}">
                <a16:creationId xmlns:a16="http://schemas.microsoft.com/office/drawing/2014/main" id="{C63679A4-6D8A-3D28-5CA3-D7F72CB2E885}"/>
              </a:ext>
            </a:extLst>
          </p:cNvPr>
          <p:cNvSpPr txBox="1"/>
          <p:nvPr/>
        </p:nvSpPr>
        <p:spPr>
          <a:xfrm>
            <a:off x="1772981" y="826679"/>
            <a:ext cx="10647619" cy="75155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marL="0" lvl="0" indent="0" algn="l">
              <a:lnSpc>
                <a:spcPts val="6569"/>
              </a:lnSpc>
              <a:spcBef>
                <a:spcPct val="0"/>
              </a:spcBef>
            </a:pPr>
            <a:r>
              <a:rPr lang="en-US" sz="4000" b="1" spc="-93" dirty="0">
                <a:solidFill>
                  <a:srgbClr val="191919"/>
                </a:solidFill>
                <a:latin typeface="Arial" panose="020B0604020202020204" pitchFamily="34" charset="0"/>
                <a:ea typeface="Open Sauce Bold"/>
                <a:cs typeface="Arial" panose="020B0604020202020204" pitchFamily="34" charset="0"/>
                <a:sym typeface="Open Sauce Bold"/>
              </a:rPr>
              <a:t>MẪU HÌNH/MÔ HÌNH (PATTERN)</a:t>
            </a:r>
          </a:p>
        </p:txBody>
      </p:sp>
      <p:sp>
        <p:nvSpPr>
          <p:cNvPr id="11" name="Freeform 39">
            <a:extLst>
              <a:ext uri="{FF2B5EF4-FFF2-40B4-BE49-F238E27FC236}">
                <a16:creationId xmlns:a16="http://schemas.microsoft.com/office/drawing/2014/main" id="{C2CADA13-B4E1-C5AF-C3D4-6B698E57561A}"/>
              </a:ext>
            </a:extLst>
          </p:cNvPr>
          <p:cNvSpPr/>
          <p:nvPr/>
        </p:nvSpPr>
        <p:spPr>
          <a:xfrm>
            <a:off x="1043571" y="977475"/>
            <a:ext cx="581557" cy="654103"/>
          </a:xfrm>
          <a:custGeom>
            <a:avLst/>
            <a:gdLst/>
            <a:ahLst/>
            <a:cxnLst/>
            <a:rect l="l" t="t" r="r" b="b"/>
            <a:pathLst>
              <a:path w="722341" h="812449">
                <a:moveTo>
                  <a:pt x="0" y="0"/>
                </a:moveTo>
                <a:lnTo>
                  <a:pt x="722341" y="0"/>
                </a:lnTo>
                <a:lnTo>
                  <a:pt x="722341" y="812449"/>
                </a:lnTo>
                <a:lnTo>
                  <a:pt x="0" y="812449"/>
                </a:lnTo>
                <a:lnTo>
                  <a:pt x="0" y="0"/>
                </a:lnTo>
                <a:close/>
              </a:path>
            </a:pathLst>
          </a:custGeom>
          <a:blipFill>
            <a:blip r:embed="rId6">
              <a:extLst>
                <a:ext uri="{96DAC541-7B7A-43D3-8B79-37D633B846F1}">
                  <asvg:svgBlip xmlns:asvg="http://schemas.microsoft.com/office/drawing/2016/SVG/main" r:embed="rId7"/>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16" name="TextBox 13">
            <a:extLst>
              <a:ext uri="{FF2B5EF4-FFF2-40B4-BE49-F238E27FC236}">
                <a16:creationId xmlns:a16="http://schemas.microsoft.com/office/drawing/2014/main" id="{752B6BCC-9CA7-E825-76C0-B3E69AC475D3}"/>
              </a:ext>
            </a:extLst>
          </p:cNvPr>
          <p:cNvSpPr txBox="1"/>
          <p:nvPr/>
        </p:nvSpPr>
        <p:spPr>
          <a:xfrm>
            <a:off x="8686800" y="323414"/>
            <a:ext cx="9801520" cy="369332"/>
          </a:xfrm>
          <a:prstGeom prst="rect">
            <a:avLst/>
          </a:prstGeom>
        </p:spPr>
        <p:txBody>
          <a:bodyPr wrap="square" lIns="0" tIns="0" rIns="0" bIns="0" rtlCol="0" anchor="t">
            <a:spAutoFit/>
          </a:bodyPr>
          <a:lstStyle/>
          <a:p>
            <a:pPr algn="l">
              <a:spcBef>
                <a:spcPct val="0"/>
              </a:spcBef>
            </a:pPr>
            <a:r>
              <a:rPr lang="en-US" sz="2400" spc="600" dirty="0">
                <a:latin typeface="Arial" panose="020B0604020202020204" pitchFamily="34" charset="0"/>
                <a:ea typeface="GulimChe" panose="020B0609000101010101" pitchFamily="49" charset="-127"/>
                <a:cs typeface="Arial" panose="020B0604020202020204" pitchFamily="34" charset="0"/>
                <a:sym typeface="League Spartan"/>
              </a:rPr>
              <a:t>PHÂN TÍCH ĐỊNH LƯỢNG TRONG QUẢN TRỊ</a:t>
            </a:r>
          </a:p>
        </p:txBody>
      </p:sp>
    </p:spTree>
    <p:extLst>
      <p:ext uri="{BB962C8B-B14F-4D97-AF65-F5344CB8AC3E}">
        <p14:creationId xmlns:p14="http://schemas.microsoft.com/office/powerpoint/2010/main" val="3496383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967</TotalTime>
  <Words>4719</Words>
  <Application>Microsoft Office PowerPoint</Application>
  <PresentationFormat>Custom</PresentationFormat>
  <Paragraphs>962</Paragraphs>
  <Slides>67</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Times New Roman</vt:lpstr>
      <vt:lpstr>Tahoma</vt:lpstr>
      <vt:lpstr>Arial</vt:lpstr>
      <vt:lpstr>Futura</vt:lpstr>
      <vt:lpstr>Calibri</vt:lpstr>
      <vt:lpstr>Wingdings</vt:lpstr>
      <vt:lpstr>Lato Light</vt:lpstr>
      <vt:lpstr>Cambria Math</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Ly Nguyen</dc:creator>
  <cp:lastModifiedBy>Nguyễn Phương Nam</cp:lastModifiedBy>
  <cp:revision>5</cp:revision>
  <dcterms:created xsi:type="dcterms:W3CDTF">2006-08-16T00:00:00Z</dcterms:created>
  <dcterms:modified xsi:type="dcterms:W3CDTF">2024-08-27T00:08:27Z</dcterms:modified>
  <dc:identifier>DAGO1grZ38M</dc:identifier>
</cp:coreProperties>
</file>