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6" r:id="rId5"/>
    <p:sldId id="282" r:id="rId6"/>
    <p:sldId id="283" r:id="rId7"/>
    <p:sldId id="258" r:id="rId8"/>
    <p:sldId id="285" r:id="rId9"/>
    <p:sldId id="287" r:id="rId10"/>
    <p:sldId id="288" r:id="rId11"/>
    <p:sldId id="292" r:id="rId12"/>
    <p:sldId id="295" r:id="rId13"/>
    <p:sldId id="296" r:id="rId14"/>
    <p:sldId id="297" r:id="rId15"/>
    <p:sldId id="298" r:id="rId16"/>
    <p:sldId id="294" r:id="rId17"/>
    <p:sldId id="299" r:id="rId18"/>
    <p:sldId id="300" r:id="rId19"/>
    <p:sldId id="309" r:id="rId20"/>
    <p:sldId id="302" r:id="rId21"/>
    <p:sldId id="303" r:id="rId22"/>
    <p:sldId id="310" r:id="rId23"/>
    <p:sldId id="291" r:id="rId24"/>
    <p:sldId id="293" r:id="rId25"/>
    <p:sldId id="304" r:id="rId26"/>
    <p:sldId id="312" r:id="rId27"/>
    <p:sldId id="305" r:id="rId28"/>
    <p:sldId id="307" r:id="rId29"/>
    <p:sldId id="313" r:id="rId30"/>
    <p:sldId id="308"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87071"/>
    <a:srgbClr val="01ADBF"/>
    <a:srgbClr val="663A77"/>
    <a:srgbClr val="4472C4"/>
    <a:srgbClr val="FFB8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showGuides="1">
      <p:cViewPr varScale="1">
        <p:scale>
          <a:sx n="103" d="100"/>
          <a:sy n="103" d="100"/>
        </p:scale>
        <p:origin x="144" y="300"/>
      </p:cViewPr>
      <p:guideLst>
        <p:guide orient="horz" pos="113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9541C2-EB4F-DA34-A7E6-729AB92BE3F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047" y="0"/>
            <a:ext cx="12188953" cy="6858000"/>
          </a:xfrm>
          <a:prstGeom prst="rect">
            <a:avLst/>
          </a:prstGeom>
        </p:spPr>
      </p:pic>
    </p:spTree>
    <p:extLst>
      <p:ext uri="{BB962C8B-B14F-4D97-AF65-F5344CB8AC3E}">
        <p14:creationId xmlns:p14="http://schemas.microsoft.com/office/powerpoint/2010/main" val="43802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58778C-16A0-835D-F057-12FB43CDAF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50BA523-5BC1-1213-5406-C7D5AF0E608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63201F-A5BE-84D8-4FEF-30549CA244A2}"/>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EBC9D6A8-99A1-0876-8940-659E05D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D9F86F-8FE8-590B-B2E3-BD85DA75D205}"/>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2134317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1F9D84-57EB-3706-6AF0-0D69010EC4E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DE5494-8AE4-954B-F7FA-70B824CA7E5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DC311C-AC1A-9248-1EB1-3630C0E0A6C5}"/>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8E98A14F-BB4F-62D8-4235-D69C27DE26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6B714C-E39D-8622-ADE6-EF308BD6E283}"/>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112143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6CA6DB-64CF-4CC2-A650-909D0D71F9E9}" type="datetimeFigureOut">
              <a:rPr lang="en-US" smtClean="0"/>
              <a:t>20/8/2024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286944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CA6DB-64CF-4CC2-A650-909D0D71F9E9}" type="datetimeFigureOut">
              <a:rPr lang="en-US" smtClean="0"/>
              <a:t>20/8/2024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76874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6CA6DB-64CF-4CC2-A650-909D0D71F9E9}" type="datetimeFigureOut">
              <a:rPr lang="en-US" smtClean="0"/>
              <a:t>20/8/2024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342805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CA6DB-64CF-4CC2-A650-909D0D71F9E9}" type="datetimeFigureOut">
              <a:rPr lang="en-US" smtClean="0"/>
              <a:t>20/8/2024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356479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CA6DB-64CF-4CC2-A650-909D0D71F9E9}" type="datetimeFigureOut">
              <a:rPr lang="en-US" smtClean="0"/>
              <a:t>20/8/2024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304353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CA6DB-64CF-4CC2-A650-909D0D71F9E9}" type="datetimeFigureOut">
              <a:rPr lang="en-US" smtClean="0"/>
              <a:t>20/8/2024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155260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CA6DB-64CF-4CC2-A650-909D0D71F9E9}" type="datetimeFigureOut">
              <a:rPr lang="en-US" smtClean="0"/>
              <a:t>20/8/2024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174976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CA6DB-64CF-4CC2-A650-909D0D71F9E9}" type="datetimeFigureOut">
              <a:rPr lang="en-US" smtClean="0"/>
              <a:t>20/8/2024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170100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57D1F-F4B2-6654-3E59-D62C733E32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0709D2-29DE-13D5-19DE-4A7EC934BDC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7690DEB-9917-E51F-5760-344F08554ED7}"/>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EF074233-F8F8-0A05-142F-78BB2B8290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30299F-D662-B7D6-57E3-717DFBD7D582}"/>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2592447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CA6DB-64CF-4CC2-A650-909D0D71F9E9}" type="datetimeFigureOut">
              <a:rPr lang="en-US" smtClean="0"/>
              <a:t>20/8/2024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300976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CA6DB-64CF-4CC2-A650-909D0D71F9E9}" type="datetimeFigureOut">
              <a:rPr lang="en-US" smtClean="0"/>
              <a:t>20/8/2024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72938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CA6DB-64CF-4CC2-A650-909D0D71F9E9}" type="datetimeFigureOut">
              <a:rPr lang="en-US" smtClean="0"/>
              <a:t>20/8/2024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7774A-560A-4280-B524-68DA4EA8A475}" type="slidenum">
              <a:rPr lang="en-US" smtClean="0"/>
              <a:t>‹#›</a:t>
            </a:fld>
            <a:endParaRPr lang="en-US"/>
          </a:p>
        </p:txBody>
      </p:sp>
    </p:spTree>
    <p:extLst>
      <p:ext uri="{BB962C8B-B14F-4D97-AF65-F5344CB8AC3E}">
        <p14:creationId xmlns:p14="http://schemas.microsoft.com/office/powerpoint/2010/main" val="277569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02635-A531-F5BE-8601-7AFFE150A54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1F2E0A5-A215-D18A-6E88-D9AE9062E7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509F3D-3996-156B-AD58-5CD56B980D38}"/>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878EE0D2-0E8C-7AB0-BC76-4F57EB2C18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FBF595-E4F2-3F63-5026-187AB22A25CA}"/>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3005879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DFF13-E2D5-0172-3F29-480191C8A0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BAE6C8-EF06-78FF-58EB-ACA702054FB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1C351BC-2987-67A1-6520-E843237B284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C38269B-DC84-5365-A94A-BBD3CBA2585B}"/>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4F2B22FA-55EB-CE34-9355-34804291EA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6C9034-53C2-3AE1-277D-9D47BAEFF497}"/>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128762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19BB51-DEC5-9657-598D-125B53BBCE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21A2376-3CFE-265A-A403-E963363F7F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4B27DCB-EC43-9E65-6323-79EE3758BEE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3FC31D6-0E57-9F6A-2D15-B306237AB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5E7BA03-EE4D-0DAD-3155-BD5DF748CC5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9F90C28-5304-D7FE-A2C3-DACDED9F9AEB}"/>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8" name="页脚占位符 7">
            <a:extLst>
              <a:ext uri="{FF2B5EF4-FFF2-40B4-BE49-F238E27FC236}">
                <a16:creationId xmlns:a16="http://schemas.microsoft.com/office/drawing/2014/main" id="{CDD23166-724D-D3AC-2DC8-18193873A6F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BB9BD98-8A58-1369-B535-4EF0E3BE17BA}"/>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1731710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08BF3-547D-CC21-D0B9-E3B72B0D9C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005865-E11A-FAF6-E963-6BED015C967E}"/>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4" name="页脚占位符 3">
            <a:extLst>
              <a:ext uri="{FF2B5EF4-FFF2-40B4-BE49-F238E27FC236}">
                <a16:creationId xmlns:a16="http://schemas.microsoft.com/office/drawing/2014/main" id="{432B2A4D-677A-C199-475A-689F8B25022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04AB442-9E78-5622-1BA7-8587297414BC}"/>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1692453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D9C0D00-ACDB-F4FB-C504-DC1BEA4C4743}"/>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3" name="页脚占位符 2">
            <a:extLst>
              <a:ext uri="{FF2B5EF4-FFF2-40B4-BE49-F238E27FC236}">
                <a16:creationId xmlns:a16="http://schemas.microsoft.com/office/drawing/2014/main" id="{5F67AA4E-CD97-70B9-3E3D-D9A0235BCA0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D3073FC-91A6-2EB4-B3F6-27C2734165A3}"/>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245532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F46CD-6480-4A9C-60B1-58A791A9B2A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737C49-7D3C-A882-82AE-F589EEA94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CC42E8B-5EBD-D736-B141-0002C4584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05CDFD-BAFB-D3A8-E870-07B135715937}"/>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4CF6CC9F-4A07-FDBA-5987-1BA060477C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A131D5-9FCC-C8DA-F9F8-2AEECDABCD74}"/>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143121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4E1439-7C65-5ACB-3C0E-5ECB381F2B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A06B887-D6BB-DF1C-132B-D4A82E7BC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00CCC7C-9CEE-D8FE-E8B2-4D4D3859A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556D0F-9C82-F316-8F58-BEE5802EA58D}"/>
              </a:ext>
            </a:extLst>
          </p:cNvPr>
          <p:cNvSpPr>
            <a:spLocks noGrp="1"/>
          </p:cNvSpPr>
          <p:nvPr>
            <p:ph type="dt" sz="half" idx="10"/>
          </p:nvPr>
        </p:nvSpPr>
        <p:spPr/>
        <p:txBody>
          <a:bodyPr/>
          <a:lstStyle/>
          <a:p>
            <a:fld id="{32D552B6-AF6F-47C6-8426-6E31E24BD41E}" type="datetimeFigureOut">
              <a:rPr lang="zh-CN" altLang="en-US" smtClean="0"/>
              <a:t>2024/8/20</a:t>
            </a:fld>
            <a:endParaRPr lang="zh-CN" altLang="en-US"/>
          </a:p>
        </p:txBody>
      </p:sp>
      <p:sp>
        <p:nvSpPr>
          <p:cNvPr id="6" name="页脚占位符 5">
            <a:extLst>
              <a:ext uri="{FF2B5EF4-FFF2-40B4-BE49-F238E27FC236}">
                <a16:creationId xmlns:a16="http://schemas.microsoft.com/office/drawing/2014/main" id="{3B5F52D1-1668-D6EB-E326-30F1CDC4AE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444540-6168-8101-FA95-C0B46FF6ADAD}"/>
              </a:ext>
            </a:extLst>
          </p:cNvPr>
          <p:cNvSpPr>
            <a:spLocks noGrp="1"/>
          </p:cNvSpPr>
          <p:nvPr>
            <p:ph type="sldNum" sz="quarter" idx="12"/>
          </p:nvPr>
        </p:nvSpPr>
        <p:spPr/>
        <p:txBody>
          <a:body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3100498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31170AA-39CB-BD45-02DE-F5B95BEA0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52A1CBA-8537-2287-88D3-7349F4C31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DF9A6F-F71A-EEBF-062A-31C4B178D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552B6-AF6F-47C6-8426-6E31E24BD41E}" type="datetimeFigureOut">
              <a:rPr lang="zh-CN" altLang="en-US" smtClean="0"/>
              <a:t>2024/8/20</a:t>
            </a:fld>
            <a:endParaRPr lang="zh-CN" altLang="en-US"/>
          </a:p>
        </p:txBody>
      </p:sp>
      <p:sp>
        <p:nvSpPr>
          <p:cNvPr id="5" name="页脚占位符 4">
            <a:extLst>
              <a:ext uri="{FF2B5EF4-FFF2-40B4-BE49-F238E27FC236}">
                <a16:creationId xmlns:a16="http://schemas.microsoft.com/office/drawing/2014/main" id="{0D8FEEA8-E12D-E17C-D4E6-E06D7914A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941A3-1957-1118-07C1-E36C834D0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CB83-3EA7-4000-A881-6BC82B2DAED5}" type="slidenum">
              <a:rPr lang="zh-CN" altLang="en-US" smtClean="0"/>
              <a:t>‹#›</a:t>
            </a:fld>
            <a:endParaRPr lang="zh-CN" altLang="en-US"/>
          </a:p>
        </p:txBody>
      </p:sp>
    </p:spTree>
    <p:extLst>
      <p:ext uri="{BB962C8B-B14F-4D97-AF65-F5344CB8AC3E}">
        <p14:creationId xmlns:p14="http://schemas.microsoft.com/office/powerpoint/2010/main" val="26074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A6DB-64CF-4CC2-A650-909D0D71F9E9}" type="datetimeFigureOut">
              <a:rPr lang="en-US" smtClean="0"/>
              <a:t>20/8/2024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7774A-560A-4280-B524-68DA4EA8A475}" type="slidenum">
              <a:rPr lang="en-US" smtClean="0"/>
              <a:t>‹#›</a:t>
            </a:fld>
            <a:endParaRPr lang="en-US"/>
          </a:p>
        </p:txBody>
      </p:sp>
    </p:spTree>
    <p:extLst>
      <p:ext uri="{BB962C8B-B14F-4D97-AF65-F5344CB8AC3E}">
        <p14:creationId xmlns:p14="http://schemas.microsoft.com/office/powerpoint/2010/main" val="246392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Exquisite%20Micro%20Three-dimensional%20Work%20Report%20PPT%20Template.jpg" TargetMode="Externa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id="{C7051C40-034D-0CCC-7602-044D5DCD1C62}"/>
              </a:ext>
            </a:extLst>
          </p:cNvPr>
          <p:cNvGrpSpPr/>
          <p:nvPr/>
        </p:nvGrpSpPr>
        <p:grpSpPr>
          <a:xfrm rot="5400000">
            <a:off x="5478319" y="-5487196"/>
            <a:ext cx="1235364" cy="12192000"/>
            <a:chOff x="-2883" y="-12520"/>
            <a:chExt cx="1476000" cy="6876955"/>
          </a:xfrm>
        </p:grpSpPr>
        <p:sp>
          <p:nvSpPr>
            <p:cNvPr id="58" name="矩形 57">
              <a:extLst>
                <a:ext uri="{FF2B5EF4-FFF2-40B4-BE49-F238E27FC236}">
                  <a16:creationId xmlns:a16="http://schemas.microsoft.com/office/drawing/2014/main" id="{20E1E265-D45A-E066-BB84-1730504D244F}"/>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A7812EB4-A161-6D80-9650-E56B6374723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5C2B36AA-8F63-8A68-0C9D-A0E3DC16CF0D}"/>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AB0665E8-5249-BD41-4BE8-E1B9352BA5A5}"/>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7BF150AD-06C0-8336-12F7-BFBF111CC064}"/>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CC3C3A5D-B7E0-94AC-7687-C593DB60B9E5}"/>
              </a:ext>
            </a:extLst>
          </p:cNvPr>
          <p:cNvGrpSpPr/>
          <p:nvPr/>
        </p:nvGrpSpPr>
        <p:grpSpPr>
          <a:xfrm rot="5400000">
            <a:off x="5478319" y="150754"/>
            <a:ext cx="1235364" cy="12192000"/>
            <a:chOff x="-2883" y="-12520"/>
            <a:chExt cx="1476000" cy="6876955"/>
          </a:xfrm>
        </p:grpSpPr>
        <p:sp>
          <p:nvSpPr>
            <p:cNvPr id="6" name="矩形 5">
              <a:extLst>
                <a:ext uri="{FF2B5EF4-FFF2-40B4-BE49-F238E27FC236}">
                  <a16:creationId xmlns:a16="http://schemas.microsoft.com/office/drawing/2014/main" id="{597B7532-B7B9-41B5-A5AD-EBCCB030C73F}"/>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8BEDD8A-F853-85A5-F678-9FC327ECE18F}"/>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1DFEB9C2-29B3-92D6-BC0B-B683D2EF73D7}"/>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C7DEBC-DCD6-A3E8-AC69-ECF33944ED77}"/>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BDD8D63-C3C5-BAE6-806A-9D5E289C181C}"/>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7B714140-88BA-F3A4-753D-9E25E5FED36D}"/>
              </a:ext>
            </a:extLst>
          </p:cNvPr>
          <p:cNvGrpSpPr/>
          <p:nvPr/>
        </p:nvGrpSpPr>
        <p:grpSpPr>
          <a:xfrm>
            <a:off x="1778456" y="3494555"/>
            <a:ext cx="1414448" cy="1414446"/>
            <a:chOff x="304800" y="673100"/>
            <a:chExt cx="4000500" cy="4000500"/>
          </a:xfrm>
          <a:effectLst>
            <a:outerShdw blurRad="444500" dist="254000" dir="8100000" algn="tr" rotWithShape="0">
              <a:prstClr val="black">
                <a:alpha val="50000"/>
              </a:prstClr>
            </a:outerShdw>
          </a:effectLst>
        </p:grpSpPr>
        <p:sp>
          <p:nvSpPr>
            <p:cNvPr id="44" name="同心圆 98">
              <a:extLst>
                <a:ext uri="{FF2B5EF4-FFF2-40B4-BE49-F238E27FC236}">
                  <a16:creationId xmlns:a16="http://schemas.microsoft.com/office/drawing/2014/main" id="{B93CBCC6-8897-21C6-61E7-E627348B777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a:extLst>
                <a:ext uri="{FF2B5EF4-FFF2-40B4-BE49-F238E27FC236}">
                  <a16:creationId xmlns:a16="http://schemas.microsoft.com/office/drawing/2014/main" id="{1A40B1E6-E8A2-EEE8-2CC0-6F8905D9316B}"/>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B545DB4A-DAD4-1976-AB0C-508E4B320AEB}"/>
              </a:ext>
            </a:extLst>
          </p:cNvPr>
          <p:cNvGrpSpPr/>
          <p:nvPr/>
        </p:nvGrpSpPr>
        <p:grpSpPr>
          <a:xfrm>
            <a:off x="10716005" y="4434951"/>
            <a:ext cx="1235365" cy="1235364"/>
            <a:chOff x="304800" y="673100"/>
            <a:chExt cx="4000500" cy="4000500"/>
          </a:xfrm>
          <a:effectLst>
            <a:outerShdw blurRad="444500" dist="254000" dir="8100000" algn="tr" rotWithShape="0">
              <a:prstClr val="black">
                <a:alpha val="50000"/>
              </a:prstClr>
            </a:outerShdw>
          </a:effectLst>
        </p:grpSpPr>
        <p:sp>
          <p:nvSpPr>
            <p:cNvPr id="21" name="同心圆 98">
              <a:extLst>
                <a:ext uri="{FF2B5EF4-FFF2-40B4-BE49-F238E27FC236}">
                  <a16:creationId xmlns:a16="http://schemas.microsoft.com/office/drawing/2014/main" id="{7CA233D7-2644-68B9-FCA7-5FA6C48F7AE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a:extLst>
                <a:ext uri="{FF2B5EF4-FFF2-40B4-BE49-F238E27FC236}">
                  <a16:creationId xmlns:a16="http://schemas.microsoft.com/office/drawing/2014/main" id="{55D70CB7-A05B-ED59-0669-C92CBC056B74}"/>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742FDE71-E2C8-C1C0-9A32-78227EA20EF5}"/>
              </a:ext>
            </a:extLst>
          </p:cNvPr>
          <p:cNvGrpSpPr/>
          <p:nvPr/>
        </p:nvGrpSpPr>
        <p:grpSpPr>
          <a:xfrm>
            <a:off x="355370" y="977455"/>
            <a:ext cx="1071521" cy="1071520"/>
            <a:chOff x="304800" y="673100"/>
            <a:chExt cx="4000500" cy="4000500"/>
          </a:xfrm>
          <a:effectLst>
            <a:outerShdw blurRad="444500" dist="254000" dir="8100000" algn="tr" rotWithShape="0">
              <a:prstClr val="black">
                <a:alpha val="50000"/>
              </a:prstClr>
            </a:outerShdw>
          </a:effectLst>
        </p:grpSpPr>
        <p:sp>
          <p:nvSpPr>
            <p:cNvPr id="3" name="同心圆 98">
              <a:extLst>
                <a:ext uri="{FF2B5EF4-FFF2-40B4-BE49-F238E27FC236}">
                  <a16:creationId xmlns:a16="http://schemas.microsoft.com/office/drawing/2014/main" id="{69AA4B49-2F7B-A6D4-A0FA-C325859620C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a:extLst>
                <a:ext uri="{FF2B5EF4-FFF2-40B4-BE49-F238E27FC236}">
                  <a16:creationId xmlns:a16="http://schemas.microsoft.com/office/drawing/2014/main" id="{AC1A46F1-6086-E801-600F-E9464CD19ED7}"/>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AAA5811D-636D-C3BD-11AB-4F6297073CB0}"/>
              </a:ext>
            </a:extLst>
          </p:cNvPr>
          <p:cNvGrpSpPr/>
          <p:nvPr/>
        </p:nvGrpSpPr>
        <p:grpSpPr>
          <a:xfrm>
            <a:off x="2340697" y="1840807"/>
            <a:ext cx="2713457" cy="2713455"/>
            <a:chOff x="304800" y="673100"/>
            <a:chExt cx="4000500" cy="4000500"/>
          </a:xfrm>
          <a:effectLst>
            <a:outerShdw blurRad="444500" dist="254000" dir="8100000" algn="tr" rotWithShape="0">
              <a:prstClr val="black">
                <a:alpha val="50000"/>
              </a:prstClr>
            </a:outerShdw>
          </a:effectLst>
        </p:grpSpPr>
        <p:sp>
          <p:nvSpPr>
            <p:cNvPr id="24" name="同心圆 98">
              <a:extLst>
                <a:ext uri="{FF2B5EF4-FFF2-40B4-BE49-F238E27FC236}">
                  <a16:creationId xmlns:a16="http://schemas.microsoft.com/office/drawing/2014/main" id="{FEBF5BC2-323D-82F0-EC0E-A9AC461DCCC5}"/>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a:extLst>
                <a:ext uri="{FF2B5EF4-FFF2-40B4-BE49-F238E27FC236}">
                  <a16:creationId xmlns:a16="http://schemas.microsoft.com/office/drawing/2014/main" id="{343EAA61-8028-325D-144D-AE97E1D0695C}"/>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E13CB3F-CCD4-185B-BE4B-789A775FD345}"/>
              </a:ext>
            </a:extLst>
          </p:cNvPr>
          <p:cNvSpPr txBox="1"/>
          <p:nvPr/>
        </p:nvSpPr>
        <p:spPr>
          <a:xfrm>
            <a:off x="5549422" y="2079565"/>
            <a:ext cx="6713793" cy="1938992"/>
          </a:xfrm>
          <a:prstGeom prst="rect">
            <a:avLst/>
          </a:prstGeom>
          <a:noFill/>
        </p:spPr>
        <p:txBody>
          <a:bodyPr wrap="square">
            <a:spAutoFit/>
          </a:bodyPr>
          <a:lstStyle/>
          <a:p>
            <a:r>
              <a:rPr lang="en-US" sz="6000" b="1" dirty="0">
                <a:solidFill>
                  <a:srgbClr val="FF0000"/>
                </a:solidFill>
              </a:rPr>
              <a:t>UTILITY AND GAME THEORY </a:t>
            </a:r>
            <a:endParaRPr lang="en-US" altLang="zh-CN" sz="6000" b="1" cap="all" dirty="0">
              <a:solidFill>
                <a:srgbClr val="FF0000"/>
              </a:solidFill>
              <a:latin typeface="Montserrat ExtraBold" pitchFamily="2" charset="0"/>
            </a:endParaRPr>
          </a:p>
        </p:txBody>
      </p:sp>
      <p:grpSp>
        <p:nvGrpSpPr>
          <p:cNvPr id="28" name="组合 27">
            <a:extLst>
              <a:ext uri="{FF2B5EF4-FFF2-40B4-BE49-F238E27FC236}">
                <a16:creationId xmlns:a16="http://schemas.microsoft.com/office/drawing/2014/main" id="{0671406C-9345-F763-0B65-851736B37D54}"/>
              </a:ext>
            </a:extLst>
          </p:cNvPr>
          <p:cNvGrpSpPr/>
          <p:nvPr/>
        </p:nvGrpSpPr>
        <p:grpSpPr>
          <a:xfrm>
            <a:off x="4321242" y="5442096"/>
            <a:ext cx="1187265" cy="1187264"/>
            <a:chOff x="304800" y="673100"/>
            <a:chExt cx="4000500" cy="4000500"/>
          </a:xfrm>
          <a:effectLst>
            <a:outerShdw blurRad="444500" dist="254000" dir="8100000" algn="tr" rotWithShape="0">
              <a:prstClr val="black">
                <a:alpha val="50000"/>
              </a:prstClr>
            </a:outerShdw>
          </a:effectLst>
        </p:grpSpPr>
        <p:sp>
          <p:nvSpPr>
            <p:cNvPr id="29" name="同心圆 98">
              <a:extLst>
                <a:ext uri="{FF2B5EF4-FFF2-40B4-BE49-F238E27FC236}">
                  <a16:creationId xmlns:a16="http://schemas.microsoft.com/office/drawing/2014/main" id="{91142EBB-6DC8-8D91-B884-BD2DABD710D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a:extLst>
                <a:ext uri="{FF2B5EF4-FFF2-40B4-BE49-F238E27FC236}">
                  <a16:creationId xmlns:a16="http://schemas.microsoft.com/office/drawing/2014/main" id="{E0742246-410B-6235-43DB-2FFD1BC5662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DE86EAB7-EA2F-FF66-F24D-9DB1A75D9A76}"/>
              </a:ext>
            </a:extLst>
          </p:cNvPr>
          <p:cNvGrpSpPr/>
          <p:nvPr/>
        </p:nvGrpSpPr>
        <p:grpSpPr>
          <a:xfrm>
            <a:off x="4040567" y="1532784"/>
            <a:ext cx="826117" cy="826116"/>
            <a:chOff x="304800" y="673100"/>
            <a:chExt cx="4000500" cy="4000500"/>
          </a:xfrm>
          <a:effectLst>
            <a:outerShdw blurRad="444500" dist="254000" dir="8100000" algn="tr" rotWithShape="0">
              <a:prstClr val="black">
                <a:alpha val="50000"/>
              </a:prstClr>
            </a:outerShdw>
          </a:effectLst>
        </p:grpSpPr>
        <p:sp>
          <p:nvSpPr>
            <p:cNvPr id="32" name="同心圆 98">
              <a:extLst>
                <a:ext uri="{FF2B5EF4-FFF2-40B4-BE49-F238E27FC236}">
                  <a16:creationId xmlns:a16="http://schemas.microsoft.com/office/drawing/2014/main" id="{E33E492E-7179-312C-07B9-60997A7B764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a:extLst>
                <a:ext uri="{FF2B5EF4-FFF2-40B4-BE49-F238E27FC236}">
                  <a16:creationId xmlns:a16="http://schemas.microsoft.com/office/drawing/2014/main" id="{D7792ACC-6A17-E3F8-FBE9-2B7976480F46}"/>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1B99421-720B-E1D6-5E0C-32E0D18851BC}"/>
              </a:ext>
            </a:extLst>
          </p:cNvPr>
          <p:cNvGrpSpPr/>
          <p:nvPr/>
        </p:nvGrpSpPr>
        <p:grpSpPr>
          <a:xfrm>
            <a:off x="6314283" y="296103"/>
            <a:ext cx="487007" cy="487007"/>
            <a:chOff x="304800" y="673100"/>
            <a:chExt cx="4000500" cy="4000500"/>
          </a:xfrm>
          <a:effectLst>
            <a:outerShdw blurRad="444500" dist="254000" dir="8100000" algn="tr" rotWithShape="0">
              <a:prstClr val="black">
                <a:alpha val="50000"/>
              </a:prstClr>
            </a:outerShdw>
          </a:effectLst>
        </p:grpSpPr>
        <p:sp>
          <p:nvSpPr>
            <p:cNvPr id="35" name="同心圆 98">
              <a:extLst>
                <a:ext uri="{FF2B5EF4-FFF2-40B4-BE49-F238E27FC236}">
                  <a16:creationId xmlns:a16="http://schemas.microsoft.com/office/drawing/2014/main" id="{B152219C-E902-4E78-1687-271E7F03B9D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a:extLst>
                <a:ext uri="{FF2B5EF4-FFF2-40B4-BE49-F238E27FC236}">
                  <a16:creationId xmlns:a16="http://schemas.microsoft.com/office/drawing/2014/main" id="{7B13AB45-1B6D-D6AF-EF0A-E39AC010212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80E44C8C-F4C1-1F8C-A8A6-48A0BF43129A}"/>
              </a:ext>
            </a:extLst>
          </p:cNvPr>
          <p:cNvGrpSpPr/>
          <p:nvPr/>
        </p:nvGrpSpPr>
        <p:grpSpPr>
          <a:xfrm>
            <a:off x="4360976" y="3935084"/>
            <a:ext cx="707887" cy="707886"/>
            <a:chOff x="304800" y="673100"/>
            <a:chExt cx="4000500" cy="4000500"/>
          </a:xfrm>
          <a:effectLst>
            <a:outerShdw blurRad="444500" dist="254000" dir="8100000" algn="tr" rotWithShape="0">
              <a:prstClr val="black">
                <a:alpha val="50000"/>
              </a:prstClr>
            </a:outerShdw>
          </a:effectLst>
        </p:grpSpPr>
        <p:sp>
          <p:nvSpPr>
            <p:cNvPr id="47" name="同心圆 98">
              <a:extLst>
                <a:ext uri="{FF2B5EF4-FFF2-40B4-BE49-F238E27FC236}">
                  <a16:creationId xmlns:a16="http://schemas.microsoft.com/office/drawing/2014/main" id="{6F48A727-3D59-A6E7-D1DE-42FFF27B3AE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a:extLst>
                <a:ext uri="{FF2B5EF4-FFF2-40B4-BE49-F238E27FC236}">
                  <a16:creationId xmlns:a16="http://schemas.microsoft.com/office/drawing/2014/main" id="{783F647B-4E43-4C49-E646-6120B6C865D4}"/>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a:extLst>
              <a:ext uri="{FF2B5EF4-FFF2-40B4-BE49-F238E27FC236}">
                <a16:creationId xmlns:a16="http://schemas.microsoft.com/office/drawing/2014/main" id="{741C917F-9543-6A50-E2BA-840667F3257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1989" t="25333" r="27754" b="10403"/>
          <a:stretch/>
        </p:blipFill>
        <p:spPr>
          <a:xfrm>
            <a:off x="491621" y="2465573"/>
            <a:ext cx="2297755" cy="4407292"/>
          </a:xfrm>
          <a:prstGeom prst="rect">
            <a:avLst/>
          </a:prstGeom>
        </p:spPr>
      </p:pic>
      <p:grpSp>
        <p:nvGrpSpPr>
          <p:cNvPr id="17" name="组合 16">
            <a:extLst>
              <a:ext uri="{FF2B5EF4-FFF2-40B4-BE49-F238E27FC236}">
                <a16:creationId xmlns:a16="http://schemas.microsoft.com/office/drawing/2014/main" id="{04E536C9-3593-6AE1-A6F0-6AFFC2683AE4}"/>
              </a:ext>
            </a:extLst>
          </p:cNvPr>
          <p:cNvGrpSpPr/>
          <p:nvPr/>
        </p:nvGrpSpPr>
        <p:grpSpPr>
          <a:xfrm>
            <a:off x="11427303" y="226030"/>
            <a:ext cx="535761" cy="535760"/>
            <a:chOff x="304800" y="673100"/>
            <a:chExt cx="4000500" cy="4000500"/>
          </a:xfrm>
          <a:effectLst>
            <a:outerShdw blurRad="444500" dist="254000" dir="8100000" algn="tr" rotWithShape="0">
              <a:prstClr val="black">
                <a:alpha val="50000"/>
              </a:prstClr>
            </a:outerShdw>
          </a:effectLst>
        </p:grpSpPr>
        <p:sp>
          <p:nvSpPr>
            <p:cNvPr id="18" name="同心圆 98">
              <a:extLst>
                <a:ext uri="{FF2B5EF4-FFF2-40B4-BE49-F238E27FC236}">
                  <a16:creationId xmlns:a16="http://schemas.microsoft.com/office/drawing/2014/main" id="{73EE3CCE-A77C-D225-2522-BB0198C4408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a:extLst>
                <a:ext uri="{FF2B5EF4-FFF2-40B4-BE49-F238E27FC236}">
                  <a16:creationId xmlns:a16="http://schemas.microsoft.com/office/drawing/2014/main" id="{8B4D0840-062B-61FB-2ECF-C5211EE69A6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a:extLst>
              <a:ext uri="{FF2B5EF4-FFF2-40B4-BE49-F238E27FC236}">
                <a16:creationId xmlns:a16="http://schemas.microsoft.com/office/drawing/2014/main" id="{0B069413-AD99-804F-A61F-6478B21F008A}"/>
              </a:ext>
            </a:extLst>
          </p:cNvPr>
          <p:cNvGrpSpPr/>
          <p:nvPr/>
        </p:nvGrpSpPr>
        <p:grpSpPr>
          <a:xfrm>
            <a:off x="2589271" y="5136183"/>
            <a:ext cx="448369" cy="448369"/>
            <a:chOff x="304800" y="673100"/>
            <a:chExt cx="4000500" cy="4000500"/>
          </a:xfrm>
          <a:effectLst>
            <a:outerShdw blurRad="444500" dist="254000" dir="8100000" algn="tr" rotWithShape="0">
              <a:prstClr val="black">
                <a:alpha val="50000"/>
              </a:prstClr>
            </a:outerShdw>
          </a:effectLst>
        </p:grpSpPr>
        <p:sp>
          <p:nvSpPr>
            <p:cNvPr id="64" name="同心圆 98">
              <a:extLst>
                <a:ext uri="{FF2B5EF4-FFF2-40B4-BE49-F238E27FC236}">
                  <a16:creationId xmlns:a16="http://schemas.microsoft.com/office/drawing/2014/main" id="{07348A5C-7F76-1589-0B04-814A91AF263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a:extLst>
                <a:ext uri="{FF2B5EF4-FFF2-40B4-BE49-F238E27FC236}">
                  <a16:creationId xmlns:a16="http://schemas.microsoft.com/office/drawing/2014/main" id="{DC865E6E-5A6A-0585-5B99-BF23A52173B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a:extLst>
              <a:ext uri="{FF2B5EF4-FFF2-40B4-BE49-F238E27FC236}">
                <a16:creationId xmlns:a16="http://schemas.microsoft.com/office/drawing/2014/main" id="{05AC4D30-E73A-ADB1-2A5E-2B00A0299636}"/>
              </a:ext>
            </a:extLst>
          </p:cNvPr>
          <p:cNvSpPr txBox="1"/>
          <p:nvPr/>
        </p:nvSpPr>
        <p:spPr>
          <a:xfrm>
            <a:off x="7403418" y="1606801"/>
            <a:ext cx="2048267" cy="369332"/>
          </a:xfrm>
          <a:prstGeom prst="rect">
            <a:avLst/>
          </a:prstGeom>
          <a:noFill/>
        </p:spPr>
        <p:txBody>
          <a:bodyPr wrap="square">
            <a:spAutoFit/>
          </a:bodyPr>
          <a:lstStyle/>
          <a:p>
            <a:pPr algn="dist"/>
            <a:r>
              <a:rPr lang="en-US" altLang="zh-CN" b="1" cap="all" dirty="0">
                <a:latin typeface="Montserrat" pitchFamily="2" charset="0"/>
              </a:rPr>
              <a:t>CHƯƠNG 5</a:t>
            </a:r>
          </a:p>
        </p:txBody>
      </p:sp>
      <p:grpSp>
        <p:nvGrpSpPr>
          <p:cNvPr id="11" name="组合 10">
            <a:extLst>
              <a:ext uri="{FF2B5EF4-FFF2-40B4-BE49-F238E27FC236}">
                <a16:creationId xmlns:a16="http://schemas.microsoft.com/office/drawing/2014/main" id="{78B3B25A-C323-943B-5550-E9A94ACED21E}"/>
              </a:ext>
            </a:extLst>
          </p:cNvPr>
          <p:cNvGrpSpPr/>
          <p:nvPr/>
        </p:nvGrpSpPr>
        <p:grpSpPr>
          <a:xfrm>
            <a:off x="5590586" y="4093718"/>
            <a:ext cx="1389246" cy="461666"/>
            <a:chOff x="304800" y="673100"/>
            <a:chExt cx="4000500" cy="4000500"/>
          </a:xfrm>
          <a:effectLst>
            <a:outerShdw blurRad="444500" dist="254000" dir="8100000" algn="tr" rotWithShape="0">
              <a:prstClr val="black">
                <a:alpha val="50000"/>
              </a:prstClr>
            </a:outerShdw>
          </a:effectLst>
        </p:grpSpPr>
        <p:sp>
          <p:nvSpPr>
            <p:cNvPr id="12" name="同心圆 98">
              <a:extLst>
                <a:ext uri="{FF2B5EF4-FFF2-40B4-BE49-F238E27FC236}">
                  <a16:creationId xmlns:a16="http://schemas.microsoft.com/office/drawing/2014/main" id="{2E108E46-0EDD-0A56-DD27-1076A24F90CE}"/>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a:extLst>
                <a:ext uri="{FF2B5EF4-FFF2-40B4-BE49-F238E27FC236}">
                  <a16:creationId xmlns:a16="http://schemas.microsoft.com/office/drawing/2014/main" id="{DB730C39-D15B-A3BF-4AD9-FFFBBE76B82D}"/>
                </a:ext>
              </a:extLst>
            </p:cNvPr>
            <p:cNvSpPr/>
            <p:nvPr/>
          </p:nvSpPr>
          <p:spPr>
            <a:xfrm>
              <a:off x="392112" y="760412"/>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框 67">
            <a:extLst>
              <a:ext uri="{FF2B5EF4-FFF2-40B4-BE49-F238E27FC236}">
                <a16:creationId xmlns:a16="http://schemas.microsoft.com/office/drawing/2014/main" id="{67D34A29-816D-C3ED-5369-D06BC273B728}"/>
              </a:ext>
            </a:extLst>
          </p:cNvPr>
          <p:cNvSpPr txBox="1"/>
          <p:nvPr/>
        </p:nvSpPr>
        <p:spPr>
          <a:xfrm>
            <a:off x="5662479" y="4129776"/>
            <a:ext cx="1313993" cy="369332"/>
          </a:xfrm>
          <a:prstGeom prst="rect">
            <a:avLst/>
          </a:prstGeom>
          <a:noFill/>
        </p:spPr>
        <p:txBody>
          <a:bodyPr wrap="square">
            <a:spAutoFit/>
          </a:bodyPr>
          <a:lstStyle/>
          <a:p>
            <a:r>
              <a:rPr lang="en-US" altLang="zh-CN" dirty="0" err="1">
                <a:latin typeface="Montserrat" pitchFamily="2" charset="0"/>
              </a:rPr>
              <a:t>Bài</a:t>
            </a:r>
            <a:r>
              <a:rPr lang="en-US" altLang="zh-CN" dirty="0">
                <a:latin typeface="Montserrat" pitchFamily="2" charset="0"/>
              </a:rPr>
              <a:t> </a:t>
            </a:r>
            <a:r>
              <a:rPr lang="en-US" altLang="zh-CN" dirty="0" err="1">
                <a:latin typeface="Montserrat" pitchFamily="2" charset="0"/>
              </a:rPr>
              <a:t>giảng</a:t>
            </a:r>
            <a:endParaRPr lang="zh-CN" altLang="en-US" dirty="0">
              <a:latin typeface="Montserrat" pitchFamily="2" charset="0"/>
            </a:endParaRPr>
          </a:p>
        </p:txBody>
      </p:sp>
      <p:grpSp>
        <p:nvGrpSpPr>
          <p:cNvPr id="14" name="组合 13">
            <a:extLst>
              <a:ext uri="{FF2B5EF4-FFF2-40B4-BE49-F238E27FC236}">
                <a16:creationId xmlns:a16="http://schemas.microsoft.com/office/drawing/2014/main" id="{61E7F122-DE0E-C1B9-B9F3-3FE5730BD943}"/>
              </a:ext>
            </a:extLst>
          </p:cNvPr>
          <p:cNvGrpSpPr/>
          <p:nvPr/>
        </p:nvGrpSpPr>
        <p:grpSpPr>
          <a:xfrm>
            <a:off x="7164104" y="4093718"/>
            <a:ext cx="1727175" cy="461666"/>
            <a:chOff x="304800" y="673100"/>
            <a:chExt cx="4000500" cy="4000500"/>
          </a:xfrm>
          <a:effectLst>
            <a:outerShdw blurRad="444500" dist="254000" dir="8100000" algn="tr" rotWithShape="0">
              <a:prstClr val="black">
                <a:alpha val="50000"/>
              </a:prstClr>
            </a:outerShdw>
          </a:effectLst>
        </p:grpSpPr>
        <p:sp>
          <p:nvSpPr>
            <p:cNvPr id="15" name="同心圆 98">
              <a:extLst>
                <a:ext uri="{FF2B5EF4-FFF2-40B4-BE49-F238E27FC236}">
                  <a16:creationId xmlns:a16="http://schemas.microsoft.com/office/drawing/2014/main" id="{45188D9F-B678-13A5-7BC7-81E6674B32F4}"/>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a:extLst>
                <a:ext uri="{FF2B5EF4-FFF2-40B4-BE49-F238E27FC236}">
                  <a16:creationId xmlns:a16="http://schemas.microsoft.com/office/drawing/2014/main" id="{3598762A-A9D3-3DB3-4D92-F30AD5A724A8}"/>
                </a:ext>
              </a:extLst>
            </p:cNvPr>
            <p:cNvSpPr/>
            <p:nvPr/>
          </p:nvSpPr>
          <p:spPr>
            <a:xfrm>
              <a:off x="392112" y="760412"/>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a:extLst>
              <a:ext uri="{FF2B5EF4-FFF2-40B4-BE49-F238E27FC236}">
                <a16:creationId xmlns:a16="http://schemas.microsoft.com/office/drawing/2014/main" id="{974A0996-6451-6F2D-1A4A-105E91AFD22D}"/>
              </a:ext>
            </a:extLst>
          </p:cNvPr>
          <p:cNvSpPr txBox="1"/>
          <p:nvPr/>
        </p:nvSpPr>
        <p:spPr>
          <a:xfrm>
            <a:off x="7235998" y="4129776"/>
            <a:ext cx="1573177" cy="369332"/>
          </a:xfrm>
          <a:prstGeom prst="rect">
            <a:avLst/>
          </a:prstGeom>
          <a:noFill/>
        </p:spPr>
        <p:txBody>
          <a:bodyPr wrap="square">
            <a:spAutoFit/>
          </a:bodyPr>
          <a:lstStyle/>
          <a:p>
            <a:pPr algn="ctr"/>
            <a:r>
              <a:rPr lang="en-US" altLang="zh-CN" dirty="0" err="1">
                <a:latin typeface="Montserrat" pitchFamily="2" charset="0"/>
              </a:rPr>
              <a:t>Bài</a:t>
            </a:r>
            <a:r>
              <a:rPr lang="en-US" altLang="zh-CN" dirty="0">
                <a:latin typeface="Montserrat" pitchFamily="2" charset="0"/>
              </a:rPr>
              <a:t> </a:t>
            </a:r>
            <a:r>
              <a:rPr lang="en-US" altLang="zh-CN" dirty="0" err="1">
                <a:latin typeface="Montserrat" pitchFamily="2" charset="0"/>
              </a:rPr>
              <a:t>tập</a:t>
            </a:r>
            <a:endParaRPr lang="zh-CN" altLang="en-US" dirty="0">
              <a:latin typeface="Montserrat" pitchFamily="2" charset="0"/>
            </a:endParaRPr>
          </a:p>
        </p:txBody>
      </p:sp>
      <p:grpSp>
        <p:nvGrpSpPr>
          <p:cNvPr id="39" name="组合 38">
            <a:extLst>
              <a:ext uri="{FF2B5EF4-FFF2-40B4-BE49-F238E27FC236}">
                <a16:creationId xmlns:a16="http://schemas.microsoft.com/office/drawing/2014/main" id="{0F9A3886-D1F0-5F9A-4C4F-47BCF61DAB6D}"/>
              </a:ext>
            </a:extLst>
          </p:cNvPr>
          <p:cNvGrpSpPr/>
          <p:nvPr/>
        </p:nvGrpSpPr>
        <p:grpSpPr>
          <a:xfrm>
            <a:off x="9024626" y="4093718"/>
            <a:ext cx="1389246" cy="461666"/>
            <a:chOff x="304800" y="673100"/>
            <a:chExt cx="4000500" cy="4000500"/>
          </a:xfrm>
          <a:effectLst>
            <a:outerShdw blurRad="444500" dist="254000" dir="8100000" algn="tr" rotWithShape="0">
              <a:prstClr val="black">
                <a:alpha val="50000"/>
              </a:prstClr>
            </a:outerShdw>
          </a:effectLst>
        </p:grpSpPr>
        <p:sp>
          <p:nvSpPr>
            <p:cNvPr id="40" name="同心圆 98">
              <a:extLst>
                <a:ext uri="{FF2B5EF4-FFF2-40B4-BE49-F238E27FC236}">
                  <a16:creationId xmlns:a16="http://schemas.microsoft.com/office/drawing/2014/main" id="{52C431D9-C85D-C362-B261-42D474949288}"/>
                </a:ext>
              </a:extLst>
            </p:cNvPr>
            <p:cNvSpPr/>
            <p:nvPr/>
          </p:nvSpPr>
          <p:spPr>
            <a:xfrm>
              <a:off x="304800" y="673100"/>
              <a:ext cx="4000500" cy="4000500"/>
            </a:xfrm>
            <a:prstGeom prst="round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12">
              <a:extLst>
                <a:ext uri="{FF2B5EF4-FFF2-40B4-BE49-F238E27FC236}">
                  <a16:creationId xmlns:a16="http://schemas.microsoft.com/office/drawing/2014/main" id="{493DB80C-73BB-F70D-E48E-EA9E56C6A62B}"/>
                </a:ext>
              </a:extLst>
            </p:cNvPr>
            <p:cNvSpPr/>
            <p:nvPr/>
          </p:nvSpPr>
          <p:spPr>
            <a:xfrm>
              <a:off x="392112" y="760412"/>
              <a:ext cx="3825874" cy="382587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a:extLst>
              <a:ext uri="{FF2B5EF4-FFF2-40B4-BE49-F238E27FC236}">
                <a16:creationId xmlns:a16="http://schemas.microsoft.com/office/drawing/2014/main" id="{7CB883A3-7F30-D0CA-11A4-54B822F6E1B7}"/>
              </a:ext>
            </a:extLst>
          </p:cNvPr>
          <p:cNvSpPr txBox="1"/>
          <p:nvPr/>
        </p:nvSpPr>
        <p:spPr>
          <a:xfrm>
            <a:off x="8983181" y="4129776"/>
            <a:ext cx="1582352" cy="369332"/>
          </a:xfrm>
          <a:prstGeom prst="rect">
            <a:avLst/>
          </a:prstGeom>
          <a:noFill/>
        </p:spPr>
        <p:txBody>
          <a:bodyPr wrap="square">
            <a:spAutoFit/>
          </a:bodyPr>
          <a:lstStyle/>
          <a:p>
            <a:r>
              <a:rPr lang="en-US" altLang="zh-CN" dirty="0" err="1">
                <a:latin typeface="Montserrat" pitchFamily="2" charset="0"/>
              </a:rPr>
              <a:t>Tình</a:t>
            </a:r>
            <a:r>
              <a:rPr lang="en-US" altLang="zh-CN" dirty="0">
                <a:latin typeface="Montserrat" pitchFamily="2" charset="0"/>
              </a:rPr>
              <a:t> </a:t>
            </a:r>
            <a:r>
              <a:rPr lang="en-US" altLang="zh-CN" dirty="0" err="1">
                <a:latin typeface="Montserrat" pitchFamily="2" charset="0"/>
              </a:rPr>
              <a:t>huống</a:t>
            </a:r>
            <a:endParaRPr lang="en-US" altLang="zh-CN" dirty="0">
              <a:latin typeface="Montserrat" pitchFamily="2" charset="0"/>
            </a:endParaRPr>
          </a:p>
        </p:txBody>
      </p:sp>
      <p:pic>
        <p:nvPicPr>
          <p:cNvPr id="50" name="Picture 49" descr="A blue and orange text on a black background&#10;&#10;Description automatically generated">
            <a:extLst>
              <a:ext uri="{FF2B5EF4-FFF2-40B4-BE49-F238E27FC236}">
                <a16:creationId xmlns:a16="http://schemas.microsoft.com/office/drawing/2014/main" id="{3B1F20C9-2F76-6810-D1F6-62507C01A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94" y="2664329"/>
            <a:ext cx="1520928" cy="962337"/>
          </a:xfrm>
          <a:prstGeom prst="rect">
            <a:avLst/>
          </a:prstGeom>
        </p:spPr>
      </p:pic>
    </p:spTree>
    <p:extLst>
      <p:ext uri="{BB962C8B-B14F-4D97-AF65-F5344CB8AC3E}">
        <p14:creationId xmlns:p14="http://schemas.microsoft.com/office/powerpoint/2010/main" val="407783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16"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16"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fltVal val="0"/>
                                          </p:val>
                                        </p:tav>
                                        <p:tav tm="100000">
                                          <p:val>
                                            <p:strVal val="#ppt_w"/>
                                          </p:val>
                                        </p:tav>
                                      </p:tavLst>
                                    </p:anim>
                                    <p:anim calcmode="lin" valueType="num">
                                      <p:cBhvr>
                                        <p:cTn id="67" dur="500" fill="hold"/>
                                        <p:tgtEl>
                                          <p:spTgt spid="66"/>
                                        </p:tgtEl>
                                        <p:attrNameLst>
                                          <p:attrName>ppt_h</p:attrName>
                                        </p:attrNameLst>
                                      </p:cBhvr>
                                      <p:tavLst>
                                        <p:tav tm="0">
                                          <p:val>
                                            <p:fltVal val="0"/>
                                          </p:val>
                                        </p:tav>
                                        <p:tav tm="100000">
                                          <p:val>
                                            <p:strVal val="#ppt_h"/>
                                          </p:val>
                                        </p:tav>
                                      </p:tavLst>
                                    </p:anim>
                                    <p:animEffect transition="in" filter="fade">
                                      <p:cBhvr>
                                        <p:cTn id="68" dur="500"/>
                                        <p:tgtEl>
                                          <p:spTgt spid="66"/>
                                        </p:tgtEl>
                                      </p:cBhvr>
                                    </p:animEffect>
                                  </p:childTnLst>
                                </p:cTn>
                              </p:par>
                              <p:par>
                                <p:cTn id="69" presetID="53" presetClass="entr" presetSubtype="16"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4123538" y="221144"/>
            <a:ext cx="3935693" cy="646331"/>
          </a:xfrm>
          <a:prstGeom prst="rect">
            <a:avLst/>
          </a:prstGeom>
          <a:noFill/>
        </p:spPr>
        <p:txBody>
          <a:bodyPr wrap="none" rtlCol="0">
            <a:spAutoFit/>
          </a:bodyPr>
          <a:lstStyle/>
          <a:p>
            <a:pPr algn="ctr"/>
            <a:r>
              <a:rPr lang="en-US" sz="1800" b="1" i="0" dirty="0">
                <a:solidFill>
                  <a:srgbClr val="00ADEE"/>
                </a:solidFill>
                <a:effectLst/>
                <a:latin typeface="Futura-Bold"/>
              </a:rPr>
              <a:t>Summary of Steps for Determining</a:t>
            </a:r>
          </a:p>
          <a:p>
            <a:pPr algn="ctr"/>
            <a:r>
              <a:rPr lang="en-US" sz="1800" b="1" i="0" dirty="0">
                <a:solidFill>
                  <a:srgbClr val="00ADEE"/>
                </a:solidFill>
                <a:effectLst/>
                <a:latin typeface="Futura-Bold"/>
              </a:rPr>
              <a:t>the Utility of Money</a:t>
            </a:r>
            <a:endParaRPr lang="en-US" sz="2400" b="1" u="sng" dirty="0">
              <a:solidFill>
                <a:schemeClr val="accent1"/>
              </a:solidFill>
              <a:latin typeface="Times-Roman"/>
            </a:endParaRPr>
          </a:p>
        </p:txBody>
      </p:sp>
      <p:pic>
        <p:nvPicPr>
          <p:cNvPr id="16" name="Picture 15">
            <a:extLst>
              <a:ext uri="{FF2B5EF4-FFF2-40B4-BE49-F238E27FC236}">
                <a16:creationId xmlns:a16="http://schemas.microsoft.com/office/drawing/2014/main" id="{FC8258A5-DA01-8EF2-957F-568FF6A0B2DC}"/>
              </a:ext>
            </a:extLst>
          </p:cNvPr>
          <p:cNvPicPr>
            <a:picLocks noChangeAspect="1"/>
          </p:cNvPicPr>
          <p:nvPr/>
        </p:nvPicPr>
        <p:blipFill>
          <a:blip r:embed="rId3"/>
          <a:stretch>
            <a:fillRect/>
          </a:stretch>
        </p:blipFill>
        <p:spPr>
          <a:xfrm>
            <a:off x="2433785" y="1486212"/>
            <a:ext cx="7315200" cy="4819650"/>
          </a:xfrm>
          <a:prstGeom prst="rect">
            <a:avLst/>
          </a:prstGeom>
        </p:spPr>
      </p:pic>
    </p:spTree>
    <p:extLst>
      <p:ext uri="{BB962C8B-B14F-4D97-AF65-F5344CB8AC3E}">
        <p14:creationId xmlns:p14="http://schemas.microsoft.com/office/powerpoint/2010/main" val="30621090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6113" y="575780"/>
            <a:ext cx="453688" cy="12185907"/>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B996406B-3FE6-A6A3-39DD-5AF361E9F053}"/>
              </a:ext>
            </a:extLst>
          </p:cNvPr>
          <p:cNvGrpSpPr/>
          <p:nvPr/>
        </p:nvGrpSpPr>
        <p:grpSpPr>
          <a:xfrm rot="16200000">
            <a:off x="5182618" y="-5208362"/>
            <a:ext cx="1820681" cy="12185907"/>
            <a:chOff x="-2883" y="-12520"/>
            <a:chExt cx="1476000" cy="6876955"/>
          </a:xfrm>
        </p:grpSpPr>
        <p:sp>
          <p:nvSpPr>
            <p:cNvPr id="78" name="矩形 77">
              <a:extLst>
                <a:ext uri="{FF2B5EF4-FFF2-40B4-BE49-F238E27FC236}">
                  <a16:creationId xmlns:a16="http://schemas.microsoft.com/office/drawing/2014/main" id="{601AC062-8B75-DD5E-1280-0CBF077DD392}"/>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B63AA8C-8CC6-FB3D-C97D-1948F2BB0EF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D4F7713-D47E-A409-1FF4-22B7C6AFBCB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E3E17CBC-8AAA-2FF8-777E-823278E65C64}"/>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E68D10D-1802-9DD0-A712-675D0B306C4F}"/>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CBBC23F9-7268-8FA5-EDD0-A2F5E6BC1800}"/>
              </a:ext>
            </a:extLst>
          </p:cNvPr>
          <p:cNvGrpSpPr/>
          <p:nvPr/>
        </p:nvGrpSpPr>
        <p:grpSpPr>
          <a:xfrm>
            <a:off x="4850530" y="286196"/>
            <a:ext cx="2525153" cy="2525153"/>
            <a:chOff x="304800" y="673100"/>
            <a:chExt cx="4000500" cy="4000500"/>
          </a:xfrm>
          <a:effectLst>
            <a:outerShdw blurRad="444500" dist="254000" dir="8100000" algn="tr" rotWithShape="0">
              <a:prstClr val="black">
                <a:alpha val="50000"/>
              </a:prstClr>
            </a:outerShdw>
          </a:effectLst>
        </p:grpSpPr>
        <p:sp>
          <p:nvSpPr>
            <p:cNvPr id="6" name="同心圆 20">
              <a:extLst>
                <a:ext uri="{FF2B5EF4-FFF2-40B4-BE49-F238E27FC236}">
                  <a16:creationId xmlns:a16="http://schemas.microsoft.com/office/drawing/2014/main" id="{8DD5405C-0BA1-090A-E9A7-8368E1D7A46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a:extLst>
                <a:ext uri="{FF2B5EF4-FFF2-40B4-BE49-F238E27FC236}">
                  <a16:creationId xmlns:a16="http://schemas.microsoft.com/office/drawing/2014/main" id="{C809D50C-E9BC-D0E4-123B-E1D282B875C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81348A5B-4305-0479-201C-0E99563CB44B}"/>
              </a:ext>
            </a:extLst>
          </p:cNvPr>
          <p:cNvSpPr txBox="1"/>
          <p:nvPr/>
        </p:nvSpPr>
        <p:spPr>
          <a:xfrm>
            <a:off x="4894683" y="3049420"/>
            <a:ext cx="2436843" cy="523220"/>
          </a:xfrm>
          <a:prstGeom prst="rect">
            <a:avLst/>
          </a:prstGeom>
          <a:noFill/>
        </p:spPr>
        <p:txBody>
          <a:bodyPr wrap="square">
            <a:spAutoFit/>
          </a:bodyPr>
          <a:lstStyle/>
          <a:p>
            <a:pPr algn="ctr"/>
            <a:r>
              <a:rPr lang="en-US" altLang="zh-CN" sz="2800" b="1" cap="all" dirty="0">
                <a:solidFill>
                  <a:schemeClr val="tx1">
                    <a:lumMod val="65000"/>
                    <a:lumOff val="35000"/>
                  </a:schemeClr>
                </a:solidFill>
                <a:latin typeface="Montserrat" pitchFamily="2" charset="0"/>
              </a:rPr>
              <a:t>Part TREE</a:t>
            </a:r>
            <a:endParaRPr lang="zh-CN" altLang="en-US" sz="2800" b="1" cap="all" dirty="0">
              <a:solidFill>
                <a:schemeClr val="tx1">
                  <a:lumMod val="65000"/>
                  <a:lumOff val="35000"/>
                </a:schemeClr>
              </a:solidFill>
              <a:latin typeface="Montserrat" pitchFamily="2" charset="0"/>
            </a:endParaRPr>
          </a:p>
        </p:txBody>
      </p:sp>
      <p:sp>
        <p:nvSpPr>
          <p:cNvPr id="16" name="文本框 15">
            <a:extLst>
              <a:ext uri="{FF2B5EF4-FFF2-40B4-BE49-F238E27FC236}">
                <a16:creationId xmlns:a16="http://schemas.microsoft.com/office/drawing/2014/main" id="{997461FB-64B6-6C95-044C-0D7A02748269}"/>
              </a:ext>
            </a:extLst>
          </p:cNvPr>
          <p:cNvSpPr txBox="1"/>
          <p:nvPr/>
        </p:nvSpPr>
        <p:spPr>
          <a:xfrm>
            <a:off x="890749" y="3956295"/>
            <a:ext cx="10444708" cy="1015663"/>
          </a:xfrm>
          <a:prstGeom prst="rect">
            <a:avLst/>
          </a:prstGeom>
          <a:noFill/>
        </p:spPr>
        <p:txBody>
          <a:bodyPr wrap="square">
            <a:spAutoFit/>
          </a:bodyPr>
          <a:lstStyle/>
          <a:p>
            <a:pPr algn="ctr"/>
            <a:r>
              <a:rPr lang="en-US" sz="3200" b="1" dirty="0"/>
              <a:t>UTILITY: OTHER CONSIDERATIONS</a:t>
            </a:r>
            <a:r>
              <a:rPr lang="en-US" sz="6000" dirty="0"/>
              <a:t> </a:t>
            </a:r>
            <a:endParaRPr lang="en-US" altLang="zh-CN" sz="28700" b="1" dirty="0">
              <a:solidFill>
                <a:srgbClr val="663A77"/>
              </a:solidFill>
              <a:latin typeface="Montserrat" pitchFamily="2" charset="0"/>
            </a:endParaRPr>
          </a:p>
        </p:txBody>
      </p:sp>
      <p:pic>
        <p:nvPicPr>
          <p:cNvPr id="23" name="图形 22" descr="男人群">
            <a:extLst>
              <a:ext uri="{FF2B5EF4-FFF2-40B4-BE49-F238E27FC236}">
                <a16:creationId xmlns:a16="http://schemas.microsoft.com/office/drawing/2014/main" id="{2BCA4D29-3DA9-AEB4-B509-99AF69BE8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2637" y="880948"/>
            <a:ext cx="1540933" cy="1540933"/>
          </a:xfrm>
          <a:prstGeom prst="rect">
            <a:avLst/>
          </a:prstGeom>
        </p:spPr>
      </p:pic>
    </p:spTree>
    <p:extLst>
      <p:ext uri="{BB962C8B-B14F-4D97-AF65-F5344CB8AC3E}">
        <p14:creationId xmlns:p14="http://schemas.microsoft.com/office/powerpoint/2010/main" val="18199037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5.3 UTILITY: ORTHER CONSIDERATIONS</a:t>
            </a:r>
          </a:p>
        </p:txBody>
      </p:sp>
      <p:sp>
        <p:nvSpPr>
          <p:cNvPr id="6" name="TextBox 5"/>
          <p:cNvSpPr txBox="1"/>
          <p:nvPr/>
        </p:nvSpPr>
        <p:spPr>
          <a:xfrm>
            <a:off x="224287" y="819509"/>
            <a:ext cx="11412747" cy="1015663"/>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Người né tránh rủi ro thể hiện ở đường cong lồi của hàm lợi ích khi lợi ích được đo lường trên trục đứng và giá trị tiền tệ được đo lường trên trục ngang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93033" y="1811547"/>
            <a:ext cx="7332453" cy="4917057"/>
          </a:xfrm>
          <a:prstGeom prst="rect">
            <a:avLst/>
          </a:prstGeom>
        </p:spPr>
      </p:pic>
    </p:spTree>
    <p:extLst>
      <p:ext uri="{BB962C8B-B14F-4D97-AF65-F5344CB8AC3E}">
        <p14:creationId xmlns:p14="http://schemas.microsoft.com/office/powerpoint/2010/main" val="25131184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5.3 UTILITY: ORTHER CONSIDERATIONS</a:t>
            </a:r>
          </a:p>
        </p:txBody>
      </p:sp>
      <p:sp>
        <p:nvSpPr>
          <p:cNvPr id="2" name="TextBox 1"/>
          <p:cNvSpPr txBox="1"/>
          <p:nvPr/>
        </p:nvSpPr>
        <p:spPr>
          <a:xfrm>
            <a:off x="414068" y="931652"/>
            <a:ext cx="11335109" cy="707886"/>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Người chấp nhận rủi ro như game thủ trả tiền để chấp nhận rủi ro. Hàm lợi ích của họ dạng lõm và cho thấy việc gia tăng giá trị tiền tệ biên tế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84074" y="1747836"/>
            <a:ext cx="7573993" cy="4851372"/>
          </a:xfrm>
          <a:prstGeom prst="rect">
            <a:avLst/>
          </a:prstGeom>
        </p:spPr>
      </p:pic>
    </p:spTree>
    <p:extLst>
      <p:ext uri="{BB962C8B-B14F-4D97-AF65-F5344CB8AC3E}">
        <p14:creationId xmlns:p14="http://schemas.microsoft.com/office/powerpoint/2010/main" val="148116496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UTILITY: ORTHER CONSIDERATIONS</a:t>
            </a:r>
          </a:p>
        </p:txBody>
      </p:sp>
      <p:sp>
        <p:nvSpPr>
          <p:cNvPr id="2" name="TextBox 1"/>
          <p:cNvSpPr txBox="1"/>
          <p:nvPr/>
        </p:nvSpPr>
        <p:spPr>
          <a:xfrm>
            <a:off x="448575" y="707366"/>
            <a:ext cx="11188460" cy="1015663"/>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Người trung du rủi ro có hàm lợi ích là tuyến tính. Cách tiếp cận giá trị kỳ vọng có thể  sử dụng trong trường hợp này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77043" y="1822690"/>
            <a:ext cx="7841410" cy="5112948"/>
          </a:xfrm>
          <a:prstGeom prst="rect">
            <a:avLst/>
          </a:prstGeom>
        </p:spPr>
      </p:pic>
    </p:spTree>
    <p:extLst>
      <p:ext uri="{BB962C8B-B14F-4D97-AF65-F5344CB8AC3E}">
        <p14:creationId xmlns:p14="http://schemas.microsoft.com/office/powerpoint/2010/main" val="415414627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6113" y="575780"/>
            <a:ext cx="453688" cy="12185907"/>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B996406B-3FE6-A6A3-39DD-5AF361E9F053}"/>
              </a:ext>
            </a:extLst>
          </p:cNvPr>
          <p:cNvGrpSpPr/>
          <p:nvPr/>
        </p:nvGrpSpPr>
        <p:grpSpPr>
          <a:xfrm rot="16200000">
            <a:off x="5182618" y="-5208362"/>
            <a:ext cx="1820681" cy="12185907"/>
            <a:chOff x="-2883" y="-12520"/>
            <a:chExt cx="1476000" cy="6876955"/>
          </a:xfrm>
        </p:grpSpPr>
        <p:sp>
          <p:nvSpPr>
            <p:cNvPr id="78" name="矩形 77">
              <a:extLst>
                <a:ext uri="{FF2B5EF4-FFF2-40B4-BE49-F238E27FC236}">
                  <a16:creationId xmlns:a16="http://schemas.microsoft.com/office/drawing/2014/main" id="{601AC062-8B75-DD5E-1280-0CBF077DD392}"/>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B63AA8C-8CC6-FB3D-C97D-1948F2BB0EF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D4F7713-D47E-A409-1FF4-22B7C6AFBCB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E3E17CBC-8AAA-2FF8-777E-823278E65C64}"/>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E68D10D-1802-9DD0-A712-675D0B306C4F}"/>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CBBC23F9-7268-8FA5-EDD0-A2F5E6BC1800}"/>
              </a:ext>
            </a:extLst>
          </p:cNvPr>
          <p:cNvGrpSpPr/>
          <p:nvPr/>
        </p:nvGrpSpPr>
        <p:grpSpPr>
          <a:xfrm>
            <a:off x="4850530" y="286196"/>
            <a:ext cx="2525153" cy="2525153"/>
            <a:chOff x="304800" y="673100"/>
            <a:chExt cx="4000500" cy="4000500"/>
          </a:xfrm>
          <a:effectLst>
            <a:outerShdw blurRad="444500" dist="254000" dir="8100000" algn="tr" rotWithShape="0">
              <a:prstClr val="black">
                <a:alpha val="50000"/>
              </a:prstClr>
            </a:outerShdw>
          </a:effectLst>
        </p:grpSpPr>
        <p:sp>
          <p:nvSpPr>
            <p:cNvPr id="6" name="同心圆 20">
              <a:extLst>
                <a:ext uri="{FF2B5EF4-FFF2-40B4-BE49-F238E27FC236}">
                  <a16:creationId xmlns:a16="http://schemas.microsoft.com/office/drawing/2014/main" id="{8DD5405C-0BA1-090A-E9A7-8368E1D7A46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a:extLst>
                <a:ext uri="{FF2B5EF4-FFF2-40B4-BE49-F238E27FC236}">
                  <a16:creationId xmlns:a16="http://schemas.microsoft.com/office/drawing/2014/main" id="{C809D50C-E9BC-D0E4-123B-E1D282B875C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81348A5B-4305-0479-201C-0E99563CB44B}"/>
              </a:ext>
            </a:extLst>
          </p:cNvPr>
          <p:cNvSpPr txBox="1"/>
          <p:nvPr/>
        </p:nvSpPr>
        <p:spPr>
          <a:xfrm>
            <a:off x="4894683" y="3049420"/>
            <a:ext cx="2436843" cy="523220"/>
          </a:xfrm>
          <a:prstGeom prst="rect">
            <a:avLst/>
          </a:prstGeom>
          <a:noFill/>
        </p:spPr>
        <p:txBody>
          <a:bodyPr wrap="square">
            <a:spAutoFit/>
          </a:bodyPr>
          <a:lstStyle/>
          <a:p>
            <a:pPr algn="ctr"/>
            <a:r>
              <a:rPr lang="en-US" altLang="zh-CN" sz="2800" b="1" cap="all" dirty="0">
                <a:solidFill>
                  <a:schemeClr val="tx1">
                    <a:lumMod val="65000"/>
                    <a:lumOff val="35000"/>
                  </a:schemeClr>
                </a:solidFill>
                <a:latin typeface="Montserrat" pitchFamily="2" charset="0"/>
              </a:rPr>
              <a:t>Part FOUR</a:t>
            </a:r>
            <a:endParaRPr lang="zh-CN" altLang="en-US" sz="2800" b="1" cap="all" dirty="0">
              <a:solidFill>
                <a:schemeClr val="tx1">
                  <a:lumMod val="65000"/>
                  <a:lumOff val="35000"/>
                </a:schemeClr>
              </a:solidFill>
              <a:latin typeface="Montserrat" pitchFamily="2" charset="0"/>
            </a:endParaRPr>
          </a:p>
        </p:txBody>
      </p:sp>
      <p:sp>
        <p:nvSpPr>
          <p:cNvPr id="16" name="文本框 15">
            <a:extLst>
              <a:ext uri="{FF2B5EF4-FFF2-40B4-BE49-F238E27FC236}">
                <a16:creationId xmlns:a16="http://schemas.microsoft.com/office/drawing/2014/main" id="{997461FB-64B6-6C95-044C-0D7A02748269}"/>
              </a:ext>
            </a:extLst>
          </p:cNvPr>
          <p:cNvSpPr txBox="1"/>
          <p:nvPr/>
        </p:nvSpPr>
        <p:spPr>
          <a:xfrm>
            <a:off x="890749" y="3956295"/>
            <a:ext cx="10444708" cy="861774"/>
          </a:xfrm>
          <a:prstGeom prst="rect">
            <a:avLst/>
          </a:prstGeom>
          <a:noFill/>
        </p:spPr>
        <p:txBody>
          <a:bodyPr wrap="square">
            <a:spAutoFit/>
          </a:bodyPr>
          <a:lstStyle/>
          <a:p>
            <a:pPr algn="ctr"/>
            <a:r>
              <a:rPr lang="en-US" sz="2500" b="1" dirty="0"/>
              <a:t>INTRODUCTION TO GAME THEORY</a:t>
            </a:r>
          </a:p>
          <a:p>
            <a:pPr algn="ctr"/>
            <a:r>
              <a:rPr lang="en-US" altLang="zh-CN" sz="2500" b="1" dirty="0">
                <a:solidFill>
                  <a:srgbClr val="663A77"/>
                </a:solidFill>
                <a:latin typeface="Montserrat" pitchFamily="2" charset="0"/>
                <a:hlinkClick r:id="rId2" action="ppaction://hlinkfile"/>
              </a:rPr>
              <a:t>https://www.youtube.com/watch?v=onHRLKYDRX8&amp;t=333s</a:t>
            </a:r>
            <a:endParaRPr lang="en-US" altLang="zh-CN" sz="2500" b="1" dirty="0">
              <a:solidFill>
                <a:srgbClr val="663A77"/>
              </a:solidFill>
              <a:latin typeface="Montserrat" pitchFamily="2" charset="0"/>
            </a:endParaRPr>
          </a:p>
        </p:txBody>
      </p:sp>
      <p:pic>
        <p:nvPicPr>
          <p:cNvPr id="23" name="图形 22" descr="男人群">
            <a:extLst>
              <a:ext uri="{FF2B5EF4-FFF2-40B4-BE49-F238E27FC236}">
                <a16:creationId xmlns:a16="http://schemas.microsoft.com/office/drawing/2014/main" id="{2BCA4D29-3DA9-AEB4-B509-99AF69BE8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2637" y="880948"/>
            <a:ext cx="1540933" cy="1540933"/>
          </a:xfrm>
          <a:prstGeom prst="rect">
            <a:avLst/>
          </a:prstGeom>
        </p:spPr>
      </p:pic>
    </p:spTree>
    <p:extLst>
      <p:ext uri="{BB962C8B-B14F-4D97-AF65-F5344CB8AC3E}">
        <p14:creationId xmlns:p14="http://schemas.microsoft.com/office/powerpoint/2010/main" val="37466895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5.4 Game Theory</a:t>
            </a:r>
          </a:p>
        </p:txBody>
      </p:sp>
      <p:sp>
        <p:nvSpPr>
          <p:cNvPr id="2" name="TextBox 1"/>
          <p:cNvSpPr txBox="1"/>
          <p:nvPr/>
        </p:nvSpPr>
        <p:spPr>
          <a:xfrm>
            <a:off x="0" y="595223"/>
            <a:ext cx="1167153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Giới thiệu về lý thuyết  trò chơi</a:t>
            </a:r>
          </a:p>
        </p:txBody>
      </p:sp>
      <p:sp>
        <p:nvSpPr>
          <p:cNvPr id="3" name="TextBox 2"/>
          <p:cNvSpPr txBox="1"/>
          <p:nvPr/>
        </p:nvSpPr>
        <p:spPr>
          <a:xfrm>
            <a:off x="284672" y="1699404"/>
            <a:ext cx="11499011"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nhân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kiếm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pháp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thay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thế</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xem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xét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quả</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xảy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hoặc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trường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khả</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năng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hội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tốt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thuyết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 hay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gọi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đấu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nhau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thuyết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này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giả</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cũng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lượng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thông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tin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đưa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quả</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tốt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nhất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độc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lập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khác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kết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cạnh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tạo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nên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trò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64479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289403" y="3321424"/>
            <a:ext cx="309282" cy="349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509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INTRODUCTION TO GAME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25350" y="612475"/>
            <a:ext cx="31700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Cạnh</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tranh</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thị</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0" name="Text Box 15"/>
          <p:cNvSpPr txBox="1"/>
          <p:nvPr/>
        </p:nvSpPr>
        <p:spPr>
          <a:xfrm>
            <a:off x="4459288" y="10688638"/>
            <a:ext cx="498475" cy="33020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16"/>
          <p:cNvSpPr txBox="1"/>
          <p:nvPr/>
        </p:nvSpPr>
        <p:spPr>
          <a:xfrm>
            <a:off x="8297863" y="11485563"/>
            <a:ext cx="885825" cy="30003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ctangle 9"/>
          <p:cNvSpPr>
            <a:spLocks noChangeArrowheads="1"/>
          </p:cNvSpPr>
          <p:nvPr/>
        </p:nvSpPr>
        <p:spPr bwMode="auto">
          <a:xfrm>
            <a:off x="3640138" y="3462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1"/>
          <p:cNvSpPr>
            <a:spLocks noChangeArrowheads="1"/>
          </p:cNvSpPr>
          <p:nvPr/>
        </p:nvSpPr>
        <p:spPr bwMode="auto">
          <a:xfrm>
            <a:off x="246186" y="1439028"/>
            <a:ext cx="1203666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bảng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payoff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thấy</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phần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trăm</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tăng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thị</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phần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đối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 A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chờ</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đối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mỗi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sự</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kết</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hợp</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chiến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lược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dưới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đây</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kí</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hiệu</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xác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định</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chiến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lược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đối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 A</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kí</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hiệu</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a:t>
            </a:r>
            <a:r>
              <a:rPr kumimoji="0" lang="en-US" altLang="en-US"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xác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định</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chiến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lược</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đối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với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 B.</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Nó</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trò</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chơi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có</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tổng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bằng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bởi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vì</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bất</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cứ</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sự</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gia</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tăng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nào</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thị</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phần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 A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cũng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là</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sự</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giảm</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đi</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thị</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phần</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công</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ty B.</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lowchart: Connector 14"/>
          <p:cNvSpPr/>
          <p:nvPr/>
        </p:nvSpPr>
        <p:spPr>
          <a:xfrm>
            <a:off x="8491171" y="10076657"/>
            <a:ext cx="174625" cy="14605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p:nvPr/>
        </p:nvCxnSpPr>
        <p:spPr>
          <a:xfrm flipH="1" flipV="1">
            <a:off x="8683259" y="10224295"/>
            <a:ext cx="525462" cy="276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5B2D525C-65C8-07B9-5341-9F2AC66116FB}"/>
              </a:ext>
            </a:extLst>
          </p:cNvPr>
          <p:cNvPicPr>
            <a:picLocks noChangeAspect="1"/>
          </p:cNvPicPr>
          <p:nvPr/>
        </p:nvPicPr>
        <p:blipFill>
          <a:blip r:embed="rId2"/>
          <a:stretch>
            <a:fillRect/>
          </a:stretch>
        </p:blipFill>
        <p:spPr>
          <a:xfrm>
            <a:off x="925069" y="3764817"/>
            <a:ext cx="9258987" cy="2858600"/>
          </a:xfrm>
          <a:prstGeom prst="rect">
            <a:avLst/>
          </a:prstGeom>
        </p:spPr>
      </p:pic>
    </p:spTree>
    <p:extLst>
      <p:ext uri="{BB962C8B-B14F-4D97-AF65-F5344CB8AC3E}">
        <p14:creationId xmlns:p14="http://schemas.microsoft.com/office/powerpoint/2010/main" val="26742479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289403" y="3321424"/>
            <a:ext cx="309282" cy="349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0"/>
            <a:ext cx="12192000" cy="509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INTRODUCTION TO GAME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25350" y="612475"/>
            <a:ext cx="31700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Cạnh</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tranh</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thị</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0" name="Text Box 15"/>
          <p:cNvSpPr txBox="1"/>
          <p:nvPr/>
        </p:nvSpPr>
        <p:spPr>
          <a:xfrm>
            <a:off x="4459288" y="10688638"/>
            <a:ext cx="498475" cy="33020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16"/>
          <p:cNvSpPr txBox="1"/>
          <p:nvPr/>
        </p:nvSpPr>
        <p:spPr>
          <a:xfrm>
            <a:off x="8297863" y="11485563"/>
            <a:ext cx="885825" cy="30003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ctangle 9"/>
          <p:cNvSpPr>
            <a:spLocks noChangeArrowheads="1"/>
          </p:cNvSpPr>
          <p:nvPr/>
        </p:nvSpPr>
        <p:spPr bwMode="auto">
          <a:xfrm>
            <a:off x="3640138" y="3462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lowchart: Connector 14"/>
          <p:cNvSpPr/>
          <p:nvPr/>
        </p:nvSpPr>
        <p:spPr>
          <a:xfrm>
            <a:off x="8491171" y="10076657"/>
            <a:ext cx="174625" cy="14605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p:cNvCxnSpPr/>
          <p:nvPr/>
        </p:nvCxnSpPr>
        <p:spPr>
          <a:xfrm flipH="1" flipV="1">
            <a:off x="8683259" y="10224295"/>
            <a:ext cx="525462" cy="276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BF0182E8-97DF-6E1E-9FDB-C59ED28A0032}"/>
              </a:ext>
            </a:extLst>
          </p:cNvPr>
          <p:cNvPicPr>
            <a:picLocks noChangeAspect="1"/>
          </p:cNvPicPr>
          <p:nvPr/>
        </p:nvPicPr>
        <p:blipFill>
          <a:blip r:embed="rId2"/>
          <a:stretch>
            <a:fillRect/>
          </a:stretch>
        </p:blipFill>
        <p:spPr>
          <a:xfrm>
            <a:off x="2916238" y="1494598"/>
            <a:ext cx="6267450" cy="1962150"/>
          </a:xfrm>
          <a:prstGeom prst="rect">
            <a:avLst/>
          </a:prstGeom>
        </p:spPr>
      </p:pic>
      <p:pic>
        <p:nvPicPr>
          <p:cNvPr id="9" name="Picture 8">
            <a:extLst>
              <a:ext uri="{FF2B5EF4-FFF2-40B4-BE49-F238E27FC236}">
                <a16:creationId xmlns:a16="http://schemas.microsoft.com/office/drawing/2014/main" id="{1EC96B60-F85B-DE5D-5A99-B1EC4308C549}"/>
              </a:ext>
            </a:extLst>
          </p:cNvPr>
          <p:cNvPicPr>
            <a:picLocks noChangeAspect="1"/>
          </p:cNvPicPr>
          <p:nvPr/>
        </p:nvPicPr>
        <p:blipFill>
          <a:blip r:embed="rId3"/>
          <a:stretch>
            <a:fillRect/>
          </a:stretch>
        </p:blipFill>
        <p:spPr>
          <a:xfrm>
            <a:off x="3097091" y="4071230"/>
            <a:ext cx="6419850" cy="2114550"/>
          </a:xfrm>
          <a:prstGeom prst="rect">
            <a:avLst/>
          </a:prstGeom>
        </p:spPr>
      </p:pic>
    </p:spTree>
    <p:extLst>
      <p:ext uri="{BB962C8B-B14F-4D97-AF65-F5344CB8AC3E}">
        <p14:creationId xmlns:p14="http://schemas.microsoft.com/office/powerpoint/2010/main" val="250548371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6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5.4 INTRODUCTION TO GAME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1"/>
          <p:cNvSpPr>
            <a:spLocks noChangeArrowheads="1"/>
          </p:cNvSpPr>
          <p:nvPr/>
        </p:nvSpPr>
        <p:spPr bwMode="auto">
          <a:xfrm>
            <a:off x="3467100" y="3803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33"/>
          <p:cNvSpPr>
            <a:spLocks noChangeArrowheads="1"/>
          </p:cNvSpPr>
          <p:nvPr/>
        </p:nvSpPr>
        <p:spPr bwMode="auto">
          <a:xfrm>
            <a:off x="3467100" y="4260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3208838" y="810421"/>
            <a:ext cx="577433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Xác</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định</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chiến</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lược</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thuần</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panose="020F0502020204030204"/>
                <a:ea typeface="+mn-ea"/>
                <a:cs typeface="+mn-cs"/>
              </a:rPr>
              <a:t>túy</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p:cNvSpPr txBox="1"/>
          <p:nvPr/>
        </p:nvSpPr>
        <p:spPr>
          <a:xfrm>
            <a:off x="2554941" y="1559859"/>
            <a:ext cx="7974106" cy="461665"/>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MAXIMUM(</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dòng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thiểu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)=MINIMUM(</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p:cNvSpPr txBox="1"/>
          <p:nvPr/>
        </p:nvSpPr>
        <p:spPr>
          <a:xfrm>
            <a:off x="167054" y="2285999"/>
            <a:ext cx="11904784"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Những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từng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tính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payoff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nhỏ</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dòng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A,chọn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maximum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dòng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minimum.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tính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payoff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4</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B,chọn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minimum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maximum.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5</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Nếu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maximin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minimax,một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túy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tồn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túy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ở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ở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4.Giá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trò</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choi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điểm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cả</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hai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giao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6348409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6113" y="575780"/>
            <a:ext cx="453688" cy="12185907"/>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Picture 6" descr="C:\Users\Administrator\Desktop\图片6F.jpg">
            <a:extLst>
              <a:ext uri="{FF2B5EF4-FFF2-40B4-BE49-F238E27FC236}">
                <a16:creationId xmlns:a16="http://schemas.microsoft.com/office/drawing/2014/main" id="{69024343-D68E-3072-44CD-DE59161A9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68"/>
            <a:ext cx="12185905" cy="12924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107B406C-7617-25BC-8901-F18E68DD7FFD}"/>
              </a:ext>
            </a:extLst>
          </p:cNvPr>
          <p:cNvGrpSpPr/>
          <p:nvPr/>
        </p:nvGrpSpPr>
        <p:grpSpPr>
          <a:xfrm>
            <a:off x="4382622" y="1332010"/>
            <a:ext cx="5412000" cy="790663"/>
            <a:chOff x="3710491" y="1059582"/>
            <a:chExt cx="4101695" cy="599235"/>
          </a:xfrm>
        </p:grpSpPr>
        <p:grpSp>
          <p:nvGrpSpPr>
            <p:cNvPr id="9" name="组合 8">
              <a:extLst>
                <a:ext uri="{FF2B5EF4-FFF2-40B4-BE49-F238E27FC236}">
                  <a16:creationId xmlns:a16="http://schemas.microsoft.com/office/drawing/2014/main" id="{0E653768-E1ED-D120-FC7D-0EDDE3A99005}"/>
                </a:ext>
              </a:extLst>
            </p:cNvPr>
            <p:cNvGrpSpPr/>
            <p:nvPr/>
          </p:nvGrpSpPr>
          <p:grpSpPr>
            <a:xfrm>
              <a:off x="3710491" y="1059582"/>
              <a:ext cx="4101695" cy="599235"/>
              <a:chOff x="4139952" y="1170041"/>
              <a:chExt cx="3672408" cy="536519"/>
            </a:xfrm>
          </p:grpSpPr>
          <p:sp>
            <p:nvSpPr>
              <p:cNvPr id="12" name="圆角矩形 8">
                <a:extLst>
                  <a:ext uri="{FF2B5EF4-FFF2-40B4-BE49-F238E27FC236}">
                    <a16:creationId xmlns:a16="http://schemas.microsoft.com/office/drawing/2014/main" id="{E1CB2AC9-D5FF-0890-E108-EE9C1B3E9F05}"/>
                  </a:ext>
                </a:extLst>
              </p:cNvPr>
              <p:cNvSpPr/>
              <p:nvPr/>
            </p:nvSpPr>
            <p:spPr>
              <a:xfrm>
                <a:off x="4139952"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latin typeface="Montserrat" pitchFamily="2" charset="0"/>
                  <a:ea typeface="微软雅黑" panose="020B0503020204020204" pitchFamily="34" charset="-122"/>
                </a:endParaRPr>
              </a:p>
            </p:txBody>
          </p:sp>
          <p:sp>
            <p:nvSpPr>
              <p:cNvPr id="13" name="圆角矩形 113">
                <a:extLst>
                  <a:ext uri="{FF2B5EF4-FFF2-40B4-BE49-F238E27FC236}">
                    <a16:creationId xmlns:a16="http://schemas.microsoft.com/office/drawing/2014/main" id="{CDA79CBC-0754-25C2-3E1E-3CD520413807}"/>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63A77"/>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latin typeface="Montserrat" pitchFamily="2" charset="0"/>
                  <a:ea typeface="微软雅黑" panose="020B0503020204020204" pitchFamily="34" charset="-122"/>
                </a:endParaRPr>
              </a:p>
            </p:txBody>
          </p:sp>
          <p:sp>
            <p:nvSpPr>
              <p:cNvPr id="18" name="TextBox 48">
                <a:extLst>
                  <a:ext uri="{FF2B5EF4-FFF2-40B4-BE49-F238E27FC236}">
                    <a16:creationId xmlns:a16="http://schemas.microsoft.com/office/drawing/2014/main" id="{FA74C788-3FE8-B1A4-B006-9765D6B65892}"/>
                  </a:ext>
                </a:extLst>
              </p:cNvPr>
              <p:cNvSpPr txBox="1"/>
              <p:nvPr/>
            </p:nvSpPr>
            <p:spPr>
              <a:xfrm>
                <a:off x="4224014" y="1253634"/>
                <a:ext cx="423351" cy="396810"/>
              </a:xfrm>
              <a:prstGeom prst="rect">
                <a:avLst/>
              </a:prstGeom>
              <a:noFill/>
            </p:spPr>
            <p:txBody>
              <a:bodyPr wrap="none" rtlCol="0">
                <a:spAutoFit/>
              </a:bodyPr>
              <a:lstStyle/>
              <a:p>
                <a:r>
                  <a:rPr lang="en-US" altLang="zh-CN" sz="3200" b="1" dirty="0">
                    <a:solidFill>
                      <a:srgbClr val="663A77"/>
                    </a:solidFill>
                    <a:effectLst>
                      <a:innerShdw blurRad="63500" dist="50800" dir="10800000">
                        <a:prstClr val="black">
                          <a:alpha val="50000"/>
                        </a:prstClr>
                      </a:innerShdw>
                    </a:effectLst>
                    <a:latin typeface="Montserrat" pitchFamily="2" charset="0"/>
                    <a:ea typeface="微软雅黑" panose="020B0503020204020204" pitchFamily="34" charset="-122"/>
                  </a:rPr>
                  <a:t>01</a:t>
                </a:r>
                <a:endParaRPr lang="zh-CN" altLang="en-US" sz="3200" b="1" dirty="0">
                  <a:solidFill>
                    <a:srgbClr val="663A77"/>
                  </a:solidFill>
                  <a:effectLst>
                    <a:innerShdw blurRad="63500" dist="50800" dir="10800000">
                      <a:prstClr val="black">
                        <a:alpha val="50000"/>
                      </a:prstClr>
                    </a:innerShdw>
                  </a:effectLst>
                  <a:latin typeface="Montserrat" pitchFamily="2" charset="0"/>
                  <a:ea typeface="微软雅黑" panose="020B0503020204020204" pitchFamily="34" charset="-122"/>
                </a:endParaRPr>
              </a:p>
            </p:txBody>
          </p:sp>
        </p:grpSp>
        <p:sp>
          <p:nvSpPr>
            <p:cNvPr id="10" name="TextBox 45">
              <a:extLst>
                <a:ext uri="{FF2B5EF4-FFF2-40B4-BE49-F238E27FC236}">
                  <a16:creationId xmlns:a16="http://schemas.microsoft.com/office/drawing/2014/main" id="{E6C17756-A396-497B-13EE-0C40CCEB692F}"/>
                </a:ext>
              </a:extLst>
            </p:cNvPr>
            <p:cNvSpPr txBox="1"/>
            <p:nvPr/>
          </p:nvSpPr>
          <p:spPr>
            <a:xfrm>
              <a:off x="4417558" y="1187322"/>
              <a:ext cx="3287758" cy="349891"/>
            </a:xfrm>
            <a:prstGeom prst="rect">
              <a:avLst/>
            </a:prstGeom>
            <a:noFill/>
          </p:spPr>
          <p:txBody>
            <a:bodyPr wrap="none" rtlCol="0">
              <a:spAutoFit/>
            </a:bodyPr>
            <a:lstStyle/>
            <a:p>
              <a:r>
                <a:rPr lang="en-US" sz="2400" b="1" dirty="0">
                  <a:solidFill>
                    <a:schemeClr val="bg1"/>
                  </a:solidFill>
                  <a:latin typeface="Montserrat" pitchFamily="2" charset="0"/>
                  <a:ea typeface="微软雅黑" panose="020B0503020204020204" pitchFamily="34" charset="-122"/>
                </a:rPr>
                <a:t>THE MEANING OF UTILITY</a:t>
              </a:r>
              <a:endParaRPr lang="zh-CN" altLang="en-US" sz="2400" b="1" dirty="0">
                <a:solidFill>
                  <a:schemeClr val="bg1"/>
                </a:solidFill>
                <a:latin typeface="Montserrat" pitchFamily="2" charset="0"/>
                <a:ea typeface="微软雅黑" panose="020B0503020204020204" pitchFamily="34" charset="-122"/>
              </a:endParaRPr>
            </a:p>
          </p:txBody>
        </p:sp>
      </p:grpSp>
      <p:grpSp>
        <p:nvGrpSpPr>
          <p:cNvPr id="26" name="组合 25">
            <a:extLst>
              <a:ext uri="{FF2B5EF4-FFF2-40B4-BE49-F238E27FC236}">
                <a16:creationId xmlns:a16="http://schemas.microsoft.com/office/drawing/2014/main" id="{7104FA9E-B7FA-AE95-ED9A-A7348A4F6A35}"/>
              </a:ext>
            </a:extLst>
          </p:cNvPr>
          <p:cNvGrpSpPr/>
          <p:nvPr/>
        </p:nvGrpSpPr>
        <p:grpSpPr>
          <a:xfrm>
            <a:off x="5737990" y="3374712"/>
            <a:ext cx="6258531" cy="790663"/>
            <a:chOff x="3720960" y="2324915"/>
            <a:chExt cx="4743273" cy="599235"/>
          </a:xfrm>
        </p:grpSpPr>
        <p:grpSp>
          <p:nvGrpSpPr>
            <p:cNvPr id="49" name="组合 48">
              <a:extLst>
                <a:ext uri="{FF2B5EF4-FFF2-40B4-BE49-F238E27FC236}">
                  <a16:creationId xmlns:a16="http://schemas.microsoft.com/office/drawing/2014/main" id="{0D247762-FD89-E716-D93A-D2F141023C18}"/>
                </a:ext>
              </a:extLst>
            </p:cNvPr>
            <p:cNvGrpSpPr/>
            <p:nvPr/>
          </p:nvGrpSpPr>
          <p:grpSpPr>
            <a:xfrm>
              <a:off x="3720960" y="2324915"/>
              <a:ext cx="4743273" cy="599235"/>
              <a:chOff x="4139950" y="1170041"/>
              <a:chExt cx="4246838" cy="536519"/>
            </a:xfrm>
          </p:grpSpPr>
          <p:sp>
            <p:nvSpPr>
              <p:cNvPr id="51" name="圆角矩形 14">
                <a:extLst>
                  <a:ext uri="{FF2B5EF4-FFF2-40B4-BE49-F238E27FC236}">
                    <a16:creationId xmlns:a16="http://schemas.microsoft.com/office/drawing/2014/main" id="{7447F083-FB0B-13A9-D946-19DFFFA28B04}"/>
                  </a:ext>
                </a:extLst>
              </p:cNvPr>
              <p:cNvSpPr/>
              <p:nvPr/>
            </p:nvSpPr>
            <p:spPr>
              <a:xfrm>
                <a:off x="4139950" y="1170041"/>
                <a:ext cx="424683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ontserrat" pitchFamily="2" charset="0"/>
                  <a:ea typeface="微软雅黑" panose="020B0503020204020204" pitchFamily="34" charset="-122"/>
                </a:endParaRPr>
              </a:p>
            </p:txBody>
          </p:sp>
          <p:sp>
            <p:nvSpPr>
              <p:cNvPr id="52" name="圆角矩形 113">
                <a:extLst>
                  <a:ext uri="{FF2B5EF4-FFF2-40B4-BE49-F238E27FC236}">
                    <a16:creationId xmlns:a16="http://schemas.microsoft.com/office/drawing/2014/main" id="{858F2696-E767-C35E-CC92-5CAA0A68DA2E}"/>
                  </a:ext>
                </a:extLst>
              </p:cNvPr>
              <p:cNvSpPr/>
              <p:nvPr/>
            </p:nvSpPr>
            <p:spPr>
              <a:xfrm>
                <a:off x="4716015" y="1250029"/>
                <a:ext cx="358135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E8707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ontserrat" pitchFamily="2" charset="0"/>
                  <a:ea typeface="微软雅黑" panose="020B0503020204020204" pitchFamily="34" charset="-122"/>
                </a:endParaRPr>
              </a:p>
            </p:txBody>
          </p:sp>
          <p:sp>
            <p:nvSpPr>
              <p:cNvPr id="53" name="TextBox 54">
                <a:extLst>
                  <a:ext uri="{FF2B5EF4-FFF2-40B4-BE49-F238E27FC236}">
                    <a16:creationId xmlns:a16="http://schemas.microsoft.com/office/drawing/2014/main" id="{469EA0E1-64AA-FA38-86B0-5C75111C255B}"/>
                  </a:ext>
                </a:extLst>
              </p:cNvPr>
              <p:cNvSpPr txBox="1"/>
              <p:nvPr/>
            </p:nvSpPr>
            <p:spPr>
              <a:xfrm>
                <a:off x="4201584" y="1253634"/>
                <a:ext cx="479914" cy="396810"/>
              </a:xfrm>
              <a:prstGeom prst="rect">
                <a:avLst/>
              </a:prstGeom>
              <a:noFill/>
            </p:spPr>
            <p:txBody>
              <a:bodyPr wrap="none" rtlCol="0">
                <a:spAutoFit/>
              </a:bodyPr>
              <a:lstStyle/>
              <a:p>
                <a:r>
                  <a:rPr lang="en-US" altLang="zh-CN" sz="3200" b="1" dirty="0">
                    <a:solidFill>
                      <a:srgbClr val="E87071"/>
                    </a:solidFill>
                    <a:effectLst>
                      <a:innerShdw blurRad="63500" dist="50800" dir="10800000">
                        <a:prstClr val="black">
                          <a:alpha val="50000"/>
                        </a:prstClr>
                      </a:innerShdw>
                    </a:effectLst>
                    <a:latin typeface="Montserrat" pitchFamily="2" charset="0"/>
                    <a:ea typeface="微软雅黑" panose="020B0503020204020204" pitchFamily="34" charset="-122"/>
                  </a:rPr>
                  <a:t>03</a:t>
                </a:r>
                <a:endParaRPr lang="zh-CN" altLang="en-US" sz="3200" b="1" dirty="0">
                  <a:solidFill>
                    <a:srgbClr val="E87071"/>
                  </a:solidFill>
                  <a:effectLst>
                    <a:innerShdw blurRad="63500" dist="50800" dir="10800000">
                      <a:prstClr val="black">
                        <a:alpha val="50000"/>
                      </a:prstClr>
                    </a:innerShdw>
                  </a:effectLst>
                  <a:latin typeface="Montserrat" pitchFamily="2" charset="0"/>
                  <a:ea typeface="微软雅黑" panose="020B0503020204020204" pitchFamily="34" charset="-122"/>
                </a:endParaRPr>
              </a:p>
            </p:txBody>
          </p:sp>
        </p:grpSp>
        <p:sp>
          <p:nvSpPr>
            <p:cNvPr id="50" name="TextBox 51">
              <a:extLst>
                <a:ext uri="{FF2B5EF4-FFF2-40B4-BE49-F238E27FC236}">
                  <a16:creationId xmlns:a16="http://schemas.microsoft.com/office/drawing/2014/main" id="{AD85586A-9F27-C5D3-7B73-86A109B4A0A0}"/>
                </a:ext>
              </a:extLst>
            </p:cNvPr>
            <p:cNvSpPr txBox="1"/>
            <p:nvPr/>
          </p:nvSpPr>
          <p:spPr>
            <a:xfrm>
              <a:off x="4325813" y="2459745"/>
              <a:ext cx="4038547" cy="326565"/>
            </a:xfrm>
            <a:prstGeom prst="rect">
              <a:avLst/>
            </a:prstGeom>
            <a:noFill/>
          </p:spPr>
          <p:txBody>
            <a:bodyPr wrap="square" rtlCol="0">
              <a:spAutoFit/>
            </a:bodyPr>
            <a:lstStyle/>
            <a:p>
              <a:r>
                <a:rPr lang="en-US" sz="2200" b="1" dirty="0">
                  <a:solidFill>
                    <a:schemeClr val="bg1"/>
                  </a:solidFill>
                  <a:latin typeface="Montserrat" pitchFamily="2" charset="0"/>
                  <a:ea typeface="微软雅黑" panose="020B0503020204020204" pitchFamily="34" charset="-122"/>
                </a:rPr>
                <a:t>UTILITY: OTHER CONSIDERATIONS</a:t>
              </a:r>
              <a:endParaRPr lang="zh-CN" altLang="en-US" sz="2200" b="1" dirty="0">
                <a:solidFill>
                  <a:schemeClr val="bg1"/>
                </a:solidFill>
                <a:latin typeface="Montserrat" pitchFamily="2" charset="0"/>
                <a:ea typeface="微软雅黑" panose="020B0503020204020204" pitchFamily="34" charset="-122"/>
              </a:endParaRPr>
            </a:p>
          </p:txBody>
        </p:sp>
      </p:grpSp>
      <p:grpSp>
        <p:nvGrpSpPr>
          <p:cNvPr id="92" name="组合 91">
            <a:extLst>
              <a:ext uri="{FF2B5EF4-FFF2-40B4-BE49-F238E27FC236}">
                <a16:creationId xmlns:a16="http://schemas.microsoft.com/office/drawing/2014/main" id="{9B2C42FE-A3F7-646C-0DD1-2747E7B9EE74}"/>
              </a:ext>
            </a:extLst>
          </p:cNvPr>
          <p:cNvGrpSpPr/>
          <p:nvPr/>
        </p:nvGrpSpPr>
        <p:grpSpPr>
          <a:xfrm>
            <a:off x="984192" y="4906043"/>
            <a:ext cx="1235365" cy="1235364"/>
            <a:chOff x="304800" y="673100"/>
            <a:chExt cx="4000500" cy="4000500"/>
          </a:xfrm>
          <a:effectLst>
            <a:outerShdw blurRad="444500" dist="254000" dir="8100000" algn="tr" rotWithShape="0">
              <a:prstClr val="black">
                <a:alpha val="50000"/>
              </a:prstClr>
            </a:outerShdw>
          </a:effectLst>
        </p:grpSpPr>
        <p:sp>
          <p:nvSpPr>
            <p:cNvPr id="93" name="同心圆 98">
              <a:extLst>
                <a:ext uri="{FF2B5EF4-FFF2-40B4-BE49-F238E27FC236}">
                  <a16:creationId xmlns:a16="http://schemas.microsoft.com/office/drawing/2014/main" id="{A8692877-35A0-3ECE-2A40-9023B09B7D7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a:extLst>
                <a:ext uri="{FF2B5EF4-FFF2-40B4-BE49-F238E27FC236}">
                  <a16:creationId xmlns:a16="http://schemas.microsoft.com/office/drawing/2014/main" id="{69F87257-9873-75A7-81D9-47AF40015F9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a:extLst>
              <a:ext uri="{FF2B5EF4-FFF2-40B4-BE49-F238E27FC236}">
                <a16:creationId xmlns:a16="http://schemas.microsoft.com/office/drawing/2014/main" id="{F7926770-694A-C947-370B-4703657C27A9}"/>
              </a:ext>
            </a:extLst>
          </p:cNvPr>
          <p:cNvGrpSpPr/>
          <p:nvPr/>
        </p:nvGrpSpPr>
        <p:grpSpPr>
          <a:xfrm>
            <a:off x="5149702" y="4426839"/>
            <a:ext cx="6921906" cy="790664"/>
            <a:chOff x="3710491" y="3590249"/>
            <a:chExt cx="4375617" cy="599235"/>
          </a:xfrm>
        </p:grpSpPr>
        <p:grpSp>
          <p:nvGrpSpPr>
            <p:cNvPr id="55" name="组合 54">
              <a:extLst>
                <a:ext uri="{FF2B5EF4-FFF2-40B4-BE49-F238E27FC236}">
                  <a16:creationId xmlns:a16="http://schemas.microsoft.com/office/drawing/2014/main" id="{00E06349-3513-C34A-299D-D2D260670DE8}"/>
                </a:ext>
              </a:extLst>
            </p:cNvPr>
            <p:cNvGrpSpPr/>
            <p:nvPr/>
          </p:nvGrpSpPr>
          <p:grpSpPr>
            <a:xfrm>
              <a:off x="3710491" y="3590249"/>
              <a:ext cx="4375617" cy="599235"/>
              <a:chOff x="4139952" y="1170041"/>
              <a:chExt cx="3917661" cy="536519"/>
            </a:xfrm>
          </p:grpSpPr>
          <p:sp>
            <p:nvSpPr>
              <p:cNvPr id="57" name="圆角矩形 20">
                <a:extLst>
                  <a:ext uri="{FF2B5EF4-FFF2-40B4-BE49-F238E27FC236}">
                    <a16:creationId xmlns:a16="http://schemas.microsoft.com/office/drawing/2014/main" id="{315BE60F-3E0F-533E-4497-4BB53B6A98F4}"/>
                  </a:ext>
                </a:extLst>
              </p:cNvPr>
              <p:cNvSpPr/>
              <p:nvPr/>
            </p:nvSpPr>
            <p:spPr>
              <a:xfrm>
                <a:off x="4139952" y="1170041"/>
                <a:ext cx="3917661"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ontserrat" pitchFamily="2" charset="0"/>
                  <a:ea typeface="微软雅黑" panose="020B0503020204020204" pitchFamily="34" charset="-122"/>
                </a:endParaRPr>
              </a:p>
            </p:txBody>
          </p:sp>
          <p:sp>
            <p:nvSpPr>
              <p:cNvPr id="58" name="圆角矩形 113">
                <a:extLst>
                  <a:ext uri="{FF2B5EF4-FFF2-40B4-BE49-F238E27FC236}">
                    <a16:creationId xmlns:a16="http://schemas.microsoft.com/office/drawing/2014/main" id="{A8101550-48F9-F568-1B40-30A25B5F16C5}"/>
                  </a:ext>
                </a:extLst>
              </p:cNvPr>
              <p:cNvSpPr/>
              <p:nvPr/>
            </p:nvSpPr>
            <p:spPr>
              <a:xfrm>
                <a:off x="4716016" y="1250029"/>
                <a:ext cx="3269003"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FFB850"/>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ontserrat" pitchFamily="2" charset="0"/>
                  <a:ea typeface="微软雅黑" panose="020B0503020204020204" pitchFamily="34" charset="-122"/>
                </a:endParaRPr>
              </a:p>
            </p:txBody>
          </p:sp>
          <p:sp>
            <p:nvSpPr>
              <p:cNvPr id="59" name="TextBox 60">
                <a:extLst>
                  <a:ext uri="{FF2B5EF4-FFF2-40B4-BE49-F238E27FC236}">
                    <a16:creationId xmlns:a16="http://schemas.microsoft.com/office/drawing/2014/main" id="{E7C8E72A-60D3-A34E-6746-64D99EB0F9F8}"/>
                  </a:ext>
                </a:extLst>
              </p:cNvPr>
              <p:cNvSpPr txBox="1"/>
              <p:nvPr/>
            </p:nvSpPr>
            <p:spPr>
              <a:xfrm>
                <a:off x="4179154" y="1253634"/>
                <a:ext cx="506020" cy="396810"/>
              </a:xfrm>
              <a:prstGeom prst="rect">
                <a:avLst/>
              </a:prstGeom>
              <a:noFill/>
            </p:spPr>
            <p:txBody>
              <a:bodyPr wrap="none" rtlCol="0">
                <a:spAutoFit/>
              </a:bodyPr>
              <a:lstStyle/>
              <a:p>
                <a:r>
                  <a:rPr lang="en-US" altLang="zh-CN" sz="3200" b="1" dirty="0">
                    <a:solidFill>
                      <a:srgbClr val="FFB850"/>
                    </a:solidFill>
                    <a:effectLst>
                      <a:innerShdw blurRad="63500" dist="50800" dir="10800000">
                        <a:prstClr val="black">
                          <a:alpha val="50000"/>
                        </a:prstClr>
                      </a:innerShdw>
                    </a:effectLst>
                    <a:latin typeface="Montserrat" pitchFamily="2" charset="0"/>
                    <a:ea typeface="微软雅黑" panose="020B0503020204020204" pitchFamily="34" charset="-122"/>
                  </a:rPr>
                  <a:t>04</a:t>
                </a:r>
                <a:endParaRPr lang="zh-CN" altLang="en-US" sz="3200" b="1" dirty="0">
                  <a:solidFill>
                    <a:srgbClr val="FFB850"/>
                  </a:solidFill>
                  <a:effectLst>
                    <a:innerShdw blurRad="63500" dist="50800" dir="10800000">
                      <a:prstClr val="black">
                        <a:alpha val="50000"/>
                      </a:prstClr>
                    </a:innerShdw>
                  </a:effectLst>
                  <a:latin typeface="Montserrat" pitchFamily="2" charset="0"/>
                  <a:ea typeface="微软雅黑" panose="020B0503020204020204" pitchFamily="34" charset="-122"/>
                </a:endParaRPr>
              </a:p>
            </p:txBody>
          </p:sp>
        </p:grpSp>
        <p:sp>
          <p:nvSpPr>
            <p:cNvPr id="56" name="TextBox 57">
              <a:extLst>
                <a:ext uri="{FF2B5EF4-FFF2-40B4-BE49-F238E27FC236}">
                  <a16:creationId xmlns:a16="http://schemas.microsoft.com/office/drawing/2014/main" id="{102ED123-3E5A-03EE-96FF-A42DA50111E7}"/>
                </a:ext>
              </a:extLst>
            </p:cNvPr>
            <p:cNvSpPr txBox="1"/>
            <p:nvPr/>
          </p:nvSpPr>
          <p:spPr>
            <a:xfrm>
              <a:off x="4353894" y="3731087"/>
              <a:ext cx="3732214" cy="349891"/>
            </a:xfrm>
            <a:prstGeom prst="rect">
              <a:avLst/>
            </a:prstGeom>
            <a:noFill/>
          </p:spPr>
          <p:txBody>
            <a:bodyPr wrap="square" rtlCol="0">
              <a:spAutoFit/>
            </a:bodyPr>
            <a:lstStyle/>
            <a:p>
              <a:r>
                <a:rPr lang="en-US" sz="2400" b="1" dirty="0">
                  <a:solidFill>
                    <a:schemeClr val="bg1"/>
                  </a:solidFill>
                  <a:latin typeface="Montserrat" pitchFamily="2" charset="0"/>
                  <a:ea typeface="微软雅黑" panose="020B0503020204020204" pitchFamily="34" charset="-122"/>
                </a:rPr>
                <a:t>INTRODUCTION TO GAME THEORY</a:t>
              </a:r>
              <a:endParaRPr lang="zh-CN" altLang="en-US" sz="2400" b="1" dirty="0">
                <a:solidFill>
                  <a:schemeClr val="bg1"/>
                </a:solidFill>
                <a:latin typeface="Montserrat" pitchFamily="2" charset="0"/>
                <a:ea typeface="微软雅黑" panose="020B0503020204020204" pitchFamily="34" charset="-122"/>
              </a:endParaRPr>
            </a:p>
          </p:txBody>
        </p:sp>
      </p:grpSp>
      <p:grpSp>
        <p:nvGrpSpPr>
          <p:cNvPr id="60" name="组合 59">
            <a:extLst>
              <a:ext uri="{FF2B5EF4-FFF2-40B4-BE49-F238E27FC236}">
                <a16:creationId xmlns:a16="http://schemas.microsoft.com/office/drawing/2014/main" id="{03BE4056-317F-9EC1-8571-B40A18A9357D}"/>
              </a:ext>
            </a:extLst>
          </p:cNvPr>
          <p:cNvGrpSpPr/>
          <p:nvPr/>
        </p:nvGrpSpPr>
        <p:grpSpPr>
          <a:xfrm>
            <a:off x="5181576" y="2304998"/>
            <a:ext cx="6120898" cy="790663"/>
            <a:chOff x="3710490" y="1059582"/>
            <a:chExt cx="4638960" cy="599235"/>
          </a:xfrm>
        </p:grpSpPr>
        <p:grpSp>
          <p:nvGrpSpPr>
            <p:cNvPr id="61" name="组合 60">
              <a:extLst>
                <a:ext uri="{FF2B5EF4-FFF2-40B4-BE49-F238E27FC236}">
                  <a16:creationId xmlns:a16="http://schemas.microsoft.com/office/drawing/2014/main" id="{84712ADD-0F2F-2298-ED8D-F2EF747DB04E}"/>
                </a:ext>
              </a:extLst>
            </p:cNvPr>
            <p:cNvGrpSpPr/>
            <p:nvPr/>
          </p:nvGrpSpPr>
          <p:grpSpPr>
            <a:xfrm>
              <a:off x="3710490" y="1059582"/>
              <a:ext cx="4505687" cy="599235"/>
              <a:chOff x="4139951" y="1170041"/>
              <a:chExt cx="4034118" cy="536519"/>
            </a:xfrm>
          </p:grpSpPr>
          <p:sp>
            <p:nvSpPr>
              <p:cNvPr id="63" name="圆角矩形 26">
                <a:extLst>
                  <a:ext uri="{FF2B5EF4-FFF2-40B4-BE49-F238E27FC236}">
                    <a16:creationId xmlns:a16="http://schemas.microsoft.com/office/drawing/2014/main" id="{5E600645-2192-C55D-C8D9-B045C6B30EDD}"/>
                  </a:ext>
                </a:extLst>
              </p:cNvPr>
              <p:cNvSpPr/>
              <p:nvPr/>
            </p:nvSpPr>
            <p:spPr>
              <a:xfrm>
                <a:off x="4139951" y="1170041"/>
                <a:ext cx="403411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ontserrat" pitchFamily="2" charset="0"/>
                  <a:ea typeface="微软雅黑" panose="020B0503020204020204" pitchFamily="34" charset="-122"/>
                </a:endParaRPr>
              </a:p>
            </p:txBody>
          </p:sp>
          <p:sp>
            <p:nvSpPr>
              <p:cNvPr id="64" name="圆角矩形 113">
                <a:extLst>
                  <a:ext uri="{FF2B5EF4-FFF2-40B4-BE49-F238E27FC236}">
                    <a16:creationId xmlns:a16="http://schemas.microsoft.com/office/drawing/2014/main" id="{04653786-4CD5-DD73-102E-3620F5AF7D86}"/>
                  </a:ext>
                </a:extLst>
              </p:cNvPr>
              <p:cNvSpPr/>
              <p:nvPr/>
            </p:nvSpPr>
            <p:spPr>
              <a:xfrm>
                <a:off x="4716016" y="1250029"/>
                <a:ext cx="3276580"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01ADBF"/>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latin typeface="Montserrat" pitchFamily="2" charset="0"/>
                  <a:ea typeface="微软雅黑" panose="020B0503020204020204" pitchFamily="34" charset="-122"/>
                </a:endParaRPr>
              </a:p>
            </p:txBody>
          </p:sp>
          <p:sp>
            <p:nvSpPr>
              <p:cNvPr id="65" name="TextBox 66">
                <a:extLst>
                  <a:ext uri="{FF2B5EF4-FFF2-40B4-BE49-F238E27FC236}">
                    <a16:creationId xmlns:a16="http://schemas.microsoft.com/office/drawing/2014/main" id="{5C976CB0-C7CB-43D7-6EAE-74737E8B34A6}"/>
                  </a:ext>
                </a:extLst>
              </p:cNvPr>
              <p:cNvSpPr txBox="1"/>
              <p:nvPr/>
            </p:nvSpPr>
            <p:spPr>
              <a:xfrm>
                <a:off x="4201584" y="1253634"/>
                <a:ext cx="478826" cy="396810"/>
              </a:xfrm>
              <a:prstGeom prst="rect">
                <a:avLst/>
              </a:prstGeom>
              <a:noFill/>
            </p:spPr>
            <p:txBody>
              <a:bodyPr wrap="none" rtlCol="0">
                <a:spAutoFit/>
              </a:bodyPr>
              <a:lstStyle/>
              <a:p>
                <a:r>
                  <a:rPr lang="en-US" altLang="zh-CN" sz="3200" b="1" dirty="0">
                    <a:solidFill>
                      <a:srgbClr val="01ADBF"/>
                    </a:solidFill>
                    <a:effectLst>
                      <a:innerShdw blurRad="63500" dist="50800" dir="10800000">
                        <a:prstClr val="black">
                          <a:alpha val="50000"/>
                        </a:prstClr>
                      </a:innerShdw>
                    </a:effectLst>
                    <a:latin typeface="Montserrat" pitchFamily="2" charset="0"/>
                    <a:ea typeface="微软雅黑" panose="020B0503020204020204" pitchFamily="34" charset="-122"/>
                  </a:rPr>
                  <a:t>02</a:t>
                </a:r>
                <a:endParaRPr lang="zh-CN" altLang="en-US" sz="3200" b="1" dirty="0">
                  <a:solidFill>
                    <a:srgbClr val="01ADBF"/>
                  </a:solidFill>
                  <a:effectLst>
                    <a:innerShdw blurRad="63500" dist="50800" dir="10800000">
                      <a:prstClr val="black">
                        <a:alpha val="50000"/>
                      </a:prstClr>
                    </a:innerShdw>
                  </a:effectLst>
                  <a:latin typeface="Montserrat" pitchFamily="2" charset="0"/>
                  <a:ea typeface="微软雅黑" panose="020B0503020204020204" pitchFamily="34" charset="-122"/>
                </a:endParaRPr>
              </a:p>
            </p:txBody>
          </p:sp>
        </p:grpSp>
        <p:sp>
          <p:nvSpPr>
            <p:cNvPr id="62" name="TextBox 63">
              <a:extLst>
                <a:ext uri="{FF2B5EF4-FFF2-40B4-BE49-F238E27FC236}">
                  <a16:creationId xmlns:a16="http://schemas.microsoft.com/office/drawing/2014/main" id="{CE22BCAD-EB40-1504-F853-D03C3B2F1F0D}"/>
                </a:ext>
              </a:extLst>
            </p:cNvPr>
            <p:cNvSpPr txBox="1"/>
            <p:nvPr/>
          </p:nvSpPr>
          <p:spPr>
            <a:xfrm>
              <a:off x="4417850" y="1187322"/>
              <a:ext cx="3931600" cy="349891"/>
            </a:xfrm>
            <a:prstGeom prst="rect">
              <a:avLst/>
            </a:prstGeom>
            <a:noFill/>
          </p:spPr>
          <p:txBody>
            <a:bodyPr wrap="square" rtlCol="0">
              <a:spAutoFit/>
            </a:bodyPr>
            <a:lstStyle/>
            <a:p>
              <a:r>
                <a:rPr lang="en-US" sz="2300" b="1" dirty="0">
                  <a:solidFill>
                    <a:schemeClr val="bg1"/>
                  </a:solidFill>
                  <a:latin typeface="Montserrat" pitchFamily="2" charset="0"/>
                  <a:ea typeface="微软雅黑" panose="020B0503020204020204" pitchFamily="34" charset="-122"/>
                </a:rPr>
                <a:t>UTILITY &amp; DECISION MAKING</a:t>
              </a:r>
              <a:endParaRPr lang="zh-CN" altLang="en-US" sz="2300" b="1" dirty="0">
                <a:solidFill>
                  <a:schemeClr val="bg1"/>
                </a:solidFill>
                <a:latin typeface="Montserrat" pitchFamily="2" charset="0"/>
                <a:ea typeface="微软雅黑" panose="020B0503020204020204" pitchFamily="34" charset="-122"/>
              </a:endParaRPr>
            </a:p>
          </p:txBody>
        </p:sp>
      </p:grpSp>
      <p:grpSp>
        <p:nvGrpSpPr>
          <p:cNvPr id="66" name="组合 65">
            <a:extLst>
              <a:ext uri="{FF2B5EF4-FFF2-40B4-BE49-F238E27FC236}">
                <a16:creationId xmlns:a16="http://schemas.microsoft.com/office/drawing/2014/main" id="{F6ECC760-8C16-B6CE-0320-6AA8C1FBB40E}"/>
              </a:ext>
            </a:extLst>
          </p:cNvPr>
          <p:cNvGrpSpPr/>
          <p:nvPr/>
        </p:nvGrpSpPr>
        <p:grpSpPr>
          <a:xfrm>
            <a:off x="1254750" y="2344455"/>
            <a:ext cx="3576699" cy="3576699"/>
            <a:chOff x="304800" y="673100"/>
            <a:chExt cx="4000500" cy="4000500"/>
          </a:xfrm>
          <a:effectLst>
            <a:outerShdw blurRad="444500" dist="254000" dir="8100000" algn="tr" rotWithShape="0">
              <a:prstClr val="black">
                <a:alpha val="50000"/>
              </a:prstClr>
            </a:outerShdw>
          </a:effectLst>
        </p:grpSpPr>
        <p:sp>
          <p:nvSpPr>
            <p:cNvPr id="67" name="同心圆 30">
              <a:extLst>
                <a:ext uri="{FF2B5EF4-FFF2-40B4-BE49-F238E27FC236}">
                  <a16:creationId xmlns:a16="http://schemas.microsoft.com/office/drawing/2014/main" id="{52850ED8-15AC-5750-7203-241001CA8003}"/>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a:extLst>
                <a:ext uri="{FF2B5EF4-FFF2-40B4-BE49-F238E27FC236}">
                  <a16:creationId xmlns:a16="http://schemas.microsoft.com/office/drawing/2014/main" id="{585B9028-2301-B910-39F3-226CB17235F9}"/>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70">
            <a:extLst>
              <a:ext uri="{FF2B5EF4-FFF2-40B4-BE49-F238E27FC236}">
                <a16:creationId xmlns:a16="http://schemas.microsoft.com/office/drawing/2014/main" id="{1DE10ADB-4568-7C7C-1642-6904CD079BD9}"/>
              </a:ext>
            </a:extLst>
          </p:cNvPr>
          <p:cNvSpPr txBox="1"/>
          <p:nvPr/>
        </p:nvSpPr>
        <p:spPr>
          <a:xfrm>
            <a:off x="1611342" y="3841054"/>
            <a:ext cx="2863514" cy="615553"/>
          </a:xfrm>
          <a:prstGeom prst="rect">
            <a:avLst/>
          </a:prstGeom>
          <a:noFill/>
        </p:spPr>
        <p:txBody>
          <a:bodyPr wrap="square" lIns="0" tIns="0" rIns="0" bIns="0" rtlCol="0">
            <a:spAutoFit/>
          </a:bodyPr>
          <a:lstStyle/>
          <a:p>
            <a:pPr algn="ctr"/>
            <a:r>
              <a:rPr lang="en-US" altLang="zh-CN" sz="4000" b="1" dirty="0">
                <a:solidFill>
                  <a:srgbClr val="C00000"/>
                </a:solidFill>
                <a:latin typeface="微软雅黑" panose="020B0503020204020204" pitchFamily="34" charset="-122"/>
                <a:ea typeface="微软雅黑" panose="020B0503020204020204" pitchFamily="34" charset="-122"/>
              </a:rPr>
              <a:t>CONTENTS</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77" name="组合 76">
            <a:extLst>
              <a:ext uri="{FF2B5EF4-FFF2-40B4-BE49-F238E27FC236}">
                <a16:creationId xmlns:a16="http://schemas.microsoft.com/office/drawing/2014/main" id="{B996406B-3FE6-A6A3-39DD-5AF361E9F053}"/>
              </a:ext>
            </a:extLst>
          </p:cNvPr>
          <p:cNvGrpSpPr/>
          <p:nvPr/>
        </p:nvGrpSpPr>
        <p:grpSpPr>
          <a:xfrm rot="16200000">
            <a:off x="5866114" y="-5891858"/>
            <a:ext cx="453688" cy="12185907"/>
            <a:chOff x="-2883" y="-12520"/>
            <a:chExt cx="1476000" cy="6876955"/>
          </a:xfrm>
        </p:grpSpPr>
        <p:sp>
          <p:nvSpPr>
            <p:cNvPr id="78" name="矩形 77">
              <a:extLst>
                <a:ext uri="{FF2B5EF4-FFF2-40B4-BE49-F238E27FC236}">
                  <a16:creationId xmlns:a16="http://schemas.microsoft.com/office/drawing/2014/main" id="{601AC062-8B75-DD5E-1280-0CBF077DD392}"/>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B63AA8C-8CC6-FB3D-C97D-1948F2BB0EF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D4F7713-D47E-A409-1FF4-22B7C6AFBCB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E3E17CBC-8AAA-2FF8-777E-823278E65C64}"/>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E68D10D-1802-9DD0-A712-675D0B306C4F}"/>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a:extLst>
              <a:ext uri="{FF2B5EF4-FFF2-40B4-BE49-F238E27FC236}">
                <a16:creationId xmlns:a16="http://schemas.microsoft.com/office/drawing/2014/main" id="{5ECC650F-EC17-2308-29FC-75CACB40DBBE}"/>
              </a:ext>
            </a:extLst>
          </p:cNvPr>
          <p:cNvGrpSpPr/>
          <p:nvPr/>
        </p:nvGrpSpPr>
        <p:grpSpPr>
          <a:xfrm>
            <a:off x="3887871" y="2394612"/>
            <a:ext cx="460153" cy="460153"/>
            <a:chOff x="304800" y="673100"/>
            <a:chExt cx="4000500" cy="4000500"/>
          </a:xfrm>
          <a:effectLst>
            <a:outerShdw blurRad="444500" dist="254000" dir="8100000" algn="tr" rotWithShape="0">
              <a:prstClr val="black">
                <a:alpha val="50000"/>
              </a:prstClr>
            </a:outerShdw>
          </a:effectLst>
        </p:grpSpPr>
        <p:sp>
          <p:nvSpPr>
            <p:cNvPr id="84" name="同心圆 98">
              <a:extLst>
                <a:ext uri="{FF2B5EF4-FFF2-40B4-BE49-F238E27FC236}">
                  <a16:creationId xmlns:a16="http://schemas.microsoft.com/office/drawing/2014/main" id="{4AE3B6EC-3FF3-40AA-65BB-EBCC74D8E79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a:extLst>
                <a:ext uri="{FF2B5EF4-FFF2-40B4-BE49-F238E27FC236}">
                  <a16:creationId xmlns:a16="http://schemas.microsoft.com/office/drawing/2014/main" id="{02C1DDA5-8510-8F6A-5F41-9D2A6E20EF8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a:extLst>
              <a:ext uri="{FF2B5EF4-FFF2-40B4-BE49-F238E27FC236}">
                <a16:creationId xmlns:a16="http://schemas.microsoft.com/office/drawing/2014/main" id="{A4E8AE7E-C4FE-A177-3831-E118B53082D0}"/>
              </a:ext>
            </a:extLst>
          </p:cNvPr>
          <p:cNvGrpSpPr/>
          <p:nvPr/>
        </p:nvGrpSpPr>
        <p:grpSpPr>
          <a:xfrm>
            <a:off x="424077" y="2945540"/>
            <a:ext cx="1187265" cy="1187264"/>
            <a:chOff x="304800" y="673100"/>
            <a:chExt cx="4000500" cy="4000500"/>
          </a:xfrm>
          <a:effectLst>
            <a:outerShdw blurRad="444500" dist="254000" dir="8100000" algn="tr" rotWithShape="0">
              <a:prstClr val="black">
                <a:alpha val="50000"/>
              </a:prstClr>
            </a:outerShdw>
          </a:effectLst>
        </p:grpSpPr>
        <p:sp>
          <p:nvSpPr>
            <p:cNvPr id="87" name="同心圆 98">
              <a:extLst>
                <a:ext uri="{FF2B5EF4-FFF2-40B4-BE49-F238E27FC236}">
                  <a16:creationId xmlns:a16="http://schemas.microsoft.com/office/drawing/2014/main" id="{F52FF729-B4F2-2F2B-72FD-7439C2D4F2D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a:extLst>
                <a:ext uri="{FF2B5EF4-FFF2-40B4-BE49-F238E27FC236}">
                  <a16:creationId xmlns:a16="http://schemas.microsoft.com/office/drawing/2014/main" id="{8E004E02-AD83-64E8-F8F1-06F9A0CF76A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a:extLst>
              <a:ext uri="{FF2B5EF4-FFF2-40B4-BE49-F238E27FC236}">
                <a16:creationId xmlns:a16="http://schemas.microsoft.com/office/drawing/2014/main" id="{500D05D3-0C7A-CD57-9517-6D7ECFE56BA8}"/>
              </a:ext>
            </a:extLst>
          </p:cNvPr>
          <p:cNvGrpSpPr/>
          <p:nvPr/>
        </p:nvGrpSpPr>
        <p:grpSpPr>
          <a:xfrm>
            <a:off x="3646337" y="5173101"/>
            <a:ext cx="826117" cy="826116"/>
            <a:chOff x="304800" y="673100"/>
            <a:chExt cx="4000500" cy="4000500"/>
          </a:xfrm>
          <a:effectLst>
            <a:outerShdw blurRad="444500" dist="254000" dir="8100000" algn="tr" rotWithShape="0">
              <a:prstClr val="black">
                <a:alpha val="50000"/>
              </a:prstClr>
            </a:outerShdw>
          </a:effectLst>
        </p:grpSpPr>
        <p:sp>
          <p:nvSpPr>
            <p:cNvPr id="90" name="同心圆 98">
              <a:extLst>
                <a:ext uri="{FF2B5EF4-FFF2-40B4-BE49-F238E27FC236}">
                  <a16:creationId xmlns:a16="http://schemas.microsoft.com/office/drawing/2014/main" id="{DBCB6266-7222-9733-A286-57116D7C83F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a:extLst>
                <a:ext uri="{FF2B5EF4-FFF2-40B4-BE49-F238E27FC236}">
                  <a16:creationId xmlns:a16="http://schemas.microsoft.com/office/drawing/2014/main" id="{DF916B7F-07F4-120B-E316-4C1EC6A52F9B}"/>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a:extLst>
              <a:ext uri="{FF2B5EF4-FFF2-40B4-BE49-F238E27FC236}">
                <a16:creationId xmlns:a16="http://schemas.microsoft.com/office/drawing/2014/main" id="{FA38A4CE-4339-38F3-9A92-CDBEB57FC331}"/>
              </a:ext>
            </a:extLst>
          </p:cNvPr>
          <p:cNvGrpSpPr/>
          <p:nvPr/>
        </p:nvGrpSpPr>
        <p:grpSpPr>
          <a:xfrm>
            <a:off x="2387845" y="5090608"/>
            <a:ext cx="495551" cy="495550"/>
            <a:chOff x="304800" y="673100"/>
            <a:chExt cx="4000500" cy="4000500"/>
          </a:xfrm>
          <a:effectLst>
            <a:outerShdw blurRad="444500" dist="254000" dir="8100000" algn="tr" rotWithShape="0">
              <a:prstClr val="black">
                <a:alpha val="50000"/>
              </a:prstClr>
            </a:outerShdw>
          </a:effectLst>
        </p:grpSpPr>
        <p:sp>
          <p:nvSpPr>
            <p:cNvPr id="96" name="同心圆 98">
              <a:extLst>
                <a:ext uri="{FF2B5EF4-FFF2-40B4-BE49-F238E27FC236}">
                  <a16:creationId xmlns:a16="http://schemas.microsoft.com/office/drawing/2014/main" id="{ADD74C77-0054-6D11-4FB5-F37A2CD12FF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椭圆 96">
              <a:extLst>
                <a:ext uri="{FF2B5EF4-FFF2-40B4-BE49-F238E27FC236}">
                  <a16:creationId xmlns:a16="http://schemas.microsoft.com/office/drawing/2014/main" id="{FA67861D-0C09-01DA-FD84-798BC872F22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任意多边形: 形状 106">
            <a:extLst>
              <a:ext uri="{FF2B5EF4-FFF2-40B4-BE49-F238E27FC236}">
                <a16:creationId xmlns:a16="http://schemas.microsoft.com/office/drawing/2014/main" id="{262B5B85-EC80-960C-9AB8-3A5489BF4070}"/>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8" name="任意多边形: 形状 107">
            <a:extLst>
              <a:ext uri="{FF2B5EF4-FFF2-40B4-BE49-F238E27FC236}">
                <a16:creationId xmlns:a16="http://schemas.microsoft.com/office/drawing/2014/main" id="{72273481-8AAC-0738-6FEF-1CC09062F4A4}"/>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 name="组合 7">
            <a:extLst>
              <a:ext uri="{FF2B5EF4-FFF2-40B4-BE49-F238E27FC236}">
                <a16:creationId xmlns:a16="http://schemas.microsoft.com/office/drawing/2014/main" id="{2B07AC75-5B75-78AF-01A8-16A32DA5D734}"/>
              </a:ext>
            </a:extLst>
          </p:cNvPr>
          <p:cNvGrpSpPr/>
          <p:nvPr/>
        </p:nvGrpSpPr>
        <p:grpSpPr>
          <a:xfrm>
            <a:off x="4601801" y="5500678"/>
            <a:ext cx="5412000" cy="790663"/>
            <a:chOff x="3703828" y="1059582"/>
            <a:chExt cx="4101695" cy="599235"/>
          </a:xfrm>
        </p:grpSpPr>
        <p:grpSp>
          <p:nvGrpSpPr>
            <p:cNvPr id="3" name="组合 8">
              <a:extLst>
                <a:ext uri="{FF2B5EF4-FFF2-40B4-BE49-F238E27FC236}">
                  <a16:creationId xmlns:a16="http://schemas.microsoft.com/office/drawing/2014/main" id="{3C62A91F-450B-F69A-453A-FA37E0839C8A}"/>
                </a:ext>
              </a:extLst>
            </p:cNvPr>
            <p:cNvGrpSpPr/>
            <p:nvPr/>
          </p:nvGrpSpPr>
          <p:grpSpPr>
            <a:xfrm>
              <a:off x="3703828" y="1059582"/>
              <a:ext cx="4101695" cy="599235"/>
              <a:chOff x="4133986" y="1170041"/>
              <a:chExt cx="3672408" cy="536519"/>
            </a:xfrm>
          </p:grpSpPr>
          <p:sp>
            <p:nvSpPr>
              <p:cNvPr id="5" name="圆角矩形 8">
                <a:extLst>
                  <a:ext uri="{FF2B5EF4-FFF2-40B4-BE49-F238E27FC236}">
                    <a16:creationId xmlns:a16="http://schemas.microsoft.com/office/drawing/2014/main" id="{C1434636-511F-486A-AA73-EF0AC8210D24}"/>
                  </a:ext>
                </a:extLst>
              </p:cNvPr>
              <p:cNvSpPr/>
              <p:nvPr/>
            </p:nvSpPr>
            <p:spPr>
              <a:xfrm>
                <a:off x="4133986" y="1170041"/>
                <a:ext cx="3672408"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latin typeface="Montserrat" pitchFamily="2" charset="0"/>
                  <a:ea typeface="微软雅黑" panose="020B0503020204020204" pitchFamily="34" charset="-122"/>
                </a:endParaRPr>
              </a:p>
            </p:txBody>
          </p:sp>
          <p:sp>
            <p:nvSpPr>
              <p:cNvPr id="6" name="圆角矩形 113">
                <a:extLst>
                  <a:ext uri="{FF2B5EF4-FFF2-40B4-BE49-F238E27FC236}">
                    <a16:creationId xmlns:a16="http://schemas.microsoft.com/office/drawing/2014/main" id="{A59B4F4A-8CAF-9B1A-003A-20A1340F9E67}"/>
                  </a:ext>
                </a:extLst>
              </p:cNvPr>
              <p:cNvSpPr/>
              <p:nvPr/>
            </p:nvSpPr>
            <p:spPr>
              <a:xfrm>
                <a:off x="4716016" y="1250029"/>
                <a:ext cx="300528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63A77"/>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65000"/>
                      <a:lumOff val="35000"/>
                    </a:schemeClr>
                  </a:solidFill>
                  <a:latin typeface="Montserrat" pitchFamily="2" charset="0"/>
                  <a:ea typeface="微软雅黑" panose="020B0503020204020204" pitchFamily="34" charset="-122"/>
                </a:endParaRPr>
              </a:p>
            </p:txBody>
          </p:sp>
          <p:sp>
            <p:nvSpPr>
              <p:cNvPr id="11" name="TextBox 48">
                <a:extLst>
                  <a:ext uri="{FF2B5EF4-FFF2-40B4-BE49-F238E27FC236}">
                    <a16:creationId xmlns:a16="http://schemas.microsoft.com/office/drawing/2014/main" id="{66226005-EFA6-5BCB-103F-8B4298A8CE44}"/>
                  </a:ext>
                </a:extLst>
              </p:cNvPr>
              <p:cNvSpPr txBox="1"/>
              <p:nvPr/>
            </p:nvSpPr>
            <p:spPr>
              <a:xfrm>
                <a:off x="4224014" y="1253634"/>
                <a:ext cx="479914" cy="396810"/>
              </a:xfrm>
              <a:prstGeom prst="rect">
                <a:avLst/>
              </a:prstGeom>
              <a:noFill/>
            </p:spPr>
            <p:txBody>
              <a:bodyPr wrap="none" rtlCol="0">
                <a:spAutoFit/>
              </a:bodyPr>
              <a:lstStyle/>
              <a:p>
                <a:r>
                  <a:rPr lang="en-US" altLang="zh-CN" sz="3200" b="1" dirty="0">
                    <a:solidFill>
                      <a:srgbClr val="663A77"/>
                    </a:solidFill>
                    <a:effectLst>
                      <a:innerShdw blurRad="63500" dist="50800" dir="10800000">
                        <a:prstClr val="black">
                          <a:alpha val="50000"/>
                        </a:prstClr>
                      </a:innerShdw>
                    </a:effectLst>
                    <a:latin typeface="Montserrat" pitchFamily="2" charset="0"/>
                    <a:ea typeface="微软雅黑" panose="020B0503020204020204" pitchFamily="34" charset="-122"/>
                  </a:rPr>
                  <a:t>05</a:t>
                </a:r>
                <a:endParaRPr lang="zh-CN" altLang="en-US" sz="3200" b="1" dirty="0">
                  <a:solidFill>
                    <a:srgbClr val="663A77"/>
                  </a:solidFill>
                  <a:effectLst>
                    <a:innerShdw blurRad="63500" dist="50800" dir="10800000">
                      <a:prstClr val="black">
                        <a:alpha val="50000"/>
                      </a:prstClr>
                    </a:innerShdw>
                  </a:effectLst>
                  <a:latin typeface="Montserrat" pitchFamily="2" charset="0"/>
                  <a:ea typeface="微软雅黑" panose="020B0503020204020204" pitchFamily="34" charset="-122"/>
                </a:endParaRPr>
              </a:p>
            </p:txBody>
          </p:sp>
        </p:grpSp>
        <p:sp>
          <p:nvSpPr>
            <p:cNvPr id="4" name="TextBox 45">
              <a:extLst>
                <a:ext uri="{FF2B5EF4-FFF2-40B4-BE49-F238E27FC236}">
                  <a16:creationId xmlns:a16="http://schemas.microsoft.com/office/drawing/2014/main" id="{D7BF1CE6-4C73-9E30-4D3C-A53A210A6786}"/>
                </a:ext>
              </a:extLst>
            </p:cNvPr>
            <p:cNvSpPr txBox="1"/>
            <p:nvPr/>
          </p:nvSpPr>
          <p:spPr>
            <a:xfrm>
              <a:off x="4417558" y="1187322"/>
              <a:ext cx="3253741" cy="349891"/>
            </a:xfrm>
            <a:prstGeom prst="rect">
              <a:avLst/>
            </a:prstGeom>
            <a:noFill/>
          </p:spPr>
          <p:txBody>
            <a:bodyPr wrap="none" rtlCol="0">
              <a:spAutoFit/>
            </a:bodyPr>
            <a:lstStyle/>
            <a:p>
              <a:r>
                <a:rPr lang="en-US" sz="2400" b="1" dirty="0">
                  <a:solidFill>
                    <a:schemeClr val="bg1"/>
                  </a:solidFill>
                  <a:latin typeface="Montserrat" pitchFamily="2" charset="0"/>
                  <a:ea typeface="微软雅黑" panose="020B0503020204020204" pitchFamily="34" charset="-122"/>
                </a:rPr>
                <a:t>MIXED STRATEGY GAMES</a:t>
              </a:r>
              <a:endParaRPr lang="zh-CN" altLang="en-US" sz="2400" b="1" dirty="0">
                <a:solidFill>
                  <a:schemeClr val="bg1"/>
                </a:solidFill>
                <a:latin typeface="Montserrat" pitchFamily="2" charset="0"/>
                <a:ea typeface="微软雅黑" panose="020B0503020204020204" pitchFamily="34" charset="-122"/>
              </a:endParaRPr>
            </a:p>
          </p:txBody>
        </p:sp>
      </p:grpSp>
    </p:spTree>
    <p:extLst>
      <p:ext uri="{BB962C8B-B14F-4D97-AF65-F5344CB8AC3E}">
        <p14:creationId xmlns:p14="http://schemas.microsoft.com/office/powerpoint/2010/main" val="705901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anim calcmode="lin" valueType="num">
                                          <p:cBhvr>
                                            <p:cTn id="13" dur="1000" fill="hold"/>
                                            <p:tgtEl>
                                              <p:spTgt spid="107"/>
                                            </p:tgtEl>
                                            <p:attrNameLst>
                                              <p:attrName>ppt_x</p:attrName>
                                            </p:attrNameLst>
                                          </p:cBhvr>
                                          <p:tavLst>
                                            <p:tav tm="0">
                                              <p:val>
                                                <p:strVal val="#ppt_x"/>
                                              </p:val>
                                            </p:tav>
                                            <p:tav tm="100000">
                                              <p:val>
                                                <p:strVal val="#ppt_x"/>
                                              </p:val>
                                            </p:tav>
                                          </p:tavLst>
                                        </p:anim>
                                        <p:anim calcmode="lin" valueType="num">
                                          <p:cBhvr>
                                            <p:cTn id="14" dur="1000" fill="hold"/>
                                            <p:tgtEl>
                                              <p:spTgt spid="10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anim calcmode="lin" valueType="num">
                                          <p:cBhvr>
                                            <p:cTn id="18" dur="1000" fill="hold"/>
                                            <p:tgtEl>
                                              <p:spTgt spid="108"/>
                                            </p:tgtEl>
                                            <p:attrNameLst>
                                              <p:attrName>ppt_x</p:attrName>
                                            </p:attrNameLst>
                                          </p:cBhvr>
                                          <p:tavLst>
                                            <p:tav tm="0">
                                              <p:val>
                                                <p:strVal val="#ppt_x"/>
                                              </p:val>
                                            </p:tav>
                                            <p:tav tm="100000">
                                              <p:val>
                                                <p:strVal val="#ppt_x"/>
                                              </p:val>
                                            </p:tav>
                                          </p:tavLst>
                                        </p:anim>
                                        <p:anim calcmode="lin" valueType="num">
                                          <p:cBhvr>
                                            <p:cTn id="19" dur="1000" fill="hold"/>
                                            <p:tgtEl>
                                              <p:spTgt spid="10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Effect transition="in" filter="fade">
                                          <p:cBhvr>
                                            <p:cTn id="25" dur="500"/>
                                            <p:tgtEl>
                                              <p:spTgt spid="66"/>
                                            </p:tgtEl>
                                          </p:cBhvr>
                                        </p:animEffect>
                                        <p:anim calcmode="lin" valueType="num">
                                          <p:cBhvr>
                                            <p:cTn id="26" dur="500" fill="hold"/>
                                            <p:tgtEl>
                                              <p:spTgt spid="66"/>
                                            </p:tgtEl>
                                            <p:attrNameLst>
                                              <p:attrName>ppt_x</p:attrName>
                                            </p:attrNameLst>
                                          </p:cBhvr>
                                          <p:tavLst>
                                            <p:tav tm="0">
                                              <p:val>
                                                <p:fltVal val="0.5"/>
                                              </p:val>
                                            </p:tav>
                                            <p:tav tm="100000">
                                              <p:val>
                                                <p:strVal val="#ppt_x"/>
                                              </p:val>
                                            </p:tav>
                                          </p:tavLst>
                                        </p:anim>
                                        <p:anim calcmode="lin" valueType="num">
                                          <p:cBhvr>
                                            <p:cTn id="27" dur="500" fill="hold"/>
                                            <p:tgtEl>
                                              <p:spTgt spid="66"/>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500"/>
                                </p:stCondLst>
                                <p:childTnLst>
                                  <p:par>
                                    <p:cTn id="34" presetID="2" presetClass="entr" presetSubtype="1" fill="hold" nodeType="afterEffect" p14:presetBounceEnd="40000">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14:bounceEnd="40000">
                                          <p:cBhvr additive="base">
                                            <p:cTn id="36" dur="2000" fill="hold"/>
                                            <p:tgtEl>
                                              <p:spTgt spid="86"/>
                                            </p:tgtEl>
                                            <p:attrNameLst>
                                              <p:attrName>ppt_x</p:attrName>
                                            </p:attrNameLst>
                                          </p:cBhvr>
                                          <p:tavLst>
                                            <p:tav tm="0">
                                              <p:val>
                                                <p:strVal val="#ppt_x"/>
                                              </p:val>
                                            </p:tav>
                                            <p:tav tm="100000">
                                              <p:val>
                                                <p:strVal val="#ppt_x"/>
                                              </p:val>
                                            </p:tav>
                                          </p:tavLst>
                                        </p:anim>
                                        <p:anim calcmode="lin" valueType="num" p14:bounceEnd="40000">
                                          <p:cBhvr additive="base">
                                            <p:cTn id="37" dur="2000" fill="hold"/>
                                            <p:tgtEl>
                                              <p:spTgt spid="86"/>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1" fill="hold" nodeType="afterEffect" p14:presetBounceEnd="40000">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14:bounceEnd="40000">
                                          <p:cBhvr additive="base">
                                            <p:cTn id="41" dur="2000" fill="hold"/>
                                            <p:tgtEl>
                                              <p:spTgt spid="89"/>
                                            </p:tgtEl>
                                            <p:attrNameLst>
                                              <p:attrName>ppt_x</p:attrName>
                                            </p:attrNameLst>
                                          </p:cBhvr>
                                          <p:tavLst>
                                            <p:tav tm="0">
                                              <p:val>
                                                <p:strVal val="#ppt_x"/>
                                              </p:val>
                                            </p:tav>
                                            <p:tav tm="100000">
                                              <p:val>
                                                <p:strVal val="#ppt_x"/>
                                              </p:val>
                                            </p:tav>
                                          </p:tavLst>
                                        </p:anim>
                                        <p:anim calcmode="lin" valueType="num" p14:bounceEnd="40000">
                                          <p:cBhvr additive="base">
                                            <p:cTn id="42" dur="2000" fill="hold"/>
                                            <p:tgtEl>
                                              <p:spTgt spid="89"/>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 presetClass="entr" presetSubtype="1" fill="hold" nodeType="afterEffect" p14:presetBounceEnd="40000">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14:bounceEnd="40000">
                                          <p:cBhvr additive="base">
                                            <p:cTn id="46" dur="2000" fill="hold"/>
                                            <p:tgtEl>
                                              <p:spTgt spid="92"/>
                                            </p:tgtEl>
                                            <p:attrNameLst>
                                              <p:attrName>ppt_x</p:attrName>
                                            </p:attrNameLst>
                                          </p:cBhvr>
                                          <p:tavLst>
                                            <p:tav tm="0">
                                              <p:val>
                                                <p:strVal val="#ppt_x"/>
                                              </p:val>
                                            </p:tav>
                                            <p:tav tm="100000">
                                              <p:val>
                                                <p:strVal val="#ppt_x"/>
                                              </p:val>
                                            </p:tav>
                                          </p:tavLst>
                                        </p:anim>
                                        <p:anim calcmode="lin" valueType="num" p14:bounceEnd="40000">
                                          <p:cBhvr additive="base">
                                            <p:cTn id="47" dur="2000" fill="hold"/>
                                            <p:tgtEl>
                                              <p:spTgt spid="92"/>
                                            </p:tgtEl>
                                            <p:attrNameLst>
                                              <p:attrName>ppt_y</p:attrName>
                                            </p:attrNameLst>
                                          </p:cBhvr>
                                          <p:tavLst>
                                            <p:tav tm="0">
                                              <p:val>
                                                <p:strVal val="0-#ppt_h/2"/>
                                              </p:val>
                                            </p:tav>
                                            <p:tav tm="100000">
                                              <p:val>
                                                <p:strVal val="#ppt_y"/>
                                              </p:val>
                                            </p:tav>
                                          </p:tavLst>
                                        </p:anim>
                                      </p:childTnLst>
                                    </p:cTn>
                                  </p:par>
                                </p:childTnLst>
                              </p:cTn>
                            </p:par>
                            <p:par>
                              <p:cTn id="48" fill="hold">
                                <p:stCondLst>
                                  <p:cond delay="6500"/>
                                </p:stCondLst>
                                <p:childTnLst>
                                  <p:par>
                                    <p:cTn id="49" presetID="2" presetClass="entr" presetSubtype="1" fill="hold" nodeType="afterEffect" p14:presetBounceEnd="40000">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14:bounceEnd="40000">
                                          <p:cBhvr additive="base">
                                            <p:cTn id="51" dur="20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52" dur="20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1000"/>
                                            <p:tgtEl>
                                              <p:spTgt spid="60"/>
                                            </p:tgtEl>
                                          </p:cBhvr>
                                        </p:animEffect>
                                        <p:anim calcmode="lin" valueType="num">
                                          <p:cBhvr>
                                            <p:cTn id="64" dur="1000" fill="hold"/>
                                            <p:tgtEl>
                                              <p:spTgt spid="60"/>
                                            </p:tgtEl>
                                            <p:attrNameLst>
                                              <p:attrName>ppt_x</p:attrName>
                                            </p:attrNameLst>
                                          </p:cBhvr>
                                          <p:tavLst>
                                            <p:tav tm="0">
                                              <p:val>
                                                <p:strVal val="#ppt_x"/>
                                              </p:val>
                                            </p:tav>
                                            <p:tav tm="100000">
                                              <p:val>
                                                <p:strVal val="#ppt_x"/>
                                              </p:val>
                                            </p:tav>
                                          </p:tavLst>
                                        </p:anim>
                                        <p:anim calcmode="lin" valueType="num">
                                          <p:cBhvr>
                                            <p:cTn id="6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ircle(in)">
                                          <p:cBhvr>
                                            <p:cTn id="70" dur="2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randombar(horizontal)">
                                          <p:cBhvr>
                                            <p:cTn id="75" dur="500"/>
                                            <p:tgtEl>
                                              <p:spTgt spid="54"/>
                                            </p:tgtEl>
                                          </p:cBhvr>
                                        </p:animEffect>
                                      </p:childTnLst>
                                    </p:cTn>
                                  </p:par>
                                </p:childTnLst>
                              </p:cTn>
                            </p:par>
                            <p:par>
                              <p:cTn id="76" fill="hold">
                                <p:stCondLst>
                                  <p:cond delay="500"/>
                                </p:stCondLst>
                                <p:childTnLst>
                                  <p:par>
                                    <p:cTn id="77" presetID="2" presetClass="entr" presetSubtype="1" fill="hold" nodeType="afterEffect" p14:presetBounceEnd="40000">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14:bounceEnd="40000">
                                          <p:cBhvr additive="base">
                                            <p:cTn id="79" dur="20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80" dur="20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500" fill="hold"/>
                                            <p:tgtEl>
                                              <p:spTgt spid="2"/>
                                            </p:tgtEl>
                                            <p:attrNameLst>
                                              <p:attrName>ppt_w</p:attrName>
                                            </p:attrNameLst>
                                          </p:cBhvr>
                                          <p:tavLst>
                                            <p:tav tm="0">
                                              <p:val>
                                                <p:fltVal val="0"/>
                                              </p:val>
                                            </p:tav>
                                            <p:tav tm="100000">
                                              <p:val>
                                                <p:strVal val="#ppt_w"/>
                                              </p:val>
                                            </p:tav>
                                          </p:tavLst>
                                        </p:anim>
                                        <p:anim calcmode="lin" valueType="num">
                                          <p:cBhvr>
                                            <p:cTn id="86" dur="500" fill="hold"/>
                                            <p:tgtEl>
                                              <p:spTgt spid="2"/>
                                            </p:tgtEl>
                                            <p:attrNameLst>
                                              <p:attrName>ppt_h</p:attrName>
                                            </p:attrNameLst>
                                          </p:cBhvr>
                                          <p:tavLst>
                                            <p:tav tm="0">
                                              <p:val>
                                                <p:fltVal val="0"/>
                                              </p:val>
                                            </p:tav>
                                            <p:tav tm="100000">
                                              <p:val>
                                                <p:strVal val="#ppt_h"/>
                                              </p:val>
                                            </p:tav>
                                          </p:tavLst>
                                        </p:anim>
                                        <p:animEffect transition="in" filter="fade">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7" grpId="0" animBg="1"/>
          <p:bldP spid="10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anim calcmode="lin" valueType="num">
                                          <p:cBhvr>
                                            <p:cTn id="13" dur="1000" fill="hold"/>
                                            <p:tgtEl>
                                              <p:spTgt spid="107"/>
                                            </p:tgtEl>
                                            <p:attrNameLst>
                                              <p:attrName>ppt_x</p:attrName>
                                            </p:attrNameLst>
                                          </p:cBhvr>
                                          <p:tavLst>
                                            <p:tav tm="0">
                                              <p:val>
                                                <p:strVal val="#ppt_x"/>
                                              </p:val>
                                            </p:tav>
                                            <p:tav tm="100000">
                                              <p:val>
                                                <p:strVal val="#ppt_x"/>
                                              </p:val>
                                            </p:tav>
                                          </p:tavLst>
                                        </p:anim>
                                        <p:anim calcmode="lin" valueType="num">
                                          <p:cBhvr>
                                            <p:cTn id="14" dur="1000" fill="hold"/>
                                            <p:tgtEl>
                                              <p:spTgt spid="10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anim calcmode="lin" valueType="num">
                                          <p:cBhvr>
                                            <p:cTn id="18" dur="1000" fill="hold"/>
                                            <p:tgtEl>
                                              <p:spTgt spid="108"/>
                                            </p:tgtEl>
                                            <p:attrNameLst>
                                              <p:attrName>ppt_x</p:attrName>
                                            </p:attrNameLst>
                                          </p:cBhvr>
                                          <p:tavLst>
                                            <p:tav tm="0">
                                              <p:val>
                                                <p:strVal val="#ppt_x"/>
                                              </p:val>
                                            </p:tav>
                                            <p:tav tm="100000">
                                              <p:val>
                                                <p:strVal val="#ppt_x"/>
                                              </p:val>
                                            </p:tav>
                                          </p:tavLst>
                                        </p:anim>
                                        <p:anim calcmode="lin" valueType="num">
                                          <p:cBhvr>
                                            <p:cTn id="19" dur="1000" fill="hold"/>
                                            <p:tgtEl>
                                              <p:spTgt spid="10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Effect transition="in" filter="fade">
                                          <p:cBhvr>
                                            <p:cTn id="25" dur="500"/>
                                            <p:tgtEl>
                                              <p:spTgt spid="66"/>
                                            </p:tgtEl>
                                          </p:cBhvr>
                                        </p:animEffect>
                                        <p:anim calcmode="lin" valueType="num">
                                          <p:cBhvr>
                                            <p:cTn id="26" dur="500" fill="hold"/>
                                            <p:tgtEl>
                                              <p:spTgt spid="66"/>
                                            </p:tgtEl>
                                            <p:attrNameLst>
                                              <p:attrName>ppt_x</p:attrName>
                                            </p:attrNameLst>
                                          </p:cBhvr>
                                          <p:tavLst>
                                            <p:tav tm="0">
                                              <p:val>
                                                <p:fltVal val="0.5"/>
                                              </p:val>
                                            </p:tav>
                                            <p:tav tm="100000">
                                              <p:val>
                                                <p:strVal val="#ppt_x"/>
                                              </p:val>
                                            </p:tav>
                                          </p:tavLst>
                                        </p:anim>
                                        <p:anim calcmode="lin" valueType="num">
                                          <p:cBhvr>
                                            <p:cTn id="27" dur="500" fill="hold"/>
                                            <p:tgtEl>
                                              <p:spTgt spid="66"/>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500"/>
                                </p:stCondLst>
                                <p:childTnLst>
                                  <p:par>
                                    <p:cTn id="34" presetID="2" presetClass="entr" presetSubtype="1"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000" fill="hold"/>
                                            <p:tgtEl>
                                              <p:spTgt spid="86"/>
                                            </p:tgtEl>
                                            <p:attrNameLst>
                                              <p:attrName>ppt_x</p:attrName>
                                            </p:attrNameLst>
                                          </p:cBhvr>
                                          <p:tavLst>
                                            <p:tav tm="0">
                                              <p:val>
                                                <p:strVal val="#ppt_x"/>
                                              </p:val>
                                            </p:tav>
                                            <p:tav tm="100000">
                                              <p:val>
                                                <p:strVal val="#ppt_x"/>
                                              </p:val>
                                            </p:tav>
                                          </p:tavLst>
                                        </p:anim>
                                        <p:anim calcmode="lin" valueType="num">
                                          <p:cBhvr additive="base">
                                            <p:cTn id="37" dur="2000" fill="hold"/>
                                            <p:tgtEl>
                                              <p:spTgt spid="86"/>
                                            </p:tgtEl>
                                            <p:attrNameLst>
                                              <p:attrName>ppt_y</p:attrName>
                                            </p:attrNameLst>
                                          </p:cBhvr>
                                          <p:tavLst>
                                            <p:tav tm="0">
                                              <p:val>
                                                <p:strVal val="0-#ppt_h/2"/>
                                              </p:val>
                                            </p:tav>
                                            <p:tav tm="100000">
                                              <p:val>
                                                <p:strVal val="#ppt_y"/>
                                              </p:val>
                                            </p:tav>
                                          </p:tavLst>
                                        </p:anim>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2000" fill="hold"/>
                                            <p:tgtEl>
                                              <p:spTgt spid="89"/>
                                            </p:tgtEl>
                                            <p:attrNameLst>
                                              <p:attrName>ppt_x</p:attrName>
                                            </p:attrNameLst>
                                          </p:cBhvr>
                                          <p:tavLst>
                                            <p:tav tm="0">
                                              <p:val>
                                                <p:strVal val="#ppt_x"/>
                                              </p:val>
                                            </p:tav>
                                            <p:tav tm="100000">
                                              <p:val>
                                                <p:strVal val="#ppt_x"/>
                                              </p:val>
                                            </p:tav>
                                          </p:tavLst>
                                        </p:anim>
                                        <p:anim calcmode="lin" valueType="num">
                                          <p:cBhvr additive="base">
                                            <p:cTn id="42" dur="2000" fill="hold"/>
                                            <p:tgtEl>
                                              <p:spTgt spid="89"/>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 presetClass="entr" presetSubtype="1" fill="hold" nodeType="after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2000" fill="hold"/>
                                            <p:tgtEl>
                                              <p:spTgt spid="92"/>
                                            </p:tgtEl>
                                            <p:attrNameLst>
                                              <p:attrName>ppt_x</p:attrName>
                                            </p:attrNameLst>
                                          </p:cBhvr>
                                          <p:tavLst>
                                            <p:tav tm="0">
                                              <p:val>
                                                <p:strVal val="#ppt_x"/>
                                              </p:val>
                                            </p:tav>
                                            <p:tav tm="100000">
                                              <p:val>
                                                <p:strVal val="#ppt_x"/>
                                              </p:val>
                                            </p:tav>
                                          </p:tavLst>
                                        </p:anim>
                                        <p:anim calcmode="lin" valueType="num">
                                          <p:cBhvr additive="base">
                                            <p:cTn id="47" dur="2000" fill="hold"/>
                                            <p:tgtEl>
                                              <p:spTgt spid="92"/>
                                            </p:tgtEl>
                                            <p:attrNameLst>
                                              <p:attrName>ppt_y</p:attrName>
                                            </p:attrNameLst>
                                          </p:cBhvr>
                                          <p:tavLst>
                                            <p:tav tm="0">
                                              <p:val>
                                                <p:strVal val="0-#ppt_h/2"/>
                                              </p:val>
                                            </p:tav>
                                            <p:tav tm="100000">
                                              <p:val>
                                                <p:strVal val="#ppt_y"/>
                                              </p:val>
                                            </p:tav>
                                          </p:tavLst>
                                        </p:anim>
                                      </p:childTnLst>
                                    </p:cTn>
                                  </p:par>
                                </p:childTnLst>
                              </p:cTn>
                            </p:par>
                            <p:par>
                              <p:cTn id="48" fill="hold">
                                <p:stCondLst>
                                  <p:cond delay="6500"/>
                                </p:stCondLst>
                                <p:childTnLst>
                                  <p:par>
                                    <p:cTn id="49" presetID="2" presetClass="entr" presetSubtype="1"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2000" fill="hold"/>
                                            <p:tgtEl>
                                              <p:spTgt spid="95"/>
                                            </p:tgtEl>
                                            <p:attrNameLst>
                                              <p:attrName>ppt_x</p:attrName>
                                            </p:attrNameLst>
                                          </p:cBhvr>
                                          <p:tavLst>
                                            <p:tav tm="0">
                                              <p:val>
                                                <p:strVal val="#ppt_x"/>
                                              </p:val>
                                            </p:tav>
                                            <p:tav tm="100000">
                                              <p:val>
                                                <p:strVal val="#ppt_x"/>
                                              </p:val>
                                            </p:tav>
                                          </p:tavLst>
                                        </p:anim>
                                        <p:anim calcmode="lin" valueType="num">
                                          <p:cBhvr additive="base">
                                            <p:cTn id="52" dur="20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1000"/>
                                            <p:tgtEl>
                                              <p:spTgt spid="60"/>
                                            </p:tgtEl>
                                          </p:cBhvr>
                                        </p:animEffect>
                                        <p:anim calcmode="lin" valueType="num">
                                          <p:cBhvr>
                                            <p:cTn id="64" dur="1000" fill="hold"/>
                                            <p:tgtEl>
                                              <p:spTgt spid="60"/>
                                            </p:tgtEl>
                                            <p:attrNameLst>
                                              <p:attrName>ppt_x</p:attrName>
                                            </p:attrNameLst>
                                          </p:cBhvr>
                                          <p:tavLst>
                                            <p:tav tm="0">
                                              <p:val>
                                                <p:strVal val="#ppt_x"/>
                                              </p:val>
                                            </p:tav>
                                            <p:tav tm="100000">
                                              <p:val>
                                                <p:strVal val="#ppt_x"/>
                                              </p:val>
                                            </p:tav>
                                          </p:tavLst>
                                        </p:anim>
                                        <p:anim calcmode="lin" valueType="num">
                                          <p:cBhvr>
                                            <p:cTn id="6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ircle(in)">
                                          <p:cBhvr>
                                            <p:cTn id="70" dur="2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randombar(horizontal)">
                                          <p:cBhvr>
                                            <p:cTn id="75" dur="500"/>
                                            <p:tgtEl>
                                              <p:spTgt spid="54"/>
                                            </p:tgtEl>
                                          </p:cBhvr>
                                        </p:animEffect>
                                      </p:childTnLst>
                                    </p:cTn>
                                  </p:par>
                                </p:childTnLst>
                              </p:cTn>
                            </p:par>
                            <p:par>
                              <p:cTn id="76" fill="hold">
                                <p:stCondLst>
                                  <p:cond delay="500"/>
                                </p:stCondLst>
                                <p:childTnLst>
                                  <p:par>
                                    <p:cTn id="77" presetID="2" presetClass="entr" presetSubtype="1"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2000" fill="hold"/>
                                            <p:tgtEl>
                                              <p:spTgt spid="83"/>
                                            </p:tgtEl>
                                            <p:attrNameLst>
                                              <p:attrName>ppt_x</p:attrName>
                                            </p:attrNameLst>
                                          </p:cBhvr>
                                          <p:tavLst>
                                            <p:tav tm="0">
                                              <p:val>
                                                <p:strVal val="#ppt_x"/>
                                              </p:val>
                                            </p:tav>
                                            <p:tav tm="100000">
                                              <p:val>
                                                <p:strVal val="#ppt_x"/>
                                              </p:val>
                                            </p:tav>
                                          </p:tavLst>
                                        </p:anim>
                                        <p:anim calcmode="lin" valueType="num">
                                          <p:cBhvr additive="base">
                                            <p:cTn id="80" dur="20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500" fill="hold"/>
                                            <p:tgtEl>
                                              <p:spTgt spid="2"/>
                                            </p:tgtEl>
                                            <p:attrNameLst>
                                              <p:attrName>ppt_w</p:attrName>
                                            </p:attrNameLst>
                                          </p:cBhvr>
                                          <p:tavLst>
                                            <p:tav tm="0">
                                              <p:val>
                                                <p:fltVal val="0"/>
                                              </p:val>
                                            </p:tav>
                                            <p:tav tm="100000">
                                              <p:val>
                                                <p:strVal val="#ppt_w"/>
                                              </p:val>
                                            </p:tav>
                                          </p:tavLst>
                                        </p:anim>
                                        <p:anim calcmode="lin" valueType="num">
                                          <p:cBhvr>
                                            <p:cTn id="86" dur="500" fill="hold"/>
                                            <p:tgtEl>
                                              <p:spTgt spid="2"/>
                                            </p:tgtEl>
                                            <p:attrNameLst>
                                              <p:attrName>ppt_h</p:attrName>
                                            </p:attrNameLst>
                                          </p:cBhvr>
                                          <p:tavLst>
                                            <p:tav tm="0">
                                              <p:val>
                                                <p:fltVal val="0"/>
                                              </p:val>
                                            </p:tav>
                                            <p:tav tm="100000">
                                              <p:val>
                                                <p:strVal val="#ppt_h"/>
                                              </p:val>
                                            </p:tav>
                                          </p:tavLst>
                                        </p:anim>
                                        <p:animEffect transition="in" filter="fade">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7" grpId="0" animBg="1"/>
          <p:bldP spid="10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5" name="TextBox 4"/>
          <p:cNvSpPr txBox="1"/>
          <p:nvPr/>
        </p:nvSpPr>
        <p:spPr>
          <a:xfrm>
            <a:off x="4260977" y="744091"/>
            <a:ext cx="35260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rPr>
              <a:t>CHIẾN LƯỢC HỖN HỢP</a:t>
            </a:r>
          </a:p>
        </p:txBody>
      </p:sp>
      <p:sp>
        <p:nvSpPr>
          <p:cNvPr id="6" name="TextBox 5"/>
          <p:cNvSpPr txBox="1"/>
          <p:nvPr/>
        </p:nvSpPr>
        <p:spPr>
          <a:xfrm>
            <a:off x="750499" y="1947250"/>
            <a:ext cx="9714744" cy="440120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túy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còn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giá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trị</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maximin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minimax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Khi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sử</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dụng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hỗn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pháp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tần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sử</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8162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FFF6-C364-115B-0967-BF5FF49D12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EB5F10-7512-9370-36AA-5739E3DD098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BBB57A1-8A52-2D9C-4954-D682E747D877}"/>
              </a:ext>
            </a:extLst>
          </p:cNvPr>
          <p:cNvPicPr>
            <a:picLocks noChangeAspect="1"/>
          </p:cNvPicPr>
          <p:nvPr/>
        </p:nvPicPr>
        <p:blipFill>
          <a:blip r:embed="rId2"/>
          <a:stretch>
            <a:fillRect/>
          </a:stretch>
        </p:blipFill>
        <p:spPr>
          <a:xfrm>
            <a:off x="3490912" y="1781175"/>
            <a:ext cx="5210175" cy="3295650"/>
          </a:xfrm>
          <a:prstGeom prst="rect">
            <a:avLst/>
          </a:prstGeom>
        </p:spPr>
      </p:pic>
    </p:spTree>
    <p:extLst>
      <p:ext uri="{BB962C8B-B14F-4D97-AF65-F5344CB8AC3E}">
        <p14:creationId xmlns:p14="http://schemas.microsoft.com/office/powerpoint/2010/main" val="316931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548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6" name="TextBox 5"/>
          <p:cNvSpPr txBox="1"/>
          <p:nvPr/>
        </p:nvSpPr>
        <p:spPr>
          <a:xfrm>
            <a:off x="163901" y="548680"/>
            <a:ext cx="118343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là đội tấn công cố gắng tăng th</a:t>
            </a:r>
            <a:r>
              <a:rPr lang="en-US" sz="2000" dirty="0">
                <a:solidFill>
                  <a:prstClr val="black"/>
                </a:solidFill>
                <a:latin typeface="Times New Roman" panose="02020603050405020304" pitchFamily="18" charset="0"/>
                <a:cs typeface="Times New Roman" panose="02020603050405020304" pitchFamily="18" charset="0"/>
              </a:rPr>
              <a:t>ê</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 điểm và đội B là đội phòng thủ cố gắng giữ cho điểm của đội A là thấp nhất.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mô</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A,B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p:cNvSpPr txBox="1"/>
          <p:nvPr/>
        </p:nvSpPr>
        <p:spPr>
          <a:xfrm>
            <a:off x="6495927" y="1558662"/>
            <a:ext cx="3348372" cy="1384995"/>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hiến lược tấn công của A</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1</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running play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2</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passing play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hiến lược phòng thủ của B</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1</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=run defense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2</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=pass defense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921830" y="3742579"/>
            <a:ext cx="4724289"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Áp dụng 5 bước thủ tục sử dụng nhận định chiến lược thuần túy, cột ngang lấy điểm nhỏ nhất, cột min lấy điểm cao nhất, như sau</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923609" y="5165229"/>
            <a:ext cx="3528391"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p= xác xuất đội A chọn </a:t>
            </a:r>
            <a:r>
              <a:rPr kumimoji="0" lang="vi-VN" sz="1400" b="0" i="0" u="none" strike="noStrike" kern="1200" cap="none" spc="0" normalizeH="0" baseline="0" noProof="0">
                <a:ln>
                  <a:noFill/>
                </a:ln>
                <a:solidFill>
                  <a:prstClr val="black"/>
                </a:solidFill>
                <a:effectLst/>
                <a:uLnTx/>
                <a:uFillTx/>
                <a:latin typeface="Arial (Body)"/>
                <a:ea typeface="+mn-ea"/>
                <a:cs typeface="+mn-cs"/>
              </a:rPr>
              <a:t>A</a:t>
            </a:r>
            <a:r>
              <a:rPr kumimoji="0" lang="en-US" sz="1400" b="0" i="0" u="none" strike="noStrike" kern="1200" cap="none" spc="0" normalizeH="0" baseline="-25000" noProof="0">
                <a:ln>
                  <a:noFill/>
                </a:ln>
                <a:solidFill>
                  <a:prstClr val="black"/>
                </a:solidFill>
                <a:effectLst/>
                <a:uLnTx/>
                <a:uFillTx/>
                <a:latin typeface="Arial (Body)"/>
                <a:ea typeface="+mn-ea"/>
                <a:cs typeface="+mn-cs"/>
              </a:rPr>
              <a:t>1</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1-p = xác  suất đội A chọ</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n </a:t>
            </a:r>
            <a:r>
              <a:rPr kumimoji="0" lang="vi-VN" sz="1400" b="0" i="0" u="none" strike="noStrike" kern="1200" cap="none" spc="0" normalizeH="0" baseline="0" noProof="0">
                <a:ln>
                  <a:noFill/>
                </a:ln>
                <a:solidFill>
                  <a:prstClr val="black"/>
                </a:solidFill>
                <a:effectLst/>
                <a:uLnTx/>
                <a:uFillTx/>
                <a:latin typeface="Arial (Body)"/>
                <a:ea typeface="+mn-ea"/>
                <a:cs typeface="+mn-cs"/>
              </a:rPr>
              <a:t>A</a:t>
            </a:r>
            <a:r>
              <a:rPr kumimoji="0" lang="vi-VN" sz="1400" b="0" i="0" u="none" strike="noStrike" kern="1200" cap="none" spc="0" normalizeH="0" baseline="-25000" noProof="0">
                <a:ln>
                  <a:noFill/>
                </a:ln>
                <a:solidFill>
                  <a:prstClr val="black"/>
                </a:solidFill>
                <a:effectLst/>
                <a:uLnTx/>
                <a:uFillTx/>
                <a:latin typeface="Arial (Body)"/>
                <a:ea typeface="+mn-ea"/>
                <a:cs typeface="+mn-cs"/>
              </a:rPr>
              <a:t>2</a:t>
            </a:r>
            <a:endParaRPr kumimoji="0" lang="en-US" sz="14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5921830" y="4765119"/>
            <a:ext cx="4724289" cy="209288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Nếu đội B chọn B</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1</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EV(điểm)</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1p+15(1-p)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Nếu đội B chọn 1 pass definse được ghi ở cột B</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2</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giá trị kì vọng của điểm của đội A được tính như sau</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Nếu đội B chọn B</a:t>
            </a:r>
            <a:r>
              <a:rPr kumimoji="0" lang="vi-VN" sz="14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2</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EV(điểm)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6p+0(1-p)</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C3A086F-9D7C-107B-B470-2D9D2DF38EF7}"/>
              </a:ext>
            </a:extLst>
          </p:cNvPr>
          <p:cNvPicPr>
            <a:picLocks noChangeAspect="1"/>
          </p:cNvPicPr>
          <p:nvPr/>
        </p:nvPicPr>
        <p:blipFill>
          <a:blip r:embed="rId2"/>
          <a:stretch>
            <a:fillRect/>
          </a:stretch>
        </p:blipFill>
        <p:spPr>
          <a:xfrm>
            <a:off x="711655" y="1631779"/>
            <a:ext cx="5210175" cy="3295650"/>
          </a:xfrm>
          <a:prstGeom prst="rect">
            <a:avLst/>
          </a:prstGeom>
        </p:spPr>
      </p:pic>
    </p:spTree>
    <p:extLst>
      <p:ext uri="{BB962C8B-B14F-4D97-AF65-F5344CB8AC3E}">
        <p14:creationId xmlns:p14="http://schemas.microsoft.com/office/powerpoint/2010/main" val="2668829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 calcmode="lin" valueType="num">
                                      <p:cBhvr>
                                        <p:cTn id="34" dur="1000" fill="hold"/>
                                        <p:tgtEl>
                                          <p:spTgt spid="19"/>
                                        </p:tgtEl>
                                        <p:attrNameLst>
                                          <p:attrName>style.rotation</p:attrName>
                                        </p:attrNameLst>
                                      </p:cBhvr>
                                      <p:tavLst>
                                        <p:tav tm="0">
                                          <p:val>
                                            <p:fltVal val="90"/>
                                          </p:val>
                                        </p:tav>
                                        <p:tav tm="100000">
                                          <p:val>
                                            <p:fltVal val="0"/>
                                          </p:val>
                                        </p:tav>
                                      </p:tavLst>
                                    </p:anim>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P spid="18"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483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5" name="TextBox 4"/>
          <p:cNvSpPr txBox="1"/>
          <p:nvPr/>
        </p:nvSpPr>
        <p:spPr>
          <a:xfrm>
            <a:off x="285783" y="483078"/>
            <a:ext cx="87129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Để đảm bảo đội B không thể thay đổi chiến lược và giảm giá trị kì vọng của điểm từ đội A, chúng ta cái đặt 2 giá trị kì vọng như nhau và giải quyết giá trị của p:</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FF0000"/>
                </a:solidFill>
                <a:effectLst/>
                <a:uLnTx/>
                <a:uFillTx/>
                <a:latin typeface="Arial (Body)"/>
                <a:ea typeface="+mn-ea"/>
                <a:cs typeface="+mn-cs"/>
              </a:rPr>
              <a:t>1p+ 15(1-p)=6p</a:t>
            </a:r>
            <a:r>
              <a:rPr kumimoji="0" lang="en-US" sz="2000" b="1" i="0" u="none" strike="noStrike" kern="1200" cap="none" spc="0" normalizeH="0" baseline="0" noProof="0">
                <a:ln>
                  <a:noFill/>
                </a:ln>
                <a:solidFill>
                  <a:srgbClr val="FF0000"/>
                </a:solidFill>
                <a:effectLst/>
                <a:uLnTx/>
                <a:uFillTx/>
                <a:latin typeface="Arial (Body)"/>
                <a:ea typeface="+mn-ea"/>
                <a:cs typeface="+mn-cs"/>
                <a:sym typeface="Wingdings" panose="05000000000000000000" pitchFamily="2" charset="2"/>
              </a:rPr>
              <a:t></a:t>
            </a:r>
            <a:r>
              <a:rPr kumimoji="0" lang="vi-VN" sz="2000" b="1" i="0" u="none" strike="noStrike" kern="1200" cap="none" spc="0" normalizeH="0" baseline="0" noProof="0">
                <a:ln>
                  <a:noFill/>
                </a:ln>
                <a:solidFill>
                  <a:srgbClr val="FF0000"/>
                </a:solidFill>
                <a:effectLst/>
                <a:uLnTx/>
                <a:uFillTx/>
                <a:latin typeface="Arial (Body)"/>
                <a:ea typeface="+mn-ea"/>
                <a:cs typeface="+mn-cs"/>
              </a:rPr>
              <a:t>20p=15</a:t>
            </a:r>
            <a:r>
              <a:rPr kumimoji="0" lang="en-US" sz="2000" b="1" i="0" u="none" strike="noStrike" kern="1200" cap="none" spc="0" normalizeH="0" baseline="0" noProof="0">
                <a:ln>
                  <a:noFill/>
                </a:ln>
                <a:solidFill>
                  <a:srgbClr val="FF0000"/>
                </a:solidFill>
                <a:effectLst/>
                <a:uLnTx/>
                <a:uFillTx/>
                <a:latin typeface="Arial (Body)"/>
                <a:ea typeface="+mn-ea"/>
                <a:cs typeface="+mn-cs"/>
                <a:sym typeface="Wingdings" panose="05000000000000000000" pitchFamily="2" charset="2"/>
              </a:rPr>
              <a:t></a:t>
            </a:r>
            <a:r>
              <a:rPr kumimoji="0" lang="vi-VN" sz="2000" b="1" i="0" u="none" strike="noStrike" kern="1200" cap="none" spc="0" normalizeH="0" baseline="0" noProof="0">
                <a:ln>
                  <a:noFill/>
                </a:ln>
                <a:solidFill>
                  <a:srgbClr val="FF0000"/>
                </a:solidFill>
                <a:effectLst/>
                <a:uLnTx/>
                <a:uFillTx/>
                <a:latin typeface="Arial (Body)"/>
                <a:ea typeface="+mn-ea"/>
                <a:cs typeface="+mn-cs"/>
              </a:rPr>
              <a:t>p=0.75</a:t>
            </a:r>
            <a:endParaRPr kumimoji="0" lang="en-US" sz="2000" b="1" i="0" u="none" strike="noStrike" kern="1200" cap="none" spc="0" normalizeH="0" baseline="0" noProof="0">
              <a:ln>
                <a:noFill/>
              </a:ln>
              <a:solidFill>
                <a:srgbClr val="FF0000"/>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với p=0.75;(1-p)=1-0.75=0.25. kết quả đó nói là đội A sẽ chọn</a:t>
            </a:r>
            <a:r>
              <a:rPr kumimoji="0" lang="en-US" sz="2000" b="0" i="0" u="none" strike="noStrike" kern="1200" cap="none" spc="0" normalizeH="0" baseline="0" noProof="0">
                <a:ln>
                  <a:noFill/>
                </a:ln>
                <a:solidFill>
                  <a:prstClr val="black"/>
                </a:solidFill>
                <a:effectLst/>
                <a:uLnTx/>
                <a:uFillTx/>
                <a:latin typeface="Arial (Body)"/>
                <a:ea typeface="+mn-ea"/>
                <a:cs typeface="+mn-cs"/>
              </a:rPr>
              <a:t> </a:t>
            </a:r>
            <a:r>
              <a:rPr kumimoji="0" lang="vi-VN" sz="2000" b="0" i="0" u="none" strike="noStrike" kern="1200" cap="none" spc="0" normalizeH="0" baseline="0" noProof="0">
                <a:ln>
                  <a:noFill/>
                </a:ln>
                <a:solidFill>
                  <a:prstClr val="black"/>
                </a:solidFill>
                <a:effectLst/>
                <a:uLnTx/>
                <a:uFillTx/>
                <a:latin typeface="Arial (Body)"/>
                <a:ea typeface="+mn-ea"/>
                <a:cs typeface="+mn-cs"/>
              </a:rPr>
              <a:t>A</a:t>
            </a:r>
            <a:r>
              <a:rPr kumimoji="0" lang="en-US" sz="2000" b="0" i="0" u="none" strike="noStrike" kern="1200" cap="none" spc="0" normalizeH="0" baseline="-25000" noProof="0">
                <a:ln>
                  <a:noFill/>
                </a:ln>
                <a:solidFill>
                  <a:prstClr val="black"/>
                </a:solidFill>
                <a:effectLst/>
                <a:uLnTx/>
                <a:uFillTx/>
                <a:latin typeface="Arial (Body)"/>
                <a:ea typeface="+mn-ea"/>
                <a:cs typeface="+mn-cs"/>
              </a:rPr>
              <a:t>1</a:t>
            </a:r>
            <a:r>
              <a:rPr kumimoji="0" lang="vi-VN" sz="2000" b="0" i="0" u="none" strike="noStrike" kern="1200" cap="none" spc="0" normalizeH="0" baseline="0" noProof="0">
                <a:ln>
                  <a:noFill/>
                </a:ln>
                <a:solidFill>
                  <a:prstClr val="black"/>
                </a:solidFill>
                <a:effectLst/>
                <a:uLnTx/>
                <a:uFillTx/>
                <a:latin typeface="Arial (Body)"/>
                <a:ea typeface="+mn-ea"/>
                <a:cs typeface="+mn-cs"/>
              </a:rPr>
              <a:t> với 0.75a và A</a:t>
            </a:r>
            <a:r>
              <a:rPr kumimoji="0" lang="vi-VN" sz="2000" b="0" i="0" u="none" strike="noStrike" kern="1200" cap="none" spc="0" normalizeH="0" baseline="-25000" noProof="0">
                <a:ln>
                  <a:noFill/>
                </a:ln>
                <a:solidFill>
                  <a:prstClr val="black"/>
                </a:solidFill>
                <a:effectLst/>
                <a:uLnTx/>
                <a:uFillTx/>
                <a:latin typeface="Arial (Body)"/>
                <a:ea typeface="+mn-ea"/>
                <a:cs typeface="+mn-cs"/>
              </a:rPr>
              <a:t>2</a:t>
            </a:r>
            <a:r>
              <a:rPr kumimoji="0" lang="vi-VN" sz="2000" b="0" i="0" u="none" strike="noStrike" kern="1200" cap="none" spc="0" normalizeH="0" baseline="0" noProof="0">
                <a:ln>
                  <a:noFill/>
                </a:ln>
                <a:solidFill>
                  <a:prstClr val="black"/>
                </a:solidFill>
                <a:effectLst/>
                <a:uLnTx/>
                <a:uFillTx/>
                <a:latin typeface="Arial (Body)"/>
                <a:ea typeface="+mn-ea"/>
                <a:cs typeface="+mn-cs"/>
              </a:rPr>
              <a:t> với 0.25a . </a:t>
            </a:r>
            <a:r>
              <a:rPr kumimoji="0" lang="en-US" sz="2000" b="0" i="0" u="none" strike="noStrike" kern="1200" cap="none" spc="0" normalizeH="0" baseline="0" noProof="0">
                <a:ln>
                  <a:noFill/>
                </a:ln>
                <a:solidFill>
                  <a:prstClr val="black"/>
                </a:solidFill>
                <a:effectLst/>
                <a:uLnTx/>
                <a:uFillTx/>
                <a:latin typeface="Arial (Body)"/>
                <a:ea typeface="+mn-ea"/>
                <a:cs typeface="+mn-cs"/>
              </a:rPr>
              <a:t>G</a:t>
            </a:r>
            <a:r>
              <a:rPr kumimoji="0" lang="vi-VN" sz="2000" b="0" i="0" u="none" strike="noStrike" kern="1200" cap="none" spc="0" normalizeH="0" baseline="0" noProof="0">
                <a:ln>
                  <a:noFill/>
                </a:ln>
                <a:solidFill>
                  <a:prstClr val="black"/>
                </a:solidFill>
                <a:effectLst/>
                <a:uLnTx/>
                <a:uFillTx/>
                <a:latin typeface="Arial (Body)"/>
                <a:ea typeface="+mn-ea"/>
                <a:cs typeface="+mn-cs"/>
              </a:rPr>
              <a:t>iá trị kì vọng của điểm, cái mà giá trị của trò chơi là </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FF0000"/>
                </a:solidFill>
                <a:effectLst/>
                <a:uLnTx/>
                <a:uFillTx/>
                <a:latin typeface="Arial (Body)"/>
                <a:ea typeface="+mn-ea"/>
                <a:cs typeface="+mn-cs"/>
              </a:rPr>
              <a:t>EV(điểm) =</a:t>
            </a:r>
            <a:r>
              <a:rPr kumimoji="0" lang="en-US" sz="2000" b="1" i="0" u="none" strike="noStrike" kern="1200" cap="none" spc="0" normalizeH="0" baseline="0" noProof="0">
                <a:ln>
                  <a:noFill/>
                </a:ln>
                <a:solidFill>
                  <a:srgbClr val="FF0000"/>
                </a:solidFill>
                <a:effectLst/>
                <a:uLnTx/>
                <a:uFillTx/>
                <a:latin typeface="Arial (Body)"/>
                <a:ea typeface="+mn-ea"/>
                <a:cs typeface="+mn-cs"/>
              </a:rPr>
              <a:t> </a:t>
            </a:r>
            <a:r>
              <a:rPr kumimoji="0" lang="vi-VN" sz="2000" b="1" i="0" u="none" strike="noStrike" kern="1200" cap="none" spc="0" normalizeH="0" baseline="0" noProof="0">
                <a:ln>
                  <a:noFill/>
                </a:ln>
                <a:solidFill>
                  <a:srgbClr val="FF0000"/>
                </a:solidFill>
                <a:effectLst/>
                <a:uLnTx/>
                <a:uFillTx/>
                <a:latin typeface="Arial (Body)"/>
                <a:ea typeface="+mn-ea"/>
                <a:cs typeface="+mn-cs"/>
              </a:rPr>
              <a:t>1p+15(1-p)=</a:t>
            </a:r>
            <a:r>
              <a:rPr kumimoji="0" lang="en-US" sz="2000" b="1" i="0" u="none" strike="noStrike" kern="1200" cap="none" spc="0" normalizeH="0" baseline="0" noProof="0">
                <a:ln>
                  <a:noFill/>
                </a:ln>
                <a:solidFill>
                  <a:srgbClr val="FF0000"/>
                </a:solidFill>
                <a:effectLst/>
                <a:uLnTx/>
                <a:uFillTx/>
                <a:latin typeface="Arial (Body)"/>
                <a:ea typeface="+mn-ea"/>
                <a:cs typeface="+mn-cs"/>
              </a:rPr>
              <a:t> </a:t>
            </a:r>
            <a:r>
              <a:rPr kumimoji="0" lang="vi-VN" sz="2000" b="1" i="0" u="none" strike="noStrike" kern="1200" cap="none" spc="0" normalizeH="0" baseline="0" noProof="0">
                <a:ln>
                  <a:noFill/>
                </a:ln>
                <a:solidFill>
                  <a:srgbClr val="FF0000"/>
                </a:solidFill>
                <a:effectLst/>
                <a:uLnTx/>
                <a:uFillTx/>
                <a:latin typeface="Arial (Body)"/>
                <a:ea typeface="+mn-ea"/>
                <a:cs typeface="+mn-cs"/>
              </a:rPr>
              <a:t>1*0.75+15*0.25=</a:t>
            </a:r>
            <a:r>
              <a:rPr kumimoji="0" lang="en-US" sz="2000" b="1" i="0" u="none" strike="noStrike" kern="1200" cap="none" spc="0" normalizeH="0" baseline="0" noProof="0">
                <a:ln>
                  <a:noFill/>
                </a:ln>
                <a:solidFill>
                  <a:srgbClr val="FF0000"/>
                </a:solidFill>
                <a:effectLst/>
                <a:uLnTx/>
                <a:uFillTx/>
                <a:latin typeface="Arial (Body)"/>
                <a:ea typeface="+mn-ea"/>
                <a:cs typeface="+mn-cs"/>
              </a:rPr>
              <a:t> </a:t>
            </a:r>
            <a:r>
              <a:rPr kumimoji="0" lang="vi-VN" sz="2000" b="1" i="0" u="none" strike="noStrike" kern="1200" cap="none" spc="0" normalizeH="0" baseline="0" noProof="0">
                <a:ln>
                  <a:noFill/>
                </a:ln>
                <a:solidFill>
                  <a:srgbClr val="FF0000"/>
                </a:solidFill>
                <a:effectLst/>
                <a:uLnTx/>
                <a:uFillTx/>
                <a:latin typeface="Arial (Body)"/>
                <a:ea typeface="+mn-ea"/>
                <a:cs typeface="+mn-cs"/>
              </a:rPr>
              <a:t>4.5 </a:t>
            </a:r>
            <a:r>
              <a:rPr kumimoji="0" lang="vi-VN" sz="2000" b="0" i="0" u="none" strike="noStrike" kern="1200" cap="none" spc="0" normalizeH="0" baseline="0" noProof="0">
                <a:ln>
                  <a:noFill/>
                </a:ln>
                <a:solidFill>
                  <a:prstClr val="black"/>
                </a:solidFill>
                <a:effectLst/>
                <a:uLnTx/>
                <a:uFillTx/>
                <a:latin typeface="Arial (Body)"/>
                <a:ea typeface="+mn-ea"/>
                <a:cs typeface="+mn-cs"/>
              </a:rPr>
              <a:t>điểm trên 1 trò chơi</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Bây giờ hãy xem xác suất tối ưu của B . đó là</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q=xác suất đội B</a:t>
            </a:r>
            <a:r>
              <a:rPr kumimoji="0" lang="en-US" sz="2000" b="0" i="0" u="none" strike="noStrike" kern="1200" cap="none" spc="0" normalizeH="0" baseline="0" noProof="0">
                <a:ln>
                  <a:noFill/>
                </a:ln>
                <a:solidFill>
                  <a:prstClr val="black"/>
                </a:solidFill>
                <a:effectLst/>
                <a:uLnTx/>
                <a:uFillTx/>
                <a:latin typeface="Arial (Body)"/>
                <a:ea typeface="+mn-ea"/>
                <a:cs typeface="+mn-cs"/>
              </a:rPr>
              <a:t> chọn B</a:t>
            </a:r>
            <a:r>
              <a:rPr kumimoji="0" lang="en-US" sz="2000" b="0" i="0" u="none" strike="noStrike" kern="1200" cap="none" spc="0" normalizeH="0" baseline="-25000" noProof="0">
                <a:ln>
                  <a:noFill/>
                </a:ln>
                <a:solidFill>
                  <a:prstClr val="black"/>
                </a:solidFill>
                <a:effectLst/>
                <a:uLnTx/>
                <a:uFillTx/>
                <a:latin typeface="Arial (Body)"/>
                <a:ea typeface="+mn-ea"/>
                <a:cs typeface="+mn-cs"/>
              </a:rPr>
              <a:t>1</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(1-q)= xác suất đội B chọn </a:t>
            </a:r>
            <a:r>
              <a:rPr kumimoji="0" lang="en-US" sz="2000" b="0" i="0" u="none" strike="noStrike" kern="1200" cap="none" spc="0" normalizeH="0" baseline="0" noProof="0">
                <a:ln>
                  <a:noFill/>
                </a:ln>
                <a:solidFill>
                  <a:prstClr val="black"/>
                </a:solidFill>
                <a:effectLst/>
                <a:uLnTx/>
                <a:uFillTx/>
                <a:latin typeface="Arial (Body)"/>
                <a:ea typeface="+mn-ea"/>
                <a:cs typeface="+mn-cs"/>
              </a:rPr>
              <a:t>B</a:t>
            </a:r>
            <a:r>
              <a:rPr kumimoji="0" lang="vi-VN" sz="2000" b="0" i="0" u="none" strike="noStrike" kern="1200" cap="none" spc="0" normalizeH="0" baseline="-25000" noProof="0">
                <a:ln>
                  <a:noFill/>
                </a:ln>
                <a:solidFill>
                  <a:prstClr val="black"/>
                </a:solidFill>
                <a:effectLst/>
                <a:uLnTx/>
                <a:uFillTx/>
                <a:latin typeface="Arial (Body)"/>
                <a:ea typeface="+mn-ea"/>
                <a:cs typeface="+mn-cs"/>
              </a:rPr>
              <a:t>2</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Nếu đội A chọn A</a:t>
            </a:r>
            <a:r>
              <a:rPr kumimoji="0" lang="vi-VN" sz="2000" b="0" i="0" u="none" strike="noStrike" kern="1200" cap="none" spc="0" normalizeH="0" baseline="-25000" noProof="0">
                <a:ln>
                  <a:noFill/>
                </a:ln>
                <a:solidFill>
                  <a:prstClr val="black"/>
                </a:solidFill>
                <a:effectLst/>
                <a:uLnTx/>
                <a:uFillTx/>
                <a:latin typeface="Arial (Body)"/>
                <a:ea typeface="+mn-ea"/>
                <a:cs typeface="+mn-cs"/>
              </a:rPr>
              <a:t>1</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FF0000"/>
                </a:solidFill>
                <a:effectLst/>
                <a:uLnTx/>
                <a:uFillTx/>
                <a:latin typeface="Arial (Body)"/>
                <a:ea typeface="+mn-ea"/>
                <a:cs typeface="+mn-cs"/>
              </a:rPr>
              <a:t>EV(điểm) =1q+6*(1-q)</a:t>
            </a:r>
            <a:endParaRPr kumimoji="0" lang="en-US" sz="2000" b="1" i="0" u="none" strike="noStrike" kern="1200" cap="none" spc="0" normalizeH="0" baseline="0" noProof="0">
              <a:ln>
                <a:noFill/>
              </a:ln>
              <a:solidFill>
                <a:srgbClr val="FF0000"/>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black"/>
                </a:solidFill>
                <a:effectLst/>
                <a:uLnTx/>
                <a:uFillTx/>
                <a:latin typeface="Arial (Body)"/>
                <a:ea typeface="+mn-ea"/>
                <a:cs typeface="+mn-cs"/>
              </a:rPr>
              <a:t>Nếu đội A chọn A</a:t>
            </a:r>
            <a:r>
              <a:rPr kumimoji="0" lang="vi-VN" sz="2000" b="0" i="0" u="none" strike="noStrike" kern="1200" cap="none" spc="0" normalizeH="0" baseline="-25000" noProof="0">
                <a:ln>
                  <a:noFill/>
                </a:ln>
                <a:solidFill>
                  <a:prstClr val="black"/>
                </a:solidFill>
                <a:effectLst/>
                <a:uLnTx/>
                <a:uFillTx/>
                <a:latin typeface="Arial (Body)"/>
                <a:ea typeface="+mn-ea"/>
                <a:cs typeface="+mn-cs"/>
              </a:rPr>
              <a:t>2</a:t>
            </a:r>
            <a:endParaRPr kumimoji="0" lang="en-US" sz="20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a:ln>
                  <a:noFill/>
                </a:ln>
                <a:solidFill>
                  <a:srgbClr val="FF0000"/>
                </a:solidFill>
                <a:effectLst/>
                <a:uLnTx/>
                <a:uFillTx/>
                <a:latin typeface="Arial (Body)"/>
                <a:ea typeface="+mn-ea"/>
                <a:cs typeface="+mn-cs"/>
              </a:rPr>
              <a:t>EV(điểm)=15q+0*(1-q)=15q</a:t>
            </a:r>
            <a:endParaRPr kumimoji="0" lang="en-US" sz="2000" b="1" i="0" u="none" strike="noStrike" kern="1200" cap="none" spc="0" normalizeH="0" baseline="0" noProof="0">
              <a:ln>
                <a:noFill/>
              </a:ln>
              <a:solidFill>
                <a:srgbClr val="FF0000"/>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Body)"/>
              <a:ea typeface="+mn-ea"/>
              <a:cs typeface="+mn-cs"/>
            </a:endParaRPr>
          </a:p>
        </p:txBody>
      </p:sp>
      <p:sp>
        <p:nvSpPr>
          <p:cNvPr id="2" name="TextBox 1"/>
          <p:cNvSpPr txBox="1"/>
          <p:nvPr/>
        </p:nvSpPr>
        <p:spPr>
          <a:xfrm>
            <a:off x="4278702" y="1673525"/>
            <a:ext cx="3968151" cy="9489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3300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2" name="Rectangle 1"/>
          <p:cNvSpPr/>
          <p:nvPr/>
        </p:nvSpPr>
        <p:spPr>
          <a:xfrm>
            <a:off x="534063" y="545802"/>
            <a:ext cx="11487510"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Arial (Body)"/>
                <a:ea typeface="+mn-ea"/>
                <a:cs typeface="+mn-cs"/>
              </a:rPr>
              <a:t>Để đảm bảo đội A không thể thay đổi chiến lược và tác động giá trị kì vọng của điểm của đội B, chúng ta đặt 2 giá trị kì vọng như nhau và giải quyết giá trị của q như sau</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Arial (Body)"/>
                <a:ea typeface="+mn-ea"/>
                <a:cs typeface="+mn-cs"/>
              </a:rPr>
              <a:t>1q+6(1-q)=15q</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Arial (Body)"/>
                <a:ea typeface="+mn-ea"/>
                <a:cs typeface="+mn-cs"/>
              </a:rPr>
              <a:t>1q+6-6q=15q</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Arial (Body)"/>
                <a:ea typeface="+mn-ea"/>
                <a:cs typeface="+mn-cs"/>
              </a:rPr>
              <a:t>q=0.3</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Arial (Body)"/>
                <a:ea typeface="+mn-ea"/>
                <a:cs typeface="+mn-cs"/>
              </a:rPr>
              <a:t>với q=0.3; (1-q)=1-0.3=0.7. </a:t>
            </a:r>
            <a:r>
              <a:rPr kumimoji="0" lang="en-US" sz="1800" b="0" i="0" u="none" strike="noStrike" kern="1200" cap="none" spc="0" normalizeH="0" baseline="0" noProof="0">
                <a:ln>
                  <a:noFill/>
                </a:ln>
                <a:solidFill>
                  <a:prstClr val="black"/>
                </a:solidFill>
                <a:effectLst/>
                <a:uLnTx/>
                <a:uFillTx/>
                <a:latin typeface="Arial (Body)"/>
                <a:ea typeface="+mn-ea"/>
                <a:cs typeface="+mn-cs"/>
              </a:rPr>
              <a:t>Giá </a:t>
            </a:r>
            <a:r>
              <a:rPr kumimoji="0" lang="vi-VN" sz="1800" b="0" i="0" u="none" strike="noStrike" kern="1200" cap="none" spc="0" normalizeH="0" baseline="0" noProof="0">
                <a:ln>
                  <a:noFill/>
                </a:ln>
                <a:solidFill>
                  <a:prstClr val="black"/>
                </a:solidFill>
                <a:effectLst/>
                <a:uLnTx/>
                <a:uFillTx/>
                <a:latin typeface="Arial (Body)"/>
                <a:ea typeface="+mn-ea"/>
                <a:cs typeface="+mn-cs"/>
              </a:rPr>
              <a:t> trị này nói rằng đội B sẽ chọn </a:t>
            </a:r>
            <a:r>
              <a:rPr kumimoji="0" lang="en-US" sz="1800" b="0" i="0" u="none" strike="noStrike" kern="1200" cap="none" spc="0" normalizeH="0" baseline="0" noProof="0">
                <a:ln>
                  <a:noFill/>
                </a:ln>
                <a:solidFill>
                  <a:prstClr val="black"/>
                </a:solidFill>
                <a:effectLst/>
                <a:uLnTx/>
                <a:uFillTx/>
                <a:latin typeface="Arial (Body)"/>
                <a:ea typeface="+mn-ea"/>
                <a:cs typeface="+mn-cs"/>
              </a:rPr>
              <a:t>B</a:t>
            </a:r>
            <a:r>
              <a:rPr kumimoji="0" lang="en-US" sz="1800" b="0" i="0" u="none" strike="noStrike" kern="1200" cap="none" spc="0" normalizeH="0" baseline="-25000" noProof="0">
                <a:ln>
                  <a:noFill/>
                </a:ln>
                <a:solidFill>
                  <a:prstClr val="black"/>
                </a:solidFill>
                <a:effectLst/>
                <a:uLnTx/>
                <a:uFillTx/>
                <a:latin typeface="Arial (Body)"/>
                <a:ea typeface="+mn-ea"/>
                <a:cs typeface="+mn-cs"/>
              </a:rPr>
              <a:t>1</a:t>
            </a:r>
            <a:r>
              <a:rPr kumimoji="0" lang="vi-VN" sz="1800" b="0" i="0" u="none" strike="noStrike" kern="1200" cap="none" spc="0" normalizeH="0" baseline="0" noProof="0">
                <a:ln>
                  <a:noFill/>
                </a:ln>
                <a:solidFill>
                  <a:prstClr val="black"/>
                </a:solidFill>
                <a:effectLst/>
                <a:uLnTx/>
                <a:uFillTx/>
                <a:latin typeface="Arial (Body)"/>
                <a:ea typeface="+mn-ea"/>
                <a:cs typeface="+mn-cs"/>
              </a:rPr>
              <a:t> với xác suất 0.3a và </a:t>
            </a:r>
            <a:r>
              <a:rPr kumimoji="0" lang="en-US" sz="1800" b="0" i="0" u="none" strike="noStrike" kern="1200" cap="none" spc="0" normalizeH="0" baseline="0" noProof="0">
                <a:ln>
                  <a:noFill/>
                </a:ln>
                <a:solidFill>
                  <a:prstClr val="black"/>
                </a:solidFill>
                <a:effectLst/>
                <a:uLnTx/>
                <a:uFillTx/>
                <a:latin typeface="Arial (Body)"/>
                <a:ea typeface="+mn-ea"/>
                <a:cs typeface="+mn-cs"/>
              </a:rPr>
              <a:t>B</a:t>
            </a:r>
            <a:r>
              <a:rPr kumimoji="0" lang="vi-VN" sz="1800" b="0" i="0" u="none" strike="noStrike" kern="1200" cap="none" spc="0" normalizeH="0" baseline="-25000" noProof="0">
                <a:ln>
                  <a:noFill/>
                </a:ln>
                <a:solidFill>
                  <a:prstClr val="black"/>
                </a:solidFill>
                <a:effectLst/>
                <a:uLnTx/>
                <a:uFillTx/>
                <a:latin typeface="Arial (Body)"/>
                <a:ea typeface="+mn-ea"/>
                <a:cs typeface="+mn-cs"/>
              </a:rPr>
              <a:t>2</a:t>
            </a:r>
            <a:r>
              <a:rPr kumimoji="0" lang="vi-VN" sz="1800" b="0" i="0" u="none" strike="noStrike" kern="1200" cap="none" spc="0" normalizeH="0" baseline="0" noProof="0">
                <a:ln>
                  <a:noFill/>
                </a:ln>
                <a:solidFill>
                  <a:prstClr val="black"/>
                </a:solidFill>
                <a:effectLst/>
                <a:uLnTx/>
                <a:uFillTx/>
                <a:latin typeface="Arial (Body)"/>
                <a:ea typeface="+mn-ea"/>
                <a:cs typeface="+mn-cs"/>
              </a:rPr>
              <a:t> với xác suất 0.7a. </a:t>
            </a:r>
            <a:r>
              <a:rPr kumimoji="0" lang="en-US" sz="1800" b="0" i="0" u="none" strike="noStrike" kern="1200" cap="none" spc="0" normalizeH="0" baseline="0" noProof="0">
                <a:ln>
                  <a:noFill/>
                </a:ln>
                <a:solidFill>
                  <a:prstClr val="black"/>
                </a:solidFill>
                <a:effectLst/>
                <a:uLnTx/>
                <a:uFillTx/>
                <a:latin typeface="Arial (Body)"/>
                <a:ea typeface="+mn-ea"/>
                <a:cs typeface="+mn-cs"/>
              </a:rPr>
              <a:t>K</a:t>
            </a:r>
            <a:r>
              <a:rPr kumimoji="0" lang="vi-VN" sz="1800" b="0" i="0" u="none" strike="noStrike" kern="1200" cap="none" spc="0" normalizeH="0" baseline="0" noProof="0">
                <a:ln>
                  <a:noFill/>
                </a:ln>
                <a:solidFill>
                  <a:prstClr val="black"/>
                </a:solidFill>
                <a:effectLst/>
                <a:uLnTx/>
                <a:uFillTx/>
                <a:latin typeface="Arial (Body)"/>
                <a:ea typeface="+mn-ea"/>
                <a:cs typeface="+mn-cs"/>
              </a:rPr>
              <a:t>ì vọng điểm, </a:t>
            </a:r>
            <a:r>
              <a:rPr kumimoji="0" lang="en-US" sz="1800" b="0" i="0" u="none" strike="noStrike" kern="1200" cap="none" spc="0" normalizeH="0" baseline="0" noProof="0">
                <a:ln>
                  <a:noFill/>
                </a:ln>
                <a:solidFill>
                  <a:prstClr val="black"/>
                </a:solidFill>
                <a:effectLst/>
                <a:uLnTx/>
                <a:uFillTx/>
                <a:latin typeface="Arial (Body)"/>
                <a:ea typeface="+mn-ea"/>
                <a:cs typeface="+mn-cs"/>
              </a:rPr>
              <a:t>giá </a:t>
            </a:r>
            <a:r>
              <a:rPr kumimoji="0" lang="vi-VN" sz="1800" b="0" i="0" u="none" strike="noStrike" kern="1200" cap="none" spc="0" normalizeH="0" baseline="0" noProof="0">
                <a:ln>
                  <a:noFill/>
                </a:ln>
                <a:solidFill>
                  <a:prstClr val="black"/>
                </a:solidFill>
                <a:effectLst/>
                <a:uLnTx/>
                <a:uFillTx/>
                <a:latin typeface="Arial (Body)"/>
                <a:ea typeface="+mn-ea"/>
                <a:cs typeface="+mn-cs"/>
              </a:rPr>
              <a:t> trị của trò chơi với duy trì 4.5 điểm trên 1 trò chơi</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Body)"/>
              <a:ea typeface="+mn-ea"/>
              <a:cs typeface="+mn-cs"/>
            </a:endParaRPr>
          </a:p>
        </p:txBody>
      </p:sp>
      <p:graphicFrame>
        <p:nvGraphicFramePr>
          <p:cNvPr id="5" name="Table 4"/>
          <p:cNvGraphicFramePr>
            <a:graphicFrameLocks noGrp="1"/>
          </p:cNvGraphicFramePr>
          <p:nvPr/>
        </p:nvGraphicFramePr>
        <p:xfrm>
          <a:off x="405442" y="3853531"/>
          <a:ext cx="7237244" cy="1764752"/>
        </p:xfrm>
        <a:graphic>
          <a:graphicData uri="http://schemas.openxmlformats.org/drawingml/2006/table">
            <a:tbl>
              <a:tblPr firstRow="1" firstCol="1" bandRow="1">
                <a:tableStyleId>{5C22544A-7EE6-4342-B048-85BDC9FD1C3A}</a:tableStyleId>
              </a:tblPr>
              <a:tblGrid>
                <a:gridCol w="1809311">
                  <a:extLst>
                    <a:ext uri="{9D8B030D-6E8A-4147-A177-3AD203B41FA5}">
                      <a16:colId xmlns:a16="http://schemas.microsoft.com/office/drawing/2014/main" val="2115166408"/>
                    </a:ext>
                  </a:extLst>
                </a:gridCol>
                <a:gridCol w="1809311">
                  <a:extLst>
                    <a:ext uri="{9D8B030D-6E8A-4147-A177-3AD203B41FA5}">
                      <a16:colId xmlns:a16="http://schemas.microsoft.com/office/drawing/2014/main" val="1447080296"/>
                    </a:ext>
                  </a:extLst>
                </a:gridCol>
                <a:gridCol w="1809311">
                  <a:extLst>
                    <a:ext uri="{9D8B030D-6E8A-4147-A177-3AD203B41FA5}">
                      <a16:colId xmlns:a16="http://schemas.microsoft.com/office/drawing/2014/main" val="247585069"/>
                    </a:ext>
                  </a:extLst>
                </a:gridCol>
                <a:gridCol w="1809311">
                  <a:extLst>
                    <a:ext uri="{9D8B030D-6E8A-4147-A177-3AD203B41FA5}">
                      <a16:colId xmlns:a16="http://schemas.microsoft.com/office/drawing/2014/main" val="112870392"/>
                    </a:ext>
                  </a:extLst>
                </a:gridCol>
              </a:tblGrid>
              <a:tr h="441188">
                <a:tc>
                  <a:txBody>
                    <a:bodyPr/>
                    <a:lstStyle/>
                    <a:p>
                      <a:pPr marL="0" marR="0">
                        <a:lnSpc>
                          <a:spcPct val="107000"/>
                        </a:lnSpc>
                        <a:spcBef>
                          <a:spcPts val="0"/>
                        </a:spcBef>
                        <a:spcAft>
                          <a:spcPts val="0"/>
                        </a:spcAft>
                      </a:pPr>
                      <a:r>
                        <a:rPr lang="vi-VN" sz="1100">
                          <a:effectLst/>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B</a:t>
                      </a:r>
                      <a:r>
                        <a:rPr lang="vi-VN" sz="1100" baseline="-25000">
                          <a:effectLst/>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B</a:t>
                      </a:r>
                      <a:r>
                        <a:rPr lang="vi-VN" sz="1100" baseline="-25000">
                          <a:effectLst/>
                        </a:rPr>
                        <a:t>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B</a:t>
                      </a:r>
                      <a:r>
                        <a:rPr lang="vi-VN" sz="1100" baseline="-25000">
                          <a:effectLst/>
                        </a:rPr>
                        <a:t>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128060"/>
                  </a:ext>
                </a:extLst>
              </a:tr>
              <a:tr h="441188">
                <a:tc>
                  <a:txBody>
                    <a:bodyPr/>
                    <a:lstStyle/>
                    <a:p>
                      <a:pPr marL="0" marR="0">
                        <a:lnSpc>
                          <a:spcPct val="107000"/>
                        </a:lnSpc>
                        <a:spcBef>
                          <a:spcPts val="0"/>
                        </a:spcBef>
                        <a:spcAft>
                          <a:spcPts val="0"/>
                        </a:spcAft>
                      </a:pPr>
                      <a:r>
                        <a:rPr lang="vi-VN" sz="1100">
                          <a:effectLst/>
                        </a:rPr>
                        <a:t>A</a:t>
                      </a:r>
                      <a:r>
                        <a:rPr lang="vi-VN" sz="1100" baseline="-25000">
                          <a:effectLst/>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0</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-1</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670651"/>
                  </a:ext>
                </a:extLst>
              </a:tr>
              <a:tr h="441188">
                <a:tc>
                  <a:txBody>
                    <a:bodyPr/>
                    <a:lstStyle/>
                    <a:p>
                      <a:pPr marL="0" marR="0">
                        <a:lnSpc>
                          <a:spcPct val="107000"/>
                        </a:lnSpc>
                        <a:spcBef>
                          <a:spcPts val="0"/>
                        </a:spcBef>
                        <a:spcAft>
                          <a:spcPts val="0"/>
                        </a:spcAft>
                      </a:pPr>
                      <a:r>
                        <a:rPr lang="vi-VN" sz="1100">
                          <a:effectLst/>
                        </a:rPr>
                        <a:t>A</a:t>
                      </a:r>
                      <a:r>
                        <a:rPr lang="vi-VN" sz="1100" baseline="-25000">
                          <a:effectLst/>
                        </a:rPr>
                        <a:t>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5</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2538201"/>
                  </a:ext>
                </a:extLst>
              </a:tr>
              <a:tr h="441188">
                <a:tc>
                  <a:txBody>
                    <a:bodyPr/>
                    <a:lstStyle/>
                    <a:p>
                      <a:pPr marL="0" marR="0">
                        <a:lnSpc>
                          <a:spcPct val="107000"/>
                        </a:lnSpc>
                        <a:spcBef>
                          <a:spcPts val="0"/>
                        </a:spcBef>
                        <a:spcAft>
                          <a:spcPts val="0"/>
                        </a:spcAft>
                      </a:pPr>
                      <a:r>
                        <a:rPr lang="vi-VN" sz="1100">
                          <a:effectLst/>
                        </a:rPr>
                        <a:t>A</a:t>
                      </a:r>
                      <a:r>
                        <a:rPr lang="vi-VN" sz="1100" baseline="-25000">
                          <a:effectLst/>
                        </a:rPr>
                        <a:t>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2</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3</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vi-VN" sz="1100">
                          <a:effectLst/>
                        </a:rPr>
                        <a:t>-4</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238"/>
                  </a:ext>
                </a:extLst>
              </a:tr>
            </a:tbl>
          </a:graphicData>
        </a:graphic>
      </p:graphicFrame>
      <p:sp>
        <p:nvSpPr>
          <p:cNvPr id="6" name="Rectangle 1"/>
          <p:cNvSpPr>
            <a:spLocks noChangeArrowheads="1"/>
          </p:cNvSpPr>
          <p:nvPr/>
        </p:nvSpPr>
        <p:spPr bwMode="auto">
          <a:xfrm rot="10800000" flipV="1">
            <a:off x="1449237" y="3316954"/>
            <a:ext cx="4882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Xem xét theo dõi 2 người , trò chơi tiến đến 0</a:t>
            </a:r>
            <a:endParaRPr kumimoji="0" lang="vi-VN"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95987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pic>
        <p:nvPicPr>
          <p:cNvPr id="7" name="Picture 6">
            <a:extLst>
              <a:ext uri="{FF2B5EF4-FFF2-40B4-BE49-F238E27FC236}">
                <a16:creationId xmlns:a16="http://schemas.microsoft.com/office/drawing/2014/main" id="{A1962690-E3D7-2EAA-7E08-E211A517DC94}"/>
              </a:ext>
            </a:extLst>
          </p:cNvPr>
          <p:cNvPicPr>
            <a:picLocks noChangeAspect="1"/>
          </p:cNvPicPr>
          <p:nvPr/>
        </p:nvPicPr>
        <p:blipFill>
          <a:blip r:embed="rId2"/>
          <a:stretch>
            <a:fillRect/>
          </a:stretch>
        </p:blipFill>
        <p:spPr>
          <a:xfrm>
            <a:off x="2557195" y="819417"/>
            <a:ext cx="7248525" cy="3219450"/>
          </a:xfrm>
          <a:prstGeom prst="rect">
            <a:avLst/>
          </a:prstGeom>
        </p:spPr>
      </p:pic>
      <p:pic>
        <p:nvPicPr>
          <p:cNvPr id="9" name="Picture 8">
            <a:extLst>
              <a:ext uri="{FF2B5EF4-FFF2-40B4-BE49-F238E27FC236}">
                <a16:creationId xmlns:a16="http://schemas.microsoft.com/office/drawing/2014/main" id="{EA599EFC-74DA-7A52-6100-0B84C2C73E75}"/>
              </a:ext>
            </a:extLst>
          </p:cNvPr>
          <p:cNvPicPr>
            <a:picLocks noChangeAspect="1"/>
          </p:cNvPicPr>
          <p:nvPr/>
        </p:nvPicPr>
        <p:blipFill>
          <a:blip r:embed="rId3"/>
          <a:stretch>
            <a:fillRect/>
          </a:stretch>
        </p:blipFill>
        <p:spPr>
          <a:xfrm>
            <a:off x="3794351" y="4400550"/>
            <a:ext cx="7477125" cy="2457450"/>
          </a:xfrm>
          <a:prstGeom prst="rect">
            <a:avLst/>
          </a:prstGeom>
        </p:spPr>
      </p:pic>
    </p:spTree>
    <p:extLst>
      <p:ext uri="{BB962C8B-B14F-4D97-AF65-F5344CB8AC3E}">
        <p14:creationId xmlns:p14="http://schemas.microsoft.com/office/powerpoint/2010/main" val="141753413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0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9" name="Rectangle 8"/>
          <p:cNvSpPr/>
          <p:nvPr/>
        </p:nvSpPr>
        <p:spPr>
          <a:xfrm>
            <a:off x="2191832" y="784244"/>
            <a:ext cx="8660921"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Nếu trò chơi lớn hơn 2x2 yêu cầu một chiến lược hỗn hợp, đầu tiên chúng ta tìm kiếm chiến lược  để giảm kích thước của trò chơi. </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Trình bày trong bảng với cột B</a:t>
            </a:r>
            <a:r>
              <a:rPr kumimoji="0" lang="vi-VN"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1</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5&gt;2 ; ở cột B</a:t>
            </a:r>
            <a:r>
              <a:rPr kumimoji="0" lang="vi-VN"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2</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4&gt;3 và ở cột B</a:t>
            </a:r>
            <a:r>
              <a:rPr kumimoji="0" lang="vi-VN"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mn-cs"/>
              </a:rPr>
              <a:t>3</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-3&gt;-4.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Times New Roman" panose="02020603050405020304" pitchFamily="18" charset="0"/>
              </a:rPr>
              <a:t>=&gt;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bị</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loại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bỏ</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bởi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073524-5A0B-37EB-F920-FE198AC55AC9}"/>
              </a:ext>
            </a:extLst>
          </p:cNvPr>
          <p:cNvPicPr>
            <a:picLocks noChangeAspect="1"/>
          </p:cNvPicPr>
          <p:nvPr/>
        </p:nvPicPr>
        <p:blipFill>
          <a:blip r:embed="rId2"/>
          <a:stretch>
            <a:fillRect/>
          </a:stretch>
        </p:blipFill>
        <p:spPr>
          <a:xfrm>
            <a:off x="-187585" y="3064042"/>
            <a:ext cx="7205566" cy="2361488"/>
          </a:xfrm>
          <a:prstGeom prst="rect">
            <a:avLst/>
          </a:prstGeom>
        </p:spPr>
      </p:pic>
      <p:pic>
        <p:nvPicPr>
          <p:cNvPr id="6" name="Picture 5">
            <a:extLst>
              <a:ext uri="{FF2B5EF4-FFF2-40B4-BE49-F238E27FC236}">
                <a16:creationId xmlns:a16="http://schemas.microsoft.com/office/drawing/2014/main" id="{BEB7A1C9-D732-0FF1-A6B8-6805157900FE}"/>
              </a:ext>
            </a:extLst>
          </p:cNvPr>
          <p:cNvPicPr>
            <a:picLocks noChangeAspect="1"/>
          </p:cNvPicPr>
          <p:nvPr/>
        </p:nvPicPr>
        <p:blipFill>
          <a:blip r:embed="rId3"/>
          <a:stretch>
            <a:fillRect/>
          </a:stretch>
        </p:blipFill>
        <p:spPr>
          <a:xfrm>
            <a:off x="7424708" y="3429000"/>
            <a:ext cx="4394748" cy="2252505"/>
          </a:xfrm>
          <a:prstGeom prst="rect">
            <a:avLst/>
          </a:prstGeom>
        </p:spPr>
      </p:pic>
    </p:spTree>
    <p:extLst>
      <p:ext uri="{BB962C8B-B14F-4D97-AF65-F5344CB8AC3E}">
        <p14:creationId xmlns:p14="http://schemas.microsoft.com/office/powerpoint/2010/main" val="4097015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91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5.5 MIXED STRATEGY GAMES</a:t>
            </a:r>
          </a:p>
        </p:txBody>
      </p:sp>
      <p:sp>
        <p:nvSpPr>
          <p:cNvPr id="5" name="TextBox 4"/>
          <p:cNvSpPr txBox="1"/>
          <p:nvPr/>
        </p:nvSpPr>
        <p:spPr>
          <a:xfrm>
            <a:off x="2191109" y="724619"/>
            <a:ext cx="754386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a:ea typeface="+mn-ea"/>
                <a:cs typeface="+mn-cs"/>
              </a:rPr>
              <a:t>Tóm tắt các bước giải quyết Two-Person, Zero-Sum games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793630" y="1604512"/>
            <a:ext cx="11093570" cy="406265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Sử</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dụng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maximin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minimax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chứng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minh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tuý</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tồn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xem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phía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trước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tuý</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Nếu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tuý</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tồn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nó</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B2</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Nếu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thuần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tuý</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tồn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games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hơn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2x2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định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loại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bỏ</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hàng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cột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để</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giảm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kích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thước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bảng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Nếu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game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giảm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còn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2x2 ,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sử</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dụng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phương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pháp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chiến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a:t>
            </a:r>
            <a:r>
              <a:rPr lang="en-US" sz="2400" dirty="0" err="1">
                <a:solidFill>
                  <a:prstClr val="black"/>
                </a:solidFill>
                <a:latin typeface="Calibri" panose="020F0502020204030204"/>
              </a:rPr>
              <a:t>ược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hỗn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tối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ưu</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theo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12387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3D7D98-307F-61E4-D828-B83CF9BE94A4}"/>
              </a:ext>
            </a:extLst>
          </p:cNvPr>
          <p:cNvPicPr>
            <a:picLocks noChangeAspect="1"/>
          </p:cNvPicPr>
          <p:nvPr/>
        </p:nvPicPr>
        <p:blipFill>
          <a:blip r:embed="rId2"/>
          <a:stretch>
            <a:fillRect/>
          </a:stretch>
        </p:blipFill>
        <p:spPr>
          <a:xfrm>
            <a:off x="3657600" y="0"/>
            <a:ext cx="6192999" cy="6656970"/>
          </a:xfrm>
          <a:prstGeom prst="rect">
            <a:avLst/>
          </a:prstGeom>
        </p:spPr>
      </p:pic>
    </p:spTree>
    <p:extLst>
      <p:ext uri="{BB962C8B-B14F-4D97-AF65-F5344CB8AC3E}">
        <p14:creationId xmlns:p14="http://schemas.microsoft.com/office/powerpoint/2010/main" val="12787975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id="{C7051C40-034D-0CCC-7602-044D5DCD1C62}"/>
              </a:ext>
            </a:extLst>
          </p:cNvPr>
          <p:cNvGrpSpPr/>
          <p:nvPr/>
        </p:nvGrpSpPr>
        <p:grpSpPr>
          <a:xfrm rot="5400000">
            <a:off x="5478319" y="-5487196"/>
            <a:ext cx="1235364" cy="12192000"/>
            <a:chOff x="-2883" y="-12520"/>
            <a:chExt cx="1476000" cy="6876955"/>
          </a:xfrm>
        </p:grpSpPr>
        <p:sp>
          <p:nvSpPr>
            <p:cNvPr id="58" name="矩形 57">
              <a:extLst>
                <a:ext uri="{FF2B5EF4-FFF2-40B4-BE49-F238E27FC236}">
                  <a16:creationId xmlns:a16="http://schemas.microsoft.com/office/drawing/2014/main" id="{20E1E265-D45A-E066-BB84-1730504D244F}"/>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A7812EB4-A161-6D80-9650-E56B6374723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5C2B36AA-8F63-8A68-0C9D-A0E3DC16CF0D}"/>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a:extLst>
                <a:ext uri="{FF2B5EF4-FFF2-40B4-BE49-F238E27FC236}">
                  <a16:creationId xmlns:a16="http://schemas.microsoft.com/office/drawing/2014/main" id="{AB0665E8-5249-BD41-4BE8-E1B9352BA5A5}"/>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7BF150AD-06C0-8336-12F7-BFBF111CC064}"/>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CC3C3A5D-B7E0-94AC-7687-C593DB60B9E5}"/>
              </a:ext>
            </a:extLst>
          </p:cNvPr>
          <p:cNvGrpSpPr/>
          <p:nvPr/>
        </p:nvGrpSpPr>
        <p:grpSpPr>
          <a:xfrm rot="5400000">
            <a:off x="5478319" y="150754"/>
            <a:ext cx="1235364" cy="12192000"/>
            <a:chOff x="-2883" y="-12520"/>
            <a:chExt cx="1476000" cy="6876955"/>
          </a:xfrm>
        </p:grpSpPr>
        <p:sp>
          <p:nvSpPr>
            <p:cNvPr id="6" name="矩形 5">
              <a:extLst>
                <a:ext uri="{FF2B5EF4-FFF2-40B4-BE49-F238E27FC236}">
                  <a16:creationId xmlns:a16="http://schemas.microsoft.com/office/drawing/2014/main" id="{597B7532-B7B9-41B5-A5AD-EBCCB030C73F}"/>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8BEDD8A-F853-85A5-F678-9FC327ECE18F}"/>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1DFEB9C2-29B3-92D6-BC0B-B683D2EF73D7}"/>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9C7DEBC-DCD6-A3E8-AC69-ECF33944ED77}"/>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BDD8D63-C3C5-BAE6-806A-9D5E289C181C}"/>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7B714140-88BA-F3A4-753D-9E25E5FED36D}"/>
              </a:ext>
            </a:extLst>
          </p:cNvPr>
          <p:cNvGrpSpPr/>
          <p:nvPr/>
        </p:nvGrpSpPr>
        <p:grpSpPr>
          <a:xfrm>
            <a:off x="1778456" y="3494555"/>
            <a:ext cx="1414448" cy="1414446"/>
            <a:chOff x="304800" y="673100"/>
            <a:chExt cx="4000500" cy="4000500"/>
          </a:xfrm>
          <a:effectLst>
            <a:outerShdw blurRad="444500" dist="254000" dir="8100000" algn="tr" rotWithShape="0">
              <a:prstClr val="black">
                <a:alpha val="50000"/>
              </a:prstClr>
            </a:outerShdw>
          </a:effectLst>
        </p:grpSpPr>
        <p:sp>
          <p:nvSpPr>
            <p:cNvPr id="44" name="同心圆 98">
              <a:extLst>
                <a:ext uri="{FF2B5EF4-FFF2-40B4-BE49-F238E27FC236}">
                  <a16:creationId xmlns:a16="http://schemas.microsoft.com/office/drawing/2014/main" id="{B93CBCC6-8897-21C6-61E7-E627348B777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椭圆 44">
              <a:extLst>
                <a:ext uri="{FF2B5EF4-FFF2-40B4-BE49-F238E27FC236}">
                  <a16:creationId xmlns:a16="http://schemas.microsoft.com/office/drawing/2014/main" id="{1A40B1E6-E8A2-EEE8-2CC0-6F8905D9316B}"/>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B545DB4A-DAD4-1976-AB0C-508E4B320AEB}"/>
              </a:ext>
            </a:extLst>
          </p:cNvPr>
          <p:cNvGrpSpPr/>
          <p:nvPr/>
        </p:nvGrpSpPr>
        <p:grpSpPr>
          <a:xfrm>
            <a:off x="10716005" y="4434951"/>
            <a:ext cx="1235365" cy="1235364"/>
            <a:chOff x="304800" y="673100"/>
            <a:chExt cx="4000500" cy="4000500"/>
          </a:xfrm>
          <a:effectLst>
            <a:outerShdw blurRad="444500" dist="254000" dir="8100000" algn="tr" rotWithShape="0">
              <a:prstClr val="black">
                <a:alpha val="50000"/>
              </a:prstClr>
            </a:outerShdw>
          </a:effectLst>
        </p:grpSpPr>
        <p:sp>
          <p:nvSpPr>
            <p:cNvPr id="21" name="同心圆 98">
              <a:extLst>
                <a:ext uri="{FF2B5EF4-FFF2-40B4-BE49-F238E27FC236}">
                  <a16:creationId xmlns:a16="http://schemas.microsoft.com/office/drawing/2014/main" id="{7CA233D7-2644-68B9-FCA7-5FA6C48F7AE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a:extLst>
                <a:ext uri="{FF2B5EF4-FFF2-40B4-BE49-F238E27FC236}">
                  <a16:creationId xmlns:a16="http://schemas.microsoft.com/office/drawing/2014/main" id="{55D70CB7-A05B-ED59-0669-C92CBC056B74}"/>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742FDE71-E2C8-C1C0-9A32-78227EA20EF5}"/>
              </a:ext>
            </a:extLst>
          </p:cNvPr>
          <p:cNvGrpSpPr/>
          <p:nvPr/>
        </p:nvGrpSpPr>
        <p:grpSpPr>
          <a:xfrm>
            <a:off x="355370" y="977455"/>
            <a:ext cx="1071521" cy="1071520"/>
            <a:chOff x="304800" y="673100"/>
            <a:chExt cx="4000500" cy="4000500"/>
          </a:xfrm>
          <a:effectLst>
            <a:outerShdw blurRad="444500" dist="254000" dir="8100000" algn="tr" rotWithShape="0">
              <a:prstClr val="black">
                <a:alpha val="50000"/>
              </a:prstClr>
            </a:outerShdw>
          </a:effectLst>
        </p:grpSpPr>
        <p:sp>
          <p:nvSpPr>
            <p:cNvPr id="3" name="同心圆 98">
              <a:extLst>
                <a:ext uri="{FF2B5EF4-FFF2-40B4-BE49-F238E27FC236}">
                  <a16:creationId xmlns:a16="http://schemas.microsoft.com/office/drawing/2014/main" id="{69AA4B49-2F7B-A6D4-A0FA-C325859620C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a:extLst>
                <a:ext uri="{FF2B5EF4-FFF2-40B4-BE49-F238E27FC236}">
                  <a16:creationId xmlns:a16="http://schemas.microsoft.com/office/drawing/2014/main" id="{AC1A46F1-6086-E801-600F-E9464CD19ED7}"/>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AAA5811D-636D-C3BD-11AB-4F6297073CB0}"/>
              </a:ext>
            </a:extLst>
          </p:cNvPr>
          <p:cNvGrpSpPr/>
          <p:nvPr/>
        </p:nvGrpSpPr>
        <p:grpSpPr>
          <a:xfrm>
            <a:off x="2340697" y="1840807"/>
            <a:ext cx="2713457" cy="2713455"/>
            <a:chOff x="304800" y="673100"/>
            <a:chExt cx="4000500" cy="4000500"/>
          </a:xfrm>
          <a:effectLst>
            <a:outerShdw blurRad="444500" dist="254000" dir="8100000" algn="tr" rotWithShape="0">
              <a:prstClr val="black">
                <a:alpha val="50000"/>
              </a:prstClr>
            </a:outerShdw>
          </a:effectLst>
        </p:grpSpPr>
        <p:sp>
          <p:nvSpPr>
            <p:cNvPr id="24" name="同心圆 98">
              <a:extLst>
                <a:ext uri="{FF2B5EF4-FFF2-40B4-BE49-F238E27FC236}">
                  <a16:creationId xmlns:a16="http://schemas.microsoft.com/office/drawing/2014/main" id="{FEBF5BC2-323D-82F0-EC0E-A9AC461DCCC5}"/>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a:extLst>
                <a:ext uri="{FF2B5EF4-FFF2-40B4-BE49-F238E27FC236}">
                  <a16:creationId xmlns:a16="http://schemas.microsoft.com/office/drawing/2014/main" id="{343EAA61-8028-325D-144D-AE97E1D0695C}"/>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FE13CB3F-CCD4-185B-BE4B-789A775FD345}"/>
              </a:ext>
            </a:extLst>
          </p:cNvPr>
          <p:cNvSpPr txBox="1"/>
          <p:nvPr/>
        </p:nvSpPr>
        <p:spPr>
          <a:xfrm>
            <a:off x="5549422" y="2079565"/>
            <a:ext cx="6713793" cy="1938992"/>
          </a:xfrm>
          <a:prstGeom prst="rect">
            <a:avLst/>
          </a:prstGeom>
          <a:noFill/>
        </p:spPr>
        <p:txBody>
          <a:bodyPr wrap="square">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XIN CHÂN THÀNH CẢM ƠN</a:t>
            </a:r>
            <a:endParaRPr lang="en-US" altLang="zh-CN" sz="6000" b="1" cap="all" dirty="0">
              <a:solidFill>
                <a:srgbClr val="FF0000"/>
              </a:solidFill>
              <a:latin typeface="Times New Roman" panose="02020603050405020304" pitchFamily="18" charset="0"/>
              <a:cs typeface="Times New Roman" panose="02020603050405020304" pitchFamily="18" charset="0"/>
            </a:endParaRPr>
          </a:p>
        </p:txBody>
      </p:sp>
      <p:grpSp>
        <p:nvGrpSpPr>
          <p:cNvPr id="28" name="组合 27">
            <a:extLst>
              <a:ext uri="{FF2B5EF4-FFF2-40B4-BE49-F238E27FC236}">
                <a16:creationId xmlns:a16="http://schemas.microsoft.com/office/drawing/2014/main" id="{0671406C-9345-F763-0B65-851736B37D54}"/>
              </a:ext>
            </a:extLst>
          </p:cNvPr>
          <p:cNvGrpSpPr/>
          <p:nvPr/>
        </p:nvGrpSpPr>
        <p:grpSpPr>
          <a:xfrm>
            <a:off x="4321242" y="5442096"/>
            <a:ext cx="1187265" cy="1187264"/>
            <a:chOff x="304800" y="673100"/>
            <a:chExt cx="4000500" cy="4000500"/>
          </a:xfrm>
          <a:effectLst>
            <a:outerShdw blurRad="444500" dist="254000" dir="8100000" algn="tr" rotWithShape="0">
              <a:prstClr val="black">
                <a:alpha val="50000"/>
              </a:prstClr>
            </a:outerShdw>
          </a:effectLst>
        </p:grpSpPr>
        <p:sp>
          <p:nvSpPr>
            <p:cNvPr id="29" name="同心圆 98">
              <a:extLst>
                <a:ext uri="{FF2B5EF4-FFF2-40B4-BE49-F238E27FC236}">
                  <a16:creationId xmlns:a16="http://schemas.microsoft.com/office/drawing/2014/main" id="{91142EBB-6DC8-8D91-B884-BD2DABD710D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a:extLst>
                <a:ext uri="{FF2B5EF4-FFF2-40B4-BE49-F238E27FC236}">
                  <a16:creationId xmlns:a16="http://schemas.microsoft.com/office/drawing/2014/main" id="{E0742246-410B-6235-43DB-2FFD1BC5662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DE86EAB7-EA2F-FF66-F24D-9DB1A75D9A76}"/>
              </a:ext>
            </a:extLst>
          </p:cNvPr>
          <p:cNvGrpSpPr/>
          <p:nvPr/>
        </p:nvGrpSpPr>
        <p:grpSpPr>
          <a:xfrm>
            <a:off x="4040567" y="1532784"/>
            <a:ext cx="826117" cy="826116"/>
            <a:chOff x="304800" y="673100"/>
            <a:chExt cx="4000500" cy="4000500"/>
          </a:xfrm>
          <a:effectLst>
            <a:outerShdw blurRad="444500" dist="254000" dir="8100000" algn="tr" rotWithShape="0">
              <a:prstClr val="black">
                <a:alpha val="50000"/>
              </a:prstClr>
            </a:outerShdw>
          </a:effectLst>
        </p:grpSpPr>
        <p:sp>
          <p:nvSpPr>
            <p:cNvPr id="32" name="同心圆 98">
              <a:extLst>
                <a:ext uri="{FF2B5EF4-FFF2-40B4-BE49-F238E27FC236}">
                  <a16:creationId xmlns:a16="http://schemas.microsoft.com/office/drawing/2014/main" id="{E33E492E-7179-312C-07B9-60997A7B764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a:extLst>
                <a:ext uri="{FF2B5EF4-FFF2-40B4-BE49-F238E27FC236}">
                  <a16:creationId xmlns:a16="http://schemas.microsoft.com/office/drawing/2014/main" id="{D7792ACC-6A17-E3F8-FBE9-2B7976480F46}"/>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1B99421-720B-E1D6-5E0C-32E0D18851BC}"/>
              </a:ext>
            </a:extLst>
          </p:cNvPr>
          <p:cNvGrpSpPr/>
          <p:nvPr/>
        </p:nvGrpSpPr>
        <p:grpSpPr>
          <a:xfrm>
            <a:off x="6314283" y="296103"/>
            <a:ext cx="487007" cy="487007"/>
            <a:chOff x="304800" y="673100"/>
            <a:chExt cx="4000500" cy="4000500"/>
          </a:xfrm>
          <a:effectLst>
            <a:outerShdw blurRad="444500" dist="254000" dir="8100000" algn="tr" rotWithShape="0">
              <a:prstClr val="black">
                <a:alpha val="50000"/>
              </a:prstClr>
            </a:outerShdw>
          </a:effectLst>
        </p:grpSpPr>
        <p:sp>
          <p:nvSpPr>
            <p:cNvPr id="35" name="同心圆 98">
              <a:extLst>
                <a:ext uri="{FF2B5EF4-FFF2-40B4-BE49-F238E27FC236}">
                  <a16:creationId xmlns:a16="http://schemas.microsoft.com/office/drawing/2014/main" id="{B152219C-E902-4E78-1687-271E7F03B9D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a:extLst>
                <a:ext uri="{FF2B5EF4-FFF2-40B4-BE49-F238E27FC236}">
                  <a16:creationId xmlns:a16="http://schemas.microsoft.com/office/drawing/2014/main" id="{7B13AB45-1B6D-D6AF-EF0A-E39AC010212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80E44C8C-F4C1-1F8C-A8A6-48A0BF43129A}"/>
              </a:ext>
            </a:extLst>
          </p:cNvPr>
          <p:cNvGrpSpPr/>
          <p:nvPr/>
        </p:nvGrpSpPr>
        <p:grpSpPr>
          <a:xfrm>
            <a:off x="4360976" y="3935084"/>
            <a:ext cx="707887" cy="707886"/>
            <a:chOff x="304800" y="673100"/>
            <a:chExt cx="4000500" cy="4000500"/>
          </a:xfrm>
          <a:effectLst>
            <a:outerShdw blurRad="444500" dist="254000" dir="8100000" algn="tr" rotWithShape="0">
              <a:prstClr val="black">
                <a:alpha val="50000"/>
              </a:prstClr>
            </a:outerShdw>
          </a:effectLst>
        </p:grpSpPr>
        <p:sp>
          <p:nvSpPr>
            <p:cNvPr id="47" name="同心圆 98">
              <a:extLst>
                <a:ext uri="{FF2B5EF4-FFF2-40B4-BE49-F238E27FC236}">
                  <a16:creationId xmlns:a16="http://schemas.microsoft.com/office/drawing/2014/main" id="{6F48A727-3D59-A6E7-D1DE-42FFF27B3AE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a:extLst>
                <a:ext uri="{FF2B5EF4-FFF2-40B4-BE49-F238E27FC236}">
                  <a16:creationId xmlns:a16="http://schemas.microsoft.com/office/drawing/2014/main" id="{783F647B-4E43-4C49-E646-6120B6C865D4}"/>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a:extLst>
              <a:ext uri="{FF2B5EF4-FFF2-40B4-BE49-F238E27FC236}">
                <a16:creationId xmlns:a16="http://schemas.microsoft.com/office/drawing/2014/main" id="{741C917F-9543-6A50-E2BA-840667F3257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1989" t="25333" r="27754" b="10403"/>
          <a:stretch/>
        </p:blipFill>
        <p:spPr>
          <a:xfrm>
            <a:off x="491621" y="2465573"/>
            <a:ext cx="2297755" cy="4407292"/>
          </a:xfrm>
          <a:prstGeom prst="rect">
            <a:avLst/>
          </a:prstGeom>
        </p:spPr>
      </p:pic>
      <p:grpSp>
        <p:nvGrpSpPr>
          <p:cNvPr id="17" name="组合 16">
            <a:extLst>
              <a:ext uri="{FF2B5EF4-FFF2-40B4-BE49-F238E27FC236}">
                <a16:creationId xmlns:a16="http://schemas.microsoft.com/office/drawing/2014/main" id="{04E536C9-3593-6AE1-A6F0-6AFFC2683AE4}"/>
              </a:ext>
            </a:extLst>
          </p:cNvPr>
          <p:cNvGrpSpPr/>
          <p:nvPr/>
        </p:nvGrpSpPr>
        <p:grpSpPr>
          <a:xfrm>
            <a:off x="11427303" y="226030"/>
            <a:ext cx="535761" cy="535760"/>
            <a:chOff x="304800" y="673100"/>
            <a:chExt cx="4000500" cy="4000500"/>
          </a:xfrm>
          <a:effectLst>
            <a:outerShdw blurRad="444500" dist="254000" dir="8100000" algn="tr" rotWithShape="0">
              <a:prstClr val="black">
                <a:alpha val="50000"/>
              </a:prstClr>
            </a:outerShdw>
          </a:effectLst>
        </p:grpSpPr>
        <p:sp>
          <p:nvSpPr>
            <p:cNvPr id="18" name="同心圆 98">
              <a:extLst>
                <a:ext uri="{FF2B5EF4-FFF2-40B4-BE49-F238E27FC236}">
                  <a16:creationId xmlns:a16="http://schemas.microsoft.com/office/drawing/2014/main" id="{73EE3CCE-A77C-D225-2522-BB0198C4408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a:extLst>
                <a:ext uri="{FF2B5EF4-FFF2-40B4-BE49-F238E27FC236}">
                  <a16:creationId xmlns:a16="http://schemas.microsoft.com/office/drawing/2014/main" id="{8B4D0840-062B-61FB-2ECF-C5211EE69A6A}"/>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a:extLst>
              <a:ext uri="{FF2B5EF4-FFF2-40B4-BE49-F238E27FC236}">
                <a16:creationId xmlns:a16="http://schemas.microsoft.com/office/drawing/2014/main" id="{0B069413-AD99-804F-A61F-6478B21F008A}"/>
              </a:ext>
            </a:extLst>
          </p:cNvPr>
          <p:cNvGrpSpPr/>
          <p:nvPr/>
        </p:nvGrpSpPr>
        <p:grpSpPr>
          <a:xfrm>
            <a:off x="2589271" y="5136183"/>
            <a:ext cx="448369" cy="448369"/>
            <a:chOff x="304800" y="673100"/>
            <a:chExt cx="4000500" cy="4000500"/>
          </a:xfrm>
          <a:effectLst>
            <a:outerShdw blurRad="444500" dist="254000" dir="8100000" algn="tr" rotWithShape="0">
              <a:prstClr val="black">
                <a:alpha val="50000"/>
              </a:prstClr>
            </a:outerShdw>
          </a:effectLst>
        </p:grpSpPr>
        <p:sp>
          <p:nvSpPr>
            <p:cNvPr id="64" name="同心圆 98">
              <a:extLst>
                <a:ext uri="{FF2B5EF4-FFF2-40B4-BE49-F238E27FC236}">
                  <a16:creationId xmlns:a16="http://schemas.microsoft.com/office/drawing/2014/main" id="{07348A5C-7F76-1589-0B04-814A91AF2638}"/>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a:extLst>
                <a:ext uri="{FF2B5EF4-FFF2-40B4-BE49-F238E27FC236}">
                  <a16:creationId xmlns:a16="http://schemas.microsoft.com/office/drawing/2014/main" id="{DC865E6E-5A6A-0585-5B99-BF23A52173B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Picture 49" descr="A blue and orange text on a black background&#10;&#10;Description automatically generated">
            <a:extLst>
              <a:ext uri="{FF2B5EF4-FFF2-40B4-BE49-F238E27FC236}">
                <a16:creationId xmlns:a16="http://schemas.microsoft.com/office/drawing/2014/main" id="{3B1F20C9-2F76-6810-D1F6-62507C01A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94" y="2664329"/>
            <a:ext cx="1520928" cy="962337"/>
          </a:xfrm>
          <a:prstGeom prst="rect">
            <a:avLst/>
          </a:prstGeom>
        </p:spPr>
      </p:pic>
    </p:spTree>
    <p:extLst>
      <p:ext uri="{BB962C8B-B14F-4D97-AF65-F5344CB8AC3E}">
        <p14:creationId xmlns:p14="http://schemas.microsoft.com/office/powerpoint/2010/main" val="2018596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16"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16"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6113" y="575780"/>
            <a:ext cx="453688" cy="12185907"/>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B996406B-3FE6-A6A3-39DD-5AF361E9F053}"/>
              </a:ext>
            </a:extLst>
          </p:cNvPr>
          <p:cNvGrpSpPr/>
          <p:nvPr/>
        </p:nvGrpSpPr>
        <p:grpSpPr>
          <a:xfrm rot="16200000">
            <a:off x="5182618" y="-5208362"/>
            <a:ext cx="1820681" cy="12185907"/>
            <a:chOff x="-2883" y="-12520"/>
            <a:chExt cx="1476000" cy="6876955"/>
          </a:xfrm>
        </p:grpSpPr>
        <p:sp>
          <p:nvSpPr>
            <p:cNvPr id="78" name="矩形 77">
              <a:extLst>
                <a:ext uri="{FF2B5EF4-FFF2-40B4-BE49-F238E27FC236}">
                  <a16:creationId xmlns:a16="http://schemas.microsoft.com/office/drawing/2014/main" id="{601AC062-8B75-DD5E-1280-0CBF077DD392}"/>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B63AA8C-8CC6-FB3D-C97D-1948F2BB0EF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D4F7713-D47E-A409-1FF4-22B7C6AFBCB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E3E17CBC-8AAA-2FF8-777E-823278E65C64}"/>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E68D10D-1802-9DD0-A712-675D0B306C4F}"/>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CBBC23F9-7268-8FA5-EDD0-A2F5E6BC1800}"/>
              </a:ext>
            </a:extLst>
          </p:cNvPr>
          <p:cNvGrpSpPr/>
          <p:nvPr/>
        </p:nvGrpSpPr>
        <p:grpSpPr>
          <a:xfrm>
            <a:off x="4850530" y="286196"/>
            <a:ext cx="2525153" cy="2525153"/>
            <a:chOff x="304800" y="673100"/>
            <a:chExt cx="4000500" cy="4000500"/>
          </a:xfrm>
          <a:effectLst>
            <a:outerShdw blurRad="444500" dist="254000" dir="8100000" algn="tr" rotWithShape="0">
              <a:prstClr val="black">
                <a:alpha val="50000"/>
              </a:prstClr>
            </a:outerShdw>
          </a:effectLst>
        </p:grpSpPr>
        <p:sp>
          <p:nvSpPr>
            <p:cNvPr id="6" name="同心圆 20">
              <a:extLst>
                <a:ext uri="{FF2B5EF4-FFF2-40B4-BE49-F238E27FC236}">
                  <a16:creationId xmlns:a16="http://schemas.microsoft.com/office/drawing/2014/main" id="{8DD5405C-0BA1-090A-E9A7-8368E1D7A46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a:extLst>
                <a:ext uri="{FF2B5EF4-FFF2-40B4-BE49-F238E27FC236}">
                  <a16:creationId xmlns:a16="http://schemas.microsoft.com/office/drawing/2014/main" id="{C809D50C-E9BC-D0E4-123B-E1D282B875C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81348A5B-4305-0479-201C-0E99563CB44B}"/>
              </a:ext>
            </a:extLst>
          </p:cNvPr>
          <p:cNvSpPr txBox="1"/>
          <p:nvPr/>
        </p:nvSpPr>
        <p:spPr>
          <a:xfrm>
            <a:off x="4894683" y="3049420"/>
            <a:ext cx="2436843" cy="523220"/>
          </a:xfrm>
          <a:prstGeom prst="rect">
            <a:avLst/>
          </a:prstGeom>
          <a:noFill/>
        </p:spPr>
        <p:txBody>
          <a:bodyPr wrap="square">
            <a:spAutoFit/>
          </a:bodyPr>
          <a:lstStyle/>
          <a:p>
            <a:pPr algn="ctr"/>
            <a:r>
              <a:rPr lang="en-US" altLang="zh-CN" sz="2800" b="1" cap="all" dirty="0">
                <a:solidFill>
                  <a:schemeClr val="tx1">
                    <a:lumMod val="65000"/>
                    <a:lumOff val="35000"/>
                  </a:schemeClr>
                </a:solidFill>
                <a:latin typeface="Montserrat" pitchFamily="2" charset="0"/>
              </a:rPr>
              <a:t>Part ONE</a:t>
            </a:r>
            <a:endParaRPr lang="zh-CN" altLang="en-US" sz="2800" b="1" cap="all" dirty="0">
              <a:solidFill>
                <a:schemeClr val="tx1">
                  <a:lumMod val="65000"/>
                  <a:lumOff val="35000"/>
                </a:schemeClr>
              </a:solidFill>
              <a:latin typeface="Montserrat" pitchFamily="2" charset="0"/>
            </a:endParaRPr>
          </a:p>
        </p:txBody>
      </p:sp>
      <p:sp>
        <p:nvSpPr>
          <p:cNvPr id="16" name="文本框 15">
            <a:extLst>
              <a:ext uri="{FF2B5EF4-FFF2-40B4-BE49-F238E27FC236}">
                <a16:creationId xmlns:a16="http://schemas.microsoft.com/office/drawing/2014/main" id="{997461FB-64B6-6C95-044C-0D7A02748269}"/>
              </a:ext>
            </a:extLst>
          </p:cNvPr>
          <p:cNvSpPr txBox="1"/>
          <p:nvPr/>
        </p:nvSpPr>
        <p:spPr>
          <a:xfrm>
            <a:off x="870604" y="3892030"/>
            <a:ext cx="10444708" cy="707886"/>
          </a:xfrm>
          <a:prstGeom prst="rect">
            <a:avLst/>
          </a:prstGeom>
          <a:noFill/>
        </p:spPr>
        <p:txBody>
          <a:bodyPr wrap="square">
            <a:spAutoFit/>
          </a:bodyPr>
          <a:lstStyle/>
          <a:p>
            <a:pPr algn="ctr"/>
            <a:r>
              <a:rPr lang="en-US" sz="4000" b="1" dirty="0"/>
              <a:t>THE MEAN OF UTILITY</a:t>
            </a:r>
            <a:endParaRPr lang="en-US" altLang="zh-CN" sz="13800" b="1" cap="all" dirty="0">
              <a:solidFill>
                <a:srgbClr val="663A77"/>
              </a:solidFill>
              <a:latin typeface="Montserrat" pitchFamily="2" charset="0"/>
            </a:endParaRPr>
          </a:p>
        </p:txBody>
      </p:sp>
      <p:pic>
        <p:nvPicPr>
          <p:cNvPr id="23" name="图形 22" descr="男人群">
            <a:extLst>
              <a:ext uri="{FF2B5EF4-FFF2-40B4-BE49-F238E27FC236}">
                <a16:creationId xmlns:a16="http://schemas.microsoft.com/office/drawing/2014/main" id="{2BCA4D29-3DA9-AEB4-B509-99AF69BE8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2637" y="880948"/>
            <a:ext cx="1540933" cy="1540933"/>
          </a:xfrm>
          <a:prstGeom prst="rect">
            <a:avLst/>
          </a:prstGeom>
        </p:spPr>
      </p:pic>
    </p:spTree>
    <p:extLst>
      <p:ext uri="{BB962C8B-B14F-4D97-AF65-F5344CB8AC3E}">
        <p14:creationId xmlns:p14="http://schemas.microsoft.com/office/powerpoint/2010/main" val="39251167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5098824" y="196551"/>
            <a:ext cx="2215671" cy="707886"/>
          </a:xfrm>
          <a:prstGeom prst="rect">
            <a:avLst/>
          </a:prstGeom>
          <a:noFill/>
        </p:spPr>
        <p:txBody>
          <a:bodyPr wrap="none" rtlCol="0">
            <a:spAutoFit/>
          </a:bodyPr>
          <a:lstStyle/>
          <a:p>
            <a:r>
              <a:rPr lang="en-US" altLang="zh-CN" sz="4000" b="1" dirty="0">
                <a:solidFill>
                  <a:schemeClr val="tx1">
                    <a:lumMod val="65000"/>
                    <a:lumOff val="35000"/>
                  </a:schemeClr>
                </a:solidFill>
                <a:latin typeface="Montserrat" pitchFamily="2" charset="0"/>
                <a:ea typeface="微软雅黑" panose="020B0503020204020204" pitchFamily="34" charset="-122"/>
              </a:rPr>
              <a:t>UTILITY</a:t>
            </a:r>
            <a:endParaRPr lang="zh-CN" altLang="en-US" sz="4000" b="1" dirty="0">
              <a:solidFill>
                <a:schemeClr val="tx1">
                  <a:lumMod val="65000"/>
                  <a:lumOff val="35000"/>
                </a:schemeClr>
              </a:solidFill>
              <a:latin typeface="Montserrat" pitchFamily="2" charset="0"/>
              <a:ea typeface="微软雅黑" panose="020B0503020204020204" pitchFamily="34" charset="-122"/>
            </a:endParaRPr>
          </a:p>
        </p:txBody>
      </p:sp>
      <p:grpSp>
        <p:nvGrpSpPr>
          <p:cNvPr id="227" name="组合 226">
            <a:extLst>
              <a:ext uri="{FF2B5EF4-FFF2-40B4-BE49-F238E27FC236}">
                <a16:creationId xmlns:a16="http://schemas.microsoft.com/office/drawing/2014/main" id="{F739BA9A-92E3-D55B-F45E-E4330F218854}"/>
              </a:ext>
            </a:extLst>
          </p:cNvPr>
          <p:cNvGrpSpPr/>
          <p:nvPr/>
        </p:nvGrpSpPr>
        <p:grpSpPr>
          <a:xfrm>
            <a:off x="8000741" y="1928364"/>
            <a:ext cx="2730976" cy="4020978"/>
            <a:chOff x="8000741" y="1928364"/>
            <a:chExt cx="2730976" cy="4020978"/>
          </a:xfrm>
        </p:grpSpPr>
        <p:sp>
          <p:nvSpPr>
            <p:cNvPr id="110" name="Freeform 31">
              <a:extLst>
                <a:ext uri="{FF2B5EF4-FFF2-40B4-BE49-F238E27FC236}">
                  <a16:creationId xmlns:a16="http://schemas.microsoft.com/office/drawing/2014/main" id="{203FEA39-6B03-9939-A4CC-075BDCE27516}"/>
                </a:ext>
              </a:extLst>
            </p:cNvPr>
            <p:cNvSpPr/>
            <p:nvPr/>
          </p:nvSpPr>
          <p:spPr bwMode="auto">
            <a:xfrm>
              <a:off x="8003340" y="1928364"/>
              <a:ext cx="2728377" cy="4020978"/>
            </a:xfrm>
            <a:prstGeom prst="rect">
              <a:avLst/>
            </a:prstGeom>
            <a:solidFill>
              <a:srgbClr val="01ACBE"/>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endParaRPr>
            </a:p>
          </p:txBody>
        </p:sp>
        <p:sp>
          <p:nvSpPr>
            <p:cNvPr id="133" name="任意多边形: 形状 132">
              <a:extLst>
                <a:ext uri="{FF2B5EF4-FFF2-40B4-BE49-F238E27FC236}">
                  <a16:creationId xmlns:a16="http://schemas.microsoft.com/office/drawing/2014/main" id="{0E92C80E-7C04-28B4-6B8D-E0FEC5F82CEC}"/>
                </a:ext>
              </a:extLst>
            </p:cNvPr>
            <p:cNvSpPr/>
            <p:nvPr/>
          </p:nvSpPr>
          <p:spPr bwMode="auto">
            <a:xfrm>
              <a:off x="8000742" y="3797898"/>
              <a:ext cx="2429384" cy="2145490"/>
            </a:xfrm>
            <a:custGeom>
              <a:avLst/>
              <a:gdLst>
                <a:gd name="connsiteX0" fmla="*/ 0 w 2429384"/>
                <a:gd name="connsiteY0" fmla="*/ 0 h 2145490"/>
                <a:gd name="connsiteX1" fmla="*/ 1209929 w 2429384"/>
                <a:gd name="connsiteY1" fmla="*/ 0 h 2145490"/>
                <a:gd name="connsiteX2" fmla="*/ 1209929 w 2429384"/>
                <a:gd name="connsiteY2" fmla="*/ 186081 h 2145490"/>
                <a:gd name="connsiteX3" fmla="*/ 1402967 w 2429384"/>
                <a:gd name="connsiteY3" fmla="*/ 186081 h 2145490"/>
                <a:gd name="connsiteX4" fmla="*/ 1462041 w 2429384"/>
                <a:gd name="connsiteY4" fmla="*/ 186081 h 2145490"/>
                <a:gd name="connsiteX5" fmla="*/ 1462041 w 2429384"/>
                <a:gd name="connsiteY5" fmla="*/ 366684 h 2145490"/>
                <a:gd name="connsiteX6" fmla="*/ 1727135 w 2429384"/>
                <a:gd name="connsiteY6" fmla="*/ 366684 h 2145490"/>
                <a:gd name="connsiteX7" fmla="*/ 1727135 w 2429384"/>
                <a:gd name="connsiteY7" fmla="*/ 526636 h 2145490"/>
                <a:gd name="connsiteX8" fmla="*/ 1994895 w 2429384"/>
                <a:gd name="connsiteY8" fmla="*/ 526636 h 2145490"/>
                <a:gd name="connsiteX9" fmla="*/ 1994895 w 2429384"/>
                <a:gd name="connsiteY9" fmla="*/ 726579 h 2145490"/>
                <a:gd name="connsiteX10" fmla="*/ 2270469 w 2429384"/>
                <a:gd name="connsiteY10" fmla="*/ 726579 h 2145490"/>
                <a:gd name="connsiteX11" fmla="*/ 2270469 w 2429384"/>
                <a:gd name="connsiteY11" fmla="*/ 891405 h 2145490"/>
                <a:gd name="connsiteX12" fmla="*/ 2429384 w 2429384"/>
                <a:gd name="connsiteY12" fmla="*/ 891405 h 2145490"/>
                <a:gd name="connsiteX13" fmla="*/ 2429384 w 2429384"/>
                <a:gd name="connsiteY13" fmla="*/ 1058615 h 2145490"/>
                <a:gd name="connsiteX14" fmla="*/ 2270469 w 2429384"/>
                <a:gd name="connsiteY14" fmla="*/ 1058615 h 2145490"/>
                <a:gd name="connsiteX15" fmla="*/ 1994895 w 2429384"/>
                <a:gd name="connsiteY15" fmla="*/ 1058615 h 2145490"/>
                <a:gd name="connsiteX16" fmla="*/ 1727135 w 2429384"/>
                <a:gd name="connsiteY16" fmla="*/ 1058615 h 2145490"/>
                <a:gd name="connsiteX17" fmla="*/ 1727135 w 2429384"/>
                <a:gd name="connsiteY17" fmla="*/ 1058616 h 2145490"/>
                <a:gd name="connsiteX18" fmla="*/ 1462041 w 2429384"/>
                <a:gd name="connsiteY18" fmla="*/ 1058616 h 2145490"/>
                <a:gd name="connsiteX19" fmla="*/ 1402967 w 2429384"/>
                <a:gd name="connsiteY19" fmla="*/ 1058616 h 2145490"/>
                <a:gd name="connsiteX20" fmla="*/ 1402967 w 2429384"/>
                <a:gd name="connsiteY20" fmla="*/ 1238430 h 2145490"/>
                <a:gd name="connsiteX21" fmla="*/ 1209929 w 2429384"/>
                <a:gd name="connsiteY21" fmla="*/ 1238430 h 2145490"/>
                <a:gd name="connsiteX22" fmla="*/ 1209929 w 2429384"/>
                <a:gd name="connsiteY22" fmla="*/ 2145490 h 2145490"/>
                <a:gd name="connsiteX23" fmla="*/ 0 w 2429384"/>
                <a:gd name="connsiteY23" fmla="*/ 2145490 h 214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9384" h="2145490">
                  <a:moveTo>
                    <a:pt x="0" y="0"/>
                  </a:moveTo>
                  <a:lnTo>
                    <a:pt x="1209929" y="0"/>
                  </a:lnTo>
                  <a:lnTo>
                    <a:pt x="1209929" y="186081"/>
                  </a:lnTo>
                  <a:lnTo>
                    <a:pt x="1402967" y="186081"/>
                  </a:lnTo>
                  <a:lnTo>
                    <a:pt x="1462041" y="186081"/>
                  </a:lnTo>
                  <a:lnTo>
                    <a:pt x="1462041" y="366684"/>
                  </a:lnTo>
                  <a:lnTo>
                    <a:pt x="1727135" y="366684"/>
                  </a:lnTo>
                  <a:lnTo>
                    <a:pt x="1727135" y="526636"/>
                  </a:lnTo>
                  <a:lnTo>
                    <a:pt x="1994895" y="526636"/>
                  </a:lnTo>
                  <a:lnTo>
                    <a:pt x="1994895" y="726579"/>
                  </a:lnTo>
                  <a:lnTo>
                    <a:pt x="2270469" y="726579"/>
                  </a:lnTo>
                  <a:lnTo>
                    <a:pt x="2270469" y="891405"/>
                  </a:lnTo>
                  <a:lnTo>
                    <a:pt x="2429384" y="891405"/>
                  </a:lnTo>
                  <a:lnTo>
                    <a:pt x="2429384" y="1058615"/>
                  </a:lnTo>
                  <a:lnTo>
                    <a:pt x="2270469" y="1058615"/>
                  </a:lnTo>
                  <a:lnTo>
                    <a:pt x="1994895" y="1058615"/>
                  </a:lnTo>
                  <a:lnTo>
                    <a:pt x="1727135" y="1058615"/>
                  </a:lnTo>
                  <a:lnTo>
                    <a:pt x="1727135" y="1058616"/>
                  </a:lnTo>
                  <a:lnTo>
                    <a:pt x="1462041" y="1058616"/>
                  </a:lnTo>
                  <a:lnTo>
                    <a:pt x="1402967" y="1058616"/>
                  </a:lnTo>
                  <a:lnTo>
                    <a:pt x="1402967" y="1238430"/>
                  </a:lnTo>
                  <a:lnTo>
                    <a:pt x="1209929" y="1238430"/>
                  </a:lnTo>
                  <a:lnTo>
                    <a:pt x="1209929" y="2145490"/>
                  </a:lnTo>
                  <a:lnTo>
                    <a:pt x="0" y="2145490"/>
                  </a:lnTo>
                  <a:close/>
                </a:path>
              </a:pathLst>
            </a:custGeom>
            <a:solidFill>
              <a:srgbClr val="FFB850"/>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sp>
          <p:nvSpPr>
            <p:cNvPr id="111" name="任意多边形 11">
              <a:extLst>
                <a:ext uri="{FF2B5EF4-FFF2-40B4-BE49-F238E27FC236}">
                  <a16:creationId xmlns:a16="http://schemas.microsoft.com/office/drawing/2014/main" id="{8B8303E1-9143-4D24-C4E4-46F309C34D56}"/>
                </a:ext>
              </a:extLst>
            </p:cNvPr>
            <p:cNvSpPr/>
            <p:nvPr/>
          </p:nvSpPr>
          <p:spPr bwMode="auto">
            <a:xfrm>
              <a:off x="8058548" y="4856051"/>
              <a:ext cx="2673168" cy="1090293"/>
            </a:xfrm>
            <a:custGeom>
              <a:avLst/>
              <a:gdLst>
                <a:gd name="connsiteX0" fmla="*/ 2019634 w 3987412"/>
                <a:gd name="connsiteY0" fmla="*/ 0 h 1599566"/>
                <a:gd name="connsiteX1" fmla="*/ 3984907 w 3987412"/>
                <a:gd name="connsiteY1" fmla="*/ 0 h 1599566"/>
                <a:gd name="connsiteX2" fmla="*/ 3987412 w 3987412"/>
                <a:gd name="connsiteY2" fmla="*/ 19475 h 1599566"/>
                <a:gd name="connsiteX3" fmla="*/ 3984805 w 3987412"/>
                <a:gd name="connsiteY3" fmla="*/ 30480 h 1599566"/>
                <a:gd name="connsiteX4" fmla="*/ 2049010 w 3987412"/>
                <a:gd name="connsiteY4" fmla="*/ 30480 h 1599566"/>
                <a:gd name="connsiteX5" fmla="*/ 2049010 w 3987412"/>
                <a:gd name="connsiteY5" fmla="*/ 297180 h 1599566"/>
                <a:gd name="connsiteX6" fmla="*/ 1668010 w 3987412"/>
                <a:gd name="connsiteY6" fmla="*/ 297180 h 1599566"/>
                <a:gd name="connsiteX7" fmla="*/ 1668010 w 3987412"/>
                <a:gd name="connsiteY7" fmla="*/ 563880 h 1599566"/>
                <a:gd name="connsiteX8" fmla="*/ 1274310 w 3987412"/>
                <a:gd name="connsiteY8" fmla="*/ 563880 h 1599566"/>
                <a:gd name="connsiteX9" fmla="*/ 1274310 w 3987412"/>
                <a:gd name="connsiteY9" fmla="*/ 805180 h 1599566"/>
                <a:gd name="connsiteX10" fmla="*/ 880610 w 3987412"/>
                <a:gd name="connsiteY10" fmla="*/ 805180 h 1599566"/>
                <a:gd name="connsiteX11" fmla="*/ 880610 w 3987412"/>
                <a:gd name="connsiteY11" fmla="*/ 1097280 h 1599566"/>
                <a:gd name="connsiteX12" fmla="*/ 474210 w 3987412"/>
                <a:gd name="connsiteY12" fmla="*/ 1097280 h 1599566"/>
                <a:gd name="connsiteX13" fmla="*/ 474210 w 3987412"/>
                <a:gd name="connsiteY13" fmla="*/ 1351280 h 1599566"/>
                <a:gd name="connsiteX14" fmla="*/ 245610 w 3987412"/>
                <a:gd name="connsiteY14" fmla="*/ 1351280 h 1599566"/>
                <a:gd name="connsiteX15" fmla="*/ 79327 w 3987412"/>
                <a:gd name="connsiteY15" fmla="*/ 1599566 h 1599566"/>
                <a:gd name="connsiteX16" fmla="*/ 28976 w 3987412"/>
                <a:gd name="connsiteY16" fmla="*/ 1599566 h 1599566"/>
                <a:gd name="connsiteX17" fmla="*/ 0 w 3987412"/>
                <a:gd name="connsiteY17" fmla="*/ 1599566 h 1599566"/>
                <a:gd name="connsiteX18" fmla="*/ 30814 w 3987412"/>
                <a:gd name="connsiteY18" fmla="*/ 1597660 h 1599566"/>
                <a:gd name="connsiteX19" fmla="*/ 216234 w 3987412"/>
                <a:gd name="connsiteY19" fmla="*/ 1320800 h 1599566"/>
                <a:gd name="connsiteX20" fmla="*/ 444834 w 3987412"/>
                <a:gd name="connsiteY20" fmla="*/ 1320800 h 1599566"/>
                <a:gd name="connsiteX21" fmla="*/ 444834 w 3987412"/>
                <a:gd name="connsiteY21" fmla="*/ 1066800 h 1599566"/>
                <a:gd name="connsiteX22" fmla="*/ 851234 w 3987412"/>
                <a:gd name="connsiteY22" fmla="*/ 1066800 h 1599566"/>
                <a:gd name="connsiteX23" fmla="*/ 851234 w 3987412"/>
                <a:gd name="connsiteY23" fmla="*/ 774700 h 1599566"/>
                <a:gd name="connsiteX24" fmla="*/ 1244934 w 3987412"/>
                <a:gd name="connsiteY24" fmla="*/ 774700 h 1599566"/>
                <a:gd name="connsiteX25" fmla="*/ 1244934 w 3987412"/>
                <a:gd name="connsiteY25" fmla="*/ 533400 h 1599566"/>
                <a:gd name="connsiteX26" fmla="*/ 1638634 w 3987412"/>
                <a:gd name="connsiteY26" fmla="*/ 533400 h 1599566"/>
                <a:gd name="connsiteX27" fmla="*/ 1638634 w 3987412"/>
                <a:gd name="connsiteY27" fmla="*/ 266700 h 1599566"/>
                <a:gd name="connsiteX28" fmla="*/ 2019634 w 3987412"/>
                <a:gd name="connsiteY28" fmla="*/ 266700 h 1599566"/>
                <a:gd name="connsiteX0-1" fmla="*/ 1990658 w 3958436"/>
                <a:gd name="connsiteY0-2" fmla="*/ 0 h 1599566"/>
                <a:gd name="connsiteX1-3" fmla="*/ 3955931 w 3958436"/>
                <a:gd name="connsiteY1-4" fmla="*/ 0 h 1599566"/>
                <a:gd name="connsiteX2-5" fmla="*/ 3958436 w 3958436"/>
                <a:gd name="connsiteY2-6" fmla="*/ 19475 h 1599566"/>
                <a:gd name="connsiteX3-7" fmla="*/ 3955829 w 3958436"/>
                <a:gd name="connsiteY3-8" fmla="*/ 30480 h 1599566"/>
                <a:gd name="connsiteX4-9" fmla="*/ 2020034 w 3958436"/>
                <a:gd name="connsiteY4-10" fmla="*/ 30480 h 1599566"/>
                <a:gd name="connsiteX5-11" fmla="*/ 2020034 w 3958436"/>
                <a:gd name="connsiteY5-12" fmla="*/ 297180 h 1599566"/>
                <a:gd name="connsiteX6-13" fmla="*/ 1639034 w 3958436"/>
                <a:gd name="connsiteY6-14" fmla="*/ 297180 h 1599566"/>
                <a:gd name="connsiteX7-15" fmla="*/ 1639034 w 3958436"/>
                <a:gd name="connsiteY7-16" fmla="*/ 563880 h 1599566"/>
                <a:gd name="connsiteX8-17" fmla="*/ 1245334 w 3958436"/>
                <a:gd name="connsiteY8-18" fmla="*/ 563880 h 1599566"/>
                <a:gd name="connsiteX9-19" fmla="*/ 1245334 w 3958436"/>
                <a:gd name="connsiteY9-20" fmla="*/ 805180 h 1599566"/>
                <a:gd name="connsiteX10-21" fmla="*/ 851634 w 3958436"/>
                <a:gd name="connsiteY10-22" fmla="*/ 805180 h 1599566"/>
                <a:gd name="connsiteX11-23" fmla="*/ 851634 w 3958436"/>
                <a:gd name="connsiteY11-24" fmla="*/ 1097280 h 1599566"/>
                <a:gd name="connsiteX12-25" fmla="*/ 445234 w 3958436"/>
                <a:gd name="connsiteY12-26" fmla="*/ 1097280 h 1599566"/>
                <a:gd name="connsiteX13-27" fmla="*/ 445234 w 3958436"/>
                <a:gd name="connsiteY13-28" fmla="*/ 1351280 h 1599566"/>
                <a:gd name="connsiteX14-29" fmla="*/ 216634 w 3958436"/>
                <a:gd name="connsiteY14-30" fmla="*/ 1351280 h 1599566"/>
                <a:gd name="connsiteX15-31" fmla="*/ 50351 w 3958436"/>
                <a:gd name="connsiteY15-32" fmla="*/ 1599566 h 1599566"/>
                <a:gd name="connsiteX16-33" fmla="*/ 0 w 3958436"/>
                <a:gd name="connsiteY16-34" fmla="*/ 1599566 h 1599566"/>
                <a:gd name="connsiteX17-35" fmla="*/ 1838 w 3958436"/>
                <a:gd name="connsiteY17-36" fmla="*/ 1597660 h 1599566"/>
                <a:gd name="connsiteX18-37" fmla="*/ 187258 w 3958436"/>
                <a:gd name="connsiteY18-38" fmla="*/ 1320800 h 1599566"/>
                <a:gd name="connsiteX19-39" fmla="*/ 415858 w 3958436"/>
                <a:gd name="connsiteY19-40" fmla="*/ 1320800 h 1599566"/>
                <a:gd name="connsiteX20-41" fmla="*/ 415858 w 3958436"/>
                <a:gd name="connsiteY20-42" fmla="*/ 1066800 h 1599566"/>
                <a:gd name="connsiteX21-43" fmla="*/ 822258 w 3958436"/>
                <a:gd name="connsiteY21-44" fmla="*/ 1066800 h 1599566"/>
                <a:gd name="connsiteX22-45" fmla="*/ 822258 w 3958436"/>
                <a:gd name="connsiteY22-46" fmla="*/ 774700 h 1599566"/>
                <a:gd name="connsiteX23-47" fmla="*/ 1215958 w 3958436"/>
                <a:gd name="connsiteY23-48" fmla="*/ 774700 h 1599566"/>
                <a:gd name="connsiteX24-49" fmla="*/ 1215958 w 3958436"/>
                <a:gd name="connsiteY24-50" fmla="*/ 533400 h 1599566"/>
                <a:gd name="connsiteX25-51" fmla="*/ 1609658 w 3958436"/>
                <a:gd name="connsiteY25-52" fmla="*/ 533400 h 1599566"/>
                <a:gd name="connsiteX26-53" fmla="*/ 1609658 w 3958436"/>
                <a:gd name="connsiteY26-54" fmla="*/ 266700 h 1599566"/>
                <a:gd name="connsiteX27-55" fmla="*/ 1990658 w 3958436"/>
                <a:gd name="connsiteY27-56" fmla="*/ 266700 h 1599566"/>
                <a:gd name="connsiteX28-57" fmla="*/ 1990658 w 3958436"/>
                <a:gd name="connsiteY28-58" fmla="*/ 0 h 1599566"/>
                <a:gd name="connsiteX0-59" fmla="*/ 2000726 w 3968504"/>
                <a:gd name="connsiteY0-60" fmla="*/ 0 h 1616710"/>
                <a:gd name="connsiteX1-61" fmla="*/ 3965999 w 3968504"/>
                <a:gd name="connsiteY1-62" fmla="*/ 0 h 1616710"/>
                <a:gd name="connsiteX2-63" fmla="*/ 3968504 w 3968504"/>
                <a:gd name="connsiteY2-64" fmla="*/ 19475 h 1616710"/>
                <a:gd name="connsiteX3-65" fmla="*/ 3965897 w 3968504"/>
                <a:gd name="connsiteY3-66" fmla="*/ 30480 h 1616710"/>
                <a:gd name="connsiteX4-67" fmla="*/ 2030102 w 3968504"/>
                <a:gd name="connsiteY4-68" fmla="*/ 30480 h 1616710"/>
                <a:gd name="connsiteX5-69" fmla="*/ 2030102 w 3968504"/>
                <a:gd name="connsiteY5-70" fmla="*/ 297180 h 1616710"/>
                <a:gd name="connsiteX6-71" fmla="*/ 1649102 w 3968504"/>
                <a:gd name="connsiteY6-72" fmla="*/ 297180 h 1616710"/>
                <a:gd name="connsiteX7-73" fmla="*/ 1649102 w 3968504"/>
                <a:gd name="connsiteY7-74" fmla="*/ 563880 h 1616710"/>
                <a:gd name="connsiteX8-75" fmla="*/ 1255402 w 3968504"/>
                <a:gd name="connsiteY8-76" fmla="*/ 563880 h 1616710"/>
                <a:gd name="connsiteX9-77" fmla="*/ 1255402 w 3968504"/>
                <a:gd name="connsiteY9-78" fmla="*/ 805180 h 1616710"/>
                <a:gd name="connsiteX10-79" fmla="*/ 861702 w 3968504"/>
                <a:gd name="connsiteY10-80" fmla="*/ 805180 h 1616710"/>
                <a:gd name="connsiteX11-81" fmla="*/ 861702 w 3968504"/>
                <a:gd name="connsiteY11-82" fmla="*/ 1097280 h 1616710"/>
                <a:gd name="connsiteX12-83" fmla="*/ 455302 w 3968504"/>
                <a:gd name="connsiteY12-84" fmla="*/ 1097280 h 1616710"/>
                <a:gd name="connsiteX13-85" fmla="*/ 455302 w 3968504"/>
                <a:gd name="connsiteY13-86" fmla="*/ 1351280 h 1616710"/>
                <a:gd name="connsiteX14-87" fmla="*/ 226702 w 3968504"/>
                <a:gd name="connsiteY14-88" fmla="*/ 1351280 h 1616710"/>
                <a:gd name="connsiteX15-89" fmla="*/ 60419 w 3968504"/>
                <a:gd name="connsiteY15-90" fmla="*/ 1599566 h 1616710"/>
                <a:gd name="connsiteX16-91" fmla="*/ 10068 w 3968504"/>
                <a:gd name="connsiteY16-92" fmla="*/ 1599566 h 1616710"/>
                <a:gd name="connsiteX17-93" fmla="*/ 0 w 3968504"/>
                <a:gd name="connsiteY17-94" fmla="*/ 1616710 h 1616710"/>
                <a:gd name="connsiteX18-95" fmla="*/ 197326 w 3968504"/>
                <a:gd name="connsiteY18-96" fmla="*/ 1320800 h 1616710"/>
                <a:gd name="connsiteX19-97" fmla="*/ 425926 w 3968504"/>
                <a:gd name="connsiteY19-98" fmla="*/ 1320800 h 1616710"/>
                <a:gd name="connsiteX20-99" fmla="*/ 425926 w 3968504"/>
                <a:gd name="connsiteY20-100" fmla="*/ 1066800 h 1616710"/>
                <a:gd name="connsiteX21-101" fmla="*/ 832326 w 3968504"/>
                <a:gd name="connsiteY21-102" fmla="*/ 1066800 h 1616710"/>
                <a:gd name="connsiteX22-103" fmla="*/ 832326 w 3968504"/>
                <a:gd name="connsiteY22-104" fmla="*/ 774700 h 1616710"/>
                <a:gd name="connsiteX23-105" fmla="*/ 1226026 w 3968504"/>
                <a:gd name="connsiteY23-106" fmla="*/ 774700 h 1616710"/>
                <a:gd name="connsiteX24-107" fmla="*/ 1226026 w 3968504"/>
                <a:gd name="connsiteY24-108" fmla="*/ 533400 h 1616710"/>
                <a:gd name="connsiteX25-109" fmla="*/ 1619726 w 3968504"/>
                <a:gd name="connsiteY25-110" fmla="*/ 533400 h 1616710"/>
                <a:gd name="connsiteX26-111" fmla="*/ 1619726 w 3968504"/>
                <a:gd name="connsiteY26-112" fmla="*/ 266700 h 1616710"/>
                <a:gd name="connsiteX27-113" fmla="*/ 2000726 w 3968504"/>
                <a:gd name="connsiteY27-114" fmla="*/ 266700 h 1616710"/>
                <a:gd name="connsiteX28-115" fmla="*/ 2000726 w 3968504"/>
                <a:gd name="connsiteY28-116" fmla="*/ 0 h 1616710"/>
                <a:gd name="connsiteX0-117" fmla="*/ 2000726 w 3968504"/>
                <a:gd name="connsiteY0-118" fmla="*/ 0 h 1618616"/>
                <a:gd name="connsiteX1-119" fmla="*/ 3965999 w 3968504"/>
                <a:gd name="connsiteY1-120" fmla="*/ 0 h 1618616"/>
                <a:gd name="connsiteX2-121" fmla="*/ 3968504 w 3968504"/>
                <a:gd name="connsiteY2-122" fmla="*/ 19475 h 1618616"/>
                <a:gd name="connsiteX3-123" fmla="*/ 3965897 w 3968504"/>
                <a:gd name="connsiteY3-124" fmla="*/ 30480 h 1618616"/>
                <a:gd name="connsiteX4-125" fmla="*/ 2030102 w 3968504"/>
                <a:gd name="connsiteY4-126" fmla="*/ 30480 h 1618616"/>
                <a:gd name="connsiteX5-127" fmla="*/ 2030102 w 3968504"/>
                <a:gd name="connsiteY5-128" fmla="*/ 297180 h 1618616"/>
                <a:gd name="connsiteX6-129" fmla="*/ 1649102 w 3968504"/>
                <a:gd name="connsiteY6-130" fmla="*/ 297180 h 1618616"/>
                <a:gd name="connsiteX7-131" fmla="*/ 1649102 w 3968504"/>
                <a:gd name="connsiteY7-132" fmla="*/ 563880 h 1618616"/>
                <a:gd name="connsiteX8-133" fmla="*/ 1255402 w 3968504"/>
                <a:gd name="connsiteY8-134" fmla="*/ 563880 h 1618616"/>
                <a:gd name="connsiteX9-135" fmla="*/ 1255402 w 3968504"/>
                <a:gd name="connsiteY9-136" fmla="*/ 805180 h 1618616"/>
                <a:gd name="connsiteX10-137" fmla="*/ 861702 w 3968504"/>
                <a:gd name="connsiteY10-138" fmla="*/ 805180 h 1618616"/>
                <a:gd name="connsiteX11-139" fmla="*/ 861702 w 3968504"/>
                <a:gd name="connsiteY11-140" fmla="*/ 1097280 h 1618616"/>
                <a:gd name="connsiteX12-141" fmla="*/ 455302 w 3968504"/>
                <a:gd name="connsiteY12-142" fmla="*/ 1097280 h 1618616"/>
                <a:gd name="connsiteX13-143" fmla="*/ 455302 w 3968504"/>
                <a:gd name="connsiteY13-144" fmla="*/ 1351280 h 1618616"/>
                <a:gd name="connsiteX14-145" fmla="*/ 226702 w 3968504"/>
                <a:gd name="connsiteY14-146" fmla="*/ 1351280 h 1618616"/>
                <a:gd name="connsiteX15-147" fmla="*/ 50894 w 3968504"/>
                <a:gd name="connsiteY15-148" fmla="*/ 1618616 h 1618616"/>
                <a:gd name="connsiteX16-149" fmla="*/ 10068 w 3968504"/>
                <a:gd name="connsiteY16-150" fmla="*/ 1599566 h 1618616"/>
                <a:gd name="connsiteX17-151" fmla="*/ 0 w 3968504"/>
                <a:gd name="connsiteY17-152" fmla="*/ 1616710 h 1618616"/>
                <a:gd name="connsiteX18-153" fmla="*/ 197326 w 3968504"/>
                <a:gd name="connsiteY18-154" fmla="*/ 1320800 h 1618616"/>
                <a:gd name="connsiteX19-155" fmla="*/ 425926 w 3968504"/>
                <a:gd name="connsiteY19-156" fmla="*/ 1320800 h 1618616"/>
                <a:gd name="connsiteX20-157" fmla="*/ 425926 w 3968504"/>
                <a:gd name="connsiteY20-158" fmla="*/ 1066800 h 1618616"/>
                <a:gd name="connsiteX21-159" fmla="*/ 832326 w 3968504"/>
                <a:gd name="connsiteY21-160" fmla="*/ 1066800 h 1618616"/>
                <a:gd name="connsiteX22-161" fmla="*/ 832326 w 3968504"/>
                <a:gd name="connsiteY22-162" fmla="*/ 774700 h 1618616"/>
                <a:gd name="connsiteX23-163" fmla="*/ 1226026 w 3968504"/>
                <a:gd name="connsiteY23-164" fmla="*/ 774700 h 1618616"/>
                <a:gd name="connsiteX24-165" fmla="*/ 1226026 w 3968504"/>
                <a:gd name="connsiteY24-166" fmla="*/ 533400 h 1618616"/>
                <a:gd name="connsiteX25-167" fmla="*/ 1619726 w 3968504"/>
                <a:gd name="connsiteY25-168" fmla="*/ 533400 h 1618616"/>
                <a:gd name="connsiteX26-169" fmla="*/ 1619726 w 3968504"/>
                <a:gd name="connsiteY26-170" fmla="*/ 266700 h 1618616"/>
                <a:gd name="connsiteX27-171" fmla="*/ 2000726 w 3968504"/>
                <a:gd name="connsiteY27-172" fmla="*/ 266700 h 1618616"/>
                <a:gd name="connsiteX28-173" fmla="*/ 2000726 w 3968504"/>
                <a:gd name="connsiteY28-174" fmla="*/ 0 h 1618616"/>
                <a:gd name="connsiteX0-175" fmla="*/ 2000726 w 3968504"/>
                <a:gd name="connsiteY0-176" fmla="*/ 0 h 1618616"/>
                <a:gd name="connsiteX1-177" fmla="*/ 3965999 w 3968504"/>
                <a:gd name="connsiteY1-178" fmla="*/ 0 h 1618616"/>
                <a:gd name="connsiteX2-179" fmla="*/ 3968504 w 3968504"/>
                <a:gd name="connsiteY2-180" fmla="*/ 19475 h 1618616"/>
                <a:gd name="connsiteX3-181" fmla="*/ 3965897 w 3968504"/>
                <a:gd name="connsiteY3-182" fmla="*/ 30480 h 1618616"/>
                <a:gd name="connsiteX4-183" fmla="*/ 2030102 w 3968504"/>
                <a:gd name="connsiteY4-184" fmla="*/ 30480 h 1618616"/>
                <a:gd name="connsiteX5-185" fmla="*/ 2030102 w 3968504"/>
                <a:gd name="connsiteY5-186" fmla="*/ 297180 h 1618616"/>
                <a:gd name="connsiteX6-187" fmla="*/ 1649102 w 3968504"/>
                <a:gd name="connsiteY6-188" fmla="*/ 297180 h 1618616"/>
                <a:gd name="connsiteX7-189" fmla="*/ 1649102 w 3968504"/>
                <a:gd name="connsiteY7-190" fmla="*/ 563880 h 1618616"/>
                <a:gd name="connsiteX8-191" fmla="*/ 1255402 w 3968504"/>
                <a:gd name="connsiteY8-192" fmla="*/ 563880 h 1618616"/>
                <a:gd name="connsiteX9-193" fmla="*/ 1255402 w 3968504"/>
                <a:gd name="connsiteY9-194" fmla="*/ 805180 h 1618616"/>
                <a:gd name="connsiteX10-195" fmla="*/ 861702 w 3968504"/>
                <a:gd name="connsiteY10-196" fmla="*/ 805180 h 1618616"/>
                <a:gd name="connsiteX11-197" fmla="*/ 861702 w 3968504"/>
                <a:gd name="connsiteY11-198" fmla="*/ 1097280 h 1618616"/>
                <a:gd name="connsiteX12-199" fmla="*/ 455302 w 3968504"/>
                <a:gd name="connsiteY12-200" fmla="*/ 1097280 h 1618616"/>
                <a:gd name="connsiteX13-201" fmla="*/ 455302 w 3968504"/>
                <a:gd name="connsiteY13-202" fmla="*/ 1351280 h 1618616"/>
                <a:gd name="connsiteX14-203" fmla="*/ 226702 w 3968504"/>
                <a:gd name="connsiteY14-204" fmla="*/ 1351280 h 1618616"/>
                <a:gd name="connsiteX15-205" fmla="*/ 50894 w 3968504"/>
                <a:gd name="connsiteY15-206" fmla="*/ 1618616 h 1618616"/>
                <a:gd name="connsiteX16-207" fmla="*/ 0 w 3968504"/>
                <a:gd name="connsiteY16-208" fmla="*/ 1616710 h 1618616"/>
                <a:gd name="connsiteX17-209" fmla="*/ 197326 w 3968504"/>
                <a:gd name="connsiteY17-210" fmla="*/ 1320800 h 1618616"/>
                <a:gd name="connsiteX18-211" fmla="*/ 425926 w 3968504"/>
                <a:gd name="connsiteY18-212" fmla="*/ 1320800 h 1618616"/>
                <a:gd name="connsiteX19-213" fmla="*/ 425926 w 3968504"/>
                <a:gd name="connsiteY19-214" fmla="*/ 1066800 h 1618616"/>
                <a:gd name="connsiteX20-215" fmla="*/ 832326 w 3968504"/>
                <a:gd name="connsiteY20-216" fmla="*/ 1066800 h 1618616"/>
                <a:gd name="connsiteX21-217" fmla="*/ 832326 w 3968504"/>
                <a:gd name="connsiteY21-218" fmla="*/ 774700 h 1618616"/>
                <a:gd name="connsiteX22-219" fmla="*/ 1226026 w 3968504"/>
                <a:gd name="connsiteY22-220" fmla="*/ 774700 h 1618616"/>
                <a:gd name="connsiteX23-221" fmla="*/ 1226026 w 3968504"/>
                <a:gd name="connsiteY23-222" fmla="*/ 533400 h 1618616"/>
                <a:gd name="connsiteX24-223" fmla="*/ 1619726 w 3968504"/>
                <a:gd name="connsiteY24-224" fmla="*/ 533400 h 1618616"/>
                <a:gd name="connsiteX25-225" fmla="*/ 1619726 w 3968504"/>
                <a:gd name="connsiteY25-226" fmla="*/ 266700 h 1618616"/>
                <a:gd name="connsiteX26-227" fmla="*/ 2000726 w 3968504"/>
                <a:gd name="connsiteY26-228" fmla="*/ 266700 h 1618616"/>
                <a:gd name="connsiteX27-229" fmla="*/ 2000726 w 3968504"/>
                <a:gd name="connsiteY27-230" fmla="*/ 0 h 16186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3968504" h="1618616">
                  <a:moveTo>
                    <a:pt x="2000726" y="0"/>
                  </a:moveTo>
                  <a:lnTo>
                    <a:pt x="3965999" y="0"/>
                  </a:lnTo>
                  <a:lnTo>
                    <a:pt x="3968504" y="19475"/>
                  </a:lnTo>
                  <a:lnTo>
                    <a:pt x="3965897" y="30480"/>
                  </a:lnTo>
                  <a:lnTo>
                    <a:pt x="2030102" y="30480"/>
                  </a:lnTo>
                  <a:lnTo>
                    <a:pt x="2030102" y="297180"/>
                  </a:lnTo>
                  <a:lnTo>
                    <a:pt x="1649102" y="297180"/>
                  </a:lnTo>
                  <a:lnTo>
                    <a:pt x="1649102" y="563880"/>
                  </a:lnTo>
                  <a:lnTo>
                    <a:pt x="1255402" y="563880"/>
                  </a:lnTo>
                  <a:lnTo>
                    <a:pt x="1255402" y="805180"/>
                  </a:lnTo>
                  <a:lnTo>
                    <a:pt x="861702" y="805180"/>
                  </a:lnTo>
                  <a:lnTo>
                    <a:pt x="861702" y="1097280"/>
                  </a:lnTo>
                  <a:lnTo>
                    <a:pt x="455302" y="1097280"/>
                  </a:lnTo>
                  <a:lnTo>
                    <a:pt x="455302" y="1351280"/>
                  </a:lnTo>
                  <a:lnTo>
                    <a:pt x="226702" y="1351280"/>
                  </a:lnTo>
                  <a:lnTo>
                    <a:pt x="50894" y="1618616"/>
                  </a:lnTo>
                  <a:lnTo>
                    <a:pt x="0" y="1616710"/>
                  </a:lnTo>
                  <a:lnTo>
                    <a:pt x="197326" y="1320800"/>
                  </a:lnTo>
                  <a:lnTo>
                    <a:pt x="425926" y="1320800"/>
                  </a:lnTo>
                  <a:lnTo>
                    <a:pt x="425926" y="1066800"/>
                  </a:lnTo>
                  <a:lnTo>
                    <a:pt x="832326" y="1066800"/>
                  </a:lnTo>
                  <a:lnTo>
                    <a:pt x="832326" y="774700"/>
                  </a:lnTo>
                  <a:lnTo>
                    <a:pt x="1226026" y="774700"/>
                  </a:lnTo>
                  <a:lnTo>
                    <a:pt x="1226026" y="533400"/>
                  </a:lnTo>
                  <a:lnTo>
                    <a:pt x="1619726" y="533400"/>
                  </a:lnTo>
                  <a:lnTo>
                    <a:pt x="1619726" y="266700"/>
                  </a:lnTo>
                  <a:lnTo>
                    <a:pt x="2000726" y="266700"/>
                  </a:lnTo>
                  <a:lnTo>
                    <a:pt x="2000726" y="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112" name="任意多边形 28">
              <a:extLst>
                <a:ext uri="{FF2B5EF4-FFF2-40B4-BE49-F238E27FC236}">
                  <a16:creationId xmlns:a16="http://schemas.microsoft.com/office/drawing/2014/main" id="{6CECB157-32A1-65E6-3230-622E81D10CE0}"/>
                </a:ext>
              </a:extLst>
            </p:cNvPr>
            <p:cNvSpPr/>
            <p:nvPr/>
          </p:nvSpPr>
          <p:spPr bwMode="auto">
            <a:xfrm>
              <a:off x="8003339" y="3777093"/>
              <a:ext cx="2453375" cy="1086874"/>
            </a:xfrm>
            <a:custGeom>
              <a:avLst/>
              <a:gdLst>
                <a:gd name="connsiteX0" fmla="*/ 3243329 w 3628517"/>
                <a:gd name="connsiteY0" fmla="*/ 1877104 h 1885637"/>
                <a:gd name="connsiteX1" fmla="*/ 3236158 w 3628517"/>
                <a:gd name="connsiteY1" fmla="*/ 1877299 h 1885637"/>
                <a:gd name="connsiteX2" fmla="*/ 3240021 w 3628517"/>
                <a:gd name="connsiteY2" fmla="*/ 1877121 h 1885637"/>
                <a:gd name="connsiteX3" fmla="*/ 3340104 w 3628517"/>
                <a:gd name="connsiteY3" fmla="*/ 1876609 h 1885637"/>
                <a:gd name="connsiteX4" fmla="*/ 3628054 w 3628517"/>
                <a:gd name="connsiteY4" fmla="*/ 1885303 h 1885637"/>
                <a:gd name="connsiteX5" fmla="*/ 3628517 w 3628517"/>
                <a:gd name="connsiteY5" fmla="*/ 1885326 h 1885637"/>
                <a:gd name="connsiteX6" fmla="*/ 3628517 w 3628517"/>
                <a:gd name="connsiteY6" fmla="*/ 1885637 h 1885637"/>
                <a:gd name="connsiteX7" fmla="*/ 3621684 w 3628517"/>
                <a:gd name="connsiteY7" fmla="*/ 1885304 h 1885637"/>
                <a:gd name="connsiteX8" fmla="*/ 3489621 w 3628517"/>
                <a:gd name="connsiteY8" fmla="*/ 1879998 h 1885637"/>
                <a:gd name="connsiteX9" fmla="*/ 3334912 w 3628517"/>
                <a:gd name="connsiteY9" fmla="*/ 1876636 h 1885637"/>
                <a:gd name="connsiteX10" fmla="*/ 0 w 3628517"/>
                <a:gd name="connsiteY10" fmla="*/ 0 h 1885637"/>
                <a:gd name="connsiteX11" fmla="*/ 1817497 w 3628517"/>
                <a:gd name="connsiteY11" fmla="*/ 0 h 1885637"/>
                <a:gd name="connsiteX12" fmla="*/ 1817497 w 3628517"/>
                <a:gd name="connsiteY12" fmla="*/ 266700 h 1885637"/>
                <a:gd name="connsiteX13" fmla="*/ 2198497 w 3628517"/>
                <a:gd name="connsiteY13" fmla="*/ 266700 h 1885637"/>
                <a:gd name="connsiteX14" fmla="*/ 2198497 w 3628517"/>
                <a:gd name="connsiteY14" fmla="*/ 533400 h 1885637"/>
                <a:gd name="connsiteX15" fmla="*/ 2592197 w 3628517"/>
                <a:gd name="connsiteY15" fmla="*/ 533400 h 1885637"/>
                <a:gd name="connsiteX16" fmla="*/ 2592197 w 3628517"/>
                <a:gd name="connsiteY16" fmla="*/ 774700 h 1885637"/>
                <a:gd name="connsiteX17" fmla="*/ 2985897 w 3628517"/>
                <a:gd name="connsiteY17" fmla="*/ 774700 h 1885637"/>
                <a:gd name="connsiteX18" fmla="*/ 2985897 w 3628517"/>
                <a:gd name="connsiteY18" fmla="*/ 1066800 h 1885637"/>
                <a:gd name="connsiteX19" fmla="*/ 3392297 w 3628517"/>
                <a:gd name="connsiteY19" fmla="*/ 1066800 h 1885637"/>
                <a:gd name="connsiteX20" fmla="*/ 3392297 w 3628517"/>
                <a:gd name="connsiteY20" fmla="*/ 1320800 h 1885637"/>
                <a:gd name="connsiteX21" fmla="*/ 3620897 w 3628517"/>
                <a:gd name="connsiteY21" fmla="*/ 1320800 h 1885637"/>
                <a:gd name="connsiteX22" fmla="*/ 3622901 w 3628517"/>
                <a:gd name="connsiteY22" fmla="*/ 1393625 h 1885637"/>
                <a:gd name="connsiteX23" fmla="*/ 3628517 w 3628517"/>
                <a:gd name="connsiteY23" fmla="*/ 1393625 h 1885637"/>
                <a:gd name="connsiteX24" fmla="*/ 3628517 w 3628517"/>
                <a:gd name="connsiteY24" fmla="*/ 1597660 h 1885637"/>
                <a:gd name="connsiteX25" fmla="*/ 3628517 w 3628517"/>
                <a:gd name="connsiteY25" fmla="*/ 1613540 h 1885637"/>
                <a:gd name="connsiteX26" fmla="*/ 3592909 w 3628517"/>
                <a:gd name="connsiteY26" fmla="*/ 1613540 h 1885637"/>
                <a:gd name="connsiteX27" fmla="*/ 3592909 w 3628517"/>
                <a:gd name="connsiteY27" fmla="*/ 1431725 h 1885637"/>
                <a:gd name="connsiteX28" fmla="*/ 3587293 w 3628517"/>
                <a:gd name="connsiteY28" fmla="*/ 1431725 h 1885637"/>
                <a:gd name="connsiteX29" fmla="*/ 3585289 w 3628517"/>
                <a:gd name="connsiteY29" fmla="*/ 1358900 h 1885637"/>
                <a:gd name="connsiteX30" fmla="*/ 3356689 w 3628517"/>
                <a:gd name="connsiteY30" fmla="*/ 1358900 h 1885637"/>
                <a:gd name="connsiteX31" fmla="*/ 3356689 w 3628517"/>
                <a:gd name="connsiteY31" fmla="*/ 1104900 h 1885637"/>
                <a:gd name="connsiteX32" fmla="*/ 2950289 w 3628517"/>
                <a:gd name="connsiteY32" fmla="*/ 1104900 h 1885637"/>
                <a:gd name="connsiteX33" fmla="*/ 2950289 w 3628517"/>
                <a:gd name="connsiteY33" fmla="*/ 812800 h 1885637"/>
                <a:gd name="connsiteX34" fmla="*/ 2556589 w 3628517"/>
                <a:gd name="connsiteY34" fmla="*/ 812800 h 1885637"/>
                <a:gd name="connsiteX35" fmla="*/ 2556589 w 3628517"/>
                <a:gd name="connsiteY35" fmla="*/ 571500 h 1885637"/>
                <a:gd name="connsiteX36" fmla="*/ 2162889 w 3628517"/>
                <a:gd name="connsiteY36" fmla="*/ 571500 h 1885637"/>
                <a:gd name="connsiteX37" fmla="*/ 2162889 w 3628517"/>
                <a:gd name="connsiteY37" fmla="*/ 304800 h 1885637"/>
                <a:gd name="connsiteX38" fmla="*/ 1781889 w 3628517"/>
                <a:gd name="connsiteY38" fmla="*/ 304800 h 1885637"/>
                <a:gd name="connsiteX39" fmla="*/ 1781889 w 3628517"/>
                <a:gd name="connsiteY39" fmla="*/ 38100 h 1885637"/>
                <a:gd name="connsiteX40" fmla="*/ 20345 w 3628517"/>
                <a:gd name="connsiteY40" fmla="*/ 38100 h 1885637"/>
                <a:gd name="connsiteX0-1" fmla="*/ 3240021 w 3628517"/>
                <a:gd name="connsiteY0-2" fmla="*/ 1877121 h 1885637"/>
                <a:gd name="connsiteX1-3" fmla="*/ 3236158 w 3628517"/>
                <a:gd name="connsiteY1-4" fmla="*/ 1877299 h 1885637"/>
                <a:gd name="connsiteX2-5" fmla="*/ 3240021 w 3628517"/>
                <a:gd name="connsiteY2-6" fmla="*/ 1877121 h 1885637"/>
                <a:gd name="connsiteX3-7" fmla="*/ 3340104 w 3628517"/>
                <a:gd name="connsiteY3-8" fmla="*/ 1876609 h 1885637"/>
                <a:gd name="connsiteX4-9" fmla="*/ 3628054 w 3628517"/>
                <a:gd name="connsiteY4-10" fmla="*/ 1885303 h 1885637"/>
                <a:gd name="connsiteX5-11" fmla="*/ 3628517 w 3628517"/>
                <a:gd name="connsiteY5-12" fmla="*/ 1885326 h 1885637"/>
                <a:gd name="connsiteX6-13" fmla="*/ 3628517 w 3628517"/>
                <a:gd name="connsiteY6-14" fmla="*/ 1885637 h 1885637"/>
                <a:gd name="connsiteX7-15" fmla="*/ 3621684 w 3628517"/>
                <a:gd name="connsiteY7-16" fmla="*/ 1885304 h 1885637"/>
                <a:gd name="connsiteX8-17" fmla="*/ 3489621 w 3628517"/>
                <a:gd name="connsiteY8-18" fmla="*/ 1879998 h 1885637"/>
                <a:gd name="connsiteX9-19" fmla="*/ 3334912 w 3628517"/>
                <a:gd name="connsiteY9-20" fmla="*/ 1876636 h 1885637"/>
                <a:gd name="connsiteX10-21" fmla="*/ 3340104 w 3628517"/>
                <a:gd name="connsiteY10-22" fmla="*/ 1876609 h 1885637"/>
                <a:gd name="connsiteX11-23" fmla="*/ 0 w 3628517"/>
                <a:gd name="connsiteY11-24" fmla="*/ 0 h 1885637"/>
                <a:gd name="connsiteX12-25" fmla="*/ 1817497 w 3628517"/>
                <a:gd name="connsiteY12-26" fmla="*/ 0 h 1885637"/>
                <a:gd name="connsiteX13-27" fmla="*/ 1817497 w 3628517"/>
                <a:gd name="connsiteY13-28" fmla="*/ 266700 h 1885637"/>
                <a:gd name="connsiteX14-29" fmla="*/ 2198497 w 3628517"/>
                <a:gd name="connsiteY14-30" fmla="*/ 266700 h 1885637"/>
                <a:gd name="connsiteX15-31" fmla="*/ 2198497 w 3628517"/>
                <a:gd name="connsiteY15-32" fmla="*/ 533400 h 1885637"/>
                <a:gd name="connsiteX16-33" fmla="*/ 2592197 w 3628517"/>
                <a:gd name="connsiteY16-34" fmla="*/ 533400 h 1885637"/>
                <a:gd name="connsiteX17-35" fmla="*/ 2592197 w 3628517"/>
                <a:gd name="connsiteY17-36" fmla="*/ 774700 h 1885637"/>
                <a:gd name="connsiteX18-37" fmla="*/ 2985897 w 3628517"/>
                <a:gd name="connsiteY18-38" fmla="*/ 774700 h 1885637"/>
                <a:gd name="connsiteX19-39" fmla="*/ 2985897 w 3628517"/>
                <a:gd name="connsiteY19-40" fmla="*/ 1066800 h 1885637"/>
                <a:gd name="connsiteX20-41" fmla="*/ 3392297 w 3628517"/>
                <a:gd name="connsiteY20-42" fmla="*/ 1066800 h 1885637"/>
                <a:gd name="connsiteX21-43" fmla="*/ 3392297 w 3628517"/>
                <a:gd name="connsiteY21-44" fmla="*/ 1320800 h 1885637"/>
                <a:gd name="connsiteX22-45" fmla="*/ 3620897 w 3628517"/>
                <a:gd name="connsiteY22-46" fmla="*/ 1320800 h 1885637"/>
                <a:gd name="connsiteX23-47" fmla="*/ 3622901 w 3628517"/>
                <a:gd name="connsiteY23-48" fmla="*/ 1393625 h 1885637"/>
                <a:gd name="connsiteX24-49" fmla="*/ 3628517 w 3628517"/>
                <a:gd name="connsiteY24-50" fmla="*/ 1393625 h 1885637"/>
                <a:gd name="connsiteX25-51" fmla="*/ 3628517 w 3628517"/>
                <a:gd name="connsiteY25-52" fmla="*/ 1597660 h 1885637"/>
                <a:gd name="connsiteX26-53" fmla="*/ 3628517 w 3628517"/>
                <a:gd name="connsiteY26-54" fmla="*/ 1613540 h 1885637"/>
                <a:gd name="connsiteX27-55" fmla="*/ 3592909 w 3628517"/>
                <a:gd name="connsiteY27-56" fmla="*/ 1613540 h 1885637"/>
                <a:gd name="connsiteX28-57" fmla="*/ 3592909 w 3628517"/>
                <a:gd name="connsiteY28-58" fmla="*/ 1431725 h 1885637"/>
                <a:gd name="connsiteX29-59" fmla="*/ 3587293 w 3628517"/>
                <a:gd name="connsiteY29-60" fmla="*/ 1431725 h 1885637"/>
                <a:gd name="connsiteX30-61" fmla="*/ 3585289 w 3628517"/>
                <a:gd name="connsiteY30-62" fmla="*/ 1358900 h 1885637"/>
                <a:gd name="connsiteX31-63" fmla="*/ 3356689 w 3628517"/>
                <a:gd name="connsiteY31-64" fmla="*/ 1358900 h 1885637"/>
                <a:gd name="connsiteX32-65" fmla="*/ 3356689 w 3628517"/>
                <a:gd name="connsiteY32-66" fmla="*/ 1104900 h 1885637"/>
                <a:gd name="connsiteX33-67" fmla="*/ 2950289 w 3628517"/>
                <a:gd name="connsiteY33-68" fmla="*/ 1104900 h 1885637"/>
                <a:gd name="connsiteX34-69" fmla="*/ 2950289 w 3628517"/>
                <a:gd name="connsiteY34-70" fmla="*/ 812800 h 1885637"/>
                <a:gd name="connsiteX35-71" fmla="*/ 2556589 w 3628517"/>
                <a:gd name="connsiteY35-72" fmla="*/ 812800 h 1885637"/>
                <a:gd name="connsiteX36-73" fmla="*/ 2556589 w 3628517"/>
                <a:gd name="connsiteY36-74" fmla="*/ 571500 h 1885637"/>
                <a:gd name="connsiteX37-75" fmla="*/ 2162889 w 3628517"/>
                <a:gd name="connsiteY37-76" fmla="*/ 571500 h 1885637"/>
                <a:gd name="connsiteX38-77" fmla="*/ 2162889 w 3628517"/>
                <a:gd name="connsiteY38-78" fmla="*/ 304800 h 1885637"/>
                <a:gd name="connsiteX39-79" fmla="*/ 1781889 w 3628517"/>
                <a:gd name="connsiteY39-80" fmla="*/ 304800 h 1885637"/>
                <a:gd name="connsiteX40-81" fmla="*/ 1781889 w 3628517"/>
                <a:gd name="connsiteY40-82" fmla="*/ 38100 h 1885637"/>
                <a:gd name="connsiteX41" fmla="*/ 20345 w 3628517"/>
                <a:gd name="connsiteY41" fmla="*/ 38100 h 1885637"/>
                <a:gd name="connsiteX42" fmla="*/ 0 w 3628517"/>
                <a:gd name="connsiteY42" fmla="*/ 0 h 1885637"/>
                <a:gd name="connsiteX0-83" fmla="*/ 3340104 w 3628517"/>
                <a:gd name="connsiteY0-84" fmla="*/ 1876609 h 1885637"/>
                <a:gd name="connsiteX1-85" fmla="*/ 3628054 w 3628517"/>
                <a:gd name="connsiteY1-86" fmla="*/ 1885303 h 1885637"/>
                <a:gd name="connsiteX2-87" fmla="*/ 3628517 w 3628517"/>
                <a:gd name="connsiteY2-88" fmla="*/ 1885326 h 1885637"/>
                <a:gd name="connsiteX3-89" fmla="*/ 3628517 w 3628517"/>
                <a:gd name="connsiteY3-90" fmla="*/ 1885637 h 1885637"/>
                <a:gd name="connsiteX4-91" fmla="*/ 3621684 w 3628517"/>
                <a:gd name="connsiteY4-92" fmla="*/ 1885304 h 1885637"/>
                <a:gd name="connsiteX5-93" fmla="*/ 3489621 w 3628517"/>
                <a:gd name="connsiteY5-94" fmla="*/ 1879998 h 1885637"/>
                <a:gd name="connsiteX6-95" fmla="*/ 3334912 w 3628517"/>
                <a:gd name="connsiteY6-96" fmla="*/ 1876636 h 1885637"/>
                <a:gd name="connsiteX7-97" fmla="*/ 3340104 w 3628517"/>
                <a:gd name="connsiteY7-98" fmla="*/ 1876609 h 1885637"/>
                <a:gd name="connsiteX8-99" fmla="*/ 0 w 3628517"/>
                <a:gd name="connsiteY8-100" fmla="*/ 0 h 1885637"/>
                <a:gd name="connsiteX9-101" fmla="*/ 1817497 w 3628517"/>
                <a:gd name="connsiteY9-102" fmla="*/ 0 h 1885637"/>
                <a:gd name="connsiteX10-103" fmla="*/ 1817497 w 3628517"/>
                <a:gd name="connsiteY10-104" fmla="*/ 266700 h 1885637"/>
                <a:gd name="connsiteX11-105" fmla="*/ 2198497 w 3628517"/>
                <a:gd name="connsiteY11-106" fmla="*/ 266700 h 1885637"/>
                <a:gd name="connsiteX12-107" fmla="*/ 2198497 w 3628517"/>
                <a:gd name="connsiteY12-108" fmla="*/ 533400 h 1885637"/>
                <a:gd name="connsiteX13-109" fmla="*/ 2592197 w 3628517"/>
                <a:gd name="connsiteY13-110" fmla="*/ 533400 h 1885637"/>
                <a:gd name="connsiteX14-111" fmla="*/ 2592197 w 3628517"/>
                <a:gd name="connsiteY14-112" fmla="*/ 774700 h 1885637"/>
                <a:gd name="connsiteX15-113" fmla="*/ 2985897 w 3628517"/>
                <a:gd name="connsiteY15-114" fmla="*/ 774700 h 1885637"/>
                <a:gd name="connsiteX16-115" fmla="*/ 2985897 w 3628517"/>
                <a:gd name="connsiteY16-116" fmla="*/ 1066800 h 1885637"/>
                <a:gd name="connsiteX17-117" fmla="*/ 3392297 w 3628517"/>
                <a:gd name="connsiteY17-118" fmla="*/ 1066800 h 1885637"/>
                <a:gd name="connsiteX18-119" fmla="*/ 3392297 w 3628517"/>
                <a:gd name="connsiteY18-120" fmla="*/ 1320800 h 1885637"/>
                <a:gd name="connsiteX19-121" fmla="*/ 3620897 w 3628517"/>
                <a:gd name="connsiteY19-122" fmla="*/ 1320800 h 1885637"/>
                <a:gd name="connsiteX20-123" fmla="*/ 3622901 w 3628517"/>
                <a:gd name="connsiteY20-124" fmla="*/ 1393625 h 1885637"/>
                <a:gd name="connsiteX21-125" fmla="*/ 3628517 w 3628517"/>
                <a:gd name="connsiteY21-126" fmla="*/ 1393625 h 1885637"/>
                <a:gd name="connsiteX22-127" fmla="*/ 3628517 w 3628517"/>
                <a:gd name="connsiteY22-128" fmla="*/ 1597660 h 1885637"/>
                <a:gd name="connsiteX23-129" fmla="*/ 3628517 w 3628517"/>
                <a:gd name="connsiteY23-130" fmla="*/ 1613540 h 1885637"/>
                <a:gd name="connsiteX24-131" fmla="*/ 3592909 w 3628517"/>
                <a:gd name="connsiteY24-132" fmla="*/ 1613540 h 1885637"/>
                <a:gd name="connsiteX25-133" fmla="*/ 3592909 w 3628517"/>
                <a:gd name="connsiteY25-134" fmla="*/ 1431725 h 1885637"/>
                <a:gd name="connsiteX26-135" fmla="*/ 3587293 w 3628517"/>
                <a:gd name="connsiteY26-136" fmla="*/ 1431725 h 1885637"/>
                <a:gd name="connsiteX27-137" fmla="*/ 3585289 w 3628517"/>
                <a:gd name="connsiteY27-138" fmla="*/ 1358900 h 1885637"/>
                <a:gd name="connsiteX28-139" fmla="*/ 3356689 w 3628517"/>
                <a:gd name="connsiteY28-140" fmla="*/ 1358900 h 1885637"/>
                <a:gd name="connsiteX29-141" fmla="*/ 3356689 w 3628517"/>
                <a:gd name="connsiteY29-142" fmla="*/ 1104900 h 1885637"/>
                <a:gd name="connsiteX30-143" fmla="*/ 2950289 w 3628517"/>
                <a:gd name="connsiteY30-144" fmla="*/ 1104900 h 1885637"/>
                <a:gd name="connsiteX31-145" fmla="*/ 2950289 w 3628517"/>
                <a:gd name="connsiteY31-146" fmla="*/ 812800 h 1885637"/>
                <a:gd name="connsiteX32-147" fmla="*/ 2556589 w 3628517"/>
                <a:gd name="connsiteY32-148" fmla="*/ 812800 h 1885637"/>
                <a:gd name="connsiteX33-149" fmla="*/ 2556589 w 3628517"/>
                <a:gd name="connsiteY33-150" fmla="*/ 571500 h 1885637"/>
                <a:gd name="connsiteX34-151" fmla="*/ 2162889 w 3628517"/>
                <a:gd name="connsiteY34-152" fmla="*/ 571500 h 1885637"/>
                <a:gd name="connsiteX35-153" fmla="*/ 2162889 w 3628517"/>
                <a:gd name="connsiteY35-154" fmla="*/ 304800 h 1885637"/>
                <a:gd name="connsiteX36-155" fmla="*/ 1781889 w 3628517"/>
                <a:gd name="connsiteY36-156" fmla="*/ 304800 h 1885637"/>
                <a:gd name="connsiteX37-157" fmla="*/ 1781889 w 3628517"/>
                <a:gd name="connsiteY37-158" fmla="*/ 38100 h 1885637"/>
                <a:gd name="connsiteX38-159" fmla="*/ 20345 w 3628517"/>
                <a:gd name="connsiteY38-160" fmla="*/ 38100 h 1885637"/>
                <a:gd name="connsiteX39-161" fmla="*/ 0 w 3628517"/>
                <a:gd name="connsiteY39-162" fmla="*/ 0 h 1885637"/>
                <a:gd name="connsiteX0-163" fmla="*/ 3334912 w 3628517"/>
                <a:gd name="connsiteY0-164" fmla="*/ 1876636 h 1885637"/>
                <a:gd name="connsiteX1-165" fmla="*/ 3628054 w 3628517"/>
                <a:gd name="connsiteY1-166" fmla="*/ 1885303 h 1885637"/>
                <a:gd name="connsiteX2-167" fmla="*/ 3628517 w 3628517"/>
                <a:gd name="connsiteY2-168" fmla="*/ 1885326 h 1885637"/>
                <a:gd name="connsiteX3-169" fmla="*/ 3628517 w 3628517"/>
                <a:gd name="connsiteY3-170" fmla="*/ 1885637 h 1885637"/>
                <a:gd name="connsiteX4-171" fmla="*/ 3621684 w 3628517"/>
                <a:gd name="connsiteY4-172" fmla="*/ 1885304 h 1885637"/>
                <a:gd name="connsiteX5-173" fmla="*/ 3489621 w 3628517"/>
                <a:gd name="connsiteY5-174" fmla="*/ 1879998 h 1885637"/>
                <a:gd name="connsiteX6-175" fmla="*/ 3334912 w 3628517"/>
                <a:gd name="connsiteY6-176" fmla="*/ 1876636 h 1885637"/>
                <a:gd name="connsiteX7-177" fmla="*/ 0 w 3628517"/>
                <a:gd name="connsiteY7-178" fmla="*/ 0 h 1885637"/>
                <a:gd name="connsiteX8-179" fmla="*/ 1817497 w 3628517"/>
                <a:gd name="connsiteY8-180" fmla="*/ 0 h 1885637"/>
                <a:gd name="connsiteX9-181" fmla="*/ 1817497 w 3628517"/>
                <a:gd name="connsiteY9-182" fmla="*/ 266700 h 1885637"/>
                <a:gd name="connsiteX10-183" fmla="*/ 2198497 w 3628517"/>
                <a:gd name="connsiteY10-184" fmla="*/ 266700 h 1885637"/>
                <a:gd name="connsiteX11-185" fmla="*/ 2198497 w 3628517"/>
                <a:gd name="connsiteY11-186" fmla="*/ 533400 h 1885637"/>
                <a:gd name="connsiteX12-187" fmla="*/ 2592197 w 3628517"/>
                <a:gd name="connsiteY12-188" fmla="*/ 533400 h 1885637"/>
                <a:gd name="connsiteX13-189" fmla="*/ 2592197 w 3628517"/>
                <a:gd name="connsiteY13-190" fmla="*/ 774700 h 1885637"/>
                <a:gd name="connsiteX14-191" fmla="*/ 2985897 w 3628517"/>
                <a:gd name="connsiteY14-192" fmla="*/ 774700 h 1885637"/>
                <a:gd name="connsiteX15-193" fmla="*/ 2985897 w 3628517"/>
                <a:gd name="connsiteY15-194" fmla="*/ 1066800 h 1885637"/>
                <a:gd name="connsiteX16-195" fmla="*/ 3392297 w 3628517"/>
                <a:gd name="connsiteY16-196" fmla="*/ 1066800 h 1885637"/>
                <a:gd name="connsiteX17-197" fmla="*/ 3392297 w 3628517"/>
                <a:gd name="connsiteY17-198" fmla="*/ 1320800 h 1885637"/>
                <a:gd name="connsiteX18-199" fmla="*/ 3620897 w 3628517"/>
                <a:gd name="connsiteY18-200" fmla="*/ 1320800 h 1885637"/>
                <a:gd name="connsiteX19-201" fmla="*/ 3622901 w 3628517"/>
                <a:gd name="connsiteY19-202" fmla="*/ 1393625 h 1885637"/>
                <a:gd name="connsiteX20-203" fmla="*/ 3628517 w 3628517"/>
                <a:gd name="connsiteY20-204" fmla="*/ 1393625 h 1885637"/>
                <a:gd name="connsiteX21-205" fmla="*/ 3628517 w 3628517"/>
                <a:gd name="connsiteY21-206" fmla="*/ 1597660 h 1885637"/>
                <a:gd name="connsiteX22-207" fmla="*/ 3628517 w 3628517"/>
                <a:gd name="connsiteY22-208" fmla="*/ 1613540 h 1885637"/>
                <a:gd name="connsiteX23-209" fmla="*/ 3592909 w 3628517"/>
                <a:gd name="connsiteY23-210" fmla="*/ 1613540 h 1885637"/>
                <a:gd name="connsiteX24-211" fmla="*/ 3592909 w 3628517"/>
                <a:gd name="connsiteY24-212" fmla="*/ 1431725 h 1885637"/>
                <a:gd name="connsiteX25-213" fmla="*/ 3587293 w 3628517"/>
                <a:gd name="connsiteY25-214" fmla="*/ 1431725 h 1885637"/>
                <a:gd name="connsiteX26-215" fmla="*/ 3585289 w 3628517"/>
                <a:gd name="connsiteY26-216" fmla="*/ 1358900 h 1885637"/>
                <a:gd name="connsiteX27-217" fmla="*/ 3356689 w 3628517"/>
                <a:gd name="connsiteY27-218" fmla="*/ 1358900 h 1885637"/>
                <a:gd name="connsiteX28-219" fmla="*/ 3356689 w 3628517"/>
                <a:gd name="connsiteY28-220" fmla="*/ 1104900 h 1885637"/>
                <a:gd name="connsiteX29-221" fmla="*/ 2950289 w 3628517"/>
                <a:gd name="connsiteY29-222" fmla="*/ 1104900 h 1885637"/>
                <a:gd name="connsiteX30-223" fmla="*/ 2950289 w 3628517"/>
                <a:gd name="connsiteY30-224" fmla="*/ 812800 h 1885637"/>
                <a:gd name="connsiteX31-225" fmla="*/ 2556589 w 3628517"/>
                <a:gd name="connsiteY31-226" fmla="*/ 812800 h 1885637"/>
                <a:gd name="connsiteX32-227" fmla="*/ 2556589 w 3628517"/>
                <a:gd name="connsiteY32-228" fmla="*/ 571500 h 1885637"/>
                <a:gd name="connsiteX33-229" fmla="*/ 2162889 w 3628517"/>
                <a:gd name="connsiteY33-230" fmla="*/ 571500 h 1885637"/>
                <a:gd name="connsiteX34-231" fmla="*/ 2162889 w 3628517"/>
                <a:gd name="connsiteY34-232" fmla="*/ 304800 h 1885637"/>
                <a:gd name="connsiteX35-233" fmla="*/ 1781889 w 3628517"/>
                <a:gd name="connsiteY35-234" fmla="*/ 304800 h 1885637"/>
                <a:gd name="connsiteX36-235" fmla="*/ 1781889 w 3628517"/>
                <a:gd name="connsiteY36-236" fmla="*/ 38100 h 1885637"/>
                <a:gd name="connsiteX37-237" fmla="*/ 20345 w 3628517"/>
                <a:gd name="connsiteY37-238" fmla="*/ 38100 h 1885637"/>
                <a:gd name="connsiteX38-239" fmla="*/ 0 w 3628517"/>
                <a:gd name="connsiteY38-240" fmla="*/ 0 h 1885637"/>
                <a:gd name="connsiteX0-241" fmla="*/ 3489621 w 3628517"/>
                <a:gd name="connsiteY0-242" fmla="*/ 1879998 h 1885637"/>
                <a:gd name="connsiteX1-243" fmla="*/ 3628054 w 3628517"/>
                <a:gd name="connsiteY1-244" fmla="*/ 1885303 h 1885637"/>
                <a:gd name="connsiteX2-245" fmla="*/ 3628517 w 3628517"/>
                <a:gd name="connsiteY2-246" fmla="*/ 1885326 h 1885637"/>
                <a:gd name="connsiteX3-247" fmla="*/ 3628517 w 3628517"/>
                <a:gd name="connsiteY3-248" fmla="*/ 1885637 h 1885637"/>
                <a:gd name="connsiteX4-249" fmla="*/ 3621684 w 3628517"/>
                <a:gd name="connsiteY4-250" fmla="*/ 1885304 h 1885637"/>
                <a:gd name="connsiteX5-251" fmla="*/ 3489621 w 3628517"/>
                <a:gd name="connsiteY5-252" fmla="*/ 1879998 h 1885637"/>
                <a:gd name="connsiteX6-253" fmla="*/ 0 w 3628517"/>
                <a:gd name="connsiteY6-254" fmla="*/ 0 h 1885637"/>
                <a:gd name="connsiteX7-255" fmla="*/ 1817497 w 3628517"/>
                <a:gd name="connsiteY7-256" fmla="*/ 0 h 1885637"/>
                <a:gd name="connsiteX8-257" fmla="*/ 1817497 w 3628517"/>
                <a:gd name="connsiteY8-258" fmla="*/ 266700 h 1885637"/>
                <a:gd name="connsiteX9-259" fmla="*/ 2198497 w 3628517"/>
                <a:gd name="connsiteY9-260" fmla="*/ 266700 h 1885637"/>
                <a:gd name="connsiteX10-261" fmla="*/ 2198497 w 3628517"/>
                <a:gd name="connsiteY10-262" fmla="*/ 533400 h 1885637"/>
                <a:gd name="connsiteX11-263" fmla="*/ 2592197 w 3628517"/>
                <a:gd name="connsiteY11-264" fmla="*/ 533400 h 1885637"/>
                <a:gd name="connsiteX12-265" fmla="*/ 2592197 w 3628517"/>
                <a:gd name="connsiteY12-266" fmla="*/ 774700 h 1885637"/>
                <a:gd name="connsiteX13-267" fmla="*/ 2985897 w 3628517"/>
                <a:gd name="connsiteY13-268" fmla="*/ 774700 h 1885637"/>
                <a:gd name="connsiteX14-269" fmla="*/ 2985897 w 3628517"/>
                <a:gd name="connsiteY14-270" fmla="*/ 1066800 h 1885637"/>
                <a:gd name="connsiteX15-271" fmla="*/ 3392297 w 3628517"/>
                <a:gd name="connsiteY15-272" fmla="*/ 1066800 h 1885637"/>
                <a:gd name="connsiteX16-273" fmla="*/ 3392297 w 3628517"/>
                <a:gd name="connsiteY16-274" fmla="*/ 1320800 h 1885637"/>
                <a:gd name="connsiteX17-275" fmla="*/ 3620897 w 3628517"/>
                <a:gd name="connsiteY17-276" fmla="*/ 1320800 h 1885637"/>
                <a:gd name="connsiteX18-277" fmla="*/ 3622901 w 3628517"/>
                <a:gd name="connsiteY18-278" fmla="*/ 1393625 h 1885637"/>
                <a:gd name="connsiteX19-279" fmla="*/ 3628517 w 3628517"/>
                <a:gd name="connsiteY19-280" fmla="*/ 1393625 h 1885637"/>
                <a:gd name="connsiteX20-281" fmla="*/ 3628517 w 3628517"/>
                <a:gd name="connsiteY20-282" fmla="*/ 1597660 h 1885637"/>
                <a:gd name="connsiteX21-283" fmla="*/ 3628517 w 3628517"/>
                <a:gd name="connsiteY21-284" fmla="*/ 1613540 h 1885637"/>
                <a:gd name="connsiteX22-285" fmla="*/ 3592909 w 3628517"/>
                <a:gd name="connsiteY22-286" fmla="*/ 1613540 h 1885637"/>
                <a:gd name="connsiteX23-287" fmla="*/ 3592909 w 3628517"/>
                <a:gd name="connsiteY23-288" fmla="*/ 1431725 h 1885637"/>
                <a:gd name="connsiteX24-289" fmla="*/ 3587293 w 3628517"/>
                <a:gd name="connsiteY24-290" fmla="*/ 1431725 h 1885637"/>
                <a:gd name="connsiteX25-291" fmla="*/ 3585289 w 3628517"/>
                <a:gd name="connsiteY25-292" fmla="*/ 1358900 h 1885637"/>
                <a:gd name="connsiteX26-293" fmla="*/ 3356689 w 3628517"/>
                <a:gd name="connsiteY26-294" fmla="*/ 1358900 h 1885637"/>
                <a:gd name="connsiteX27-295" fmla="*/ 3356689 w 3628517"/>
                <a:gd name="connsiteY27-296" fmla="*/ 1104900 h 1885637"/>
                <a:gd name="connsiteX28-297" fmla="*/ 2950289 w 3628517"/>
                <a:gd name="connsiteY28-298" fmla="*/ 1104900 h 1885637"/>
                <a:gd name="connsiteX29-299" fmla="*/ 2950289 w 3628517"/>
                <a:gd name="connsiteY29-300" fmla="*/ 812800 h 1885637"/>
                <a:gd name="connsiteX30-301" fmla="*/ 2556589 w 3628517"/>
                <a:gd name="connsiteY30-302" fmla="*/ 812800 h 1885637"/>
                <a:gd name="connsiteX31-303" fmla="*/ 2556589 w 3628517"/>
                <a:gd name="connsiteY31-304" fmla="*/ 571500 h 1885637"/>
                <a:gd name="connsiteX32-305" fmla="*/ 2162889 w 3628517"/>
                <a:gd name="connsiteY32-306" fmla="*/ 571500 h 1885637"/>
                <a:gd name="connsiteX33-307" fmla="*/ 2162889 w 3628517"/>
                <a:gd name="connsiteY33-308" fmla="*/ 304800 h 1885637"/>
                <a:gd name="connsiteX34-309" fmla="*/ 1781889 w 3628517"/>
                <a:gd name="connsiteY34-310" fmla="*/ 304800 h 1885637"/>
                <a:gd name="connsiteX35-311" fmla="*/ 1781889 w 3628517"/>
                <a:gd name="connsiteY35-312" fmla="*/ 38100 h 1885637"/>
                <a:gd name="connsiteX36-313" fmla="*/ 20345 w 3628517"/>
                <a:gd name="connsiteY36-314" fmla="*/ 38100 h 1885637"/>
                <a:gd name="connsiteX37-315" fmla="*/ 0 w 3628517"/>
                <a:gd name="connsiteY37-316" fmla="*/ 0 h 1885637"/>
                <a:gd name="connsiteX0-317" fmla="*/ 3621684 w 3628517"/>
                <a:gd name="connsiteY0-318" fmla="*/ 1885304 h 1885637"/>
                <a:gd name="connsiteX1-319" fmla="*/ 3628054 w 3628517"/>
                <a:gd name="connsiteY1-320" fmla="*/ 1885303 h 1885637"/>
                <a:gd name="connsiteX2-321" fmla="*/ 3628517 w 3628517"/>
                <a:gd name="connsiteY2-322" fmla="*/ 1885326 h 1885637"/>
                <a:gd name="connsiteX3-323" fmla="*/ 3628517 w 3628517"/>
                <a:gd name="connsiteY3-324" fmla="*/ 1885637 h 1885637"/>
                <a:gd name="connsiteX4-325" fmla="*/ 3621684 w 3628517"/>
                <a:gd name="connsiteY4-326" fmla="*/ 1885304 h 1885637"/>
                <a:gd name="connsiteX5-327" fmla="*/ 0 w 3628517"/>
                <a:gd name="connsiteY5-328" fmla="*/ 0 h 1885637"/>
                <a:gd name="connsiteX6-329" fmla="*/ 1817497 w 3628517"/>
                <a:gd name="connsiteY6-330" fmla="*/ 0 h 1885637"/>
                <a:gd name="connsiteX7-331" fmla="*/ 1817497 w 3628517"/>
                <a:gd name="connsiteY7-332" fmla="*/ 266700 h 1885637"/>
                <a:gd name="connsiteX8-333" fmla="*/ 2198497 w 3628517"/>
                <a:gd name="connsiteY8-334" fmla="*/ 266700 h 1885637"/>
                <a:gd name="connsiteX9-335" fmla="*/ 2198497 w 3628517"/>
                <a:gd name="connsiteY9-336" fmla="*/ 533400 h 1885637"/>
                <a:gd name="connsiteX10-337" fmla="*/ 2592197 w 3628517"/>
                <a:gd name="connsiteY10-338" fmla="*/ 533400 h 1885637"/>
                <a:gd name="connsiteX11-339" fmla="*/ 2592197 w 3628517"/>
                <a:gd name="connsiteY11-340" fmla="*/ 774700 h 1885637"/>
                <a:gd name="connsiteX12-341" fmla="*/ 2985897 w 3628517"/>
                <a:gd name="connsiteY12-342" fmla="*/ 774700 h 1885637"/>
                <a:gd name="connsiteX13-343" fmla="*/ 2985897 w 3628517"/>
                <a:gd name="connsiteY13-344" fmla="*/ 1066800 h 1885637"/>
                <a:gd name="connsiteX14-345" fmla="*/ 3392297 w 3628517"/>
                <a:gd name="connsiteY14-346" fmla="*/ 1066800 h 1885637"/>
                <a:gd name="connsiteX15-347" fmla="*/ 3392297 w 3628517"/>
                <a:gd name="connsiteY15-348" fmla="*/ 1320800 h 1885637"/>
                <a:gd name="connsiteX16-349" fmla="*/ 3620897 w 3628517"/>
                <a:gd name="connsiteY16-350" fmla="*/ 1320800 h 1885637"/>
                <a:gd name="connsiteX17-351" fmla="*/ 3622901 w 3628517"/>
                <a:gd name="connsiteY17-352" fmla="*/ 1393625 h 1885637"/>
                <a:gd name="connsiteX18-353" fmla="*/ 3628517 w 3628517"/>
                <a:gd name="connsiteY18-354" fmla="*/ 1393625 h 1885637"/>
                <a:gd name="connsiteX19-355" fmla="*/ 3628517 w 3628517"/>
                <a:gd name="connsiteY19-356" fmla="*/ 1597660 h 1885637"/>
                <a:gd name="connsiteX20-357" fmla="*/ 3628517 w 3628517"/>
                <a:gd name="connsiteY20-358" fmla="*/ 1613540 h 1885637"/>
                <a:gd name="connsiteX21-359" fmla="*/ 3592909 w 3628517"/>
                <a:gd name="connsiteY21-360" fmla="*/ 1613540 h 1885637"/>
                <a:gd name="connsiteX22-361" fmla="*/ 3592909 w 3628517"/>
                <a:gd name="connsiteY22-362" fmla="*/ 1431725 h 1885637"/>
                <a:gd name="connsiteX23-363" fmla="*/ 3587293 w 3628517"/>
                <a:gd name="connsiteY23-364" fmla="*/ 1431725 h 1885637"/>
                <a:gd name="connsiteX24-365" fmla="*/ 3585289 w 3628517"/>
                <a:gd name="connsiteY24-366" fmla="*/ 1358900 h 1885637"/>
                <a:gd name="connsiteX25-367" fmla="*/ 3356689 w 3628517"/>
                <a:gd name="connsiteY25-368" fmla="*/ 1358900 h 1885637"/>
                <a:gd name="connsiteX26-369" fmla="*/ 3356689 w 3628517"/>
                <a:gd name="connsiteY26-370" fmla="*/ 1104900 h 1885637"/>
                <a:gd name="connsiteX27-371" fmla="*/ 2950289 w 3628517"/>
                <a:gd name="connsiteY27-372" fmla="*/ 1104900 h 1885637"/>
                <a:gd name="connsiteX28-373" fmla="*/ 2950289 w 3628517"/>
                <a:gd name="connsiteY28-374" fmla="*/ 812800 h 1885637"/>
                <a:gd name="connsiteX29-375" fmla="*/ 2556589 w 3628517"/>
                <a:gd name="connsiteY29-376" fmla="*/ 812800 h 1885637"/>
                <a:gd name="connsiteX30-377" fmla="*/ 2556589 w 3628517"/>
                <a:gd name="connsiteY30-378" fmla="*/ 571500 h 1885637"/>
                <a:gd name="connsiteX31-379" fmla="*/ 2162889 w 3628517"/>
                <a:gd name="connsiteY31-380" fmla="*/ 571500 h 1885637"/>
                <a:gd name="connsiteX32-381" fmla="*/ 2162889 w 3628517"/>
                <a:gd name="connsiteY32-382" fmla="*/ 304800 h 1885637"/>
                <a:gd name="connsiteX33-383" fmla="*/ 1781889 w 3628517"/>
                <a:gd name="connsiteY33-384" fmla="*/ 304800 h 1885637"/>
                <a:gd name="connsiteX34-385" fmla="*/ 1781889 w 3628517"/>
                <a:gd name="connsiteY34-386" fmla="*/ 38100 h 1885637"/>
                <a:gd name="connsiteX35-387" fmla="*/ 20345 w 3628517"/>
                <a:gd name="connsiteY35-388" fmla="*/ 38100 h 1885637"/>
                <a:gd name="connsiteX36-389" fmla="*/ 0 w 3628517"/>
                <a:gd name="connsiteY36-390" fmla="*/ 0 h 1885637"/>
                <a:gd name="connsiteX0-391" fmla="*/ 3628517 w 3628517"/>
                <a:gd name="connsiteY0-392" fmla="*/ 1885637 h 1885637"/>
                <a:gd name="connsiteX1-393" fmla="*/ 3628054 w 3628517"/>
                <a:gd name="connsiteY1-394" fmla="*/ 1885303 h 1885637"/>
                <a:gd name="connsiteX2-395" fmla="*/ 3628517 w 3628517"/>
                <a:gd name="connsiteY2-396" fmla="*/ 1885326 h 1885637"/>
                <a:gd name="connsiteX3-397" fmla="*/ 3628517 w 3628517"/>
                <a:gd name="connsiteY3-398" fmla="*/ 1885637 h 1885637"/>
                <a:gd name="connsiteX4-399" fmla="*/ 0 w 3628517"/>
                <a:gd name="connsiteY4-400" fmla="*/ 0 h 1885637"/>
                <a:gd name="connsiteX5-401" fmla="*/ 1817497 w 3628517"/>
                <a:gd name="connsiteY5-402" fmla="*/ 0 h 1885637"/>
                <a:gd name="connsiteX6-403" fmla="*/ 1817497 w 3628517"/>
                <a:gd name="connsiteY6-404" fmla="*/ 266700 h 1885637"/>
                <a:gd name="connsiteX7-405" fmla="*/ 2198497 w 3628517"/>
                <a:gd name="connsiteY7-406" fmla="*/ 266700 h 1885637"/>
                <a:gd name="connsiteX8-407" fmla="*/ 2198497 w 3628517"/>
                <a:gd name="connsiteY8-408" fmla="*/ 533400 h 1885637"/>
                <a:gd name="connsiteX9-409" fmla="*/ 2592197 w 3628517"/>
                <a:gd name="connsiteY9-410" fmla="*/ 533400 h 1885637"/>
                <a:gd name="connsiteX10-411" fmla="*/ 2592197 w 3628517"/>
                <a:gd name="connsiteY10-412" fmla="*/ 774700 h 1885637"/>
                <a:gd name="connsiteX11-413" fmla="*/ 2985897 w 3628517"/>
                <a:gd name="connsiteY11-414" fmla="*/ 774700 h 1885637"/>
                <a:gd name="connsiteX12-415" fmla="*/ 2985897 w 3628517"/>
                <a:gd name="connsiteY12-416" fmla="*/ 1066800 h 1885637"/>
                <a:gd name="connsiteX13-417" fmla="*/ 3392297 w 3628517"/>
                <a:gd name="connsiteY13-418" fmla="*/ 1066800 h 1885637"/>
                <a:gd name="connsiteX14-419" fmla="*/ 3392297 w 3628517"/>
                <a:gd name="connsiteY14-420" fmla="*/ 1320800 h 1885637"/>
                <a:gd name="connsiteX15-421" fmla="*/ 3620897 w 3628517"/>
                <a:gd name="connsiteY15-422" fmla="*/ 1320800 h 1885637"/>
                <a:gd name="connsiteX16-423" fmla="*/ 3622901 w 3628517"/>
                <a:gd name="connsiteY16-424" fmla="*/ 1393625 h 1885637"/>
                <a:gd name="connsiteX17-425" fmla="*/ 3628517 w 3628517"/>
                <a:gd name="connsiteY17-426" fmla="*/ 1393625 h 1885637"/>
                <a:gd name="connsiteX18-427" fmla="*/ 3628517 w 3628517"/>
                <a:gd name="connsiteY18-428" fmla="*/ 1597660 h 1885637"/>
                <a:gd name="connsiteX19-429" fmla="*/ 3628517 w 3628517"/>
                <a:gd name="connsiteY19-430" fmla="*/ 1613540 h 1885637"/>
                <a:gd name="connsiteX20-431" fmla="*/ 3592909 w 3628517"/>
                <a:gd name="connsiteY20-432" fmla="*/ 1613540 h 1885637"/>
                <a:gd name="connsiteX21-433" fmla="*/ 3592909 w 3628517"/>
                <a:gd name="connsiteY21-434" fmla="*/ 1431725 h 1885637"/>
                <a:gd name="connsiteX22-435" fmla="*/ 3587293 w 3628517"/>
                <a:gd name="connsiteY22-436" fmla="*/ 1431725 h 1885637"/>
                <a:gd name="connsiteX23-437" fmla="*/ 3585289 w 3628517"/>
                <a:gd name="connsiteY23-438" fmla="*/ 1358900 h 1885637"/>
                <a:gd name="connsiteX24-439" fmla="*/ 3356689 w 3628517"/>
                <a:gd name="connsiteY24-440" fmla="*/ 1358900 h 1885637"/>
                <a:gd name="connsiteX25-441" fmla="*/ 3356689 w 3628517"/>
                <a:gd name="connsiteY25-442" fmla="*/ 1104900 h 1885637"/>
                <a:gd name="connsiteX26-443" fmla="*/ 2950289 w 3628517"/>
                <a:gd name="connsiteY26-444" fmla="*/ 1104900 h 1885637"/>
                <a:gd name="connsiteX27-445" fmla="*/ 2950289 w 3628517"/>
                <a:gd name="connsiteY27-446" fmla="*/ 812800 h 1885637"/>
                <a:gd name="connsiteX28-447" fmla="*/ 2556589 w 3628517"/>
                <a:gd name="connsiteY28-448" fmla="*/ 812800 h 1885637"/>
                <a:gd name="connsiteX29-449" fmla="*/ 2556589 w 3628517"/>
                <a:gd name="connsiteY29-450" fmla="*/ 571500 h 1885637"/>
                <a:gd name="connsiteX30-451" fmla="*/ 2162889 w 3628517"/>
                <a:gd name="connsiteY30-452" fmla="*/ 571500 h 1885637"/>
                <a:gd name="connsiteX31-453" fmla="*/ 2162889 w 3628517"/>
                <a:gd name="connsiteY31-454" fmla="*/ 304800 h 1885637"/>
                <a:gd name="connsiteX32-455" fmla="*/ 1781889 w 3628517"/>
                <a:gd name="connsiteY32-456" fmla="*/ 304800 h 1885637"/>
                <a:gd name="connsiteX33-457" fmla="*/ 1781889 w 3628517"/>
                <a:gd name="connsiteY33-458" fmla="*/ 38100 h 1885637"/>
                <a:gd name="connsiteX34-459" fmla="*/ 20345 w 3628517"/>
                <a:gd name="connsiteY34-460" fmla="*/ 38100 h 1885637"/>
                <a:gd name="connsiteX35-461" fmla="*/ 0 w 3628517"/>
                <a:gd name="connsiteY35-462" fmla="*/ 0 h 1885637"/>
                <a:gd name="connsiteX0-463" fmla="*/ 3628517 w 3628517"/>
                <a:gd name="connsiteY0-464" fmla="*/ 1885326 h 1885326"/>
                <a:gd name="connsiteX1-465" fmla="*/ 3628054 w 3628517"/>
                <a:gd name="connsiteY1-466" fmla="*/ 1885303 h 1885326"/>
                <a:gd name="connsiteX2-467" fmla="*/ 3628517 w 3628517"/>
                <a:gd name="connsiteY2-468" fmla="*/ 1885326 h 1885326"/>
                <a:gd name="connsiteX3-469" fmla="*/ 0 w 3628517"/>
                <a:gd name="connsiteY3-470" fmla="*/ 0 h 1885326"/>
                <a:gd name="connsiteX4-471" fmla="*/ 1817497 w 3628517"/>
                <a:gd name="connsiteY4-472" fmla="*/ 0 h 1885326"/>
                <a:gd name="connsiteX5-473" fmla="*/ 1817497 w 3628517"/>
                <a:gd name="connsiteY5-474" fmla="*/ 266700 h 1885326"/>
                <a:gd name="connsiteX6-475" fmla="*/ 2198497 w 3628517"/>
                <a:gd name="connsiteY6-476" fmla="*/ 266700 h 1885326"/>
                <a:gd name="connsiteX7-477" fmla="*/ 2198497 w 3628517"/>
                <a:gd name="connsiteY7-478" fmla="*/ 533400 h 1885326"/>
                <a:gd name="connsiteX8-479" fmla="*/ 2592197 w 3628517"/>
                <a:gd name="connsiteY8-480" fmla="*/ 533400 h 1885326"/>
                <a:gd name="connsiteX9-481" fmla="*/ 2592197 w 3628517"/>
                <a:gd name="connsiteY9-482" fmla="*/ 774700 h 1885326"/>
                <a:gd name="connsiteX10-483" fmla="*/ 2985897 w 3628517"/>
                <a:gd name="connsiteY10-484" fmla="*/ 774700 h 1885326"/>
                <a:gd name="connsiteX11-485" fmla="*/ 2985897 w 3628517"/>
                <a:gd name="connsiteY11-486" fmla="*/ 1066800 h 1885326"/>
                <a:gd name="connsiteX12-487" fmla="*/ 3392297 w 3628517"/>
                <a:gd name="connsiteY12-488" fmla="*/ 1066800 h 1885326"/>
                <a:gd name="connsiteX13-489" fmla="*/ 3392297 w 3628517"/>
                <a:gd name="connsiteY13-490" fmla="*/ 1320800 h 1885326"/>
                <a:gd name="connsiteX14-491" fmla="*/ 3620897 w 3628517"/>
                <a:gd name="connsiteY14-492" fmla="*/ 1320800 h 1885326"/>
                <a:gd name="connsiteX15-493" fmla="*/ 3622901 w 3628517"/>
                <a:gd name="connsiteY15-494" fmla="*/ 1393625 h 1885326"/>
                <a:gd name="connsiteX16-495" fmla="*/ 3628517 w 3628517"/>
                <a:gd name="connsiteY16-496" fmla="*/ 1393625 h 1885326"/>
                <a:gd name="connsiteX17-497" fmla="*/ 3628517 w 3628517"/>
                <a:gd name="connsiteY17-498" fmla="*/ 1597660 h 1885326"/>
                <a:gd name="connsiteX18-499" fmla="*/ 3628517 w 3628517"/>
                <a:gd name="connsiteY18-500" fmla="*/ 1613540 h 1885326"/>
                <a:gd name="connsiteX19-501" fmla="*/ 3592909 w 3628517"/>
                <a:gd name="connsiteY19-502" fmla="*/ 1613540 h 1885326"/>
                <a:gd name="connsiteX20-503" fmla="*/ 3592909 w 3628517"/>
                <a:gd name="connsiteY20-504" fmla="*/ 1431725 h 1885326"/>
                <a:gd name="connsiteX21-505" fmla="*/ 3587293 w 3628517"/>
                <a:gd name="connsiteY21-506" fmla="*/ 1431725 h 1885326"/>
                <a:gd name="connsiteX22-507" fmla="*/ 3585289 w 3628517"/>
                <a:gd name="connsiteY22-508" fmla="*/ 1358900 h 1885326"/>
                <a:gd name="connsiteX23-509" fmla="*/ 3356689 w 3628517"/>
                <a:gd name="connsiteY23-510" fmla="*/ 1358900 h 1885326"/>
                <a:gd name="connsiteX24-511" fmla="*/ 3356689 w 3628517"/>
                <a:gd name="connsiteY24-512" fmla="*/ 1104900 h 1885326"/>
                <a:gd name="connsiteX25-513" fmla="*/ 2950289 w 3628517"/>
                <a:gd name="connsiteY25-514" fmla="*/ 1104900 h 1885326"/>
                <a:gd name="connsiteX26-515" fmla="*/ 2950289 w 3628517"/>
                <a:gd name="connsiteY26-516" fmla="*/ 812800 h 1885326"/>
                <a:gd name="connsiteX27-517" fmla="*/ 2556589 w 3628517"/>
                <a:gd name="connsiteY27-518" fmla="*/ 812800 h 1885326"/>
                <a:gd name="connsiteX28-519" fmla="*/ 2556589 w 3628517"/>
                <a:gd name="connsiteY28-520" fmla="*/ 571500 h 1885326"/>
                <a:gd name="connsiteX29-521" fmla="*/ 2162889 w 3628517"/>
                <a:gd name="connsiteY29-522" fmla="*/ 571500 h 1885326"/>
                <a:gd name="connsiteX30-523" fmla="*/ 2162889 w 3628517"/>
                <a:gd name="connsiteY30-524" fmla="*/ 304800 h 1885326"/>
                <a:gd name="connsiteX31-525" fmla="*/ 1781889 w 3628517"/>
                <a:gd name="connsiteY31-526" fmla="*/ 304800 h 1885326"/>
                <a:gd name="connsiteX32-527" fmla="*/ 1781889 w 3628517"/>
                <a:gd name="connsiteY32-528" fmla="*/ 38100 h 1885326"/>
                <a:gd name="connsiteX33-529" fmla="*/ 20345 w 3628517"/>
                <a:gd name="connsiteY33-530" fmla="*/ 38100 h 1885326"/>
                <a:gd name="connsiteX34-531" fmla="*/ 0 w 3628517"/>
                <a:gd name="connsiteY34-532" fmla="*/ 0 h 1885326"/>
                <a:gd name="connsiteX0-533" fmla="*/ 0 w 3628517"/>
                <a:gd name="connsiteY0-534" fmla="*/ 0 h 1613540"/>
                <a:gd name="connsiteX1-535" fmla="*/ 1817497 w 3628517"/>
                <a:gd name="connsiteY1-536" fmla="*/ 0 h 1613540"/>
                <a:gd name="connsiteX2-537" fmla="*/ 1817497 w 3628517"/>
                <a:gd name="connsiteY2-538" fmla="*/ 266700 h 1613540"/>
                <a:gd name="connsiteX3-539" fmla="*/ 2198497 w 3628517"/>
                <a:gd name="connsiteY3-540" fmla="*/ 266700 h 1613540"/>
                <a:gd name="connsiteX4-541" fmla="*/ 2198497 w 3628517"/>
                <a:gd name="connsiteY4-542" fmla="*/ 533400 h 1613540"/>
                <a:gd name="connsiteX5-543" fmla="*/ 2592197 w 3628517"/>
                <a:gd name="connsiteY5-544" fmla="*/ 533400 h 1613540"/>
                <a:gd name="connsiteX6-545" fmla="*/ 2592197 w 3628517"/>
                <a:gd name="connsiteY6-546" fmla="*/ 774700 h 1613540"/>
                <a:gd name="connsiteX7-547" fmla="*/ 2985897 w 3628517"/>
                <a:gd name="connsiteY7-548" fmla="*/ 774700 h 1613540"/>
                <a:gd name="connsiteX8-549" fmla="*/ 2985897 w 3628517"/>
                <a:gd name="connsiteY8-550" fmla="*/ 1066800 h 1613540"/>
                <a:gd name="connsiteX9-551" fmla="*/ 3392297 w 3628517"/>
                <a:gd name="connsiteY9-552" fmla="*/ 1066800 h 1613540"/>
                <a:gd name="connsiteX10-553" fmla="*/ 3392297 w 3628517"/>
                <a:gd name="connsiteY10-554" fmla="*/ 1320800 h 1613540"/>
                <a:gd name="connsiteX11-555" fmla="*/ 3620897 w 3628517"/>
                <a:gd name="connsiteY11-556" fmla="*/ 1320800 h 1613540"/>
                <a:gd name="connsiteX12-557" fmla="*/ 3622901 w 3628517"/>
                <a:gd name="connsiteY12-558" fmla="*/ 1393625 h 1613540"/>
                <a:gd name="connsiteX13-559" fmla="*/ 3628517 w 3628517"/>
                <a:gd name="connsiteY13-560" fmla="*/ 1393625 h 1613540"/>
                <a:gd name="connsiteX14-561" fmla="*/ 3628517 w 3628517"/>
                <a:gd name="connsiteY14-562" fmla="*/ 1597660 h 1613540"/>
                <a:gd name="connsiteX15-563" fmla="*/ 3628517 w 3628517"/>
                <a:gd name="connsiteY15-564" fmla="*/ 1613540 h 1613540"/>
                <a:gd name="connsiteX16-565" fmla="*/ 3592909 w 3628517"/>
                <a:gd name="connsiteY16-566" fmla="*/ 1613540 h 1613540"/>
                <a:gd name="connsiteX17-567" fmla="*/ 3592909 w 3628517"/>
                <a:gd name="connsiteY17-568" fmla="*/ 1431725 h 1613540"/>
                <a:gd name="connsiteX18-569" fmla="*/ 3587293 w 3628517"/>
                <a:gd name="connsiteY18-570" fmla="*/ 1431725 h 1613540"/>
                <a:gd name="connsiteX19-571" fmla="*/ 3585289 w 3628517"/>
                <a:gd name="connsiteY19-572" fmla="*/ 1358900 h 1613540"/>
                <a:gd name="connsiteX20-573" fmla="*/ 3356689 w 3628517"/>
                <a:gd name="connsiteY20-574" fmla="*/ 1358900 h 1613540"/>
                <a:gd name="connsiteX21-575" fmla="*/ 3356689 w 3628517"/>
                <a:gd name="connsiteY21-576" fmla="*/ 1104900 h 1613540"/>
                <a:gd name="connsiteX22-577" fmla="*/ 2950289 w 3628517"/>
                <a:gd name="connsiteY22-578" fmla="*/ 1104900 h 1613540"/>
                <a:gd name="connsiteX23-579" fmla="*/ 2950289 w 3628517"/>
                <a:gd name="connsiteY23-580" fmla="*/ 812800 h 1613540"/>
                <a:gd name="connsiteX24-581" fmla="*/ 2556589 w 3628517"/>
                <a:gd name="connsiteY24-582" fmla="*/ 812800 h 1613540"/>
                <a:gd name="connsiteX25-583" fmla="*/ 2556589 w 3628517"/>
                <a:gd name="connsiteY25-584" fmla="*/ 571500 h 1613540"/>
                <a:gd name="connsiteX26-585" fmla="*/ 2162889 w 3628517"/>
                <a:gd name="connsiteY26-586" fmla="*/ 571500 h 1613540"/>
                <a:gd name="connsiteX27-587" fmla="*/ 2162889 w 3628517"/>
                <a:gd name="connsiteY27-588" fmla="*/ 304800 h 1613540"/>
                <a:gd name="connsiteX28-589" fmla="*/ 1781889 w 3628517"/>
                <a:gd name="connsiteY28-590" fmla="*/ 304800 h 1613540"/>
                <a:gd name="connsiteX29-591" fmla="*/ 1781889 w 3628517"/>
                <a:gd name="connsiteY29-592" fmla="*/ 38100 h 1613540"/>
                <a:gd name="connsiteX30-593" fmla="*/ 20345 w 3628517"/>
                <a:gd name="connsiteY30-594" fmla="*/ 38100 h 1613540"/>
                <a:gd name="connsiteX31-595" fmla="*/ 0 w 3628517"/>
                <a:gd name="connsiteY31-596" fmla="*/ 0 h 1613540"/>
                <a:gd name="connsiteX0-597" fmla="*/ 0 w 3628517"/>
                <a:gd name="connsiteY0-598" fmla="*/ 0 h 1613540"/>
                <a:gd name="connsiteX1-599" fmla="*/ 1817497 w 3628517"/>
                <a:gd name="connsiteY1-600" fmla="*/ 0 h 1613540"/>
                <a:gd name="connsiteX2-601" fmla="*/ 1817497 w 3628517"/>
                <a:gd name="connsiteY2-602" fmla="*/ 266700 h 1613540"/>
                <a:gd name="connsiteX3-603" fmla="*/ 2198497 w 3628517"/>
                <a:gd name="connsiteY3-604" fmla="*/ 266700 h 1613540"/>
                <a:gd name="connsiteX4-605" fmla="*/ 2198497 w 3628517"/>
                <a:gd name="connsiteY4-606" fmla="*/ 533400 h 1613540"/>
                <a:gd name="connsiteX5-607" fmla="*/ 2592197 w 3628517"/>
                <a:gd name="connsiteY5-608" fmla="*/ 533400 h 1613540"/>
                <a:gd name="connsiteX6-609" fmla="*/ 2592197 w 3628517"/>
                <a:gd name="connsiteY6-610" fmla="*/ 774700 h 1613540"/>
                <a:gd name="connsiteX7-611" fmla="*/ 2985897 w 3628517"/>
                <a:gd name="connsiteY7-612" fmla="*/ 774700 h 1613540"/>
                <a:gd name="connsiteX8-613" fmla="*/ 2985897 w 3628517"/>
                <a:gd name="connsiteY8-614" fmla="*/ 1066800 h 1613540"/>
                <a:gd name="connsiteX9-615" fmla="*/ 3392297 w 3628517"/>
                <a:gd name="connsiteY9-616" fmla="*/ 1066800 h 1613540"/>
                <a:gd name="connsiteX10-617" fmla="*/ 3392297 w 3628517"/>
                <a:gd name="connsiteY10-618" fmla="*/ 1320800 h 1613540"/>
                <a:gd name="connsiteX11-619" fmla="*/ 3620897 w 3628517"/>
                <a:gd name="connsiteY11-620" fmla="*/ 1320800 h 1613540"/>
                <a:gd name="connsiteX12-621" fmla="*/ 3622901 w 3628517"/>
                <a:gd name="connsiteY12-622" fmla="*/ 1393625 h 1613540"/>
                <a:gd name="connsiteX13-623" fmla="*/ 3628517 w 3628517"/>
                <a:gd name="connsiteY13-624" fmla="*/ 1393625 h 1613540"/>
                <a:gd name="connsiteX14-625" fmla="*/ 3628517 w 3628517"/>
                <a:gd name="connsiteY14-626" fmla="*/ 1613540 h 1613540"/>
                <a:gd name="connsiteX15-627" fmla="*/ 3592909 w 3628517"/>
                <a:gd name="connsiteY15-628" fmla="*/ 1613540 h 1613540"/>
                <a:gd name="connsiteX16-629" fmla="*/ 3592909 w 3628517"/>
                <a:gd name="connsiteY16-630" fmla="*/ 1431725 h 1613540"/>
                <a:gd name="connsiteX17-631" fmla="*/ 3587293 w 3628517"/>
                <a:gd name="connsiteY17-632" fmla="*/ 1431725 h 1613540"/>
                <a:gd name="connsiteX18-633" fmla="*/ 3585289 w 3628517"/>
                <a:gd name="connsiteY18-634" fmla="*/ 1358900 h 1613540"/>
                <a:gd name="connsiteX19-635" fmla="*/ 3356689 w 3628517"/>
                <a:gd name="connsiteY19-636" fmla="*/ 1358900 h 1613540"/>
                <a:gd name="connsiteX20-637" fmla="*/ 3356689 w 3628517"/>
                <a:gd name="connsiteY20-638" fmla="*/ 1104900 h 1613540"/>
                <a:gd name="connsiteX21-639" fmla="*/ 2950289 w 3628517"/>
                <a:gd name="connsiteY21-640" fmla="*/ 1104900 h 1613540"/>
                <a:gd name="connsiteX22-641" fmla="*/ 2950289 w 3628517"/>
                <a:gd name="connsiteY22-642" fmla="*/ 812800 h 1613540"/>
                <a:gd name="connsiteX23-643" fmla="*/ 2556589 w 3628517"/>
                <a:gd name="connsiteY23-644" fmla="*/ 812800 h 1613540"/>
                <a:gd name="connsiteX24-645" fmla="*/ 2556589 w 3628517"/>
                <a:gd name="connsiteY24-646" fmla="*/ 571500 h 1613540"/>
                <a:gd name="connsiteX25-647" fmla="*/ 2162889 w 3628517"/>
                <a:gd name="connsiteY25-648" fmla="*/ 571500 h 1613540"/>
                <a:gd name="connsiteX26-649" fmla="*/ 2162889 w 3628517"/>
                <a:gd name="connsiteY26-650" fmla="*/ 304800 h 1613540"/>
                <a:gd name="connsiteX27-651" fmla="*/ 1781889 w 3628517"/>
                <a:gd name="connsiteY27-652" fmla="*/ 304800 h 1613540"/>
                <a:gd name="connsiteX28-653" fmla="*/ 1781889 w 3628517"/>
                <a:gd name="connsiteY28-654" fmla="*/ 38100 h 1613540"/>
                <a:gd name="connsiteX29-655" fmla="*/ 20345 w 3628517"/>
                <a:gd name="connsiteY29-656" fmla="*/ 38100 h 1613540"/>
                <a:gd name="connsiteX30-657" fmla="*/ 0 w 3628517"/>
                <a:gd name="connsiteY30-658" fmla="*/ 0 h 1613540"/>
                <a:gd name="connsiteX0-659" fmla="*/ 0 w 3628517"/>
                <a:gd name="connsiteY0-660" fmla="*/ 0 h 1613540"/>
                <a:gd name="connsiteX1-661" fmla="*/ 1817497 w 3628517"/>
                <a:gd name="connsiteY1-662" fmla="*/ 0 h 1613540"/>
                <a:gd name="connsiteX2-663" fmla="*/ 1817497 w 3628517"/>
                <a:gd name="connsiteY2-664" fmla="*/ 266700 h 1613540"/>
                <a:gd name="connsiteX3-665" fmla="*/ 2198497 w 3628517"/>
                <a:gd name="connsiteY3-666" fmla="*/ 266700 h 1613540"/>
                <a:gd name="connsiteX4-667" fmla="*/ 2198497 w 3628517"/>
                <a:gd name="connsiteY4-668" fmla="*/ 533400 h 1613540"/>
                <a:gd name="connsiteX5-669" fmla="*/ 2592197 w 3628517"/>
                <a:gd name="connsiteY5-670" fmla="*/ 533400 h 1613540"/>
                <a:gd name="connsiteX6-671" fmla="*/ 2592197 w 3628517"/>
                <a:gd name="connsiteY6-672" fmla="*/ 774700 h 1613540"/>
                <a:gd name="connsiteX7-673" fmla="*/ 2985897 w 3628517"/>
                <a:gd name="connsiteY7-674" fmla="*/ 774700 h 1613540"/>
                <a:gd name="connsiteX8-675" fmla="*/ 2985897 w 3628517"/>
                <a:gd name="connsiteY8-676" fmla="*/ 1066800 h 1613540"/>
                <a:gd name="connsiteX9-677" fmla="*/ 3392297 w 3628517"/>
                <a:gd name="connsiteY9-678" fmla="*/ 1066800 h 1613540"/>
                <a:gd name="connsiteX10-679" fmla="*/ 3392297 w 3628517"/>
                <a:gd name="connsiteY10-680" fmla="*/ 1320800 h 1613540"/>
                <a:gd name="connsiteX11-681" fmla="*/ 3620897 w 3628517"/>
                <a:gd name="connsiteY11-682" fmla="*/ 1320800 h 1613540"/>
                <a:gd name="connsiteX12-683" fmla="*/ 3622901 w 3628517"/>
                <a:gd name="connsiteY12-684" fmla="*/ 1393625 h 1613540"/>
                <a:gd name="connsiteX13-685" fmla="*/ 3628517 w 3628517"/>
                <a:gd name="connsiteY13-686" fmla="*/ 1613540 h 1613540"/>
                <a:gd name="connsiteX14-687" fmla="*/ 3592909 w 3628517"/>
                <a:gd name="connsiteY14-688" fmla="*/ 1613540 h 1613540"/>
                <a:gd name="connsiteX15-689" fmla="*/ 3592909 w 3628517"/>
                <a:gd name="connsiteY15-690" fmla="*/ 1431725 h 1613540"/>
                <a:gd name="connsiteX16-691" fmla="*/ 3587293 w 3628517"/>
                <a:gd name="connsiteY16-692" fmla="*/ 1431725 h 1613540"/>
                <a:gd name="connsiteX17-693" fmla="*/ 3585289 w 3628517"/>
                <a:gd name="connsiteY17-694" fmla="*/ 1358900 h 1613540"/>
                <a:gd name="connsiteX18-695" fmla="*/ 3356689 w 3628517"/>
                <a:gd name="connsiteY18-696" fmla="*/ 1358900 h 1613540"/>
                <a:gd name="connsiteX19-697" fmla="*/ 3356689 w 3628517"/>
                <a:gd name="connsiteY19-698" fmla="*/ 1104900 h 1613540"/>
                <a:gd name="connsiteX20-699" fmla="*/ 2950289 w 3628517"/>
                <a:gd name="connsiteY20-700" fmla="*/ 1104900 h 1613540"/>
                <a:gd name="connsiteX21-701" fmla="*/ 2950289 w 3628517"/>
                <a:gd name="connsiteY21-702" fmla="*/ 812800 h 1613540"/>
                <a:gd name="connsiteX22-703" fmla="*/ 2556589 w 3628517"/>
                <a:gd name="connsiteY22-704" fmla="*/ 812800 h 1613540"/>
                <a:gd name="connsiteX23-705" fmla="*/ 2556589 w 3628517"/>
                <a:gd name="connsiteY23-706" fmla="*/ 571500 h 1613540"/>
                <a:gd name="connsiteX24-707" fmla="*/ 2162889 w 3628517"/>
                <a:gd name="connsiteY24-708" fmla="*/ 571500 h 1613540"/>
                <a:gd name="connsiteX25-709" fmla="*/ 2162889 w 3628517"/>
                <a:gd name="connsiteY25-710" fmla="*/ 304800 h 1613540"/>
                <a:gd name="connsiteX26-711" fmla="*/ 1781889 w 3628517"/>
                <a:gd name="connsiteY26-712" fmla="*/ 304800 h 1613540"/>
                <a:gd name="connsiteX27-713" fmla="*/ 1781889 w 3628517"/>
                <a:gd name="connsiteY27-714" fmla="*/ 38100 h 1613540"/>
                <a:gd name="connsiteX28-715" fmla="*/ 20345 w 3628517"/>
                <a:gd name="connsiteY28-716" fmla="*/ 38100 h 1613540"/>
                <a:gd name="connsiteX29-717" fmla="*/ 0 w 3628517"/>
                <a:gd name="connsiteY29-718" fmla="*/ 0 h 1613540"/>
                <a:gd name="connsiteX0-719" fmla="*/ 0 w 3628517"/>
                <a:gd name="connsiteY0-720" fmla="*/ 0 h 1613540"/>
                <a:gd name="connsiteX1-721" fmla="*/ 1817497 w 3628517"/>
                <a:gd name="connsiteY1-722" fmla="*/ 0 h 1613540"/>
                <a:gd name="connsiteX2-723" fmla="*/ 1817497 w 3628517"/>
                <a:gd name="connsiteY2-724" fmla="*/ 266700 h 1613540"/>
                <a:gd name="connsiteX3-725" fmla="*/ 2198497 w 3628517"/>
                <a:gd name="connsiteY3-726" fmla="*/ 266700 h 1613540"/>
                <a:gd name="connsiteX4-727" fmla="*/ 2198497 w 3628517"/>
                <a:gd name="connsiteY4-728" fmla="*/ 533400 h 1613540"/>
                <a:gd name="connsiteX5-729" fmla="*/ 2592197 w 3628517"/>
                <a:gd name="connsiteY5-730" fmla="*/ 533400 h 1613540"/>
                <a:gd name="connsiteX6-731" fmla="*/ 2592197 w 3628517"/>
                <a:gd name="connsiteY6-732" fmla="*/ 774700 h 1613540"/>
                <a:gd name="connsiteX7-733" fmla="*/ 2985897 w 3628517"/>
                <a:gd name="connsiteY7-734" fmla="*/ 774700 h 1613540"/>
                <a:gd name="connsiteX8-735" fmla="*/ 2985897 w 3628517"/>
                <a:gd name="connsiteY8-736" fmla="*/ 1066800 h 1613540"/>
                <a:gd name="connsiteX9-737" fmla="*/ 3392297 w 3628517"/>
                <a:gd name="connsiteY9-738" fmla="*/ 1066800 h 1613540"/>
                <a:gd name="connsiteX10-739" fmla="*/ 3392297 w 3628517"/>
                <a:gd name="connsiteY10-740" fmla="*/ 1320800 h 1613540"/>
                <a:gd name="connsiteX11-741" fmla="*/ 3620897 w 3628517"/>
                <a:gd name="connsiteY11-742" fmla="*/ 1320800 h 1613540"/>
                <a:gd name="connsiteX12-743" fmla="*/ 3628517 w 3628517"/>
                <a:gd name="connsiteY12-744" fmla="*/ 1613540 h 1613540"/>
                <a:gd name="connsiteX13-745" fmla="*/ 3592909 w 3628517"/>
                <a:gd name="connsiteY13-746" fmla="*/ 1613540 h 1613540"/>
                <a:gd name="connsiteX14-747" fmla="*/ 3592909 w 3628517"/>
                <a:gd name="connsiteY14-748" fmla="*/ 1431725 h 1613540"/>
                <a:gd name="connsiteX15-749" fmla="*/ 3587293 w 3628517"/>
                <a:gd name="connsiteY15-750" fmla="*/ 1431725 h 1613540"/>
                <a:gd name="connsiteX16-751" fmla="*/ 3585289 w 3628517"/>
                <a:gd name="connsiteY16-752" fmla="*/ 1358900 h 1613540"/>
                <a:gd name="connsiteX17-753" fmla="*/ 3356689 w 3628517"/>
                <a:gd name="connsiteY17-754" fmla="*/ 1358900 h 1613540"/>
                <a:gd name="connsiteX18-755" fmla="*/ 3356689 w 3628517"/>
                <a:gd name="connsiteY18-756" fmla="*/ 1104900 h 1613540"/>
                <a:gd name="connsiteX19-757" fmla="*/ 2950289 w 3628517"/>
                <a:gd name="connsiteY19-758" fmla="*/ 1104900 h 1613540"/>
                <a:gd name="connsiteX20-759" fmla="*/ 2950289 w 3628517"/>
                <a:gd name="connsiteY20-760" fmla="*/ 812800 h 1613540"/>
                <a:gd name="connsiteX21-761" fmla="*/ 2556589 w 3628517"/>
                <a:gd name="connsiteY21-762" fmla="*/ 812800 h 1613540"/>
                <a:gd name="connsiteX22-763" fmla="*/ 2556589 w 3628517"/>
                <a:gd name="connsiteY22-764" fmla="*/ 571500 h 1613540"/>
                <a:gd name="connsiteX23-765" fmla="*/ 2162889 w 3628517"/>
                <a:gd name="connsiteY23-766" fmla="*/ 571500 h 1613540"/>
                <a:gd name="connsiteX24-767" fmla="*/ 2162889 w 3628517"/>
                <a:gd name="connsiteY24-768" fmla="*/ 304800 h 1613540"/>
                <a:gd name="connsiteX25-769" fmla="*/ 1781889 w 3628517"/>
                <a:gd name="connsiteY25-770" fmla="*/ 304800 h 1613540"/>
                <a:gd name="connsiteX26-771" fmla="*/ 1781889 w 3628517"/>
                <a:gd name="connsiteY26-772" fmla="*/ 38100 h 1613540"/>
                <a:gd name="connsiteX27-773" fmla="*/ 20345 w 3628517"/>
                <a:gd name="connsiteY27-774" fmla="*/ 38100 h 1613540"/>
                <a:gd name="connsiteX28-775" fmla="*/ 0 w 3628517"/>
                <a:gd name="connsiteY28-776" fmla="*/ 0 h 16135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Lst>
              <a:rect l="l" t="t" r="r" b="b"/>
              <a:pathLst>
                <a:path w="3628517" h="1613540">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8517" y="1613540"/>
                  </a:lnTo>
                  <a:lnTo>
                    <a:pt x="3592909" y="1613540"/>
                  </a:lnTo>
                  <a:lnTo>
                    <a:pt x="3592909" y="1431725"/>
                  </a:lnTo>
                  <a:lnTo>
                    <a:pt x="3587293" y="1431725"/>
                  </a:lnTo>
                  <a:lnTo>
                    <a:pt x="3585289" y="1358900"/>
                  </a:lnTo>
                  <a:lnTo>
                    <a:pt x="3356689" y="1358900"/>
                  </a:lnTo>
                  <a:lnTo>
                    <a:pt x="3356689" y="1104900"/>
                  </a:lnTo>
                  <a:lnTo>
                    <a:pt x="2950289" y="1104900"/>
                  </a:lnTo>
                  <a:lnTo>
                    <a:pt x="2950289" y="812800"/>
                  </a:lnTo>
                  <a:lnTo>
                    <a:pt x="2556589" y="812800"/>
                  </a:lnTo>
                  <a:lnTo>
                    <a:pt x="2556589" y="571500"/>
                  </a:lnTo>
                  <a:lnTo>
                    <a:pt x="2162889" y="571500"/>
                  </a:lnTo>
                  <a:lnTo>
                    <a:pt x="2162889" y="304800"/>
                  </a:lnTo>
                  <a:lnTo>
                    <a:pt x="1781889" y="304800"/>
                  </a:lnTo>
                  <a:lnTo>
                    <a:pt x="1781889" y="38100"/>
                  </a:lnTo>
                  <a:lnTo>
                    <a:pt x="20345" y="38100"/>
                  </a:lnTo>
                  <a:lnTo>
                    <a:pt x="0" y="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113" name="任意多边形 54">
              <a:extLst>
                <a:ext uri="{FF2B5EF4-FFF2-40B4-BE49-F238E27FC236}">
                  <a16:creationId xmlns:a16="http://schemas.microsoft.com/office/drawing/2014/main" id="{973A8391-B74D-0199-C9BC-B9C2CEC4A54B}"/>
                </a:ext>
              </a:extLst>
            </p:cNvPr>
            <p:cNvSpPr/>
            <p:nvPr/>
          </p:nvSpPr>
          <p:spPr bwMode="auto">
            <a:xfrm>
              <a:off x="8333152" y="2689466"/>
              <a:ext cx="2395966" cy="1080564"/>
            </a:xfrm>
            <a:custGeom>
              <a:avLst/>
              <a:gdLst>
                <a:gd name="connsiteX0" fmla="*/ 1898650 w 3329634"/>
                <a:gd name="connsiteY0" fmla="*/ 0 h 1604172"/>
                <a:gd name="connsiteX1" fmla="*/ 3305478 w 3329634"/>
                <a:gd name="connsiteY1" fmla="*/ 0 h 1604172"/>
                <a:gd name="connsiteX2" fmla="*/ 3329634 w 3329634"/>
                <a:gd name="connsiteY2" fmla="*/ 45720 h 1604172"/>
                <a:gd name="connsiteX3" fmla="*/ 1946785 w 3329634"/>
                <a:gd name="connsiteY3" fmla="*/ 45720 h 1604172"/>
                <a:gd name="connsiteX4" fmla="*/ 1946785 w 3329634"/>
                <a:gd name="connsiteY4" fmla="*/ 312420 h 1604172"/>
                <a:gd name="connsiteX5" fmla="*/ 1565785 w 3329634"/>
                <a:gd name="connsiteY5" fmla="*/ 312420 h 1604172"/>
                <a:gd name="connsiteX6" fmla="*/ 1565785 w 3329634"/>
                <a:gd name="connsiteY6" fmla="*/ 579120 h 1604172"/>
                <a:gd name="connsiteX7" fmla="*/ 1172085 w 3329634"/>
                <a:gd name="connsiteY7" fmla="*/ 579120 h 1604172"/>
                <a:gd name="connsiteX8" fmla="*/ 1172085 w 3329634"/>
                <a:gd name="connsiteY8" fmla="*/ 820420 h 1604172"/>
                <a:gd name="connsiteX9" fmla="*/ 778385 w 3329634"/>
                <a:gd name="connsiteY9" fmla="*/ 820420 h 1604172"/>
                <a:gd name="connsiteX10" fmla="*/ 778385 w 3329634"/>
                <a:gd name="connsiteY10" fmla="*/ 1112520 h 1604172"/>
                <a:gd name="connsiteX11" fmla="*/ 371985 w 3329634"/>
                <a:gd name="connsiteY11" fmla="*/ 1112520 h 1604172"/>
                <a:gd name="connsiteX12" fmla="*/ 371985 w 3329634"/>
                <a:gd name="connsiteY12" fmla="*/ 1366520 h 1604172"/>
                <a:gd name="connsiteX13" fmla="*/ 48135 w 3329634"/>
                <a:gd name="connsiteY13" fmla="*/ 1366520 h 1604172"/>
                <a:gd name="connsiteX14" fmla="*/ 52395 w 3329634"/>
                <a:gd name="connsiteY14" fmla="*/ 1604172 h 1604172"/>
                <a:gd name="connsiteX15" fmla="*/ 5080 w 3329634"/>
                <a:gd name="connsiteY15" fmla="*/ 1604172 h 1604172"/>
                <a:gd name="connsiteX16" fmla="*/ 0 w 3329634"/>
                <a:gd name="connsiteY16" fmla="*/ 1320800 h 1604172"/>
                <a:gd name="connsiteX17" fmla="*/ 323850 w 3329634"/>
                <a:gd name="connsiteY17" fmla="*/ 1320800 h 1604172"/>
                <a:gd name="connsiteX18" fmla="*/ 323850 w 3329634"/>
                <a:gd name="connsiteY18" fmla="*/ 1066800 h 1604172"/>
                <a:gd name="connsiteX19" fmla="*/ 730250 w 3329634"/>
                <a:gd name="connsiteY19" fmla="*/ 1066800 h 1604172"/>
                <a:gd name="connsiteX20" fmla="*/ 730250 w 3329634"/>
                <a:gd name="connsiteY20" fmla="*/ 774700 h 1604172"/>
                <a:gd name="connsiteX21" fmla="*/ 1123950 w 3329634"/>
                <a:gd name="connsiteY21" fmla="*/ 774700 h 1604172"/>
                <a:gd name="connsiteX22" fmla="*/ 1123950 w 3329634"/>
                <a:gd name="connsiteY22" fmla="*/ 533400 h 1604172"/>
                <a:gd name="connsiteX23" fmla="*/ 1517650 w 3329634"/>
                <a:gd name="connsiteY23" fmla="*/ 533400 h 1604172"/>
                <a:gd name="connsiteX24" fmla="*/ 1517650 w 3329634"/>
                <a:gd name="connsiteY24" fmla="*/ 266700 h 1604172"/>
                <a:gd name="connsiteX25" fmla="*/ 1898650 w 3329634"/>
                <a:gd name="connsiteY25" fmla="*/ 266700 h 16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29634" h="1604172">
                  <a:moveTo>
                    <a:pt x="1898650" y="0"/>
                  </a:moveTo>
                  <a:lnTo>
                    <a:pt x="3305478" y="0"/>
                  </a:lnTo>
                  <a:lnTo>
                    <a:pt x="3329634" y="45720"/>
                  </a:lnTo>
                  <a:lnTo>
                    <a:pt x="1946785" y="45720"/>
                  </a:lnTo>
                  <a:lnTo>
                    <a:pt x="1946785" y="312420"/>
                  </a:lnTo>
                  <a:lnTo>
                    <a:pt x="1565785" y="312420"/>
                  </a:lnTo>
                  <a:lnTo>
                    <a:pt x="1565785" y="579120"/>
                  </a:lnTo>
                  <a:lnTo>
                    <a:pt x="1172085" y="579120"/>
                  </a:lnTo>
                  <a:lnTo>
                    <a:pt x="1172085" y="820420"/>
                  </a:lnTo>
                  <a:lnTo>
                    <a:pt x="778385" y="820420"/>
                  </a:lnTo>
                  <a:lnTo>
                    <a:pt x="778385" y="1112520"/>
                  </a:lnTo>
                  <a:lnTo>
                    <a:pt x="371985" y="1112520"/>
                  </a:lnTo>
                  <a:lnTo>
                    <a:pt x="371985" y="1366520"/>
                  </a:lnTo>
                  <a:lnTo>
                    <a:pt x="48135" y="1366520"/>
                  </a:lnTo>
                  <a:lnTo>
                    <a:pt x="52395"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close/>
                </a:path>
              </a:pathLst>
            </a:custGeom>
            <a:solidFill>
              <a:srgbClr val="F7F7F7"/>
            </a:solidFill>
            <a:ln>
              <a:noFill/>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122" name="任意多边形: 形状 121">
              <a:extLst>
                <a:ext uri="{FF2B5EF4-FFF2-40B4-BE49-F238E27FC236}">
                  <a16:creationId xmlns:a16="http://schemas.microsoft.com/office/drawing/2014/main" id="{78EE1CB2-846F-521B-41DF-E484DD680128}"/>
                </a:ext>
              </a:extLst>
            </p:cNvPr>
            <p:cNvSpPr/>
            <p:nvPr/>
          </p:nvSpPr>
          <p:spPr bwMode="auto">
            <a:xfrm flipH="1">
              <a:off x="8086578" y="4873931"/>
              <a:ext cx="2645138" cy="1072412"/>
            </a:xfrm>
            <a:custGeom>
              <a:avLst/>
              <a:gdLst>
                <a:gd name="connsiteX0" fmla="*/ 2531606 w 2645138"/>
                <a:gd name="connsiteY0" fmla="*/ 892167 h 1072412"/>
                <a:gd name="connsiteX1" fmla="*/ 2531606 w 2645138"/>
                <a:gd name="connsiteY1" fmla="*/ 1072412 h 1072412"/>
                <a:gd name="connsiteX2" fmla="*/ 2645138 w 2645138"/>
                <a:gd name="connsiteY2" fmla="*/ 1072412 h 1072412"/>
                <a:gd name="connsiteX3" fmla="*/ 1308202 w 2645138"/>
                <a:gd name="connsiteY3" fmla="*/ 0 h 1072412"/>
                <a:gd name="connsiteX4" fmla="*/ 0 w 2645138"/>
                <a:gd name="connsiteY4" fmla="*/ 0 h 1072412"/>
                <a:gd name="connsiteX5" fmla="*/ 0 w 2645138"/>
                <a:gd name="connsiteY5" fmla="*/ 182881 h 1072412"/>
                <a:gd name="connsiteX6" fmla="*/ 0 w 2645138"/>
                <a:gd name="connsiteY6" fmla="*/ 1068993 h 1072412"/>
                <a:gd name="connsiteX7" fmla="*/ 0 w 2645138"/>
                <a:gd name="connsiteY7" fmla="*/ 1068994 h 1072412"/>
                <a:gd name="connsiteX8" fmla="*/ 969813 w 2645138"/>
                <a:gd name="connsiteY8" fmla="*/ 1068994 h 1072412"/>
                <a:gd name="connsiteX9" fmla="*/ 969813 w 2645138"/>
                <a:gd name="connsiteY9" fmla="*/ 1072412 h 1072412"/>
                <a:gd name="connsiteX10" fmla="*/ 2531501 w 2645138"/>
                <a:gd name="connsiteY10" fmla="*/ 1072412 h 1072412"/>
                <a:gd name="connsiteX11" fmla="*/ 2531501 w 2645138"/>
                <a:gd name="connsiteY11" fmla="*/ 892167 h 1072412"/>
                <a:gd name="connsiteX12" fmla="*/ 2370136 w 2645138"/>
                <a:gd name="connsiteY12" fmla="*/ 892167 h 1072412"/>
                <a:gd name="connsiteX13" fmla="*/ 2370136 w 2645138"/>
                <a:gd name="connsiteY13" fmla="*/ 720237 h 1072412"/>
                <a:gd name="connsiteX14" fmla="*/ 2095333 w 2645138"/>
                <a:gd name="connsiteY14" fmla="*/ 720237 h 1072412"/>
                <a:gd name="connsiteX15" fmla="*/ 2095333 w 2645138"/>
                <a:gd name="connsiteY15" fmla="*/ 526406 h 1072412"/>
                <a:gd name="connsiteX16" fmla="*/ 1836690 w 2645138"/>
                <a:gd name="connsiteY16" fmla="*/ 526406 h 1072412"/>
                <a:gd name="connsiteX17" fmla="*/ 1836690 w 2645138"/>
                <a:gd name="connsiteY17" fmla="*/ 359663 h 1072412"/>
                <a:gd name="connsiteX18" fmla="*/ 1561688 w 2645138"/>
                <a:gd name="connsiteY18" fmla="*/ 359663 h 1072412"/>
                <a:gd name="connsiteX19" fmla="*/ 1561688 w 2645138"/>
                <a:gd name="connsiteY19" fmla="*/ 182881 h 1072412"/>
                <a:gd name="connsiteX20" fmla="*/ 1308202 w 2645138"/>
                <a:gd name="connsiteY20" fmla="*/ 182881 h 107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5138" h="1072412">
                  <a:moveTo>
                    <a:pt x="2531606" y="892167"/>
                  </a:moveTo>
                  <a:lnTo>
                    <a:pt x="2531606" y="1072412"/>
                  </a:lnTo>
                  <a:lnTo>
                    <a:pt x="2645138" y="1072412"/>
                  </a:lnTo>
                  <a:close/>
                  <a:moveTo>
                    <a:pt x="1308202" y="0"/>
                  </a:moveTo>
                  <a:lnTo>
                    <a:pt x="0" y="0"/>
                  </a:lnTo>
                  <a:lnTo>
                    <a:pt x="0" y="182881"/>
                  </a:lnTo>
                  <a:lnTo>
                    <a:pt x="0" y="1068993"/>
                  </a:lnTo>
                  <a:lnTo>
                    <a:pt x="0" y="1068994"/>
                  </a:lnTo>
                  <a:lnTo>
                    <a:pt x="969813" y="1068994"/>
                  </a:lnTo>
                  <a:lnTo>
                    <a:pt x="969813" y="1072412"/>
                  </a:lnTo>
                  <a:lnTo>
                    <a:pt x="2531501" y="1072412"/>
                  </a:lnTo>
                  <a:lnTo>
                    <a:pt x="2531501" y="892167"/>
                  </a:lnTo>
                  <a:lnTo>
                    <a:pt x="2370136" y="892167"/>
                  </a:lnTo>
                  <a:lnTo>
                    <a:pt x="2370136" y="720237"/>
                  </a:lnTo>
                  <a:lnTo>
                    <a:pt x="2095333" y="720237"/>
                  </a:lnTo>
                  <a:lnTo>
                    <a:pt x="2095333" y="526406"/>
                  </a:lnTo>
                  <a:lnTo>
                    <a:pt x="1836690" y="526406"/>
                  </a:lnTo>
                  <a:lnTo>
                    <a:pt x="1836690" y="359663"/>
                  </a:lnTo>
                  <a:lnTo>
                    <a:pt x="1561688" y="359663"/>
                  </a:lnTo>
                  <a:lnTo>
                    <a:pt x="1561688" y="182881"/>
                  </a:lnTo>
                  <a:lnTo>
                    <a:pt x="1308202" y="182881"/>
                  </a:lnTo>
                  <a:close/>
                </a:path>
              </a:pathLst>
            </a:custGeom>
            <a:solidFill>
              <a:srgbClr val="663A77"/>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sp>
          <p:nvSpPr>
            <p:cNvPr id="140" name="任意多边形: 形状 139">
              <a:extLst>
                <a:ext uri="{FF2B5EF4-FFF2-40B4-BE49-F238E27FC236}">
                  <a16:creationId xmlns:a16="http://schemas.microsoft.com/office/drawing/2014/main" id="{93C0C457-5E5C-6070-408F-92021108F15C}"/>
                </a:ext>
              </a:extLst>
            </p:cNvPr>
            <p:cNvSpPr/>
            <p:nvPr/>
          </p:nvSpPr>
          <p:spPr bwMode="auto">
            <a:xfrm>
              <a:off x="8000741" y="1928364"/>
              <a:ext cx="2728377" cy="1844151"/>
            </a:xfrm>
            <a:custGeom>
              <a:avLst/>
              <a:gdLst>
                <a:gd name="connsiteX0" fmla="*/ 0 w 2728377"/>
                <a:gd name="connsiteY0" fmla="*/ 0 h 1844151"/>
                <a:gd name="connsiteX1" fmla="*/ 2728377 w 2728377"/>
                <a:gd name="connsiteY1" fmla="*/ 0 h 1844151"/>
                <a:gd name="connsiteX2" fmla="*/ 2728377 w 2728377"/>
                <a:gd name="connsiteY2" fmla="*/ 758103 h 1844151"/>
                <a:gd name="connsiteX3" fmla="*/ 1703643 w 2728377"/>
                <a:gd name="connsiteY3" fmla="*/ 758103 h 1844151"/>
                <a:gd name="connsiteX4" fmla="*/ 1703643 w 2728377"/>
                <a:gd name="connsiteY4" fmla="*/ 940601 h 1844151"/>
                <a:gd name="connsiteX5" fmla="*/ 1424111 w 2728377"/>
                <a:gd name="connsiteY5" fmla="*/ 940601 h 1844151"/>
                <a:gd name="connsiteX6" fmla="*/ 1424111 w 2728377"/>
                <a:gd name="connsiteY6" fmla="*/ 1120688 h 1844151"/>
                <a:gd name="connsiteX7" fmla="*/ 1144581 w 2728377"/>
                <a:gd name="connsiteY7" fmla="*/ 1120688 h 1844151"/>
                <a:gd name="connsiteX8" fmla="*/ 1144581 w 2728377"/>
                <a:gd name="connsiteY8" fmla="*/ 1282060 h 1844151"/>
                <a:gd name="connsiteX9" fmla="*/ 860310 w 2728377"/>
                <a:gd name="connsiteY9" fmla="*/ 1282060 h 1844151"/>
                <a:gd name="connsiteX10" fmla="*/ 860310 w 2728377"/>
                <a:gd name="connsiteY10" fmla="*/ 1477683 h 1844151"/>
                <a:gd name="connsiteX11" fmla="*/ 571304 w 2728377"/>
                <a:gd name="connsiteY11" fmla="*/ 1477683 h 1844151"/>
                <a:gd name="connsiteX12" fmla="*/ 571304 w 2728377"/>
                <a:gd name="connsiteY12" fmla="*/ 1651293 h 1844151"/>
                <a:gd name="connsiteX13" fmla="*/ 329812 w 2728377"/>
                <a:gd name="connsiteY13" fmla="*/ 1651293 h 1844151"/>
                <a:gd name="connsiteX14" fmla="*/ 329812 w 2728377"/>
                <a:gd name="connsiteY14" fmla="*/ 1844151 h 1844151"/>
                <a:gd name="connsiteX15" fmla="*/ 2 w 2728377"/>
                <a:gd name="connsiteY15" fmla="*/ 1844151 h 1844151"/>
                <a:gd name="connsiteX16" fmla="*/ 2 w 2728377"/>
                <a:gd name="connsiteY16" fmla="*/ 1651293 h 1844151"/>
                <a:gd name="connsiteX17" fmla="*/ 2 w 2728377"/>
                <a:gd name="connsiteY17" fmla="*/ 1477683 h 1844151"/>
                <a:gd name="connsiteX18" fmla="*/ 1 w 2728377"/>
                <a:gd name="connsiteY18" fmla="*/ 1477683 h 1844151"/>
                <a:gd name="connsiteX19" fmla="*/ 1 w 2728377"/>
                <a:gd name="connsiteY19" fmla="*/ 1282060 h 1844151"/>
                <a:gd name="connsiteX20" fmla="*/ 1 w 2728377"/>
                <a:gd name="connsiteY20" fmla="*/ 1120688 h 1844151"/>
                <a:gd name="connsiteX21" fmla="*/ 0 w 2728377"/>
                <a:gd name="connsiteY21" fmla="*/ 1120688 h 1844151"/>
                <a:gd name="connsiteX22" fmla="*/ 0 w 2728377"/>
                <a:gd name="connsiteY22" fmla="*/ 940601 h 1844151"/>
                <a:gd name="connsiteX23" fmla="*/ 0 w 2728377"/>
                <a:gd name="connsiteY23" fmla="*/ 758103 h 1844151"/>
                <a:gd name="connsiteX24" fmla="*/ 0 w 2728377"/>
                <a:gd name="connsiteY24" fmla="*/ 362585 h 1844151"/>
                <a:gd name="connsiteX25" fmla="*/ 0 w 2728377"/>
                <a:gd name="connsiteY25" fmla="*/ 182498 h 184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28377" h="1844151">
                  <a:moveTo>
                    <a:pt x="0" y="0"/>
                  </a:moveTo>
                  <a:lnTo>
                    <a:pt x="2728377" y="0"/>
                  </a:lnTo>
                  <a:lnTo>
                    <a:pt x="2728377" y="758103"/>
                  </a:lnTo>
                  <a:lnTo>
                    <a:pt x="1703643" y="758103"/>
                  </a:lnTo>
                  <a:lnTo>
                    <a:pt x="1703643" y="940601"/>
                  </a:lnTo>
                  <a:lnTo>
                    <a:pt x="1424111" y="940601"/>
                  </a:lnTo>
                  <a:lnTo>
                    <a:pt x="1424111" y="1120688"/>
                  </a:lnTo>
                  <a:lnTo>
                    <a:pt x="1144581" y="1120688"/>
                  </a:lnTo>
                  <a:lnTo>
                    <a:pt x="1144581" y="1282060"/>
                  </a:lnTo>
                  <a:lnTo>
                    <a:pt x="860310" y="1282060"/>
                  </a:lnTo>
                  <a:lnTo>
                    <a:pt x="860310" y="1477683"/>
                  </a:lnTo>
                  <a:lnTo>
                    <a:pt x="571304" y="1477683"/>
                  </a:lnTo>
                  <a:lnTo>
                    <a:pt x="571304" y="1651293"/>
                  </a:lnTo>
                  <a:lnTo>
                    <a:pt x="329812" y="1651293"/>
                  </a:lnTo>
                  <a:lnTo>
                    <a:pt x="329812" y="1844151"/>
                  </a:lnTo>
                  <a:lnTo>
                    <a:pt x="2" y="1844151"/>
                  </a:lnTo>
                  <a:lnTo>
                    <a:pt x="2" y="1651293"/>
                  </a:lnTo>
                  <a:lnTo>
                    <a:pt x="2" y="1477683"/>
                  </a:lnTo>
                  <a:lnTo>
                    <a:pt x="1" y="1477683"/>
                  </a:lnTo>
                  <a:lnTo>
                    <a:pt x="1" y="1282060"/>
                  </a:lnTo>
                  <a:lnTo>
                    <a:pt x="1" y="1120688"/>
                  </a:lnTo>
                  <a:lnTo>
                    <a:pt x="0" y="1120688"/>
                  </a:lnTo>
                  <a:lnTo>
                    <a:pt x="0" y="940601"/>
                  </a:lnTo>
                  <a:lnTo>
                    <a:pt x="0" y="758103"/>
                  </a:lnTo>
                  <a:lnTo>
                    <a:pt x="0" y="362585"/>
                  </a:lnTo>
                  <a:lnTo>
                    <a:pt x="0" y="182498"/>
                  </a:lnTo>
                  <a:close/>
                </a:path>
              </a:pathLst>
            </a:custGeom>
            <a:solidFill>
              <a:srgbClr val="E87071"/>
            </a:solidFill>
            <a:ln>
              <a:noFill/>
            </a:ln>
            <a:effectLst>
              <a:innerShdw blurRad="63500" dist="50800" dir="189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endParaRPr>
            </a:p>
          </p:txBody>
        </p:sp>
      </p:grpSp>
      <p:grpSp>
        <p:nvGrpSpPr>
          <p:cNvPr id="35" name="组合 34">
            <a:extLst>
              <a:ext uri="{FF2B5EF4-FFF2-40B4-BE49-F238E27FC236}">
                <a16:creationId xmlns:a16="http://schemas.microsoft.com/office/drawing/2014/main" id="{3138FA6C-8E37-DB33-615E-FCB0DBB96AA9}"/>
              </a:ext>
            </a:extLst>
          </p:cNvPr>
          <p:cNvGrpSpPr/>
          <p:nvPr/>
        </p:nvGrpSpPr>
        <p:grpSpPr>
          <a:xfrm>
            <a:off x="708240" y="2040126"/>
            <a:ext cx="5950087" cy="3299307"/>
            <a:chOff x="708240" y="2040126"/>
            <a:chExt cx="5950087" cy="3299307"/>
          </a:xfrm>
        </p:grpSpPr>
        <p:grpSp>
          <p:nvGrpSpPr>
            <p:cNvPr id="186" name="组合 185">
              <a:extLst>
                <a:ext uri="{FF2B5EF4-FFF2-40B4-BE49-F238E27FC236}">
                  <a16:creationId xmlns:a16="http://schemas.microsoft.com/office/drawing/2014/main" id="{736CA275-2185-CA70-8681-9F8D1BBEB20F}"/>
                </a:ext>
              </a:extLst>
            </p:cNvPr>
            <p:cNvGrpSpPr/>
            <p:nvPr/>
          </p:nvGrpSpPr>
          <p:grpSpPr>
            <a:xfrm>
              <a:off x="964320" y="2040126"/>
              <a:ext cx="5694007" cy="3004302"/>
              <a:chOff x="2703846" y="1044511"/>
              <a:chExt cx="6741493" cy="3556981"/>
            </a:xfrm>
          </p:grpSpPr>
          <p:sp>
            <p:nvSpPr>
              <p:cNvPr id="188" name="任意多边形 85">
                <a:extLst>
                  <a:ext uri="{FF2B5EF4-FFF2-40B4-BE49-F238E27FC236}">
                    <a16:creationId xmlns:a16="http://schemas.microsoft.com/office/drawing/2014/main" id="{D1F03EEA-D9B0-52D3-5A6C-3840544A9CA9}"/>
                  </a:ext>
                </a:extLst>
              </p:cNvPr>
              <p:cNvSpPr/>
              <p:nvPr/>
            </p:nvSpPr>
            <p:spPr>
              <a:xfrm flipH="1">
                <a:off x="3316291" y="2194455"/>
                <a:ext cx="6129048" cy="1277774"/>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E8707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任意多边形 86">
                <a:extLst>
                  <a:ext uri="{FF2B5EF4-FFF2-40B4-BE49-F238E27FC236}">
                    <a16:creationId xmlns:a16="http://schemas.microsoft.com/office/drawing/2014/main" id="{8865E5BA-4B0D-F01C-1CDE-9CC3D93817E3}"/>
                  </a:ext>
                </a:extLst>
              </p:cNvPr>
              <p:cNvSpPr/>
              <p:nvPr/>
            </p:nvSpPr>
            <p:spPr>
              <a:xfrm>
                <a:off x="2706818" y="3323718"/>
                <a:ext cx="6129048" cy="1277774"/>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01ACBE"/>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任意多边形 84">
                <a:extLst>
                  <a:ext uri="{FF2B5EF4-FFF2-40B4-BE49-F238E27FC236}">
                    <a16:creationId xmlns:a16="http://schemas.microsoft.com/office/drawing/2014/main" id="{BB695684-4EF5-33DD-FA5B-CF1E9FC5365C}"/>
                  </a:ext>
                </a:extLst>
              </p:cNvPr>
              <p:cNvSpPr/>
              <p:nvPr/>
            </p:nvSpPr>
            <p:spPr>
              <a:xfrm>
                <a:off x="2735374" y="1058168"/>
                <a:ext cx="6129048" cy="1277774"/>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FB85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2" name="组合 191">
                <a:extLst>
                  <a:ext uri="{FF2B5EF4-FFF2-40B4-BE49-F238E27FC236}">
                    <a16:creationId xmlns:a16="http://schemas.microsoft.com/office/drawing/2014/main" id="{23FA52EE-2444-F24E-D955-36784026AB58}"/>
                  </a:ext>
                </a:extLst>
              </p:cNvPr>
              <p:cNvGrpSpPr/>
              <p:nvPr/>
            </p:nvGrpSpPr>
            <p:grpSpPr>
              <a:xfrm>
                <a:off x="8136160" y="2197485"/>
                <a:ext cx="1280273" cy="1280272"/>
                <a:chOff x="2082059" y="4326575"/>
                <a:chExt cx="1280273" cy="1280272"/>
              </a:xfrm>
            </p:grpSpPr>
            <p:sp>
              <p:nvSpPr>
                <p:cNvPr id="219" name="椭圆 218">
                  <a:extLst>
                    <a:ext uri="{FF2B5EF4-FFF2-40B4-BE49-F238E27FC236}">
                      <a16:creationId xmlns:a16="http://schemas.microsoft.com/office/drawing/2014/main" id="{CC3ED8DE-0C77-32F2-BA53-E0AD1119813B}"/>
                    </a:ext>
                  </a:extLst>
                </p:cNvPr>
                <p:cNvSpPr/>
                <p:nvPr/>
              </p:nvSpPr>
              <p:spPr>
                <a:xfrm>
                  <a:off x="2082059" y="4326575"/>
                  <a:ext cx="1280273"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id="{CD336184-C354-9C7F-CC3B-B30E38ED5929}"/>
                    </a:ext>
                  </a:extLst>
                </p:cNvPr>
                <p:cNvSpPr/>
                <p:nvPr/>
              </p:nvSpPr>
              <p:spPr>
                <a:xfrm>
                  <a:off x="2220840" y="4480359"/>
                  <a:ext cx="985419"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3" name="组合 192">
                <a:extLst>
                  <a:ext uri="{FF2B5EF4-FFF2-40B4-BE49-F238E27FC236}">
                    <a16:creationId xmlns:a16="http://schemas.microsoft.com/office/drawing/2014/main" id="{12EACAD2-6FF1-8AD9-8C2A-34E9854CAED6}"/>
                  </a:ext>
                </a:extLst>
              </p:cNvPr>
              <p:cNvGrpSpPr/>
              <p:nvPr/>
            </p:nvGrpSpPr>
            <p:grpSpPr>
              <a:xfrm>
                <a:off x="2703846" y="3318187"/>
                <a:ext cx="1280273" cy="1280272"/>
                <a:chOff x="2082059" y="4326575"/>
                <a:chExt cx="1280273" cy="1280272"/>
              </a:xfrm>
            </p:grpSpPr>
            <p:sp>
              <p:nvSpPr>
                <p:cNvPr id="213" name="椭圆 212">
                  <a:extLst>
                    <a:ext uri="{FF2B5EF4-FFF2-40B4-BE49-F238E27FC236}">
                      <a16:creationId xmlns:a16="http://schemas.microsoft.com/office/drawing/2014/main" id="{1DFF7950-10DB-F0DE-CA17-2694F1465698}"/>
                    </a:ext>
                  </a:extLst>
                </p:cNvPr>
                <p:cNvSpPr/>
                <p:nvPr/>
              </p:nvSpPr>
              <p:spPr>
                <a:xfrm>
                  <a:off x="2082059" y="4326575"/>
                  <a:ext cx="1280273"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id="{510399CA-45BC-5053-FD08-9D3E8B6D8C26}"/>
                    </a:ext>
                  </a:extLst>
                </p:cNvPr>
                <p:cNvSpPr/>
                <p:nvPr/>
              </p:nvSpPr>
              <p:spPr>
                <a:xfrm>
                  <a:off x="2250679" y="4480617"/>
                  <a:ext cx="985419"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4" name="组合 193">
                <a:extLst>
                  <a:ext uri="{FF2B5EF4-FFF2-40B4-BE49-F238E27FC236}">
                    <a16:creationId xmlns:a16="http://schemas.microsoft.com/office/drawing/2014/main" id="{F5C4549B-A0B3-A68F-37E1-DFC49E74E52B}"/>
                  </a:ext>
                </a:extLst>
              </p:cNvPr>
              <p:cNvGrpSpPr/>
              <p:nvPr/>
            </p:nvGrpSpPr>
            <p:grpSpPr>
              <a:xfrm>
                <a:off x="2733686" y="1044511"/>
                <a:ext cx="1280273" cy="1280272"/>
                <a:chOff x="2082059" y="4326575"/>
                <a:chExt cx="1280273" cy="1280272"/>
              </a:xfrm>
            </p:grpSpPr>
            <p:sp>
              <p:nvSpPr>
                <p:cNvPr id="207" name="椭圆 206">
                  <a:extLst>
                    <a:ext uri="{FF2B5EF4-FFF2-40B4-BE49-F238E27FC236}">
                      <a16:creationId xmlns:a16="http://schemas.microsoft.com/office/drawing/2014/main" id="{434901EE-EF24-A8A7-14DE-C645C8015E68}"/>
                    </a:ext>
                  </a:extLst>
                </p:cNvPr>
                <p:cNvSpPr/>
                <p:nvPr/>
              </p:nvSpPr>
              <p:spPr>
                <a:xfrm>
                  <a:off x="2082059" y="4326575"/>
                  <a:ext cx="1280273" cy="1280272"/>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id="{47EBA67C-905D-DAD9-232F-D81AC6C9C5B9}"/>
                    </a:ext>
                  </a:extLst>
                </p:cNvPr>
                <p:cNvSpPr/>
                <p:nvPr/>
              </p:nvSpPr>
              <p:spPr>
                <a:xfrm>
                  <a:off x="2220840" y="4480359"/>
                  <a:ext cx="985419" cy="985419"/>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pic>
          <p:nvPicPr>
            <p:cNvPr id="5" name="图形 4" descr="条形图 RTL">
              <a:extLst>
                <a:ext uri="{FF2B5EF4-FFF2-40B4-BE49-F238E27FC236}">
                  <a16:creationId xmlns:a16="http://schemas.microsoft.com/office/drawing/2014/main" id="{76022EF4-75E4-EC94-CBD3-E9191A219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8481" y="3290112"/>
              <a:ext cx="530507" cy="530507"/>
            </a:xfrm>
            <a:prstGeom prst="rect">
              <a:avLst/>
            </a:prstGeom>
          </p:spPr>
        </p:pic>
        <p:pic>
          <p:nvPicPr>
            <p:cNvPr id="15" name="图形 14" descr="下降趋势 RTL">
              <a:extLst>
                <a:ext uri="{FF2B5EF4-FFF2-40B4-BE49-F238E27FC236}">
                  <a16:creationId xmlns:a16="http://schemas.microsoft.com/office/drawing/2014/main" id="{F9CF5D98-3870-B7EE-73F0-73BAD96497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9739" y="4215845"/>
              <a:ext cx="530507" cy="530507"/>
            </a:xfrm>
            <a:prstGeom prst="rect">
              <a:avLst/>
            </a:prstGeom>
          </p:spPr>
        </p:pic>
        <p:pic>
          <p:nvPicPr>
            <p:cNvPr id="17" name="图形 16" descr="统计">
              <a:extLst>
                <a:ext uri="{FF2B5EF4-FFF2-40B4-BE49-F238E27FC236}">
                  <a16:creationId xmlns:a16="http://schemas.microsoft.com/office/drawing/2014/main" id="{481EE7EE-E9F0-1D8D-BEB1-A9B33FD747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4942" y="2315544"/>
              <a:ext cx="530507" cy="530507"/>
            </a:xfrm>
            <a:prstGeom prst="rect">
              <a:avLst/>
            </a:prstGeom>
          </p:spPr>
        </p:pic>
        <p:sp>
          <p:nvSpPr>
            <p:cNvPr id="19" name="文本框 18">
              <a:extLst>
                <a:ext uri="{FF2B5EF4-FFF2-40B4-BE49-F238E27FC236}">
                  <a16:creationId xmlns:a16="http://schemas.microsoft.com/office/drawing/2014/main" id="{0C9EC531-EEAC-DB99-D11F-BFE983D09820}"/>
                </a:ext>
              </a:extLst>
            </p:cNvPr>
            <p:cNvSpPr txBox="1"/>
            <p:nvPr/>
          </p:nvSpPr>
          <p:spPr>
            <a:xfrm>
              <a:off x="2136623" y="2224839"/>
              <a:ext cx="4212365" cy="646331"/>
            </a:xfrm>
            <a:prstGeom prst="rect">
              <a:avLst/>
            </a:prstGeom>
            <a:noFill/>
          </p:spPr>
          <p:txBody>
            <a:bodyPr wrap="square" rtlCol="0">
              <a:spAutoFit/>
            </a:bodyPr>
            <a:lstStyle/>
            <a:p>
              <a:r>
                <a:rPr lang="en-US" sz="1800" b="1" i="0" dirty="0">
                  <a:solidFill>
                    <a:srgbClr val="00ADEE"/>
                  </a:solidFill>
                  <a:effectLst/>
                  <a:latin typeface="Times-Bold"/>
                </a:rPr>
                <a:t>Utility </a:t>
              </a:r>
              <a:r>
                <a:rPr lang="en-US" sz="1800" b="0" i="0" dirty="0">
                  <a:solidFill>
                    <a:srgbClr val="242021"/>
                  </a:solidFill>
                  <a:effectLst/>
                  <a:latin typeface="Times-Roman"/>
                </a:rPr>
                <a:t>is a measure of the total worth or relative desirability of a particular outcome</a:t>
              </a:r>
              <a:endParaRPr lang="en-US" altLang="zh-CN" sz="1400" dirty="0">
                <a:solidFill>
                  <a:schemeClr val="tx1">
                    <a:lumMod val="65000"/>
                    <a:lumOff val="35000"/>
                  </a:schemeClr>
                </a:solidFill>
                <a:latin typeface="Montserrat" pitchFamily="2" charset="0"/>
                <a:sym typeface="Montserrat" pitchFamily="2" charset="0"/>
              </a:endParaRPr>
            </a:p>
          </p:txBody>
        </p:sp>
        <p:sp>
          <p:nvSpPr>
            <p:cNvPr id="21" name="文本框 20">
              <a:extLst>
                <a:ext uri="{FF2B5EF4-FFF2-40B4-BE49-F238E27FC236}">
                  <a16:creationId xmlns:a16="http://schemas.microsoft.com/office/drawing/2014/main" id="{EB864434-2773-2DF5-BE79-A6E833C28CFB}"/>
                </a:ext>
              </a:extLst>
            </p:cNvPr>
            <p:cNvSpPr txBox="1"/>
            <p:nvPr/>
          </p:nvSpPr>
          <p:spPr>
            <a:xfrm>
              <a:off x="708240" y="3203115"/>
              <a:ext cx="4796638" cy="646331"/>
            </a:xfrm>
            <a:prstGeom prst="rect">
              <a:avLst/>
            </a:prstGeom>
            <a:noFill/>
          </p:spPr>
          <p:txBody>
            <a:bodyPr wrap="square" rtlCol="0">
              <a:spAutoFit/>
            </a:bodyPr>
            <a:lstStyle/>
            <a:p>
              <a:pPr algn="r"/>
              <a:r>
                <a:rPr lang="en-US" dirty="0">
                  <a:solidFill>
                    <a:srgbClr val="242021"/>
                  </a:solidFill>
                  <a:latin typeface="Times-Roman"/>
                </a:rPr>
                <a:t>It reflects the decision maker’s attitude toward a collection of factors such as </a:t>
              </a:r>
              <a:r>
                <a:rPr lang="en-US" b="1" u="sng" dirty="0">
                  <a:solidFill>
                    <a:srgbClr val="242021"/>
                  </a:solidFill>
                  <a:latin typeface="Times-Roman"/>
                </a:rPr>
                <a:t>profit, loss, and risk. </a:t>
              </a:r>
              <a:endParaRPr lang="en-US" altLang="zh-CN" b="1" u="sng" dirty="0">
                <a:solidFill>
                  <a:srgbClr val="242021"/>
                </a:solidFill>
                <a:latin typeface="Times-Roman"/>
                <a:sym typeface="Montserrat" pitchFamily="2" charset="0"/>
              </a:endParaRPr>
            </a:p>
          </p:txBody>
        </p:sp>
        <p:sp>
          <p:nvSpPr>
            <p:cNvPr id="23" name="文本框 22">
              <a:extLst>
                <a:ext uri="{FF2B5EF4-FFF2-40B4-BE49-F238E27FC236}">
                  <a16:creationId xmlns:a16="http://schemas.microsoft.com/office/drawing/2014/main" id="{544A9E21-D76F-C912-5147-6C596E98642B}"/>
                </a:ext>
              </a:extLst>
            </p:cNvPr>
            <p:cNvSpPr txBox="1"/>
            <p:nvPr/>
          </p:nvSpPr>
          <p:spPr>
            <a:xfrm>
              <a:off x="2136623" y="4139104"/>
              <a:ext cx="4212365" cy="1200329"/>
            </a:xfrm>
            <a:prstGeom prst="rect">
              <a:avLst/>
            </a:prstGeom>
            <a:noFill/>
          </p:spPr>
          <p:txBody>
            <a:bodyPr wrap="square" rtlCol="0">
              <a:spAutoFit/>
            </a:bodyPr>
            <a:lstStyle/>
            <a:p>
              <a:r>
                <a:rPr lang="en-US" dirty="0">
                  <a:solidFill>
                    <a:srgbClr val="242021"/>
                  </a:solidFill>
                  <a:latin typeface="Times-Roman"/>
                </a:rPr>
                <a:t>However, when the payoffs are </a:t>
              </a:r>
              <a:r>
                <a:rPr lang="en-US" dirty="0" err="1">
                  <a:solidFill>
                    <a:srgbClr val="242021"/>
                  </a:solidFill>
                  <a:latin typeface="Times-Roman"/>
                </a:rPr>
                <a:t>xtreme</a:t>
              </a:r>
              <a:r>
                <a:rPr lang="en-US" dirty="0">
                  <a:solidFill>
                    <a:srgbClr val="242021"/>
                  </a:solidFill>
                  <a:latin typeface="Times-Roman"/>
                </a:rPr>
                <a:t>, decision makers are often unsatisfied or uneasy with the decision that simply provides the best expected monetary value</a:t>
              </a:r>
              <a:endParaRPr lang="en-US" altLang="zh-CN" dirty="0">
                <a:solidFill>
                  <a:srgbClr val="242021"/>
                </a:solidFill>
                <a:latin typeface="Times-Roman"/>
                <a:sym typeface="Montserrat" pitchFamily="2" charset="0"/>
              </a:endParaRPr>
            </a:p>
          </p:txBody>
        </p:sp>
      </p:grpSp>
      <p:pic>
        <p:nvPicPr>
          <p:cNvPr id="30" name="图形 29" descr="爬网">
            <a:extLst>
              <a:ext uri="{FF2B5EF4-FFF2-40B4-BE49-F238E27FC236}">
                <a16:creationId xmlns:a16="http://schemas.microsoft.com/office/drawing/2014/main" id="{CF93D070-776D-8BDE-959F-487459EB89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00474" y="4658694"/>
            <a:ext cx="914400" cy="914400"/>
          </a:xfrm>
          <a:prstGeom prst="rect">
            <a:avLst/>
          </a:prstGeom>
          <a:effectLst>
            <a:outerShdw blurRad="50800" dist="38100" dir="2700000" algn="tl" rotWithShape="0">
              <a:prstClr val="black">
                <a:alpha val="40000"/>
              </a:prstClr>
            </a:outerShdw>
          </a:effectLst>
        </p:spPr>
      </p:pic>
      <p:pic>
        <p:nvPicPr>
          <p:cNvPr id="32" name="图形 31" descr="步行">
            <a:extLst>
              <a:ext uri="{FF2B5EF4-FFF2-40B4-BE49-F238E27FC236}">
                <a16:creationId xmlns:a16="http://schemas.microsoft.com/office/drawing/2014/main" id="{8D1E6FD6-1B0F-E006-F503-E61A1996B2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257136" y="3263779"/>
            <a:ext cx="914400" cy="914400"/>
          </a:xfrm>
          <a:prstGeom prst="rect">
            <a:avLst/>
          </a:prstGeom>
          <a:effectLst>
            <a:outerShdw blurRad="50800" dist="38100" dir="2700000" algn="tl" rotWithShape="0">
              <a:prstClr val="black">
                <a:alpha val="40000"/>
              </a:prstClr>
            </a:outerShdw>
          </a:effectLst>
        </p:spPr>
      </p:pic>
      <p:pic>
        <p:nvPicPr>
          <p:cNvPr id="34" name="图形 33" descr="运行">
            <a:extLst>
              <a:ext uri="{FF2B5EF4-FFF2-40B4-BE49-F238E27FC236}">
                <a16:creationId xmlns:a16="http://schemas.microsoft.com/office/drawing/2014/main" id="{B31AB159-8453-45E5-05AF-133191BBFF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58101" y="2340418"/>
            <a:ext cx="914400" cy="914400"/>
          </a:xfrm>
          <a:prstGeom prst="rect">
            <a:avLst/>
          </a:prstGeom>
          <a:effectLst>
            <a:outerShdw blurRad="50800" dist="38100" dir="2700000" algn="tl" rotWithShape="0">
              <a:prstClr val="black">
                <a:alpha val="40000"/>
              </a:prstClr>
            </a:outerShdw>
          </a:effectLst>
        </p:spPr>
      </p:pic>
      <p:sp>
        <p:nvSpPr>
          <p:cNvPr id="3" name="文本框 18">
            <a:extLst>
              <a:ext uri="{FF2B5EF4-FFF2-40B4-BE49-F238E27FC236}">
                <a16:creationId xmlns:a16="http://schemas.microsoft.com/office/drawing/2014/main" id="{CEEA9EA6-E294-9B81-2AE1-753A0D96A25E}"/>
              </a:ext>
            </a:extLst>
          </p:cNvPr>
          <p:cNvSpPr txBox="1"/>
          <p:nvPr/>
        </p:nvSpPr>
        <p:spPr>
          <a:xfrm>
            <a:off x="8212330" y="1994390"/>
            <a:ext cx="774314" cy="369332"/>
          </a:xfrm>
          <a:prstGeom prst="rect">
            <a:avLst/>
          </a:prstGeom>
          <a:noFill/>
        </p:spPr>
        <p:txBody>
          <a:bodyPr wrap="square" rtlCol="0">
            <a:spAutoFit/>
          </a:bodyPr>
          <a:lstStyle/>
          <a:p>
            <a:r>
              <a:rPr lang="en-US" b="1" dirty="0">
                <a:solidFill>
                  <a:srgbClr val="FFFF00"/>
                </a:solidFill>
                <a:latin typeface="Times-Bold"/>
              </a:rPr>
              <a:t>Profit</a:t>
            </a:r>
            <a:endParaRPr lang="en-US" altLang="zh-CN" sz="1400" dirty="0">
              <a:solidFill>
                <a:srgbClr val="FFFF00"/>
              </a:solidFill>
              <a:latin typeface="Montserrat" pitchFamily="2" charset="0"/>
              <a:sym typeface="Montserrat" pitchFamily="2" charset="0"/>
            </a:endParaRPr>
          </a:p>
        </p:txBody>
      </p:sp>
      <p:sp>
        <p:nvSpPr>
          <p:cNvPr id="6" name="文本框 18">
            <a:extLst>
              <a:ext uri="{FF2B5EF4-FFF2-40B4-BE49-F238E27FC236}">
                <a16:creationId xmlns:a16="http://schemas.microsoft.com/office/drawing/2014/main" id="{39287B5B-A44D-CF51-4B8B-36A62F94C8B2}"/>
              </a:ext>
            </a:extLst>
          </p:cNvPr>
          <p:cNvSpPr txBox="1"/>
          <p:nvPr/>
        </p:nvSpPr>
        <p:spPr>
          <a:xfrm>
            <a:off x="9856521" y="3095121"/>
            <a:ext cx="774314" cy="369332"/>
          </a:xfrm>
          <a:prstGeom prst="rect">
            <a:avLst/>
          </a:prstGeom>
          <a:noFill/>
        </p:spPr>
        <p:txBody>
          <a:bodyPr wrap="square" rtlCol="0">
            <a:spAutoFit/>
          </a:bodyPr>
          <a:lstStyle/>
          <a:p>
            <a:r>
              <a:rPr lang="en-US" b="1" dirty="0">
                <a:solidFill>
                  <a:srgbClr val="FFFF00"/>
                </a:solidFill>
                <a:latin typeface="Times-Bold"/>
              </a:rPr>
              <a:t>Loss</a:t>
            </a:r>
            <a:endParaRPr lang="en-US" altLang="zh-CN" sz="1400" dirty="0">
              <a:solidFill>
                <a:srgbClr val="FFFF00"/>
              </a:solidFill>
              <a:latin typeface="Montserrat" pitchFamily="2" charset="0"/>
              <a:sym typeface="Montserrat" pitchFamily="2" charset="0"/>
            </a:endParaRPr>
          </a:p>
        </p:txBody>
      </p:sp>
      <p:sp>
        <p:nvSpPr>
          <p:cNvPr id="14" name="文本框 18">
            <a:extLst>
              <a:ext uri="{FF2B5EF4-FFF2-40B4-BE49-F238E27FC236}">
                <a16:creationId xmlns:a16="http://schemas.microsoft.com/office/drawing/2014/main" id="{7721C579-8C21-1A9A-35B3-01DE684902F2}"/>
              </a:ext>
            </a:extLst>
          </p:cNvPr>
          <p:cNvSpPr txBox="1"/>
          <p:nvPr/>
        </p:nvSpPr>
        <p:spPr>
          <a:xfrm>
            <a:off x="8147331" y="4440014"/>
            <a:ext cx="774314" cy="369332"/>
          </a:xfrm>
          <a:prstGeom prst="rect">
            <a:avLst/>
          </a:prstGeom>
          <a:noFill/>
        </p:spPr>
        <p:txBody>
          <a:bodyPr wrap="square" rtlCol="0">
            <a:spAutoFit/>
          </a:bodyPr>
          <a:lstStyle/>
          <a:p>
            <a:r>
              <a:rPr lang="en-US" b="1" dirty="0">
                <a:solidFill>
                  <a:srgbClr val="FFFF00"/>
                </a:solidFill>
                <a:latin typeface="Times-Bold"/>
              </a:rPr>
              <a:t>Risk</a:t>
            </a:r>
            <a:endParaRPr lang="en-US" altLang="zh-CN" sz="1400" dirty="0">
              <a:solidFill>
                <a:srgbClr val="FFFF00"/>
              </a:solidFill>
              <a:latin typeface="Montserrat" pitchFamily="2" charset="0"/>
              <a:sym typeface="Montserrat" pitchFamily="2" charset="0"/>
            </a:endParaRPr>
          </a:p>
        </p:txBody>
      </p:sp>
    </p:spTree>
    <p:extLst>
      <p:ext uri="{BB962C8B-B14F-4D97-AF65-F5344CB8AC3E}">
        <p14:creationId xmlns:p14="http://schemas.microsoft.com/office/powerpoint/2010/main" val="34391894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7"/>
                                        </p:tgtEl>
                                        <p:attrNameLst>
                                          <p:attrName>style.visibility</p:attrName>
                                        </p:attrNameLst>
                                      </p:cBhvr>
                                      <p:to>
                                        <p:strVal val="visible"/>
                                      </p:to>
                                    </p:set>
                                    <p:animEffect transition="in" filter="wipe(down)">
                                      <p:cBhvr>
                                        <p:cTn id="14" dur="500"/>
                                        <p:tgtEl>
                                          <p:spTgt spid="227"/>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par>
                                <p:cTn id="18" presetID="22" presetClass="entr" presetSubtype="4"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par>
                                <p:cTn id="21" presetID="2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5">
            <a:extLst>
              <a:ext uri="{FF2B5EF4-FFF2-40B4-BE49-F238E27FC236}">
                <a16:creationId xmlns:a16="http://schemas.microsoft.com/office/drawing/2014/main" id="{47BE6E73-8F50-08AF-B7E8-664D3F846BC0}"/>
              </a:ext>
            </a:extLst>
          </p:cNvPr>
          <p:cNvSpPr/>
          <p:nvPr/>
        </p:nvSpPr>
        <p:spPr bwMode="auto">
          <a:xfrm rot="5400000">
            <a:off x="10139792" y="4504061"/>
            <a:ext cx="1763579" cy="19320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b="1" dirty="0">
              <a:solidFill>
                <a:prstClr val="black"/>
              </a:solidFill>
              <a:latin typeface="Montserrat" pitchFamily="2" charset="0"/>
            </a:endParaRPr>
          </a:p>
        </p:txBody>
      </p:sp>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3723780" y="378216"/>
            <a:ext cx="4744440" cy="461665"/>
          </a:xfrm>
          <a:prstGeom prst="rect">
            <a:avLst/>
          </a:prstGeom>
          <a:noFill/>
        </p:spPr>
        <p:txBody>
          <a:bodyPr wrap="none" rtlCol="0">
            <a:spAutoFit/>
          </a:bodyPr>
          <a:lstStyle/>
          <a:p>
            <a:pPr algn="ctr"/>
            <a:r>
              <a:rPr lang="en-US" sz="2400" b="1" u="sng" dirty="0">
                <a:solidFill>
                  <a:schemeClr val="accent1"/>
                </a:solidFill>
                <a:latin typeface="Times-Roman"/>
              </a:rPr>
              <a:t>Using the expected value approach</a:t>
            </a:r>
          </a:p>
        </p:txBody>
      </p:sp>
      <p:pic>
        <p:nvPicPr>
          <p:cNvPr id="6" name="Picture 5">
            <a:extLst>
              <a:ext uri="{FF2B5EF4-FFF2-40B4-BE49-F238E27FC236}">
                <a16:creationId xmlns:a16="http://schemas.microsoft.com/office/drawing/2014/main" id="{25741DE1-81D5-EA1F-9583-3D8EEA087B59}"/>
              </a:ext>
            </a:extLst>
          </p:cNvPr>
          <p:cNvPicPr>
            <a:picLocks noChangeAspect="1"/>
          </p:cNvPicPr>
          <p:nvPr/>
        </p:nvPicPr>
        <p:blipFill>
          <a:blip r:embed="rId3"/>
          <a:stretch>
            <a:fillRect/>
          </a:stretch>
        </p:blipFill>
        <p:spPr>
          <a:xfrm>
            <a:off x="133754" y="1332057"/>
            <a:ext cx="4891173" cy="1324214"/>
          </a:xfrm>
          <a:prstGeom prst="rect">
            <a:avLst/>
          </a:prstGeom>
        </p:spPr>
      </p:pic>
      <p:pic>
        <p:nvPicPr>
          <p:cNvPr id="14" name="Picture 13">
            <a:extLst>
              <a:ext uri="{FF2B5EF4-FFF2-40B4-BE49-F238E27FC236}">
                <a16:creationId xmlns:a16="http://schemas.microsoft.com/office/drawing/2014/main" id="{114FF667-D6AA-E46F-EF49-5FC980643079}"/>
              </a:ext>
            </a:extLst>
          </p:cNvPr>
          <p:cNvPicPr>
            <a:picLocks noChangeAspect="1"/>
          </p:cNvPicPr>
          <p:nvPr/>
        </p:nvPicPr>
        <p:blipFill>
          <a:blip r:embed="rId4"/>
          <a:stretch>
            <a:fillRect/>
          </a:stretch>
        </p:blipFill>
        <p:spPr>
          <a:xfrm>
            <a:off x="8127049" y="1354345"/>
            <a:ext cx="3591483" cy="1131564"/>
          </a:xfrm>
          <a:prstGeom prst="rect">
            <a:avLst/>
          </a:prstGeom>
        </p:spPr>
      </p:pic>
      <p:pic>
        <p:nvPicPr>
          <p:cNvPr id="16" name="Picture 15">
            <a:extLst>
              <a:ext uri="{FF2B5EF4-FFF2-40B4-BE49-F238E27FC236}">
                <a16:creationId xmlns:a16="http://schemas.microsoft.com/office/drawing/2014/main" id="{682BC33A-47DF-2224-E5B8-CB1B92E09335}"/>
              </a:ext>
            </a:extLst>
          </p:cNvPr>
          <p:cNvPicPr>
            <a:picLocks noChangeAspect="1"/>
          </p:cNvPicPr>
          <p:nvPr/>
        </p:nvPicPr>
        <p:blipFill>
          <a:blip r:embed="rId5"/>
          <a:stretch>
            <a:fillRect/>
          </a:stretch>
        </p:blipFill>
        <p:spPr>
          <a:xfrm>
            <a:off x="2635129" y="4831927"/>
            <a:ext cx="7363447" cy="1276331"/>
          </a:xfrm>
          <a:prstGeom prst="rect">
            <a:avLst/>
          </a:prstGeom>
        </p:spPr>
      </p:pic>
      <p:sp>
        <p:nvSpPr>
          <p:cNvPr id="19" name="TextBox 18">
            <a:extLst>
              <a:ext uri="{FF2B5EF4-FFF2-40B4-BE49-F238E27FC236}">
                <a16:creationId xmlns:a16="http://schemas.microsoft.com/office/drawing/2014/main" id="{0768AA78-71A3-92A2-1CB5-CC770ACFA65E}"/>
              </a:ext>
            </a:extLst>
          </p:cNvPr>
          <p:cNvSpPr txBox="1"/>
          <p:nvPr/>
        </p:nvSpPr>
        <p:spPr>
          <a:xfrm>
            <a:off x="10169494" y="5016380"/>
            <a:ext cx="1728749" cy="1015663"/>
          </a:xfrm>
          <a:prstGeom prst="rect">
            <a:avLst/>
          </a:prstGeom>
          <a:noFill/>
        </p:spPr>
        <p:txBody>
          <a:bodyPr wrap="square">
            <a:spAutoFit/>
          </a:bodyPr>
          <a:lstStyle/>
          <a:p>
            <a:pPr algn="ctr"/>
            <a:r>
              <a:rPr lang="en-US" sz="2000" b="0" i="0" dirty="0">
                <a:solidFill>
                  <a:srgbClr val="FFFF00"/>
                </a:solidFill>
                <a:effectLst/>
                <a:latin typeface="Times-Roman"/>
              </a:rPr>
              <a:t>Is it really the best decision alternative?</a:t>
            </a:r>
            <a:endParaRPr lang="en-US" sz="2000" dirty="0">
              <a:solidFill>
                <a:srgbClr val="FFFF00"/>
              </a:solidFill>
            </a:endParaRPr>
          </a:p>
        </p:txBody>
      </p:sp>
      <p:pic>
        <p:nvPicPr>
          <p:cNvPr id="21" name="Picture 20">
            <a:extLst>
              <a:ext uri="{FF2B5EF4-FFF2-40B4-BE49-F238E27FC236}">
                <a16:creationId xmlns:a16="http://schemas.microsoft.com/office/drawing/2014/main" id="{9C5C4C50-A816-501E-AB49-131CC8693EFF}"/>
              </a:ext>
            </a:extLst>
          </p:cNvPr>
          <p:cNvPicPr>
            <a:picLocks noChangeAspect="1"/>
          </p:cNvPicPr>
          <p:nvPr/>
        </p:nvPicPr>
        <p:blipFill>
          <a:blip r:embed="rId6"/>
          <a:stretch>
            <a:fillRect/>
          </a:stretch>
        </p:blipFill>
        <p:spPr>
          <a:xfrm>
            <a:off x="59821" y="2771121"/>
            <a:ext cx="6993753" cy="1845400"/>
          </a:xfrm>
          <a:prstGeom prst="rect">
            <a:avLst/>
          </a:prstGeom>
        </p:spPr>
      </p:pic>
    </p:spTree>
    <p:extLst>
      <p:ext uri="{BB962C8B-B14F-4D97-AF65-F5344CB8AC3E}">
        <p14:creationId xmlns:p14="http://schemas.microsoft.com/office/powerpoint/2010/main" val="17034420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6113" y="575780"/>
            <a:ext cx="453688" cy="12185907"/>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a:extLst>
              <a:ext uri="{FF2B5EF4-FFF2-40B4-BE49-F238E27FC236}">
                <a16:creationId xmlns:a16="http://schemas.microsoft.com/office/drawing/2014/main" id="{B996406B-3FE6-A6A3-39DD-5AF361E9F053}"/>
              </a:ext>
            </a:extLst>
          </p:cNvPr>
          <p:cNvGrpSpPr/>
          <p:nvPr/>
        </p:nvGrpSpPr>
        <p:grpSpPr>
          <a:xfrm rot="16200000">
            <a:off x="5182618" y="-5208362"/>
            <a:ext cx="1820681" cy="12185907"/>
            <a:chOff x="-2883" y="-12520"/>
            <a:chExt cx="1476000" cy="6876955"/>
          </a:xfrm>
        </p:grpSpPr>
        <p:sp>
          <p:nvSpPr>
            <p:cNvPr id="78" name="矩形 77">
              <a:extLst>
                <a:ext uri="{FF2B5EF4-FFF2-40B4-BE49-F238E27FC236}">
                  <a16:creationId xmlns:a16="http://schemas.microsoft.com/office/drawing/2014/main" id="{601AC062-8B75-DD5E-1280-0CBF077DD392}"/>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AB63AA8C-8CC6-FB3D-C97D-1948F2BB0EF8}"/>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1D4F7713-D47E-A409-1FF4-22B7C6AFBCB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id="{E3E17CBC-8AAA-2FF8-777E-823278E65C64}"/>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7E68D10D-1802-9DD0-A712-675D0B306C4F}"/>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CBBC23F9-7268-8FA5-EDD0-A2F5E6BC1800}"/>
              </a:ext>
            </a:extLst>
          </p:cNvPr>
          <p:cNvGrpSpPr/>
          <p:nvPr/>
        </p:nvGrpSpPr>
        <p:grpSpPr>
          <a:xfrm>
            <a:off x="4850530" y="286196"/>
            <a:ext cx="2525153" cy="2525153"/>
            <a:chOff x="304800" y="673100"/>
            <a:chExt cx="4000500" cy="4000500"/>
          </a:xfrm>
          <a:effectLst>
            <a:outerShdw blurRad="444500" dist="254000" dir="8100000" algn="tr" rotWithShape="0">
              <a:prstClr val="black">
                <a:alpha val="50000"/>
              </a:prstClr>
            </a:outerShdw>
          </a:effectLst>
        </p:grpSpPr>
        <p:sp>
          <p:nvSpPr>
            <p:cNvPr id="6" name="同心圆 20">
              <a:extLst>
                <a:ext uri="{FF2B5EF4-FFF2-40B4-BE49-F238E27FC236}">
                  <a16:creationId xmlns:a16="http://schemas.microsoft.com/office/drawing/2014/main" id="{8DD5405C-0BA1-090A-E9A7-8368E1D7A46F}"/>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a:extLst>
                <a:ext uri="{FF2B5EF4-FFF2-40B4-BE49-F238E27FC236}">
                  <a16:creationId xmlns:a16="http://schemas.microsoft.com/office/drawing/2014/main" id="{C809D50C-E9BC-D0E4-123B-E1D282B875C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id="{81348A5B-4305-0479-201C-0E99563CB44B}"/>
              </a:ext>
            </a:extLst>
          </p:cNvPr>
          <p:cNvSpPr txBox="1"/>
          <p:nvPr/>
        </p:nvSpPr>
        <p:spPr>
          <a:xfrm>
            <a:off x="4894683" y="3049420"/>
            <a:ext cx="2436843" cy="523220"/>
          </a:xfrm>
          <a:prstGeom prst="rect">
            <a:avLst/>
          </a:prstGeom>
          <a:noFill/>
        </p:spPr>
        <p:txBody>
          <a:bodyPr wrap="square">
            <a:spAutoFit/>
          </a:bodyPr>
          <a:lstStyle/>
          <a:p>
            <a:pPr algn="ctr"/>
            <a:r>
              <a:rPr lang="en-US" altLang="zh-CN" sz="2800" b="1" cap="all" dirty="0">
                <a:solidFill>
                  <a:schemeClr val="tx1">
                    <a:lumMod val="65000"/>
                    <a:lumOff val="35000"/>
                  </a:schemeClr>
                </a:solidFill>
                <a:latin typeface="Montserrat" pitchFamily="2" charset="0"/>
              </a:rPr>
              <a:t>Part TWO</a:t>
            </a:r>
            <a:endParaRPr lang="zh-CN" altLang="en-US" sz="2800" b="1" cap="all" dirty="0">
              <a:solidFill>
                <a:schemeClr val="tx1">
                  <a:lumMod val="65000"/>
                  <a:lumOff val="35000"/>
                </a:schemeClr>
              </a:solidFill>
              <a:latin typeface="Montserrat" pitchFamily="2" charset="0"/>
            </a:endParaRPr>
          </a:p>
        </p:txBody>
      </p:sp>
      <p:sp>
        <p:nvSpPr>
          <p:cNvPr id="16" name="文本框 15">
            <a:extLst>
              <a:ext uri="{FF2B5EF4-FFF2-40B4-BE49-F238E27FC236}">
                <a16:creationId xmlns:a16="http://schemas.microsoft.com/office/drawing/2014/main" id="{997461FB-64B6-6C95-044C-0D7A02748269}"/>
              </a:ext>
            </a:extLst>
          </p:cNvPr>
          <p:cNvSpPr txBox="1"/>
          <p:nvPr/>
        </p:nvSpPr>
        <p:spPr>
          <a:xfrm>
            <a:off x="890749" y="3956295"/>
            <a:ext cx="10444708" cy="707886"/>
          </a:xfrm>
          <a:prstGeom prst="rect">
            <a:avLst/>
          </a:prstGeom>
          <a:noFill/>
        </p:spPr>
        <p:txBody>
          <a:bodyPr wrap="square">
            <a:spAutoFit/>
          </a:bodyPr>
          <a:lstStyle/>
          <a:p>
            <a:pPr algn="ctr"/>
            <a:r>
              <a:rPr lang="en-US" sz="4000" b="1" dirty="0"/>
              <a:t>UTILITY AND DECISION MAKING</a:t>
            </a:r>
            <a:endParaRPr lang="en-US" altLang="zh-CN" sz="13800" b="1" dirty="0">
              <a:solidFill>
                <a:srgbClr val="663A77"/>
              </a:solidFill>
              <a:latin typeface="Montserrat" pitchFamily="2" charset="0"/>
            </a:endParaRPr>
          </a:p>
        </p:txBody>
      </p:sp>
      <p:pic>
        <p:nvPicPr>
          <p:cNvPr id="23" name="图形 22" descr="男人群">
            <a:extLst>
              <a:ext uri="{FF2B5EF4-FFF2-40B4-BE49-F238E27FC236}">
                <a16:creationId xmlns:a16="http://schemas.microsoft.com/office/drawing/2014/main" id="{2BCA4D29-3DA9-AEB4-B509-99AF69BE8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2637" y="880948"/>
            <a:ext cx="1540933" cy="1540933"/>
          </a:xfrm>
          <a:prstGeom prst="rect">
            <a:avLst/>
          </a:prstGeom>
        </p:spPr>
      </p:pic>
    </p:spTree>
    <p:extLst>
      <p:ext uri="{BB962C8B-B14F-4D97-AF65-F5344CB8AC3E}">
        <p14:creationId xmlns:p14="http://schemas.microsoft.com/office/powerpoint/2010/main" val="3662702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3784408" y="378216"/>
            <a:ext cx="4623189" cy="461665"/>
          </a:xfrm>
          <a:prstGeom prst="rect">
            <a:avLst/>
          </a:prstGeom>
          <a:noFill/>
        </p:spPr>
        <p:txBody>
          <a:bodyPr wrap="none" rtlCol="0">
            <a:spAutoFit/>
          </a:bodyPr>
          <a:lstStyle/>
          <a:p>
            <a:pPr algn="ctr"/>
            <a:r>
              <a:rPr lang="en-US" sz="2400" b="1" u="sng" dirty="0">
                <a:solidFill>
                  <a:schemeClr val="accent1"/>
                </a:solidFill>
                <a:latin typeface="Times-Roman"/>
              </a:rPr>
              <a:t>Using the EXPECTED UTILITY </a:t>
            </a:r>
          </a:p>
        </p:txBody>
      </p:sp>
      <p:pic>
        <p:nvPicPr>
          <p:cNvPr id="5" name="Picture 4">
            <a:extLst>
              <a:ext uri="{FF2B5EF4-FFF2-40B4-BE49-F238E27FC236}">
                <a16:creationId xmlns:a16="http://schemas.microsoft.com/office/drawing/2014/main" id="{B7F9869E-C21D-A9E0-59A5-BFD807442D97}"/>
              </a:ext>
            </a:extLst>
          </p:cNvPr>
          <p:cNvPicPr>
            <a:picLocks noChangeAspect="1"/>
          </p:cNvPicPr>
          <p:nvPr/>
        </p:nvPicPr>
        <p:blipFill>
          <a:blip r:embed="rId3"/>
          <a:stretch>
            <a:fillRect/>
          </a:stretch>
        </p:blipFill>
        <p:spPr>
          <a:xfrm>
            <a:off x="-44982" y="1383846"/>
            <a:ext cx="4154882" cy="846606"/>
          </a:xfrm>
          <a:prstGeom prst="rect">
            <a:avLst/>
          </a:prstGeom>
        </p:spPr>
      </p:pic>
      <p:pic>
        <p:nvPicPr>
          <p:cNvPr id="15" name="Picture 14">
            <a:extLst>
              <a:ext uri="{FF2B5EF4-FFF2-40B4-BE49-F238E27FC236}">
                <a16:creationId xmlns:a16="http://schemas.microsoft.com/office/drawing/2014/main" id="{2D161DEC-089D-E3B8-2B39-002FE0E709BB}"/>
              </a:ext>
            </a:extLst>
          </p:cNvPr>
          <p:cNvPicPr>
            <a:picLocks noChangeAspect="1"/>
          </p:cNvPicPr>
          <p:nvPr/>
        </p:nvPicPr>
        <p:blipFill>
          <a:blip r:embed="rId4"/>
          <a:stretch>
            <a:fillRect/>
          </a:stretch>
        </p:blipFill>
        <p:spPr>
          <a:xfrm>
            <a:off x="6244178" y="1745479"/>
            <a:ext cx="5739612" cy="1361942"/>
          </a:xfrm>
          <a:prstGeom prst="rect">
            <a:avLst/>
          </a:prstGeom>
        </p:spPr>
      </p:pic>
    </p:spTree>
    <p:extLst>
      <p:ext uri="{BB962C8B-B14F-4D97-AF65-F5344CB8AC3E}">
        <p14:creationId xmlns:p14="http://schemas.microsoft.com/office/powerpoint/2010/main" val="35807927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3723780" y="378216"/>
            <a:ext cx="4744440" cy="461665"/>
          </a:xfrm>
          <a:prstGeom prst="rect">
            <a:avLst/>
          </a:prstGeom>
          <a:noFill/>
        </p:spPr>
        <p:txBody>
          <a:bodyPr wrap="none" rtlCol="0">
            <a:spAutoFit/>
          </a:bodyPr>
          <a:lstStyle/>
          <a:p>
            <a:pPr algn="ctr"/>
            <a:r>
              <a:rPr lang="en-US" sz="2400" b="1" u="sng" dirty="0">
                <a:solidFill>
                  <a:schemeClr val="accent1"/>
                </a:solidFill>
                <a:latin typeface="Times-Roman"/>
              </a:rPr>
              <a:t>Using the expected value approach</a:t>
            </a:r>
          </a:p>
        </p:txBody>
      </p:sp>
      <p:pic>
        <p:nvPicPr>
          <p:cNvPr id="6" name="Picture 5">
            <a:extLst>
              <a:ext uri="{FF2B5EF4-FFF2-40B4-BE49-F238E27FC236}">
                <a16:creationId xmlns:a16="http://schemas.microsoft.com/office/drawing/2014/main" id="{A3BE92FE-1E51-E57D-EE67-801449C285AB}"/>
              </a:ext>
            </a:extLst>
          </p:cNvPr>
          <p:cNvPicPr>
            <a:picLocks noChangeAspect="1"/>
          </p:cNvPicPr>
          <p:nvPr/>
        </p:nvPicPr>
        <p:blipFill>
          <a:blip r:embed="rId3"/>
          <a:stretch>
            <a:fillRect/>
          </a:stretch>
        </p:blipFill>
        <p:spPr>
          <a:xfrm>
            <a:off x="2667147" y="1906914"/>
            <a:ext cx="6848475" cy="4257675"/>
          </a:xfrm>
          <a:prstGeom prst="rect">
            <a:avLst/>
          </a:prstGeom>
        </p:spPr>
      </p:pic>
    </p:spTree>
    <p:extLst>
      <p:ext uri="{BB962C8B-B14F-4D97-AF65-F5344CB8AC3E}">
        <p14:creationId xmlns:p14="http://schemas.microsoft.com/office/powerpoint/2010/main" val="35131298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a:extLst>
              <a:ext uri="{FF2B5EF4-FFF2-40B4-BE49-F238E27FC236}">
                <a16:creationId xmlns:a16="http://schemas.microsoft.com/office/drawing/2014/main" id="{BD4CBD48-2D3A-0334-FC64-52686ADFB95F}"/>
              </a:ext>
            </a:extLst>
          </p:cNvPr>
          <p:cNvGrpSpPr/>
          <p:nvPr/>
        </p:nvGrpSpPr>
        <p:grpSpPr>
          <a:xfrm rot="16200000">
            <a:off x="5869159" y="572735"/>
            <a:ext cx="453688" cy="12191998"/>
            <a:chOff x="-2883" y="-12520"/>
            <a:chExt cx="1476000" cy="6876955"/>
          </a:xfrm>
        </p:grpSpPr>
        <p:sp>
          <p:nvSpPr>
            <p:cNvPr id="72" name="矩形 71">
              <a:extLst>
                <a:ext uri="{FF2B5EF4-FFF2-40B4-BE49-F238E27FC236}">
                  <a16:creationId xmlns:a16="http://schemas.microsoft.com/office/drawing/2014/main" id="{F300920C-E815-4BA4-DB40-3E422CA799AA}"/>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C24318A-84D9-257C-231F-134CEF4941C1}"/>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A4CE5755-6FC0-C62E-4151-930B001E6236}"/>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C5BFA3BB-EDBC-1BE9-6F93-1785FDB4637F}"/>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8DA65B1-1F9C-60C6-B199-959A3951614A}"/>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6" descr="C:\Users\Administrator\Desktop\图片6F.jpg">
            <a:extLst>
              <a:ext uri="{FF2B5EF4-FFF2-40B4-BE49-F238E27FC236}">
                <a16:creationId xmlns:a16="http://schemas.microsoft.com/office/drawing/2014/main" id="{86C1CEC5-037D-12EC-047B-5045A75A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579"/>
            <a:ext cx="12192001" cy="127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a:extLst>
              <a:ext uri="{FF2B5EF4-FFF2-40B4-BE49-F238E27FC236}">
                <a16:creationId xmlns:a16="http://schemas.microsoft.com/office/drawing/2014/main" id="{7FD03B1A-DF9B-E38F-755A-DFD90FDBF60C}"/>
              </a:ext>
            </a:extLst>
          </p:cNvPr>
          <p:cNvGrpSpPr/>
          <p:nvPr/>
        </p:nvGrpSpPr>
        <p:grpSpPr>
          <a:xfrm rot="16200000">
            <a:off x="6053667" y="-4890999"/>
            <a:ext cx="84670" cy="12192001"/>
            <a:chOff x="-2883" y="-12520"/>
            <a:chExt cx="1476000" cy="6876955"/>
          </a:xfrm>
        </p:grpSpPr>
        <p:sp>
          <p:nvSpPr>
            <p:cNvPr id="13" name="矩形 12">
              <a:extLst>
                <a:ext uri="{FF2B5EF4-FFF2-40B4-BE49-F238E27FC236}">
                  <a16:creationId xmlns:a16="http://schemas.microsoft.com/office/drawing/2014/main" id="{319894A7-BC71-4F86-3649-A584D864C426}"/>
                </a:ext>
              </a:extLst>
            </p:cNvPr>
            <p:cNvSpPr/>
            <p:nvPr/>
          </p:nvSpPr>
          <p:spPr>
            <a:xfrm>
              <a:off x="-2883" y="5489235"/>
              <a:ext cx="1476000" cy="13752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8EA0A62-6391-DD31-BFD4-A37F27353A17}"/>
                </a:ext>
              </a:extLst>
            </p:cNvPr>
            <p:cNvSpPr/>
            <p:nvPr/>
          </p:nvSpPr>
          <p:spPr>
            <a:xfrm>
              <a:off x="-2883" y="4113797"/>
              <a:ext cx="1476000" cy="1375200"/>
            </a:xfrm>
            <a:prstGeom prst="rect">
              <a:avLst/>
            </a:prstGeom>
            <a:solidFill>
              <a:srgbClr val="01A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6217843-40DE-7B98-6303-D28D4F103468}"/>
                </a:ext>
              </a:extLst>
            </p:cNvPr>
            <p:cNvSpPr/>
            <p:nvPr/>
          </p:nvSpPr>
          <p:spPr>
            <a:xfrm>
              <a:off x="-2883" y="2738358"/>
              <a:ext cx="1476000" cy="1375200"/>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CB597603-537F-CC0A-E831-D9E5AEFA7EA2}"/>
                </a:ext>
              </a:extLst>
            </p:cNvPr>
            <p:cNvSpPr/>
            <p:nvPr/>
          </p:nvSpPr>
          <p:spPr>
            <a:xfrm>
              <a:off x="-2883" y="1362919"/>
              <a:ext cx="1476000" cy="1375200"/>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79B99587-B5FE-D1F6-1D6E-C6C6F9283C63}"/>
                </a:ext>
              </a:extLst>
            </p:cNvPr>
            <p:cNvSpPr/>
            <p:nvPr/>
          </p:nvSpPr>
          <p:spPr>
            <a:xfrm>
              <a:off x="-2883" y="-12520"/>
              <a:ext cx="1476000" cy="137520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形状 3">
            <a:extLst>
              <a:ext uri="{FF2B5EF4-FFF2-40B4-BE49-F238E27FC236}">
                <a16:creationId xmlns:a16="http://schemas.microsoft.com/office/drawing/2014/main" id="{93028DE4-AE4E-2D38-8CCC-AD529D3130FE}"/>
              </a:ext>
            </a:extLst>
          </p:cNvPr>
          <p:cNvSpPr/>
          <p:nvPr/>
        </p:nvSpPr>
        <p:spPr>
          <a:xfrm>
            <a:off x="1035345" y="716593"/>
            <a:ext cx="877823" cy="530743"/>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6E621A7B-9188-82E6-86E7-08BAC19F67D6}"/>
              </a:ext>
            </a:extLst>
          </p:cNvPr>
          <p:cNvSpPr/>
          <p:nvPr/>
        </p:nvSpPr>
        <p:spPr>
          <a:xfrm>
            <a:off x="10630835" y="314895"/>
            <a:ext cx="673308" cy="407091"/>
          </a:xfrm>
          <a:custGeom>
            <a:avLst/>
            <a:gdLst>
              <a:gd name="connsiteX0" fmla="*/ 663916 w 1293102"/>
              <a:gd name="connsiteY0" fmla="*/ 0 h 781826"/>
              <a:gd name="connsiteX1" fmla="*/ 1022451 w 1293102"/>
              <a:gd name="connsiteY1" fmla="*/ 237652 h 781826"/>
              <a:gd name="connsiteX2" fmla="*/ 1022892 w 1293102"/>
              <a:gd name="connsiteY2" fmla="*/ 239073 h 781826"/>
              <a:gd name="connsiteX3" fmla="*/ 1050909 w 1293102"/>
              <a:gd name="connsiteY3" fmla="*/ 236249 h 781826"/>
              <a:gd name="connsiteX4" fmla="*/ 1293102 w 1293102"/>
              <a:gd name="connsiteY4" fmla="*/ 478442 h 781826"/>
              <a:gd name="connsiteX5" fmla="*/ 1050909 w 1293102"/>
              <a:gd name="connsiteY5" fmla="*/ 720635 h 781826"/>
              <a:gd name="connsiteX6" fmla="*/ 956636 w 1293102"/>
              <a:gd name="connsiteY6" fmla="*/ 701602 h 781826"/>
              <a:gd name="connsiteX7" fmla="*/ 918732 w 1293102"/>
              <a:gd name="connsiteY7" fmla="*/ 681029 h 781826"/>
              <a:gd name="connsiteX8" fmla="*/ 881473 w 1293102"/>
              <a:gd name="connsiteY8" fmla="*/ 711770 h 781826"/>
              <a:gd name="connsiteX9" fmla="*/ 663916 w 1293102"/>
              <a:gd name="connsiteY9" fmla="*/ 778224 h 781826"/>
              <a:gd name="connsiteX10" fmla="*/ 512456 w 1293102"/>
              <a:gd name="connsiteY10" fmla="*/ 747646 h 781826"/>
              <a:gd name="connsiteX11" fmla="*/ 465071 w 1293102"/>
              <a:gd name="connsiteY11" fmla="*/ 721926 h 781826"/>
              <a:gd name="connsiteX12" fmla="*/ 452555 w 1293102"/>
              <a:gd name="connsiteY12" fmla="*/ 732253 h 781826"/>
              <a:gd name="connsiteX13" fmla="*/ 290265 w 1293102"/>
              <a:gd name="connsiteY13" fmla="*/ 781826 h 781826"/>
              <a:gd name="connsiteX14" fmla="*/ 0 w 1293102"/>
              <a:gd name="connsiteY14" fmla="*/ 491562 h 781826"/>
              <a:gd name="connsiteX15" fmla="*/ 290265 w 1293102"/>
              <a:gd name="connsiteY15" fmla="*/ 201298 h 781826"/>
              <a:gd name="connsiteX16" fmla="*/ 323306 w 1293102"/>
              <a:gd name="connsiteY16" fmla="*/ 204629 h 781826"/>
              <a:gd name="connsiteX17" fmla="*/ 341257 w 1293102"/>
              <a:gd name="connsiteY17" fmla="*/ 171556 h 781826"/>
              <a:gd name="connsiteX18" fmla="*/ 663916 w 1293102"/>
              <a:gd name="connsiteY18" fmla="*/ 0 h 78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3102" h="781826">
                <a:moveTo>
                  <a:pt x="663916" y="0"/>
                </a:moveTo>
                <a:cubicBezTo>
                  <a:pt x="825092" y="0"/>
                  <a:pt x="963380" y="97994"/>
                  <a:pt x="1022451" y="237652"/>
                </a:cubicBezTo>
                <a:lnTo>
                  <a:pt x="1022892" y="239073"/>
                </a:lnTo>
                <a:lnTo>
                  <a:pt x="1050909" y="236249"/>
                </a:lnTo>
                <a:cubicBezTo>
                  <a:pt x="1184669" y="236249"/>
                  <a:pt x="1293102" y="344682"/>
                  <a:pt x="1293102" y="478442"/>
                </a:cubicBezTo>
                <a:cubicBezTo>
                  <a:pt x="1293102" y="612202"/>
                  <a:pt x="1184669" y="720635"/>
                  <a:pt x="1050909" y="720635"/>
                </a:cubicBezTo>
                <a:cubicBezTo>
                  <a:pt x="1017469" y="720635"/>
                  <a:pt x="985612" y="713858"/>
                  <a:pt x="956636" y="701602"/>
                </a:cubicBezTo>
                <a:lnTo>
                  <a:pt x="918732" y="681029"/>
                </a:lnTo>
                <a:lnTo>
                  <a:pt x="881473" y="711770"/>
                </a:lnTo>
                <a:cubicBezTo>
                  <a:pt x="819370" y="753726"/>
                  <a:pt x="744504" y="778224"/>
                  <a:pt x="663916" y="778224"/>
                </a:cubicBezTo>
                <a:cubicBezTo>
                  <a:pt x="610191" y="778224"/>
                  <a:pt x="559009" y="767336"/>
                  <a:pt x="512456" y="747646"/>
                </a:cubicBezTo>
                <a:lnTo>
                  <a:pt x="465071" y="721926"/>
                </a:lnTo>
                <a:lnTo>
                  <a:pt x="452555" y="732253"/>
                </a:lnTo>
                <a:cubicBezTo>
                  <a:pt x="406228" y="763551"/>
                  <a:pt x="350381" y="781826"/>
                  <a:pt x="290265" y="781826"/>
                </a:cubicBezTo>
                <a:cubicBezTo>
                  <a:pt x="129956" y="781826"/>
                  <a:pt x="0" y="651870"/>
                  <a:pt x="0" y="491562"/>
                </a:cubicBezTo>
                <a:cubicBezTo>
                  <a:pt x="0" y="331254"/>
                  <a:pt x="129956" y="201298"/>
                  <a:pt x="290265" y="201298"/>
                </a:cubicBezTo>
                <a:lnTo>
                  <a:pt x="323306" y="204629"/>
                </a:lnTo>
                <a:lnTo>
                  <a:pt x="341257" y="171556"/>
                </a:lnTo>
                <a:cubicBezTo>
                  <a:pt x="411184" y="68051"/>
                  <a:pt x="529603" y="0"/>
                  <a:pt x="663916" y="0"/>
                </a:cubicBezTo>
                <a:close/>
              </a:path>
            </a:pathLst>
          </a:custGeom>
          <a:gradFill>
            <a:gsLst>
              <a:gs pos="0">
                <a:schemeClr val="bg1"/>
              </a:gs>
              <a:gs pos="51000">
                <a:schemeClr val="bg1">
                  <a:lumMod val="95000"/>
                </a:schemeClr>
              </a:gs>
              <a:gs pos="100000">
                <a:schemeClr val="bg1">
                  <a:lumMod val="75000"/>
                </a:schemeClr>
              </a:gs>
            </a:gsLst>
            <a:lin ang="18900000" scaled="0"/>
          </a:gradFill>
          <a:ln>
            <a:gradFill>
              <a:gsLst>
                <a:gs pos="73400">
                  <a:schemeClr val="bg2">
                    <a:lumMod val="90000"/>
                  </a:schemeClr>
                </a:gs>
                <a:gs pos="46800">
                  <a:schemeClr val="bg1">
                    <a:lumMod val="85000"/>
                  </a:schemeClr>
                </a:gs>
                <a:gs pos="0">
                  <a:schemeClr val="accent1">
                    <a:lumMod val="5000"/>
                    <a:lumOff val="95000"/>
                  </a:schemeClr>
                </a:gs>
                <a:gs pos="100000">
                  <a:schemeClr val="bg1">
                    <a:lumMod val="5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a:extLst>
              <a:ext uri="{FF2B5EF4-FFF2-40B4-BE49-F238E27FC236}">
                <a16:creationId xmlns:a16="http://schemas.microsoft.com/office/drawing/2014/main" id="{30DACC0D-AEAC-F6EF-FEA7-DD5CE306E666}"/>
              </a:ext>
            </a:extLst>
          </p:cNvPr>
          <p:cNvGrpSpPr/>
          <p:nvPr/>
        </p:nvGrpSpPr>
        <p:grpSpPr>
          <a:xfrm>
            <a:off x="3763573" y="27373"/>
            <a:ext cx="4658756" cy="1061069"/>
            <a:chOff x="304800" y="673100"/>
            <a:chExt cx="4000500" cy="4000500"/>
          </a:xfrm>
          <a:effectLst>
            <a:outerShdw blurRad="444500" dist="254000" dir="8100000" algn="tr" rotWithShape="0">
              <a:prstClr val="black">
                <a:alpha val="50000"/>
              </a:prstClr>
            </a:outerShdw>
          </a:effectLst>
        </p:grpSpPr>
        <p:sp>
          <p:nvSpPr>
            <p:cNvPr id="9" name="同心圆 20">
              <a:extLst>
                <a:ext uri="{FF2B5EF4-FFF2-40B4-BE49-F238E27FC236}">
                  <a16:creationId xmlns:a16="http://schemas.microsoft.com/office/drawing/2014/main" id="{E9F16920-CC94-6908-EAA7-BD83BA1222F7}"/>
                </a:ext>
              </a:extLst>
            </p:cNvPr>
            <p:cNvSpPr/>
            <p:nvPr/>
          </p:nvSpPr>
          <p:spPr>
            <a:xfrm>
              <a:off x="304800" y="673100"/>
              <a:ext cx="4000500" cy="4000500"/>
            </a:xfrm>
            <a:prstGeom prst="roundRect">
              <a:avLst>
                <a:gd name="adj" fmla="val 5000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椭圆 9">
              <a:extLst>
                <a:ext uri="{FF2B5EF4-FFF2-40B4-BE49-F238E27FC236}">
                  <a16:creationId xmlns:a16="http://schemas.microsoft.com/office/drawing/2014/main" id="{C3211520-ED61-3BFC-DA7E-C55F77CCE848}"/>
                </a:ext>
              </a:extLst>
            </p:cNvPr>
            <p:cNvSpPr/>
            <p:nvPr/>
          </p:nvSpPr>
          <p:spPr>
            <a:xfrm>
              <a:off x="345804" y="760412"/>
              <a:ext cx="3915803" cy="3825873"/>
            </a:xfrm>
            <a:prstGeom prst="roundRect">
              <a:avLst>
                <a:gd name="adj" fmla="val 5000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TextBox 45">
            <a:extLst>
              <a:ext uri="{FF2B5EF4-FFF2-40B4-BE49-F238E27FC236}">
                <a16:creationId xmlns:a16="http://schemas.microsoft.com/office/drawing/2014/main" id="{659EF2A6-3214-FEA2-D175-B6348E31531D}"/>
              </a:ext>
            </a:extLst>
          </p:cNvPr>
          <p:cNvSpPr txBox="1"/>
          <p:nvPr/>
        </p:nvSpPr>
        <p:spPr>
          <a:xfrm>
            <a:off x="3723780" y="378216"/>
            <a:ext cx="4744440" cy="461665"/>
          </a:xfrm>
          <a:prstGeom prst="rect">
            <a:avLst/>
          </a:prstGeom>
          <a:noFill/>
        </p:spPr>
        <p:txBody>
          <a:bodyPr wrap="none" rtlCol="0">
            <a:spAutoFit/>
          </a:bodyPr>
          <a:lstStyle/>
          <a:p>
            <a:pPr algn="ctr"/>
            <a:r>
              <a:rPr lang="en-US" sz="2400" b="1" u="sng" dirty="0">
                <a:solidFill>
                  <a:schemeClr val="accent1"/>
                </a:solidFill>
                <a:latin typeface="Times-Roman"/>
              </a:rPr>
              <a:t>Using the expected value approach</a:t>
            </a:r>
          </a:p>
        </p:txBody>
      </p:sp>
      <p:pic>
        <p:nvPicPr>
          <p:cNvPr id="5" name="Picture 4">
            <a:extLst>
              <a:ext uri="{FF2B5EF4-FFF2-40B4-BE49-F238E27FC236}">
                <a16:creationId xmlns:a16="http://schemas.microsoft.com/office/drawing/2014/main" id="{88D149CB-E3E5-B636-16A3-5A41630442B7}"/>
              </a:ext>
            </a:extLst>
          </p:cNvPr>
          <p:cNvPicPr>
            <a:picLocks noChangeAspect="1"/>
          </p:cNvPicPr>
          <p:nvPr/>
        </p:nvPicPr>
        <p:blipFill>
          <a:blip r:embed="rId3"/>
          <a:stretch>
            <a:fillRect/>
          </a:stretch>
        </p:blipFill>
        <p:spPr>
          <a:xfrm>
            <a:off x="3229122" y="1643932"/>
            <a:ext cx="6096456" cy="2018627"/>
          </a:xfrm>
          <a:prstGeom prst="rect">
            <a:avLst/>
          </a:prstGeom>
        </p:spPr>
      </p:pic>
      <p:pic>
        <p:nvPicPr>
          <p:cNvPr id="14" name="Picture 13">
            <a:extLst>
              <a:ext uri="{FF2B5EF4-FFF2-40B4-BE49-F238E27FC236}">
                <a16:creationId xmlns:a16="http://schemas.microsoft.com/office/drawing/2014/main" id="{2EDE672F-D43D-FD99-3151-B58C4D0AF68D}"/>
              </a:ext>
            </a:extLst>
          </p:cNvPr>
          <p:cNvPicPr>
            <a:picLocks noChangeAspect="1"/>
          </p:cNvPicPr>
          <p:nvPr/>
        </p:nvPicPr>
        <p:blipFill>
          <a:blip r:embed="rId4"/>
          <a:stretch>
            <a:fillRect/>
          </a:stretch>
        </p:blipFill>
        <p:spPr>
          <a:xfrm>
            <a:off x="4204664" y="4285039"/>
            <a:ext cx="4791075" cy="1638300"/>
          </a:xfrm>
          <a:prstGeom prst="rect">
            <a:avLst/>
          </a:prstGeom>
        </p:spPr>
      </p:pic>
    </p:spTree>
    <p:extLst>
      <p:ext uri="{BB962C8B-B14F-4D97-AF65-F5344CB8AC3E}">
        <p14:creationId xmlns:p14="http://schemas.microsoft.com/office/powerpoint/2010/main" val="17605747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1548</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等线</vt:lpstr>
      <vt:lpstr>等线 Light</vt:lpstr>
      <vt:lpstr>微软雅黑</vt:lpstr>
      <vt:lpstr>Arial</vt:lpstr>
      <vt:lpstr>Arial (Body)</vt:lpstr>
      <vt:lpstr>Calibri</vt:lpstr>
      <vt:lpstr>Calibri Light</vt:lpstr>
      <vt:lpstr>Futura-Bold</vt:lpstr>
      <vt:lpstr>Montserrat</vt:lpstr>
      <vt:lpstr>Montserrat ExtraBold</vt:lpstr>
      <vt:lpstr>Times New Roman</vt:lpstr>
      <vt:lpstr>Times-Bold</vt:lpstr>
      <vt:lpstr>Times-Roman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Nguyễn Phương Nam</cp:lastModifiedBy>
  <cp:revision>61</cp:revision>
  <dcterms:created xsi:type="dcterms:W3CDTF">2022-11-20T02:35:09Z</dcterms:created>
  <dcterms:modified xsi:type="dcterms:W3CDTF">2024-08-19T23:50:02Z</dcterms:modified>
</cp:coreProperties>
</file>