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05" r:id="rId3"/>
    <p:sldId id="258" r:id="rId4"/>
    <p:sldId id="306" r:id="rId5"/>
    <p:sldId id="308" r:id="rId6"/>
    <p:sldId id="309" r:id="rId7"/>
    <p:sldId id="261" r:id="rId8"/>
    <p:sldId id="260" r:id="rId9"/>
    <p:sldId id="259" r:id="rId10"/>
    <p:sldId id="262" r:id="rId11"/>
    <p:sldId id="311" r:id="rId12"/>
    <p:sldId id="263" r:id="rId13"/>
    <p:sldId id="264" r:id="rId14"/>
    <p:sldId id="310" r:id="rId15"/>
    <p:sldId id="265" r:id="rId16"/>
    <p:sldId id="300" r:id="rId17"/>
    <p:sldId id="266" r:id="rId18"/>
    <p:sldId id="267" r:id="rId19"/>
    <p:sldId id="303" r:id="rId20"/>
    <p:sldId id="268" r:id="rId21"/>
    <p:sldId id="301" r:id="rId22"/>
    <p:sldId id="269" r:id="rId23"/>
    <p:sldId id="270" r:id="rId24"/>
    <p:sldId id="304" r:id="rId25"/>
    <p:sldId id="271" r:id="rId26"/>
    <p:sldId id="272" r:id="rId27"/>
    <p:sldId id="273" r:id="rId28"/>
    <p:sldId id="274" r:id="rId29"/>
    <p:sldId id="312" r:id="rId30"/>
    <p:sldId id="275" r:id="rId31"/>
    <p:sldId id="276" r:id="rId32"/>
    <p:sldId id="277" r:id="rId33"/>
    <p:sldId id="320" r:id="rId34"/>
    <p:sldId id="319" r:id="rId35"/>
    <p:sldId id="278" r:id="rId36"/>
    <p:sldId id="314" r:id="rId37"/>
    <p:sldId id="279" r:id="rId38"/>
    <p:sldId id="313" r:id="rId39"/>
    <p:sldId id="280" r:id="rId40"/>
    <p:sldId id="281" r:id="rId41"/>
    <p:sldId id="282" r:id="rId42"/>
    <p:sldId id="283" r:id="rId43"/>
    <p:sldId id="284" r:id="rId44"/>
    <p:sldId id="285" r:id="rId45"/>
    <p:sldId id="289" r:id="rId46"/>
    <p:sldId id="315" r:id="rId47"/>
    <p:sldId id="316" r:id="rId48"/>
    <p:sldId id="317" r:id="rId49"/>
    <p:sldId id="318" r:id="rId50"/>
    <p:sldId id="298" r:id="rId51"/>
    <p:sldId id="290" r:id="rId52"/>
    <p:sldId id="293" r:id="rId53"/>
    <p:sldId id="294" r:id="rId54"/>
    <p:sldId id="295" r:id="rId55"/>
    <p:sldId id="299" r:id="rId56"/>
    <p:sldId id="296" r:id="rId57"/>
    <p:sldId id="286" r:id="rId58"/>
    <p:sldId id="287" r:id="rId59"/>
    <p:sldId id="288" r:id="rId60"/>
    <p:sldId id="29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D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434" autoAdjust="0"/>
  </p:normalViewPr>
  <p:slideViewPr>
    <p:cSldViewPr snapToGrid="0">
      <p:cViewPr varScale="1">
        <p:scale>
          <a:sx n="105" d="100"/>
          <a:sy n="105" d="100"/>
        </p:scale>
        <p:origin x="83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86812-9C73-4889-9C38-8AAB2C403779}"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B33FDB86-929F-44D0-B0D6-957CEF5E2ED3}">
      <dgm:prSet/>
      <dgm:spPr/>
      <dgm:t>
        <a:bodyPr/>
        <a:lstStyle/>
        <a:p>
          <a:r>
            <a:rPr lang="en-US" b="0" i="0"/>
            <a:t>Even when a careful decision analysis has been conducted, the uncertain future events make the final consequence uncertain.</a:t>
          </a:r>
          <a:endParaRPr lang="en-US"/>
        </a:p>
      </dgm:t>
    </dgm:pt>
    <dgm:pt modelId="{56393DA5-EEAF-4941-A31C-5A565EBFEAA4}" type="parTrans" cxnId="{5711ADCB-6D4C-4C29-8C5D-2D20C64AA7E4}">
      <dgm:prSet/>
      <dgm:spPr/>
      <dgm:t>
        <a:bodyPr/>
        <a:lstStyle/>
        <a:p>
          <a:endParaRPr lang="en-US"/>
        </a:p>
      </dgm:t>
    </dgm:pt>
    <dgm:pt modelId="{9F135168-5567-4F96-B7D4-928E5DE2A475}" type="sibTrans" cxnId="{5711ADCB-6D4C-4C29-8C5D-2D20C64AA7E4}">
      <dgm:prSet/>
      <dgm:spPr/>
      <dgm:t>
        <a:bodyPr/>
        <a:lstStyle/>
        <a:p>
          <a:endParaRPr lang="en-US"/>
        </a:p>
      </dgm:t>
    </dgm:pt>
    <dgm:pt modelId="{569396FC-F9C9-4A32-A083-5096DF10E367}">
      <dgm:prSet/>
      <dgm:spPr/>
      <dgm:t>
        <a:bodyPr/>
        <a:lstStyle/>
        <a:p>
          <a:r>
            <a:rPr lang="en-US" b="0" i="0"/>
            <a:t>In some cases, the selected decision alternative may provide good or excellent results.</a:t>
          </a:r>
          <a:endParaRPr lang="en-US"/>
        </a:p>
      </dgm:t>
    </dgm:pt>
    <dgm:pt modelId="{022BBF72-12D9-4391-ABCA-9E614C7869BA}" type="parTrans" cxnId="{3FF82AFB-54A8-4941-86A1-2D5184C607C6}">
      <dgm:prSet/>
      <dgm:spPr/>
      <dgm:t>
        <a:bodyPr/>
        <a:lstStyle/>
        <a:p>
          <a:endParaRPr lang="en-US"/>
        </a:p>
      </dgm:t>
    </dgm:pt>
    <dgm:pt modelId="{DF373F41-DAE8-4DAD-9462-96F66FEF2C57}" type="sibTrans" cxnId="{3FF82AFB-54A8-4941-86A1-2D5184C607C6}">
      <dgm:prSet/>
      <dgm:spPr/>
      <dgm:t>
        <a:bodyPr/>
        <a:lstStyle/>
        <a:p>
          <a:endParaRPr lang="en-US"/>
        </a:p>
      </dgm:t>
    </dgm:pt>
    <dgm:pt modelId="{4936A9FE-1AAF-40C6-A5D3-B4F8A3BAE53E}">
      <dgm:prSet/>
      <dgm:spPr/>
      <dgm:t>
        <a:bodyPr/>
        <a:lstStyle/>
        <a:p>
          <a:r>
            <a:rPr lang="en-US" b="0" i="0"/>
            <a:t>In other cases, a relatively unlikely future event may occur, causing the selected decision alternative to provide only fair or even poor results.</a:t>
          </a:r>
          <a:endParaRPr lang="en-US"/>
        </a:p>
      </dgm:t>
    </dgm:pt>
    <dgm:pt modelId="{665F7C69-C272-4086-9F76-D10298BAADC7}" type="parTrans" cxnId="{1D4A8504-CC86-4D09-BD05-3036E22AD51B}">
      <dgm:prSet/>
      <dgm:spPr/>
      <dgm:t>
        <a:bodyPr/>
        <a:lstStyle/>
        <a:p>
          <a:endParaRPr lang="en-US"/>
        </a:p>
      </dgm:t>
    </dgm:pt>
    <dgm:pt modelId="{E9A75327-9096-4128-9C8D-8D72AF0AE500}" type="sibTrans" cxnId="{1D4A8504-CC86-4D09-BD05-3036E22AD51B}">
      <dgm:prSet/>
      <dgm:spPr/>
      <dgm:t>
        <a:bodyPr/>
        <a:lstStyle/>
        <a:p>
          <a:endParaRPr lang="en-US"/>
        </a:p>
      </dgm:t>
    </dgm:pt>
    <dgm:pt modelId="{9B8623E0-0AF4-49A5-998C-E3DAE4AB050B}">
      <dgm:prSet/>
      <dgm:spPr/>
      <dgm:t>
        <a:bodyPr/>
        <a:lstStyle/>
        <a:p>
          <a:r>
            <a:rPr lang="en-US" b="0" i="0"/>
            <a:t>The risk associated with any decision alternative is a direct result of the uncertainty associated with the final consequence.</a:t>
          </a:r>
          <a:endParaRPr lang="en-US"/>
        </a:p>
      </dgm:t>
    </dgm:pt>
    <dgm:pt modelId="{4945A185-7099-4596-9084-FC834DA24604}" type="parTrans" cxnId="{DF2CE7B1-05D5-49AA-A96C-562FA41AA055}">
      <dgm:prSet/>
      <dgm:spPr/>
      <dgm:t>
        <a:bodyPr/>
        <a:lstStyle/>
        <a:p>
          <a:endParaRPr lang="en-US"/>
        </a:p>
      </dgm:t>
    </dgm:pt>
    <dgm:pt modelId="{4AE1604C-AEA2-471A-9174-1FD97B974200}" type="sibTrans" cxnId="{DF2CE7B1-05D5-49AA-A96C-562FA41AA055}">
      <dgm:prSet/>
      <dgm:spPr/>
      <dgm:t>
        <a:bodyPr/>
        <a:lstStyle/>
        <a:p>
          <a:endParaRPr lang="en-US"/>
        </a:p>
      </dgm:t>
    </dgm:pt>
    <dgm:pt modelId="{EE2FB34D-E26B-404A-85A5-46E4A6E0DD20}">
      <dgm:prSet/>
      <dgm:spPr/>
      <dgm:t>
        <a:bodyPr/>
        <a:lstStyle/>
        <a:p>
          <a:r>
            <a:rPr lang="en-US" b="0" i="0"/>
            <a:t>A good decision analysis includes careful consideration of risk.</a:t>
          </a:r>
          <a:endParaRPr lang="en-US"/>
        </a:p>
      </dgm:t>
    </dgm:pt>
    <dgm:pt modelId="{E0BE8731-0151-4236-A418-EA98F8D26823}" type="parTrans" cxnId="{0CAAAE90-8A13-463D-8639-6C1A6757973D}">
      <dgm:prSet/>
      <dgm:spPr/>
      <dgm:t>
        <a:bodyPr/>
        <a:lstStyle/>
        <a:p>
          <a:endParaRPr lang="en-US"/>
        </a:p>
      </dgm:t>
    </dgm:pt>
    <dgm:pt modelId="{D2B01E72-4E27-4ACA-A0DA-B035F7966A2F}" type="sibTrans" cxnId="{0CAAAE90-8A13-463D-8639-6C1A6757973D}">
      <dgm:prSet/>
      <dgm:spPr/>
      <dgm:t>
        <a:bodyPr/>
        <a:lstStyle/>
        <a:p>
          <a:endParaRPr lang="en-US"/>
        </a:p>
      </dgm:t>
    </dgm:pt>
    <dgm:pt modelId="{0387148F-0A70-442E-A68A-C58484318870}">
      <dgm:prSet/>
      <dgm:spPr/>
      <dgm:t>
        <a:bodyPr/>
        <a:lstStyle/>
        <a:p>
          <a:r>
            <a:rPr lang="en-US" b="0" i="0"/>
            <a:t>Through risk analysis the decision maker is provided with probability information about the favorable as well as the unfavorable consequences that may occur.</a:t>
          </a:r>
          <a:endParaRPr lang="en-US"/>
        </a:p>
      </dgm:t>
    </dgm:pt>
    <dgm:pt modelId="{32CC7EAB-6B0A-4105-8782-EA6DDC253530}" type="parTrans" cxnId="{9ED02D6F-A270-43D4-BD35-562C230F33B7}">
      <dgm:prSet/>
      <dgm:spPr/>
      <dgm:t>
        <a:bodyPr/>
        <a:lstStyle/>
        <a:p>
          <a:endParaRPr lang="en-US"/>
        </a:p>
      </dgm:t>
    </dgm:pt>
    <dgm:pt modelId="{492731EA-6DAA-497F-8AA6-63C0FFB3AD7C}" type="sibTrans" cxnId="{9ED02D6F-A270-43D4-BD35-562C230F33B7}">
      <dgm:prSet/>
      <dgm:spPr/>
      <dgm:t>
        <a:bodyPr/>
        <a:lstStyle/>
        <a:p>
          <a:endParaRPr lang="en-US"/>
        </a:p>
      </dgm:t>
    </dgm:pt>
    <dgm:pt modelId="{BBC14AEA-6C45-4839-87FC-1FD5B523261D}" type="pres">
      <dgm:prSet presAssocID="{8CC86812-9C73-4889-9C38-8AAB2C403779}" presName="Name0" presStyleCnt="0">
        <dgm:presLayoutVars>
          <dgm:dir/>
          <dgm:resizeHandles val="exact"/>
        </dgm:presLayoutVars>
      </dgm:prSet>
      <dgm:spPr/>
    </dgm:pt>
    <dgm:pt modelId="{CFC87D5E-3B5F-4C50-9A66-258C9F7A7FC0}" type="pres">
      <dgm:prSet presAssocID="{B33FDB86-929F-44D0-B0D6-957CEF5E2ED3}" presName="node" presStyleLbl="node1" presStyleIdx="0" presStyleCnt="6" custLinFactNeighborX="2860">
        <dgm:presLayoutVars>
          <dgm:bulletEnabled val="1"/>
        </dgm:presLayoutVars>
      </dgm:prSet>
      <dgm:spPr/>
    </dgm:pt>
    <dgm:pt modelId="{DB7F6D78-0E12-4C2B-931A-A971E63F3CBD}" type="pres">
      <dgm:prSet presAssocID="{9F135168-5567-4F96-B7D4-928E5DE2A475}" presName="sibTrans" presStyleLbl="sibTrans1D1" presStyleIdx="0" presStyleCnt="5"/>
      <dgm:spPr/>
    </dgm:pt>
    <dgm:pt modelId="{27BB3780-B9A7-498C-8699-0ECD7EBBCA07}" type="pres">
      <dgm:prSet presAssocID="{9F135168-5567-4F96-B7D4-928E5DE2A475}" presName="connectorText" presStyleLbl="sibTrans1D1" presStyleIdx="0" presStyleCnt="5"/>
      <dgm:spPr/>
    </dgm:pt>
    <dgm:pt modelId="{E5D2DC59-D47A-490D-84D9-7BFB8CF8644E}" type="pres">
      <dgm:prSet presAssocID="{569396FC-F9C9-4A32-A083-5096DF10E367}" presName="node" presStyleLbl="node1" presStyleIdx="1" presStyleCnt="6">
        <dgm:presLayoutVars>
          <dgm:bulletEnabled val="1"/>
        </dgm:presLayoutVars>
      </dgm:prSet>
      <dgm:spPr/>
    </dgm:pt>
    <dgm:pt modelId="{33803D0D-526A-4D04-9454-5AC1E5DA3E9B}" type="pres">
      <dgm:prSet presAssocID="{DF373F41-DAE8-4DAD-9462-96F66FEF2C57}" presName="sibTrans" presStyleLbl="sibTrans1D1" presStyleIdx="1" presStyleCnt="5"/>
      <dgm:spPr/>
    </dgm:pt>
    <dgm:pt modelId="{FFE99E1D-AC84-449F-BDCB-855363EEB3E8}" type="pres">
      <dgm:prSet presAssocID="{DF373F41-DAE8-4DAD-9462-96F66FEF2C57}" presName="connectorText" presStyleLbl="sibTrans1D1" presStyleIdx="1" presStyleCnt="5"/>
      <dgm:spPr/>
    </dgm:pt>
    <dgm:pt modelId="{70181A37-73CD-45C9-ADCD-F2D65CA66FDB}" type="pres">
      <dgm:prSet presAssocID="{4936A9FE-1AAF-40C6-A5D3-B4F8A3BAE53E}" presName="node" presStyleLbl="node1" presStyleIdx="2" presStyleCnt="6">
        <dgm:presLayoutVars>
          <dgm:bulletEnabled val="1"/>
        </dgm:presLayoutVars>
      </dgm:prSet>
      <dgm:spPr/>
    </dgm:pt>
    <dgm:pt modelId="{994D9944-7ACD-4260-870F-57F9927304B2}" type="pres">
      <dgm:prSet presAssocID="{E9A75327-9096-4128-9C8D-8D72AF0AE500}" presName="sibTrans" presStyleLbl="sibTrans1D1" presStyleIdx="2" presStyleCnt="5"/>
      <dgm:spPr/>
    </dgm:pt>
    <dgm:pt modelId="{B4A6FE8A-789B-4D73-A607-7A7F846DC422}" type="pres">
      <dgm:prSet presAssocID="{E9A75327-9096-4128-9C8D-8D72AF0AE500}" presName="connectorText" presStyleLbl="sibTrans1D1" presStyleIdx="2" presStyleCnt="5"/>
      <dgm:spPr/>
    </dgm:pt>
    <dgm:pt modelId="{791D6784-C2B6-47E7-8B04-88B3E05227AE}" type="pres">
      <dgm:prSet presAssocID="{9B8623E0-0AF4-49A5-998C-E3DAE4AB050B}" presName="node" presStyleLbl="node1" presStyleIdx="3" presStyleCnt="6" custLinFactNeighborX="2860">
        <dgm:presLayoutVars>
          <dgm:bulletEnabled val="1"/>
        </dgm:presLayoutVars>
      </dgm:prSet>
      <dgm:spPr/>
    </dgm:pt>
    <dgm:pt modelId="{BAEC3793-8466-4A96-82A9-7D962A2CFAD6}" type="pres">
      <dgm:prSet presAssocID="{4AE1604C-AEA2-471A-9174-1FD97B974200}" presName="sibTrans" presStyleLbl="sibTrans1D1" presStyleIdx="3" presStyleCnt="5"/>
      <dgm:spPr/>
    </dgm:pt>
    <dgm:pt modelId="{DEE29471-1308-43DF-A103-29AC21F2013A}" type="pres">
      <dgm:prSet presAssocID="{4AE1604C-AEA2-471A-9174-1FD97B974200}" presName="connectorText" presStyleLbl="sibTrans1D1" presStyleIdx="3" presStyleCnt="5"/>
      <dgm:spPr/>
    </dgm:pt>
    <dgm:pt modelId="{F4E74CAC-06B3-4E78-8293-ADAA7050440A}" type="pres">
      <dgm:prSet presAssocID="{EE2FB34D-E26B-404A-85A5-46E4A6E0DD20}" presName="node" presStyleLbl="node1" presStyleIdx="4" presStyleCnt="6">
        <dgm:presLayoutVars>
          <dgm:bulletEnabled val="1"/>
        </dgm:presLayoutVars>
      </dgm:prSet>
      <dgm:spPr/>
    </dgm:pt>
    <dgm:pt modelId="{E4EA8A68-D4B6-4AD9-B8B4-A6F660851A02}" type="pres">
      <dgm:prSet presAssocID="{D2B01E72-4E27-4ACA-A0DA-B035F7966A2F}" presName="sibTrans" presStyleLbl="sibTrans1D1" presStyleIdx="4" presStyleCnt="5"/>
      <dgm:spPr/>
    </dgm:pt>
    <dgm:pt modelId="{FA149193-54A9-411E-AC2C-4D33EF146743}" type="pres">
      <dgm:prSet presAssocID="{D2B01E72-4E27-4ACA-A0DA-B035F7966A2F}" presName="connectorText" presStyleLbl="sibTrans1D1" presStyleIdx="4" presStyleCnt="5"/>
      <dgm:spPr/>
    </dgm:pt>
    <dgm:pt modelId="{3394FEBC-5A49-49B7-B6B9-EC4935B2A3A8}" type="pres">
      <dgm:prSet presAssocID="{0387148F-0A70-442E-A68A-C58484318870}" presName="node" presStyleLbl="node1" presStyleIdx="5" presStyleCnt="6">
        <dgm:presLayoutVars>
          <dgm:bulletEnabled val="1"/>
        </dgm:presLayoutVars>
      </dgm:prSet>
      <dgm:spPr/>
    </dgm:pt>
  </dgm:ptLst>
  <dgm:cxnLst>
    <dgm:cxn modelId="{1D4A8504-CC86-4D09-BD05-3036E22AD51B}" srcId="{8CC86812-9C73-4889-9C38-8AAB2C403779}" destId="{4936A9FE-1AAF-40C6-A5D3-B4F8A3BAE53E}" srcOrd="2" destOrd="0" parTransId="{665F7C69-C272-4086-9F76-D10298BAADC7}" sibTransId="{E9A75327-9096-4128-9C8D-8D72AF0AE500}"/>
    <dgm:cxn modelId="{9F551A11-AD31-4268-A19F-16AE7F324B31}" type="presOf" srcId="{0387148F-0A70-442E-A68A-C58484318870}" destId="{3394FEBC-5A49-49B7-B6B9-EC4935B2A3A8}" srcOrd="0" destOrd="0" presId="urn:microsoft.com/office/officeart/2016/7/layout/RepeatingBendingProcessNew"/>
    <dgm:cxn modelId="{37F26125-205E-4759-86B5-FE46DB4A5B0B}" type="presOf" srcId="{D2B01E72-4E27-4ACA-A0DA-B035F7966A2F}" destId="{E4EA8A68-D4B6-4AD9-B8B4-A6F660851A02}" srcOrd="0" destOrd="0" presId="urn:microsoft.com/office/officeart/2016/7/layout/RepeatingBendingProcessNew"/>
    <dgm:cxn modelId="{6A92AE5B-070F-4F18-9081-2FCEEDB764A2}" type="presOf" srcId="{B33FDB86-929F-44D0-B0D6-957CEF5E2ED3}" destId="{CFC87D5E-3B5F-4C50-9A66-258C9F7A7FC0}" srcOrd="0" destOrd="0" presId="urn:microsoft.com/office/officeart/2016/7/layout/RepeatingBendingProcessNew"/>
    <dgm:cxn modelId="{D60E3F60-95AA-4266-8780-0BA4132CB31C}" type="presOf" srcId="{DF373F41-DAE8-4DAD-9462-96F66FEF2C57}" destId="{FFE99E1D-AC84-449F-BDCB-855363EEB3E8}" srcOrd="1" destOrd="0" presId="urn:microsoft.com/office/officeart/2016/7/layout/RepeatingBendingProcessNew"/>
    <dgm:cxn modelId="{67432A45-80F8-41DF-B3BB-CF985C9CA71E}" type="presOf" srcId="{E9A75327-9096-4128-9C8D-8D72AF0AE500}" destId="{B4A6FE8A-789B-4D73-A607-7A7F846DC422}" srcOrd="1" destOrd="0" presId="urn:microsoft.com/office/officeart/2016/7/layout/RepeatingBendingProcessNew"/>
    <dgm:cxn modelId="{9ED02D6F-A270-43D4-BD35-562C230F33B7}" srcId="{8CC86812-9C73-4889-9C38-8AAB2C403779}" destId="{0387148F-0A70-442E-A68A-C58484318870}" srcOrd="5" destOrd="0" parTransId="{32CC7EAB-6B0A-4105-8782-EA6DDC253530}" sibTransId="{492731EA-6DAA-497F-8AA6-63C0FFB3AD7C}"/>
    <dgm:cxn modelId="{2A425951-5FD6-4883-BE12-F0BC1F8D27CF}" type="presOf" srcId="{8CC86812-9C73-4889-9C38-8AAB2C403779}" destId="{BBC14AEA-6C45-4839-87FC-1FD5B523261D}" srcOrd="0" destOrd="0" presId="urn:microsoft.com/office/officeart/2016/7/layout/RepeatingBendingProcessNew"/>
    <dgm:cxn modelId="{1DFC0376-89ED-4382-97BC-52EE8CD88418}" type="presOf" srcId="{9F135168-5567-4F96-B7D4-928E5DE2A475}" destId="{DB7F6D78-0E12-4C2B-931A-A971E63F3CBD}" srcOrd="0" destOrd="0" presId="urn:microsoft.com/office/officeart/2016/7/layout/RepeatingBendingProcessNew"/>
    <dgm:cxn modelId="{CF397D7A-E245-4FEB-9715-0AB0D9919226}" type="presOf" srcId="{4936A9FE-1AAF-40C6-A5D3-B4F8A3BAE53E}" destId="{70181A37-73CD-45C9-ADCD-F2D65CA66FDB}" srcOrd="0" destOrd="0" presId="urn:microsoft.com/office/officeart/2016/7/layout/RepeatingBendingProcessNew"/>
    <dgm:cxn modelId="{A00DB682-4308-4F2E-AF3D-C040E809FBE0}" type="presOf" srcId="{569396FC-F9C9-4A32-A083-5096DF10E367}" destId="{E5D2DC59-D47A-490D-84D9-7BFB8CF8644E}" srcOrd="0" destOrd="0" presId="urn:microsoft.com/office/officeart/2016/7/layout/RepeatingBendingProcessNew"/>
    <dgm:cxn modelId="{5D2C1587-13DB-40A8-B6B4-3BD682FCA2F3}" type="presOf" srcId="{DF373F41-DAE8-4DAD-9462-96F66FEF2C57}" destId="{33803D0D-526A-4D04-9454-5AC1E5DA3E9B}" srcOrd="0" destOrd="0" presId="urn:microsoft.com/office/officeart/2016/7/layout/RepeatingBendingProcessNew"/>
    <dgm:cxn modelId="{0CAAAE90-8A13-463D-8639-6C1A6757973D}" srcId="{8CC86812-9C73-4889-9C38-8AAB2C403779}" destId="{EE2FB34D-E26B-404A-85A5-46E4A6E0DD20}" srcOrd="4" destOrd="0" parTransId="{E0BE8731-0151-4236-A418-EA98F8D26823}" sibTransId="{D2B01E72-4E27-4ACA-A0DA-B035F7966A2F}"/>
    <dgm:cxn modelId="{482505A9-B611-4B89-8B03-DC75AAFB4622}" type="presOf" srcId="{EE2FB34D-E26B-404A-85A5-46E4A6E0DD20}" destId="{F4E74CAC-06B3-4E78-8293-ADAA7050440A}" srcOrd="0" destOrd="0" presId="urn:microsoft.com/office/officeart/2016/7/layout/RepeatingBendingProcessNew"/>
    <dgm:cxn modelId="{29D346AE-0A7D-4FD3-A0AE-0A4294797838}" type="presOf" srcId="{4AE1604C-AEA2-471A-9174-1FD97B974200}" destId="{BAEC3793-8466-4A96-82A9-7D962A2CFAD6}" srcOrd="0" destOrd="0" presId="urn:microsoft.com/office/officeart/2016/7/layout/RepeatingBendingProcessNew"/>
    <dgm:cxn modelId="{DF2CE7B1-05D5-49AA-A96C-562FA41AA055}" srcId="{8CC86812-9C73-4889-9C38-8AAB2C403779}" destId="{9B8623E0-0AF4-49A5-998C-E3DAE4AB050B}" srcOrd="3" destOrd="0" parTransId="{4945A185-7099-4596-9084-FC834DA24604}" sibTransId="{4AE1604C-AEA2-471A-9174-1FD97B974200}"/>
    <dgm:cxn modelId="{843C27B3-3DAF-41D9-A4E2-A68376D773A8}" type="presOf" srcId="{E9A75327-9096-4128-9C8D-8D72AF0AE500}" destId="{994D9944-7ACD-4260-870F-57F9927304B2}" srcOrd="0" destOrd="0" presId="urn:microsoft.com/office/officeart/2016/7/layout/RepeatingBendingProcessNew"/>
    <dgm:cxn modelId="{B347DAC1-537B-4236-A63B-F0C23494061D}" type="presOf" srcId="{4AE1604C-AEA2-471A-9174-1FD97B974200}" destId="{DEE29471-1308-43DF-A103-29AC21F2013A}" srcOrd="1" destOrd="0" presId="urn:microsoft.com/office/officeart/2016/7/layout/RepeatingBendingProcessNew"/>
    <dgm:cxn modelId="{5711ADCB-6D4C-4C29-8C5D-2D20C64AA7E4}" srcId="{8CC86812-9C73-4889-9C38-8AAB2C403779}" destId="{B33FDB86-929F-44D0-B0D6-957CEF5E2ED3}" srcOrd="0" destOrd="0" parTransId="{56393DA5-EEAF-4941-A31C-5A565EBFEAA4}" sibTransId="{9F135168-5567-4F96-B7D4-928E5DE2A475}"/>
    <dgm:cxn modelId="{A5FF9DCE-3889-459E-9E6B-2F19B0390C98}" type="presOf" srcId="{9B8623E0-0AF4-49A5-998C-E3DAE4AB050B}" destId="{791D6784-C2B6-47E7-8B04-88B3E05227AE}" srcOrd="0" destOrd="0" presId="urn:microsoft.com/office/officeart/2016/7/layout/RepeatingBendingProcessNew"/>
    <dgm:cxn modelId="{D415C5DC-ABF3-4F31-91A8-5869194C5F92}" type="presOf" srcId="{9F135168-5567-4F96-B7D4-928E5DE2A475}" destId="{27BB3780-B9A7-498C-8699-0ECD7EBBCA07}" srcOrd="1" destOrd="0" presId="urn:microsoft.com/office/officeart/2016/7/layout/RepeatingBendingProcessNew"/>
    <dgm:cxn modelId="{6BD3A0F1-EECD-400C-BFFA-FD334D16138B}" type="presOf" srcId="{D2B01E72-4E27-4ACA-A0DA-B035F7966A2F}" destId="{FA149193-54A9-411E-AC2C-4D33EF146743}" srcOrd="1" destOrd="0" presId="urn:microsoft.com/office/officeart/2016/7/layout/RepeatingBendingProcessNew"/>
    <dgm:cxn modelId="{3FF82AFB-54A8-4941-86A1-2D5184C607C6}" srcId="{8CC86812-9C73-4889-9C38-8AAB2C403779}" destId="{569396FC-F9C9-4A32-A083-5096DF10E367}" srcOrd="1" destOrd="0" parTransId="{022BBF72-12D9-4391-ABCA-9E614C7869BA}" sibTransId="{DF373F41-DAE8-4DAD-9462-96F66FEF2C57}"/>
    <dgm:cxn modelId="{33855B7F-FCE3-4FFD-A86F-699BD57A8DAA}" type="presParOf" srcId="{BBC14AEA-6C45-4839-87FC-1FD5B523261D}" destId="{CFC87D5E-3B5F-4C50-9A66-258C9F7A7FC0}" srcOrd="0" destOrd="0" presId="urn:microsoft.com/office/officeart/2016/7/layout/RepeatingBendingProcessNew"/>
    <dgm:cxn modelId="{B00405A2-AEB9-4983-BFFF-FC7A067691CA}" type="presParOf" srcId="{BBC14AEA-6C45-4839-87FC-1FD5B523261D}" destId="{DB7F6D78-0E12-4C2B-931A-A971E63F3CBD}" srcOrd="1" destOrd="0" presId="urn:microsoft.com/office/officeart/2016/7/layout/RepeatingBendingProcessNew"/>
    <dgm:cxn modelId="{B3524CB7-ABAC-4E72-B05B-DE286C30DCEA}" type="presParOf" srcId="{DB7F6D78-0E12-4C2B-931A-A971E63F3CBD}" destId="{27BB3780-B9A7-498C-8699-0ECD7EBBCA07}" srcOrd="0" destOrd="0" presId="urn:microsoft.com/office/officeart/2016/7/layout/RepeatingBendingProcessNew"/>
    <dgm:cxn modelId="{94BD9464-2EAB-4DAB-8A5C-B23195F83ECB}" type="presParOf" srcId="{BBC14AEA-6C45-4839-87FC-1FD5B523261D}" destId="{E5D2DC59-D47A-490D-84D9-7BFB8CF8644E}" srcOrd="2" destOrd="0" presId="urn:microsoft.com/office/officeart/2016/7/layout/RepeatingBendingProcessNew"/>
    <dgm:cxn modelId="{98CB2E16-3D9F-4132-8270-04363C5A607F}" type="presParOf" srcId="{BBC14AEA-6C45-4839-87FC-1FD5B523261D}" destId="{33803D0D-526A-4D04-9454-5AC1E5DA3E9B}" srcOrd="3" destOrd="0" presId="urn:microsoft.com/office/officeart/2016/7/layout/RepeatingBendingProcessNew"/>
    <dgm:cxn modelId="{F14C8133-EC5F-4996-96D4-43129F68D34B}" type="presParOf" srcId="{33803D0D-526A-4D04-9454-5AC1E5DA3E9B}" destId="{FFE99E1D-AC84-449F-BDCB-855363EEB3E8}" srcOrd="0" destOrd="0" presId="urn:microsoft.com/office/officeart/2016/7/layout/RepeatingBendingProcessNew"/>
    <dgm:cxn modelId="{50ADA4E0-76F3-4F2F-AC5D-CF28F086A972}" type="presParOf" srcId="{BBC14AEA-6C45-4839-87FC-1FD5B523261D}" destId="{70181A37-73CD-45C9-ADCD-F2D65CA66FDB}" srcOrd="4" destOrd="0" presId="urn:microsoft.com/office/officeart/2016/7/layout/RepeatingBendingProcessNew"/>
    <dgm:cxn modelId="{31AFE2A0-08AF-4659-B1EA-0587D8362AD0}" type="presParOf" srcId="{BBC14AEA-6C45-4839-87FC-1FD5B523261D}" destId="{994D9944-7ACD-4260-870F-57F9927304B2}" srcOrd="5" destOrd="0" presId="urn:microsoft.com/office/officeart/2016/7/layout/RepeatingBendingProcessNew"/>
    <dgm:cxn modelId="{931138FD-B412-4B8A-9A2A-828ED8DE11CA}" type="presParOf" srcId="{994D9944-7ACD-4260-870F-57F9927304B2}" destId="{B4A6FE8A-789B-4D73-A607-7A7F846DC422}" srcOrd="0" destOrd="0" presId="urn:microsoft.com/office/officeart/2016/7/layout/RepeatingBendingProcessNew"/>
    <dgm:cxn modelId="{9F44A3E4-5441-4E90-80C5-8D2AB4B8752E}" type="presParOf" srcId="{BBC14AEA-6C45-4839-87FC-1FD5B523261D}" destId="{791D6784-C2B6-47E7-8B04-88B3E05227AE}" srcOrd="6" destOrd="0" presId="urn:microsoft.com/office/officeart/2016/7/layout/RepeatingBendingProcessNew"/>
    <dgm:cxn modelId="{95E3C0AD-04F5-404E-864C-085EB6A8A1F5}" type="presParOf" srcId="{BBC14AEA-6C45-4839-87FC-1FD5B523261D}" destId="{BAEC3793-8466-4A96-82A9-7D962A2CFAD6}" srcOrd="7" destOrd="0" presId="urn:microsoft.com/office/officeart/2016/7/layout/RepeatingBendingProcessNew"/>
    <dgm:cxn modelId="{778A93B0-51B8-45FE-89CF-3D99A916ACAA}" type="presParOf" srcId="{BAEC3793-8466-4A96-82A9-7D962A2CFAD6}" destId="{DEE29471-1308-43DF-A103-29AC21F2013A}" srcOrd="0" destOrd="0" presId="urn:microsoft.com/office/officeart/2016/7/layout/RepeatingBendingProcessNew"/>
    <dgm:cxn modelId="{E80BCB39-50B9-40EB-9A11-28F4F7D7E6D7}" type="presParOf" srcId="{BBC14AEA-6C45-4839-87FC-1FD5B523261D}" destId="{F4E74CAC-06B3-4E78-8293-ADAA7050440A}" srcOrd="8" destOrd="0" presId="urn:microsoft.com/office/officeart/2016/7/layout/RepeatingBendingProcessNew"/>
    <dgm:cxn modelId="{5256C007-EC8A-486A-A52D-0B8A203A363F}" type="presParOf" srcId="{BBC14AEA-6C45-4839-87FC-1FD5B523261D}" destId="{E4EA8A68-D4B6-4AD9-B8B4-A6F660851A02}" srcOrd="9" destOrd="0" presId="urn:microsoft.com/office/officeart/2016/7/layout/RepeatingBendingProcessNew"/>
    <dgm:cxn modelId="{9024027C-5D20-49FE-BBD2-BB69CD28D4B9}" type="presParOf" srcId="{E4EA8A68-D4B6-4AD9-B8B4-A6F660851A02}" destId="{FA149193-54A9-411E-AC2C-4D33EF146743}" srcOrd="0" destOrd="0" presId="urn:microsoft.com/office/officeart/2016/7/layout/RepeatingBendingProcessNew"/>
    <dgm:cxn modelId="{A70381BB-8E31-4F74-9C9B-A247843F2EF4}" type="presParOf" srcId="{BBC14AEA-6C45-4839-87FC-1FD5B523261D}" destId="{3394FEBC-5A49-49B7-B6B9-EC4935B2A3A8}"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F6D78-0E12-4C2B-931A-A971E63F3CBD}">
      <dsp:nvSpPr>
        <dsp:cNvPr id="0" name=""/>
        <dsp:cNvSpPr/>
      </dsp:nvSpPr>
      <dsp:spPr>
        <a:xfrm>
          <a:off x="3625559" y="1501649"/>
          <a:ext cx="677807" cy="91440"/>
        </a:xfrm>
        <a:custGeom>
          <a:avLst/>
          <a:gdLst/>
          <a:ahLst/>
          <a:cxnLst/>
          <a:rect l="0" t="0" r="0" b="0"/>
          <a:pathLst>
            <a:path>
              <a:moveTo>
                <a:pt x="0" y="45720"/>
              </a:moveTo>
              <a:lnTo>
                <a:pt x="67780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46753" y="1543324"/>
        <a:ext cx="35420" cy="8090"/>
      </dsp:txXfrm>
    </dsp:sp>
    <dsp:sp modelId="{CFC87D5E-3B5F-4C50-9A66-258C9F7A7FC0}">
      <dsp:nvSpPr>
        <dsp:cNvPr id="0" name=""/>
        <dsp:cNvSpPr/>
      </dsp:nvSpPr>
      <dsp:spPr>
        <a:xfrm>
          <a:off x="109942" y="492144"/>
          <a:ext cx="3517417" cy="21104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56" tIns="180918" rIns="172356" bIns="180918" numCol="1" spcCol="1270" anchor="ctr" anchorCtr="0">
          <a:noAutofit/>
        </a:bodyPr>
        <a:lstStyle/>
        <a:p>
          <a:pPr marL="0" lvl="0" indent="0" algn="ctr" defTabSz="889000">
            <a:lnSpc>
              <a:spcPct val="90000"/>
            </a:lnSpc>
            <a:spcBef>
              <a:spcPct val="0"/>
            </a:spcBef>
            <a:spcAft>
              <a:spcPct val="35000"/>
            </a:spcAft>
            <a:buNone/>
          </a:pPr>
          <a:r>
            <a:rPr lang="en-US" sz="2000" b="0" i="0" kern="1200"/>
            <a:t>Even when a careful decision analysis has been conducted, the uncertain future events make the final consequence uncertain.</a:t>
          </a:r>
          <a:endParaRPr lang="en-US" sz="2000" kern="1200"/>
        </a:p>
      </dsp:txBody>
      <dsp:txXfrm>
        <a:off x="109942" y="492144"/>
        <a:ext cx="3517417" cy="2110450"/>
      </dsp:txXfrm>
    </dsp:sp>
    <dsp:sp modelId="{33803D0D-526A-4D04-9454-5AC1E5DA3E9B}">
      <dsp:nvSpPr>
        <dsp:cNvPr id="0" name=""/>
        <dsp:cNvSpPr/>
      </dsp:nvSpPr>
      <dsp:spPr>
        <a:xfrm>
          <a:off x="7851384" y="1501649"/>
          <a:ext cx="778405" cy="91440"/>
        </a:xfrm>
        <a:custGeom>
          <a:avLst/>
          <a:gdLst/>
          <a:ahLst/>
          <a:cxnLst/>
          <a:rect l="0" t="0" r="0" b="0"/>
          <a:pathLst>
            <a:path>
              <a:moveTo>
                <a:pt x="0" y="45720"/>
              </a:moveTo>
              <a:lnTo>
                <a:pt x="77840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20362" y="1543324"/>
        <a:ext cx="40450" cy="8090"/>
      </dsp:txXfrm>
    </dsp:sp>
    <dsp:sp modelId="{E5D2DC59-D47A-490D-84D9-7BFB8CF8644E}">
      <dsp:nvSpPr>
        <dsp:cNvPr id="0" name=""/>
        <dsp:cNvSpPr/>
      </dsp:nvSpPr>
      <dsp:spPr>
        <a:xfrm>
          <a:off x="4335767" y="492144"/>
          <a:ext cx="3517417" cy="21104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56" tIns="180918" rIns="172356" bIns="180918" numCol="1" spcCol="1270" anchor="ctr" anchorCtr="0">
          <a:noAutofit/>
        </a:bodyPr>
        <a:lstStyle/>
        <a:p>
          <a:pPr marL="0" lvl="0" indent="0" algn="ctr" defTabSz="889000">
            <a:lnSpc>
              <a:spcPct val="90000"/>
            </a:lnSpc>
            <a:spcBef>
              <a:spcPct val="0"/>
            </a:spcBef>
            <a:spcAft>
              <a:spcPct val="35000"/>
            </a:spcAft>
            <a:buNone/>
          </a:pPr>
          <a:r>
            <a:rPr lang="en-US" sz="2000" b="0" i="0" kern="1200"/>
            <a:t>In some cases, the selected decision alternative may provide good or excellent results.</a:t>
          </a:r>
          <a:endParaRPr lang="en-US" sz="2000" kern="1200"/>
        </a:p>
      </dsp:txBody>
      <dsp:txXfrm>
        <a:off x="4335767" y="492144"/>
        <a:ext cx="3517417" cy="2110450"/>
      </dsp:txXfrm>
    </dsp:sp>
    <dsp:sp modelId="{994D9944-7ACD-4260-870F-57F9927304B2}">
      <dsp:nvSpPr>
        <dsp:cNvPr id="0" name=""/>
        <dsp:cNvSpPr/>
      </dsp:nvSpPr>
      <dsp:spPr>
        <a:xfrm>
          <a:off x="1868650" y="2600794"/>
          <a:ext cx="8552248" cy="778405"/>
        </a:xfrm>
        <a:custGeom>
          <a:avLst/>
          <a:gdLst/>
          <a:ahLst/>
          <a:cxnLst/>
          <a:rect l="0" t="0" r="0" b="0"/>
          <a:pathLst>
            <a:path>
              <a:moveTo>
                <a:pt x="8552248" y="0"/>
              </a:moveTo>
              <a:lnTo>
                <a:pt x="8552248" y="406302"/>
              </a:lnTo>
              <a:lnTo>
                <a:pt x="0" y="406302"/>
              </a:lnTo>
              <a:lnTo>
                <a:pt x="0" y="77840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30014" y="2985952"/>
        <a:ext cx="429521" cy="8090"/>
      </dsp:txXfrm>
    </dsp:sp>
    <dsp:sp modelId="{70181A37-73CD-45C9-ADCD-F2D65CA66FDB}">
      <dsp:nvSpPr>
        <dsp:cNvPr id="0" name=""/>
        <dsp:cNvSpPr/>
      </dsp:nvSpPr>
      <dsp:spPr>
        <a:xfrm>
          <a:off x="8662190" y="492144"/>
          <a:ext cx="3517417" cy="21104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56" tIns="180918" rIns="172356" bIns="180918" numCol="1" spcCol="1270" anchor="ctr" anchorCtr="0">
          <a:noAutofit/>
        </a:bodyPr>
        <a:lstStyle/>
        <a:p>
          <a:pPr marL="0" lvl="0" indent="0" algn="ctr" defTabSz="889000">
            <a:lnSpc>
              <a:spcPct val="90000"/>
            </a:lnSpc>
            <a:spcBef>
              <a:spcPct val="0"/>
            </a:spcBef>
            <a:spcAft>
              <a:spcPct val="35000"/>
            </a:spcAft>
            <a:buNone/>
          </a:pPr>
          <a:r>
            <a:rPr lang="en-US" sz="2000" b="0" i="0" kern="1200"/>
            <a:t>In other cases, a relatively unlikely future event may occur, causing the selected decision alternative to provide only fair or even poor results.</a:t>
          </a:r>
          <a:endParaRPr lang="en-US" sz="2000" kern="1200"/>
        </a:p>
      </dsp:txBody>
      <dsp:txXfrm>
        <a:off x="8662190" y="492144"/>
        <a:ext cx="3517417" cy="2110450"/>
      </dsp:txXfrm>
    </dsp:sp>
    <dsp:sp modelId="{BAEC3793-8466-4A96-82A9-7D962A2CFAD6}">
      <dsp:nvSpPr>
        <dsp:cNvPr id="0" name=""/>
        <dsp:cNvSpPr/>
      </dsp:nvSpPr>
      <dsp:spPr>
        <a:xfrm>
          <a:off x="3625559" y="4421105"/>
          <a:ext cx="677807" cy="91440"/>
        </a:xfrm>
        <a:custGeom>
          <a:avLst/>
          <a:gdLst/>
          <a:ahLst/>
          <a:cxnLst/>
          <a:rect l="0" t="0" r="0" b="0"/>
          <a:pathLst>
            <a:path>
              <a:moveTo>
                <a:pt x="0" y="45720"/>
              </a:moveTo>
              <a:lnTo>
                <a:pt x="67780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46753" y="4462780"/>
        <a:ext cx="35420" cy="8090"/>
      </dsp:txXfrm>
    </dsp:sp>
    <dsp:sp modelId="{791D6784-C2B6-47E7-8B04-88B3E05227AE}">
      <dsp:nvSpPr>
        <dsp:cNvPr id="0" name=""/>
        <dsp:cNvSpPr/>
      </dsp:nvSpPr>
      <dsp:spPr>
        <a:xfrm>
          <a:off x="109942" y="3411600"/>
          <a:ext cx="3517417" cy="21104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56" tIns="180918" rIns="172356" bIns="180918" numCol="1" spcCol="1270" anchor="ctr" anchorCtr="0">
          <a:noAutofit/>
        </a:bodyPr>
        <a:lstStyle/>
        <a:p>
          <a:pPr marL="0" lvl="0" indent="0" algn="ctr" defTabSz="889000">
            <a:lnSpc>
              <a:spcPct val="90000"/>
            </a:lnSpc>
            <a:spcBef>
              <a:spcPct val="0"/>
            </a:spcBef>
            <a:spcAft>
              <a:spcPct val="35000"/>
            </a:spcAft>
            <a:buNone/>
          </a:pPr>
          <a:r>
            <a:rPr lang="en-US" sz="2000" b="0" i="0" kern="1200"/>
            <a:t>The risk associated with any decision alternative is a direct result of the uncertainty associated with the final consequence.</a:t>
          </a:r>
          <a:endParaRPr lang="en-US" sz="2000" kern="1200"/>
        </a:p>
      </dsp:txBody>
      <dsp:txXfrm>
        <a:off x="109942" y="3411600"/>
        <a:ext cx="3517417" cy="2110450"/>
      </dsp:txXfrm>
    </dsp:sp>
    <dsp:sp modelId="{E4EA8A68-D4B6-4AD9-B8B4-A6F660851A02}">
      <dsp:nvSpPr>
        <dsp:cNvPr id="0" name=""/>
        <dsp:cNvSpPr/>
      </dsp:nvSpPr>
      <dsp:spPr>
        <a:xfrm>
          <a:off x="7851384" y="4421105"/>
          <a:ext cx="778405" cy="91440"/>
        </a:xfrm>
        <a:custGeom>
          <a:avLst/>
          <a:gdLst/>
          <a:ahLst/>
          <a:cxnLst/>
          <a:rect l="0" t="0" r="0" b="0"/>
          <a:pathLst>
            <a:path>
              <a:moveTo>
                <a:pt x="0" y="45720"/>
              </a:moveTo>
              <a:lnTo>
                <a:pt x="77840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20362" y="4462780"/>
        <a:ext cx="40450" cy="8090"/>
      </dsp:txXfrm>
    </dsp:sp>
    <dsp:sp modelId="{F4E74CAC-06B3-4E78-8293-ADAA7050440A}">
      <dsp:nvSpPr>
        <dsp:cNvPr id="0" name=""/>
        <dsp:cNvSpPr/>
      </dsp:nvSpPr>
      <dsp:spPr>
        <a:xfrm>
          <a:off x="4335767" y="3411600"/>
          <a:ext cx="3517417" cy="21104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56" tIns="180918" rIns="172356" bIns="180918" numCol="1" spcCol="1270" anchor="ctr" anchorCtr="0">
          <a:noAutofit/>
        </a:bodyPr>
        <a:lstStyle/>
        <a:p>
          <a:pPr marL="0" lvl="0" indent="0" algn="ctr" defTabSz="889000">
            <a:lnSpc>
              <a:spcPct val="90000"/>
            </a:lnSpc>
            <a:spcBef>
              <a:spcPct val="0"/>
            </a:spcBef>
            <a:spcAft>
              <a:spcPct val="35000"/>
            </a:spcAft>
            <a:buNone/>
          </a:pPr>
          <a:r>
            <a:rPr lang="en-US" sz="2000" b="0" i="0" kern="1200"/>
            <a:t>A good decision analysis includes careful consideration of risk.</a:t>
          </a:r>
          <a:endParaRPr lang="en-US" sz="2000" kern="1200"/>
        </a:p>
      </dsp:txBody>
      <dsp:txXfrm>
        <a:off x="4335767" y="3411600"/>
        <a:ext cx="3517417" cy="2110450"/>
      </dsp:txXfrm>
    </dsp:sp>
    <dsp:sp modelId="{3394FEBC-5A49-49B7-B6B9-EC4935B2A3A8}">
      <dsp:nvSpPr>
        <dsp:cNvPr id="0" name=""/>
        <dsp:cNvSpPr/>
      </dsp:nvSpPr>
      <dsp:spPr>
        <a:xfrm>
          <a:off x="8662190" y="3411600"/>
          <a:ext cx="3517417" cy="21104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56" tIns="180918" rIns="172356" bIns="180918" numCol="1" spcCol="1270" anchor="ctr" anchorCtr="0">
          <a:noAutofit/>
        </a:bodyPr>
        <a:lstStyle/>
        <a:p>
          <a:pPr marL="0" lvl="0" indent="0" algn="ctr" defTabSz="889000">
            <a:lnSpc>
              <a:spcPct val="90000"/>
            </a:lnSpc>
            <a:spcBef>
              <a:spcPct val="0"/>
            </a:spcBef>
            <a:spcAft>
              <a:spcPct val="35000"/>
            </a:spcAft>
            <a:buNone/>
          </a:pPr>
          <a:r>
            <a:rPr lang="en-US" sz="2000" b="0" i="0" kern="1200"/>
            <a:t>Through risk analysis the decision maker is provided with probability information about the favorable as well as the unfavorable consequences that may occur.</a:t>
          </a:r>
          <a:endParaRPr lang="en-US" sz="2000" kern="1200"/>
        </a:p>
      </dsp:txBody>
      <dsp:txXfrm>
        <a:off x="8662190" y="3411600"/>
        <a:ext cx="3517417" cy="211045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BFA85-E2B0-4490-B8BD-83365E2DC7FE}" type="datetimeFigureOut">
              <a:rPr lang="en-US" smtClean="0"/>
              <a:t>14/8/2024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AE0E2-B81A-4957-86C7-4DBF55C52118}" type="slidenum">
              <a:rPr lang="en-US" smtClean="0"/>
              <a:t>‹#›</a:t>
            </a:fld>
            <a:endParaRPr lang="en-US"/>
          </a:p>
        </p:txBody>
      </p:sp>
    </p:spTree>
    <p:extLst>
      <p:ext uri="{BB962C8B-B14F-4D97-AF65-F5344CB8AC3E}">
        <p14:creationId xmlns:p14="http://schemas.microsoft.com/office/powerpoint/2010/main" val="425918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AE0E2-B81A-4957-86C7-4DBF55C52118}" type="slidenum">
              <a:rPr lang="en-US" smtClean="0"/>
              <a:t>48</a:t>
            </a:fld>
            <a:endParaRPr lang="en-US"/>
          </a:p>
        </p:txBody>
      </p:sp>
    </p:spTree>
    <p:extLst>
      <p:ext uri="{BB962C8B-B14F-4D97-AF65-F5344CB8AC3E}">
        <p14:creationId xmlns:p14="http://schemas.microsoft.com/office/powerpoint/2010/main" val="92753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AE0E2-B81A-4957-86C7-4DBF55C52118}" type="slidenum">
              <a:rPr lang="en-US" smtClean="0"/>
              <a:t>49</a:t>
            </a:fld>
            <a:endParaRPr lang="en-US"/>
          </a:p>
        </p:txBody>
      </p:sp>
    </p:spTree>
    <p:extLst>
      <p:ext uri="{BB962C8B-B14F-4D97-AF65-F5344CB8AC3E}">
        <p14:creationId xmlns:p14="http://schemas.microsoft.com/office/powerpoint/2010/main" val="34043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C845D0-74F4-49D1-A16E-3CB8EA625E24}" type="datetimeFigureOut">
              <a:rPr lang="en-US" smtClean="0"/>
              <a:t>14/8/2024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CDDFD-35BA-4EB5-BDE4-909150FD3F35}" type="slidenum">
              <a:rPr lang="en-US" smtClean="0"/>
              <a:t>‹#›</a:t>
            </a:fld>
            <a:endParaRPr lang="en-US"/>
          </a:p>
        </p:txBody>
      </p:sp>
    </p:spTree>
    <p:extLst>
      <p:ext uri="{BB962C8B-B14F-4D97-AF65-F5344CB8AC3E}">
        <p14:creationId xmlns:p14="http://schemas.microsoft.com/office/powerpoint/2010/main" val="274148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C845D0-74F4-49D1-A16E-3CB8EA625E24}" type="datetimeFigureOut">
              <a:rPr lang="en-US" smtClean="0"/>
              <a:t>14/8/2024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CDDFD-35BA-4EB5-BDE4-909150FD3F35}" type="slidenum">
              <a:rPr lang="en-US" smtClean="0"/>
              <a:t>‹#›</a:t>
            </a:fld>
            <a:endParaRPr lang="en-US"/>
          </a:p>
        </p:txBody>
      </p:sp>
    </p:spTree>
    <p:extLst>
      <p:ext uri="{BB962C8B-B14F-4D97-AF65-F5344CB8AC3E}">
        <p14:creationId xmlns:p14="http://schemas.microsoft.com/office/powerpoint/2010/main" val="261180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C845D0-74F4-49D1-A16E-3CB8EA625E24}" type="datetimeFigureOut">
              <a:rPr lang="en-US" smtClean="0"/>
              <a:t>14/8/2024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CDDFD-35BA-4EB5-BDE4-909150FD3F35}" type="slidenum">
              <a:rPr lang="en-US" smtClean="0"/>
              <a:t>‹#›</a:t>
            </a:fld>
            <a:endParaRPr lang="en-US"/>
          </a:p>
        </p:txBody>
      </p:sp>
    </p:spTree>
    <p:extLst>
      <p:ext uri="{BB962C8B-B14F-4D97-AF65-F5344CB8AC3E}">
        <p14:creationId xmlns:p14="http://schemas.microsoft.com/office/powerpoint/2010/main" val="410288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C845D0-74F4-49D1-A16E-3CB8EA625E24}" type="datetimeFigureOut">
              <a:rPr lang="en-US" smtClean="0"/>
              <a:t>14/8/2024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CDDFD-35BA-4EB5-BDE4-909150FD3F35}" type="slidenum">
              <a:rPr lang="en-US" smtClean="0"/>
              <a:t>‹#›</a:t>
            </a:fld>
            <a:endParaRPr lang="en-US"/>
          </a:p>
        </p:txBody>
      </p:sp>
    </p:spTree>
    <p:extLst>
      <p:ext uri="{BB962C8B-B14F-4D97-AF65-F5344CB8AC3E}">
        <p14:creationId xmlns:p14="http://schemas.microsoft.com/office/powerpoint/2010/main" val="155714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C845D0-74F4-49D1-A16E-3CB8EA625E24}" type="datetimeFigureOut">
              <a:rPr lang="en-US" smtClean="0"/>
              <a:t>14/8/2024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CDDFD-35BA-4EB5-BDE4-909150FD3F35}" type="slidenum">
              <a:rPr lang="en-US" smtClean="0"/>
              <a:t>‹#›</a:t>
            </a:fld>
            <a:endParaRPr lang="en-US"/>
          </a:p>
        </p:txBody>
      </p:sp>
    </p:spTree>
    <p:extLst>
      <p:ext uri="{BB962C8B-B14F-4D97-AF65-F5344CB8AC3E}">
        <p14:creationId xmlns:p14="http://schemas.microsoft.com/office/powerpoint/2010/main" val="134464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C845D0-74F4-49D1-A16E-3CB8EA625E24}" type="datetimeFigureOut">
              <a:rPr lang="en-US" smtClean="0"/>
              <a:t>14/8/2024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CDDFD-35BA-4EB5-BDE4-909150FD3F35}" type="slidenum">
              <a:rPr lang="en-US" smtClean="0"/>
              <a:t>‹#›</a:t>
            </a:fld>
            <a:endParaRPr lang="en-US"/>
          </a:p>
        </p:txBody>
      </p:sp>
    </p:spTree>
    <p:extLst>
      <p:ext uri="{BB962C8B-B14F-4D97-AF65-F5344CB8AC3E}">
        <p14:creationId xmlns:p14="http://schemas.microsoft.com/office/powerpoint/2010/main" val="259443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C845D0-74F4-49D1-A16E-3CB8EA625E24}" type="datetimeFigureOut">
              <a:rPr lang="en-US" smtClean="0"/>
              <a:t>14/8/2024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CDDFD-35BA-4EB5-BDE4-909150FD3F35}" type="slidenum">
              <a:rPr lang="en-US" smtClean="0"/>
              <a:t>‹#›</a:t>
            </a:fld>
            <a:endParaRPr lang="en-US"/>
          </a:p>
        </p:txBody>
      </p:sp>
    </p:spTree>
    <p:extLst>
      <p:ext uri="{BB962C8B-B14F-4D97-AF65-F5344CB8AC3E}">
        <p14:creationId xmlns:p14="http://schemas.microsoft.com/office/powerpoint/2010/main" val="413330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C845D0-74F4-49D1-A16E-3CB8EA625E24}" type="datetimeFigureOut">
              <a:rPr lang="en-US" smtClean="0"/>
              <a:t>14/8/2024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CDDFD-35BA-4EB5-BDE4-909150FD3F35}" type="slidenum">
              <a:rPr lang="en-US" smtClean="0"/>
              <a:t>‹#›</a:t>
            </a:fld>
            <a:endParaRPr lang="en-US"/>
          </a:p>
        </p:txBody>
      </p:sp>
    </p:spTree>
    <p:extLst>
      <p:ext uri="{BB962C8B-B14F-4D97-AF65-F5344CB8AC3E}">
        <p14:creationId xmlns:p14="http://schemas.microsoft.com/office/powerpoint/2010/main" val="92098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845D0-74F4-49D1-A16E-3CB8EA625E24}" type="datetimeFigureOut">
              <a:rPr lang="en-US" smtClean="0"/>
              <a:t>14/8/2024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CDDFD-35BA-4EB5-BDE4-909150FD3F35}" type="slidenum">
              <a:rPr lang="en-US" smtClean="0"/>
              <a:t>‹#›</a:t>
            </a:fld>
            <a:endParaRPr lang="en-US"/>
          </a:p>
        </p:txBody>
      </p:sp>
    </p:spTree>
    <p:extLst>
      <p:ext uri="{BB962C8B-B14F-4D97-AF65-F5344CB8AC3E}">
        <p14:creationId xmlns:p14="http://schemas.microsoft.com/office/powerpoint/2010/main" val="326219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C845D0-74F4-49D1-A16E-3CB8EA625E24}" type="datetimeFigureOut">
              <a:rPr lang="en-US" smtClean="0"/>
              <a:t>14/8/2024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CDDFD-35BA-4EB5-BDE4-909150FD3F35}" type="slidenum">
              <a:rPr lang="en-US" smtClean="0"/>
              <a:t>‹#›</a:t>
            </a:fld>
            <a:endParaRPr lang="en-US"/>
          </a:p>
        </p:txBody>
      </p:sp>
    </p:spTree>
    <p:extLst>
      <p:ext uri="{BB962C8B-B14F-4D97-AF65-F5344CB8AC3E}">
        <p14:creationId xmlns:p14="http://schemas.microsoft.com/office/powerpoint/2010/main" val="296189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C845D0-74F4-49D1-A16E-3CB8EA625E24}" type="datetimeFigureOut">
              <a:rPr lang="en-US" smtClean="0"/>
              <a:t>14/8/2024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CDDFD-35BA-4EB5-BDE4-909150FD3F35}" type="slidenum">
              <a:rPr lang="en-US" smtClean="0"/>
              <a:t>‹#›</a:t>
            </a:fld>
            <a:endParaRPr lang="en-US"/>
          </a:p>
        </p:txBody>
      </p:sp>
    </p:spTree>
    <p:extLst>
      <p:ext uri="{BB962C8B-B14F-4D97-AF65-F5344CB8AC3E}">
        <p14:creationId xmlns:p14="http://schemas.microsoft.com/office/powerpoint/2010/main" val="138600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845D0-74F4-49D1-A16E-3CB8EA625E24}" type="datetimeFigureOut">
              <a:rPr lang="en-US" smtClean="0"/>
              <a:t>14/8/2024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CDDFD-35BA-4EB5-BDE4-909150FD3F35}" type="slidenum">
              <a:rPr lang="en-US" smtClean="0"/>
              <a:t>‹#›</a:t>
            </a:fld>
            <a:endParaRPr lang="en-US"/>
          </a:p>
        </p:txBody>
      </p:sp>
    </p:spTree>
    <p:extLst>
      <p:ext uri="{BB962C8B-B14F-4D97-AF65-F5344CB8AC3E}">
        <p14:creationId xmlns:p14="http://schemas.microsoft.com/office/powerpoint/2010/main" val="272440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0" y="2719134"/>
            <a:ext cx="4339771" cy="1200329"/>
          </a:xfrm>
          <a:prstGeom prst="rect">
            <a:avLst/>
          </a:prstGeom>
          <a:noFill/>
        </p:spPr>
        <p:txBody>
          <a:bodyPr wrap="square" rtlCol="0">
            <a:spAutoFit/>
          </a:bodyPr>
          <a:lstStyle/>
          <a:p>
            <a:r>
              <a:rPr lang="en-US" sz="7200" b="1"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a:t>
            </a:r>
            <a:r>
              <a:rPr lang="en-US" sz="7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a:t>
            </a:r>
          </a:p>
        </p:txBody>
      </p:sp>
      <p:sp>
        <p:nvSpPr>
          <p:cNvPr id="9" name="TextBox 8"/>
          <p:cNvSpPr txBox="1"/>
          <p:nvPr/>
        </p:nvSpPr>
        <p:spPr>
          <a:xfrm>
            <a:off x="2213774" y="3787438"/>
            <a:ext cx="9426683" cy="2246769"/>
          </a:xfrm>
          <a:prstGeom prst="rect">
            <a:avLst/>
          </a:prstGeom>
          <a:noFill/>
        </p:spPr>
        <p:txBody>
          <a:bodyPr wrap="none" rtlCol="0">
            <a:spAutoFit/>
          </a:bodyPr>
          <a:lstStyle/>
          <a:p>
            <a:r>
              <a:rPr lang="en-US" sz="80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Tích</a:t>
            </a:r>
            <a:r>
              <a:rPr lang="en-US"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Quyết</a:t>
            </a:r>
            <a:r>
              <a:rPr lang="en-US"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a:t>
            </a:r>
            <a:endParaRPr lang="en-US" sz="8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6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Decision Analysis)</a:t>
            </a:r>
          </a:p>
        </p:txBody>
      </p:sp>
    </p:spTree>
    <p:extLst>
      <p:ext uri="{BB962C8B-B14F-4D97-AF65-F5344CB8AC3E}">
        <p14:creationId xmlns:p14="http://schemas.microsoft.com/office/powerpoint/2010/main" val="3114455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2272" y="1175311"/>
            <a:ext cx="5405718"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a:t>
            </a:r>
            <a:r>
              <a:rPr lang="en-US" sz="3200" baseline="-25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baseline="-250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157970"/>
            <a:ext cx="12044082" cy="162709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tịch</a:t>
            </a:r>
            <a:r>
              <a:rPr lang="en-US" sz="3200" dirty="0">
                <a:latin typeface="Times New Roman" panose="02020603050405020304" pitchFamily="18" charset="0"/>
                <a:cs typeface="Times New Roman" panose="02020603050405020304" pitchFamily="18" charset="0"/>
              </a:rPr>
              <a:t> PDC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xem xét hai kết quả sự kiện có thể có cơ hội: </a:t>
            </a:r>
            <a:r>
              <a:rPr lang="vi-VN" sz="3200" b="1" dirty="0">
                <a:latin typeface="Times New Roman" panose="02020603050405020304" pitchFamily="18" charset="0"/>
                <a:cs typeface="Times New Roman" panose="02020603050405020304" pitchFamily="18" charset="0"/>
              </a:rPr>
              <a:t>nhu cầu mạnh mẽ </a:t>
            </a:r>
            <a:r>
              <a:rPr lang="vi-VN" sz="3200" dirty="0">
                <a:latin typeface="Times New Roman" panose="02020603050405020304" pitchFamily="18" charset="0"/>
                <a:cs typeface="Times New Roman" panose="02020603050405020304" pitchFamily="18" charset="0"/>
              </a:rPr>
              <a:t>và </a:t>
            </a:r>
            <a:r>
              <a:rPr lang="vi-VN" sz="3200" b="1" dirty="0">
                <a:latin typeface="Times New Roman" panose="02020603050405020304" pitchFamily="18" charset="0"/>
                <a:cs typeface="Times New Roman" panose="02020603050405020304" pitchFamily="18" charset="0"/>
              </a:rPr>
              <a:t>nhu cầu yếu</a:t>
            </a:r>
            <a:r>
              <a:rPr lang="en-US" sz="3200" b="1"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0" y="2821703"/>
            <a:ext cx="3052482" cy="1569660"/>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Kích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thước</a:t>
            </a:r>
            <a:r>
              <a:rPr lang="en-US" sz="3200" dirty="0">
                <a:latin typeface="Times New Roman" panose="02020603050405020304" pitchFamily="18" charset="0"/>
                <a:cs typeface="Times New Roman" panose="02020603050405020304" pitchFamily="18" charset="0"/>
              </a:rPr>
              <a:t>)</a:t>
            </a:r>
          </a:p>
        </p:txBody>
      </p:sp>
      <p:sp>
        <p:nvSpPr>
          <p:cNvPr id="12" name="Right Arrow 11"/>
          <p:cNvSpPr/>
          <p:nvPr/>
        </p:nvSpPr>
        <p:spPr>
          <a:xfrm>
            <a:off x="3309237" y="3424998"/>
            <a:ext cx="753035" cy="363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42420" y="2660118"/>
            <a:ext cx="3157537" cy="2062103"/>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Nhu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a:t>
            </a:r>
            <a:r>
              <a:rPr lang="en-US" sz="3200" dirty="0">
                <a:latin typeface="Times New Roman" panose="02020603050405020304" pitchFamily="18" charset="0"/>
                <a:cs typeface="Times New Roman" panose="02020603050405020304" pitchFamily="18" charset="0"/>
              </a:rPr>
              <a:t>)</a:t>
            </a:r>
          </a:p>
        </p:txBody>
      </p:sp>
      <p:sp>
        <p:nvSpPr>
          <p:cNvPr id="14" name="Right Arrow 13"/>
          <p:cNvSpPr/>
          <p:nvPr/>
        </p:nvSpPr>
        <p:spPr>
          <a:xfrm>
            <a:off x="7628966" y="3424998"/>
            <a:ext cx="753035" cy="363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789895" y="2821703"/>
            <a:ext cx="3370728"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a:t>
            </a:r>
          </a:p>
        </p:txBody>
      </p:sp>
      <p:sp>
        <p:nvSpPr>
          <p:cNvPr id="18" name="Right Arrow 17"/>
          <p:cNvSpPr/>
          <p:nvPr/>
        </p:nvSpPr>
        <p:spPr>
          <a:xfrm rot="5400000">
            <a:off x="9516036" y="4779002"/>
            <a:ext cx="753035" cy="363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169966" y="5701553"/>
            <a:ext cx="3592650" cy="584775"/>
          </a:xfrm>
          <a:prstGeom prst="rect">
            <a:avLst/>
          </a:prstGeom>
          <a:noFill/>
        </p:spPr>
        <p:txBody>
          <a:bodyPr wrap="none" rtlCol="0">
            <a:spAutoFit/>
          </a:bodyPr>
          <a:lstStyle/>
          <a:p>
            <a:r>
              <a:rPr lang="en-US" sz="3200" b="1" i="1" dirty="0" err="1">
                <a:latin typeface="Times New Roman" panose="02020603050405020304" pitchFamily="18" charset="0"/>
                <a:cs typeface="Times New Roman" panose="02020603050405020304" pitchFamily="18" charset="0"/>
              </a:rPr>
              <a:t>Lợi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nhuận</a:t>
            </a:r>
            <a:r>
              <a:rPr lang="en-US" sz="3200" b="1"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PDC</a:t>
            </a:r>
          </a:p>
        </p:txBody>
      </p:sp>
    </p:spTree>
    <p:extLst>
      <p:ext uri="{BB962C8B-B14F-4D97-AF65-F5344CB8AC3E}">
        <p14:creationId xmlns:p14="http://schemas.microsoft.com/office/powerpoint/2010/main" val="2972400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animBg="1"/>
      <p:bldP spid="13" grpId="0"/>
      <p:bldP spid="14" grpId="0" animBg="1"/>
      <p:bldP spid="15" grpId="0"/>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698BF1-42D1-1E75-FBB0-3EC1261FFC4A}"/>
              </a:ext>
            </a:extLst>
          </p:cNvPr>
          <p:cNvPicPr>
            <a:picLocks noChangeAspect="1"/>
          </p:cNvPicPr>
          <p:nvPr/>
        </p:nvPicPr>
        <p:blipFill>
          <a:blip r:embed="rId2"/>
          <a:stretch>
            <a:fillRect/>
          </a:stretch>
        </p:blipFill>
        <p:spPr>
          <a:xfrm>
            <a:off x="224321" y="30466"/>
            <a:ext cx="11743357" cy="6827534"/>
          </a:xfrm>
          <a:prstGeom prst="rect">
            <a:avLst/>
          </a:prstGeom>
        </p:spPr>
      </p:pic>
    </p:spTree>
    <p:extLst>
      <p:ext uri="{BB962C8B-B14F-4D97-AF65-F5344CB8AC3E}">
        <p14:creationId xmlns:p14="http://schemas.microsoft.com/office/powerpoint/2010/main" val="63420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469" y="0"/>
            <a:ext cx="3653564" cy="646331"/>
          </a:xfrm>
          <a:prstGeom prst="rect">
            <a:avLst/>
          </a:prstGeom>
          <a:noFill/>
        </p:spPr>
        <p:txBody>
          <a:bodyPr wrap="none" rtlCol="0">
            <a:spAutoFit/>
          </a:bodyPr>
          <a:lstStyle/>
          <a:p>
            <a:r>
              <a:rPr lang="en-US" sz="3600" b="1" dirty="0" err="1">
                <a:solidFill>
                  <a:srgbClr val="002060"/>
                </a:solidFill>
                <a:latin typeface="Times New Roman" panose="02020603050405020304" pitchFamily="18" charset="0"/>
                <a:cs typeface="Times New Roman" panose="02020603050405020304" pitchFamily="18" charset="0"/>
              </a:rPr>
              <a:t>Đồ</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thị</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ảnh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hưởng</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42140" y="598612"/>
            <a:ext cx="11953023"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474509" y="6336530"/>
            <a:ext cx="1688283" cy="584775"/>
          </a:xfrm>
          <a:prstGeom prst="rect">
            <a:avLst/>
          </a:prstGeom>
          <a:noFill/>
        </p:spPr>
        <p:txBody>
          <a:bodyPr wrap="none" rtlCol="0">
            <a:spAutoFit/>
          </a:bodyPr>
          <a:lstStyle/>
          <a:p>
            <a:r>
              <a:rPr lang="en-US" sz="3200" b="1" i="1" dirty="0" err="1">
                <a:latin typeface="Times New Roman" panose="02020603050405020304" pitchFamily="18" charset="0"/>
                <a:cs typeface="Times New Roman" panose="02020603050405020304" pitchFamily="18" charset="0"/>
              </a:rPr>
              <a:t>Hình</a:t>
            </a:r>
            <a:r>
              <a:rPr lang="en-US" sz="3200" b="1" i="1" dirty="0">
                <a:latin typeface="Times New Roman" panose="02020603050405020304" pitchFamily="18" charset="0"/>
                <a:cs typeface="Times New Roman" panose="02020603050405020304" pitchFamily="18" charset="0"/>
              </a:rPr>
              <a:t> 4.1</a:t>
            </a:r>
          </a:p>
        </p:txBody>
      </p:sp>
      <p:sp>
        <p:nvSpPr>
          <p:cNvPr id="6" name="Oval 5"/>
          <p:cNvSpPr/>
          <p:nvPr/>
        </p:nvSpPr>
        <p:spPr>
          <a:xfrm>
            <a:off x="6105377" y="1822348"/>
            <a:ext cx="1800665" cy="161593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Nhu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cầu</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Diamond 6"/>
          <p:cNvSpPr/>
          <p:nvPr/>
        </p:nvSpPr>
        <p:spPr>
          <a:xfrm>
            <a:off x="5774787" y="4420289"/>
            <a:ext cx="2461847" cy="1589649"/>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Lợi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nhuận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75580" y="4571999"/>
            <a:ext cx="2278967" cy="113948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Kích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thước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cư</a:t>
            </a:r>
            <a:endParaRPr lang="en-US" sz="3200" dirty="0">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a:stCxn id="6" idx="4"/>
            <a:endCxn id="7" idx="0"/>
          </p:cNvCxnSpPr>
          <p:nvPr/>
        </p:nvCxnSpPr>
        <p:spPr>
          <a:xfrm>
            <a:off x="7005710" y="3438285"/>
            <a:ext cx="1" cy="9820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7" idx="1"/>
          </p:cNvCxnSpPr>
          <p:nvPr/>
        </p:nvCxnSpPr>
        <p:spPr>
          <a:xfrm>
            <a:off x="3854547" y="5141741"/>
            <a:ext cx="1920240" cy="733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236634" y="1831252"/>
            <a:ext cx="2533450" cy="1200329"/>
          </a:xfrm>
          <a:prstGeom prst="rect">
            <a:avLst/>
          </a:prstGeom>
          <a:noFill/>
        </p:spPr>
        <p:txBody>
          <a:bodyPr wrap="none" rtlCol="0">
            <a:spAutoFit/>
          </a:bodyPr>
          <a:lstStyle/>
          <a:p>
            <a:r>
              <a:rPr lang="en-US" sz="2400" u="sng" dirty="0" err="1">
                <a:latin typeface="Times New Roman" panose="02020603050405020304" pitchFamily="18" charset="0"/>
                <a:cs typeface="Times New Roman" panose="02020603050405020304" pitchFamily="18" charset="0"/>
              </a:rPr>
              <a:t>Trạng</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thái</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tự</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nhiên</a:t>
            </a:r>
            <a:endParaRPr lang="en-US" sz="2400" u="sng"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(s</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(s</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p:txBody>
      </p:sp>
      <p:sp>
        <p:nvSpPr>
          <p:cNvPr id="24" name="TextBox 23"/>
          <p:cNvSpPr txBox="1"/>
          <p:nvPr/>
        </p:nvSpPr>
        <p:spPr>
          <a:xfrm>
            <a:off x="7906042" y="5804525"/>
            <a:ext cx="2396810" cy="461665"/>
          </a:xfrm>
          <a:prstGeom prst="rect">
            <a:avLst/>
          </a:prstGeom>
          <a:noFill/>
        </p:spPr>
        <p:txBody>
          <a:bodyPr wrap="none" rtlCol="0">
            <a:spAutoFit/>
          </a:bodyPr>
          <a:lstStyle/>
          <a:p>
            <a:r>
              <a:rPr lang="en-US" sz="2400" u="sng" dirty="0" err="1">
                <a:latin typeface="Times New Roman" panose="02020603050405020304" pitchFamily="18" charset="0"/>
                <a:cs typeface="Times New Roman" panose="02020603050405020304" pitchFamily="18" charset="0"/>
              </a:rPr>
              <a:t>Hậu</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quả</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kết</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quả</a:t>
            </a:r>
            <a:r>
              <a:rPr lang="en-US" sz="2400" u="sng"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248165" y="2757670"/>
            <a:ext cx="3207266" cy="1569660"/>
          </a:xfrm>
          <a:prstGeom prst="rect">
            <a:avLst/>
          </a:prstGeom>
          <a:noFill/>
        </p:spPr>
        <p:txBody>
          <a:bodyPr wrap="square" rtlCol="0">
            <a:spAutoFit/>
          </a:bodyPr>
          <a:lstStyle/>
          <a:p>
            <a:r>
              <a:rPr lang="en-US" sz="2400" u="sng" dirty="0" err="1">
                <a:latin typeface="Times New Roman" panose="02020603050405020304" pitchFamily="18" charset="0"/>
                <a:cs typeface="Times New Roman" panose="02020603050405020304" pitchFamily="18" charset="0"/>
              </a:rPr>
              <a:t>Lựa</a:t>
            </a:r>
            <a:r>
              <a:rPr lang="en-US" sz="2400" u="sng" dirty="0">
                <a:latin typeface="Times New Roman" panose="02020603050405020304" pitchFamily="18" charset="0"/>
                <a:cs typeface="Times New Roman" panose="02020603050405020304" pitchFamily="18" charset="0"/>
              </a:rPr>
              <a:t> </a:t>
            </a:r>
            <a:r>
              <a:rPr lang="vi-VN" sz="2400" u="sng" dirty="0">
                <a:latin typeface="Times New Roman" panose="02020603050405020304" pitchFamily="18" charset="0"/>
                <a:cs typeface="Times New Roman" panose="02020603050405020304" pitchFamily="18" charset="0"/>
              </a:rPr>
              <a:t>chọn thay t</a:t>
            </a:r>
            <a:r>
              <a:rPr lang="en-US" sz="2400" u="sng" dirty="0" err="1">
                <a:latin typeface="Times New Roman" panose="02020603050405020304" pitchFamily="18" charset="0"/>
                <a:cs typeface="Times New Roman" panose="02020603050405020304" pitchFamily="18" charset="0"/>
              </a:rPr>
              <a:t>hế</a:t>
            </a:r>
            <a:endParaRPr lang="en-US" sz="2400" u="sng"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(d</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(d</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(d</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461804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24" y="16947"/>
            <a:ext cx="11537576" cy="4093428"/>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cs typeface="Times New Roman" panose="02020603050405020304" pitchFamily="18" charset="0"/>
              </a:rPr>
              <a:t>Bảng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lợi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nhuận</a:t>
            </a:r>
            <a:r>
              <a:rPr lang="en-US" sz="3600" b="1" dirty="0">
                <a:solidFill>
                  <a:srgbClr val="002060"/>
                </a:solidFill>
                <a:latin typeface="Times New Roman" panose="02020603050405020304" pitchFamily="18" charset="0"/>
                <a:cs typeface="Times New Roman" panose="02020603050405020304" pitchFamily="18" charset="0"/>
              </a:rPr>
              <a:t> ( Payoff table)</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 phân tích quyết định, hậu quả từ một sự kết hợp cụ thể của một lựa chọn quyết định và một trạng thái tự nhiên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 một </a:t>
            </a:r>
            <a:r>
              <a:rPr lang="vi-VN" sz="3200" b="1" i="1" dirty="0">
                <a:latin typeface="Times New Roman" panose="02020603050405020304" pitchFamily="18" charset="0"/>
                <a:cs typeface="Times New Roman" panose="02020603050405020304" pitchFamily="18" charset="0"/>
              </a:rPr>
              <a:t>khoản </a:t>
            </a:r>
            <a:r>
              <a:rPr lang="en-US" sz="3200" b="1" i="1" dirty="0" err="1">
                <a:latin typeface="Times New Roman" panose="02020603050405020304" pitchFamily="18" charset="0"/>
                <a:cs typeface="Times New Roman" panose="02020603050405020304" pitchFamily="18" charset="0"/>
              </a:rPr>
              <a:t>lợi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nhuận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Bảng hiển thị các khoản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nhuận</a:t>
            </a:r>
            <a:r>
              <a:rPr lang="vi-VN" sz="3200" dirty="0">
                <a:latin typeface="Times New Roman" panose="02020603050405020304" pitchFamily="18" charset="0"/>
                <a:cs typeface="Times New Roman" panose="02020603050405020304" pitchFamily="18" charset="0"/>
              </a:rPr>
              <a:t> cho tất cả các kết hợp các lựa chọn thay thế quyết định và các trạng thái tự nhiên là một </a:t>
            </a:r>
            <a:r>
              <a:rPr lang="vi-VN" sz="3200" b="1" i="1" dirty="0">
                <a:latin typeface="Times New Roman" panose="02020603050405020304" pitchFamily="18" charset="0"/>
                <a:cs typeface="Times New Roman" panose="02020603050405020304" pitchFamily="18" charset="0"/>
              </a:rPr>
              <a:t>bảng </a:t>
            </a:r>
            <a:r>
              <a:rPr lang="en-US" sz="3200" b="1" i="1" dirty="0" err="1">
                <a:latin typeface="Times New Roman" panose="02020603050405020304" pitchFamily="18" charset="0"/>
                <a:cs typeface="Times New Roman" panose="02020603050405020304" pitchFamily="18" charset="0"/>
              </a:rPr>
              <a:t>lợi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nhuận</a:t>
            </a:r>
            <a:endParaRPr lang="en-US" sz="3200" b="1" i="1"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707243702"/>
              </p:ext>
            </p:extLst>
          </p:nvPr>
        </p:nvGraphicFramePr>
        <p:xfrm>
          <a:off x="438202" y="3707065"/>
          <a:ext cx="11244282" cy="2886100"/>
        </p:xfrm>
        <a:graphic>
          <a:graphicData uri="http://schemas.openxmlformats.org/drawingml/2006/table">
            <a:tbl>
              <a:tblPr firstRow="1" firstCol="1" bandRow="1">
                <a:tableStyleId>{5C22544A-7EE6-4342-B048-85BDC9FD1C3A}</a:tableStyleId>
              </a:tblPr>
              <a:tblGrid>
                <a:gridCol w="4979959">
                  <a:extLst>
                    <a:ext uri="{9D8B030D-6E8A-4147-A177-3AD203B41FA5}">
                      <a16:colId xmlns:a16="http://schemas.microsoft.com/office/drawing/2014/main" val="20000"/>
                    </a:ext>
                  </a:extLst>
                </a:gridCol>
                <a:gridCol w="3302758">
                  <a:extLst>
                    <a:ext uri="{9D8B030D-6E8A-4147-A177-3AD203B41FA5}">
                      <a16:colId xmlns:a16="http://schemas.microsoft.com/office/drawing/2014/main" val="20001"/>
                    </a:ext>
                  </a:extLst>
                </a:gridCol>
                <a:gridCol w="2961565">
                  <a:extLst>
                    <a:ext uri="{9D8B030D-6E8A-4147-A177-3AD203B41FA5}">
                      <a16:colId xmlns:a16="http://schemas.microsoft.com/office/drawing/2014/main" val="20002"/>
                    </a:ext>
                  </a:extLst>
                </a:gridCol>
              </a:tblGrid>
              <a:tr h="577220">
                <a:tc>
                  <a:txBody>
                    <a:bodyPr/>
                    <a:lstStyle/>
                    <a:p>
                      <a:pPr marL="0" marR="0">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 </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Trạng</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thái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tự</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nhiên</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577220">
                <a:tc>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Quyết</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định</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thay</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thế</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err="1">
                          <a:solidFill>
                            <a:schemeClr val="tx1"/>
                          </a:solidFill>
                          <a:effectLst/>
                          <a:latin typeface="Times New Roman" panose="02020603050405020304" pitchFamily="18" charset="0"/>
                          <a:cs typeface="Times New Roman" panose="02020603050405020304" pitchFamily="18" charset="0"/>
                        </a:rPr>
                        <a:t>Nhu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cầu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mạnh</a:t>
                      </a:r>
                      <a:r>
                        <a:rPr lang="en-US" sz="3000" b="1" i="0" dirty="0">
                          <a:solidFill>
                            <a:schemeClr val="tx1"/>
                          </a:solidFill>
                          <a:effectLst/>
                          <a:latin typeface="Times New Roman" panose="02020603050405020304" pitchFamily="18" charset="0"/>
                          <a:cs typeface="Times New Roman" panose="02020603050405020304" pitchFamily="18" charset="0"/>
                        </a:rPr>
                        <a:t> (s1)</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err="1">
                          <a:solidFill>
                            <a:schemeClr val="tx1"/>
                          </a:solidFill>
                          <a:effectLst/>
                          <a:latin typeface="Times New Roman" panose="02020603050405020304" pitchFamily="18" charset="0"/>
                          <a:cs typeface="Times New Roman" panose="02020603050405020304" pitchFamily="18" charset="0"/>
                        </a:rPr>
                        <a:t>Nhu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cầu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yếu</a:t>
                      </a:r>
                      <a:r>
                        <a:rPr lang="en-US" sz="3000" b="1" i="0" dirty="0">
                          <a:solidFill>
                            <a:schemeClr val="tx1"/>
                          </a:solidFill>
                          <a:effectLst/>
                          <a:latin typeface="Times New Roman" panose="02020603050405020304" pitchFamily="18" charset="0"/>
                          <a:cs typeface="Times New Roman" panose="02020603050405020304" pitchFamily="18" charset="0"/>
                        </a:rPr>
                        <a:t> (s2)</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nhỏ</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1</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8</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a:solidFill>
                            <a:schemeClr val="tx1"/>
                          </a:solidFill>
                          <a:effectLst/>
                          <a:latin typeface="Times New Roman" panose="02020603050405020304" pitchFamily="18" charset="0"/>
                          <a:cs typeface="Times New Roman" panose="02020603050405020304" pitchFamily="18" charset="0"/>
                        </a:rPr>
                        <a:t>7</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trung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bình</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2</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14</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a:solidFill>
                            <a:schemeClr val="tx1"/>
                          </a:solidFill>
                          <a:effectLst/>
                          <a:latin typeface="Times New Roman" panose="02020603050405020304" pitchFamily="18" charset="0"/>
                          <a:cs typeface="Times New Roman" panose="02020603050405020304" pitchFamily="18" charset="0"/>
                        </a:rPr>
                        <a:t>5</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lớn</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3</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20</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-9</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3611527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1327E5-755C-23F0-4768-F496E478CA51}"/>
              </a:ext>
            </a:extLst>
          </p:cNvPr>
          <p:cNvPicPr>
            <a:picLocks noChangeAspect="1"/>
          </p:cNvPicPr>
          <p:nvPr/>
        </p:nvPicPr>
        <p:blipFill>
          <a:blip r:embed="rId2"/>
          <a:stretch>
            <a:fillRect/>
          </a:stretch>
        </p:blipFill>
        <p:spPr>
          <a:xfrm>
            <a:off x="776287" y="176212"/>
            <a:ext cx="10639425" cy="6505575"/>
          </a:xfrm>
          <a:prstGeom prst="rect">
            <a:avLst/>
          </a:prstGeom>
        </p:spPr>
      </p:pic>
    </p:spTree>
    <p:extLst>
      <p:ext uri="{BB962C8B-B14F-4D97-AF65-F5344CB8AC3E}">
        <p14:creationId xmlns:p14="http://schemas.microsoft.com/office/powerpoint/2010/main" val="255940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4432"/>
            <a:ext cx="11887200" cy="1569660"/>
          </a:xfrm>
          <a:prstGeom prst="rect">
            <a:avLst/>
          </a:prstGeom>
          <a:noFill/>
        </p:spPr>
        <p:txBody>
          <a:bodyPr wrap="square" rtlCol="0">
            <a:spAutoFit/>
          </a:bodyPr>
          <a:lstStyle/>
          <a:p>
            <a:pPr marL="285750" indent="-285750">
              <a:buFontTx/>
              <a:buChar char="-"/>
            </a:pPr>
            <a:r>
              <a:rPr lang="en-US" sz="3200" dirty="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ung cấp một đại diện đồ họa của quá</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trình ra quyết định</a:t>
            </a:r>
            <a:r>
              <a:rPr lang="en-US" sz="3200" dirty="0">
                <a:latin typeface="Times New Roman" panose="02020603050405020304" pitchFamily="18" charset="0"/>
                <a:cs typeface="Times New Roman" panose="02020603050405020304" pitchFamily="18" charset="0"/>
              </a:rPr>
              <a:t>.</a:t>
            </a:r>
          </a:p>
          <a:p>
            <a:pPr marL="285750" indent="-285750">
              <a:buFontTx/>
              <a:buChar char="-"/>
            </a:pPr>
            <a:r>
              <a:rPr lang="en-US" sz="3200" dirty="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ây quyết định cho thấy sự tiến triển tự nhiên hoặc hợp lý sẽ xảy ra theo thời gian.</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72251" y="549797"/>
            <a:ext cx="11643084" cy="1083220"/>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PDC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phải đưa ra quyết định về quy mô của khu phức hợp chung cư (d</a:t>
            </a:r>
            <a:r>
              <a:rPr lang="en-US" sz="3200" baseline="-25000" dirty="0">
                <a:latin typeface="Times New Roman" panose="02020603050405020304" pitchFamily="18" charset="0"/>
                <a:cs typeface="Times New Roman" panose="02020603050405020304" pitchFamily="18" charset="0"/>
              </a:rPr>
              <a:t>1</a:t>
            </a:r>
            <a:r>
              <a:rPr lang="vi-VN" sz="3200" dirty="0">
                <a:latin typeface="Times New Roman" panose="02020603050405020304" pitchFamily="18" charset="0"/>
                <a:cs typeface="Times New Roman" panose="02020603050405020304" pitchFamily="18" charset="0"/>
              </a:rPr>
              <a:t>, d</a:t>
            </a:r>
            <a:r>
              <a:rPr lang="en-US" sz="3200" baseline="-25000" dirty="0">
                <a:latin typeface="Times New Roman" panose="02020603050405020304" pitchFamily="18" charset="0"/>
                <a:cs typeface="Times New Roman" panose="02020603050405020304" pitchFamily="18" charset="0"/>
              </a:rPr>
              <a:t>2</a:t>
            </a:r>
            <a:r>
              <a:rPr lang="vi-VN" sz="3200" dirty="0">
                <a:latin typeface="Times New Roman" panose="02020603050405020304" pitchFamily="18" charset="0"/>
                <a:cs typeface="Times New Roman" panose="02020603050405020304" pitchFamily="18" charset="0"/>
              </a:rPr>
              <a:t> hoặc d</a:t>
            </a:r>
            <a:r>
              <a:rPr lang="en-US" sz="3200" baseline="-25000" dirty="0">
                <a:latin typeface="Times New Roman" panose="02020603050405020304" pitchFamily="18" charset="0"/>
                <a:cs typeface="Times New Roman" panose="02020603050405020304" pitchFamily="18" charset="0"/>
              </a:rPr>
              <a:t>3</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72251" y="545749"/>
            <a:ext cx="11535508"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a:t>
            </a:r>
            <a:r>
              <a:rPr lang="vi-VN" sz="3200" dirty="0">
                <a:latin typeface="Times New Roman" panose="02020603050405020304" pitchFamily="18" charset="0"/>
                <a:cs typeface="Times New Roman" panose="02020603050405020304" pitchFamily="18" charset="0"/>
              </a:rPr>
              <a:t>au khi quyết định được thực hiện, trạng thái tự nhiên s</a:t>
            </a:r>
            <a:r>
              <a:rPr lang="en-US" sz="3200" baseline="-25000" dirty="0">
                <a:latin typeface="Times New Roman" panose="02020603050405020304" pitchFamily="18" charset="0"/>
                <a:cs typeface="Times New Roman" panose="02020603050405020304" pitchFamily="18" charset="0"/>
              </a:rPr>
              <a:t>1</a:t>
            </a:r>
            <a:r>
              <a:rPr lang="vi-VN" sz="3200" dirty="0">
                <a:latin typeface="Times New Roman" panose="02020603050405020304" pitchFamily="18" charset="0"/>
                <a:cs typeface="Times New Roman" panose="02020603050405020304" pitchFamily="18" charset="0"/>
              </a:rPr>
              <a:t> hoặc s</a:t>
            </a:r>
            <a:r>
              <a:rPr lang="en-US" sz="3200" baseline="-25000" dirty="0">
                <a:latin typeface="Times New Roman" panose="02020603050405020304" pitchFamily="18" charset="0"/>
                <a:cs typeface="Times New Roman" panose="02020603050405020304" pitchFamily="18" charset="0"/>
              </a:rPr>
              <a:t>2</a:t>
            </a:r>
            <a:r>
              <a:rPr lang="vi-VN" sz="3200" dirty="0">
                <a:latin typeface="Times New Roman" panose="02020603050405020304" pitchFamily="18" charset="0"/>
                <a:cs typeface="Times New Roman" panose="02020603050405020304" pitchFamily="18" charset="0"/>
              </a:rPr>
              <a:t> sẽ xảy ra</a:t>
            </a:r>
            <a:r>
              <a:rPr lang="en-US" sz="32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168814" y="-65732"/>
            <a:ext cx="3211135" cy="1200329"/>
          </a:xfrm>
          <a:prstGeom prst="rect">
            <a:avLst/>
          </a:prstGeom>
          <a:noFill/>
        </p:spPr>
        <p:txBody>
          <a:bodyPr wrap="none" rtlCol="0">
            <a:spAutoFit/>
          </a:bodyPr>
          <a:lstStyle/>
          <a:p>
            <a:r>
              <a:rPr lang="en-US" sz="3600" b="1" dirty="0" err="1">
                <a:solidFill>
                  <a:srgbClr val="002060"/>
                </a:solidFill>
                <a:latin typeface="Times New Roman" panose="02020603050405020304" pitchFamily="18" charset="0"/>
                <a:cs typeface="Times New Roman" panose="02020603050405020304" pitchFamily="18" charset="0"/>
              </a:rPr>
              <a:t>Cây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quyết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định</a:t>
            </a:r>
            <a:endParaRPr lang="en-US" sz="3600" b="1" dirty="0">
              <a:solidFill>
                <a:srgbClr val="002060"/>
              </a:solidFill>
              <a:latin typeface="Times New Roman" panose="02020603050405020304" pitchFamily="18" charset="0"/>
              <a:cs typeface="Times New Roman" panose="02020603050405020304" pitchFamily="18" charset="0"/>
            </a:endParaRPr>
          </a:p>
          <a:p>
            <a:endParaRPr lang="en-US" sz="36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2280448" y="2821022"/>
            <a:ext cx="1083488" cy="1223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cxnSp>
        <p:nvCxnSpPr>
          <p:cNvPr id="24" name="Straight Connector 23"/>
          <p:cNvCxnSpPr>
            <a:stCxn id="22" idx="0"/>
          </p:cNvCxnSpPr>
          <p:nvPr/>
        </p:nvCxnSpPr>
        <p:spPr>
          <a:xfrm flipV="1">
            <a:off x="2822192" y="1444974"/>
            <a:ext cx="0" cy="1376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807608" y="1438861"/>
            <a:ext cx="2724960" cy="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52742" y="3972369"/>
            <a:ext cx="11516" cy="1371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64258" y="5344329"/>
            <a:ext cx="26683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63936" y="3442421"/>
            <a:ext cx="216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532568" y="1059715"/>
            <a:ext cx="738554" cy="707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sp>
        <p:nvSpPr>
          <p:cNvPr id="37" name="Oval 36"/>
          <p:cNvSpPr/>
          <p:nvPr/>
        </p:nvSpPr>
        <p:spPr>
          <a:xfrm>
            <a:off x="5532568" y="3102520"/>
            <a:ext cx="738554" cy="6798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sp>
        <p:nvSpPr>
          <p:cNvPr id="39" name="Oval 38"/>
          <p:cNvSpPr/>
          <p:nvPr/>
        </p:nvSpPr>
        <p:spPr>
          <a:xfrm>
            <a:off x="5532568" y="4985868"/>
            <a:ext cx="738554" cy="6798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p>
        </p:txBody>
      </p:sp>
      <p:sp>
        <p:nvSpPr>
          <p:cNvPr id="41" name="TextBox 40"/>
          <p:cNvSpPr txBox="1"/>
          <p:nvPr/>
        </p:nvSpPr>
        <p:spPr>
          <a:xfrm>
            <a:off x="3693692" y="1413540"/>
            <a:ext cx="1024639" cy="369332"/>
          </a:xfrm>
          <a:prstGeom prst="rect">
            <a:avLst/>
          </a:prstGeom>
          <a:noFill/>
        </p:spPr>
        <p:txBody>
          <a:bodyPr wrap="none" rtlCol="0">
            <a:spAutoFit/>
          </a:bodyPr>
          <a:lstStyle/>
          <a:p>
            <a:r>
              <a:rPr lang="en-US" dirty="0" err="1"/>
              <a:t>Nhỏ</a:t>
            </a:r>
            <a:r>
              <a:rPr lang="en-US" dirty="0"/>
              <a:t> (d</a:t>
            </a:r>
            <a:r>
              <a:rPr lang="en-US" baseline="-25000" dirty="0"/>
              <a:t>1</a:t>
            </a:r>
            <a:r>
              <a:rPr lang="en-US" dirty="0"/>
              <a:t> )</a:t>
            </a:r>
          </a:p>
        </p:txBody>
      </p:sp>
      <p:sp>
        <p:nvSpPr>
          <p:cNvPr id="42" name="TextBox 41"/>
          <p:cNvSpPr txBox="1"/>
          <p:nvPr/>
        </p:nvSpPr>
        <p:spPr>
          <a:xfrm>
            <a:off x="3636430" y="2993324"/>
            <a:ext cx="2168632" cy="369332"/>
          </a:xfrm>
          <a:prstGeom prst="rect">
            <a:avLst/>
          </a:prstGeom>
          <a:noFill/>
        </p:spPr>
        <p:txBody>
          <a:bodyPr wrap="square" rtlCol="0">
            <a:spAutoFit/>
          </a:bodyPr>
          <a:lstStyle/>
          <a:p>
            <a:r>
              <a:rPr lang="en-US" dirty="0" err="1"/>
              <a:t>Trung</a:t>
            </a:r>
            <a:r>
              <a:rPr lang="en-US" dirty="0"/>
              <a:t> </a:t>
            </a:r>
            <a:r>
              <a:rPr lang="en-US" dirty="0" err="1"/>
              <a:t>bình</a:t>
            </a:r>
            <a:r>
              <a:rPr lang="en-US" dirty="0"/>
              <a:t> (d</a:t>
            </a:r>
            <a:r>
              <a:rPr lang="en-US" baseline="-25000" dirty="0"/>
              <a:t>2</a:t>
            </a:r>
            <a:r>
              <a:rPr lang="en-US" dirty="0"/>
              <a:t>)</a:t>
            </a:r>
          </a:p>
        </p:txBody>
      </p:sp>
      <p:sp>
        <p:nvSpPr>
          <p:cNvPr id="43" name="TextBox 42"/>
          <p:cNvSpPr txBox="1"/>
          <p:nvPr/>
        </p:nvSpPr>
        <p:spPr>
          <a:xfrm>
            <a:off x="3786666" y="4974997"/>
            <a:ext cx="931665" cy="369332"/>
          </a:xfrm>
          <a:prstGeom prst="rect">
            <a:avLst/>
          </a:prstGeom>
          <a:noFill/>
        </p:spPr>
        <p:txBody>
          <a:bodyPr wrap="none" rtlCol="0">
            <a:spAutoFit/>
          </a:bodyPr>
          <a:lstStyle/>
          <a:p>
            <a:r>
              <a:rPr lang="en-US" dirty="0" err="1"/>
              <a:t>Lớn</a:t>
            </a:r>
            <a:r>
              <a:rPr lang="en-US" dirty="0"/>
              <a:t> (d</a:t>
            </a:r>
            <a:r>
              <a:rPr lang="en-US" baseline="-25000" dirty="0"/>
              <a:t>3</a:t>
            </a:r>
            <a:r>
              <a:rPr lang="en-US" dirty="0"/>
              <a:t>)</a:t>
            </a:r>
          </a:p>
        </p:txBody>
      </p:sp>
      <p:sp>
        <p:nvSpPr>
          <p:cNvPr id="47" name="Line Callout 1 46"/>
          <p:cNvSpPr/>
          <p:nvPr/>
        </p:nvSpPr>
        <p:spPr>
          <a:xfrm>
            <a:off x="7663581" y="641681"/>
            <a:ext cx="3860547" cy="492916"/>
          </a:xfrm>
          <a:prstGeom prst="borderCallout1">
            <a:avLst>
              <a:gd name="adj1" fmla="val 59671"/>
              <a:gd name="adj2" fmla="val 27"/>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8</a:t>
            </a:r>
          </a:p>
        </p:txBody>
      </p:sp>
      <p:sp>
        <p:nvSpPr>
          <p:cNvPr id="48" name="Line Callout 1 47"/>
          <p:cNvSpPr/>
          <p:nvPr/>
        </p:nvSpPr>
        <p:spPr>
          <a:xfrm>
            <a:off x="7701200" y="2660790"/>
            <a:ext cx="3860547" cy="492916"/>
          </a:xfrm>
          <a:prstGeom prst="borderCallout1">
            <a:avLst>
              <a:gd name="adj1" fmla="val 59671"/>
              <a:gd name="adj2" fmla="val 27"/>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14</a:t>
            </a:r>
            <a:endParaRPr lang="en-US" sz="3200" dirty="0">
              <a:solidFill>
                <a:schemeClr val="tx1"/>
              </a:solidFill>
            </a:endParaRPr>
          </a:p>
        </p:txBody>
      </p:sp>
      <p:sp>
        <p:nvSpPr>
          <p:cNvPr id="49" name="Line Callout 1 48"/>
          <p:cNvSpPr/>
          <p:nvPr/>
        </p:nvSpPr>
        <p:spPr>
          <a:xfrm>
            <a:off x="7720748" y="4685238"/>
            <a:ext cx="3860547" cy="492916"/>
          </a:xfrm>
          <a:prstGeom prst="borderCallout1">
            <a:avLst>
              <a:gd name="adj1" fmla="val 59671"/>
              <a:gd name="adj2" fmla="val 27"/>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20</a:t>
            </a:r>
            <a:endParaRPr lang="en-US" sz="3200" dirty="0">
              <a:solidFill>
                <a:schemeClr val="tx1"/>
              </a:solidFill>
            </a:endParaRPr>
          </a:p>
        </p:txBody>
      </p:sp>
      <p:cxnSp>
        <p:nvCxnSpPr>
          <p:cNvPr id="52" name="Straight Connector 51"/>
          <p:cNvCxnSpPr/>
          <p:nvPr/>
        </p:nvCxnSpPr>
        <p:spPr>
          <a:xfrm>
            <a:off x="6240244" y="1584111"/>
            <a:ext cx="1419459" cy="361270"/>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7659703" y="1640082"/>
            <a:ext cx="3860547" cy="49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p>
        </p:txBody>
      </p:sp>
      <p:cxnSp>
        <p:nvCxnSpPr>
          <p:cNvPr id="56" name="Straight Connector 55"/>
          <p:cNvCxnSpPr/>
          <p:nvPr/>
        </p:nvCxnSpPr>
        <p:spPr>
          <a:xfrm>
            <a:off x="6240243" y="3553217"/>
            <a:ext cx="1419459" cy="36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271122" y="5449369"/>
            <a:ext cx="1449626" cy="434798"/>
          </a:xfrm>
          <a:prstGeom prst="line">
            <a:avLst/>
          </a:prstGeom>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7701200" y="3676208"/>
            <a:ext cx="3860547" cy="49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p>
        </p:txBody>
      </p:sp>
      <p:sp>
        <p:nvSpPr>
          <p:cNvPr id="60" name="Rectangle 59"/>
          <p:cNvSpPr/>
          <p:nvPr/>
        </p:nvSpPr>
        <p:spPr>
          <a:xfrm>
            <a:off x="7701200" y="5665671"/>
            <a:ext cx="3860547" cy="49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-9</a:t>
            </a:r>
          </a:p>
        </p:txBody>
      </p:sp>
      <p:sp>
        <p:nvSpPr>
          <p:cNvPr id="61" name="TextBox 60"/>
          <p:cNvSpPr txBox="1"/>
          <p:nvPr/>
        </p:nvSpPr>
        <p:spPr>
          <a:xfrm rot="21036603">
            <a:off x="6196005" y="751925"/>
            <a:ext cx="1098378" cy="369332"/>
          </a:xfrm>
          <a:prstGeom prst="rect">
            <a:avLst/>
          </a:prstGeom>
          <a:noFill/>
        </p:spPr>
        <p:txBody>
          <a:bodyPr wrap="none" rtlCol="0">
            <a:spAutoFit/>
          </a:bodyPr>
          <a:lstStyle/>
          <a:p>
            <a:r>
              <a:rPr lang="en-US" dirty="0" err="1"/>
              <a:t>Mạnh</a:t>
            </a:r>
            <a:r>
              <a:rPr lang="en-US" dirty="0"/>
              <a:t> (s</a:t>
            </a:r>
            <a:r>
              <a:rPr lang="en-US" baseline="-25000" dirty="0"/>
              <a:t>1</a:t>
            </a:r>
            <a:r>
              <a:rPr lang="en-US" dirty="0"/>
              <a:t>)</a:t>
            </a:r>
          </a:p>
        </p:txBody>
      </p:sp>
      <p:sp>
        <p:nvSpPr>
          <p:cNvPr id="62" name="TextBox 61"/>
          <p:cNvSpPr txBox="1"/>
          <p:nvPr/>
        </p:nvSpPr>
        <p:spPr>
          <a:xfrm rot="21036603">
            <a:off x="6400783" y="2762380"/>
            <a:ext cx="1098378" cy="369332"/>
          </a:xfrm>
          <a:prstGeom prst="rect">
            <a:avLst/>
          </a:prstGeom>
          <a:noFill/>
        </p:spPr>
        <p:txBody>
          <a:bodyPr wrap="none" rtlCol="0">
            <a:spAutoFit/>
          </a:bodyPr>
          <a:lstStyle/>
          <a:p>
            <a:r>
              <a:rPr lang="en-US" dirty="0" err="1"/>
              <a:t>Mạnh</a:t>
            </a:r>
            <a:r>
              <a:rPr lang="en-US" dirty="0"/>
              <a:t> (s</a:t>
            </a:r>
            <a:r>
              <a:rPr lang="en-US" baseline="-25000" dirty="0"/>
              <a:t>1</a:t>
            </a:r>
            <a:r>
              <a:rPr lang="en-US" dirty="0"/>
              <a:t>)</a:t>
            </a:r>
          </a:p>
        </p:txBody>
      </p:sp>
      <p:sp>
        <p:nvSpPr>
          <p:cNvPr id="63" name="TextBox 62"/>
          <p:cNvSpPr txBox="1"/>
          <p:nvPr/>
        </p:nvSpPr>
        <p:spPr>
          <a:xfrm rot="21036603">
            <a:off x="6293892" y="4745476"/>
            <a:ext cx="1098378" cy="369332"/>
          </a:xfrm>
          <a:prstGeom prst="rect">
            <a:avLst/>
          </a:prstGeom>
          <a:noFill/>
        </p:spPr>
        <p:txBody>
          <a:bodyPr wrap="none" rtlCol="0">
            <a:spAutoFit/>
          </a:bodyPr>
          <a:lstStyle/>
          <a:p>
            <a:r>
              <a:rPr lang="en-US" dirty="0" err="1"/>
              <a:t>Mạnh</a:t>
            </a:r>
            <a:r>
              <a:rPr lang="en-US" dirty="0"/>
              <a:t> (s</a:t>
            </a:r>
            <a:r>
              <a:rPr lang="en-US" baseline="-25000" dirty="0"/>
              <a:t>1</a:t>
            </a:r>
            <a:r>
              <a:rPr lang="en-US" dirty="0"/>
              <a:t>)</a:t>
            </a:r>
          </a:p>
        </p:txBody>
      </p:sp>
      <p:sp>
        <p:nvSpPr>
          <p:cNvPr id="64" name="TextBox 63"/>
          <p:cNvSpPr txBox="1"/>
          <p:nvPr/>
        </p:nvSpPr>
        <p:spPr>
          <a:xfrm rot="898006">
            <a:off x="6512420" y="1450403"/>
            <a:ext cx="932756" cy="369332"/>
          </a:xfrm>
          <a:prstGeom prst="rect">
            <a:avLst/>
          </a:prstGeom>
          <a:noFill/>
        </p:spPr>
        <p:txBody>
          <a:bodyPr wrap="none" rtlCol="0">
            <a:spAutoFit/>
          </a:bodyPr>
          <a:lstStyle/>
          <a:p>
            <a:r>
              <a:rPr lang="en-US" dirty="0" err="1"/>
              <a:t>Yếu</a:t>
            </a:r>
            <a:r>
              <a:rPr lang="en-US" dirty="0"/>
              <a:t> ( s</a:t>
            </a:r>
            <a:r>
              <a:rPr lang="en-US" baseline="-25000" dirty="0"/>
              <a:t>2</a:t>
            </a:r>
            <a:r>
              <a:rPr lang="en-US" dirty="0"/>
              <a:t>)</a:t>
            </a:r>
          </a:p>
        </p:txBody>
      </p:sp>
      <p:sp>
        <p:nvSpPr>
          <p:cNvPr id="65" name="TextBox 64"/>
          <p:cNvSpPr txBox="1"/>
          <p:nvPr/>
        </p:nvSpPr>
        <p:spPr>
          <a:xfrm rot="898006">
            <a:off x="6557306" y="3402977"/>
            <a:ext cx="932756" cy="369332"/>
          </a:xfrm>
          <a:prstGeom prst="rect">
            <a:avLst/>
          </a:prstGeom>
          <a:noFill/>
        </p:spPr>
        <p:txBody>
          <a:bodyPr wrap="none" rtlCol="0">
            <a:spAutoFit/>
          </a:bodyPr>
          <a:lstStyle/>
          <a:p>
            <a:r>
              <a:rPr lang="en-US" dirty="0" err="1"/>
              <a:t>Yếu</a:t>
            </a:r>
            <a:r>
              <a:rPr lang="en-US" dirty="0"/>
              <a:t> ( s</a:t>
            </a:r>
            <a:r>
              <a:rPr lang="en-US" baseline="-25000" dirty="0"/>
              <a:t>2</a:t>
            </a:r>
            <a:r>
              <a:rPr lang="en-US" dirty="0"/>
              <a:t>)</a:t>
            </a:r>
          </a:p>
        </p:txBody>
      </p:sp>
      <p:sp>
        <p:nvSpPr>
          <p:cNvPr id="66" name="TextBox 65"/>
          <p:cNvSpPr txBox="1"/>
          <p:nvPr/>
        </p:nvSpPr>
        <p:spPr>
          <a:xfrm rot="898006">
            <a:off x="6491873" y="5317396"/>
            <a:ext cx="932756" cy="369332"/>
          </a:xfrm>
          <a:prstGeom prst="rect">
            <a:avLst/>
          </a:prstGeom>
          <a:noFill/>
        </p:spPr>
        <p:txBody>
          <a:bodyPr wrap="none" rtlCol="0">
            <a:spAutoFit/>
          </a:bodyPr>
          <a:lstStyle/>
          <a:p>
            <a:r>
              <a:rPr lang="en-US" dirty="0" err="1"/>
              <a:t>Yếu</a:t>
            </a:r>
            <a:r>
              <a:rPr lang="en-US" dirty="0"/>
              <a:t> ( s</a:t>
            </a:r>
            <a:r>
              <a:rPr lang="en-US" baseline="-25000" dirty="0"/>
              <a:t>2</a:t>
            </a:r>
            <a:r>
              <a:rPr lang="en-US" dirty="0"/>
              <a:t>)</a:t>
            </a:r>
          </a:p>
        </p:txBody>
      </p:sp>
      <p:sp>
        <p:nvSpPr>
          <p:cNvPr id="67" name="TextBox 66"/>
          <p:cNvSpPr txBox="1"/>
          <p:nvPr/>
        </p:nvSpPr>
        <p:spPr>
          <a:xfrm>
            <a:off x="1108904" y="6228385"/>
            <a:ext cx="9392315" cy="584775"/>
          </a:xfrm>
          <a:prstGeom prst="rect">
            <a:avLst/>
          </a:prstGeom>
          <a:noFill/>
        </p:spPr>
        <p:txBody>
          <a:bodyPr wrap="none" rtlCol="0">
            <a:spAutoFit/>
          </a:bodyPr>
          <a:lstStyle/>
          <a:p>
            <a:r>
              <a:rPr lang="en-US" sz="3200" b="1" i="1" dirty="0" err="1">
                <a:latin typeface="Times New Roman" panose="02020603050405020304" pitchFamily="18" charset="0"/>
                <a:cs typeface="Times New Roman" panose="02020603050405020304" pitchFamily="18" charset="0"/>
              </a:rPr>
              <a:t>Hình</a:t>
            </a:r>
            <a:r>
              <a:rPr lang="en-US" sz="3200" b="1" i="1" dirty="0">
                <a:latin typeface="Times New Roman" panose="02020603050405020304" pitchFamily="18" charset="0"/>
                <a:cs typeface="Times New Roman" panose="02020603050405020304" pitchFamily="18" charset="0"/>
              </a:rPr>
              <a:t> 4.2: </a:t>
            </a:r>
            <a:r>
              <a:rPr lang="en-US" sz="3200" i="1" dirty="0" err="1">
                <a:latin typeface="Times New Roman" panose="02020603050405020304" pitchFamily="18" charset="0"/>
                <a:cs typeface="Times New Roman" panose="02020603050405020304" pitchFamily="18" charset="0"/>
              </a:rPr>
              <a:t>Cây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quyết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định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chung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PDC</a:t>
            </a:r>
            <a:endParaRPr lang="en-US" sz="3200" b="1" i="1" dirty="0">
              <a:latin typeface="Times New Roman" panose="02020603050405020304" pitchFamily="18" charset="0"/>
              <a:cs typeface="Times New Roman" panose="02020603050405020304" pitchFamily="18" charset="0"/>
            </a:endParaRPr>
          </a:p>
        </p:txBody>
      </p:sp>
      <p:sp>
        <p:nvSpPr>
          <p:cNvPr id="68" name="TextBox 67"/>
          <p:cNvSpPr txBox="1"/>
          <p:nvPr/>
        </p:nvSpPr>
        <p:spPr>
          <a:xfrm>
            <a:off x="177337" y="612229"/>
            <a:ext cx="2114158"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Số ở mỗi điểm cuối của cây cho biết số tiền thưởng được kết hợp với một chuỗi cụ thể.</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7550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6" presetClass="entr" presetSubtype="21"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500"/>
                                        <p:tgtEl>
                                          <p:spTgt spid="6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fade">
                                      <p:cBhvr>
                                        <p:cTn id="84" dur="500"/>
                                        <p:tgtEl>
                                          <p:spTgt spid="6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500"/>
                                        <p:tgtEl>
                                          <p:spTgt spid="4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500"/>
                                        <p:tgtEl>
                                          <p:spTgt spid="5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500"/>
                                        <p:tgtEl>
                                          <p:spTgt spid="63"/>
                                        </p:tgtEl>
                                      </p:cBhvr>
                                    </p:animEffect>
                                  </p:childTnLst>
                                </p:cTn>
                              </p:par>
                              <p:par>
                                <p:cTn id="97" presetID="10"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500"/>
                                        <p:tgtEl>
                                          <p:spTgt spid="5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fade">
                                      <p:cBhvr>
                                        <p:cTn id="105" dur="500"/>
                                        <p:tgtEl>
                                          <p:spTgt spid="66"/>
                                        </p:tgtEl>
                                      </p:cBhvr>
                                    </p:animEffect>
                                  </p:childTnLst>
                                </p:cTn>
                              </p:par>
                              <p:par>
                                <p:cTn id="106" presetID="10" presetClass="entr" presetSubtype="0" fill="hold"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500"/>
                                        <p:tgtEl>
                                          <p:spTgt spid="6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500"/>
                                        <p:tgtEl>
                                          <p:spTgt spid="3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500"/>
                                        <p:tgtEl>
                                          <p:spTgt spid="52"/>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6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additive="base">
                                        <p:cTn id="129" dur="500" fill="hold"/>
                                        <p:tgtEl>
                                          <p:spTgt spid="67"/>
                                        </p:tgtEl>
                                        <p:attrNameLst>
                                          <p:attrName>ppt_x</p:attrName>
                                        </p:attrNameLst>
                                      </p:cBhvr>
                                      <p:tavLst>
                                        <p:tav tm="0">
                                          <p:val>
                                            <p:strVal val="#ppt_x"/>
                                          </p:val>
                                        </p:tav>
                                        <p:tav tm="100000">
                                          <p:val>
                                            <p:strVal val="#ppt_x"/>
                                          </p:val>
                                        </p:tav>
                                      </p:tavLst>
                                    </p:anim>
                                    <p:anim calcmode="lin" valueType="num">
                                      <p:cBhvr additive="base">
                                        <p:cTn id="13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6" grpId="0"/>
      <p:bldP spid="22" grpId="0" animBg="1"/>
      <p:bldP spid="36" grpId="0" animBg="1"/>
      <p:bldP spid="37" grpId="0" animBg="1"/>
      <p:bldP spid="39" grpId="0" animBg="1"/>
      <p:bldP spid="41" grpId="0"/>
      <p:bldP spid="42" grpId="0"/>
      <p:bldP spid="43" grpId="0"/>
      <p:bldP spid="47" grpId="0" animBg="1"/>
      <p:bldP spid="48" grpId="0" animBg="1"/>
      <p:bldP spid="49" grpId="0" animBg="1"/>
      <p:bldP spid="54" grpId="0" animBg="1"/>
      <p:bldP spid="59" grpId="0" animBg="1"/>
      <p:bldP spid="60" grpId="0" animBg="1"/>
      <p:bldP spid="61" grpId="0"/>
      <p:bldP spid="62" grpId="0"/>
      <p:bldP spid="63" grpId="0"/>
      <p:bldP spid="64" grpId="0"/>
      <p:bldP spid="65" grpId="0"/>
      <p:bldP spid="66"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44" y="168813"/>
            <a:ext cx="7917552" cy="923330"/>
          </a:xfrm>
          <a:prstGeom prst="rect">
            <a:avLst/>
          </a:prstGeom>
          <a:noFill/>
        </p:spPr>
        <p:txBody>
          <a:bodyPr wrap="none" rtlCol="0">
            <a:spAutoFit/>
          </a:bodyPr>
          <a:lstStyle/>
          <a:p>
            <a:r>
              <a:rPr lang="en-US" sz="3600" b="1" u="sng" dirty="0">
                <a:solidFill>
                  <a:srgbClr val="002060"/>
                </a:solidFill>
                <a:latin typeface="Times New Roman" panose="02020603050405020304" pitchFamily="18" charset="0"/>
                <a:cs typeface="Times New Roman" panose="02020603050405020304" pitchFamily="18" charset="0"/>
              </a:rPr>
              <a:t>II. </a:t>
            </a:r>
            <a:r>
              <a:rPr lang="vi-VN" sz="3600" b="1" u="sng" dirty="0">
                <a:solidFill>
                  <a:srgbClr val="002060"/>
                </a:solidFill>
                <a:latin typeface="Times New Roman" panose="02020603050405020304" pitchFamily="18" charset="0"/>
                <a:cs typeface="Times New Roman" panose="02020603050405020304" pitchFamily="18" charset="0"/>
              </a:rPr>
              <a:t>Ra quyết định mà không có xác suất</a:t>
            </a:r>
            <a:endParaRPr lang="en-US" sz="3600" b="1" u="sng" dirty="0">
              <a:solidFill>
                <a:srgbClr val="002060"/>
              </a:solidFill>
              <a:latin typeface="Times New Roman" panose="02020603050405020304" pitchFamily="18" charset="0"/>
              <a:cs typeface="Times New Roman" panose="02020603050405020304" pitchFamily="18" charset="0"/>
            </a:endParaRPr>
          </a:p>
          <a:p>
            <a:endParaRPr lang="en-US" b="1" u="sng" dirty="0"/>
          </a:p>
        </p:txBody>
      </p:sp>
      <p:sp>
        <p:nvSpPr>
          <p:cNvPr id="3" name="Rectangle 2"/>
          <p:cNvSpPr/>
          <p:nvPr/>
        </p:nvSpPr>
        <p:spPr>
          <a:xfrm>
            <a:off x="317951" y="999360"/>
            <a:ext cx="14405867" cy="1569660"/>
          </a:xfrm>
          <a:prstGeom prst="rect">
            <a:avLst/>
          </a:prstGeom>
        </p:spPr>
        <p:txBody>
          <a:bodyPr wrap="none">
            <a:spAutoFit/>
          </a:bodyPr>
          <a:lstStyle/>
          <a:p>
            <a:pPr marL="285750" indent="-285750">
              <a:buFontTx/>
              <a:buChar char="-"/>
            </a:pPr>
            <a:r>
              <a:rPr lang="en-US" sz="3200" b="1" dirty="0">
                <a:solidFill>
                  <a:srgbClr val="002060"/>
                </a:solidFill>
                <a:latin typeface="Times New Roman" panose="02020603050405020304" pitchFamily="18" charset="0"/>
                <a:cs typeface="Times New Roman" panose="02020603050405020304" pitchFamily="18" charset="0"/>
              </a:rPr>
              <a:t>Phương </a:t>
            </a:r>
            <a:r>
              <a:rPr lang="en-US" sz="3200" b="1" dirty="0" err="1">
                <a:solidFill>
                  <a:srgbClr val="002060"/>
                </a:solidFill>
                <a:latin typeface="Times New Roman" panose="02020603050405020304" pitchFamily="18" charset="0"/>
                <a:cs typeface="Times New Roman" panose="02020603050405020304" pitchFamily="18" charset="0"/>
              </a:rPr>
              <a:t>pháp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quan</a:t>
            </a:r>
            <a:r>
              <a:rPr lang="en-US" sz="3200" b="1" dirty="0">
                <a:solidFill>
                  <a:srgbClr val="002060"/>
                </a:solidFill>
                <a:latin typeface="Times New Roman" panose="02020603050405020304" pitchFamily="18" charset="0"/>
                <a:cs typeface="Times New Roman" panose="02020603050405020304" pitchFamily="18" charset="0"/>
              </a:rPr>
              <a:t> (Optimistic Approach)</a:t>
            </a:r>
          </a:p>
          <a:p>
            <a:pPr marL="285750" indent="-285750">
              <a:buFontTx/>
              <a:buChar char="-"/>
            </a:pPr>
            <a:r>
              <a:rPr lang="en-US" sz="3200" b="1" dirty="0">
                <a:solidFill>
                  <a:srgbClr val="002060"/>
                </a:solidFill>
                <a:latin typeface="Times New Roman" panose="02020603050405020304" pitchFamily="18" charset="0"/>
                <a:cs typeface="Times New Roman" panose="02020603050405020304" pitchFamily="18" charset="0"/>
              </a:rPr>
              <a:t>Phương </a:t>
            </a:r>
            <a:r>
              <a:rPr lang="en-US" sz="3200" b="1" dirty="0" err="1">
                <a:solidFill>
                  <a:srgbClr val="002060"/>
                </a:solidFill>
                <a:latin typeface="Times New Roman" panose="02020603050405020304" pitchFamily="18" charset="0"/>
                <a:cs typeface="Times New Roman" panose="02020603050405020304" pitchFamily="18" charset="0"/>
              </a:rPr>
              <a:t>pháp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trọng</a:t>
            </a:r>
            <a:r>
              <a:rPr lang="en-US" sz="3200" b="1" dirty="0">
                <a:solidFill>
                  <a:srgbClr val="002060"/>
                </a:solidFill>
                <a:latin typeface="Times New Roman" panose="02020603050405020304" pitchFamily="18" charset="0"/>
                <a:cs typeface="Times New Roman" panose="02020603050405020304" pitchFamily="18" charset="0"/>
              </a:rPr>
              <a:t> (Conservative Approach )</a:t>
            </a:r>
          </a:p>
          <a:p>
            <a:pPr marL="285750" indent="-285750">
              <a:buFontTx/>
              <a:buChar char="-"/>
            </a:pPr>
            <a:r>
              <a:rPr lang="en-US" sz="3200" b="1" dirty="0">
                <a:solidFill>
                  <a:srgbClr val="002060"/>
                </a:solidFill>
                <a:latin typeface="Times New Roman" panose="02020603050405020304" pitchFamily="18" charset="0"/>
                <a:cs typeface="Times New Roman" panose="02020603050405020304" pitchFamily="18" charset="0"/>
              </a:rPr>
              <a:t>Phương </a:t>
            </a:r>
            <a:r>
              <a:rPr lang="en-US" sz="3200" b="1" dirty="0" err="1">
                <a:solidFill>
                  <a:srgbClr val="002060"/>
                </a:solidFill>
                <a:latin typeface="Times New Roman" panose="02020603050405020304" pitchFamily="18" charset="0"/>
                <a:cs typeface="Times New Roman" panose="02020603050405020304" pitchFamily="18" charset="0"/>
              </a:rPr>
              <a:t>pháp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thiểu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hóa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mức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đa</a:t>
            </a:r>
            <a:r>
              <a:rPr lang="en-US" sz="3200" b="1" dirty="0">
                <a:solidFill>
                  <a:srgbClr val="002060"/>
                </a:solidFill>
                <a:latin typeface="Times New Roman" panose="02020603050405020304" pitchFamily="18" charset="0"/>
                <a:cs typeface="Times New Roman" panose="02020603050405020304" pitchFamily="18" charset="0"/>
              </a:rPr>
              <a:t> (Minimax Regret Approach)</a:t>
            </a:r>
          </a:p>
        </p:txBody>
      </p:sp>
    </p:spTree>
    <p:extLst>
      <p:ext uri="{BB962C8B-B14F-4D97-AF65-F5344CB8AC3E}">
        <p14:creationId xmlns:p14="http://schemas.microsoft.com/office/powerpoint/2010/main" val="307895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501" y="0"/>
            <a:ext cx="11577501" cy="5078313"/>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Phương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pháp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quan</a:t>
            </a:r>
            <a:r>
              <a:rPr lang="en-US" sz="3600" b="1" dirty="0">
                <a:solidFill>
                  <a:srgbClr val="002060"/>
                </a:solidFill>
                <a:latin typeface="Times New Roman" panose="02020603050405020304" pitchFamily="18" charset="0"/>
                <a:cs typeface="Times New Roman" panose="02020603050405020304" pitchFamily="18" charset="0"/>
              </a:rPr>
              <a:t> (max of max)</a:t>
            </a:r>
          </a:p>
          <a:p>
            <a:pPr marL="285750" indent="-285750">
              <a:buFontTx/>
              <a:buChar char="-"/>
            </a:pPr>
            <a:r>
              <a:rPr lang="en-US" sz="3200" dirty="0">
                <a:latin typeface="Times New Roman" panose="02020603050405020304" pitchFamily="18" charset="0"/>
                <a:cs typeface="Times New Roman" panose="02020603050405020304" pitchFamily="18" charset="0"/>
              </a:rPr>
              <a:t>Đ</a:t>
            </a:r>
            <a:r>
              <a:rPr lang="vi-VN" sz="3200" dirty="0">
                <a:latin typeface="Times New Roman" panose="02020603050405020304" pitchFamily="18" charset="0"/>
                <a:cs typeface="Times New Roman" panose="02020603050405020304" pitchFamily="18" charset="0"/>
              </a:rPr>
              <a:t>ánh giá từng giải pháp thay thế về mặt lợi nhuận tốt nhất có thể xảy ra</a:t>
            </a:r>
            <a:r>
              <a:rPr lang="en-US" sz="3200" dirty="0">
                <a:latin typeface="Times New Roman" panose="02020603050405020304" pitchFamily="18" charset="0"/>
                <a:cs typeface="Times New Roman" panose="02020603050405020304" pitchFamily="18" charset="0"/>
              </a:rPr>
              <a:t>.</a:t>
            </a:r>
          </a:p>
          <a:p>
            <a:pPr marL="1200150" lvl="2" indent="-285750">
              <a:buFont typeface="Wingdings" panose="05000000000000000000" pitchFamily="2" charset="2"/>
              <a:buChar char="Ø"/>
            </a:pPr>
            <a:r>
              <a:rPr lang="vi-VN" sz="3200" dirty="0">
                <a:latin typeface="Times New Roman" panose="02020603050405020304" pitchFamily="18" charset="0"/>
                <a:cs typeface="Times New Roman" panose="02020603050405020304" pitchFamily="18" charset="0"/>
              </a:rPr>
              <a:t>Đối với một vấn đề</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 đó </a:t>
            </a:r>
            <a:r>
              <a:rPr lang="vi-VN" sz="3200" i="1" dirty="0">
                <a:latin typeface="Times New Roman" panose="02020603050405020304" pitchFamily="18" charset="0"/>
                <a:cs typeface="Times New Roman" panose="02020603050405020304" pitchFamily="18" charset="0"/>
              </a:rPr>
              <a:t>lợi nhu</a:t>
            </a:r>
            <a:r>
              <a:rPr lang="en-US" sz="3200" i="1" dirty="0" err="1">
                <a:latin typeface="Times New Roman" panose="02020603050405020304" pitchFamily="18" charset="0"/>
                <a:cs typeface="Times New Roman" panose="02020603050405020304" pitchFamily="18" charset="0"/>
              </a:rPr>
              <a:t>ận</a:t>
            </a:r>
            <a:r>
              <a:rPr lang="vi-VN" sz="3200" i="1" dirty="0">
                <a:latin typeface="Times New Roman" panose="02020603050405020304" pitchFamily="18" charset="0"/>
                <a:cs typeface="Times New Roman" panose="02020603050405020304" pitchFamily="18" charset="0"/>
              </a:rPr>
              <a:t> tối đa </a:t>
            </a:r>
            <a:r>
              <a:rPr lang="vi-VN" sz="3200" dirty="0">
                <a:latin typeface="Times New Roman" panose="02020603050405020304" pitchFamily="18" charset="0"/>
                <a:cs typeface="Times New Roman" panose="02020603050405020304" pitchFamily="18" charset="0"/>
              </a:rPr>
              <a:t>là mong muốn</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cách tiếp cận lạc quan sẽ dẫn người ra quyết định chọn giải pháp thay thế tương ứng </a:t>
            </a:r>
            <a:r>
              <a:rPr lang="vi-VN" sz="3200" i="1" dirty="0">
                <a:latin typeface="Times New Roman" panose="02020603050405020304" pitchFamily="18" charset="0"/>
                <a:cs typeface="Times New Roman" panose="02020603050405020304" pitchFamily="18" charset="0"/>
              </a:rPr>
              <a:t>với lợi nhuận lớn nhất.</a:t>
            </a:r>
            <a:endParaRPr lang="en-US" sz="3200" i="1" dirty="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r>
              <a:rPr lang="vi-VN" sz="3200" dirty="0">
                <a:latin typeface="Times New Roman" panose="02020603050405020304" pitchFamily="18" charset="0"/>
                <a:cs typeface="Times New Roman" panose="02020603050405020304" pitchFamily="18" charset="0"/>
              </a:rPr>
              <a:t> Đối với các vấn đề liên quan đến việc </a:t>
            </a:r>
            <a:r>
              <a:rPr lang="vi-VN" sz="3200" i="1" dirty="0">
                <a:latin typeface="Times New Roman" panose="02020603050405020304" pitchFamily="18" charset="0"/>
                <a:cs typeface="Times New Roman" panose="02020603050405020304" pitchFamily="18" charset="0"/>
              </a:rPr>
              <a:t>giảm thiểu</a:t>
            </a:r>
            <a:r>
              <a:rPr lang="vi-VN" sz="3200" dirty="0">
                <a:latin typeface="Times New Roman" panose="02020603050405020304" pitchFamily="18" charset="0"/>
                <a:cs typeface="Times New Roman" panose="02020603050405020304" pitchFamily="18" charset="0"/>
              </a:rPr>
              <a:t>, phương pháp này dẫn đến việc lựa chọn giải pháp thay thế với </a:t>
            </a:r>
            <a:r>
              <a:rPr lang="vi-VN" sz="3200" i="1" dirty="0">
                <a:latin typeface="Times New Roman" panose="02020603050405020304" pitchFamily="18" charset="0"/>
                <a:cs typeface="Times New Roman" panose="02020603050405020304" pitchFamily="18" charset="0"/>
              </a:rPr>
              <a:t>khoản hoàn trả nhỏ nhất</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6501" y="4614862"/>
            <a:ext cx="12055523" cy="1569660"/>
          </a:xfrm>
          <a:prstGeom prst="rect">
            <a:avLst/>
          </a:prstGeom>
          <a:noFill/>
        </p:spPr>
        <p:txBody>
          <a:bodyPr wrap="square" rtlCol="0">
            <a:spAutoFit/>
          </a:bodyPr>
          <a:lstStyle/>
          <a:p>
            <a:r>
              <a:rPr lang="en-US" sz="3200" u="sng" dirty="0" err="1">
                <a:latin typeface="Times New Roman" panose="02020603050405020304" pitchFamily="18" charset="0"/>
                <a:cs typeface="Times New Roman" panose="02020603050405020304" pitchFamily="18" charset="0"/>
              </a:rPr>
              <a:t>Ví</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dụ</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Vấn</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đề</a:t>
            </a:r>
            <a:r>
              <a:rPr lang="en-US" sz="3200" u="sng" dirty="0">
                <a:latin typeface="Times New Roman" panose="02020603050405020304" pitchFamily="18" charset="0"/>
                <a:cs typeface="Times New Roman" panose="02020603050405020304" pitchFamily="18" charset="0"/>
              </a:rPr>
              <a:t> PDC</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1: X</a:t>
            </a:r>
            <a:r>
              <a:rPr lang="vi-VN" sz="3200" dirty="0">
                <a:latin typeface="Times New Roman" panose="02020603050405020304" pitchFamily="18" charset="0"/>
                <a:cs typeface="Times New Roman" panose="02020603050405020304" pitchFamily="18" charset="0"/>
              </a:rPr>
              <a:t>ác định mức hoàn trả tối đa cho mỗi giải pháp thay thế</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2: C</a:t>
            </a:r>
            <a:r>
              <a:rPr lang="vi-VN" sz="3200" dirty="0">
                <a:latin typeface="Times New Roman" panose="02020603050405020304" pitchFamily="18" charset="0"/>
                <a:cs typeface="Times New Roman" panose="02020603050405020304" pitchFamily="18" charset="0"/>
              </a:rPr>
              <a:t>họn giải pháp thay thế cung 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63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9301" y="2906973"/>
            <a:ext cx="184731"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84600813"/>
              </p:ext>
            </p:extLst>
          </p:nvPr>
        </p:nvGraphicFramePr>
        <p:xfrm>
          <a:off x="1613828" y="3565928"/>
          <a:ext cx="8002413" cy="2308880"/>
        </p:xfrm>
        <a:graphic>
          <a:graphicData uri="http://schemas.openxmlformats.org/drawingml/2006/table">
            <a:tbl>
              <a:tblPr firstRow="1" firstCol="1" bandRow="1">
                <a:tableStyleId>{5C22544A-7EE6-4342-B048-85BDC9FD1C3A}</a:tableStyleId>
              </a:tblPr>
              <a:tblGrid>
                <a:gridCol w="5048198">
                  <a:extLst>
                    <a:ext uri="{9D8B030D-6E8A-4147-A177-3AD203B41FA5}">
                      <a16:colId xmlns:a16="http://schemas.microsoft.com/office/drawing/2014/main" val="20000"/>
                    </a:ext>
                  </a:extLst>
                </a:gridCol>
                <a:gridCol w="2954215">
                  <a:extLst>
                    <a:ext uri="{9D8B030D-6E8A-4147-A177-3AD203B41FA5}">
                      <a16:colId xmlns:a16="http://schemas.microsoft.com/office/drawing/2014/main" val="20001"/>
                    </a:ext>
                  </a:extLst>
                </a:gridCol>
              </a:tblGrid>
              <a:tr h="577220">
                <a:tc>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Quyết</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định</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thay</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thế</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err="1">
                          <a:solidFill>
                            <a:schemeClr val="tx1"/>
                          </a:solidFill>
                          <a:effectLst/>
                          <a:latin typeface="Times New Roman" panose="02020603050405020304" pitchFamily="18" charset="0"/>
                          <a:ea typeface="+mn-ea"/>
                          <a:cs typeface="Times New Roman" panose="02020603050405020304" pitchFamily="18" charset="0"/>
                        </a:rPr>
                        <a:t>Lợi</a:t>
                      </a:r>
                      <a:r>
                        <a:rPr lang="en-US" sz="3000" b="1" i="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000" b="1" i="0" baseline="0" dirty="0" err="1">
                          <a:solidFill>
                            <a:schemeClr val="tx1"/>
                          </a:solidFill>
                          <a:effectLst/>
                          <a:latin typeface="Times New Roman" panose="02020603050405020304" pitchFamily="18" charset="0"/>
                          <a:ea typeface="+mn-ea"/>
                          <a:cs typeface="Times New Roman" panose="02020603050405020304" pitchFamily="18" charset="0"/>
                        </a:rPr>
                        <a:t>nhuận</a:t>
                      </a:r>
                      <a:r>
                        <a:rPr lang="en-US" sz="3000" b="1" i="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000" b="1" i="0" baseline="0" dirty="0" err="1">
                          <a:solidFill>
                            <a:schemeClr val="tx1"/>
                          </a:solidFill>
                          <a:effectLst/>
                          <a:latin typeface="Times New Roman" panose="02020603050405020304" pitchFamily="18" charset="0"/>
                          <a:ea typeface="+mn-ea"/>
                          <a:cs typeface="Times New Roman" panose="02020603050405020304" pitchFamily="18" charset="0"/>
                        </a:rPr>
                        <a:t>tối</a:t>
                      </a:r>
                      <a:r>
                        <a:rPr lang="en-US" sz="3000" b="1" i="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000" b="1" i="0" baseline="0" dirty="0" err="1">
                          <a:solidFill>
                            <a:schemeClr val="tx1"/>
                          </a:solidFill>
                          <a:effectLst/>
                          <a:latin typeface="Times New Roman" panose="02020603050405020304" pitchFamily="18" charset="0"/>
                          <a:ea typeface="+mn-ea"/>
                          <a:cs typeface="Times New Roman" panose="02020603050405020304" pitchFamily="18" charset="0"/>
                        </a:rPr>
                        <a:t>đa</a:t>
                      </a:r>
                      <a:r>
                        <a:rPr lang="en-US" sz="3000" b="1" i="0" baseline="0" dirty="0">
                          <a:solidFill>
                            <a:schemeClr val="tx1"/>
                          </a:solidFill>
                          <a:effectLst/>
                          <a:latin typeface="Times New Roman" panose="02020603050405020304" pitchFamily="18" charset="0"/>
                          <a:ea typeface="+mn-ea"/>
                          <a:cs typeface="Times New Roman" panose="02020603050405020304" pitchFamily="18" charset="0"/>
                        </a:rPr>
                        <a:t> </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nhỏ</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1</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8</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trung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bình</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2</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14</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lớn</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3</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rgbClr val="FF0000"/>
                          </a:solidFill>
                          <a:effectLst/>
                          <a:latin typeface="Times New Roman" panose="02020603050405020304" pitchFamily="18" charset="0"/>
                          <a:cs typeface="Times New Roman" panose="02020603050405020304" pitchFamily="18" charset="0"/>
                        </a:rPr>
                        <a:t>20</a:t>
                      </a:r>
                      <a:endPar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cxnSp>
        <p:nvCxnSpPr>
          <p:cNvPr id="10" name="Straight Arrow Connector 9"/>
          <p:cNvCxnSpPr/>
          <p:nvPr/>
        </p:nvCxnSpPr>
        <p:spPr>
          <a:xfrm>
            <a:off x="242930" y="6344260"/>
            <a:ext cx="49132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4250" y="6046645"/>
            <a:ext cx="11221342"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X</a:t>
            </a:r>
            <a:r>
              <a:rPr lang="vi-VN" sz="3200" dirty="0">
                <a:latin typeface="Times New Roman" panose="02020603050405020304" pitchFamily="18" charset="0"/>
                <a:cs typeface="Times New Roman" panose="02020603050405020304" pitchFamily="18" charset="0"/>
              </a:rPr>
              <a:t>ây dựng </a:t>
            </a:r>
            <a:r>
              <a:rPr lang="vi-VN" sz="3200" i="1" dirty="0">
                <a:latin typeface="Times New Roman" panose="02020603050405020304" pitchFamily="18" charset="0"/>
                <a:cs typeface="Times New Roman" panose="02020603050405020304" pitchFamily="18" charset="0"/>
              </a:rPr>
              <a:t>tổ hợp chung cư lớn </a:t>
            </a:r>
            <a:r>
              <a:rPr lang="vi-VN" sz="3200" dirty="0">
                <a:latin typeface="Times New Roman" panose="02020603050405020304" pitchFamily="18" charset="0"/>
                <a:cs typeface="Times New Roman" panose="02020603050405020304" pitchFamily="18" charset="0"/>
              </a:rPr>
              <a:t>là giải pháp thay 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8963005" y="5526348"/>
            <a:ext cx="1132764" cy="136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313136" y="4637287"/>
            <a:ext cx="1642456" cy="1323439"/>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nhuận</a:t>
            </a:r>
            <a:endParaRPr lang="en-US" sz="2000" dirty="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180481264"/>
              </p:ext>
            </p:extLst>
          </p:nvPr>
        </p:nvGraphicFramePr>
        <p:xfrm>
          <a:off x="270276" y="0"/>
          <a:ext cx="11244282" cy="2886100"/>
        </p:xfrm>
        <a:graphic>
          <a:graphicData uri="http://schemas.openxmlformats.org/drawingml/2006/table">
            <a:tbl>
              <a:tblPr firstRow="1" firstCol="1" bandRow="1">
                <a:tableStyleId>{5C22544A-7EE6-4342-B048-85BDC9FD1C3A}</a:tableStyleId>
              </a:tblPr>
              <a:tblGrid>
                <a:gridCol w="4979959">
                  <a:extLst>
                    <a:ext uri="{9D8B030D-6E8A-4147-A177-3AD203B41FA5}">
                      <a16:colId xmlns:a16="http://schemas.microsoft.com/office/drawing/2014/main" val="20000"/>
                    </a:ext>
                  </a:extLst>
                </a:gridCol>
                <a:gridCol w="3302758">
                  <a:extLst>
                    <a:ext uri="{9D8B030D-6E8A-4147-A177-3AD203B41FA5}">
                      <a16:colId xmlns:a16="http://schemas.microsoft.com/office/drawing/2014/main" val="20001"/>
                    </a:ext>
                  </a:extLst>
                </a:gridCol>
                <a:gridCol w="2961565">
                  <a:extLst>
                    <a:ext uri="{9D8B030D-6E8A-4147-A177-3AD203B41FA5}">
                      <a16:colId xmlns:a16="http://schemas.microsoft.com/office/drawing/2014/main" val="20002"/>
                    </a:ext>
                  </a:extLst>
                </a:gridCol>
              </a:tblGrid>
              <a:tr h="577220">
                <a:tc>
                  <a:txBody>
                    <a:bodyPr/>
                    <a:lstStyle/>
                    <a:p>
                      <a:pPr marL="0" marR="0">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 </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Trạng</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thái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tự</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nhiên</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577220">
                <a:tc>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Quyết</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định</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thay</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thế</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err="1">
                          <a:solidFill>
                            <a:schemeClr val="tx1"/>
                          </a:solidFill>
                          <a:effectLst/>
                          <a:latin typeface="Times New Roman" panose="02020603050405020304" pitchFamily="18" charset="0"/>
                          <a:cs typeface="Times New Roman" panose="02020603050405020304" pitchFamily="18" charset="0"/>
                        </a:rPr>
                        <a:t>Nhu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cầu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mạnh</a:t>
                      </a:r>
                      <a:r>
                        <a:rPr lang="en-US" sz="3000" b="1" i="0" dirty="0">
                          <a:solidFill>
                            <a:schemeClr val="tx1"/>
                          </a:solidFill>
                          <a:effectLst/>
                          <a:latin typeface="Times New Roman" panose="02020603050405020304" pitchFamily="18" charset="0"/>
                          <a:cs typeface="Times New Roman" panose="02020603050405020304" pitchFamily="18" charset="0"/>
                        </a:rPr>
                        <a:t> (s1)</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err="1">
                          <a:solidFill>
                            <a:schemeClr val="tx1"/>
                          </a:solidFill>
                          <a:effectLst/>
                          <a:latin typeface="Times New Roman" panose="02020603050405020304" pitchFamily="18" charset="0"/>
                          <a:cs typeface="Times New Roman" panose="02020603050405020304" pitchFamily="18" charset="0"/>
                        </a:rPr>
                        <a:t>Nhu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cầu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yếu</a:t>
                      </a:r>
                      <a:r>
                        <a:rPr lang="en-US" sz="3000" b="1" i="0" dirty="0">
                          <a:solidFill>
                            <a:schemeClr val="tx1"/>
                          </a:solidFill>
                          <a:effectLst/>
                          <a:latin typeface="Times New Roman" panose="02020603050405020304" pitchFamily="18" charset="0"/>
                          <a:cs typeface="Times New Roman" panose="02020603050405020304" pitchFamily="18" charset="0"/>
                        </a:rPr>
                        <a:t> (s2)</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nhỏ</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1</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8</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a:solidFill>
                            <a:schemeClr val="tx1"/>
                          </a:solidFill>
                          <a:effectLst/>
                          <a:latin typeface="Times New Roman" panose="02020603050405020304" pitchFamily="18" charset="0"/>
                          <a:cs typeface="Times New Roman" panose="02020603050405020304" pitchFamily="18" charset="0"/>
                        </a:rPr>
                        <a:t>7</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trung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bình</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2</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14</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a:solidFill>
                            <a:schemeClr val="tx1"/>
                          </a:solidFill>
                          <a:effectLst/>
                          <a:latin typeface="Times New Roman" panose="02020603050405020304" pitchFamily="18" charset="0"/>
                          <a:cs typeface="Times New Roman" panose="02020603050405020304" pitchFamily="18" charset="0"/>
                        </a:rPr>
                        <a:t>5</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lớn</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3</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20</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-9</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3" name="Down Arrow 2"/>
          <p:cNvSpPr/>
          <p:nvPr/>
        </p:nvSpPr>
        <p:spPr>
          <a:xfrm>
            <a:off x="5472113" y="2994234"/>
            <a:ext cx="420304" cy="48577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extLst>
      <p:ext uri="{BB962C8B-B14F-4D97-AF65-F5344CB8AC3E}">
        <p14:creationId xmlns:p14="http://schemas.microsoft.com/office/powerpoint/2010/main" val="27936126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93526"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cs typeface="Times New Roman" panose="02020603050405020304" pitchFamily="18" charset="0"/>
              </a:rPr>
              <a:t>Phương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pháp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thận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trọng</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41" y="891781"/>
            <a:ext cx="11926663" cy="2554545"/>
          </a:xfrm>
          <a:prstGeom prst="rect">
            <a:avLst/>
          </a:prstGeom>
          <a:noFill/>
        </p:spPr>
        <p:txBody>
          <a:bodyPr wrap="none" rtlCol="0">
            <a:spAutoFit/>
          </a:bodyPr>
          <a:lstStyle/>
          <a:p>
            <a:pPr marL="285750" indent="-285750">
              <a:buFontTx/>
              <a:buChar char="-"/>
            </a:pPr>
            <a:r>
              <a:rPr lang="en-US" sz="3200" dirty="0">
                <a:latin typeface="Times New Roman" panose="02020603050405020304" pitchFamily="18" charset="0"/>
                <a:cs typeface="Times New Roman" panose="02020603050405020304" pitchFamily="18" charset="0"/>
              </a:rPr>
              <a:t>Đ</a:t>
            </a:r>
            <a:r>
              <a:rPr lang="vi-VN" sz="3200" dirty="0">
                <a:latin typeface="Times New Roman" panose="02020603050405020304" pitchFamily="18" charset="0"/>
                <a:cs typeface="Times New Roman" panose="02020603050405020304" pitchFamily="18" charset="0"/>
              </a:rPr>
              <a:t>ánh giá từng giải pháp thay thế về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nhất có thể xảy ra</a:t>
            </a:r>
            <a:r>
              <a:rPr lang="en-US" sz="3200" dirty="0">
                <a:latin typeface="Times New Roman" panose="02020603050405020304" pitchFamily="18" charset="0"/>
                <a:cs typeface="Times New Roman" panose="02020603050405020304" pitchFamily="18" charset="0"/>
              </a:rPr>
              <a:t>.</a:t>
            </a:r>
          </a:p>
          <a:p>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Ví</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dụ</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vấn</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đề</a:t>
            </a:r>
            <a:r>
              <a:rPr lang="en-US" sz="3200" i="1" u="sng" dirty="0">
                <a:latin typeface="Times New Roman" panose="02020603050405020304" pitchFamily="18" charset="0"/>
                <a:cs typeface="Times New Roman" panose="02020603050405020304" pitchFamily="18" charset="0"/>
              </a:rPr>
              <a:t> PDC</a:t>
            </a:r>
          </a:p>
          <a:p>
            <a:pPr marL="285750" indent="-285750">
              <a:buFontTx/>
              <a:buChar char="-"/>
            </a:pPr>
            <a:r>
              <a:rPr lang="en-US" sz="3200" dirty="0">
                <a:latin typeface="Times New Roman" panose="02020603050405020304" pitchFamily="18" charset="0"/>
                <a:cs typeface="Times New Roman" panose="02020603050405020304" pitchFamily="18" charset="0"/>
              </a:rPr>
              <a:t>X</a:t>
            </a:r>
            <a:r>
              <a:rPr lang="vi-VN" sz="3200" dirty="0">
                <a:latin typeface="Times New Roman" panose="02020603050405020304" pitchFamily="18" charset="0"/>
                <a:cs typeface="Times New Roman" panose="02020603050405020304" pitchFamily="18" charset="0"/>
              </a:rPr>
              <a:t>ác định số tiền trả tối thiểu cho mỗi lựa chọn thay thế quyết định</a:t>
            </a:r>
            <a:r>
              <a:rPr lang="en-US" sz="3200" dirty="0">
                <a:latin typeface="Times New Roman" panose="02020603050405020304" pitchFamily="18" charset="0"/>
                <a:cs typeface="Times New Roman" panose="02020603050405020304" pitchFamily="18" charset="0"/>
              </a:rPr>
              <a:t>.</a:t>
            </a:r>
          </a:p>
          <a:p>
            <a:pPr marL="285750" indent="-285750">
              <a:buFontTx/>
              <a:buChar char="-"/>
            </a:pPr>
            <a:r>
              <a:rPr lang="en-US" sz="3200" dirty="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họn giải pháp thay thế để </a:t>
            </a:r>
            <a:r>
              <a:rPr lang="vi-VN" sz="3200" b="1" i="1" dirty="0">
                <a:latin typeface="Times New Roman" panose="02020603050405020304" pitchFamily="18" charset="0"/>
                <a:cs typeface="Times New Roman" panose="02020603050405020304" pitchFamily="18" charset="0"/>
              </a:rPr>
              <a:t>tối đa hóa</a:t>
            </a:r>
            <a:r>
              <a:rPr lang="vi-VN" sz="3200"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lợi</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nhuận</a:t>
            </a:r>
            <a:r>
              <a:rPr lang="en-US" sz="3200"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tối</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thiểu</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47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6AF175C-F0B7-13BE-12C3-892246E674F4}"/>
              </a:ext>
            </a:extLst>
          </p:cNvPr>
          <p:cNvPicPr>
            <a:picLocks noGrp="1" noChangeAspect="1"/>
          </p:cNvPicPr>
          <p:nvPr>
            <p:ph idx="1"/>
          </p:nvPr>
        </p:nvPicPr>
        <p:blipFill>
          <a:blip r:embed="rId2"/>
          <a:stretch>
            <a:fillRect/>
          </a:stretch>
        </p:blipFill>
        <p:spPr>
          <a:xfrm>
            <a:off x="2821289" y="457200"/>
            <a:ext cx="6549421" cy="5943600"/>
          </a:xfrm>
          <a:prstGeom prst="rect">
            <a:avLst/>
          </a:prstGeom>
        </p:spPr>
      </p:pic>
    </p:spTree>
    <p:extLst>
      <p:ext uri="{BB962C8B-B14F-4D97-AF65-F5344CB8AC3E}">
        <p14:creationId xmlns:p14="http://schemas.microsoft.com/office/powerpoint/2010/main" val="14277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00559403"/>
              </p:ext>
            </p:extLst>
          </p:nvPr>
        </p:nvGraphicFramePr>
        <p:xfrm>
          <a:off x="931858" y="3863918"/>
          <a:ext cx="8542025" cy="2308880"/>
        </p:xfrm>
        <a:graphic>
          <a:graphicData uri="http://schemas.openxmlformats.org/drawingml/2006/table">
            <a:tbl>
              <a:tblPr firstRow="1" firstCol="1" bandRow="1">
                <a:tableStyleId>{5C22544A-7EE6-4342-B048-85BDC9FD1C3A}</a:tableStyleId>
              </a:tblPr>
              <a:tblGrid>
                <a:gridCol w="5034550">
                  <a:extLst>
                    <a:ext uri="{9D8B030D-6E8A-4147-A177-3AD203B41FA5}">
                      <a16:colId xmlns:a16="http://schemas.microsoft.com/office/drawing/2014/main" val="20000"/>
                    </a:ext>
                  </a:extLst>
                </a:gridCol>
                <a:gridCol w="3507475">
                  <a:extLst>
                    <a:ext uri="{9D8B030D-6E8A-4147-A177-3AD203B41FA5}">
                      <a16:colId xmlns:a16="http://schemas.microsoft.com/office/drawing/2014/main" val="20001"/>
                    </a:ext>
                  </a:extLst>
                </a:gridCol>
              </a:tblGrid>
              <a:tr h="577220">
                <a:tc>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Quyết</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định</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thay</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thế</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3000" b="1" i="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nhuận</a:t>
                      </a:r>
                      <a:r>
                        <a:rPr lang="en-US" sz="3000" b="1" i="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US" sz="3000" b="1" i="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thiểu</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nhỏ</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1</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7</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trung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bình</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2</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5</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lớn</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3</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-9</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cxnSp>
        <p:nvCxnSpPr>
          <p:cNvPr id="4" name="Straight Arrow Connector 3"/>
          <p:cNvCxnSpPr/>
          <p:nvPr/>
        </p:nvCxnSpPr>
        <p:spPr>
          <a:xfrm>
            <a:off x="8907501" y="4646619"/>
            <a:ext cx="1132764" cy="136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040265" y="4046454"/>
            <a:ext cx="2101545"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thiểu</a:t>
            </a:r>
            <a:endParaRPr lang="en-US" sz="2400"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287027" y="6514659"/>
            <a:ext cx="49132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31858" y="6172798"/>
            <a:ext cx="11099409"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X</a:t>
            </a:r>
            <a:r>
              <a:rPr lang="vi-VN" sz="3200" dirty="0">
                <a:latin typeface="Times New Roman" panose="02020603050405020304" pitchFamily="18" charset="0"/>
                <a:cs typeface="Times New Roman" panose="02020603050405020304" pitchFamily="18" charset="0"/>
              </a:rPr>
              <a:t>ây dựng </a:t>
            </a:r>
            <a:r>
              <a:rPr lang="vi-VN" sz="3200" i="1" dirty="0">
                <a:latin typeface="Times New Roman" panose="02020603050405020304" pitchFamily="18" charset="0"/>
                <a:cs typeface="Times New Roman" panose="02020603050405020304" pitchFamily="18" charset="0"/>
              </a:rPr>
              <a:t>tổ hợp chung cư </a:t>
            </a:r>
            <a:r>
              <a:rPr lang="en-US" sz="3200" i="1" dirty="0" err="1">
                <a:latin typeface="Times New Roman" panose="02020603050405020304" pitchFamily="18" charset="0"/>
                <a:cs typeface="Times New Roman" panose="02020603050405020304" pitchFamily="18" charset="0"/>
              </a:rPr>
              <a:t>nhỏ</a:t>
            </a:r>
            <a:r>
              <a:rPr lang="vi-VN"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là giải pháp thay 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588878515"/>
              </p:ext>
            </p:extLst>
          </p:nvPr>
        </p:nvGraphicFramePr>
        <p:xfrm>
          <a:off x="270276" y="0"/>
          <a:ext cx="11244282" cy="2886100"/>
        </p:xfrm>
        <a:graphic>
          <a:graphicData uri="http://schemas.openxmlformats.org/drawingml/2006/table">
            <a:tbl>
              <a:tblPr firstRow="1" firstCol="1" bandRow="1">
                <a:tableStyleId>{5C22544A-7EE6-4342-B048-85BDC9FD1C3A}</a:tableStyleId>
              </a:tblPr>
              <a:tblGrid>
                <a:gridCol w="4979959">
                  <a:extLst>
                    <a:ext uri="{9D8B030D-6E8A-4147-A177-3AD203B41FA5}">
                      <a16:colId xmlns:a16="http://schemas.microsoft.com/office/drawing/2014/main" val="20000"/>
                    </a:ext>
                  </a:extLst>
                </a:gridCol>
                <a:gridCol w="3302758">
                  <a:extLst>
                    <a:ext uri="{9D8B030D-6E8A-4147-A177-3AD203B41FA5}">
                      <a16:colId xmlns:a16="http://schemas.microsoft.com/office/drawing/2014/main" val="20001"/>
                    </a:ext>
                  </a:extLst>
                </a:gridCol>
                <a:gridCol w="2961565">
                  <a:extLst>
                    <a:ext uri="{9D8B030D-6E8A-4147-A177-3AD203B41FA5}">
                      <a16:colId xmlns:a16="http://schemas.microsoft.com/office/drawing/2014/main" val="20002"/>
                    </a:ext>
                  </a:extLst>
                </a:gridCol>
              </a:tblGrid>
              <a:tr h="577220">
                <a:tc>
                  <a:txBody>
                    <a:bodyPr/>
                    <a:lstStyle/>
                    <a:p>
                      <a:pPr marL="0" marR="0">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 </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Trạng</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thái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tự</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nhiên</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577220">
                <a:tc>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Quyết</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định</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thay</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thế</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err="1">
                          <a:solidFill>
                            <a:schemeClr val="tx1"/>
                          </a:solidFill>
                          <a:effectLst/>
                          <a:latin typeface="Times New Roman" panose="02020603050405020304" pitchFamily="18" charset="0"/>
                          <a:cs typeface="Times New Roman" panose="02020603050405020304" pitchFamily="18" charset="0"/>
                        </a:rPr>
                        <a:t>Nhu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cầu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mạnh</a:t>
                      </a:r>
                      <a:r>
                        <a:rPr lang="en-US" sz="3000" b="1" i="0" dirty="0">
                          <a:solidFill>
                            <a:schemeClr val="tx1"/>
                          </a:solidFill>
                          <a:effectLst/>
                          <a:latin typeface="Times New Roman" panose="02020603050405020304" pitchFamily="18" charset="0"/>
                          <a:cs typeface="Times New Roman" panose="02020603050405020304" pitchFamily="18" charset="0"/>
                        </a:rPr>
                        <a:t> (s1)</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err="1">
                          <a:solidFill>
                            <a:schemeClr val="tx1"/>
                          </a:solidFill>
                          <a:effectLst/>
                          <a:latin typeface="Times New Roman" panose="02020603050405020304" pitchFamily="18" charset="0"/>
                          <a:cs typeface="Times New Roman" panose="02020603050405020304" pitchFamily="18" charset="0"/>
                        </a:rPr>
                        <a:t>Nhu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cầu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yếu</a:t>
                      </a:r>
                      <a:r>
                        <a:rPr lang="en-US" sz="3000" b="1" i="0" dirty="0">
                          <a:solidFill>
                            <a:schemeClr val="tx1"/>
                          </a:solidFill>
                          <a:effectLst/>
                          <a:latin typeface="Times New Roman" panose="02020603050405020304" pitchFamily="18" charset="0"/>
                          <a:cs typeface="Times New Roman" panose="02020603050405020304" pitchFamily="18" charset="0"/>
                        </a:rPr>
                        <a:t> (s2)</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nhỏ</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1</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8</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a:solidFill>
                            <a:schemeClr val="tx1"/>
                          </a:solidFill>
                          <a:effectLst/>
                          <a:latin typeface="Times New Roman" panose="02020603050405020304" pitchFamily="18" charset="0"/>
                          <a:cs typeface="Times New Roman" panose="02020603050405020304" pitchFamily="18" charset="0"/>
                        </a:rPr>
                        <a:t>7</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trung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bình</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2</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14</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a:solidFill>
                            <a:schemeClr val="tx1"/>
                          </a:solidFill>
                          <a:effectLst/>
                          <a:latin typeface="Times New Roman" panose="02020603050405020304" pitchFamily="18" charset="0"/>
                          <a:cs typeface="Times New Roman" panose="02020603050405020304" pitchFamily="18" charset="0"/>
                        </a:rPr>
                        <a:t>5</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lớn</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3</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20</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-9</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12" name="Down Arrow 11"/>
          <p:cNvSpPr/>
          <p:nvPr/>
        </p:nvSpPr>
        <p:spPr>
          <a:xfrm>
            <a:off x="5892417" y="3223389"/>
            <a:ext cx="420304" cy="48577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extLst>
      <p:ext uri="{BB962C8B-B14F-4D97-AF65-F5344CB8AC3E}">
        <p14:creationId xmlns:p14="http://schemas.microsoft.com/office/powerpoint/2010/main" val="33949916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88" y="751336"/>
            <a:ext cx="12051323" cy="3046988"/>
          </a:xfrm>
          <a:prstGeom prst="rect">
            <a:avLst/>
          </a:prstGeom>
          <a:noFill/>
        </p:spPr>
        <p:txBody>
          <a:bodyPr wrap="square" rtlCol="0">
            <a:spAutoFit/>
          </a:bodyPr>
          <a:lstStyle/>
          <a:p>
            <a:r>
              <a:rPr lang="en-US" sz="3200" dirty="0">
                <a:latin typeface="+mj-lt"/>
              </a:rPr>
              <a:t>=&gt; </a:t>
            </a:r>
            <a:r>
              <a:rPr lang="vi-VN" sz="3200" dirty="0">
                <a:latin typeface="+mj-lt"/>
              </a:rPr>
              <a:t>Cách tiếp cận quyết định này được coi là </a:t>
            </a:r>
            <a:r>
              <a:rPr lang="vi-VN" sz="3200" i="1" dirty="0">
                <a:latin typeface="+mj-lt"/>
              </a:rPr>
              <a:t>thận trọng</a:t>
            </a:r>
            <a:r>
              <a:rPr lang="vi-VN" sz="3200" dirty="0">
                <a:latin typeface="+mj-lt"/>
              </a:rPr>
              <a:t> vì nó xác định các khoản </a:t>
            </a:r>
            <a:r>
              <a:rPr lang="en-US" sz="3200" i="1" dirty="0" err="1">
                <a:latin typeface="Times New Roman" panose="02020603050405020304" pitchFamily="18" charset="0"/>
                <a:cs typeface="Times New Roman" panose="02020603050405020304" pitchFamily="18" charset="0"/>
              </a:rPr>
              <a:t>lợi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nhuận</a:t>
            </a:r>
            <a:r>
              <a:rPr lang="vi-VN" sz="3200" i="1" dirty="0">
                <a:latin typeface="+mj-lt"/>
              </a:rPr>
              <a:t> tồi tệ nhất </a:t>
            </a:r>
            <a:r>
              <a:rPr lang="vi-VN" sz="3200" dirty="0">
                <a:latin typeface="+mj-lt"/>
              </a:rPr>
              <a:t>có thể và sau đó đề xuất giải pháp thay thế quyết định tránh khả năng chi trả cực kỳ "xấu".</a:t>
            </a:r>
            <a:endParaRPr lang="en-US" sz="3200" dirty="0">
              <a:latin typeface="+mj-lt"/>
            </a:endParaRPr>
          </a:p>
          <a:p>
            <a:r>
              <a:rPr lang="en-US" sz="3200" dirty="0">
                <a:latin typeface="+mj-lt"/>
              </a:rPr>
              <a:t>-&gt; </a:t>
            </a:r>
            <a:r>
              <a:rPr lang="vi-VN" sz="3200" dirty="0">
                <a:latin typeface="+mj-lt"/>
              </a:rPr>
              <a:t>PDC được đảm bảo lợi nhuận ít nhất 7 triệu đô la. Mặc dù PDC có thể kiếm được nhiều hơn, nhưng nó không thể kiếm được dưới 7 triệu USD.</a:t>
            </a:r>
            <a:endParaRPr lang="en-US" sz="3200" dirty="0">
              <a:latin typeface="+mj-lt"/>
            </a:endParaRPr>
          </a:p>
          <a:p>
            <a:endParaRPr lang="en-US" sz="3200" dirty="0">
              <a:latin typeface="+mj-lt"/>
            </a:endParaRPr>
          </a:p>
        </p:txBody>
      </p:sp>
    </p:spTree>
    <p:extLst>
      <p:ext uri="{BB962C8B-B14F-4D97-AF65-F5344CB8AC3E}">
        <p14:creationId xmlns:p14="http://schemas.microsoft.com/office/powerpoint/2010/main" val="36355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23" y="122830"/>
            <a:ext cx="11999742" cy="6186309"/>
          </a:xfrm>
          <a:prstGeom prst="rect">
            <a:avLst/>
          </a:prstGeom>
        </p:spPr>
        <p:txBody>
          <a:bodyPr wrap="square">
            <a:spAutoFit/>
          </a:bodyPr>
          <a:lstStyle/>
          <a:p>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thiểu</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tiếc</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(Minimax Regret Approach)</a:t>
            </a:r>
          </a:p>
          <a:p>
            <a:endParaRPr lang="en-US" sz="36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Tx/>
              <a:buChar char="-"/>
            </a:pP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tiếc</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Phương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pháp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thiểu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hóa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mức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tiếc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đa</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859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579826" cy="584775"/>
          </a:xfrm>
          <a:prstGeom prst="rect">
            <a:avLst/>
          </a:prstGeom>
          <a:noFill/>
        </p:spPr>
        <p:txBody>
          <a:bodyPr wrap="none" rtlCol="0">
            <a:spAutoFit/>
          </a:bodyPr>
          <a:lstStyle/>
          <a:p>
            <a:r>
              <a:rPr lang="en-US" sz="3200" i="1" u="sng" dirty="0" err="1">
                <a:latin typeface="Times New Roman" panose="02020603050405020304" pitchFamily="18" charset="0"/>
                <a:cs typeface="Times New Roman" panose="02020603050405020304" pitchFamily="18" charset="0"/>
              </a:rPr>
              <a:t>Ví</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dụ</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bài</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toán</a:t>
            </a:r>
            <a:r>
              <a:rPr lang="en-US" sz="3200" i="1" u="sng" dirty="0">
                <a:latin typeface="Times New Roman" panose="02020603050405020304" pitchFamily="18" charset="0"/>
                <a:cs typeface="Times New Roman" panose="02020603050405020304" pitchFamily="18" charset="0"/>
              </a:rPr>
              <a:t> PDC:</a:t>
            </a:r>
          </a:p>
        </p:txBody>
      </p:sp>
      <p:graphicFrame>
        <p:nvGraphicFramePr>
          <p:cNvPr id="3" name="Table 2"/>
          <p:cNvGraphicFramePr>
            <a:graphicFrameLocks noGrp="1"/>
          </p:cNvGraphicFramePr>
          <p:nvPr>
            <p:extLst>
              <p:ext uri="{D42A27DB-BD31-4B8C-83A1-F6EECF244321}">
                <p14:modId xmlns:p14="http://schemas.microsoft.com/office/powerpoint/2010/main" val="903137588"/>
              </p:ext>
            </p:extLst>
          </p:nvPr>
        </p:nvGraphicFramePr>
        <p:xfrm>
          <a:off x="165247" y="584775"/>
          <a:ext cx="11244282" cy="2886100"/>
        </p:xfrm>
        <a:graphic>
          <a:graphicData uri="http://schemas.openxmlformats.org/drawingml/2006/table">
            <a:tbl>
              <a:tblPr firstRow="1" firstCol="1" bandRow="1">
                <a:tableStyleId>{5C22544A-7EE6-4342-B048-85BDC9FD1C3A}</a:tableStyleId>
              </a:tblPr>
              <a:tblGrid>
                <a:gridCol w="4979959">
                  <a:extLst>
                    <a:ext uri="{9D8B030D-6E8A-4147-A177-3AD203B41FA5}">
                      <a16:colId xmlns:a16="http://schemas.microsoft.com/office/drawing/2014/main" val="20000"/>
                    </a:ext>
                  </a:extLst>
                </a:gridCol>
                <a:gridCol w="3302758">
                  <a:extLst>
                    <a:ext uri="{9D8B030D-6E8A-4147-A177-3AD203B41FA5}">
                      <a16:colId xmlns:a16="http://schemas.microsoft.com/office/drawing/2014/main" val="20001"/>
                    </a:ext>
                  </a:extLst>
                </a:gridCol>
                <a:gridCol w="2961565">
                  <a:extLst>
                    <a:ext uri="{9D8B030D-6E8A-4147-A177-3AD203B41FA5}">
                      <a16:colId xmlns:a16="http://schemas.microsoft.com/office/drawing/2014/main" val="20002"/>
                    </a:ext>
                  </a:extLst>
                </a:gridCol>
              </a:tblGrid>
              <a:tr h="577220">
                <a:tc>
                  <a:txBody>
                    <a:bodyPr/>
                    <a:lstStyle/>
                    <a:p>
                      <a:pPr marL="0" marR="0">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 </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Trạng</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thái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tự</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nhiên</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577220">
                <a:tc>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Quyết</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định</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thay</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thế</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err="1">
                          <a:solidFill>
                            <a:schemeClr val="tx1"/>
                          </a:solidFill>
                          <a:effectLst/>
                          <a:latin typeface="Times New Roman" panose="02020603050405020304" pitchFamily="18" charset="0"/>
                          <a:cs typeface="Times New Roman" panose="02020603050405020304" pitchFamily="18" charset="0"/>
                        </a:rPr>
                        <a:t>Nhu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cầu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mạnh</a:t>
                      </a:r>
                      <a:r>
                        <a:rPr lang="en-US" sz="3000" b="1" i="0" dirty="0">
                          <a:solidFill>
                            <a:schemeClr val="tx1"/>
                          </a:solidFill>
                          <a:effectLst/>
                          <a:latin typeface="Times New Roman" panose="02020603050405020304" pitchFamily="18" charset="0"/>
                          <a:cs typeface="Times New Roman" panose="02020603050405020304" pitchFamily="18" charset="0"/>
                        </a:rPr>
                        <a:t> (s1)</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err="1">
                          <a:solidFill>
                            <a:schemeClr val="tx1"/>
                          </a:solidFill>
                          <a:effectLst/>
                          <a:latin typeface="Times New Roman" panose="02020603050405020304" pitchFamily="18" charset="0"/>
                          <a:cs typeface="Times New Roman" panose="02020603050405020304" pitchFamily="18" charset="0"/>
                        </a:rPr>
                        <a:t>Nhu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cầu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yếu</a:t>
                      </a:r>
                      <a:r>
                        <a:rPr lang="en-US" sz="3000" b="1" i="0" dirty="0">
                          <a:solidFill>
                            <a:schemeClr val="tx1"/>
                          </a:solidFill>
                          <a:effectLst/>
                          <a:latin typeface="Times New Roman" panose="02020603050405020304" pitchFamily="18" charset="0"/>
                          <a:cs typeface="Times New Roman" panose="02020603050405020304" pitchFamily="18" charset="0"/>
                        </a:rPr>
                        <a:t> (s2)</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nhỏ</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1</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8</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a:solidFill>
                            <a:schemeClr val="tx1"/>
                          </a:solidFill>
                          <a:effectLst/>
                          <a:latin typeface="Times New Roman" panose="02020603050405020304" pitchFamily="18" charset="0"/>
                          <a:cs typeface="Times New Roman" panose="02020603050405020304" pitchFamily="18" charset="0"/>
                        </a:rPr>
                        <a:t>7</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trung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bình</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2</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14</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a:solidFill>
                            <a:schemeClr val="tx1"/>
                          </a:solidFill>
                          <a:effectLst/>
                          <a:latin typeface="Times New Roman" panose="02020603050405020304" pitchFamily="18" charset="0"/>
                          <a:cs typeface="Times New Roman" panose="02020603050405020304" pitchFamily="18" charset="0"/>
                        </a:rPr>
                        <a:t>5</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lớn</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3</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20</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-9</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Rectangle 3"/>
          <p:cNvSpPr/>
          <p:nvPr/>
        </p:nvSpPr>
        <p:spPr>
          <a:xfrm>
            <a:off x="165247" y="3741751"/>
            <a:ext cx="11885726" cy="3046988"/>
          </a:xfrm>
          <a:prstGeom prst="rect">
            <a:avLst/>
          </a:prstGeom>
        </p:spPr>
        <p:txBody>
          <a:bodyPr wrap="square">
            <a:spAutoFit/>
          </a:bodyPr>
          <a:lstStyle/>
          <a:p>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PDC      (d1) x (s1)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nhuận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8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đô</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la. </a:t>
            </a:r>
          </a:p>
          <a:p>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nhu</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(s1)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(d3)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nhuận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20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đô</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3200" dirty="0">
                <a:solidFill>
                  <a:srgbClr val="222222"/>
                </a:solidFill>
                <a:latin typeface="Times New Roman" panose="02020603050405020304" pitchFamily="18" charset="0"/>
                <a:cs typeface="Times New Roman" panose="02020603050405020304" pitchFamily="18" charset="0"/>
              </a:rPr>
              <a:t>=&gt; </a:t>
            </a:r>
            <a:r>
              <a:rPr lang="en-US" sz="3200" dirty="0" err="1">
                <a:solidFill>
                  <a:srgbClr val="222222"/>
                </a:solidFill>
                <a:latin typeface="Times New Roman" panose="02020603050405020304" pitchFamily="18" charset="0"/>
                <a:cs typeface="Times New Roman" panose="02020603050405020304" pitchFamily="18" charset="0"/>
              </a:rPr>
              <a:t>Sự</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khác</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biệt</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giữa</a:t>
            </a:r>
            <a:r>
              <a:rPr lang="en-US" sz="3200" dirty="0">
                <a:solidFill>
                  <a:srgbClr val="222222"/>
                </a:solidFill>
                <a:latin typeface="Times New Roman" panose="02020603050405020304" pitchFamily="18" charset="0"/>
                <a:cs typeface="Times New Roman" panose="02020603050405020304" pitchFamily="18" charset="0"/>
              </a:rPr>
              <a:t> 2 </a:t>
            </a:r>
            <a:r>
              <a:rPr lang="en-US" sz="3200" dirty="0" err="1">
                <a:solidFill>
                  <a:srgbClr val="222222"/>
                </a:solidFill>
                <a:latin typeface="Times New Roman" panose="02020603050405020304" pitchFamily="18" charset="0"/>
                <a:cs typeface="Times New Roman" panose="02020603050405020304" pitchFamily="18" charset="0"/>
              </a:rPr>
              <a:t>mức</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lợi</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nhuận</a:t>
            </a:r>
            <a:r>
              <a:rPr lang="en-US" sz="3200" dirty="0">
                <a:solidFill>
                  <a:srgbClr val="222222"/>
                </a:solidFill>
                <a:latin typeface="Times New Roman" panose="02020603050405020304" pitchFamily="18" charset="0"/>
                <a:cs typeface="Times New Roman" panose="02020603050405020304" pitchFamily="18" charset="0"/>
              </a:rPr>
              <a:t> ( 8 </a:t>
            </a:r>
            <a:r>
              <a:rPr lang="en-US" sz="3200" dirty="0" err="1">
                <a:solidFill>
                  <a:srgbClr val="222222"/>
                </a:solidFill>
                <a:latin typeface="Times New Roman" panose="02020603050405020304" pitchFamily="18" charset="0"/>
                <a:cs typeface="Times New Roman" panose="02020603050405020304" pitchFamily="18" charset="0"/>
              </a:rPr>
              <a:t>và</a:t>
            </a:r>
            <a:r>
              <a:rPr lang="en-US" sz="3200" dirty="0">
                <a:solidFill>
                  <a:srgbClr val="222222"/>
                </a:solidFill>
                <a:latin typeface="Times New Roman" panose="02020603050405020304" pitchFamily="18" charset="0"/>
                <a:cs typeface="Times New Roman" panose="02020603050405020304" pitchFamily="18" charset="0"/>
              </a:rPr>
              <a:t> 20) </a:t>
            </a:r>
            <a:r>
              <a:rPr lang="en-US" sz="3200" dirty="0" err="1">
                <a:solidFill>
                  <a:srgbClr val="222222"/>
                </a:solidFill>
                <a:latin typeface="Times New Roman" panose="02020603050405020304" pitchFamily="18" charset="0"/>
                <a:cs typeface="Times New Roman" panose="02020603050405020304" pitchFamily="18" charset="0"/>
              </a:rPr>
              <a:t>này</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chính</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là</a:t>
            </a:r>
            <a:r>
              <a:rPr lang="en-US" sz="3200" dirty="0">
                <a:solidFill>
                  <a:srgbClr val="222222"/>
                </a:solidFill>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sự</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hối</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tiếc</a:t>
            </a:r>
            <a:r>
              <a:rPr lang="en-US" sz="3200" i="1" u="sng"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mất</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cơ</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hội</a:t>
            </a:r>
            <a:r>
              <a:rPr lang="en-US" sz="3200" u="sng"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(d</a:t>
            </a:r>
            <a:r>
              <a:rPr lang="en-US" sz="3200" baseline="-25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(s</a:t>
            </a:r>
            <a:r>
              <a:rPr lang="en-US" sz="3200" baseline="-25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9576" y="3456360"/>
            <a:ext cx="11891397" cy="1077218"/>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20 </a:t>
            </a:r>
            <a:r>
              <a:rPr lang="en-US" sz="3200" dirty="0" err="1">
                <a:latin typeface="Times New Roman" panose="02020603050405020304" pitchFamily="18" charset="0"/>
                <a:cs typeface="Times New Roman" panose="02020603050405020304" pitchFamily="18" charset="0"/>
              </a:rPr>
              <a:t>triệu</a:t>
            </a:r>
            <a:r>
              <a:rPr lang="en-US" sz="3200" dirty="0">
                <a:latin typeface="Times New Roman" panose="02020603050405020304" pitchFamily="18" charset="0"/>
                <a:cs typeface="Times New Roman" panose="02020603050405020304" pitchFamily="18" charset="0"/>
              </a:rPr>
              <a:t> USD - 8 </a:t>
            </a:r>
            <a:r>
              <a:rPr lang="en-US" sz="3200" dirty="0" err="1">
                <a:latin typeface="Times New Roman" panose="02020603050405020304" pitchFamily="18" charset="0"/>
                <a:cs typeface="Times New Roman" panose="02020603050405020304" pitchFamily="18" charset="0"/>
              </a:rPr>
              <a:t>triệu</a:t>
            </a:r>
            <a:r>
              <a:rPr lang="en-US" sz="3200" dirty="0">
                <a:latin typeface="Times New Roman" panose="02020603050405020304" pitchFamily="18" charset="0"/>
                <a:cs typeface="Times New Roman" panose="02020603050405020304" pitchFamily="18" charset="0"/>
              </a:rPr>
              <a:t> USD = 12 </a:t>
            </a:r>
            <a:r>
              <a:rPr lang="en-US" sz="3200" dirty="0" err="1">
                <a:latin typeface="Times New Roman" panose="02020603050405020304" pitchFamily="18" charset="0"/>
                <a:cs typeface="Times New Roman" panose="02020603050405020304" pitchFamily="18" charset="0"/>
              </a:rPr>
              <a:t>triệu</a:t>
            </a:r>
            <a:r>
              <a:rPr lang="en-US" sz="3200" dirty="0">
                <a:latin typeface="Times New Roman" panose="02020603050405020304" pitchFamily="18" charset="0"/>
                <a:cs typeface="Times New Roman" panose="02020603050405020304" pitchFamily="18" charset="0"/>
              </a:rPr>
              <a:t> USD</a:t>
            </a:r>
          </a:p>
          <a:p>
            <a:endParaRPr lang="en-US" sz="32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3805207" y="4008781"/>
            <a:ext cx="4600134" cy="1346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R</a:t>
            </a:r>
            <a:r>
              <a:rPr lang="en-US" sz="4000" baseline="-25000" dirty="0" err="1">
                <a:solidFill>
                  <a:srgbClr val="FF0000"/>
                </a:solidFill>
                <a:latin typeface="Times New Roman" panose="02020603050405020304" pitchFamily="18" charset="0"/>
                <a:cs typeface="Times New Roman" panose="02020603050405020304" pitchFamily="18" charset="0"/>
              </a:rPr>
              <a:t>ij</a:t>
            </a:r>
            <a:r>
              <a:rPr lang="en-US" sz="4000" dirty="0">
                <a:solidFill>
                  <a:srgbClr val="FF0000"/>
                </a:solidFill>
                <a:latin typeface="Times New Roman" panose="02020603050405020304" pitchFamily="18" charset="0"/>
                <a:cs typeface="Times New Roman" panose="02020603050405020304" pitchFamily="18" charset="0"/>
              </a:rPr>
              <a:t> = |</a:t>
            </a:r>
            <a:r>
              <a:rPr lang="en-US" sz="4000" dirty="0" err="1">
                <a:solidFill>
                  <a:srgbClr val="FF0000"/>
                </a:solidFill>
                <a:latin typeface="Times New Roman" panose="02020603050405020304" pitchFamily="18" charset="0"/>
                <a:cs typeface="Times New Roman" panose="02020603050405020304" pitchFamily="18" charset="0"/>
              </a:rPr>
              <a:t>V</a:t>
            </a:r>
            <a:r>
              <a:rPr lang="en-US" sz="4000" baseline="-25000" dirty="0" err="1">
                <a:solidFill>
                  <a:srgbClr val="FF0000"/>
                </a:solidFill>
                <a:latin typeface="Times New Roman" panose="02020603050405020304" pitchFamily="18" charset="0"/>
                <a:cs typeface="Times New Roman" panose="02020603050405020304" pitchFamily="18" charset="0"/>
              </a:rPr>
              <a:t>j</a:t>
            </a:r>
            <a:r>
              <a:rPr lang="en-US" sz="4000" dirty="0">
                <a:solidFill>
                  <a:srgbClr val="FF0000"/>
                </a:solidFill>
                <a:latin typeface="Times New Roman" panose="02020603050405020304" pitchFamily="18" charset="0"/>
                <a:cs typeface="Times New Roman" panose="02020603050405020304" pitchFamily="18" charset="0"/>
              </a:rPr>
              <a:t>* – </a:t>
            </a:r>
            <a:r>
              <a:rPr lang="en-US" sz="4000" dirty="0" err="1">
                <a:solidFill>
                  <a:srgbClr val="FF0000"/>
                </a:solidFill>
                <a:latin typeface="Times New Roman" panose="02020603050405020304" pitchFamily="18" charset="0"/>
                <a:cs typeface="Times New Roman" panose="02020603050405020304" pitchFamily="18" charset="0"/>
              </a:rPr>
              <a:t>V</a:t>
            </a:r>
            <a:r>
              <a:rPr lang="en-US" sz="4000" baseline="-25000" dirty="0" err="1">
                <a:solidFill>
                  <a:srgbClr val="FF0000"/>
                </a:solidFill>
                <a:latin typeface="Times New Roman" panose="02020603050405020304" pitchFamily="18" charset="0"/>
                <a:cs typeface="Times New Roman" panose="02020603050405020304" pitchFamily="18" charset="0"/>
              </a:rPr>
              <a:t>ij</a:t>
            </a:r>
            <a:r>
              <a:rPr lang="en-US" sz="4000" dirty="0">
                <a:solidFill>
                  <a:srgbClr val="FF0000"/>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1477708" y="5434519"/>
            <a:ext cx="9931821" cy="1815882"/>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R</a:t>
            </a:r>
            <a:r>
              <a:rPr lang="en-US" sz="2800" baseline="-25000" dirty="0" err="1">
                <a:latin typeface="Times New Roman" panose="02020603050405020304" pitchFamily="18" charset="0"/>
                <a:cs typeface="Times New Roman" panose="02020603050405020304" pitchFamily="18" charset="0"/>
              </a:rPr>
              <a:t>ij</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d</a:t>
            </a:r>
            <a:r>
              <a:rPr lang="en-US" sz="2800" baseline="-25000"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t>
            </a:r>
            <a:r>
              <a:rPr lang="en-US" sz="2800" baseline="-25000" dirty="0" err="1">
                <a:latin typeface="Times New Roman" panose="02020603050405020304" pitchFamily="18" charset="0"/>
                <a:cs typeface="Times New Roman" panose="02020603050405020304" pitchFamily="18" charset="0"/>
              </a:rPr>
              <a:t>j</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V</a:t>
            </a:r>
            <a:r>
              <a:rPr lang="en-US" sz="2800" baseline="-25000" dirty="0" err="1">
                <a:latin typeface="Times New Roman" panose="02020603050405020304" pitchFamily="18" charset="0"/>
                <a:cs typeface="Times New Roman" panose="02020603050405020304" pitchFamily="18" charset="0"/>
              </a:rPr>
              <a:t>j</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t>
            </a:r>
            <a:r>
              <a:rPr lang="en-US" sz="2800" baseline="-25000" dirty="0" err="1">
                <a:latin typeface="Times New Roman" panose="02020603050405020304" pitchFamily="18" charset="0"/>
                <a:cs typeface="Times New Roman" panose="02020603050405020304" pitchFamily="18" charset="0"/>
              </a:rPr>
              <a:t>j</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V</a:t>
            </a:r>
            <a:r>
              <a:rPr lang="en-US" sz="2800" baseline="-25000" dirty="0" err="1">
                <a:latin typeface="Times New Roman" panose="02020603050405020304" pitchFamily="18" charset="0"/>
                <a:cs typeface="Times New Roman" panose="02020603050405020304" pitchFamily="18" charset="0"/>
              </a:rPr>
              <a:t>ij</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d</a:t>
            </a:r>
            <a:r>
              <a:rPr lang="en-US" sz="2800" baseline="-25000" dirty="0">
                <a:latin typeface="Times New Roman" panose="02020603050405020304" pitchFamily="18" charset="0"/>
                <a:cs typeface="Times New Roman" panose="02020603050405020304" pitchFamily="18" charset="0"/>
              </a:rPr>
              <a:t>i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t>
            </a:r>
            <a:r>
              <a:rPr lang="en-US" sz="2800" baseline="-25000" dirty="0" err="1">
                <a:latin typeface="Times New Roman" panose="02020603050405020304" pitchFamily="18" charset="0"/>
                <a:cs typeface="Times New Roman" panose="02020603050405020304" pitchFamily="18" charset="0"/>
              </a:rPr>
              <a:t>j</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872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10" presetClass="exit" presetSubtype="0" fill="hold" grpId="1" nodeType="with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4" grpId="2"/>
      <p:bldP spid="5" grpId="0"/>
      <p:bldP spid="5" grpId="1"/>
      <p:bldP spid="6"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94538482"/>
              </p:ext>
            </p:extLst>
          </p:nvPr>
        </p:nvGraphicFramePr>
        <p:xfrm>
          <a:off x="7191375" y="0"/>
          <a:ext cx="5000625" cy="3564729"/>
        </p:xfrm>
        <a:graphic>
          <a:graphicData uri="http://schemas.openxmlformats.org/drawingml/2006/table">
            <a:tbl>
              <a:tblPr firstRow="1" firstCol="1" bandRow="1">
                <a:tableStyleId>{5C22544A-7EE6-4342-B048-85BDC9FD1C3A}</a:tableStyleId>
              </a:tblPr>
              <a:tblGrid>
                <a:gridCol w="2214716">
                  <a:extLst>
                    <a:ext uri="{9D8B030D-6E8A-4147-A177-3AD203B41FA5}">
                      <a16:colId xmlns:a16="http://schemas.microsoft.com/office/drawing/2014/main" val="20000"/>
                    </a:ext>
                  </a:extLst>
                </a:gridCol>
                <a:gridCol w="1468823">
                  <a:extLst>
                    <a:ext uri="{9D8B030D-6E8A-4147-A177-3AD203B41FA5}">
                      <a16:colId xmlns:a16="http://schemas.microsoft.com/office/drawing/2014/main" val="20001"/>
                    </a:ext>
                  </a:extLst>
                </a:gridCol>
                <a:gridCol w="1317086">
                  <a:extLst>
                    <a:ext uri="{9D8B030D-6E8A-4147-A177-3AD203B41FA5}">
                      <a16:colId xmlns:a16="http://schemas.microsoft.com/office/drawing/2014/main" val="20002"/>
                    </a:ext>
                  </a:extLst>
                </a:gridCol>
              </a:tblGrid>
              <a:tr h="895151">
                <a:tc>
                  <a:txBody>
                    <a:bodyPr/>
                    <a:lstStyle/>
                    <a:p>
                      <a:pPr marL="0" marR="0">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 </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Trạng</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thái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tự</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nhiên</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895151">
                <a:tc>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Quyết</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định</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thay</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thế</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a:solidFill>
                            <a:schemeClr val="tx1"/>
                          </a:solidFill>
                          <a:effectLst/>
                          <a:latin typeface="Times New Roman" panose="02020603050405020304" pitchFamily="18" charset="0"/>
                          <a:cs typeface="Times New Roman" panose="02020603050405020304" pitchFamily="18" charset="0"/>
                        </a:rPr>
                        <a:t>(s1)</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a:solidFill>
                            <a:schemeClr val="tx1"/>
                          </a:solidFill>
                          <a:effectLst/>
                          <a:latin typeface="Times New Roman" panose="02020603050405020304" pitchFamily="18" charset="0"/>
                          <a:cs typeface="Times New Roman" panose="02020603050405020304" pitchFamily="18" charset="0"/>
                        </a:rPr>
                        <a:t>(s2)</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50066">
                <a:tc>
                  <a:txBody>
                    <a:bodyPr/>
                    <a:lstStyle/>
                    <a:p>
                      <a:pPr marL="0" marR="0">
                        <a:lnSpc>
                          <a:spcPct val="107000"/>
                        </a:lnSpc>
                        <a:spcBef>
                          <a:spcPts val="0"/>
                        </a:spcBef>
                        <a:spcAft>
                          <a:spcPts val="0"/>
                        </a:spcAft>
                      </a:pPr>
                      <a:r>
                        <a:rPr lang="en-US" sz="3000" b="0" dirty="0">
                          <a:solidFill>
                            <a:schemeClr val="tx1"/>
                          </a:solidFill>
                          <a:effectLst/>
                          <a:latin typeface="Times New Roman" panose="02020603050405020304" pitchFamily="18" charset="0"/>
                          <a:cs typeface="Times New Roman" panose="02020603050405020304" pitchFamily="18" charset="0"/>
                        </a:rPr>
                        <a:t>d</a:t>
                      </a:r>
                      <a:r>
                        <a:rPr lang="en-US" sz="3000" b="0" baseline="-25000" dirty="0">
                          <a:solidFill>
                            <a:schemeClr val="tx1"/>
                          </a:solidFill>
                          <a:effectLst/>
                          <a:latin typeface="Times New Roman" panose="02020603050405020304" pitchFamily="18" charset="0"/>
                          <a:cs typeface="Times New Roman" panose="02020603050405020304" pitchFamily="18" charset="0"/>
                        </a:rPr>
                        <a:t>1</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ea typeface="+mn-ea"/>
                          <a:cs typeface="Times New Roman" panose="02020603050405020304" pitchFamily="18" charset="0"/>
                        </a:rPr>
                        <a:t>12</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0</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3821">
                <a:tc>
                  <a:txBody>
                    <a:bodyPr/>
                    <a:lstStyle/>
                    <a:p>
                      <a:pPr marL="0" marR="0">
                        <a:lnSpc>
                          <a:spcPct val="107000"/>
                        </a:lnSpc>
                        <a:spcBef>
                          <a:spcPts val="0"/>
                        </a:spcBef>
                        <a:spcAft>
                          <a:spcPts val="0"/>
                        </a:spcAft>
                      </a:pPr>
                      <a:r>
                        <a:rPr lang="en-US" sz="3000" b="0" dirty="0">
                          <a:solidFill>
                            <a:schemeClr val="tx1"/>
                          </a:solidFill>
                          <a:effectLst/>
                          <a:latin typeface="Times New Roman" panose="02020603050405020304" pitchFamily="18" charset="0"/>
                          <a:cs typeface="Times New Roman" panose="02020603050405020304" pitchFamily="18" charset="0"/>
                        </a:rPr>
                        <a:t>d</a:t>
                      </a:r>
                      <a:r>
                        <a:rPr lang="en-US" sz="3000" b="0" baseline="-25000" dirty="0">
                          <a:solidFill>
                            <a:schemeClr val="tx1"/>
                          </a:solidFill>
                          <a:effectLst/>
                          <a:latin typeface="Times New Roman" panose="02020603050405020304" pitchFamily="18" charset="0"/>
                          <a:cs typeface="Times New Roman" panose="02020603050405020304" pitchFamily="18" charset="0"/>
                        </a:rPr>
                        <a:t>2</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6</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2</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50066">
                <a:tc>
                  <a:txBody>
                    <a:bodyPr/>
                    <a:lstStyle/>
                    <a:p>
                      <a:pPr marL="0" marR="0">
                        <a:lnSpc>
                          <a:spcPct val="107000"/>
                        </a:lnSpc>
                        <a:spcBef>
                          <a:spcPts val="0"/>
                        </a:spcBef>
                        <a:spcAft>
                          <a:spcPts val="0"/>
                        </a:spcAft>
                      </a:pPr>
                      <a:r>
                        <a:rPr lang="en-US" sz="3000" b="0" dirty="0">
                          <a:solidFill>
                            <a:schemeClr val="tx1"/>
                          </a:solidFill>
                          <a:effectLst/>
                          <a:latin typeface="Times New Roman" panose="02020603050405020304" pitchFamily="18" charset="0"/>
                          <a:cs typeface="Times New Roman" panose="02020603050405020304" pitchFamily="18" charset="0"/>
                        </a:rPr>
                        <a:t>d</a:t>
                      </a:r>
                      <a:r>
                        <a:rPr lang="en-US" sz="3000" b="0" baseline="-25000" dirty="0">
                          <a:solidFill>
                            <a:schemeClr val="tx1"/>
                          </a:solidFill>
                          <a:effectLst/>
                          <a:latin typeface="Times New Roman" panose="02020603050405020304" pitchFamily="18" charset="0"/>
                          <a:cs typeface="Times New Roman" panose="02020603050405020304" pitchFamily="18" charset="0"/>
                        </a:rPr>
                        <a:t>3</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0</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16</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60335753"/>
              </p:ext>
            </p:extLst>
          </p:nvPr>
        </p:nvGraphicFramePr>
        <p:xfrm>
          <a:off x="165248" y="0"/>
          <a:ext cx="5727170" cy="3623855"/>
        </p:xfrm>
        <a:graphic>
          <a:graphicData uri="http://schemas.openxmlformats.org/drawingml/2006/table">
            <a:tbl>
              <a:tblPr firstRow="1" firstCol="1" bandRow="1">
                <a:tableStyleId>{5C22544A-7EE6-4342-B048-85BDC9FD1C3A}</a:tableStyleId>
              </a:tblPr>
              <a:tblGrid>
                <a:gridCol w="2536495">
                  <a:extLst>
                    <a:ext uri="{9D8B030D-6E8A-4147-A177-3AD203B41FA5}">
                      <a16:colId xmlns:a16="http://schemas.microsoft.com/office/drawing/2014/main" val="20000"/>
                    </a:ext>
                  </a:extLst>
                </a:gridCol>
                <a:gridCol w="1682229">
                  <a:extLst>
                    <a:ext uri="{9D8B030D-6E8A-4147-A177-3AD203B41FA5}">
                      <a16:colId xmlns:a16="http://schemas.microsoft.com/office/drawing/2014/main" val="20001"/>
                    </a:ext>
                  </a:extLst>
                </a:gridCol>
                <a:gridCol w="1508446">
                  <a:extLst>
                    <a:ext uri="{9D8B030D-6E8A-4147-A177-3AD203B41FA5}">
                      <a16:colId xmlns:a16="http://schemas.microsoft.com/office/drawing/2014/main" val="20002"/>
                    </a:ext>
                  </a:extLst>
                </a:gridCol>
              </a:tblGrid>
              <a:tr h="862248">
                <a:tc>
                  <a:txBody>
                    <a:bodyPr/>
                    <a:lstStyle/>
                    <a:p>
                      <a:pPr marL="0" marR="0">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 </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Trạng</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thái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tự</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nhiên</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862248">
                <a:tc>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Quyết</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định</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thay</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thế</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a:solidFill>
                            <a:schemeClr val="tx1"/>
                          </a:solidFill>
                          <a:effectLst/>
                          <a:latin typeface="Times New Roman" panose="02020603050405020304" pitchFamily="18" charset="0"/>
                          <a:cs typeface="Times New Roman" panose="02020603050405020304" pitchFamily="18" charset="0"/>
                        </a:rPr>
                        <a:t>(s1)</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a:solidFill>
                            <a:schemeClr val="tx1"/>
                          </a:solidFill>
                          <a:effectLst/>
                          <a:latin typeface="Times New Roman" panose="02020603050405020304" pitchFamily="18" charset="0"/>
                          <a:cs typeface="Times New Roman" panose="02020603050405020304" pitchFamily="18" charset="0"/>
                        </a:rPr>
                        <a:t>(s2)</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7693">
                <a:tc>
                  <a:txBody>
                    <a:bodyPr/>
                    <a:lstStyle/>
                    <a:p>
                      <a:pPr marL="0" marR="0">
                        <a:lnSpc>
                          <a:spcPct val="107000"/>
                        </a:lnSpc>
                        <a:spcBef>
                          <a:spcPts val="0"/>
                        </a:spcBef>
                        <a:spcAft>
                          <a:spcPts val="0"/>
                        </a:spcAft>
                      </a:pPr>
                      <a:r>
                        <a:rPr lang="en-US" sz="3000" b="0" dirty="0">
                          <a:solidFill>
                            <a:schemeClr val="tx1"/>
                          </a:solidFill>
                          <a:effectLst/>
                          <a:latin typeface="Times New Roman" panose="02020603050405020304" pitchFamily="18" charset="0"/>
                          <a:cs typeface="Times New Roman" panose="02020603050405020304" pitchFamily="18" charset="0"/>
                        </a:rPr>
                        <a:t>d</a:t>
                      </a:r>
                      <a:r>
                        <a:rPr lang="en-US" sz="3000" b="0" baseline="-25000" dirty="0">
                          <a:solidFill>
                            <a:schemeClr val="tx1"/>
                          </a:solidFill>
                          <a:effectLst/>
                          <a:latin typeface="Times New Roman" panose="02020603050405020304" pitchFamily="18" charset="0"/>
                          <a:cs typeface="Times New Roman" panose="02020603050405020304" pitchFamily="18" charset="0"/>
                        </a:rPr>
                        <a:t>1</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8</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7</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7693">
                <a:tc>
                  <a:txBody>
                    <a:bodyPr/>
                    <a:lstStyle/>
                    <a:p>
                      <a:pPr marL="0" marR="0">
                        <a:lnSpc>
                          <a:spcPct val="107000"/>
                        </a:lnSpc>
                        <a:spcBef>
                          <a:spcPts val="0"/>
                        </a:spcBef>
                        <a:spcAft>
                          <a:spcPts val="0"/>
                        </a:spcAft>
                      </a:pPr>
                      <a:r>
                        <a:rPr lang="en-US" sz="3000" b="0" dirty="0">
                          <a:solidFill>
                            <a:schemeClr val="tx1"/>
                          </a:solidFill>
                          <a:effectLst/>
                          <a:latin typeface="Times New Roman" panose="02020603050405020304" pitchFamily="18" charset="0"/>
                          <a:cs typeface="Times New Roman" panose="02020603050405020304" pitchFamily="18" charset="0"/>
                        </a:rPr>
                        <a:t>d</a:t>
                      </a:r>
                      <a:r>
                        <a:rPr lang="en-US" sz="3000" b="0" baseline="-25000" dirty="0">
                          <a:solidFill>
                            <a:schemeClr val="tx1"/>
                          </a:solidFill>
                          <a:effectLst/>
                          <a:latin typeface="Times New Roman" panose="02020603050405020304" pitchFamily="18" charset="0"/>
                          <a:cs typeface="Times New Roman" panose="02020603050405020304" pitchFamily="18" charset="0"/>
                        </a:rPr>
                        <a:t>2</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14</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a:solidFill>
                            <a:schemeClr val="tx1"/>
                          </a:solidFill>
                          <a:effectLst/>
                          <a:latin typeface="Times New Roman" panose="02020603050405020304" pitchFamily="18" charset="0"/>
                          <a:cs typeface="Times New Roman" panose="02020603050405020304" pitchFamily="18" charset="0"/>
                        </a:rPr>
                        <a:t>5</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77693">
                <a:tc>
                  <a:txBody>
                    <a:bodyPr/>
                    <a:lstStyle/>
                    <a:p>
                      <a:pPr marL="0" marR="0">
                        <a:lnSpc>
                          <a:spcPct val="107000"/>
                        </a:lnSpc>
                        <a:spcBef>
                          <a:spcPts val="0"/>
                        </a:spcBef>
                        <a:spcAft>
                          <a:spcPts val="0"/>
                        </a:spcAft>
                      </a:pPr>
                      <a:r>
                        <a:rPr lang="en-US" sz="3000" b="0" dirty="0">
                          <a:solidFill>
                            <a:schemeClr val="tx1"/>
                          </a:solidFill>
                          <a:effectLst/>
                          <a:latin typeface="Times New Roman" panose="02020603050405020304" pitchFamily="18" charset="0"/>
                          <a:cs typeface="Times New Roman" panose="02020603050405020304" pitchFamily="18" charset="0"/>
                        </a:rPr>
                        <a:t>d</a:t>
                      </a:r>
                      <a:r>
                        <a:rPr lang="en-US" sz="3000" b="0" baseline="-25000" dirty="0">
                          <a:solidFill>
                            <a:schemeClr val="tx1"/>
                          </a:solidFill>
                          <a:effectLst/>
                          <a:latin typeface="Times New Roman" panose="02020603050405020304" pitchFamily="18" charset="0"/>
                          <a:cs typeface="Times New Roman" panose="02020603050405020304" pitchFamily="18" charset="0"/>
                        </a:rPr>
                        <a:t>3</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20</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-9</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5" name="Right Arrow 4"/>
          <p:cNvSpPr/>
          <p:nvPr/>
        </p:nvSpPr>
        <p:spPr>
          <a:xfrm>
            <a:off x="6129338" y="2028826"/>
            <a:ext cx="871537" cy="9858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67804" y="3647540"/>
            <a:ext cx="8877751"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endParaRPr lang="en-US" sz="32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11426292"/>
              </p:ext>
            </p:extLst>
          </p:nvPr>
        </p:nvGraphicFramePr>
        <p:xfrm>
          <a:off x="1987979" y="4315126"/>
          <a:ext cx="8282717" cy="2308880"/>
        </p:xfrm>
        <a:graphic>
          <a:graphicData uri="http://schemas.openxmlformats.org/drawingml/2006/table">
            <a:tbl>
              <a:tblPr firstRow="1" firstCol="1" bandRow="1">
                <a:tableStyleId>{5C22544A-7EE6-4342-B048-85BDC9FD1C3A}</a:tableStyleId>
              </a:tblPr>
              <a:tblGrid>
                <a:gridCol w="5355390">
                  <a:extLst>
                    <a:ext uri="{9D8B030D-6E8A-4147-A177-3AD203B41FA5}">
                      <a16:colId xmlns:a16="http://schemas.microsoft.com/office/drawing/2014/main" val="20000"/>
                    </a:ext>
                  </a:extLst>
                </a:gridCol>
                <a:gridCol w="2927327">
                  <a:extLst>
                    <a:ext uri="{9D8B030D-6E8A-4147-A177-3AD203B41FA5}">
                      <a16:colId xmlns:a16="http://schemas.microsoft.com/office/drawing/2014/main" val="20001"/>
                    </a:ext>
                  </a:extLst>
                </a:gridCol>
              </a:tblGrid>
              <a:tr h="577220">
                <a:tc>
                  <a:txBody>
                    <a:bodyPr/>
                    <a:lstStyle/>
                    <a:p>
                      <a:pPr marL="0" marR="0" algn="ctr">
                        <a:lnSpc>
                          <a:spcPct val="107000"/>
                        </a:lnSpc>
                        <a:spcBef>
                          <a:spcPts val="0"/>
                        </a:spcBef>
                        <a:spcAft>
                          <a:spcPts val="0"/>
                        </a:spcAft>
                      </a:pPr>
                      <a:r>
                        <a:rPr lang="en-US" sz="3200" dirty="0" err="1">
                          <a:solidFill>
                            <a:schemeClr val="tx1"/>
                          </a:solidFill>
                          <a:effectLst/>
                          <a:latin typeface="Times New Roman" panose="02020603050405020304" pitchFamily="18" charset="0"/>
                          <a:cs typeface="Times New Roman" panose="02020603050405020304" pitchFamily="18" charset="0"/>
                        </a:rPr>
                        <a:t>Quyết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định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thay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thế</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b="1" i="0" dirty="0" err="1">
                          <a:solidFill>
                            <a:schemeClr val="tx1"/>
                          </a:solidFill>
                          <a:effectLst/>
                          <a:latin typeface="Times New Roman" panose="02020603050405020304" pitchFamily="18" charset="0"/>
                          <a:ea typeface="+mn-ea"/>
                          <a:cs typeface="Times New Roman" panose="02020603050405020304" pitchFamily="18" charset="0"/>
                        </a:rPr>
                        <a:t>Hối</a:t>
                      </a:r>
                      <a:r>
                        <a:rPr lang="en-US" sz="3200" b="1" i="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200" b="1" i="0" baseline="0" dirty="0" err="1">
                          <a:solidFill>
                            <a:schemeClr val="tx1"/>
                          </a:solidFill>
                          <a:effectLst/>
                          <a:latin typeface="Times New Roman" panose="02020603050405020304" pitchFamily="18" charset="0"/>
                          <a:ea typeface="+mn-ea"/>
                          <a:cs typeface="Times New Roman" panose="02020603050405020304" pitchFamily="18" charset="0"/>
                        </a:rPr>
                        <a:t>tiếc</a:t>
                      </a:r>
                      <a:r>
                        <a:rPr lang="en-US" sz="3200" b="1" i="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200" b="1" i="0" baseline="0" dirty="0" err="1">
                          <a:solidFill>
                            <a:schemeClr val="tx1"/>
                          </a:solidFill>
                          <a:effectLst/>
                          <a:latin typeface="Times New Roman" panose="02020603050405020304" pitchFamily="18" charset="0"/>
                          <a:ea typeface="+mn-ea"/>
                          <a:cs typeface="Times New Roman" panose="02020603050405020304" pitchFamily="18" charset="0"/>
                        </a:rPr>
                        <a:t>tối</a:t>
                      </a:r>
                      <a:r>
                        <a:rPr lang="en-US" sz="3200" b="1" i="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200" b="1" i="0" baseline="0" dirty="0" err="1">
                          <a:solidFill>
                            <a:schemeClr val="tx1"/>
                          </a:solidFill>
                          <a:effectLst/>
                          <a:latin typeface="Times New Roman" panose="02020603050405020304" pitchFamily="18" charset="0"/>
                          <a:ea typeface="+mn-ea"/>
                          <a:cs typeface="Times New Roman" panose="02020603050405020304" pitchFamily="18" charset="0"/>
                        </a:rPr>
                        <a:t>đa</a:t>
                      </a:r>
                      <a:endParaRPr lang="en-US" sz="32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77220">
                <a:tc>
                  <a:txBody>
                    <a:bodyPr/>
                    <a:lstStyle/>
                    <a:p>
                      <a:pPr marL="0" marR="0">
                        <a:lnSpc>
                          <a:spcPct val="107000"/>
                        </a:lnSpc>
                        <a:spcBef>
                          <a:spcPts val="0"/>
                        </a:spcBef>
                        <a:spcAft>
                          <a:spcPts val="0"/>
                        </a:spcAft>
                      </a:pPr>
                      <a:r>
                        <a:rPr lang="en-US" sz="3200" b="0" dirty="0" err="1">
                          <a:solidFill>
                            <a:schemeClr val="tx1"/>
                          </a:solidFill>
                          <a:effectLst/>
                          <a:latin typeface="Times New Roman" panose="02020603050405020304" pitchFamily="18" charset="0"/>
                          <a:cs typeface="Times New Roman" panose="02020603050405020304" pitchFamily="18" charset="0"/>
                        </a:rPr>
                        <a:t>Tổ</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hợp</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chung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cư</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nhỏ</a:t>
                      </a:r>
                      <a:r>
                        <a:rPr lang="en-US" sz="3200" b="0" dirty="0">
                          <a:solidFill>
                            <a:schemeClr val="tx1"/>
                          </a:solidFill>
                          <a:effectLst/>
                          <a:latin typeface="Times New Roman" panose="02020603050405020304" pitchFamily="18" charset="0"/>
                          <a:cs typeface="Times New Roman" panose="02020603050405020304" pitchFamily="18" charset="0"/>
                        </a:rPr>
                        <a:t>, d</a:t>
                      </a:r>
                      <a:r>
                        <a:rPr lang="en-US" sz="3200" b="0" baseline="-25000" dirty="0">
                          <a:solidFill>
                            <a:schemeClr val="tx1"/>
                          </a:solidFill>
                          <a:effectLst/>
                          <a:latin typeface="Times New Roman" panose="02020603050405020304" pitchFamily="18" charset="0"/>
                          <a:cs typeface="Times New Roman" panose="02020603050405020304" pitchFamily="18" charset="0"/>
                        </a:rPr>
                        <a:t>1</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solidFill>
                            <a:schemeClr val="tx1"/>
                          </a:solidFill>
                          <a:effectLst/>
                          <a:latin typeface="Times New Roman" panose="02020603050405020304" pitchFamily="18" charset="0"/>
                          <a:ea typeface="+mn-ea"/>
                          <a:cs typeface="Times New Roman" panose="02020603050405020304" pitchFamily="18" charset="0"/>
                        </a:rPr>
                        <a:t>12</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7220">
                <a:tc>
                  <a:txBody>
                    <a:bodyPr/>
                    <a:lstStyle/>
                    <a:p>
                      <a:pPr marL="0" marR="0">
                        <a:lnSpc>
                          <a:spcPct val="107000"/>
                        </a:lnSpc>
                        <a:spcBef>
                          <a:spcPts val="0"/>
                        </a:spcBef>
                        <a:spcAft>
                          <a:spcPts val="0"/>
                        </a:spcAft>
                      </a:pPr>
                      <a:r>
                        <a:rPr lang="en-US" sz="3200" b="0" dirty="0" err="1">
                          <a:solidFill>
                            <a:schemeClr val="tx1"/>
                          </a:solidFill>
                          <a:effectLst/>
                          <a:latin typeface="Times New Roman" panose="02020603050405020304" pitchFamily="18" charset="0"/>
                          <a:cs typeface="Times New Roman" panose="02020603050405020304" pitchFamily="18" charset="0"/>
                        </a:rPr>
                        <a:t>Tổ</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hợp</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chung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cư</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trung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bình</a:t>
                      </a:r>
                      <a:r>
                        <a:rPr lang="en-US" sz="3200" b="0" dirty="0">
                          <a:solidFill>
                            <a:schemeClr val="tx1"/>
                          </a:solidFill>
                          <a:effectLst/>
                          <a:latin typeface="Times New Roman" panose="02020603050405020304" pitchFamily="18" charset="0"/>
                          <a:cs typeface="Times New Roman" panose="02020603050405020304" pitchFamily="18" charset="0"/>
                        </a:rPr>
                        <a:t>, d</a:t>
                      </a:r>
                      <a:r>
                        <a:rPr lang="en-US" sz="3200" b="0" baseline="-25000" dirty="0">
                          <a:solidFill>
                            <a:schemeClr val="tx1"/>
                          </a:solidFill>
                          <a:effectLst/>
                          <a:latin typeface="Times New Roman" panose="02020603050405020304" pitchFamily="18" charset="0"/>
                          <a:cs typeface="Times New Roman" panose="02020603050405020304" pitchFamily="18" charset="0"/>
                        </a:rPr>
                        <a:t>2</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6</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7220">
                <a:tc>
                  <a:txBody>
                    <a:bodyPr/>
                    <a:lstStyle/>
                    <a:p>
                      <a:pPr marL="0" marR="0">
                        <a:lnSpc>
                          <a:spcPct val="107000"/>
                        </a:lnSpc>
                        <a:spcBef>
                          <a:spcPts val="0"/>
                        </a:spcBef>
                        <a:spcAft>
                          <a:spcPts val="0"/>
                        </a:spcAft>
                      </a:pPr>
                      <a:r>
                        <a:rPr lang="en-US" sz="3200" b="0" dirty="0" err="1">
                          <a:solidFill>
                            <a:schemeClr val="tx1"/>
                          </a:solidFill>
                          <a:effectLst/>
                          <a:latin typeface="Times New Roman" panose="02020603050405020304" pitchFamily="18" charset="0"/>
                          <a:cs typeface="Times New Roman" panose="02020603050405020304" pitchFamily="18" charset="0"/>
                        </a:rPr>
                        <a:t>Tổ</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hợp</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chung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cư</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lớn</a:t>
                      </a:r>
                      <a:r>
                        <a:rPr lang="en-US" sz="3200" b="0" dirty="0">
                          <a:solidFill>
                            <a:schemeClr val="tx1"/>
                          </a:solidFill>
                          <a:effectLst/>
                          <a:latin typeface="Times New Roman" panose="02020603050405020304" pitchFamily="18" charset="0"/>
                          <a:cs typeface="Times New Roman" panose="02020603050405020304" pitchFamily="18" charset="0"/>
                        </a:rPr>
                        <a:t>, d</a:t>
                      </a:r>
                      <a:r>
                        <a:rPr lang="en-US" sz="3200" b="0" baseline="-25000" dirty="0">
                          <a:solidFill>
                            <a:schemeClr val="tx1"/>
                          </a:solidFill>
                          <a:effectLst/>
                          <a:latin typeface="Times New Roman" panose="02020603050405020304" pitchFamily="18" charset="0"/>
                          <a:cs typeface="Times New Roman" panose="02020603050405020304" pitchFamily="18" charset="0"/>
                        </a:rPr>
                        <a:t>3</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solidFill>
                            <a:schemeClr val="tx1"/>
                          </a:solidFill>
                          <a:effectLst/>
                          <a:latin typeface="Times New Roman" panose="02020603050405020304" pitchFamily="18" charset="0"/>
                          <a:ea typeface="+mn-ea"/>
                          <a:cs typeface="Times New Roman" panose="02020603050405020304" pitchFamily="18" charset="0"/>
                        </a:rPr>
                        <a:t>16</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cxnSp>
        <p:nvCxnSpPr>
          <p:cNvPr id="8" name="Straight Arrow Connector 7"/>
          <p:cNvCxnSpPr/>
          <p:nvPr/>
        </p:nvCxnSpPr>
        <p:spPr>
          <a:xfrm>
            <a:off x="9254947" y="5708406"/>
            <a:ext cx="1223889" cy="140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0574216" y="4937643"/>
            <a:ext cx="1617784" cy="156966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55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5916863"/>
              </p:ext>
            </p:extLst>
          </p:nvPr>
        </p:nvGraphicFramePr>
        <p:xfrm>
          <a:off x="760460" y="943452"/>
          <a:ext cx="8282717" cy="2308880"/>
        </p:xfrm>
        <a:graphic>
          <a:graphicData uri="http://schemas.openxmlformats.org/drawingml/2006/table">
            <a:tbl>
              <a:tblPr firstRow="1" firstCol="1" bandRow="1">
                <a:tableStyleId>{5C22544A-7EE6-4342-B048-85BDC9FD1C3A}</a:tableStyleId>
              </a:tblPr>
              <a:tblGrid>
                <a:gridCol w="5355390">
                  <a:extLst>
                    <a:ext uri="{9D8B030D-6E8A-4147-A177-3AD203B41FA5}">
                      <a16:colId xmlns:a16="http://schemas.microsoft.com/office/drawing/2014/main" val="20000"/>
                    </a:ext>
                  </a:extLst>
                </a:gridCol>
                <a:gridCol w="2927327">
                  <a:extLst>
                    <a:ext uri="{9D8B030D-6E8A-4147-A177-3AD203B41FA5}">
                      <a16:colId xmlns:a16="http://schemas.microsoft.com/office/drawing/2014/main" val="20001"/>
                    </a:ext>
                  </a:extLst>
                </a:gridCol>
              </a:tblGrid>
              <a:tr h="577220">
                <a:tc>
                  <a:txBody>
                    <a:bodyPr/>
                    <a:lstStyle/>
                    <a:p>
                      <a:pPr marL="0" marR="0" algn="ctr">
                        <a:lnSpc>
                          <a:spcPct val="107000"/>
                        </a:lnSpc>
                        <a:spcBef>
                          <a:spcPts val="0"/>
                        </a:spcBef>
                        <a:spcAft>
                          <a:spcPts val="0"/>
                        </a:spcAft>
                      </a:pPr>
                      <a:r>
                        <a:rPr lang="en-US" sz="3200" dirty="0" err="1">
                          <a:solidFill>
                            <a:schemeClr val="tx1"/>
                          </a:solidFill>
                          <a:effectLst/>
                          <a:latin typeface="Times New Roman" panose="02020603050405020304" pitchFamily="18" charset="0"/>
                          <a:cs typeface="Times New Roman" panose="02020603050405020304" pitchFamily="18" charset="0"/>
                        </a:rPr>
                        <a:t>Quyết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định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thay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thế</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b="1" i="0" dirty="0" err="1">
                          <a:solidFill>
                            <a:schemeClr val="tx1"/>
                          </a:solidFill>
                          <a:effectLst/>
                          <a:latin typeface="Times New Roman" panose="02020603050405020304" pitchFamily="18" charset="0"/>
                          <a:ea typeface="+mn-ea"/>
                          <a:cs typeface="Times New Roman" panose="02020603050405020304" pitchFamily="18" charset="0"/>
                        </a:rPr>
                        <a:t>Hối</a:t>
                      </a:r>
                      <a:r>
                        <a:rPr lang="en-US" sz="3200" b="1" i="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200" b="1" i="0" baseline="0" dirty="0" err="1">
                          <a:solidFill>
                            <a:schemeClr val="tx1"/>
                          </a:solidFill>
                          <a:effectLst/>
                          <a:latin typeface="Times New Roman" panose="02020603050405020304" pitchFamily="18" charset="0"/>
                          <a:ea typeface="+mn-ea"/>
                          <a:cs typeface="Times New Roman" panose="02020603050405020304" pitchFamily="18" charset="0"/>
                        </a:rPr>
                        <a:t>tiếc</a:t>
                      </a:r>
                      <a:r>
                        <a:rPr lang="en-US" sz="3200" b="1" i="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200" b="1" i="0" baseline="0" dirty="0" err="1">
                          <a:solidFill>
                            <a:schemeClr val="tx1"/>
                          </a:solidFill>
                          <a:effectLst/>
                          <a:latin typeface="Times New Roman" panose="02020603050405020304" pitchFamily="18" charset="0"/>
                          <a:ea typeface="+mn-ea"/>
                          <a:cs typeface="Times New Roman" panose="02020603050405020304" pitchFamily="18" charset="0"/>
                        </a:rPr>
                        <a:t>tối</a:t>
                      </a:r>
                      <a:r>
                        <a:rPr lang="en-US" sz="3200" b="1" i="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200" b="1" i="0" baseline="0" dirty="0" err="1">
                          <a:solidFill>
                            <a:schemeClr val="tx1"/>
                          </a:solidFill>
                          <a:effectLst/>
                          <a:latin typeface="Times New Roman" panose="02020603050405020304" pitchFamily="18" charset="0"/>
                          <a:ea typeface="+mn-ea"/>
                          <a:cs typeface="Times New Roman" panose="02020603050405020304" pitchFamily="18" charset="0"/>
                        </a:rPr>
                        <a:t>đa</a:t>
                      </a:r>
                      <a:endParaRPr lang="en-US" sz="32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77220">
                <a:tc>
                  <a:txBody>
                    <a:bodyPr/>
                    <a:lstStyle/>
                    <a:p>
                      <a:pPr marL="0" marR="0">
                        <a:lnSpc>
                          <a:spcPct val="107000"/>
                        </a:lnSpc>
                        <a:spcBef>
                          <a:spcPts val="0"/>
                        </a:spcBef>
                        <a:spcAft>
                          <a:spcPts val="0"/>
                        </a:spcAft>
                      </a:pPr>
                      <a:r>
                        <a:rPr lang="en-US" sz="3200" b="0" dirty="0" err="1">
                          <a:solidFill>
                            <a:schemeClr val="tx1"/>
                          </a:solidFill>
                          <a:effectLst/>
                          <a:latin typeface="Times New Roman" panose="02020603050405020304" pitchFamily="18" charset="0"/>
                          <a:cs typeface="Times New Roman" panose="02020603050405020304" pitchFamily="18" charset="0"/>
                        </a:rPr>
                        <a:t>Tổ</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hợp</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chung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cư</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nhỏ</a:t>
                      </a:r>
                      <a:r>
                        <a:rPr lang="en-US" sz="3200" b="0" dirty="0">
                          <a:solidFill>
                            <a:schemeClr val="tx1"/>
                          </a:solidFill>
                          <a:effectLst/>
                          <a:latin typeface="Times New Roman" panose="02020603050405020304" pitchFamily="18" charset="0"/>
                          <a:cs typeface="Times New Roman" panose="02020603050405020304" pitchFamily="18" charset="0"/>
                        </a:rPr>
                        <a:t>, d</a:t>
                      </a:r>
                      <a:r>
                        <a:rPr lang="en-US" sz="3200" b="0" baseline="-25000" dirty="0">
                          <a:solidFill>
                            <a:schemeClr val="tx1"/>
                          </a:solidFill>
                          <a:effectLst/>
                          <a:latin typeface="Times New Roman" panose="02020603050405020304" pitchFamily="18" charset="0"/>
                          <a:cs typeface="Times New Roman" panose="02020603050405020304" pitchFamily="18" charset="0"/>
                        </a:rPr>
                        <a:t>1</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solidFill>
                            <a:schemeClr val="tx1"/>
                          </a:solidFill>
                          <a:effectLst/>
                          <a:latin typeface="Times New Roman" panose="02020603050405020304" pitchFamily="18" charset="0"/>
                          <a:ea typeface="+mn-ea"/>
                          <a:cs typeface="Times New Roman" panose="02020603050405020304" pitchFamily="18" charset="0"/>
                        </a:rPr>
                        <a:t>12</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7220">
                <a:tc>
                  <a:txBody>
                    <a:bodyPr/>
                    <a:lstStyle/>
                    <a:p>
                      <a:pPr marL="0" marR="0">
                        <a:lnSpc>
                          <a:spcPct val="107000"/>
                        </a:lnSpc>
                        <a:spcBef>
                          <a:spcPts val="0"/>
                        </a:spcBef>
                        <a:spcAft>
                          <a:spcPts val="0"/>
                        </a:spcAft>
                      </a:pPr>
                      <a:r>
                        <a:rPr lang="en-US" sz="3200" b="0" dirty="0" err="1">
                          <a:solidFill>
                            <a:schemeClr val="tx1"/>
                          </a:solidFill>
                          <a:effectLst/>
                          <a:latin typeface="Times New Roman" panose="02020603050405020304" pitchFamily="18" charset="0"/>
                          <a:cs typeface="Times New Roman" panose="02020603050405020304" pitchFamily="18" charset="0"/>
                        </a:rPr>
                        <a:t>Tổ</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hợp</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chung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cư</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trung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bình</a:t>
                      </a:r>
                      <a:r>
                        <a:rPr lang="en-US" sz="3200" b="0" dirty="0">
                          <a:solidFill>
                            <a:schemeClr val="tx1"/>
                          </a:solidFill>
                          <a:effectLst/>
                          <a:latin typeface="Times New Roman" panose="02020603050405020304" pitchFamily="18" charset="0"/>
                          <a:cs typeface="Times New Roman" panose="02020603050405020304" pitchFamily="18" charset="0"/>
                        </a:rPr>
                        <a:t>, d</a:t>
                      </a:r>
                      <a:r>
                        <a:rPr lang="en-US" sz="3200" b="0" baseline="-25000" dirty="0">
                          <a:solidFill>
                            <a:schemeClr val="tx1"/>
                          </a:solidFill>
                          <a:effectLst/>
                          <a:latin typeface="Times New Roman" panose="02020603050405020304" pitchFamily="18" charset="0"/>
                          <a:cs typeface="Times New Roman" panose="02020603050405020304" pitchFamily="18" charset="0"/>
                        </a:rPr>
                        <a:t>2</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6</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7220">
                <a:tc>
                  <a:txBody>
                    <a:bodyPr/>
                    <a:lstStyle/>
                    <a:p>
                      <a:pPr marL="0" marR="0">
                        <a:lnSpc>
                          <a:spcPct val="107000"/>
                        </a:lnSpc>
                        <a:spcBef>
                          <a:spcPts val="0"/>
                        </a:spcBef>
                        <a:spcAft>
                          <a:spcPts val="0"/>
                        </a:spcAft>
                      </a:pPr>
                      <a:r>
                        <a:rPr lang="en-US" sz="3200" b="0" dirty="0" err="1">
                          <a:solidFill>
                            <a:schemeClr val="tx1"/>
                          </a:solidFill>
                          <a:effectLst/>
                          <a:latin typeface="Times New Roman" panose="02020603050405020304" pitchFamily="18" charset="0"/>
                          <a:cs typeface="Times New Roman" panose="02020603050405020304" pitchFamily="18" charset="0"/>
                        </a:rPr>
                        <a:t>Tổ</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hợp</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chung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cư</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lớn</a:t>
                      </a:r>
                      <a:r>
                        <a:rPr lang="en-US" sz="3200" b="0" dirty="0">
                          <a:solidFill>
                            <a:schemeClr val="tx1"/>
                          </a:solidFill>
                          <a:effectLst/>
                          <a:latin typeface="Times New Roman" panose="02020603050405020304" pitchFamily="18" charset="0"/>
                          <a:cs typeface="Times New Roman" panose="02020603050405020304" pitchFamily="18" charset="0"/>
                        </a:rPr>
                        <a:t>, d</a:t>
                      </a:r>
                      <a:r>
                        <a:rPr lang="en-US" sz="3200" b="0" baseline="-25000" dirty="0">
                          <a:solidFill>
                            <a:schemeClr val="tx1"/>
                          </a:solidFill>
                          <a:effectLst/>
                          <a:latin typeface="Times New Roman" panose="02020603050405020304" pitchFamily="18" charset="0"/>
                          <a:cs typeface="Times New Roman" panose="02020603050405020304" pitchFamily="18" charset="0"/>
                        </a:rPr>
                        <a:t>3</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solidFill>
                            <a:schemeClr val="tx1"/>
                          </a:solidFill>
                          <a:effectLst/>
                          <a:latin typeface="Times New Roman" panose="02020603050405020304" pitchFamily="18" charset="0"/>
                          <a:ea typeface="+mn-ea"/>
                          <a:cs typeface="Times New Roman" panose="02020603050405020304" pitchFamily="18" charset="0"/>
                        </a:rPr>
                        <a:t>16</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cxnSp>
        <p:nvCxnSpPr>
          <p:cNvPr id="5" name="Straight Arrow Connector 4"/>
          <p:cNvCxnSpPr/>
          <p:nvPr/>
        </p:nvCxnSpPr>
        <p:spPr>
          <a:xfrm>
            <a:off x="8145194" y="2250831"/>
            <a:ext cx="1223889" cy="140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9473438" y="1803233"/>
            <a:ext cx="1617784" cy="156966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01159" y="3649416"/>
            <a:ext cx="11054686"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PDC,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(60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cs typeface="Times New Roman" panose="02020603050405020304" pitchFamily="18" charset="0"/>
              </a:rPr>
              <a:t>triệu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a:t>
            </a:r>
            <a:r>
              <a:rPr lang="en-US" sz="32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801159" y="5393020"/>
            <a:ext cx="11390841"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=&gt;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a:t>
            </a:r>
            <a:r>
              <a:rPr lang="en-US" sz="3600" dirty="0">
                <a:latin typeface="Times New Roman" panose="02020603050405020304" pitchFamily="18" charset="0"/>
                <a:cs typeface="Times New Roman" panose="02020603050405020304" pitchFamily="18" charset="0"/>
              </a:rPr>
              <a:t> </a:t>
            </a:r>
            <a:r>
              <a:rPr lang="en-US" sz="3600" b="1" i="1" dirty="0">
                <a:latin typeface="Times New Roman" panose="02020603050405020304" pitchFamily="18" charset="0"/>
                <a:cs typeface="Times New Roman" panose="02020603050405020304" pitchFamily="18" charset="0"/>
              </a:rPr>
              <a:t>(Minimax Regret Approach)</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4235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364" y="136478"/>
            <a:ext cx="6312947" cy="646331"/>
          </a:xfrm>
          <a:prstGeom prst="rect">
            <a:avLst/>
          </a:prstGeom>
          <a:noFill/>
        </p:spPr>
        <p:txBody>
          <a:bodyPr wrap="none" rtlCol="0">
            <a:spAutoFit/>
          </a:bodyPr>
          <a:lstStyle/>
          <a:p>
            <a:r>
              <a:rPr lang="en-US" sz="3600" b="1" u="sng" dirty="0">
                <a:solidFill>
                  <a:srgbClr val="002060"/>
                </a:solidFill>
                <a:latin typeface="Times New Roman" panose="02020603050405020304" pitchFamily="18" charset="0"/>
                <a:cs typeface="Times New Roman" panose="02020603050405020304" pitchFamily="18" charset="0"/>
              </a:rPr>
              <a:t>III. Ra </a:t>
            </a:r>
            <a:r>
              <a:rPr lang="en-US" sz="3600" b="1" u="sng" dirty="0" err="1">
                <a:solidFill>
                  <a:srgbClr val="002060"/>
                </a:solidFill>
                <a:latin typeface="Times New Roman" panose="02020603050405020304" pitchFamily="18" charset="0"/>
                <a:cs typeface="Times New Roman" panose="02020603050405020304" pitchFamily="18" charset="0"/>
              </a:rPr>
              <a:t>quyết</a:t>
            </a:r>
            <a:r>
              <a:rPr lang="en-US" sz="3600" b="1" u="sng" dirty="0">
                <a:solidFill>
                  <a:srgbClr val="002060"/>
                </a:solidFill>
                <a:latin typeface="Times New Roman" panose="02020603050405020304" pitchFamily="18" charset="0"/>
                <a:cs typeface="Times New Roman" panose="02020603050405020304" pitchFamily="18" charset="0"/>
              </a:rPr>
              <a:t> </a:t>
            </a:r>
            <a:r>
              <a:rPr lang="en-US" sz="3600" b="1" u="sng" dirty="0" err="1">
                <a:solidFill>
                  <a:srgbClr val="002060"/>
                </a:solidFill>
                <a:latin typeface="Times New Roman" panose="02020603050405020304" pitchFamily="18" charset="0"/>
                <a:cs typeface="Times New Roman" panose="02020603050405020304" pitchFamily="18" charset="0"/>
              </a:rPr>
              <a:t>định</a:t>
            </a:r>
            <a:r>
              <a:rPr lang="en-US" sz="3600" b="1" u="sng" dirty="0">
                <a:solidFill>
                  <a:srgbClr val="002060"/>
                </a:solidFill>
                <a:latin typeface="Times New Roman" panose="02020603050405020304" pitchFamily="18" charset="0"/>
                <a:cs typeface="Times New Roman" panose="02020603050405020304" pitchFamily="18" charset="0"/>
              </a:rPr>
              <a:t> </a:t>
            </a:r>
            <a:r>
              <a:rPr lang="en-US" sz="3600" b="1" u="sng" dirty="0" err="1">
                <a:solidFill>
                  <a:srgbClr val="002060"/>
                </a:solidFill>
                <a:latin typeface="Times New Roman" panose="02020603050405020304" pitchFamily="18" charset="0"/>
                <a:cs typeface="Times New Roman" panose="02020603050405020304" pitchFamily="18" charset="0"/>
              </a:rPr>
              <a:t>với</a:t>
            </a:r>
            <a:r>
              <a:rPr lang="en-US" sz="3600" b="1" u="sng" dirty="0">
                <a:solidFill>
                  <a:srgbClr val="002060"/>
                </a:solidFill>
                <a:latin typeface="Times New Roman" panose="02020603050405020304" pitchFamily="18" charset="0"/>
                <a:cs typeface="Times New Roman" panose="02020603050405020304" pitchFamily="18" charset="0"/>
              </a:rPr>
              <a:t> </a:t>
            </a:r>
            <a:r>
              <a:rPr lang="en-US" sz="3600" b="1" u="sng" dirty="0" err="1">
                <a:solidFill>
                  <a:srgbClr val="002060"/>
                </a:solidFill>
                <a:latin typeface="Times New Roman" panose="02020603050405020304" pitchFamily="18" charset="0"/>
                <a:cs typeface="Times New Roman" panose="02020603050405020304" pitchFamily="18" charset="0"/>
              </a:rPr>
              <a:t>xác</a:t>
            </a:r>
            <a:r>
              <a:rPr lang="en-US" sz="3600" b="1" u="sng" dirty="0">
                <a:solidFill>
                  <a:srgbClr val="002060"/>
                </a:solidFill>
                <a:latin typeface="Times New Roman" panose="02020603050405020304" pitchFamily="18" charset="0"/>
                <a:cs typeface="Times New Roman" panose="02020603050405020304" pitchFamily="18" charset="0"/>
              </a:rPr>
              <a:t> </a:t>
            </a:r>
            <a:r>
              <a:rPr lang="en-US" sz="3600" b="1" u="sng" dirty="0" err="1">
                <a:solidFill>
                  <a:srgbClr val="002060"/>
                </a:solidFill>
                <a:latin typeface="Times New Roman" panose="02020603050405020304" pitchFamily="18" charset="0"/>
                <a:cs typeface="Times New Roman" panose="02020603050405020304" pitchFamily="18" charset="0"/>
              </a:rPr>
              <a:t>suất</a:t>
            </a:r>
            <a:r>
              <a:rPr lang="en-US" sz="3600" b="1" u="sng" dirty="0">
                <a:solidFill>
                  <a:srgbClr val="002060"/>
                </a:solidFill>
                <a:latin typeface="Times New Roman" panose="02020603050405020304" pitchFamily="18" charset="0"/>
                <a:cs typeface="Times New Roman" panose="02020603050405020304" pitchFamily="18" charset="0"/>
              </a:rPr>
              <a:t>.</a:t>
            </a:r>
            <a:endParaRPr lang="en-US" sz="3600" u="sng"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33046" y="782809"/>
            <a:ext cx="5971507" cy="1569660"/>
          </a:xfrm>
          <a:prstGeom prst="rect">
            <a:avLst/>
          </a:prstGeom>
          <a:noFill/>
        </p:spPr>
        <p:txBody>
          <a:bodyPr wrap="none" rtlCol="0">
            <a:spAutoFit/>
          </a:bodyPr>
          <a:lstStyle/>
          <a:p>
            <a:pPr marL="285750" indent="-285750">
              <a:buFontTx/>
              <a:buChar char="-"/>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endParaRPr lang="en-US" sz="3200" dirty="0">
              <a:latin typeface="Times New Roman" panose="02020603050405020304" pitchFamily="18" charset="0"/>
              <a:cs typeface="Times New Roman" panose="02020603050405020304" pitchFamily="18" charset="0"/>
            </a:endParaRPr>
          </a:p>
          <a:p>
            <a:pPr marL="285750" indent="-285750">
              <a:buFontTx/>
              <a:buChar char="-"/>
            </a:pP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vọng</a:t>
            </a:r>
            <a:endParaRPr lang="en-US" sz="3200" dirty="0">
              <a:latin typeface="Times New Roman" panose="02020603050405020304" pitchFamily="18" charset="0"/>
              <a:cs typeface="Times New Roman" panose="02020603050405020304" pitchFamily="18" charset="0"/>
            </a:endParaRPr>
          </a:p>
          <a:p>
            <a:pPr marL="285750" indent="-285750">
              <a:buFontTx/>
              <a:buChar char="-"/>
            </a:pP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506437" y="727697"/>
            <a:ext cx="3279039" cy="584775"/>
          </a:xfrm>
          <a:prstGeom prst="rect">
            <a:avLst/>
          </a:prstGeom>
        </p:spPr>
        <p:txBody>
          <a:bodyPr wrap="none">
            <a:spAutoFit/>
          </a:bodyPr>
          <a:lstStyle/>
          <a:p>
            <a:r>
              <a:rPr lang="en-US" sz="3200" i="1" u="sng" dirty="0" err="1">
                <a:latin typeface="Times New Roman" panose="02020603050405020304" pitchFamily="18" charset="0"/>
                <a:ea typeface="Times New Roman" panose="02020603050405020304" pitchFamily="18" charset="0"/>
              </a:rPr>
              <a:t>Ví</a:t>
            </a:r>
            <a:r>
              <a:rPr lang="en-US" sz="3200" i="1" u="sng" dirty="0">
                <a:latin typeface="Times New Roman" panose="02020603050405020304" pitchFamily="18" charset="0"/>
                <a:ea typeface="Times New Roman" panose="02020603050405020304" pitchFamily="18" charset="0"/>
              </a:rPr>
              <a:t> </a:t>
            </a:r>
            <a:r>
              <a:rPr lang="en-US" sz="3200" i="1" u="sng" dirty="0" err="1">
                <a:latin typeface="Times New Roman" panose="02020603050405020304" pitchFamily="18" charset="0"/>
                <a:ea typeface="Times New Roman" panose="02020603050405020304" pitchFamily="18" charset="0"/>
              </a:rPr>
              <a:t>dụ</a:t>
            </a:r>
            <a:r>
              <a:rPr lang="en-US" sz="3200" i="1" u="sng" dirty="0">
                <a:latin typeface="Times New Roman" panose="02020603050405020304" pitchFamily="18" charset="0"/>
                <a:ea typeface="Times New Roman" panose="02020603050405020304" pitchFamily="18" charset="0"/>
              </a:rPr>
              <a:t> </a:t>
            </a:r>
            <a:r>
              <a:rPr lang="en-US" sz="3200" i="1" u="sng" dirty="0" err="1">
                <a:latin typeface="Times New Roman" panose="02020603050405020304" pitchFamily="18" charset="0"/>
                <a:ea typeface="Times New Roman" panose="02020603050405020304" pitchFamily="18" charset="0"/>
              </a:rPr>
              <a:t>Vấn</a:t>
            </a:r>
            <a:r>
              <a:rPr lang="en-US" sz="3200" i="1" u="sng" dirty="0">
                <a:latin typeface="Times New Roman" panose="02020603050405020304" pitchFamily="18" charset="0"/>
                <a:ea typeface="Times New Roman" panose="02020603050405020304" pitchFamily="18" charset="0"/>
              </a:rPr>
              <a:t> </a:t>
            </a:r>
            <a:r>
              <a:rPr lang="en-US" sz="3200" i="1" u="sng" dirty="0" err="1">
                <a:latin typeface="Times New Roman" panose="02020603050405020304" pitchFamily="18" charset="0"/>
                <a:ea typeface="Times New Roman" panose="02020603050405020304" pitchFamily="18" charset="0"/>
              </a:rPr>
              <a:t>đề</a:t>
            </a:r>
            <a:r>
              <a:rPr lang="en-US" sz="3200" i="1" u="sng" dirty="0">
                <a:latin typeface="Times New Roman" panose="02020603050405020304" pitchFamily="18" charset="0"/>
                <a:ea typeface="Times New Roman" panose="02020603050405020304" pitchFamily="18" charset="0"/>
              </a:rPr>
              <a:t> PDC</a:t>
            </a:r>
            <a:endParaRPr lang="en-US" sz="3200" i="1" u="sng" dirty="0"/>
          </a:p>
        </p:txBody>
      </p:sp>
      <p:sp>
        <p:nvSpPr>
          <p:cNvPr id="6" name="TextBox 5"/>
          <p:cNvSpPr txBox="1"/>
          <p:nvPr/>
        </p:nvSpPr>
        <p:spPr>
          <a:xfrm>
            <a:off x="506437" y="1288513"/>
            <a:ext cx="7436651" cy="2062103"/>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N =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P(</a:t>
            </a:r>
            <a:r>
              <a:rPr lang="en-US" sz="3200" dirty="0" err="1">
                <a:latin typeface="Times New Roman" panose="02020603050405020304" pitchFamily="18" charset="0"/>
                <a:cs typeface="Times New Roman" panose="02020603050405020304" pitchFamily="18" charset="0"/>
              </a:rPr>
              <a:t>s</a:t>
            </a:r>
            <a:r>
              <a:rPr lang="en-US" sz="3200" baseline="-25000" dirty="0" err="1">
                <a:latin typeface="Times New Roman" panose="02020603050405020304" pitchFamily="18" charset="0"/>
                <a:cs typeface="Times New Roman" panose="02020603050405020304" pitchFamily="18" charset="0"/>
              </a:rPr>
              <a:t>j</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t>
            </a:r>
            <a:r>
              <a:rPr lang="en-US" sz="3200" baseline="-25000" dirty="0" err="1">
                <a:latin typeface="Times New Roman" panose="02020603050405020304" pitchFamily="18" charset="0"/>
                <a:cs typeface="Times New Roman" panose="02020603050405020304" pitchFamily="18" charset="0"/>
              </a:rPr>
              <a:t>j</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218364" y="2319564"/>
                <a:ext cx="11826240" cy="2261453"/>
              </a:xfrm>
              <a:prstGeom prst="rect">
                <a:avLst/>
              </a:prstGeom>
            </p:spPr>
            <p:txBody>
              <a:bodyPr wrap="square">
                <a:spAutoFit/>
              </a:bodyPr>
              <a:lstStyle/>
              <a:p>
                <a:pPr>
                  <a:lnSpc>
                    <a:spcPct val="107000"/>
                  </a:lnSpc>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200400" lvl="6" indent="-457200">
                  <a:lnSpc>
                    <a:spcPct val="107000"/>
                  </a:lnSpc>
                  <a:buFont typeface="Wingdings" panose="05000000000000000000" pitchFamily="2" charset="2"/>
                  <a:buChar char="ü"/>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3200" baseline="-25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0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Ɐ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3200" baseline="-25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(4.2)</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a:p>
                <a:pPr marL="3200400" lvl="6" indent="-457200">
                  <a:lnSpc>
                    <a:spcPct val="107000"/>
                  </a:lnSpc>
                  <a:buFont typeface="Wingdings" panose="05000000000000000000" pitchFamily="2" charset="2"/>
                  <a:buChar char="ü"/>
                </a:pPr>
                <a14:m>
                  <m:oMath xmlns:m="http://schemas.openxmlformats.org/officeDocument/2006/math">
                    <m:nary>
                      <m:naryPr>
                        <m:chr m:val="∑"/>
                        <m:ctrlP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=1</m:t>
                        </m:r>
                      </m:sub>
                      <m:sup>
                        <m: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𝑛</m:t>
                        </m:r>
                      </m:sup>
                      <m:e>
                        <m:r>
                          <m:rPr>
                            <m:sty m:val="p"/>
                          </m:rPr>
                          <a:rPr lang="en-US" sz="3200">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P</m:t>
                        </m:r>
                        <m:r>
                          <a:rPr lang="en-US" sz="3200">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200">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sj</m:t>
                        </m:r>
                        <m:r>
                          <a:rPr lang="en-US" sz="3200">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 </m:t>
                        </m:r>
                      </m:e>
                    </m:nary>
                  </m:oMath>
                </a14:m>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P(s</a:t>
                </a:r>
                <a:r>
                  <a:rPr lang="en-US" sz="3200" baseline="-25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P(s</a:t>
                </a:r>
                <a:r>
                  <a:rPr lang="en-US" sz="3200" baseline="-25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 + P(</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3200" baseline="-25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1 </a:t>
                </a: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(4.3)</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18364" y="2319564"/>
                <a:ext cx="11826240" cy="2261453"/>
              </a:xfrm>
              <a:prstGeom prst="rect">
                <a:avLst/>
              </a:prstGeom>
              <a:blipFill rotWithShape="0">
                <a:blip r:embed="rId2"/>
                <a:stretch>
                  <a:fillRect/>
                </a:stretch>
              </a:blipFill>
            </p:spPr>
            <p:txBody>
              <a:bodyPr/>
              <a:lstStyle/>
              <a:p>
                <a:r>
                  <a:rPr lang="en-US">
                    <a:noFill/>
                  </a:rPr>
                  <a:t> </a:t>
                </a:r>
              </a:p>
            </p:txBody>
          </p:sp>
        </mc:Fallback>
      </mc:AlternateContent>
      <p:sp>
        <p:nvSpPr>
          <p:cNvPr id="8" name="Rectangle 7"/>
          <p:cNvSpPr/>
          <p:nvPr/>
        </p:nvSpPr>
        <p:spPr>
          <a:xfrm>
            <a:off x="323558" y="4444815"/>
            <a:ext cx="11366694" cy="619272"/>
          </a:xfrm>
          <a:prstGeom prst="rect">
            <a:avLst/>
          </a:prstGeom>
        </p:spPr>
        <p:txBody>
          <a:bodyPr wrap="square">
            <a:spAutoFit/>
          </a:bodyPr>
          <a:lstStyle/>
          <a:p>
            <a:pPr>
              <a:lnSpc>
                <a:spcPct val="107000"/>
              </a:lnSpc>
            </a:pPr>
            <a:r>
              <a:rPr lang="en-US" sz="32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(EV)</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a:t>
            </a:r>
            <a:r>
              <a:rPr lang="en-US" sz="3200" baseline="-25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ounded Rectangle 8"/>
              <p:cNvSpPr/>
              <p:nvPr/>
            </p:nvSpPr>
            <p:spPr>
              <a:xfrm>
                <a:off x="3193367" y="5391179"/>
                <a:ext cx="5205046" cy="984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EV(</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baseline="-25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nary>
                      <m:naryPr>
                        <m:chr m:val="∑"/>
                        <m:ctrlP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=1</m:t>
                        </m:r>
                      </m:sub>
                      <m:sup>
                        <m: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𝑛</m:t>
                        </m:r>
                      </m:sup>
                      <m:e>
                        <m:r>
                          <a:rPr lang="en-US" sz="3200">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 </m:t>
                        </m:r>
                      </m:e>
                    </m:nary>
                  </m:oMath>
                </a14:m>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3200" baseline="-25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3200" baseline="-25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ij</a:t>
                </a:r>
                <a:r>
                  <a:rPr lang="en-US" sz="3200" baseline="-25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(4.4)</a:t>
                </a:r>
                <a:endParaRPr lang="en-US" sz="3200" dirty="0">
                  <a:latin typeface="Times New Roman" panose="02020603050405020304" pitchFamily="18" charset="0"/>
                  <a:cs typeface="Times New Roman" panose="02020603050405020304" pitchFamily="18" charset="0"/>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3193367" y="5391179"/>
                <a:ext cx="5205046" cy="984739"/>
              </a:xfrm>
              <a:prstGeom prst="roundRect">
                <a:avLst/>
              </a:prstGeom>
              <a:blipFill rotWithShape="0">
                <a:blip r:embed="rId3"/>
                <a:stretch>
                  <a:fillRect l="-1986"/>
                </a:stretch>
              </a:blipFill>
            </p:spPr>
            <p:txBody>
              <a:bodyPr/>
              <a:lstStyle/>
              <a:p>
                <a:r>
                  <a:rPr lang="en-US">
                    <a:noFill/>
                  </a:rPr>
                  <a:t> </a:t>
                </a:r>
              </a:p>
            </p:txBody>
          </p:sp>
        </mc:Fallback>
      </mc:AlternateContent>
    </p:spTree>
    <p:extLst>
      <p:ext uri="{BB962C8B-B14F-4D97-AF65-F5344CB8AC3E}">
        <p14:creationId xmlns:p14="http://schemas.microsoft.com/office/powerpoint/2010/main" val="23343980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xit" presetSubtype="21" fill="hold" grpId="1" nodeType="withEffect">
                                  <p:stCondLst>
                                    <p:cond delay="0"/>
                                  </p:stCondLst>
                                  <p:childTnLst>
                                    <p:animEffect transition="out" filter="barn(inVertic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6" grpId="0"/>
      <p:bldP spid="7" grpId="0"/>
      <p:bldP spid="8"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35" y="1893070"/>
            <a:ext cx="3279039" cy="584775"/>
          </a:xfrm>
          <a:prstGeom prst="rect">
            <a:avLst/>
          </a:prstGeom>
        </p:spPr>
        <p:txBody>
          <a:bodyPr wrap="none">
            <a:spAutoFit/>
          </a:bodyPr>
          <a:lstStyle/>
          <a:p>
            <a:r>
              <a:rPr lang="en-US" sz="3200" i="1" u="sng" dirty="0" err="1">
                <a:latin typeface="Times New Roman" panose="02020603050405020304" pitchFamily="18" charset="0"/>
                <a:ea typeface="Times New Roman" panose="02020603050405020304" pitchFamily="18" charset="0"/>
              </a:rPr>
              <a:t>Ví</a:t>
            </a:r>
            <a:r>
              <a:rPr lang="en-US" sz="3200" i="1" u="sng" dirty="0">
                <a:latin typeface="Times New Roman" panose="02020603050405020304" pitchFamily="18" charset="0"/>
                <a:ea typeface="Times New Roman" panose="02020603050405020304" pitchFamily="18" charset="0"/>
              </a:rPr>
              <a:t> </a:t>
            </a:r>
            <a:r>
              <a:rPr lang="en-US" sz="3200" i="1" u="sng" dirty="0" err="1">
                <a:latin typeface="Times New Roman" panose="02020603050405020304" pitchFamily="18" charset="0"/>
                <a:ea typeface="Times New Roman" panose="02020603050405020304" pitchFamily="18" charset="0"/>
              </a:rPr>
              <a:t>dụ</a:t>
            </a:r>
            <a:r>
              <a:rPr lang="en-US" sz="3200" i="1" u="sng" dirty="0">
                <a:latin typeface="Times New Roman" panose="02020603050405020304" pitchFamily="18" charset="0"/>
                <a:ea typeface="Times New Roman" panose="02020603050405020304" pitchFamily="18" charset="0"/>
              </a:rPr>
              <a:t> </a:t>
            </a:r>
            <a:r>
              <a:rPr lang="en-US" sz="3200" i="1" u="sng" dirty="0" err="1">
                <a:latin typeface="Times New Roman" panose="02020603050405020304" pitchFamily="18" charset="0"/>
                <a:ea typeface="Times New Roman" panose="02020603050405020304" pitchFamily="18" charset="0"/>
              </a:rPr>
              <a:t>Vấn</a:t>
            </a:r>
            <a:r>
              <a:rPr lang="en-US" sz="3200" i="1" u="sng" dirty="0">
                <a:latin typeface="Times New Roman" panose="02020603050405020304" pitchFamily="18" charset="0"/>
                <a:ea typeface="Times New Roman" panose="02020603050405020304" pitchFamily="18" charset="0"/>
              </a:rPr>
              <a:t> </a:t>
            </a:r>
            <a:r>
              <a:rPr lang="en-US" sz="3200" i="1" u="sng" dirty="0" err="1">
                <a:latin typeface="Times New Roman" panose="02020603050405020304" pitchFamily="18" charset="0"/>
                <a:ea typeface="Times New Roman" panose="02020603050405020304" pitchFamily="18" charset="0"/>
              </a:rPr>
              <a:t>đề</a:t>
            </a:r>
            <a:r>
              <a:rPr lang="en-US" sz="3200" i="1" u="sng" dirty="0">
                <a:latin typeface="Times New Roman" panose="02020603050405020304" pitchFamily="18" charset="0"/>
                <a:ea typeface="Times New Roman" panose="02020603050405020304" pitchFamily="18" charset="0"/>
              </a:rPr>
              <a:t> PDC</a:t>
            </a:r>
            <a:endParaRPr lang="en-US" sz="3200" i="1" u="sng" dirty="0"/>
          </a:p>
        </p:txBody>
      </p:sp>
      <p:sp>
        <p:nvSpPr>
          <p:cNvPr id="3" name="TextBox 2"/>
          <p:cNvSpPr txBox="1"/>
          <p:nvPr/>
        </p:nvSpPr>
        <p:spPr>
          <a:xfrm>
            <a:off x="717452" y="2477846"/>
            <a:ext cx="5796780" cy="3539430"/>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P(s</a:t>
            </a:r>
            <a:r>
              <a:rPr lang="en-US" sz="3200" baseline="-25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 0.8</a:t>
            </a:r>
          </a:p>
          <a:p>
            <a:r>
              <a:rPr lang="en-US" sz="3200" dirty="0">
                <a:latin typeface="Times New Roman" panose="02020603050405020304" pitchFamily="18" charset="0"/>
                <a:cs typeface="Times New Roman" panose="02020603050405020304" pitchFamily="18" charset="0"/>
              </a:rPr>
              <a:t>             P(s</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0.2</a:t>
            </a:r>
          </a:p>
          <a:p>
            <a:r>
              <a:rPr lang="en-US" sz="3200" dirty="0">
                <a:latin typeface="Times New Roman" panose="02020603050405020304" pitchFamily="18" charset="0"/>
                <a:cs typeface="Times New Roman" panose="02020603050405020304" pitchFamily="18" charset="0"/>
              </a:rPr>
              <a:t>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EV(d</a:t>
            </a:r>
            <a:r>
              <a:rPr lang="en-US" sz="3200" baseline="-25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0.8*8 + 0.2*7 = 7.8</a:t>
            </a:r>
          </a:p>
          <a:p>
            <a:r>
              <a:rPr lang="en-US" sz="3200" dirty="0">
                <a:latin typeface="Times New Roman" panose="02020603050405020304" pitchFamily="18" charset="0"/>
                <a:cs typeface="Times New Roman" panose="02020603050405020304" pitchFamily="18" charset="0"/>
              </a:rPr>
              <a:t>EV(d</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0.8*14 + 0.2*5 = 12.2 </a:t>
            </a:r>
          </a:p>
          <a:p>
            <a:r>
              <a:rPr lang="en-US" sz="3200" dirty="0">
                <a:latin typeface="Times New Roman" panose="02020603050405020304" pitchFamily="18" charset="0"/>
                <a:cs typeface="Times New Roman" panose="02020603050405020304" pitchFamily="18" charset="0"/>
              </a:rPr>
              <a:t>EV(d</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 0.8*20 + 0,2*(-9) = 14.2</a:t>
            </a:r>
          </a:p>
          <a:p>
            <a:endParaRPr lang="en-US" sz="32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19880683"/>
              </p:ext>
            </p:extLst>
          </p:nvPr>
        </p:nvGraphicFramePr>
        <p:xfrm>
          <a:off x="5880296" y="642012"/>
          <a:ext cx="6311704" cy="3671667"/>
        </p:xfrm>
        <a:graphic>
          <a:graphicData uri="http://schemas.openxmlformats.org/drawingml/2006/table">
            <a:tbl>
              <a:tblPr firstRow="1" firstCol="1" bandRow="1">
                <a:tableStyleId>{5C22544A-7EE6-4342-B048-85BDC9FD1C3A}</a:tableStyleId>
              </a:tblPr>
              <a:tblGrid>
                <a:gridCol w="3179298">
                  <a:extLst>
                    <a:ext uri="{9D8B030D-6E8A-4147-A177-3AD203B41FA5}">
                      <a16:colId xmlns:a16="http://schemas.microsoft.com/office/drawing/2014/main" val="20000"/>
                    </a:ext>
                  </a:extLst>
                </a:gridCol>
                <a:gridCol w="1674055">
                  <a:extLst>
                    <a:ext uri="{9D8B030D-6E8A-4147-A177-3AD203B41FA5}">
                      <a16:colId xmlns:a16="http://schemas.microsoft.com/office/drawing/2014/main" val="20001"/>
                    </a:ext>
                  </a:extLst>
                </a:gridCol>
                <a:gridCol w="1458351">
                  <a:extLst>
                    <a:ext uri="{9D8B030D-6E8A-4147-A177-3AD203B41FA5}">
                      <a16:colId xmlns:a16="http://schemas.microsoft.com/office/drawing/2014/main" val="20002"/>
                    </a:ext>
                  </a:extLst>
                </a:gridCol>
              </a:tblGrid>
              <a:tr h="407963">
                <a:tc>
                  <a:txBody>
                    <a:bodyPr/>
                    <a:lstStyle/>
                    <a:p>
                      <a:pPr marL="0" marR="0">
                        <a:lnSpc>
                          <a:spcPct val="107000"/>
                        </a:lnSpc>
                        <a:spcBef>
                          <a:spcPts val="0"/>
                        </a:spcBef>
                        <a:spcAft>
                          <a:spcPts val="0"/>
                        </a:spcAft>
                      </a:pPr>
                      <a:r>
                        <a:rPr lang="en-US"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500" dirty="0" err="1">
                          <a:solidFill>
                            <a:schemeClr val="tx1"/>
                          </a:solidFill>
                          <a:effectLst/>
                          <a:latin typeface="Times New Roman" panose="02020603050405020304" pitchFamily="18" charset="0"/>
                          <a:cs typeface="Times New Roman" panose="02020603050405020304" pitchFamily="18" charset="0"/>
                        </a:rPr>
                        <a:t>Trạng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thái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tự</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nhiên</a:t>
                      </a:r>
                      <a:endParaRPr lang="en-US"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815926">
                <a:tc>
                  <a:txBody>
                    <a:bodyPr/>
                    <a:lstStyle/>
                    <a:p>
                      <a:pPr marL="0" marR="0" algn="ctr">
                        <a:lnSpc>
                          <a:spcPct val="107000"/>
                        </a:lnSpc>
                        <a:spcBef>
                          <a:spcPts val="0"/>
                        </a:spcBef>
                        <a:spcAft>
                          <a:spcPts val="0"/>
                        </a:spcAft>
                      </a:pPr>
                      <a:r>
                        <a:rPr lang="en-US" sz="2500" dirty="0" err="1">
                          <a:solidFill>
                            <a:schemeClr val="tx1"/>
                          </a:solidFill>
                          <a:effectLst/>
                          <a:latin typeface="Times New Roman" panose="02020603050405020304" pitchFamily="18" charset="0"/>
                          <a:cs typeface="Times New Roman" panose="02020603050405020304" pitchFamily="18" charset="0"/>
                        </a:rPr>
                        <a:t>Quyết</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định</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thay</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thế</a:t>
                      </a:r>
                      <a:endParaRPr lang="en-US"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500" b="1" i="0" dirty="0" err="1">
                          <a:solidFill>
                            <a:schemeClr val="tx1"/>
                          </a:solidFill>
                          <a:effectLst/>
                          <a:latin typeface="Times New Roman" panose="02020603050405020304" pitchFamily="18" charset="0"/>
                          <a:cs typeface="Times New Roman" panose="02020603050405020304" pitchFamily="18" charset="0"/>
                        </a:rPr>
                        <a:t>Nhu</a:t>
                      </a:r>
                      <a:r>
                        <a:rPr lang="en-US" sz="2500" b="1" i="0" dirty="0">
                          <a:solidFill>
                            <a:schemeClr val="tx1"/>
                          </a:solidFill>
                          <a:effectLst/>
                          <a:latin typeface="Times New Roman" panose="02020603050405020304" pitchFamily="18" charset="0"/>
                          <a:cs typeface="Times New Roman" panose="02020603050405020304" pitchFamily="18" charset="0"/>
                        </a:rPr>
                        <a:t> </a:t>
                      </a:r>
                      <a:r>
                        <a:rPr lang="en-US" sz="2500" b="1" i="0" dirty="0" err="1">
                          <a:solidFill>
                            <a:schemeClr val="tx1"/>
                          </a:solidFill>
                          <a:effectLst/>
                          <a:latin typeface="Times New Roman" panose="02020603050405020304" pitchFamily="18" charset="0"/>
                          <a:cs typeface="Times New Roman" panose="02020603050405020304" pitchFamily="18" charset="0"/>
                        </a:rPr>
                        <a:t>cầu</a:t>
                      </a:r>
                      <a:r>
                        <a:rPr lang="en-US" sz="2500" b="1" i="0" dirty="0">
                          <a:solidFill>
                            <a:schemeClr val="tx1"/>
                          </a:solidFill>
                          <a:effectLst/>
                          <a:latin typeface="Times New Roman" panose="02020603050405020304" pitchFamily="18" charset="0"/>
                          <a:cs typeface="Times New Roman" panose="02020603050405020304" pitchFamily="18" charset="0"/>
                        </a:rPr>
                        <a:t> </a:t>
                      </a:r>
                      <a:r>
                        <a:rPr lang="en-US" sz="2500" b="1" i="0" dirty="0" err="1">
                          <a:solidFill>
                            <a:schemeClr val="tx1"/>
                          </a:solidFill>
                          <a:effectLst/>
                          <a:latin typeface="Times New Roman" panose="02020603050405020304" pitchFamily="18" charset="0"/>
                          <a:cs typeface="Times New Roman" panose="02020603050405020304" pitchFamily="18" charset="0"/>
                        </a:rPr>
                        <a:t>mạnh</a:t>
                      </a:r>
                      <a:r>
                        <a:rPr lang="en-US" sz="2500" b="1" i="0" dirty="0">
                          <a:solidFill>
                            <a:schemeClr val="tx1"/>
                          </a:solidFill>
                          <a:effectLst/>
                          <a:latin typeface="Times New Roman" panose="02020603050405020304" pitchFamily="18" charset="0"/>
                          <a:cs typeface="Times New Roman" panose="02020603050405020304" pitchFamily="18" charset="0"/>
                        </a:rPr>
                        <a:t> (s1)</a:t>
                      </a:r>
                      <a:endParaRPr lang="en-US" sz="25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500" b="1" i="0" dirty="0" err="1">
                          <a:solidFill>
                            <a:schemeClr val="tx1"/>
                          </a:solidFill>
                          <a:effectLst/>
                          <a:latin typeface="Times New Roman" panose="02020603050405020304" pitchFamily="18" charset="0"/>
                          <a:cs typeface="Times New Roman" panose="02020603050405020304" pitchFamily="18" charset="0"/>
                        </a:rPr>
                        <a:t>Nhu</a:t>
                      </a:r>
                      <a:r>
                        <a:rPr lang="en-US" sz="2500" b="1" i="0" dirty="0">
                          <a:solidFill>
                            <a:schemeClr val="tx1"/>
                          </a:solidFill>
                          <a:effectLst/>
                          <a:latin typeface="Times New Roman" panose="02020603050405020304" pitchFamily="18" charset="0"/>
                          <a:cs typeface="Times New Roman" panose="02020603050405020304" pitchFamily="18" charset="0"/>
                        </a:rPr>
                        <a:t> </a:t>
                      </a:r>
                      <a:r>
                        <a:rPr lang="en-US" sz="2500" b="1" i="0" dirty="0" err="1">
                          <a:solidFill>
                            <a:schemeClr val="tx1"/>
                          </a:solidFill>
                          <a:effectLst/>
                          <a:latin typeface="Times New Roman" panose="02020603050405020304" pitchFamily="18" charset="0"/>
                          <a:cs typeface="Times New Roman" panose="02020603050405020304" pitchFamily="18" charset="0"/>
                        </a:rPr>
                        <a:t>cầu</a:t>
                      </a:r>
                      <a:r>
                        <a:rPr lang="en-US" sz="2500" b="1" i="0" dirty="0">
                          <a:solidFill>
                            <a:schemeClr val="tx1"/>
                          </a:solidFill>
                          <a:effectLst/>
                          <a:latin typeface="Times New Roman" panose="02020603050405020304" pitchFamily="18" charset="0"/>
                          <a:cs typeface="Times New Roman" panose="02020603050405020304" pitchFamily="18" charset="0"/>
                        </a:rPr>
                        <a:t> </a:t>
                      </a:r>
                      <a:r>
                        <a:rPr lang="en-US" sz="2500" b="1" i="0" dirty="0" err="1">
                          <a:solidFill>
                            <a:schemeClr val="tx1"/>
                          </a:solidFill>
                          <a:effectLst/>
                          <a:latin typeface="Times New Roman" panose="02020603050405020304" pitchFamily="18" charset="0"/>
                          <a:cs typeface="Times New Roman" panose="02020603050405020304" pitchFamily="18" charset="0"/>
                        </a:rPr>
                        <a:t>yếu</a:t>
                      </a:r>
                      <a:r>
                        <a:rPr lang="en-US" sz="2500" b="1" i="0" dirty="0">
                          <a:solidFill>
                            <a:schemeClr val="tx1"/>
                          </a:solidFill>
                          <a:effectLst/>
                          <a:latin typeface="Times New Roman" panose="02020603050405020304" pitchFamily="18" charset="0"/>
                          <a:cs typeface="Times New Roman" panose="02020603050405020304" pitchFamily="18" charset="0"/>
                        </a:rPr>
                        <a:t> (s2)</a:t>
                      </a:r>
                      <a:endParaRPr lang="en-US" sz="25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15926">
                <a:tc>
                  <a:txBody>
                    <a:bodyPr/>
                    <a:lstStyle/>
                    <a:p>
                      <a:pPr marL="0" marR="0">
                        <a:lnSpc>
                          <a:spcPct val="107000"/>
                        </a:lnSpc>
                        <a:spcBef>
                          <a:spcPts val="0"/>
                        </a:spcBef>
                        <a:spcAft>
                          <a:spcPts val="0"/>
                        </a:spcAft>
                      </a:pPr>
                      <a:r>
                        <a:rPr lang="en-US" sz="2500" b="0" dirty="0" err="1">
                          <a:solidFill>
                            <a:schemeClr val="tx1"/>
                          </a:solidFill>
                          <a:effectLst/>
                          <a:latin typeface="Times New Roman" panose="02020603050405020304" pitchFamily="18" charset="0"/>
                          <a:cs typeface="Times New Roman" panose="02020603050405020304" pitchFamily="18" charset="0"/>
                        </a:rPr>
                        <a:t>Tổ</a:t>
                      </a:r>
                      <a:r>
                        <a:rPr lang="en-US" sz="2500" b="0" dirty="0">
                          <a:solidFill>
                            <a:schemeClr val="tx1"/>
                          </a:solidFill>
                          <a:effectLst/>
                          <a:latin typeface="Times New Roman" panose="02020603050405020304" pitchFamily="18" charset="0"/>
                          <a:cs typeface="Times New Roman" panose="02020603050405020304" pitchFamily="18" charset="0"/>
                        </a:rPr>
                        <a:t> </a:t>
                      </a:r>
                      <a:r>
                        <a:rPr lang="en-US" sz="2500" b="0" dirty="0" err="1">
                          <a:solidFill>
                            <a:schemeClr val="tx1"/>
                          </a:solidFill>
                          <a:effectLst/>
                          <a:latin typeface="Times New Roman" panose="02020603050405020304" pitchFamily="18" charset="0"/>
                          <a:cs typeface="Times New Roman" panose="02020603050405020304" pitchFamily="18" charset="0"/>
                        </a:rPr>
                        <a:t>hợp</a:t>
                      </a:r>
                      <a:r>
                        <a:rPr lang="en-US" sz="2500" b="0" dirty="0">
                          <a:solidFill>
                            <a:schemeClr val="tx1"/>
                          </a:solidFill>
                          <a:effectLst/>
                          <a:latin typeface="Times New Roman" panose="02020603050405020304" pitchFamily="18" charset="0"/>
                          <a:cs typeface="Times New Roman" panose="02020603050405020304" pitchFamily="18" charset="0"/>
                        </a:rPr>
                        <a:t> </a:t>
                      </a:r>
                      <a:r>
                        <a:rPr lang="en-US" sz="2500" b="0" dirty="0" err="1">
                          <a:solidFill>
                            <a:schemeClr val="tx1"/>
                          </a:solidFill>
                          <a:effectLst/>
                          <a:latin typeface="Times New Roman" panose="02020603050405020304" pitchFamily="18" charset="0"/>
                          <a:cs typeface="Times New Roman" panose="02020603050405020304" pitchFamily="18" charset="0"/>
                        </a:rPr>
                        <a:t>chung</a:t>
                      </a:r>
                      <a:r>
                        <a:rPr lang="en-US" sz="2500" b="0" dirty="0">
                          <a:solidFill>
                            <a:schemeClr val="tx1"/>
                          </a:solidFill>
                          <a:effectLst/>
                          <a:latin typeface="Times New Roman" panose="02020603050405020304" pitchFamily="18" charset="0"/>
                          <a:cs typeface="Times New Roman" panose="02020603050405020304" pitchFamily="18" charset="0"/>
                        </a:rPr>
                        <a:t> </a:t>
                      </a:r>
                      <a:r>
                        <a:rPr lang="en-US" sz="2500" b="0" dirty="0" err="1">
                          <a:solidFill>
                            <a:schemeClr val="tx1"/>
                          </a:solidFill>
                          <a:effectLst/>
                          <a:latin typeface="Times New Roman" panose="02020603050405020304" pitchFamily="18" charset="0"/>
                          <a:cs typeface="Times New Roman" panose="02020603050405020304" pitchFamily="18" charset="0"/>
                        </a:rPr>
                        <a:t>cư</a:t>
                      </a:r>
                      <a:r>
                        <a:rPr lang="en-US" sz="2500" b="0" dirty="0">
                          <a:solidFill>
                            <a:schemeClr val="tx1"/>
                          </a:solidFill>
                          <a:effectLst/>
                          <a:latin typeface="Times New Roman" panose="02020603050405020304" pitchFamily="18" charset="0"/>
                          <a:cs typeface="Times New Roman" panose="02020603050405020304" pitchFamily="18" charset="0"/>
                        </a:rPr>
                        <a:t> </a:t>
                      </a:r>
                      <a:r>
                        <a:rPr lang="en-US" sz="2500" b="0" dirty="0" err="1">
                          <a:solidFill>
                            <a:schemeClr val="tx1"/>
                          </a:solidFill>
                          <a:effectLst/>
                          <a:latin typeface="Times New Roman" panose="02020603050405020304" pitchFamily="18" charset="0"/>
                          <a:cs typeface="Times New Roman" panose="02020603050405020304" pitchFamily="18" charset="0"/>
                        </a:rPr>
                        <a:t>nhỏ</a:t>
                      </a:r>
                      <a:r>
                        <a:rPr lang="en-US" sz="2500" b="0" dirty="0">
                          <a:solidFill>
                            <a:schemeClr val="tx1"/>
                          </a:solidFill>
                          <a:effectLst/>
                          <a:latin typeface="Times New Roman" panose="02020603050405020304" pitchFamily="18" charset="0"/>
                          <a:cs typeface="Times New Roman" panose="02020603050405020304" pitchFamily="18" charset="0"/>
                        </a:rPr>
                        <a:t>, d</a:t>
                      </a:r>
                      <a:r>
                        <a:rPr lang="en-US" sz="2500" b="0" baseline="-25000" dirty="0">
                          <a:solidFill>
                            <a:schemeClr val="tx1"/>
                          </a:solidFill>
                          <a:effectLst/>
                          <a:latin typeface="Times New Roman" panose="02020603050405020304" pitchFamily="18" charset="0"/>
                          <a:cs typeface="Times New Roman" panose="02020603050405020304" pitchFamily="18" charset="0"/>
                        </a:rPr>
                        <a:t>1</a:t>
                      </a:r>
                      <a:endParaRPr lang="en-US" sz="2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500" dirty="0">
                          <a:solidFill>
                            <a:schemeClr val="tx1"/>
                          </a:solidFill>
                          <a:effectLst/>
                          <a:latin typeface="Times New Roman" panose="02020603050405020304" pitchFamily="18" charset="0"/>
                          <a:cs typeface="Times New Roman" panose="02020603050405020304" pitchFamily="18" charset="0"/>
                        </a:rPr>
                        <a:t>8</a:t>
                      </a:r>
                      <a:endParaRPr lang="en-US"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500">
                          <a:solidFill>
                            <a:schemeClr val="tx1"/>
                          </a:solidFill>
                          <a:effectLst/>
                          <a:latin typeface="Times New Roman" panose="02020603050405020304" pitchFamily="18" charset="0"/>
                          <a:cs typeface="Times New Roman" panose="02020603050405020304" pitchFamily="18" charset="0"/>
                        </a:rPr>
                        <a:t>7</a:t>
                      </a:r>
                      <a:endParaRPr lang="en-US" sz="25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15926">
                <a:tc>
                  <a:txBody>
                    <a:bodyPr/>
                    <a:lstStyle/>
                    <a:p>
                      <a:pPr marL="0" marR="0">
                        <a:lnSpc>
                          <a:spcPct val="107000"/>
                        </a:lnSpc>
                        <a:spcBef>
                          <a:spcPts val="0"/>
                        </a:spcBef>
                        <a:spcAft>
                          <a:spcPts val="0"/>
                        </a:spcAft>
                      </a:pPr>
                      <a:r>
                        <a:rPr lang="en-US" sz="2500" b="0" dirty="0" err="1">
                          <a:solidFill>
                            <a:schemeClr val="tx1"/>
                          </a:solidFill>
                          <a:effectLst/>
                          <a:latin typeface="Times New Roman" panose="02020603050405020304" pitchFamily="18" charset="0"/>
                          <a:cs typeface="Times New Roman" panose="02020603050405020304" pitchFamily="18" charset="0"/>
                        </a:rPr>
                        <a:t>Tổ</a:t>
                      </a:r>
                      <a:r>
                        <a:rPr lang="en-US" sz="2500" b="0" dirty="0">
                          <a:solidFill>
                            <a:schemeClr val="tx1"/>
                          </a:solidFill>
                          <a:effectLst/>
                          <a:latin typeface="Times New Roman" panose="02020603050405020304" pitchFamily="18" charset="0"/>
                          <a:cs typeface="Times New Roman" panose="02020603050405020304" pitchFamily="18" charset="0"/>
                        </a:rPr>
                        <a:t> </a:t>
                      </a:r>
                      <a:r>
                        <a:rPr lang="en-US" sz="2500" b="0" dirty="0" err="1">
                          <a:solidFill>
                            <a:schemeClr val="tx1"/>
                          </a:solidFill>
                          <a:effectLst/>
                          <a:latin typeface="Times New Roman" panose="02020603050405020304" pitchFamily="18" charset="0"/>
                          <a:cs typeface="Times New Roman" panose="02020603050405020304" pitchFamily="18" charset="0"/>
                        </a:rPr>
                        <a:t>hợp</a:t>
                      </a:r>
                      <a:r>
                        <a:rPr lang="en-US" sz="2500" b="0" dirty="0">
                          <a:solidFill>
                            <a:schemeClr val="tx1"/>
                          </a:solidFill>
                          <a:effectLst/>
                          <a:latin typeface="Times New Roman" panose="02020603050405020304" pitchFamily="18" charset="0"/>
                          <a:cs typeface="Times New Roman" panose="02020603050405020304" pitchFamily="18" charset="0"/>
                        </a:rPr>
                        <a:t> </a:t>
                      </a:r>
                      <a:r>
                        <a:rPr lang="en-US" sz="2500" b="0" dirty="0" err="1">
                          <a:solidFill>
                            <a:schemeClr val="tx1"/>
                          </a:solidFill>
                          <a:effectLst/>
                          <a:latin typeface="Times New Roman" panose="02020603050405020304" pitchFamily="18" charset="0"/>
                          <a:cs typeface="Times New Roman" panose="02020603050405020304" pitchFamily="18" charset="0"/>
                        </a:rPr>
                        <a:t>chung</a:t>
                      </a:r>
                      <a:r>
                        <a:rPr lang="en-US" sz="2500" b="0" dirty="0">
                          <a:solidFill>
                            <a:schemeClr val="tx1"/>
                          </a:solidFill>
                          <a:effectLst/>
                          <a:latin typeface="Times New Roman" panose="02020603050405020304" pitchFamily="18" charset="0"/>
                          <a:cs typeface="Times New Roman" panose="02020603050405020304" pitchFamily="18" charset="0"/>
                        </a:rPr>
                        <a:t> </a:t>
                      </a:r>
                      <a:r>
                        <a:rPr lang="en-US" sz="2500" b="0" dirty="0" err="1">
                          <a:solidFill>
                            <a:schemeClr val="tx1"/>
                          </a:solidFill>
                          <a:effectLst/>
                          <a:latin typeface="Times New Roman" panose="02020603050405020304" pitchFamily="18" charset="0"/>
                          <a:cs typeface="Times New Roman" panose="02020603050405020304" pitchFamily="18" charset="0"/>
                        </a:rPr>
                        <a:t>cư</a:t>
                      </a:r>
                      <a:r>
                        <a:rPr lang="en-US" sz="2500" b="0" dirty="0">
                          <a:solidFill>
                            <a:schemeClr val="tx1"/>
                          </a:solidFill>
                          <a:effectLst/>
                          <a:latin typeface="Times New Roman" panose="02020603050405020304" pitchFamily="18" charset="0"/>
                          <a:cs typeface="Times New Roman" panose="02020603050405020304" pitchFamily="18" charset="0"/>
                        </a:rPr>
                        <a:t> </a:t>
                      </a:r>
                      <a:r>
                        <a:rPr lang="en-US" sz="2500" b="0" dirty="0" err="1">
                          <a:solidFill>
                            <a:schemeClr val="tx1"/>
                          </a:solidFill>
                          <a:effectLst/>
                          <a:latin typeface="Times New Roman" panose="02020603050405020304" pitchFamily="18" charset="0"/>
                          <a:cs typeface="Times New Roman" panose="02020603050405020304" pitchFamily="18" charset="0"/>
                        </a:rPr>
                        <a:t>trung</a:t>
                      </a:r>
                      <a:r>
                        <a:rPr lang="en-US" sz="2500" b="0" dirty="0">
                          <a:solidFill>
                            <a:schemeClr val="tx1"/>
                          </a:solidFill>
                          <a:effectLst/>
                          <a:latin typeface="Times New Roman" panose="02020603050405020304" pitchFamily="18" charset="0"/>
                          <a:cs typeface="Times New Roman" panose="02020603050405020304" pitchFamily="18" charset="0"/>
                        </a:rPr>
                        <a:t> </a:t>
                      </a:r>
                      <a:r>
                        <a:rPr lang="en-US" sz="2500" b="0" dirty="0" err="1">
                          <a:solidFill>
                            <a:schemeClr val="tx1"/>
                          </a:solidFill>
                          <a:effectLst/>
                          <a:latin typeface="Times New Roman" panose="02020603050405020304" pitchFamily="18" charset="0"/>
                          <a:cs typeface="Times New Roman" panose="02020603050405020304" pitchFamily="18" charset="0"/>
                        </a:rPr>
                        <a:t>bình</a:t>
                      </a:r>
                      <a:r>
                        <a:rPr lang="en-US" sz="2500" b="0" dirty="0">
                          <a:solidFill>
                            <a:schemeClr val="tx1"/>
                          </a:solidFill>
                          <a:effectLst/>
                          <a:latin typeface="Times New Roman" panose="02020603050405020304" pitchFamily="18" charset="0"/>
                          <a:cs typeface="Times New Roman" panose="02020603050405020304" pitchFamily="18" charset="0"/>
                        </a:rPr>
                        <a:t>, d</a:t>
                      </a:r>
                      <a:r>
                        <a:rPr lang="en-US" sz="2500" b="0" baseline="-25000" dirty="0">
                          <a:solidFill>
                            <a:schemeClr val="tx1"/>
                          </a:solidFill>
                          <a:effectLst/>
                          <a:latin typeface="Times New Roman" panose="02020603050405020304" pitchFamily="18" charset="0"/>
                          <a:cs typeface="Times New Roman" panose="02020603050405020304" pitchFamily="18" charset="0"/>
                        </a:rPr>
                        <a:t>2</a:t>
                      </a:r>
                      <a:endParaRPr lang="en-US" sz="2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500" dirty="0">
                          <a:solidFill>
                            <a:schemeClr val="tx1"/>
                          </a:solidFill>
                          <a:effectLst/>
                          <a:latin typeface="Times New Roman" panose="02020603050405020304" pitchFamily="18" charset="0"/>
                          <a:cs typeface="Times New Roman" panose="02020603050405020304" pitchFamily="18" charset="0"/>
                        </a:rPr>
                        <a:t>14</a:t>
                      </a:r>
                      <a:endParaRPr lang="en-US"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500">
                          <a:solidFill>
                            <a:schemeClr val="tx1"/>
                          </a:solidFill>
                          <a:effectLst/>
                          <a:latin typeface="Times New Roman" panose="02020603050405020304" pitchFamily="18" charset="0"/>
                          <a:cs typeface="Times New Roman" panose="02020603050405020304" pitchFamily="18" charset="0"/>
                        </a:rPr>
                        <a:t>5</a:t>
                      </a:r>
                      <a:endParaRPr lang="en-US" sz="25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15926">
                <a:tc>
                  <a:txBody>
                    <a:bodyPr/>
                    <a:lstStyle/>
                    <a:p>
                      <a:pPr marL="0" marR="0">
                        <a:lnSpc>
                          <a:spcPct val="107000"/>
                        </a:lnSpc>
                        <a:spcBef>
                          <a:spcPts val="0"/>
                        </a:spcBef>
                        <a:spcAft>
                          <a:spcPts val="0"/>
                        </a:spcAft>
                      </a:pPr>
                      <a:r>
                        <a:rPr lang="en-US" sz="2500" b="0" dirty="0" err="1">
                          <a:solidFill>
                            <a:schemeClr val="tx1"/>
                          </a:solidFill>
                          <a:effectLst/>
                          <a:latin typeface="Times New Roman" panose="02020603050405020304" pitchFamily="18" charset="0"/>
                          <a:cs typeface="Times New Roman" panose="02020603050405020304" pitchFamily="18" charset="0"/>
                        </a:rPr>
                        <a:t>Tổ</a:t>
                      </a:r>
                      <a:r>
                        <a:rPr lang="en-US" sz="2500" b="0" dirty="0">
                          <a:solidFill>
                            <a:schemeClr val="tx1"/>
                          </a:solidFill>
                          <a:effectLst/>
                          <a:latin typeface="Times New Roman" panose="02020603050405020304" pitchFamily="18" charset="0"/>
                          <a:cs typeface="Times New Roman" panose="02020603050405020304" pitchFamily="18" charset="0"/>
                        </a:rPr>
                        <a:t> </a:t>
                      </a:r>
                      <a:r>
                        <a:rPr lang="en-US" sz="2500" b="0" dirty="0" err="1">
                          <a:solidFill>
                            <a:schemeClr val="tx1"/>
                          </a:solidFill>
                          <a:effectLst/>
                          <a:latin typeface="Times New Roman" panose="02020603050405020304" pitchFamily="18" charset="0"/>
                          <a:cs typeface="Times New Roman" panose="02020603050405020304" pitchFamily="18" charset="0"/>
                        </a:rPr>
                        <a:t>hợp</a:t>
                      </a:r>
                      <a:r>
                        <a:rPr lang="en-US" sz="2500" b="0" dirty="0">
                          <a:solidFill>
                            <a:schemeClr val="tx1"/>
                          </a:solidFill>
                          <a:effectLst/>
                          <a:latin typeface="Times New Roman" panose="02020603050405020304" pitchFamily="18" charset="0"/>
                          <a:cs typeface="Times New Roman" panose="02020603050405020304" pitchFamily="18" charset="0"/>
                        </a:rPr>
                        <a:t> </a:t>
                      </a:r>
                      <a:r>
                        <a:rPr lang="en-US" sz="2500" b="0" dirty="0" err="1">
                          <a:solidFill>
                            <a:schemeClr val="tx1"/>
                          </a:solidFill>
                          <a:effectLst/>
                          <a:latin typeface="Times New Roman" panose="02020603050405020304" pitchFamily="18" charset="0"/>
                          <a:cs typeface="Times New Roman" panose="02020603050405020304" pitchFamily="18" charset="0"/>
                        </a:rPr>
                        <a:t>chung</a:t>
                      </a:r>
                      <a:r>
                        <a:rPr lang="en-US" sz="2500" b="0" dirty="0">
                          <a:solidFill>
                            <a:schemeClr val="tx1"/>
                          </a:solidFill>
                          <a:effectLst/>
                          <a:latin typeface="Times New Roman" panose="02020603050405020304" pitchFamily="18" charset="0"/>
                          <a:cs typeface="Times New Roman" panose="02020603050405020304" pitchFamily="18" charset="0"/>
                        </a:rPr>
                        <a:t> </a:t>
                      </a:r>
                      <a:r>
                        <a:rPr lang="en-US" sz="2500" b="0" dirty="0" err="1">
                          <a:solidFill>
                            <a:schemeClr val="tx1"/>
                          </a:solidFill>
                          <a:effectLst/>
                          <a:latin typeface="Times New Roman" panose="02020603050405020304" pitchFamily="18" charset="0"/>
                          <a:cs typeface="Times New Roman" panose="02020603050405020304" pitchFamily="18" charset="0"/>
                        </a:rPr>
                        <a:t>cư</a:t>
                      </a:r>
                      <a:r>
                        <a:rPr lang="en-US" sz="2500" b="0" dirty="0">
                          <a:solidFill>
                            <a:schemeClr val="tx1"/>
                          </a:solidFill>
                          <a:effectLst/>
                          <a:latin typeface="Times New Roman" panose="02020603050405020304" pitchFamily="18" charset="0"/>
                          <a:cs typeface="Times New Roman" panose="02020603050405020304" pitchFamily="18" charset="0"/>
                        </a:rPr>
                        <a:t> </a:t>
                      </a:r>
                      <a:r>
                        <a:rPr lang="en-US" sz="2500" b="0" dirty="0" err="1">
                          <a:solidFill>
                            <a:schemeClr val="tx1"/>
                          </a:solidFill>
                          <a:effectLst/>
                          <a:latin typeface="Times New Roman" panose="02020603050405020304" pitchFamily="18" charset="0"/>
                          <a:cs typeface="Times New Roman" panose="02020603050405020304" pitchFamily="18" charset="0"/>
                        </a:rPr>
                        <a:t>lớn</a:t>
                      </a:r>
                      <a:r>
                        <a:rPr lang="en-US" sz="2500" b="0" dirty="0">
                          <a:solidFill>
                            <a:schemeClr val="tx1"/>
                          </a:solidFill>
                          <a:effectLst/>
                          <a:latin typeface="Times New Roman" panose="02020603050405020304" pitchFamily="18" charset="0"/>
                          <a:cs typeface="Times New Roman" panose="02020603050405020304" pitchFamily="18" charset="0"/>
                        </a:rPr>
                        <a:t>, d</a:t>
                      </a:r>
                      <a:r>
                        <a:rPr lang="en-US" sz="2500" b="0" baseline="-25000" dirty="0">
                          <a:solidFill>
                            <a:schemeClr val="tx1"/>
                          </a:solidFill>
                          <a:effectLst/>
                          <a:latin typeface="Times New Roman" panose="02020603050405020304" pitchFamily="18" charset="0"/>
                          <a:cs typeface="Times New Roman" panose="02020603050405020304" pitchFamily="18" charset="0"/>
                        </a:rPr>
                        <a:t>3</a:t>
                      </a:r>
                      <a:endParaRPr lang="en-US" sz="2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500" dirty="0">
                          <a:solidFill>
                            <a:schemeClr val="tx1"/>
                          </a:solidFill>
                          <a:effectLst/>
                          <a:latin typeface="Times New Roman" panose="02020603050405020304" pitchFamily="18" charset="0"/>
                          <a:cs typeface="Times New Roman" panose="02020603050405020304" pitchFamily="18" charset="0"/>
                        </a:rPr>
                        <a:t>20</a:t>
                      </a:r>
                      <a:endParaRPr lang="en-US"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500" dirty="0">
                          <a:solidFill>
                            <a:schemeClr val="tx1"/>
                          </a:solidFill>
                          <a:effectLst/>
                          <a:latin typeface="Times New Roman" panose="02020603050405020304" pitchFamily="18" charset="0"/>
                          <a:cs typeface="Times New Roman" panose="02020603050405020304" pitchFamily="18" charset="0"/>
                        </a:rPr>
                        <a:t>-9</a:t>
                      </a:r>
                      <a:endParaRPr lang="en-US"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5" name="TextBox 4"/>
          <p:cNvSpPr txBox="1"/>
          <p:nvPr/>
        </p:nvSpPr>
        <p:spPr>
          <a:xfrm>
            <a:off x="209546" y="5581177"/>
            <a:ext cx="11705789"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14,2 </a:t>
            </a:r>
            <a:r>
              <a:rPr lang="en-US" sz="3200" dirty="0" err="1">
                <a:latin typeface="Times New Roman" panose="02020603050405020304" pitchFamily="18" charset="0"/>
                <a:cs typeface="Times New Roman" panose="02020603050405020304" pitchFamily="18" charset="0"/>
              </a:rPr>
              <a:t>triệu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Rounded Rectangle 5"/>
              <p:cNvSpPr/>
              <p:nvPr/>
            </p:nvSpPr>
            <p:spPr>
              <a:xfrm>
                <a:off x="209546" y="267212"/>
                <a:ext cx="5205046" cy="984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EV(</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baseline="-25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nary>
                      <m:naryPr>
                        <m:chr m:val="∑"/>
                        <m:ctrlP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=1</m:t>
                        </m:r>
                      </m:sub>
                      <m:sup>
                        <m: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𝑛</m:t>
                        </m:r>
                      </m:sup>
                      <m:e>
                        <m:r>
                          <a:rPr lang="en-US" sz="3200">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 </m:t>
                        </m:r>
                      </m:e>
                    </m:nary>
                  </m:oMath>
                </a14:m>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3200" baseline="-25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3200" baseline="-25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ij</a:t>
                </a:r>
                <a:r>
                  <a:rPr lang="en-US" sz="3200" baseline="-25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(4.4)</a:t>
                </a:r>
                <a:endParaRPr lang="en-US" sz="3200" dirty="0">
                  <a:latin typeface="Times New Roman" panose="02020603050405020304" pitchFamily="18" charset="0"/>
                  <a:cs typeface="Times New Roman" panose="02020603050405020304" pitchFamily="18" charset="0"/>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209546" y="267212"/>
                <a:ext cx="5205046" cy="984739"/>
              </a:xfrm>
              <a:prstGeom prst="roundRect">
                <a:avLst/>
              </a:prstGeom>
              <a:blipFill rotWithShape="0">
                <a:blip r:embed="rId2"/>
                <a:stretch>
                  <a:fillRect l="-1869"/>
                </a:stretch>
              </a:blipFill>
            </p:spPr>
            <p:txBody>
              <a:bodyPr/>
              <a:lstStyle/>
              <a:p>
                <a:r>
                  <a:rPr lang="en-US">
                    <a:noFill/>
                  </a:rPr>
                  <a:t> </a:t>
                </a:r>
              </a:p>
            </p:txBody>
          </p:sp>
        </mc:Fallback>
      </mc:AlternateContent>
    </p:spTree>
    <p:extLst>
      <p:ext uri="{BB962C8B-B14F-4D97-AF65-F5344CB8AC3E}">
        <p14:creationId xmlns:p14="http://schemas.microsoft.com/office/powerpoint/2010/main" val="6600671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83CBB8-B0EA-FF06-62D3-9C17CDB15A9F}"/>
              </a:ext>
            </a:extLst>
          </p:cNvPr>
          <p:cNvPicPr>
            <a:picLocks noChangeAspect="1"/>
          </p:cNvPicPr>
          <p:nvPr/>
        </p:nvPicPr>
        <p:blipFill>
          <a:blip r:embed="rId2"/>
          <a:stretch>
            <a:fillRect/>
          </a:stretch>
        </p:blipFill>
        <p:spPr>
          <a:xfrm>
            <a:off x="212446" y="-1"/>
            <a:ext cx="11767108" cy="6858001"/>
          </a:xfrm>
          <a:prstGeom prst="rect">
            <a:avLst/>
          </a:prstGeom>
        </p:spPr>
      </p:pic>
    </p:spTree>
    <p:extLst>
      <p:ext uri="{BB962C8B-B14F-4D97-AF65-F5344CB8AC3E}">
        <p14:creationId xmlns:p14="http://schemas.microsoft.com/office/powerpoint/2010/main" val="3912037407"/>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FFB0E-3D14-14DF-9DE9-C9A973CAD966}"/>
              </a:ext>
            </a:extLst>
          </p:cNvPr>
          <p:cNvPicPr>
            <a:picLocks noChangeAspect="1"/>
          </p:cNvPicPr>
          <p:nvPr/>
        </p:nvPicPr>
        <p:blipFill>
          <a:blip r:embed="rId2"/>
          <a:stretch>
            <a:fillRect/>
          </a:stretch>
        </p:blipFill>
        <p:spPr>
          <a:xfrm>
            <a:off x="0" y="0"/>
            <a:ext cx="12093774" cy="6325644"/>
          </a:xfrm>
          <a:prstGeom prst="rect">
            <a:avLst/>
          </a:prstGeom>
        </p:spPr>
      </p:pic>
    </p:spTree>
    <p:extLst>
      <p:ext uri="{BB962C8B-B14F-4D97-AF65-F5344CB8AC3E}">
        <p14:creationId xmlns:p14="http://schemas.microsoft.com/office/powerpoint/2010/main" val="175390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3699115" y="0"/>
            <a:ext cx="4690142" cy="1200329"/>
          </a:xfrm>
          <a:prstGeom prst="rect">
            <a:avLst/>
          </a:prstGeom>
          <a:noFill/>
        </p:spPr>
        <p:txBody>
          <a:bodyPr wrap="square" lIns="91440" tIns="45720" rIns="91440" bIns="45720">
            <a:spAutoFit/>
          </a:bodyPr>
          <a:lstStyle/>
          <a:p>
            <a:pPr algn="ctr"/>
            <a:r>
              <a:rPr lang="en-US" sz="72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Nội</a:t>
            </a: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Dung</a:t>
            </a:r>
          </a:p>
        </p:txBody>
      </p:sp>
      <p:sp>
        <p:nvSpPr>
          <p:cNvPr id="7" name="TextBox 6"/>
          <p:cNvSpPr txBox="1"/>
          <p:nvPr/>
        </p:nvSpPr>
        <p:spPr>
          <a:xfrm>
            <a:off x="281140" y="1463905"/>
            <a:ext cx="10718480" cy="4832092"/>
          </a:xfrm>
          <a:prstGeom prst="rect">
            <a:avLst/>
          </a:prstGeom>
          <a:noFill/>
        </p:spPr>
        <p:txBody>
          <a:bodyPr wrap="square" rtlCol="0">
            <a:spAutoFit/>
          </a:bodyPr>
          <a:lstStyle/>
          <a:p>
            <a:pPr marL="571500" indent="-571500">
              <a:buAutoNum type="romanUcPeriod"/>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đề</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71500" indent="-571500">
              <a:buAutoNum type="romanUcPeriod"/>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Ra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quyết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suất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71500" indent="-571500">
              <a:buAutoNum type="romanUcPeriod"/>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Ra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quyết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suất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71500" indent="-571500">
              <a:buAutoNum type="romanUcPeriod"/>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tích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rủi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ro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tích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độ</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nhạy</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71500" indent="-571500">
              <a:buAutoNum type="romanUcPeriod"/>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tích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quyết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mẫu</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71500" indent="-571500">
              <a:buAutoNum type="romanUcPeriod"/>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toán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suất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nhánh</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71500" indent="-571500">
              <a:buAutoNum type="romanUcPeriod"/>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Tổng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kết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764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9483" y="2504049"/>
            <a:ext cx="184731" cy="584775"/>
          </a:xfrm>
          <a:prstGeom prst="rect">
            <a:avLst/>
          </a:prstGeom>
          <a:noFill/>
        </p:spPr>
        <p:txBody>
          <a:bodyPr wrap="none" rtlCol="0">
            <a:spAutoFit/>
          </a:bodyPr>
          <a:lstStyle/>
          <a:p>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0" y="100560"/>
            <a:ext cx="7814960" cy="646331"/>
          </a:xfrm>
          <a:prstGeom prst="rect">
            <a:avLst/>
          </a:prstGeom>
        </p:spPr>
        <p:txBody>
          <a:bodyPr wrap="none">
            <a:spAutoFit/>
          </a:bodyPr>
          <a:lstStyle/>
          <a:p>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hảo</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7341" y="746891"/>
            <a:ext cx="11774659" cy="1569660"/>
          </a:xfrm>
          <a:prstGeom prst="rect">
            <a:avLst/>
          </a:prstGeom>
        </p:spPr>
        <p:txBody>
          <a:bodyPr wrap="square">
            <a:spAutoFit/>
          </a:bodyPr>
          <a:lstStyle/>
          <a:p>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rằng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PDC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chắc</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chắn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hảo</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=&gt;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lược</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417342" y="2504049"/>
            <a:ext cx="11666806" cy="1569660"/>
          </a:xfrm>
          <a:prstGeom prst="rect">
            <a:avLst/>
          </a:prstGeom>
        </p:spPr>
        <p:txBody>
          <a:bodyPr wrap="square">
            <a:spAutoFit/>
          </a:bodyPr>
          <a:lstStyle/>
          <a:p>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hảo</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21574251"/>
              </p:ext>
            </p:extLst>
          </p:nvPr>
        </p:nvGraphicFramePr>
        <p:xfrm>
          <a:off x="291856" y="746891"/>
          <a:ext cx="11244282" cy="2886100"/>
        </p:xfrm>
        <a:graphic>
          <a:graphicData uri="http://schemas.openxmlformats.org/drawingml/2006/table">
            <a:tbl>
              <a:tblPr firstRow="1" firstCol="1" bandRow="1">
                <a:tableStyleId>{5C22544A-7EE6-4342-B048-85BDC9FD1C3A}</a:tableStyleId>
              </a:tblPr>
              <a:tblGrid>
                <a:gridCol w="4979959">
                  <a:extLst>
                    <a:ext uri="{9D8B030D-6E8A-4147-A177-3AD203B41FA5}">
                      <a16:colId xmlns:a16="http://schemas.microsoft.com/office/drawing/2014/main" val="20000"/>
                    </a:ext>
                  </a:extLst>
                </a:gridCol>
                <a:gridCol w="3302758">
                  <a:extLst>
                    <a:ext uri="{9D8B030D-6E8A-4147-A177-3AD203B41FA5}">
                      <a16:colId xmlns:a16="http://schemas.microsoft.com/office/drawing/2014/main" val="20001"/>
                    </a:ext>
                  </a:extLst>
                </a:gridCol>
                <a:gridCol w="2961565">
                  <a:extLst>
                    <a:ext uri="{9D8B030D-6E8A-4147-A177-3AD203B41FA5}">
                      <a16:colId xmlns:a16="http://schemas.microsoft.com/office/drawing/2014/main" val="20002"/>
                    </a:ext>
                  </a:extLst>
                </a:gridCol>
              </a:tblGrid>
              <a:tr h="577220">
                <a:tc>
                  <a:txBody>
                    <a:bodyPr/>
                    <a:lstStyle/>
                    <a:p>
                      <a:pPr marL="0" marR="0">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 </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Trạng</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thái</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tự</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nhiên</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577220">
                <a:tc>
                  <a:txBody>
                    <a:bodyPr/>
                    <a:lstStyle/>
                    <a:p>
                      <a:pPr marL="0" marR="0" algn="ctr">
                        <a:lnSpc>
                          <a:spcPct val="107000"/>
                        </a:lnSpc>
                        <a:spcBef>
                          <a:spcPts val="0"/>
                        </a:spcBef>
                        <a:spcAft>
                          <a:spcPts val="0"/>
                        </a:spcAft>
                      </a:pPr>
                      <a:r>
                        <a:rPr lang="en-US" sz="3000" dirty="0" err="1">
                          <a:solidFill>
                            <a:schemeClr val="tx1"/>
                          </a:solidFill>
                          <a:effectLst/>
                          <a:latin typeface="Times New Roman" panose="02020603050405020304" pitchFamily="18" charset="0"/>
                          <a:cs typeface="Times New Roman" panose="02020603050405020304" pitchFamily="18" charset="0"/>
                        </a:rPr>
                        <a:t>Quyết</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định</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thay</a:t>
                      </a:r>
                      <a:r>
                        <a:rPr lang="en-US" sz="3000" dirty="0">
                          <a:solidFill>
                            <a:schemeClr val="tx1"/>
                          </a:solidFill>
                          <a:effectLst/>
                          <a:latin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cs typeface="Times New Roman" panose="02020603050405020304" pitchFamily="18" charset="0"/>
                        </a:rPr>
                        <a:t>thế</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err="1">
                          <a:solidFill>
                            <a:schemeClr val="tx1"/>
                          </a:solidFill>
                          <a:effectLst/>
                          <a:latin typeface="Times New Roman" panose="02020603050405020304" pitchFamily="18" charset="0"/>
                          <a:cs typeface="Times New Roman" panose="02020603050405020304" pitchFamily="18" charset="0"/>
                        </a:rPr>
                        <a:t>Nhu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cầu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mạnh</a:t>
                      </a:r>
                      <a:r>
                        <a:rPr lang="en-US" sz="3000" b="1" i="0" dirty="0">
                          <a:solidFill>
                            <a:schemeClr val="tx1"/>
                          </a:solidFill>
                          <a:effectLst/>
                          <a:latin typeface="Times New Roman" panose="02020603050405020304" pitchFamily="18" charset="0"/>
                          <a:cs typeface="Times New Roman" panose="02020603050405020304" pitchFamily="18" charset="0"/>
                        </a:rPr>
                        <a:t> (s1)</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i="0" dirty="0" err="1">
                          <a:solidFill>
                            <a:schemeClr val="tx1"/>
                          </a:solidFill>
                          <a:effectLst/>
                          <a:latin typeface="Times New Roman" panose="02020603050405020304" pitchFamily="18" charset="0"/>
                          <a:cs typeface="Times New Roman" panose="02020603050405020304" pitchFamily="18" charset="0"/>
                        </a:rPr>
                        <a:t>Nhu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cầu</a:t>
                      </a:r>
                      <a:r>
                        <a:rPr lang="en-US" sz="3000" b="1" i="0" dirty="0">
                          <a:solidFill>
                            <a:schemeClr val="tx1"/>
                          </a:solidFill>
                          <a:effectLst/>
                          <a:latin typeface="Times New Roman" panose="02020603050405020304" pitchFamily="18" charset="0"/>
                          <a:cs typeface="Times New Roman" panose="02020603050405020304" pitchFamily="18" charset="0"/>
                        </a:rPr>
                        <a:t> </a:t>
                      </a:r>
                      <a:r>
                        <a:rPr lang="en-US" sz="3000" b="1" i="0" dirty="0" err="1">
                          <a:solidFill>
                            <a:schemeClr val="tx1"/>
                          </a:solidFill>
                          <a:effectLst/>
                          <a:latin typeface="Times New Roman" panose="02020603050405020304" pitchFamily="18" charset="0"/>
                          <a:cs typeface="Times New Roman" panose="02020603050405020304" pitchFamily="18" charset="0"/>
                        </a:rPr>
                        <a:t>yếu</a:t>
                      </a:r>
                      <a:r>
                        <a:rPr lang="en-US" sz="3000" b="1" i="0" dirty="0">
                          <a:solidFill>
                            <a:schemeClr val="tx1"/>
                          </a:solidFill>
                          <a:effectLst/>
                          <a:latin typeface="Times New Roman" panose="02020603050405020304" pitchFamily="18" charset="0"/>
                          <a:cs typeface="Times New Roman" panose="02020603050405020304" pitchFamily="18" charset="0"/>
                        </a:rPr>
                        <a:t> (s2)</a:t>
                      </a:r>
                      <a:endParaRPr lang="en-US" sz="30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nhỏ</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1</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8</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a:solidFill>
                            <a:schemeClr val="tx1"/>
                          </a:solidFill>
                          <a:effectLst/>
                          <a:latin typeface="Times New Roman" panose="02020603050405020304" pitchFamily="18" charset="0"/>
                          <a:cs typeface="Times New Roman" panose="02020603050405020304" pitchFamily="18" charset="0"/>
                        </a:rPr>
                        <a:t>7</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trung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bình</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2</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14</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a:solidFill>
                            <a:schemeClr val="tx1"/>
                          </a:solidFill>
                          <a:effectLst/>
                          <a:latin typeface="Times New Roman" panose="02020603050405020304" pitchFamily="18" charset="0"/>
                          <a:cs typeface="Times New Roman" panose="02020603050405020304" pitchFamily="18" charset="0"/>
                        </a:rPr>
                        <a:t>5</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77220">
                <a:tc>
                  <a:txBody>
                    <a:bodyPr/>
                    <a:lstStyle/>
                    <a:p>
                      <a:pPr marL="0" marR="0">
                        <a:lnSpc>
                          <a:spcPct val="107000"/>
                        </a:lnSpc>
                        <a:spcBef>
                          <a:spcPts val="0"/>
                        </a:spcBef>
                        <a:spcAft>
                          <a:spcPts val="0"/>
                        </a:spcAft>
                      </a:pPr>
                      <a:r>
                        <a:rPr lang="en-US" sz="3000" b="0" dirty="0" err="1">
                          <a:solidFill>
                            <a:schemeClr val="tx1"/>
                          </a:solidFill>
                          <a:effectLst/>
                          <a:latin typeface="Times New Roman" panose="02020603050405020304" pitchFamily="18" charset="0"/>
                          <a:cs typeface="Times New Roman" panose="02020603050405020304" pitchFamily="18" charset="0"/>
                        </a:rPr>
                        <a:t>Tổ</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hợp</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chung</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cư</a:t>
                      </a:r>
                      <a:r>
                        <a:rPr lang="en-US" sz="3000" b="0" dirty="0">
                          <a:solidFill>
                            <a:schemeClr val="tx1"/>
                          </a:solidFill>
                          <a:effectLst/>
                          <a:latin typeface="Times New Roman" panose="02020603050405020304" pitchFamily="18" charset="0"/>
                          <a:cs typeface="Times New Roman" panose="02020603050405020304" pitchFamily="18" charset="0"/>
                        </a:rPr>
                        <a:t> </a:t>
                      </a:r>
                      <a:r>
                        <a:rPr lang="en-US" sz="3000" b="0" dirty="0" err="1">
                          <a:solidFill>
                            <a:schemeClr val="tx1"/>
                          </a:solidFill>
                          <a:effectLst/>
                          <a:latin typeface="Times New Roman" panose="02020603050405020304" pitchFamily="18" charset="0"/>
                          <a:cs typeface="Times New Roman" panose="02020603050405020304" pitchFamily="18" charset="0"/>
                        </a:rPr>
                        <a:t>lớn</a:t>
                      </a:r>
                      <a:r>
                        <a:rPr lang="en-US" sz="3000" b="0" dirty="0">
                          <a:solidFill>
                            <a:schemeClr val="tx1"/>
                          </a:solidFill>
                          <a:effectLst/>
                          <a:latin typeface="Times New Roman" panose="02020603050405020304" pitchFamily="18" charset="0"/>
                          <a:cs typeface="Times New Roman" panose="02020603050405020304" pitchFamily="18" charset="0"/>
                        </a:rPr>
                        <a:t>, d</a:t>
                      </a:r>
                      <a:r>
                        <a:rPr lang="en-US" sz="3000" b="0" baseline="-25000" dirty="0">
                          <a:solidFill>
                            <a:schemeClr val="tx1"/>
                          </a:solidFill>
                          <a:effectLst/>
                          <a:latin typeface="Times New Roman" panose="02020603050405020304" pitchFamily="18" charset="0"/>
                          <a:cs typeface="Times New Roman" panose="02020603050405020304" pitchFamily="18" charset="0"/>
                        </a:rPr>
                        <a:t>3</a:t>
                      </a:r>
                      <a:endParaRPr lang="en-US" sz="3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20</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dirty="0">
                          <a:solidFill>
                            <a:schemeClr val="tx1"/>
                          </a:solidFill>
                          <a:effectLst/>
                          <a:latin typeface="Times New Roman" panose="02020603050405020304" pitchFamily="18" charset="0"/>
                          <a:cs typeface="Times New Roman" panose="02020603050405020304" pitchFamily="18" charset="0"/>
                        </a:rPr>
                        <a:t>-9</a:t>
                      </a:r>
                      <a:endParaRPr lang="en-US"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7" name="Rectangle 6"/>
          <p:cNvSpPr/>
          <p:nvPr/>
        </p:nvSpPr>
        <p:spPr>
          <a:xfrm>
            <a:off x="145928" y="3995678"/>
            <a:ext cx="11536138" cy="2862322"/>
          </a:xfrm>
          <a:prstGeom prst="rect">
            <a:avLst/>
          </a:prstGeom>
        </p:spPr>
        <p:txBody>
          <a:bodyPr wrap="square">
            <a:spAutoFit/>
          </a:bodyPr>
          <a:lstStyle/>
          <a:p>
            <a:r>
              <a:rPr lang="en-US" sz="3600" dirty="0" err="1">
                <a:solidFill>
                  <a:srgbClr val="222222"/>
                </a:solidFill>
                <a:latin typeface="Times New Roman" panose="02020603050405020304" pitchFamily="18" charset="0"/>
                <a:ea typeface="Times New Roman" panose="02020603050405020304" pitchFamily="18" charset="0"/>
              </a:rPr>
              <a:t>Nếu</a:t>
            </a:r>
            <a:r>
              <a:rPr lang="en-US" sz="3600" dirty="0">
                <a:solidFill>
                  <a:srgbClr val="222222"/>
                </a:solidFill>
                <a:latin typeface="Times New Roman" panose="02020603050405020304" pitchFamily="18" charset="0"/>
                <a:ea typeface="Times New Roman" panose="02020603050405020304" pitchFamily="18" charset="0"/>
              </a:rPr>
              <a:t> PDC </a:t>
            </a:r>
            <a:r>
              <a:rPr lang="en-US" sz="3600" dirty="0" err="1">
                <a:solidFill>
                  <a:srgbClr val="222222"/>
                </a:solidFill>
                <a:latin typeface="Times New Roman" panose="02020603050405020304" pitchFamily="18" charset="0"/>
                <a:ea typeface="Times New Roman" panose="02020603050405020304" pitchFamily="18" charset="0"/>
              </a:rPr>
              <a:t>biết</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chắc</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chắn</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rằng</a:t>
            </a:r>
            <a:endParaRPr lang="en-US" sz="3600" dirty="0">
              <a:solidFill>
                <a:srgbClr val="222222"/>
              </a:solidFill>
              <a:latin typeface="Times New Roman" panose="02020603050405020304" pitchFamily="18" charset="0"/>
              <a:ea typeface="Times New Roman" panose="02020603050405020304" pitchFamily="18" charset="0"/>
            </a:endParaRPr>
          </a:p>
          <a:p>
            <a:pPr marL="571500" indent="-571500">
              <a:buFont typeface="Arial" panose="020B0604020202020204" pitchFamily="34" charset="0"/>
              <a:buChar char="•"/>
            </a:pPr>
            <a:r>
              <a:rPr lang="en-US" sz="3600" dirty="0" err="1">
                <a:solidFill>
                  <a:srgbClr val="222222"/>
                </a:solidFill>
                <a:latin typeface="Times New Roman" panose="02020603050405020304" pitchFamily="18" charset="0"/>
                <a:ea typeface="Times New Roman" panose="02020603050405020304" pitchFamily="18" charset="0"/>
              </a:rPr>
              <a:t>trạng</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thái</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tự</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nhiên</a:t>
            </a:r>
            <a:r>
              <a:rPr lang="en-US" sz="3600" dirty="0">
                <a:solidFill>
                  <a:srgbClr val="222222"/>
                </a:solidFill>
                <a:latin typeface="Times New Roman" panose="02020603050405020304" pitchFamily="18" charset="0"/>
                <a:ea typeface="Times New Roman" panose="02020603050405020304" pitchFamily="18" charset="0"/>
              </a:rPr>
              <a:t> s</a:t>
            </a:r>
            <a:r>
              <a:rPr lang="en-US" sz="3600" baseline="-25000" dirty="0">
                <a:solidFill>
                  <a:srgbClr val="222222"/>
                </a:solidFill>
                <a:latin typeface="Times New Roman" panose="02020603050405020304" pitchFamily="18" charset="0"/>
                <a:ea typeface="Times New Roman" panose="02020603050405020304" pitchFamily="18" charset="0"/>
              </a:rPr>
              <a:t>1</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sẽ</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xảy</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ra</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giải</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pháp</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thay</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thế</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quyết</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định</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tốt</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nhất</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sẽ</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là</a:t>
            </a:r>
            <a:r>
              <a:rPr lang="en-US" sz="3600" dirty="0">
                <a:solidFill>
                  <a:srgbClr val="222222"/>
                </a:solidFill>
                <a:latin typeface="Times New Roman" panose="02020603050405020304" pitchFamily="18" charset="0"/>
                <a:ea typeface="Times New Roman" panose="02020603050405020304" pitchFamily="18" charset="0"/>
              </a:rPr>
              <a:t> d</a:t>
            </a:r>
            <a:r>
              <a:rPr lang="en-US" sz="3600" baseline="-25000" dirty="0">
                <a:solidFill>
                  <a:srgbClr val="222222"/>
                </a:solidFill>
                <a:latin typeface="Times New Roman" panose="02020603050405020304" pitchFamily="18" charset="0"/>
                <a:ea typeface="Times New Roman" panose="02020603050405020304" pitchFamily="18" charset="0"/>
              </a:rPr>
              <a:t>3</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với</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lợi</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nhuận</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là</a:t>
            </a:r>
            <a:r>
              <a:rPr lang="en-US" sz="3600" dirty="0">
                <a:solidFill>
                  <a:srgbClr val="222222"/>
                </a:solidFill>
                <a:latin typeface="Times New Roman" panose="02020603050405020304" pitchFamily="18" charset="0"/>
                <a:ea typeface="Times New Roman" panose="02020603050405020304" pitchFamily="18" charset="0"/>
              </a:rPr>
              <a:t> 20 </a:t>
            </a:r>
            <a:r>
              <a:rPr lang="en-US" sz="3600" dirty="0" err="1">
                <a:solidFill>
                  <a:srgbClr val="222222"/>
                </a:solidFill>
                <a:latin typeface="Times New Roman" panose="02020603050405020304" pitchFamily="18" charset="0"/>
                <a:ea typeface="Times New Roman" panose="02020603050405020304" pitchFamily="18" charset="0"/>
              </a:rPr>
              <a:t>triệu</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đô</a:t>
            </a:r>
            <a:r>
              <a:rPr lang="en-US" sz="3600" dirty="0">
                <a:solidFill>
                  <a:srgbClr val="222222"/>
                </a:solidFill>
                <a:latin typeface="Times New Roman" panose="02020603050405020304" pitchFamily="18" charset="0"/>
                <a:ea typeface="Times New Roman" panose="02020603050405020304" pitchFamily="18" charset="0"/>
              </a:rPr>
              <a:t> la. </a:t>
            </a:r>
          </a:p>
          <a:p>
            <a:pPr marL="571500" indent="-571500">
              <a:buFont typeface="Arial" panose="020B0604020202020204" pitchFamily="34" charset="0"/>
              <a:buChar char="•"/>
            </a:pPr>
            <a:r>
              <a:rPr lang="en-US" sz="3600" dirty="0" err="1">
                <a:solidFill>
                  <a:srgbClr val="222222"/>
                </a:solidFill>
                <a:latin typeface="Times New Roman" panose="02020603050405020304" pitchFamily="18" charset="0"/>
                <a:ea typeface="Times New Roman" panose="02020603050405020304" pitchFamily="18" charset="0"/>
              </a:rPr>
              <a:t>trạng</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thái</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tự</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nhiên</a:t>
            </a:r>
            <a:r>
              <a:rPr lang="en-US" sz="3600" dirty="0">
                <a:solidFill>
                  <a:srgbClr val="222222"/>
                </a:solidFill>
                <a:latin typeface="Times New Roman" panose="02020603050405020304" pitchFamily="18" charset="0"/>
                <a:ea typeface="Times New Roman" panose="02020603050405020304" pitchFamily="18" charset="0"/>
              </a:rPr>
              <a:t> s</a:t>
            </a:r>
            <a:r>
              <a:rPr lang="en-US" sz="3600" baseline="-25000" dirty="0">
                <a:solidFill>
                  <a:srgbClr val="222222"/>
                </a:solidFill>
                <a:latin typeface="Times New Roman" panose="02020603050405020304" pitchFamily="18" charset="0"/>
                <a:ea typeface="Times New Roman" panose="02020603050405020304" pitchFamily="18" charset="0"/>
              </a:rPr>
              <a:t>2</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sẽ</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xảy</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ra</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giải</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pháp</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thay</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thế</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quyết</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định</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tốt</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nhất</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sẽ</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là</a:t>
            </a:r>
            <a:r>
              <a:rPr lang="en-US" sz="3600" dirty="0">
                <a:solidFill>
                  <a:srgbClr val="222222"/>
                </a:solidFill>
                <a:latin typeface="Times New Roman" panose="02020603050405020304" pitchFamily="18" charset="0"/>
                <a:ea typeface="Times New Roman" panose="02020603050405020304" pitchFamily="18" charset="0"/>
              </a:rPr>
              <a:t> d</a:t>
            </a:r>
            <a:r>
              <a:rPr lang="en-US" sz="3600" baseline="-25000" dirty="0">
                <a:solidFill>
                  <a:srgbClr val="222222"/>
                </a:solidFill>
                <a:latin typeface="Times New Roman" panose="02020603050405020304" pitchFamily="18" charset="0"/>
                <a:ea typeface="Times New Roman" panose="02020603050405020304" pitchFamily="18" charset="0"/>
              </a:rPr>
              <a:t>1</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với</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lợi</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nhuận</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là</a:t>
            </a:r>
            <a:r>
              <a:rPr lang="en-US" sz="3600" dirty="0">
                <a:solidFill>
                  <a:srgbClr val="222222"/>
                </a:solidFill>
                <a:latin typeface="Times New Roman" panose="02020603050405020304" pitchFamily="18" charset="0"/>
                <a:ea typeface="Times New Roman" panose="02020603050405020304" pitchFamily="18" charset="0"/>
              </a:rPr>
              <a:t> 7 </a:t>
            </a:r>
            <a:r>
              <a:rPr lang="en-US" sz="3600" dirty="0" err="1">
                <a:solidFill>
                  <a:srgbClr val="222222"/>
                </a:solidFill>
                <a:latin typeface="Times New Roman" panose="02020603050405020304" pitchFamily="18" charset="0"/>
                <a:ea typeface="Times New Roman" panose="02020603050405020304" pitchFamily="18" charset="0"/>
              </a:rPr>
              <a:t>triệu</a:t>
            </a:r>
            <a:r>
              <a:rPr lang="en-US" sz="3600" dirty="0">
                <a:solidFill>
                  <a:srgbClr val="222222"/>
                </a:solidFill>
                <a:latin typeface="Times New Roman" panose="02020603050405020304" pitchFamily="18" charset="0"/>
                <a:ea typeface="Times New Roman" panose="02020603050405020304" pitchFamily="18" charset="0"/>
              </a:rPr>
              <a:t> </a:t>
            </a:r>
            <a:r>
              <a:rPr lang="en-US" sz="3600" dirty="0" err="1">
                <a:solidFill>
                  <a:srgbClr val="222222"/>
                </a:solidFill>
                <a:latin typeface="Times New Roman" panose="02020603050405020304" pitchFamily="18" charset="0"/>
                <a:ea typeface="Times New Roman" panose="02020603050405020304" pitchFamily="18" charset="0"/>
              </a:rPr>
              <a:t>đô</a:t>
            </a:r>
            <a:r>
              <a:rPr lang="en-US" sz="3600" dirty="0">
                <a:solidFill>
                  <a:srgbClr val="222222"/>
                </a:solidFill>
                <a:latin typeface="Times New Roman" panose="02020603050405020304" pitchFamily="18" charset="0"/>
                <a:ea typeface="Times New Roman" panose="02020603050405020304" pitchFamily="18" charset="0"/>
              </a:rPr>
              <a:t> la. </a:t>
            </a:r>
            <a:endParaRPr lang="en-US" sz="3600" dirty="0"/>
          </a:p>
        </p:txBody>
      </p:sp>
    </p:spTree>
    <p:extLst>
      <p:ext uri="{BB962C8B-B14F-4D97-AF65-F5344CB8AC3E}">
        <p14:creationId xmlns:p14="http://schemas.microsoft.com/office/powerpoint/2010/main" val="17264310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21" presetClass="exit" presetSubtype="1" fill="hold" grpId="1" nodeType="withEffect">
                                  <p:stCondLst>
                                    <p:cond delay="0"/>
                                  </p:stCondLst>
                                  <p:childTnLst>
                                    <p:animEffect transition="out" filter="wheel(1)">
                                      <p:cBhvr>
                                        <p:cTn id="20" dur="2000"/>
                                        <p:tgtEl>
                                          <p:spTgt spid="5"/>
                                        </p:tgtEl>
                                      </p:cBhvr>
                                    </p:animEffect>
                                    <p:set>
                                      <p:cBhvr>
                                        <p:cTn id="21" dur="1" fill="hold">
                                          <p:stCondLst>
                                            <p:cond delay="1999"/>
                                          </p:stCondLst>
                                        </p:cTn>
                                        <p:tgtEl>
                                          <p:spTgt spid="5"/>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3430"/>
            <a:ext cx="7885492" cy="584775"/>
          </a:xfrm>
          <a:prstGeom prst="rect">
            <a:avLst/>
          </a:prstGeom>
        </p:spPr>
        <p:txBody>
          <a:bodyPr wrap="none">
            <a:spAutoFit/>
          </a:bodyPr>
          <a:lstStyle/>
          <a:p>
            <a:r>
              <a:rPr lang="en-US" sz="3200" b="1" dirty="0" err="1">
                <a:solidFill>
                  <a:srgbClr val="222222"/>
                </a:solidFill>
                <a:latin typeface="Times New Roman" panose="02020603050405020304" pitchFamily="18" charset="0"/>
                <a:ea typeface="Times New Roman" panose="02020603050405020304" pitchFamily="18" charset="0"/>
              </a:rPr>
              <a:t>Giá</a:t>
            </a:r>
            <a:r>
              <a:rPr lang="en-US" sz="3200" b="1" dirty="0">
                <a:solidFill>
                  <a:srgbClr val="222222"/>
                </a:solidFill>
                <a:latin typeface="Times New Roman" panose="02020603050405020304" pitchFamily="18" charset="0"/>
                <a:ea typeface="Times New Roman" panose="02020603050405020304" pitchFamily="18" charset="0"/>
              </a:rPr>
              <a:t> </a:t>
            </a:r>
            <a:r>
              <a:rPr lang="en-US" sz="3200" b="1" dirty="0" err="1">
                <a:solidFill>
                  <a:srgbClr val="222222"/>
                </a:solidFill>
                <a:latin typeface="Times New Roman" panose="02020603050405020304" pitchFamily="18" charset="0"/>
                <a:ea typeface="Times New Roman" panose="02020603050405020304" pitchFamily="18" charset="0"/>
              </a:rPr>
              <a:t>trị</a:t>
            </a:r>
            <a:r>
              <a:rPr lang="en-US" sz="3200" b="1" dirty="0">
                <a:solidFill>
                  <a:srgbClr val="222222"/>
                </a:solidFill>
                <a:latin typeface="Times New Roman" panose="02020603050405020304" pitchFamily="18" charset="0"/>
                <a:ea typeface="Times New Roman" panose="02020603050405020304" pitchFamily="18" charset="0"/>
              </a:rPr>
              <a:t> </a:t>
            </a:r>
            <a:r>
              <a:rPr lang="en-US" sz="3200" b="1" dirty="0" err="1">
                <a:solidFill>
                  <a:srgbClr val="222222"/>
                </a:solidFill>
                <a:latin typeface="Times New Roman" panose="02020603050405020304" pitchFamily="18" charset="0"/>
                <a:ea typeface="Times New Roman" panose="02020603050405020304" pitchFamily="18" charset="0"/>
              </a:rPr>
              <a:t>kỳ</a:t>
            </a:r>
            <a:r>
              <a:rPr lang="en-US" sz="3200" b="1" dirty="0">
                <a:solidFill>
                  <a:srgbClr val="222222"/>
                </a:solidFill>
                <a:latin typeface="Times New Roman" panose="02020603050405020304" pitchFamily="18" charset="0"/>
                <a:ea typeface="Times New Roman" panose="02020603050405020304" pitchFamily="18" charset="0"/>
              </a:rPr>
              <a:t> </a:t>
            </a:r>
            <a:r>
              <a:rPr lang="en-US" sz="3200" b="1" dirty="0" err="1">
                <a:solidFill>
                  <a:srgbClr val="222222"/>
                </a:solidFill>
                <a:latin typeface="Times New Roman" panose="02020603050405020304" pitchFamily="18" charset="0"/>
                <a:ea typeface="Times New Roman" panose="02020603050405020304" pitchFamily="18" charset="0"/>
              </a:rPr>
              <a:t>vọng</a:t>
            </a:r>
            <a:r>
              <a:rPr lang="en-US" sz="3200" b="1" dirty="0">
                <a:solidFill>
                  <a:srgbClr val="222222"/>
                </a:solidFill>
                <a:latin typeface="Times New Roman" panose="02020603050405020304" pitchFamily="18" charset="0"/>
                <a:ea typeface="Times New Roman" panose="02020603050405020304" pitchFamily="18" charset="0"/>
              </a:rPr>
              <a:t> </a:t>
            </a:r>
            <a:r>
              <a:rPr lang="en-US" sz="3200" b="1" dirty="0" err="1">
                <a:solidFill>
                  <a:srgbClr val="222222"/>
                </a:solidFill>
                <a:latin typeface="Times New Roman" panose="02020603050405020304" pitchFamily="18" charset="0"/>
                <a:ea typeface="Times New Roman" panose="02020603050405020304" pitchFamily="18" charset="0"/>
              </a:rPr>
              <a:t>với</a:t>
            </a:r>
            <a:r>
              <a:rPr lang="en-US" sz="3200" b="1" dirty="0">
                <a:solidFill>
                  <a:srgbClr val="222222"/>
                </a:solidFill>
                <a:latin typeface="Times New Roman" panose="02020603050405020304" pitchFamily="18" charset="0"/>
                <a:ea typeface="Times New Roman" panose="02020603050405020304" pitchFamily="18" charset="0"/>
              </a:rPr>
              <a:t> </a:t>
            </a:r>
            <a:r>
              <a:rPr lang="en-US" sz="3200" b="1" dirty="0" err="1">
                <a:solidFill>
                  <a:srgbClr val="222222"/>
                </a:solidFill>
                <a:latin typeface="Times New Roman" panose="02020603050405020304" pitchFamily="18" charset="0"/>
                <a:ea typeface="Times New Roman" panose="02020603050405020304" pitchFamily="18" charset="0"/>
              </a:rPr>
              <a:t>thông</a:t>
            </a:r>
            <a:r>
              <a:rPr lang="en-US" sz="3200" b="1" dirty="0">
                <a:solidFill>
                  <a:srgbClr val="222222"/>
                </a:solidFill>
                <a:latin typeface="Times New Roman" panose="02020603050405020304" pitchFamily="18" charset="0"/>
                <a:ea typeface="Times New Roman" panose="02020603050405020304" pitchFamily="18" charset="0"/>
              </a:rPr>
              <a:t> tin </a:t>
            </a:r>
            <a:r>
              <a:rPr lang="en-US" sz="3200" b="1" dirty="0" err="1">
                <a:solidFill>
                  <a:srgbClr val="222222"/>
                </a:solidFill>
                <a:latin typeface="Times New Roman" panose="02020603050405020304" pitchFamily="18" charset="0"/>
                <a:ea typeface="Times New Roman" panose="02020603050405020304" pitchFamily="18" charset="0"/>
              </a:rPr>
              <a:t>hoàn</a:t>
            </a:r>
            <a:r>
              <a:rPr lang="en-US" sz="3200" b="1" dirty="0">
                <a:solidFill>
                  <a:srgbClr val="222222"/>
                </a:solidFill>
                <a:latin typeface="Times New Roman" panose="02020603050405020304" pitchFamily="18" charset="0"/>
                <a:ea typeface="Times New Roman" panose="02020603050405020304" pitchFamily="18" charset="0"/>
              </a:rPr>
              <a:t> </a:t>
            </a:r>
            <a:r>
              <a:rPr lang="en-US" sz="3200" b="1" dirty="0" err="1">
                <a:solidFill>
                  <a:srgbClr val="222222"/>
                </a:solidFill>
                <a:latin typeface="Times New Roman" panose="02020603050405020304" pitchFamily="18" charset="0"/>
                <a:ea typeface="Times New Roman" panose="02020603050405020304" pitchFamily="18" charset="0"/>
              </a:rPr>
              <a:t>hảo</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là</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gì</a:t>
            </a:r>
            <a:r>
              <a:rPr lang="en-US" sz="3200" dirty="0">
                <a:solidFill>
                  <a:srgbClr val="222222"/>
                </a:solidFill>
                <a:latin typeface="Times New Roman" panose="02020603050405020304" pitchFamily="18" charset="0"/>
                <a:ea typeface="Times New Roman" panose="02020603050405020304" pitchFamily="18" charset="0"/>
              </a:rPr>
              <a:t>?</a:t>
            </a:r>
            <a:endParaRPr lang="en-US" sz="3200" dirty="0"/>
          </a:p>
        </p:txBody>
      </p:sp>
      <mc:AlternateContent xmlns:mc="http://schemas.openxmlformats.org/markup-compatibility/2006" xmlns:a14="http://schemas.microsoft.com/office/drawing/2010/main">
        <mc:Choice Requires="a14">
          <p:sp>
            <p:nvSpPr>
              <p:cNvPr id="3" name="Rounded Rectangle 2"/>
              <p:cNvSpPr/>
              <p:nvPr/>
            </p:nvSpPr>
            <p:spPr>
              <a:xfrm>
                <a:off x="3769860" y="1111715"/>
                <a:ext cx="5205046" cy="984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EV(</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baseline="-25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nary>
                      <m:naryPr>
                        <m:chr m:val="∑"/>
                        <m:ctrlP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=1</m:t>
                        </m:r>
                      </m:sub>
                      <m:sup>
                        <m:r>
                          <a:rPr lang="en-US" sz="3200" i="1">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𝑛</m:t>
                        </m:r>
                      </m:sup>
                      <m:e>
                        <m:r>
                          <a:rPr lang="en-US" sz="3200">
                            <a:solidFill>
                              <a:srgbClr val="222222"/>
                            </a:solidFill>
                            <a:latin typeface="Cambria Math" panose="02040503050406030204" pitchFamily="18" charset="0"/>
                            <a:ea typeface="Times New Roman" panose="02020603050405020304" pitchFamily="18" charset="0"/>
                            <a:cs typeface="Times New Roman" panose="02020603050405020304" pitchFamily="18" charset="0"/>
                          </a:rPr>
                          <m:t> </m:t>
                        </m:r>
                      </m:e>
                    </m:nary>
                  </m:oMath>
                </a14:m>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3200" baseline="-25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3200" baseline="-25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ij</a:t>
                </a:r>
                <a:r>
                  <a:rPr lang="en-US" sz="3200" baseline="-25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(4.4)</a:t>
                </a:r>
                <a:endParaRPr lang="en-US" sz="3200" dirty="0">
                  <a:latin typeface="Times New Roman" panose="02020603050405020304" pitchFamily="18" charset="0"/>
                  <a:cs typeface="Times New Roman" panose="02020603050405020304" pitchFamily="18" charset="0"/>
                </a:endParaRPr>
              </a:p>
            </p:txBody>
          </p:sp>
        </mc:Choice>
        <mc:Fallback xmlns="">
          <p:sp>
            <p:nvSpPr>
              <p:cNvPr id="3" name="Rounded Rectangle 2"/>
              <p:cNvSpPr>
                <a:spLocks noRot="1" noChangeAspect="1" noMove="1" noResize="1" noEditPoints="1" noAdjustHandles="1" noChangeArrowheads="1" noChangeShapeType="1" noTextEdit="1"/>
              </p:cNvSpPr>
              <p:nvPr/>
            </p:nvSpPr>
            <p:spPr>
              <a:xfrm>
                <a:off x="3769860" y="1111715"/>
                <a:ext cx="5205046" cy="984739"/>
              </a:xfrm>
              <a:prstGeom prst="roundRect">
                <a:avLst/>
              </a:prstGeom>
              <a:blipFill rotWithShape="0">
                <a:blip r:embed="rId2"/>
                <a:stretch>
                  <a:fillRect l="-1869"/>
                </a:stretch>
              </a:blipFill>
            </p:spPr>
            <p:txBody>
              <a:bodyPr/>
              <a:lstStyle/>
              <a:p>
                <a:r>
                  <a:rPr lang="en-US">
                    <a:noFill/>
                  </a:rPr>
                  <a:t> </a:t>
                </a:r>
              </a:p>
            </p:txBody>
          </p:sp>
        </mc:Fallback>
      </mc:AlternateContent>
      <p:sp>
        <p:nvSpPr>
          <p:cNvPr id="4" name="Rectangle 3"/>
          <p:cNvSpPr/>
          <p:nvPr/>
        </p:nvSpPr>
        <p:spPr>
          <a:xfrm>
            <a:off x="227998" y="99897"/>
            <a:ext cx="10672689" cy="1111715"/>
          </a:xfrm>
          <a:prstGeom prst="rect">
            <a:avLst/>
          </a:prstGeom>
        </p:spPr>
        <p:txBody>
          <a:bodyPr wrap="square">
            <a:spAutoFit/>
          </a:bodyPr>
          <a:lstStyle/>
          <a:p>
            <a:pPr marL="342900" marR="0" lvl="0" indent="-342900">
              <a:lnSpc>
                <a:spcPct val="107000"/>
              </a:lnSpc>
              <a:spcBef>
                <a:spcPts val="0"/>
              </a:spcBef>
              <a:spcAft>
                <a:spcPts val="0"/>
              </a:spcAft>
              <a:buFont typeface="Times New Roman" panose="02020603050405020304" pitchFamily="18" charset="0"/>
              <a:buChar char="-"/>
            </a:pP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a:t>
            </a:r>
            <a:r>
              <a:rPr lang="en-US" sz="3200" baseline="-25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a:t>
            </a:r>
            <a:r>
              <a:rPr lang="en-US" sz="3200" baseline="-25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thưởng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20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đô</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la</a:t>
            </a:r>
          </a:p>
          <a:p>
            <a:pPr marL="342900" marR="0" lvl="0" indent="-342900">
              <a:lnSpc>
                <a:spcPct val="107000"/>
              </a:lnSpc>
              <a:spcBef>
                <a:spcPts val="0"/>
              </a:spcBef>
              <a:spcAft>
                <a:spcPts val="0"/>
              </a:spcAft>
              <a:buFont typeface="Times New Roman" panose="02020603050405020304" pitchFamily="18" charset="0"/>
              <a:buChar char="-"/>
            </a:pP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a:t>
            </a:r>
            <a:r>
              <a:rPr lang="en-US" sz="3200" baseline="-25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a:t>
            </a:r>
            <a:r>
              <a:rPr lang="en-US" sz="3200" baseline="-25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thưởng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7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đô</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la</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0" y="2935916"/>
            <a:ext cx="5564344" cy="584775"/>
          </a:xfrm>
          <a:prstGeom prst="rect">
            <a:avLst/>
          </a:prstGeom>
        </p:spPr>
        <p:txBody>
          <a:bodyPr wrap="none">
            <a:spAutoFit/>
          </a:bodyPr>
          <a:lstStyle/>
          <a:p>
            <a:r>
              <a:rPr lang="en-US" sz="3200" dirty="0" err="1">
                <a:solidFill>
                  <a:srgbClr val="222222"/>
                </a:solidFill>
                <a:latin typeface="Times New Roman" panose="02020603050405020304" pitchFamily="18" charset="0"/>
                <a:ea typeface="Times New Roman" panose="02020603050405020304" pitchFamily="18" charset="0"/>
              </a:rPr>
              <a:t>Giả</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sử</a:t>
            </a:r>
            <a:r>
              <a:rPr lang="en-US" sz="3200" dirty="0">
                <a:solidFill>
                  <a:srgbClr val="222222"/>
                </a:solidFill>
                <a:latin typeface="Times New Roman" panose="02020603050405020304" pitchFamily="18" charset="0"/>
                <a:ea typeface="Times New Roman" panose="02020603050405020304" pitchFamily="18" charset="0"/>
              </a:rPr>
              <a:t>: P(s</a:t>
            </a:r>
            <a:r>
              <a:rPr lang="en-US" sz="3200" baseline="-25000" dirty="0">
                <a:solidFill>
                  <a:srgbClr val="222222"/>
                </a:solidFill>
                <a:latin typeface="Times New Roman" panose="02020603050405020304" pitchFamily="18" charset="0"/>
                <a:ea typeface="Times New Roman" panose="02020603050405020304" pitchFamily="18" charset="0"/>
              </a:rPr>
              <a:t>1</a:t>
            </a:r>
            <a:r>
              <a:rPr lang="en-US" sz="3200" dirty="0">
                <a:solidFill>
                  <a:srgbClr val="222222"/>
                </a:solidFill>
                <a:latin typeface="Times New Roman" panose="02020603050405020304" pitchFamily="18" charset="0"/>
                <a:ea typeface="Times New Roman" panose="02020603050405020304" pitchFamily="18" charset="0"/>
              </a:rPr>
              <a:t>) = 0,8 </a:t>
            </a:r>
            <a:r>
              <a:rPr lang="en-US" sz="3200" dirty="0" err="1">
                <a:solidFill>
                  <a:srgbClr val="222222"/>
                </a:solidFill>
                <a:latin typeface="Times New Roman" panose="02020603050405020304" pitchFamily="18" charset="0"/>
                <a:ea typeface="Times New Roman" panose="02020603050405020304" pitchFamily="18" charset="0"/>
              </a:rPr>
              <a:t>và</a:t>
            </a:r>
            <a:r>
              <a:rPr lang="en-US" sz="3200" dirty="0">
                <a:solidFill>
                  <a:srgbClr val="222222"/>
                </a:solidFill>
                <a:latin typeface="Times New Roman" panose="02020603050405020304" pitchFamily="18" charset="0"/>
                <a:ea typeface="Times New Roman" panose="02020603050405020304" pitchFamily="18" charset="0"/>
              </a:rPr>
              <a:t> P(s</a:t>
            </a:r>
            <a:r>
              <a:rPr lang="en-US" sz="3200" baseline="-25000" dirty="0">
                <a:solidFill>
                  <a:srgbClr val="222222"/>
                </a:solidFill>
                <a:latin typeface="Times New Roman" panose="02020603050405020304" pitchFamily="18" charset="0"/>
                <a:ea typeface="Times New Roman" panose="02020603050405020304" pitchFamily="18" charset="0"/>
              </a:rPr>
              <a:t>2</a:t>
            </a:r>
            <a:r>
              <a:rPr lang="en-US" sz="3200" dirty="0">
                <a:solidFill>
                  <a:srgbClr val="222222"/>
                </a:solidFill>
                <a:latin typeface="Times New Roman" panose="02020603050405020304" pitchFamily="18" charset="0"/>
                <a:ea typeface="Times New Roman" panose="02020603050405020304" pitchFamily="18" charset="0"/>
              </a:rPr>
              <a:t>) = 0,2</a:t>
            </a:r>
            <a:endParaRPr lang="en-US" sz="3200" dirty="0"/>
          </a:p>
        </p:txBody>
      </p:sp>
      <p:sp>
        <p:nvSpPr>
          <p:cNvPr id="6" name="Rectangle 5"/>
          <p:cNvSpPr/>
          <p:nvPr/>
        </p:nvSpPr>
        <p:spPr>
          <a:xfrm>
            <a:off x="-140677" y="3534138"/>
            <a:ext cx="12192000" cy="1077218"/>
          </a:xfrm>
          <a:prstGeom prst="rect">
            <a:avLst/>
          </a:prstGeom>
        </p:spPr>
        <p:txBody>
          <a:bodyPr wrap="square">
            <a:spAutoFit/>
          </a:bodyPr>
          <a:lstStyle/>
          <a:p>
            <a:pPr algn="ctr"/>
            <a:r>
              <a:rPr lang="en-US" sz="3200" dirty="0" err="1">
                <a:solidFill>
                  <a:srgbClr val="222222"/>
                </a:solidFill>
                <a:latin typeface="Times New Roman" panose="02020603050405020304" pitchFamily="18" charset="0"/>
                <a:ea typeface="Times New Roman" panose="02020603050405020304" pitchFamily="18" charset="0"/>
              </a:rPr>
              <a:t>Giá</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trị</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kỳ</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vọng</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của</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chiến</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lược</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quyết</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định</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sử</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dụng</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thông</a:t>
            </a:r>
            <a:r>
              <a:rPr lang="en-US" sz="3200" dirty="0">
                <a:solidFill>
                  <a:srgbClr val="222222"/>
                </a:solidFill>
                <a:latin typeface="Times New Roman" panose="02020603050405020304" pitchFamily="18" charset="0"/>
                <a:ea typeface="Times New Roman" panose="02020603050405020304" pitchFamily="18" charset="0"/>
              </a:rPr>
              <a:t> tin </a:t>
            </a:r>
            <a:r>
              <a:rPr lang="en-US" sz="3200" dirty="0" err="1">
                <a:solidFill>
                  <a:srgbClr val="222222"/>
                </a:solidFill>
                <a:latin typeface="Times New Roman" panose="02020603050405020304" pitchFamily="18" charset="0"/>
                <a:ea typeface="Times New Roman" panose="02020603050405020304" pitchFamily="18" charset="0"/>
              </a:rPr>
              <a:t>hoàn</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hảo</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là</a:t>
            </a:r>
            <a:r>
              <a:rPr lang="en-US" sz="3200" dirty="0">
                <a:solidFill>
                  <a:srgbClr val="222222"/>
                </a:solidFill>
                <a:latin typeface="Times New Roman" panose="02020603050405020304" pitchFamily="18" charset="0"/>
                <a:ea typeface="Times New Roman" panose="02020603050405020304" pitchFamily="18" charset="0"/>
              </a:rPr>
              <a:t> 0,8 (20) + 0,2 (7) = </a:t>
            </a:r>
            <a:r>
              <a:rPr lang="en-US" sz="3200" dirty="0">
                <a:solidFill>
                  <a:srgbClr val="FF0000"/>
                </a:solidFill>
                <a:latin typeface="Times New Roman" panose="02020603050405020304" pitchFamily="18" charset="0"/>
                <a:ea typeface="Times New Roman" panose="02020603050405020304" pitchFamily="18" charset="0"/>
              </a:rPr>
              <a:t>17,4</a:t>
            </a:r>
            <a:endParaRPr lang="en-US" sz="3200" dirty="0">
              <a:solidFill>
                <a:srgbClr val="FF0000"/>
              </a:solidFill>
            </a:endParaRPr>
          </a:p>
        </p:txBody>
      </p:sp>
      <p:cxnSp>
        <p:nvCxnSpPr>
          <p:cNvPr id="8" name="Curved Connector 7"/>
          <p:cNvCxnSpPr/>
          <p:nvPr/>
        </p:nvCxnSpPr>
        <p:spPr>
          <a:xfrm>
            <a:off x="7526766" y="4597909"/>
            <a:ext cx="717452" cy="142903"/>
          </a:xfrm>
          <a:prstGeom prst="curvedConnector3">
            <a:avLst/>
          </a:prstGeom>
          <a:ln w="28575">
            <a:tailEnd type="triangle"/>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8244218" y="4397854"/>
            <a:ext cx="3947782" cy="830997"/>
          </a:xfrm>
          <a:prstGeom prst="rect">
            <a:avLst/>
          </a:prstGeom>
        </p:spPr>
        <p:txBody>
          <a:bodyPr wrap="square">
            <a:spAutoFit/>
          </a:bodyPr>
          <a:lstStyle/>
          <a:p>
            <a:pPr algn="ctr"/>
            <a:r>
              <a:rPr lang="en-US" sz="2400" b="1" i="1" dirty="0" err="1">
                <a:solidFill>
                  <a:srgbClr val="222222"/>
                </a:solidFill>
                <a:latin typeface="Times New Roman" panose="02020603050405020304" pitchFamily="18" charset="0"/>
                <a:ea typeface="Times New Roman" panose="02020603050405020304" pitchFamily="18" charset="0"/>
              </a:rPr>
              <a:t>Giá</a:t>
            </a:r>
            <a:r>
              <a:rPr lang="en-US" sz="2400" b="1" i="1" dirty="0">
                <a:solidFill>
                  <a:srgbClr val="222222"/>
                </a:solidFill>
                <a:latin typeface="Times New Roman" panose="02020603050405020304" pitchFamily="18" charset="0"/>
                <a:ea typeface="Times New Roman" panose="02020603050405020304" pitchFamily="18" charset="0"/>
              </a:rPr>
              <a:t> </a:t>
            </a:r>
            <a:r>
              <a:rPr lang="en-US" sz="2400" b="1" i="1" dirty="0" err="1">
                <a:solidFill>
                  <a:srgbClr val="222222"/>
                </a:solidFill>
                <a:latin typeface="Times New Roman" panose="02020603050405020304" pitchFamily="18" charset="0"/>
                <a:ea typeface="Times New Roman" panose="02020603050405020304" pitchFamily="18" charset="0"/>
              </a:rPr>
              <a:t>trị</a:t>
            </a:r>
            <a:r>
              <a:rPr lang="en-US" sz="2400" b="1" i="1" dirty="0">
                <a:solidFill>
                  <a:srgbClr val="222222"/>
                </a:solidFill>
                <a:latin typeface="Times New Roman" panose="02020603050405020304" pitchFamily="18" charset="0"/>
                <a:ea typeface="Times New Roman" panose="02020603050405020304" pitchFamily="18" charset="0"/>
              </a:rPr>
              <a:t> </a:t>
            </a:r>
            <a:r>
              <a:rPr lang="en-US" sz="2400" b="1" i="1" dirty="0" err="1">
                <a:solidFill>
                  <a:srgbClr val="222222"/>
                </a:solidFill>
                <a:latin typeface="Times New Roman" panose="02020603050405020304" pitchFamily="18" charset="0"/>
                <a:ea typeface="Times New Roman" panose="02020603050405020304" pitchFamily="18" charset="0"/>
              </a:rPr>
              <a:t>kì</a:t>
            </a:r>
            <a:r>
              <a:rPr lang="en-US" sz="2400" b="1" i="1" dirty="0">
                <a:solidFill>
                  <a:srgbClr val="222222"/>
                </a:solidFill>
                <a:latin typeface="Times New Roman" panose="02020603050405020304" pitchFamily="18" charset="0"/>
                <a:ea typeface="Times New Roman" panose="02020603050405020304" pitchFamily="18" charset="0"/>
              </a:rPr>
              <a:t> </a:t>
            </a:r>
            <a:r>
              <a:rPr lang="en-US" sz="2400" b="1" i="1" dirty="0" err="1">
                <a:solidFill>
                  <a:srgbClr val="222222"/>
                </a:solidFill>
                <a:latin typeface="Times New Roman" panose="02020603050405020304" pitchFamily="18" charset="0"/>
                <a:ea typeface="Times New Roman" panose="02020603050405020304" pitchFamily="18" charset="0"/>
              </a:rPr>
              <a:t>vọng</a:t>
            </a:r>
            <a:r>
              <a:rPr lang="en-US" sz="2400" b="1" i="1" dirty="0">
                <a:solidFill>
                  <a:srgbClr val="222222"/>
                </a:solidFill>
                <a:latin typeface="Times New Roman" panose="02020603050405020304" pitchFamily="18" charset="0"/>
                <a:ea typeface="Times New Roman" panose="02020603050405020304" pitchFamily="18" charset="0"/>
              </a:rPr>
              <a:t> </a:t>
            </a:r>
            <a:r>
              <a:rPr lang="en-US" sz="2400" b="1" i="1" dirty="0" err="1">
                <a:solidFill>
                  <a:srgbClr val="222222"/>
                </a:solidFill>
                <a:latin typeface="Times New Roman" panose="02020603050405020304" pitchFamily="18" charset="0"/>
                <a:ea typeface="Times New Roman" panose="02020603050405020304" pitchFamily="18" charset="0"/>
              </a:rPr>
              <a:t>với</a:t>
            </a:r>
            <a:r>
              <a:rPr lang="en-US" sz="2400" b="1" i="1" dirty="0">
                <a:solidFill>
                  <a:srgbClr val="222222"/>
                </a:solidFill>
                <a:latin typeface="Times New Roman" panose="02020603050405020304" pitchFamily="18" charset="0"/>
                <a:ea typeface="Times New Roman" panose="02020603050405020304" pitchFamily="18" charset="0"/>
              </a:rPr>
              <a:t> </a:t>
            </a:r>
            <a:r>
              <a:rPr lang="en-US" sz="2400" b="1" i="1" dirty="0" err="1">
                <a:solidFill>
                  <a:srgbClr val="222222"/>
                </a:solidFill>
                <a:latin typeface="Times New Roman" panose="02020603050405020304" pitchFamily="18" charset="0"/>
                <a:ea typeface="Times New Roman" panose="02020603050405020304" pitchFamily="18" charset="0"/>
              </a:rPr>
              <a:t>thông</a:t>
            </a:r>
            <a:r>
              <a:rPr lang="en-US" sz="2400" b="1" i="1" dirty="0">
                <a:solidFill>
                  <a:srgbClr val="222222"/>
                </a:solidFill>
                <a:latin typeface="Times New Roman" panose="02020603050405020304" pitchFamily="18" charset="0"/>
                <a:ea typeface="Times New Roman" panose="02020603050405020304" pitchFamily="18" charset="0"/>
              </a:rPr>
              <a:t> tin </a:t>
            </a:r>
            <a:r>
              <a:rPr lang="en-US" sz="2400" b="1" i="1" dirty="0" err="1">
                <a:solidFill>
                  <a:srgbClr val="222222"/>
                </a:solidFill>
                <a:latin typeface="Times New Roman" panose="02020603050405020304" pitchFamily="18" charset="0"/>
                <a:ea typeface="Times New Roman" panose="02020603050405020304" pitchFamily="18" charset="0"/>
              </a:rPr>
              <a:t>hoàn</a:t>
            </a:r>
            <a:r>
              <a:rPr lang="en-US" sz="2400" b="1" i="1" dirty="0">
                <a:solidFill>
                  <a:srgbClr val="222222"/>
                </a:solidFill>
                <a:latin typeface="Times New Roman" panose="02020603050405020304" pitchFamily="18" charset="0"/>
                <a:ea typeface="Times New Roman" panose="02020603050405020304" pitchFamily="18" charset="0"/>
              </a:rPr>
              <a:t> </a:t>
            </a:r>
            <a:r>
              <a:rPr lang="en-US" sz="2400" b="1" i="1" dirty="0" err="1">
                <a:solidFill>
                  <a:srgbClr val="222222"/>
                </a:solidFill>
                <a:latin typeface="Times New Roman" panose="02020603050405020304" pitchFamily="18" charset="0"/>
                <a:ea typeface="Times New Roman" panose="02020603050405020304" pitchFamily="18" charset="0"/>
              </a:rPr>
              <a:t>hảo</a:t>
            </a:r>
            <a:r>
              <a:rPr lang="en-US" sz="2400" b="1" i="1" dirty="0">
                <a:solidFill>
                  <a:srgbClr val="222222"/>
                </a:solidFill>
                <a:latin typeface="Times New Roman" panose="02020603050405020304" pitchFamily="18" charset="0"/>
                <a:ea typeface="Times New Roman" panose="02020603050405020304" pitchFamily="18" charset="0"/>
              </a:rPr>
              <a:t> (</a:t>
            </a:r>
            <a:r>
              <a:rPr lang="en-US" sz="2400" b="1" i="1" dirty="0" err="1">
                <a:solidFill>
                  <a:srgbClr val="222222"/>
                </a:solidFill>
                <a:latin typeface="Times New Roman" panose="02020603050405020304" pitchFamily="18" charset="0"/>
                <a:ea typeface="Times New Roman" panose="02020603050405020304" pitchFamily="18" charset="0"/>
              </a:rPr>
              <a:t>EVwPI</a:t>
            </a:r>
            <a:r>
              <a:rPr lang="en-US" sz="2400" b="1" i="1" dirty="0">
                <a:solidFill>
                  <a:srgbClr val="222222"/>
                </a:solidFill>
                <a:latin typeface="Times New Roman" panose="02020603050405020304" pitchFamily="18" charset="0"/>
                <a:ea typeface="Times New Roman" panose="02020603050405020304" pitchFamily="18" charset="0"/>
              </a:rPr>
              <a:t>)</a:t>
            </a:r>
            <a:endParaRPr lang="en-US" sz="2400" b="1" i="1" dirty="0"/>
          </a:p>
        </p:txBody>
      </p:sp>
      <p:sp>
        <p:nvSpPr>
          <p:cNvPr id="12" name="Rectangle 11"/>
          <p:cNvSpPr/>
          <p:nvPr/>
        </p:nvSpPr>
        <p:spPr>
          <a:xfrm>
            <a:off x="0" y="4940867"/>
            <a:ext cx="7544053" cy="584775"/>
          </a:xfrm>
          <a:prstGeom prst="rect">
            <a:avLst/>
          </a:prstGeom>
        </p:spPr>
        <p:txBody>
          <a:bodyPr wrap="none">
            <a:spAutoFit/>
          </a:bodyPr>
          <a:lstStyle/>
          <a:p>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EV(d</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 0.8*20 + 0,2*(-9) = </a:t>
            </a:r>
            <a:r>
              <a:rPr lang="en-US" sz="3200" dirty="0">
                <a:solidFill>
                  <a:srgbClr val="C00000"/>
                </a:solidFill>
                <a:latin typeface="Times New Roman" panose="02020603050405020304" pitchFamily="18" charset="0"/>
                <a:cs typeface="Times New Roman" panose="02020603050405020304" pitchFamily="18" charset="0"/>
              </a:rPr>
              <a:t>14.2</a:t>
            </a:r>
          </a:p>
        </p:txBody>
      </p:sp>
      <p:cxnSp>
        <p:nvCxnSpPr>
          <p:cNvPr id="15" name="Curved Connector 14"/>
          <p:cNvCxnSpPr/>
          <p:nvPr/>
        </p:nvCxnSpPr>
        <p:spPr>
          <a:xfrm rot="10800000" flipV="1">
            <a:off x="6231988" y="5525641"/>
            <a:ext cx="801858" cy="270247"/>
          </a:xfrm>
          <a:prstGeom prst="curvedConnector3">
            <a:avLst/>
          </a:prstGeom>
          <a:ln w="28575">
            <a:tailEnd type="triangle"/>
          </a:ln>
        </p:spPr>
        <p:style>
          <a:lnRef idx="3">
            <a:schemeClr val="dk1"/>
          </a:lnRef>
          <a:fillRef idx="0">
            <a:schemeClr val="dk1"/>
          </a:fillRef>
          <a:effectRef idx="2">
            <a:schemeClr val="dk1"/>
          </a:effectRef>
          <a:fontRef idx="minor">
            <a:schemeClr val="tx1"/>
          </a:fontRef>
        </p:style>
      </p:cxnSp>
      <p:sp>
        <p:nvSpPr>
          <p:cNvPr id="16" name="Rectangle 15"/>
          <p:cNvSpPr/>
          <p:nvPr/>
        </p:nvSpPr>
        <p:spPr>
          <a:xfrm>
            <a:off x="2818227" y="5559328"/>
            <a:ext cx="3418449" cy="1200329"/>
          </a:xfrm>
          <a:prstGeom prst="rect">
            <a:avLst/>
          </a:prstGeom>
        </p:spPr>
        <p:txBody>
          <a:bodyPr wrap="square">
            <a:spAutoFit/>
          </a:bodyPr>
          <a:lstStyle/>
          <a:p>
            <a:pPr algn="ctr"/>
            <a:r>
              <a:rPr lang="en-US" sz="2400" b="1" i="1" dirty="0" err="1">
                <a:solidFill>
                  <a:srgbClr val="222222"/>
                </a:solidFill>
                <a:latin typeface="Times New Roman" panose="02020603050405020304" pitchFamily="18" charset="0"/>
                <a:ea typeface="Times New Roman" panose="02020603050405020304" pitchFamily="18" charset="0"/>
              </a:rPr>
              <a:t>Giá</a:t>
            </a:r>
            <a:r>
              <a:rPr lang="en-US" sz="2400" b="1" i="1" dirty="0">
                <a:solidFill>
                  <a:srgbClr val="222222"/>
                </a:solidFill>
                <a:latin typeface="Times New Roman" panose="02020603050405020304" pitchFamily="18" charset="0"/>
                <a:ea typeface="Times New Roman" panose="02020603050405020304" pitchFamily="18" charset="0"/>
              </a:rPr>
              <a:t> </a:t>
            </a:r>
            <a:r>
              <a:rPr lang="en-US" sz="2400" b="1" i="1" dirty="0" err="1">
                <a:solidFill>
                  <a:srgbClr val="222222"/>
                </a:solidFill>
                <a:latin typeface="Times New Roman" panose="02020603050405020304" pitchFamily="18" charset="0"/>
                <a:ea typeface="Times New Roman" panose="02020603050405020304" pitchFamily="18" charset="0"/>
              </a:rPr>
              <a:t>trị</a:t>
            </a:r>
            <a:r>
              <a:rPr lang="en-US" sz="2400" b="1" i="1" dirty="0">
                <a:solidFill>
                  <a:srgbClr val="222222"/>
                </a:solidFill>
                <a:latin typeface="Times New Roman" panose="02020603050405020304" pitchFamily="18" charset="0"/>
                <a:ea typeface="Times New Roman" panose="02020603050405020304" pitchFamily="18" charset="0"/>
              </a:rPr>
              <a:t> </a:t>
            </a:r>
            <a:r>
              <a:rPr lang="en-US" sz="2400" b="1" i="1" dirty="0" err="1">
                <a:solidFill>
                  <a:srgbClr val="222222"/>
                </a:solidFill>
                <a:latin typeface="Times New Roman" panose="02020603050405020304" pitchFamily="18" charset="0"/>
                <a:ea typeface="Times New Roman" panose="02020603050405020304" pitchFamily="18" charset="0"/>
              </a:rPr>
              <a:t>kì</a:t>
            </a:r>
            <a:r>
              <a:rPr lang="en-US" sz="2400" b="1" i="1" dirty="0">
                <a:solidFill>
                  <a:srgbClr val="222222"/>
                </a:solidFill>
                <a:latin typeface="Times New Roman" panose="02020603050405020304" pitchFamily="18" charset="0"/>
                <a:ea typeface="Times New Roman" panose="02020603050405020304" pitchFamily="18" charset="0"/>
              </a:rPr>
              <a:t> </a:t>
            </a:r>
            <a:r>
              <a:rPr lang="en-US" sz="2400" b="1" i="1" dirty="0" err="1">
                <a:solidFill>
                  <a:srgbClr val="222222"/>
                </a:solidFill>
                <a:latin typeface="Times New Roman" panose="02020603050405020304" pitchFamily="18" charset="0"/>
                <a:ea typeface="Times New Roman" panose="02020603050405020304" pitchFamily="18" charset="0"/>
              </a:rPr>
              <a:t>vọng</a:t>
            </a:r>
            <a:r>
              <a:rPr lang="en-US" sz="2400" b="1" i="1" dirty="0">
                <a:solidFill>
                  <a:srgbClr val="222222"/>
                </a:solidFill>
                <a:latin typeface="Times New Roman" panose="02020603050405020304" pitchFamily="18" charset="0"/>
                <a:ea typeface="Times New Roman" panose="02020603050405020304" pitchFamily="18" charset="0"/>
              </a:rPr>
              <a:t> </a:t>
            </a:r>
            <a:r>
              <a:rPr lang="en-US" sz="2400" b="1" i="1" u="sng" dirty="0" err="1">
                <a:solidFill>
                  <a:srgbClr val="222222"/>
                </a:solidFill>
                <a:latin typeface="Times New Roman" panose="02020603050405020304" pitchFamily="18" charset="0"/>
                <a:ea typeface="Times New Roman" panose="02020603050405020304" pitchFamily="18" charset="0"/>
              </a:rPr>
              <a:t>không</a:t>
            </a:r>
            <a:r>
              <a:rPr lang="en-US" sz="2400" b="1" i="1" u="sng" dirty="0">
                <a:solidFill>
                  <a:srgbClr val="222222"/>
                </a:solidFill>
                <a:latin typeface="Times New Roman" panose="02020603050405020304" pitchFamily="18" charset="0"/>
                <a:ea typeface="Times New Roman" panose="02020603050405020304" pitchFamily="18" charset="0"/>
              </a:rPr>
              <a:t> </a:t>
            </a:r>
            <a:r>
              <a:rPr lang="en-US" sz="2400" b="1" i="1" u="sng" dirty="0" err="1">
                <a:solidFill>
                  <a:srgbClr val="222222"/>
                </a:solidFill>
                <a:latin typeface="Times New Roman" panose="02020603050405020304" pitchFamily="18" charset="0"/>
                <a:ea typeface="Times New Roman" panose="02020603050405020304" pitchFamily="18" charset="0"/>
              </a:rPr>
              <a:t>có</a:t>
            </a:r>
            <a:r>
              <a:rPr lang="en-US" sz="2400" b="1" i="1" u="sng" dirty="0">
                <a:solidFill>
                  <a:srgbClr val="222222"/>
                </a:solidFill>
                <a:latin typeface="Times New Roman" panose="02020603050405020304" pitchFamily="18" charset="0"/>
                <a:ea typeface="Times New Roman" panose="02020603050405020304" pitchFamily="18" charset="0"/>
              </a:rPr>
              <a:t> </a:t>
            </a:r>
            <a:r>
              <a:rPr lang="en-US" sz="2400" b="1" i="1" dirty="0" err="1">
                <a:solidFill>
                  <a:srgbClr val="222222"/>
                </a:solidFill>
                <a:latin typeface="Times New Roman" panose="02020603050405020304" pitchFamily="18" charset="0"/>
                <a:ea typeface="Times New Roman" panose="02020603050405020304" pitchFamily="18" charset="0"/>
              </a:rPr>
              <a:t>thông</a:t>
            </a:r>
            <a:r>
              <a:rPr lang="en-US" sz="2400" b="1" i="1" dirty="0">
                <a:solidFill>
                  <a:srgbClr val="222222"/>
                </a:solidFill>
                <a:latin typeface="Times New Roman" panose="02020603050405020304" pitchFamily="18" charset="0"/>
                <a:ea typeface="Times New Roman" panose="02020603050405020304" pitchFamily="18" charset="0"/>
              </a:rPr>
              <a:t> tin </a:t>
            </a:r>
            <a:r>
              <a:rPr lang="en-US" sz="2400" b="1" i="1" dirty="0" err="1">
                <a:solidFill>
                  <a:srgbClr val="222222"/>
                </a:solidFill>
                <a:latin typeface="Times New Roman" panose="02020603050405020304" pitchFamily="18" charset="0"/>
                <a:ea typeface="Times New Roman" panose="02020603050405020304" pitchFamily="18" charset="0"/>
              </a:rPr>
              <a:t>hoàn</a:t>
            </a:r>
            <a:r>
              <a:rPr lang="en-US" sz="2400" b="1" i="1" dirty="0">
                <a:solidFill>
                  <a:srgbClr val="222222"/>
                </a:solidFill>
                <a:latin typeface="Times New Roman" panose="02020603050405020304" pitchFamily="18" charset="0"/>
                <a:ea typeface="Times New Roman" panose="02020603050405020304" pitchFamily="18" charset="0"/>
              </a:rPr>
              <a:t> </a:t>
            </a:r>
            <a:r>
              <a:rPr lang="en-US" sz="2400" b="1" i="1" dirty="0" err="1">
                <a:solidFill>
                  <a:srgbClr val="222222"/>
                </a:solidFill>
                <a:latin typeface="Times New Roman" panose="02020603050405020304" pitchFamily="18" charset="0"/>
                <a:ea typeface="Times New Roman" panose="02020603050405020304" pitchFamily="18" charset="0"/>
              </a:rPr>
              <a:t>hảo</a:t>
            </a:r>
            <a:r>
              <a:rPr lang="en-US" sz="2400" b="1" i="1" dirty="0">
                <a:solidFill>
                  <a:srgbClr val="222222"/>
                </a:solidFill>
                <a:latin typeface="Times New Roman" panose="02020603050405020304" pitchFamily="18" charset="0"/>
                <a:ea typeface="Times New Roman" panose="02020603050405020304" pitchFamily="18" charset="0"/>
              </a:rPr>
              <a:t> (</a:t>
            </a:r>
            <a:r>
              <a:rPr lang="en-US" sz="2400" b="1" i="1" dirty="0" err="1">
                <a:solidFill>
                  <a:srgbClr val="222222"/>
                </a:solidFill>
                <a:latin typeface="Times New Roman" panose="02020603050405020304" pitchFamily="18" charset="0"/>
                <a:ea typeface="Times New Roman" panose="02020603050405020304" pitchFamily="18" charset="0"/>
              </a:rPr>
              <a:t>EVwoPI</a:t>
            </a:r>
            <a:r>
              <a:rPr lang="en-US" sz="2400" b="1" i="1" dirty="0">
                <a:solidFill>
                  <a:srgbClr val="222222"/>
                </a:solidFill>
                <a:latin typeface="Times New Roman" panose="02020603050405020304" pitchFamily="18" charset="0"/>
                <a:ea typeface="Times New Roman" panose="02020603050405020304" pitchFamily="18" charset="0"/>
              </a:rPr>
              <a:t>)</a:t>
            </a:r>
            <a:endParaRPr lang="en-US" sz="2400" b="1" i="1" dirty="0"/>
          </a:p>
        </p:txBody>
      </p:sp>
      <p:sp>
        <p:nvSpPr>
          <p:cNvPr id="17" name="Rectangle 16"/>
          <p:cNvSpPr/>
          <p:nvPr/>
        </p:nvSpPr>
        <p:spPr>
          <a:xfrm>
            <a:off x="419961" y="60338"/>
            <a:ext cx="9148689" cy="1077218"/>
          </a:xfrm>
          <a:prstGeom prst="rect">
            <a:avLst/>
          </a:prstGeom>
        </p:spPr>
        <p:txBody>
          <a:bodyPr wrap="square">
            <a:spAutoFit/>
          </a:bodyPr>
          <a:lstStyle/>
          <a:p>
            <a:pPr marL="457200" indent="-457200">
              <a:buFont typeface="Symbol" panose="05050102010706020507" pitchFamily="18" charset="2"/>
              <a:buChar char="Þ"/>
            </a:pPr>
            <a:r>
              <a:rPr lang="en-US" sz="3200" dirty="0" err="1">
                <a:solidFill>
                  <a:srgbClr val="222222"/>
                </a:solidFill>
                <a:latin typeface="Times New Roman" panose="02020603050405020304" pitchFamily="18" charset="0"/>
                <a:ea typeface="Times New Roman" panose="02020603050405020304" pitchFamily="18" charset="0"/>
              </a:rPr>
              <a:t>giá</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trị</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kỳ</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vọng</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của</a:t>
            </a:r>
            <a:r>
              <a:rPr lang="en-US" sz="3200" dirty="0">
                <a:solidFill>
                  <a:srgbClr val="222222"/>
                </a:solidFill>
                <a:latin typeface="Times New Roman" panose="02020603050405020304" pitchFamily="18" charset="0"/>
                <a:ea typeface="Times New Roman" panose="02020603050405020304" pitchFamily="18" charset="0"/>
              </a:rPr>
              <a:t> </a:t>
            </a:r>
            <a:r>
              <a:rPr lang="en-US" sz="3200" i="1" dirty="0" err="1">
                <a:solidFill>
                  <a:srgbClr val="222222"/>
                </a:solidFill>
                <a:latin typeface="Times New Roman" panose="02020603050405020304" pitchFamily="18" charset="0"/>
                <a:ea typeface="Times New Roman" panose="02020603050405020304" pitchFamily="18" charset="0"/>
              </a:rPr>
              <a:t>thông</a:t>
            </a:r>
            <a:r>
              <a:rPr lang="en-US" sz="3200" i="1" dirty="0">
                <a:solidFill>
                  <a:srgbClr val="222222"/>
                </a:solidFill>
                <a:latin typeface="Times New Roman" panose="02020603050405020304" pitchFamily="18" charset="0"/>
                <a:ea typeface="Times New Roman" panose="02020603050405020304" pitchFamily="18" charset="0"/>
              </a:rPr>
              <a:t> tin </a:t>
            </a:r>
            <a:r>
              <a:rPr lang="en-US" sz="3200" i="1" dirty="0" err="1">
                <a:solidFill>
                  <a:srgbClr val="222222"/>
                </a:solidFill>
                <a:latin typeface="Times New Roman" panose="02020603050405020304" pitchFamily="18" charset="0"/>
                <a:ea typeface="Times New Roman" panose="02020603050405020304" pitchFamily="18" charset="0"/>
              </a:rPr>
              <a:t>hoàn</a:t>
            </a:r>
            <a:r>
              <a:rPr lang="en-US" sz="3200" i="1" dirty="0">
                <a:solidFill>
                  <a:srgbClr val="222222"/>
                </a:solidFill>
                <a:latin typeface="Times New Roman" panose="02020603050405020304" pitchFamily="18" charset="0"/>
                <a:ea typeface="Times New Roman" panose="02020603050405020304" pitchFamily="18" charset="0"/>
              </a:rPr>
              <a:t> </a:t>
            </a:r>
            <a:r>
              <a:rPr lang="en-US" sz="3200" i="1" dirty="0" err="1">
                <a:solidFill>
                  <a:srgbClr val="222222"/>
                </a:solidFill>
                <a:latin typeface="Times New Roman" panose="02020603050405020304" pitchFamily="18" charset="0"/>
                <a:ea typeface="Times New Roman" panose="02020603050405020304" pitchFamily="18" charset="0"/>
              </a:rPr>
              <a:t>hảo</a:t>
            </a:r>
            <a:r>
              <a:rPr lang="en-US" sz="3200" dirty="0">
                <a:solidFill>
                  <a:srgbClr val="222222"/>
                </a:solidFill>
                <a:latin typeface="Times New Roman" panose="02020603050405020304" pitchFamily="18" charset="0"/>
                <a:ea typeface="Times New Roman" panose="02020603050405020304" pitchFamily="18" charset="0"/>
              </a:rPr>
              <a:t> (EVPI) </a:t>
            </a:r>
            <a:r>
              <a:rPr lang="en-US" sz="3200" dirty="0" err="1">
                <a:solidFill>
                  <a:srgbClr val="222222"/>
                </a:solidFill>
                <a:latin typeface="Times New Roman" panose="02020603050405020304" pitchFamily="18" charset="0"/>
                <a:ea typeface="Times New Roman" panose="02020603050405020304" pitchFamily="18" charset="0"/>
              </a:rPr>
              <a:t>là</a:t>
            </a:r>
            <a:endParaRPr lang="en-US" sz="3200" dirty="0">
              <a:solidFill>
                <a:srgbClr val="222222"/>
              </a:solidFill>
              <a:latin typeface="Times New Roman" panose="02020603050405020304" pitchFamily="18" charset="0"/>
              <a:ea typeface="Times New Roman" panose="02020603050405020304" pitchFamily="18" charset="0"/>
            </a:endParaRPr>
          </a:p>
          <a:p>
            <a:pPr algn="ctr"/>
            <a:r>
              <a:rPr lang="en-US" sz="3200" dirty="0">
                <a:solidFill>
                  <a:srgbClr val="222222"/>
                </a:solidFill>
                <a:latin typeface="Times New Roman" panose="02020603050405020304" pitchFamily="18" charset="0"/>
                <a:ea typeface="Times New Roman" panose="02020603050405020304" pitchFamily="18" charset="0"/>
              </a:rPr>
              <a:t> $ 17.4 - $ 14.2 = $ 3.2 </a:t>
            </a:r>
            <a:r>
              <a:rPr lang="en-US" sz="3200" dirty="0" err="1">
                <a:solidFill>
                  <a:srgbClr val="222222"/>
                </a:solidFill>
                <a:latin typeface="Times New Roman" panose="02020603050405020304" pitchFamily="18" charset="0"/>
                <a:ea typeface="Times New Roman" panose="02020603050405020304" pitchFamily="18" charset="0"/>
              </a:rPr>
              <a:t>triệu</a:t>
            </a:r>
            <a:r>
              <a:rPr lang="en-US" sz="3200" dirty="0">
                <a:solidFill>
                  <a:srgbClr val="222222"/>
                </a:solidFill>
                <a:latin typeface="Times New Roman" panose="02020603050405020304" pitchFamily="18" charset="0"/>
                <a:ea typeface="Times New Roman" panose="02020603050405020304" pitchFamily="18" charset="0"/>
              </a:rPr>
              <a:t>.</a:t>
            </a:r>
            <a:endParaRPr lang="en-US" sz="3200" dirty="0"/>
          </a:p>
        </p:txBody>
      </p:sp>
      <p:sp>
        <p:nvSpPr>
          <p:cNvPr id="18" name="Rectangle 17"/>
          <p:cNvSpPr/>
          <p:nvPr/>
        </p:nvSpPr>
        <p:spPr>
          <a:xfrm>
            <a:off x="358726" y="1217409"/>
            <a:ext cx="11746522" cy="1146211"/>
          </a:xfrm>
          <a:prstGeom prst="rect">
            <a:avLst/>
          </a:prstGeom>
        </p:spPr>
        <p:txBody>
          <a:bodyPr wrap="square">
            <a:spAutoFit/>
          </a:bodyPr>
          <a:lstStyle/>
          <a:p>
            <a:pPr>
              <a:lnSpc>
                <a:spcPct val="107000"/>
              </a:lnSpc>
            </a:pP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3,2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sung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hảo</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sẵn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635390" y="2363620"/>
            <a:ext cx="11600586" cy="3253968"/>
          </a:xfrm>
          <a:prstGeom prst="rect">
            <a:avLst/>
          </a:prstGeom>
        </p:spPr>
        <p:txBody>
          <a:bodyPr wrap="square">
            <a:spAutoFit/>
          </a:bodyPr>
          <a:lstStyle/>
          <a:p>
            <a:pPr algn="ctr">
              <a:lnSpc>
                <a:spcPct val="107000"/>
              </a:lnSpc>
            </a:pPr>
            <a:r>
              <a:rPr lang="en-US" sz="3200" b="1"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b="1"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200" b="1"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3200" b="1"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3200" b="1"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b="1"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b="1"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b="1"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hảo</a:t>
            </a:r>
            <a:r>
              <a:rPr lang="en-US" sz="3200" b="1"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(EVPI)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EVPI= │</a:t>
            </a:r>
            <a:r>
              <a:rPr lang="en-US" sz="32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EVwPI</a:t>
            </a: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EVwoPI</a:t>
            </a: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a:t>
            </a:r>
          </a:p>
          <a:p>
            <a:pPr>
              <a:lnSpc>
                <a:spcPct val="107000"/>
              </a:lnSpc>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lvl="1" indent="-457200">
              <a:lnSpc>
                <a:spcPct val="107000"/>
              </a:lnSpc>
              <a:buFont typeface="Arial" panose="020B0604020202020204" pitchFamily="34" charset="0"/>
              <a:buChar char="•"/>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EVPI =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hảo</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lvl="1" indent="-457200">
              <a:lnSpc>
                <a:spcPct val="107000"/>
              </a:lnSpc>
              <a:buFont typeface="Arial" panose="020B0604020202020204" pitchFamily="34" charset="0"/>
              <a:buChar char="•"/>
            </a:pP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EVwPI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hảo</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lvl="1" indent="-457200">
              <a:lnSpc>
                <a:spcPct val="107000"/>
              </a:lnSpc>
              <a:buFont typeface="Arial" panose="020B0604020202020204" pitchFamily="34" charset="0"/>
              <a:buChar char="•"/>
            </a:pP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EVwoPI</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hảo</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86112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80">
                                          <p:stCondLst>
                                            <p:cond delay="0"/>
                                          </p:stCondLst>
                                        </p:cTn>
                                        <p:tgtEl>
                                          <p:spTgt spid="18"/>
                                        </p:tgtEl>
                                      </p:cBhvr>
                                    </p:animEffect>
                                    <p:anim calcmode="lin" valueType="num">
                                      <p:cBhvr>
                                        <p:cTn id="6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1" dur="26">
                                          <p:stCondLst>
                                            <p:cond delay="650"/>
                                          </p:stCondLst>
                                        </p:cTn>
                                        <p:tgtEl>
                                          <p:spTgt spid="18"/>
                                        </p:tgtEl>
                                      </p:cBhvr>
                                      <p:to x="100000" y="60000"/>
                                    </p:animScale>
                                    <p:animScale>
                                      <p:cBhvr>
                                        <p:cTn id="72" dur="166" decel="50000">
                                          <p:stCondLst>
                                            <p:cond delay="676"/>
                                          </p:stCondLst>
                                        </p:cTn>
                                        <p:tgtEl>
                                          <p:spTgt spid="18"/>
                                        </p:tgtEl>
                                      </p:cBhvr>
                                      <p:to x="100000" y="100000"/>
                                    </p:animScale>
                                    <p:animScale>
                                      <p:cBhvr>
                                        <p:cTn id="73" dur="26">
                                          <p:stCondLst>
                                            <p:cond delay="1312"/>
                                          </p:stCondLst>
                                        </p:cTn>
                                        <p:tgtEl>
                                          <p:spTgt spid="18"/>
                                        </p:tgtEl>
                                      </p:cBhvr>
                                      <p:to x="100000" y="80000"/>
                                    </p:animScale>
                                    <p:animScale>
                                      <p:cBhvr>
                                        <p:cTn id="74" dur="166" decel="50000">
                                          <p:stCondLst>
                                            <p:cond delay="1338"/>
                                          </p:stCondLst>
                                        </p:cTn>
                                        <p:tgtEl>
                                          <p:spTgt spid="18"/>
                                        </p:tgtEl>
                                      </p:cBhvr>
                                      <p:to x="100000" y="100000"/>
                                    </p:animScale>
                                    <p:animScale>
                                      <p:cBhvr>
                                        <p:cTn id="75" dur="26">
                                          <p:stCondLst>
                                            <p:cond delay="1642"/>
                                          </p:stCondLst>
                                        </p:cTn>
                                        <p:tgtEl>
                                          <p:spTgt spid="18"/>
                                        </p:tgtEl>
                                      </p:cBhvr>
                                      <p:to x="100000" y="90000"/>
                                    </p:animScale>
                                    <p:animScale>
                                      <p:cBhvr>
                                        <p:cTn id="76" dur="166" decel="50000">
                                          <p:stCondLst>
                                            <p:cond delay="1668"/>
                                          </p:stCondLst>
                                        </p:cTn>
                                        <p:tgtEl>
                                          <p:spTgt spid="18"/>
                                        </p:tgtEl>
                                      </p:cBhvr>
                                      <p:to x="100000" y="100000"/>
                                    </p:animScale>
                                    <p:animScale>
                                      <p:cBhvr>
                                        <p:cTn id="77" dur="26">
                                          <p:stCondLst>
                                            <p:cond delay="1808"/>
                                          </p:stCondLst>
                                        </p:cTn>
                                        <p:tgtEl>
                                          <p:spTgt spid="18"/>
                                        </p:tgtEl>
                                      </p:cBhvr>
                                      <p:to x="100000" y="95000"/>
                                    </p:animScale>
                                    <p:animScale>
                                      <p:cBhvr>
                                        <p:cTn id="78" dur="166" decel="50000">
                                          <p:stCondLst>
                                            <p:cond delay="1834"/>
                                          </p:stCondLst>
                                        </p:cTn>
                                        <p:tgtEl>
                                          <p:spTgt spid="18"/>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
                                        </p:tgtEl>
                                      </p:cBhvr>
                                    </p:animEffect>
                                    <p:set>
                                      <p:cBhvr>
                                        <p:cTn id="83" dur="1" fill="hold">
                                          <p:stCondLst>
                                            <p:cond delay="499"/>
                                          </p:stCondLst>
                                        </p:cTn>
                                        <p:tgtEl>
                                          <p:spTgt spid="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5"/>
                                        </p:tgtEl>
                                      </p:cBhvr>
                                    </p:animEffect>
                                    <p:set>
                                      <p:cBhvr>
                                        <p:cTn id="86" dur="1" fill="hold">
                                          <p:stCondLst>
                                            <p:cond delay="499"/>
                                          </p:stCondLst>
                                        </p:cTn>
                                        <p:tgtEl>
                                          <p:spTgt spid="5"/>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6"/>
                                        </p:tgtEl>
                                      </p:cBhvr>
                                    </p:animEffect>
                                    <p:set>
                                      <p:cBhvr>
                                        <p:cTn id="89" dur="1" fill="hold">
                                          <p:stCondLst>
                                            <p:cond delay="499"/>
                                          </p:stCondLst>
                                        </p:cTn>
                                        <p:tgtEl>
                                          <p:spTgt spid="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1"/>
                                        </p:tgtEl>
                                      </p:cBhvr>
                                    </p:animEffect>
                                    <p:set>
                                      <p:cBhvr>
                                        <p:cTn id="95" dur="1" fill="hold">
                                          <p:stCondLst>
                                            <p:cond delay="499"/>
                                          </p:stCondLst>
                                        </p:cTn>
                                        <p:tgtEl>
                                          <p:spTgt spid="11"/>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2"/>
                                        </p:tgtEl>
                                      </p:cBhvr>
                                    </p:animEffect>
                                    <p:set>
                                      <p:cBhvr>
                                        <p:cTn id="98" dur="1" fill="hold">
                                          <p:stCondLst>
                                            <p:cond delay="499"/>
                                          </p:stCondLst>
                                        </p:cTn>
                                        <p:tgtEl>
                                          <p:spTgt spid="12"/>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6"/>
                                        </p:tgtEl>
                                      </p:cBhvr>
                                    </p:animEffect>
                                    <p:set>
                                      <p:cBhvr>
                                        <p:cTn id="104" dur="1" fill="hold">
                                          <p:stCondLst>
                                            <p:cond delay="499"/>
                                          </p:stCondLst>
                                        </p:cTn>
                                        <p:tgtEl>
                                          <p:spTgt spid="16"/>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down)">
                                      <p:cBhvr>
                                        <p:cTn id="109" dur="580">
                                          <p:stCondLst>
                                            <p:cond delay="0"/>
                                          </p:stCondLst>
                                        </p:cTn>
                                        <p:tgtEl>
                                          <p:spTgt spid="20"/>
                                        </p:tgtEl>
                                      </p:cBhvr>
                                    </p:animEffect>
                                    <p:anim calcmode="lin" valueType="num">
                                      <p:cBhvr>
                                        <p:cTn id="11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5" dur="26">
                                          <p:stCondLst>
                                            <p:cond delay="650"/>
                                          </p:stCondLst>
                                        </p:cTn>
                                        <p:tgtEl>
                                          <p:spTgt spid="20"/>
                                        </p:tgtEl>
                                      </p:cBhvr>
                                      <p:to x="100000" y="60000"/>
                                    </p:animScale>
                                    <p:animScale>
                                      <p:cBhvr>
                                        <p:cTn id="116" dur="166" decel="50000">
                                          <p:stCondLst>
                                            <p:cond delay="676"/>
                                          </p:stCondLst>
                                        </p:cTn>
                                        <p:tgtEl>
                                          <p:spTgt spid="20"/>
                                        </p:tgtEl>
                                      </p:cBhvr>
                                      <p:to x="100000" y="100000"/>
                                    </p:animScale>
                                    <p:animScale>
                                      <p:cBhvr>
                                        <p:cTn id="117" dur="26">
                                          <p:stCondLst>
                                            <p:cond delay="1312"/>
                                          </p:stCondLst>
                                        </p:cTn>
                                        <p:tgtEl>
                                          <p:spTgt spid="20"/>
                                        </p:tgtEl>
                                      </p:cBhvr>
                                      <p:to x="100000" y="80000"/>
                                    </p:animScale>
                                    <p:animScale>
                                      <p:cBhvr>
                                        <p:cTn id="118" dur="166" decel="50000">
                                          <p:stCondLst>
                                            <p:cond delay="1338"/>
                                          </p:stCondLst>
                                        </p:cTn>
                                        <p:tgtEl>
                                          <p:spTgt spid="20"/>
                                        </p:tgtEl>
                                      </p:cBhvr>
                                      <p:to x="100000" y="100000"/>
                                    </p:animScale>
                                    <p:animScale>
                                      <p:cBhvr>
                                        <p:cTn id="119" dur="26">
                                          <p:stCondLst>
                                            <p:cond delay="1642"/>
                                          </p:stCondLst>
                                        </p:cTn>
                                        <p:tgtEl>
                                          <p:spTgt spid="20"/>
                                        </p:tgtEl>
                                      </p:cBhvr>
                                      <p:to x="100000" y="90000"/>
                                    </p:animScale>
                                    <p:animScale>
                                      <p:cBhvr>
                                        <p:cTn id="120" dur="166" decel="50000">
                                          <p:stCondLst>
                                            <p:cond delay="1668"/>
                                          </p:stCondLst>
                                        </p:cTn>
                                        <p:tgtEl>
                                          <p:spTgt spid="20"/>
                                        </p:tgtEl>
                                      </p:cBhvr>
                                      <p:to x="100000" y="100000"/>
                                    </p:animScale>
                                    <p:animScale>
                                      <p:cBhvr>
                                        <p:cTn id="121" dur="26">
                                          <p:stCondLst>
                                            <p:cond delay="1808"/>
                                          </p:stCondLst>
                                        </p:cTn>
                                        <p:tgtEl>
                                          <p:spTgt spid="20"/>
                                        </p:tgtEl>
                                      </p:cBhvr>
                                      <p:to x="100000" y="95000"/>
                                    </p:animScale>
                                    <p:animScale>
                                      <p:cBhvr>
                                        <p:cTn id="122"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4" grpId="0"/>
      <p:bldP spid="5" grpId="0"/>
      <p:bldP spid="5" grpId="1"/>
      <p:bldP spid="6" grpId="0"/>
      <p:bldP spid="6" grpId="1"/>
      <p:bldP spid="11" grpId="0"/>
      <p:bldP spid="11" grpId="1"/>
      <p:bldP spid="12" grpId="0"/>
      <p:bldP spid="12" grpId="1"/>
      <p:bldP spid="16" grpId="0"/>
      <p:bldP spid="16" grpId="1"/>
      <p:bldP spid="17" grpId="0"/>
      <p:bldP spid="18"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3596" y="255493"/>
            <a:ext cx="11157360" cy="4813625"/>
          </a:xfrm>
          <a:prstGeom prst="rect">
            <a:avLst/>
          </a:prstGeom>
        </p:spPr>
        <p:txBody>
          <a:bodyPr wrap="square">
            <a:spAutoFit/>
          </a:bodyPr>
          <a:lstStyle/>
          <a:p>
            <a:pPr>
              <a:lnSpc>
                <a:spcPct val="115000"/>
              </a:lnSpc>
            </a:pPr>
            <a:r>
              <a:rPr lang="en-US" sz="3600" b="1" u="sng"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IV.</a:t>
            </a:r>
            <a:r>
              <a:rPr lang="vi-VN" sz="3600" b="1" u="sng"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Phân tích rủi ro và phân tích độ nhạy</a:t>
            </a:r>
            <a:endParaRPr lang="en-US" sz="3600" b="1" u="sng"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Phân</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tích</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rủi</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ro</a:t>
            </a:r>
            <a:endPar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marL="914400" lvl="1" indent="-457200">
              <a:buFontTx/>
              <a:buChar char="-"/>
            </a:pPr>
            <a:r>
              <a:rPr lang="vi-VN" sz="3200" i="1" dirty="0">
                <a:latin typeface="Times New Roman" panose="02020603050405020304" pitchFamily="18" charset="0"/>
                <a:cs typeface="Times New Roman" panose="02020603050405020304" pitchFamily="18" charset="0"/>
              </a:rPr>
              <a:t>Phân tích rủi ro </a:t>
            </a:r>
            <a:r>
              <a:rPr lang="vi-VN" sz="3200" dirty="0">
                <a:latin typeface="Times New Roman" panose="02020603050405020304" pitchFamily="18" charset="0"/>
                <a:cs typeface="Times New Roman" panose="02020603050405020304" pitchFamily="18" charset="0"/>
              </a:rPr>
              <a:t>giúp người ra quyết định nhận ra sự khác biệt giữa giá trị kỳ vọng của giải pháp quyết định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a:t>
            </a:r>
            <a:r>
              <a:rPr lang="en-US" sz="3200" dirty="0" err="1">
                <a:latin typeface="Times New Roman" panose="02020603050405020304" pitchFamily="18" charset="0"/>
                <a:cs typeface="Times New Roman" panose="02020603050405020304" pitchFamily="18" charset="0"/>
              </a:rPr>
              <a:t>ới</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nhuận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thực sự xảy ra. </a:t>
            </a:r>
            <a:endParaRPr lang="en-US" sz="3200" dirty="0">
              <a:latin typeface="Times New Roman" panose="02020603050405020304" pitchFamily="18" charset="0"/>
              <a:cs typeface="Times New Roman" panose="02020603050405020304" pitchFamily="18" charset="0"/>
            </a:endParaRPr>
          </a:p>
          <a:p>
            <a:pPr marL="914400" lvl="1" indent="-457200">
              <a:buFontTx/>
              <a:buChar char="-"/>
            </a:pPr>
            <a:r>
              <a:rPr lang="vi-VN" sz="3200" dirty="0">
                <a:latin typeface="Times New Roman" panose="02020603050405020304" pitchFamily="18" charset="0"/>
                <a:cs typeface="Times New Roman" panose="02020603050405020304" pitchFamily="18" charset="0"/>
              </a:rPr>
              <a:t>Một quyết định thay thế kết hợp với một trạng thái tự nhiên tạo ra lợi nhuận đi kèm với quyết định. Hồ sơ rủi ro cho một lựa chọn quyết định cho thấy các khoản hoàn trả có thể cùng với xác suất liên quan của chúng</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18833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dancing in the rain&#10;&#10;Description automatically generated">
            <a:extLst>
              <a:ext uri="{FF2B5EF4-FFF2-40B4-BE49-F238E27FC236}">
                <a16:creationId xmlns:a16="http://schemas.microsoft.com/office/drawing/2014/main" id="{6461A864-D77E-4B33-C7CA-80993C3F9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1890" y="129309"/>
            <a:ext cx="6875848" cy="4579315"/>
          </a:xfrm>
          <a:prstGeom prst="rect">
            <a:avLst/>
          </a:prstGeom>
        </p:spPr>
      </p:pic>
      <p:sp>
        <p:nvSpPr>
          <p:cNvPr id="5" name="TextBox 4">
            <a:extLst>
              <a:ext uri="{FF2B5EF4-FFF2-40B4-BE49-F238E27FC236}">
                <a16:creationId xmlns:a16="http://schemas.microsoft.com/office/drawing/2014/main" id="{664FFDFC-86F6-AA73-5500-DE1A61C7DC3F}"/>
              </a:ext>
            </a:extLst>
          </p:cNvPr>
          <p:cNvSpPr txBox="1"/>
          <p:nvPr/>
        </p:nvSpPr>
        <p:spPr>
          <a:xfrm>
            <a:off x="2322576" y="5422914"/>
            <a:ext cx="8311896" cy="369332"/>
          </a:xfrm>
          <a:prstGeom prst="rect">
            <a:avLst/>
          </a:prstGeom>
          <a:noFill/>
        </p:spPr>
        <p:txBody>
          <a:bodyPr wrap="square">
            <a:spAutoFit/>
          </a:bodyPr>
          <a:lstStyle/>
          <a:p>
            <a:pPr algn="ctr"/>
            <a:r>
              <a:rPr lang="en-US" dirty="0"/>
              <a:t>https://www.youtube.com/watch?v=1KchnA5pseI</a:t>
            </a:r>
          </a:p>
        </p:txBody>
      </p:sp>
    </p:spTree>
    <p:extLst>
      <p:ext uri="{BB962C8B-B14F-4D97-AF65-F5344CB8AC3E}">
        <p14:creationId xmlns:p14="http://schemas.microsoft.com/office/powerpoint/2010/main" val="506027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touching a person's face&#10;&#10;Description automatically generated">
            <a:extLst>
              <a:ext uri="{FF2B5EF4-FFF2-40B4-BE49-F238E27FC236}">
                <a16:creationId xmlns:a16="http://schemas.microsoft.com/office/drawing/2014/main" id="{59D6765F-3D50-2DE5-75C9-C67B0FC02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978" y="0"/>
            <a:ext cx="5336022" cy="3306717"/>
          </a:xfrm>
          <a:prstGeom prst="rect">
            <a:avLst/>
          </a:prstGeom>
        </p:spPr>
      </p:pic>
      <p:pic>
        <p:nvPicPr>
          <p:cNvPr id="5" name="Picture 4" descr="A person standing in front of a podium&#10;&#10;Description automatically generated">
            <a:extLst>
              <a:ext uri="{FF2B5EF4-FFF2-40B4-BE49-F238E27FC236}">
                <a16:creationId xmlns:a16="http://schemas.microsoft.com/office/drawing/2014/main" id="{CB24CF55-A743-5E87-428E-FE6E5D623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8943"/>
            <a:ext cx="5336023" cy="3339057"/>
          </a:xfrm>
          <a:prstGeom prst="rect">
            <a:avLst/>
          </a:prstGeom>
        </p:spPr>
      </p:pic>
      <p:pic>
        <p:nvPicPr>
          <p:cNvPr id="7" name="Picture 6" descr="A person in a black suit and hat&#10;&#10;Description automatically generated">
            <a:extLst>
              <a:ext uri="{FF2B5EF4-FFF2-40B4-BE49-F238E27FC236}">
                <a16:creationId xmlns:a16="http://schemas.microsoft.com/office/drawing/2014/main" id="{84A45502-B3A5-3F04-5165-FA835E399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49" y="0"/>
            <a:ext cx="5678490" cy="3518943"/>
          </a:xfrm>
          <a:prstGeom prst="rect">
            <a:avLst/>
          </a:prstGeom>
        </p:spPr>
      </p:pic>
      <p:pic>
        <p:nvPicPr>
          <p:cNvPr id="9" name="Picture 8">
            <a:extLst>
              <a:ext uri="{FF2B5EF4-FFF2-40B4-BE49-F238E27FC236}">
                <a16:creationId xmlns:a16="http://schemas.microsoft.com/office/drawing/2014/main" id="{AAD06E48-15D0-3C00-1D43-42FD3703BB8A}"/>
              </a:ext>
            </a:extLst>
          </p:cNvPr>
          <p:cNvPicPr>
            <a:picLocks noChangeAspect="1"/>
          </p:cNvPicPr>
          <p:nvPr/>
        </p:nvPicPr>
        <p:blipFill>
          <a:blip r:embed="rId5"/>
          <a:stretch>
            <a:fillRect/>
          </a:stretch>
        </p:blipFill>
        <p:spPr>
          <a:xfrm>
            <a:off x="6623361" y="3454379"/>
            <a:ext cx="5089961" cy="3403621"/>
          </a:xfrm>
          <a:prstGeom prst="rect">
            <a:avLst/>
          </a:prstGeom>
        </p:spPr>
      </p:pic>
    </p:spTree>
    <p:extLst>
      <p:ext uri="{BB962C8B-B14F-4D97-AF65-F5344CB8AC3E}">
        <p14:creationId xmlns:p14="http://schemas.microsoft.com/office/powerpoint/2010/main" val="701907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10" y="42086"/>
            <a:ext cx="2509020" cy="584775"/>
          </a:xfrm>
          <a:prstGeom prst="rect">
            <a:avLst/>
          </a:prstGeom>
          <a:noFill/>
        </p:spPr>
        <p:txBody>
          <a:bodyPr wrap="none" rtlCol="0">
            <a:spAutoFit/>
          </a:bodyPr>
          <a:lstStyle/>
          <a:p>
            <a:r>
              <a:rPr lang="en-US" sz="3200" i="1" u="sng" dirty="0" err="1">
                <a:latin typeface="Times New Roman" panose="02020603050405020304" pitchFamily="18" charset="0"/>
                <a:cs typeface="Times New Roman" panose="02020603050405020304" pitchFamily="18" charset="0"/>
              </a:rPr>
              <a:t>Bài</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toán</a:t>
            </a:r>
            <a:r>
              <a:rPr lang="en-US" sz="3200" i="1" u="sng" dirty="0">
                <a:latin typeface="Times New Roman" panose="02020603050405020304" pitchFamily="18" charset="0"/>
                <a:cs typeface="Times New Roman" panose="02020603050405020304" pitchFamily="18" charset="0"/>
              </a:rPr>
              <a:t> PDC</a:t>
            </a:r>
          </a:p>
        </p:txBody>
      </p:sp>
      <p:sp>
        <p:nvSpPr>
          <p:cNvPr id="3" name="Rectangle 2"/>
          <p:cNvSpPr/>
          <p:nvPr/>
        </p:nvSpPr>
        <p:spPr>
          <a:xfrm>
            <a:off x="0" y="487434"/>
            <a:ext cx="11882718" cy="2062103"/>
          </a:xfrm>
          <a:prstGeom prst="rect">
            <a:avLst/>
          </a:prstGeom>
        </p:spPr>
        <p:txBody>
          <a:bodyPr wrap="square">
            <a:spAutoFit/>
          </a:bodyPr>
          <a:lstStyle/>
          <a:p>
            <a:r>
              <a:rPr lang="en-US" sz="3200" dirty="0">
                <a:latin typeface="Times New Roman" panose="02020603050405020304" pitchFamily="18" charset="0"/>
                <a:ea typeface="Arial" panose="020B0604020202020204" pitchFamily="34" charset="0"/>
                <a:cs typeface="Times New Roman" panose="02020603050405020304" pitchFamily="18" charset="0"/>
              </a:rPr>
              <a:t>EV(d</a:t>
            </a:r>
            <a:r>
              <a:rPr lang="en-US" sz="3200" baseline="-25000" dirty="0">
                <a:latin typeface="Times New Roman" panose="02020603050405020304" pitchFamily="18" charset="0"/>
                <a:ea typeface="Arial" panose="020B0604020202020204" pitchFamily="34" charset="0"/>
                <a:cs typeface="Times New Roman" panose="02020603050405020304" pitchFamily="18" charset="0"/>
              </a:rPr>
              <a:t>3</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14,2 tr</a:t>
            </a:r>
            <a:r>
              <a:rPr lang="en-US" sz="3200" dirty="0" err="1">
                <a:latin typeface="Times New Roman" panose="02020603050405020304" pitchFamily="18" charset="0"/>
                <a:ea typeface="Arial" panose="020B0604020202020204" pitchFamily="34" charset="0"/>
                <a:cs typeface="Times New Roman" panose="02020603050405020304" pitchFamily="18" charset="0"/>
              </a:rPr>
              <a:t>iệu</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đô</a:t>
            </a:r>
            <a:r>
              <a:rPr lang="en-US" sz="3200" dirty="0">
                <a:latin typeface="Times New Roman" panose="02020603050405020304" pitchFamily="18" charset="0"/>
                <a:ea typeface="Arial" panose="020B0604020202020204" pitchFamily="34" charset="0"/>
                <a:cs typeface="Times New Roman" panose="02020603050405020304" pitchFamily="18" charset="0"/>
              </a:rPr>
              <a:t> la</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với</a:t>
            </a:r>
            <a:r>
              <a:rPr lang="en-US" sz="3200" dirty="0">
                <a:latin typeface="Times New Roman" panose="02020603050405020304" pitchFamily="18" charset="0"/>
                <a:ea typeface="Arial" panose="020B0604020202020204" pitchFamily="34" charset="0"/>
                <a:cs typeface="Times New Roman" panose="02020603050405020304" pitchFamily="18" charset="0"/>
              </a:rPr>
              <a:t>:</a:t>
            </a:r>
          </a:p>
          <a:p>
            <a:pPr marL="1200150" lvl="2" indent="-285750">
              <a:buFont typeface="Arial" panose="020B0604020202020204" pitchFamily="34" charset="0"/>
              <a:buChar char="•"/>
            </a:pPr>
            <a:r>
              <a:rPr lang="en-US" sz="3200" dirty="0">
                <a:latin typeface="Times New Roman" panose="02020603050405020304" pitchFamily="18" charset="0"/>
                <a:ea typeface="Arial" panose="020B0604020202020204" pitchFamily="34" charset="0"/>
                <a:cs typeface="Times New Roman" panose="02020603050405020304" pitchFamily="18" charset="0"/>
              </a:rPr>
              <a:t>P</a:t>
            </a:r>
            <a:r>
              <a:rPr lang="en-US" sz="3200" baseline="-25000" dirty="0">
                <a:latin typeface="Times New Roman" panose="02020603050405020304" pitchFamily="18" charset="0"/>
                <a:ea typeface="Arial" panose="020B0604020202020204" pitchFamily="34" charset="0"/>
                <a:cs typeface="Times New Roman" panose="02020603050405020304" pitchFamily="18" charset="0"/>
              </a:rPr>
              <a:t>1</a:t>
            </a:r>
            <a:r>
              <a:rPr lang="en-US" sz="3200" dirty="0">
                <a:latin typeface="Times New Roman" panose="02020603050405020304" pitchFamily="18" charset="0"/>
                <a:ea typeface="Arial" panose="020B0604020202020204" pitchFamily="34" charset="0"/>
                <a:cs typeface="Times New Roman" panose="02020603050405020304" pitchFamily="18" charset="0"/>
              </a:rPr>
              <a:t> = </a:t>
            </a:r>
            <a:r>
              <a:rPr lang="vi-VN" sz="3200" dirty="0">
                <a:latin typeface="Times New Roman" panose="02020603050405020304" pitchFamily="18" charset="0"/>
                <a:ea typeface="Arial" panose="020B0604020202020204" pitchFamily="34" charset="0"/>
                <a:cs typeface="Times New Roman" panose="02020603050405020304" pitchFamily="18" charset="0"/>
              </a:rPr>
              <a:t>0,8 thu được lợi nhuận 20 triệu đô la </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1200150" lvl="2" indent="-285750">
              <a:buFont typeface="Arial" panose="020B0604020202020204" pitchFamily="34" charset="0"/>
              <a:buChar char="•"/>
            </a:pPr>
            <a:r>
              <a:rPr lang="en-US" sz="3200" dirty="0">
                <a:latin typeface="Times New Roman" panose="02020603050405020304" pitchFamily="18" charset="0"/>
                <a:ea typeface="Arial" panose="020B0604020202020204" pitchFamily="34" charset="0"/>
                <a:cs typeface="Times New Roman" panose="02020603050405020304" pitchFamily="18" charset="0"/>
              </a:rPr>
              <a:t>P</a:t>
            </a:r>
            <a:r>
              <a:rPr lang="en-US" sz="3200" baseline="-25000" dirty="0">
                <a:latin typeface="Times New Roman" panose="02020603050405020304" pitchFamily="18" charset="0"/>
                <a:ea typeface="Arial" panose="020B0604020202020204" pitchFamily="34" charset="0"/>
                <a:cs typeface="Times New Roman" panose="02020603050405020304" pitchFamily="18" charset="0"/>
              </a:rPr>
              <a:t>2</a:t>
            </a:r>
            <a:r>
              <a:rPr lang="en-US" sz="3200" dirty="0">
                <a:latin typeface="Times New Roman" panose="02020603050405020304" pitchFamily="18" charset="0"/>
                <a:ea typeface="Arial" panose="020B0604020202020204" pitchFamily="34" charset="0"/>
                <a:cs typeface="Times New Roman" panose="02020603050405020304" pitchFamily="18" charset="0"/>
              </a:rPr>
              <a:t> = </a:t>
            </a:r>
            <a:r>
              <a:rPr lang="vi-VN" sz="3200" dirty="0">
                <a:latin typeface="Times New Roman" panose="02020603050405020304" pitchFamily="18" charset="0"/>
                <a:ea typeface="Arial" panose="020B0604020202020204" pitchFamily="34" charset="0"/>
                <a:cs typeface="Times New Roman" panose="02020603050405020304" pitchFamily="18" charset="0"/>
              </a:rPr>
              <a:t>0,2 có được khoản lỗ 9 triệu đô la</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285750" indent="-285750">
              <a:buFont typeface="Symbol" panose="05050102010706020507" pitchFamily="18" charset="2"/>
              <a:buChar char="Þ"/>
            </a:pPr>
            <a:r>
              <a:rPr lang="en-US" sz="3200" dirty="0">
                <a:latin typeface="Times New Roman" panose="02020603050405020304" pitchFamily="18" charset="0"/>
                <a:ea typeface="Arial" panose="020B0604020202020204" pitchFamily="34" charset="0"/>
                <a:cs typeface="Times New Roman" panose="02020603050405020304" pitchFamily="18" charset="0"/>
              </a:rPr>
              <a:t> H</a:t>
            </a:r>
            <a:r>
              <a:rPr lang="vi-VN" sz="3200" dirty="0">
                <a:latin typeface="Times New Roman" panose="02020603050405020304" pitchFamily="18" charset="0"/>
                <a:ea typeface="Arial" panose="020B0604020202020204" pitchFamily="34" charset="0"/>
                <a:cs typeface="Times New Roman" panose="02020603050405020304" pitchFamily="18" charset="0"/>
              </a:rPr>
              <a:t>ồ sơ rủi ro cho giải pháp thay thế </a:t>
            </a:r>
            <a:r>
              <a:rPr lang="en-US" sz="3200" dirty="0" err="1">
                <a:latin typeface="Times New Roman" panose="02020603050405020304" pitchFamily="18" charset="0"/>
                <a:ea typeface="Arial" panose="020B0604020202020204" pitchFamily="34" charset="0"/>
                <a:cs typeface="Times New Roman" panose="02020603050405020304" pitchFamily="18" charset="0"/>
              </a:rPr>
              <a:t>tổ</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hợp</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chung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cư</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lớn</a:t>
            </a:r>
            <a:r>
              <a:rPr lang="en-US" sz="3200" dirty="0">
                <a:latin typeface="Times New Roman" panose="02020603050405020304" pitchFamily="18" charset="0"/>
                <a:ea typeface="Arial" panose="020B0604020202020204" pitchFamily="34" charset="0"/>
                <a:cs typeface="Times New Roman" panose="02020603050405020304" pitchFamily="18" charset="0"/>
              </a:rPr>
              <a:t> (d</a:t>
            </a:r>
            <a:r>
              <a:rPr lang="en-US" sz="3200" baseline="-25000" dirty="0">
                <a:latin typeface="Times New Roman" panose="02020603050405020304" pitchFamily="18" charset="0"/>
                <a:ea typeface="Arial" panose="020B0604020202020204" pitchFamily="34" charset="0"/>
                <a:cs typeface="Times New Roman" panose="02020603050405020304" pitchFamily="18" charset="0"/>
              </a:rPr>
              <a:t>3</a:t>
            </a:r>
            <a:r>
              <a:rPr lang="en-US" sz="3200" dirty="0">
                <a:latin typeface="Times New Roman" panose="02020603050405020304" pitchFamily="18" charset="0"/>
                <a:ea typeface="Arial" panose="020B0604020202020204" pitchFamily="34" charset="0"/>
                <a:cs typeface="Times New Roman" panose="02020603050405020304" pitchFamily="18" charset="0"/>
              </a:rPr>
              <a:t>)</a:t>
            </a:r>
          </a:p>
        </p:txBody>
      </p:sp>
      <p:sp>
        <p:nvSpPr>
          <p:cNvPr id="28" name="Rectangle 27"/>
          <p:cNvSpPr/>
          <p:nvPr/>
        </p:nvSpPr>
        <p:spPr>
          <a:xfrm>
            <a:off x="0" y="487434"/>
            <a:ext cx="12387943" cy="1077218"/>
          </a:xfrm>
          <a:prstGeom prst="rect">
            <a:avLst/>
          </a:prstGeom>
        </p:spPr>
        <p:txBody>
          <a:bodyPr wrap="square">
            <a:spAutoFit/>
          </a:bodyPr>
          <a:lstStyle/>
          <a:p>
            <a:r>
              <a:rPr lang="en-US" sz="3200" dirty="0" err="1">
                <a:latin typeface="Times New Roman" panose="02020603050405020304" pitchFamily="18" charset="0"/>
                <a:ea typeface="Arial" panose="020B0604020202020204" pitchFamily="34" charset="0"/>
                <a:cs typeface="Times New Roman" panose="02020603050405020304" pitchFamily="18" charset="0"/>
              </a:rPr>
              <a:t>Trước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đó</a:t>
            </a:r>
            <a:r>
              <a:rPr lang="en-US" sz="3200" dirty="0">
                <a:latin typeface="Times New Roman" panose="02020603050405020304" pitchFamily="18" charset="0"/>
                <a:ea typeface="Arial" panose="020B0604020202020204" pitchFamily="34" charset="0"/>
                <a:cs typeface="Times New Roman" panose="02020603050405020304" pitchFamily="18" charset="0"/>
              </a:rPr>
              <a:t>, s</a:t>
            </a:r>
            <a:r>
              <a:rPr lang="vi-VN" sz="3200" dirty="0">
                <a:latin typeface="Times New Roman" panose="02020603050405020304" pitchFamily="18" charset="0"/>
                <a:ea typeface="Arial" panose="020B0604020202020204" pitchFamily="34" charset="0"/>
                <a:cs typeface="Times New Roman" panose="02020603050405020304" pitchFamily="18" charset="0"/>
              </a:rPr>
              <a:t>ử dụng cách tiếp cận giá trị kỳ vọng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thì</a:t>
            </a:r>
            <a:r>
              <a:rPr lang="vi-VN" sz="3200" dirty="0">
                <a:latin typeface="Times New Roman" panose="02020603050405020304" pitchFamily="18" charset="0"/>
                <a:ea typeface="Arial" panose="020B0604020202020204" pitchFamily="34" charset="0"/>
                <a:cs typeface="Times New Roman" panose="02020603050405020304" pitchFamily="18" charset="0"/>
              </a:rPr>
              <a:t> (d3) là giải pháp thay thế tốt nhất</a:t>
            </a:r>
            <a:r>
              <a:rPr lang="en-US" sz="3200" dirty="0">
                <a:latin typeface="Times New Roman" panose="02020603050405020304" pitchFamily="18" charset="0"/>
                <a:ea typeface="Arial" panose="020B0604020202020204" pitchFamily="34" charset="0"/>
                <a:cs typeface="Times New Roman" panose="02020603050405020304" pitchFamily="18" charset="0"/>
              </a:rPr>
              <a:t>  [ </a:t>
            </a:r>
            <a:r>
              <a:rPr lang="en-US" sz="3200" dirty="0">
                <a:latin typeface="Times New Roman" panose="02020603050405020304" pitchFamily="18" charset="0"/>
                <a:cs typeface="Times New Roman" panose="02020603050405020304" pitchFamily="18" charset="0"/>
              </a:rPr>
              <a:t>EV(d</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 0.8*20 + 0,2*(-9) = 14.2</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464457" y="2493352"/>
            <a:ext cx="11263085" cy="2554545"/>
          </a:xfrm>
          <a:prstGeom prst="rect">
            <a:avLst/>
          </a:prstGeom>
        </p:spPr>
        <p:txBody>
          <a:bodyPr wrap="square">
            <a:spAutoFit/>
          </a:bodyPr>
          <a:lstStyle/>
          <a:p>
            <a:r>
              <a:rPr lang="en-US" sz="3200" dirty="0" err="1">
                <a:latin typeface="Times New Roman" panose="02020603050405020304" pitchFamily="18" charset="0"/>
                <a:ea typeface="Arial" panose="020B0604020202020204" pitchFamily="34" charset="0"/>
                <a:cs typeface="Times New Roman" panose="02020603050405020304" pitchFamily="18" charset="0"/>
              </a:rPr>
              <a:t>Tương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tự</a:t>
            </a:r>
            <a:r>
              <a:rPr lang="en-US" sz="3200" dirty="0">
                <a:latin typeface="Times New Roman" panose="02020603050405020304" pitchFamily="18" charset="0"/>
                <a:ea typeface="Arial" panose="020B0604020202020204" pitchFamily="34" charset="0"/>
                <a:cs typeface="Times New Roman" panose="02020603050405020304" pitchFamily="18" charset="0"/>
              </a:rPr>
              <a:t>, EV(d</a:t>
            </a:r>
            <a:r>
              <a:rPr lang="en-US" sz="3200" baseline="-25000" dirty="0">
                <a:latin typeface="Times New Roman" panose="02020603050405020304" pitchFamily="18" charset="0"/>
                <a:ea typeface="Arial" panose="020B0604020202020204" pitchFamily="34" charset="0"/>
                <a:cs typeface="Times New Roman" panose="02020603050405020304" pitchFamily="18" charset="0"/>
              </a:rPr>
              <a:t>2</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14 tr</a:t>
            </a:r>
            <a:r>
              <a:rPr lang="en-US" sz="3200" dirty="0" err="1">
                <a:latin typeface="Times New Roman" panose="02020603050405020304" pitchFamily="18" charset="0"/>
                <a:ea typeface="Arial" panose="020B0604020202020204" pitchFamily="34" charset="0"/>
                <a:cs typeface="Times New Roman" panose="02020603050405020304" pitchFamily="18" charset="0"/>
              </a:rPr>
              <a:t>iệu</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đô</a:t>
            </a:r>
            <a:r>
              <a:rPr lang="en-US" sz="3200" dirty="0">
                <a:latin typeface="Times New Roman" panose="02020603050405020304" pitchFamily="18" charset="0"/>
                <a:ea typeface="Arial" panose="020B0604020202020204" pitchFamily="34" charset="0"/>
                <a:cs typeface="Times New Roman" panose="02020603050405020304" pitchFamily="18" charset="0"/>
              </a:rPr>
              <a:t> la</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với</a:t>
            </a:r>
            <a:r>
              <a:rPr lang="en-US" sz="3200" dirty="0">
                <a:latin typeface="Times New Roman" panose="02020603050405020304" pitchFamily="18" charset="0"/>
                <a:ea typeface="Arial" panose="020B0604020202020204" pitchFamily="34" charset="0"/>
                <a:cs typeface="Times New Roman" panose="02020603050405020304" pitchFamily="18" charset="0"/>
              </a:rPr>
              <a:t>:</a:t>
            </a:r>
          </a:p>
          <a:p>
            <a:pPr marL="1200150" lvl="2" indent="-285750">
              <a:buFont typeface="Arial" panose="020B0604020202020204" pitchFamily="34" charset="0"/>
              <a:buChar char="•"/>
            </a:pPr>
            <a:r>
              <a:rPr lang="en-US" sz="3200" dirty="0">
                <a:latin typeface="Times New Roman" panose="02020603050405020304" pitchFamily="18" charset="0"/>
                <a:ea typeface="Arial" panose="020B0604020202020204" pitchFamily="34" charset="0"/>
                <a:cs typeface="Times New Roman" panose="02020603050405020304" pitchFamily="18" charset="0"/>
              </a:rPr>
              <a:t>P</a:t>
            </a:r>
            <a:r>
              <a:rPr lang="en-US" sz="3200" baseline="-25000" dirty="0">
                <a:latin typeface="Times New Roman" panose="02020603050405020304" pitchFamily="18" charset="0"/>
                <a:ea typeface="Arial" panose="020B0604020202020204" pitchFamily="34" charset="0"/>
                <a:cs typeface="Times New Roman" panose="02020603050405020304" pitchFamily="18" charset="0"/>
              </a:rPr>
              <a:t>1</a:t>
            </a:r>
            <a:r>
              <a:rPr lang="en-US" sz="3200" dirty="0">
                <a:latin typeface="Times New Roman" panose="02020603050405020304" pitchFamily="18" charset="0"/>
                <a:ea typeface="Arial" panose="020B0604020202020204" pitchFamily="34" charset="0"/>
                <a:cs typeface="Times New Roman" panose="02020603050405020304" pitchFamily="18" charset="0"/>
              </a:rPr>
              <a:t> = </a:t>
            </a:r>
            <a:r>
              <a:rPr lang="vi-VN" sz="3200" dirty="0">
                <a:latin typeface="Times New Roman" panose="02020603050405020304" pitchFamily="18" charset="0"/>
                <a:ea typeface="Arial" panose="020B0604020202020204" pitchFamily="34" charset="0"/>
                <a:cs typeface="Times New Roman" panose="02020603050405020304" pitchFamily="18" charset="0"/>
              </a:rPr>
              <a:t>0,8 thu được lợi nhuận </a:t>
            </a:r>
            <a:r>
              <a:rPr lang="en-US" sz="3200" dirty="0">
                <a:latin typeface="Times New Roman" panose="02020603050405020304" pitchFamily="18" charset="0"/>
                <a:ea typeface="Arial" panose="020B0604020202020204" pitchFamily="34" charset="0"/>
                <a:cs typeface="Times New Roman" panose="02020603050405020304" pitchFamily="18" charset="0"/>
              </a:rPr>
              <a:t>14</a:t>
            </a:r>
            <a:r>
              <a:rPr lang="vi-VN" sz="3200" dirty="0">
                <a:latin typeface="Times New Roman" panose="02020603050405020304" pitchFamily="18" charset="0"/>
                <a:ea typeface="Arial" panose="020B0604020202020204" pitchFamily="34" charset="0"/>
                <a:cs typeface="Times New Roman" panose="02020603050405020304" pitchFamily="18" charset="0"/>
              </a:rPr>
              <a:t> triệu đô la </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1200150" lvl="2" indent="-285750">
              <a:buFont typeface="Arial" panose="020B0604020202020204" pitchFamily="34" charset="0"/>
              <a:buChar char="•"/>
            </a:pPr>
            <a:r>
              <a:rPr lang="en-US" sz="3200" dirty="0">
                <a:latin typeface="Times New Roman" panose="02020603050405020304" pitchFamily="18" charset="0"/>
                <a:ea typeface="Arial" panose="020B0604020202020204" pitchFamily="34" charset="0"/>
                <a:cs typeface="Times New Roman" panose="02020603050405020304" pitchFamily="18" charset="0"/>
              </a:rPr>
              <a:t>P</a:t>
            </a:r>
            <a:r>
              <a:rPr lang="en-US" sz="3200" baseline="-25000" dirty="0">
                <a:latin typeface="Times New Roman" panose="02020603050405020304" pitchFamily="18" charset="0"/>
                <a:ea typeface="Arial" panose="020B0604020202020204" pitchFamily="34" charset="0"/>
                <a:cs typeface="Times New Roman" panose="02020603050405020304" pitchFamily="18" charset="0"/>
              </a:rPr>
              <a:t>2</a:t>
            </a:r>
            <a:r>
              <a:rPr lang="en-US" sz="3200" dirty="0">
                <a:latin typeface="Times New Roman" panose="02020603050405020304" pitchFamily="18" charset="0"/>
                <a:ea typeface="Arial" panose="020B0604020202020204" pitchFamily="34" charset="0"/>
                <a:cs typeface="Times New Roman" panose="02020603050405020304" pitchFamily="18" charset="0"/>
              </a:rPr>
              <a:t> = </a:t>
            </a:r>
            <a:r>
              <a:rPr lang="vi-VN" sz="3200" dirty="0">
                <a:latin typeface="Times New Roman" panose="02020603050405020304" pitchFamily="18" charset="0"/>
                <a:ea typeface="Arial" panose="020B0604020202020204" pitchFamily="34" charset="0"/>
                <a:cs typeface="Times New Roman" panose="02020603050405020304" pitchFamily="18" charset="0"/>
              </a:rPr>
              <a:t>0,2 </a:t>
            </a:r>
            <a:r>
              <a:rPr lang="en-US" sz="3200" dirty="0" err="1">
                <a:latin typeface="Times New Roman" panose="02020603050405020304" pitchFamily="18" charset="0"/>
                <a:ea typeface="Arial" panose="020B0604020202020204" pitchFamily="34" charset="0"/>
                <a:cs typeface="Times New Roman" panose="02020603050405020304" pitchFamily="18" charset="0"/>
              </a:rPr>
              <a:t>thu</a:t>
            </a:r>
            <a:r>
              <a:rPr lang="vi-VN" sz="3200" dirty="0">
                <a:latin typeface="Times New Roman" panose="02020603050405020304" pitchFamily="18" charset="0"/>
                <a:ea typeface="Arial" panose="020B0604020202020204" pitchFamily="34" charset="0"/>
                <a:cs typeface="Times New Roman" panose="02020603050405020304" pitchFamily="18" charset="0"/>
              </a:rPr>
              <a:t> được </a:t>
            </a:r>
            <a:r>
              <a:rPr lang="en-US" sz="3200" dirty="0" err="1">
                <a:latin typeface="Times New Roman" panose="02020603050405020304" pitchFamily="18" charset="0"/>
                <a:ea typeface="Arial" panose="020B0604020202020204" pitchFamily="34" charset="0"/>
                <a:cs typeface="Times New Roman" panose="02020603050405020304" pitchFamily="18" charset="0"/>
              </a:rPr>
              <a:t>lợi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nhuận</a:t>
            </a:r>
            <a:r>
              <a:rPr lang="en-US" sz="3200" dirty="0">
                <a:latin typeface="Times New Roman" panose="02020603050405020304" pitchFamily="18" charset="0"/>
                <a:ea typeface="Arial" panose="020B0604020202020204" pitchFamily="34" charset="0"/>
                <a:cs typeface="Times New Roman" panose="02020603050405020304" pitchFamily="18" charset="0"/>
              </a:rPr>
              <a:t> 5 </a:t>
            </a:r>
            <a:r>
              <a:rPr lang="vi-VN" sz="3200" dirty="0">
                <a:latin typeface="Times New Roman" panose="02020603050405020304" pitchFamily="18" charset="0"/>
                <a:ea typeface="Arial" panose="020B0604020202020204" pitchFamily="34" charset="0"/>
                <a:cs typeface="Times New Roman" panose="02020603050405020304" pitchFamily="18" charset="0"/>
              </a:rPr>
              <a:t>triệu đô la</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r>
              <a:rPr lang="en-US" sz="3200" dirty="0">
                <a:latin typeface="Times New Roman" panose="02020603050405020304" pitchFamily="18" charset="0"/>
                <a:ea typeface="Arial" panose="020B0604020202020204" pitchFamily="34" charset="0"/>
                <a:cs typeface="Times New Roman" panose="02020603050405020304" pitchFamily="18" charset="0"/>
              </a:rPr>
              <a:t>-&gt; </a:t>
            </a:r>
            <a:r>
              <a:rPr lang="en-US" sz="3200" dirty="0" err="1">
                <a:latin typeface="Times New Roman" panose="02020603050405020304" pitchFamily="18" charset="0"/>
                <a:ea typeface="Arial" panose="020B0604020202020204" pitchFamily="34" charset="0"/>
                <a:cs typeface="Times New Roman" panose="02020603050405020304" pitchFamily="18" charset="0"/>
              </a:rPr>
              <a:t>không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có</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xác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suất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mất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mát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nào</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xảy</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ra.</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457200" indent="-457200">
              <a:buFont typeface="Symbol" panose="05050102010706020507" pitchFamily="18" charset="2"/>
              <a:buChar char="Þ"/>
            </a:pPr>
            <a:r>
              <a:rPr lang="vi-VN" sz="3200" dirty="0">
                <a:latin typeface="Times New Roman" panose="02020603050405020304" pitchFamily="18" charset="0"/>
                <a:ea typeface="Arial" panose="020B0604020202020204" pitchFamily="34" charset="0"/>
                <a:cs typeface="Times New Roman" panose="02020603050405020304" pitchFamily="18" charset="0"/>
              </a:rPr>
              <a:t>phương án </a:t>
            </a:r>
            <a:r>
              <a:rPr lang="en-US" sz="3200" dirty="0">
                <a:latin typeface="Times New Roman" panose="02020603050405020304" pitchFamily="18" charset="0"/>
                <a:ea typeface="Arial" panose="020B0604020202020204" pitchFamily="34" charset="0"/>
                <a:cs typeface="Times New Roman" panose="02020603050405020304" pitchFamily="18" charset="0"/>
              </a:rPr>
              <a:t>d</a:t>
            </a:r>
            <a:r>
              <a:rPr lang="en-US" sz="3200" baseline="-25000" dirty="0">
                <a:latin typeface="Times New Roman" panose="02020603050405020304" pitchFamily="18" charset="0"/>
                <a:ea typeface="Arial" panose="020B0604020202020204" pitchFamily="34" charset="0"/>
                <a:cs typeface="Times New Roman" panose="02020603050405020304" pitchFamily="18" charset="0"/>
              </a:rPr>
              <a:t>2</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sẽ được đánh giá </a:t>
            </a:r>
            <a:r>
              <a:rPr lang="vi-VN" sz="3200" b="1" i="1" dirty="0">
                <a:latin typeface="Times New Roman" panose="02020603050405020304" pitchFamily="18" charset="0"/>
                <a:ea typeface="Arial" panose="020B0604020202020204" pitchFamily="34" charset="0"/>
                <a:cs typeface="Times New Roman" panose="02020603050405020304" pitchFamily="18" charset="0"/>
              </a:rPr>
              <a:t>ít rủi ro hơn </a:t>
            </a:r>
            <a:r>
              <a:rPr lang="vi-VN" sz="3200" dirty="0">
                <a:latin typeface="Times New Roman" panose="02020603050405020304" pitchFamily="18" charset="0"/>
                <a:ea typeface="Arial" panose="020B0604020202020204" pitchFamily="34" charset="0"/>
                <a:cs typeface="Times New Roman" panose="02020603050405020304" pitchFamily="18" charset="0"/>
              </a:rPr>
              <a:t>so với </a:t>
            </a:r>
            <a:r>
              <a:rPr lang="en-US" sz="3200" dirty="0">
                <a:latin typeface="Times New Roman" panose="02020603050405020304" pitchFamily="18" charset="0"/>
                <a:ea typeface="Arial" panose="020B0604020202020204" pitchFamily="34" charset="0"/>
                <a:cs typeface="Times New Roman" panose="02020603050405020304" pitchFamily="18" charset="0"/>
              </a:rPr>
              <a:t>d</a:t>
            </a:r>
            <a:r>
              <a:rPr lang="en-US" sz="3200" baseline="-25000" dirty="0">
                <a:latin typeface="Times New Roman" panose="02020603050405020304" pitchFamily="18" charset="0"/>
                <a:ea typeface="Arial" panose="020B0604020202020204" pitchFamily="34" charset="0"/>
                <a:cs typeface="Times New Roman" panose="02020603050405020304" pitchFamily="18" charset="0"/>
              </a:rPr>
              <a:t>3</a:t>
            </a:r>
            <a:r>
              <a:rPr lang="en-US" sz="3200" dirty="0">
                <a:latin typeface="Times New Roman" panose="02020603050405020304" pitchFamily="18" charset="0"/>
                <a:ea typeface="Arial" panose="020B0604020202020204" pitchFamily="34" charset="0"/>
                <a:cs typeface="Times New Roman" panose="02020603050405020304" pitchFamily="18" charset="0"/>
              </a:rPr>
              <a:t>. </a:t>
            </a:r>
          </a:p>
        </p:txBody>
      </p:sp>
      <p:sp>
        <p:nvSpPr>
          <p:cNvPr id="32" name="Rectangle 31"/>
          <p:cNvSpPr/>
          <p:nvPr/>
        </p:nvSpPr>
        <p:spPr>
          <a:xfrm>
            <a:off x="0" y="5047897"/>
            <a:ext cx="11335322" cy="1791260"/>
          </a:xfrm>
          <a:prstGeom prst="rect">
            <a:avLst/>
          </a:prstGeom>
        </p:spPr>
        <p:txBody>
          <a:bodyPr wrap="square">
            <a:spAutoFit/>
          </a:bodyPr>
          <a:lstStyle/>
          <a:p>
            <a:pPr>
              <a:lnSpc>
                <a:spcPct val="115000"/>
              </a:lnSpc>
            </a:pPr>
            <a:r>
              <a:rPr lang="en-US" sz="3200" dirty="0">
                <a:latin typeface="Times New Roman" panose="02020603050405020304" pitchFamily="18" charset="0"/>
                <a:ea typeface="Arial" panose="020B0604020202020204" pitchFamily="34" charset="0"/>
                <a:cs typeface="Times New Roman" panose="02020603050405020304" pitchFamily="18" charset="0"/>
              </a:rPr>
              <a:t>=&gt; N</a:t>
            </a:r>
            <a:r>
              <a:rPr lang="vi-VN" sz="3200" dirty="0">
                <a:latin typeface="Times New Roman" panose="02020603050405020304" pitchFamily="18" charset="0"/>
                <a:ea typeface="Arial" panose="020B0604020202020204" pitchFamily="34" charset="0"/>
                <a:cs typeface="Times New Roman" panose="02020603050405020304" pitchFamily="18" charset="0"/>
              </a:rPr>
              <a:t>gười ra quyết định có thể thích giải pháp trung bình</a:t>
            </a:r>
            <a:r>
              <a:rPr lang="en-US" sz="3200" dirty="0">
                <a:latin typeface="Times New Roman" panose="02020603050405020304" pitchFamily="18" charset="0"/>
                <a:ea typeface="Arial" panose="020B0604020202020204" pitchFamily="34" charset="0"/>
                <a:cs typeface="Times New Roman" panose="02020603050405020304" pitchFamily="18" charset="0"/>
              </a:rPr>
              <a:t> d</a:t>
            </a:r>
            <a:r>
              <a:rPr lang="en-US" sz="3200" baseline="-25000" dirty="0">
                <a:latin typeface="Times New Roman" panose="02020603050405020304" pitchFamily="18" charset="0"/>
                <a:ea typeface="Arial" panose="020B0604020202020204" pitchFamily="34" charset="0"/>
                <a:cs typeface="Times New Roman" panose="02020603050405020304" pitchFamily="18" charset="0"/>
              </a:rPr>
              <a:t>2</a:t>
            </a:r>
            <a:r>
              <a:rPr lang="vi-VN" sz="3200" dirty="0">
                <a:latin typeface="Times New Roman" panose="02020603050405020304" pitchFamily="18" charset="0"/>
                <a:ea typeface="Arial" panose="020B0604020202020204" pitchFamily="34" charset="0"/>
                <a:cs typeface="Times New Roman" panose="02020603050405020304" pitchFamily="18" charset="0"/>
              </a:rPr>
              <a:t> ít rủi ro hơn mặc dù nó có giá trị </a:t>
            </a:r>
            <a:r>
              <a:rPr lang="en-US" sz="3200" dirty="0" err="1">
                <a:latin typeface="Times New Roman" panose="02020603050405020304" pitchFamily="18" charset="0"/>
                <a:ea typeface="Arial" panose="020B0604020202020204" pitchFamily="34" charset="0"/>
                <a:cs typeface="Times New Roman" panose="02020603050405020304" pitchFamily="18" charset="0"/>
              </a:rPr>
              <a:t>kì</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vọng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ít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hơn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2 triệu đô la </a:t>
            </a:r>
            <a:r>
              <a:rPr lang="en-US" sz="3200" dirty="0">
                <a:latin typeface="Times New Roman" panose="02020603050405020304" pitchFamily="18" charset="0"/>
                <a:ea typeface="Arial" panose="020B0604020202020204" pitchFamily="34" charset="0"/>
                <a:cs typeface="Times New Roman" panose="02020603050405020304" pitchFamily="18" charset="0"/>
              </a:rPr>
              <a:t>so </a:t>
            </a:r>
            <a:r>
              <a:rPr lang="vi-VN" sz="3200" dirty="0">
                <a:latin typeface="Times New Roman" panose="02020603050405020304" pitchFamily="18" charset="0"/>
                <a:ea typeface="Arial" panose="020B0604020202020204" pitchFamily="34" charset="0"/>
                <a:cs typeface="Times New Roman" panose="02020603050405020304" pitchFamily="18" charset="0"/>
              </a:rPr>
              <a:t>với giải pháp</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lớn</a:t>
            </a:r>
            <a:r>
              <a:rPr lang="en-US" sz="3200" dirty="0">
                <a:latin typeface="Times New Roman" panose="02020603050405020304" pitchFamily="18" charset="0"/>
                <a:ea typeface="Arial" panose="020B0604020202020204" pitchFamily="34" charset="0"/>
                <a:cs typeface="Times New Roman" panose="02020603050405020304" pitchFamily="18" charset="0"/>
              </a:rPr>
              <a:t> d</a:t>
            </a:r>
            <a:r>
              <a:rPr lang="en-US" sz="3200" baseline="-25000" dirty="0">
                <a:latin typeface="Times New Roman" panose="02020603050405020304" pitchFamily="18" charset="0"/>
                <a:ea typeface="Arial" panose="020B0604020202020204" pitchFamily="34" charset="0"/>
                <a:cs typeface="Times New Roman" panose="02020603050405020304" pitchFamily="18" charset="0"/>
              </a:rPr>
              <a:t>3</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03587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grpId="1" nodeType="with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8" grpId="1"/>
      <p:bldP spid="31"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84E115-2712-D1EC-88E2-CB3051047397}"/>
              </a:ext>
            </a:extLst>
          </p:cNvPr>
          <p:cNvPicPr>
            <a:picLocks noChangeAspect="1"/>
          </p:cNvPicPr>
          <p:nvPr/>
        </p:nvPicPr>
        <p:blipFill>
          <a:blip r:embed="rId2"/>
          <a:stretch>
            <a:fillRect/>
          </a:stretch>
        </p:blipFill>
        <p:spPr>
          <a:xfrm>
            <a:off x="0" y="0"/>
            <a:ext cx="12196384" cy="6475956"/>
          </a:xfrm>
          <a:prstGeom prst="rect">
            <a:avLst/>
          </a:prstGeom>
        </p:spPr>
      </p:pic>
    </p:spTree>
    <p:extLst>
      <p:ext uri="{BB962C8B-B14F-4D97-AF65-F5344CB8AC3E}">
        <p14:creationId xmlns:p14="http://schemas.microsoft.com/office/powerpoint/2010/main" val="2886084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92833" y="139226"/>
            <a:ext cx="11999167" cy="3560975"/>
          </a:xfrm>
          <a:prstGeom prst="rect">
            <a:avLst/>
          </a:prstGeom>
        </p:spPr>
        <p:txBody>
          <a:bodyPr wrap="square">
            <a:spAutoFit/>
          </a:bodyPr>
          <a:lstStyle/>
          <a:p>
            <a:pPr>
              <a:lnSpc>
                <a:spcPct val="115000"/>
              </a:lnSpc>
            </a:pPr>
            <a:r>
              <a:rPr lang="vi-VN"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Phân tích độ nhạy</a:t>
            </a:r>
            <a:endPar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marL="457200" indent="-457200">
              <a:lnSpc>
                <a:spcPct val="115000"/>
              </a:lnSpc>
              <a:buFontTx/>
              <a:buChar char="-"/>
            </a:pPr>
            <a:r>
              <a:rPr lang="en-US" sz="3200" dirty="0">
                <a:latin typeface="Times New Roman" panose="02020603050405020304" pitchFamily="18" charset="0"/>
                <a:ea typeface="Arial" panose="020B0604020202020204" pitchFamily="34" charset="0"/>
                <a:cs typeface="Times New Roman" panose="02020603050405020304" pitchFamily="18" charset="0"/>
              </a:rPr>
              <a:t>X</a:t>
            </a:r>
            <a:r>
              <a:rPr lang="vi-VN" sz="3200" dirty="0">
                <a:latin typeface="Times New Roman" panose="02020603050405020304" pitchFamily="18" charset="0"/>
                <a:ea typeface="Arial" panose="020B0604020202020204" pitchFamily="34" charset="0"/>
                <a:cs typeface="Times New Roman" panose="02020603050405020304" pitchFamily="18" charset="0"/>
              </a:rPr>
              <a:t>ác định các thay đổi về xác suất cho các trạng thái tự nhiên hoặc thay đổi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trong</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lợi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nhuận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ảnh hưởng như thế nào đến quyết định thay thế được đề xuất.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457200" indent="-457200">
              <a:lnSpc>
                <a:spcPct val="115000"/>
              </a:lnSpc>
              <a:buFontTx/>
              <a:buChar char="-"/>
            </a:pPr>
            <a:r>
              <a:rPr lang="vi-VN" sz="3200" dirty="0">
                <a:latin typeface="Times New Roman" panose="02020603050405020304" pitchFamily="18" charset="0"/>
                <a:ea typeface="Arial" panose="020B0604020202020204" pitchFamily="34" charset="0"/>
                <a:cs typeface="Times New Roman" panose="02020603050405020304" pitchFamily="18" charset="0"/>
              </a:rPr>
              <a:t>Phân tích độ nhạy giúp người ra quyết định hiểu đầu vào nào là quan trọng đối với việc lựa chọn phương án quyết định tốt nhất.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5" name="TextBox 14"/>
          <p:cNvSpPr txBox="1"/>
          <p:nvPr/>
        </p:nvSpPr>
        <p:spPr>
          <a:xfrm>
            <a:off x="192833" y="3457606"/>
            <a:ext cx="10638869" cy="1569660"/>
          </a:xfrm>
          <a:prstGeom prst="rect">
            <a:avLst/>
          </a:prstGeom>
          <a:noFill/>
        </p:spPr>
        <p:txBody>
          <a:bodyPr wrap="square" rtlCol="0">
            <a:spAutoFit/>
          </a:bodyPr>
          <a:lstStyle/>
          <a:p>
            <a:r>
              <a:rPr lang="en-US" sz="3200" i="1" u="sng" dirty="0" err="1">
                <a:latin typeface="Times New Roman" panose="02020603050405020304" pitchFamily="18" charset="0"/>
                <a:cs typeface="Times New Roman" panose="02020603050405020304" pitchFamily="18" charset="0"/>
              </a:rPr>
              <a:t>Bài</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toán</a:t>
            </a:r>
            <a:r>
              <a:rPr lang="en-US" sz="3200" i="1" u="sng" dirty="0">
                <a:latin typeface="Times New Roman" panose="02020603050405020304" pitchFamily="18" charset="0"/>
                <a:cs typeface="Times New Roman" panose="02020603050405020304" pitchFamily="18" charset="0"/>
              </a:rPr>
              <a:t> PDC:</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P(s</a:t>
            </a:r>
            <a:r>
              <a:rPr lang="en-US" sz="3200" baseline="-25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 0.2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P(s</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0.8</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endParaRPr lang="en-US" sz="3200" i="1" u="sng" dirty="0">
              <a:latin typeface="Times New Roman" panose="02020603050405020304" pitchFamily="18" charset="0"/>
              <a:cs typeface="Times New Roman" panose="02020603050405020304" pitchFamily="18" charset="0"/>
            </a:endParaRPr>
          </a:p>
        </p:txBody>
      </p:sp>
      <p:sp>
        <p:nvSpPr>
          <p:cNvPr id="17" name="Rectangle 16"/>
          <p:cNvSpPr/>
          <p:nvPr/>
        </p:nvSpPr>
        <p:spPr>
          <a:xfrm>
            <a:off x="192833" y="4553933"/>
            <a:ext cx="6096000" cy="2062103"/>
          </a:xfrm>
          <a:prstGeom prst="rect">
            <a:avLst/>
          </a:prstGeom>
        </p:spPr>
        <p:txBody>
          <a:bodyPr>
            <a:spAutoFit/>
          </a:bodyPr>
          <a:lstStyle/>
          <a:p>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EV(d1) = 0.2(8) + 0.8(7) = 7.2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EV(d2) = 0.2(14) + 0.8(5) = 6.8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EV(d3) = 0.2(20) + 0.8(-9) = </a:t>
            </a:r>
            <a:r>
              <a:rPr lang="vi-VN" sz="3200" dirty="0">
                <a:solidFill>
                  <a:srgbClr val="FF0000"/>
                </a:solidFill>
                <a:latin typeface="Times New Roman" panose="02020603050405020304" pitchFamily="18" charset="0"/>
                <a:cs typeface="Times New Roman" panose="02020603050405020304" pitchFamily="18" charset="0"/>
              </a:rPr>
              <a:t>-3.2</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8" name="Oval Callout 17"/>
          <p:cNvSpPr/>
          <p:nvPr/>
        </p:nvSpPr>
        <p:spPr>
          <a:xfrm>
            <a:off x="7414727" y="3700201"/>
            <a:ext cx="4777273" cy="18847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Thay đổi quyết định được đề xuất có thay thế không? </a:t>
            </a:r>
            <a:endParaRPr lang="en-US" sz="3200" dirty="0">
              <a:solidFill>
                <a:schemeClr val="tx1"/>
              </a:solidFill>
            </a:endParaRPr>
          </a:p>
        </p:txBody>
      </p:sp>
      <p:cxnSp>
        <p:nvCxnSpPr>
          <p:cNvPr id="20" name="Straight Connector 19"/>
          <p:cNvCxnSpPr/>
          <p:nvPr/>
        </p:nvCxnSpPr>
        <p:spPr>
          <a:xfrm>
            <a:off x="6288833" y="4068147"/>
            <a:ext cx="0" cy="2547889"/>
          </a:xfrm>
          <a:prstGeom prst="line">
            <a:avLst/>
          </a:prstGeom>
        </p:spPr>
        <p:style>
          <a:lnRef idx="3">
            <a:schemeClr val="dk1"/>
          </a:lnRef>
          <a:fillRef idx="0">
            <a:schemeClr val="dk1"/>
          </a:fillRef>
          <a:effectRef idx="2">
            <a:schemeClr val="dk1"/>
          </a:effectRef>
          <a:fontRef idx="minor">
            <a:schemeClr val="tx1"/>
          </a:fontRef>
        </p:style>
      </p:cxnSp>
      <p:sp>
        <p:nvSpPr>
          <p:cNvPr id="22" name="Rectangle 21"/>
          <p:cNvSpPr/>
          <p:nvPr/>
        </p:nvSpPr>
        <p:spPr>
          <a:xfrm>
            <a:off x="6638160" y="4068147"/>
            <a:ext cx="5319435" cy="2554545"/>
          </a:xfrm>
          <a:prstGeom prst="rect">
            <a:avLst/>
          </a:prstGeom>
        </p:spPr>
        <p:txBody>
          <a:bodyPr wrap="square">
            <a:spAutoFit/>
          </a:bodyPr>
          <a:lstStyle/>
          <a:p>
            <a:r>
              <a:rPr lang="en-US" sz="3200" dirty="0">
                <a:latin typeface="Times New Roman" panose="02020603050405020304" pitchFamily="18" charset="0"/>
                <a:ea typeface="Arial" panose="020B0604020202020204" pitchFamily="34" charset="0"/>
                <a:cs typeface="Times New Roman" panose="02020603050405020304" pitchFamily="18" charset="0"/>
              </a:rPr>
              <a:t>=&gt; V</a:t>
            </a:r>
            <a:r>
              <a:rPr lang="vi-VN" sz="3200" dirty="0">
                <a:latin typeface="Times New Roman" panose="02020603050405020304" pitchFamily="18" charset="0"/>
                <a:ea typeface="Arial" panose="020B0604020202020204" pitchFamily="34" charset="0"/>
                <a:cs typeface="Times New Roman" panose="02020603050405020304" pitchFamily="18" charset="0"/>
              </a:rPr>
              <a:t>iệc xây dựng tổ hợp chung cư lớn (d</a:t>
            </a:r>
            <a:r>
              <a:rPr lang="en-US" sz="3200" baseline="-25000" dirty="0">
                <a:latin typeface="Times New Roman" panose="02020603050405020304" pitchFamily="18" charset="0"/>
                <a:ea typeface="Arial" panose="020B0604020202020204" pitchFamily="34" charset="0"/>
                <a:cs typeface="Times New Roman" panose="02020603050405020304" pitchFamily="18" charset="0"/>
              </a:rPr>
              <a:t>3</a:t>
            </a:r>
            <a:r>
              <a:rPr lang="vi-VN" sz="3200" dirty="0">
                <a:latin typeface="Times New Roman" panose="02020603050405020304" pitchFamily="18" charset="0"/>
                <a:ea typeface="Arial" panose="020B0604020202020204" pitchFamily="34" charset="0"/>
                <a:cs typeface="Times New Roman" panose="02020603050405020304" pitchFamily="18" charset="0"/>
              </a:rPr>
              <a:t>) là giải pháp thay thế </a:t>
            </a:r>
            <a:r>
              <a:rPr lang="vi-VN" sz="3200" i="1" u="sng" dirty="0">
                <a:latin typeface="Times New Roman" panose="02020603050405020304" pitchFamily="18" charset="0"/>
                <a:ea typeface="Arial" panose="020B0604020202020204" pitchFamily="34" charset="0"/>
                <a:cs typeface="Times New Roman" panose="02020603050405020304" pitchFamily="18" charset="0"/>
              </a:rPr>
              <a:t>ít được ưa thích nhất</a:t>
            </a:r>
            <a:r>
              <a:rPr lang="vi-VN" sz="3200" dirty="0">
                <a:latin typeface="Times New Roman" panose="02020603050405020304" pitchFamily="18" charset="0"/>
                <a:ea typeface="Arial" panose="020B0604020202020204" pitchFamily="34" charset="0"/>
                <a:cs typeface="Times New Roman" panose="02020603050405020304" pitchFamily="18" charset="0"/>
              </a:rPr>
              <a:t> với giá trị kỳ vọng là 3,2 triệu đô la (lỗ)</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8693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xit" presetSubtype="0" fill="hold" grpId="1" nodeType="clickEffect">
                                  <p:stCondLst>
                                    <p:cond delay="0"/>
                                  </p:stCondLst>
                                  <p:childTnLst>
                                    <p:animEffect transition="out" filter="wipe(down)">
                                      <p:cBhvr>
                                        <p:cTn id="18" dur="180" accel="50000">
                                          <p:stCondLst>
                                            <p:cond delay="1820"/>
                                          </p:stCondLst>
                                        </p:cTn>
                                        <p:tgtEl>
                                          <p:spTgt spid="18"/>
                                        </p:tgtEl>
                                      </p:cBhvr>
                                    </p:animEffect>
                                    <p:anim calcmode="lin" valueType="num">
                                      <p:cBhvr>
                                        <p:cTn id="19"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20"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21"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2"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4"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5"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26" dur="26">
                                          <p:stCondLst>
                                            <p:cond delay="620"/>
                                          </p:stCondLst>
                                        </p:cTn>
                                        <p:tgtEl>
                                          <p:spTgt spid="18"/>
                                        </p:tgtEl>
                                      </p:cBhvr>
                                      <p:to x="100000" y="60000"/>
                                    </p:animScale>
                                    <p:animScale>
                                      <p:cBhvr>
                                        <p:cTn id="27" dur="166" decel="50000">
                                          <p:stCondLst>
                                            <p:cond delay="646"/>
                                          </p:stCondLst>
                                        </p:cTn>
                                        <p:tgtEl>
                                          <p:spTgt spid="18"/>
                                        </p:tgtEl>
                                      </p:cBhvr>
                                      <p:to x="100000" y="100000"/>
                                    </p:animScale>
                                    <p:animScale>
                                      <p:cBhvr>
                                        <p:cTn id="28" dur="26">
                                          <p:stCondLst>
                                            <p:cond delay="1312"/>
                                          </p:stCondLst>
                                        </p:cTn>
                                        <p:tgtEl>
                                          <p:spTgt spid="18"/>
                                        </p:tgtEl>
                                      </p:cBhvr>
                                      <p:to x="100000" y="80000"/>
                                    </p:animScale>
                                    <p:animScale>
                                      <p:cBhvr>
                                        <p:cTn id="29" dur="166" decel="50000">
                                          <p:stCondLst>
                                            <p:cond delay="1338"/>
                                          </p:stCondLst>
                                        </p:cTn>
                                        <p:tgtEl>
                                          <p:spTgt spid="18"/>
                                        </p:tgtEl>
                                      </p:cBhvr>
                                      <p:to x="100000" y="100000"/>
                                    </p:animScale>
                                    <p:animScale>
                                      <p:cBhvr>
                                        <p:cTn id="30" dur="26">
                                          <p:stCondLst>
                                            <p:cond delay="1642"/>
                                          </p:stCondLst>
                                        </p:cTn>
                                        <p:tgtEl>
                                          <p:spTgt spid="18"/>
                                        </p:tgtEl>
                                      </p:cBhvr>
                                      <p:to x="100000" y="90000"/>
                                    </p:animScale>
                                    <p:animScale>
                                      <p:cBhvr>
                                        <p:cTn id="31" dur="166" decel="50000">
                                          <p:stCondLst>
                                            <p:cond delay="1668"/>
                                          </p:stCondLst>
                                        </p:cTn>
                                        <p:tgtEl>
                                          <p:spTgt spid="18"/>
                                        </p:tgtEl>
                                      </p:cBhvr>
                                      <p:to x="100000" y="100000"/>
                                    </p:animScale>
                                    <p:animScale>
                                      <p:cBhvr>
                                        <p:cTn id="32" dur="26">
                                          <p:stCondLst>
                                            <p:cond delay="1808"/>
                                          </p:stCondLst>
                                        </p:cTn>
                                        <p:tgtEl>
                                          <p:spTgt spid="18"/>
                                        </p:tgtEl>
                                      </p:cBhvr>
                                      <p:to x="100000" y="95000"/>
                                    </p:animScale>
                                    <p:animScale>
                                      <p:cBhvr>
                                        <p:cTn id="33" dur="166" decel="50000">
                                          <p:stCondLst>
                                            <p:cond delay="1834"/>
                                          </p:stCondLst>
                                        </p:cTn>
                                        <p:tgtEl>
                                          <p:spTgt spid="18"/>
                                        </p:tgtEl>
                                      </p:cBhvr>
                                      <p:to x="100000" y="100000"/>
                                    </p:animScale>
                                    <p:set>
                                      <p:cBhvr>
                                        <p:cTn id="34" dur="1" fill="hold">
                                          <p:stCondLst>
                                            <p:cond delay="1999"/>
                                          </p:stCondLst>
                                        </p:cTn>
                                        <p:tgtEl>
                                          <p:spTgt spid="18"/>
                                        </p:tgtEl>
                                        <p:attrNameLst>
                                          <p:attrName>style.visibility</p:attrName>
                                        </p:attrNameLst>
                                      </p:cBhvr>
                                      <p:to>
                                        <p:strVal val="hidden"/>
                                      </p:to>
                                    </p:se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animBg="1"/>
      <p:bldP spid="18" grpId="1" animBg="1"/>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EDA4F2-A79B-C178-F966-C6E75C03D5F4}"/>
              </a:ext>
            </a:extLst>
          </p:cNvPr>
          <p:cNvPicPr>
            <a:picLocks noChangeAspect="1"/>
          </p:cNvPicPr>
          <p:nvPr/>
        </p:nvPicPr>
        <p:blipFill>
          <a:blip r:embed="rId2"/>
          <a:stretch>
            <a:fillRect/>
          </a:stretch>
        </p:blipFill>
        <p:spPr>
          <a:xfrm>
            <a:off x="2128901" y="162838"/>
            <a:ext cx="8205071" cy="6799146"/>
          </a:xfrm>
          <a:prstGeom prst="rect">
            <a:avLst/>
          </a:prstGeom>
        </p:spPr>
      </p:pic>
    </p:spTree>
    <p:extLst>
      <p:ext uri="{BB962C8B-B14F-4D97-AF65-F5344CB8AC3E}">
        <p14:creationId xmlns:p14="http://schemas.microsoft.com/office/powerpoint/2010/main" val="28717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38629"/>
            <a:ext cx="0" cy="4383314"/>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7951" y="78792"/>
            <a:ext cx="12024049" cy="2554545"/>
          </a:xfrm>
          <a:prstGeom prst="rect">
            <a:avLst/>
          </a:prstGeom>
        </p:spPr>
        <p:txBody>
          <a:bodyPr wrap="square">
            <a:spAutoFit/>
          </a:bodyPr>
          <a:lstStyle/>
          <a:p>
            <a:r>
              <a:rPr lang="vi-VN" sz="3200" dirty="0">
                <a:latin typeface="Times New Roman" panose="02020603050405020304" pitchFamily="18" charset="0"/>
                <a:ea typeface="Arial" panose="020B0604020202020204" pitchFamily="34" charset="0"/>
                <a:cs typeface="Times New Roman" panose="02020603050405020304" pitchFamily="18" charset="0"/>
              </a:rPr>
              <a:t>Do đó, </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vi-VN" sz="3200" dirty="0">
                <a:latin typeface="Times New Roman" panose="02020603050405020304" pitchFamily="18" charset="0"/>
                <a:ea typeface="Arial" panose="020B0604020202020204" pitchFamily="34" charset="0"/>
                <a:cs typeface="Times New Roman" panose="02020603050405020304" pitchFamily="18" charset="0"/>
              </a:rPr>
              <a:t>khi xác suất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nhu</a:t>
            </a:r>
            <a:r>
              <a:rPr lang="vi-VN" sz="3200" dirty="0">
                <a:latin typeface="Times New Roman" panose="02020603050405020304" pitchFamily="18" charset="0"/>
                <a:ea typeface="Arial" panose="020B0604020202020204" pitchFamily="34" charset="0"/>
                <a:cs typeface="Times New Roman" panose="02020603050405020304" pitchFamily="18" charset="0"/>
              </a:rPr>
              <a:t> cầu mạnh là lớn, PDC nên xây dựng khu </a:t>
            </a:r>
            <a:r>
              <a:rPr lang="en-US" sz="3200" dirty="0" err="1">
                <a:latin typeface="Times New Roman" panose="02020603050405020304" pitchFamily="18" charset="0"/>
                <a:ea typeface="Arial" panose="020B0604020202020204" pitchFamily="34" charset="0"/>
                <a:cs typeface="Times New Roman" panose="02020603050405020304" pitchFamily="18" charset="0"/>
              </a:rPr>
              <a:t>chung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cư</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lớn</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vi-VN" sz="3200" dirty="0">
                <a:latin typeface="Times New Roman" panose="02020603050405020304" pitchFamily="18" charset="0"/>
                <a:ea typeface="Arial" panose="020B0604020202020204" pitchFamily="34" charset="0"/>
                <a:cs typeface="Times New Roman" panose="02020603050405020304" pitchFamily="18" charset="0"/>
              </a:rPr>
              <a:t> Khi xác suất nhu cầu mạnh là </a:t>
            </a:r>
            <a:r>
              <a:rPr lang="en-US" sz="3200" dirty="0" err="1">
                <a:latin typeface="Times New Roman" panose="02020603050405020304" pitchFamily="18" charset="0"/>
                <a:ea typeface="Arial" panose="020B0604020202020204" pitchFamily="34" charset="0"/>
                <a:cs typeface="Times New Roman" panose="02020603050405020304" pitchFamily="18" charset="0"/>
              </a:rPr>
              <a:t>nhỏ</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PDC nên xây dựng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khu</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chung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cư</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nhỏ </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167951" y="0"/>
            <a:ext cx="8356455" cy="729430"/>
          </a:xfrm>
          <a:prstGeom prst="rect">
            <a:avLst/>
          </a:prstGeom>
        </p:spPr>
        <p:txBody>
          <a:bodyPr wrap="none">
            <a:spAutoFit/>
          </a:bodyPr>
          <a:lstStyle/>
          <a:p>
            <a:pPr>
              <a:lnSpc>
                <a:spcPct val="115000"/>
              </a:lnSpc>
            </a:pPr>
            <a:r>
              <a:rPr lang="en-US" sz="3600" b="1" u="sng"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a:t>
            </a:r>
            <a:r>
              <a:rPr lang="vi-VN" sz="3600" b="1" u="sng"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Phân tích quyết định với thông tin mẫu</a:t>
            </a:r>
            <a:endParaRPr lang="en-US" sz="3600" u="sng"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9"/>
          <p:cNvSpPr/>
          <p:nvPr/>
        </p:nvSpPr>
        <p:spPr>
          <a:xfrm>
            <a:off x="83975" y="757119"/>
            <a:ext cx="12192000" cy="5755422"/>
          </a:xfrm>
          <a:prstGeom prst="rect">
            <a:avLst/>
          </a:prstGeom>
        </p:spPr>
        <p:txBody>
          <a:bodyPr wrap="square">
            <a:spAutoFit/>
          </a:bodyPr>
          <a:lstStyle/>
          <a:p>
            <a:pPr>
              <a:lnSpc>
                <a:spcPct val="115000"/>
              </a:lnSpc>
            </a:pP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Thông thường, người ra quyết định đánh giá xác suất sơ bộ hoặc các trạng thái </a:t>
            </a:r>
            <a:r>
              <a:rPr lang="en-US" sz="3200" dirty="0" err="1">
                <a:latin typeface="Times New Roman" panose="02020603050405020304" pitchFamily="18" charset="0"/>
                <a:ea typeface="Arial" panose="020B0604020202020204" pitchFamily="34" charset="0"/>
                <a:cs typeface="Times New Roman" panose="02020603050405020304" pitchFamily="18" charset="0"/>
              </a:rPr>
              <a:t>trước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đó</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là các giá trị xác suất tốt nhất có sẵn tại thời điểm đó.</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Tuy nhiên, để đưa ra quyết định tốt nhất có thể</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thì</a:t>
            </a:r>
            <a:r>
              <a:rPr lang="vi-VN" sz="3200" dirty="0">
                <a:latin typeface="Times New Roman" panose="02020603050405020304" pitchFamily="18" charset="0"/>
                <a:ea typeface="Arial" panose="020B0604020202020204" pitchFamily="34" charset="0"/>
                <a:cs typeface="Times New Roman" panose="02020603050405020304" pitchFamily="18" charset="0"/>
              </a:rPr>
              <a:t> người ra quyết định có thể </a:t>
            </a:r>
            <a:r>
              <a:rPr lang="vi-VN" sz="3200" i="1" u="sng" dirty="0">
                <a:latin typeface="Times New Roman" panose="02020603050405020304" pitchFamily="18" charset="0"/>
                <a:ea typeface="Arial" panose="020B0604020202020204" pitchFamily="34" charset="0"/>
                <a:cs typeface="Times New Roman" panose="02020603050405020304" pitchFamily="18" charset="0"/>
              </a:rPr>
              <a:t>muốn tìm thêm thông tin </a:t>
            </a:r>
            <a:r>
              <a:rPr lang="vi-VN" sz="3200" dirty="0">
                <a:latin typeface="Times New Roman" panose="02020603050405020304" pitchFamily="18" charset="0"/>
                <a:ea typeface="Arial" panose="020B0604020202020204" pitchFamily="34" charset="0"/>
                <a:cs typeface="Times New Roman" panose="02020603050405020304" pitchFamily="18" charset="0"/>
              </a:rPr>
              <a:t>về các trạng thái tự nhiên.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Thông tin mới này có thể được sử dụng để sửa đổi hoặc cập nhật các xác suất trước đó để quyết định cuối cùng </a:t>
            </a:r>
            <a:r>
              <a:rPr lang="en-US" sz="3200" dirty="0" err="1">
                <a:latin typeface="Times New Roman" panose="02020603050405020304" pitchFamily="18" charset="0"/>
                <a:ea typeface="Arial" panose="020B0604020202020204" pitchFamily="34" charset="0"/>
                <a:cs typeface="Times New Roman" panose="02020603050405020304" pitchFamily="18" charset="0"/>
              </a:rPr>
              <a:t>chính</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xác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Lấy mẫu nguyên liệu, thử nghiệm sản phẩm và nghiên cứu thị trường là những ví dụ về các thí nghiệm (hoặc nghiên cứu) có thể cho phép quản lý sửa đổi hoặc cập nhật các xác suất tự nhiên.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Những khả năng sửa đổi này được gọi là </a:t>
            </a:r>
            <a:r>
              <a:rPr lang="vi-VN" sz="3200" b="1" i="1" dirty="0">
                <a:latin typeface="Times New Roman" panose="02020603050405020304" pitchFamily="18" charset="0"/>
                <a:ea typeface="Arial" panose="020B0604020202020204" pitchFamily="34" charset="0"/>
                <a:cs typeface="Times New Roman" panose="02020603050405020304" pitchFamily="18" charset="0"/>
              </a:rPr>
              <a:t>xác suất hậu nghiệm</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683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A31A2BC4-B9F0-FEFF-D99B-4DF61A6D9D6D}"/>
              </a:ext>
            </a:extLst>
          </p:cNvPr>
          <p:cNvPicPr>
            <a:picLocks noChangeAspect="1"/>
          </p:cNvPicPr>
          <p:nvPr/>
        </p:nvPicPr>
        <p:blipFill>
          <a:blip r:embed="rId2">
            <a:alphaModFix amt="40000"/>
          </a:blip>
          <a:srcRect t="1415" b="14315"/>
          <a:stretch/>
        </p:blipFill>
        <p:spPr>
          <a:xfrm>
            <a:off x="20" y="1282"/>
            <a:ext cx="12191980" cy="6856718"/>
          </a:xfrm>
          <a:prstGeom prst="rect">
            <a:avLst/>
          </a:prstGeom>
        </p:spPr>
      </p:pic>
      <p:sp>
        <p:nvSpPr>
          <p:cNvPr id="1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F9B47C-A09D-CC18-D050-9488B4BFAEB7}"/>
              </a:ext>
            </a:extLst>
          </p:cNvPr>
          <p:cNvSpPr>
            <a:spLocks noGrp="1"/>
          </p:cNvSpPr>
          <p:nvPr>
            <p:ph idx="4294967295"/>
          </p:nvPr>
        </p:nvSpPr>
        <p:spPr>
          <a:xfrm>
            <a:off x="-75610" y="255639"/>
            <a:ext cx="12188952" cy="6014195"/>
          </a:xfrm>
        </p:spPr>
        <p:txBody>
          <a:bodyPr vert="horz" lIns="91440" tIns="45720" rIns="91440" bIns="45720" rtlCol="0">
            <a:normAutofit lnSpcReduction="10000"/>
          </a:bodyPr>
          <a:lstStyle/>
          <a:p>
            <a:r>
              <a:rPr lang="en-US" sz="3200" b="0" i="0" dirty="0">
                <a:solidFill>
                  <a:schemeClr val="bg1"/>
                </a:solidFill>
                <a:effectLst/>
              </a:rPr>
              <a:t>Decision analysis can be used to develop an optimal strategy when a decision maker is faced with several decision alternatives and an uncertain or risk-filled pattern of future events.</a:t>
            </a:r>
          </a:p>
          <a:p>
            <a:pPr lvl="1"/>
            <a:endParaRPr lang="en-US" sz="2800" b="0" i="0" dirty="0">
              <a:solidFill>
                <a:schemeClr val="bg1"/>
              </a:solidFill>
              <a:effectLst/>
            </a:endParaRPr>
          </a:p>
          <a:p>
            <a:pPr lvl="1"/>
            <a:r>
              <a:rPr lang="en-US" sz="2800" b="0" i="0" dirty="0">
                <a:solidFill>
                  <a:schemeClr val="bg1"/>
                </a:solidFill>
                <a:effectLst/>
              </a:rPr>
              <a:t>Ohio Edison used decision analysis to choose the best type of particulate control equipment for coal-fired generating units when it faced future uncertainties concerning sulfur content restrictions, construction costs, and so on.</a:t>
            </a:r>
          </a:p>
          <a:p>
            <a:pPr lvl="1"/>
            <a:r>
              <a:rPr lang="en-US" sz="2800" b="0" i="0" dirty="0">
                <a:solidFill>
                  <a:schemeClr val="bg1"/>
                </a:solidFill>
                <a:effectLst/>
              </a:rPr>
              <a:t>The State of North Carolina used decision analysis in evaluating whether to implement a medical screening test to detect metabolic disorders in newborns.</a:t>
            </a:r>
          </a:p>
          <a:p>
            <a:pPr lvl="1"/>
            <a:r>
              <a:rPr lang="en-US" sz="2800" b="0" i="0" dirty="0">
                <a:solidFill>
                  <a:schemeClr val="bg1"/>
                </a:solidFill>
                <a:effectLst/>
              </a:rPr>
              <a:t>The Q.M. in Action, </a:t>
            </a:r>
            <a:r>
              <a:rPr lang="en-US" sz="2800" b="0" i="0" dirty="0" err="1">
                <a:solidFill>
                  <a:schemeClr val="bg1"/>
                </a:solidFill>
                <a:effectLst/>
              </a:rPr>
              <a:t>Phytopharm’s</a:t>
            </a:r>
            <a:r>
              <a:rPr lang="en-US" sz="2800" b="0" i="0" dirty="0">
                <a:solidFill>
                  <a:schemeClr val="bg1"/>
                </a:solidFill>
                <a:effectLst/>
              </a:rPr>
              <a:t> New Product Research and Development, discusses the use of decision analysis to manage </a:t>
            </a:r>
            <a:r>
              <a:rPr lang="en-US" sz="2800" b="0" i="0" dirty="0" err="1">
                <a:solidFill>
                  <a:schemeClr val="bg1"/>
                </a:solidFill>
                <a:effectLst/>
              </a:rPr>
              <a:t>Phytopharm’s</a:t>
            </a:r>
            <a:r>
              <a:rPr lang="en-US" sz="2800" b="0" i="0" dirty="0">
                <a:solidFill>
                  <a:schemeClr val="bg1"/>
                </a:solidFill>
                <a:effectLst/>
              </a:rPr>
              <a:t> pipeline of pharmaceutical products, which have long development times and relatively high levels of uncertainty.</a:t>
            </a:r>
            <a:endParaRPr lang="en-US" sz="2800" dirty="0">
              <a:solidFill>
                <a:schemeClr val="bg1"/>
              </a:solidFill>
            </a:endParaRPr>
          </a:p>
        </p:txBody>
      </p:sp>
    </p:spTree>
    <p:extLst>
      <p:ext uri="{BB962C8B-B14F-4D97-AF65-F5344CB8AC3E}">
        <p14:creationId xmlns:p14="http://schemas.microsoft.com/office/powerpoint/2010/main" val="375957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088295" cy="729430"/>
          </a:xfrm>
          <a:prstGeom prst="rect">
            <a:avLst/>
          </a:prstGeom>
        </p:spPr>
        <p:txBody>
          <a:bodyPr wrap="square">
            <a:spAutoFit/>
          </a:bodyPr>
          <a:lstStyle/>
          <a:p>
            <a:pPr>
              <a:lnSpc>
                <a:spcPct val="115000"/>
              </a:lnSpc>
            </a:pP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Sơ đồ ảnh hưởng</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3041738" y="5906061"/>
            <a:ext cx="9150262" cy="584775"/>
          </a:xfrm>
          <a:prstGeom prst="rect">
            <a:avLst/>
          </a:prstGeom>
        </p:spPr>
        <p:txBody>
          <a:bodyPr wrap="none">
            <a:spAutoFit/>
          </a:bodyPr>
          <a:lstStyle/>
          <a:p>
            <a:r>
              <a:rPr lang="en-US" sz="3200" b="1" i="1" dirty="0" err="1">
                <a:latin typeface="Times New Roman" panose="02020603050405020304" pitchFamily="18" charset="0"/>
                <a:cs typeface="Times New Roman" panose="02020603050405020304" pitchFamily="18" charset="0"/>
              </a:rPr>
              <a:t>Hình</a:t>
            </a:r>
            <a:r>
              <a:rPr lang="en-US" sz="3200" b="1" i="1" dirty="0">
                <a:latin typeface="Times New Roman" panose="02020603050405020304" pitchFamily="18" charset="0"/>
                <a:cs typeface="Times New Roman" panose="02020603050405020304" pitchFamily="18" charset="0"/>
              </a:rPr>
              <a:t> 4.7</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Sơ đồ ảnh hưởng cho bài toán PDC mở rộng</a:t>
            </a:r>
            <a:endParaRPr lang="en-US" sz="3200" b="0" i="0" dirty="0">
              <a:effectLst/>
              <a:latin typeface="Times New Roman" panose="02020603050405020304" pitchFamily="18" charset="0"/>
              <a:cs typeface="Times New Roman" panose="02020603050405020304" pitchFamily="18" charset="0"/>
            </a:endParaRPr>
          </a:p>
        </p:txBody>
      </p:sp>
      <p:sp>
        <p:nvSpPr>
          <p:cNvPr id="5" name="Rectangle 4"/>
          <p:cNvSpPr/>
          <p:nvPr/>
        </p:nvSpPr>
        <p:spPr>
          <a:xfrm>
            <a:off x="160328" y="537594"/>
            <a:ext cx="4767637" cy="5509200"/>
          </a:xfrm>
          <a:prstGeom prst="rect">
            <a:avLst/>
          </a:prstGeom>
        </p:spPr>
        <p:txBody>
          <a:bodyPr wrap="square">
            <a:spAutoFit/>
          </a:bodyPr>
          <a:lstStyle/>
          <a:p>
            <a:r>
              <a:rPr lang="en-US" sz="3200" dirty="0">
                <a:latin typeface="Times New Roman" panose="02020603050405020304" pitchFamily="18" charset="0"/>
                <a:ea typeface="Arial" panose="020B0604020202020204" pitchFamily="34" charset="0"/>
                <a:cs typeface="Times New Roman" panose="02020603050405020304" pitchFamily="18" charset="0"/>
              </a:rPr>
              <a:t>=&gt; </a:t>
            </a:r>
          </a:p>
          <a:p>
            <a:pPr marL="457200" indent="-457200">
              <a:buFont typeface="Arial" panose="020B0604020202020204" pitchFamily="34" charset="0"/>
              <a:buChar char="•"/>
            </a:pPr>
            <a:r>
              <a:rPr lang="en-US" sz="3200" dirty="0">
                <a:latin typeface="Times New Roman" panose="02020603050405020304" pitchFamily="18" charset="0"/>
                <a:ea typeface="Arial" panose="020B0604020202020204" pitchFamily="34" charset="0"/>
                <a:cs typeface="Times New Roman" panose="02020603050405020304" pitchFamily="18" charset="0"/>
              </a:rPr>
              <a:t> N</a:t>
            </a:r>
            <a:r>
              <a:rPr lang="vi-VN" sz="3200" dirty="0">
                <a:latin typeface="Times New Roman" panose="02020603050405020304" pitchFamily="18" charset="0"/>
                <a:ea typeface="Arial" panose="020B0604020202020204" pitchFamily="34" charset="0"/>
                <a:cs typeface="Times New Roman" panose="02020603050405020304" pitchFamily="18" charset="0"/>
              </a:rPr>
              <a:t>hu cầu ảnh hưởng cả kết quả nghiên cứu và lợi nhuận</a:t>
            </a:r>
            <a:r>
              <a:rPr lang="en-US" sz="3200" dirty="0">
                <a:latin typeface="Times New Roman" panose="02020603050405020304" pitchFamily="18" charset="0"/>
                <a:ea typeface="Arial" panose="020B0604020202020204" pitchFamily="34" charset="0"/>
                <a:cs typeface="Times New Roman" panose="02020603050405020304" pitchFamily="18" charset="0"/>
              </a:rPr>
              <a: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Q</a:t>
            </a:r>
            <a:r>
              <a:rPr lang="vi-VN" sz="3200" dirty="0">
                <a:latin typeface="Times New Roman" panose="02020603050405020304" pitchFamily="18" charset="0"/>
                <a:cs typeface="Times New Roman" panose="02020603050405020304" pitchFamily="18" charset="0"/>
              </a:rPr>
              <a:t>uyết định tiến hành nghiên cứu không thực sự ảnh hưởng đến kết quả nghiên cứu</a:t>
            </a:r>
            <a:r>
              <a:rPr lang="en-US" sz="32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K</a:t>
            </a:r>
            <a:r>
              <a:rPr lang="vi-VN" sz="3200" dirty="0">
                <a:latin typeface="Times New Roman" panose="02020603050405020304" pitchFamily="18" charset="0"/>
                <a:cs typeface="Times New Roman" panose="02020603050405020304" pitchFamily="18" charset="0"/>
              </a:rPr>
              <a:t>ích thước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và </a:t>
            </a:r>
            <a:r>
              <a:rPr lang="en-US" sz="3200" dirty="0">
                <a:latin typeface="Times New Roman" panose="02020603050405020304" pitchFamily="18" charset="0"/>
                <a:cs typeface="Times New Roman" panose="02020603050405020304" pitchFamily="18" charset="0"/>
              </a:rPr>
              <a:t>n</a:t>
            </a:r>
            <a:r>
              <a:rPr lang="vi-VN" sz="3200" dirty="0">
                <a:latin typeface="Times New Roman" panose="02020603050405020304" pitchFamily="18" charset="0"/>
                <a:cs typeface="Times New Roman" panose="02020603050405020304" pitchFamily="18" charset="0"/>
              </a:rPr>
              <a:t>hu cầu đều ảnh hưởng đến lợi nhuận.</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8295" y="183655"/>
            <a:ext cx="8407019" cy="5202550"/>
          </a:xfrm>
          <a:prstGeom prst="rect">
            <a:avLst/>
          </a:prstGeom>
        </p:spPr>
      </p:pic>
    </p:spTree>
    <p:extLst>
      <p:ext uri="{BB962C8B-B14F-4D97-AF65-F5344CB8AC3E}">
        <p14:creationId xmlns:p14="http://schemas.microsoft.com/office/powerpoint/2010/main" val="3540812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232" y="0"/>
            <a:ext cx="3326552" cy="729430"/>
          </a:xfrm>
          <a:prstGeom prst="rect">
            <a:avLst/>
          </a:prstGeom>
        </p:spPr>
        <p:txBody>
          <a:bodyPr wrap="none">
            <a:spAutoFit/>
          </a:bodyPr>
          <a:lstStyle/>
          <a:p>
            <a:pPr>
              <a:lnSpc>
                <a:spcPct val="115000"/>
              </a:lnSpc>
            </a:pPr>
            <a:r>
              <a:rPr lang="vi-VN"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Cây quyết định </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199232" y="5473504"/>
            <a:ext cx="7153290" cy="1446550"/>
          </a:xfrm>
          <a:prstGeom prst="rect">
            <a:avLst/>
          </a:prstGeom>
        </p:spPr>
        <p:txBody>
          <a:bodyPr wrap="square">
            <a:spAutoFit/>
          </a:bodyPr>
          <a:lstStyle/>
          <a:p>
            <a:r>
              <a:rPr lang="en-US" sz="3200" b="1" i="1" dirty="0" err="1">
                <a:latin typeface="Times New Roman" panose="02020603050405020304" pitchFamily="18" charset="0"/>
                <a:ea typeface="Arial" panose="020B0604020202020204" pitchFamily="34" charset="0"/>
                <a:cs typeface="Times New Roman" panose="02020603050405020304" pitchFamily="18" charset="0"/>
              </a:rPr>
              <a:t>Hình</a:t>
            </a:r>
            <a:r>
              <a:rPr lang="en-US" sz="3200" b="1" i="1" dirty="0">
                <a:latin typeface="Times New Roman" panose="02020603050405020304" pitchFamily="18" charset="0"/>
                <a:ea typeface="Arial" panose="020B0604020202020204" pitchFamily="34" charset="0"/>
                <a:cs typeface="Times New Roman" panose="02020603050405020304" pitchFamily="18" charset="0"/>
              </a:rPr>
              <a:t> 4.8</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Cây</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quyết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định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về</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vi-VN" sz="2800" dirty="0">
                <a:latin typeface="Times New Roman" panose="02020603050405020304" pitchFamily="18" charset="0"/>
                <a:ea typeface="Arial" panose="020B0604020202020204" pitchFamily="34" charset="0"/>
                <a:cs typeface="Times New Roman" panose="02020603050405020304" pitchFamily="18" charset="0"/>
              </a:rPr>
              <a:t>ấn đề PDC với thông tin mẫu cho thấy chuỗi logic cho các quyết định và các sự kiện cơ hội</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8935" y="518800"/>
            <a:ext cx="7097307" cy="5016758"/>
          </a:xfrm>
          <a:prstGeom prst="rect">
            <a:avLst/>
          </a:prstGeom>
        </p:spPr>
        <p:txBody>
          <a:bodyPr wrap="square">
            <a:spAutoFit/>
          </a:bodyPr>
          <a:lstStyle/>
          <a:p>
            <a:pPr marL="285750" indent="-285750">
              <a:buFontTx/>
              <a:buChar char="-"/>
            </a:pPr>
            <a:r>
              <a:rPr lang="vi-VN" sz="3200" dirty="0">
                <a:latin typeface="Times New Roman" panose="02020603050405020304" pitchFamily="18" charset="0"/>
                <a:ea typeface="Arial" panose="020B0604020202020204" pitchFamily="34" charset="0"/>
                <a:cs typeface="Times New Roman" panose="02020603050405020304" pitchFamily="18" charset="0"/>
              </a:rPr>
              <a:t>PDC phải quyết định xem nghiên cứu thị trường có nên được tiến hành hay không.</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285750" indent="-285750">
              <a:buFontTx/>
              <a:buChar char="-"/>
            </a:pPr>
            <a:r>
              <a:rPr lang="vi-VN" sz="3200" dirty="0">
                <a:latin typeface="Times New Roman" panose="02020603050405020304" pitchFamily="18" charset="0"/>
                <a:ea typeface="Arial" panose="020B0604020202020204" pitchFamily="34" charset="0"/>
                <a:cs typeface="Times New Roman" panose="02020603050405020304" pitchFamily="18" charset="0"/>
              </a:rPr>
              <a:t> Nếu nó được thực hiện, PDC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phải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p>
          <a:p>
            <a:pPr marL="285750" indent="-285750">
              <a:buFont typeface="Arial" panose="020B0604020202020204" pitchFamily="34" charset="0"/>
              <a:buChar char="•"/>
            </a:pPr>
            <a:r>
              <a:rPr lang="vi-VN" sz="3200" dirty="0">
                <a:latin typeface="Times New Roman" panose="02020603050405020304" pitchFamily="18" charset="0"/>
                <a:ea typeface="Arial" panose="020B0604020202020204" pitchFamily="34" charset="0"/>
                <a:cs typeface="Times New Roman" panose="02020603050405020304" pitchFamily="18" charset="0"/>
              </a:rPr>
              <a:t> đưa ra quyết định về quy mô của dự án chung cư nếu báo cáo nghiên cứu thị trường thuận lợi </a:t>
            </a:r>
            <a:r>
              <a:rPr lang="en-US" sz="3200" dirty="0">
                <a:latin typeface="Times New Roman" panose="02020603050405020304" pitchFamily="18" charset="0"/>
                <a:ea typeface="Arial" panose="020B0604020202020204" pitchFamily="34" charset="0"/>
                <a:cs typeface="Times New Roman" panose="02020603050405020304" pitchFamily="18" charset="0"/>
              </a:rPr>
              <a:t>.</a:t>
            </a:r>
          </a:p>
          <a:p>
            <a:pPr marL="285750" indent="-285750">
              <a:buFont typeface="Arial" panose="020B0604020202020204" pitchFamily="34" charset="0"/>
              <a:buChar char="•"/>
            </a:pPr>
            <a:r>
              <a:rPr lang="vi-VN" sz="3200" dirty="0">
                <a:latin typeface="Times New Roman" panose="02020603050405020304" pitchFamily="18" charset="0"/>
                <a:ea typeface="Arial" panose="020B0604020202020204" pitchFamily="34" charset="0"/>
                <a:cs typeface="Times New Roman" panose="02020603050405020304" pitchFamily="18" charset="0"/>
              </a:rPr>
              <a:t>một quyết định khác về quy mô của dự án chung cư nếu báo cáo nghiên cứu thị trường không thuận lợi. </a:t>
            </a:r>
            <a:endParaRPr lang="en-US" sz="3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057B6F7-EC65-FBA1-0DDC-F65A42CCCD33}"/>
              </a:ext>
            </a:extLst>
          </p:cNvPr>
          <p:cNvPicPr>
            <a:picLocks noChangeAspect="1"/>
          </p:cNvPicPr>
          <p:nvPr/>
        </p:nvPicPr>
        <p:blipFill>
          <a:blip r:embed="rId2"/>
          <a:stretch>
            <a:fillRect/>
          </a:stretch>
        </p:blipFill>
        <p:spPr>
          <a:xfrm>
            <a:off x="6903218" y="62054"/>
            <a:ext cx="5288781" cy="6858000"/>
          </a:xfrm>
          <a:prstGeom prst="rect">
            <a:avLst/>
          </a:prstGeom>
        </p:spPr>
      </p:pic>
    </p:spTree>
    <p:extLst>
      <p:ext uri="{BB962C8B-B14F-4D97-AF65-F5344CB8AC3E}">
        <p14:creationId xmlns:p14="http://schemas.microsoft.com/office/powerpoint/2010/main" val="3418560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2" y="0"/>
            <a:ext cx="12017828" cy="1077218"/>
          </a:xfrm>
          <a:prstGeom prst="rect">
            <a:avLst/>
          </a:prstGeom>
        </p:spPr>
        <p:txBody>
          <a:bodyPr wrap="square">
            <a:spAutoFit/>
          </a:bodyPr>
          <a:lstStyle/>
          <a:p>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Phân tích cây quyết định và lựa chọn một chiến lược tối ưu yêu cầu chúng ta biết </a:t>
            </a:r>
            <a:r>
              <a:rPr lang="vi-VN" sz="3200" b="1" dirty="0">
                <a:latin typeface="Times New Roman" panose="02020603050405020304" pitchFamily="18" charset="0"/>
                <a:ea typeface="Arial" panose="020B0604020202020204" pitchFamily="34" charset="0"/>
                <a:cs typeface="Times New Roman" panose="02020603050405020304" pitchFamily="18" charset="0"/>
              </a:rPr>
              <a:t>xác suất nhánh </a:t>
            </a:r>
            <a:r>
              <a:rPr lang="vi-VN" sz="3200" dirty="0">
                <a:latin typeface="Times New Roman" panose="02020603050405020304" pitchFamily="18" charset="0"/>
                <a:ea typeface="Arial" panose="020B0604020202020204" pitchFamily="34" charset="0"/>
                <a:cs typeface="Times New Roman" panose="02020603050405020304" pitchFamily="18" charset="0"/>
              </a:rPr>
              <a:t>tương ứng với tất cả các nút cơ hội. </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174172" y="0"/>
            <a:ext cx="12254204" cy="6951647"/>
          </a:xfrm>
          <a:prstGeom prst="rect">
            <a:avLst/>
          </a:prstGeom>
        </p:spPr>
        <p:txBody>
          <a:bodyPr wrap="square">
            <a:spAutoFit/>
          </a:bodyPr>
          <a:lstStyle/>
          <a:p>
            <a:pPr>
              <a:lnSpc>
                <a:spcPct val="115000"/>
              </a:lnSpc>
            </a:pPr>
            <a:r>
              <a:rPr lang="vi-VN" sz="3000" dirty="0">
                <a:latin typeface="Times New Roman" panose="02020603050405020304" pitchFamily="18" charset="0"/>
                <a:ea typeface="Arial" panose="020B0604020202020204" pitchFamily="34" charset="0"/>
                <a:cs typeface="Times New Roman" panose="02020603050405020304" pitchFamily="18" charset="0"/>
              </a:rPr>
              <a:t>PDC đã phát triển các xác suất chi nhánh sau:</a:t>
            </a:r>
            <a:endParaRPr lang="en-US" sz="3000" dirty="0">
              <a:latin typeface="Times New Roman" panose="02020603050405020304" pitchFamily="18" charset="0"/>
              <a:ea typeface="Arial" panose="020B0604020202020204" pitchFamily="34" charset="0"/>
              <a:cs typeface="Times New Roman" panose="02020603050405020304" pitchFamily="18" charset="0"/>
            </a:endParaRPr>
          </a:p>
          <a:p>
            <a:pPr marL="457200" indent="-457200">
              <a:lnSpc>
                <a:spcPct val="115000"/>
              </a:lnSpc>
              <a:buFont typeface="Arial" panose="020B0604020202020204" pitchFamily="34" charset="0"/>
              <a:buChar char="•"/>
            </a:pPr>
            <a:r>
              <a:rPr lang="vi-VN" sz="3000" dirty="0">
                <a:latin typeface="Times New Roman" panose="02020603050405020304" pitchFamily="18" charset="0"/>
                <a:ea typeface="Arial" panose="020B0604020202020204" pitchFamily="34" charset="0"/>
                <a:cs typeface="Times New Roman" panose="02020603050405020304" pitchFamily="18" charset="0"/>
              </a:rPr>
              <a:t> Nếu nghiên cứu thị trường được thực hiện</a:t>
            </a:r>
            <a:r>
              <a:rPr lang="en-US" sz="3000" dirty="0">
                <a:latin typeface="Times New Roman" panose="02020603050405020304" pitchFamily="18" charset="0"/>
                <a:ea typeface="Arial" panose="020B0604020202020204" pitchFamily="34" charset="0"/>
                <a:cs typeface="Times New Roman" panose="02020603050405020304" pitchFamily="18" charset="0"/>
              </a:rPr>
              <a:t>:</a:t>
            </a:r>
          </a:p>
          <a:p>
            <a:pPr>
              <a:lnSpc>
                <a:spcPct val="115000"/>
              </a:lnSpc>
            </a:pPr>
            <a:r>
              <a:rPr lang="en-US" sz="3000" dirty="0">
                <a:latin typeface="Times New Roman" panose="02020603050405020304" pitchFamily="18" charset="0"/>
                <a:ea typeface="Arial" panose="020B0604020202020204" pitchFamily="34" charset="0"/>
                <a:cs typeface="Times New Roman" panose="02020603050405020304" pitchFamily="18" charset="0"/>
              </a:rPr>
              <a:t>             P </a:t>
            </a:r>
            <a:r>
              <a:rPr lang="vi-VN" sz="3000" dirty="0">
                <a:latin typeface="Times New Roman" panose="02020603050405020304" pitchFamily="18" charset="0"/>
                <a:ea typeface="Arial" panose="020B0604020202020204" pitchFamily="34" charset="0"/>
                <a:cs typeface="Times New Roman" panose="02020603050405020304" pitchFamily="18" charset="0"/>
              </a:rPr>
              <a:t>(Báo cáo thuận lợi) = 0,77</a:t>
            </a:r>
            <a:endParaRPr lang="en-US" sz="3000" dirty="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a:latin typeface="Times New Roman" panose="02020603050405020304" pitchFamily="18" charset="0"/>
                <a:ea typeface="Arial" panose="020B0604020202020204" pitchFamily="34" charset="0"/>
                <a:cs typeface="Times New Roman" panose="02020603050405020304" pitchFamily="18" charset="0"/>
              </a:rPr>
              <a:t>P (Báo cáo không thuận lợi) = 0,23</a:t>
            </a:r>
            <a:endParaRPr lang="en-US" sz="3000" dirty="0">
              <a:latin typeface="Times New Roman" panose="02020603050405020304" pitchFamily="18" charset="0"/>
              <a:ea typeface="Arial" panose="020B0604020202020204" pitchFamily="34" charset="0"/>
              <a:cs typeface="Times New Roman" panose="02020603050405020304" pitchFamily="18" charset="0"/>
            </a:endParaRPr>
          </a:p>
          <a:p>
            <a:pPr marL="457200" indent="-457200">
              <a:lnSpc>
                <a:spcPct val="115000"/>
              </a:lnSpc>
              <a:buFont typeface="Arial" panose="020B0604020202020204" pitchFamily="34" charset="0"/>
              <a:buChar char="•"/>
            </a:pPr>
            <a:r>
              <a:rPr lang="vi-VN" sz="3000" dirty="0">
                <a:latin typeface="Times New Roman" panose="02020603050405020304" pitchFamily="18" charset="0"/>
                <a:ea typeface="Arial" panose="020B0604020202020204" pitchFamily="34" charset="0"/>
                <a:cs typeface="Times New Roman" panose="02020603050405020304" pitchFamily="18" charset="0"/>
              </a:rPr>
              <a:t> Nếu báo cáo nghiên cứu thị trường thuận lợi</a:t>
            </a:r>
            <a:endParaRPr lang="en-US" sz="3000" dirty="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a:latin typeface="Times New Roman" panose="02020603050405020304" pitchFamily="18" charset="0"/>
                <a:ea typeface="Arial" panose="020B0604020202020204" pitchFamily="34" charset="0"/>
                <a:cs typeface="Times New Roman" panose="02020603050405020304" pitchFamily="18" charset="0"/>
              </a:rPr>
              <a:t>P (Nhu cầu mạnh đưa ra một báo cáo thuận lợi) = 0,94</a:t>
            </a:r>
            <a:endParaRPr lang="en-US" sz="3000" dirty="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a:latin typeface="Times New Roman" panose="02020603050405020304" pitchFamily="18" charset="0"/>
                <a:ea typeface="Arial" panose="020B0604020202020204" pitchFamily="34" charset="0"/>
                <a:cs typeface="Times New Roman" panose="02020603050405020304" pitchFamily="18" charset="0"/>
              </a:rPr>
              <a:t>P (Nhu cầu yếu cho một báo cáo thuận lợi) = 0,06 </a:t>
            </a:r>
            <a:endParaRPr lang="en-US" sz="3000" dirty="0">
              <a:latin typeface="Times New Roman" panose="02020603050405020304" pitchFamily="18" charset="0"/>
              <a:ea typeface="Arial" panose="020B0604020202020204" pitchFamily="34" charset="0"/>
              <a:cs typeface="Times New Roman" panose="02020603050405020304" pitchFamily="18" charset="0"/>
            </a:endParaRPr>
          </a:p>
          <a:p>
            <a:pPr marL="457200" indent="-457200">
              <a:lnSpc>
                <a:spcPct val="115000"/>
              </a:lnSpc>
              <a:buFont typeface="Arial" panose="020B0604020202020204" pitchFamily="34" charset="0"/>
              <a:buChar char="•"/>
            </a:pPr>
            <a:r>
              <a:rPr lang="vi-VN" sz="3000" dirty="0">
                <a:latin typeface="Times New Roman" panose="02020603050405020304" pitchFamily="18" charset="0"/>
                <a:ea typeface="Arial" panose="020B0604020202020204" pitchFamily="34" charset="0"/>
                <a:cs typeface="Times New Roman" panose="02020603050405020304" pitchFamily="18" charset="0"/>
              </a:rPr>
              <a:t>Nếu báo cáo nghiên cứu thị trường không thuận lợi</a:t>
            </a:r>
            <a:endParaRPr lang="en-US" sz="3000" dirty="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a:latin typeface="Times New Roman" panose="02020603050405020304" pitchFamily="18" charset="0"/>
                <a:ea typeface="Arial" panose="020B0604020202020204" pitchFamily="34" charset="0"/>
                <a:cs typeface="Times New Roman" panose="02020603050405020304" pitchFamily="18" charset="0"/>
              </a:rPr>
              <a:t>P (Nhu cầu mạnh mẽ đưa ra một báo cáo thuận lợi) = 0,35</a:t>
            </a:r>
            <a:endParaRPr lang="en-US" sz="3000" dirty="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a:latin typeface="Times New Roman" panose="02020603050405020304" pitchFamily="18" charset="0"/>
                <a:ea typeface="Arial" panose="020B0604020202020204" pitchFamily="34" charset="0"/>
                <a:cs typeface="Times New Roman" panose="02020603050405020304" pitchFamily="18" charset="0"/>
              </a:rPr>
              <a:t>P (Nhu cầu yếu cho một báo cáo thuận lợi) = 0,65 </a:t>
            </a:r>
            <a:endParaRPr lang="en-US" sz="3000" dirty="0">
              <a:latin typeface="Times New Roman" panose="02020603050405020304" pitchFamily="18" charset="0"/>
              <a:ea typeface="Arial" panose="020B0604020202020204" pitchFamily="34" charset="0"/>
              <a:cs typeface="Times New Roman" panose="02020603050405020304" pitchFamily="18" charset="0"/>
            </a:endParaRPr>
          </a:p>
          <a:p>
            <a:pPr marL="457200" indent="-457200">
              <a:lnSpc>
                <a:spcPct val="115000"/>
              </a:lnSpc>
              <a:buFont typeface="Arial" panose="020B0604020202020204" pitchFamily="34" charset="0"/>
              <a:buChar char="•"/>
            </a:pPr>
            <a:r>
              <a:rPr lang="vi-VN" sz="3000" dirty="0">
                <a:latin typeface="Times New Roman" panose="02020603050405020304" pitchFamily="18" charset="0"/>
                <a:ea typeface="Arial" panose="020B0604020202020204" pitchFamily="34" charset="0"/>
                <a:cs typeface="Times New Roman" panose="02020603050405020304" pitchFamily="18" charset="0"/>
              </a:rPr>
              <a:t>Nếu báo cáo nghiên cứu thị trường không được thực hiện, xác suất trước đó sẽ được áp dụng. P (Nhu cầu mạnh) = 0,80</a:t>
            </a:r>
            <a:endParaRPr lang="en-US" sz="3000" dirty="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a:latin typeface="Times New Roman" panose="02020603050405020304" pitchFamily="18" charset="0"/>
                <a:ea typeface="Arial" panose="020B0604020202020204" pitchFamily="34" charset="0"/>
                <a:cs typeface="Times New Roman" panose="02020603050405020304" pitchFamily="18" charset="0"/>
              </a:rPr>
              <a:t>P (Nhu cầu yếu) = 0,20</a:t>
            </a:r>
            <a:endParaRPr lang="en-US" sz="30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581147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1CBA58-E893-278C-1F83-FE5531EA4AAE}"/>
              </a:ext>
            </a:extLst>
          </p:cNvPr>
          <p:cNvPicPr>
            <a:picLocks noChangeAspect="1"/>
          </p:cNvPicPr>
          <p:nvPr/>
        </p:nvPicPr>
        <p:blipFill>
          <a:blip r:embed="rId2"/>
          <a:stretch>
            <a:fillRect/>
          </a:stretch>
        </p:blipFill>
        <p:spPr>
          <a:xfrm>
            <a:off x="3408925" y="0"/>
            <a:ext cx="5374150" cy="6858000"/>
          </a:xfrm>
          <a:prstGeom prst="rect">
            <a:avLst/>
          </a:prstGeom>
        </p:spPr>
      </p:pic>
    </p:spTree>
    <p:extLst>
      <p:ext uri="{BB962C8B-B14F-4D97-AF65-F5344CB8AC3E}">
        <p14:creationId xmlns:p14="http://schemas.microsoft.com/office/powerpoint/2010/main" val="8998223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89" y="18661"/>
            <a:ext cx="4576894" cy="646331"/>
          </a:xfrm>
          <a:prstGeom prst="rect">
            <a:avLst/>
          </a:prstGeom>
        </p:spPr>
        <p:txBody>
          <a:bodyPr wrap="none">
            <a:spAutoFit/>
          </a:bodyPr>
          <a:lstStyle/>
          <a:p>
            <a:r>
              <a:rPr lang="en-US" sz="3600" b="1" dirty="0" err="1">
                <a:solidFill>
                  <a:srgbClr val="002060"/>
                </a:solidFill>
                <a:latin typeface="Times New Roman" panose="02020603050405020304" pitchFamily="18" charset="0"/>
                <a:cs typeface="Times New Roman" panose="02020603050405020304" pitchFamily="18" charset="0"/>
              </a:rPr>
              <a:t>Chiến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lược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quyết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định</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15787" y="905529"/>
            <a:ext cx="11534089" cy="6001643"/>
          </a:xfrm>
          <a:prstGeom prst="rect">
            <a:avLst/>
          </a:prstGeom>
        </p:spPr>
        <p:txBody>
          <a:bodyPr wrap="square">
            <a:spAutoFit/>
          </a:bodyPr>
          <a:lstStyle/>
          <a:p>
            <a:pPr>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p>
          <a:p>
            <a:pPr>
              <a:defRPr/>
            </a:pP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qua </a:t>
            </a:r>
            <a:r>
              <a:rPr lang="en-US" sz="3200" dirty="0" err="1">
                <a:solidFill>
                  <a:srgbClr val="002060"/>
                </a:solidFill>
                <a:latin typeface="Times New Roman" pitchFamily="18" charset="0"/>
                <a:cs typeface="Times New Roman" pitchFamily="18" charset="0"/>
              </a:rPr>
              <a:t>cây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quyết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a:t>
            </a:r>
          </a:p>
          <a:p>
            <a:pPr marL="800100" lvl="1" indent="-342900">
              <a:buFont typeface="Arial" panose="020B0604020202020204" pitchFamily="34" charset="0"/>
              <a:buAutoNum type="arabicPeriod"/>
              <a:defRPr/>
            </a:pP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nút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nhuận</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cuối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a:t>
            </a:r>
          </a:p>
          <a:p>
            <a:pPr marL="800100" lvl="1" indent="-342900">
              <a:buFont typeface="Arial" panose="020B0604020202020204" pitchFamily="34" charset="0"/>
              <a:buAutoNum type="arabicPeriod"/>
              <a:defRPr/>
            </a:pP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nút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Gía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nút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a:t>
            </a:r>
          </a:p>
          <a:p>
            <a:pPr marL="342900" indent="-342900">
              <a:buFont typeface="Arial" panose="020B0604020202020204" pitchFamily="34" charset="0"/>
              <a:buAutoNum type="arabicPeriod"/>
              <a:defRPr/>
            </a:pP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828585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1357" y="1466429"/>
            <a:ext cx="7653130"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EV (</a:t>
            </a:r>
            <a:r>
              <a:rPr lang="en-US" sz="3200" dirty="0" err="1">
                <a:latin typeface="Times New Roman" panose="02020603050405020304" pitchFamily="18" charset="0"/>
                <a:cs typeface="Times New Roman" panose="02020603050405020304" pitchFamily="18" charset="0"/>
              </a:rPr>
              <a:t>Nút</a:t>
            </a:r>
            <a:r>
              <a:rPr lang="en-US" sz="3200" dirty="0">
                <a:latin typeface="Times New Roman" panose="02020603050405020304" pitchFamily="18" charset="0"/>
                <a:cs typeface="Times New Roman" panose="02020603050405020304" pitchFamily="18" charset="0"/>
              </a:rPr>
              <a:t> 6) = 0.94(8) + 0.06(7) = 7.94</a:t>
            </a:r>
          </a:p>
          <a:p>
            <a:r>
              <a:rPr lang="en-US" sz="3200" dirty="0">
                <a:latin typeface="Times New Roman" panose="02020603050405020304" pitchFamily="18" charset="0"/>
                <a:cs typeface="Times New Roman" panose="02020603050405020304" pitchFamily="18" charset="0"/>
              </a:rPr>
              <a:t>EV (</a:t>
            </a:r>
            <a:r>
              <a:rPr lang="en-US" sz="3200" dirty="0" err="1">
                <a:latin typeface="Times New Roman" panose="02020603050405020304" pitchFamily="18" charset="0"/>
                <a:cs typeface="Times New Roman" panose="02020603050405020304" pitchFamily="18" charset="0"/>
              </a:rPr>
              <a:t>Nút</a:t>
            </a:r>
            <a:r>
              <a:rPr lang="en-US" sz="3200" dirty="0">
                <a:latin typeface="Times New Roman" panose="02020603050405020304" pitchFamily="18" charset="0"/>
                <a:cs typeface="Times New Roman" panose="02020603050405020304" pitchFamily="18" charset="0"/>
              </a:rPr>
              <a:t> 7) = 0.94(14) + 0.06(5) = 13.46</a:t>
            </a:r>
          </a:p>
          <a:p>
            <a:r>
              <a:rPr lang="en-US" sz="3200" dirty="0">
                <a:latin typeface="Times New Roman" panose="02020603050405020304" pitchFamily="18" charset="0"/>
                <a:cs typeface="Times New Roman" panose="02020603050405020304" pitchFamily="18" charset="0"/>
              </a:rPr>
              <a:t>EV (</a:t>
            </a:r>
            <a:r>
              <a:rPr lang="en-US" sz="3200" dirty="0" err="1">
                <a:latin typeface="Times New Roman" panose="02020603050405020304" pitchFamily="18" charset="0"/>
                <a:cs typeface="Times New Roman" panose="02020603050405020304" pitchFamily="18" charset="0"/>
              </a:rPr>
              <a:t>Nút</a:t>
            </a:r>
            <a:r>
              <a:rPr lang="en-US" sz="3200" dirty="0">
                <a:latin typeface="Times New Roman" panose="02020603050405020304" pitchFamily="18" charset="0"/>
                <a:cs typeface="Times New Roman" panose="02020603050405020304" pitchFamily="18" charset="0"/>
              </a:rPr>
              <a:t> 8) = </a:t>
            </a:r>
            <a:r>
              <a:rPr lang="nn-NO" sz="3200" dirty="0">
                <a:latin typeface="Times New Roman" panose="02020603050405020304" pitchFamily="18" charset="0"/>
                <a:cs typeface="Times New Roman" panose="02020603050405020304" pitchFamily="18" charset="0"/>
              </a:rPr>
              <a:t>0.94 (20) + 0.06(-9) =18.26</a:t>
            </a:r>
          </a:p>
          <a:p>
            <a:r>
              <a:rPr lang="nn-NO" sz="3200" dirty="0">
                <a:latin typeface="Times New Roman" panose="02020603050405020304" pitchFamily="18" charset="0"/>
                <a:cs typeface="Times New Roman" panose="02020603050405020304" pitchFamily="18" charset="0"/>
              </a:rPr>
              <a:t>EV (Nút 9) =  0.35(8) + </a:t>
            </a:r>
            <a:r>
              <a:rPr lang="en-US" sz="3200" dirty="0">
                <a:latin typeface="Times New Roman" panose="02020603050405020304" pitchFamily="18" charset="0"/>
                <a:cs typeface="Times New Roman" panose="02020603050405020304" pitchFamily="18" charset="0"/>
              </a:rPr>
              <a:t>0,65(7) = 7,35</a:t>
            </a:r>
          </a:p>
          <a:p>
            <a:r>
              <a:rPr lang="en-US" sz="3200" dirty="0">
                <a:latin typeface="Times New Roman" panose="02020603050405020304" pitchFamily="18" charset="0"/>
                <a:cs typeface="Times New Roman" panose="02020603050405020304" pitchFamily="18" charset="0"/>
              </a:rPr>
              <a:t>EV (</a:t>
            </a:r>
            <a:r>
              <a:rPr lang="en-US" sz="3200" dirty="0" err="1">
                <a:latin typeface="Times New Roman" panose="02020603050405020304" pitchFamily="18" charset="0"/>
                <a:cs typeface="Times New Roman" panose="02020603050405020304" pitchFamily="18" charset="0"/>
              </a:rPr>
              <a:t>Nút</a:t>
            </a:r>
            <a:r>
              <a:rPr lang="en-US" sz="3200" dirty="0">
                <a:latin typeface="Times New Roman" panose="02020603050405020304" pitchFamily="18" charset="0"/>
                <a:cs typeface="Times New Roman" panose="02020603050405020304" pitchFamily="18" charset="0"/>
              </a:rPr>
              <a:t> 10) = 0,35(14) + 0,65(5) = 8,15</a:t>
            </a:r>
          </a:p>
          <a:p>
            <a:r>
              <a:rPr lang="en-US" sz="3200" dirty="0">
                <a:latin typeface="Times New Roman" panose="02020603050405020304" pitchFamily="18" charset="0"/>
                <a:cs typeface="Times New Roman" panose="02020603050405020304" pitchFamily="18" charset="0"/>
              </a:rPr>
              <a:t>EV (</a:t>
            </a:r>
            <a:r>
              <a:rPr lang="en-US" sz="3200" dirty="0" err="1">
                <a:latin typeface="Times New Roman" panose="02020603050405020304" pitchFamily="18" charset="0"/>
                <a:cs typeface="Times New Roman" panose="02020603050405020304" pitchFamily="18" charset="0"/>
              </a:rPr>
              <a:t>Nút</a:t>
            </a:r>
            <a:r>
              <a:rPr lang="en-US" sz="3200" dirty="0">
                <a:latin typeface="Times New Roman" panose="02020603050405020304" pitchFamily="18" charset="0"/>
                <a:cs typeface="Times New Roman" panose="02020603050405020304" pitchFamily="18" charset="0"/>
              </a:rPr>
              <a:t> 11) = 0,35(20) + 0,65(-9) = 1,15</a:t>
            </a:r>
          </a:p>
          <a:p>
            <a:r>
              <a:rPr lang="en-US" sz="3200" dirty="0">
                <a:latin typeface="Times New Roman" panose="02020603050405020304" pitchFamily="18" charset="0"/>
                <a:cs typeface="Times New Roman" panose="02020603050405020304" pitchFamily="18" charset="0"/>
              </a:rPr>
              <a:t>EV (</a:t>
            </a:r>
            <a:r>
              <a:rPr lang="en-US" sz="3200" dirty="0" err="1">
                <a:latin typeface="Times New Roman" panose="02020603050405020304" pitchFamily="18" charset="0"/>
                <a:cs typeface="Times New Roman" panose="02020603050405020304" pitchFamily="18" charset="0"/>
              </a:rPr>
              <a:t>Nút</a:t>
            </a:r>
            <a:r>
              <a:rPr lang="en-US" sz="3200" dirty="0">
                <a:latin typeface="Times New Roman" panose="02020603050405020304" pitchFamily="18" charset="0"/>
                <a:cs typeface="Times New Roman" panose="02020603050405020304" pitchFamily="18" charset="0"/>
              </a:rPr>
              <a:t> 12) =  0,80 (8) + 0,20 (7) = 7.80 </a:t>
            </a:r>
          </a:p>
          <a:p>
            <a:r>
              <a:rPr lang="en-US" sz="3200" dirty="0">
                <a:latin typeface="Times New Roman" panose="02020603050405020304" pitchFamily="18" charset="0"/>
                <a:cs typeface="Times New Roman" panose="02020603050405020304" pitchFamily="18" charset="0"/>
              </a:rPr>
              <a:t>EV (</a:t>
            </a:r>
            <a:r>
              <a:rPr lang="en-US" sz="3200" dirty="0" err="1">
                <a:latin typeface="Times New Roman" panose="02020603050405020304" pitchFamily="18" charset="0"/>
                <a:cs typeface="Times New Roman" panose="02020603050405020304" pitchFamily="18" charset="0"/>
              </a:rPr>
              <a:t>Nút</a:t>
            </a:r>
            <a:r>
              <a:rPr lang="en-US" sz="3200" dirty="0">
                <a:latin typeface="Times New Roman" panose="02020603050405020304" pitchFamily="18" charset="0"/>
                <a:cs typeface="Times New Roman" panose="02020603050405020304" pitchFamily="18" charset="0"/>
              </a:rPr>
              <a:t> 13) = 0.80 (14) + 0.20(5) = 12.20 EV (</a:t>
            </a:r>
            <a:r>
              <a:rPr lang="en-US" sz="3200" dirty="0" err="1">
                <a:latin typeface="Times New Roman" panose="02020603050405020304" pitchFamily="18" charset="0"/>
                <a:cs typeface="Times New Roman" panose="02020603050405020304" pitchFamily="18" charset="0"/>
              </a:rPr>
              <a:t>Nút</a:t>
            </a:r>
            <a:r>
              <a:rPr lang="en-US" sz="3200" dirty="0">
                <a:latin typeface="Times New Roman" panose="02020603050405020304" pitchFamily="18" charset="0"/>
                <a:cs typeface="Times New Roman" panose="02020603050405020304" pitchFamily="18" charset="0"/>
              </a:rPr>
              <a:t> 14) =  0.80 (20) + 0.20 (-9) = 14.20</a:t>
            </a:r>
          </a:p>
        </p:txBody>
      </p:sp>
      <p:sp>
        <p:nvSpPr>
          <p:cNvPr id="5" name="TextBox 4"/>
          <p:cNvSpPr txBox="1"/>
          <p:nvPr/>
        </p:nvSpPr>
        <p:spPr>
          <a:xfrm>
            <a:off x="1928191" y="596348"/>
            <a:ext cx="59635" cy="369332"/>
          </a:xfrm>
          <a:prstGeom prst="rect">
            <a:avLst/>
          </a:prstGeom>
          <a:noFill/>
        </p:spPr>
        <p:txBody>
          <a:bodyPr wrap="square" rtlCol="0">
            <a:spAutoFit/>
          </a:bodyPr>
          <a:lstStyle/>
          <a:p>
            <a:endParaRPr lang="en-US" dirty="0"/>
          </a:p>
        </p:txBody>
      </p:sp>
      <p:sp>
        <p:nvSpPr>
          <p:cNvPr id="6" name="TextBox 5"/>
          <p:cNvSpPr txBox="1"/>
          <p:nvPr/>
        </p:nvSpPr>
        <p:spPr>
          <a:xfrm>
            <a:off x="318052" y="95599"/>
            <a:ext cx="11608905"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vượt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14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5944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3DC2D1-4500-A318-E16C-717306A371DC}"/>
              </a:ext>
            </a:extLst>
          </p:cNvPr>
          <p:cNvPicPr>
            <a:picLocks noChangeAspect="1"/>
          </p:cNvPicPr>
          <p:nvPr/>
        </p:nvPicPr>
        <p:blipFill>
          <a:blip r:embed="rId2"/>
          <a:stretch>
            <a:fillRect/>
          </a:stretch>
        </p:blipFill>
        <p:spPr>
          <a:xfrm>
            <a:off x="3300533" y="0"/>
            <a:ext cx="5590933" cy="6858000"/>
          </a:xfrm>
          <a:prstGeom prst="rect">
            <a:avLst/>
          </a:prstGeom>
        </p:spPr>
      </p:pic>
    </p:spTree>
    <p:extLst>
      <p:ext uri="{BB962C8B-B14F-4D97-AF65-F5344CB8AC3E}">
        <p14:creationId xmlns:p14="http://schemas.microsoft.com/office/powerpoint/2010/main" val="3240582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037B9-B776-A19D-C7F1-373443B1D5FB}"/>
              </a:ext>
            </a:extLst>
          </p:cNvPr>
          <p:cNvPicPr>
            <a:picLocks noChangeAspect="1"/>
          </p:cNvPicPr>
          <p:nvPr/>
        </p:nvPicPr>
        <p:blipFill>
          <a:blip r:embed="rId2"/>
          <a:stretch>
            <a:fillRect/>
          </a:stretch>
        </p:blipFill>
        <p:spPr>
          <a:xfrm>
            <a:off x="2752725" y="161925"/>
            <a:ext cx="6686550" cy="6534150"/>
          </a:xfrm>
          <a:prstGeom prst="rect">
            <a:avLst/>
          </a:prstGeom>
        </p:spPr>
      </p:pic>
    </p:spTree>
    <p:extLst>
      <p:ext uri="{BB962C8B-B14F-4D97-AF65-F5344CB8AC3E}">
        <p14:creationId xmlns:p14="http://schemas.microsoft.com/office/powerpoint/2010/main" val="118418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46226" cy="3539430"/>
          </a:xfrm>
          <a:prstGeom prst="rect">
            <a:avLst/>
          </a:prstGeom>
        </p:spPr>
        <p:txBody>
          <a:bodyPr wrap="square">
            <a:spAutoFit/>
          </a:bodyPr>
          <a:lstStyle/>
          <a:p>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thực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V</a:t>
            </a:r>
            <a:r>
              <a:rPr lang="vi-VN" sz="3200" dirty="0">
                <a:latin typeface="Times New Roman" panose="02020603050405020304" pitchFamily="18" charset="0"/>
                <a:cs typeface="Times New Roman" panose="02020603050405020304" pitchFamily="18" charset="0"/>
              </a:rPr>
              <a:t>ẽ một cây quyết định bao gồm các nút quyết định và cơ hội và các nhánh mô tả bản chất tuần tự của vấn đề</a:t>
            </a:r>
            <a:endParaRPr lang="en-US" sz="32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X</a:t>
            </a:r>
            <a:r>
              <a:rPr lang="vi-VN" sz="3200" dirty="0">
                <a:latin typeface="Times New Roman" panose="02020603050405020304" pitchFamily="18" charset="0"/>
                <a:cs typeface="Times New Roman" panose="02020603050405020304" pitchFamily="18" charset="0"/>
              </a:rPr>
              <a:t>ác định xác suất cho tất cả các kết quả cơ hội.</a:t>
            </a:r>
            <a:endParaRPr lang="en-US" sz="32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ính giá trị mong đợi ở tất cả các nút cơ hội và chọn nhánh quyết định tốt nhất ở tất cả các nút quyết định.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Trình tự các nhánh quyết định </a:t>
            </a:r>
            <a:r>
              <a:rPr lang="en-US" sz="3200" dirty="0" err="1">
                <a:latin typeface="Times New Roman" panose="02020603050405020304" pitchFamily="18" charset="0"/>
                <a:cs typeface="Times New Roman" panose="02020603050405020304" pitchFamily="18" charset="0"/>
              </a:rPr>
              <a:t>tối</a:t>
            </a:r>
            <a:r>
              <a:rPr lang="vi-VN" sz="3200" dirty="0">
                <a:latin typeface="Times New Roman" panose="02020603050405020304" pitchFamily="18" charset="0"/>
                <a:cs typeface="Times New Roman" panose="02020603050405020304" pitchFamily="18" charset="0"/>
              </a:rPr>
              <a:t> ưu xác định chiến lược quyết định </a:t>
            </a:r>
            <a:r>
              <a:rPr lang="vi-VN" sz="3200" u="sng" dirty="0">
                <a:latin typeface="Times New Roman" panose="02020603050405020304" pitchFamily="18" charset="0"/>
                <a:cs typeface="Times New Roman" panose="02020603050405020304" pitchFamily="18" charset="0"/>
              </a:rPr>
              <a:t>tối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ưu cho vấn đề.</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3551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579" y="0"/>
            <a:ext cx="2572820" cy="646331"/>
          </a:xfrm>
          <a:prstGeom prst="rect">
            <a:avLst/>
          </a:prstGeom>
        </p:spPr>
        <p:txBody>
          <a:bodyPr wrap="none">
            <a:spAutoFit/>
          </a:bodyPr>
          <a:lstStyle/>
          <a:p>
            <a:r>
              <a:rPr lang="en-US" sz="3600" b="1" dirty="0" err="1">
                <a:solidFill>
                  <a:srgbClr val="002060"/>
                </a:solidFill>
                <a:latin typeface="Times New Roman" pitchFamily="18" charset="0"/>
                <a:cs typeface="Times New Roman" pitchFamily="18" charset="0"/>
              </a:rPr>
              <a:t>Hồ</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rủi</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ro</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E0A8A55-CE16-FE9F-E8C8-70D3FBD6AFBA}"/>
              </a:ext>
            </a:extLst>
          </p:cNvPr>
          <p:cNvPicPr>
            <a:picLocks noChangeAspect="1"/>
          </p:cNvPicPr>
          <p:nvPr/>
        </p:nvPicPr>
        <p:blipFill>
          <a:blip r:embed="rId3"/>
          <a:stretch>
            <a:fillRect/>
          </a:stretch>
        </p:blipFill>
        <p:spPr>
          <a:xfrm>
            <a:off x="2072914" y="542201"/>
            <a:ext cx="9998507" cy="6315799"/>
          </a:xfrm>
          <a:prstGeom prst="rect">
            <a:avLst/>
          </a:prstGeom>
        </p:spPr>
      </p:pic>
    </p:spTree>
    <p:extLst>
      <p:ext uri="{BB962C8B-B14F-4D97-AF65-F5344CB8AC3E}">
        <p14:creationId xmlns:p14="http://schemas.microsoft.com/office/powerpoint/2010/main" val="779274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A31A2BC4-B9F0-FEFF-D99B-4DF61A6D9D6D}"/>
              </a:ext>
            </a:extLst>
          </p:cNvPr>
          <p:cNvPicPr>
            <a:picLocks noChangeAspect="1"/>
          </p:cNvPicPr>
          <p:nvPr/>
        </p:nvPicPr>
        <p:blipFill>
          <a:blip r:embed="rId2">
            <a:alphaModFix amt="40000"/>
          </a:blip>
          <a:srcRect t="1415" b="14315"/>
          <a:stretch/>
        </p:blipFill>
        <p:spPr>
          <a:xfrm>
            <a:off x="20" y="1282"/>
            <a:ext cx="12191980" cy="6856718"/>
          </a:xfrm>
          <a:prstGeom prst="rect">
            <a:avLst/>
          </a:prstGeom>
        </p:spPr>
      </p:pic>
      <p:sp>
        <p:nvSpPr>
          <p:cNvPr id="1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42C014D1-4B89-9417-3CBC-7682ABD4198C}"/>
              </a:ext>
            </a:extLst>
          </p:cNvPr>
          <p:cNvGraphicFramePr>
            <a:graphicFrameLocks noGrp="1"/>
          </p:cNvGraphicFramePr>
          <p:nvPr>
            <p:ph idx="4294967295"/>
            <p:extLst>
              <p:ext uri="{D42A27DB-BD31-4B8C-83A1-F6EECF244321}">
                <p14:modId xmlns:p14="http://schemas.microsoft.com/office/powerpoint/2010/main" val="3312552431"/>
              </p:ext>
            </p:extLst>
          </p:nvPr>
        </p:nvGraphicFramePr>
        <p:xfrm>
          <a:off x="-75610" y="0"/>
          <a:ext cx="12188952" cy="6014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142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323285"/>
            <a:ext cx="12192000" cy="2923877"/>
          </a:xfrm>
          <a:prstGeom prst="rect">
            <a:avLst/>
          </a:prstGeom>
          <a:noFill/>
        </p:spPr>
        <p:txBody>
          <a:bodyPr wrap="square" rtlCol="0">
            <a:spAutoFit/>
          </a:bodyPr>
          <a:lstStyle/>
          <a:p>
            <a:pPr>
              <a:lnSpc>
                <a:spcPct val="115000"/>
              </a:lnSpc>
              <a:spcAft>
                <a:spcPts val="0"/>
              </a:spcAft>
            </a:pPr>
            <a:r>
              <a:rPr lang="en-US" sz="3200" dirty="0" err="1">
                <a:latin typeface="Times New Roman" pitchFamily="18" charset="0"/>
                <a:ea typeface="Times New Roman"/>
                <a:cs typeface="Times New Roman" pitchFamily="18" charset="0"/>
              </a:rPr>
              <a:t>Số</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liệu</a:t>
            </a:r>
            <a:r>
              <a:rPr lang="en-US" sz="3200" dirty="0">
                <a:latin typeface="Times New Roman" pitchFamily="18" charset="0"/>
                <a:ea typeface="Times New Roman"/>
                <a:cs typeface="Times New Roman" pitchFamily="18" charset="0"/>
              </a:rPr>
              <a:t> 4.14 </a:t>
            </a:r>
            <a:r>
              <a:rPr lang="en-US" sz="3200" dirty="0" err="1">
                <a:latin typeface="Times New Roman" pitchFamily="18" charset="0"/>
                <a:ea typeface="Times New Roman"/>
                <a:cs typeface="Times New Roman" pitchFamily="18" charset="0"/>
              </a:rPr>
              <a:t>là</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bảng</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đồ</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hoạ</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cho</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hồ</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sơ</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rủi</a:t>
            </a:r>
            <a:r>
              <a:rPr lang="en-US" sz="3200" dirty="0">
                <a:latin typeface="Times New Roman" pitchFamily="18" charset="0"/>
                <a:ea typeface="Times New Roman"/>
                <a:cs typeface="Times New Roman" pitchFamily="18" charset="0"/>
              </a:rPr>
              <a:t> ro. </a:t>
            </a:r>
            <a:r>
              <a:rPr lang="en-US" sz="3200" dirty="0" err="1">
                <a:latin typeface="Times New Roman" pitchFamily="18" charset="0"/>
                <a:ea typeface="Times New Roman"/>
                <a:cs typeface="Times New Roman" pitchFamily="18" charset="0"/>
              </a:rPr>
              <a:t>Đối</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chiếu</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với</a:t>
            </a:r>
            <a:r>
              <a:rPr lang="en-US" sz="3200" dirty="0">
                <a:latin typeface="Times New Roman" pitchFamily="18" charset="0"/>
                <a:ea typeface="Times New Roman"/>
                <a:cs typeface="Times New Roman" pitchFamily="18" charset="0"/>
              </a:rPr>
              <a:t> 4.5 -&gt; </a:t>
            </a:r>
            <a:r>
              <a:rPr lang="en-US" sz="3200" dirty="0" err="1">
                <a:latin typeface="Times New Roman" pitchFamily="18" charset="0"/>
                <a:ea typeface="Times New Roman"/>
                <a:cs typeface="Times New Roman" pitchFamily="18" charset="0"/>
              </a:rPr>
              <a:t>hồ</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sơ</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rủi</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ro</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thay</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đổi</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bởi</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chiến</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lược</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nghiên</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cứu</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thị</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trường</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Việc</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nghiên</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cứu</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thị</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trường</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đã</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giảm</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xác</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suất</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lợi</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nhuận</a:t>
            </a:r>
            <a:r>
              <a:rPr lang="en-US" sz="3200" dirty="0">
                <a:latin typeface="Times New Roman" pitchFamily="18" charset="0"/>
                <a:ea typeface="Times New Roman"/>
                <a:cs typeface="Times New Roman" pitchFamily="18" charset="0"/>
              </a:rPr>
              <a:t> 9tr </a:t>
            </a:r>
            <a:r>
              <a:rPr lang="en-US" sz="3200" dirty="0" err="1">
                <a:latin typeface="Times New Roman" pitchFamily="18" charset="0"/>
                <a:ea typeface="Times New Roman"/>
                <a:cs typeface="Times New Roman" pitchFamily="18" charset="0"/>
              </a:rPr>
              <a:t>đô</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từ</a:t>
            </a:r>
            <a:r>
              <a:rPr lang="en-US" sz="3200" dirty="0">
                <a:latin typeface="Times New Roman" pitchFamily="18" charset="0"/>
                <a:ea typeface="Times New Roman"/>
                <a:cs typeface="Times New Roman" pitchFamily="18" charset="0"/>
              </a:rPr>
              <a:t> 0.2 </a:t>
            </a:r>
            <a:r>
              <a:rPr lang="en-US" sz="3200" dirty="0" err="1">
                <a:latin typeface="Times New Roman" pitchFamily="18" charset="0"/>
                <a:ea typeface="Times New Roman"/>
                <a:cs typeface="Times New Roman" pitchFamily="18" charset="0"/>
              </a:rPr>
              <a:t>xuống</a:t>
            </a:r>
            <a:r>
              <a:rPr lang="en-US" sz="3200" dirty="0">
                <a:latin typeface="Times New Roman" pitchFamily="18" charset="0"/>
                <a:ea typeface="Times New Roman"/>
                <a:cs typeface="Times New Roman" pitchFamily="18" charset="0"/>
              </a:rPr>
              <a:t> 0.05; </a:t>
            </a:r>
          </a:p>
          <a:p>
            <a:pPr>
              <a:lnSpc>
                <a:spcPct val="115000"/>
              </a:lnSpc>
              <a:spcAft>
                <a:spcPts val="0"/>
              </a:spcAft>
            </a:pPr>
            <a:r>
              <a:rPr lang="en-US" sz="3200" dirty="0">
                <a:latin typeface="Times New Roman" pitchFamily="18" charset="0"/>
                <a:ea typeface="Times New Roman"/>
                <a:cs typeface="Times New Roman" pitchFamily="18" charset="0"/>
              </a:rPr>
              <a:t>=&gt; Ban </a:t>
            </a:r>
            <a:r>
              <a:rPr lang="en-US" sz="3200" dirty="0" err="1">
                <a:latin typeface="Times New Roman" pitchFamily="18" charset="0"/>
                <a:ea typeface="Times New Roman"/>
                <a:cs typeface="Times New Roman" pitchFamily="18" charset="0"/>
              </a:rPr>
              <a:t>quản</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lý</a:t>
            </a:r>
            <a:r>
              <a:rPr lang="en-US" sz="3200" dirty="0">
                <a:latin typeface="Times New Roman" pitchFamily="18" charset="0"/>
                <a:ea typeface="Times New Roman"/>
                <a:cs typeface="Times New Roman" pitchFamily="18" charset="0"/>
              </a:rPr>
              <a:t> PDC </a:t>
            </a:r>
            <a:r>
              <a:rPr lang="en-US" sz="3200" dirty="0" err="1">
                <a:latin typeface="Times New Roman" pitchFamily="18" charset="0"/>
                <a:ea typeface="Times New Roman"/>
                <a:cs typeface="Times New Roman" pitchFamily="18" charset="0"/>
              </a:rPr>
              <a:t>có</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thể</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thấy</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sự</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giảm</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đáng</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kể</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của</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rủi</a:t>
            </a:r>
            <a:r>
              <a:rPr lang="en-US" sz="3200" dirty="0">
                <a:latin typeface="Times New Roman" pitchFamily="18" charset="0"/>
                <a:ea typeface="Times New Roman"/>
                <a:cs typeface="Times New Roman" pitchFamily="18" charset="0"/>
              </a:rPr>
              <a:t> </a:t>
            </a:r>
            <a:r>
              <a:rPr lang="en-US" sz="3200" dirty="0" err="1">
                <a:latin typeface="Times New Roman" pitchFamily="18" charset="0"/>
                <a:ea typeface="Times New Roman"/>
                <a:cs typeface="Times New Roman" pitchFamily="18" charset="0"/>
              </a:rPr>
              <a:t>ro</a:t>
            </a:r>
            <a:endParaRPr lang="en-US" sz="3200" dirty="0">
              <a:latin typeface="Times New Roman" pitchFamily="18" charset="0"/>
              <a:ea typeface="Calibri"/>
              <a:cs typeface="Times New Roman" pitchFamily="18" charset="0"/>
            </a:endParaRPr>
          </a:p>
          <a:p>
            <a:pPr>
              <a:lnSpc>
                <a:spcPct val="115000"/>
              </a:lnSpc>
              <a:spcAft>
                <a:spcPts val="0"/>
              </a:spcAft>
            </a:pPr>
            <a:r>
              <a:rPr lang="en-US" sz="3200" dirty="0">
                <a:latin typeface="Times New Roman" pitchFamily="18" charset="0"/>
                <a:ea typeface="Times New Roman"/>
                <a:cs typeface="Times New Roman" pitchFamily="18" charset="0"/>
              </a:rPr>
              <a:t> </a:t>
            </a:r>
            <a:endParaRPr lang="en-US" sz="3200" dirty="0">
              <a:latin typeface="Times New Roman" pitchFamily="18" charset="0"/>
              <a:ea typeface="Calibri"/>
              <a:cs typeface="Times New Roman" pitchFamily="18" charset="0"/>
            </a:endParaRPr>
          </a:p>
        </p:txBody>
      </p:sp>
      <p:pic>
        <p:nvPicPr>
          <p:cNvPr id="8" name="Picture 7">
            <a:extLst>
              <a:ext uri="{FF2B5EF4-FFF2-40B4-BE49-F238E27FC236}">
                <a16:creationId xmlns:a16="http://schemas.microsoft.com/office/drawing/2014/main" id="{38CD8FBB-35B6-81BA-CFF3-F02CC6859E19}"/>
              </a:ext>
            </a:extLst>
          </p:cNvPr>
          <p:cNvPicPr>
            <a:picLocks noChangeAspect="1"/>
          </p:cNvPicPr>
          <p:nvPr/>
        </p:nvPicPr>
        <p:blipFill>
          <a:blip r:embed="rId2"/>
          <a:stretch>
            <a:fillRect/>
          </a:stretch>
        </p:blipFill>
        <p:spPr>
          <a:xfrm>
            <a:off x="6238875" y="353723"/>
            <a:ext cx="5953125" cy="3133725"/>
          </a:xfrm>
          <a:prstGeom prst="rect">
            <a:avLst/>
          </a:prstGeom>
        </p:spPr>
      </p:pic>
      <p:pic>
        <p:nvPicPr>
          <p:cNvPr id="10" name="Picture 9">
            <a:extLst>
              <a:ext uri="{FF2B5EF4-FFF2-40B4-BE49-F238E27FC236}">
                <a16:creationId xmlns:a16="http://schemas.microsoft.com/office/drawing/2014/main" id="{7F9E0D0B-8BDD-5E50-E42F-249F18861FCA}"/>
              </a:ext>
            </a:extLst>
          </p:cNvPr>
          <p:cNvPicPr>
            <a:picLocks noChangeAspect="1"/>
          </p:cNvPicPr>
          <p:nvPr/>
        </p:nvPicPr>
        <p:blipFill>
          <a:blip r:embed="rId3"/>
          <a:stretch>
            <a:fillRect/>
          </a:stretch>
        </p:blipFill>
        <p:spPr>
          <a:xfrm>
            <a:off x="266701" y="153699"/>
            <a:ext cx="5905500" cy="3533775"/>
          </a:xfrm>
          <a:prstGeom prst="rect">
            <a:avLst/>
          </a:prstGeom>
        </p:spPr>
      </p:pic>
    </p:spTree>
    <p:extLst>
      <p:ext uri="{BB962C8B-B14F-4D97-AF65-F5344CB8AC3E}">
        <p14:creationId xmlns:p14="http://schemas.microsoft.com/office/powerpoint/2010/main" val="514587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8905" y="213822"/>
            <a:ext cx="7354956" cy="1908215"/>
          </a:xfrm>
          <a:prstGeom prst="rect">
            <a:avLst/>
          </a:prstGeom>
        </p:spPr>
        <p:txBody>
          <a:bodyPr wrap="square">
            <a:spAutoFit/>
          </a:bodyPr>
          <a:lstStyle/>
          <a:p>
            <a:r>
              <a:rPr lang="en-US" altLang="en-US" sz="3600" b="1" dirty="0" err="1">
                <a:solidFill>
                  <a:srgbClr val="002060"/>
                </a:solidFill>
                <a:latin typeface="Times New Roman" panose="02020603050405020304" pitchFamily="18" charset="0"/>
                <a:cs typeface="Times New Roman" panose="02020603050405020304" pitchFamily="18" charset="0"/>
              </a:rPr>
              <a:t>Giá</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trị</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kì</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vọng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của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thông</a:t>
            </a:r>
            <a:r>
              <a:rPr lang="en-US" altLang="en-US" sz="3600" b="1" dirty="0">
                <a:solidFill>
                  <a:srgbClr val="002060"/>
                </a:solidFill>
                <a:latin typeface="Times New Roman" panose="02020603050405020304" pitchFamily="18" charset="0"/>
                <a:cs typeface="Times New Roman" panose="02020603050405020304" pitchFamily="18" charset="0"/>
              </a:rPr>
              <a:t> tin </a:t>
            </a:r>
            <a:r>
              <a:rPr lang="en-US" altLang="en-US" sz="3600" b="1" dirty="0" err="1">
                <a:solidFill>
                  <a:srgbClr val="002060"/>
                </a:solidFill>
                <a:latin typeface="Times New Roman" panose="02020603050405020304" pitchFamily="18" charset="0"/>
                <a:cs typeface="Times New Roman" panose="02020603050405020304" pitchFamily="18" charset="0"/>
              </a:rPr>
              <a:t>mẫu</a:t>
            </a:r>
            <a:br>
              <a:rPr lang="en-US" altLang="en-US" dirty="0">
                <a:solidFill>
                  <a:srgbClr val="002060"/>
                </a:solidFill>
                <a:latin typeface="Times New Roman" panose="02020603050405020304" pitchFamily="18" charset="0"/>
                <a:cs typeface="Times New Roman" panose="02020603050405020304" pitchFamily="18" charset="0"/>
              </a:rPr>
            </a:br>
            <a:br>
              <a:rPr lang="en-US" altLang="en-US" sz="3200" dirty="0">
                <a:solidFill>
                  <a:srgbClr val="002060"/>
                </a:solidFill>
                <a:latin typeface="Times New Roman" panose="02020603050405020304" pitchFamily="18" charset="0"/>
                <a:cs typeface="Times New Roman" panose="02020603050405020304" pitchFamily="18" charset="0"/>
              </a:rPr>
            </a:br>
            <a:br>
              <a:rPr lang="en-US" altLang="en-US" sz="3200" dirty="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endParaRPr>
          </a:p>
        </p:txBody>
      </p:sp>
      <p:sp>
        <p:nvSpPr>
          <p:cNvPr id="4" name="Rounded Rectangle 3"/>
          <p:cNvSpPr/>
          <p:nvPr/>
        </p:nvSpPr>
        <p:spPr>
          <a:xfrm>
            <a:off x="2623931" y="1374935"/>
            <a:ext cx="5426766" cy="1391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dirty="0">
                <a:solidFill>
                  <a:schemeClr val="tx1"/>
                </a:solidFill>
                <a:latin typeface="Times New Roman" panose="02020603050405020304" pitchFamily="18" charset="0"/>
                <a:cs typeface="Times New Roman" panose="02020603050405020304" pitchFamily="18" charset="0"/>
              </a:rPr>
              <a:t>EVSI = | </a:t>
            </a:r>
            <a:r>
              <a:rPr lang="en-US" altLang="en-US" sz="3200" dirty="0" err="1">
                <a:solidFill>
                  <a:schemeClr val="tx1"/>
                </a:solidFill>
                <a:latin typeface="Times New Roman" panose="02020603050405020304" pitchFamily="18" charset="0"/>
                <a:cs typeface="Times New Roman" panose="02020603050405020304" pitchFamily="18" charset="0"/>
              </a:rPr>
              <a:t>EVwSI</a:t>
            </a:r>
            <a:r>
              <a:rPr lang="en-US" altLang="en-US" sz="3200" dirty="0">
                <a:solidFill>
                  <a:schemeClr val="tx1"/>
                </a:solidFill>
                <a:latin typeface="Times New Roman" panose="02020603050405020304" pitchFamily="18" charset="0"/>
                <a:cs typeface="Times New Roman" panose="02020603050405020304" pitchFamily="18" charset="0"/>
              </a:rPr>
              <a:t> – </a:t>
            </a:r>
            <a:r>
              <a:rPr lang="en-US" altLang="en-US" sz="3200" dirty="0" err="1">
                <a:solidFill>
                  <a:schemeClr val="tx1"/>
                </a:solidFill>
                <a:latin typeface="Times New Roman" panose="02020603050405020304" pitchFamily="18" charset="0"/>
                <a:cs typeface="Times New Roman" panose="02020603050405020304" pitchFamily="18" charset="0"/>
              </a:rPr>
              <a:t>EVwoSI</a:t>
            </a:r>
            <a:r>
              <a:rPr lang="en-US" altLang="en-US" sz="3200" dirty="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endParaRPr>
          </a:p>
        </p:txBody>
      </p:sp>
      <p:sp>
        <p:nvSpPr>
          <p:cNvPr id="5" name="Rectangle 4"/>
          <p:cNvSpPr/>
          <p:nvPr/>
        </p:nvSpPr>
        <p:spPr>
          <a:xfrm>
            <a:off x="510209" y="3624614"/>
            <a:ext cx="9654210" cy="2554545"/>
          </a:xfrm>
          <a:prstGeom prst="rect">
            <a:avLst/>
          </a:prstGeom>
        </p:spPr>
        <p:txBody>
          <a:bodyPr wrap="square">
            <a:spAutoFit/>
          </a:bodyPr>
          <a:lstStyle/>
          <a:p>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đó</a:t>
            </a:r>
            <a:r>
              <a:rPr lang="en-US" altLang="en-US" sz="3200" dirty="0">
                <a:latin typeface="Times New Roman" panose="02020603050405020304" pitchFamily="18" charset="0"/>
                <a:cs typeface="Times New Roman" panose="02020603050405020304" pitchFamily="18" charset="0"/>
              </a:rPr>
              <a:t>:</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EVSI: </a:t>
            </a:r>
            <a:r>
              <a:rPr lang="en-US" altLang="en-US" sz="3200" dirty="0" err="1">
                <a:latin typeface="Times New Roman" panose="02020603050405020304" pitchFamily="18" charset="0"/>
                <a:cs typeface="Times New Roman" panose="02020603050405020304" pitchFamily="18" charset="0"/>
              </a:rPr>
              <a:t>giá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trị</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kì</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thông</a:t>
            </a:r>
            <a:r>
              <a:rPr lang="en-US" altLang="en-US" sz="3200" dirty="0">
                <a:latin typeface="Times New Roman" panose="02020603050405020304" pitchFamily="18" charset="0"/>
                <a:cs typeface="Times New Roman" panose="02020603050405020304" pitchFamily="18" charset="0"/>
              </a:rPr>
              <a:t> tin </a:t>
            </a:r>
            <a:r>
              <a:rPr lang="en-US" altLang="en-US" sz="3200" dirty="0" err="1">
                <a:latin typeface="Times New Roman" panose="02020603050405020304" pitchFamily="18" charset="0"/>
                <a:cs typeface="Times New Roman" panose="02020603050405020304" pitchFamily="18" charset="0"/>
              </a:rPr>
              <a:t>mẫu</a:t>
            </a:r>
            <a:br>
              <a:rPr lang="en-US" altLang="en-US" sz="3200" dirty="0">
                <a:latin typeface="Times New Roman" panose="02020603050405020304" pitchFamily="18" charset="0"/>
                <a:cs typeface="Times New Roman" panose="02020603050405020304" pitchFamily="18" charset="0"/>
              </a:rPr>
            </a:br>
            <a:r>
              <a:rPr lang="en-US" altLang="en-US" sz="3200" dirty="0" err="1">
                <a:latin typeface="Times New Roman" panose="02020603050405020304" pitchFamily="18" charset="0"/>
                <a:cs typeface="Times New Roman" panose="02020603050405020304" pitchFamily="18" charset="0"/>
              </a:rPr>
              <a:t>EVwSI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trị</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kì</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thông</a:t>
            </a:r>
            <a:r>
              <a:rPr lang="en-US" altLang="en-US" sz="3200" dirty="0">
                <a:latin typeface="Times New Roman" panose="02020603050405020304" pitchFamily="18" charset="0"/>
                <a:cs typeface="Times New Roman" panose="02020603050405020304" pitchFamily="18" charset="0"/>
              </a:rPr>
              <a:t> tin </a:t>
            </a:r>
            <a:r>
              <a:rPr lang="en-US" altLang="en-US" sz="3200" dirty="0" err="1">
                <a:latin typeface="Times New Roman" panose="02020603050405020304" pitchFamily="18" charset="0"/>
                <a:cs typeface="Times New Roman" panose="02020603050405020304" pitchFamily="18" charset="0"/>
              </a:rPr>
              <a:t>mẫu</a:t>
            </a:r>
            <a:r>
              <a:rPr lang="en-US" altLang="en-US" sz="3200" dirty="0">
                <a:latin typeface="Times New Roman" panose="02020603050405020304" pitchFamily="18" charset="0"/>
                <a:cs typeface="Times New Roman" panose="02020603050405020304" pitchFamily="18" charset="0"/>
              </a:rPr>
              <a:t> </a:t>
            </a:r>
            <a:br>
              <a:rPr lang="en-US" altLang="en-US" sz="3200" dirty="0">
                <a:latin typeface="Times New Roman" panose="02020603050405020304" pitchFamily="18" charset="0"/>
                <a:cs typeface="Times New Roman" panose="02020603050405020304" pitchFamily="18" charset="0"/>
              </a:rPr>
            </a:br>
            <a:r>
              <a:rPr lang="en-US" altLang="en-US" sz="3200" dirty="0" err="1">
                <a:latin typeface="Times New Roman" panose="02020603050405020304" pitchFamily="18" charset="0"/>
                <a:cs typeface="Times New Roman" panose="02020603050405020304" pitchFamily="18" charset="0"/>
              </a:rPr>
              <a:t>EVwoSI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trị</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kì</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không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thông</a:t>
            </a:r>
            <a:r>
              <a:rPr lang="en-US" altLang="en-US" sz="3200" dirty="0">
                <a:latin typeface="Times New Roman" panose="02020603050405020304" pitchFamily="18" charset="0"/>
                <a:cs typeface="Times New Roman" panose="02020603050405020304" pitchFamily="18" charset="0"/>
              </a:rPr>
              <a:t> tin </a:t>
            </a:r>
            <a:r>
              <a:rPr lang="en-US" altLang="en-US" sz="3200" dirty="0" err="1">
                <a:latin typeface="Times New Roman" panose="02020603050405020304" pitchFamily="18" charset="0"/>
                <a:cs typeface="Times New Roman" panose="02020603050405020304" pitchFamily="18" charset="0"/>
              </a:rPr>
              <a:t>mẫu</a:t>
            </a:r>
            <a:br>
              <a:rPr lang="en-US" altLang="en-US" sz="3200" dirty="0">
                <a:latin typeface="Times New Roman" panose="02020603050405020304" pitchFamily="18" charset="0"/>
                <a:cs typeface="Times New Roman" panose="02020603050405020304" pitchFamily="18" charset="0"/>
              </a:rPr>
            </a:br>
            <a:endParaRPr lang="en-US" sz="3200" dirty="0"/>
          </a:p>
        </p:txBody>
      </p:sp>
      <p:sp>
        <p:nvSpPr>
          <p:cNvPr id="2" name="TextBox 1"/>
          <p:cNvSpPr txBox="1"/>
          <p:nvPr/>
        </p:nvSpPr>
        <p:spPr>
          <a:xfrm>
            <a:off x="510209" y="874735"/>
            <a:ext cx="11491291" cy="4056495"/>
          </a:xfrm>
          <a:prstGeom prst="rect">
            <a:avLst/>
          </a:prstGeom>
          <a:noFill/>
        </p:spPr>
        <p:txBody>
          <a:bodyPr wrap="square" rtlCol="0">
            <a:spAutoFit/>
          </a:bodyPr>
          <a:lstStyle/>
          <a:p>
            <a:pPr>
              <a:lnSpc>
                <a:spcPct val="115000"/>
              </a:lnSpc>
              <a:spcAft>
                <a:spcPts val="0"/>
              </a:spcAft>
            </a:pPr>
            <a:r>
              <a:rPr lang="en-US" sz="2800" dirty="0" err="1">
                <a:latin typeface="Times New Roman" pitchFamily="18" charset="0"/>
                <a:ea typeface="Times New Roman"/>
                <a:cs typeface="Times New Roman" pitchFamily="18" charset="0"/>
              </a:rPr>
              <a:t>Trong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vấn</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đề</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của</a:t>
            </a:r>
            <a:r>
              <a:rPr lang="en-US" sz="2800" dirty="0">
                <a:latin typeface="Times New Roman" pitchFamily="18" charset="0"/>
                <a:ea typeface="Times New Roman"/>
                <a:cs typeface="Times New Roman" pitchFamily="18" charset="0"/>
              </a:rPr>
              <a:t> PDC, </a:t>
            </a:r>
            <a:r>
              <a:rPr lang="en-US" sz="2800" dirty="0" err="1">
                <a:latin typeface="Times New Roman" pitchFamily="18" charset="0"/>
                <a:ea typeface="Times New Roman"/>
                <a:cs typeface="Times New Roman" pitchFamily="18" charset="0"/>
              </a:rPr>
              <a:t>nghiên</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cứu</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thị</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trường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là</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thông</a:t>
            </a:r>
            <a:r>
              <a:rPr lang="en-US" sz="2800" dirty="0">
                <a:latin typeface="Times New Roman" pitchFamily="18" charset="0"/>
                <a:ea typeface="Times New Roman"/>
                <a:cs typeface="Times New Roman" pitchFamily="18" charset="0"/>
              </a:rPr>
              <a:t> tin </a:t>
            </a:r>
            <a:r>
              <a:rPr lang="en-US" sz="2800" dirty="0" err="1">
                <a:latin typeface="Times New Roman" pitchFamily="18" charset="0"/>
                <a:ea typeface="Times New Roman"/>
                <a:cs typeface="Times New Roman" pitchFamily="18" charset="0"/>
              </a:rPr>
              <a:t>mẫu</a:t>
            </a:r>
            <a:r>
              <a:rPr lang="en-US" sz="2800" dirty="0">
                <a:latin typeface="Times New Roman" pitchFamily="18" charset="0"/>
                <a:ea typeface="Times New Roman"/>
                <a:cs typeface="Times New Roman" pitchFamily="18" charset="0"/>
              </a:rPr>
              <a:t> dc </a:t>
            </a:r>
            <a:r>
              <a:rPr lang="en-US" sz="2800" dirty="0" err="1">
                <a:latin typeface="Times New Roman" pitchFamily="18" charset="0"/>
                <a:ea typeface="Times New Roman"/>
                <a:cs typeface="Times New Roman" pitchFamily="18" charset="0"/>
              </a:rPr>
              <a:t>sử</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dụng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để</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xác</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định</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chiến</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lược</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quyết</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định</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tối</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ưu</a:t>
            </a:r>
            <a:r>
              <a:rPr lang="en-US" sz="2800" dirty="0">
                <a:latin typeface="Times New Roman" pitchFamily="18" charset="0"/>
                <a:ea typeface="Times New Roman"/>
                <a:cs typeface="Times New Roman" pitchFamily="18" charset="0"/>
              </a:rPr>
              <a:t>. </a:t>
            </a:r>
          </a:p>
          <a:p>
            <a:pPr>
              <a:lnSpc>
                <a:spcPct val="115000"/>
              </a:lnSpc>
              <a:spcAft>
                <a:spcPts val="0"/>
              </a:spcAft>
            </a:pPr>
            <a:r>
              <a:rPr lang="en-US" sz="2800" dirty="0" err="1">
                <a:latin typeface="Times New Roman" pitchFamily="18" charset="0"/>
                <a:ea typeface="Times New Roman"/>
                <a:cs typeface="Times New Roman" pitchFamily="18" charset="0"/>
              </a:rPr>
              <a:t>Gía</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trị</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kỳ</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vọng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có</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nghiên</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cứu</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thị</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trường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là</a:t>
            </a:r>
            <a:r>
              <a:rPr lang="en-US" sz="2800" dirty="0">
                <a:latin typeface="Times New Roman" pitchFamily="18" charset="0"/>
                <a:ea typeface="Times New Roman"/>
                <a:cs typeface="Times New Roman" pitchFamily="18" charset="0"/>
              </a:rPr>
              <a:t> 15.93 </a:t>
            </a:r>
            <a:r>
              <a:rPr lang="en-US" sz="2800" dirty="0" err="1">
                <a:latin typeface="Times New Roman" pitchFamily="18" charset="0"/>
                <a:ea typeface="Times New Roman"/>
                <a:cs typeface="Times New Roman" pitchFamily="18" charset="0"/>
              </a:rPr>
              <a:t>đô</a:t>
            </a:r>
            <a:r>
              <a:rPr lang="en-US" sz="2800" dirty="0">
                <a:latin typeface="Times New Roman" pitchFamily="18" charset="0"/>
                <a:ea typeface="Times New Roman"/>
                <a:cs typeface="Times New Roman" pitchFamily="18" charset="0"/>
              </a:rPr>
              <a:t>. </a:t>
            </a:r>
          </a:p>
          <a:p>
            <a:pPr>
              <a:lnSpc>
                <a:spcPct val="115000"/>
              </a:lnSpc>
              <a:spcAft>
                <a:spcPts val="0"/>
              </a:spcAft>
            </a:pPr>
            <a:r>
              <a:rPr lang="en-US" sz="2800" dirty="0" err="1">
                <a:latin typeface="Times New Roman" pitchFamily="18" charset="0"/>
                <a:ea typeface="Times New Roman"/>
                <a:cs typeface="Times New Roman" pitchFamily="18" charset="0"/>
              </a:rPr>
              <a:t>Trong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mục</a:t>
            </a:r>
            <a:r>
              <a:rPr lang="en-US" sz="2800" dirty="0">
                <a:latin typeface="Times New Roman" pitchFamily="18" charset="0"/>
                <a:ea typeface="Times New Roman"/>
                <a:cs typeface="Times New Roman" pitchFamily="18" charset="0"/>
              </a:rPr>
              <a:t> 4.3 </a:t>
            </a:r>
            <a:r>
              <a:rPr lang="en-US" sz="2800" dirty="0" err="1">
                <a:latin typeface="Times New Roman" pitchFamily="18" charset="0"/>
                <a:ea typeface="Times New Roman"/>
                <a:cs typeface="Times New Roman" pitchFamily="18" charset="0"/>
              </a:rPr>
              <a:t>giá</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trị</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kỳ</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vọng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tốt</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nhất</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nếu</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nghiên</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cứu</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thị</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trường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ko</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thực</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hiện</a:t>
            </a:r>
            <a:r>
              <a:rPr lang="en-US" sz="2800" dirty="0">
                <a:latin typeface="Times New Roman" pitchFamily="18" charset="0"/>
                <a:ea typeface="Times New Roman"/>
                <a:cs typeface="Times New Roman" pitchFamily="18" charset="0"/>
              </a:rPr>
              <a:t> dc </a:t>
            </a:r>
            <a:r>
              <a:rPr lang="en-US" sz="2800" dirty="0" err="1">
                <a:latin typeface="Times New Roman" pitchFamily="18" charset="0"/>
                <a:ea typeface="Times New Roman"/>
                <a:cs typeface="Times New Roman" pitchFamily="18" charset="0"/>
              </a:rPr>
              <a:t>là</a:t>
            </a:r>
            <a:r>
              <a:rPr lang="en-US" sz="2800" dirty="0">
                <a:latin typeface="Times New Roman" pitchFamily="18" charset="0"/>
                <a:ea typeface="Times New Roman"/>
                <a:cs typeface="Times New Roman" pitchFamily="18" charset="0"/>
              </a:rPr>
              <a:t> 14.2 </a:t>
            </a:r>
            <a:r>
              <a:rPr lang="en-US" sz="2800" dirty="0" err="1">
                <a:latin typeface="Times New Roman" pitchFamily="18" charset="0"/>
                <a:ea typeface="Times New Roman"/>
                <a:cs typeface="Times New Roman" pitchFamily="18" charset="0"/>
              </a:rPr>
              <a:t>đô</a:t>
            </a:r>
            <a:r>
              <a:rPr lang="en-US" sz="2800" dirty="0">
                <a:latin typeface="Times New Roman" pitchFamily="18" charset="0"/>
                <a:ea typeface="Times New Roman"/>
                <a:cs typeface="Times New Roman" pitchFamily="18" charset="0"/>
              </a:rPr>
              <a:t>. </a:t>
            </a:r>
          </a:p>
          <a:p>
            <a:pPr>
              <a:lnSpc>
                <a:spcPct val="115000"/>
              </a:lnSpc>
              <a:spcAft>
                <a:spcPts val="0"/>
              </a:spcAft>
            </a:pPr>
            <a:r>
              <a:rPr lang="en-US" sz="2800" dirty="0">
                <a:latin typeface="Times New Roman" pitchFamily="18" charset="0"/>
                <a:ea typeface="Times New Roman"/>
                <a:cs typeface="Times New Roman" pitchFamily="18" charset="0"/>
              </a:rPr>
              <a:t>Do </a:t>
            </a:r>
            <a:r>
              <a:rPr lang="en-US" sz="2800" dirty="0" err="1">
                <a:latin typeface="Times New Roman" pitchFamily="18" charset="0"/>
                <a:ea typeface="Times New Roman"/>
                <a:cs typeface="Times New Roman" pitchFamily="18" charset="0"/>
              </a:rPr>
              <a:t>đó</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chúng</a:t>
            </a:r>
            <a:r>
              <a:rPr lang="en-US" sz="2800" dirty="0">
                <a:latin typeface="Times New Roman" pitchFamily="18" charset="0"/>
                <a:ea typeface="Times New Roman"/>
                <a:cs typeface="Times New Roman" pitchFamily="18" charset="0"/>
              </a:rPr>
              <a:t> ta </a:t>
            </a:r>
            <a:r>
              <a:rPr lang="en-US" sz="2800" dirty="0" err="1">
                <a:latin typeface="Times New Roman" pitchFamily="18" charset="0"/>
                <a:ea typeface="Times New Roman"/>
                <a:cs typeface="Times New Roman" pitchFamily="18" charset="0"/>
              </a:rPr>
              <a:t>có</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thể</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kết</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luận</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rằng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sự</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chênh</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lệch</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giữa</a:t>
            </a:r>
            <a:r>
              <a:rPr lang="en-US" sz="2800" dirty="0">
                <a:latin typeface="Times New Roman" pitchFamily="18" charset="0"/>
                <a:ea typeface="Times New Roman"/>
                <a:cs typeface="Times New Roman" pitchFamily="18" charset="0"/>
              </a:rPr>
              <a:t> 15.93 – 14.2 = 1.73 </a:t>
            </a:r>
            <a:r>
              <a:rPr lang="en-US" sz="2800" dirty="0" err="1">
                <a:latin typeface="Times New Roman" pitchFamily="18" charset="0"/>
                <a:ea typeface="Times New Roman"/>
                <a:cs typeface="Times New Roman" pitchFamily="18" charset="0"/>
              </a:rPr>
              <a:t>đô</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là</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giá</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trị</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kì</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vọng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của</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thông</a:t>
            </a:r>
            <a:r>
              <a:rPr lang="en-US" sz="2800" dirty="0">
                <a:latin typeface="Times New Roman" pitchFamily="18" charset="0"/>
                <a:ea typeface="Times New Roman"/>
                <a:cs typeface="Times New Roman" pitchFamily="18" charset="0"/>
              </a:rPr>
              <a:t> tin </a:t>
            </a:r>
            <a:r>
              <a:rPr lang="en-US" sz="2800" dirty="0" err="1">
                <a:latin typeface="Times New Roman" pitchFamily="18" charset="0"/>
                <a:ea typeface="Times New Roman"/>
                <a:cs typeface="Times New Roman" pitchFamily="18" charset="0"/>
              </a:rPr>
              <a:t>mẫu</a:t>
            </a:r>
            <a:r>
              <a:rPr lang="en-US" sz="2800" dirty="0">
                <a:latin typeface="Times New Roman" pitchFamily="18" charset="0"/>
                <a:ea typeface="Times New Roman"/>
                <a:cs typeface="Times New Roman" pitchFamily="18" charset="0"/>
              </a:rPr>
              <a:t> (EVSI). </a:t>
            </a:r>
            <a:r>
              <a:rPr lang="en-US" sz="2800" dirty="0" err="1">
                <a:latin typeface="Times New Roman" pitchFamily="18" charset="0"/>
                <a:ea typeface="Times New Roman"/>
                <a:cs typeface="Times New Roman" pitchFamily="18" charset="0"/>
              </a:rPr>
              <a:t>Nói</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cách</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khác</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việc</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tiến</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hành</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nghiên</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cứu</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thị</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trường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thêm</a:t>
            </a:r>
            <a:r>
              <a:rPr lang="en-US" sz="2800" dirty="0">
                <a:latin typeface="Times New Roman" pitchFamily="18" charset="0"/>
                <a:ea typeface="Times New Roman"/>
                <a:cs typeface="Times New Roman" pitchFamily="18" charset="0"/>
              </a:rPr>
              <a:t> 1.73 </a:t>
            </a:r>
            <a:r>
              <a:rPr lang="en-US" sz="2800" dirty="0" err="1">
                <a:latin typeface="Times New Roman" pitchFamily="18" charset="0"/>
                <a:ea typeface="Times New Roman"/>
                <a:cs typeface="Times New Roman" pitchFamily="18" charset="0"/>
              </a:rPr>
              <a:t>đô</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vào</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giá</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trị</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mong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đợi</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của</a:t>
            </a:r>
            <a:r>
              <a:rPr lang="en-US" sz="2800" dirty="0">
                <a:latin typeface="Times New Roman" pitchFamily="18" charset="0"/>
                <a:ea typeface="Times New Roman"/>
                <a:cs typeface="Times New Roman" pitchFamily="18" charset="0"/>
              </a:rPr>
              <a:t> PDC. </a:t>
            </a:r>
            <a:r>
              <a:rPr lang="en-US" dirty="0">
                <a:latin typeface="Times New Roman"/>
                <a:ea typeface="Times New Roman"/>
                <a:cs typeface="Times New Roman"/>
              </a:rPr>
              <a:t> </a:t>
            </a:r>
            <a:endParaRPr lang="en-US" sz="1600" dirty="0">
              <a:ea typeface="Calibri"/>
              <a:cs typeface="Times New Roman"/>
            </a:endParaRPr>
          </a:p>
        </p:txBody>
      </p:sp>
    </p:spTree>
    <p:extLst>
      <p:ext uri="{BB962C8B-B14F-4D97-AF65-F5344CB8AC3E}">
        <p14:creationId xmlns:p14="http://schemas.microsoft.com/office/powerpoint/2010/main" val="249675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out" filter="fade">
                                      <p:cBhvr>
                                        <p:cTn id="16" dur="1000"/>
                                        <p:tgtEl>
                                          <p:spTgt spid="2"/>
                                        </p:tgtEl>
                                      </p:cBhvr>
                                    </p:animEffect>
                                    <p:anim calcmode="lin" valueType="num">
                                      <p:cBhvr>
                                        <p:cTn id="17" dur="1000"/>
                                        <p:tgtEl>
                                          <p:spTgt spid="2"/>
                                        </p:tgtEl>
                                        <p:attrNameLst>
                                          <p:attrName>ppt_x</p:attrName>
                                        </p:attrNameLst>
                                      </p:cBhvr>
                                      <p:tavLst>
                                        <p:tav tm="0">
                                          <p:val>
                                            <p:strVal val="ppt_x"/>
                                          </p:val>
                                        </p:tav>
                                        <p:tav tm="100000">
                                          <p:val>
                                            <p:strVal val="ppt_x"/>
                                          </p:val>
                                        </p:tav>
                                      </p:tavLst>
                                    </p:anim>
                                    <p:anim calcmode="lin" valueType="num">
                                      <p:cBhvr>
                                        <p:cTn id="18" dur="1000"/>
                                        <p:tgtEl>
                                          <p:spTgt spid="2"/>
                                        </p:tgtEl>
                                        <p:attrNameLst>
                                          <p:attrName>ppt_y</p:attrName>
                                        </p:attrNameLst>
                                      </p:cBhvr>
                                      <p:tavLst>
                                        <p:tav tm="0">
                                          <p:val>
                                            <p:strVal val="ppt_y"/>
                                          </p:val>
                                        </p:tav>
                                        <p:tav tm="100000">
                                          <p:val>
                                            <p:strVal val="ppt_y+.1"/>
                                          </p:val>
                                        </p:tav>
                                      </p:tavLst>
                                    </p:anim>
                                    <p:set>
                                      <p:cBhvr>
                                        <p:cTn id="19" dur="1" fill="hold">
                                          <p:stCondLst>
                                            <p:cond delay="9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2" grpId="0"/>
      <p:bldP spid="2"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828" y="733718"/>
            <a:ext cx="11476383" cy="2554545"/>
          </a:xfrm>
          <a:prstGeom prst="rect">
            <a:avLst/>
          </a:prstGeom>
        </p:spPr>
        <p:txBody>
          <a:bodyPr wrap="square">
            <a:spAutoFit/>
          </a:bodyPr>
          <a:lstStyle/>
          <a:p>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sự</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lường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diễn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trị</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thông</a:t>
            </a:r>
            <a:r>
              <a:rPr lang="en-US" altLang="en-US" sz="3200" dirty="0">
                <a:latin typeface="Times New Roman" panose="02020603050405020304" pitchFamily="18" charset="0"/>
                <a:cs typeface="Times New Roman" panose="02020603050405020304" pitchFamily="18" charset="0"/>
              </a:rPr>
              <a:t> tin </a:t>
            </a:r>
            <a:r>
              <a:rPr lang="en-US" altLang="en-US" sz="3200" dirty="0" err="1">
                <a:latin typeface="Times New Roman" panose="02020603050405020304" pitchFamily="18" charset="0"/>
                <a:cs typeface="Times New Roman" panose="02020603050405020304" pitchFamily="18" charset="0"/>
              </a:rPr>
              <a:t>nghiên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cứu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thị</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trường</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        </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                                      </a:t>
            </a:r>
            <a:br>
              <a:rPr lang="en-US" alt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09828" y="59635"/>
            <a:ext cx="5686172" cy="646331"/>
          </a:xfrm>
          <a:prstGeom prst="rect">
            <a:avLst/>
          </a:prstGeom>
          <a:noFill/>
        </p:spPr>
        <p:txBody>
          <a:bodyPr wrap="none" rtlCol="0">
            <a:spAutoFit/>
          </a:bodyPr>
          <a:lstStyle/>
          <a:p>
            <a:r>
              <a:rPr lang="en-US" sz="3600" b="1" dirty="0" err="1">
                <a:solidFill>
                  <a:srgbClr val="002060"/>
                </a:solidFill>
                <a:latin typeface="Times New Roman" panose="02020603050405020304" pitchFamily="18" charset="0"/>
                <a:cs typeface="Times New Roman" panose="02020603050405020304" pitchFamily="18" charset="0"/>
              </a:rPr>
              <a:t>Hiệu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quả</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thông</a:t>
            </a:r>
            <a:r>
              <a:rPr lang="en-US" sz="3600" b="1" dirty="0">
                <a:solidFill>
                  <a:srgbClr val="002060"/>
                </a:solidFill>
                <a:latin typeface="Times New Roman" panose="02020603050405020304" pitchFamily="18" charset="0"/>
                <a:cs typeface="Times New Roman" panose="02020603050405020304" pitchFamily="18" charset="0"/>
              </a:rPr>
              <a:t> tin </a:t>
            </a:r>
            <a:r>
              <a:rPr lang="en-US" sz="3600" b="1" dirty="0" err="1">
                <a:solidFill>
                  <a:srgbClr val="002060"/>
                </a:solidFill>
                <a:latin typeface="Times New Roman" panose="02020603050405020304" pitchFamily="18" charset="0"/>
                <a:cs typeface="Times New Roman" panose="02020603050405020304" pitchFamily="18" charset="0"/>
              </a:rPr>
              <a:t>mẫu</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457895" y="1424581"/>
            <a:ext cx="4293705" cy="1172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dirty="0">
                <a:solidFill>
                  <a:schemeClr val="tx1"/>
                </a:solidFill>
                <a:latin typeface="Times New Roman" panose="02020603050405020304" pitchFamily="18" charset="0"/>
                <a:cs typeface="Times New Roman" panose="02020603050405020304" pitchFamily="18" charset="0"/>
              </a:rPr>
              <a:t>E = EVSI*100/EVPI</a:t>
            </a:r>
            <a:endParaRPr lang="en-US" sz="3200" dirty="0">
              <a:solidFill>
                <a:schemeClr val="tx1"/>
              </a:solidFill>
            </a:endParaRPr>
          </a:p>
        </p:txBody>
      </p:sp>
      <p:sp>
        <p:nvSpPr>
          <p:cNvPr id="3" name="TextBox 2"/>
          <p:cNvSpPr txBox="1"/>
          <p:nvPr/>
        </p:nvSpPr>
        <p:spPr>
          <a:xfrm>
            <a:off x="409828" y="4268331"/>
            <a:ext cx="9504947" cy="3046988"/>
          </a:xfrm>
          <a:prstGeom prst="rect">
            <a:avLst/>
          </a:prstGeom>
          <a:noFill/>
        </p:spPr>
        <p:txBody>
          <a:bodyPr wrap="square" rtlCol="0">
            <a:spAutoFit/>
          </a:bodyPr>
          <a:lstStyle/>
          <a:p>
            <a:r>
              <a:rPr lang="en-US" altLang="en-US" sz="3200" dirty="0">
                <a:solidFill>
                  <a:prstClr val="black"/>
                </a:solidFill>
                <a:latin typeface="Times New Roman" panose="02020603050405020304" pitchFamily="18" charset="0"/>
                <a:cs typeface="Times New Roman" panose="02020603050405020304" pitchFamily="18" charset="0"/>
              </a:rPr>
              <a:t>- </a:t>
            </a:r>
            <a:r>
              <a:rPr lang="vi-VN" altLang="en-US" sz="3200" dirty="0">
                <a:solidFill>
                  <a:prstClr val="black"/>
                </a:solidFill>
                <a:latin typeface="Times New Roman" panose="02020603050405020304" pitchFamily="18" charset="0"/>
                <a:cs typeface="Times New Roman" panose="02020603050405020304" pitchFamily="18" charset="0"/>
              </a:rPr>
              <a:t>Xếp hạng hiệu quả thấp đối với thông tin mẫu có thể dẫn người ra quyết định tìm kiếm các loại thông tin khác. Tuy nhiên, xếp hạng hiệu quả cao cho thấy thông tin mẫu gần như hoàn hảo và các nguồn thông tin bổ sung sẽ không mang lại kết quả tốt hơ</a:t>
            </a:r>
            <a:r>
              <a:rPr lang="en-US" altLang="en-US" sz="3200" dirty="0">
                <a:solidFill>
                  <a:prstClr val="black"/>
                </a:solidFill>
                <a:latin typeface="Times New Roman" panose="02020603050405020304" pitchFamily="18" charset="0"/>
                <a:cs typeface="Times New Roman" panose="02020603050405020304" pitchFamily="18" charset="0"/>
              </a:rPr>
              <a:t>n.</a:t>
            </a:r>
            <a:br>
              <a:rPr lang="en-US" altLang="en-US" sz="3200" dirty="0">
                <a:solidFill>
                  <a:prstClr val="black"/>
                </a:solidFill>
                <a:latin typeface="Times New Roman" panose="02020603050405020304" pitchFamily="18" charset="0"/>
                <a:cs typeface="Times New Roman" panose="02020603050405020304" pitchFamily="18" charset="0"/>
              </a:rPr>
            </a:br>
            <a:endParaRPr lang="en-US" sz="3200" dirty="0"/>
          </a:p>
        </p:txBody>
      </p:sp>
      <p:sp>
        <p:nvSpPr>
          <p:cNvPr id="6" name="TextBox 5"/>
          <p:cNvSpPr txBox="1"/>
          <p:nvPr/>
        </p:nvSpPr>
        <p:spPr>
          <a:xfrm>
            <a:off x="548190" y="2597399"/>
            <a:ext cx="9613231" cy="1569660"/>
          </a:xfrm>
          <a:prstGeom prst="rect">
            <a:avLst/>
          </a:prstGeom>
          <a:noFill/>
        </p:spPr>
        <p:txBody>
          <a:bodyPr wrap="square" rtlCol="0">
            <a:spAutoFit/>
          </a:bodyPr>
          <a:lstStyle/>
          <a:p>
            <a:r>
              <a:rPr lang="it-IT" sz="3200" dirty="0">
                <a:latin typeface="Times New Roman" pitchFamily="18" charset="0"/>
                <a:cs typeface="Times New Roman" pitchFamily="18" charset="0"/>
              </a:rPr>
              <a:t>Vd của PDC         E=(1.73)(100)/3.2 = 54.1%</a:t>
            </a:r>
          </a:p>
          <a:p>
            <a:r>
              <a:rPr lang="en-US" sz="3200" dirty="0">
                <a:solidFill>
                  <a:srgbClr val="212121"/>
                </a:solidFill>
                <a:latin typeface="Times New Roman" pitchFamily="18" charset="0"/>
                <a:ea typeface="Calibri"/>
                <a:cs typeface="Times New Roman" pitchFamily="18" charset="0"/>
              </a:rPr>
              <a:t>-&gt; </a:t>
            </a:r>
            <a:r>
              <a:rPr lang="en-US" sz="3200" dirty="0" err="1">
                <a:solidFill>
                  <a:srgbClr val="212121"/>
                </a:solidFill>
                <a:latin typeface="Times New Roman" pitchFamily="18" charset="0"/>
                <a:ea typeface="Calibri"/>
                <a:cs typeface="Times New Roman" pitchFamily="18" charset="0"/>
              </a:rPr>
              <a:t>Với</a:t>
            </a:r>
            <a:r>
              <a:rPr lang="en-US" sz="3200" dirty="0">
                <a:solidFill>
                  <a:srgbClr val="212121"/>
                </a:solidFill>
                <a:latin typeface="Times New Roman" pitchFamily="18" charset="0"/>
                <a:ea typeface="Calibri"/>
                <a:cs typeface="Times New Roman" pitchFamily="18" charset="0"/>
              </a:rPr>
              <a:t> </a:t>
            </a:r>
            <a:r>
              <a:rPr lang="en-US" sz="3200" dirty="0" err="1">
                <a:solidFill>
                  <a:srgbClr val="212121"/>
                </a:solidFill>
                <a:latin typeface="Times New Roman" pitchFamily="18" charset="0"/>
                <a:ea typeface="Calibri"/>
                <a:cs typeface="Times New Roman" pitchFamily="18" charset="0"/>
              </a:rPr>
              <a:t>mức</a:t>
            </a:r>
            <a:r>
              <a:rPr lang="en-US" sz="3200" dirty="0">
                <a:solidFill>
                  <a:srgbClr val="212121"/>
                </a:solidFill>
                <a:latin typeface="Times New Roman" pitchFamily="18" charset="0"/>
                <a:ea typeface="Calibri"/>
                <a:cs typeface="Times New Roman" pitchFamily="18" charset="0"/>
              </a:rPr>
              <a:t> </a:t>
            </a:r>
            <a:r>
              <a:rPr lang="en-US" sz="3200" dirty="0" err="1">
                <a:solidFill>
                  <a:srgbClr val="212121"/>
                </a:solidFill>
                <a:latin typeface="Times New Roman" pitchFamily="18" charset="0"/>
                <a:ea typeface="Calibri"/>
                <a:cs typeface="Times New Roman" pitchFamily="18" charset="0"/>
              </a:rPr>
              <a:t>hiệu</a:t>
            </a:r>
            <a:r>
              <a:rPr lang="en-US" sz="3200" dirty="0">
                <a:solidFill>
                  <a:srgbClr val="212121"/>
                </a:solidFill>
                <a:latin typeface="Times New Roman" pitchFamily="18" charset="0"/>
                <a:ea typeface="Calibri"/>
                <a:cs typeface="Times New Roman" pitchFamily="18" charset="0"/>
              </a:rPr>
              <a:t> </a:t>
            </a:r>
            <a:r>
              <a:rPr lang="en-US" sz="3200" dirty="0" err="1">
                <a:solidFill>
                  <a:srgbClr val="212121"/>
                </a:solidFill>
                <a:latin typeface="Times New Roman" pitchFamily="18" charset="0"/>
                <a:ea typeface="Calibri"/>
                <a:cs typeface="Times New Roman" pitchFamily="18" charset="0"/>
              </a:rPr>
              <a:t>quả</a:t>
            </a:r>
            <a:r>
              <a:rPr lang="en-US" sz="3200" dirty="0">
                <a:solidFill>
                  <a:srgbClr val="212121"/>
                </a:solidFill>
                <a:latin typeface="Times New Roman" pitchFamily="18" charset="0"/>
                <a:ea typeface="Calibri"/>
                <a:cs typeface="Times New Roman" pitchFamily="18" charset="0"/>
              </a:rPr>
              <a:t> 54.1% </a:t>
            </a:r>
            <a:r>
              <a:rPr lang="en-US" sz="3200" dirty="0" err="1">
                <a:solidFill>
                  <a:srgbClr val="212121"/>
                </a:solidFill>
                <a:latin typeface="Times New Roman" pitchFamily="18" charset="0"/>
                <a:ea typeface="Calibri"/>
                <a:cs typeface="Times New Roman" pitchFamily="18" charset="0"/>
              </a:rPr>
              <a:t>từ</a:t>
            </a:r>
            <a:r>
              <a:rPr lang="en-US" sz="3200" dirty="0">
                <a:solidFill>
                  <a:srgbClr val="212121"/>
                </a:solidFill>
                <a:latin typeface="Times New Roman" pitchFamily="18" charset="0"/>
                <a:ea typeface="Calibri"/>
                <a:cs typeface="Times New Roman" pitchFamily="18" charset="0"/>
              </a:rPr>
              <a:t> </a:t>
            </a:r>
            <a:r>
              <a:rPr lang="en-US" sz="3200" dirty="0" err="1">
                <a:solidFill>
                  <a:srgbClr val="212121"/>
                </a:solidFill>
                <a:latin typeface="Times New Roman" pitchFamily="18" charset="0"/>
                <a:ea typeface="Calibri"/>
                <a:cs typeface="Times New Roman" pitchFamily="18" charset="0"/>
              </a:rPr>
              <a:t>nghiên</a:t>
            </a:r>
            <a:r>
              <a:rPr lang="en-US" sz="3200" dirty="0">
                <a:solidFill>
                  <a:srgbClr val="212121"/>
                </a:solidFill>
                <a:latin typeface="Times New Roman" pitchFamily="18" charset="0"/>
                <a:ea typeface="Calibri"/>
                <a:cs typeface="Times New Roman" pitchFamily="18" charset="0"/>
              </a:rPr>
              <a:t> </a:t>
            </a:r>
            <a:r>
              <a:rPr lang="en-US" sz="3200" dirty="0" err="1">
                <a:solidFill>
                  <a:srgbClr val="212121"/>
                </a:solidFill>
                <a:latin typeface="Times New Roman" pitchFamily="18" charset="0"/>
                <a:ea typeface="Calibri"/>
                <a:cs typeface="Times New Roman" pitchFamily="18" charset="0"/>
              </a:rPr>
              <a:t>cứu</a:t>
            </a:r>
            <a:r>
              <a:rPr lang="en-US" sz="3200" dirty="0">
                <a:solidFill>
                  <a:srgbClr val="212121"/>
                </a:solidFill>
                <a:latin typeface="Times New Roman" pitchFamily="18" charset="0"/>
                <a:ea typeface="Calibri"/>
                <a:cs typeface="Times New Roman" pitchFamily="18" charset="0"/>
              </a:rPr>
              <a:t> </a:t>
            </a:r>
            <a:r>
              <a:rPr lang="en-US" sz="3200" dirty="0" err="1">
                <a:solidFill>
                  <a:srgbClr val="212121"/>
                </a:solidFill>
                <a:latin typeface="Times New Roman" pitchFamily="18" charset="0"/>
                <a:ea typeface="Calibri"/>
                <a:cs typeface="Times New Roman" pitchFamily="18" charset="0"/>
              </a:rPr>
              <a:t>thị</a:t>
            </a:r>
            <a:r>
              <a:rPr lang="en-US" sz="3200" dirty="0">
                <a:solidFill>
                  <a:srgbClr val="212121"/>
                </a:solidFill>
                <a:latin typeface="Times New Roman" pitchFamily="18" charset="0"/>
                <a:ea typeface="Calibri"/>
                <a:cs typeface="Times New Roman" pitchFamily="18" charset="0"/>
              </a:rPr>
              <a:t> </a:t>
            </a:r>
            <a:r>
              <a:rPr lang="en-US" sz="3200" dirty="0" err="1">
                <a:solidFill>
                  <a:srgbClr val="212121"/>
                </a:solidFill>
                <a:latin typeface="Times New Roman" pitchFamily="18" charset="0"/>
                <a:ea typeface="Calibri"/>
                <a:cs typeface="Times New Roman" pitchFamily="18" charset="0"/>
              </a:rPr>
              <a:t>trường</a:t>
            </a:r>
            <a:r>
              <a:rPr lang="en-US" sz="3200" dirty="0">
                <a:solidFill>
                  <a:srgbClr val="212121"/>
                </a:solidFill>
                <a:latin typeface="Times New Roman" pitchFamily="18" charset="0"/>
                <a:ea typeface="Calibri"/>
                <a:cs typeface="Times New Roman" pitchFamily="18" charset="0"/>
              </a:rPr>
              <a:t>, </a:t>
            </a:r>
            <a:r>
              <a:rPr lang="en-US" sz="3200" dirty="0" err="1">
                <a:solidFill>
                  <a:srgbClr val="212121"/>
                </a:solidFill>
                <a:latin typeface="Times New Roman" pitchFamily="18" charset="0"/>
                <a:ea typeface="Calibri"/>
                <a:cs typeface="Times New Roman" pitchFamily="18" charset="0"/>
              </a:rPr>
              <a:t>thì</a:t>
            </a:r>
            <a:r>
              <a:rPr lang="en-US" sz="3200" dirty="0">
                <a:solidFill>
                  <a:srgbClr val="212121"/>
                </a:solidFill>
                <a:latin typeface="Times New Roman" pitchFamily="18" charset="0"/>
                <a:ea typeface="Calibri"/>
                <a:cs typeface="Times New Roman" pitchFamily="18" charset="0"/>
              </a:rPr>
              <a:t> </a:t>
            </a:r>
            <a:r>
              <a:rPr lang="en-US" sz="3200" dirty="0" err="1">
                <a:solidFill>
                  <a:srgbClr val="212121"/>
                </a:solidFill>
                <a:latin typeface="Times New Roman" pitchFamily="18" charset="0"/>
                <a:ea typeface="Calibri"/>
                <a:cs typeface="Times New Roman" pitchFamily="18" charset="0"/>
              </a:rPr>
              <a:t>đây</a:t>
            </a:r>
            <a:r>
              <a:rPr lang="en-US" sz="3200" dirty="0">
                <a:solidFill>
                  <a:srgbClr val="212121"/>
                </a:solidFill>
                <a:latin typeface="Times New Roman" pitchFamily="18" charset="0"/>
                <a:ea typeface="Calibri"/>
                <a:cs typeface="Times New Roman" pitchFamily="18" charset="0"/>
              </a:rPr>
              <a:t> </a:t>
            </a:r>
            <a:r>
              <a:rPr lang="en-US" sz="3200" dirty="0" err="1">
                <a:solidFill>
                  <a:srgbClr val="212121"/>
                </a:solidFill>
                <a:latin typeface="Times New Roman" pitchFamily="18" charset="0"/>
                <a:ea typeface="Calibri"/>
                <a:cs typeface="Times New Roman" pitchFamily="18" charset="0"/>
              </a:rPr>
              <a:t>là</a:t>
            </a:r>
            <a:r>
              <a:rPr lang="en-US" sz="3200" dirty="0">
                <a:solidFill>
                  <a:srgbClr val="212121"/>
                </a:solidFill>
                <a:latin typeface="Times New Roman" pitchFamily="18" charset="0"/>
                <a:ea typeface="Calibri"/>
                <a:cs typeface="Times New Roman" pitchFamily="18" charset="0"/>
              </a:rPr>
              <a:t> </a:t>
            </a:r>
            <a:r>
              <a:rPr lang="en-US" sz="3200" dirty="0" err="1">
                <a:solidFill>
                  <a:srgbClr val="212121"/>
                </a:solidFill>
                <a:latin typeface="Times New Roman" pitchFamily="18" charset="0"/>
                <a:ea typeface="Calibri"/>
                <a:cs typeface="Times New Roman" pitchFamily="18" charset="0"/>
              </a:rPr>
              <a:t>thông</a:t>
            </a:r>
            <a:r>
              <a:rPr lang="en-US" sz="3200" dirty="0">
                <a:solidFill>
                  <a:srgbClr val="212121"/>
                </a:solidFill>
                <a:latin typeface="Times New Roman" pitchFamily="18" charset="0"/>
                <a:ea typeface="Calibri"/>
                <a:cs typeface="Times New Roman" pitchFamily="18" charset="0"/>
              </a:rPr>
              <a:t> tin </a:t>
            </a:r>
            <a:r>
              <a:rPr lang="en-US" sz="3200" dirty="0" err="1">
                <a:solidFill>
                  <a:srgbClr val="212121"/>
                </a:solidFill>
                <a:latin typeface="Times New Roman" pitchFamily="18" charset="0"/>
                <a:ea typeface="Calibri"/>
                <a:cs typeface="Times New Roman" pitchFamily="18" charset="0"/>
              </a:rPr>
              <a:t>có</a:t>
            </a:r>
            <a:r>
              <a:rPr lang="en-US" sz="3200" dirty="0">
                <a:solidFill>
                  <a:srgbClr val="212121"/>
                </a:solidFill>
                <a:latin typeface="Times New Roman" pitchFamily="18" charset="0"/>
                <a:ea typeface="Calibri"/>
                <a:cs typeface="Times New Roman" pitchFamily="18" charset="0"/>
              </a:rPr>
              <a:t> </a:t>
            </a:r>
            <a:r>
              <a:rPr lang="en-US" sz="3200" dirty="0" err="1">
                <a:solidFill>
                  <a:srgbClr val="212121"/>
                </a:solidFill>
                <a:latin typeface="Times New Roman" pitchFamily="18" charset="0"/>
                <a:ea typeface="Calibri"/>
                <a:cs typeface="Times New Roman" pitchFamily="18" charset="0"/>
              </a:rPr>
              <a:t>hiệu</a:t>
            </a:r>
            <a:r>
              <a:rPr lang="en-US" sz="3200" dirty="0">
                <a:solidFill>
                  <a:srgbClr val="212121"/>
                </a:solidFill>
                <a:latin typeface="Times New Roman" pitchFamily="18" charset="0"/>
                <a:ea typeface="Calibri"/>
                <a:cs typeface="Times New Roman" pitchFamily="18" charset="0"/>
              </a:rPr>
              <a:t> </a:t>
            </a:r>
            <a:r>
              <a:rPr lang="en-US" sz="3200" dirty="0" err="1">
                <a:solidFill>
                  <a:srgbClr val="212121"/>
                </a:solidFill>
                <a:latin typeface="Times New Roman" pitchFamily="18" charset="0"/>
                <a:ea typeface="Calibri"/>
                <a:cs typeface="Times New Roman" pitchFamily="18" charset="0"/>
              </a:rPr>
              <a:t>quả</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885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3"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859" y="58847"/>
            <a:ext cx="12043141" cy="7478970"/>
          </a:xfrm>
          <a:prstGeom prst="rect">
            <a:avLst/>
          </a:prstGeom>
        </p:spPr>
        <p:txBody>
          <a:bodyPr wrap="square">
            <a:spAutoFit/>
          </a:bodyPr>
          <a:lstStyle/>
          <a:p>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Bayes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dirty="0" err="1">
                <a:latin typeface="Times New Roman" pitchFamily="18" charset="0"/>
                <a:cs typeface="Times New Roman" pitchFamily="18" charset="0"/>
              </a:rPr>
              <a:t>Giả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lợi</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U=</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lợi</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S1= </a:t>
            </a:r>
            <a:r>
              <a:rPr lang="en-US" sz="3200" dirty="0" err="1">
                <a:latin typeface="Times New Roman" pitchFamily="18" charset="0"/>
                <a:cs typeface="Times New Roman" pitchFamily="18" charset="0"/>
              </a:rPr>
              <a:t>nhu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1)</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S2= </a:t>
            </a:r>
            <a:r>
              <a:rPr lang="en-US" sz="3200" dirty="0" err="1">
                <a:latin typeface="Times New Roman" pitchFamily="18" charset="0"/>
                <a:cs typeface="Times New Roman" pitchFamily="18" charset="0"/>
              </a:rPr>
              <a:t>nhu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thấp</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2)</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nút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2 ,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nhánh</a:t>
            </a:r>
            <a:r>
              <a:rPr lang="en-US" sz="3200" dirty="0">
                <a:latin typeface="Times New Roman" pitchFamily="18" charset="0"/>
                <a:cs typeface="Times New Roman" pitchFamily="18" charset="0"/>
              </a:rPr>
              <a:t> P(F)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P(U)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nút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6,7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8, </a:t>
            </a:r>
            <a:r>
              <a:rPr lang="en-US" sz="3200" dirty="0" err="1">
                <a:solidFill>
                  <a:prstClr val="black"/>
                </a:solidFill>
                <a:latin typeface="Times New Roman" pitchFamily="18" charset="0"/>
                <a:cs typeface="Times New Roman" pitchFamily="18" charset="0"/>
              </a:rPr>
              <a:t>chúng</a:t>
            </a:r>
            <a:r>
              <a:rPr lang="en-US" sz="3200" dirty="0">
                <a:solidFill>
                  <a:prstClr val="black"/>
                </a:solidFill>
                <a:latin typeface="Times New Roman" pitchFamily="18" charset="0"/>
                <a:cs typeface="Times New Roman" pitchFamily="18" charset="0"/>
              </a:rPr>
              <a:t> ta </a:t>
            </a:r>
            <a:r>
              <a:rPr lang="en-US" sz="3200" dirty="0" err="1">
                <a:solidFill>
                  <a:prstClr val="black"/>
                </a:solidFill>
                <a:latin typeface="Times New Roman" pitchFamily="18" charset="0"/>
                <a:cs typeface="Times New Roman" pitchFamily="18" charset="0"/>
              </a:rPr>
              <a:t>cần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biết</a:t>
            </a:r>
            <a:r>
              <a:rPr lang="en-US" sz="3200" dirty="0">
                <a:latin typeface="Times New Roman" pitchFamily="18" charset="0"/>
                <a:cs typeface="Times New Roman" pitchFamily="18" charset="0"/>
              </a:rPr>
              <a:t> </a:t>
            </a:r>
          </a:p>
          <a:p>
            <a:pPr marL="457200" indent="-457200">
              <a:buFont typeface="Arial" panose="020B0604020202020204" pitchFamily="34" charset="0"/>
              <a:buChar char="•"/>
            </a:pPr>
            <a:r>
              <a:rPr lang="en-US" sz="3200" dirty="0">
                <a:latin typeface="Times New Roman" pitchFamily="18" charset="0"/>
                <a:cs typeface="Times New Roman" pitchFamily="18" charset="0"/>
              </a:rPr>
              <a:t>P(S1 | F)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lợi</a:t>
            </a:r>
            <a:endParaRPr lang="en-US" sz="3200" dirty="0">
              <a:latin typeface="Times New Roman" pitchFamily="18" charset="0"/>
              <a:cs typeface="Times New Roman" pitchFamily="18" charset="0"/>
            </a:endParaRPr>
          </a:p>
          <a:p>
            <a:pPr marL="457200" indent="-457200">
              <a:buFont typeface="Arial" panose="020B0604020202020204" pitchFamily="34" charset="0"/>
              <a:buChar char="•"/>
            </a:pPr>
            <a:r>
              <a:rPr lang="en-US" sz="3200" dirty="0">
                <a:latin typeface="Times New Roman" pitchFamily="18" charset="0"/>
                <a:cs typeface="Times New Roman" pitchFamily="18" charset="0"/>
              </a:rPr>
              <a:t>P(S2 | F)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lợi</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endParaRPr lang="en-US" sz="3200" dirty="0"/>
          </a:p>
        </p:txBody>
      </p:sp>
      <p:sp>
        <p:nvSpPr>
          <p:cNvPr id="4" name="Rectangle 3"/>
          <p:cNvSpPr/>
          <p:nvPr/>
        </p:nvSpPr>
        <p:spPr>
          <a:xfrm>
            <a:off x="148859" y="58847"/>
            <a:ext cx="5947141" cy="646331"/>
          </a:xfrm>
          <a:prstGeom prst="rect">
            <a:avLst/>
          </a:prstGeom>
        </p:spPr>
        <p:txBody>
          <a:bodyPr wrap="none">
            <a:spAutoFit/>
          </a:bodyPr>
          <a:lstStyle/>
          <a:p>
            <a:r>
              <a:rPr lang="en-US" sz="3600" b="1" dirty="0">
                <a:solidFill>
                  <a:srgbClr val="002060"/>
                </a:solidFill>
                <a:latin typeface="Times New Roman" pitchFamily="18" charset="0"/>
                <a:cs typeface="Times New Roman" pitchFamily="18" charset="0"/>
              </a:rPr>
              <a:t>VI. </a:t>
            </a:r>
            <a:r>
              <a:rPr lang="en-US" sz="3600" b="1" dirty="0" err="1">
                <a:solidFill>
                  <a:srgbClr val="002060"/>
                </a:solidFill>
                <a:latin typeface="Times New Roman" pitchFamily="18" charset="0"/>
                <a:cs typeface="Times New Roman" pitchFamily="18" charset="0"/>
              </a:rPr>
              <a:t>Tính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toán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xác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suất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nhánh</a:t>
            </a:r>
            <a:endParaRPr lang="en-US" sz="3600" b="1" dirty="0">
              <a:solidFill>
                <a:srgbClr val="002060"/>
              </a:solidFill>
            </a:endParaRPr>
          </a:p>
        </p:txBody>
      </p:sp>
    </p:spTree>
    <p:extLst>
      <p:ext uri="{BB962C8B-B14F-4D97-AF65-F5344CB8AC3E}">
        <p14:creationId xmlns:p14="http://schemas.microsoft.com/office/powerpoint/2010/main" val="3445719264"/>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174" y="168392"/>
            <a:ext cx="11509513" cy="6494085"/>
          </a:xfrm>
          <a:prstGeom prst="rect">
            <a:avLst/>
          </a:prstGeom>
        </p:spPr>
        <p:txBody>
          <a:bodyPr wrap="square">
            <a:spAutoFit/>
          </a:bodyPr>
          <a:lstStyle/>
          <a:p>
            <a:r>
              <a:rPr lang="en-US" sz="3200" b="1" dirty="0">
                <a:latin typeface="Times New Roman" pitchFamily="18" charset="0"/>
                <a:cs typeface="Times New Roman" pitchFamily="18" charset="0"/>
              </a:rPr>
              <a:t>-&gt; P(S</a:t>
            </a:r>
            <a:r>
              <a:rPr lang="en-US" sz="3200" b="1" baseline="-25000" dirty="0">
                <a:latin typeface="Times New Roman" pitchFamily="18" charset="0"/>
                <a:cs typeface="Times New Roman" pitchFamily="18" charset="0"/>
              </a:rPr>
              <a:t>1</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F)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P(S</a:t>
            </a:r>
            <a:r>
              <a:rPr lang="en-US" sz="3200" b="1" baseline="-25000" dirty="0">
                <a:latin typeface="Times New Roman" pitchFamily="18" charset="0"/>
                <a:cs typeface="Times New Roman" pitchFamily="18" charset="0"/>
              </a:rPr>
              <a:t>2</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F)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suất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suất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dựa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tin </a:t>
            </a:r>
            <a:r>
              <a:rPr lang="en-US" sz="3200" b="1" dirty="0" err="1">
                <a:latin typeface="Times New Roman" pitchFamily="18" charset="0"/>
                <a:cs typeface="Times New Roman" pitchFamily="18" charset="0"/>
              </a:rPr>
              <a:t>mẫu</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lợi</a:t>
            </a:r>
            <a:r>
              <a:rPr lang="en-US" sz="3200" dirty="0">
                <a:latin typeface="Times New Roman" pitchFamily="18" charset="0"/>
                <a:cs typeface="Times New Roman" pitchFamily="18" charset="0"/>
              </a:rPr>
              <a:t> )</a:t>
            </a:r>
          </a:p>
          <a:p>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nút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9, 10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11,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nhánh</a:t>
            </a:r>
            <a:r>
              <a:rPr lang="en-US" sz="3200" dirty="0">
                <a:latin typeface="Times New Roman" pitchFamily="18" charset="0"/>
                <a:cs typeface="Times New Roman" pitchFamily="18" charset="0"/>
              </a:rPr>
              <a:t> P(S</a:t>
            </a:r>
            <a:r>
              <a:rPr lang="en-US" sz="3200" baseline="-25000" dirty="0">
                <a:latin typeface="Times New Roman" pitchFamily="18" charset="0"/>
                <a:cs typeface="Times New Roman" pitchFamily="18" charset="0"/>
              </a:rPr>
              <a:t>1</a:t>
            </a:r>
            <a:r>
              <a:rPr lang="en-US" sz="3200" dirty="0">
                <a:latin typeface="Times New Roman" pitchFamily="18" charset="0"/>
                <a:cs typeface="Times New Roman" pitchFamily="18" charset="0"/>
              </a:rPr>
              <a:t> | U)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P(S</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 | U)</a:t>
            </a:r>
          </a:p>
          <a:p>
            <a:endParaRPr lang="en-US" sz="3200" dirty="0">
              <a:latin typeface="Times New Roman" pitchFamily="18" charset="0"/>
              <a:cs typeface="Times New Roman" pitchFamily="18" charset="0"/>
            </a:endParaRPr>
          </a:p>
          <a:p>
            <a:r>
              <a:rPr lang="en-US" sz="3200" b="1" dirty="0">
                <a:solidFill>
                  <a:prstClr val="black"/>
                </a:solidFill>
                <a:latin typeface="Times New Roman" pitchFamily="18" charset="0"/>
                <a:cs typeface="Times New Roman" pitchFamily="18" charset="0"/>
              </a:rPr>
              <a:t>-&gt; P(S</a:t>
            </a:r>
            <a:r>
              <a:rPr lang="en-US" sz="3200" b="1" baseline="-25000" dirty="0">
                <a:solidFill>
                  <a:prstClr val="black"/>
                </a:solidFill>
                <a:latin typeface="Times New Roman" pitchFamily="18" charset="0"/>
                <a:cs typeface="Times New Roman" pitchFamily="18" charset="0"/>
              </a:rPr>
              <a:t>1</a:t>
            </a:r>
            <a:r>
              <a:rPr lang="en-US" sz="3200" b="1" dirty="0">
                <a:solidFill>
                  <a:prstClr val="black"/>
                </a:solidFill>
                <a:latin typeface="Times New Roman" pitchFamily="18" charset="0"/>
                <a:cs typeface="Times New Roman" pitchFamily="18" charset="0"/>
              </a:rPr>
              <a:t> </a:t>
            </a:r>
            <a:r>
              <a:rPr lang="en-US" sz="3200" dirty="0">
                <a:solidFill>
                  <a:prstClr val="black"/>
                </a:solidFill>
                <a:latin typeface="Times New Roman" pitchFamily="18" charset="0"/>
                <a:cs typeface="Times New Roman" pitchFamily="18" charset="0"/>
              </a:rPr>
              <a:t>|</a:t>
            </a:r>
            <a:r>
              <a:rPr lang="en-US" sz="3200" b="1" dirty="0">
                <a:solidFill>
                  <a:prstClr val="black"/>
                </a:solidFill>
                <a:latin typeface="Times New Roman" pitchFamily="18" charset="0"/>
                <a:cs typeface="Times New Roman" pitchFamily="18" charset="0"/>
              </a:rPr>
              <a:t> U)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P(S</a:t>
            </a:r>
            <a:r>
              <a:rPr lang="en-US" sz="3200" b="1" baseline="-25000" dirty="0">
                <a:solidFill>
                  <a:prstClr val="black"/>
                </a:solidFill>
                <a:latin typeface="Times New Roman" pitchFamily="18" charset="0"/>
                <a:cs typeface="Times New Roman" pitchFamily="18" charset="0"/>
              </a:rPr>
              <a:t>2</a:t>
            </a:r>
            <a:r>
              <a:rPr lang="en-US" sz="3200" b="1" dirty="0">
                <a:solidFill>
                  <a:prstClr val="black"/>
                </a:solidFill>
                <a:latin typeface="Times New Roman" pitchFamily="18" charset="0"/>
                <a:cs typeface="Times New Roman" pitchFamily="18" charset="0"/>
              </a:rPr>
              <a:t> </a:t>
            </a:r>
            <a:r>
              <a:rPr lang="en-US" sz="3200" dirty="0">
                <a:solidFill>
                  <a:prstClr val="black"/>
                </a:solidFill>
                <a:latin typeface="Times New Roman" pitchFamily="18" charset="0"/>
                <a:cs typeface="Times New Roman" pitchFamily="18" charset="0"/>
              </a:rPr>
              <a:t>|</a:t>
            </a:r>
            <a:r>
              <a:rPr lang="en-US" sz="3200" b="1" dirty="0">
                <a:solidFill>
                  <a:prstClr val="black"/>
                </a:solidFill>
                <a:latin typeface="Times New Roman" pitchFamily="18" charset="0"/>
                <a:cs typeface="Times New Roman" pitchFamily="18" charset="0"/>
              </a:rPr>
              <a:t> U) </a:t>
            </a:r>
            <a:r>
              <a:rPr lang="en-US" sz="3200" b="1" dirty="0" err="1">
                <a:solidFill>
                  <a:prstClr val="black"/>
                </a:solidFill>
                <a:latin typeface="Times New Roman" pitchFamily="18" charset="0"/>
                <a:cs typeface="Times New Roman" pitchFamily="18" charset="0"/>
              </a:rPr>
              <a:t>cũng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được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gọi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những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xác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suất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sau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vì</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nó</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xác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suất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có</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điều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kiện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dựa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trên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kết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quả</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của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thông</a:t>
            </a:r>
            <a:r>
              <a:rPr lang="en-US" sz="3200" b="1" dirty="0">
                <a:solidFill>
                  <a:prstClr val="black"/>
                </a:solidFill>
                <a:latin typeface="Times New Roman" pitchFamily="18" charset="0"/>
                <a:cs typeface="Times New Roman" pitchFamily="18" charset="0"/>
              </a:rPr>
              <a:t> tin </a:t>
            </a:r>
            <a:r>
              <a:rPr lang="en-US" sz="3200" b="1" dirty="0" err="1">
                <a:solidFill>
                  <a:prstClr val="black"/>
                </a:solidFill>
                <a:latin typeface="Times New Roman" pitchFamily="18" charset="0"/>
                <a:cs typeface="Times New Roman" pitchFamily="18" charset="0"/>
              </a:rPr>
              <a:t>mẫu</a:t>
            </a:r>
            <a:r>
              <a:rPr lang="en-US" sz="3200" dirty="0">
                <a:solidFill>
                  <a:prstClr val="black"/>
                </a:solidFill>
                <a:latin typeface="Times New Roman" pitchFamily="18" charset="0"/>
                <a:cs typeface="Times New Roman" pitchFamily="18" charset="0"/>
              </a:rPr>
              <a:t>. </a:t>
            </a:r>
            <a:br>
              <a:rPr lang="en-US" sz="3200" dirty="0">
                <a:solidFill>
                  <a:prstClr val="black"/>
                </a:solidFill>
                <a:latin typeface="Times New Roman" pitchFamily="18" charset="0"/>
                <a:cs typeface="Times New Roman" pitchFamily="18" charset="0"/>
              </a:rPr>
            </a:b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nút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12, 13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14,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P(S</a:t>
            </a:r>
            <a:r>
              <a:rPr lang="en-US" sz="3200" baseline="-25000" dirty="0">
                <a:latin typeface="Times New Roman" pitchFamily="18" charset="0"/>
                <a:cs typeface="Times New Roman" pitchFamily="18" charset="0"/>
              </a:rPr>
              <a:t>1</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P(S</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a:t>
            </a:r>
            <a:endParaRPr lang="en-US" sz="3200" dirty="0"/>
          </a:p>
        </p:txBody>
      </p:sp>
    </p:spTree>
    <p:extLst>
      <p:ext uri="{BB962C8B-B14F-4D97-AF65-F5344CB8AC3E}">
        <p14:creationId xmlns:p14="http://schemas.microsoft.com/office/powerpoint/2010/main" val="387860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9073"/>
            <a:ext cx="12191999" cy="4003147"/>
          </a:xfrm>
          <a:prstGeom prst="rect">
            <a:avLst/>
          </a:prstGeom>
          <a:noFill/>
        </p:spPr>
        <p:txBody>
          <a:bodyPr wrap="square" rtlCol="0">
            <a:spAutoFit/>
          </a:bodyPr>
          <a:lstStyle/>
          <a:p>
            <a:pPr>
              <a:lnSpc>
                <a:spcPct val="115000"/>
              </a:lnSpc>
              <a:spcAft>
                <a:spcPts val="1000"/>
              </a:spcAft>
            </a:pPr>
            <a:r>
              <a:rPr lang="en-US" sz="3200" dirty="0" err="1">
                <a:latin typeface="Times New Roman" pitchFamily="18" charset="0"/>
                <a:ea typeface="Calibri"/>
                <a:cs typeface="Times New Roman" pitchFamily="18" charset="0"/>
              </a:rPr>
              <a:t>Trong</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vấn</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đề</a:t>
            </a:r>
            <a:r>
              <a:rPr lang="en-US" sz="3200" dirty="0">
                <a:latin typeface="Times New Roman" pitchFamily="18" charset="0"/>
                <a:ea typeface="Calibri"/>
                <a:cs typeface="Times New Roman" pitchFamily="18" charset="0"/>
              </a:rPr>
              <a:t> PDC </a:t>
            </a:r>
            <a:r>
              <a:rPr lang="en-US" sz="3200" dirty="0" err="1">
                <a:latin typeface="Times New Roman" pitchFamily="18" charset="0"/>
                <a:ea typeface="Calibri"/>
                <a:cs typeface="Times New Roman" pitchFamily="18" charset="0"/>
              </a:rPr>
              <a:t>chúng</a:t>
            </a:r>
            <a:r>
              <a:rPr lang="en-US" sz="3200" dirty="0">
                <a:latin typeface="Times New Roman" pitchFamily="18" charset="0"/>
                <a:ea typeface="Calibri"/>
                <a:cs typeface="Times New Roman" pitchFamily="18" charset="0"/>
              </a:rPr>
              <a:t> ta </a:t>
            </a:r>
            <a:r>
              <a:rPr lang="en-US" sz="3200" dirty="0" err="1">
                <a:latin typeface="Times New Roman" pitchFamily="18" charset="0"/>
                <a:ea typeface="Calibri"/>
                <a:cs typeface="Times New Roman" pitchFamily="18" charset="0"/>
              </a:rPr>
              <a:t>giả</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định</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rằng</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những</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đánh</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giá</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trước</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có</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thể</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sử</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dụng</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cho</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những</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xác</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suất</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có</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điều</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kiện</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này</a:t>
            </a:r>
            <a:r>
              <a:rPr lang="en-US" sz="3200" dirty="0">
                <a:latin typeface="Times New Roman" pitchFamily="18" charset="0"/>
                <a:ea typeface="Calibri"/>
                <a:cs typeface="Times New Roman" pitchFamily="18" charset="0"/>
              </a:rPr>
              <a:t>:</a:t>
            </a:r>
          </a:p>
          <a:p>
            <a:pPr algn="ctr">
              <a:lnSpc>
                <a:spcPct val="115000"/>
              </a:lnSpc>
              <a:spcAft>
                <a:spcPts val="1000"/>
              </a:spcAft>
            </a:pPr>
            <a:r>
              <a:rPr lang="en-US" sz="3200"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Nghiên</a:t>
            </a:r>
            <a:r>
              <a:rPr lang="en-US" sz="3200" b="1"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cứu</a:t>
            </a:r>
            <a:r>
              <a:rPr lang="en-US" sz="3200" b="1"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thị</a:t>
            </a:r>
            <a:r>
              <a:rPr lang="en-US" sz="3200" b="1"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trường</a:t>
            </a:r>
            <a:endParaRPr lang="en-US" sz="3200" b="1" dirty="0">
              <a:latin typeface="Times New Roman" pitchFamily="18" charset="0"/>
              <a:ea typeface="Calibri"/>
              <a:cs typeface="Times New Roman" pitchFamily="18" charset="0"/>
            </a:endParaRPr>
          </a:p>
          <a:p>
            <a:pPr>
              <a:lnSpc>
                <a:spcPct val="115000"/>
              </a:lnSpc>
              <a:spcAft>
                <a:spcPts val="1000"/>
              </a:spcAft>
            </a:pPr>
            <a:r>
              <a:rPr lang="en-US" sz="3200" b="1" dirty="0" err="1">
                <a:latin typeface="Times New Roman" pitchFamily="18" charset="0"/>
                <a:ea typeface="Calibri"/>
                <a:cs typeface="Times New Roman" pitchFamily="18" charset="0"/>
              </a:rPr>
              <a:t>Trạng</a:t>
            </a:r>
            <a:r>
              <a:rPr lang="en-US" sz="3200" b="1"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thái</a:t>
            </a:r>
            <a:r>
              <a:rPr lang="en-US" sz="3200" b="1"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tự</a:t>
            </a:r>
            <a:r>
              <a:rPr lang="en-US" sz="3200" b="1"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nhiên</a:t>
            </a:r>
            <a:r>
              <a:rPr lang="en-US" sz="3200"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Thuận</a:t>
            </a:r>
            <a:r>
              <a:rPr lang="en-US" sz="3200" b="1"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lợi</a:t>
            </a:r>
            <a:r>
              <a:rPr lang="en-US" sz="3200" b="1" dirty="0">
                <a:latin typeface="Times New Roman" pitchFamily="18" charset="0"/>
                <a:ea typeface="Calibri"/>
                <a:cs typeface="Times New Roman" pitchFamily="18" charset="0"/>
              </a:rPr>
              <a:t>, F</a:t>
            </a:r>
            <a:r>
              <a:rPr lang="en-US" sz="3200"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Không</a:t>
            </a:r>
            <a:r>
              <a:rPr lang="en-US" sz="3200" b="1"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thuận</a:t>
            </a:r>
            <a:r>
              <a:rPr lang="en-US" sz="3200" b="1" dirty="0">
                <a:latin typeface="Times New Roman" pitchFamily="18" charset="0"/>
                <a:ea typeface="Calibri"/>
                <a:cs typeface="Times New Roman" pitchFamily="18" charset="0"/>
              </a:rPr>
              <a:t> </a:t>
            </a:r>
            <a:r>
              <a:rPr lang="en-US" sz="3200" b="1" dirty="0" err="1">
                <a:latin typeface="Times New Roman" pitchFamily="18" charset="0"/>
                <a:ea typeface="Calibri"/>
                <a:cs typeface="Times New Roman" pitchFamily="18" charset="0"/>
              </a:rPr>
              <a:t>lợi</a:t>
            </a:r>
            <a:r>
              <a:rPr lang="en-US" sz="3200" b="1" dirty="0">
                <a:latin typeface="Times New Roman" pitchFamily="18" charset="0"/>
                <a:ea typeface="Calibri"/>
                <a:cs typeface="Times New Roman" pitchFamily="18" charset="0"/>
              </a:rPr>
              <a:t>, U</a:t>
            </a:r>
          </a:p>
          <a:p>
            <a:pPr>
              <a:lnSpc>
                <a:spcPct val="115000"/>
              </a:lnSpc>
              <a:spcAft>
                <a:spcPts val="1000"/>
              </a:spcAft>
            </a:pPr>
            <a:r>
              <a:rPr lang="en-US" sz="3200" dirty="0" err="1">
                <a:latin typeface="Times New Roman" pitchFamily="18" charset="0"/>
                <a:ea typeface="Calibri"/>
                <a:cs typeface="Times New Roman" pitchFamily="18" charset="0"/>
              </a:rPr>
              <a:t>Nhu</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cầu</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cao</a:t>
            </a:r>
            <a:r>
              <a:rPr lang="en-US" sz="3200" dirty="0">
                <a:latin typeface="Times New Roman" pitchFamily="18" charset="0"/>
                <a:ea typeface="Calibri"/>
                <a:cs typeface="Times New Roman" pitchFamily="18" charset="0"/>
              </a:rPr>
              <a:t>, S</a:t>
            </a:r>
            <a:r>
              <a:rPr lang="en-US" sz="3200" baseline="-25000" dirty="0">
                <a:latin typeface="Times New Roman" pitchFamily="18" charset="0"/>
                <a:ea typeface="Calibri"/>
                <a:cs typeface="Times New Roman" pitchFamily="18" charset="0"/>
              </a:rPr>
              <a:t>1</a:t>
            </a:r>
            <a:r>
              <a:rPr lang="en-US" sz="3200" dirty="0">
                <a:latin typeface="Times New Roman" pitchFamily="18" charset="0"/>
                <a:ea typeface="Calibri"/>
                <a:cs typeface="Times New Roman" pitchFamily="18" charset="0"/>
              </a:rPr>
              <a:t>                P(F / S1) = 0.90		P(U / S1) = 0.10</a:t>
            </a:r>
          </a:p>
          <a:p>
            <a:pPr>
              <a:lnSpc>
                <a:spcPct val="115000"/>
              </a:lnSpc>
              <a:spcAft>
                <a:spcPts val="1000"/>
              </a:spcAft>
            </a:pPr>
            <a:r>
              <a:rPr lang="en-US" sz="3200" dirty="0" err="1">
                <a:latin typeface="Times New Roman" pitchFamily="18" charset="0"/>
                <a:ea typeface="Calibri"/>
                <a:cs typeface="Times New Roman" pitchFamily="18" charset="0"/>
              </a:rPr>
              <a:t>Nhu</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cầu</a:t>
            </a:r>
            <a:r>
              <a:rPr lang="en-US" sz="3200" dirty="0">
                <a:latin typeface="Times New Roman" pitchFamily="18" charset="0"/>
                <a:ea typeface="Calibri"/>
                <a:cs typeface="Times New Roman" pitchFamily="18" charset="0"/>
              </a:rPr>
              <a:t> </a:t>
            </a:r>
            <a:r>
              <a:rPr lang="en-US" sz="3200" dirty="0" err="1">
                <a:latin typeface="Times New Roman" pitchFamily="18" charset="0"/>
                <a:ea typeface="Calibri"/>
                <a:cs typeface="Times New Roman" pitchFamily="18" charset="0"/>
              </a:rPr>
              <a:t>thấp</a:t>
            </a:r>
            <a:r>
              <a:rPr lang="en-US" sz="3200" dirty="0">
                <a:latin typeface="Times New Roman" pitchFamily="18" charset="0"/>
                <a:ea typeface="Calibri"/>
                <a:cs typeface="Times New Roman" pitchFamily="18" charset="0"/>
              </a:rPr>
              <a:t>, S</a:t>
            </a:r>
            <a:r>
              <a:rPr lang="en-US" sz="3200" baseline="-25000" dirty="0">
                <a:latin typeface="Times New Roman" pitchFamily="18" charset="0"/>
                <a:ea typeface="Calibri"/>
                <a:cs typeface="Times New Roman" pitchFamily="18" charset="0"/>
              </a:rPr>
              <a:t>2</a:t>
            </a:r>
            <a:r>
              <a:rPr lang="en-US" sz="3200" dirty="0">
                <a:latin typeface="Times New Roman" pitchFamily="18" charset="0"/>
                <a:ea typeface="Calibri"/>
                <a:cs typeface="Times New Roman" pitchFamily="18" charset="0"/>
              </a:rPr>
              <a:t> 	      P(F / S2) = 0.25		P(U / S2) = 0.75</a:t>
            </a:r>
          </a:p>
        </p:txBody>
      </p:sp>
    </p:spTree>
    <p:extLst>
      <p:ext uri="{BB962C8B-B14F-4D97-AF65-F5344CB8AC3E}">
        <p14:creationId xmlns:p14="http://schemas.microsoft.com/office/powerpoint/2010/main" val="2969530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599" y="228600"/>
            <a:ext cx="11698357" cy="6477000"/>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4.7 </a:t>
            </a:r>
            <a:r>
              <a:rPr lang="en-US" sz="3200" dirty="0" err="1">
                <a:latin typeface="Times New Roman" pitchFamily="18" charset="0"/>
                <a:cs typeface="Times New Roman" pitchFamily="18" charset="0"/>
              </a:rPr>
              <a:t>tr</a:t>
            </a:r>
            <a:r>
              <a:rPr lang="en-US" sz="3200" dirty="0">
                <a:latin typeface="Times New Roman" pitchFamily="18" charset="0"/>
                <a:cs typeface="Times New Roman" pitchFamily="18" charset="0"/>
              </a:rPr>
              <a:t> 131)</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u="sng" dirty="0">
                <a:latin typeface="Times New Roman" pitchFamily="18" charset="0"/>
                <a:cs typeface="Times New Roman" pitchFamily="18" charset="0"/>
              </a:rPr>
              <a:t>B1</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Cột</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nhập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Cột</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nhập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ban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Cột</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nhập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lợi</a:t>
            </a:r>
            <a:r>
              <a:rPr lang="en-US" sz="3200" dirty="0">
                <a:latin typeface="Times New Roman" pitchFamily="18" charset="0"/>
                <a:cs typeface="Times New Roman" pitchFamily="18" charset="0"/>
              </a:rPr>
              <a:t> (F) </a:t>
            </a:r>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u="sng" dirty="0">
                <a:latin typeface="Times New Roman" pitchFamily="18" charset="0"/>
                <a:cs typeface="Times New Roman" pitchFamily="18" charset="0"/>
              </a:rPr>
              <a:t>B2</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Cột</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ban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cột</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cột</a:t>
            </a:r>
            <a:r>
              <a:rPr lang="en-US" sz="3200" dirty="0">
                <a:latin typeface="Times New Roman" pitchFamily="18" charset="0"/>
                <a:cs typeface="Times New Roman" pitchFamily="18" charset="0"/>
              </a:rPr>
              <a:t> 3.</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u="sng" dirty="0">
                <a:latin typeface="Times New Roman" pitchFamily="18" charset="0"/>
                <a:cs typeface="Times New Roman" pitchFamily="18" charset="0"/>
              </a:rPr>
              <a:t>B3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cột</a:t>
            </a:r>
            <a:r>
              <a:rPr lang="en-US" sz="3200" dirty="0">
                <a:latin typeface="Times New Roman" pitchFamily="18" charset="0"/>
                <a:cs typeface="Times New Roman" pitchFamily="18" charset="0"/>
              </a:rPr>
              <a:t> 4 ta </a:t>
            </a:r>
            <a:r>
              <a:rPr lang="en-US" sz="3200" dirty="0" err="1">
                <a:latin typeface="Times New Roman" pitchFamily="18" charset="0"/>
                <a:cs typeface="Times New Roman" pitchFamily="18" charset="0"/>
              </a:rPr>
              <a:t>nhận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lợi</a:t>
            </a:r>
            <a:r>
              <a:rPr lang="en-US" sz="3200" dirty="0">
                <a:latin typeface="Times New Roman" pitchFamily="18" charset="0"/>
                <a:cs typeface="Times New Roman" pitchFamily="18" charset="0"/>
              </a:rPr>
              <a:t> P(F)</a:t>
            </a:r>
            <a:br>
              <a:rPr lang="en-US" sz="3200" dirty="0">
                <a:latin typeface="Times New Roman" pitchFamily="18" charset="0"/>
                <a:cs typeface="Times New Roman" pitchFamily="18" charset="0"/>
              </a:rPr>
            </a:br>
            <a:r>
              <a:rPr lang="en-US" sz="3200" u="sng" dirty="0">
                <a:latin typeface="Times New Roman" pitchFamily="18" charset="0"/>
                <a:cs typeface="Times New Roman" pitchFamily="18" charset="0"/>
              </a:rPr>
              <a:t>B4:</a:t>
            </a:r>
            <a:r>
              <a:rPr lang="en-US" sz="3200" dirty="0">
                <a:latin typeface="Times New Roman" pitchFamily="18" charset="0"/>
                <a:cs typeface="Times New Roman" pitchFamily="18" charset="0"/>
              </a:rPr>
              <a:t> Chia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cột</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P(F)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nhận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P(s1|F)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P(s2|F)</a:t>
            </a:r>
          </a:p>
        </p:txBody>
      </p:sp>
      <p:pic>
        <p:nvPicPr>
          <p:cNvPr id="6146" name="Picture 2" descr="https://scontent.fsgn5-5.fna.fbcdn.net/v/t1.15752-9/38885222_307600093147929_8854310380487311360_n.jpg?_nc_cat=0&amp;oh=307cb92080a809d8b412ea53fcfd2c64&amp;oe=5BC8EB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642"/>
            <a:ext cx="12192000" cy="39283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642"/>
            <a:ext cx="12192000" cy="3928367"/>
          </a:xfrm>
          <a:prstGeom prst="rect">
            <a:avLst/>
          </a:prstGeom>
        </p:spPr>
      </p:pic>
    </p:spTree>
    <p:extLst>
      <p:ext uri="{BB962C8B-B14F-4D97-AF65-F5344CB8AC3E}">
        <p14:creationId xmlns:p14="http://schemas.microsoft.com/office/powerpoint/2010/main" val="1271271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3186"/>
            <a:ext cx="4110613" cy="1446550"/>
          </a:xfrm>
          <a:prstGeom prst="rect">
            <a:avLst/>
          </a:prstGeom>
          <a:noFill/>
        </p:spPr>
        <p:txBody>
          <a:bodyPr wrap="none" lIns="91440" tIns="45720" rIns="91440" bIns="45720">
            <a:spAutoFit/>
          </a:bodyPr>
          <a:lstStyle/>
          <a:p>
            <a:pPr algn="ctr"/>
            <a:r>
              <a:rPr lang="en-US" sz="8800" b="1" u="sng"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Tổng</a:t>
            </a:r>
            <a:r>
              <a:rPr lang="en-US" sz="8800" b="1" u="sng"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8800" b="1" u="sng"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kết</a:t>
            </a:r>
            <a:endParaRPr lang="en-US" sz="8800" b="1" u="sng"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TextBox 2"/>
          <p:cNvSpPr txBox="1"/>
          <p:nvPr/>
        </p:nvSpPr>
        <p:spPr>
          <a:xfrm>
            <a:off x="0" y="1233364"/>
            <a:ext cx="11357112" cy="5016758"/>
          </a:xfrm>
          <a:prstGeom prst="rect">
            <a:avLst/>
          </a:prstGeom>
          <a:noFill/>
        </p:spPr>
        <p:txBody>
          <a:bodyPr wrap="square" rtlCol="0">
            <a:spAutoFit/>
          </a:bodyPr>
          <a:lstStyle/>
          <a:p>
            <a:pPr marL="457200" indent="-457200">
              <a:buFont typeface="Arial" panose="020B0604020202020204" pitchFamily="34" charset="0"/>
              <a:buChar char="•"/>
            </a:pPr>
            <a:r>
              <a:rPr lang="vi-VN" sz="3200" b="1" i="1" dirty="0">
                <a:latin typeface="Times New Roman" panose="02020603050405020304" pitchFamily="18" charset="0"/>
                <a:cs typeface="Times New Roman" panose="02020603050405020304" pitchFamily="18" charset="0"/>
              </a:rPr>
              <a:t>Phân tích quyết định</a:t>
            </a:r>
            <a:r>
              <a:rPr lang="vi-VN" sz="3200" dirty="0">
                <a:latin typeface="Times New Roman" panose="02020603050405020304" pitchFamily="18" charset="0"/>
                <a:cs typeface="Times New Roman" panose="02020603050405020304" pitchFamily="18" charset="0"/>
              </a:rPr>
              <a:t> sử dụng để xác định giải pháp thay thế được đề xuất hoặc một chiến lược quyết định tối ưu khi người ra quyết định phải đối mặt với một sự kiện không chắc chắn và đầy rủi ro về các sự kiện trong tương lai. </a:t>
            </a: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vi-VN" sz="3200" b="1" i="1" dirty="0">
                <a:latin typeface="Times New Roman" panose="02020603050405020304" pitchFamily="18" charset="0"/>
                <a:cs typeface="Times New Roman" panose="02020603050405020304" pitchFamily="18" charset="0"/>
              </a:rPr>
              <a:t>Mục tiêu </a:t>
            </a:r>
            <a:r>
              <a:rPr lang="vi-VN" sz="3200" dirty="0">
                <a:latin typeface="Times New Roman" panose="02020603050405020304" pitchFamily="18" charset="0"/>
                <a:cs typeface="Times New Roman" panose="02020603050405020304" pitchFamily="18" charset="0"/>
              </a:rPr>
              <a:t>của phân tích quyết định là xác định lựa chọn thay thế quyết định </a:t>
            </a:r>
            <a:r>
              <a:rPr lang="vi-VN" sz="3200" i="1" u="sng" dirty="0">
                <a:latin typeface="Times New Roman" panose="02020603050405020304" pitchFamily="18" charset="0"/>
                <a:cs typeface="Times New Roman" panose="02020603050405020304" pitchFamily="18" charset="0"/>
              </a:rPr>
              <a:t>tốt nhất</a:t>
            </a:r>
            <a:r>
              <a:rPr lang="en-US" sz="3200" i="1" u="sng"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cung cấp thông tin về các sự kiện không chắc chắn và những hậu quả hoặc kết quả có thể xảy ra.</a:t>
            </a: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vi-VN" sz="3200" dirty="0">
                <a:latin typeface="Times New Roman" panose="02020603050405020304" pitchFamily="18" charset="0"/>
                <a:cs typeface="Times New Roman" panose="02020603050405020304" pitchFamily="18" charset="0"/>
              </a:rPr>
              <a:t>Các sự kiện trong tương lai không chắc chắn được gọi là các </a:t>
            </a:r>
            <a:r>
              <a:rPr lang="vi-VN" sz="3200" b="1" dirty="0">
                <a:latin typeface="Times New Roman" panose="02020603050405020304" pitchFamily="18" charset="0"/>
                <a:cs typeface="Times New Roman" panose="02020603050405020304" pitchFamily="18" charset="0"/>
              </a:rPr>
              <a:t>sự kiện cơ hội</a:t>
            </a:r>
            <a:r>
              <a:rPr lang="vi-VN" sz="3200" dirty="0">
                <a:latin typeface="Times New Roman" panose="02020603050405020304" pitchFamily="18" charset="0"/>
                <a:cs typeface="Times New Roman" panose="02020603050405020304" pitchFamily="18" charset="0"/>
              </a:rPr>
              <a:t>, và kết quả của các sự kiện cơ hội được gọi là các </a:t>
            </a:r>
            <a:r>
              <a:rPr lang="vi-VN" sz="3200" b="1" dirty="0">
                <a:latin typeface="Times New Roman" panose="02020603050405020304" pitchFamily="18" charset="0"/>
                <a:cs typeface="Times New Roman" panose="02020603050405020304" pitchFamily="18" charset="0"/>
              </a:rPr>
              <a:t>trạng thái tự nhiên</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783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06470" cy="6986528"/>
          </a:xfrm>
          <a:prstGeom prst="rect">
            <a:avLst/>
          </a:prstGeom>
        </p:spPr>
        <p:txBody>
          <a:bodyPr wrap="square">
            <a:spAutoFit/>
          </a:bodyPr>
          <a:lstStyle/>
          <a:p>
            <a:pPr marL="457200" indent="-457200">
              <a:buFont typeface="Arial" panose="020B0604020202020204" pitchFamily="34" charset="0"/>
              <a:buChar char="•"/>
            </a:pPr>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hưởng</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không</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suất</a:t>
            </a:r>
            <a:r>
              <a:rPr lang="en-US" sz="3200" dirty="0">
                <a:latin typeface="Times New Roman" panose="02020603050405020304" pitchFamily="18" charset="0"/>
                <a:cs typeface="Times New Roman" panose="02020603050405020304" pitchFamily="18" charset="0"/>
              </a:rPr>
              <a:t>: </a:t>
            </a:r>
          </a:p>
          <a:p>
            <a:pPr marL="3200400" lvl="6" indent="-457200">
              <a:buFont typeface="Wingdings" panose="05000000000000000000" pitchFamily="2" charset="2"/>
              <a:buChar char="ü"/>
            </a:pP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endParaRPr lang="en-US" sz="3200" b="1" dirty="0">
              <a:latin typeface="Times New Roman" panose="02020603050405020304" pitchFamily="18" charset="0"/>
              <a:cs typeface="Times New Roman" panose="02020603050405020304" pitchFamily="18" charset="0"/>
            </a:endParaRPr>
          </a:p>
          <a:p>
            <a:pPr marL="3200400" lvl="6" indent="-457200">
              <a:buFont typeface="Wingdings" panose="05000000000000000000" pitchFamily="2" charset="2"/>
              <a:buChar char="ü"/>
            </a:pP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trọng</a:t>
            </a:r>
            <a:endParaRPr lang="en-US" sz="3200" b="1" dirty="0">
              <a:latin typeface="Times New Roman" panose="02020603050405020304" pitchFamily="18" charset="0"/>
              <a:cs typeface="Times New Roman" panose="02020603050405020304" pitchFamily="18" charset="0"/>
            </a:endParaRPr>
          </a:p>
          <a:p>
            <a:pPr marL="3200400" lvl="6" indent="-457200">
              <a:buFont typeface="Wingdings" panose="05000000000000000000" pitchFamily="2" charset="2"/>
              <a:buChar char="ü"/>
            </a:pP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hóa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tối</a:t>
            </a:r>
            <a:r>
              <a:rPr lang="en-US" sz="3200" b="1"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vi-VN" sz="3200" dirty="0">
                <a:latin typeface="Times New Roman" panose="02020603050405020304" pitchFamily="18" charset="0"/>
                <a:cs typeface="Times New Roman" panose="02020603050405020304" pitchFamily="18" charset="0"/>
              </a:rPr>
              <a:t>Khi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a:latin typeface="Times New Roman" panose="02020603050405020304" pitchFamily="18" charset="0"/>
                <a:cs typeface="Times New Roman" panose="02020603050405020304" pitchFamily="18" charset="0"/>
              </a:rPr>
              <a:t> 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có</a:t>
            </a:r>
            <a:r>
              <a:rPr lang="vi-VN" sz="3200" dirty="0">
                <a:latin typeface="Times New Roman" panose="02020603050405020304" pitchFamily="18" charset="0"/>
                <a:cs typeface="Times New Roman" panose="02020603050405020304" pitchFamily="18" charset="0"/>
              </a:rPr>
              <a:t> xác suất </a:t>
            </a:r>
            <a:r>
              <a:rPr lang="en-US"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phương pháp giá trị kỳ vọng </a:t>
            </a:r>
            <a:r>
              <a:rPr lang="vi-VN" sz="3200" dirty="0">
                <a:latin typeface="Times New Roman" panose="02020603050405020304" pitchFamily="18" charset="0"/>
                <a:cs typeface="Times New Roman" panose="02020603050405020304" pitchFamily="18" charset="0"/>
              </a:rPr>
              <a:t>có thể được sử dụng</a:t>
            </a:r>
            <a:r>
              <a:rPr lang="en-US" sz="32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vi-VN" sz="3200" dirty="0">
                <a:latin typeface="Times New Roman" panose="02020603050405020304" pitchFamily="18" charset="0"/>
                <a:cs typeface="Times New Roman" panose="02020603050405020304" pitchFamily="18" charset="0"/>
              </a:rPr>
              <a:t>Trong trường hợp </a:t>
            </a:r>
            <a:r>
              <a:rPr lang="vi-VN" sz="3200" dirty="0">
                <a:solidFill>
                  <a:srgbClr val="002060"/>
                </a:solidFill>
                <a:latin typeface="Times New Roman" panose="02020603050405020304" pitchFamily="18" charset="0"/>
                <a:cs typeface="Times New Roman" panose="02020603050405020304" pitchFamily="18" charset="0"/>
              </a:rPr>
              <a:t>thông tin mẫu có sẵn</a:t>
            </a:r>
            <a:r>
              <a:rPr lang="vi-VN" sz="3200" dirty="0">
                <a:latin typeface="Times New Roman" panose="02020603050405020304" pitchFamily="18" charset="0"/>
                <a:cs typeface="Times New Roman" panose="02020603050405020304" pitchFamily="18" charset="0"/>
              </a:rPr>
              <a:t>, một chuỗi các quyết định phải được thực hiện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quyết định có lấy </a:t>
            </a:r>
            <a:r>
              <a:rPr lang="vi-VN" sz="3200" i="1" dirty="0">
                <a:latin typeface="Times New Roman" panose="02020603050405020304" pitchFamily="18" charset="0"/>
                <a:cs typeface="Times New Roman" panose="02020603050405020304" pitchFamily="18" charset="0"/>
              </a:rPr>
              <a:t>thông tin mẫu</a:t>
            </a:r>
            <a:r>
              <a:rPr lang="vi-VN" sz="3200" dirty="0">
                <a:latin typeface="Times New Roman" panose="02020603050405020304" pitchFamily="18" charset="0"/>
                <a:cs typeface="Times New Roman" panose="02020603050405020304" pitchFamily="18" charset="0"/>
              </a:rPr>
              <a:t> hay không. Nếu có, một chiến lược quyết định tối ưu dựa trên thông tin mẫu cụ thể phải được phát 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cây quyết định </a:t>
            </a:r>
            <a:r>
              <a:rPr lang="vi-VN" sz="3200" dirty="0">
                <a:latin typeface="Times New Roman" panose="02020603050405020304" pitchFamily="18" charset="0"/>
                <a:cs typeface="Times New Roman" panose="02020603050405020304" pitchFamily="18" charset="0"/>
              </a:rPr>
              <a:t>và </a:t>
            </a:r>
            <a:r>
              <a:rPr lang="vi-VN" sz="3200" b="1" dirty="0">
                <a:latin typeface="Times New Roman" panose="02020603050405020304" pitchFamily="18" charset="0"/>
                <a:cs typeface="Times New Roman" panose="02020603050405020304" pitchFamily="18" charset="0"/>
              </a:rPr>
              <a:t>cách tiếp cận giá trị kỳ vọng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371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74" y="284418"/>
            <a:ext cx="12046226" cy="3046988"/>
          </a:xfrm>
          <a:prstGeom prst="rect">
            <a:avLst/>
          </a:prstGeom>
        </p:spPr>
        <p:txBody>
          <a:bodyPr wrap="square">
            <a:spAutoFit/>
          </a:bodyPr>
          <a:lstStyle/>
          <a:p>
            <a:pPr marL="285750" indent="-285750">
              <a:buFont typeface="Arial" panose="020B0604020202020204" pitchFamily="34" charset="0"/>
              <a:buChar char="•"/>
            </a:pPr>
            <a:r>
              <a:rPr lang="en-US" sz="3200" b="1" dirty="0" err="1">
                <a:latin typeface="Times New Roman" panose="02020603050405020304" pitchFamily="18" charset="0"/>
                <a:cs typeface="Times New Roman" panose="02020603050405020304" pitchFamily="18" charset="0"/>
              </a:rPr>
              <a:t>Hồ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rủi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ro</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phối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suất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rủi</a:t>
            </a:r>
            <a:r>
              <a:rPr lang="en-US" sz="3200" dirty="0">
                <a:latin typeface="Times New Roman" panose="02020603050405020304" pitchFamily="18" charset="0"/>
                <a:cs typeface="Times New Roman" panose="02020603050405020304" pitchFamily="18" charset="0"/>
              </a:rPr>
              <a:t> ro. </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P</a:t>
            </a:r>
            <a:r>
              <a:rPr lang="vi-VN" sz="3200" b="1" dirty="0">
                <a:latin typeface="Times New Roman" panose="02020603050405020304" pitchFamily="18" charset="0"/>
                <a:cs typeface="Times New Roman" panose="02020603050405020304" pitchFamily="18" charset="0"/>
              </a:rPr>
              <a:t>hân tích độ nhạy </a:t>
            </a:r>
            <a:r>
              <a:rPr lang="vi-VN" sz="3200" dirty="0">
                <a:latin typeface="Times New Roman" panose="02020603050405020304" pitchFamily="18" charset="0"/>
                <a:cs typeface="Times New Roman" panose="02020603050405020304" pitchFamily="18" charset="0"/>
              </a:rPr>
              <a:t>xác định những </a:t>
            </a:r>
            <a:r>
              <a:rPr lang="vi-VN" sz="3200" dirty="0">
                <a:solidFill>
                  <a:srgbClr val="002060"/>
                </a:solidFill>
                <a:latin typeface="Times New Roman" panose="02020603050405020304" pitchFamily="18" charset="0"/>
                <a:cs typeface="Times New Roman" panose="02020603050405020304" pitchFamily="18" charset="0"/>
              </a:rPr>
              <a:t>thay đổi </a:t>
            </a:r>
            <a:r>
              <a:rPr lang="vi-VN" sz="3200" dirty="0">
                <a:latin typeface="Times New Roman" panose="02020603050405020304" pitchFamily="18" charset="0"/>
                <a:cs typeface="Times New Roman" panose="02020603050405020304" pitchFamily="18" charset="0"/>
              </a:rPr>
              <a:t>có hiệu lực trong xác suất cho các trạng thái tự nhiên và trong các giá trị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nhuận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có trên phương án thay thế được đề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3714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A31A2BC4-B9F0-FEFF-D99B-4DF61A6D9D6D}"/>
              </a:ext>
            </a:extLst>
          </p:cNvPr>
          <p:cNvPicPr>
            <a:picLocks noChangeAspect="1"/>
          </p:cNvPicPr>
          <p:nvPr/>
        </p:nvPicPr>
        <p:blipFill>
          <a:blip r:embed="rId2">
            <a:alphaModFix amt="40000"/>
          </a:blip>
          <a:srcRect t="1415" b="14315"/>
          <a:stretch/>
        </p:blipFill>
        <p:spPr>
          <a:xfrm>
            <a:off x="-21330" y="0"/>
            <a:ext cx="12191980" cy="6856718"/>
          </a:xfrm>
          <a:prstGeom prst="rect">
            <a:avLst/>
          </a:prstGeom>
        </p:spPr>
      </p:pic>
      <p:sp>
        <p:nvSpPr>
          <p:cNvPr id="1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F9B47C-A09D-CC18-D050-9488B4BFAEB7}"/>
              </a:ext>
            </a:extLst>
          </p:cNvPr>
          <p:cNvSpPr>
            <a:spLocks noGrp="1"/>
          </p:cNvSpPr>
          <p:nvPr>
            <p:ph idx="4294967295"/>
          </p:nvPr>
        </p:nvSpPr>
        <p:spPr>
          <a:xfrm>
            <a:off x="-75610" y="255639"/>
            <a:ext cx="12188952" cy="6014195"/>
          </a:xfrm>
        </p:spPr>
        <p:txBody>
          <a:bodyPr vert="horz" lIns="91440" tIns="45720" rIns="91440" bIns="45720" rtlCol="0">
            <a:normAutofit fontScale="92500" lnSpcReduction="10000"/>
          </a:bodyPr>
          <a:lstStyle/>
          <a:p>
            <a:r>
              <a:rPr lang="en-US" sz="3200" b="0" i="0" dirty="0">
                <a:solidFill>
                  <a:schemeClr val="bg1"/>
                </a:solidFill>
                <a:effectLst/>
                <a:latin typeface="Times-Roman"/>
              </a:rPr>
              <a:t>We begin the study of decision analysis by considering problems that involve reasonably few decision alternatives and reasonably few  </a:t>
            </a:r>
            <a:r>
              <a:rPr lang="en-US" sz="3200" b="0" i="0" dirty="0" err="1">
                <a:solidFill>
                  <a:schemeClr val="bg1"/>
                </a:solidFill>
                <a:effectLst/>
                <a:latin typeface="Times-Roman"/>
              </a:rPr>
              <a:t>ossible</a:t>
            </a:r>
            <a:r>
              <a:rPr lang="en-US" sz="3200" b="0" i="0" dirty="0">
                <a:solidFill>
                  <a:schemeClr val="bg1"/>
                </a:solidFill>
                <a:effectLst/>
                <a:latin typeface="Times-Roman"/>
              </a:rPr>
              <a:t> future events.</a:t>
            </a:r>
          </a:p>
          <a:p>
            <a:endParaRPr lang="en-US" sz="3200" b="0" i="0" dirty="0">
              <a:solidFill>
                <a:schemeClr val="bg1"/>
              </a:solidFill>
              <a:effectLst/>
              <a:latin typeface="Times-Roman"/>
            </a:endParaRPr>
          </a:p>
          <a:p>
            <a:r>
              <a:rPr lang="en-US" sz="3200" b="0" i="0" dirty="0">
                <a:solidFill>
                  <a:schemeClr val="bg1"/>
                </a:solidFill>
                <a:effectLst/>
                <a:latin typeface="Times-Roman"/>
              </a:rPr>
              <a:t>Influence diagrams and payoff tables are introduced to provide a structure for the decision problem and</a:t>
            </a:r>
            <a:r>
              <a:rPr lang="en-US" sz="3200" dirty="0">
                <a:solidFill>
                  <a:schemeClr val="bg1"/>
                </a:solidFill>
              </a:rPr>
              <a:t> </a:t>
            </a:r>
            <a:r>
              <a:rPr lang="en-US" sz="3200" b="0" i="0" dirty="0">
                <a:solidFill>
                  <a:schemeClr val="bg1"/>
                </a:solidFill>
                <a:effectLst/>
                <a:latin typeface="Times-Roman"/>
              </a:rPr>
              <a:t>to illustrate the fundamentals of decision analysis.</a:t>
            </a:r>
          </a:p>
          <a:p>
            <a:r>
              <a:rPr lang="en-US" sz="3200" b="0" i="0" dirty="0">
                <a:solidFill>
                  <a:schemeClr val="bg1"/>
                </a:solidFill>
                <a:effectLst/>
                <a:latin typeface="Times-Roman"/>
              </a:rPr>
              <a:t>We then introduce decision trees to show the sequential nature of decision problems.</a:t>
            </a:r>
          </a:p>
          <a:p>
            <a:r>
              <a:rPr lang="en-US" sz="3200" b="0" i="0" dirty="0">
                <a:solidFill>
                  <a:schemeClr val="bg1"/>
                </a:solidFill>
                <a:effectLst/>
                <a:latin typeface="Times-Roman"/>
              </a:rPr>
              <a:t>Decision trees are used to analyze more complex problems and to identify an optimal sequence of decisions, referred to as an optimal decision strategy.</a:t>
            </a:r>
          </a:p>
          <a:p>
            <a:r>
              <a:rPr lang="en-US" sz="3200" b="0" i="0" dirty="0">
                <a:solidFill>
                  <a:schemeClr val="bg1"/>
                </a:solidFill>
                <a:effectLst/>
                <a:latin typeface="Times-Roman"/>
              </a:rPr>
              <a:t>Sensitivity analysis shows how changes in various aspects of the problem affect the recommended decision alternative.</a:t>
            </a:r>
            <a:endParaRPr lang="en-US" sz="3200" dirty="0">
              <a:solidFill>
                <a:schemeClr val="bg1"/>
              </a:solidFill>
            </a:endParaRPr>
          </a:p>
        </p:txBody>
      </p:sp>
    </p:spTree>
    <p:extLst>
      <p:ext uri="{BB962C8B-B14F-4D97-AF65-F5344CB8AC3E}">
        <p14:creationId xmlns:p14="http://schemas.microsoft.com/office/powerpoint/2010/main" val="3851836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722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788" y="219572"/>
            <a:ext cx="6205545" cy="923330"/>
          </a:xfrm>
          <a:prstGeom prst="rect">
            <a:avLst/>
          </a:prstGeom>
          <a:noFill/>
        </p:spPr>
        <p:txBody>
          <a:bodyPr wrap="none" rtlCol="0">
            <a:spAutoFit/>
          </a:bodyPr>
          <a:lstStyle/>
          <a:p>
            <a:r>
              <a:rPr lang="en-US" sz="540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dirty="0" err="1">
                <a:solidFill>
                  <a:schemeClr val="tx1">
                    <a:lumMod val="95000"/>
                    <a:lumOff val="5000"/>
                  </a:schemeClr>
                </a:solidFill>
                <a:latin typeface="Times New Roman" panose="02020603050405020304" pitchFamily="18" charset="0"/>
                <a:cs typeface="Times New Roman" panose="02020603050405020304" pitchFamily="18" charset="0"/>
              </a:rPr>
              <a:t>tích</a:t>
            </a:r>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dirty="0" err="1">
                <a:solidFill>
                  <a:schemeClr val="tx1">
                    <a:lumMod val="95000"/>
                    <a:lumOff val="5000"/>
                  </a:schemeClr>
                </a:solidFill>
                <a:latin typeface="Times New Roman" panose="02020603050405020304" pitchFamily="18" charset="0"/>
                <a:cs typeface="Times New Roman" panose="02020603050405020304" pitchFamily="18" charset="0"/>
              </a:rPr>
              <a:t>quyết</a:t>
            </a:r>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6546333" y="0"/>
            <a:ext cx="5645667" cy="4524315"/>
          </a:xfrm>
          <a:prstGeom prst="rect">
            <a:avLst/>
          </a:prstGeom>
          <a:blipFill>
            <a:blip r:embed="rId2"/>
            <a:stretch>
              <a:fillRect/>
            </a:stretch>
          </a:blipFill>
        </p:spPr>
        <p:txBody>
          <a:bodyPr wrap="square" rtlCol="0">
            <a:spAutoFit/>
          </a:bodyPr>
          <a:lstStyle/>
          <a:p>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dụng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triển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tối</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ưu</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quyết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định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phải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đối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mặt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vài</a:t>
            </a:r>
            <a:r>
              <a:rPr lang="en-US" sz="3200"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lựa</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chọn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thay</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thế</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lựa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chọn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chắc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chắn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hoặc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đầy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hiểm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tương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lai</a:t>
            </a:r>
            <a:r>
              <a:rPr lang="en-US" sz="3200" dirty="0">
                <a:solidFill>
                  <a:srgbClr val="002060"/>
                </a:solidFill>
                <a:latin typeface="Times New Roman" panose="02020603050405020304" pitchFamily="18" charset="0"/>
                <a:cs typeface="Times New Roman" panose="02020603050405020304" pitchFamily="18" charset="0"/>
              </a:rPr>
              <a:t>.</a:t>
            </a:r>
          </a:p>
          <a:p>
            <a:endParaRPr lang="en-US" sz="3200" dirty="0">
              <a:solidFill>
                <a:srgbClr val="002060"/>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flipH="1">
            <a:off x="4010993" y="2080888"/>
            <a:ext cx="653143" cy="168365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909392" y="3996116"/>
            <a:ext cx="754743" cy="1625600"/>
          </a:xfrm>
          <a:prstGeom prst="line">
            <a:avLst/>
          </a:prstGeom>
        </p:spPr>
        <p:style>
          <a:lnRef idx="1">
            <a:schemeClr val="dk1"/>
          </a:lnRef>
          <a:fillRef idx="0">
            <a:schemeClr val="dk1"/>
          </a:fillRef>
          <a:effectRef idx="0">
            <a:schemeClr val="dk1"/>
          </a:effectRef>
          <a:fontRef idx="minor">
            <a:schemeClr val="tx1"/>
          </a:fontRef>
        </p:style>
      </p:cxnSp>
      <p:sp>
        <p:nvSpPr>
          <p:cNvPr id="17" name="Oval 16"/>
          <p:cNvSpPr/>
          <p:nvPr/>
        </p:nvSpPr>
        <p:spPr>
          <a:xfrm>
            <a:off x="4664136" y="1640159"/>
            <a:ext cx="1611085" cy="9289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anose="02020603050405020304" pitchFamily="18" charset="0"/>
                <a:cs typeface="Times New Roman" panose="02020603050405020304" pitchFamily="18" charset="0"/>
              </a:rPr>
              <a:t>TỐT</a:t>
            </a:r>
          </a:p>
        </p:txBody>
      </p:sp>
      <p:sp>
        <p:nvSpPr>
          <p:cNvPr id="18" name="Oval 17"/>
          <p:cNvSpPr/>
          <p:nvPr/>
        </p:nvSpPr>
        <p:spPr>
          <a:xfrm>
            <a:off x="4664135" y="5041665"/>
            <a:ext cx="1611086" cy="900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KÉM</a:t>
            </a:r>
          </a:p>
        </p:txBody>
      </p:sp>
      <p:sp>
        <p:nvSpPr>
          <p:cNvPr id="19" name="Oval 18"/>
          <p:cNvSpPr/>
          <p:nvPr/>
        </p:nvSpPr>
        <p:spPr>
          <a:xfrm>
            <a:off x="3331029" y="3001601"/>
            <a:ext cx="1006535" cy="1885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quả</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167036" y="3261572"/>
            <a:ext cx="2801257" cy="1262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LỰA CHỌN THAY THẾ</a:t>
            </a:r>
            <a:endParaRPr lang="en-US" sz="3600" dirty="0"/>
          </a:p>
        </p:txBody>
      </p:sp>
      <p:cxnSp>
        <p:nvCxnSpPr>
          <p:cNvPr id="29" name="Straight Connector 28"/>
          <p:cNvCxnSpPr>
            <a:stCxn id="21" idx="3"/>
          </p:cNvCxnSpPr>
          <p:nvPr/>
        </p:nvCxnSpPr>
        <p:spPr>
          <a:xfrm>
            <a:off x="2968293" y="3892944"/>
            <a:ext cx="406279" cy="51472"/>
          </a:xfrm>
          <a:prstGeom prst="line">
            <a:avLst/>
          </a:prstGeom>
        </p:spPr>
        <p:style>
          <a:lnRef idx="1">
            <a:schemeClr val="dk1"/>
          </a:lnRef>
          <a:fillRef idx="0">
            <a:schemeClr val="dk1"/>
          </a:fillRef>
          <a:effectRef idx="0">
            <a:schemeClr val="dk1"/>
          </a:effectRef>
          <a:fontRef idx="minor">
            <a:schemeClr val="tx1"/>
          </a:fontRef>
        </p:style>
      </p:cxnSp>
      <p:sp>
        <p:nvSpPr>
          <p:cNvPr id="39" name="Right Arrow 38"/>
          <p:cNvSpPr/>
          <p:nvPr/>
        </p:nvSpPr>
        <p:spPr>
          <a:xfrm>
            <a:off x="6175829" y="2881639"/>
            <a:ext cx="2887440" cy="1847461"/>
          </a:xfrm>
          <a:prstGeom prst="rightArrow">
            <a:avLst>
              <a:gd name="adj1" fmla="val 50000"/>
              <a:gd name="adj2" fmla="val 267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Phân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tích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quyết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định</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9927771" y="4314106"/>
            <a:ext cx="184731" cy="369332"/>
          </a:xfrm>
          <a:prstGeom prst="rect">
            <a:avLst/>
          </a:prstGeom>
          <a:noFill/>
        </p:spPr>
        <p:txBody>
          <a:bodyPr wrap="none" rtlCol="0">
            <a:spAutoFit/>
          </a:bodyPr>
          <a:lstStyle/>
          <a:p>
            <a:endParaRPr lang="en-US" dirty="0"/>
          </a:p>
        </p:txBody>
      </p:sp>
      <p:sp>
        <p:nvSpPr>
          <p:cNvPr id="42" name="Rectangle 41"/>
          <p:cNvSpPr/>
          <p:nvPr/>
        </p:nvSpPr>
        <p:spPr>
          <a:xfrm>
            <a:off x="9573500" y="3185991"/>
            <a:ext cx="2108269"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C00000"/>
                </a:solidFill>
              </a:rPr>
              <a:t>HỢP LÍ</a:t>
            </a:r>
            <a:endParaRPr lang="en-US" sz="5400" b="1" cap="none" spc="0" dirty="0">
              <a:ln w="22225">
                <a:solidFill>
                  <a:schemeClr val="accent2"/>
                </a:solidFill>
                <a:prstDash val="solid"/>
              </a:ln>
              <a:solidFill>
                <a:srgbClr val="C00000"/>
              </a:solidFill>
              <a:effectLst/>
            </a:endParaRPr>
          </a:p>
        </p:txBody>
      </p:sp>
    </p:spTree>
    <p:extLst>
      <p:ext uri="{BB962C8B-B14F-4D97-AF65-F5344CB8AC3E}">
        <p14:creationId xmlns:p14="http://schemas.microsoft.com/office/powerpoint/2010/main" val="31410446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500"/>
                            </p:stCondLst>
                            <p:childTnLst>
                              <p:par>
                                <p:cTn id="38" presetID="14" presetClass="exit" presetSubtype="10" fill="hold" grpId="1" nodeType="afterEffect">
                                  <p:stCondLst>
                                    <p:cond delay="0"/>
                                  </p:stCondLst>
                                  <p:childTnLst>
                                    <p:animEffect transition="out" filter="randombar(horizontal)">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80">
                                          <p:stCondLst>
                                            <p:cond delay="0"/>
                                          </p:stCondLst>
                                        </p:cTn>
                                        <p:tgtEl>
                                          <p:spTgt spid="42"/>
                                        </p:tgtEl>
                                      </p:cBhvr>
                                    </p:animEffect>
                                    <p:anim calcmode="lin" valueType="num">
                                      <p:cBhvr>
                                        <p:cTn id="51"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6" dur="26">
                                          <p:stCondLst>
                                            <p:cond delay="650"/>
                                          </p:stCondLst>
                                        </p:cTn>
                                        <p:tgtEl>
                                          <p:spTgt spid="42"/>
                                        </p:tgtEl>
                                      </p:cBhvr>
                                      <p:to x="100000" y="60000"/>
                                    </p:animScale>
                                    <p:animScale>
                                      <p:cBhvr>
                                        <p:cTn id="57" dur="166" decel="50000">
                                          <p:stCondLst>
                                            <p:cond delay="676"/>
                                          </p:stCondLst>
                                        </p:cTn>
                                        <p:tgtEl>
                                          <p:spTgt spid="42"/>
                                        </p:tgtEl>
                                      </p:cBhvr>
                                      <p:to x="100000" y="100000"/>
                                    </p:animScale>
                                    <p:animScale>
                                      <p:cBhvr>
                                        <p:cTn id="58" dur="26">
                                          <p:stCondLst>
                                            <p:cond delay="1312"/>
                                          </p:stCondLst>
                                        </p:cTn>
                                        <p:tgtEl>
                                          <p:spTgt spid="42"/>
                                        </p:tgtEl>
                                      </p:cBhvr>
                                      <p:to x="100000" y="80000"/>
                                    </p:animScale>
                                    <p:animScale>
                                      <p:cBhvr>
                                        <p:cTn id="59" dur="166" decel="50000">
                                          <p:stCondLst>
                                            <p:cond delay="1338"/>
                                          </p:stCondLst>
                                        </p:cTn>
                                        <p:tgtEl>
                                          <p:spTgt spid="42"/>
                                        </p:tgtEl>
                                      </p:cBhvr>
                                      <p:to x="100000" y="100000"/>
                                    </p:animScale>
                                    <p:animScale>
                                      <p:cBhvr>
                                        <p:cTn id="60" dur="26">
                                          <p:stCondLst>
                                            <p:cond delay="1642"/>
                                          </p:stCondLst>
                                        </p:cTn>
                                        <p:tgtEl>
                                          <p:spTgt spid="42"/>
                                        </p:tgtEl>
                                      </p:cBhvr>
                                      <p:to x="100000" y="90000"/>
                                    </p:animScale>
                                    <p:animScale>
                                      <p:cBhvr>
                                        <p:cTn id="61" dur="166" decel="50000">
                                          <p:stCondLst>
                                            <p:cond delay="1668"/>
                                          </p:stCondLst>
                                        </p:cTn>
                                        <p:tgtEl>
                                          <p:spTgt spid="42"/>
                                        </p:tgtEl>
                                      </p:cBhvr>
                                      <p:to x="100000" y="100000"/>
                                    </p:animScale>
                                    <p:animScale>
                                      <p:cBhvr>
                                        <p:cTn id="62" dur="26">
                                          <p:stCondLst>
                                            <p:cond delay="1808"/>
                                          </p:stCondLst>
                                        </p:cTn>
                                        <p:tgtEl>
                                          <p:spTgt spid="42"/>
                                        </p:tgtEl>
                                      </p:cBhvr>
                                      <p:to x="100000" y="95000"/>
                                    </p:animScale>
                                    <p:animScale>
                                      <p:cBhvr>
                                        <p:cTn id="63"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0" grpId="1" animBg="1"/>
      <p:bldP spid="17" grpId="0" animBg="1"/>
      <p:bldP spid="18" grpId="0" animBg="1"/>
      <p:bldP spid="19" grpId="0" animBg="1"/>
      <p:bldP spid="21" grpId="0" animBg="1"/>
      <p:bldP spid="39" grpId="0" animBg="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5714" y="1030514"/>
            <a:ext cx="184731" cy="369332"/>
          </a:xfrm>
          <a:prstGeom prst="rect">
            <a:avLst/>
          </a:prstGeom>
          <a:noFill/>
        </p:spPr>
        <p:txBody>
          <a:bodyPr wrap="none" rtlCol="0">
            <a:spAutoFit/>
          </a:bodyPr>
          <a:lstStyle/>
          <a:p>
            <a:endParaRPr lang="en-US" dirty="0"/>
          </a:p>
        </p:txBody>
      </p:sp>
      <p:sp>
        <p:nvSpPr>
          <p:cNvPr id="5" name="TextBox 4"/>
          <p:cNvSpPr txBox="1"/>
          <p:nvPr/>
        </p:nvSpPr>
        <p:spPr>
          <a:xfrm>
            <a:off x="362857" y="172069"/>
            <a:ext cx="8609729" cy="1200329"/>
          </a:xfrm>
          <a:prstGeom prst="rect">
            <a:avLst/>
          </a:prstGeom>
          <a:noFill/>
        </p:spPr>
        <p:txBody>
          <a:bodyPr wrap="none" rtlCol="0">
            <a:spAutoFit/>
          </a:bodyPr>
          <a:lstStyle/>
          <a:p>
            <a:r>
              <a:rPr lang="en-US" sz="3600" b="1" u="sng" dirty="0">
                <a:solidFill>
                  <a:srgbClr val="002060"/>
                </a:solidFill>
                <a:latin typeface="Times New Roman" panose="02020603050405020304" pitchFamily="18" charset="0"/>
                <a:cs typeface="Times New Roman" panose="02020603050405020304" pitchFamily="18" charset="0"/>
              </a:rPr>
              <a:t>I. </a:t>
            </a:r>
            <a:r>
              <a:rPr lang="en-US" sz="3600" b="1" u="sng" dirty="0" err="1">
                <a:solidFill>
                  <a:srgbClr val="002060"/>
                </a:solidFill>
                <a:latin typeface="Times New Roman" panose="02020603050405020304" pitchFamily="18" charset="0"/>
                <a:cs typeface="Times New Roman" panose="02020603050405020304" pitchFamily="18" charset="0"/>
              </a:rPr>
              <a:t>Xây</a:t>
            </a:r>
            <a:r>
              <a:rPr lang="en-US" sz="3600" b="1" u="sng" dirty="0">
                <a:solidFill>
                  <a:srgbClr val="002060"/>
                </a:solidFill>
                <a:latin typeface="Times New Roman" panose="02020603050405020304" pitchFamily="18" charset="0"/>
                <a:cs typeface="Times New Roman" panose="02020603050405020304" pitchFamily="18" charset="0"/>
              </a:rPr>
              <a:t> </a:t>
            </a:r>
            <a:r>
              <a:rPr lang="en-US" sz="3600" b="1" u="sng" dirty="0" err="1">
                <a:solidFill>
                  <a:srgbClr val="002060"/>
                </a:solidFill>
                <a:latin typeface="Times New Roman" panose="02020603050405020304" pitchFamily="18" charset="0"/>
                <a:cs typeface="Times New Roman" panose="02020603050405020304" pitchFamily="18" charset="0"/>
              </a:rPr>
              <a:t>dựng</a:t>
            </a:r>
            <a:r>
              <a:rPr lang="en-US" sz="3600" b="1" u="sng" dirty="0">
                <a:solidFill>
                  <a:srgbClr val="002060"/>
                </a:solidFill>
                <a:latin typeface="Times New Roman" panose="02020603050405020304" pitchFamily="18" charset="0"/>
                <a:cs typeface="Times New Roman" panose="02020603050405020304" pitchFamily="18" charset="0"/>
              </a:rPr>
              <a:t> </a:t>
            </a:r>
            <a:r>
              <a:rPr lang="en-US" sz="3600" b="1" u="sng" dirty="0" err="1">
                <a:solidFill>
                  <a:srgbClr val="002060"/>
                </a:solidFill>
                <a:latin typeface="Times New Roman" panose="02020603050405020304" pitchFamily="18" charset="0"/>
                <a:cs typeface="Times New Roman" panose="02020603050405020304" pitchFamily="18" charset="0"/>
              </a:rPr>
              <a:t>vấn</a:t>
            </a:r>
            <a:r>
              <a:rPr lang="en-US" sz="3600" b="1" u="sng" dirty="0">
                <a:solidFill>
                  <a:srgbClr val="002060"/>
                </a:solidFill>
                <a:latin typeface="Times New Roman" panose="02020603050405020304" pitchFamily="18" charset="0"/>
                <a:cs typeface="Times New Roman" panose="02020603050405020304" pitchFamily="18" charset="0"/>
              </a:rPr>
              <a:t> </a:t>
            </a:r>
            <a:r>
              <a:rPr lang="en-US" sz="3600" b="1" u="sng" dirty="0" err="1">
                <a:solidFill>
                  <a:srgbClr val="002060"/>
                </a:solidFill>
                <a:latin typeface="Times New Roman" panose="02020603050405020304" pitchFamily="18" charset="0"/>
                <a:cs typeface="Times New Roman" panose="02020603050405020304" pitchFamily="18" charset="0"/>
              </a:rPr>
              <a:t>đề</a:t>
            </a:r>
            <a:r>
              <a:rPr lang="en-US" sz="3600" b="1" u="sng" dirty="0">
                <a:solidFill>
                  <a:srgbClr val="002060"/>
                </a:solidFill>
                <a:latin typeface="Times New Roman" panose="02020603050405020304" pitchFamily="18" charset="0"/>
                <a:cs typeface="Times New Roman" panose="02020603050405020304" pitchFamily="18" charset="0"/>
              </a:rPr>
              <a:t> (Problem Formulation)</a:t>
            </a:r>
            <a:br>
              <a:rPr lang="en-US" sz="3600" dirty="0"/>
            </a:br>
            <a:endParaRPr lang="en-US" sz="3600" b="1" u="sng"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62857" y="1030514"/>
            <a:ext cx="10758073" cy="1200329"/>
          </a:xfrm>
          <a:prstGeom prst="rect">
            <a:avLst/>
          </a:prstGeom>
          <a:noFill/>
        </p:spPr>
        <p:txBody>
          <a:bodyPr wrap="none" rtlCol="0">
            <a:spAutoFit/>
          </a:bodyPr>
          <a:lstStyle/>
          <a:p>
            <a:pPr marL="571500" indent="-571500">
              <a:buFontTx/>
              <a:buChar char="-"/>
            </a:pP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a:t>
            </a:r>
          </a:p>
          <a:p>
            <a:pPr marL="571500" indent="-571500">
              <a:buFontTx/>
              <a:buChar char="-"/>
            </a:pPr>
            <a:endParaRPr lang="en-US"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02480" y="2665227"/>
            <a:ext cx="2276668" cy="2308324"/>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Vấn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endParaRPr lang="en-US" sz="3600" dirty="0">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a:off x="3265714" y="3615778"/>
            <a:ext cx="783772" cy="0"/>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899467" y="2230843"/>
            <a:ext cx="7292533" cy="4278094"/>
          </a:xfrm>
          <a:prstGeom prst="rect">
            <a:avLst/>
          </a:prstGeom>
          <a:noFill/>
        </p:spPr>
        <p:txBody>
          <a:bodyPr wrap="square" rtlCol="0">
            <a:spAutoFit/>
          </a:bodyPr>
          <a:lstStyle/>
          <a:p>
            <a:r>
              <a:rPr lang="en-US" sz="3400" u="sng" dirty="0" err="1">
                <a:latin typeface="Times New Roman" panose="02020603050405020304" pitchFamily="18" charset="0"/>
                <a:cs typeface="Times New Roman" panose="02020603050405020304" pitchFamily="18" charset="0"/>
              </a:rPr>
              <a:t>Xác</a:t>
            </a:r>
            <a:r>
              <a:rPr lang="en-US" sz="3400" u="sng" dirty="0">
                <a:latin typeface="Times New Roman" panose="02020603050405020304" pitchFamily="18" charset="0"/>
                <a:cs typeface="Times New Roman" panose="02020603050405020304" pitchFamily="18" charset="0"/>
              </a:rPr>
              <a:t> </a:t>
            </a:r>
            <a:r>
              <a:rPr lang="en-US" sz="3400" u="sng" dirty="0" err="1">
                <a:latin typeface="Times New Roman" panose="02020603050405020304" pitchFamily="18" charset="0"/>
                <a:cs typeface="Times New Roman" panose="02020603050405020304" pitchFamily="18" charset="0"/>
              </a:rPr>
              <a:t>định</a:t>
            </a:r>
            <a:r>
              <a:rPr lang="en-US" sz="34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400" dirty="0" err="1">
                <a:latin typeface="Times New Roman" panose="02020603050405020304" pitchFamily="18" charset="0"/>
                <a:cs typeface="Times New Roman" panose="02020603050405020304" pitchFamily="18" charset="0"/>
              </a:rPr>
              <a:t>Lựa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chọn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thay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thế</a:t>
            </a:r>
            <a:endParaRPr lang="en-US" sz="3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400" dirty="0" err="1">
                <a:latin typeface="Times New Roman" panose="02020603050405020304" pitchFamily="18" charset="0"/>
                <a:cs typeface="Times New Roman" panose="02020603050405020304" pitchFamily="18" charset="0"/>
              </a:rPr>
              <a:t>Các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sự</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kiện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không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chắc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chắn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tương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lai</a:t>
            </a:r>
            <a:r>
              <a:rPr lang="en-US" sz="34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3400" dirty="0" err="1">
                <a:latin typeface="Times New Roman" panose="02020603050405020304" pitchFamily="18" charset="0"/>
                <a:cs typeface="Times New Roman" panose="02020603050405020304" pitchFamily="18" charset="0"/>
              </a:rPr>
              <a:t>Hậu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quả</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liên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quan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đến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mỗi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sự</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kết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hợp</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quyết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định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thay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thế</a:t>
            </a:r>
            <a:endParaRPr lang="en-US" sz="3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400" dirty="0" err="1">
                <a:latin typeface="Times New Roman" panose="02020603050405020304" pitchFamily="18" charset="0"/>
                <a:cs typeface="Times New Roman" panose="02020603050405020304" pitchFamily="18" charset="0"/>
              </a:rPr>
              <a:t>Kết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quả</a:t>
            </a:r>
            <a:endParaRPr lang="en-US" sz="3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484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273" y="149287"/>
            <a:ext cx="11831217" cy="1604867"/>
          </a:xfrm>
          <a:prstGeom prst="rect">
            <a:avLst/>
          </a:prstGeom>
          <a:noFill/>
        </p:spPr>
        <p:txBody>
          <a:bodyPr wrap="square" rtlCol="0">
            <a:spAutoFit/>
          </a:bodyPr>
          <a:lstStyle/>
          <a:p>
            <a:r>
              <a:rPr lang="en-US" sz="3200" i="1" u="sng" dirty="0" err="1">
                <a:latin typeface="Times New Roman" panose="02020603050405020304" pitchFamily="18" charset="0"/>
                <a:cs typeface="Times New Roman" panose="02020603050405020304" pitchFamily="18" charset="0"/>
              </a:rPr>
              <a:t>Ví</a:t>
            </a:r>
            <a:r>
              <a:rPr lang="en-US" sz="3200" i="1" u="sng" dirty="0">
                <a:latin typeface="Times New Roman" panose="02020603050405020304" pitchFamily="18" charset="0"/>
                <a:cs typeface="Times New Roman" panose="02020603050405020304" pitchFamily="18" charset="0"/>
              </a:rPr>
              <a:t> </a:t>
            </a:r>
            <a:r>
              <a:rPr lang="en-US" sz="3200" i="1" u="sng" dirty="0" err="1">
                <a:latin typeface="Times New Roman" panose="02020603050405020304" pitchFamily="18" charset="0"/>
                <a:cs typeface="Times New Roman" panose="02020603050405020304" pitchFamily="18" charset="0"/>
              </a:rPr>
              <a:t>dụ</a:t>
            </a:r>
            <a:r>
              <a:rPr lang="en-US" sz="3200" i="1" u="sng"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Tổng công ty phát triển Pittsburgh</a:t>
            </a:r>
            <a:r>
              <a:rPr lang="en-US" sz="3200" dirty="0">
                <a:latin typeface="Times New Roman" panose="02020603050405020304" pitchFamily="18" charset="0"/>
                <a:cs typeface="Times New Roman" panose="02020603050405020304" pitchFamily="18" charset="0"/>
              </a:rPr>
              <a:t> Development Corporation</a:t>
            </a:r>
            <a:r>
              <a:rPr lang="vi-VN" sz="3200" dirty="0">
                <a:latin typeface="Times New Roman" panose="02020603050405020304" pitchFamily="18" charset="0"/>
                <a:cs typeface="Times New Roman" panose="02020603050405020304" pitchFamily="18" charset="0"/>
              </a:rPr>
              <a:t> (PDC) 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a:t>
            </a:r>
            <a:r>
              <a:rPr lang="en-US" sz="32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205273" y="1922105"/>
            <a:ext cx="11831217"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Tuyên bố về vấn đề quyết định của PDC là chọn </a:t>
            </a:r>
            <a:r>
              <a:rPr lang="vi-VN" sz="3200" b="1" dirty="0">
                <a:solidFill>
                  <a:srgbClr val="C00000"/>
                </a:solidFill>
                <a:latin typeface="Times New Roman" panose="02020603050405020304" pitchFamily="18" charset="0"/>
                <a:cs typeface="Times New Roman" panose="02020603050405020304" pitchFamily="18" charset="0"/>
              </a:rPr>
              <a:t>kích thước </a:t>
            </a:r>
            <a:r>
              <a:rPr lang="vi-VN" sz="3200" dirty="0">
                <a:latin typeface="Times New Roman" panose="02020603050405020304" pitchFamily="18" charset="0"/>
                <a:cs typeface="Times New Roman" panose="02020603050405020304" pitchFamily="18" charset="0"/>
              </a:rPr>
              <a:t>của dự án chung cư cao cấp mới sẽ dẫn đến lợi nhuận lớn nhất do sự không chắc chắn liên quan đến nhu cầu về căn hộ chung cư</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5273" y="1922105"/>
            <a:ext cx="11508279" cy="2554545"/>
          </a:xfrm>
          <a:prstGeom prst="rect">
            <a:avLst/>
          </a:prstGeom>
          <a:noFill/>
        </p:spPr>
        <p:txBody>
          <a:bodyPr wrap="none" rtlCol="0">
            <a:spAutoFit/>
          </a:bodyPr>
          <a:lstStyle/>
          <a:p>
            <a:r>
              <a:rPr lang="vi-VN" sz="3200" dirty="0">
                <a:latin typeface="Times New Roman" panose="02020603050405020304" pitchFamily="18" charset="0"/>
                <a:cs typeface="Times New Roman" panose="02020603050405020304" pitchFamily="18" charset="0"/>
              </a:rPr>
              <a:t>PDC có ba lựa chọn thay thế sau:</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a:t>
            </a:r>
            <a:r>
              <a:rPr lang="en-US" sz="3200" baseline="-25000" dirty="0">
                <a:latin typeface="Times New Roman" panose="02020603050405020304" pitchFamily="18" charset="0"/>
                <a:cs typeface="Times New Roman" panose="02020603050405020304" pitchFamily="18" charset="0"/>
              </a:rPr>
              <a:t>1</a:t>
            </a:r>
            <a:r>
              <a:rPr lang="vi-VN" sz="3200" dirty="0">
                <a:latin typeface="Times New Roman" panose="02020603050405020304" pitchFamily="18" charset="0"/>
                <a:cs typeface="Times New Roman" panose="02020603050405020304" pitchFamily="18" charset="0"/>
              </a:rPr>
              <a:t> = một khu phức hợp nhỏ với 30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chung cư cao tầng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a:t>
            </a:r>
            <a:r>
              <a:rPr lang="en-US" sz="3200" baseline="-25000" dirty="0">
                <a:latin typeface="Times New Roman" panose="02020603050405020304" pitchFamily="18" charset="0"/>
                <a:cs typeface="Times New Roman" panose="02020603050405020304" pitchFamily="18" charset="0"/>
              </a:rPr>
              <a:t>2</a:t>
            </a:r>
            <a:r>
              <a:rPr lang="vi-VN" sz="3200" dirty="0">
                <a:latin typeface="Times New Roman" panose="02020603050405020304" pitchFamily="18" charset="0"/>
                <a:cs typeface="Times New Roman" panose="02020603050405020304" pitchFamily="18" charset="0"/>
              </a:rPr>
              <a:t> = một khu phức hợp trung bình với 60 căn hộ chung cư cao tầng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a:t>
            </a:r>
            <a:r>
              <a:rPr lang="en-US" sz="3200" baseline="-25000" dirty="0">
                <a:latin typeface="Times New Roman" panose="02020603050405020304" pitchFamily="18" charset="0"/>
                <a:cs typeface="Times New Roman" panose="02020603050405020304" pitchFamily="18" charset="0"/>
              </a:rPr>
              <a:t>3</a:t>
            </a:r>
            <a:r>
              <a:rPr lang="vi-VN" sz="3200" dirty="0">
                <a:latin typeface="Times New Roman" panose="02020603050405020304" pitchFamily="18" charset="0"/>
                <a:cs typeface="Times New Roman" panose="02020603050405020304" pitchFamily="18" charset="0"/>
              </a:rPr>
              <a:t> = một khu phức hợp lớn với 90 căn hộ chung cư cao tầng</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0396" y="4476650"/>
            <a:ext cx="11158031" cy="1569660"/>
          </a:xfrm>
          <a:prstGeom prst="rect">
            <a:avLst/>
          </a:prstGeom>
          <a:noFill/>
        </p:spPr>
        <p:txBody>
          <a:bodyPr wrap="square" rtlCol="0">
            <a:spAutoFit/>
          </a:bodyPr>
          <a:lstStyle/>
          <a:p>
            <a:r>
              <a:rPr lang="vi-VN" sz="3200" dirty="0">
                <a:latin typeface="+mj-lt"/>
              </a:rPr>
              <a:t>một </a:t>
            </a:r>
            <a:r>
              <a:rPr lang="vi-VN" sz="3200" i="1" dirty="0">
                <a:latin typeface="+mj-lt"/>
              </a:rPr>
              <a:t>yếu tố </a:t>
            </a:r>
            <a:r>
              <a:rPr lang="vi-VN" sz="3200" dirty="0">
                <a:latin typeface="+mj-lt"/>
              </a:rPr>
              <a:t>trong việc lựa chọn quyết định tốt nhất là </a:t>
            </a:r>
            <a:r>
              <a:rPr lang="vi-VN" sz="3200" b="1" i="1" u="sng" dirty="0">
                <a:latin typeface="+mj-lt"/>
              </a:rPr>
              <a:t>sự không chắc chắn liên quan đến sự kiện cơ hội liên quan đến nhu cầu về nhà chung cư cao tầng</a:t>
            </a:r>
            <a:r>
              <a:rPr lang="en-US" sz="3200" b="1" i="1" u="sng" dirty="0">
                <a:latin typeface="+mj-lt"/>
              </a:rPr>
              <a:t>.</a:t>
            </a:r>
          </a:p>
        </p:txBody>
      </p:sp>
    </p:spTree>
    <p:extLst>
      <p:ext uri="{BB962C8B-B14F-4D97-AF65-F5344CB8AC3E}">
        <p14:creationId xmlns:p14="http://schemas.microsoft.com/office/powerpoint/2010/main" val="3817050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5762</Words>
  <Application>Microsoft Office PowerPoint</Application>
  <PresentationFormat>Widescreen</PresentationFormat>
  <Paragraphs>462</Paragraphs>
  <Slides>60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Calibri Light</vt:lpstr>
      <vt:lpstr>Cambria Math</vt:lpstr>
      <vt:lpstr>Symbol</vt:lpstr>
      <vt:lpstr>Times New Roman</vt:lpstr>
      <vt:lpstr>Times-Roman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Phương Nam</cp:lastModifiedBy>
  <cp:revision>119</cp:revision>
  <dcterms:created xsi:type="dcterms:W3CDTF">2018-08-08T11:52:27Z</dcterms:created>
  <dcterms:modified xsi:type="dcterms:W3CDTF">2024-08-14T05:35:25Z</dcterms:modified>
</cp:coreProperties>
</file>