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8288000" cy="10287000"/>
  <p:notesSz cx="6858000" cy="9144000"/>
  <p:embeddedFontLst>
    <p:embeddedFont>
      <p:font typeface="Bungee" panose="020B0604020202020204" charset="0"/>
      <p:regular r:id="rId54"/>
    </p:embeddedFont>
    <p:embeddedFont>
      <p:font typeface="Cabin" panose="020B0604020202020204" charset="0"/>
      <p:regular r:id="rId55"/>
    </p:embeddedFont>
    <p:embeddedFont>
      <p:font typeface="Cabin Bold" panose="020B0604020202020204" charset="0"/>
      <p:regular r:id="rId56"/>
    </p:embeddedFont>
    <p:embeddedFont>
      <p:font typeface="Cabin Bold Italics" panose="020B0604020202020204" charset="0"/>
      <p:regular r:id="rId57"/>
    </p:embeddedFont>
    <p:embeddedFont>
      <p:font typeface="Cabin Italics" panose="020B0604020202020204" charset="0"/>
      <p:regular r:id="rId58"/>
    </p:embeddedFont>
    <p:embeddedFont>
      <p:font typeface="Calibri" panose="020F0502020204030204" pitchFamily="34" charset="0"/>
      <p:regular r:id="rId59"/>
      <p:bold r:id="rId60"/>
      <p:italic r:id="rId61"/>
      <p:boldItalic r:id="rId62"/>
    </p:embeddedFont>
    <p:embeddedFont>
      <p:font typeface="Calistoga" panose="020B0604020202020204"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svg"/><Relationship Id="rId5" Type="http://schemas.openxmlformats.org/officeDocument/2006/relationships/image" Target="../media/image31.svg"/><Relationship Id="rId10"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2.svg"/><Relationship Id="rId7" Type="http://schemas.openxmlformats.org/officeDocument/2006/relationships/image" Target="../media/image12.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37.svg"/><Relationship Id="rId7" Type="http://schemas.openxmlformats.org/officeDocument/2006/relationships/image" Target="../media/image1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sv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9.png"/><Relationship Id="rId2" Type="http://schemas.openxmlformats.org/officeDocument/2006/relationships/image" Target="../media/image28.png"/><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svg"/><Relationship Id="rId5" Type="http://schemas.openxmlformats.org/officeDocument/2006/relationships/image" Target="../media/image31.svg"/><Relationship Id="rId1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6.sv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46.sv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4.sv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27.sv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8.svg"/><Relationship Id="rId7" Type="http://schemas.openxmlformats.org/officeDocument/2006/relationships/image" Target="../media/image14.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82.svg"/><Relationship Id="rId5" Type="http://schemas.openxmlformats.org/officeDocument/2006/relationships/image" Target="../media/image80.sv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49.svg"/></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4.svg"/><Relationship Id="rId7" Type="http://schemas.openxmlformats.org/officeDocument/2006/relationships/image" Target="../media/image27.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82.svg"/></Relationships>
</file>

<file path=ppt/slides/_rels/slide4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90.svg"/><Relationship Id="rId7" Type="http://schemas.openxmlformats.org/officeDocument/2006/relationships/image" Target="../media/image46.sv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svg"/><Relationship Id="rId7" Type="http://schemas.openxmlformats.org/officeDocument/2006/relationships/image" Target="../media/image1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10" Type="http://schemas.openxmlformats.org/officeDocument/2006/relationships/image" Target="../media/image42.svg"/><Relationship Id="rId4" Type="http://schemas.openxmlformats.org/officeDocument/2006/relationships/image" Target="../media/image38.png"/><Relationship Id="rId9" Type="http://schemas.openxmlformats.org/officeDocument/2006/relationships/image" Target="../media/image41.png"/></Relationships>
</file>

<file path=ppt/slides/_rels/slide5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0.svg"/><Relationship Id="rId7" Type="http://schemas.openxmlformats.org/officeDocument/2006/relationships/image" Target="../media/image94.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sv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8.svg"/><Relationship Id="rId18" Type="http://schemas.openxmlformats.org/officeDocument/2006/relationships/image" Target="../media/image13.png"/><Relationship Id="rId3" Type="http://schemas.openxmlformats.org/officeDocument/2006/relationships/image" Target="../media/image16.svg"/><Relationship Id="rId21" Type="http://schemas.openxmlformats.org/officeDocument/2006/relationships/image" Target="../media/image33.svg"/><Relationship Id="rId7" Type="http://schemas.openxmlformats.org/officeDocument/2006/relationships/image" Target="../media/image6.svg"/><Relationship Id="rId12" Type="http://schemas.openxmlformats.org/officeDocument/2006/relationships/image" Target="../media/image77.png"/><Relationship Id="rId17" Type="http://schemas.openxmlformats.org/officeDocument/2006/relationships/image" Target="../media/image25.svg"/><Relationship Id="rId2" Type="http://schemas.openxmlformats.org/officeDocument/2006/relationships/image" Target="../media/image15.png"/><Relationship Id="rId16" Type="http://schemas.openxmlformats.org/officeDocument/2006/relationships/image" Target="../media/image24.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7.svg"/><Relationship Id="rId23" Type="http://schemas.openxmlformats.org/officeDocument/2006/relationships/image" Target="../media/image100.svg"/><Relationship Id="rId10" Type="http://schemas.openxmlformats.org/officeDocument/2006/relationships/image" Target="../media/image9.png"/><Relationship Id="rId19"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6.png"/><Relationship Id="rId22" Type="http://schemas.openxmlformats.org/officeDocument/2006/relationships/image" Target="../media/image9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02.svg"/><Relationship Id="rId2" Type="http://schemas.openxmlformats.org/officeDocument/2006/relationships/image" Target="../media/image1.png"/><Relationship Id="rId16"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6.sv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sv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204935" y="604434"/>
            <a:ext cx="6055807" cy="60558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EDB86"/>
            </a:solidFill>
            <a:ln w="38100" cap="sq">
              <a:solidFill>
                <a:srgbClr val="242424"/>
              </a:solidFill>
              <a:prstDash val="solid"/>
              <a:miter/>
            </a:ln>
          </p:spPr>
        </p:sp>
        <p:sp>
          <p:nvSpPr>
            <p:cNvPr id="4" name="TextBox 4"/>
            <p:cNvSpPr txBox="1"/>
            <p:nvPr/>
          </p:nvSpPr>
          <p:spPr>
            <a:xfrm>
              <a:off x="88900" y="60325"/>
              <a:ext cx="635000" cy="6635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5" name="Freeform 5"/>
          <p:cNvSpPr/>
          <p:nvPr/>
        </p:nvSpPr>
        <p:spPr>
          <a:xfrm>
            <a:off x="-2033718" y="2042217"/>
            <a:ext cx="9032888" cy="7971524"/>
          </a:xfrm>
          <a:custGeom>
            <a:avLst/>
            <a:gdLst/>
            <a:ahLst/>
            <a:cxnLst/>
            <a:rect l="l" t="t" r="r" b="b"/>
            <a:pathLst>
              <a:path w="9032888" h="7971524">
                <a:moveTo>
                  <a:pt x="0" y="0"/>
                </a:moveTo>
                <a:lnTo>
                  <a:pt x="9032888" y="0"/>
                </a:lnTo>
                <a:lnTo>
                  <a:pt x="9032888" y="7971523"/>
                </a:lnTo>
                <a:lnTo>
                  <a:pt x="0" y="79715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a:off x="235590" y="3129763"/>
            <a:ext cx="3318416" cy="3318416"/>
          </a:xfrm>
          <a:custGeom>
            <a:avLst/>
            <a:gdLst/>
            <a:ahLst/>
            <a:cxnLst/>
            <a:rect l="l" t="t" r="r" b="b"/>
            <a:pathLst>
              <a:path w="3318416" h="3318416">
                <a:moveTo>
                  <a:pt x="0" y="0"/>
                </a:moveTo>
                <a:lnTo>
                  <a:pt x="3318417" y="0"/>
                </a:lnTo>
                <a:lnTo>
                  <a:pt x="3318417" y="3318416"/>
                </a:lnTo>
                <a:lnTo>
                  <a:pt x="0" y="3318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8898963" y="3369259"/>
            <a:ext cx="8015992" cy="4213228"/>
          </a:xfrm>
          <a:prstGeom prst="rect">
            <a:avLst/>
          </a:prstGeom>
        </p:spPr>
        <p:txBody>
          <a:bodyPr lIns="0" tIns="0" rIns="0" bIns="0" rtlCol="0" anchor="t">
            <a:spAutoFit/>
          </a:bodyPr>
          <a:lstStyle/>
          <a:p>
            <a:pPr marL="0" lvl="0" indent="0" algn="ctr">
              <a:lnSpc>
                <a:spcPts val="11000"/>
              </a:lnSpc>
            </a:pPr>
            <a:r>
              <a:rPr lang="en-US" sz="10000" dirty="0">
                <a:solidFill>
                  <a:srgbClr val="242424"/>
                </a:solidFill>
                <a:latin typeface="Calistoga"/>
                <a:ea typeface="Calistoga"/>
                <a:cs typeface="Calistoga"/>
                <a:sym typeface="Calistoga"/>
              </a:rPr>
              <a:t>LẬP TRÌNH TUYẾN TÍNH SỐ NGUYÊN</a:t>
            </a:r>
          </a:p>
        </p:txBody>
      </p:sp>
      <p:grpSp>
        <p:nvGrpSpPr>
          <p:cNvPr id="8" name="Group 8"/>
          <p:cNvGrpSpPr/>
          <p:nvPr/>
        </p:nvGrpSpPr>
        <p:grpSpPr>
          <a:xfrm>
            <a:off x="9284161" y="790853"/>
            <a:ext cx="7245597" cy="1986281"/>
            <a:chOff x="0" y="0"/>
            <a:chExt cx="9660796" cy="2648375"/>
          </a:xfrm>
        </p:grpSpPr>
        <p:grpSp>
          <p:nvGrpSpPr>
            <p:cNvPr id="9" name="Group 9"/>
            <p:cNvGrpSpPr/>
            <p:nvPr/>
          </p:nvGrpSpPr>
          <p:grpSpPr>
            <a:xfrm>
              <a:off x="0" y="0"/>
              <a:ext cx="9660796" cy="2648375"/>
              <a:chOff x="0" y="0"/>
              <a:chExt cx="675856" cy="185277"/>
            </a:xfrm>
          </p:grpSpPr>
          <p:sp>
            <p:nvSpPr>
              <p:cNvPr id="10" name="Freeform 10"/>
              <p:cNvSpPr/>
              <p:nvPr/>
            </p:nvSpPr>
            <p:spPr>
              <a:xfrm>
                <a:off x="0" y="0"/>
                <a:ext cx="675856" cy="185277"/>
              </a:xfrm>
              <a:custGeom>
                <a:avLst/>
                <a:gdLst/>
                <a:ahLst/>
                <a:cxnLst/>
                <a:rect l="l" t="t" r="r" b="b"/>
                <a:pathLst>
                  <a:path w="675856" h="185277">
                    <a:moveTo>
                      <a:pt x="0" y="0"/>
                    </a:moveTo>
                    <a:lnTo>
                      <a:pt x="675856" y="0"/>
                    </a:lnTo>
                    <a:lnTo>
                      <a:pt x="675856" y="185277"/>
                    </a:lnTo>
                    <a:lnTo>
                      <a:pt x="0" y="185277"/>
                    </a:lnTo>
                    <a:close/>
                  </a:path>
                </a:pathLst>
              </a:custGeom>
              <a:solidFill>
                <a:srgbClr val="B7CCF6"/>
              </a:solidFill>
              <a:ln w="28575" cap="sq">
                <a:solidFill>
                  <a:srgbClr val="242424"/>
                </a:solidFill>
                <a:prstDash val="solid"/>
                <a:miter/>
              </a:ln>
            </p:spPr>
          </p:sp>
          <p:sp>
            <p:nvSpPr>
              <p:cNvPr id="11" name="TextBox 11"/>
              <p:cNvSpPr txBox="1"/>
              <p:nvPr/>
            </p:nvSpPr>
            <p:spPr>
              <a:xfrm>
                <a:off x="0" y="-28575"/>
                <a:ext cx="675856" cy="213852"/>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12" name="TextBox 12"/>
            <p:cNvSpPr txBox="1"/>
            <p:nvPr/>
          </p:nvSpPr>
          <p:spPr>
            <a:xfrm>
              <a:off x="508707" y="525852"/>
              <a:ext cx="8643383" cy="1434889"/>
            </a:xfrm>
            <a:prstGeom prst="rect">
              <a:avLst/>
            </a:prstGeom>
          </p:spPr>
          <p:txBody>
            <a:bodyPr lIns="0" tIns="0" rIns="0" bIns="0" rtlCol="0" anchor="t">
              <a:spAutoFit/>
            </a:bodyPr>
            <a:lstStyle/>
            <a:p>
              <a:pPr algn="ctr">
                <a:lnSpc>
                  <a:spcPts val="8059"/>
                </a:lnSpc>
              </a:pPr>
              <a:r>
                <a:rPr lang="en-US" sz="6199">
                  <a:solidFill>
                    <a:srgbClr val="242424"/>
                  </a:solidFill>
                  <a:latin typeface="Bungee"/>
                  <a:ea typeface="Bungee"/>
                  <a:cs typeface="Bungee"/>
                  <a:sym typeface="Bungee"/>
                </a:rPr>
                <a:t>Chương 11</a:t>
              </a:r>
            </a:p>
          </p:txBody>
        </p:sp>
      </p:grpSp>
      <p:sp>
        <p:nvSpPr>
          <p:cNvPr id="13" name="Freeform 13"/>
          <p:cNvSpPr/>
          <p:nvPr/>
        </p:nvSpPr>
        <p:spPr>
          <a:xfrm>
            <a:off x="4178850" y="4425296"/>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4178850" y="4240775"/>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5" name="Freeform 15"/>
          <p:cNvSpPr/>
          <p:nvPr/>
        </p:nvSpPr>
        <p:spPr>
          <a:xfrm>
            <a:off x="4178850" y="3973311"/>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Freeform 16"/>
          <p:cNvSpPr/>
          <p:nvPr/>
        </p:nvSpPr>
        <p:spPr>
          <a:xfrm>
            <a:off x="1448374" y="790853"/>
            <a:ext cx="446425" cy="707590"/>
          </a:xfrm>
          <a:custGeom>
            <a:avLst/>
            <a:gdLst/>
            <a:ahLst/>
            <a:cxnLst/>
            <a:rect l="l" t="t" r="r" b="b"/>
            <a:pathLst>
              <a:path w="446425" h="707590">
                <a:moveTo>
                  <a:pt x="0" y="0"/>
                </a:moveTo>
                <a:lnTo>
                  <a:pt x="446425" y="0"/>
                </a:lnTo>
                <a:lnTo>
                  <a:pt x="446425" y="707590"/>
                </a:lnTo>
                <a:lnTo>
                  <a:pt x="0" y="70759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7" name="AutoShape 17"/>
          <p:cNvSpPr/>
          <p:nvPr/>
        </p:nvSpPr>
        <p:spPr>
          <a:xfrm>
            <a:off x="-1429255" y="1565795"/>
            <a:ext cx="4590707" cy="4590707"/>
          </a:xfrm>
          <a:prstGeom prst="line">
            <a:avLst/>
          </a:prstGeom>
          <a:ln w="190500" cap="flat">
            <a:solidFill>
              <a:srgbClr val="242424"/>
            </a:solidFill>
            <a:prstDash val="solid"/>
            <a:headEnd type="arrow" w="med" len="sm"/>
            <a:tailEnd type="arrow" w="med" len="sm"/>
          </a:ln>
        </p:spPr>
      </p:sp>
      <p:grpSp>
        <p:nvGrpSpPr>
          <p:cNvPr id="18" name="Group 18"/>
          <p:cNvGrpSpPr/>
          <p:nvPr/>
        </p:nvGrpSpPr>
        <p:grpSpPr>
          <a:xfrm rot="-500495">
            <a:off x="5503718" y="9295665"/>
            <a:ext cx="555630" cy="555630"/>
            <a:chOff x="0" y="0"/>
            <a:chExt cx="812800" cy="812800"/>
          </a:xfrm>
        </p:grpSpPr>
        <p:sp>
          <p:nvSpPr>
            <p:cNvPr id="19" name="Freeform 19"/>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20" name="TextBox 20"/>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21" name="Freeform 21"/>
          <p:cNvSpPr/>
          <p:nvPr/>
        </p:nvSpPr>
        <p:spPr>
          <a:xfrm>
            <a:off x="6096713" y="8617271"/>
            <a:ext cx="660854" cy="641029"/>
          </a:xfrm>
          <a:custGeom>
            <a:avLst/>
            <a:gdLst/>
            <a:ahLst/>
            <a:cxnLst/>
            <a:rect l="l" t="t" r="r" b="b"/>
            <a:pathLst>
              <a:path w="660854" h="641029">
                <a:moveTo>
                  <a:pt x="0" y="0"/>
                </a:moveTo>
                <a:lnTo>
                  <a:pt x="660854" y="0"/>
                </a:lnTo>
                <a:lnTo>
                  <a:pt x="660854" y="641029"/>
                </a:lnTo>
                <a:lnTo>
                  <a:pt x="0" y="641029"/>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562956" y="3632600"/>
            <a:ext cx="14935144" cy="5959470"/>
            <a:chOff x="0" y="0"/>
            <a:chExt cx="11266448" cy="4495575"/>
          </a:xfrm>
        </p:grpSpPr>
        <p:sp>
          <p:nvSpPr>
            <p:cNvPr id="3" name="Freeform 3"/>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path>
              </a:pathLst>
            </a:custGeom>
            <a:solidFill>
              <a:srgbClr val="242424"/>
            </a:solidFill>
          </p:spPr>
        </p:sp>
        <p:sp>
          <p:nvSpPr>
            <p:cNvPr id="4" name="Freeform 4"/>
            <p:cNvSpPr/>
            <p:nvPr/>
          </p:nvSpPr>
          <p:spPr>
            <a:xfrm>
              <a:off x="25400" y="25400"/>
              <a:ext cx="11215648" cy="4444762"/>
            </a:xfrm>
            <a:custGeom>
              <a:avLst/>
              <a:gdLst/>
              <a:ahLst/>
              <a:cxnLst/>
              <a:rect l="l" t="t" r="r" b="b"/>
              <a:pathLst>
                <a:path w="11215648" h="4444762">
                  <a:moveTo>
                    <a:pt x="0" y="507301"/>
                  </a:moveTo>
                  <a:lnTo>
                    <a:pt x="11215648" y="507301"/>
                  </a:lnTo>
                  <a:lnTo>
                    <a:pt x="11215648" y="3668716"/>
                  </a:lnTo>
                  <a:lnTo>
                    <a:pt x="10452302" y="3668716"/>
                  </a:lnTo>
                  <a:cubicBezTo>
                    <a:pt x="10445279" y="3668716"/>
                    <a:pt x="10439602" y="3674393"/>
                    <a:pt x="10439602" y="3681416"/>
                  </a:cubicBezTo>
                  <a:lnTo>
                    <a:pt x="10439602" y="4444762"/>
                  </a:lnTo>
                  <a:lnTo>
                    <a:pt x="0" y="4444762"/>
                  </a:lnTo>
                  <a:lnTo>
                    <a:pt x="0" y="507301"/>
                  </a:lnTo>
                  <a:close/>
                  <a:moveTo>
                    <a:pt x="10464989" y="4426817"/>
                  </a:moveTo>
                  <a:lnTo>
                    <a:pt x="11197678" y="3694129"/>
                  </a:lnTo>
                  <a:lnTo>
                    <a:pt x="10464989" y="3694129"/>
                  </a:lnTo>
                  <a:lnTo>
                    <a:pt x="10464989" y="4426817"/>
                  </a:lnTo>
                  <a:close/>
                  <a:moveTo>
                    <a:pt x="0" y="0"/>
                  </a:moveTo>
                  <a:lnTo>
                    <a:pt x="0" y="481901"/>
                  </a:lnTo>
                  <a:lnTo>
                    <a:pt x="11215648" y="481901"/>
                  </a:lnTo>
                  <a:lnTo>
                    <a:pt x="11215648" y="0"/>
                  </a:lnTo>
                  <a:lnTo>
                    <a:pt x="0" y="0"/>
                  </a:lnTo>
                  <a:close/>
                </a:path>
              </a:pathLst>
            </a:custGeom>
            <a:solidFill>
              <a:srgbClr val="F5F5F5"/>
            </a:solidFill>
          </p:spPr>
        </p:sp>
        <p:sp>
          <p:nvSpPr>
            <p:cNvPr id="5" name="Freeform 5"/>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moveTo>
                    <a:pt x="25400" y="25400"/>
                  </a:moveTo>
                  <a:lnTo>
                    <a:pt x="11241048" y="25400"/>
                  </a:lnTo>
                  <a:lnTo>
                    <a:pt x="11241048" y="507301"/>
                  </a:lnTo>
                  <a:lnTo>
                    <a:pt x="25400" y="507301"/>
                  </a:lnTo>
                  <a:lnTo>
                    <a:pt x="25400" y="25400"/>
                  </a:lnTo>
                  <a:close/>
                  <a:moveTo>
                    <a:pt x="10490389" y="4452217"/>
                  </a:moveTo>
                  <a:lnTo>
                    <a:pt x="10490389" y="3719529"/>
                  </a:lnTo>
                  <a:lnTo>
                    <a:pt x="11223078" y="3719529"/>
                  </a:lnTo>
                  <a:lnTo>
                    <a:pt x="10490389" y="4452217"/>
                  </a:lnTo>
                  <a:close/>
                  <a:moveTo>
                    <a:pt x="10477689" y="3694116"/>
                  </a:moveTo>
                  <a:cubicBezTo>
                    <a:pt x="10470666" y="3694116"/>
                    <a:pt x="10464989" y="3699793"/>
                    <a:pt x="10464989" y="3706816"/>
                  </a:cubicBezTo>
                  <a:lnTo>
                    <a:pt x="10464989" y="4470162"/>
                  </a:lnTo>
                  <a:lnTo>
                    <a:pt x="25400" y="4470162"/>
                  </a:lnTo>
                  <a:lnTo>
                    <a:pt x="25400" y="532701"/>
                  </a:lnTo>
                  <a:lnTo>
                    <a:pt x="11241048" y="532701"/>
                  </a:lnTo>
                  <a:lnTo>
                    <a:pt x="11241048" y="3694116"/>
                  </a:lnTo>
                  <a:lnTo>
                    <a:pt x="10477689" y="3694116"/>
                  </a:lnTo>
                  <a:close/>
                </a:path>
              </a:pathLst>
            </a:custGeom>
            <a:solidFill>
              <a:srgbClr val="242424"/>
            </a:solidFill>
          </p:spPr>
        </p:sp>
      </p:grpSp>
      <p:grpSp>
        <p:nvGrpSpPr>
          <p:cNvPr id="6" name="Group 6"/>
          <p:cNvGrpSpPr/>
          <p:nvPr/>
        </p:nvGrpSpPr>
        <p:grpSpPr>
          <a:xfrm>
            <a:off x="1028700" y="745310"/>
            <a:ext cx="16230600" cy="9079770"/>
            <a:chOff x="0" y="0"/>
            <a:chExt cx="12243686" cy="6849399"/>
          </a:xfrm>
        </p:grpSpPr>
        <p:sp>
          <p:nvSpPr>
            <p:cNvPr id="7" name="Freeform 7"/>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path>
              </a:pathLst>
            </a:custGeom>
            <a:solidFill>
              <a:srgbClr val="242424"/>
            </a:solidFill>
          </p:spPr>
        </p:sp>
        <p:sp>
          <p:nvSpPr>
            <p:cNvPr id="8" name="Freeform 8"/>
            <p:cNvSpPr/>
            <p:nvPr/>
          </p:nvSpPr>
          <p:spPr>
            <a:xfrm>
              <a:off x="25400" y="25400"/>
              <a:ext cx="12192887" cy="6798587"/>
            </a:xfrm>
            <a:custGeom>
              <a:avLst/>
              <a:gdLst/>
              <a:ahLst/>
              <a:cxnLst/>
              <a:rect l="l" t="t" r="r" b="b"/>
              <a:pathLst>
                <a:path w="12192887" h="6798587">
                  <a:moveTo>
                    <a:pt x="0" y="507301"/>
                  </a:moveTo>
                  <a:lnTo>
                    <a:pt x="12192887" y="507301"/>
                  </a:lnTo>
                  <a:lnTo>
                    <a:pt x="12192887" y="6022541"/>
                  </a:lnTo>
                  <a:lnTo>
                    <a:pt x="11429540" y="6022541"/>
                  </a:lnTo>
                  <a:cubicBezTo>
                    <a:pt x="11422518" y="6022541"/>
                    <a:pt x="11416840" y="6028217"/>
                    <a:pt x="11416840" y="6035241"/>
                  </a:cubicBezTo>
                  <a:lnTo>
                    <a:pt x="11416840" y="6798587"/>
                  </a:lnTo>
                  <a:lnTo>
                    <a:pt x="0" y="6798587"/>
                  </a:lnTo>
                  <a:lnTo>
                    <a:pt x="0" y="507301"/>
                  </a:lnTo>
                  <a:close/>
                  <a:moveTo>
                    <a:pt x="11442227" y="6780641"/>
                  </a:moveTo>
                  <a:lnTo>
                    <a:pt x="12174916" y="6047953"/>
                  </a:lnTo>
                  <a:lnTo>
                    <a:pt x="11442227" y="6047953"/>
                  </a:lnTo>
                  <a:lnTo>
                    <a:pt x="11442227" y="6780641"/>
                  </a:lnTo>
                  <a:close/>
                  <a:moveTo>
                    <a:pt x="0" y="0"/>
                  </a:moveTo>
                  <a:lnTo>
                    <a:pt x="0" y="481901"/>
                  </a:lnTo>
                  <a:lnTo>
                    <a:pt x="12192887" y="481901"/>
                  </a:lnTo>
                  <a:lnTo>
                    <a:pt x="12192887" y="0"/>
                  </a:lnTo>
                  <a:lnTo>
                    <a:pt x="0" y="0"/>
                  </a:lnTo>
                  <a:close/>
                </a:path>
              </a:pathLst>
            </a:custGeom>
            <a:solidFill>
              <a:srgbClr val="B7CCF6"/>
            </a:solidFill>
          </p:spPr>
        </p:sp>
        <p:sp>
          <p:nvSpPr>
            <p:cNvPr id="9" name="Freeform 9"/>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moveTo>
                    <a:pt x="25400" y="25400"/>
                  </a:moveTo>
                  <a:lnTo>
                    <a:pt x="12218287" y="25400"/>
                  </a:lnTo>
                  <a:lnTo>
                    <a:pt x="12218287" y="507301"/>
                  </a:lnTo>
                  <a:lnTo>
                    <a:pt x="25400" y="507301"/>
                  </a:lnTo>
                  <a:lnTo>
                    <a:pt x="25400" y="25400"/>
                  </a:lnTo>
                  <a:close/>
                  <a:moveTo>
                    <a:pt x="11467627" y="6806041"/>
                  </a:moveTo>
                  <a:lnTo>
                    <a:pt x="11467627" y="6073353"/>
                  </a:lnTo>
                  <a:lnTo>
                    <a:pt x="12200316" y="6073353"/>
                  </a:lnTo>
                  <a:lnTo>
                    <a:pt x="11467627" y="6806041"/>
                  </a:lnTo>
                  <a:close/>
                  <a:moveTo>
                    <a:pt x="11454927" y="6047940"/>
                  </a:moveTo>
                  <a:cubicBezTo>
                    <a:pt x="11447904" y="6047940"/>
                    <a:pt x="11442227" y="6053617"/>
                    <a:pt x="11442227" y="6060640"/>
                  </a:cubicBezTo>
                  <a:lnTo>
                    <a:pt x="11442227" y="6823987"/>
                  </a:lnTo>
                  <a:lnTo>
                    <a:pt x="25400" y="6823987"/>
                  </a:lnTo>
                  <a:lnTo>
                    <a:pt x="25400" y="532701"/>
                  </a:lnTo>
                  <a:lnTo>
                    <a:pt x="12218287" y="532701"/>
                  </a:lnTo>
                  <a:lnTo>
                    <a:pt x="12218287" y="6047941"/>
                  </a:lnTo>
                  <a:lnTo>
                    <a:pt x="11454927" y="6047941"/>
                  </a:lnTo>
                  <a:close/>
                </a:path>
              </a:pathLst>
            </a:custGeom>
            <a:solidFill>
              <a:srgbClr val="242424"/>
            </a:solidFill>
          </p:spPr>
        </p:sp>
      </p:grpSp>
      <p:sp>
        <p:nvSpPr>
          <p:cNvPr id="10" name="TextBox 10"/>
          <p:cNvSpPr txBox="1"/>
          <p:nvPr/>
        </p:nvSpPr>
        <p:spPr>
          <a:xfrm>
            <a:off x="-2539403" y="745310"/>
            <a:ext cx="11646276" cy="771525"/>
          </a:xfrm>
          <a:prstGeom prst="rect">
            <a:avLst/>
          </a:prstGeom>
        </p:spPr>
        <p:txBody>
          <a:bodyPr lIns="0" tIns="0" rIns="0" bIns="0" rtlCol="0" anchor="t">
            <a:spAutoFit/>
          </a:bodyPr>
          <a:lstStyle/>
          <a:p>
            <a:pPr marL="0" lvl="0" indent="0" algn="ctr">
              <a:lnSpc>
                <a:spcPts val="6120"/>
              </a:lnSpc>
              <a:spcBef>
                <a:spcPct val="0"/>
              </a:spcBef>
            </a:pPr>
            <a:r>
              <a:rPr lang="en-US" sz="5100">
                <a:solidFill>
                  <a:srgbClr val="242424"/>
                </a:solidFill>
                <a:latin typeface="Calistoga"/>
                <a:ea typeface="Calistoga"/>
                <a:cs typeface="Calistoga"/>
                <a:sym typeface="Calistoga"/>
              </a:rPr>
              <a:t>Bài toán:</a:t>
            </a:r>
          </a:p>
        </p:txBody>
      </p:sp>
      <p:sp>
        <p:nvSpPr>
          <p:cNvPr id="11" name="TextBox 11"/>
          <p:cNvSpPr txBox="1"/>
          <p:nvPr/>
        </p:nvSpPr>
        <p:spPr>
          <a:xfrm>
            <a:off x="1405895" y="1678972"/>
            <a:ext cx="15476210" cy="5820330"/>
          </a:xfrm>
          <a:prstGeom prst="rect">
            <a:avLst/>
          </a:prstGeom>
        </p:spPr>
        <p:txBody>
          <a:bodyPr lIns="0" tIns="0" rIns="0" bIns="0" rtlCol="0" anchor="t">
            <a:spAutoFit/>
          </a:bodyPr>
          <a:lstStyle/>
          <a:p>
            <a:pPr algn="just">
              <a:lnSpc>
                <a:spcPts val="3843"/>
              </a:lnSpc>
              <a:spcBef>
                <a:spcPct val="0"/>
              </a:spcBef>
            </a:pPr>
            <a:r>
              <a:rPr lang="en-US" sz="2956">
                <a:solidFill>
                  <a:srgbClr val="242424"/>
                </a:solidFill>
                <a:latin typeface="Cabin"/>
                <a:ea typeface="Cabin"/>
                <a:cs typeface="Cabin"/>
                <a:sym typeface="Cabin"/>
              </a:rPr>
              <a:t>Eastborne Realty có 2 triệu đô la để mua bất động sản cho thuê mới. Sau khi sàng lọc ban đầu, Eastborne đã rút gọn các lựa chọn đầu tư xuống còn nhà phố và các tòa nhà chung cư. Mỗi nhà phố có thể được mua với giá 282.000 đô la, và có sẵn năm căn. Mỗi tòa nhà chung cư có thể được mua với giá 400.000 đô la, và nhà phát triển sẽ xây dựng bao nhiêu tòa nhà mà Eastborne muốn mua.</a:t>
            </a:r>
          </a:p>
          <a:p>
            <a:pPr algn="just">
              <a:lnSpc>
                <a:spcPts val="3843"/>
              </a:lnSpc>
              <a:spcBef>
                <a:spcPct val="0"/>
              </a:spcBef>
            </a:pPr>
            <a:r>
              <a:rPr lang="en-US" sz="2956">
                <a:solidFill>
                  <a:srgbClr val="242424"/>
                </a:solidFill>
                <a:latin typeface="Cabin"/>
                <a:ea typeface="Cabin"/>
                <a:cs typeface="Cabin"/>
                <a:sym typeface="Cabin"/>
              </a:rPr>
              <a:t>Quản lý bất động sản của Eastborne có thể dành tối đa 140 giờ mỗi tháng cho các tài sản mới này; mỗi nhà phố dự kiến sẽ yêu cầu 4 giờ mỗi tháng, và mỗi tòa nhà chung cư dự kiến sẽ yêu cầu 40 giờ mỗi tháng. Dòng tiền hàng năm, sau khi trừ các khoản thanh toán thế chấp và chi phí hoạt động, ước tính là 10.000 đô la cho mỗi nhà phố và 15.000 đô la cho mỗi tòa nhà chung cư. Chủ sở hữu của Eastborne muốn xác định số lượng nhà phố và số lượng tòa nhà chung cư để mua nhằm tối đa hóa dòng tiền hàng năm.</a:t>
            </a:r>
          </a:p>
          <a:p>
            <a:pPr algn="just">
              <a:lnSpc>
                <a:spcPts val="3843"/>
              </a:lnSpc>
              <a:spcBef>
                <a:spcPct val="0"/>
              </a:spcBef>
            </a:pPr>
            <a:endParaRPr lang="en-US" sz="2956">
              <a:solidFill>
                <a:srgbClr val="242424"/>
              </a:solidFill>
              <a:latin typeface="Cabin"/>
              <a:ea typeface="Cabin"/>
              <a:cs typeface="Cabin"/>
              <a:sym typeface="Cabin"/>
            </a:endParaRPr>
          </a:p>
        </p:txBody>
      </p:sp>
    </p:spTree>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CCF6"/>
        </a:solidFill>
        <a:effectLst/>
      </p:bgPr>
    </p:bg>
    <p:spTree>
      <p:nvGrpSpPr>
        <p:cNvPr id="1" name=""/>
        <p:cNvGrpSpPr/>
        <p:nvPr/>
      </p:nvGrpSpPr>
      <p:grpSpPr>
        <a:xfrm>
          <a:off x="0" y="0"/>
          <a:ext cx="0" cy="0"/>
          <a:chOff x="0" y="0"/>
          <a:chExt cx="0" cy="0"/>
        </a:xfrm>
      </p:grpSpPr>
      <p:grpSp>
        <p:nvGrpSpPr>
          <p:cNvPr id="2" name="Group 2"/>
          <p:cNvGrpSpPr/>
          <p:nvPr/>
        </p:nvGrpSpPr>
        <p:grpSpPr>
          <a:xfrm>
            <a:off x="-187911" y="3226668"/>
            <a:ext cx="18663821" cy="7385237"/>
            <a:chOff x="0" y="0"/>
            <a:chExt cx="18723676" cy="7408921"/>
          </a:xfrm>
        </p:grpSpPr>
        <p:sp>
          <p:nvSpPr>
            <p:cNvPr id="3" name="Freeform 3"/>
            <p:cNvSpPr/>
            <p:nvPr/>
          </p:nvSpPr>
          <p:spPr>
            <a:xfrm>
              <a:off x="0" y="0"/>
              <a:ext cx="18723676" cy="7408921"/>
            </a:xfrm>
            <a:custGeom>
              <a:avLst/>
              <a:gdLst/>
              <a:ahLst/>
              <a:cxnLst/>
              <a:rect l="l" t="t" r="r" b="b"/>
              <a:pathLst>
                <a:path w="18723676" h="7408921">
                  <a:moveTo>
                    <a:pt x="0" y="0"/>
                  </a:moveTo>
                  <a:lnTo>
                    <a:pt x="18723676" y="0"/>
                  </a:lnTo>
                  <a:lnTo>
                    <a:pt x="18723676" y="7408921"/>
                  </a:lnTo>
                  <a:lnTo>
                    <a:pt x="0" y="7408921"/>
                  </a:lnTo>
                  <a:close/>
                </a:path>
              </a:pathLst>
            </a:custGeom>
            <a:solidFill>
              <a:srgbClr val="F5F5F5"/>
            </a:solidFill>
            <a:ln w="28575" cap="sq">
              <a:solidFill>
                <a:srgbClr val="242424"/>
              </a:solidFill>
              <a:prstDash val="solid"/>
              <a:miter/>
            </a:ln>
          </p:spPr>
        </p:sp>
        <p:sp>
          <p:nvSpPr>
            <p:cNvPr id="4" name="TextBox 4"/>
            <p:cNvSpPr txBox="1"/>
            <p:nvPr/>
          </p:nvSpPr>
          <p:spPr>
            <a:xfrm>
              <a:off x="0" y="-47625"/>
              <a:ext cx="18723676" cy="7456546"/>
            </a:xfrm>
            <a:prstGeom prst="rect">
              <a:avLst/>
            </a:prstGeom>
          </p:spPr>
          <p:txBody>
            <a:bodyPr lIns="50800" tIns="50800" rIns="50800" bIns="50800" rtlCol="0" anchor="ctr"/>
            <a:lstStyle/>
            <a:p>
              <a:pPr marL="0" lvl="1" indent="0" algn="l">
                <a:lnSpc>
                  <a:spcPts val="3780"/>
                </a:lnSpc>
                <a:spcBef>
                  <a:spcPct val="0"/>
                </a:spcBef>
              </a:pPr>
              <a:endParaRPr/>
            </a:p>
          </p:txBody>
        </p:sp>
      </p:grpSp>
      <p:sp>
        <p:nvSpPr>
          <p:cNvPr id="5" name="TextBox 5"/>
          <p:cNvSpPr txBox="1"/>
          <p:nvPr/>
        </p:nvSpPr>
        <p:spPr>
          <a:xfrm>
            <a:off x="5208315" y="685150"/>
            <a:ext cx="7871371" cy="2541518"/>
          </a:xfrm>
          <a:prstGeom prst="rect">
            <a:avLst/>
          </a:prstGeom>
        </p:spPr>
        <p:txBody>
          <a:bodyPr lIns="0" tIns="0" rIns="0" bIns="0" rtlCol="0" anchor="t">
            <a:spAutoFit/>
          </a:bodyPr>
          <a:lstStyle/>
          <a:p>
            <a:pPr algn="ctr">
              <a:lnSpc>
                <a:spcPts val="5044"/>
              </a:lnSpc>
              <a:spcBef>
                <a:spcPct val="0"/>
              </a:spcBef>
            </a:pPr>
            <a:r>
              <a:rPr lang="en-US" sz="3880">
                <a:solidFill>
                  <a:srgbClr val="000000"/>
                </a:solidFill>
                <a:latin typeface="Cabin"/>
                <a:ea typeface="Cabin"/>
                <a:cs typeface="Cabin"/>
                <a:sym typeface="Cabin"/>
              </a:rPr>
              <a:t>Xác định các biến quyết định như sau: </a:t>
            </a:r>
          </a:p>
          <a:p>
            <a:pPr marL="837797" lvl="1" indent="-418898" algn="l">
              <a:lnSpc>
                <a:spcPts val="5044"/>
              </a:lnSpc>
              <a:buFont typeface="Arial"/>
              <a:buChar char="•"/>
            </a:pPr>
            <a:r>
              <a:rPr lang="en-US" sz="3880">
                <a:solidFill>
                  <a:srgbClr val="000000"/>
                </a:solidFill>
                <a:latin typeface="Cabin"/>
                <a:ea typeface="Cabin"/>
                <a:cs typeface="Cabin"/>
                <a:sym typeface="Cabin"/>
              </a:rPr>
              <a:t>T = số lượng nhà phố</a:t>
            </a:r>
          </a:p>
          <a:p>
            <a:pPr marL="837797" lvl="1" indent="-418898" algn="l">
              <a:lnSpc>
                <a:spcPts val="5044"/>
              </a:lnSpc>
              <a:buFont typeface="Arial"/>
              <a:buChar char="•"/>
            </a:pPr>
            <a:r>
              <a:rPr lang="en-US" sz="3880">
                <a:solidFill>
                  <a:srgbClr val="000000"/>
                </a:solidFill>
                <a:latin typeface="Cabin"/>
                <a:ea typeface="Cabin"/>
                <a:cs typeface="Cabin"/>
                <a:sym typeface="Cabin"/>
              </a:rPr>
              <a:t>A = số lượng tòa nhà chung cư</a:t>
            </a:r>
          </a:p>
          <a:p>
            <a:pPr algn="ctr">
              <a:lnSpc>
                <a:spcPts val="5044"/>
              </a:lnSpc>
              <a:spcBef>
                <a:spcPct val="0"/>
              </a:spcBef>
            </a:pPr>
            <a:endParaRPr lang="en-US" sz="3880">
              <a:solidFill>
                <a:srgbClr val="000000"/>
              </a:solidFill>
              <a:latin typeface="Cabin"/>
              <a:ea typeface="Cabin"/>
              <a:cs typeface="Cabin"/>
              <a:sym typeface="Cabin"/>
            </a:endParaRPr>
          </a:p>
        </p:txBody>
      </p:sp>
      <p:sp>
        <p:nvSpPr>
          <p:cNvPr id="6" name="TextBox 6"/>
          <p:cNvSpPr txBox="1"/>
          <p:nvPr/>
        </p:nvSpPr>
        <p:spPr>
          <a:xfrm>
            <a:off x="1751858" y="3977249"/>
            <a:ext cx="14383227" cy="4653538"/>
          </a:xfrm>
          <a:prstGeom prst="rect">
            <a:avLst/>
          </a:prstGeom>
        </p:spPr>
        <p:txBody>
          <a:bodyPr lIns="0" tIns="0" rIns="0" bIns="0" rtlCol="0" anchor="t">
            <a:spAutoFit/>
          </a:bodyPr>
          <a:lstStyle/>
          <a:p>
            <a:pPr algn="l">
              <a:lnSpc>
                <a:spcPts val="5303"/>
              </a:lnSpc>
              <a:spcBef>
                <a:spcPct val="0"/>
              </a:spcBef>
            </a:pPr>
            <a:r>
              <a:rPr lang="en-US" sz="4079">
                <a:solidFill>
                  <a:srgbClr val="000000"/>
                </a:solidFill>
                <a:latin typeface="Cabin"/>
                <a:ea typeface="Cabin"/>
                <a:cs typeface="Cabin"/>
                <a:sym typeface="Cabin"/>
              </a:rPr>
              <a:t>Hàm mục tiêu cho dòng tiền (tính bằng nghìn đô la) là: </a:t>
            </a:r>
          </a:p>
          <a:p>
            <a:pPr algn="ctr">
              <a:lnSpc>
                <a:spcPts val="5303"/>
              </a:lnSpc>
              <a:spcBef>
                <a:spcPct val="0"/>
              </a:spcBef>
            </a:pPr>
            <a:r>
              <a:rPr lang="en-US" sz="4079">
                <a:solidFill>
                  <a:srgbClr val="000000"/>
                </a:solidFill>
                <a:latin typeface="Cabin"/>
                <a:ea typeface="Cabin"/>
                <a:cs typeface="Cabin"/>
                <a:sym typeface="Cabin"/>
              </a:rPr>
              <a:t>Max 10T + 15A</a:t>
            </a:r>
          </a:p>
          <a:p>
            <a:pPr algn="l">
              <a:lnSpc>
                <a:spcPts val="5303"/>
              </a:lnSpc>
              <a:spcBef>
                <a:spcPct val="0"/>
              </a:spcBef>
            </a:pPr>
            <a:r>
              <a:rPr lang="en-US" sz="4079">
                <a:solidFill>
                  <a:srgbClr val="000000"/>
                </a:solidFill>
                <a:latin typeface="Cabin"/>
                <a:ea typeface="Cabin"/>
                <a:cs typeface="Cabin"/>
                <a:sym typeface="Cabin"/>
              </a:rPr>
              <a:t>Có ba ràng buộc cần phải được thỏa mãn: </a:t>
            </a:r>
          </a:p>
          <a:p>
            <a:pPr algn="just">
              <a:lnSpc>
                <a:spcPts val="5303"/>
              </a:lnSpc>
              <a:spcBef>
                <a:spcPct val="0"/>
              </a:spcBef>
            </a:pPr>
            <a:r>
              <a:rPr lang="en-US" sz="4079">
                <a:solidFill>
                  <a:srgbClr val="000000"/>
                </a:solidFill>
                <a:latin typeface="Cabin"/>
                <a:ea typeface="Cabin"/>
                <a:cs typeface="Cabin"/>
                <a:sym typeface="Cabin"/>
              </a:rPr>
              <a:t>    282T + 400A ≤ 2000 (Nguồn vốn có sẵn, tính bằng nghìn đô la)</a:t>
            </a:r>
          </a:p>
          <a:p>
            <a:pPr algn="just">
              <a:lnSpc>
                <a:spcPts val="5303"/>
              </a:lnSpc>
              <a:spcBef>
                <a:spcPct val="0"/>
              </a:spcBef>
            </a:pPr>
            <a:r>
              <a:rPr lang="en-US" sz="4079">
                <a:solidFill>
                  <a:srgbClr val="000000"/>
                </a:solidFill>
                <a:latin typeface="Cabin"/>
                <a:ea typeface="Cabin"/>
                <a:cs typeface="Cabin"/>
                <a:sym typeface="Cabin"/>
              </a:rPr>
              <a:t>    4T + 40A ≤ 140 (Thời gian của quản lý, tính bằng giờ)</a:t>
            </a:r>
          </a:p>
          <a:p>
            <a:pPr algn="just">
              <a:lnSpc>
                <a:spcPts val="5303"/>
              </a:lnSpc>
              <a:spcBef>
                <a:spcPct val="0"/>
              </a:spcBef>
            </a:pPr>
            <a:r>
              <a:rPr lang="en-US" sz="4079">
                <a:solidFill>
                  <a:srgbClr val="000000"/>
                </a:solidFill>
                <a:latin typeface="Cabin"/>
                <a:ea typeface="Cabin"/>
                <a:cs typeface="Cabin"/>
                <a:sym typeface="Cabin"/>
              </a:rPr>
              <a:t>    T ≤ 5 (Số lượng nhà phố có sẵn)</a:t>
            </a:r>
          </a:p>
          <a:p>
            <a:pPr algn="ctr">
              <a:lnSpc>
                <a:spcPts val="5303"/>
              </a:lnSpc>
              <a:spcBef>
                <a:spcPct val="0"/>
              </a:spcBef>
            </a:pPr>
            <a:endParaRPr lang="en-US" sz="4079">
              <a:solidFill>
                <a:srgbClr val="000000"/>
              </a:solidFill>
              <a:latin typeface="Cabin"/>
              <a:ea typeface="Cabin"/>
              <a:cs typeface="Cabin"/>
              <a:sym typeface="Cabin"/>
            </a:endParaRPr>
          </a:p>
        </p:txBody>
      </p:sp>
    </p:spTree>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426929" y="1028700"/>
            <a:ext cx="7952297" cy="6301212"/>
          </a:xfrm>
          <a:custGeom>
            <a:avLst/>
            <a:gdLst/>
            <a:ahLst/>
            <a:cxnLst/>
            <a:rect l="l" t="t" r="r" b="b"/>
            <a:pathLst>
              <a:path w="7952297" h="6301212">
                <a:moveTo>
                  <a:pt x="0" y="0"/>
                </a:moveTo>
                <a:lnTo>
                  <a:pt x="7952297" y="0"/>
                </a:lnTo>
                <a:lnTo>
                  <a:pt x="7952297" y="6301212"/>
                </a:lnTo>
                <a:lnTo>
                  <a:pt x="0" y="63012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126528" y="3308257"/>
            <a:ext cx="7645619" cy="10655915"/>
          </a:xfrm>
          <a:custGeom>
            <a:avLst/>
            <a:gdLst/>
            <a:ahLst/>
            <a:cxnLst/>
            <a:rect l="l" t="t" r="r" b="b"/>
            <a:pathLst>
              <a:path w="7645619" h="10655915">
                <a:moveTo>
                  <a:pt x="0" y="0"/>
                </a:moveTo>
                <a:lnTo>
                  <a:pt x="7645619" y="0"/>
                </a:lnTo>
                <a:lnTo>
                  <a:pt x="7645619" y="10655915"/>
                </a:lnTo>
                <a:lnTo>
                  <a:pt x="0" y="1065591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4" name="Group 4"/>
          <p:cNvGrpSpPr/>
          <p:nvPr/>
        </p:nvGrpSpPr>
        <p:grpSpPr>
          <a:xfrm>
            <a:off x="9144000" y="1270342"/>
            <a:ext cx="9559344" cy="9016658"/>
            <a:chOff x="0" y="0"/>
            <a:chExt cx="891678" cy="841057"/>
          </a:xfrm>
        </p:grpSpPr>
        <p:sp>
          <p:nvSpPr>
            <p:cNvPr id="5" name="Freeform 5"/>
            <p:cNvSpPr/>
            <p:nvPr/>
          </p:nvSpPr>
          <p:spPr>
            <a:xfrm>
              <a:off x="0" y="0"/>
              <a:ext cx="891678" cy="841057"/>
            </a:xfrm>
            <a:custGeom>
              <a:avLst/>
              <a:gdLst/>
              <a:ahLst/>
              <a:cxnLst/>
              <a:rect l="l" t="t" r="r" b="b"/>
              <a:pathLst>
                <a:path w="891678" h="841057">
                  <a:moveTo>
                    <a:pt x="0" y="0"/>
                  </a:moveTo>
                  <a:lnTo>
                    <a:pt x="891678" y="0"/>
                  </a:lnTo>
                  <a:lnTo>
                    <a:pt x="891678" y="841057"/>
                  </a:lnTo>
                  <a:lnTo>
                    <a:pt x="0" y="841057"/>
                  </a:lnTo>
                  <a:close/>
                </a:path>
              </a:pathLst>
            </a:custGeom>
            <a:solidFill>
              <a:srgbClr val="F5F5F5"/>
            </a:solidFill>
            <a:ln w="28575" cap="sq">
              <a:solidFill>
                <a:srgbClr val="242424"/>
              </a:solidFill>
              <a:prstDash val="solid"/>
              <a:miter/>
            </a:ln>
          </p:spPr>
        </p:sp>
        <p:sp>
          <p:nvSpPr>
            <p:cNvPr id="6" name="TextBox 6"/>
            <p:cNvSpPr txBox="1"/>
            <p:nvPr/>
          </p:nvSpPr>
          <p:spPr>
            <a:xfrm>
              <a:off x="0" y="-28575"/>
              <a:ext cx="891678" cy="869632"/>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7" name="Freeform 7"/>
          <p:cNvSpPr/>
          <p:nvPr/>
        </p:nvSpPr>
        <p:spPr>
          <a:xfrm rot="-5400000" flipV="1">
            <a:off x="8409497" y="7526268"/>
            <a:ext cx="2159351" cy="2219894"/>
          </a:xfrm>
          <a:custGeom>
            <a:avLst/>
            <a:gdLst/>
            <a:ahLst/>
            <a:cxnLst/>
            <a:rect l="l" t="t" r="r" b="b"/>
            <a:pathLst>
              <a:path w="2159351" h="2219894">
                <a:moveTo>
                  <a:pt x="0" y="2219893"/>
                </a:moveTo>
                <a:lnTo>
                  <a:pt x="2159351" y="2219893"/>
                </a:lnTo>
                <a:lnTo>
                  <a:pt x="2159351" y="0"/>
                </a:lnTo>
                <a:lnTo>
                  <a:pt x="0" y="0"/>
                </a:lnTo>
                <a:lnTo>
                  <a:pt x="0" y="2219893"/>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 name="Freeform 8"/>
          <p:cNvSpPr/>
          <p:nvPr/>
        </p:nvSpPr>
        <p:spPr>
          <a:xfrm>
            <a:off x="4147996" y="6319388"/>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Freeform 9"/>
          <p:cNvSpPr/>
          <p:nvPr/>
        </p:nvSpPr>
        <p:spPr>
          <a:xfrm>
            <a:off x="4147996" y="5883246"/>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0" name="Freeform 10"/>
          <p:cNvSpPr/>
          <p:nvPr/>
        </p:nvSpPr>
        <p:spPr>
          <a:xfrm>
            <a:off x="4147996" y="5103302"/>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1" name="TextBox 11"/>
          <p:cNvSpPr txBox="1"/>
          <p:nvPr/>
        </p:nvSpPr>
        <p:spPr>
          <a:xfrm>
            <a:off x="9489173" y="2553634"/>
            <a:ext cx="9273681" cy="6411973"/>
          </a:xfrm>
          <a:prstGeom prst="rect">
            <a:avLst/>
          </a:prstGeom>
        </p:spPr>
        <p:txBody>
          <a:bodyPr lIns="0" tIns="0" rIns="0" bIns="0" rtlCol="0" anchor="t">
            <a:spAutoFit/>
          </a:bodyPr>
          <a:lstStyle/>
          <a:p>
            <a:pPr algn="l">
              <a:lnSpc>
                <a:spcPts val="5681"/>
              </a:lnSpc>
              <a:spcBef>
                <a:spcPct val="0"/>
              </a:spcBef>
            </a:pPr>
            <a:r>
              <a:rPr lang="en-US" sz="4370">
                <a:solidFill>
                  <a:srgbClr val="000000"/>
                </a:solidFill>
                <a:latin typeface="Cabin"/>
                <a:ea typeface="Cabin"/>
                <a:cs typeface="Cabin"/>
                <a:sym typeface="Cabin"/>
              </a:rPr>
              <a:t>Bài toán lập kế hoạch tuyến tính toàn số như sau:</a:t>
            </a:r>
          </a:p>
          <a:p>
            <a:pPr algn="ctr">
              <a:lnSpc>
                <a:spcPts val="5681"/>
              </a:lnSpc>
              <a:spcBef>
                <a:spcPct val="0"/>
              </a:spcBef>
            </a:pPr>
            <a:r>
              <a:rPr lang="en-US" sz="4370">
                <a:solidFill>
                  <a:srgbClr val="000000"/>
                </a:solidFill>
                <a:latin typeface="Cabin"/>
                <a:ea typeface="Cabin"/>
                <a:cs typeface="Cabin"/>
                <a:sym typeface="Cabin"/>
              </a:rPr>
              <a:t>Max 10T + 15A </a:t>
            </a:r>
          </a:p>
          <a:p>
            <a:pPr algn="l">
              <a:lnSpc>
                <a:spcPts val="5681"/>
              </a:lnSpc>
              <a:spcBef>
                <a:spcPct val="0"/>
              </a:spcBef>
            </a:pPr>
            <a:r>
              <a:rPr lang="en-US" sz="4370">
                <a:solidFill>
                  <a:srgbClr val="000000"/>
                </a:solidFill>
                <a:latin typeface="Cabin"/>
                <a:ea typeface="Cabin"/>
                <a:cs typeface="Cabin"/>
                <a:sym typeface="Cabin"/>
              </a:rPr>
              <a:t>Các điều kiện: </a:t>
            </a:r>
          </a:p>
          <a:p>
            <a:pPr algn="ctr">
              <a:lnSpc>
                <a:spcPts val="5681"/>
              </a:lnSpc>
              <a:spcBef>
                <a:spcPct val="0"/>
              </a:spcBef>
            </a:pPr>
            <a:r>
              <a:rPr lang="en-US" sz="4370">
                <a:solidFill>
                  <a:srgbClr val="000000"/>
                </a:solidFill>
                <a:latin typeface="Cabin"/>
                <a:ea typeface="Cabin"/>
                <a:cs typeface="Cabin"/>
                <a:sym typeface="Cabin"/>
              </a:rPr>
              <a:t>282T + 400A ≤ 2000 </a:t>
            </a:r>
          </a:p>
          <a:p>
            <a:pPr algn="ctr">
              <a:lnSpc>
                <a:spcPts val="5681"/>
              </a:lnSpc>
              <a:spcBef>
                <a:spcPct val="0"/>
              </a:spcBef>
            </a:pPr>
            <a:r>
              <a:rPr lang="en-US" sz="4370">
                <a:solidFill>
                  <a:srgbClr val="000000"/>
                </a:solidFill>
                <a:latin typeface="Cabin"/>
                <a:ea typeface="Cabin"/>
                <a:cs typeface="Cabin"/>
                <a:sym typeface="Cabin"/>
              </a:rPr>
              <a:t>4T + 40A ≤ 140 </a:t>
            </a:r>
          </a:p>
          <a:p>
            <a:pPr algn="ctr">
              <a:lnSpc>
                <a:spcPts val="5681"/>
              </a:lnSpc>
              <a:spcBef>
                <a:spcPct val="0"/>
              </a:spcBef>
            </a:pPr>
            <a:r>
              <a:rPr lang="en-US" sz="4370">
                <a:solidFill>
                  <a:srgbClr val="000000"/>
                </a:solidFill>
                <a:latin typeface="Cabin"/>
                <a:ea typeface="Cabin"/>
                <a:cs typeface="Cabin"/>
                <a:sym typeface="Cabin"/>
              </a:rPr>
              <a:t>T ≤ 5 </a:t>
            </a:r>
          </a:p>
          <a:p>
            <a:pPr algn="ctr">
              <a:lnSpc>
                <a:spcPts val="5681"/>
              </a:lnSpc>
              <a:spcBef>
                <a:spcPct val="0"/>
              </a:spcBef>
            </a:pPr>
            <a:r>
              <a:rPr lang="en-US" sz="4370">
                <a:solidFill>
                  <a:srgbClr val="000000"/>
                </a:solidFill>
                <a:latin typeface="Cabin"/>
                <a:ea typeface="Cabin"/>
                <a:cs typeface="Cabin"/>
                <a:sym typeface="Cabin"/>
              </a:rPr>
              <a:t>T, A ≥ 0 và là số nguyên</a:t>
            </a:r>
          </a:p>
          <a:p>
            <a:pPr algn="ctr">
              <a:lnSpc>
                <a:spcPts val="5681"/>
              </a:lnSpc>
              <a:spcBef>
                <a:spcPct val="0"/>
              </a:spcBef>
            </a:pPr>
            <a:endParaRPr lang="en-US" sz="4370">
              <a:solidFill>
                <a:srgbClr val="000000"/>
              </a:solidFill>
              <a:latin typeface="Cabin"/>
              <a:ea typeface="Cabin"/>
              <a:cs typeface="Cabin"/>
              <a:sym typeface="Cabin"/>
            </a:endParaRPr>
          </a:p>
        </p:txBody>
      </p:sp>
    </p:spTree>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367583"/>
            <a:ext cx="8115300" cy="6890717"/>
            <a:chOff x="0" y="0"/>
            <a:chExt cx="756980" cy="642753"/>
          </a:xfrm>
        </p:grpSpPr>
        <p:sp>
          <p:nvSpPr>
            <p:cNvPr id="3" name="Freeform 3"/>
            <p:cNvSpPr/>
            <p:nvPr/>
          </p:nvSpPr>
          <p:spPr>
            <a:xfrm>
              <a:off x="0" y="0"/>
              <a:ext cx="756980" cy="642753"/>
            </a:xfrm>
            <a:custGeom>
              <a:avLst/>
              <a:gdLst/>
              <a:ahLst/>
              <a:cxnLst/>
              <a:rect l="l" t="t" r="r" b="b"/>
              <a:pathLst>
                <a:path w="756980" h="642753">
                  <a:moveTo>
                    <a:pt x="0" y="0"/>
                  </a:moveTo>
                  <a:lnTo>
                    <a:pt x="756980" y="0"/>
                  </a:lnTo>
                  <a:lnTo>
                    <a:pt x="756980" y="642753"/>
                  </a:lnTo>
                  <a:lnTo>
                    <a:pt x="0" y="642753"/>
                  </a:lnTo>
                  <a:close/>
                </a:path>
              </a:pathLst>
            </a:custGeom>
            <a:solidFill>
              <a:srgbClr val="B7CCF6"/>
            </a:solidFill>
            <a:ln w="28575" cap="sq">
              <a:solidFill>
                <a:srgbClr val="242424"/>
              </a:solidFill>
              <a:prstDash val="solid"/>
              <a:miter/>
            </a:ln>
          </p:spPr>
        </p:sp>
        <p:sp>
          <p:nvSpPr>
            <p:cNvPr id="4" name="TextBox 4"/>
            <p:cNvSpPr txBox="1"/>
            <p:nvPr/>
          </p:nvSpPr>
          <p:spPr>
            <a:xfrm>
              <a:off x="0" y="-28575"/>
              <a:ext cx="756980" cy="671328"/>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Freeform 11"/>
          <p:cNvSpPr/>
          <p:nvPr/>
        </p:nvSpPr>
        <p:spPr>
          <a:xfrm>
            <a:off x="9410706" y="2604655"/>
            <a:ext cx="7634379" cy="6485844"/>
          </a:xfrm>
          <a:custGeom>
            <a:avLst/>
            <a:gdLst/>
            <a:ahLst/>
            <a:cxnLst/>
            <a:rect l="l" t="t" r="r" b="b"/>
            <a:pathLst>
              <a:path w="7634379" h="6485844">
                <a:moveTo>
                  <a:pt x="0" y="0"/>
                </a:moveTo>
                <a:lnTo>
                  <a:pt x="7634379" y="0"/>
                </a:lnTo>
                <a:lnTo>
                  <a:pt x="7634379" y="6485844"/>
                </a:lnTo>
                <a:lnTo>
                  <a:pt x="0" y="6485844"/>
                </a:lnTo>
                <a:lnTo>
                  <a:pt x="0" y="0"/>
                </a:lnTo>
                <a:close/>
              </a:path>
            </a:pathLst>
          </a:custGeom>
          <a:blipFill>
            <a:blip r:embed="rId8"/>
            <a:stretch>
              <a:fillRect/>
            </a:stretch>
          </a:blipFill>
        </p:spPr>
      </p:sp>
      <p:sp>
        <p:nvSpPr>
          <p:cNvPr id="12" name="TextBox 12"/>
          <p:cNvSpPr txBox="1"/>
          <p:nvPr/>
        </p:nvSpPr>
        <p:spPr>
          <a:xfrm>
            <a:off x="719151" y="1709617"/>
            <a:ext cx="7822913" cy="2286000"/>
          </a:xfrm>
          <a:prstGeom prst="rect">
            <a:avLst/>
          </a:prstGeom>
        </p:spPr>
        <p:txBody>
          <a:bodyPr lIns="0" tIns="0" rIns="0" bIns="0" rtlCol="0" anchor="t">
            <a:spAutoFit/>
          </a:bodyPr>
          <a:lstStyle/>
          <a:p>
            <a:pPr marL="0" lvl="0" indent="0" algn="just">
              <a:lnSpc>
                <a:spcPts val="6056"/>
              </a:lnSpc>
              <a:spcBef>
                <a:spcPct val="0"/>
              </a:spcBef>
            </a:pPr>
            <a:r>
              <a:rPr lang="en-US" sz="5046">
                <a:solidFill>
                  <a:srgbClr val="242424"/>
                </a:solidFill>
                <a:latin typeface="Calistoga"/>
                <a:ea typeface="Calistoga"/>
                <a:cs typeface="Calistoga"/>
                <a:sym typeface="Calistoga"/>
              </a:rPr>
              <a:t>Giải pháp đồ thị của việc nới lỏng bài toán lập kế hoạch tuyến tính</a:t>
            </a:r>
          </a:p>
        </p:txBody>
      </p:sp>
    </p:spTree>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598419" y="-159487"/>
            <a:ext cx="10864830" cy="10691709"/>
            <a:chOff x="0" y="0"/>
            <a:chExt cx="9621263" cy="9467958"/>
          </a:xfrm>
        </p:grpSpPr>
        <p:sp>
          <p:nvSpPr>
            <p:cNvPr id="3" name="Freeform 3"/>
            <p:cNvSpPr/>
            <p:nvPr/>
          </p:nvSpPr>
          <p:spPr>
            <a:xfrm>
              <a:off x="0" y="0"/>
              <a:ext cx="9621263" cy="9467958"/>
            </a:xfrm>
            <a:custGeom>
              <a:avLst/>
              <a:gdLst/>
              <a:ahLst/>
              <a:cxnLst/>
              <a:rect l="l" t="t" r="r" b="b"/>
              <a:pathLst>
                <a:path w="9621263" h="9467958">
                  <a:moveTo>
                    <a:pt x="0" y="0"/>
                  </a:moveTo>
                  <a:lnTo>
                    <a:pt x="9621263" y="0"/>
                  </a:lnTo>
                  <a:lnTo>
                    <a:pt x="9621263" y="9467958"/>
                  </a:lnTo>
                  <a:lnTo>
                    <a:pt x="0" y="9467958"/>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621263" cy="9496533"/>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2708409" y="6166295"/>
            <a:ext cx="5414246" cy="2988988"/>
            <a:chOff x="0" y="0"/>
            <a:chExt cx="7218994" cy="3985318"/>
          </a:xfrm>
        </p:grpSpPr>
        <p:grpSp>
          <p:nvGrpSpPr>
            <p:cNvPr id="6" name="Group 6"/>
            <p:cNvGrpSpPr/>
            <p:nvPr/>
          </p:nvGrpSpPr>
          <p:grpSpPr>
            <a:xfrm>
              <a:off x="0" y="1397954"/>
              <a:ext cx="7218994" cy="2587363"/>
              <a:chOff x="0" y="0"/>
              <a:chExt cx="4794542" cy="1718414"/>
            </a:xfrm>
          </p:grpSpPr>
          <p:sp>
            <p:nvSpPr>
              <p:cNvPr id="7" name="Freeform 7"/>
              <p:cNvSpPr/>
              <p:nvPr/>
            </p:nvSpPr>
            <p:spPr>
              <a:xfrm>
                <a:off x="0" y="0"/>
                <a:ext cx="4794542" cy="1718414"/>
              </a:xfrm>
              <a:custGeom>
                <a:avLst/>
                <a:gdLst/>
                <a:ahLst/>
                <a:cxnLst/>
                <a:rect l="l" t="t" r="r" b="b"/>
                <a:pathLst>
                  <a:path w="4794542" h="1718414">
                    <a:moveTo>
                      <a:pt x="0" y="0"/>
                    </a:moveTo>
                    <a:lnTo>
                      <a:pt x="4794542" y="0"/>
                    </a:lnTo>
                    <a:lnTo>
                      <a:pt x="4794542" y="1718414"/>
                    </a:lnTo>
                    <a:lnTo>
                      <a:pt x="0" y="1718414"/>
                    </a:lnTo>
                    <a:close/>
                  </a:path>
                </a:pathLst>
              </a:custGeom>
              <a:solidFill>
                <a:srgbClr val="F5F5F5"/>
              </a:solidFill>
              <a:ln w="28575" cap="sq">
                <a:solidFill>
                  <a:srgbClr val="242424"/>
                </a:solidFill>
                <a:prstDash val="solid"/>
                <a:miter/>
              </a:ln>
            </p:spPr>
          </p:sp>
          <p:sp>
            <p:nvSpPr>
              <p:cNvPr id="8" name="TextBox 8"/>
              <p:cNvSpPr txBox="1"/>
              <p:nvPr/>
            </p:nvSpPr>
            <p:spPr>
              <a:xfrm>
                <a:off x="0" y="-28575"/>
                <a:ext cx="4794542" cy="1746989"/>
              </a:xfrm>
              <a:prstGeom prst="rect">
                <a:avLst/>
              </a:prstGeom>
            </p:spPr>
            <p:txBody>
              <a:bodyPr lIns="50800" tIns="50800" rIns="50800" bIns="50800" rtlCol="0" anchor="ctr"/>
              <a:lstStyle/>
              <a:p>
                <a:pPr algn="ctr">
                  <a:lnSpc>
                    <a:spcPts val="2600"/>
                  </a:lnSpc>
                </a:pPr>
                <a:endParaRPr/>
              </a:p>
            </p:txBody>
          </p:sp>
        </p:grpSp>
        <p:grpSp>
          <p:nvGrpSpPr>
            <p:cNvPr id="9" name="Group 9"/>
            <p:cNvGrpSpPr/>
            <p:nvPr/>
          </p:nvGrpSpPr>
          <p:grpSpPr>
            <a:xfrm>
              <a:off x="0" y="0"/>
              <a:ext cx="7218994" cy="1434727"/>
              <a:chOff x="0" y="0"/>
              <a:chExt cx="776370" cy="154298"/>
            </a:xfrm>
          </p:grpSpPr>
          <p:sp>
            <p:nvSpPr>
              <p:cNvPr id="10" name="Freeform 10"/>
              <p:cNvSpPr/>
              <p:nvPr/>
            </p:nvSpPr>
            <p:spPr>
              <a:xfrm>
                <a:off x="0" y="0"/>
                <a:ext cx="776370" cy="154298"/>
              </a:xfrm>
              <a:custGeom>
                <a:avLst/>
                <a:gdLst/>
                <a:ahLst/>
                <a:cxnLst/>
                <a:rect l="l" t="t" r="r" b="b"/>
                <a:pathLst>
                  <a:path w="776370" h="154298">
                    <a:moveTo>
                      <a:pt x="0" y="0"/>
                    </a:moveTo>
                    <a:lnTo>
                      <a:pt x="776370" y="0"/>
                    </a:lnTo>
                    <a:lnTo>
                      <a:pt x="776370" y="154298"/>
                    </a:lnTo>
                    <a:lnTo>
                      <a:pt x="0" y="154298"/>
                    </a:lnTo>
                    <a:close/>
                  </a:path>
                </a:pathLst>
              </a:custGeom>
              <a:solidFill>
                <a:srgbClr val="6458DD"/>
              </a:solidFill>
              <a:ln w="28575" cap="sq">
                <a:solidFill>
                  <a:srgbClr val="242424"/>
                </a:solidFill>
                <a:prstDash val="solid"/>
                <a:miter/>
              </a:ln>
            </p:spPr>
          </p:sp>
          <p:sp>
            <p:nvSpPr>
              <p:cNvPr id="11" name="TextBox 11"/>
              <p:cNvSpPr txBox="1"/>
              <p:nvPr/>
            </p:nvSpPr>
            <p:spPr>
              <a:xfrm>
                <a:off x="0" y="-38100"/>
                <a:ext cx="776370" cy="192398"/>
              </a:xfrm>
              <a:prstGeom prst="rect">
                <a:avLst/>
              </a:prstGeom>
            </p:spPr>
            <p:txBody>
              <a:bodyPr lIns="50800" tIns="50800" rIns="50800" bIns="50800" rtlCol="0" anchor="ctr"/>
              <a:lstStyle/>
              <a:p>
                <a:pPr marL="0" lvl="0" indent="0" algn="ctr">
                  <a:lnSpc>
                    <a:spcPts val="5027"/>
                  </a:lnSpc>
                  <a:spcBef>
                    <a:spcPct val="0"/>
                  </a:spcBef>
                </a:pPr>
                <a:endParaRPr/>
              </a:p>
            </p:txBody>
          </p:sp>
        </p:grpSp>
        <p:sp>
          <p:nvSpPr>
            <p:cNvPr id="12" name="TextBox 12"/>
            <p:cNvSpPr txBox="1"/>
            <p:nvPr/>
          </p:nvSpPr>
          <p:spPr>
            <a:xfrm>
              <a:off x="663236" y="298687"/>
              <a:ext cx="5856778" cy="799253"/>
            </a:xfrm>
            <a:prstGeom prst="rect">
              <a:avLst/>
            </a:prstGeom>
          </p:spPr>
          <p:txBody>
            <a:bodyPr lIns="0" tIns="0" rIns="0" bIns="0" rtlCol="0" anchor="t">
              <a:spAutoFit/>
            </a:bodyPr>
            <a:lstStyle/>
            <a:p>
              <a:pPr marL="0" lvl="1" indent="0" algn="l">
                <a:lnSpc>
                  <a:spcPts val="4940"/>
                </a:lnSpc>
                <a:spcBef>
                  <a:spcPct val="0"/>
                </a:spcBef>
              </a:pPr>
              <a:endParaRPr/>
            </a:p>
          </p:txBody>
        </p:sp>
      </p:grpSp>
      <p:grpSp>
        <p:nvGrpSpPr>
          <p:cNvPr id="13" name="Group 13"/>
          <p:cNvGrpSpPr/>
          <p:nvPr/>
        </p:nvGrpSpPr>
        <p:grpSpPr>
          <a:xfrm>
            <a:off x="8973182" y="1028700"/>
            <a:ext cx="7940055" cy="5453468"/>
            <a:chOff x="0" y="0"/>
            <a:chExt cx="7031252" cy="4829275"/>
          </a:xfrm>
        </p:grpSpPr>
        <p:sp>
          <p:nvSpPr>
            <p:cNvPr id="14" name="Freeform 14"/>
            <p:cNvSpPr/>
            <p:nvPr/>
          </p:nvSpPr>
          <p:spPr>
            <a:xfrm>
              <a:off x="0" y="0"/>
              <a:ext cx="7031252" cy="4829275"/>
            </a:xfrm>
            <a:custGeom>
              <a:avLst/>
              <a:gdLst/>
              <a:ahLst/>
              <a:cxnLst/>
              <a:rect l="l" t="t" r="r" b="b"/>
              <a:pathLst>
                <a:path w="7031252" h="4829275">
                  <a:moveTo>
                    <a:pt x="0" y="0"/>
                  </a:moveTo>
                  <a:lnTo>
                    <a:pt x="7031252" y="0"/>
                  </a:lnTo>
                  <a:lnTo>
                    <a:pt x="7031252" y="4829275"/>
                  </a:lnTo>
                  <a:lnTo>
                    <a:pt x="0" y="4829275"/>
                  </a:lnTo>
                  <a:close/>
                </a:path>
              </a:pathLst>
            </a:custGeom>
            <a:solidFill>
              <a:srgbClr val="F5F5F5"/>
            </a:solidFill>
            <a:ln w="28575" cap="sq">
              <a:solidFill>
                <a:srgbClr val="242424"/>
              </a:solidFill>
              <a:prstDash val="solid"/>
              <a:miter/>
            </a:ln>
          </p:spPr>
        </p:sp>
        <p:sp>
          <p:nvSpPr>
            <p:cNvPr id="15" name="TextBox 15"/>
            <p:cNvSpPr txBox="1"/>
            <p:nvPr/>
          </p:nvSpPr>
          <p:spPr>
            <a:xfrm>
              <a:off x="0" y="-28575"/>
              <a:ext cx="7031252" cy="4857850"/>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16" name="Group 16"/>
          <p:cNvGrpSpPr/>
          <p:nvPr/>
        </p:nvGrpSpPr>
        <p:grpSpPr>
          <a:xfrm>
            <a:off x="1938563" y="5356906"/>
            <a:ext cx="1111260" cy="1618777"/>
            <a:chOff x="0" y="0"/>
            <a:chExt cx="1481680" cy="2158369"/>
          </a:xfrm>
        </p:grpSpPr>
        <p:grpSp>
          <p:nvGrpSpPr>
            <p:cNvPr id="17" name="Group 17"/>
            <p:cNvGrpSpPr/>
            <p:nvPr/>
          </p:nvGrpSpPr>
          <p:grpSpPr>
            <a:xfrm>
              <a:off x="0" y="676689"/>
              <a:ext cx="1481680" cy="1481680"/>
              <a:chOff x="0" y="0"/>
              <a:chExt cx="812800" cy="812800"/>
            </a:xfrm>
          </p:grpSpPr>
          <p:sp>
            <p:nvSpPr>
              <p:cNvPr id="18" name="Freeform 18"/>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9" name="TextBox 19"/>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20" name="Freeform 20"/>
            <p:cNvSpPr/>
            <p:nvPr/>
          </p:nvSpPr>
          <p:spPr>
            <a:xfrm>
              <a:off x="108673" y="0"/>
              <a:ext cx="1264334" cy="1915657"/>
            </a:xfrm>
            <a:custGeom>
              <a:avLst/>
              <a:gdLst/>
              <a:ahLst/>
              <a:cxnLst/>
              <a:rect l="l" t="t" r="r" b="b"/>
              <a:pathLst>
                <a:path w="1264334" h="1915657">
                  <a:moveTo>
                    <a:pt x="0" y="0"/>
                  </a:moveTo>
                  <a:lnTo>
                    <a:pt x="1264334" y="0"/>
                  </a:lnTo>
                  <a:lnTo>
                    <a:pt x="1264334" y="1915657"/>
                  </a:lnTo>
                  <a:lnTo>
                    <a:pt x="0" y="19156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sp>
        <p:nvSpPr>
          <p:cNvPr id="21" name="TextBox 21"/>
          <p:cNvSpPr txBox="1"/>
          <p:nvPr/>
        </p:nvSpPr>
        <p:spPr>
          <a:xfrm>
            <a:off x="417761" y="2091041"/>
            <a:ext cx="7419717" cy="2752725"/>
          </a:xfrm>
          <a:prstGeom prst="rect">
            <a:avLst/>
          </a:prstGeom>
        </p:spPr>
        <p:txBody>
          <a:bodyPr lIns="0" tIns="0" rIns="0" bIns="0" rtlCol="0" anchor="t">
            <a:spAutoFit/>
          </a:bodyPr>
          <a:lstStyle/>
          <a:p>
            <a:pPr algn="just">
              <a:lnSpc>
                <a:spcPts val="7200"/>
              </a:lnSpc>
            </a:pPr>
            <a:r>
              <a:rPr lang="en-US" sz="6000">
                <a:solidFill>
                  <a:srgbClr val="242424"/>
                </a:solidFill>
                <a:latin typeface="Calistoga"/>
                <a:ea typeface="Calistoga"/>
                <a:cs typeface="Calistoga"/>
                <a:sym typeface="Calistoga"/>
              </a:rPr>
              <a:t>Làm tròn để có được </a:t>
            </a:r>
          </a:p>
          <a:p>
            <a:pPr algn="just">
              <a:lnSpc>
                <a:spcPts val="7200"/>
              </a:lnSpc>
            </a:pPr>
            <a:r>
              <a:rPr lang="en-US" sz="6000">
                <a:solidFill>
                  <a:srgbClr val="242424"/>
                </a:solidFill>
                <a:latin typeface="Calistoga"/>
                <a:ea typeface="Calistoga"/>
                <a:cs typeface="Calistoga"/>
                <a:sym typeface="Calistoga"/>
              </a:rPr>
              <a:t>giải pháp số nguyên</a:t>
            </a:r>
          </a:p>
          <a:p>
            <a:pPr marL="0" lvl="0" indent="0" algn="just">
              <a:lnSpc>
                <a:spcPts val="7200"/>
              </a:lnSpc>
              <a:spcBef>
                <a:spcPct val="0"/>
              </a:spcBef>
            </a:pPr>
            <a:endParaRPr lang="en-US" sz="6000">
              <a:solidFill>
                <a:srgbClr val="242424"/>
              </a:solidFill>
              <a:latin typeface="Calistoga"/>
              <a:ea typeface="Calistoga"/>
              <a:cs typeface="Calistoga"/>
              <a:sym typeface="Calistoga"/>
            </a:endParaRPr>
          </a:p>
        </p:txBody>
      </p:sp>
      <p:sp>
        <p:nvSpPr>
          <p:cNvPr id="22" name="TextBox 22"/>
          <p:cNvSpPr txBox="1"/>
          <p:nvPr/>
        </p:nvSpPr>
        <p:spPr>
          <a:xfrm>
            <a:off x="9058591" y="1453559"/>
            <a:ext cx="7769237" cy="4565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Giải pháp không phải số nguyên có thể được làm tròn để đạt giải pháp số nguyên chấp nhận được.</a:t>
            </a:r>
          </a:p>
          <a:p>
            <a:pPr marL="755651" lvl="1" indent="-377825" algn="l">
              <a:lnSpc>
                <a:spcPts val="4550"/>
              </a:lnSpc>
              <a:buFont typeface="Arial"/>
              <a:buChar char="•"/>
            </a:pPr>
            <a:r>
              <a:rPr lang="en-US" sz="3500">
                <a:solidFill>
                  <a:srgbClr val="000000"/>
                </a:solidFill>
                <a:latin typeface="Cabin"/>
                <a:ea typeface="Cabin"/>
                <a:cs typeface="Cabin"/>
                <a:sym typeface="Cabin"/>
              </a:rPr>
              <a:t>Ví dụ: Sản xuất 15.132,4 thùng ngũ cốc có thể làm tròn thành 15.132 thùng mà không ảnh hưởng lớn.</a:t>
            </a:r>
          </a:p>
          <a:p>
            <a:pPr marL="755651" lvl="1" indent="-377825" algn="l">
              <a:lnSpc>
                <a:spcPts val="4550"/>
              </a:lnSpc>
              <a:buFont typeface="Arial"/>
              <a:buChar char="•"/>
            </a:pPr>
            <a:r>
              <a:rPr lang="en-US" sz="3500">
                <a:solidFill>
                  <a:srgbClr val="000000"/>
                </a:solidFill>
                <a:latin typeface="Cabin"/>
                <a:ea typeface="Cabin"/>
                <a:cs typeface="Cabin"/>
                <a:sym typeface="Cabin"/>
              </a:rPr>
              <a:t>Khi ảnh hưởng tối thiểu, giải pháp gần tối ưu là đủ tốt cho nhà quản lý.</a:t>
            </a:r>
          </a:p>
        </p:txBody>
      </p:sp>
    </p:spTree>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598419" y="-159487"/>
            <a:ext cx="10864830" cy="10691709"/>
            <a:chOff x="0" y="0"/>
            <a:chExt cx="9621263" cy="9467958"/>
          </a:xfrm>
        </p:grpSpPr>
        <p:sp>
          <p:nvSpPr>
            <p:cNvPr id="3" name="Freeform 3"/>
            <p:cNvSpPr/>
            <p:nvPr/>
          </p:nvSpPr>
          <p:spPr>
            <a:xfrm>
              <a:off x="0" y="0"/>
              <a:ext cx="9621263" cy="9467958"/>
            </a:xfrm>
            <a:custGeom>
              <a:avLst/>
              <a:gdLst/>
              <a:ahLst/>
              <a:cxnLst/>
              <a:rect l="l" t="t" r="r" b="b"/>
              <a:pathLst>
                <a:path w="9621263" h="9467958">
                  <a:moveTo>
                    <a:pt x="0" y="0"/>
                  </a:moveTo>
                  <a:lnTo>
                    <a:pt x="9621263" y="0"/>
                  </a:lnTo>
                  <a:lnTo>
                    <a:pt x="9621263" y="9467958"/>
                  </a:lnTo>
                  <a:lnTo>
                    <a:pt x="0" y="9467958"/>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621263" cy="9496533"/>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692268" y="5186367"/>
            <a:ext cx="8711110" cy="4809055"/>
            <a:chOff x="0" y="0"/>
            <a:chExt cx="11614813" cy="6412073"/>
          </a:xfrm>
        </p:grpSpPr>
        <p:grpSp>
          <p:nvGrpSpPr>
            <p:cNvPr id="6" name="Group 6"/>
            <p:cNvGrpSpPr/>
            <p:nvPr/>
          </p:nvGrpSpPr>
          <p:grpSpPr>
            <a:xfrm>
              <a:off x="0" y="2249202"/>
              <a:ext cx="11614813" cy="4162871"/>
              <a:chOff x="0" y="0"/>
              <a:chExt cx="4794542" cy="1718414"/>
            </a:xfrm>
          </p:grpSpPr>
          <p:sp>
            <p:nvSpPr>
              <p:cNvPr id="7" name="Freeform 7"/>
              <p:cNvSpPr/>
              <p:nvPr/>
            </p:nvSpPr>
            <p:spPr>
              <a:xfrm>
                <a:off x="0" y="0"/>
                <a:ext cx="4794542" cy="1718414"/>
              </a:xfrm>
              <a:custGeom>
                <a:avLst/>
                <a:gdLst/>
                <a:ahLst/>
                <a:cxnLst/>
                <a:rect l="l" t="t" r="r" b="b"/>
                <a:pathLst>
                  <a:path w="4794542" h="1718414">
                    <a:moveTo>
                      <a:pt x="0" y="0"/>
                    </a:moveTo>
                    <a:lnTo>
                      <a:pt x="4794542" y="0"/>
                    </a:lnTo>
                    <a:lnTo>
                      <a:pt x="4794542" y="1718414"/>
                    </a:lnTo>
                    <a:lnTo>
                      <a:pt x="0" y="1718414"/>
                    </a:lnTo>
                    <a:close/>
                  </a:path>
                </a:pathLst>
              </a:custGeom>
              <a:solidFill>
                <a:srgbClr val="F5F5F5"/>
              </a:solidFill>
              <a:ln w="28575" cap="sq">
                <a:solidFill>
                  <a:srgbClr val="242424"/>
                </a:solidFill>
                <a:prstDash val="solid"/>
                <a:miter/>
              </a:ln>
            </p:spPr>
          </p:sp>
          <p:sp>
            <p:nvSpPr>
              <p:cNvPr id="8" name="TextBox 8"/>
              <p:cNvSpPr txBox="1"/>
              <p:nvPr/>
            </p:nvSpPr>
            <p:spPr>
              <a:xfrm>
                <a:off x="0" y="-28575"/>
                <a:ext cx="4794542" cy="1746989"/>
              </a:xfrm>
              <a:prstGeom prst="rect">
                <a:avLst/>
              </a:prstGeom>
            </p:spPr>
            <p:txBody>
              <a:bodyPr lIns="50800" tIns="50800" rIns="50800" bIns="50800" rtlCol="0" anchor="ctr"/>
              <a:lstStyle/>
              <a:p>
                <a:pPr algn="ctr">
                  <a:lnSpc>
                    <a:spcPts val="2600"/>
                  </a:lnSpc>
                </a:pPr>
                <a:endParaRPr/>
              </a:p>
            </p:txBody>
          </p:sp>
        </p:grpSp>
        <p:grpSp>
          <p:nvGrpSpPr>
            <p:cNvPr id="9" name="Group 9"/>
            <p:cNvGrpSpPr/>
            <p:nvPr/>
          </p:nvGrpSpPr>
          <p:grpSpPr>
            <a:xfrm>
              <a:off x="0" y="0"/>
              <a:ext cx="11614813" cy="2308366"/>
              <a:chOff x="0" y="0"/>
              <a:chExt cx="776370" cy="154298"/>
            </a:xfrm>
          </p:grpSpPr>
          <p:sp>
            <p:nvSpPr>
              <p:cNvPr id="10" name="Freeform 10"/>
              <p:cNvSpPr/>
              <p:nvPr/>
            </p:nvSpPr>
            <p:spPr>
              <a:xfrm>
                <a:off x="0" y="0"/>
                <a:ext cx="776370" cy="154298"/>
              </a:xfrm>
              <a:custGeom>
                <a:avLst/>
                <a:gdLst/>
                <a:ahLst/>
                <a:cxnLst/>
                <a:rect l="l" t="t" r="r" b="b"/>
                <a:pathLst>
                  <a:path w="776370" h="154298">
                    <a:moveTo>
                      <a:pt x="0" y="0"/>
                    </a:moveTo>
                    <a:lnTo>
                      <a:pt x="776370" y="0"/>
                    </a:lnTo>
                    <a:lnTo>
                      <a:pt x="776370" y="154298"/>
                    </a:lnTo>
                    <a:lnTo>
                      <a:pt x="0" y="154298"/>
                    </a:lnTo>
                    <a:close/>
                  </a:path>
                </a:pathLst>
              </a:custGeom>
              <a:solidFill>
                <a:srgbClr val="6458DD"/>
              </a:solidFill>
              <a:ln w="28575" cap="sq">
                <a:solidFill>
                  <a:srgbClr val="242424"/>
                </a:solidFill>
                <a:prstDash val="solid"/>
                <a:miter/>
              </a:ln>
            </p:spPr>
          </p:sp>
          <p:sp>
            <p:nvSpPr>
              <p:cNvPr id="11" name="TextBox 11"/>
              <p:cNvSpPr txBox="1"/>
              <p:nvPr/>
            </p:nvSpPr>
            <p:spPr>
              <a:xfrm>
                <a:off x="0" y="-38100"/>
                <a:ext cx="776370" cy="192398"/>
              </a:xfrm>
              <a:prstGeom prst="rect">
                <a:avLst/>
              </a:prstGeom>
            </p:spPr>
            <p:txBody>
              <a:bodyPr lIns="50800" tIns="50800" rIns="50800" bIns="50800" rtlCol="0" anchor="ctr"/>
              <a:lstStyle/>
              <a:p>
                <a:pPr marL="0" lvl="0" indent="0" algn="ctr">
                  <a:lnSpc>
                    <a:spcPts val="5027"/>
                  </a:lnSpc>
                  <a:spcBef>
                    <a:spcPct val="0"/>
                  </a:spcBef>
                </a:pPr>
                <a:endParaRPr/>
              </a:p>
            </p:txBody>
          </p:sp>
        </p:grpSp>
        <p:sp>
          <p:nvSpPr>
            <p:cNvPr id="12" name="TextBox 12"/>
            <p:cNvSpPr txBox="1"/>
            <p:nvPr/>
          </p:nvSpPr>
          <p:spPr>
            <a:xfrm>
              <a:off x="1067096" y="484714"/>
              <a:ext cx="9423110" cy="1281788"/>
            </a:xfrm>
            <a:prstGeom prst="rect">
              <a:avLst/>
            </a:prstGeom>
          </p:spPr>
          <p:txBody>
            <a:bodyPr lIns="0" tIns="0" rIns="0" bIns="0" rtlCol="0" anchor="t">
              <a:spAutoFit/>
            </a:bodyPr>
            <a:lstStyle/>
            <a:p>
              <a:pPr marL="0" lvl="1" indent="0" algn="l">
                <a:lnSpc>
                  <a:spcPts val="7948"/>
                </a:lnSpc>
                <a:spcBef>
                  <a:spcPct val="0"/>
                </a:spcBef>
              </a:pPr>
              <a:r>
                <a:rPr lang="en-US" sz="6113" b="1">
                  <a:solidFill>
                    <a:srgbClr val="FFFFFF"/>
                  </a:solidFill>
                  <a:latin typeface="Cabin Bold"/>
                  <a:ea typeface="Cabin Bold"/>
                  <a:cs typeface="Cabin Bold"/>
                  <a:sym typeface="Cabin Bold"/>
                </a:rPr>
                <a:t>Hạn chế</a:t>
              </a:r>
            </a:p>
          </p:txBody>
        </p:sp>
      </p:grpSp>
      <p:grpSp>
        <p:nvGrpSpPr>
          <p:cNvPr id="13" name="Group 13"/>
          <p:cNvGrpSpPr/>
          <p:nvPr/>
        </p:nvGrpSpPr>
        <p:grpSpPr>
          <a:xfrm>
            <a:off x="8326877" y="1028700"/>
            <a:ext cx="9407914" cy="5352938"/>
            <a:chOff x="0" y="0"/>
            <a:chExt cx="8331103" cy="4740251"/>
          </a:xfrm>
        </p:grpSpPr>
        <p:sp>
          <p:nvSpPr>
            <p:cNvPr id="14" name="Freeform 14"/>
            <p:cNvSpPr/>
            <p:nvPr/>
          </p:nvSpPr>
          <p:spPr>
            <a:xfrm>
              <a:off x="0" y="0"/>
              <a:ext cx="8331103" cy="4740251"/>
            </a:xfrm>
            <a:custGeom>
              <a:avLst/>
              <a:gdLst/>
              <a:ahLst/>
              <a:cxnLst/>
              <a:rect l="l" t="t" r="r" b="b"/>
              <a:pathLst>
                <a:path w="8331103" h="4740251">
                  <a:moveTo>
                    <a:pt x="0" y="0"/>
                  </a:moveTo>
                  <a:lnTo>
                    <a:pt x="8331103" y="0"/>
                  </a:lnTo>
                  <a:lnTo>
                    <a:pt x="8331103" y="4740251"/>
                  </a:lnTo>
                  <a:lnTo>
                    <a:pt x="0" y="4740251"/>
                  </a:lnTo>
                  <a:close/>
                </a:path>
              </a:pathLst>
            </a:custGeom>
            <a:solidFill>
              <a:srgbClr val="F5F5F5"/>
            </a:solidFill>
            <a:ln w="28575" cap="sq">
              <a:solidFill>
                <a:srgbClr val="242424"/>
              </a:solidFill>
              <a:prstDash val="solid"/>
              <a:miter/>
            </a:ln>
          </p:spPr>
        </p:sp>
        <p:sp>
          <p:nvSpPr>
            <p:cNvPr id="15" name="TextBox 15"/>
            <p:cNvSpPr txBox="1"/>
            <p:nvPr/>
          </p:nvSpPr>
          <p:spPr>
            <a:xfrm>
              <a:off x="0" y="-28575"/>
              <a:ext cx="8331103" cy="4768826"/>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16" name="Group 16"/>
          <p:cNvGrpSpPr/>
          <p:nvPr/>
        </p:nvGrpSpPr>
        <p:grpSpPr>
          <a:xfrm>
            <a:off x="136638" y="4376979"/>
            <a:ext cx="1111260" cy="1618777"/>
            <a:chOff x="0" y="0"/>
            <a:chExt cx="1481680" cy="2158369"/>
          </a:xfrm>
        </p:grpSpPr>
        <p:grpSp>
          <p:nvGrpSpPr>
            <p:cNvPr id="17" name="Group 17"/>
            <p:cNvGrpSpPr/>
            <p:nvPr/>
          </p:nvGrpSpPr>
          <p:grpSpPr>
            <a:xfrm>
              <a:off x="0" y="676689"/>
              <a:ext cx="1481680" cy="1481680"/>
              <a:chOff x="0" y="0"/>
              <a:chExt cx="812800" cy="812800"/>
            </a:xfrm>
          </p:grpSpPr>
          <p:sp>
            <p:nvSpPr>
              <p:cNvPr id="18" name="Freeform 18"/>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9" name="TextBox 19"/>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20" name="Freeform 20"/>
            <p:cNvSpPr/>
            <p:nvPr/>
          </p:nvSpPr>
          <p:spPr>
            <a:xfrm>
              <a:off x="108673" y="0"/>
              <a:ext cx="1264334" cy="1915657"/>
            </a:xfrm>
            <a:custGeom>
              <a:avLst/>
              <a:gdLst/>
              <a:ahLst/>
              <a:cxnLst/>
              <a:rect l="l" t="t" r="r" b="b"/>
              <a:pathLst>
                <a:path w="1264334" h="1915657">
                  <a:moveTo>
                    <a:pt x="0" y="0"/>
                  </a:moveTo>
                  <a:lnTo>
                    <a:pt x="1264334" y="0"/>
                  </a:lnTo>
                  <a:lnTo>
                    <a:pt x="1264334" y="1915657"/>
                  </a:lnTo>
                  <a:lnTo>
                    <a:pt x="0" y="19156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sp>
        <p:nvSpPr>
          <p:cNvPr id="21" name="TextBox 21"/>
          <p:cNvSpPr txBox="1"/>
          <p:nvPr/>
        </p:nvSpPr>
        <p:spPr>
          <a:xfrm>
            <a:off x="496191" y="1660771"/>
            <a:ext cx="7419717" cy="2628900"/>
          </a:xfrm>
          <a:prstGeom prst="rect">
            <a:avLst/>
          </a:prstGeom>
        </p:spPr>
        <p:txBody>
          <a:bodyPr lIns="0" tIns="0" rIns="0" bIns="0" rtlCol="0" anchor="t">
            <a:spAutoFit/>
          </a:bodyPr>
          <a:lstStyle/>
          <a:p>
            <a:pPr algn="l">
              <a:lnSpc>
                <a:spcPts val="6916"/>
              </a:lnSpc>
            </a:pPr>
            <a:r>
              <a:rPr lang="en-US" sz="5763">
                <a:solidFill>
                  <a:srgbClr val="242424"/>
                </a:solidFill>
                <a:latin typeface="Calistoga"/>
                <a:ea typeface="Calistoga"/>
                <a:cs typeface="Calistoga"/>
                <a:sym typeface="Calistoga"/>
              </a:rPr>
              <a:t>Làm tròn để có được giải pháp số nguyên</a:t>
            </a:r>
          </a:p>
          <a:p>
            <a:pPr marL="0" lvl="0" indent="0" algn="l">
              <a:lnSpc>
                <a:spcPts val="6916"/>
              </a:lnSpc>
              <a:spcBef>
                <a:spcPct val="0"/>
              </a:spcBef>
            </a:pPr>
            <a:endParaRPr lang="en-US" sz="5763">
              <a:solidFill>
                <a:srgbClr val="242424"/>
              </a:solidFill>
              <a:latin typeface="Calistoga"/>
              <a:ea typeface="Calistoga"/>
              <a:cs typeface="Calistoga"/>
              <a:sym typeface="Calistoga"/>
            </a:endParaRPr>
          </a:p>
        </p:txBody>
      </p:sp>
      <p:sp>
        <p:nvSpPr>
          <p:cNvPr id="22" name="TextBox 22"/>
          <p:cNvSpPr txBox="1"/>
          <p:nvPr/>
        </p:nvSpPr>
        <p:spPr>
          <a:xfrm>
            <a:off x="875873" y="7241982"/>
            <a:ext cx="8268127" cy="2279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Làm tròn là phương pháp thử và sai, không đảm bảo tối ưu.</a:t>
            </a:r>
          </a:p>
          <a:p>
            <a:pPr marL="755651" lvl="1" indent="-377825" algn="just">
              <a:lnSpc>
                <a:spcPts val="4550"/>
              </a:lnSpc>
              <a:buFont typeface="Arial"/>
              <a:buChar char="•"/>
            </a:pPr>
            <a:r>
              <a:rPr lang="en-US" sz="3500">
                <a:solidFill>
                  <a:srgbClr val="000000"/>
                </a:solidFill>
                <a:latin typeface="Cabin"/>
                <a:ea typeface="Cabin"/>
                <a:cs typeface="Cabin"/>
                <a:sym typeface="Cabin"/>
              </a:rPr>
              <a:t>Ngay cả khi khả thi, giải pháp làm tròn không phải lúc nào cũng tối ưu</a:t>
            </a:r>
          </a:p>
        </p:txBody>
      </p:sp>
      <p:sp>
        <p:nvSpPr>
          <p:cNvPr id="23" name="TextBox 23"/>
          <p:cNvSpPr txBox="1"/>
          <p:nvPr/>
        </p:nvSpPr>
        <p:spPr>
          <a:xfrm>
            <a:off x="8560711" y="1416297"/>
            <a:ext cx="8903474" cy="4565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Khi nào làm tròn không hiệu quả?</a:t>
            </a:r>
          </a:p>
          <a:p>
            <a:pPr marL="755651" lvl="1" indent="-377825" algn="l">
              <a:lnSpc>
                <a:spcPts val="4550"/>
              </a:lnSpc>
              <a:buFont typeface="Arial"/>
              <a:buChar char="•"/>
            </a:pPr>
            <a:r>
              <a:rPr lang="en-US" sz="3500">
                <a:solidFill>
                  <a:srgbClr val="000000"/>
                </a:solidFill>
                <a:latin typeface="Cabin"/>
                <a:ea typeface="Cabin"/>
                <a:cs typeface="Cabin"/>
                <a:sym typeface="Cabin"/>
              </a:rPr>
              <a:t>Làm tròn không hiệu quả khi các biến quyết định nhỏ nhưng có tác động lớn.</a:t>
            </a:r>
          </a:p>
          <a:p>
            <a:pPr marL="755651" lvl="1" indent="-377825" algn="l">
              <a:lnSpc>
                <a:spcPts val="4550"/>
              </a:lnSpc>
              <a:buFont typeface="Arial"/>
              <a:buChar char="•"/>
            </a:pPr>
            <a:r>
              <a:rPr lang="en-US" sz="3500">
                <a:solidFill>
                  <a:srgbClr val="000000"/>
                </a:solidFill>
                <a:latin typeface="Cabin"/>
                <a:ea typeface="Cabin"/>
                <a:cs typeface="Cabin"/>
                <a:sym typeface="Cabin"/>
              </a:rPr>
              <a:t>Trong trường hợp Eastborne Realty:</a:t>
            </a:r>
          </a:p>
          <a:p>
            <a:pPr algn="ctr">
              <a:lnSpc>
                <a:spcPts val="4550"/>
              </a:lnSpc>
              <a:spcBef>
                <a:spcPct val="0"/>
              </a:spcBef>
            </a:pPr>
            <a:r>
              <a:rPr lang="en-US" sz="3500">
                <a:solidFill>
                  <a:srgbClr val="000000"/>
                </a:solidFill>
                <a:latin typeface="Cabin"/>
                <a:ea typeface="Cabin"/>
                <a:cs typeface="Cabin"/>
                <a:sym typeface="Cabin"/>
              </a:rPr>
              <a:t>T = 2,479 (nhà phố) và A = 3,252 (chung cư)</a:t>
            </a:r>
          </a:p>
          <a:p>
            <a:pPr marL="755651" lvl="1" indent="-377825" algn="l">
              <a:lnSpc>
                <a:spcPts val="4550"/>
              </a:lnSpc>
              <a:buFont typeface="Arial"/>
              <a:buChar char="•"/>
            </a:pPr>
            <a:r>
              <a:rPr lang="en-US" sz="3500">
                <a:solidFill>
                  <a:srgbClr val="000000"/>
                </a:solidFill>
                <a:latin typeface="Cabin"/>
                <a:ea typeface="Cabin"/>
                <a:cs typeface="Cabin"/>
                <a:sym typeface="Cabin"/>
              </a:rPr>
              <a:t>Việc làm tròn thành T = 2 và A = 3 làm dòng tiền giảm từ 73.574 USD xuống 65.000 USD.</a:t>
            </a:r>
          </a:p>
        </p:txBody>
      </p:sp>
    </p:spTree>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7CCF6"/>
        </a:solidFill>
        <a:effectLst/>
      </p:bgPr>
    </p:bg>
    <p:spTree>
      <p:nvGrpSpPr>
        <p:cNvPr id="1" name=""/>
        <p:cNvGrpSpPr/>
        <p:nvPr/>
      </p:nvGrpSpPr>
      <p:grpSpPr>
        <a:xfrm>
          <a:off x="0" y="0"/>
          <a:ext cx="0" cy="0"/>
          <a:chOff x="0" y="0"/>
          <a:chExt cx="0" cy="0"/>
        </a:xfrm>
      </p:grpSpPr>
      <p:grpSp>
        <p:nvGrpSpPr>
          <p:cNvPr id="2" name="Group 2"/>
          <p:cNvGrpSpPr/>
          <p:nvPr/>
        </p:nvGrpSpPr>
        <p:grpSpPr>
          <a:xfrm>
            <a:off x="-175454" y="3177007"/>
            <a:ext cx="18638907" cy="7340333"/>
            <a:chOff x="0" y="0"/>
            <a:chExt cx="1738603" cy="684693"/>
          </a:xfrm>
        </p:grpSpPr>
        <p:sp>
          <p:nvSpPr>
            <p:cNvPr id="3" name="Freeform 3"/>
            <p:cNvSpPr/>
            <p:nvPr/>
          </p:nvSpPr>
          <p:spPr>
            <a:xfrm>
              <a:off x="0" y="0"/>
              <a:ext cx="1738603" cy="684693"/>
            </a:xfrm>
            <a:custGeom>
              <a:avLst/>
              <a:gdLst/>
              <a:ahLst/>
              <a:cxnLst/>
              <a:rect l="l" t="t" r="r" b="b"/>
              <a:pathLst>
                <a:path w="1738603" h="684693">
                  <a:moveTo>
                    <a:pt x="0" y="0"/>
                  </a:moveTo>
                  <a:lnTo>
                    <a:pt x="1738603" y="0"/>
                  </a:lnTo>
                  <a:lnTo>
                    <a:pt x="1738603" y="684693"/>
                  </a:lnTo>
                  <a:lnTo>
                    <a:pt x="0" y="684693"/>
                  </a:lnTo>
                  <a:close/>
                </a:path>
              </a:pathLst>
            </a:custGeom>
            <a:solidFill>
              <a:srgbClr val="F5F5F5"/>
            </a:solidFill>
            <a:ln w="28575" cap="sq">
              <a:solidFill>
                <a:srgbClr val="242424"/>
              </a:solidFill>
              <a:prstDash val="solid"/>
              <a:miter/>
            </a:ln>
          </p:spPr>
        </p:sp>
        <p:sp>
          <p:nvSpPr>
            <p:cNvPr id="4" name="TextBox 4"/>
            <p:cNvSpPr txBox="1"/>
            <p:nvPr/>
          </p:nvSpPr>
          <p:spPr>
            <a:xfrm>
              <a:off x="0" y="-28575"/>
              <a:ext cx="1738603" cy="713268"/>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5" name="Freeform 5"/>
          <p:cNvSpPr/>
          <p:nvPr/>
        </p:nvSpPr>
        <p:spPr>
          <a:xfrm rot="5400000">
            <a:off x="14774525" y="-64582"/>
            <a:ext cx="680772" cy="6346179"/>
          </a:xfrm>
          <a:custGeom>
            <a:avLst/>
            <a:gdLst/>
            <a:ahLst/>
            <a:cxnLst/>
            <a:rect l="l" t="t" r="r" b="b"/>
            <a:pathLst>
              <a:path w="680772" h="6346179">
                <a:moveTo>
                  <a:pt x="0" y="0"/>
                </a:moveTo>
                <a:lnTo>
                  <a:pt x="680772" y="0"/>
                </a:lnTo>
                <a:lnTo>
                  <a:pt x="680772" y="6346179"/>
                </a:lnTo>
                <a:lnTo>
                  <a:pt x="0" y="634617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6" name="Group 6"/>
          <p:cNvGrpSpPr/>
          <p:nvPr/>
        </p:nvGrpSpPr>
        <p:grpSpPr>
          <a:xfrm>
            <a:off x="17259300" y="2142472"/>
            <a:ext cx="715028" cy="625650"/>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3EDB86"/>
            </a:solidFill>
            <a:ln w="28575" cap="sq">
              <a:solidFill>
                <a:srgbClr val="242424"/>
              </a:solidFill>
              <a:prstDash val="solid"/>
              <a:miter/>
            </a:ln>
          </p:spPr>
        </p:sp>
        <p:sp>
          <p:nvSpPr>
            <p:cNvPr id="8" name="TextBox 8"/>
            <p:cNvSpPr txBox="1"/>
            <p:nvPr/>
          </p:nvSpPr>
          <p:spPr>
            <a:xfrm>
              <a:off x="127000" y="301625"/>
              <a:ext cx="558800" cy="3587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9" name="Freeform 9"/>
          <p:cNvSpPr/>
          <p:nvPr/>
        </p:nvSpPr>
        <p:spPr>
          <a:xfrm>
            <a:off x="5284909" y="3544896"/>
            <a:ext cx="7908614" cy="6498043"/>
          </a:xfrm>
          <a:custGeom>
            <a:avLst/>
            <a:gdLst/>
            <a:ahLst/>
            <a:cxnLst/>
            <a:rect l="l" t="t" r="r" b="b"/>
            <a:pathLst>
              <a:path w="7908614" h="6498043">
                <a:moveTo>
                  <a:pt x="0" y="0"/>
                </a:moveTo>
                <a:lnTo>
                  <a:pt x="7908614" y="0"/>
                </a:lnTo>
                <a:lnTo>
                  <a:pt x="7908614" y="6498043"/>
                </a:lnTo>
                <a:lnTo>
                  <a:pt x="0" y="6498043"/>
                </a:lnTo>
                <a:lnTo>
                  <a:pt x="0" y="0"/>
                </a:lnTo>
                <a:close/>
              </a:path>
            </a:pathLst>
          </a:custGeom>
          <a:blipFill>
            <a:blip r:embed="rId4"/>
            <a:stretch>
              <a:fillRect r="-2149"/>
            </a:stretch>
          </a:blipFill>
        </p:spPr>
      </p:sp>
      <p:sp>
        <p:nvSpPr>
          <p:cNvPr id="10" name="TextBox 10"/>
          <p:cNvSpPr txBox="1"/>
          <p:nvPr/>
        </p:nvSpPr>
        <p:spPr>
          <a:xfrm>
            <a:off x="732678" y="1028700"/>
            <a:ext cx="13296082" cy="962703"/>
          </a:xfrm>
          <a:prstGeom prst="rect">
            <a:avLst/>
          </a:prstGeom>
        </p:spPr>
        <p:txBody>
          <a:bodyPr lIns="0" tIns="0" rIns="0" bIns="0" rtlCol="0" anchor="t">
            <a:spAutoFit/>
          </a:bodyPr>
          <a:lstStyle/>
          <a:p>
            <a:pPr marL="0" lvl="0" indent="0" algn="l">
              <a:lnSpc>
                <a:spcPts val="7580"/>
              </a:lnSpc>
              <a:spcBef>
                <a:spcPct val="0"/>
              </a:spcBef>
            </a:pPr>
            <a:r>
              <a:rPr lang="en-US" sz="6316">
                <a:solidFill>
                  <a:srgbClr val="242424"/>
                </a:solidFill>
                <a:latin typeface="Calistoga"/>
                <a:ea typeface="Calistoga"/>
                <a:cs typeface="Calistoga"/>
                <a:sym typeface="Calistoga"/>
              </a:rPr>
              <a:t>Giải pháp đồ thị của bài toán toàn số</a:t>
            </a:r>
          </a:p>
        </p:txBody>
      </p: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extBox 2"/>
          <p:cNvSpPr txBox="1"/>
          <p:nvPr/>
        </p:nvSpPr>
        <p:spPr>
          <a:xfrm>
            <a:off x="913276" y="1340741"/>
            <a:ext cx="5758099" cy="2524125"/>
          </a:xfrm>
          <a:prstGeom prst="rect">
            <a:avLst/>
          </a:prstGeom>
        </p:spPr>
        <p:txBody>
          <a:bodyPr lIns="0" tIns="0" rIns="0" bIns="0" rtlCol="0" anchor="t">
            <a:spAutoFit/>
          </a:bodyPr>
          <a:lstStyle/>
          <a:p>
            <a:pPr marL="0" lvl="0" indent="0" algn="l">
              <a:lnSpc>
                <a:spcPts val="5020"/>
              </a:lnSpc>
              <a:spcBef>
                <a:spcPct val="0"/>
              </a:spcBef>
            </a:pPr>
            <a:r>
              <a:rPr lang="en-US" sz="4184">
                <a:solidFill>
                  <a:srgbClr val="242424"/>
                </a:solidFill>
                <a:latin typeface="Calistoga"/>
                <a:ea typeface="Calistoga"/>
                <a:cs typeface="Calistoga"/>
                <a:sym typeface="Calistoga"/>
              </a:rPr>
              <a:t>Sử dụng việc nới lỏng bài toán lập kế hoạch tuyến tính để thiết lập các giới hạn</a:t>
            </a:r>
          </a:p>
        </p:txBody>
      </p:sp>
      <p:grpSp>
        <p:nvGrpSpPr>
          <p:cNvPr id="3" name="Group 3"/>
          <p:cNvGrpSpPr/>
          <p:nvPr/>
        </p:nvGrpSpPr>
        <p:grpSpPr>
          <a:xfrm>
            <a:off x="7598419" y="-159487"/>
            <a:ext cx="10864830" cy="10691709"/>
            <a:chOff x="0" y="0"/>
            <a:chExt cx="9621263" cy="9467958"/>
          </a:xfrm>
        </p:grpSpPr>
        <p:sp>
          <p:nvSpPr>
            <p:cNvPr id="4" name="Freeform 4"/>
            <p:cNvSpPr/>
            <p:nvPr/>
          </p:nvSpPr>
          <p:spPr>
            <a:xfrm>
              <a:off x="0" y="0"/>
              <a:ext cx="9621263" cy="9467958"/>
            </a:xfrm>
            <a:custGeom>
              <a:avLst/>
              <a:gdLst/>
              <a:ahLst/>
              <a:cxnLst/>
              <a:rect l="l" t="t" r="r" b="b"/>
              <a:pathLst>
                <a:path w="9621263" h="9467958">
                  <a:moveTo>
                    <a:pt x="0" y="0"/>
                  </a:moveTo>
                  <a:lnTo>
                    <a:pt x="9621263" y="0"/>
                  </a:lnTo>
                  <a:lnTo>
                    <a:pt x="9621263" y="9467958"/>
                  </a:lnTo>
                  <a:lnTo>
                    <a:pt x="0" y="9467958"/>
                  </a:lnTo>
                  <a:close/>
                </a:path>
              </a:pathLst>
            </a:custGeom>
            <a:solidFill>
              <a:srgbClr val="B7CCF6"/>
            </a:solidFill>
            <a:ln w="28575" cap="sq">
              <a:solidFill>
                <a:srgbClr val="242424"/>
              </a:solidFill>
              <a:prstDash val="solid"/>
              <a:miter/>
            </a:ln>
          </p:spPr>
        </p:sp>
        <p:sp>
          <p:nvSpPr>
            <p:cNvPr id="5" name="TextBox 5"/>
            <p:cNvSpPr txBox="1"/>
            <p:nvPr/>
          </p:nvSpPr>
          <p:spPr>
            <a:xfrm>
              <a:off x="0" y="-28575"/>
              <a:ext cx="9621263" cy="9496533"/>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6" name="Group 6"/>
          <p:cNvGrpSpPr/>
          <p:nvPr/>
        </p:nvGrpSpPr>
        <p:grpSpPr>
          <a:xfrm>
            <a:off x="8973182" y="1350266"/>
            <a:ext cx="7940055" cy="4816472"/>
            <a:chOff x="0" y="0"/>
            <a:chExt cx="7031252" cy="4265189"/>
          </a:xfrm>
        </p:grpSpPr>
        <p:sp>
          <p:nvSpPr>
            <p:cNvPr id="7" name="Freeform 7"/>
            <p:cNvSpPr/>
            <p:nvPr/>
          </p:nvSpPr>
          <p:spPr>
            <a:xfrm>
              <a:off x="0" y="0"/>
              <a:ext cx="7031252" cy="4265188"/>
            </a:xfrm>
            <a:custGeom>
              <a:avLst/>
              <a:gdLst/>
              <a:ahLst/>
              <a:cxnLst/>
              <a:rect l="l" t="t" r="r" b="b"/>
              <a:pathLst>
                <a:path w="7031252" h="4265188">
                  <a:moveTo>
                    <a:pt x="0" y="0"/>
                  </a:moveTo>
                  <a:lnTo>
                    <a:pt x="7031252" y="0"/>
                  </a:lnTo>
                  <a:lnTo>
                    <a:pt x="7031252" y="4265188"/>
                  </a:lnTo>
                  <a:lnTo>
                    <a:pt x="0" y="4265188"/>
                  </a:lnTo>
                  <a:close/>
                </a:path>
              </a:pathLst>
            </a:custGeom>
            <a:solidFill>
              <a:srgbClr val="F5F5F5"/>
            </a:solidFill>
            <a:ln w="28575" cap="sq">
              <a:solidFill>
                <a:srgbClr val="242424"/>
              </a:solidFill>
              <a:prstDash val="solid"/>
              <a:miter/>
            </a:ln>
          </p:spPr>
        </p:sp>
        <p:sp>
          <p:nvSpPr>
            <p:cNvPr id="8" name="TextBox 8"/>
            <p:cNvSpPr txBox="1"/>
            <p:nvPr/>
          </p:nvSpPr>
          <p:spPr>
            <a:xfrm>
              <a:off x="0" y="-28575"/>
              <a:ext cx="7031252" cy="4293764"/>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9" name="Group 9"/>
          <p:cNvGrpSpPr/>
          <p:nvPr/>
        </p:nvGrpSpPr>
        <p:grpSpPr>
          <a:xfrm>
            <a:off x="392816" y="6166739"/>
            <a:ext cx="6966544" cy="3783948"/>
            <a:chOff x="0" y="0"/>
            <a:chExt cx="3182695" cy="1728712"/>
          </a:xfrm>
        </p:grpSpPr>
        <p:sp>
          <p:nvSpPr>
            <p:cNvPr id="10" name="Freeform 10"/>
            <p:cNvSpPr/>
            <p:nvPr/>
          </p:nvSpPr>
          <p:spPr>
            <a:xfrm>
              <a:off x="0" y="0"/>
              <a:ext cx="3182695" cy="1728712"/>
            </a:xfrm>
            <a:custGeom>
              <a:avLst/>
              <a:gdLst/>
              <a:ahLst/>
              <a:cxnLst/>
              <a:rect l="l" t="t" r="r" b="b"/>
              <a:pathLst>
                <a:path w="3182695" h="1728712">
                  <a:moveTo>
                    <a:pt x="0" y="0"/>
                  </a:moveTo>
                  <a:lnTo>
                    <a:pt x="3182695" y="0"/>
                  </a:lnTo>
                  <a:lnTo>
                    <a:pt x="3182695" y="1728712"/>
                  </a:lnTo>
                  <a:lnTo>
                    <a:pt x="0" y="1728712"/>
                  </a:lnTo>
                  <a:close/>
                </a:path>
              </a:pathLst>
            </a:custGeom>
            <a:solidFill>
              <a:srgbClr val="F5F5F5"/>
            </a:solidFill>
            <a:ln w="28575" cap="sq">
              <a:solidFill>
                <a:srgbClr val="242424"/>
              </a:solidFill>
              <a:prstDash val="solid"/>
              <a:miter/>
            </a:ln>
          </p:spPr>
        </p:sp>
        <p:sp>
          <p:nvSpPr>
            <p:cNvPr id="11" name="TextBox 11"/>
            <p:cNvSpPr txBox="1"/>
            <p:nvPr/>
          </p:nvSpPr>
          <p:spPr>
            <a:xfrm>
              <a:off x="0" y="-28575"/>
              <a:ext cx="3182695" cy="1757287"/>
            </a:xfrm>
            <a:prstGeom prst="rect">
              <a:avLst/>
            </a:prstGeom>
          </p:spPr>
          <p:txBody>
            <a:bodyPr lIns="98468" tIns="98468" rIns="98468" bIns="98468" rtlCol="0" anchor="ctr"/>
            <a:lstStyle/>
            <a:p>
              <a:pPr algn="ctr">
                <a:lnSpc>
                  <a:spcPts val="2600"/>
                </a:lnSpc>
              </a:pPr>
              <a:endParaRPr/>
            </a:p>
          </p:txBody>
        </p:sp>
      </p:grpSp>
      <p:grpSp>
        <p:nvGrpSpPr>
          <p:cNvPr id="12" name="Group 12"/>
          <p:cNvGrpSpPr/>
          <p:nvPr/>
        </p:nvGrpSpPr>
        <p:grpSpPr>
          <a:xfrm>
            <a:off x="392816" y="5001881"/>
            <a:ext cx="6966544" cy="1218317"/>
            <a:chOff x="0" y="0"/>
            <a:chExt cx="515367" cy="90128"/>
          </a:xfrm>
        </p:grpSpPr>
        <p:sp>
          <p:nvSpPr>
            <p:cNvPr id="13" name="Freeform 13"/>
            <p:cNvSpPr/>
            <p:nvPr/>
          </p:nvSpPr>
          <p:spPr>
            <a:xfrm>
              <a:off x="0" y="0"/>
              <a:ext cx="515367" cy="90128"/>
            </a:xfrm>
            <a:custGeom>
              <a:avLst/>
              <a:gdLst/>
              <a:ahLst/>
              <a:cxnLst/>
              <a:rect l="l" t="t" r="r" b="b"/>
              <a:pathLst>
                <a:path w="515367" h="90128">
                  <a:moveTo>
                    <a:pt x="0" y="0"/>
                  </a:moveTo>
                  <a:lnTo>
                    <a:pt x="515367" y="0"/>
                  </a:lnTo>
                  <a:lnTo>
                    <a:pt x="515367" y="90128"/>
                  </a:lnTo>
                  <a:lnTo>
                    <a:pt x="0" y="90128"/>
                  </a:lnTo>
                  <a:close/>
                </a:path>
              </a:pathLst>
            </a:custGeom>
            <a:solidFill>
              <a:srgbClr val="6458DD"/>
            </a:solidFill>
            <a:ln w="28575" cap="sq">
              <a:solidFill>
                <a:srgbClr val="242424"/>
              </a:solidFill>
              <a:prstDash val="solid"/>
              <a:miter/>
            </a:ln>
          </p:spPr>
        </p:sp>
        <p:sp>
          <p:nvSpPr>
            <p:cNvPr id="14" name="TextBox 14"/>
            <p:cNvSpPr txBox="1"/>
            <p:nvPr/>
          </p:nvSpPr>
          <p:spPr>
            <a:xfrm>
              <a:off x="0" y="-38100"/>
              <a:ext cx="515367" cy="128228"/>
            </a:xfrm>
            <a:prstGeom prst="rect">
              <a:avLst/>
            </a:prstGeom>
          </p:spPr>
          <p:txBody>
            <a:bodyPr lIns="98468" tIns="98468" rIns="98468" bIns="98468" rtlCol="0" anchor="ctr"/>
            <a:lstStyle/>
            <a:p>
              <a:pPr marL="0" lvl="0" indent="0" algn="ctr">
                <a:lnSpc>
                  <a:spcPts val="5027"/>
                </a:lnSpc>
                <a:spcBef>
                  <a:spcPct val="0"/>
                </a:spcBef>
              </a:pPr>
              <a:endParaRPr/>
            </a:p>
          </p:txBody>
        </p:sp>
      </p:grpSp>
      <p:sp>
        <p:nvSpPr>
          <p:cNvPr id="15" name="TextBox 15"/>
          <p:cNvSpPr txBox="1"/>
          <p:nvPr/>
        </p:nvSpPr>
        <p:spPr>
          <a:xfrm>
            <a:off x="2249575" y="5185589"/>
            <a:ext cx="3253026" cy="803275"/>
          </a:xfrm>
          <a:prstGeom prst="rect">
            <a:avLst/>
          </a:prstGeom>
        </p:spPr>
        <p:txBody>
          <a:bodyPr lIns="0" tIns="0" rIns="0" bIns="0" rtlCol="0" anchor="t">
            <a:spAutoFit/>
          </a:bodyPr>
          <a:lstStyle/>
          <a:p>
            <a:pPr marL="0" lvl="1" indent="0" algn="l">
              <a:lnSpc>
                <a:spcPts val="6500"/>
              </a:lnSpc>
              <a:spcBef>
                <a:spcPct val="0"/>
              </a:spcBef>
            </a:pPr>
            <a:r>
              <a:rPr lang="en-US" sz="5000" b="1">
                <a:solidFill>
                  <a:srgbClr val="FFFFFF"/>
                </a:solidFill>
                <a:latin typeface="Cabin Bold"/>
                <a:ea typeface="Cabin Bold"/>
                <a:cs typeface="Cabin Bold"/>
                <a:sym typeface="Cabin Bold"/>
              </a:rPr>
              <a:t>ỨNG DỤNG</a:t>
            </a:r>
          </a:p>
        </p:txBody>
      </p:sp>
      <p:sp>
        <p:nvSpPr>
          <p:cNvPr id="16" name="TextBox 16"/>
          <p:cNvSpPr txBox="1"/>
          <p:nvPr/>
        </p:nvSpPr>
        <p:spPr>
          <a:xfrm>
            <a:off x="8973182" y="1612838"/>
            <a:ext cx="7743172" cy="4272280"/>
          </a:xfrm>
          <a:prstGeom prst="rect">
            <a:avLst/>
          </a:prstGeom>
        </p:spPr>
        <p:txBody>
          <a:bodyPr lIns="0" tIns="0" rIns="0" bIns="0" rtlCol="0" anchor="t">
            <a:spAutoFit/>
          </a:bodyPr>
          <a:lstStyle/>
          <a:p>
            <a:pPr marL="561345" lvl="1" indent="-280673" algn="just">
              <a:lnSpc>
                <a:spcPts val="3380"/>
              </a:lnSpc>
              <a:buFont typeface="Arial"/>
              <a:buChar char="•"/>
            </a:pPr>
            <a:r>
              <a:rPr lang="en-US" sz="2600">
                <a:solidFill>
                  <a:srgbClr val="000000"/>
                </a:solidFill>
                <a:latin typeface="Cabin"/>
                <a:ea typeface="Cabin"/>
                <a:cs typeface="Cabin"/>
                <a:sym typeface="Cabin"/>
              </a:rPr>
              <a:t>Đối với các bài toán lập kế hoạch tuyến tính toàn số liên quan đến việc tối đa hóa, giá trị của giải pháp tối ưu của việc nới lỏng bài toán lập kế hoạch tuyến tính cung cấp một giới hạn trên cho giá trị của giải pháp số nguyên tối ưu. </a:t>
            </a:r>
          </a:p>
          <a:p>
            <a:pPr marL="561345" lvl="1" indent="-280673" algn="just">
              <a:lnSpc>
                <a:spcPts val="3380"/>
              </a:lnSpc>
              <a:buFont typeface="Arial"/>
              <a:buChar char="•"/>
            </a:pPr>
            <a:r>
              <a:rPr lang="en-US" sz="2600">
                <a:solidFill>
                  <a:srgbClr val="000000"/>
                </a:solidFill>
                <a:latin typeface="Cabin"/>
                <a:ea typeface="Cabin"/>
                <a:cs typeface="Cabin"/>
                <a:sym typeface="Cabin"/>
              </a:rPr>
              <a:t>Đối với các bài toán lập kế hoạch tuyến tính toàn số liên quan đến việc tối thiểu hóa, giá trị của giải pháp tối ưu của việc nới lỏng bài toán lập kế hoạch tuyến tính cung cấp một giới hạn dưới cho giá trị của giải pháp số nguyên tối ưu.</a:t>
            </a:r>
          </a:p>
        </p:txBody>
      </p:sp>
      <p:sp>
        <p:nvSpPr>
          <p:cNvPr id="17" name="TextBox 17"/>
          <p:cNvSpPr txBox="1"/>
          <p:nvPr/>
        </p:nvSpPr>
        <p:spPr>
          <a:xfrm>
            <a:off x="8253100" y="7360319"/>
            <a:ext cx="9380220" cy="1708150"/>
          </a:xfrm>
          <a:prstGeom prst="rect">
            <a:avLst/>
          </a:prstGeom>
        </p:spPr>
        <p:txBody>
          <a:bodyPr lIns="0" tIns="0" rIns="0" bIns="0" rtlCol="0" anchor="t">
            <a:spAutoFit/>
          </a:bodyPr>
          <a:lstStyle/>
          <a:p>
            <a:pPr algn="l">
              <a:lnSpc>
                <a:spcPts val="4550"/>
              </a:lnSpc>
              <a:spcBef>
                <a:spcPct val="0"/>
              </a:spcBef>
            </a:pPr>
            <a:r>
              <a:rPr lang="en-US" sz="3500">
                <a:solidFill>
                  <a:srgbClr val="000000"/>
                </a:solidFill>
                <a:latin typeface="Cabin"/>
                <a:ea typeface="Cabin"/>
                <a:cs typeface="Cabin"/>
                <a:sym typeface="Cabin"/>
              </a:rPr>
              <a:t>Ví dụ: Eastborne Realty:</a:t>
            </a:r>
          </a:p>
          <a:p>
            <a:pPr marL="755651" lvl="1" indent="-377825" algn="l">
              <a:lnSpc>
                <a:spcPts val="4550"/>
              </a:lnSpc>
              <a:buFont typeface="Arial"/>
              <a:buChar char="•"/>
            </a:pPr>
            <a:r>
              <a:rPr lang="en-US" sz="3500">
                <a:solidFill>
                  <a:srgbClr val="000000"/>
                </a:solidFill>
                <a:latin typeface="Cabin"/>
                <a:ea typeface="Cabin"/>
                <a:cs typeface="Cabin"/>
                <a:sym typeface="Cabin"/>
              </a:rPr>
              <a:t>Giải pháp số nguyên tối ưu: 70.000 USD.</a:t>
            </a:r>
          </a:p>
          <a:p>
            <a:pPr marL="755651" lvl="1" indent="-377825" algn="just">
              <a:lnSpc>
                <a:spcPts val="4550"/>
              </a:lnSpc>
              <a:buFont typeface="Arial"/>
              <a:buChar char="•"/>
            </a:pPr>
            <a:r>
              <a:rPr lang="en-US" sz="3500">
                <a:solidFill>
                  <a:srgbClr val="000000"/>
                </a:solidFill>
                <a:latin typeface="Cabin"/>
                <a:ea typeface="Cabin"/>
                <a:cs typeface="Cabin"/>
                <a:sym typeface="Cabin"/>
              </a:rPr>
              <a:t>Giải pháp nới lỏng: 73.574 USD (giới hạn trên).</a:t>
            </a:r>
          </a:p>
        </p:txBody>
      </p:sp>
      <p:sp>
        <p:nvSpPr>
          <p:cNvPr id="18" name="TextBox 18"/>
          <p:cNvSpPr txBox="1"/>
          <p:nvPr/>
        </p:nvSpPr>
        <p:spPr>
          <a:xfrm>
            <a:off x="392816" y="6557151"/>
            <a:ext cx="6799018" cy="2971800"/>
          </a:xfrm>
          <a:prstGeom prst="rect">
            <a:avLst/>
          </a:prstGeom>
        </p:spPr>
        <p:txBody>
          <a:bodyPr lIns="0" tIns="0" rIns="0" bIns="0" rtlCol="0" anchor="t">
            <a:spAutoFit/>
          </a:bodyPr>
          <a:lstStyle/>
          <a:p>
            <a:pPr marL="647700" lvl="1" indent="-323850" algn="just">
              <a:lnSpc>
                <a:spcPts val="3900"/>
              </a:lnSpc>
              <a:buFont typeface="Arial"/>
              <a:buChar char="•"/>
            </a:pPr>
            <a:r>
              <a:rPr lang="en-US" sz="3000">
                <a:solidFill>
                  <a:srgbClr val="000000"/>
                </a:solidFill>
                <a:latin typeface="Cabin"/>
                <a:ea typeface="Cabin"/>
                <a:cs typeface="Cabin"/>
                <a:sym typeface="Cabin"/>
              </a:rPr>
              <a:t>Nếu giải pháp nới lỏng là số nguyên, nó là tối ưu cho bài toán lập kế hoạch toàn số.</a:t>
            </a:r>
          </a:p>
          <a:p>
            <a:pPr marL="647700" lvl="1" indent="-323850" algn="just">
              <a:lnSpc>
                <a:spcPts val="3900"/>
              </a:lnSpc>
              <a:buFont typeface="Arial"/>
              <a:buChar char="•"/>
            </a:pPr>
            <a:r>
              <a:rPr lang="en-US" sz="3000">
                <a:solidFill>
                  <a:srgbClr val="000000"/>
                </a:solidFill>
                <a:latin typeface="Cabin"/>
                <a:ea typeface="Cabin"/>
                <a:cs typeface="Cabin"/>
                <a:sym typeface="Cabin"/>
              </a:rPr>
              <a:t>Giải pháp làm tròn "gần bằng" giải pháp nới lỏng có thể là giải pháp số nguyên gần tối ưu.</a:t>
            </a:r>
          </a:p>
        </p:txBody>
      </p:sp>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8654364" y="2970440"/>
            <a:ext cx="381000" cy="381000"/>
            <a:chOff x="0" y="0"/>
            <a:chExt cx="812800" cy="812800"/>
          </a:xfrm>
        </p:grpSpPr>
        <p:sp>
          <p:nvSpPr>
            <p:cNvPr id="3" name="Freeform 3"/>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4" name="TextBox 4"/>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5" name="Group 5"/>
          <p:cNvGrpSpPr/>
          <p:nvPr/>
        </p:nvGrpSpPr>
        <p:grpSpPr>
          <a:xfrm>
            <a:off x="8654364" y="6479761"/>
            <a:ext cx="381000" cy="381000"/>
            <a:chOff x="0" y="0"/>
            <a:chExt cx="812800" cy="812800"/>
          </a:xfrm>
        </p:grpSpPr>
        <p:sp>
          <p:nvSpPr>
            <p:cNvPr id="6" name="Freeform 6"/>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7" name="TextBox 7"/>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8" name="Group 8"/>
          <p:cNvGrpSpPr/>
          <p:nvPr/>
        </p:nvGrpSpPr>
        <p:grpSpPr>
          <a:xfrm>
            <a:off x="-152278" y="1488697"/>
            <a:ext cx="8039217" cy="8039412"/>
            <a:chOff x="0" y="0"/>
            <a:chExt cx="812800" cy="812820"/>
          </a:xfrm>
        </p:grpSpPr>
        <p:sp>
          <p:nvSpPr>
            <p:cNvPr id="9" name="Freeform 9"/>
            <p:cNvSpPr/>
            <p:nvPr/>
          </p:nvSpPr>
          <p:spPr>
            <a:xfrm>
              <a:off x="0" y="0"/>
              <a:ext cx="812800" cy="812820"/>
            </a:xfrm>
            <a:custGeom>
              <a:avLst/>
              <a:gdLst/>
              <a:ahLst/>
              <a:cxnLst/>
              <a:rect l="l" t="t" r="r" b="b"/>
              <a:pathLst>
                <a:path w="812800" h="812820">
                  <a:moveTo>
                    <a:pt x="406400" y="0"/>
                  </a:moveTo>
                  <a:cubicBezTo>
                    <a:pt x="181951" y="0"/>
                    <a:pt x="0" y="181956"/>
                    <a:pt x="0" y="406410"/>
                  </a:cubicBezTo>
                  <a:cubicBezTo>
                    <a:pt x="0" y="630864"/>
                    <a:pt x="181951" y="812820"/>
                    <a:pt x="406400" y="812820"/>
                  </a:cubicBezTo>
                  <a:cubicBezTo>
                    <a:pt x="630849" y="812820"/>
                    <a:pt x="812800" y="630864"/>
                    <a:pt x="812800" y="406410"/>
                  </a:cubicBezTo>
                  <a:cubicBezTo>
                    <a:pt x="812800" y="181956"/>
                    <a:pt x="630849" y="0"/>
                    <a:pt x="406400" y="0"/>
                  </a:cubicBezTo>
                  <a:close/>
                </a:path>
              </a:pathLst>
            </a:custGeom>
            <a:solidFill>
              <a:srgbClr val="3EDB86"/>
            </a:solidFill>
            <a:ln w="28575" cap="sq">
              <a:solidFill>
                <a:srgbClr val="242424"/>
              </a:solidFill>
              <a:prstDash val="solid"/>
              <a:miter/>
            </a:ln>
          </p:spPr>
        </p:sp>
        <p:sp>
          <p:nvSpPr>
            <p:cNvPr id="10" name="TextBox 10"/>
            <p:cNvSpPr txBox="1"/>
            <p:nvPr/>
          </p:nvSpPr>
          <p:spPr>
            <a:xfrm>
              <a:off x="76200" y="47627"/>
              <a:ext cx="660400" cy="688991"/>
            </a:xfrm>
            <a:prstGeom prst="rect">
              <a:avLst/>
            </a:prstGeom>
          </p:spPr>
          <p:txBody>
            <a:bodyPr lIns="50800" tIns="50800" rIns="50800" bIns="50800" rtlCol="0" anchor="ctr"/>
            <a:lstStyle/>
            <a:p>
              <a:pPr algn="ctr">
                <a:lnSpc>
                  <a:spcPts val="3040"/>
                </a:lnSpc>
              </a:pPr>
              <a:endParaRPr/>
            </a:p>
          </p:txBody>
        </p:sp>
      </p:grpSp>
      <p:sp>
        <p:nvSpPr>
          <p:cNvPr id="11" name="Freeform 11"/>
          <p:cNvSpPr/>
          <p:nvPr/>
        </p:nvSpPr>
        <p:spPr>
          <a:xfrm>
            <a:off x="-366430" y="2374179"/>
            <a:ext cx="8467519" cy="6681643"/>
          </a:xfrm>
          <a:custGeom>
            <a:avLst/>
            <a:gdLst/>
            <a:ahLst/>
            <a:cxnLst/>
            <a:rect l="l" t="t" r="r" b="b"/>
            <a:pathLst>
              <a:path w="8467519" h="6681643">
                <a:moveTo>
                  <a:pt x="0" y="0"/>
                </a:moveTo>
                <a:lnTo>
                  <a:pt x="8467520" y="0"/>
                </a:lnTo>
                <a:lnTo>
                  <a:pt x="8467520" y="6681642"/>
                </a:lnTo>
                <a:lnTo>
                  <a:pt x="0" y="66816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8654364" y="1367528"/>
            <a:ext cx="8430807" cy="1057275"/>
          </a:xfrm>
          <a:prstGeom prst="rect">
            <a:avLst/>
          </a:prstGeom>
        </p:spPr>
        <p:txBody>
          <a:bodyPr lIns="0" tIns="0" rIns="0" bIns="0" rtlCol="0" anchor="t">
            <a:spAutoFit/>
          </a:bodyPr>
          <a:lstStyle/>
          <a:p>
            <a:pPr marL="0" lvl="0" indent="0" algn="l">
              <a:lnSpc>
                <a:spcPts val="8399"/>
              </a:lnSpc>
              <a:spcBef>
                <a:spcPct val="0"/>
              </a:spcBef>
            </a:pPr>
            <a:r>
              <a:rPr lang="en-US" sz="6999">
                <a:solidFill>
                  <a:srgbClr val="242424"/>
                </a:solidFill>
                <a:latin typeface="Calistoga"/>
                <a:ea typeface="Calistoga"/>
                <a:cs typeface="Calistoga"/>
                <a:sym typeface="Calistoga"/>
              </a:rPr>
              <a:t>Giải pháp máy tính</a:t>
            </a:r>
          </a:p>
        </p:txBody>
      </p:sp>
      <p:sp>
        <p:nvSpPr>
          <p:cNvPr id="13" name="Freeform 13"/>
          <p:cNvSpPr/>
          <p:nvPr/>
        </p:nvSpPr>
        <p:spPr>
          <a:xfrm>
            <a:off x="604231" y="1238475"/>
            <a:ext cx="492272" cy="780259"/>
          </a:xfrm>
          <a:custGeom>
            <a:avLst/>
            <a:gdLst/>
            <a:ahLst/>
            <a:cxnLst/>
            <a:rect l="l" t="t" r="r" b="b"/>
            <a:pathLst>
              <a:path w="492272" h="780259">
                <a:moveTo>
                  <a:pt x="0" y="0"/>
                </a:moveTo>
                <a:lnTo>
                  <a:pt x="492272" y="0"/>
                </a:lnTo>
                <a:lnTo>
                  <a:pt x="492272" y="780259"/>
                </a:lnTo>
                <a:lnTo>
                  <a:pt x="0" y="78025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4" name="Freeform 14"/>
          <p:cNvSpPr/>
          <p:nvPr/>
        </p:nvSpPr>
        <p:spPr>
          <a:xfrm>
            <a:off x="753512" y="1115907"/>
            <a:ext cx="492272" cy="780259"/>
          </a:xfrm>
          <a:custGeom>
            <a:avLst/>
            <a:gdLst/>
            <a:ahLst/>
            <a:cxnLst/>
            <a:rect l="l" t="t" r="r" b="b"/>
            <a:pathLst>
              <a:path w="492272" h="780259">
                <a:moveTo>
                  <a:pt x="0" y="0"/>
                </a:moveTo>
                <a:lnTo>
                  <a:pt x="492273" y="0"/>
                </a:lnTo>
                <a:lnTo>
                  <a:pt x="492273" y="780259"/>
                </a:lnTo>
                <a:lnTo>
                  <a:pt x="0" y="7802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5" name="Freeform 15"/>
          <p:cNvSpPr/>
          <p:nvPr/>
        </p:nvSpPr>
        <p:spPr>
          <a:xfrm>
            <a:off x="970656" y="907176"/>
            <a:ext cx="550257" cy="872166"/>
          </a:xfrm>
          <a:custGeom>
            <a:avLst/>
            <a:gdLst/>
            <a:ahLst/>
            <a:cxnLst/>
            <a:rect l="l" t="t" r="r" b="b"/>
            <a:pathLst>
              <a:path w="550257" h="872166">
                <a:moveTo>
                  <a:pt x="0" y="0"/>
                </a:moveTo>
                <a:lnTo>
                  <a:pt x="550257" y="0"/>
                </a:lnTo>
                <a:lnTo>
                  <a:pt x="550257" y="872165"/>
                </a:lnTo>
                <a:lnTo>
                  <a:pt x="0" y="87216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6" name="TextBox 16"/>
          <p:cNvSpPr txBox="1"/>
          <p:nvPr/>
        </p:nvSpPr>
        <p:spPr>
          <a:xfrm>
            <a:off x="18288000" y="4875308"/>
            <a:ext cx="7089605" cy="1228090"/>
          </a:xfrm>
          <a:prstGeom prst="rect">
            <a:avLst/>
          </a:prstGeom>
        </p:spPr>
        <p:txBody>
          <a:bodyPr lIns="0" tIns="0" rIns="0" bIns="0" rtlCol="0" anchor="t">
            <a:spAutoFit/>
          </a:bodyPr>
          <a:lstStyle/>
          <a:p>
            <a:pPr algn="l">
              <a:lnSpc>
                <a:spcPts val="4940"/>
              </a:lnSpc>
            </a:pPr>
            <a:r>
              <a:rPr lang="en-US" sz="3800">
                <a:solidFill>
                  <a:srgbClr val="242424"/>
                </a:solidFill>
                <a:latin typeface="Cabin"/>
                <a:ea typeface="Cabin"/>
                <a:cs typeface="Cabin"/>
                <a:sym typeface="Cabin"/>
              </a:rPr>
              <a:t>Simplify expressions and linear equations with one variable.</a:t>
            </a:r>
          </a:p>
        </p:txBody>
      </p:sp>
      <p:sp>
        <p:nvSpPr>
          <p:cNvPr id="17" name="TextBox 17"/>
          <p:cNvSpPr txBox="1"/>
          <p:nvPr/>
        </p:nvSpPr>
        <p:spPr>
          <a:xfrm>
            <a:off x="9144000" y="2932340"/>
            <a:ext cx="8733677" cy="6851650"/>
          </a:xfrm>
          <a:prstGeom prst="rect">
            <a:avLst/>
          </a:prstGeom>
        </p:spPr>
        <p:txBody>
          <a:bodyPr lIns="0" tIns="0" rIns="0" bIns="0" rtlCol="0" anchor="t">
            <a:spAutoFit/>
          </a:bodyPr>
          <a:lstStyle/>
          <a:p>
            <a:pPr algn="l">
              <a:lnSpc>
                <a:spcPts val="4550"/>
              </a:lnSpc>
              <a:spcBef>
                <a:spcPct val="0"/>
              </a:spcBef>
            </a:pPr>
            <a:r>
              <a:rPr lang="en-US" sz="3500" b="1">
                <a:solidFill>
                  <a:srgbClr val="242424"/>
                </a:solidFill>
                <a:latin typeface="Cabin Bold"/>
                <a:ea typeface="Cabin Bold"/>
                <a:cs typeface="Cabin Bold"/>
                <a:sym typeface="Cabin Bold"/>
              </a:rPr>
              <a:t>Phần mềm thương mại:</a:t>
            </a:r>
          </a:p>
          <a:p>
            <a:pPr marL="755651" lvl="1" indent="-377825" algn="l">
              <a:lnSpc>
                <a:spcPts val="4550"/>
              </a:lnSpc>
              <a:spcBef>
                <a:spcPct val="0"/>
              </a:spcBef>
              <a:buFont typeface="Arial"/>
              <a:buChar char="•"/>
            </a:pPr>
            <a:r>
              <a:rPr lang="en-US" sz="3500">
                <a:solidFill>
                  <a:srgbClr val="242424"/>
                </a:solidFill>
                <a:latin typeface="Cabin"/>
                <a:ea typeface="Cabin"/>
                <a:cs typeface="Cabin"/>
                <a:sym typeface="Cabin"/>
              </a:rPr>
              <a:t>Các phần mềm như CPLEX, Gurobi, LINGO có khả năng giải quyết bài toán ILP một cách tự động.</a:t>
            </a:r>
          </a:p>
          <a:p>
            <a:pPr marL="755651" lvl="1" indent="-377825" algn="l">
              <a:lnSpc>
                <a:spcPts val="4550"/>
              </a:lnSpc>
              <a:spcBef>
                <a:spcPct val="0"/>
              </a:spcBef>
              <a:buFont typeface="Arial"/>
              <a:buChar char="•"/>
            </a:pPr>
            <a:r>
              <a:rPr lang="en-US" sz="3500">
                <a:solidFill>
                  <a:srgbClr val="242424"/>
                </a:solidFill>
                <a:latin typeface="Cabin"/>
                <a:ea typeface="Cabin"/>
                <a:cs typeface="Cabin"/>
                <a:sym typeface="Cabin"/>
              </a:rPr>
              <a:t>Sử dụng các thuật toán tối ưu hóa mạnh mẽ để tìm ra giải pháp tối ưu.</a:t>
            </a:r>
          </a:p>
          <a:p>
            <a:pPr algn="l">
              <a:lnSpc>
                <a:spcPts val="4550"/>
              </a:lnSpc>
              <a:spcBef>
                <a:spcPct val="0"/>
              </a:spcBef>
            </a:pPr>
            <a:r>
              <a:rPr lang="en-US" sz="3500" b="1">
                <a:solidFill>
                  <a:srgbClr val="242424"/>
                </a:solidFill>
                <a:latin typeface="Cabin Bold"/>
                <a:ea typeface="Cabin Bold"/>
                <a:cs typeface="Cabin Bold"/>
                <a:sym typeface="Cabin Bold"/>
              </a:rPr>
              <a:t>Excel Solver:</a:t>
            </a:r>
          </a:p>
          <a:p>
            <a:pPr marL="755651" lvl="1" indent="-377825" algn="l">
              <a:lnSpc>
                <a:spcPts val="4550"/>
              </a:lnSpc>
              <a:spcBef>
                <a:spcPct val="0"/>
              </a:spcBef>
              <a:buFont typeface="Arial"/>
              <a:buChar char="•"/>
            </a:pPr>
            <a:r>
              <a:rPr lang="en-US" sz="3500">
                <a:solidFill>
                  <a:srgbClr val="242424"/>
                </a:solidFill>
                <a:latin typeface="Cabin"/>
                <a:ea typeface="Cabin"/>
                <a:cs typeface="Cabin"/>
                <a:sym typeface="Cabin"/>
              </a:rPr>
              <a:t>Công cụ đơn giản và phổ biến hơn.</a:t>
            </a:r>
          </a:p>
          <a:p>
            <a:pPr marL="755651" lvl="1" indent="-377825" algn="l">
              <a:lnSpc>
                <a:spcPts val="4550"/>
              </a:lnSpc>
              <a:spcBef>
                <a:spcPct val="0"/>
              </a:spcBef>
              <a:buFont typeface="Arial"/>
              <a:buChar char="•"/>
            </a:pPr>
            <a:r>
              <a:rPr lang="en-US" sz="3500">
                <a:solidFill>
                  <a:srgbClr val="242424"/>
                </a:solidFill>
                <a:latin typeface="Cabin"/>
                <a:ea typeface="Cabin"/>
                <a:cs typeface="Cabin"/>
                <a:sym typeface="Cabin"/>
              </a:rPr>
              <a:t>Người dùng nhập hàm mục tiêu, ràng buộc, và yêu cầu - biến là số nguyên.</a:t>
            </a:r>
          </a:p>
          <a:p>
            <a:pPr marL="755651" lvl="1" indent="-377825" algn="l">
              <a:lnSpc>
                <a:spcPts val="4550"/>
              </a:lnSpc>
              <a:buFont typeface="Arial"/>
              <a:buChar char="•"/>
            </a:pPr>
            <a:r>
              <a:rPr lang="en-US" sz="3500">
                <a:solidFill>
                  <a:srgbClr val="242424"/>
                </a:solidFill>
                <a:latin typeface="Cabin"/>
                <a:ea typeface="Cabin"/>
                <a:cs typeface="Cabin"/>
                <a:sym typeface="Cabin"/>
              </a:rPr>
              <a:t>Solver sẽ tự động tìm kiếm giải pháp tốt nhất.</a:t>
            </a:r>
          </a:p>
        </p:txBody>
      </p:sp>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413378" y="499899"/>
            <a:ext cx="7560950" cy="756095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5F5F5"/>
            </a:solidFill>
            <a:ln w="47625" cap="sq">
              <a:solidFill>
                <a:srgbClr val="242424"/>
              </a:solidFill>
              <a:prstDash val="solid"/>
              <a:miter/>
            </a:ln>
          </p:spPr>
        </p:sp>
        <p:sp>
          <p:nvSpPr>
            <p:cNvPr id="4" name="TextBox 4"/>
            <p:cNvSpPr txBox="1"/>
            <p:nvPr/>
          </p:nvSpPr>
          <p:spPr>
            <a:xfrm>
              <a:off x="139700" y="111125"/>
              <a:ext cx="533400" cy="561975"/>
            </a:xfrm>
            <a:prstGeom prst="rect">
              <a:avLst/>
            </a:prstGeom>
          </p:spPr>
          <p:txBody>
            <a:bodyPr lIns="50800" tIns="50800" rIns="50800" bIns="50800" rtlCol="0" anchor="ctr"/>
            <a:lstStyle/>
            <a:p>
              <a:pPr marL="0" lvl="0" indent="0" algn="ctr">
                <a:lnSpc>
                  <a:spcPts val="3040"/>
                </a:lnSpc>
                <a:spcBef>
                  <a:spcPct val="0"/>
                </a:spcBef>
              </a:pPr>
              <a:endParaRPr/>
            </a:p>
          </p:txBody>
        </p:sp>
      </p:grpSp>
      <p:grpSp>
        <p:nvGrpSpPr>
          <p:cNvPr id="5" name="Group 5"/>
          <p:cNvGrpSpPr/>
          <p:nvPr/>
        </p:nvGrpSpPr>
        <p:grpSpPr>
          <a:xfrm>
            <a:off x="10413378" y="963549"/>
            <a:ext cx="7560950" cy="75609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3EDB86"/>
            </a:solidFill>
            <a:ln w="47625" cap="sq">
              <a:solidFill>
                <a:srgbClr val="242424"/>
              </a:solidFill>
              <a:prstDash val="solid"/>
              <a:miter/>
            </a:ln>
          </p:spPr>
        </p:sp>
        <p:sp>
          <p:nvSpPr>
            <p:cNvPr id="7" name="TextBox 7"/>
            <p:cNvSpPr txBox="1"/>
            <p:nvPr/>
          </p:nvSpPr>
          <p:spPr>
            <a:xfrm>
              <a:off x="139700" y="111125"/>
              <a:ext cx="533400" cy="5619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8" name="Freeform 8"/>
          <p:cNvSpPr/>
          <p:nvPr/>
        </p:nvSpPr>
        <p:spPr>
          <a:xfrm>
            <a:off x="12199344" y="2733469"/>
            <a:ext cx="9011211" cy="9518545"/>
          </a:xfrm>
          <a:custGeom>
            <a:avLst/>
            <a:gdLst/>
            <a:ahLst/>
            <a:cxnLst/>
            <a:rect l="l" t="t" r="r" b="b"/>
            <a:pathLst>
              <a:path w="9011211" h="9518545">
                <a:moveTo>
                  <a:pt x="0" y="0"/>
                </a:moveTo>
                <a:lnTo>
                  <a:pt x="9011211" y="0"/>
                </a:lnTo>
                <a:lnTo>
                  <a:pt x="9011211" y="9518544"/>
                </a:lnTo>
                <a:lnTo>
                  <a:pt x="0" y="951854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rot="2628643">
            <a:off x="12832471" y="3483038"/>
            <a:ext cx="680772" cy="6346179"/>
          </a:xfrm>
          <a:custGeom>
            <a:avLst/>
            <a:gdLst/>
            <a:ahLst/>
            <a:cxnLst/>
            <a:rect l="l" t="t" r="r" b="b"/>
            <a:pathLst>
              <a:path w="680772" h="6346179">
                <a:moveTo>
                  <a:pt x="0" y="0"/>
                </a:moveTo>
                <a:lnTo>
                  <a:pt x="680772" y="0"/>
                </a:lnTo>
                <a:lnTo>
                  <a:pt x="680772" y="6346179"/>
                </a:lnTo>
                <a:lnTo>
                  <a:pt x="0" y="634617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0" name="Group 10"/>
          <p:cNvGrpSpPr/>
          <p:nvPr/>
        </p:nvGrpSpPr>
        <p:grpSpPr>
          <a:xfrm rot="1628069">
            <a:off x="10875356" y="6756220"/>
            <a:ext cx="698198" cy="610924"/>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424"/>
            </a:solidFill>
            <a:ln w="28575" cap="sq">
              <a:solidFill>
                <a:srgbClr val="242424"/>
              </a:solidFill>
              <a:prstDash val="solid"/>
              <a:miter/>
            </a:ln>
          </p:spPr>
        </p:sp>
        <p:sp>
          <p:nvSpPr>
            <p:cNvPr id="12" name="TextBox 12"/>
            <p:cNvSpPr txBox="1"/>
            <p:nvPr/>
          </p:nvSpPr>
          <p:spPr>
            <a:xfrm>
              <a:off x="127000" y="301625"/>
              <a:ext cx="558800" cy="3587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13" name="Freeform 13"/>
          <p:cNvSpPr/>
          <p:nvPr/>
        </p:nvSpPr>
        <p:spPr>
          <a:xfrm rot="-10800000">
            <a:off x="16704950" y="1590641"/>
            <a:ext cx="475416" cy="753541"/>
          </a:xfrm>
          <a:custGeom>
            <a:avLst/>
            <a:gdLst/>
            <a:ahLst/>
            <a:cxnLst/>
            <a:rect l="l" t="t" r="r" b="b"/>
            <a:pathLst>
              <a:path w="475416" h="753541">
                <a:moveTo>
                  <a:pt x="0" y="0"/>
                </a:moveTo>
                <a:lnTo>
                  <a:pt x="475415" y="0"/>
                </a:lnTo>
                <a:lnTo>
                  <a:pt x="475415" y="753541"/>
                </a:lnTo>
                <a:lnTo>
                  <a:pt x="0" y="75354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1028700" y="2733469"/>
            <a:ext cx="8860803" cy="6943279"/>
          </a:xfrm>
          <a:custGeom>
            <a:avLst/>
            <a:gdLst/>
            <a:ahLst/>
            <a:cxnLst/>
            <a:rect l="l" t="t" r="r" b="b"/>
            <a:pathLst>
              <a:path w="8860803" h="6943279">
                <a:moveTo>
                  <a:pt x="0" y="0"/>
                </a:moveTo>
                <a:lnTo>
                  <a:pt x="8860803" y="0"/>
                </a:lnTo>
                <a:lnTo>
                  <a:pt x="8860803" y="6943279"/>
                </a:lnTo>
                <a:lnTo>
                  <a:pt x="0" y="6943279"/>
                </a:lnTo>
                <a:lnTo>
                  <a:pt x="0" y="0"/>
                </a:lnTo>
                <a:close/>
              </a:path>
            </a:pathLst>
          </a:custGeom>
          <a:blipFill>
            <a:blip r:embed="rId8"/>
            <a:stretch>
              <a:fillRect l="-3481" r="-2560" b="-7552"/>
            </a:stretch>
          </a:blipFill>
        </p:spPr>
      </p:sp>
      <p:sp>
        <p:nvSpPr>
          <p:cNvPr id="15" name="TextBox 15"/>
          <p:cNvSpPr txBox="1"/>
          <p:nvPr/>
        </p:nvSpPr>
        <p:spPr>
          <a:xfrm>
            <a:off x="1028700" y="925449"/>
            <a:ext cx="8860803" cy="1708150"/>
          </a:xfrm>
          <a:prstGeom prst="rect">
            <a:avLst/>
          </a:prstGeom>
        </p:spPr>
        <p:txBody>
          <a:bodyPr lIns="0" tIns="0" rIns="0" bIns="0" rtlCol="0" anchor="t">
            <a:spAutoFit/>
          </a:bodyPr>
          <a:lstStyle/>
          <a:p>
            <a:pPr algn="just">
              <a:lnSpc>
                <a:spcPts val="4550"/>
              </a:lnSpc>
              <a:spcBef>
                <a:spcPct val="0"/>
              </a:spcBef>
            </a:pPr>
            <a:r>
              <a:rPr lang="en-US" sz="3500" b="1">
                <a:solidFill>
                  <a:srgbClr val="000000"/>
                </a:solidFill>
                <a:latin typeface="Cabin Bold"/>
                <a:ea typeface="Cabin Bold"/>
                <a:cs typeface="Cabin Bold"/>
                <a:sym typeface="Cabin Bold"/>
              </a:rPr>
              <a:t>Ví dụ</a:t>
            </a:r>
            <a:r>
              <a:rPr lang="en-US" sz="3500">
                <a:solidFill>
                  <a:srgbClr val="000000"/>
                </a:solidFill>
                <a:latin typeface="Cabin"/>
                <a:ea typeface="Cabin"/>
                <a:cs typeface="Cabin"/>
                <a:sym typeface="Cabin"/>
              </a:rPr>
              <a:t>: Sử dụng Excel Solver để giải bài toán Eastborne Realty và tìm số lượng nhà phố và tòa nhà chung cư tối ưu.</a:t>
            </a:r>
          </a:p>
        </p:txBody>
      </p:sp>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4026609" y="1825084"/>
            <a:ext cx="3318416" cy="3318416"/>
          </a:xfrm>
          <a:custGeom>
            <a:avLst/>
            <a:gdLst/>
            <a:ahLst/>
            <a:cxnLst/>
            <a:rect l="l" t="t" r="r" b="b"/>
            <a:pathLst>
              <a:path w="3318416" h="3318416">
                <a:moveTo>
                  <a:pt x="0" y="0"/>
                </a:moveTo>
                <a:lnTo>
                  <a:pt x="3318416" y="0"/>
                </a:lnTo>
                <a:lnTo>
                  <a:pt x="3318416" y="3318416"/>
                </a:lnTo>
                <a:lnTo>
                  <a:pt x="0" y="331841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3810172" y="1976623"/>
            <a:ext cx="3318416" cy="3318416"/>
          </a:xfrm>
          <a:custGeom>
            <a:avLst/>
            <a:gdLst/>
            <a:ahLst/>
            <a:cxnLst/>
            <a:rect l="l" t="t" r="r" b="b"/>
            <a:pathLst>
              <a:path w="3318416" h="3318416">
                <a:moveTo>
                  <a:pt x="0" y="0"/>
                </a:moveTo>
                <a:lnTo>
                  <a:pt x="3318417" y="0"/>
                </a:lnTo>
                <a:lnTo>
                  <a:pt x="3318417" y="3318416"/>
                </a:lnTo>
                <a:lnTo>
                  <a:pt x="0" y="3318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10199167" y="2508861"/>
            <a:ext cx="6173749" cy="8835419"/>
          </a:xfrm>
          <a:custGeom>
            <a:avLst/>
            <a:gdLst/>
            <a:ahLst/>
            <a:cxnLst/>
            <a:rect l="l" t="t" r="r" b="b"/>
            <a:pathLst>
              <a:path w="6173749" h="8835419">
                <a:moveTo>
                  <a:pt x="0" y="0"/>
                </a:moveTo>
                <a:lnTo>
                  <a:pt x="6173749" y="0"/>
                </a:lnTo>
                <a:lnTo>
                  <a:pt x="6173749" y="8835419"/>
                </a:lnTo>
                <a:lnTo>
                  <a:pt x="0" y="8835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5" name="Group 5"/>
          <p:cNvGrpSpPr/>
          <p:nvPr/>
        </p:nvGrpSpPr>
        <p:grpSpPr>
          <a:xfrm>
            <a:off x="11341391" y="4724988"/>
            <a:ext cx="570051" cy="570051"/>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grpSp>
        <p:nvGrpSpPr>
          <p:cNvPr id="8" name="Group 8"/>
          <p:cNvGrpSpPr/>
          <p:nvPr/>
        </p:nvGrpSpPr>
        <p:grpSpPr>
          <a:xfrm>
            <a:off x="11341391" y="6356519"/>
            <a:ext cx="570051" cy="570051"/>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sp>
        <p:nvSpPr>
          <p:cNvPr id="11" name="Freeform 11"/>
          <p:cNvSpPr/>
          <p:nvPr/>
        </p:nvSpPr>
        <p:spPr>
          <a:xfrm>
            <a:off x="13810172" y="4423879"/>
            <a:ext cx="3865280" cy="3865280"/>
          </a:xfrm>
          <a:custGeom>
            <a:avLst/>
            <a:gdLst/>
            <a:ahLst/>
            <a:cxnLst/>
            <a:rect l="l" t="t" r="r" b="b"/>
            <a:pathLst>
              <a:path w="3865280" h="3865280">
                <a:moveTo>
                  <a:pt x="0" y="0"/>
                </a:moveTo>
                <a:lnTo>
                  <a:pt x="3865280" y="0"/>
                </a:lnTo>
                <a:lnTo>
                  <a:pt x="3865280" y="3865280"/>
                </a:lnTo>
                <a:lnTo>
                  <a:pt x="0" y="386528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flipV="1">
            <a:off x="11626416" y="6621045"/>
            <a:ext cx="6661584" cy="6637360"/>
          </a:xfrm>
          <a:custGeom>
            <a:avLst/>
            <a:gdLst/>
            <a:ahLst/>
            <a:cxnLst/>
            <a:rect l="l" t="t" r="r" b="b"/>
            <a:pathLst>
              <a:path w="6661584" h="6637360">
                <a:moveTo>
                  <a:pt x="0" y="6637359"/>
                </a:moveTo>
                <a:lnTo>
                  <a:pt x="6661584" y="6637359"/>
                </a:lnTo>
                <a:lnTo>
                  <a:pt x="6661584" y="0"/>
                </a:lnTo>
                <a:lnTo>
                  <a:pt x="0" y="0"/>
                </a:lnTo>
                <a:lnTo>
                  <a:pt x="0" y="6637359"/>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grpSp>
        <p:nvGrpSpPr>
          <p:cNvPr id="13" name="Group 13"/>
          <p:cNvGrpSpPr/>
          <p:nvPr/>
        </p:nvGrpSpPr>
        <p:grpSpPr>
          <a:xfrm>
            <a:off x="11341391" y="7988050"/>
            <a:ext cx="570051" cy="570051"/>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sp>
        <p:nvSpPr>
          <p:cNvPr id="16" name="TextBox 16"/>
          <p:cNvSpPr txBox="1"/>
          <p:nvPr/>
        </p:nvSpPr>
        <p:spPr>
          <a:xfrm>
            <a:off x="500823" y="3657600"/>
            <a:ext cx="8878815" cy="2971800"/>
          </a:xfrm>
          <a:prstGeom prst="rect">
            <a:avLst/>
          </a:prstGeom>
        </p:spPr>
        <p:txBody>
          <a:bodyPr lIns="0" tIns="0" rIns="0" bIns="0" rtlCol="0" anchor="t">
            <a:spAutoFit/>
          </a:bodyPr>
          <a:lstStyle/>
          <a:p>
            <a:pPr marL="0" lvl="0" indent="0" algn="just">
              <a:lnSpc>
                <a:spcPts val="7800"/>
              </a:lnSpc>
              <a:spcBef>
                <a:spcPct val="0"/>
              </a:spcBef>
            </a:pPr>
            <a:r>
              <a:rPr lang="en-US" sz="6500">
                <a:solidFill>
                  <a:srgbClr val="242424"/>
                </a:solidFill>
                <a:latin typeface="Calistoga"/>
                <a:ea typeface="Calistoga"/>
                <a:cs typeface="Calistoga"/>
                <a:sym typeface="Calistoga"/>
              </a:rPr>
              <a:t>11.1 Các loại mô hình lập trình tuyến tính số nguyên</a:t>
            </a:r>
          </a:p>
        </p:txBody>
      </p:sp>
      <p:sp>
        <p:nvSpPr>
          <p:cNvPr id="17" name="Freeform 17"/>
          <p:cNvSpPr/>
          <p:nvPr/>
        </p:nvSpPr>
        <p:spPr>
          <a:xfrm>
            <a:off x="12625187" y="1504569"/>
            <a:ext cx="660854" cy="641029"/>
          </a:xfrm>
          <a:custGeom>
            <a:avLst/>
            <a:gdLst/>
            <a:ahLst/>
            <a:cxnLst/>
            <a:rect l="l" t="t" r="r" b="b"/>
            <a:pathLst>
              <a:path w="660854" h="641029">
                <a:moveTo>
                  <a:pt x="0" y="0"/>
                </a:moveTo>
                <a:lnTo>
                  <a:pt x="660854" y="0"/>
                </a:lnTo>
                <a:lnTo>
                  <a:pt x="660854" y="641029"/>
                </a:lnTo>
                <a:lnTo>
                  <a:pt x="0" y="64102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Tree>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204935" y="604434"/>
            <a:ext cx="6055807" cy="60558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EDB86"/>
            </a:solidFill>
            <a:ln w="38100" cap="sq">
              <a:solidFill>
                <a:srgbClr val="242424"/>
              </a:solidFill>
              <a:prstDash val="solid"/>
              <a:miter/>
            </a:ln>
          </p:spPr>
        </p:sp>
        <p:sp>
          <p:nvSpPr>
            <p:cNvPr id="4" name="TextBox 4"/>
            <p:cNvSpPr txBox="1"/>
            <p:nvPr/>
          </p:nvSpPr>
          <p:spPr>
            <a:xfrm>
              <a:off x="88900" y="60325"/>
              <a:ext cx="635000" cy="6635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5" name="Freeform 5"/>
          <p:cNvSpPr/>
          <p:nvPr/>
        </p:nvSpPr>
        <p:spPr>
          <a:xfrm>
            <a:off x="-2033718" y="2042217"/>
            <a:ext cx="9032888" cy="7971524"/>
          </a:xfrm>
          <a:custGeom>
            <a:avLst/>
            <a:gdLst/>
            <a:ahLst/>
            <a:cxnLst/>
            <a:rect l="l" t="t" r="r" b="b"/>
            <a:pathLst>
              <a:path w="9032888" h="7971524">
                <a:moveTo>
                  <a:pt x="0" y="0"/>
                </a:moveTo>
                <a:lnTo>
                  <a:pt x="9032888" y="0"/>
                </a:lnTo>
                <a:lnTo>
                  <a:pt x="9032888" y="7971523"/>
                </a:lnTo>
                <a:lnTo>
                  <a:pt x="0" y="79715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a:off x="235590" y="3129763"/>
            <a:ext cx="3318416" cy="3318416"/>
          </a:xfrm>
          <a:custGeom>
            <a:avLst/>
            <a:gdLst/>
            <a:ahLst/>
            <a:cxnLst/>
            <a:rect l="l" t="t" r="r" b="b"/>
            <a:pathLst>
              <a:path w="3318416" h="3318416">
                <a:moveTo>
                  <a:pt x="0" y="0"/>
                </a:moveTo>
                <a:lnTo>
                  <a:pt x="3318417" y="0"/>
                </a:lnTo>
                <a:lnTo>
                  <a:pt x="3318417" y="3318416"/>
                </a:lnTo>
                <a:lnTo>
                  <a:pt x="0" y="3318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TextBox 7"/>
          <p:cNvSpPr txBox="1"/>
          <p:nvPr/>
        </p:nvSpPr>
        <p:spPr>
          <a:xfrm>
            <a:off x="8898963" y="3359734"/>
            <a:ext cx="8015992" cy="3810007"/>
          </a:xfrm>
          <a:prstGeom prst="rect">
            <a:avLst/>
          </a:prstGeom>
        </p:spPr>
        <p:txBody>
          <a:bodyPr lIns="0" tIns="0" rIns="0" bIns="0" rtlCol="0" anchor="t">
            <a:spAutoFit/>
          </a:bodyPr>
          <a:lstStyle/>
          <a:p>
            <a:pPr marL="0" lvl="0" indent="0" algn="ctr">
              <a:lnSpc>
                <a:spcPts val="9900"/>
              </a:lnSpc>
            </a:pPr>
            <a:r>
              <a:rPr lang="en-US" sz="9000">
                <a:solidFill>
                  <a:srgbClr val="242424"/>
                </a:solidFill>
                <a:latin typeface="Calistoga"/>
                <a:ea typeface="Calistoga"/>
                <a:cs typeface="Calistoga"/>
                <a:sym typeface="Calistoga"/>
              </a:rPr>
              <a:t>11.3 Các ứng dụng liên quan đến biến 0-1</a:t>
            </a:r>
          </a:p>
        </p:txBody>
      </p:sp>
      <p:sp>
        <p:nvSpPr>
          <p:cNvPr id="8" name="Freeform 8"/>
          <p:cNvSpPr/>
          <p:nvPr/>
        </p:nvSpPr>
        <p:spPr>
          <a:xfrm>
            <a:off x="4178850" y="4425296"/>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a:off x="4178850" y="4240775"/>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0" name="Freeform 10"/>
          <p:cNvSpPr/>
          <p:nvPr/>
        </p:nvSpPr>
        <p:spPr>
          <a:xfrm>
            <a:off x="4178850" y="3973311"/>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1" name="Freeform 11"/>
          <p:cNvSpPr/>
          <p:nvPr/>
        </p:nvSpPr>
        <p:spPr>
          <a:xfrm>
            <a:off x="1448374" y="790853"/>
            <a:ext cx="446425" cy="707590"/>
          </a:xfrm>
          <a:custGeom>
            <a:avLst/>
            <a:gdLst/>
            <a:ahLst/>
            <a:cxnLst/>
            <a:rect l="l" t="t" r="r" b="b"/>
            <a:pathLst>
              <a:path w="446425" h="707590">
                <a:moveTo>
                  <a:pt x="0" y="0"/>
                </a:moveTo>
                <a:lnTo>
                  <a:pt x="446425" y="0"/>
                </a:lnTo>
                <a:lnTo>
                  <a:pt x="446425" y="707590"/>
                </a:lnTo>
                <a:lnTo>
                  <a:pt x="0" y="70759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2" name="AutoShape 12"/>
          <p:cNvSpPr/>
          <p:nvPr/>
        </p:nvSpPr>
        <p:spPr>
          <a:xfrm>
            <a:off x="-1429255" y="1565795"/>
            <a:ext cx="4590707" cy="4590707"/>
          </a:xfrm>
          <a:prstGeom prst="line">
            <a:avLst/>
          </a:prstGeom>
          <a:ln w="190500" cap="flat">
            <a:solidFill>
              <a:srgbClr val="242424"/>
            </a:solidFill>
            <a:prstDash val="solid"/>
            <a:headEnd type="arrow" w="med" len="sm"/>
            <a:tailEnd type="arrow" w="med" len="sm"/>
          </a:ln>
        </p:spPr>
      </p:sp>
      <p:grpSp>
        <p:nvGrpSpPr>
          <p:cNvPr id="13" name="Group 13"/>
          <p:cNvGrpSpPr/>
          <p:nvPr/>
        </p:nvGrpSpPr>
        <p:grpSpPr>
          <a:xfrm rot="-500495">
            <a:off x="5503718" y="9295665"/>
            <a:ext cx="555630" cy="555630"/>
            <a:chOff x="0" y="0"/>
            <a:chExt cx="812800" cy="812800"/>
          </a:xfrm>
        </p:grpSpPr>
        <p:sp>
          <p:nvSpPr>
            <p:cNvPr id="14" name="Freeform 1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5" name="TextBox 15"/>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6" name="Freeform 16"/>
          <p:cNvSpPr/>
          <p:nvPr/>
        </p:nvSpPr>
        <p:spPr>
          <a:xfrm>
            <a:off x="6096713" y="8617271"/>
            <a:ext cx="660854" cy="641029"/>
          </a:xfrm>
          <a:custGeom>
            <a:avLst/>
            <a:gdLst/>
            <a:ahLst/>
            <a:cxnLst/>
            <a:rect l="l" t="t" r="r" b="b"/>
            <a:pathLst>
              <a:path w="660854" h="641029">
                <a:moveTo>
                  <a:pt x="0" y="0"/>
                </a:moveTo>
                <a:lnTo>
                  <a:pt x="660854" y="0"/>
                </a:lnTo>
                <a:lnTo>
                  <a:pt x="660854" y="641029"/>
                </a:lnTo>
                <a:lnTo>
                  <a:pt x="0" y="641029"/>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Tree>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598419" y="-159487"/>
            <a:ext cx="10864830" cy="10691709"/>
            <a:chOff x="0" y="0"/>
            <a:chExt cx="9621263" cy="9467958"/>
          </a:xfrm>
        </p:grpSpPr>
        <p:sp>
          <p:nvSpPr>
            <p:cNvPr id="3" name="Freeform 3"/>
            <p:cNvSpPr/>
            <p:nvPr/>
          </p:nvSpPr>
          <p:spPr>
            <a:xfrm>
              <a:off x="0" y="0"/>
              <a:ext cx="9621263" cy="9467958"/>
            </a:xfrm>
            <a:custGeom>
              <a:avLst/>
              <a:gdLst/>
              <a:ahLst/>
              <a:cxnLst/>
              <a:rect l="l" t="t" r="r" b="b"/>
              <a:pathLst>
                <a:path w="9621263" h="9467958">
                  <a:moveTo>
                    <a:pt x="0" y="0"/>
                  </a:moveTo>
                  <a:lnTo>
                    <a:pt x="9621263" y="0"/>
                  </a:lnTo>
                  <a:lnTo>
                    <a:pt x="9621263" y="9467958"/>
                  </a:lnTo>
                  <a:lnTo>
                    <a:pt x="0" y="9467958"/>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621263" cy="9496533"/>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5" name="TextBox 5"/>
          <p:cNvSpPr txBox="1"/>
          <p:nvPr/>
        </p:nvSpPr>
        <p:spPr>
          <a:xfrm>
            <a:off x="3257083" y="6380785"/>
            <a:ext cx="4845130" cy="608965"/>
          </a:xfrm>
          <a:prstGeom prst="rect">
            <a:avLst/>
          </a:prstGeom>
        </p:spPr>
        <p:txBody>
          <a:bodyPr lIns="0" tIns="0" rIns="0" bIns="0" rtlCol="0" anchor="t">
            <a:spAutoFit/>
          </a:bodyPr>
          <a:lstStyle/>
          <a:p>
            <a:pPr marL="0" lvl="1" indent="0" algn="l">
              <a:lnSpc>
                <a:spcPts val="4940"/>
              </a:lnSpc>
              <a:spcBef>
                <a:spcPct val="0"/>
              </a:spcBef>
            </a:pPr>
            <a:endParaRPr/>
          </a:p>
        </p:txBody>
      </p:sp>
      <p:grpSp>
        <p:nvGrpSpPr>
          <p:cNvPr id="6" name="Group 6"/>
          <p:cNvGrpSpPr/>
          <p:nvPr/>
        </p:nvGrpSpPr>
        <p:grpSpPr>
          <a:xfrm>
            <a:off x="8386634" y="1028700"/>
            <a:ext cx="9288401" cy="5453468"/>
            <a:chOff x="0" y="0"/>
            <a:chExt cx="8225269" cy="4829275"/>
          </a:xfrm>
        </p:grpSpPr>
        <p:sp>
          <p:nvSpPr>
            <p:cNvPr id="7" name="Freeform 7"/>
            <p:cNvSpPr/>
            <p:nvPr/>
          </p:nvSpPr>
          <p:spPr>
            <a:xfrm>
              <a:off x="0" y="0"/>
              <a:ext cx="8225269" cy="4829275"/>
            </a:xfrm>
            <a:custGeom>
              <a:avLst/>
              <a:gdLst/>
              <a:ahLst/>
              <a:cxnLst/>
              <a:rect l="l" t="t" r="r" b="b"/>
              <a:pathLst>
                <a:path w="8225269" h="4829275">
                  <a:moveTo>
                    <a:pt x="0" y="0"/>
                  </a:moveTo>
                  <a:lnTo>
                    <a:pt x="8225269" y="0"/>
                  </a:lnTo>
                  <a:lnTo>
                    <a:pt x="8225269" y="4829275"/>
                  </a:lnTo>
                  <a:lnTo>
                    <a:pt x="0" y="4829275"/>
                  </a:lnTo>
                  <a:close/>
                </a:path>
              </a:pathLst>
            </a:custGeom>
            <a:solidFill>
              <a:srgbClr val="F5F5F5"/>
            </a:solidFill>
            <a:ln w="28575" cap="sq">
              <a:solidFill>
                <a:srgbClr val="242424"/>
              </a:solidFill>
              <a:prstDash val="solid"/>
              <a:miter/>
            </a:ln>
          </p:spPr>
        </p:sp>
        <p:sp>
          <p:nvSpPr>
            <p:cNvPr id="8" name="TextBox 8"/>
            <p:cNvSpPr txBox="1"/>
            <p:nvPr/>
          </p:nvSpPr>
          <p:spPr>
            <a:xfrm>
              <a:off x="0" y="-28575"/>
              <a:ext cx="8225269" cy="4857850"/>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9" name="Group 9"/>
          <p:cNvGrpSpPr/>
          <p:nvPr/>
        </p:nvGrpSpPr>
        <p:grpSpPr>
          <a:xfrm>
            <a:off x="1031184" y="6514439"/>
            <a:ext cx="8112816" cy="1076045"/>
            <a:chOff x="0" y="0"/>
            <a:chExt cx="1163329" cy="154298"/>
          </a:xfrm>
        </p:grpSpPr>
        <p:sp>
          <p:nvSpPr>
            <p:cNvPr id="10" name="Freeform 10"/>
            <p:cNvSpPr/>
            <p:nvPr/>
          </p:nvSpPr>
          <p:spPr>
            <a:xfrm>
              <a:off x="0" y="0"/>
              <a:ext cx="1163329" cy="154298"/>
            </a:xfrm>
            <a:custGeom>
              <a:avLst/>
              <a:gdLst/>
              <a:ahLst/>
              <a:cxnLst/>
              <a:rect l="l" t="t" r="r" b="b"/>
              <a:pathLst>
                <a:path w="1163329" h="154298">
                  <a:moveTo>
                    <a:pt x="0" y="0"/>
                  </a:moveTo>
                  <a:lnTo>
                    <a:pt x="1163329" y="0"/>
                  </a:lnTo>
                  <a:lnTo>
                    <a:pt x="1163329" y="154298"/>
                  </a:lnTo>
                  <a:lnTo>
                    <a:pt x="0" y="154298"/>
                  </a:lnTo>
                  <a:close/>
                </a:path>
              </a:pathLst>
            </a:custGeom>
            <a:solidFill>
              <a:srgbClr val="6458DD"/>
            </a:solidFill>
            <a:ln w="28575" cap="sq">
              <a:solidFill>
                <a:srgbClr val="242424"/>
              </a:solidFill>
              <a:prstDash val="solid"/>
              <a:miter/>
            </a:ln>
          </p:spPr>
        </p:sp>
        <p:sp>
          <p:nvSpPr>
            <p:cNvPr id="11" name="TextBox 11"/>
            <p:cNvSpPr txBox="1"/>
            <p:nvPr/>
          </p:nvSpPr>
          <p:spPr>
            <a:xfrm>
              <a:off x="0" y="-38100"/>
              <a:ext cx="1163329" cy="192398"/>
            </a:xfrm>
            <a:prstGeom prst="rect">
              <a:avLst/>
            </a:prstGeom>
          </p:spPr>
          <p:txBody>
            <a:bodyPr lIns="50800" tIns="50800" rIns="50800" bIns="50800" rtlCol="0" anchor="ctr"/>
            <a:lstStyle/>
            <a:p>
              <a:pPr marL="0" lvl="0" indent="0" algn="ctr">
                <a:lnSpc>
                  <a:spcPts val="5027"/>
                </a:lnSpc>
                <a:spcBef>
                  <a:spcPct val="0"/>
                </a:spcBef>
              </a:pPr>
              <a:endParaRPr/>
            </a:p>
          </p:txBody>
        </p:sp>
      </p:grpSp>
      <p:grpSp>
        <p:nvGrpSpPr>
          <p:cNvPr id="12" name="Group 12"/>
          <p:cNvGrpSpPr/>
          <p:nvPr/>
        </p:nvGrpSpPr>
        <p:grpSpPr>
          <a:xfrm>
            <a:off x="1028700" y="7590484"/>
            <a:ext cx="8157487" cy="2696516"/>
            <a:chOff x="0" y="0"/>
            <a:chExt cx="7223798" cy="2387878"/>
          </a:xfrm>
        </p:grpSpPr>
        <p:sp>
          <p:nvSpPr>
            <p:cNvPr id="13" name="Freeform 13"/>
            <p:cNvSpPr/>
            <p:nvPr/>
          </p:nvSpPr>
          <p:spPr>
            <a:xfrm>
              <a:off x="0" y="0"/>
              <a:ext cx="7223798" cy="2387878"/>
            </a:xfrm>
            <a:custGeom>
              <a:avLst/>
              <a:gdLst/>
              <a:ahLst/>
              <a:cxnLst/>
              <a:rect l="l" t="t" r="r" b="b"/>
              <a:pathLst>
                <a:path w="7223798" h="2387878">
                  <a:moveTo>
                    <a:pt x="0" y="0"/>
                  </a:moveTo>
                  <a:lnTo>
                    <a:pt x="7223798" y="0"/>
                  </a:lnTo>
                  <a:lnTo>
                    <a:pt x="7223798" y="2387878"/>
                  </a:lnTo>
                  <a:lnTo>
                    <a:pt x="0" y="2387878"/>
                  </a:lnTo>
                  <a:close/>
                </a:path>
              </a:pathLst>
            </a:custGeom>
            <a:solidFill>
              <a:srgbClr val="F5F5F5"/>
            </a:solidFill>
            <a:ln w="28575" cap="sq">
              <a:solidFill>
                <a:srgbClr val="242424"/>
              </a:solidFill>
              <a:prstDash val="solid"/>
              <a:miter/>
            </a:ln>
          </p:spPr>
        </p:sp>
        <p:sp>
          <p:nvSpPr>
            <p:cNvPr id="14" name="TextBox 14"/>
            <p:cNvSpPr txBox="1"/>
            <p:nvPr/>
          </p:nvSpPr>
          <p:spPr>
            <a:xfrm>
              <a:off x="0" y="-28575"/>
              <a:ext cx="7223798" cy="2416453"/>
            </a:xfrm>
            <a:prstGeom prst="rect">
              <a:avLst/>
            </a:prstGeom>
          </p:spPr>
          <p:txBody>
            <a:bodyPr lIns="50800" tIns="50800" rIns="50800" bIns="50800" rtlCol="0" anchor="ctr"/>
            <a:lstStyle/>
            <a:p>
              <a:pPr algn="ctr">
                <a:lnSpc>
                  <a:spcPts val="2600"/>
                </a:lnSpc>
              </a:pPr>
              <a:endParaRPr/>
            </a:p>
          </p:txBody>
        </p:sp>
      </p:grpSp>
      <p:grpSp>
        <p:nvGrpSpPr>
          <p:cNvPr id="15" name="Group 15"/>
          <p:cNvGrpSpPr/>
          <p:nvPr/>
        </p:nvGrpSpPr>
        <p:grpSpPr>
          <a:xfrm>
            <a:off x="417761" y="4873760"/>
            <a:ext cx="1111260" cy="1545125"/>
            <a:chOff x="0" y="0"/>
            <a:chExt cx="1481680" cy="2060166"/>
          </a:xfrm>
        </p:grpSpPr>
        <p:grpSp>
          <p:nvGrpSpPr>
            <p:cNvPr id="16" name="Group 16"/>
            <p:cNvGrpSpPr/>
            <p:nvPr/>
          </p:nvGrpSpPr>
          <p:grpSpPr>
            <a:xfrm>
              <a:off x="0" y="578487"/>
              <a:ext cx="1481680" cy="1481680"/>
              <a:chOff x="0" y="0"/>
              <a:chExt cx="812800" cy="812800"/>
            </a:xfrm>
          </p:grpSpPr>
          <p:sp>
            <p:nvSpPr>
              <p:cNvPr id="17" name="Freeform 1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8" name="TextBox 18"/>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9" name="Freeform 19"/>
            <p:cNvSpPr/>
            <p:nvPr/>
          </p:nvSpPr>
          <p:spPr>
            <a:xfrm>
              <a:off x="0" y="0"/>
              <a:ext cx="1264334" cy="1915657"/>
            </a:xfrm>
            <a:custGeom>
              <a:avLst/>
              <a:gdLst/>
              <a:ahLst/>
              <a:cxnLst/>
              <a:rect l="l" t="t" r="r" b="b"/>
              <a:pathLst>
                <a:path w="1264334" h="1915657">
                  <a:moveTo>
                    <a:pt x="0" y="0"/>
                  </a:moveTo>
                  <a:lnTo>
                    <a:pt x="1264334" y="0"/>
                  </a:lnTo>
                  <a:lnTo>
                    <a:pt x="1264334" y="1915657"/>
                  </a:lnTo>
                  <a:lnTo>
                    <a:pt x="0" y="19156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sp>
        <p:nvSpPr>
          <p:cNvPr id="20" name="TextBox 20"/>
          <p:cNvSpPr txBox="1"/>
          <p:nvPr/>
        </p:nvSpPr>
        <p:spPr>
          <a:xfrm>
            <a:off x="417761" y="2091041"/>
            <a:ext cx="7419717" cy="1838325"/>
          </a:xfrm>
          <a:prstGeom prst="rect">
            <a:avLst/>
          </a:prstGeom>
        </p:spPr>
        <p:txBody>
          <a:bodyPr lIns="0" tIns="0" rIns="0" bIns="0" rtlCol="0" anchor="t">
            <a:spAutoFit/>
          </a:bodyPr>
          <a:lstStyle/>
          <a:p>
            <a:pPr algn="just">
              <a:lnSpc>
                <a:spcPts val="7200"/>
              </a:lnSpc>
            </a:pPr>
            <a:r>
              <a:rPr lang="en-US" sz="6000">
                <a:solidFill>
                  <a:srgbClr val="242424"/>
                </a:solidFill>
                <a:latin typeface="Calistoga"/>
                <a:ea typeface="Calistoga"/>
                <a:cs typeface="Calistoga"/>
                <a:sym typeface="Calistoga"/>
              </a:rPr>
              <a:t>Biến nhị phân hay </a:t>
            </a:r>
          </a:p>
          <a:p>
            <a:pPr marL="0" lvl="0" indent="0" algn="just">
              <a:lnSpc>
                <a:spcPts val="7200"/>
              </a:lnSpc>
              <a:spcBef>
                <a:spcPct val="0"/>
              </a:spcBef>
            </a:pPr>
            <a:r>
              <a:rPr lang="en-US" sz="6000">
                <a:solidFill>
                  <a:srgbClr val="242424"/>
                </a:solidFill>
                <a:latin typeface="Calistoga"/>
                <a:ea typeface="Calistoga"/>
                <a:cs typeface="Calistoga"/>
                <a:sym typeface="Calistoga"/>
              </a:rPr>
              <a:t>biến 0-1</a:t>
            </a:r>
          </a:p>
        </p:txBody>
      </p:sp>
      <p:sp>
        <p:nvSpPr>
          <p:cNvPr id="21" name="TextBox 21"/>
          <p:cNvSpPr txBox="1"/>
          <p:nvPr/>
        </p:nvSpPr>
        <p:spPr>
          <a:xfrm>
            <a:off x="8694783" y="1453559"/>
            <a:ext cx="8672103" cy="4565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Biến nhị phân (binary variable) được hiểu là một loại biến trong thống kê và khoa học máy tính, chỉ có thể có hai giá trị khác nhau: 0 hoặc 1.</a:t>
            </a:r>
          </a:p>
          <a:p>
            <a:pPr marL="755651" lvl="1" indent="-377825" algn="just">
              <a:lnSpc>
                <a:spcPts val="4550"/>
              </a:lnSpc>
              <a:buFont typeface="Arial"/>
              <a:buChar char="•"/>
            </a:pPr>
            <a:r>
              <a:rPr lang="en-US" sz="3500">
                <a:solidFill>
                  <a:srgbClr val="000000"/>
                </a:solidFill>
                <a:latin typeface="Cabin"/>
                <a:ea typeface="Cabin"/>
                <a:cs typeface="Cabin"/>
                <a:sym typeface="Cabin"/>
              </a:rPr>
              <a:t>Trong các ứng dụng thực tế, các biến nhị phân thường được sử dụng để đại diện cho các tình huống có thể hoặc không hoặc để đưa ra một quyết định có hoặc không.</a:t>
            </a:r>
          </a:p>
        </p:txBody>
      </p:sp>
      <p:sp>
        <p:nvSpPr>
          <p:cNvPr id="22" name="TextBox 22"/>
          <p:cNvSpPr txBox="1"/>
          <p:nvPr/>
        </p:nvSpPr>
        <p:spPr>
          <a:xfrm>
            <a:off x="1139595" y="7813675"/>
            <a:ext cx="7622128" cy="28511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Trong khoa học dữ liệu các biến nhị phân có thể được sử dụng để đại diện cho giới tính, có hoặc không có bệnh, có hoặc không có tín dụng tốt, ...</a:t>
            </a:r>
          </a:p>
        </p:txBody>
      </p:sp>
      <p:sp>
        <p:nvSpPr>
          <p:cNvPr id="23" name="TextBox 23"/>
          <p:cNvSpPr txBox="1"/>
          <p:nvPr/>
        </p:nvSpPr>
        <p:spPr>
          <a:xfrm>
            <a:off x="4222869" y="6656692"/>
            <a:ext cx="1769150" cy="803275"/>
          </a:xfrm>
          <a:prstGeom prst="rect">
            <a:avLst/>
          </a:prstGeom>
        </p:spPr>
        <p:txBody>
          <a:bodyPr lIns="0" tIns="0" rIns="0" bIns="0" rtlCol="0" anchor="t">
            <a:spAutoFit/>
          </a:bodyPr>
          <a:lstStyle/>
          <a:p>
            <a:pPr algn="ctr">
              <a:lnSpc>
                <a:spcPts val="6500"/>
              </a:lnSpc>
            </a:pPr>
            <a:r>
              <a:rPr lang="en-US" sz="5000" b="1">
                <a:solidFill>
                  <a:srgbClr val="FFFFFF"/>
                </a:solidFill>
                <a:latin typeface="Cabin Bold"/>
                <a:ea typeface="Cabin Bold"/>
                <a:cs typeface="Cabin Bold"/>
                <a:sym typeface="Cabin Bold"/>
              </a:rPr>
              <a:t>VÍ DỤ:</a:t>
            </a:r>
          </a:p>
        </p:txBody>
      </p:sp>
    </p:spTree>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837478" y="-202355"/>
            <a:ext cx="10864830" cy="10691709"/>
            <a:chOff x="0" y="0"/>
            <a:chExt cx="9621263" cy="9467958"/>
          </a:xfrm>
        </p:grpSpPr>
        <p:sp>
          <p:nvSpPr>
            <p:cNvPr id="3" name="Freeform 3"/>
            <p:cNvSpPr/>
            <p:nvPr/>
          </p:nvSpPr>
          <p:spPr>
            <a:xfrm>
              <a:off x="0" y="0"/>
              <a:ext cx="9621263" cy="9467958"/>
            </a:xfrm>
            <a:custGeom>
              <a:avLst/>
              <a:gdLst/>
              <a:ahLst/>
              <a:cxnLst/>
              <a:rect l="l" t="t" r="r" b="b"/>
              <a:pathLst>
                <a:path w="9621263" h="9467958">
                  <a:moveTo>
                    <a:pt x="0" y="0"/>
                  </a:moveTo>
                  <a:lnTo>
                    <a:pt x="9621263" y="0"/>
                  </a:lnTo>
                  <a:lnTo>
                    <a:pt x="9621263" y="9467958"/>
                  </a:lnTo>
                  <a:lnTo>
                    <a:pt x="0" y="9467958"/>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621263" cy="9496533"/>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5" name="TextBox 5"/>
          <p:cNvSpPr txBox="1"/>
          <p:nvPr/>
        </p:nvSpPr>
        <p:spPr>
          <a:xfrm>
            <a:off x="3257083" y="6380785"/>
            <a:ext cx="4845130" cy="608965"/>
          </a:xfrm>
          <a:prstGeom prst="rect">
            <a:avLst/>
          </a:prstGeom>
        </p:spPr>
        <p:txBody>
          <a:bodyPr lIns="0" tIns="0" rIns="0" bIns="0" rtlCol="0" anchor="t">
            <a:spAutoFit/>
          </a:bodyPr>
          <a:lstStyle/>
          <a:p>
            <a:pPr marL="0" lvl="1" indent="0" algn="l">
              <a:lnSpc>
                <a:spcPts val="4940"/>
              </a:lnSpc>
              <a:spcBef>
                <a:spcPct val="0"/>
              </a:spcBef>
            </a:pPr>
            <a:endParaRPr/>
          </a:p>
        </p:txBody>
      </p:sp>
      <p:grpSp>
        <p:nvGrpSpPr>
          <p:cNvPr id="6" name="Group 6"/>
          <p:cNvGrpSpPr/>
          <p:nvPr/>
        </p:nvGrpSpPr>
        <p:grpSpPr>
          <a:xfrm>
            <a:off x="8325383" y="1028700"/>
            <a:ext cx="9605825" cy="5453468"/>
            <a:chOff x="0" y="0"/>
            <a:chExt cx="8506362" cy="4829275"/>
          </a:xfrm>
        </p:grpSpPr>
        <p:sp>
          <p:nvSpPr>
            <p:cNvPr id="7" name="Freeform 7"/>
            <p:cNvSpPr/>
            <p:nvPr/>
          </p:nvSpPr>
          <p:spPr>
            <a:xfrm>
              <a:off x="0" y="0"/>
              <a:ext cx="8506361" cy="4829275"/>
            </a:xfrm>
            <a:custGeom>
              <a:avLst/>
              <a:gdLst/>
              <a:ahLst/>
              <a:cxnLst/>
              <a:rect l="l" t="t" r="r" b="b"/>
              <a:pathLst>
                <a:path w="8506361" h="4829275">
                  <a:moveTo>
                    <a:pt x="0" y="0"/>
                  </a:moveTo>
                  <a:lnTo>
                    <a:pt x="8506361" y="0"/>
                  </a:lnTo>
                  <a:lnTo>
                    <a:pt x="8506361" y="4829275"/>
                  </a:lnTo>
                  <a:lnTo>
                    <a:pt x="0" y="4829275"/>
                  </a:lnTo>
                  <a:close/>
                </a:path>
              </a:pathLst>
            </a:custGeom>
            <a:solidFill>
              <a:srgbClr val="F5F5F5"/>
            </a:solidFill>
            <a:ln w="28575" cap="sq">
              <a:solidFill>
                <a:srgbClr val="242424"/>
              </a:solidFill>
              <a:prstDash val="solid"/>
              <a:miter/>
            </a:ln>
          </p:spPr>
        </p:sp>
        <p:sp>
          <p:nvSpPr>
            <p:cNvPr id="8" name="TextBox 8"/>
            <p:cNvSpPr txBox="1"/>
            <p:nvPr/>
          </p:nvSpPr>
          <p:spPr>
            <a:xfrm>
              <a:off x="0" y="-28575"/>
              <a:ext cx="8506362" cy="4857850"/>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9" name="Group 9"/>
          <p:cNvGrpSpPr/>
          <p:nvPr/>
        </p:nvGrpSpPr>
        <p:grpSpPr>
          <a:xfrm>
            <a:off x="1028700" y="6704317"/>
            <a:ext cx="8959525" cy="3379848"/>
            <a:chOff x="0" y="0"/>
            <a:chExt cx="7934035" cy="2992997"/>
          </a:xfrm>
        </p:grpSpPr>
        <p:sp>
          <p:nvSpPr>
            <p:cNvPr id="10" name="Freeform 10"/>
            <p:cNvSpPr/>
            <p:nvPr/>
          </p:nvSpPr>
          <p:spPr>
            <a:xfrm>
              <a:off x="0" y="0"/>
              <a:ext cx="7934035" cy="2992997"/>
            </a:xfrm>
            <a:custGeom>
              <a:avLst/>
              <a:gdLst/>
              <a:ahLst/>
              <a:cxnLst/>
              <a:rect l="l" t="t" r="r" b="b"/>
              <a:pathLst>
                <a:path w="7934035" h="2992997">
                  <a:moveTo>
                    <a:pt x="0" y="0"/>
                  </a:moveTo>
                  <a:lnTo>
                    <a:pt x="7934035" y="0"/>
                  </a:lnTo>
                  <a:lnTo>
                    <a:pt x="7934035" y="2992997"/>
                  </a:lnTo>
                  <a:lnTo>
                    <a:pt x="0" y="2992997"/>
                  </a:lnTo>
                  <a:close/>
                </a:path>
              </a:pathLst>
            </a:custGeom>
            <a:solidFill>
              <a:srgbClr val="F5F5F5"/>
            </a:solidFill>
            <a:ln w="28575" cap="sq">
              <a:solidFill>
                <a:srgbClr val="242424"/>
              </a:solidFill>
              <a:prstDash val="solid"/>
              <a:miter/>
            </a:ln>
          </p:spPr>
        </p:sp>
        <p:sp>
          <p:nvSpPr>
            <p:cNvPr id="11" name="TextBox 11"/>
            <p:cNvSpPr txBox="1"/>
            <p:nvPr/>
          </p:nvSpPr>
          <p:spPr>
            <a:xfrm>
              <a:off x="0" y="-28575"/>
              <a:ext cx="7934035" cy="3021572"/>
            </a:xfrm>
            <a:prstGeom prst="rect">
              <a:avLst/>
            </a:prstGeom>
          </p:spPr>
          <p:txBody>
            <a:bodyPr lIns="50800" tIns="50800" rIns="50800" bIns="50800" rtlCol="0" anchor="ctr"/>
            <a:lstStyle/>
            <a:p>
              <a:pPr algn="ctr">
                <a:lnSpc>
                  <a:spcPts val="2600"/>
                </a:lnSpc>
              </a:pPr>
              <a:endParaRPr/>
            </a:p>
          </p:txBody>
        </p:sp>
      </p:grpSp>
      <p:grpSp>
        <p:nvGrpSpPr>
          <p:cNvPr id="12" name="Group 12"/>
          <p:cNvGrpSpPr/>
          <p:nvPr/>
        </p:nvGrpSpPr>
        <p:grpSpPr>
          <a:xfrm>
            <a:off x="525522" y="5143500"/>
            <a:ext cx="1515129" cy="2106675"/>
            <a:chOff x="0" y="0"/>
            <a:chExt cx="2020172" cy="2808901"/>
          </a:xfrm>
        </p:grpSpPr>
        <p:grpSp>
          <p:nvGrpSpPr>
            <p:cNvPr id="13" name="Group 13"/>
            <p:cNvGrpSpPr/>
            <p:nvPr/>
          </p:nvGrpSpPr>
          <p:grpSpPr>
            <a:xfrm>
              <a:off x="0" y="788728"/>
              <a:ext cx="2020172" cy="2020172"/>
              <a:chOff x="0" y="0"/>
              <a:chExt cx="812800" cy="812800"/>
            </a:xfrm>
          </p:grpSpPr>
          <p:sp>
            <p:nvSpPr>
              <p:cNvPr id="14" name="Freeform 1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5" name="TextBox 15"/>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6" name="Freeform 16"/>
            <p:cNvSpPr/>
            <p:nvPr/>
          </p:nvSpPr>
          <p:spPr>
            <a:xfrm>
              <a:off x="0" y="0"/>
              <a:ext cx="1723835" cy="2611872"/>
            </a:xfrm>
            <a:custGeom>
              <a:avLst/>
              <a:gdLst/>
              <a:ahLst/>
              <a:cxnLst/>
              <a:rect l="l" t="t" r="r" b="b"/>
              <a:pathLst>
                <a:path w="1723835" h="2611872">
                  <a:moveTo>
                    <a:pt x="0" y="0"/>
                  </a:moveTo>
                  <a:lnTo>
                    <a:pt x="1723835" y="0"/>
                  </a:lnTo>
                  <a:lnTo>
                    <a:pt x="1723835" y="2611872"/>
                  </a:lnTo>
                  <a:lnTo>
                    <a:pt x="0" y="26118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sp>
        <p:nvSpPr>
          <p:cNvPr id="17" name="TextBox 17"/>
          <p:cNvSpPr txBox="1"/>
          <p:nvPr/>
        </p:nvSpPr>
        <p:spPr>
          <a:xfrm>
            <a:off x="682497" y="1917109"/>
            <a:ext cx="7419717" cy="1838325"/>
          </a:xfrm>
          <a:prstGeom prst="rect">
            <a:avLst/>
          </a:prstGeom>
        </p:spPr>
        <p:txBody>
          <a:bodyPr lIns="0" tIns="0" rIns="0" bIns="0" rtlCol="0" anchor="t">
            <a:spAutoFit/>
          </a:bodyPr>
          <a:lstStyle/>
          <a:p>
            <a:pPr algn="just">
              <a:lnSpc>
                <a:spcPts val="7200"/>
              </a:lnSpc>
            </a:pPr>
            <a:r>
              <a:rPr lang="en-US" sz="6000">
                <a:solidFill>
                  <a:srgbClr val="242424"/>
                </a:solidFill>
                <a:latin typeface="Calistoga"/>
                <a:ea typeface="Calistoga"/>
                <a:cs typeface="Calistoga"/>
                <a:sym typeface="Calistoga"/>
              </a:rPr>
              <a:t>Biến nhị phân hay </a:t>
            </a:r>
          </a:p>
          <a:p>
            <a:pPr marL="0" lvl="0" indent="0" algn="just">
              <a:lnSpc>
                <a:spcPts val="7200"/>
              </a:lnSpc>
              <a:spcBef>
                <a:spcPct val="0"/>
              </a:spcBef>
            </a:pPr>
            <a:r>
              <a:rPr lang="en-US" sz="6000">
                <a:solidFill>
                  <a:srgbClr val="242424"/>
                </a:solidFill>
                <a:latin typeface="Calistoga"/>
                <a:ea typeface="Calistoga"/>
                <a:cs typeface="Calistoga"/>
                <a:sym typeface="Calistoga"/>
              </a:rPr>
              <a:t>biến 0-1</a:t>
            </a:r>
          </a:p>
        </p:txBody>
      </p:sp>
      <p:sp>
        <p:nvSpPr>
          <p:cNvPr id="18" name="TextBox 18"/>
          <p:cNvSpPr txBox="1"/>
          <p:nvPr/>
        </p:nvSpPr>
        <p:spPr>
          <a:xfrm>
            <a:off x="1028700" y="7212075"/>
            <a:ext cx="8501285" cy="2279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Trong toán học, các biến nhị phân thường được sử dụng trong lý thuyết thông tin và xác suất để đại diện cho các sự kiện chỉ có thể xảy ra hoặc không xảy ra.</a:t>
            </a:r>
          </a:p>
        </p:txBody>
      </p:sp>
      <p:sp>
        <p:nvSpPr>
          <p:cNvPr id="19" name="TextBox 19"/>
          <p:cNvSpPr txBox="1"/>
          <p:nvPr/>
        </p:nvSpPr>
        <p:spPr>
          <a:xfrm>
            <a:off x="8325383" y="1573266"/>
            <a:ext cx="9303322" cy="4565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Các biến nhị phân cũng được sử dụng trong các ứng dụng về kinh tế học, tài chính và tiếp thị để đánh giá các quyết định và chiến lược kinh doanh. </a:t>
            </a:r>
          </a:p>
          <a:p>
            <a:pPr marL="755651" lvl="1" indent="-377825" algn="just">
              <a:lnSpc>
                <a:spcPts val="4550"/>
              </a:lnSpc>
              <a:buFont typeface="Arial"/>
              <a:buChar char="•"/>
            </a:pPr>
            <a:r>
              <a:rPr lang="en-US" sz="3500">
                <a:solidFill>
                  <a:srgbClr val="000000"/>
                </a:solidFill>
                <a:latin typeface="Cabin"/>
                <a:ea typeface="Cabin"/>
                <a:cs typeface="Cabin"/>
                <a:sym typeface="Cabin"/>
              </a:rPr>
              <a:t>Ví dụ, các biến nhị phân có thể được sử dụng để đại diện cho việc khách hàng đã mua sản phẩm hay chưa hoặc để đánh giá tính hiệu quả của một chiến dịch quảng cáo.</a:t>
            </a:r>
          </a:p>
        </p:txBody>
      </p:sp>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367583"/>
            <a:ext cx="8115300" cy="6890717"/>
            <a:chOff x="0" y="0"/>
            <a:chExt cx="756980" cy="642753"/>
          </a:xfrm>
        </p:grpSpPr>
        <p:sp>
          <p:nvSpPr>
            <p:cNvPr id="3" name="Freeform 3"/>
            <p:cNvSpPr/>
            <p:nvPr/>
          </p:nvSpPr>
          <p:spPr>
            <a:xfrm>
              <a:off x="0" y="0"/>
              <a:ext cx="756980" cy="642753"/>
            </a:xfrm>
            <a:custGeom>
              <a:avLst/>
              <a:gdLst/>
              <a:ahLst/>
              <a:cxnLst/>
              <a:rect l="l" t="t" r="r" b="b"/>
              <a:pathLst>
                <a:path w="756980" h="642753">
                  <a:moveTo>
                    <a:pt x="0" y="0"/>
                  </a:moveTo>
                  <a:lnTo>
                    <a:pt x="756980" y="0"/>
                  </a:lnTo>
                  <a:lnTo>
                    <a:pt x="756980" y="642753"/>
                  </a:lnTo>
                  <a:lnTo>
                    <a:pt x="0" y="642753"/>
                  </a:lnTo>
                  <a:close/>
                </a:path>
              </a:pathLst>
            </a:custGeom>
            <a:solidFill>
              <a:srgbClr val="B7CCF6"/>
            </a:solidFill>
            <a:ln w="28575" cap="sq">
              <a:solidFill>
                <a:srgbClr val="242424"/>
              </a:solidFill>
              <a:prstDash val="solid"/>
              <a:miter/>
            </a:ln>
          </p:spPr>
        </p:sp>
        <p:sp>
          <p:nvSpPr>
            <p:cNvPr id="4" name="TextBox 4"/>
            <p:cNvSpPr txBox="1"/>
            <p:nvPr/>
          </p:nvSpPr>
          <p:spPr>
            <a:xfrm>
              <a:off x="0" y="-28575"/>
              <a:ext cx="756980" cy="671328"/>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TextBox 11"/>
          <p:cNvSpPr txBox="1"/>
          <p:nvPr/>
        </p:nvSpPr>
        <p:spPr>
          <a:xfrm>
            <a:off x="821127" y="1900858"/>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NGÂN SÁCH VỐN </a:t>
            </a:r>
          </a:p>
        </p:txBody>
      </p:sp>
      <p:sp>
        <p:nvSpPr>
          <p:cNvPr id="12" name="TextBox 12"/>
          <p:cNvSpPr txBox="1"/>
          <p:nvPr/>
        </p:nvSpPr>
        <p:spPr>
          <a:xfrm>
            <a:off x="9629655" y="2994061"/>
            <a:ext cx="7143990" cy="5708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Công ty Ice-Cold Refrigerator đang cân nhắc đầu tư vào một số dự án có nhu cầu vốn khác nhau trong bốn năm tới. Đối mặt với tình trạng vốn hạn chế mỗi năm, ban quản lý muốn lựa chọn những dự án có lợi nhuận cao nhất. Giá trị hiện tại ròng ước tính cho mỗi dự án, yêu cầu về vốn và vốn khả dụng trong giai đoạn bốn năm được thể hiện trong Bảng 11.1.</a:t>
            </a:r>
          </a:p>
        </p:txBody>
      </p:sp>
    </p:spTree>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3493371" y="2354152"/>
            <a:ext cx="11301259" cy="3559897"/>
          </a:xfrm>
          <a:custGeom>
            <a:avLst/>
            <a:gdLst/>
            <a:ahLst/>
            <a:cxnLst/>
            <a:rect l="l" t="t" r="r" b="b"/>
            <a:pathLst>
              <a:path w="11301259" h="3559897">
                <a:moveTo>
                  <a:pt x="0" y="0"/>
                </a:moveTo>
                <a:lnTo>
                  <a:pt x="11301258" y="0"/>
                </a:lnTo>
                <a:lnTo>
                  <a:pt x="11301258" y="3559897"/>
                </a:lnTo>
                <a:lnTo>
                  <a:pt x="0" y="3559897"/>
                </a:lnTo>
                <a:lnTo>
                  <a:pt x="0" y="0"/>
                </a:lnTo>
                <a:close/>
              </a:path>
            </a:pathLst>
          </a:custGeom>
          <a:blipFill>
            <a:blip r:embed="rId2"/>
            <a:stretch>
              <a:fillRect/>
            </a:stretch>
          </a:blipFill>
        </p:spPr>
      </p:sp>
      <p:sp>
        <p:nvSpPr>
          <p:cNvPr id="3" name="TextBox 3"/>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NGÂN SÁCH VỐN </a:t>
            </a:r>
          </a:p>
        </p:txBody>
      </p:sp>
      <p:sp>
        <p:nvSpPr>
          <p:cNvPr id="4" name="TextBox 4"/>
          <p:cNvSpPr txBox="1"/>
          <p:nvPr/>
        </p:nvSpPr>
        <p:spPr>
          <a:xfrm>
            <a:off x="2698026" y="6001187"/>
            <a:ext cx="12891948" cy="3994150"/>
          </a:xfrm>
          <a:prstGeom prst="rect">
            <a:avLst/>
          </a:prstGeom>
        </p:spPr>
        <p:txBody>
          <a:bodyPr lIns="0" tIns="0" rIns="0" bIns="0" rtlCol="0" anchor="t">
            <a:spAutoFit/>
          </a:bodyPr>
          <a:lstStyle/>
          <a:p>
            <a:pPr algn="l">
              <a:lnSpc>
                <a:spcPts val="4550"/>
              </a:lnSpc>
            </a:pPr>
            <a:r>
              <a:rPr lang="en-US" sz="3500">
                <a:solidFill>
                  <a:srgbClr val="000000"/>
                </a:solidFill>
                <a:latin typeface="Cabin"/>
                <a:ea typeface="Cabin"/>
                <a:cs typeface="Cabin"/>
                <a:sym typeface="Cabin"/>
              </a:rPr>
              <a:t>Bốn biến quyết định 0-1 như sau:</a:t>
            </a:r>
          </a:p>
          <a:p>
            <a:pPr marL="755651" lvl="1" indent="-377825" algn="l">
              <a:lnSpc>
                <a:spcPts val="4550"/>
              </a:lnSpc>
              <a:buFont typeface="Arial"/>
              <a:buChar char="•"/>
            </a:pPr>
            <a:r>
              <a:rPr lang="en-US" sz="3500">
                <a:solidFill>
                  <a:srgbClr val="000000"/>
                </a:solidFill>
                <a:latin typeface="Cabin"/>
                <a:ea typeface="Cabin"/>
                <a:cs typeface="Cabin"/>
                <a:sym typeface="Cabin"/>
              </a:rPr>
              <a:t>P = 1 nếu dự án mở rộng nhà máy được chấp nhận; 0 nếu bị từ chối</a:t>
            </a:r>
          </a:p>
          <a:p>
            <a:pPr marL="755651" lvl="1" indent="-377825" algn="l">
              <a:lnSpc>
                <a:spcPts val="4550"/>
              </a:lnSpc>
              <a:buFont typeface="Arial"/>
              <a:buChar char="•"/>
            </a:pPr>
            <a:r>
              <a:rPr lang="en-US" sz="3500">
                <a:solidFill>
                  <a:srgbClr val="000000"/>
                </a:solidFill>
                <a:latin typeface="Cabin"/>
                <a:ea typeface="Cabin"/>
                <a:cs typeface="Cabin"/>
                <a:sym typeface="Cabin"/>
              </a:rPr>
              <a:t>W = 1 nếu dự án mở rộng kho được chấp nhận; 0 nếu bị từ chối</a:t>
            </a:r>
          </a:p>
          <a:p>
            <a:pPr marL="755651" lvl="1" indent="-377825" algn="l">
              <a:lnSpc>
                <a:spcPts val="4550"/>
              </a:lnSpc>
              <a:buFont typeface="Arial"/>
              <a:buChar char="•"/>
            </a:pPr>
            <a:r>
              <a:rPr lang="en-US" sz="3500">
                <a:solidFill>
                  <a:srgbClr val="000000"/>
                </a:solidFill>
                <a:latin typeface="Cabin"/>
                <a:ea typeface="Cabin"/>
                <a:cs typeface="Cabin"/>
                <a:sym typeface="Cabin"/>
              </a:rPr>
              <a:t>M = 1 nếu dự án máy móc mới được chấp nhận; 0 nếu bị từ chối</a:t>
            </a:r>
          </a:p>
          <a:p>
            <a:pPr marL="755651" lvl="1" indent="-377825" algn="l">
              <a:lnSpc>
                <a:spcPts val="4550"/>
              </a:lnSpc>
              <a:buFont typeface="Arial"/>
              <a:buChar char="•"/>
            </a:pPr>
            <a:r>
              <a:rPr lang="en-US" sz="3500">
                <a:solidFill>
                  <a:srgbClr val="000000"/>
                </a:solidFill>
                <a:latin typeface="Cabin"/>
                <a:ea typeface="Cabin"/>
                <a:cs typeface="Cabin"/>
                <a:sym typeface="Cabin"/>
              </a:rPr>
              <a:t>R = 1 nếu dự án nghiên cứu sản phẩm mới được chấp nhận; 0 nếu bị từ chối</a:t>
            </a:r>
          </a:p>
        </p:txBody>
      </p:sp>
      <p:sp>
        <p:nvSpPr>
          <p:cNvPr id="5" name="Freeform 5"/>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6" name="Freeform 6"/>
          <p:cNvSpPr/>
          <p:nvPr/>
        </p:nvSpPr>
        <p:spPr>
          <a:xfrm>
            <a:off x="16114004" y="1243560"/>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7" name="Freeform 7"/>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Tree>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24526" y="1028700"/>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385377" y="4459620"/>
            <a:ext cx="10539030" cy="3725002"/>
          </a:xfrm>
          <a:custGeom>
            <a:avLst/>
            <a:gdLst/>
            <a:ahLst/>
            <a:cxnLst/>
            <a:rect l="l" t="t" r="r" b="b"/>
            <a:pathLst>
              <a:path w="10539030" h="3725002">
                <a:moveTo>
                  <a:pt x="0" y="0"/>
                </a:moveTo>
                <a:lnTo>
                  <a:pt x="10539030" y="0"/>
                </a:lnTo>
                <a:lnTo>
                  <a:pt x="10539030" y="3725002"/>
                </a:lnTo>
                <a:lnTo>
                  <a:pt x="0" y="3725002"/>
                </a:lnTo>
                <a:lnTo>
                  <a:pt x="0" y="0"/>
                </a:lnTo>
                <a:close/>
              </a:path>
            </a:pathLst>
          </a:custGeom>
          <a:blipFill>
            <a:blip r:embed="rId8"/>
            <a:stretch>
              <a:fillRect/>
            </a:stretch>
          </a:blipFill>
        </p:spPr>
      </p:sp>
      <p:sp>
        <p:nvSpPr>
          <p:cNvPr id="6" name="TextBox 6"/>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NGÂN SÁCH VỐN </a:t>
            </a:r>
          </a:p>
        </p:txBody>
      </p:sp>
      <p:sp>
        <p:nvSpPr>
          <p:cNvPr id="7" name="TextBox 7"/>
          <p:cNvSpPr txBox="1"/>
          <p:nvPr/>
        </p:nvSpPr>
        <p:spPr>
          <a:xfrm>
            <a:off x="1028700" y="2236851"/>
            <a:ext cx="16230600" cy="1136650"/>
          </a:xfrm>
          <a:prstGeom prst="rect">
            <a:avLst/>
          </a:prstGeom>
        </p:spPr>
        <p:txBody>
          <a:bodyPr lIns="0" tIns="0" rIns="0" bIns="0" rtlCol="0" anchor="t">
            <a:spAutoFit/>
          </a:bodyPr>
          <a:lstStyle/>
          <a:p>
            <a:pPr algn="l">
              <a:lnSpc>
                <a:spcPts val="4550"/>
              </a:lnSpc>
            </a:pPr>
            <a:r>
              <a:rPr lang="en-US" sz="3500">
                <a:solidFill>
                  <a:srgbClr val="000000"/>
                </a:solidFill>
                <a:latin typeface="Cabin"/>
                <a:ea typeface="Cabin"/>
                <a:cs typeface="Cabin"/>
                <a:sym typeface="Cabin"/>
              </a:rPr>
              <a:t>Trong bài toán lập ngân sách vốn, hàm mục tiêu của công ty là tối đa hóa giá trị hiện tại ròng của các dự án lập ngân sách vốn.</a:t>
            </a:r>
          </a:p>
        </p:txBody>
      </p:sp>
      <p:sp>
        <p:nvSpPr>
          <p:cNvPr id="8" name="TextBox 8"/>
          <p:cNvSpPr txBox="1"/>
          <p:nvPr/>
        </p:nvSpPr>
        <p:spPr>
          <a:xfrm>
            <a:off x="1028700" y="3595886"/>
            <a:ext cx="15155465" cy="565150"/>
          </a:xfrm>
          <a:prstGeom prst="rect">
            <a:avLst/>
          </a:prstGeom>
        </p:spPr>
        <p:txBody>
          <a:bodyPr lIns="0" tIns="0" rIns="0" bIns="0" rtlCol="0" anchor="t">
            <a:spAutoFit/>
          </a:bodyPr>
          <a:lstStyle/>
          <a:p>
            <a:pPr algn="l">
              <a:lnSpc>
                <a:spcPts val="4550"/>
              </a:lnSpc>
            </a:pPr>
            <a:r>
              <a:rPr lang="en-US" sz="3500">
                <a:solidFill>
                  <a:srgbClr val="000000"/>
                </a:solidFill>
                <a:latin typeface="Cabin"/>
                <a:ea typeface="Cabin"/>
                <a:cs typeface="Cabin"/>
                <a:sym typeface="Cabin"/>
              </a:rPr>
              <a:t>Một mô hình lập trình tuyến tính số nguyên 0-1 với đơn vị là nghìn đô la như sau:</a:t>
            </a:r>
          </a:p>
        </p:txBody>
      </p:sp>
    </p:spTree>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131215" y="8249085"/>
            <a:ext cx="1740230" cy="1689605"/>
          </a:xfrm>
          <a:custGeom>
            <a:avLst/>
            <a:gdLst/>
            <a:ahLst/>
            <a:cxnLst/>
            <a:rect l="l" t="t" r="r" b="b"/>
            <a:pathLst>
              <a:path w="1740230" h="1689605">
                <a:moveTo>
                  <a:pt x="0" y="0"/>
                </a:moveTo>
                <a:lnTo>
                  <a:pt x="1740230" y="0"/>
                </a:lnTo>
                <a:lnTo>
                  <a:pt x="1740230" y="1689605"/>
                </a:lnTo>
                <a:lnTo>
                  <a:pt x="0" y="168960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24526" y="1028700"/>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8055281" y="2373564"/>
            <a:ext cx="9607385" cy="5539872"/>
          </a:xfrm>
          <a:custGeom>
            <a:avLst/>
            <a:gdLst/>
            <a:ahLst/>
            <a:cxnLst/>
            <a:rect l="l" t="t" r="r" b="b"/>
            <a:pathLst>
              <a:path w="9607385" h="5539872">
                <a:moveTo>
                  <a:pt x="0" y="0"/>
                </a:moveTo>
                <a:lnTo>
                  <a:pt x="9607384" y="0"/>
                </a:lnTo>
                <a:lnTo>
                  <a:pt x="9607384" y="5539872"/>
                </a:lnTo>
                <a:lnTo>
                  <a:pt x="0" y="5539872"/>
                </a:lnTo>
                <a:lnTo>
                  <a:pt x="0" y="0"/>
                </a:lnTo>
                <a:close/>
              </a:path>
            </a:pathLst>
          </a:custGeom>
          <a:blipFill>
            <a:blip r:embed="rId8"/>
            <a:stretch>
              <a:fillRect l="-1749"/>
            </a:stretch>
          </a:blipFill>
        </p:spPr>
      </p:sp>
      <p:sp>
        <p:nvSpPr>
          <p:cNvPr id="6" name="TextBox 6"/>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NGÂN SÁCH VỐN </a:t>
            </a:r>
          </a:p>
        </p:txBody>
      </p:sp>
      <p:sp>
        <p:nvSpPr>
          <p:cNvPr id="7" name="TextBox 7"/>
          <p:cNvSpPr txBox="1"/>
          <p:nvPr/>
        </p:nvSpPr>
        <p:spPr>
          <a:xfrm>
            <a:off x="446305" y="2841625"/>
            <a:ext cx="7345673" cy="4565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 =&gt; Giải pháp tối ưu là </a:t>
            </a:r>
            <a:r>
              <a:rPr lang="en-US" sz="3500" b="1">
                <a:solidFill>
                  <a:srgbClr val="000000"/>
                </a:solidFill>
                <a:latin typeface="Cabin Bold"/>
                <a:ea typeface="Cabin Bold"/>
                <a:cs typeface="Cabin Bold"/>
                <a:sym typeface="Cabin Bold"/>
              </a:rPr>
              <a:t>P = 1</a:t>
            </a:r>
            <a:r>
              <a:rPr lang="en-US" sz="3500">
                <a:solidFill>
                  <a:srgbClr val="000000"/>
                </a:solidFill>
                <a:latin typeface="Cabin"/>
                <a:ea typeface="Cabin"/>
                <a:cs typeface="Cabin"/>
                <a:sym typeface="Cabin"/>
              </a:rPr>
              <a:t>, </a:t>
            </a:r>
            <a:r>
              <a:rPr lang="en-US" sz="3500" b="1">
                <a:solidFill>
                  <a:srgbClr val="000000"/>
                </a:solidFill>
                <a:latin typeface="Cabin Bold"/>
                <a:ea typeface="Cabin Bold"/>
                <a:cs typeface="Cabin Bold"/>
                <a:sym typeface="Cabin Bold"/>
              </a:rPr>
              <a:t>W = 1</a:t>
            </a:r>
            <a:r>
              <a:rPr lang="en-US" sz="3500">
                <a:solidFill>
                  <a:srgbClr val="000000"/>
                </a:solidFill>
                <a:latin typeface="Cabin"/>
                <a:ea typeface="Cabin"/>
                <a:cs typeface="Cabin"/>
                <a:sym typeface="Cabin"/>
              </a:rPr>
              <a:t>, </a:t>
            </a:r>
            <a:r>
              <a:rPr lang="en-US" sz="3500" b="1">
                <a:solidFill>
                  <a:srgbClr val="000000"/>
                </a:solidFill>
                <a:latin typeface="Cabin Bold"/>
                <a:ea typeface="Cabin Bold"/>
                <a:cs typeface="Cabin Bold"/>
                <a:sym typeface="Cabin Bold"/>
              </a:rPr>
              <a:t>M = 1</a:t>
            </a:r>
            <a:r>
              <a:rPr lang="en-US" sz="3500">
                <a:solidFill>
                  <a:srgbClr val="000000"/>
                </a:solidFill>
                <a:latin typeface="Cabin"/>
                <a:ea typeface="Cabin"/>
                <a:cs typeface="Cabin"/>
                <a:sym typeface="Cabin"/>
              </a:rPr>
              <a:t>, </a:t>
            </a:r>
            <a:r>
              <a:rPr lang="en-US" sz="3500" b="1">
                <a:solidFill>
                  <a:srgbClr val="000000"/>
                </a:solidFill>
                <a:latin typeface="Cabin Bold"/>
                <a:ea typeface="Cabin Bold"/>
                <a:cs typeface="Cabin Bold"/>
                <a:sym typeface="Cabin Bold"/>
              </a:rPr>
              <a:t>R = 0</a:t>
            </a:r>
            <a:r>
              <a:rPr lang="en-US" sz="3500">
                <a:solidFill>
                  <a:srgbClr val="000000"/>
                </a:solidFill>
                <a:latin typeface="Cabin"/>
                <a:ea typeface="Cabin"/>
                <a:cs typeface="Cabin"/>
                <a:sym typeface="Cabin"/>
              </a:rPr>
              <a:t>, với tổng </a:t>
            </a:r>
            <a:r>
              <a:rPr lang="en-US" sz="3500" b="1">
                <a:solidFill>
                  <a:srgbClr val="000000"/>
                </a:solidFill>
                <a:latin typeface="Cabin Bold"/>
                <a:ea typeface="Cabin Bold"/>
                <a:cs typeface="Cabin Bold"/>
                <a:sym typeface="Cabin Bold"/>
              </a:rPr>
              <a:t>giá trị hiện tại ròng ước tính là 140.000 đô la</a:t>
            </a:r>
            <a:r>
              <a:rPr lang="en-US" sz="3500">
                <a:solidFill>
                  <a:srgbClr val="000000"/>
                </a:solidFill>
                <a:latin typeface="Cabin"/>
                <a:ea typeface="Cabin"/>
                <a:cs typeface="Cabin"/>
                <a:sym typeface="Cabin"/>
              </a:rPr>
              <a:t>. </a:t>
            </a:r>
          </a:p>
          <a:p>
            <a:pPr algn="just">
              <a:lnSpc>
                <a:spcPts val="4550"/>
              </a:lnSpc>
            </a:pPr>
            <a:r>
              <a:rPr lang="en-US" sz="3500">
                <a:solidFill>
                  <a:srgbClr val="000000"/>
                </a:solidFill>
                <a:latin typeface="Cabin"/>
                <a:ea typeface="Cabin"/>
                <a:cs typeface="Cabin"/>
                <a:sym typeface="Cabin"/>
              </a:rPr>
              <a:t>=&gt; Do đó, công ty nên tài trợ cho việc mở rộng nhà máy, mở rộng kho hàng và các dự án máy móc mới. Dự án nghiên cứu sản phẩm mới nên được tạm dừng trừ khi có thêm vốn.</a:t>
            </a:r>
          </a:p>
        </p:txBody>
      </p:sp>
    </p:spTree>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367583"/>
            <a:ext cx="8115300" cy="6890717"/>
            <a:chOff x="0" y="0"/>
            <a:chExt cx="756980" cy="642753"/>
          </a:xfrm>
        </p:grpSpPr>
        <p:sp>
          <p:nvSpPr>
            <p:cNvPr id="3" name="Freeform 3"/>
            <p:cNvSpPr/>
            <p:nvPr/>
          </p:nvSpPr>
          <p:spPr>
            <a:xfrm>
              <a:off x="0" y="0"/>
              <a:ext cx="756980" cy="642753"/>
            </a:xfrm>
            <a:custGeom>
              <a:avLst/>
              <a:gdLst/>
              <a:ahLst/>
              <a:cxnLst/>
              <a:rect l="l" t="t" r="r" b="b"/>
              <a:pathLst>
                <a:path w="756980" h="642753">
                  <a:moveTo>
                    <a:pt x="0" y="0"/>
                  </a:moveTo>
                  <a:lnTo>
                    <a:pt x="756980" y="0"/>
                  </a:lnTo>
                  <a:lnTo>
                    <a:pt x="756980" y="642753"/>
                  </a:lnTo>
                  <a:lnTo>
                    <a:pt x="0" y="642753"/>
                  </a:lnTo>
                  <a:close/>
                </a:path>
              </a:pathLst>
            </a:custGeom>
            <a:solidFill>
              <a:srgbClr val="B7CCF6"/>
            </a:solidFill>
            <a:ln w="28575" cap="sq">
              <a:solidFill>
                <a:srgbClr val="242424"/>
              </a:solidFill>
              <a:prstDash val="solid"/>
              <a:miter/>
            </a:ln>
          </p:spPr>
        </p:sp>
        <p:sp>
          <p:nvSpPr>
            <p:cNvPr id="4" name="TextBox 4"/>
            <p:cNvSpPr txBox="1"/>
            <p:nvPr/>
          </p:nvSpPr>
          <p:spPr>
            <a:xfrm>
              <a:off x="0" y="-28575"/>
              <a:ext cx="756980" cy="671328"/>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TextBox 11"/>
          <p:cNvSpPr txBox="1"/>
          <p:nvPr/>
        </p:nvSpPr>
        <p:spPr>
          <a:xfrm>
            <a:off x="821127" y="1900858"/>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12" name="TextBox 12"/>
          <p:cNvSpPr txBox="1"/>
          <p:nvPr/>
        </p:nvSpPr>
        <p:spPr>
          <a:xfrm>
            <a:off x="9629655" y="3511067"/>
            <a:ext cx="7143990" cy="4565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Trong nhiều ứng dụng, chi phí sản xuất có hai thành phần: là </a:t>
            </a:r>
            <a:r>
              <a:rPr lang="en-US" sz="3500" b="1">
                <a:solidFill>
                  <a:srgbClr val="000000"/>
                </a:solidFill>
                <a:latin typeface="Cabin Bold"/>
                <a:ea typeface="Cabin Bold"/>
                <a:cs typeface="Cabin Bold"/>
                <a:sym typeface="Cabin Bold"/>
              </a:rPr>
              <a:t>chi phí cố định</a:t>
            </a:r>
            <a:r>
              <a:rPr lang="en-US" sz="3500">
                <a:solidFill>
                  <a:srgbClr val="000000"/>
                </a:solidFill>
                <a:latin typeface="Cabin"/>
                <a:ea typeface="Cabin"/>
                <a:cs typeface="Cabin"/>
                <a:sym typeface="Cabin"/>
              </a:rPr>
              <a:t> và </a:t>
            </a:r>
            <a:r>
              <a:rPr lang="en-US" sz="3500" b="1">
                <a:solidFill>
                  <a:srgbClr val="000000"/>
                </a:solidFill>
                <a:latin typeface="Cabin Bold"/>
                <a:ea typeface="Cabin Bold"/>
                <a:cs typeface="Cabin Bold"/>
                <a:sym typeface="Cabin Bold"/>
              </a:rPr>
              <a:t>chi phí biến đổi</a:t>
            </a:r>
            <a:r>
              <a:rPr lang="en-US" sz="3500">
                <a:solidFill>
                  <a:srgbClr val="000000"/>
                </a:solidFill>
                <a:latin typeface="Cabin"/>
                <a:ea typeface="Cabin"/>
                <a:cs typeface="Cabin"/>
                <a:sym typeface="Cabin"/>
              </a:rPr>
              <a:t>, liên quan trực tiếp đến số lượng sản xuất. </a:t>
            </a:r>
          </a:p>
          <a:p>
            <a:pPr marL="755651" lvl="1" indent="-377825" algn="l">
              <a:lnSpc>
                <a:spcPts val="4550"/>
              </a:lnSpc>
              <a:buFont typeface="Arial"/>
              <a:buChar char="•"/>
            </a:pPr>
            <a:r>
              <a:rPr lang="en-US" sz="3500">
                <a:solidFill>
                  <a:srgbClr val="000000"/>
                </a:solidFill>
                <a:latin typeface="Cabin"/>
                <a:ea typeface="Cabin"/>
                <a:cs typeface="Cabin"/>
                <a:sym typeface="Cabin"/>
              </a:rPr>
              <a:t>Việc sử dụng các biến 0-1 giúp có thể đưa chi phí thiết lập vào mô hình cho ứng dụng sản xuất.</a:t>
            </a:r>
          </a:p>
        </p:txBody>
      </p:sp>
    </p:spTree>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848401" y="1910383"/>
            <a:ext cx="9807856" cy="6890717"/>
            <a:chOff x="0" y="0"/>
            <a:chExt cx="914859" cy="642753"/>
          </a:xfrm>
        </p:grpSpPr>
        <p:sp>
          <p:nvSpPr>
            <p:cNvPr id="3" name="Freeform 3"/>
            <p:cNvSpPr/>
            <p:nvPr/>
          </p:nvSpPr>
          <p:spPr>
            <a:xfrm>
              <a:off x="0" y="0"/>
              <a:ext cx="914859" cy="642753"/>
            </a:xfrm>
            <a:custGeom>
              <a:avLst/>
              <a:gdLst/>
              <a:ahLst/>
              <a:cxnLst/>
              <a:rect l="l" t="t" r="r" b="b"/>
              <a:pathLst>
                <a:path w="914859" h="642753">
                  <a:moveTo>
                    <a:pt x="0" y="0"/>
                  </a:moveTo>
                  <a:lnTo>
                    <a:pt x="914859" y="0"/>
                  </a:lnTo>
                  <a:lnTo>
                    <a:pt x="914859" y="642753"/>
                  </a:lnTo>
                  <a:lnTo>
                    <a:pt x="0" y="642753"/>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14859" cy="671328"/>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TextBox 11"/>
          <p:cNvSpPr txBox="1"/>
          <p:nvPr/>
        </p:nvSpPr>
        <p:spPr>
          <a:xfrm>
            <a:off x="821127" y="1900858"/>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12" name="TextBox 12"/>
          <p:cNvSpPr txBox="1"/>
          <p:nvPr/>
        </p:nvSpPr>
        <p:spPr>
          <a:xfrm>
            <a:off x="7848401" y="2482367"/>
            <a:ext cx="9807856" cy="5708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Ví dụ về</a:t>
            </a:r>
            <a:r>
              <a:rPr lang="en-US" sz="3500" b="1">
                <a:solidFill>
                  <a:srgbClr val="000000"/>
                </a:solidFill>
                <a:latin typeface="Cabin Bold"/>
                <a:ea typeface="Cabin Bold"/>
                <a:cs typeface="Cabin Bold"/>
                <a:sym typeface="Cabin Bold"/>
              </a:rPr>
              <a:t> bài toán chi phí cố định</a:t>
            </a:r>
            <a:r>
              <a:rPr lang="en-US" sz="3500">
                <a:solidFill>
                  <a:srgbClr val="000000"/>
                </a:solidFill>
                <a:latin typeface="Cabin"/>
                <a:ea typeface="Cabin"/>
                <a:cs typeface="Cabin"/>
                <a:sym typeface="Cabin"/>
              </a:rPr>
              <a:t>, hãy xem xét </a:t>
            </a:r>
            <a:r>
              <a:rPr lang="en-US" sz="3500" b="1">
                <a:solidFill>
                  <a:srgbClr val="000000"/>
                </a:solidFill>
                <a:latin typeface="Cabin Bold"/>
                <a:ea typeface="Cabin Bold"/>
                <a:cs typeface="Cabin Bold"/>
                <a:sym typeface="Cabin Bold"/>
              </a:rPr>
              <a:t>bài toán RMC được thảo luận trong Chương 7 và Chương 8</a:t>
            </a:r>
            <a:r>
              <a:rPr lang="en-US" sz="3500">
                <a:solidFill>
                  <a:srgbClr val="000000"/>
                </a:solidFill>
                <a:latin typeface="Cabin"/>
                <a:ea typeface="Cabin"/>
                <a:cs typeface="Cabin"/>
                <a:sym typeface="Cabin"/>
              </a:rPr>
              <a:t>. Ba nguyên liệu thô được sử dụng để sản xuất ba sản phẩm: một chất phụ gia nhiên liệu, một dung môi nền và một chất lỏng làm sạch thảm. </a:t>
            </a:r>
          </a:p>
          <a:p>
            <a:pPr marL="755651" lvl="1" indent="-377825" algn="l">
              <a:lnSpc>
                <a:spcPts val="4550"/>
              </a:lnSpc>
              <a:buFont typeface="Arial"/>
              <a:buChar char="•"/>
            </a:pPr>
            <a:r>
              <a:rPr lang="en-US" sz="3500">
                <a:solidFill>
                  <a:srgbClr val="000000"/>
                </a:solidFill>
                <a:latin typeface="Cabin"/>
                <a:ea typeface="Cabin"/>
                <a:cs typeface="Cabin"/>
                <a:sym typeface="Cabin"/>
              </a:rPr>
              <a:t>Các biến quyết định sau được sử dụng:</a:t>
            </a:r>
          </a:p>
          <a:p>
            <a:pPr algn="l">
              <a:lnSpc>
                <a:spcPts val="4550"/>
              </a:lnSpc>
            </a:pPr>
            <a:r>
              <a:rPr lang="en-US" sz="3500">
                <a:solidFill>
                  <a:srgbClr val="000000"/>
                </a:solidFill>
                <a:latin typeface="Cabin"/>
                <a:ea typeface="Cabin"/>
                <a:cs typeface="Cabin"/>
                <a:sym typeface="Cabin"/>
              </a:rPr>
              <a:t>         F = tấn phụ gia nhiên liệu được sản xuất</a:t>
            </a:r>
          </a:p>
          <a:p>
            <a:pPr algn="l">
              <a:lnSpc>
                <a:spcPts val="4550"/>
              </a:lnSpc>
            </a:pPr>
            <a:r>
              <a:rPr lang="en-US" sz="3500">
                <a:solidFill>
                  <a:srgbClr val="000000"/>
                </a:solidFill>
                <a:latin typeface="Cabin"/>
                <a:ea typeface="Cabin"/>
                <a:cs typeface="Cabin"/>
                <a:sym typeface="Cabin"/>
              </a:rPr>
              <a:t>         S = tấn gốc dung môi được sản xuất</a:t>
            </a:r>
          </a:p>
          <a:p>
            <a:pPr algn="l">
              <a:lnSpc>
                <a:spcPts val="4550"/>
              </a:lnSpc>
            </a:pPr>
            <a:r>
              <a:rPr lang="en-US" sz="3500">
                <a:solidFill>
                  <a:srgbClr val="000000"/>
                </a:solidFill>
                <a:latin typeface="Cabin"/>
                <a:ea typeface="Cabin"/>
                <a:cs typeface="Cabin"/>
                <a:sym typeface="Cabin"/>
              </a:rPr>
              <a:t>         C = tấn chất lỏng làm sạch thảm được sản xuất</a:t>
            </a:r>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451444" y="1644976"/>
            <a:ext cx="10198381" cy="7764173"/>
            <a:chOff x="0" y="0"/>
            <a:chExt cx="951286" cy="724228"/>
          </a:xfrm>
        </p:grpSpPr>
        <p:sp>
          <p:nvSpPr>
            <p:cNvPr id="3" name="Freeform 3"/>
            <p:cNvSpPr/>
            <p:nvPr/>
          </p:nvSpPr>
          <p:spPr>
            <a:xfrm>
              <a:off x="0" y="0"/>
              <a:ext cx="951286" cy="724228"/>
            </a:xfrm>
            <a:custGeom>
              <a:avLst/>
              <a:gdLst/>
              <a:ahLst/>
              <a:cxnLst/>
              <a:rect l="l" t="t" r="r" b="b"/>
              <a:pathLst>
                <a:path w="951286" h="724228">
                  <a:moveTo>
                    <a:pt x="0" y="0"/>
                  </a:moveTo>
                  <a:lnTo>
                    <a:pt x="951286" y="0"/>
                  </a:lnTo>
                  <a:lnTo>
                    <a:pt x="951286" y="724228"/>
                  </a:lnTo>
                  <a:lnTo>
                    <a:pt x="0" y="724228"/>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51286" cy="752803"/>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TextBox 11"/>
          <p:cNvSpPr txBox="1"/>
          <p:nvPr/>
        </p:nvSpPr>
        <p:spPr>
          <a:xfrm>
            <a:off x="821127" y="1900858"/>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12" name="TextBox 12"/>
          <p:cNvSpPr txBox="1"/>
          <p:nvPr/>
        </p:nvSpPr>
        <p:spPr>
          <a:xfrm>
            <a:off x="7451444" y="1796438"/>
            <a:ext cx="9979306" cy="74231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Đóng góp lợi nhuận là 40 đô la cho mỗi tấn phụ gia nhiên liệu, 30 đô la cho mỗi tấn gốc dung môi và 50 đô la cho mỗi tấn chất lỏng làm sạch thảm. </a:t>
            </a:r>
          </a:p>
          <a:p>
            <a:pPr marL="755651" lvl="1" indent="-377825" algn="l">
              <a:lnSpc>
                <a:spcPts val="4550"/>
              </a:lnSpc>
              <a:buFont typeface="Arial"/>
              <a:buChar char="•"/>
            </a:pPr>
            <a:r>
              <a:rPr lang="en-US" sz="3500">
                <a:solidFill>
                  <a:srgbClr val="000000"/>
                </a:solidFill>
                <a:latin typeface="Cabin"/>
                <a:ea typeface="Cabin"/>
                <a:cs typeface="Cabin"/>
                <a:sym typeface="Cabin"/>
              </a:rPr>
              <a:t>Mỗi tấn phụ gia nhiên liệu là hỗn hợp của 0,4 tấn vật liệu 1 và 0,6 tấn vật liệu 3. </a:t>
            </a:r>
          </a:p>
          <a:p>
            <a:pPr marL="755651" lvl="1" indent="-377825" algn="l">
              <a:lnSpc>
                <a:spcPts val="4550"/>
              </a:lnSpc>
              <a:buFont typeface="Arial"/>
              <a:buChar char="•"/>
            </a:pPr>
            <a:r>
              <a:rPr lang="en-US" sz="3500">
                <a:solidFill>
                  <a:srgbClr val="000000"/>
                </a:solidFill>
                <a:latin typeface="Cabin"/>
                <a:ea typeface="Cabin"/>
                <a:cs typeface="Cabin"/>
                <a:sym typeface="Cabin"/>
              </a:rPr>
              <a:t>Mỗi tấn dung môi gốc cần 0,5 tấn vật liệu 1, 0,2 tấn vật liệu 2 và 0,3 tấn vật liệu 3. </a:t>
            </a:r>
          </a:p>
          <a:p>
            <a:pPr marL="755651" lvl="1" indent="-377825" algn="l">
              <a:lnSpc>
                <a:spcPts val="4550"/>
              </a:lnSpc>
              <a:buFont typeface="Arial"/>
              <a:buChar char="•"/>
            </a:pPr>
            <a:r>
              <a:rPr lang="en-US" sz="3500">
                <a:solidFill>
                  <a:srgbClr val="000000"/>
                </a:solidFill>
                <a:latin typeface="Cabin"/>
                <a:ea typeface="Cabin"/>
                <a:cs typeface="Cabin"/>
                <a:sym typeface="Cabin"/>
              </a:rPr>
              <a:t>Mỗi tấn dung dịch vệ sinh thảm là hỗn hợp của 0,6 tấn vật liệu 1, 0,1 tấn vật liệu 2 và 0,3 tấn vật liệu 3. </a:t>
            </a:r>
          </a:p>
          <a:p>
            <a:pPr marL="755651" lvl="1" indent="-377825" algn="l">
              <a:lnSpc>
                <a:spcPts val="4550"/>
              </a:lnSpc>
              <a:buFont typeface="Arial"/>
              <a:buChar char="•"/>
            </a:pPr>
            <a:r>
              <a:rPr lang="en-US" sz="3500">
                <a:solidFill>
                  <a:srgbClr val="000000"/>
                </a:solidFill>
                <a:latin typeface="Cabin"/>
                <a:ea typeface="Cabin"/>
                <a:cs typeface="Cabin"/>
                <a:sym typeface="Cabin"/>
              </a:rPr>
              <a:t>RMC có 20 tấn vật liệu 1, 5 tấn vật liệu 2 và 21 tấn vật liệu 3 và muốn xác định số lượng sản xuất tối ưu cho giai đoạn lập kế hoạch sắp tới.</a:t>
            </a:r>
          </a:p>
        </p:txBody>
      </p:sp>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CF6"/>
        </a:solidFill>
        <a:effectLst/>
      </p:bgPr>
    </p:bg>
    <p:spTree>
      <p:nvGrpSpPr>
        <p:cNvPr id="1" name=""/>
        <p:cNvGrpSpPr/>
        <p:nvPr/>
      </p:nvGrpSpPr>
      <p:grpSpPr>
        <a:xfrm>
          <a:off x="0" y="0"/>
          <a:ext cx="0" cy="0"/>
          <a:chOff x="0" y="0"/>
          <a:chExt cx="0" cy="0"/>
        </a:xfrm>
      </p:grpSpPr>
      <p:grpSp>
        <p:nvGrpSpPr>
          <p:cNvPr id="2" name="Group 2"/>
          <p:cNvGrpSpPr/>
          <p:nvPr/>
        </p:nvGrpSpPr>
        <p:grpSpPr>
          <a:xfrm>
            <a:off x="-187911" y="3226668"/>
            <a:ext cx="18663821" cy="7385237"/>
            <a:chOff x="0" y="0"/>
            <a:chExt cx="18723676" cy="7408921"/>
          </a:xfrm>
        </p:grpSpPr>
        <p:sp>
          <p:nvSpPr>
            <p:cNvPr id="3" name="Freeform 3"/>
            <p:cNvSpPr/>
            <p:nvPr/>
          </p:nvSpPr>
          <p:spPr>
            <a:xfrm>
              <a:off x="0" y="0"/>
              <a:ext cx="18723676" cy="7408921"/>
            </a:xfrm>
            <a:custGeom>
              <a:avLst/>
              <a:gdLst/>
              <a:ahLst/>
              <a:cxnLst/>
              <a:rect l="l" t="t" r="r" b="b"/>
              <a:pathLst>
                <a:path w="18723676" h="7408921">
                  <a:moveTo>
                    <a:pt x="0" y="0"/>
                  </a:moveTo>
                  <a:lnTo>
                    <a:pt x="18723676" y="0"/>
                  </a:lnTo>
                  <a:lnTo>
                    <a:pt x="18723676" y="7408921"/>
                  </a:lnTo>
                  <a:lnTo>
                    <a:pt x="0" y="7408921"/>
                  </a:lnTo>
                  <a:close/>
                </a:path>
              </a:pathLst>
            </a:custGeom>
            <a:solidFill>
              <a:srgbClr val="F5F5F5"/>
            </a:solidFill>
            <a:ln w="28575" cap="sq">
              <a:solidFill>
                <a:srgbClr val="242424"/>
              </a:solidFill>
              <a:prstDash val="solid"/>
              <a:miter/>
            </a:ln>
          </p:spPr>
        </p:sp>
        <p:sp>
          <p:nvSpPr>
            <p:cNvPr id="4" name="TextBox 4"/>
            <p:cNvSpPr txBox="1"/>
            <p:nvPr/>
          </p:nvSpPr>
          <p:spPr>
            <a:xfrm>
              <a:off x="0" y="-47625"/>
              <a:ext cx="18723676" cy="7456546"/>
            </a:xfrm>
            <a:prstGeom prst="rect">
              <a:avLst/>
            </a:prstGeom>
          </p:spPr>
          <p:txBody>
            <a:bodyPr lIns="50800" tIns="50800" rIns="50800" bIns="50800" rtlCol="0" anchor="ctr"/>
            <a:lstStyle/>
            <a:p>
              <a:pPr marL="0" lvl="1" indent="0" algn="l">
                <a:lnSpc>
                  <a:spcPts val="3780"/>
                </a:lnSpc>
                <a:spcBef>
                  <a:spcPct val="0"/>
                </a:spcBef>
              </a:pPr>
              <a:endParaRPr/>
            </a:p>
          </p:txBody>
        </p:sp>
      </p:grpSp>
      <p:sp>
        <p:nvSpPr>
          <p:cNvPr id="5" name="Freeform 5"/>
          <p:cNvSpPr/>
          <p:nvPr/>
        </p:nvSpPr>
        <p:spPr>
          <a:xfrm>
            <a:off x="3793297" y="3981614"/>
            <a:ext cx="11786349" cy="5464580"/>
          </a:xfrm>
          <a:custGeom>
            <a:avLst/>
            <a:gdLst/>
            <a:ahLst/>
            <a:cxnLst/>
            <a:rect l="l" t="t" r="r" b="b"/>
            <a:pathLst>
              <a:path w="11786349" h="5464580">
                <a:moveTo>
                  <a:pt x="0" y="0"/>
                </a:moveTo>
                <a:lnTo>
                  <a:pt x="11786350" y="0"/>
                </a:lnTo>
                <a:lnTo>
                  <a:pt x="11786350" y="5464580"/>
                </a:lnTo>
                <a:lnTo>
                  <a:pt x="0" y="5464580"/>
                </a:lnTo>
                <a:lnTo>
                  <a:pt x="0" y="0"/>
                </a:lnTo>
                <a:close/>
              </a:path>
            </a:pathLst>
          </a:custGeom>
          <a:blipFill>
            <a:blip r:embed="rId2"/>
            <a:stretch>
              <a:fillRect/>
            </a:stretch>
          </a:blipFill>
        </p:spPr>
      </p:sp>
      <p:sp>
        <p:nvSpPr>
          <p:cNvPr id="6" name="TextBox 6"/>
          <p:cNvSpPr txBox="1"/>
          <p:nvPr/>
        </p:nvSpPr>
        <p:spPr>
          <a:xfrm>
            <a:off x="572809" y="758981"/>
            <a:ext cx="17593866" cy="17081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Lập trình tuyến tính có </a:t>
            </a:r>
            <a:r>
              <a:rPr lang="en-US" sz="3500" b="1">
                <a:solidFill>
                  <a:srgbClr val="000000"/>
                </a:solidFill>
                <a:latin typeface="Cabin Bold"/>
                <a:ea typeface="Cabin Bold"/>
                <a:cs typeface="Cabin Bold"/>
                <a:sym typeface="Cabin Bold"/>
              </a:rPr>
              <a:t>một hoặc nhiều biến</a:t>
            </a:r>
            <a:r>
              <a:rPr lang="en-US" sz="3500">
                <a:solidFill>
                  <a:srgbClr val="000000"/>
                </a:solidFill>
                <a:latin typeface="Cabin"/>
                <a:ea typeface="Cabin"/>
                <a:cs typeface="Cabin"/>
                <a:sym typeface="Cabin"/>
              </a:rPr>
              <a:t> được yêu cầu là </a:t>
            </a:r>
            <a:r>
              <a:rPr lang="en-US" sz="3500" b="1">
                <a:solidFill>
                  <a:srgbClr val="000000"/>
                </a:solidFill>
                <a:latin typeface="Cabin Bold"/>
                <a:ea typeface="Cabin Bold"/>
                <a:cs typeface="Cabin Bold"/>
                <a:sym typeface="Cabin Bold"/>
              </a:rPr>
              <a:t>số nguyên. </a:t>
            </a:r>
          </a:p>
          <a:p>
            <a:pPr marL="755651" lvl="1" indent="-377825" algn="just">
              <a:lnSpc>
                <a:spcPts val="4550"/>
              </a:lnSpc>
              <a:buFont typeface="Arial"/>
              <a:buChar char="•"/>
            </a:pPr>
            <a:r>
              <a:rPr lang="en-US" sz="3500">
                <a:solidFill>
                  <a:srgbClr val="000000"/>
                </a:solidFill>
                <a:latin typeface="Cabin"/>
                <a:ea typeface="Cabin"/>
                <a:cs typeface="Cabin"/>
                <a:sym typeface="Cabin"/>
              </a:rPr>
              <a:t>Nếu </a:t>
            </a:r>
            <a:r>
              <a:rPr lang="en-US" sz="3500" b="1" i="1">
                <a:solidFill>
                  <a:srgbClr val="000000"/>
                </a:solidFill>
                <a:latin typeface="Cabin Bold Italics"/>
                <a:ea typeface="Cabin Bold Italics"/>
                <a:cs typeface="Cabin Bold Italics"/>
                <a:sym typeface="Cabin Bold Italics"/>
              </a:rPr>
              <a:t>tất cả các biến được yêu cầu là số nguyên</a:t>
            </a:r>
            <a:r>
              <a:rPr lang="en-US" sz="3500">
                <a:solidFill>
                  <a:srgbClr val="000000"/>
                </a:solidFill>
                <a:latin typeface="Cabin"/>
                <a:ea typeface="Cabin"/>
                <a:cs typeface="Cabin"/>
                <a:sym typeface="Cabin"/>
              </a:rPr>
              <a:t> =&gt; </a:t>
            </a:r>
            <a:r>
              <a:rPr lang="en-US" sz="3500" b="1" i="1">
                <a:solidFill>
                  <a:srgbClr val="000000"/>
                </a:solidFill>
                <a:latin typeface="Cabin Bold Italics"/>
                <a:ea typeface="Cabin Bold Italics"/>
                <a:cs typeface="Cabin Bold Italics"/>
                <a:sym typeface="Cabin Bold Italics"/>
              </a:rPr>
              <a:t>chương trình tuyến tính toàn số nguyên</a:t>
            </a:r>
            <a:r>
              <a:rPr lang="en-US" sz="3500">
                <a:solidFill>
                  <a:srgbClr val="000000"/>
                </a:solidFill>
                <a:latin typeface="Cabin"/>
                <a:ea typeface="Cabin"/>
                <a:cs typeface="Cabin"/>
                <a:sym typeface="Cabin"/>
              </a:rPr>
              <a:t>. </a:t>
            </a:r>
          </a:p>
          <a:p>
            <a:pPr marL="755651" lvl="1" indent="-377825" algn="just">
              <a:lnSpc>
                <a:spcPts val="4550"/>
              </a:lnSpc>
              <a:buFont typeface="Arial"/>
              <a:buChar char="•"/>
            </a:pPr>
            <a:r>
              <a:rPr lang="en-US" sz="3500">
                <a:solidFill>
                  <a:srgbClr val="000000"/>
                </a:solidFill>
                <a:latin typeface="Cabin"/>
                <a:ea typeface="Cabin"/>
                <a:cs typeface="Cabin"/>
                <a:sym typeface="Cabin"/>
              </a:rPr>
              <a:t>Sau đây là mô hình lập trình tuyến tính hai biến, toàn số nguyên:</a:t>
            </a:r>
          </a:p>
        </p:txBody>
      </p:sp>
      <p:sp>
        <p:nvSpPr>
          <p:cNvPr id="7" name="Freeform 7"/>
          <p:cNvSpPr/>
          <p:nvPr/>
        </p:nvSpPr>
        <p:spPr>
          <a:xfrm rot="871148">
            <a:off x="534593" y="6583206"/>
            <a:ext cx="2724110" cy="3525319"/>
          </a:xfrm>
          <a:custGeom>
            <a:avLst/>
            <a:gdLst/>
            <a:ahLst/>
            <a:cxnLst/>
            <a:rect l="l" t="t" r="r" b="b"/>
            <a:pathLst>
              <a:path w="2724110" h="3525319">
                <a:moveTo>
                  <a:pt x="0" y="0"/>
                </a:moveTo>
                <a:lnTo>
                  <a:pt x="2724111" y="0"/>
                </a:lnTo>
                <a:lnTo>
                  <a:pt x="2724111" y="3525319"/>
                </a:lnTo>
                <a:lnTo>
                  <a:pt x="0" y="352531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8" name="Freeform 8"/>
          <p:cNvSpPr/>
          <p:nvPr/>
        </p:nvSpPr>
        <p:spPr>
          <a:xfrm>
            <a:off x="14949786" y="3448161"/>
            <a:ext cx="1259722" cy="1996678"/>
          </a:xfrm>
          <a:custGeom>
            <a:avLst/>
            <a:gdLst/>
            <a:ahLst/>
            <a:cxnLst/>
            <a:rect l="l" t="t" r="r" b="b"/>
            <a:pathLst>
              <a:path w="1259722" h="1996678">
                <a:moveTo>
                  <a:pt x="0" y="0"/>
                </a:moveTo>
                <a:lnTo>
                  <a:pt x="1259722" y="0"/>
                </a:lnTo>
                <a:lnTo>
                  <a:pt x="1259722" y="1996679"/>
                </a:lnTo>
                <a:lnTo>
                  <a:pt x="0" y="1996679"/>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Tree>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244144" y="4124274"/>
            <a:ext cx="9647019" cy="4010243"/>
          </a:xfrm>
          <a:custGeom>
            <a:avLst/>
            <a:gdLst/>
            <a:ahLst/>
            <a:cxnLst/>
            <a:rect l="l" t="t" r="r" b="b"/>
            <a:pathLst>
              <a:path w="9647019" h="4010243">
                <a:moveTo>
                  <a:pt x="0" y="0"/>
                </a:moveTo>
                <a:lnTo>
                  <a:pt x="9647018" y="0"/>
                </a:lnTo>
                <a:lnTo>
                  <a:pt x="9647018" y="4010243"/>
                </a:lnTo>
                <a:lnTo>
                  <a:pt x="0" y="4010243"/>
                </a:lnTo>
                <a:lnTo>
                  <a:pt x="0" y="0"/>
                </a:lnTo>
                <a:close/>
              </a:path>
            </a:pathLst>
          </a:custGeom>
          <a:blipFill>
            <a:blip r:embed="rId8"/>
            <a:stretch>
              <a:fillRect/>
            </a:stretch>
          </a:blipFill>
        </p:spPr>
      </p:sp>
      <p:sp>
        <p:nvSpPr>
          <p:cNvPr id="6" name="TextBox 6"/>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7" name="TextBox 7"/>
          <p:cNvSpPr txBox="1"/>
          <p:nvPr/>
        </p:nvSpPr>
        <p:spPr>
          <a:xfrm>
            <a:off x="3496449" y="2732062"/>
            <a:ext cx="11295102" cy="565150"/>
          </a:xfrm>
          <a:prstGeom prst="rect">
            <a:avLst/>
          </a:prstGeom>
        </p:spPr>
        <p:txBody>
          <a:bodyPr lIns="0" tIns="0" rIns="0" bIns="0" rtlCol="0" anchor="t">
            <a:spAutoFit/>
          </a:bodyPr>
          <a:lstStyle/>
          <a:p>
            <a:pPr algn="l">
              <a:lnSpc>
                <a:spcPts val="4550"/>
              </a:lnSpc>
            </a:pPr>
            <a:r>
              <a:rPr lang="en-US" sz="3500">
                <a:solidFill>
                  <a:srgbClr val="000000"/>
                </a:solidFill>
                <a:latin typeface="Cabin"/>
                <a:ea typeface="Cabin"/>
                <a:cs typeface="Cabin"/>
                <a:sym typeface="Cabin"/>
              </a:rPr>
              <a:t>Mô hình lập trình tuyến tính của bài toán RMC được thể hiện:</a:t>
            </a:r>
          </a:p>
        </p:txBody>
      </p:sp>
    </p:spTree>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085101" y="4186860"/>
            <a:ext cx="11301259" cy="5071440"/>
          </a:xfrm>
          <a:custGeom>
            <a:avLst/>
            <a:gdLst/>
            <a:ahLst/>
            <a:cxnLst/>
            <a:rect l="l" t="t" r="r" b="b"/>
            <a:pathLst>
              <a:path w="11301259" h="5071440">
                <a:moveTo>
                  <a:pt x="0" y="0"/>
                </a:moveTo>
                <a:lnTo>
                  <a:pt x="11301259" y="0"/>
                </a:lnTo>
                <a:lnTo>
                  <a:pt x="11301259" y="5071440"/>
                </a:lnTo>
                <a:lnTo>
                  <a:pt x="0" y="5071440"/>
                </a:lnTo>
                <a:lnTo>
                  <a:pt x="0" y="0"/>
                </a:lnTo>
                <a:close/>
              </a:path>
            </a:pathLst>
          </a:custGeom>
          <a:blipFill>
            <a:blip r:embed="rId8"/>
            <a:stretch>
              <a:fillRect/>
            </a:stretch>
          </a:blipFill>
        </p:spPr>
      </p:sp>
      <p:sp>
        <p:nvSpPr>
          <p:cNvPr id="6" name="TextBox 6"/>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7" name="TextBox 7"/>
          <p:cNvSpPr txBox="1"/>
          <p:nvPr/>
        </p:nvSpPr>
        <p:spPr>
          <a:xfrm>
            <a:off x="2589490" y="2278783"/>
            <a:ext cx="14292482" cy="17081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Sử dụng Excel Solver, thu được một giải pháp tối ưu bao gồm 27,5 tấn phụ gia nhiên liệu, 0 tấn gốc dung môi và 15 tấn chất lỏng làm sạch thảm, với giá trị là 1850 đô la. (Hình 11.5).</a:t>
            </a:r>
          </a:p>
        </p:txBody>
      </p:sp>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424526" y="368553"/>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3466775" y="3284679"/>
            <a:ext cx="11434567" cy="1858821"/>
          </a:xfrm>
          <a:custGeom>
            <a:avLst/>
            <a:gdLst/>
            <a:ahLst/>
            <a:cxnLst/>
            <a:rect l="l" t="t" r="r" b="b"/>
            <a:pathLst>
              <a:path w="11434567" h="1858821">
                <a:moveTo>
                  <a:pt x="0" y="0"/>
                </a:moveTo>
                <a:lnTo>
                  <a:pt x="11434567" y="0"/>
                </a:lnTo>
                <a:lnTo>
                  <a:pt x="11434567" y="1858821"/>
                </a:lnTo>
                <a:lnTo>
                  <a:pt x="0" y="1858821"/>
                </a:lnTo>
                <a:lnTo>
                  <a:pt x="0" y="0"/>
                </a:lnTo>
                <a:close/>
              </a:path>
            </a:pathLst>
          </a:custGeom>
          <a:blipFill>
            <a:blip r:embed="rId4"/>
            <a:stretch>
              <a:fillRect/>
            </a:stretch>
          </a:blipFill>
        </p:spPr>
      </p:sp>
      <p:sp>
        <p:nvSpPr>
          <p:cNvPr id="4" name="TextBox 4"/>
          <p:cNvSpPr txBox="1"/>
          <p:nvPr/>
        </p:nvSpPr>
        <p:spPr>
          <a:xfrm>
            <a:off x="1068758" y="5619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5" name="TextBox 5"/>
          <p:cNvSpPr txBox="1"/>
          <p:nvPr/>
        </p:nvSpPr>
        <p:spPr>
          <a:xfrm>
            <a:off x="1068758" y="1447800"/>
            <a:ext cx="16230600" cy="17081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Công thức lập trình tuyến tính này của bài toán RMC không bao gồm chi phí cố định cho việc thiết lập sản xuất các sản phẩm. Giả sử có dữ liệu sau đây liên quan đến chi phí thiết lập và số lượng sản xuất tối đa cho mỗi sản phẩm trong ba sản phẩm:</a:t>
            </a:r>
          </a:p>
        </p:txBody>
      </p:sp>
      <p:sp>
        <p:nvSpPr>
          <p:cNvPr id="6" name="TextBox 6"/>
          <p:cNvSpPr txBox="1"/>
          <p:nvPr/>
        </p:nvSpPr>
        <p:spPr>
          <a:xfrm>
            <a:off x="1068758" y="5238750"/>
            <a:ext cx="16764220" cy="39941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Tính linh hoạt của mô hình do các biến 0-1 cung cấp hiện có thể được sử dụng để kết hợp chi phí thiết lập cố định vào mô hình sản xuất. Các biến 0-1 được định nghĩa như sau:</a:t>
            </a:r>
          </a:p>
          <a:p>
            <a:pPr marL="755651" lvl="1" indent="-377825" algn="just">
              <a:lnSpc>
                <a:spcPts val="4550"/>
              </a:lnSpc>
              <a:buFont typeface="Arial"/>
              <a:buChar char="•"/>
            </a:pPr>
            <a:r>
              <a:rPr lang="en-US" sz="3500">
                <a:solidFill>
                  <a:srgbClr val="000000"/>
                </a:solidFill>
                <a:latin typeface="Cabin"/>
                <a:ea typeface="Cabin"/>
                <a:cs typeface="Cabin"/>
                <a:sym typeface="Cabin"/>
              </a:rPr>
              <a:t>SF = 1 nếu phụ gia nhiên liệu được sản xuất; 0 nếu không</a:t>
            </a:r>
          </a:p>
          <a:p>
            <a:pPr marL="755651" lvl="1" indent="-377825" algn="just">
              <a:lnSpc>
                <a:spcPts val="4550"/>
              </a:lnSpc>
              <a:buFont typeface="Arial"/>
              <a:buChar char="•"/>
            </a:pPr>
            <a:r>
              <a:rPr lang="en-US" sz="3500">
                <a:solidFill>
                  <a:srgbClr val="000000"/>
                </a:solidFill>
                <a:latin typeface="Cabin"/>
                <a:ea typeface="Cabin"/>
                <a:cs typeface="Cabin"/>
                <a:sym typeface="Cabin"/>
              </a:rPr>
              <a:t>SS = 1 nếu gốc dung môi được sản xuất; 0 nếu không</a:t>
            </a:r>
          </a:p>
          <a:p>
            <a:pPr marL="755651" lvl="1" indent="-377825" algn="just">
              <a:lnSpc>
                <a:spcPts val="4550"/>
              </a:lnSpc>
              <a:buFont typeface="Arial"/>
              <a:buChar char="•"/>
            </a:pPr>
            <a:r>
              <a:rPr lang="en-US" sz="3500">
                <a:solidFill>
                  <a:srgbClr val="000000"/>
                </a:solidFill>
                <a:latin typeface="Cabin"/>
                <a:ea typeface="Cabin"/>
                <a:cs typeface="Cabin"/>
                <a:sym typeface="Cabin"/>
              </a:rPr>
              <a:t>SC = 1 nếu chất lỏng làm sạch thảm được sản xuất; 0 nếu không</a:t>
            </a:r>
          </a:p>
          <a:p>
            <a:pPr algn="just">
              <a:lnSpc>
                <a:spcPts val="4550"/>
              </a:lnSpc>
            </a:pPr>
            <a:r>
              <a:rPr lang="en-US" sz="3500">
                <a:solidFill>
                  <a:srgbClr val="000000"/>
                </a:solidFill>
                <a:latin typeface="Cabin"/>
                <a:ea typeface="Cabin"/>
                <a:cs typeface="Cabin"/>
                <a:sym typeface="Cabin"/>
              </a:rPr>
              <a:t>Sử dụng các biến thiết lập này, tổng chi phí thiết lập là</a:t>
            </a:r>
          </a:p>
          <a:p>
            <a:pPr marL="755651" lvl="1" indent="-377825" algn="just">
              <a:lnSpc>
                <a:spcPts val="4550"/>
              </a:lnSpc>
              <a:buFont typeface="Arial"/>
              <a:buChar char="•"/>
            </a:pPr>
            <a:r>
              <a:rPr lang="en-US" sz="3500">
                <a:solidFill>
                  <a:srgbClr val="000000"/>
                </a:solidFill>
                <a:latin typeface="Cabin"/>
                <a:ea typeface="Cabin"/>
                <a:cs typeface="Cabin"/>
                <a:sym typeface="Cabin"/>
              </a:rPr>
              <a:t>200SF + 50SS + 400SC</a:t>
            </a:r>
          </a:p>
        </p:txBody>
      </p:sp>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7263638" y="6099776"/>
            <a:ext cx="3760724" cy="702684"/>
          </a:xfrm>
          <a:custGeom>
            <a:avLst/>
            <a:gdLst/>
            <a:ahLst/>
            <a:cxnLst/>
            <a:rect l="l" t="t" r="r" b="b"/>
            <a:pathLst>
              <a:path w="3760724" h="702684">
                <a:moveTo>
                  <a:pt x="0" y="0"/>
                </a:moveTo>
                <a:lnTo>
                  <a:pt x="3760724" y="0"/>
                </a:lnTo>
                <a:lnTo>
                  <a:pt x="3760724" y="702684"/>
                </a:lnTo>
                <a:lnTo>
                  <a:pt x="0" y="702684"/>
                </a:lnTo>
                <a:lnTo>
                  <a:pt x="0" y="0"/>
                </a:lnTo>
                <a:close/>
              </a:path>
            </a:pathLst>
          </a:custGeom>
          <a:blipFill>
            <a:blip r:embed="rId4"/>
            <a:stretch>
              <a:fillRect l="-6208"/>
            </a:stretch>
          </a:blipFill>
        </p:spPr>
      </p:sp>
      <p:sp>
        <p:nvSpPr>
          <p:cNvPr id="4" name="Freeform 4"/>
          <p:cNvSpPr/>
          <p:nvPr/>
        </p:nvSpPr>
        <p:spPr>
          <a:xfrm>
            <a:off x="7303697" y="6802460"/>
            <a:ext cx="3760724" cy="2080400"/>
          </a:xfrm>
          <a:custGeom>
            <a:avLst/>
            <a:gdLst/>
            <a:ahLst/>
            <a:cxnLst/>
            <a:rect l="l" t="t" r="r" b="b"/>
            <a:pathLst>
              <a:path w="3760724" h="2080400">
                <a:moveTo>
                  <a:pt x="0" y="0"/>
                </a:moveTo>
                <a:lnTo>
                  <a:pt x="3760723" y="0"/>
                </a:lnTo>
                <a:lnTo>
                  <a:pt x="3760723" y="2080400"/>
                </a:lnTo>
                <a:lnTo>
                  <a:pt x="0" y="2080400"/>
                </a:lnTo>
                <a:lnTo>
                  <a:pt x="0" y="0"/>
                </a:lnTo>
                <a:close/>
              </a:path>
            </a:pathLst>
          </a:custGeom>
          <a:blipFill>
            <a:blip r:embed="rId5"/>
            <a:stretch>
              <a:fillRect/>
            </a:stretch>
          </a:blipFill>
        </p:spPr>
      </p:sp>
      <p:sp>
        <p:nvSpPr>
          <p:cNvPr id="5" name="TextBox 5"/>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6" name="TextBox 6"/>
          <p:cNvSpPr txBox="1"/>
          <p:nvPr/>
        </p:nvSpPr>
        <p:spPr>
          <a:xfrm>
            <a:off x="1068758" y="2175365"/>
            <a:ext cx="16230600" cy="1136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Bây giờ có thể viết lại hàm mục tiêu để bao gồm chi phí thiết lập. Do đó, hàm mục tiêu lợi nhuận ròng trở thành: Max 40F + 30S + 50C - 200SF - 50SS - 400SC</a:t>
            </a:r>
          </a:p>
        </p:txBody>
      </p:sp>
      <p:sp>
        <p:nvSpPr>
          <p:cNvPr id="7" name="TextBox 7"/>
          <p:cNvSpPr txBox="1"/>
          <p:nvPr/>
        </p:nvSpPr>
        <p:spPr>
          <a:xfrm>
            <a:off x="1068758" y="3816840"/>
            <a:ext cx="16230600" cy="17081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Tiếp theo, phải viết các ràng buộc về năng lực sản xuất sao cho nếu một biến thiết lập bằng 0, thì không được phép sản xuất sản phẩm tương ứng và nếu một biến thiết lập bằng 1, thì được phép sản xuất đến số lượng tối đa.  </a:t>
            </a:r>
          </a:p>
        </p:txBody>
      </p:sp>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2247717" y="3796471"/>
            <a:ext cx="13792567" cy="5115441"/>
          </a:xfrm>
          <a:custGeom>
            <a:avLst/>
            <a:gdLst/>
            <a:ahLst/>
            <a:cxnLst/>
            <a:rect l="l" t="t" r="r" b="b"/>
            <a:pathLst>
              <a:path w="13792567" h="5115441">
                <a:moveTo>
                  <a:pt x="0" y="0"/>
                </a:moveTo>
                <a:lnTo>
                  <a:pt x="13792566" y="0"/>
                </a:lnTo>
                <a:lnTo>
                  <a:pt x="13792566" y="5115440"/>
                </a:lnTo>
                <a:lnTo>
                  <a:pt x="0" y="5115440"/>
                </a:lnTo>
                <a:lnTo>
                  <a:pt x="0" y="0"/>
                </a:lnTo>
                <a:close/>
              </a:path>
            </a:pathLst>
          </a:custGeom>
          <a:blipFill>
            <a:blip r:embed="rId4"/>
            <a:stretch>
              <a:fillRect/>
            </a:stretch>
          </a:blipFill>
        </p:spPr>
      </p:sp>
      <p:sp>
        <p:nvSpPr>
          <p:cNvPr id="4" name="TextBox 4"/>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5" name="TextBox 5"/>
          <p:cNvSpPr txBox="1"/>
          <p:nvPr/>
        </p:nvSpPr>
        <p:spPr>
          <a:xfrm>
            <a:off x="1068758" y="2175365"/>
            <a:ext cx="16230600" cy="1136650"/>
          </a:xfrm>
          <a:prstGeom prst="rect">
            <a:avLst/>
          </a:prstGeom>
        </p:spPr>
        <p:txBody>
          <a:bodyPr lIns="0" tIns="0" rIns="0" bIns="0" rtlCol="0" anchor="t">
            <a:spAutoFit/>
          </a:bodyPr>
          <a:lstStyle/>
          <a:p>
            <a:pPr algn="l">
              <a:lnSpc>
                <a:spcPts val="4550"/>
              </a:lnSpc>
            </a:pPr>
            <a:r>
              <a:rPr lang="en-US" sz="3500">
                <a:solidFill>
                  <a:srgbClr val="000000"/>
                </a:solidFill>
                <a:latin typeface="Cabin"/>
                <a:ea typeface="Cabin"/>
                <a:cs typeface="Cabin"/>
                <a:sym typeface="Cabin"/>
              </a:rPr>
              <a:t>Việc di chuyển tất cả các biến sang vế trái của các ràng buộc sẽ cung cấp mô hình chi phí cố định sau cho vấn đề RMC:</a:t>
            </a:r>
          </a:p>
        </p:txBody>
      </p:sp>
    </p:spTree>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828815" y="2511594"/>
            <a:ext cx="8918622" cy="5708866"/>
          </a:xfrm>
          <a:custGeom>
            <a:avLst/>
            <a:gdLst/>
            <a:ahLst/>
            <a:cxnLst/>
            <a:rect l="l" t="t" r="r" b="b"/>
            <a:pathLst>
              <a:path w="8918622" h="5708866">
                <a:moveTo>
                  <a:pt x="0" y="0"/>
                </a:moveTo>
                <a:lnTo>
                  <a:pt x="8918622" y="0"/>
                </a:lnTo>
                <a:lnTo>
                  <a:pt x="8918622" y="5708866"/>
                </a:lnTo>
                <a:lnTo>
                  <a:pt x="0" y="5708866"/>
                </a:lnTo>
                <a:lnTo>
                  <a:pt x="0" y="0"/>
                </a:lnTo>
                <a:close/>
              </a:path>
            </a:pathLst>
          </a:custGeom>
          <a:blipFill>
            <a:blip r:embed="rId4"/>
            <a:stretch>
              <a:fillRect/>
            </a:stretch>
          </a:blipFill>
        </p:spPr>
      </p:sp>
      <p:sp>
        <p:nvSpPr>
          <p:cNvPr id="4" name="TextBox 4"/>
          <p:cNvSpPr txBox="1"/>
          <p:nvPr/>
        </p:nvSpPr>
        <p:spPr>
          <a:xfrm>
            <a:off x="1028700" y="1019175"/>
            <a:ext cx="7419717"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CHI PHÍ CỐ ĐỊNH</a:t>
            </a:r>
          </a:p>
        </p:txBody>
      </p:sp>
      <p:sp>
        <p:nvSpPr>
          <p:cNvPr id="5" name="TextBox 5"/>
          <p:cNvSpPr txBox="1"/>
          <p:nvPr/>
        </p:nvSpPr>
        <p:spPr>
          <a:xfrm>
            <a:off x="9471600" y="2473494"/>
            <a:ext cx="8540563" cy="62801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Theo hình 11.6, giải pháp tối ưu yêu cầu 25 tấn phụ gia nhiên liệu và 20 tấn gốc dung môi. Giá trị của hàm mục tiêu sau khi trừ chi phí thiết lập là $1350. </a:t>
            </a:r>
          </a:p>
          <a:p>
            <a:pPr marL="755651" lvl="1" indent="-377825" algn="l">
              <a:lnSpc>
                <a:spcPts val="4550"/>
              </a:lnSpc>
              <a:buFont typeface="Arial"/>
              <a:buChar char="•"/>
            </a:pPr>
            <a:r>
              <a:rPr lang="en-US" sz="3500">
                <a:solidFill>
                  <a:srgbClr val="000000"/>
                </a:solidFill>
                <a:latin typeface="Cabin"/>
                <a:ea typeface="Cabin"/>
                <a:cs typeface="Cabin"/>
                <a:sym typeface="Cabin"/>
              </a:rPr>
              <a:t>Chi phí thiết lập cho phụ gia nhiên liệu và gốc dung môi là $200 + $50 = $250. </a:t>
            </a:r>
          </a:p>
          <a:p>
            <a:pPr marL="755651" lvl="1" indent="-377825" algn="l">
              <a:lnSpc>
                <a:spcPts val="4550"/>
              </a:lnSpc>
              <a:buFont typeface="Arial"/>
              <a:buChar char="•"/>
            </a:pPr>
            <a:r>
              <a:rPr lang="en-US" sz="3500">
                <a:solidFill>
                  <a:srgbClr val="000000"/>
                </a:solidFill>
                <a:latin typeface="Cabin"/>
                <a:ea typeface="Cabin"/>
                <a:cs typeface="Cabin"/>
                <a:sym typeface="Cabin"/>
              </a:rPr>
              <a:t>Giải pháp tối ưu bao gồm SC = 0, cho biết rằng nên tránh chi phí thiết lập đắt hơn là $400 cho chất lỏng làm sạch thảm. Do đó, chất lỏng làm sạch thảm không được sản xuất.</a:t>
            </a:r>
          </a:p>
        </p:txBody>
      </p:sp>
    </p:spTree>
  </p:cSld>
  <p:clrMapOvr>
    <a:masterClrMapping/>
  </p:clrMapOvr>
  <p:transition spd="med">
    <p:cove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451444" y="1028700"/>
            <a:ext cx="10472338" cy="8229600"/>
            <a:chOff x="0" y="0"/>
            <a:chExt cx="976841" cy="767642"/>
          </a:xfrm>
        </p:grpSpPr>
        <p:sp>
          <p:nvSpPr>
            <p:cNvPr id="3" name="Freeform 3"/>
            <p:cNvSpPr/>
            <p:nvPr/>
          </p:nvSpPr>
          <p:spPr>
            <a:xfrm>
              <a:off x="0" y="0"/>
              <a:ext cx="976841" cy="767642"/>
            </a:xfrm>
            <a:custGeom>
              <a:avLst/>
              <a:gdLst/>
              <a:ahLst/>
              <a:cxnLst/>
              <a:rect l="l" t="t" r="r" b="b"/>
              <a:pathLst>
                <a:path w="976841" h="767642">
                  <a:moveTo>
                    <a:pt x="0" y="0"/>
                  </a:moveTo>
                  <a:lnTo>
                    <a:pt x="976841" y="0"/>
                  </a:lnTo>
                  <a:lnTo>
                    <a:pt x="976841" y="767642"/>
                  </a:lnTo>
                  <a:lnTo>
                    <a:pt x="0" y="767642"/>
                  </a:lnTo>
                  <a:close/>
                </a:path>
              </a:pathLst>
            </a:custGeom>
            <a:solidFill>
              <a:srgbClr val="B7CCF6"/>
            </a:solidFill>
            <a:ln w="28575" cap="sq">
              <a:solidFill>
                <a:srgbClr val="242424"/>
              </a:solidFill>
              <a:prstDash val="solid"/>
              <a:miter/>
            </a:ln>
          </p:spPr>
        </p:sp>
        <p:sp>
          <p:nvSpPr>
            <p:cNvPr id="4" name="TextBox 4"/>
            <p:cNvSpPr txBox="1"/>
            <p:nvPr/>
          </p:nvSpPr>
          <p:spPr>
            <a:xfrm>
              <a:off x="0" y="-28575"/>
              <a:ext cx="976841" cy="796217"/>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3973715" y="4535506"/>
            <a:ext cx="2915754" cy="291575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7" name="TextBox 7"/>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flipH="1">
            <a:off x="3802991" y="4971027"/>
            <a:ext cx="2611467" cy="4127318"/>
          </a:xfrm>
          <a:custGeom>
            <a:avLst/>
            <a:gdLst/>
            <a:ahLst/>
            <a:cxnLst/>
            <a:rect l="l" t="t" r="r" b="b"/>
            <a:pathLst>
              <a:path w="2611467" h="4127318">
                <a:moveTo>
                  <a:pt x="2611467" y="0"/>
                </a:moveTo>
                <a:lnTo>
                  <a:pt x="0" y="0"/>
                </a:lnTo>
                <a:lnTo>
                  <a:pt x="0" y="4127318"/>
                </a:lnTo>
                <a:lnTo>
                  <a:pt x="2611467" y="4127318"/>
                </a:lnTo>
                <a:lnTo>
                  <a:pt x="2611467"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a:off x="1028700" y="6404760"/>
            <a:ext cx="2774291" cy="2693585"/>
          </a:xfrm>
          <a:custGeom>
            <a:avLst/>
            <a:gdLst/>
            <a:ahLst/>
            <a:cxnLst/>
            <a:rect l="l" t="t" r="r" b="b"/>
            <a:pathLst>
              <a:path w="2774291" h="2693585">
                <a:moveTo>
                  <a:pt x="0" y="0"/>
                </a:moveTo>
                <a:lnTo>
                  <a:pt x="2774291" y="0"/>
                </a:lnTo>
                <a:lnTo>
                  <a:pt x="2774291" y="2693585"/>
                </a:lnTo>
                <a:lnTo>
                  <a:pt x="0" y="26935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a:off x="2751950" y="5527063"/>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Freeform 11"/>
          <p:cNvSpPr/>
          <p:nvPr/>
        </p:nvSpPr>
        <p:spPr>
          <a:xfrm>
            <a:off x="8043027" y="6971824"/>
            <a:ext cx="9289171" cy="2126521"/>
          </a:xfrm>
          <a:custGeom>
            <a:avLst/>
            <a:gdLst/>
            <a:ahLst/>
            <a:cxnLst/>
            <a:rect l="l" t="t" r="r" b="b"/>
            <a:pathLst>
              <a:path w="9289171" h="2126521">
                <a:moveTo>
                  <a:pt x="0" y="0"/>
                </a:moveTo>
                <a:lnTo>
                  <a:pt x="9289171" y="0"/>
                </a:lnTo>
                <a:lnTo>
                  <a:pt x="9289171" y="2126521"/>
                </a:lnTo>
                <a:lnTo>
                  <a:pt x="0" y="2126521"/>
                </a:lnTo>
                <a:lnTo>
                  <a:pt x="0" y="0"/>
                </a:lnTo>
                <a:close/>
              </a:path>
            </a:pathLst>
          </a:custGeom>
          <a:blipFill>
            <a:blip r:embed="rId8"/>
            <a:stretch>
              <a:fillRect l="-8763" r="-6971"/>
            </a:stretch>
          </a:blipFill>
        </p:spPr>
      </p:sp>
      <p:sp>
        <p:nvSpPr>
          <p:cNvPr id="12" name="TextBox 12"/>
          <p:cNvSpPr txBox="1"/>
          <p:nvPr/>
        </p:nvSpPr>
        <p:spPr>
          <a:xfrm>
            <a:off x="845737" y="1019175"/>
            <a:ext cx="7419717" cy="1838325"/>
          </a:xfrm>
          <a:prstGeom prst="rect">
            <a:avLst/>
          </a:prstGeom>
        </p:spPr>
        <p:txBody>
          <a:bodyPr lIns="0" tIns="0" rIns="0" bIns="0" rtlCol="0" anchor="t">
            <a:spAutoFit/>
          </a:bodyPr>
          <a:lstStyle/>
          <a:p>
            <a:pPr marL="0" lvl="0" indent="0" algn="l">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13" name="TextBox 13"/>
          <p:cNvSpPr txBox="1"/>
          <p:nvPr/>
        </p:nvSpPr>
        <p:spPr>
          <a:xfrm>
            <a:off x="7629964" y="990600"/>
            <a:ext cx="10115297" cy="5708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Công ty Martin-Beck vận hành một nhà máy tại St. Louis với công suất hàng năm là 30.000 đơn vị. Sản phẩm được vận chuyển đến các trung tâm phân phối khu vực đặt tại </a:t>
            </a:r>
            <a:r>
              <a:rPr lang="en-US" sz="3500" b="1">
                <a:solidFill>
                  <a:srgbClr val="000000"/>
                </a:solidFill>
                <a:latin typeface="Cabin Bold"/>
                <a:ea typeface="Cabin Bold"/>
                <a:cs typeface="Cabin Bold"/>
                <a:sym typeface="Cabin Bold"/>
              </a:rPr>
              <a:t>Boston</a:t>
            </a:r>
            <a:r>
              <a:rPr lang="en-US" sz="3500">
                <a:solidFill>
                  <a:srgbClr val="000000"/>
                </a:solidFill>
                <a:latin typeface="Cabin"/>
                <a:ea typeface="Cabin"/>
                <a:cs typeface="Cabin"/>
                <a:sym typeface="Cabin"/>
              </a:rPr>
              <a:t>, </a:t>
            </a:r>
            <a:r>
              <a:rPr lang="en-US" sz="3500" b="1">
                <a:solidFill>
                  <a:srgbClr val="000000"/>
                </a:solidFill>
                <a:latin typeface="Cabin Bold"/>
                <a:ea typeface="Cabin Bold"/>
                <a:cs typeface="Cabin Bold"/>
                <a:sym typeface="Cabin Bold"/>
              </a:rPr>
              <a:t>Atlanta</a:t>
            </a:r>
            <a:r>
              <a:rPr lang="en-US" sz="3500">
                <a:solidFill>
                  <a:srgbClr val="000000"/>
                </a:solidFill>
                <a:latin typeface="Cabin"/>
                <a:ea typeface="Cabin"/>
                <a:cs typeface="Cabin"/>
                <a:sym typeface="Cabin"/>
              </a:rPr>
              <a:t> và </a:t>
            </a:r>
            <a:r>
              <a:rPr lang="en-US" sz="3500" b="1">
                <a:solidFill>
                  <a:srgbClr val="000000"/>
                </a:solidFill>
                <a:latin typeface="Cabin Bold"/>
                <a:ea typeface="Cabin Bold"/>
                <a:cs typeface="Cabin Bold"/>
                <a:sym typeface="Cabin Bold"/>
              </a:rPr>
              <a:t>Houston</a:t>
            </a:r>
            <a:r>
              <a:rPr lang="en-US" sz="3500">
                <a:solidFill>
                  <a:srgbClr val="000000"/>
                </a:solidFill>
                <a:latin typeface="Cabin"/>
                <a:ea typeface="Cabin"/>
                <a:cs typeface="Cabin"/>
                <a:sym typeface="Cabin"/>
              </a:rPr>
              <a:t>. Do nhu cầu dự kiến ​​sẽ tăng, Martin-Beck có kế hoạch tăng công suất bằng cách xây dựng một nhà máy mới tại một hoặc nhiều thành phố sau: Detroit, Toledo, Denver hoặc Kansas City. Chi phí cố định hàng năm ước tính và công suất hàng năm cho bốn nhà máy được đề xuất như sau:</a:t>
            </a:r>
          </a:p>
        </p:txBody>
      </p:sp>
    </p:spTree>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268921" y="3793478"/>
            <a:ext cx="9750158" cy="2700044"/>
          </a:xfrm>
          <a:custGeom>
            <a:avLst/>
            <a:gdLst/>
            <a:ahLst/>
            <a:cxnLst/>
            <a:rect l="l" t="t" r="r" b="b"/>
            <a:pathLst>
              <a:path w="9750158" h="2700044">
                <a:moveTo>
                  <a:pt x="0" y="0"/>
                </a:moveTo>
                <a:lnTo>
                  <a:pt x="9750158" y="0"/>
                </a:lnTo>
                <a:lnTo>
                  <a:pt x="9750158" y="2700044"/>
                </a:lnTo>
                <a:lnTo>
                  <a:pt x="0" y="2700044"/>
                </a:lnTo>
                <a:lnTo>
                  <a:pt x="0" y="0"/>
                </a:lnTo>
                <a:close/>
              </a:path>
            </a:pathLst>
          </a:custGeom>
          <a:blipFill>
            <a:blip r:embed="rId8"/>
            <a:stretch>
              <a:fillRect/>
            </a:stretch>
          </a:blipFill>
        </p:spPr>
      </p:sp>
      <p:sp>
        <p:nvSpPr>
          <p:cNvPr id="6" name="TextBox 6"/>
          <p:cNvSpPr txBox="1"/>
          <p:nvPr/>
        </p:nvSpPr>
        <p:spPr>
          <a:xfrm>
            <a:off x="1028700" y="10191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7" name="TextBox 7"/>
          <p:cNvSpPr txBox="1"/>
          <p:nvPr/>
        </p:nvSpPr>
        <p:spPr>
          <a:xfrm>
            <a:off x="2589490" y="2278783"/>
            <a:ext cx="14292482" cy="1136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Nhóm lập kế hoạch dài hạn của công ty đã đưa ra dự báo về nhu cầu hàng năm dự kiến ​​tại các trung tâm phân phối như sau:</a:t>
            </a:r>
          </a:p>
        </p:txBody>
      </p:sp>
    </p:spTree>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3610172" y="2433335"/>
            <a:ext cx="11067655" cy="3511852"/>
          </a:xfrm>
          <a:custGeom>
            <a:avLst/>
            <a:gdLst/>
            <a:ahLst/>
            <a:cxnLst/>
            <a:rect l="l" t="t" r="r" b="b"/>
            <a:pathLst>
              <a:path w="11067655" h="3511852">
                <a:moveTo>
                  <a:pt x="0" y="0"/>
                </a:moveTo>
                <a:lnTo>
                  <a:pt x="11067656" y="0"/>
                </a:lnTo>
                <a:lnTo>
                  <a:pt x="11067656" y="3511852"/>
                </a:lnTo>
                <a:lnTo>
                  <a:pt x="0" y="3511852"/>
                </a:lnTo>
                <a:lnTo>
                  <a:pt x="0" y="0"/>
                </a:lnTo>
                <a:close/>
              </a:path>
            </a:pathLst>
          </a:custGeom>
          <a:blipFill>
            <a:blip r:embed="rId8"/>
            <a:stretch>
              <a:fillRect/>
            </a:stretch>
          </a:blipFill>
        </p:spPr>
      </p:sp>
      <p:sp>
        <p:nvSpPr>
          <p:cNvPr id="6" name="TextBox 6"/>
          <p:cNvSpPr txBox="1"/>
          <p:nvPr/>
        </p:nvSpPr>
        <p:spPr>
          <a:xfrm>
            <a:off x="1028700" y="10191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7" name="TextBox 7"/>
          <p:cNvSpPr txBox="1"/>
          <p:nvPr/>
        </p:nvSpPr>
        <p:spPr>
          <a:xfrm>
            <a:off x="2319765" y="6392862"/>
            <a:ext cx="14292482" cy="1136650"/>
          </a:xfrm>
          <a:prstGeom prst="rect">
            <a:avLst/>
          </a:prstGeom>
        </p:spPr>
        <p:txBody>
          <a:bodyPr lIns="0" tIns="0" rIns="0" bIns="0" rtlCol="0" anchor="t">
            <a:spAutoFit/>
          </a:bodyPr>
          <a:lstStyle/>
          <a:p>
            <a:pPr algn="just">
              <a:lnSpc>
                <a:spcPts val="4550"/>
              </a:lnSpc>
            </a:pPr>
            <a:r>
              <a:rPr lang="en-US" sz="3500" b="1">
                <a:solidFill>
                  <a:srgbClr val="000000"/>
                </a:solidFill>
                <a:latin typeface="Cabin Bold"/>
                <a:ea typeface="Cabin Bold"/>
                <a:cs typeface="Cabin Bold"/>
                <a:sym typeface="Cabin Bold"/>
              </a:rPr>
              <a:t>Chi phí vận chuyển cho mỗi đơn vị từ mỗi nhà máy đến mỗi trung tâm phân phối</a:t>
            </a:r>
            <a:r>
              <a:rPr lang="en-US" sz="3500">
                <a:solidFill>
                  <a:srgbClr val="000000"/>
                </a:solidFill>
                <a:latin typeface="Cabin"/>
                <a:ea typeface="Cabin"/>
                <a:cs typeface="Cabin"/>
                <a:sym typeface="Cabin"/>
              </a:rPr>
              <a:t> được thể hiện trong Bảng 11.2</a:t>
            </a:r>
          </a:p>
        </p:txBody>
      </p:sp>
    </p:spTree>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9343791" y="1561659"/>
            <a:ext cx="6533440" cy="6978270"/>
          </a:xfrm>
          <a:custGeom>
            <a:avLst/>
            <a:gdLst/>
            <a:ahLst/>
            <a:cxnLst/>
            <a:rect l="l" t="t" r="r" b="b"/>
            <a:pathLst>
              <a:path w="6533440" h="6978270">
                <a:moveTo>
                  <a:pt x="0" y="0"/>
                </a:moveTo>
                <a:lnTo>
                  <a:pt x="6533439" y="0"/>
                </a:lnTo>
                <a:lnTo>
                  <a:pt x="6533439" y="6978270"/>
                </a:lnTo>
                <a:lnTo>
                  <a:pt x="0" y="6978270"/>
                </a:lnTo>
                <a:lnTo>
                  <a:pt x="0" y="0"/>
                </a:lnTo>
                <a:close/>
              </a:path>
            </a:pathLst>
          </a:custGeom>
          <a:blipFill>
            <a:blip r:embed="rId8"/>
            <a:stretch>
              <a:fillRect/>
            </a:stretch>
          </a:blipFill>
        </p:spPr>
      </p:sp>
      <p:sp>
        <p:nvSpPr>
          <p:cNvPr id="6" name="TextBox 6"/>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7" name="TextBox 7"/>
          <p:cNvSpPr txBox="1"/>
          <p:nvPr/>
        </p:nvSpPr>
        <p:spPr>
          <a:xfrm>
            <a:off x="1028700" y="3320419"/>
            <a:ext cx="7725384" cy="3422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Biểu diễn mạng lưới này dành cho bài toán vận chuyển với một nhà máy tại St. Louis và tại cả bốn địa điểm được đề xuất. Tuy nhiên, vẫn chưa có quyết định về việc nhà máy hoặc các nhà máy mới nào sẽ được xây dựng.</a:t>
            </a:r>
          </a:p>
        </p:txBody>
      </p:sp>
      <p:sp>
        <p:nvSpPr>
          <p:cNvPr id="8" name="TextBox 8"/>
          <p:cNvSpPr txBox="1"/>
          <p:nvPr/>
        </p:nvSpPr>
        <p:spPr>
          <a:xfrm>
            <a:off x="9343791" y="8587554"/>
            <a:ext cx="6533440" cy="779145"/>
          </a:xfrm>
          <a:prstGeom prst="rect">
            <a:avLst/>
          </a:prstGeom>
        </p:spPr>
        <p:txBody>
          <a:bodyPr lIns="0" tIns="0" rIns="0" bIns="0" rtlCol="0" anchor="t">
            <a:spAutoFit/>
          </a:bodyPr>
          <a:lstStyle/>
          <a:p>
            <a:pPr algn="l">
              <a:lnSpc>
                <a:spcPts val="3120"/>
              </a:lnSpc>
            </a:pPr>
            <a:r>
              <a:rPr lang="en-US" sz="2400">
                <a:solidFill>
                  <a:srgbClr val="000000"/>
                </a:solidFill>
                <a:latin typeface="Cabin"/>
                <a:ea typeface="Cabin"/>
                <a:cs typeface="Cabin"/>
                <a:sym typeface="Cabin"/>
              </a:rPr>
              <a:t>Biểu diễn mạng lưới của chuỗi cung ứng tiềm năng của Martin-Beck được thể hiện trong Hình 11.7.</a:t>
            </a:r>
          </a:p>
        </p:txBody>
      </p:sp>
    </p:spTree>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426929" y="1028700"/>
            <a:ext cx="7952297" cy="6301212"/>
          </a:xfrm>
          <a:custGeom>
            <a:avLst/>
            <a:gdLst/>
            <a:ahLst/>
            <a:cxnLst/>
            <a:rect l="l" t="t" r="r" b="b"/>
            <a:pathLst>
              <a:path w="7952297" h="6301212">
                <a:moveTo>
                  <a:pt x="0" y="0"/>
                </a:moveTo>
                <a:lnTo>
                  <a:pt x="7952297" y="0"/>
                </a:lnTo>
                <a:lnTo>
                  <a:pt x="7952297" y="6301212"/>
                </a:lnTo>
                <a:lnTo>
                  <a:pt x="0" y="63012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126528" y="3308257"/>
            <a:ext cx="7645619" cy="10655915"/>
          </a:xfrm>
          <a:custGeom>
            <a:avLst/>
            <a:gdLst/>
            <a:ahLst/>
            <a:cxnLst/>
            <a:rect l="l" t="t" r="r" b="b"/>
            <a:pathLst>
              <a:path w="7645619" h="10655915">
                <a:moveTo>
                  <a:pt x="0" y="0"/>
                </a:moveTo>
                <a:lnTo>
                  <a:pt x="7645619" y="0"/>
                </a:lnTo>
                <a:lnTo>
                  <a:pt x="7645619" y="10655915"/>
                </a:lnTo>
                <a:lnTo>
                  <a:pt x="0" y="1065591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4" name="Group 4"/>
          <p:cNvGrpSpPr/>
          <p:nvPr/>
        </p:nvGrpSpPr>
        <p:grpSpPr>
          <a:xfrm>
            <a:off x="9144000" y="1270342"/>
            <a:ext cx="9559344" cy="9016658"/>
            <a:chOff x="0" y="0"/>
            <a:chExt cx="891678" cy="841057"/>
          </a:xfrm>
        </p:grpSpPr>
        <p:sp>
          <p:nvSpPr>
            <p:cNvPr id="5" name="Freeform 5"/>
            <p:cNvSpPr/>
            <p:nvPr/>
          </p:nvSpPr>
          <p:spPr>
            <a:xfrm>
              <a:off x="0" y="0"/>
              <a:ext cx="891678" cy="841057"/>
            </a:xfrm>
            <a:custGeom>
              <a:avLst/>
              <a:gdLst/>
              <a:ahLst/>
              <a:cxnLst/>
              <a:rect l="l" t="t" r="r" b="b"/>
              <a:pathLst>
                <a:path w="891678" h="841057">
                  <a:moveTo>
                    <a:pt x="0" y="0"/>
                  </a:moveTo>
                  <a:lnTo>
                    <a:pt x="891678" y="0"/>
                  </a:lnTo>
                  <a:lnTo>
                    <a:pt x="891678" y="841057"/>
                  </a:lnTo>
                  <a:lnTo>
                    <a:pt x="0" y="841057"/>
                  </a:lnTo>
                  <a:close/>
                </a:path>
              </a:pathLst>
            </a:custGeom>
            <a:solidFill>
              <a:srgbClr val="F5F5F5"/>
            </a:solidFill>
            <a:ln w="28575" cap="sq">
              <a:solidFill>
                <a:srgbClr val="242424"/>
              </a:solidFill>
              <a:prstDash val="solid"/>
              <a:miter/>
            </a:ln>
          </p:spPr>
        </p:sp>
        <p:sp>
          <p:nvSpPr>
            <p:cNvPr id="6" name="TextBox 6"/>
            <p:cNvSpPr txBox="1"/>
            <p:nvPr/>
          </p:nvSpPr>
          <p:spPr>
            <a:xfrm>
              <a:off x="0" y="-28575"/>
              <a:ext cx="891678" cy="869632"/>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7" name="Freeform 7"/>
          <p:cNvSpPr/>
          <p:nvPr/>
        </p:nvSpPr>
        <p:spPr>
          <a:xfrm rot="-5400000" flipV="1">
            <a:off x="8409497" y="7526268"/>
            <a:ext cx="2159351" cy="2219894"/>
          </a:xfrm>
          <a:custGeom>
            <a:avLst/>
            <a:gdLst/>
            <a:ahLst/>
            <a:cxnLst/>
            <a:rect l="l" t="t" r="r" b="b"/>
            <a:pathLst>
              <a:path w="2159351" h="2219894">
                <a:moveTo>
                  <a:pt x="0" y="2219893"/>
                </a:moveTo>
                <a:lnTo>
                  <a:pt x="2159351" y="2219893"/>
                </a:lnTo>
                <a:lnTo>
                  <a:pt x="2159351" y="0"/>
                </a:lnTo>
                <a:lnTo>
                  <a:pt x="0" y="0"/>
                </a:lnTo>
                <a:lnTo>
                  <a:pt x="0" y="2219893"/>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 name="Freeform 8"/>
          <p:cNvSpPr/>
          <p:nvPr/>
        </p:nvSpPr>
        <p:spPr>
          <a:xfrm>
            <a:off x="4147996" y="6319388"/>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9" name="Freeform 9"/>
          <p:cNvSpPr/>
          <p:nvPr/>
        </p:nvSpPr>
        <p:spPr>
          <a:xfrm>
            <a:off x="4147996" y="5883246"/>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0" name="Freeform 10"/>
          <p:cNvSpPr/>
          <p:nvPr/>
        </p:nvSpPr>
        <p:spPr>
          <a:xfrm>
            <a:off x="4147996" y="5103302"/>
            <a:ext cx="2037858" cy="2037858"/>
          </a:xfrm>
          <a:custGeom>
            <a:avLst/>
            <a:gdLst/>
            <a:ahLst/>
            <a:cxnLst/>
            <a:rect l="l" t="t" r="r" b="b"/>
            <a:pathLst>
              <a:path w="2037858" h="2037858">
                <a:moveTo>
                  <a:pt x="0" y="0"/>
                </a:moveTo>
                <a:lnTo>
                  <a:pt x="2037857" y="0"/>
                </a:lnTo>
                <a:lnTo>
                  <a:pt x="2037857" y="2037858"/>
                </a:lnTo>
                <a:lnTo>
                  <a:pt x="0" y="203785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1" name="Freeform 11"/>
          <p:cNvSpPr/>
          <p:nvPr/>
        </p:nvSpPr>
        <p:spPr>
          <a:xfrm>
            <a:off x="10519922" y="6779143"/>
            <a:ext cx="6807500" cy="3156205"/>
          </a:xfrm>
          <a:custGeom>
            <a:avLst/>
            <a:gdLst/>
            <a:ahLst/>
            <a:cxnLst/>
            <a:rect l="l" t="t" r="r" b="b"/>
            <a:pathLst>
              <a:path w="6807500" h="3156205">
                <a:moveTo>
                  <a:pt x="0" y="0"/>
                </a:moveTo>
                <a:lnTo>
                  <a:pt x="6807500" y="0"/>
                </a:lnTo>
                <a:lnTo>
                  <a:pt x="6807500" y="3156205"/>
                </a:lnTo>
                <a:lnTo>
                  <a:pt x="0" y="3156205"/>
                </a:lnTo>
                <a:lnTo>
                  <a:pt x="0" y="0"/>
                </a:lnTo>
                <a:close/>
              </a:path>
            </a:pathLst>
          </a:custGeom>
          <a:blipFill>
            <a:blip r:embed="rId14"/>
            <a:stretch>
              <a:fillRect/>
            </a:stretch>
          </a:blipFill>
        </p:spPr>
      </p:sp>
      <p:sp>
        <p:nvSpPr>
          <p:cNvPr id="12" name="Freeform 12"/>
          <p:cNvSpPr/>
          <p:nvPr/>
        </p:nvSpPr>
        <p:spPr>
          <a:xfrm>
            <a:off x="14095945" y="8929877"/>
            <a:ext cx="1945059" cy="1170572"/>
          </a:xfrm>
          <a:custGeom>
            <a:avLst/>
            <a:gdLst/>
            <a:ahLst/>
            <a:cxnLst/>
            <a:rect l="l" t="t" r="r" b="b"/>
            <a:pathLst>
              <a:path w="1945059" h="1170572">
                <a:moveTo>
                  <a:pt x="0" y="0"/>
                </a:moveTo>
                <a:lnTo>
                  <a:pt x="1945059" y="0"/>
                </a:lnTo>
                <a:lnTo>
                  <a:pt x="1945059" y="1170572"/>
                </a:lnTo>
                <a:lnTo>
                  <a:pt x="0" y="117057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3" name="TextBox 13"/>
          <p:cNvSpPr txBox="1"/>
          <p:nvPr/>
        </p:nvSpPr>
        <p:spPr>
          <a:xfrm>
            <a:off x="9926702" y="1877431"/>
            <a:ext cx="7993939" cy="4565650"/>
          </a:xfrm>
          <a:prstGeom prst="rect">
            <a:avLst/>
          </a:prstGeom>
        </p:spPr>
        <p:txBody>
          <a:bodyPr lIns="0" tIns="0" rIns="0" bIns="0" rtlCol="0" anchor="t">
            <a:spAutoFit/>
          </a:bodyPr>
          <a:lstStyle/>
          <a:p>
            <a:pPr algn="just">
              <a:lnSpc>
                <a:spcPts val="4550"/>
              </a:lnSpc>
            </a:pPr>
            <a:r>
              <a:rPr lang="en-US" sz="3500">
                <a:solidFill>
                  <a:srgbClr val="000000"/>
                </a:solidFill>
                <a:latin typeface="Cabin"/>
                <a:ea typeface="Cabin"/>
                <a:cs typeface="Cabin"/>
                <a:sym typeface="Cabin"/>
              </a:rPr>
              <a:t>Nếu chúng ta bỏ cụm từ "</a:t>
            </a:r>
            <a:r>
              <a:rPr lang="en-US" sz="3500" b="1">
                <a:solidFill>
                  <a:srgbClr val="000000"/>
                </a:solidFill>
                <a:latin typeface="Cabin Bold"/>
                <a:ea typeface="Cabin Bold"/>
                <a:cs typeface="Cabin Bold"/>
                <a:sym typeface="Cabin Bold"/>
              </a:rPr>
              <a:t>và số nguyên</a:t>
            </a:r>
            <a:r>
              <a:rPr lang="en-US" sz="3500">
                <a:solidFill>
                  <a:srgbClr val="000000"/>
                </a:solidFill>
                <a:latin typeface="Cabin"/>
                <a:ea typeface="Cabin"/>
                <a:cs typeface="Cabin"/>
                <a:sym typeface="Cabin"/>
              </a:rPr>
              <a:t>" khỏi dòng cuối cùng của mô hình này, chúng ta có </a:t>
            </a:r>
            <a:r>
              <a:rPr lang="en-US" sz="3500" b="1">
                <a:solidFill>
                  <a:srgbClr val="000000"/>
                </a:solidFill>
                <a:latin typeface="Cabin Bold"/>
                <a:ea typeface="Cabin Bold"/>
                <a:cs typeface="Cabin Bold"/>
                <a:sym typeface="Cabin Bold"/>
              </a:rPr>
              <a:t>chương trình tuyến tính hai biến quen thuộc.</a:t>
            </a:r>
          </a:p>
          <a:p>
            <a:pPr algn="just">
              <a:lnSpc>
                <a:spcPts val="4550"/>
              </a:lnSpc>
              <a:spcBef>
                <a:spcPct val="0"/>
              </a:spcBef>
            </a:pPr>
            <a:r>
              <a:rPr lang="en-US" sz="3500">
                <a:solidFill>
                  <a:srgbClr val="000000"/>
                </a:solidFill>
                <a:latin typeface="Cabin"/>
                <a:ea typeface="Cabin"/>
                <a:cs typeface="Cabin"/>
                <a:sym typeface="Cabin"/>
              </a:rPr>
              <a:t>Chương trình tuyến tính có kết quả từ việc bỏ số nguyên yêu cầu được gọi là L</a:t>
            </a:r>
            <a:r>
              <a:rPr lang="en-US" sz="3500" b="1">
                <a:solidFill>
                  <a:srgbClr val="000000"/>
                </a:solidFill>
                <a:latin typeface="Cabin Bold"/>
                <a:ea typeface="Cabin Bold"/>
                <a:cs typeface="Cabin Bold"/>
                <a:sym typeface="Cabin Bold"/>
              </a:rPr>
              <a:t>P Relaxation </a:t>
            </a:r>
            <a:r>
              <a:rPr lang="en-US" sz="3500">
                <a:solidFill>
                  <a:srgbClr val="000000"/>
                </a:solidFill>
                <a:latin typeface="Cabin"/>
                <a:ea typeface="Cabin"/>
                <a:cs typeface="Cabin"/>
                <a:sym typeface="Cabin"/>
              </a:rPr>
              <a:t>của chương trình tuyến tính số nguyên.</a:t>
            </a:r>
          </a:p>
        </p:txBody>
      </p:sp>
    </p:spTree>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221886" y="4961774"/>
            <a:ext cx="9844227" cy="2562852"/>
          </a:xfrm>
          <a:custGeom>
            <a:avLst/>
            <a:gdLst/>
            <a:ahLst/>
            <a:cxnLst/>
            <a:rect l="l" t="t" r="r" b="b"/>
            <a:pathLst>
              <a:path w="9844227" h="2562852">
                <a:moveTo>
                  <a:pt x="0" y="0"/>
                </a:moveTo>
                <a:lnTo>
                  <a:pt x="9844228" y="0"/>
                </a:lnTo>
                <a:lnTo>
                  <a:pt x="9844228" y="2562853"/>
                </a:lnTo>
                <a:lnTo>
                  <a:pt x="0" y="2562853"/>
                </a:lnTo>
                <a:lnTo>
                  <a:pt x="0" y="0"/>
                </a:lnTo>
                <a:close/>
              </a:path>
            </a:pathLst>
          </a:custGeom>
          <a:blipFill>
            <a:blip r:embed="rId8"/>
            <a:stretch>
              <a:fillRect/>
            </a:stretch>
          </a:blipFill>
        </p:spPr>
      </p:sp>
      <p:sp>
        <p:nvSpPr>
          <p:cNvPr id="6" name="TextBox 6"/>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7" name="TextBox 7"/>
          <p:cNvSpPr txBox="1"/>
          <p:nvPr/>
        </p:nvSpPr>
        <p:spPr>
          <a:xfrm>
            <a:off x="1028700" y="2062999"/>
            <a:ext cx="16230600" cy="2279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Sử dụng các biến 0-1 trong bài toán thiết kế chuỗi cung ứng này để phát triển mô hình lựa chọn vị trí nhà máy tốt nhất và xác định số lượng cần vận chuyển từ mỗi nhà máy đến mỗi trung tâm phân phối. </a:t>
            </a:r>
          </a:p>
          <a:p>
            <a:pPr marL="755651" lvl="1" indent="-377825" algn="just">
              <a:lnSpc>
                <a:spcPts val="4550"/>
              </a:lnSpc>
              <a:buFont typeface="Arial"/>
              <a:buChar char="•"/>
            </a:pPr>
            <a:r>
              <a:rPr lang="en-US" sz="3500">
                <a:solidFill>
                  <a:srgbClr val="000000"/>
                </a:solidFill>
                <a:latin typeface="Cabin"/>
                <a:ea typeface="Cabin"/>
                <a:cs typeface="Cabin"/>
                <a:sym typeface="Cabin"/>
              </a:rPr>
              <a:t>Ta có thể sử dụng các biến 0-1 sau để biểu diễn quyết định xây dựng nhà máy:</a:t>
            </a:r>
          </a:p>
        </p:txBody>
      </p:sp>
    </p:spTree>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036442" y="3683181"/>
            <a:ext cx="10215117" cy="1148688"/>
          </a:xfrm>
          <a:custGeom>
            <a:avLst/>
            <a:gdLst/>
            <a:ahLst/>
            <a:cxnLst/>
            <a:rect l="l" t="t" r="r" b="b"/>
            <a:pathLst>
              <a:path w="10215117" h="1148688">
                <a:moveTo>
                  <a:pt x="0" y="0"/>
                </a:moveTo>
                <a:lnTo>
                  <a:pt x="10215116" y="0"/>
                </a:lnTo>
                <a:lnTo>
                  <a:pt x="10215116" y="1148688"/>
                </a:lnTo>
                <a:lnTo>
                  <a:pt x="0" y="1148688"/>
                </a:lnTo>
                <a:lnTo>
                  <a:pt x="0" y="0"/>
                </a:lnTo>
                <a:close/>
              </a:path>
            </a:pathLst>
          </a:custGeom>
          <a:blipFill>
            <a:blip r:embed="rId8"/>
            <a:stretch>
              <a:fillRect/>
            </a:stretch>
          </a:blipFill>
        </p:spPr>
      </p:sp>
      <p:sp>
        <p:nvSpPr>
          <p:cNvPr id="6" name="Freeform 6"/>
          <p:cNvSpPr/>
          <p:nvPr/>
        </p:nvSpPr>
        <p:spPr>
          <a:xfrm>
            <a:off x="4036442" y="7144165"/>
            <a:ext cx="10039746" cy="1254968"/>
          </a:xfrm>
          <a:custGeom>
            <a:avLst/>
            <a:gdLst/>
            <a:ahLst/>
            <a:cxnLst/>
            <a:rect l="l" t="t" r="r" b="b"/>
            <a:pathLst>
              <a:path w="10039746" h="1254968">
                <a:moveTo>
                  <a:pt x="0" y="0"/>
                </a:moveTo>
                <a:lnTo>
                  <a:pt x="10039745" y="0"/>
                </a:lnTo>
                <a:lnTo>
                  <a:pt x="10039745" y="1254969"/>
                </a:lnTo>
                <a:lnTo>
                  <a:pt x="0" y="1254969"/>
                </a:lnTo>
                <a:lnTo>
                  <a:pt x="0" y="0"/>
                </a:lnTo>
                <a:close/>
              </a:path>
            </a:pathLst>
          </a:custGeom>
          <a:blipFill>
            <a:blip r:embed="rId9"/>
            <a:stretch>
              <a:fillRect/>
            </a:stretch>
          </a:blipFill>
        </p:spPr>
      </p:sp>
      <p:sp>
        <p:nvSpPr>
          <p:cNvPr id="7" name="TextBox 7"/>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8" name="TextBox 8"/>
          <p:cNvSpPr txBox="1"/>
          <p:nvPr/>
        </p:nvSpPr>
        <p:spPr>
          <a:xfrm>
            <a:off x="1068758" y="2157258"/>
            <a:ext cx="16230600" cy="1136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Các biến thể hiện lượng hàng được vận chuyển từ mỗi nhà máy đến mỗi trung tâm phân phối được xác định giống như bài toán vận chuyển.</a:t>
            </a:r>
          </a:p>
        </p:txBody>
      </p:sp>
      <p:sp>
        <p:nvSpPr>
          <p:cNvPr id="9" name="TextBox 9"/>
          <p:cNvSpPr txBox="1"/>
          <p:nvPr/>
        </p:nvSpPr>
        <p:spPr>
          <a:xfrm>
            <a:off x="1028700" y="5317644"/>
            <a:ext cx="16230600" cy="1136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Sử dụng dữ liệu chi phí vận chuyển trong Bảng 11.2, chi phí vận chuyển hàng năm tính bằng nghìn đô la được viết: </a:t>
            </a:r>
          </a:p>
        </p:txBody>
      </p:sp>
    </p:spTree>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539043" y="8452039"/>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4766155" y="3599630"/>
            <a:ext cx="9149456" cy="1070314"/>
          </a:xfrm>
          <a:custGeom>
            <a:avLst/>
            <a:gdLst/>
            <a:ahLst/>
            <a:cxnLst/>
            <a:rect l="l" t="t" r="r" b="b"/>
            <a:pathLst>
              <a:path w="9149456" h="1070314">
                <a:moveTo>
                  <a:pt x="0" y="0"/>
                </a:moveTo>
                <a:lnTo>
                  <a:pt x="9149456" y="0"/>
                </a:lnTo>
                <a:lnTo>
                  <a:pt x="9149456" y="1070314"/>
                </a:lnTo>
                <a:lnTo>
                  <a:pt x="0" y="1070314"/>
                </a:lnTo>
                <a:lnTo>
                  <a:pt x="0" y="0"/>
                </a:lnTo>
                <a:close/>
              </a:path>
            </a:pathLst>
          </a:custGeom>
          <a:blipFill>
            <a:blip r:embed="rId8"/>
            <a:stretch>
              <a:fillRect/>
            </a:stretch>
          </a:blipFill>
        </p:spPr>
      </p:sp>
      <p:sp>
        <p:nvSpPr>
          <p:cNvPr id="6" name="TextBox 6"/>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
        <p:nvSpPr>
          <p:cNvPr id="7" name="TextBox 7"/>
          <p:cNvSpPr txBox="1"/>
          <p:nvPr/>
        </p:nvSpPr>
        <p:spPr>
          <a:xfrm>
            <a:off x="1068758" y="2157258"/>
            <a:ext cx="16230600" cy="1136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Chi phí cố định hàng năm để vận hành nhà máy hoặc các nhà máy mới tính bằng nghìn đô la được viết như sau:</a:t>
            </a:r>
          </a:p>
        </p:txBody>
      </p:sp>
      <p:sp>
        <p:nvSpPr>
          <p:cNvPr id="8" name="TextBox 8"/>
          <p:cNvSpPr txBox="1"/>
          <p:nvPr/>
        </p:nvSpPr>
        <p:spPr>
          <a:xfrm>
            <a:off x="1188668" y="4936644"/>
            <a:ext cx="16304431" cy="39941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Lưu ý rằng các biến 0-1 được định nghĩa sao cho chi phí cố định hàng năm để vận hành các nhà máy mới chỉ được tính cho nhà máy hoặc các nhà máy thực sự được xây dựng (yi = 1). Nếu một nhà máy không được xây dựng, yi = 0 và chi phí cố định hàng năm tương ứng là 0 đô la.</a:t>
            </a:r>
          </a:p>
          <a:p>
            <a:pPr marL="755651" lvl="1" indent="-377825" algn="just">
              <a:lnSpc>
                <a:spcPts val="4550"/>
              </a:lnSpc>
              <a:buFont typeface="Arial"/>
              <a:buChar char="•"/>
            </a:pPr>
            <a:r>
              <a:rPr lang="en-US" sz="3500">
                <a:solidFill>
                  <a:srgbClr val="000000"/>
                </a:solidFill>
                <a:latin typeface="Cabin"/>
                <a:ea typeface="Cabin"/>
                <a:cs typeface="Cabin"/>
                <a:sym typeface="Cabin"/>
              </a:rPr>
              <a:t>Hàm mục tiêu Martin-Beck là tổng chi phí vận chuyển hàng năm cộng với chi phí cố định hàng năm để vận hành các nhà máy mới xây dựng.</a:t>
            </a:r>
          </a:p>
          <a:p>
            <a:pPr algn="just">
              <a:lnSpc>
                <a:spcPts val="4550"/>
              </a:lnSpc>
            </a:pPr>
            <a:endParaRPr lang="en-US" sz="3500">
              <a:solidFill>
                <a:srgbClr val="000000"/>
              </a:solidFill>
              <a:latin typeface="Cabin"/>
              <a:ea typeface="Cabin"/>
              <a:cs typeface="Cabin"/>
              <a:sym typeface="Cabin"/>
            </a:endParaRPr>
          </a:p>
        </p:txBody>
      </p:sp>
    </p:spTree>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5892498" y="8017312"/>
            <a:ext cx="1978947" cy="1921378"/>
          </a:xfrm>
          <a:custGeom>
            <a:avLst/>
            <a:gdLst/>
            <a:ahLst/>
            <a:cxnLst/>
            <a:rect l="l" t="t" r="r" b="b"/>
            <a:pathLst>
              <a:path w="1978947" h="1921378">
                <a:moveTo>
                  <a:pt x="0" y="0"/>
                </a:moveTo>
                <a:lnTo>
                  <a:pt x="1978947" y="0"/>
                </a:lnTo>
                <a:lnTo>
                  <a:pt x="1978947" y="1921378"/>
                </a:lnTo>
                <a:lnTo>
                  <a:pt x="0" y="192137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794936" y="7821557"/>
            <a:ext cx="948250" cy="1436743"/>
          </a:xfrm>
          <a:custGeom>
            <a:avLst/>
            <a:gdLst/>
            <a:ahLst/>
            <a:cxnLst/>
            <a:rect l="l" t="t" r="r" b="b"/>
            <a:pathLst>
              <a:path w="948250" h="1436743">
                <a:moveTo>
                  <a:pt x="0" y="0"/>
                </a:moveTo>
                <a:lnTo>
                  <a:pt x="948250" y="0"/>
                </a:lnTo>
                <a:lnTo>
                  <a:pt x="948250" y="1436743"/>
                </a:lnTo>
                <a:lnTo>
                  <a:pt x="0" y="143674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2409010" y="2812053"/>
            <a:ext cx="12573069" cy="5464830"/>
          </a:xfrm>
          <a:custGeom>
            <a:avLst/>
            <a:gdLst/>
            <a:ahLst/>
            <a:cxnLst/>
            <a:rect l="l" t="t" r="r" b="b"/>
            <a:pathLst>
              <a:path w="12573069" h="5464830">
                <a:moveTo>
                  <a:pt x="0" y="0"/>
                </a:moveTo>
                <a:lnTo>
                  <a:pt x="12573069" y="0"/>
                </a:lnTo>
                <a:lnTo>
                  <a:pt x="12573069" y="5464830"/>
                </a:lnTo>
                <a:lnTo>
                  <a:pt x="0" y="5464830"/>
                </a:lnTo>
                <a:lnTo>
                  <a:pt x="0" y="0"/>
                </a:lnTo>
                <a:close/>
              </a:path>
            </a:pathLst>
          </a:custGeom>
          <a:blipFill>
            <a:blip r:embed="rId8"/>
            <a:stretch>
              <a:fillRect/>
            </a:stretch>
          </a:blipFill>
        </p:spPr>
      </p:sp>
      <p:sp>
        <p:nvSpPr>
          <p:cNvPr id="6" name="TextBox 6"/>
          <p:cNvSpPr txBox="1"/>
          <p:nvPr/>
        </p:nvSpPr>
        <p:spPr>
          <a:xfrm>
            <a:off x="1068758" y="1926988"/>
            <a:ext cx="16230600" cy="1136650"/>
          </a:xfrm>
          <a:prstGeom prst="rect">
            <a:avLst/>
          </a:prstGeom>
        </p:spPr>
        <p:txBody>
          <a:bodyPr lIns="0" tIns="0" rIns="0" bIns="0" rtlCol="0" anchor="t">
            <a:spAutoFit/>
          </a:bodyPr>
          <a:lstStyle/>
          <a:p>
            <a:pPr marL="755651" lvl="1" indent="-377825" algn="just">
              <a:lnSpc>
                <a:spcPts val="4550"/>
              </a:lnSpc>
              <a:buFont typeface="Arial"/>
              <a:buChar char="•"/>
            </a:pPr>
            <a:r>
              <a:rPr lang="en-US" sz="3500">
                <a:solidFill>
                  <a:srgbClr val="000000"/>
                </a:solidFill>
                <a:latin typeface="Cabin"/>
                <a:ea typeface="Cabin"/>
                <a:cs typeface="Cabin"/>
                <a:sym typeface="Cabin"/>
              </a:rPr>
              <a:t>Ràng buộc công suất của Martin-Beck có thể được viết như sau:</a:t>
            </a:r>
          </a:p>
          <a:p>
            <a:pPr algn="just">
              <a:lnSpc>
                <a:spcPts val="4550"/>
              </a:lnSpc>
            </a:pPr>
            <a:endParaRPr lang="en-US" sz="3500">
              <a:solidFill>
                <a:srgbClr val="000000"/>
              </a:solidFill>
              <a:latin typeface="Cabin"/>
              <a:ea typeface="Cabin"/>
              <a:cs typeface="Cabin"/>
              <a:sym typeface="Cabin"/>
            </a:endParaRPr>
          </a:p>
        </p:txBody>
      </p:sp>
      <p:sp>
        <p:nvSpPr>
          <p:cNvPr id="7" name="TextBox 7"/>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Tree>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6464584" y="8448497"/>
            <a:ext cx="1668134" cy="1619607"/>
          </a:xfrm>
          <a:custGeom>
            <a:avLst/>
            <a:gdLst/>
            <a:ahLst/>
            <a:cxnLst/>
            <a:rect l="l" t="t" r="r" b="b"/>
            <a:pathLst>
              <a:path w="1668134" h="1619607">
                <a:moveTo>
                  <a:pt x="0" y="0"/>
                </a:moveTo>
                <a:lnTo>
                  <a:pt x="1668134" y="0"/>
                </a:lnTo>
                <a:lnTo>
                  <a:pt x="1668134" y="1619606"/>
                </a:lnTo>
                <a:lnTo>
                  <a:pt x="0" y="161960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6464584" y="860761"/>
            <a:ext cx="834774" cy="809731"/>
          </a:xfrm>
          <a:custGeom>
            <a:avLst/>
            <a:gdLst/>
            <a:ahLst/>
            <a:cxnLst/>
            <a:rect l="l" t="t" r="r" b="b"/>
            <a:pathLst>
              <a:path w="834774" h="809731">
                <a:moveTo>
                  <a:pt x="0" y="0"/>
                </a:moveTo>
                <a:lnTo>
                  <a:pt x="834774" y="0"/>
                </a:lnTo>
                <a:lnTo>
                  <a:pt x="834774" y="809731"/>
                </a:lnTo>
                <a:lnTo>
                  <a:pt x="0" y="80973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rot="-397541">
            <a:off x="241090" y="8539929"/>
            <a:ext cx="948250" cy="1436743"/>
          </a:xfrm>
          <a:custGeom>
            <a:avLst/>
            <a:gdLst/>
            <a:ahLst/>
            <a:cxnLst/>
            <a:rect l="l" t="t" r="r" b="b"/>
            <a:pathLst>
              <a:path w="948250" h="1436743">
                <a:moveTo>
                  <a:pt x="0" y="0"/>
                </a:moveTo>
                <a:lnTo>
                  <a:pt x="948250" y="0"/>
                </a:lnTo>
                <a:lnTo>
                  <a:pt x="948250" y="1436742"/>
                </a:lnTo>
                <a:lnTo>
                  <a:pt x="0" y="143674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9933504" y="1826726"/>
            <a:ext cx="7832362" cy="6524131"/>
          </a:xfrm>
          <a:custGeom>
            <a:avLst/>
            <a:gdLst/>
            <a:ahLst/>
            <a:cxnLst/>
            <a:rect l="l" t="t" r="r" b="b"/>
            <a:pathLst>
              <a:path w="7832362" h="6524131">
                <a:moveTo>
                  <a:pt x="0" y="0"/>
                </a:moveTo>
                <a:lnTo>
                  <a:pt x="7832362" y="0"/>
                </a:lnTo>
                <a:lnTo>
                  <a:pt x="7832362" y="6524131"/>
                </a:lnTo>
                <a:lnTo>
                  <a:pt x="0" y="6524131"/>
                </a:lnTo>
                <a:lnTo>
                  <a:pt x="0" y="0"/>
                </a:lnTo>
                <a:close/>
              </a:path>
            </a:pathLst>
          </a:custGeom>
          <a:blipFill>
            <a:blip r:embed="rId8"/>
            <a:stretch>
              <a:fillRect l="-8171" t="-67974" r="-5897" b="-137188"/>
            </a:stretch>
          </a:blipFill>
        </p:spPr>
      </p:sp>
      <p:sp>
        <p:nvSpPr>
          <p:cNvPr id="6" name="TextBox 6"/>
          <p:cNvSpPr txBox="1"/>
          <p:nvPr/>
        </p:nvSpPr>
        <p:spPr>
          <a:xfrm>
            <a:off x="616460" y="1951598"/>
            <a:ext cx="8527540" cy="6851650"/>
          </a:xfrm>
          <a:prstGeom prst="rect">
            <a:avLst/>
          </a:prstGeom>
        </p:spPr>
        <p:txBody>
          <a:bodyPr lIns="0" tIns="0" rIns="0" bIns="0" rtlCol="0" anchor="t">
            <a:spAutoFit/>
          </a:bodyPr>
          <a:lstStyle/>
          <a:p>
            <a:pPr marL="755651" lvl="1" indent="-377825" algn="l">
              <a:lnSpc>
                <a:spcPts val="4550"/>
              </a:lnSpc>
              <a:buFont typeface="Arial"/>
              <a:buChar char="•"/>
            </a:pPr>
            <a:r>
              <a:rPr lang="en-US" sz="3500">
                <a:solidFill>
                  <a:srgbClr val="000000"/>
                </a:solidFill>
                <a:latin typeface="Cabin"/>
                <a:ea typeface="Cabin"/>
                <a:cs typeface="Cabin"/>
                <a:sym typeface="Cabin"/>
              </a:rPr>
              <a:t>Giải pháp tối ưu yêu cầu xây dựng một nhà máy ở Kansas City (y4 = 1); 20.000 đơn vị sẽ được vận chuyển từ Kansas City đến Atlanta (x42 = 20), 20.000 đơn vị sẽ được vận chuyển từ Kansas City đến Houston (x43 = 20) và 30.000 đơn vị sẽ được vận chuyển từ St. Louis đến Boston (x51 = 30). </a:t>
            </a:r>
          </a:p>
          <a:p>
            <a:pPr marL="755651" lvl="1" indent="-377825" algn="l">
              <a:lnSpc>
                <a:spcPts val="4550"/>
              </a:lnSpc>
              <a:buFont typeface="Arial"/>
              <a:buChar char="•"/>
            </a:pPr>
            <a:r>
              <a:rPr lang="en-US" sz="3500">
                <a:solidFill>
                  <a:srgbClr val="000000"/>
                </a:solidFill>
                <a:latin typeface="Cabin"/>
                <a:ea typeface="Cabin"/>
                <a:cs typeface="Cabin"/>
                <a:sym typeface="Cabin"/>
              </a:rPr>
              <a:t>Lưu ý rằng tổng chi phí của giải pháp này bao gồm chi phí cố định là $500.000  cho nhà máy ở Kansas City có giá $860.000.</a:t>
            </a:r>
          </a:p>
        </p:txBody>
      </p:sp>
      <p:sp>
        <p:nvSpPr>
          <p:cNvPr id="7" name="TextBox 7"/>
          <p:cNvSpPr txBox="1"/>
          <p:nvPr/>
        </p:nvSpPr>
        <p:spPr>
          <a:xfrm>
            <a:off x="1269061" y="561975"/>
            <a:ext cx="10446798" cy="923925"/>
          </a:xfrm>
          <a:prstGeom prst="rect">
            <a:avLst/>
          </a:prstGeom>
        </p:spPr>
        <p:txBody>
          <a:bodyPr lIns="0" tIns="0" rIns="0" bIns="0" rtlCol="0" anchor="t">
            <a:spAutoFit/>
          </a:bodyPr>
          <a:lstStyle/>
          <a:p>
            <a:pPr marL="0" lvl="0" indent="0" algn="just">
              <a:lnSpc>
                <a:spcPts val="7200"/>
              </a:lnSpc>
              <a:spcBef>
                <a:spcPct val="0"/>
              </a:spcBef>
            </a:pPr>
            <a:r>
              <a:rPr lang="en-US" sz="6000">
                <a:solidFill>
                  <a:srgbClr val="242424"/>
                </a:solidFill>
                <a:latin typeface="Calistoga"/>
                <a:ea typeface="Calistoga"/>
                <a:cs typeface="Calistoga"/>
                <a:sym typeface="Calistoga"/>
              </a:rPr>
              <a:t>THIẾT KẾ CHUỖI CUNG ỨNG</a:t>
            </a:r>
          </a:p>
        </p:txBody>
      </p:sp>
    </p:spTree>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7CCF6"/>
        </a:solidFill>
        <a:effectLst/>
      </p:bgPr>
    </p:bg>
    <p:spTree>
      <p:nvGrpSpPr>
        <p:cNvPr id="1" name=""/>
        <p:cNvGrpSpPr/>
        <p:nvPr/>
      </p:nvGrpSpPr>
      <p:grpSpPr>
        <a:xfrm>
          <a:off x="0" y="0"/>
          <a:ext cx="0" cy="0"/>
          <a:chOff x="0" y="0"/>
          <a:chExt cx="0" cy="0"/>
        </a:xfrm>
      </p:grpSpPr>
      <p:grpSp>
        <p:nvGrpSpPr>
          <p:cNvPr id="2" name="Group 2"/>
          <p:cNvGrpSpPr/>
          <p:nvPr/>
        </p:nvGrpSpPr>
        <p:grpSpPr>
          <a:xfrm>
            <a:off x="-184786" y="3363309"/>
            <a:ext cx="18638907" cy="6972444"/>
            <a:chOff x="0" y="0"/>
            <a:chExt cx="1738603" cy="650377"/>
          </a:xfrm>
        </p:grpSpPr>
        <p:sp>
          <p:nvSpPr>
            <p:cNvPr id="3" name="Freeform 3"/>
            <p:cNvSpPr/>
            <p:nvPr/>
          </p:nvSpPr>
          <p:spPr>
            <a:xfrm>
              <a:off x="0" y="0"/>
              <a:ext cx="1738603" cy="650377"/>
            </a:xfrm>
            <a:custGeom>
              <a:avLst/>
              <a:gdLst/>
              <a:ahLst/>
              <a:cxnLst/>
              <a:rect l="l" t="t" r="r" b="b"/>
              <a:pathLst>
                <a:path w="1738603" h="650377">
                  <a:moveTo>
                    <a:pt x="0" y="0"/>
                  </a:moveTo>
                  <a:lnTo>
                    <a:pt x="1738603" y="0"/>
                  </a:lnTo>
                  <a:lnTo>
                    <a:pt x="1738603" y="650377"/>
                  </a:lnTo>
                  <a:lnTo>
                    <a:pt x="0" y="650377"/>
                  </a:lnTo>
                  <a:close/>
                </a:path>
              </a:pathLst>
            </a:custGeom>
            <a:solidFill>
              <a:srgbClr val="F5F5F5"/>
            </a:solidFill>
            <a:ln w="28575" cap="sq">
              <a:solidFill>
                <a:srgbClr val="242424"/>
              </a:solidFill>
              <a:prstDash val="solid"/>
              <a:miter/>
            </a:ln>
          </p:spPr>
        </p:sp>
        <p:sp>
          <p:nvSpPr>
            <p:cNvPr id="4" name="TextBox 4"/>
            <p:cNvSpPr txBox="1"/>
            <p:nvPr/>
          </p:nvSpPr>
          <p:spPr>
            <a:xfrm>
              <a:off x="0" y="-28575"/>
              <a:ext cx="1738603" cy="678952"/>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411710" y="435342"/>
            <a:ext cx="2666763" cy="2666763"/>
            <a:chOff x="0" y="0"/>
            <a:chExt cx="3555685" cy="3555685"/>
          </a:xfrm>
        </p:grpSpPr>
        <p:grpSp>
          <p:nvGrpSpPr>
            <p:cNvPr id="6" name="Group 6"/>
            <p:cNvGrpSpPr/>
            <p:nvPr/>
          </p:nvGrpSpPr>
          <p:grpSpPr>
            <a:xfrm rot="-684398">
              <a:off x="268663" y="268663"/>
              <a:ext cx="3018359" cy="3018359"/>
              <a:chOff x="0" y="0"/>
              <a:chExt cx="812800" cy="812800"/>
            </a:xfrm>
          </p:grpSpPr>
          <p:sp>
            <p:nvSpPr>
              <p:cNvPr id="7" name="Freeform 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6458DD"/>
              </a:solidFill>
              <a:ln w="19050" cap="sq">
                <a:solidFill>
                  <a:srgbClr val="242424"/>
                </a:solidFill>
                <a:prstDash val="solid"/>
                <a:miter/>
              </a:ln>
            </p:spPr>
          </p:sp>
          <p:sp>
            <p:nvSpPr>
              <p:cNvPr id="8" name="TextBox 8"/>
              <p:cNvSpPr txBox="1"/>
              <p:nvPr/>
            </p:nvSpPr>
            <p:spPr>
              <a:xfrm>
                <a:off x="63500" y="34925"/>
                <a:ext cx="685800" cy="714375"/>
              </a:xfrm>
              <a:prstGeom prst="rect">
                <a:avLst/>
              </a:prstGeom>
            </p:spPr>
            <p:txBody>
              <a:bodyPr lIns="61185" tIns="61185" rIns="61185" bIns="61185" rtlCol="0" anchor="ctr"/>
              <a:lstStyle/>
              <a:p>
                <a:pPr marL="0" lvl="0" indent="0" algn="ctr">
                  <a:lnSpc>
                    <a:spcPts val="2600"/>
                  </a:lnSpc>
                  <a:spcBef>
                    <a:spcPct val="0"/>
                  </a:spcBef>
                </a:pPr>
                <a:endParaRPr/>
              </a:p>
            </p:txBody>
          </p:sp>
        </p:grpSp>
        <p:sp>
          <p:nvSpPr>
            <p:cNvPr id="9" name="TextBox 9"/>
            <p:cNvSpPr txBox="1"/>
            <p:nvPr/>
          </p:nvSpPr>
          <p:spPr>
            <a:xfrm rot="-684398">
              <a:off x="671514" y="1141407"/>
              <a:ext cx="2203239" cy="1226185"/>
            </a:xfrm>
            <a:prstGeom prst="rect">
              <a:avLst/>
            </a:prstGeom>
          </p:spPr>
          <p:txBody>
            <a:bodyPr lIns="0" tIns="0" rIns="0" bIns="0" rtlCol="0" anchor="t">
              <a:spAutoFit/>
            </a:bodyPr>
            <a:lstStyle/>
            <a:p>
              <a:pPr algn="ctr">
                <a:lnSpc>
                  <a:spcPts val="3779"/>
                </a:lnSpc>
              </a:pPr>
              <a:r>
                <a:rPr lang="en-US" sz="2700" b="1">
                  <a:solidFill>
                    <a:srgbClr val="FFFFFF"/>
                  </a:solidFill>
                  <a:latin typeface="Cabin Bold"/>
                  <a:ea typeface="Cabin Bold"/>
                  <a:cs typeface="Cabin Bold"/>
                  <a:sym typeface="Cabin Bold"/>
                </a:rPr>
                <a:t>Answer</a:t>
              </a:r>
            </a:p>
            <a:p>
              <a:pPr algn="ctr">
                <a:lnSpc>
                  <a:spcPts val="3779"/>
                </a:lnSpc>
              </a:pPr>
              <a:r>
                <a:rPr lang="en-US" sz="2700" b="1">
                  <a:solidFill>
                    <a:srgbClr val="FFFFFF"/>
                  </a:solidFill>
                  <a:latin typeface="Cabin Bold"/>
                  <a:ea typeface="Cabin Bold"/>
                  <a:cs typeface="Cabin Bold"/>
                  <a:sym typeface="Cabin Bold"/>
                </a:rPr>
                <a:t>Key</a:t>
              </a:r>
            </a:p>
          </p:txBody>
        </p:sp>
      </p:grpSp>
      <p:sp>
        <p:nvSpPr>
          <p:cNvPr id="10" name="Freeform 10"/>
          <p:cNvSpPr/>
          <p:nvPr/>
        </p:nvSpPr>
        <p:spPr>
          <a:xfrm>
            <a:off x="1318026" y="1184608"/>
            <a:ext cx="2119282" cy="2178701"/>
          </a:xfrm>
          <a:custGeom>
            <a:avLst/>
            <a:gdLst/>
            <a:ahLst/>
            <a:cxnLst/>
            <a:rect l="l" t="t" r="r" b="b"/>
            <a:pathLst>
              <a:path w="2119282" h="2178701">
                <a:moveTo>
                  <a:pt x="0" y="0"/>
                </a:moveTo>
                <a:lnTo>
                  <a:pt x="2119282" y="0"/>
                </a:lnTo>
                <a:lnTo>
                  <a:pt x="2119282" y="2178701"/>
                </a:lnTo>
                <a:lnTo>
                  <a:pt x="0" y="217870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1" name="Freeform 11"/>
          <p:cNvSpPr/>
          <p:nvPr/>
        </p:nvSpPr>
        <p:spPr>
          <a:xfrm>
            <a:off x="3193299" y="1359430"/>
            <a:ext cx="309643" cy="490788"/>
          </a:xfrm>
          <a:custGeom>
            <a:avLst/>
            <a:gdLst/>
            <a:ahLst/>
            <a:cxnLst/>
            <a:rect l="l" t="t" r="r" b="b"/>
            <a:pathLst>
              <a:path w="309643" h="490788">
                <a:moveTo>
                  <a:pt x="0" y="0"/>
                </a:moveTo>
                <a:lnTo>
                  <a:pt x="309643" y="0"/>
                </a:lnTo>
                <a:lnTo>
                  <a:pt x="309643" y="490788"/>
                </a:lnTo>
                <a:lnTo>
                  <a:pt x="0" y="49078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2" name="Group 12"/>
          <p:cNvGrpSpPr/>
          <p:nvPr/>
        </p:nvGrpSpPr>
        <p:grpSpPr>
          <a:xfrm rot="60000">
            <a:off x="4363708" y="1111952"/>
            <a:ext cx="9559860" cy="2216857"/>
            <a:chOff x="0" y="0"/>
            <a:chExt cx="891726" cy="206784"/>
          </a:xfrm>
        </p:grpSpPr>
        <p:sp>
          <p:nvSpPr>
            <p:cNvPr id="13" name="Freeform 13"/>
            <p:cNvSpPr/>
            <p:nvPr/>
          </p:nvSpPr>
          <p:spPr>
            <a:xfrm>
              <a:off x="0" y="0"/>
              <a:ext cx="891726" cy="206784"/>
            </a:xfrm>
            <a:custGeom>
              <a:avLst/>
              <a:gdLst/>
              <a:ahLst/>
              <a:cxnLst/>
              <a:rect l="l" t="t" r="r" b="b"/>
              <a:pathLst>
                <a:path w="891726" h="206784">
                  <a:moveTo>
                    <a:pt x="0" y="0"/>
                  </a:moveTo>
                  <a:lnTo>
                    <a:pt x="891726" y="0"/>
                  </a:lnTo>
                  <a:lnTo>
                    <a:pt x="891726" y="206784"/>
                  </a:lnTo>
                  <a:lnTo>
                    <a:pt x="0" y="206784"/>
                  </a:lnTo>
                  <a:close/>
                </a:path>
              </a:pathLst>
            </a:custGeom>
            <a:solidFill>
              <a:srgbClr val="F5F5F5"/>
            </a:solidFill>
            <a:ln w="28575" cap="sq">
              <a:solidFill>
                <a:srgbClr val="242424"/>
              </a:solidFill>
              <a:prstDash val="solid"/>
              <a:miter/>
            </a:ln>
          </p:spPr>
        </p:sp>
        <p:sp>
          <p:nvSpPr>
            <p:cNvPr id="14" name="TextBox 14"/>
            <p:cNvSpPr txBox="1"/>
            <p:nvPr/>
          </p:nvSpPr>
          <p:spPr>
            <a:xfrm>
              <a:off x="0" y="-28575"/>
              <a:ext cx="891726" cy="235359"/>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15" name="Group 15"/>
          <p:cNvGrpSpPr/>
          <p:nvPr/>
        </p:nvGrpSpPr>
        <p:grpSpPr>
          <a:xfrm>
            <a:off x="2646053" y="7078325"/>
            <a:ext cx="1582510" cy="726600"/>
            <a:chOff x="0" y="0"/>
            <a:chExt cx="416793" cy="191368"/>
          </a:xfrm>
        </p:grpSpPr>
        <p:sp>
          <p:nvSpPr>
            <p:cNvPr id="16" name="Freeform 16"/>
            <p:cNvSpPr/>
            <p:nvPr/>
          </p:nvSpPr>
          <p:spPr>
            <a:xfrm>
              <a:off x="0" y="0"/>
              <a:ext cx="416793" cy="191368"/>
            </a:xfrm>
            <a:custGeom>
              <a:avLst/>
              <a:gdLst/>
              <a:ahLst/>
              <a:cxnLst/>
              <a:rect l="l" t="t" r="r" b="b"/>
              <a:pathLst>
                <a:path w="416793" h="191368">
                  <a:moveTo>
                    <a:pt x="68490" y="0"/>
                  </a:moveTo>
                  <a:lnTo>
                    <a:pt x="348302" y="0"/>
                  </a:lnTo>
                  <a:cubicBezTo>
                    <a:pt x="366467" y="0"/>
                    <a:pt x="383888" y="7216"/>
                    <a:pt x="396732" y="20060"/>
                  </a:cubicBezTo>
                  <a:cubicBezTo>
                    <a:pt x="409577" y="32905"/>
                    <a:pt x="416793" y="50326"/>
                    <a:pt x="416793" y="68490"/>
                  </a:cubicBezTo>
                  <a:lnTo>
                    <a:pt x="416793" y="122878"/>
                  </a:lnTo>
                  <a:cubicBezTo>
                    <a:pt x="416793" y="141042"/>
                    <a:pt x="409577" y="158463"/>
                    <a:pt x="396732" y="171308"/>
                  </a:cubicBezTo>
                  <a:cubicBezTo>
                    <a:pt x="383888" y="184152"/>
                    <a:pt x="366467" y="191368"/>
                    <a:pt x="348302" y="191368"/>
                  </a:cubicBezTo>
                  <a:lnTo>
                    <a:pt x="68490" y="191368"/>
                  </a:lnTo>
                  <a:cubicBezTo>
                    <a:pt x="50326" y="191368"/>
                    <a:pt x="32905" y="184152"/>
                    <a:pt x="20060" y="171308"/>
                  </a:cubicBezTo>
                  <a:cubicBezTo>
                    <a:pt x="7216" y="158463"/>
                    <a:pt x="0" y="141042"/>
                    <a:pt x="0" y="122878"/>
                  </a:cubicBezTo>
                  <a:lnTo>
                    <a:pt x="0" y="68490"/>
                  </a:lnTo>
                  <a:cubicBezTo>
                    <a:pt x="0" y="50326"/>
                    <a:pt x="7216" y="32905"/>
                    <a:pt x="20060" y="20060"/>
                  </a:cubicBezTo>
                  <a:cubicBezTo>
                    <a:pt x="32905" y="7216"/>
                    <a:pt x="50326" y="0"/>
                    <a:pt x="68490" y="0"/>
                  </a:cubicBezTo>
                  <a:close/>
                </a:path>
              </a:pathLst>
            </a:custGeom>
            <a:solidFill>
              <a:srgbClr val="B7CCF6"/>
            </a:solidFill>
            <a:ln cap="sq">
              <a:noFill/>
              <a:prstDash val="solid"/>
              <a:miter/>
            </a:ln>
          </p:spPr>
        </p:sp>
        <p:sp>
          <p:nvSpPr>
            <p:cNvPr id="17" name="TextBox 17"/>
            <p:cNvSpPr txBox="1"/>
            <p:nvPr/>
          </p:nvSpPr>
          <p:spPr>
            <a:xfrm>
              <a:off x="0" y="-28575"/>
              <a:ext cx="416793" cy="219943"/>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18" name="Group 18"/>
          <p:cNvGrpSpPr/>
          <p:nvPr/>
        </p:nvGrpSpPr>
        <p:grpSpPr>
          <a:xfrm>
            <a:off x="6885471" y="7078325"/>
            <a:ext cx="1567547" cy="726600"/>
            <a:chOff x="0" y="0"/>
            <a:chExt cx="412852" cy="191368"/>
          </a:xfrm>
        </p:grpSpPr>
        <p:sp>
          <p:nvSpPr>
            <p:cNvPr id="19" name="Freeform 19"/>
            <p:cNvSpPr/>
            <p:nvPr/>
          </p:nvSpPr>
          <p:spPr>
            <a:xfrm>
              <a:off x="0" y="0"/>
              <a:ext cx="412852" cy="191368"/>
            </a:xfrm>
            <a:custGeom>
              <a:avLst/>
              <a:gdLst/>
              <a:ahLst/>
              <a:cxnLst/>
              <a:rect l="l" t="t" r="r" b="b"/>
              <a:pathLst>
                <a:path w="412852" h="191368">
                  <a:moveTo>
                    <a:pt x="69144" y="0"/>
                  </a:moveTo>
                  <a:lnTo>
                    <a:pt x="343708" y="0"/>
                  </a:lnTo>
                  <a:cubicBezTo>
                    <a:pt x="381895" y="0"/>
                    <a:pt x="412852" y="30957"/>
                    <a:pt x="412852" y="69144"/>
                  </a:cubicBezTo>
                  <a:lnTo>
                    <a:pt x="412852" y="122224"/>
                  </a:lnTo>
                  <a:cubicBezTo>
                    <a:pt x="412852" y="160411"/>
                    <a:pt x="381895" y="191368"/>
                    <a:pt x="343708" y="191368"/>
                  </a:cubicBezTo>
                  <a:lnTo>
                    <a:pt x="69144" y="191368"/>
                  </a:lnTo>
                  <a:cubicBezTo>
                    <a:pt x="30957" y="191368"/>
                    <a:pt x="0" y="160411"/>
                    <a:pt x="0" y="122224"/>
                  </a:cubicBezTo>
                  <a:lnTo>
                    <a:pt x="0" y="69144"/>
                  </a:lnTo>
                  <a:cubicBezTo>
                    <a:pt x="0" y="30957"/>
                    <a:pt x="30957" y="0"/>
                    <a:pt x="69144" y="0"/>
                  </a:cubicBezTo>
                  <a:close/>
                </a:path>
              </a:pathLst>
            </a:custGeom>
            <a:solidFill>
              <a:srgbClr val="B7CCF6"/>
            </a:solidFill>
            <a:ln cap="sq">
              <a:noFill/>
              <a:prstDash val="solid"/>
              <a:miter/>
            </a:ln>
          </p:spPr>
        </p:sp>
        <p:sp>
          <p:nvSpPr>
            <p:cNvPr id="20" name="TextBox 20"/>
            <p:cNvSpPr txBox="1"/>
            <p:nvPr/>
          </p:nvSpPr>
          <p:spPr>
            <a:xfrm>
              <a:off x="0" y="-28575"/>
              <a:ext cx="412852" cy="219943"/>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21" name="Freeform 21"/>
          <p:cNvSpPr/>
          <p:nvPr/>
        </p:nvSpPr>
        <p:spPr>
          <a:xfrm>
            <a:off x="9409437" y="3412062"/>
            <a:ext cx="6899793" cy="6874938"/>
          </a:xfrm>
          <a:custGeom>
            <a:avLst/>
            <a:gdLst/>
            <a:ahLst/>
            <a:cxnLst/>
            <a:rect l="l" t="t" r="r" b="b"/>
            <a:pathLst>
              <a:path w="6899793" h="6874938">
                <a:moveTo>
                  <a:pt x="0" y="0"/>
                </a:moveTo>
                <a:lnTo>
                  <a:pt x="6899793" y="0"/>
                </a:lnTo>
                <a:lnTo>
                  <a:pt x="6899793" y="6874938"/>
                </a:lnTo>
                <a:lnTo>
                  <a:pt x="0" y="6874938"/>
                </a:lnTo>
                <a:lnTo>
                  <a:pt x="0" y="0"/>
                </a:lnTo>
                <a:close/>
              </a:path>
            </a:pathLst>
          </a:custGeom>
          <a:blipFill>
            <a:blip r:embed="rId6"/>
            <a:stretch>
              <a:fillRect b="-2524"/>
            </a:stretch>
          </a:blipFill>
        </p:spPr>
      </p:sp>
      <p:sp>
        <p:nvSpPr>
          <p:cNvPr id="22" name="TextBox 22"/>
          <p:cNvSpPr txBox="1"/>
          <p:nvPr/>
        </p:nvSpPr>
        <p:spPr>
          <a:xfrm rot="73793">
            <a:off x="4523487" y="1401550"/>
            <a:ext cx="9250376" cy="15621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000000"/>
                </a:solidFill>
                <a:latin typeface="Cabin Bold"/>
                <a:ea typeface="Cabin Bold"/>
                <a:cs typeface="Cabin Bold"/>
                <a:sym typeface="Cabin Bold"/>
              </a:rPr>
              <a:t>11.4.Linh hoạt trong mô hình hoá nhờ biến nhị phân 0-1</a:t>
            </a:r>
          </a:p>
        </p:txBody>
      </p:sp>
      <p:sp>
        <p:nvSpPr>
          <p:cNvPr id="23" name="TextBox 23"/>
          <p:cNvSpPr txBox="1"/>
          <p:nvPr/>
        </p:nvSpPr>
        <p:spPr>
          <a:xfrm>
            <a:off x="184746" y="3627331"/>
            <a:ext cx="8268273" cy="1136650"/>
          </a:xfrm>
          <a:prstGeom prst="rect">
            <a:avLst/>
          </a:prstGeom>
        </p:spPr>
        <p:txBody>
          <a:bodyPr lIns="0" tIns="0" rIns="0" bIns="0" rtlCol="0" anchor="t">
            <a:spAutoFit/>
          </a:bodyPr>
          <a:lstStyle/>
          <a:p>
            <a:pPr marL="755651" lvl="1" indent="-377825" algn="l">
              <a:lnSpc>
                <a:spcPts val="4550"/>
              </a:lnSpc>
              <a:buFont typeface="Arial"/>
              <a:buChar char="•"/>
            </a:pPr>
            <a:r>
              <a:rPr lang="en-US" sz="3500" b="1">
                <a:solidFill>
                  <a:srgbClr val="000000"/>
                </a:solidFill>
                <a:latin typeface="Cabin Bold"/>
                <a:ea typeface="Cabin Bold"/>
                <a:cs typeface="Cabin Bold"/>
                <a:sym typeface="Cabin Bold"/>
              </a:rPr>
              <a:t>Ràng buộc lựa chọn nhiều phương án và loại trừ lẫn nhau</a:t>
            </a:r>
          </a:p>
        </p:txBody>
      </p:sp>
      <p:sp>
        <p:nvSpPr>
          <p:cNvPr id="24" name="TextBox 24"/>
          <p:cNvSpPr txBox="1"/>
          <p:nvPr/>
        </p:nvSpPr>
        <p:spPr>
          <a:xfrm>
            <a:off x="411710" y="4973531"/>
            <a:ext cx="8949922" cy="1708150"/>
          </a:xfrm>
          <a:prstGeom prst="rect">
            <a:avLst/>
          </a:prstGeom>
        </p:spPr>
        <p:txBody>
          <a:bodyPr lIns="0" tIns="0" rIns="0" bIns="0" rtlCol="0" anchor="t">
            <a:spAutoFit/>
          </a:bodyPr>
          <a:lstStyle/>
          <a:p>
            <a:pPr algn="l">
              <a:lnSpc>
                <a:spcPts val="4550"/>
              </a:lnSpc>
              <a:spcBef>
                <a:spcPct val="0"/>
              </a:spcBef>
            </a:pPr>
            <a:r>
              <a:rPr lang="en-US" sz="3500">
                <a:solidFill>
                  <a:srgbClr val="000000"/>
                </a:solidFill>
                <a:latin typeface="Cabin"/>
                <a:ea typeface="Cabin"/>
                <a:cs typeface="Cabin"/>
                <a:sym typeface="Cabin"/>
              </a:rPr>
              <a:t>VD: Dự án ngân sách vốn cho Ice-Cold Refrigerator:</a:t>
            </a:r>
          </a:p>
          <a:p>
            <a:pPr algn="l">
              <a:lnSpc>
                <a:spcPts val="4550"/>
              </a:lnSpc>
              <a:spcBef>
                <a:spcPct val="0"/>
              </a:spcBef>
            </a:pPr>
            <a:endParaRPr lang="en-US" sz="3500">
              <a:solidFill>
                <a:srgbClr val="000000"/>
              </a:solidFill>
              <a:latin typeface="Cabin"/>
              <a:ea typeface="Cabin"/>
              <a:cs typeface="Cabin"/>
              <a:sym typeface="Cabin"/>
            </a:endParaRPr>
          </a:p>
        </p:txBody>
      </p:sp>
    </p:spTree>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504076" y="403618"/>
            <a:ext cx="381000" cy="381000"/>
            <a:chOff x="0" y="0"/>
            <a:chExt cx="812800" cy="812800"/>
          </a:xfrm>
        </p:grpSpPr>
        <p:sp>
          <p:nvSpPr>
            <p:cNvPr id="3" name="Freeform 3"/>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4" name="TextBox 4"/>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5" name="Group 5"/>
          <p:cNvGrpSpPr/>
          <p:nvPr/>
        </p:nvGrpSpPr>
        <p:grpSpPr>
          <a:xfrm>
            <a:off x="12425566" y="-2885500"/>
            <a:ext cx="5445555" cy="6336645"/>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EDB86"/>
            </a:solidFill>
            <a:ln w="28575" cap="sq">
              <a:solidFill>
                <a:srgbClr val="242424"/>
              </a:solidFill>
              <a:prstDash val="solid"/>
              <a:miter/>
            </a:ln>
          </p:spPr>
        </p:sp>
        <p:sp>
          <p:nvSpPr>
            <p:cNvPr id="7" name="TextBox 7"/>
            <p:cNvSpPr txBox="1"/>
            <p:nvPr/>
          </p:nvSpPr>
          <p:spPr>
            <a:xfrm>
              <a:off x="0" y="111125"/>
              <a:ext cx="698500" cy="561975"/>
            </a:xfrm>
            <a:prstGeom prst="rect">
              <a:avLst/>
            </a:prstGeom>
          </p:spPr>
          <p:txBody>
            <a:bodyPr lIns="50800" tIns="50800" rIns="50800" bIns="50800" rtlCol="0" anchor="ctr"/>
            <a:lstStyle/>
            <a:p>
              <a:pPr algn="ctr">
                <a:lnSpc>
                  <a:spcPts val="3040"/>
                </a:lnSpc>
              </a:pPr>
              <a:endParaRPr/>
            </a:p>
          </p:txBody>
        </p:sp>
      </p:grpSp>
      <p:sp>
        <p:nvSpPr>
          <p:cNvPr id="8" name="Freeform 8"/>
          <p:cNvSpPr/>
          <p:nvPr/>
        </p:nvSpPr>
        <p:spPr>
          <a:xfrm>
            <a:off x="12425566" y="-1093713"/>
            <a:ext cx="4849741" cy="4832106"/>
          </a:xfrm>
          <a:custGeom>
            <a:avLst/>
            <a:gdLst/>
            <a:ahLst/>
            <a:cxnLst/>
            <a:rect l="l" t="t" r="r" b="b"/>
            <a:pathLst>
              <a:path w="4849741" h="4832106">
                <a:moveTo>
                  <a:pt x="0" y="0"/>
                </a:moveTo>
                <a:lnTo>
                  <a:pt x="4849741" y="0"/>
                </a:lnTo>
                <a:lnTo>
                  <a:pt x="4849741" y="4832106"/>
                </a:lnTo>
                <a:lnTo>
                  <a:pt x="0" y="483210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9" name="Group 9"/>
          <p:cNvGrpSpPr/>
          <p:nvPr/>
        </p:nvGrpSpPr>
        <p:grpSpPr>
          <a:xfrm rot="-799724">
            <a:off x="16128929" y="1387523"/>
            <a:ext cx="640301" cy="640301"/>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6458DD"/>
            </a:solidFill>
            <a:ln w="28575" cap="sq">
              <a:solidFill>
                <a:srgbClr val="242424"/>
              </a:solidFill>
              <a:prstDash val="solid"/>
              <a:miter/>
            </a:ln>
          </p:spPr>
        </p:sp>
        <p:sp>
          <p:nvSpPr>
            <p:cNvPr id="11" name="TextBox 11"/>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2" name="Freeform 12"/>
          <p:cNvSpPr/>
          <p:nvPr/>
        </p:nvSpPr>
        <p:spPr>
          <a:xfrm flipV="1">
            <a:off x="14311847" y="282822"/>
            <a:ext cx="4274465" cy="4274465"/>
          </a:xfrm>
          <a:custGeom>
            <a:avLst/>
            <a:gdLst/>
            <a:ahLst/>
            <a:cxnLst/>
            <a:rect l="l" t="t" r="r" b="b"/>
            <a:pathLst>
              <a:path w="4274465" h="4274465">
                <a:moveTo>
                  <a:pt x="0" y="4274465"/>
                </a:moveTo>
                <a:lnTo>
                  <a:pt x="4274465" y="4274465"/>
                </a:lnTo>
                <a:lnTo>
                  <a:pt x="4274465" y="0"/>
                </a:lnTo>
                <a:lnTo>
                  <a:pt x="0" y="0"/>
                </a:lnTo>
                <a:lnTo>
                  <a:pt x="0" y="4274465"/>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3" name="Freeform 13"/>
          <p:cNvSpPr/>
          <p:nvPr/>
        </p:nvSpPr>
        <p:spPr>
          <a:xfrm>
            <a:off x="10208984" y="8937786"/>
            <a:ext cx="660854" cy="641029"/>
          </a:xfrm>
          <a:custGeom>
            <a:avLst/>
            <a:gdLst/>
            <a:ahLst/>
            <a:cxnLst/>
            <a:rect l="l" t="t" r="r" b="b"/>
            <a:pathLst>
              <a:path w="660854" h="641029">
                <a:moveTo>
                  <a:pt x="0" y="0"/>
                </a:moveTo>
                <a:lnTo>
                  <a:pt x="660855" y="0"/>
                </a:lnTo>
                <a:lnTo>
                  <a:pt x="660855" y="641028"/>
                </a:lnTo>
                <a:lnTo>
                  <a:pt x="0" y="6410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14" name="Group 14"/>
          <p:cNvGrpSpPr/>
          <p:nvPr/>
        </p:nvGrpSpPr>
        <p:grpSpPr>
          <a:xfrm>
            <a:off x="11413381" y="5143500"/>
            <a:ext cx="9300729" cy="5236849"/>
            <a:chOff x="0" y="0"/>
            <a:chExt cx="10924304" cy="6151016"/>
          </a:xfrm>
        </p:grpSpPr>
        <p:sp>
          <p:nvSpPr>
            <p:cNvPr id="15" name="Freeform 15"/>
            <p:cNvSpPr/>
            <p:nvPr/>
          </p:nvSpPr>
          <p:spPr>
            <a:xfrm>
              <a:off x="0" y="0"/>
              <a:ext cx="10924305" cy="6151016"/>
            </a:xfrm>
            <a:custGeom>
              <a:avLst/>
              <a:gdLst/>
              <a:ahLst/>
              <a:cxnLst/>
              <a:rect l="l" t="t" r="r" b="b"/>
              <a:pathLst>
                <a:path w="10924305" h="6151016">
                  <a:moveTo>
                    <a:pt x="0" y="0"/>
                  </a:moveTo>
                  <a:lnTo>
                    <a:pt x="10924305" y="0"/>
                  </a:lnTo>
                  <a:lnTo>
                    <a:pt x="10924305" y="6151016"/>
                  </a:lnTo>
                  <a:lnTo>
                    <a:pt x="0" y="6151016"/>
                  </a:lnTo>
                  <a:close/>
                </a:path>
              </a:pathLst>
            </a:custGeom>
            <a:solidFill>
              <a:srgbClr val="F5F5F5"/>
            </a:solidFill>
            <a:ln w="28575" cap="sq">
              <a:solidFill>
                <a:srgbClr val="242424"/>
              </a:solidFill>
              <a:prstDash val="solid"/>
              <a:miter/>
            </a:ln>
          </p:spPr>
        </p:sp>
        <p:sp>
          <p:nvSpPr>
            <p:cNvPr id="16" name="TextBox 16"/>
            <p:cNvSpPr txBox="1"/>
            <p:nvPr/>
          </p:nvSpPr>
          <p:spPr>
            <a:xfrm>
              <a:off x="0" y="-28575"/>
              <a:ext cx="10924304" cy="6179591"/>
            </a:xfrm>
            <a:prstGeom prst="rect">
              <a:avLst/>
            </a:prstGeom>
          </p:spPr>
          <p:txBody>
            <a:bodyPr lIns="50800" tIns="50800" rIns="50800" bIns="50800" rtlCol="0" anchor="ctr"/>
            <a:lstStyle/>
            <a:p>
              <a:pPr algn="ctr">
                <a:lnSpc>
                  <a:spcPts val="2600"/>
                </a:lnSpc>
              </a:pPr>
              <a:endParaRPr/>
            </a:p>
          </p:txBody>
        </p:sp>
      </p:grpSp>
      <p:grpSp>
        <p:nvGrpSpPr>
          <p:cNvPr id="17" name="Group 17"/>
          <p:cNvGrpSpPr/>
          <p:nvPr/>
        </p:nvGrpSpPr>
        <p:grpSpPr>
          <a:xfrm>
            <a:off x="13433649" y="3634712"/>
            <a:ext cx="1111260" cy="1618777"/>
            <a:chOff x="0" y="0"/>
            <a:chExt cx="1481680" cy="2158369"/>
          </a:xfrm>
        </p:grpSpPr>
        <p:grpSp>
          <p:nvGrpSpPr>
            <p:cNvPr id="18" name="Group 18"/>
            <p:cNvGrpSpPr/>
            <p:nvPr/>
          </p:nvGrpSpPr>
          <p:grpSpPr>
            <a:xfrm>
              <a:off x="0" y="676689"/>
              <a:ext cx="1481680" cy="1481680"/>
              <a:chOff x="0" y="0"/>
              <a:chExt cx="812800" cy="812800"/>
            </a:xfrm>
          </p:grpSpPr>
          <p:sp>
            <p:nvSpPr>
              <p:cNvPr id="19" name="Freeform 19"/>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20" name="TextBox 20"/>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21" name="Freeform 21"/>
            <p:cNvSpPr/>
            <p:nvPr/>
          </p:nvSpPr>
          <p:spPr>
            <a:xfrm>
              <a:off x="108673" y="0"/>
              <a:ext cx="1264334" cy="1915657"/>
            </a:xfrm>
            <a:custGeom>
              <a:avLst/>
              <a:gdLst/>
              <a:ahLst/>
              <a:cxnLst/>
              <a:rect l="l" t="t" r="r" b="b"/>
              <a:pathLst>
                <a:path w="1264334" h="1915657">
                  <a:moveTo>
                    <a:pt x="0" y="0"/>
                  </a:moveTo>
                  <a:lnTo>
                    <a:pt x="1264334" y="0"/>
                  </a:lnTo>
                  <a:lnTo>
                    <a:pt x="1264334" y="1915657"/>
                  </a:lnTo>
                  <a:lnTo>
                    <a:pt x="0" y="191565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grpSp>
      <p:sp>
        <p:nvSpPr>
          <p:cNvPr id="22" name="Freeform 22"/>
          <p:cNvSpPr/>
          <p:nvPr/>
        </p:nvSpPr>
        <p:spPr>
          <a:xfrm>
            <a:off x="16592624" y="2582956"/>
            <a:ext cx="377155" cy="597796"/>
          </a:xfrm>
          <a:custGeom>
            <a:avLst/>
            <a:gdLst/>
            <a:ahLst/>
            <a:cxnLst/>
            <a:rect l="l" t="t" r="r" b="b"/>
            <a:pathLst>
              <a:path w="377155" h="597796">
                <a:moveTo>
                  <a:pt x="0" y="0"/>
                </a:moveTo>
                <a:lnTo>
                  <a:pt x="377155" y="0"/>
                </a:lnTo>
                <a:lnTo>
                  <a:pt x="377155" y="597796"/>
                </a:lnTo>
                <a:lnTo>
                  <a:pt x="0" y="5977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23" name="TextBox 23"/>
          <p:cNvSpPr txBox="1"/>
          <p:nvPr/>
        </p:nvSpPr>
        <p:spPr>
          <a:xfrm>
            <a:off x="1076468" y="255162"/>
            <a:ext cx="10146413" cy="8566150"/>
          </a:xfrm>
          <a:prstGeom prst="rect">
            <a:avLst/>
          </a:prstGeom>
        </p:spPr>
        <p:txBody>
          <a:bodyPr lIns="0" tIns="0" rIns="0" bIns="0" rtlCol="0" anchor="t">
            <a:spAutoFit/>
          </a:bodyPr>
          <a:lstStyle/>
          <a:p>
            <a:pPr algn="just">
              <a:lnSpc>
                <a:spcPts val="4550"/>
              </a:lnSpc>
              <a:spcBef>
                <a:spcPct val="0"/>
              </a:spcBef>
            </a:pPr>
            <a:r>
              <a:rPr lang="en-US" sz="3500">
                <a:solidFill>
                  <a:srgbClr val="242424"/>
                </a:solidFill>
                <a:latin typeface="Cabin"/>
                <a:ea typeface="Cabin"/>
                <a:cs typeface="Cabin"/>
                <a:sym typeface="Cabin"/>
              </a:rPr>
              <a:t>Giả sử: công ty Ice-Cold Refrigerator thực tế có ba dự án mở rộng kho. 1 trong số các kho phải được mở rộng do nhu cầu tăng lên, nhưng nhu cầu mới ko đủ để mở rộng nhiều hơn 1 kho.các định nghĩa biến và ràng buộc lựa chọn nhiều phương án sau đây để có thể được đưa vào mô hình tuyến tính nguyên 0-1 trước đó để phản ánh tình huống này: </a:t>
            </a:r>
          </a:p>
          <a:p>
            <a:pPr algn="just">
              <a:lnSpc>
                <a:spcPts val="4550"/>
              </a:lnSpc>
              <a:spcBef>
                <a:spcPct val="0"/>
              </a:spcBef>
            </a:pPr>
            <a:r>
              <a:rPr lang="en-US" sz="3500">
                <a:solidFill>
                  <a:srgbClr val="242424"/>
                </a:solidFill>
                <a:latin typeface="Cabin"/>
                <a:ea typeface="Cabin"/>
                <a:cs typeface="Cabin"/>
                <a:sym typeface="Cabin"/>
              </a:rPr>
              <a:t>Đặt:</a:t>
            </a:r>
          </a:p>
          <a:p>
            <a:pPr marL="755651" lvl="1" indent="-377825" algn="just">
              <a:lnSpc>
                <a:spcPts val="4550"/>
              </a:lnSpc>
              <a:buFont typeface="Arial"/>
              <a:buChar char="•"/>
            </a:pPr>
            <a:r>
              <a:rPr lang="en-US" sz="3500">
                <a:solidFill>
                  <a:srgbClr val="242424"/>
                </a:solidFill>
                <a:latin typeface="Cabin"/>
                <a:ea typeface="Cabin"/>
                <a:cs typeface="Cabin"/>
                <a:sym typeface="Cabin"/>
              </a:rPr>
              <a:t>W1= 1 nếu dự án mở rộng kho ban đầu được chấp nhận; 0 nếu từ chối </a:t>
            </a:r>
          </a:p>
          <a:p>
            <a:pPr marL="755651" lvl="1" indent="-377825" algn="just">
              <a:lnSpc>
                <a:spcPts val="4550"/>
              </a:lnSpc>
              <a:buFont typeface="Arial"/>
              <a:buChar char="•"/>
            </a:pPr>
            <a:r>
              <a:rPr lang="en-US" sz="3500">
                <a:solidFill>
                  <a:srgbClr val="242424"/>
                </a:solidFill>
                <a:latin typeface="Cabin"/>
                <a:ea typeface="Cabin"/>
                <a:cs typeface="Cabin"/>
                <a:sym typeface="Cabin"/>
              </a:rPr>
              <a:t>W2= 1 nếu dự án mở rộng kho thứ hai được chấp nhận; 0 nếu từ chối </a:t>
            </a:r>
          </a:p>
          <a:p>
            <a:pPr marL="755651" lvl="1" indent="-377825" algn="just">
              <a:lnSpc>
                <a:spcPts val="4550"/>
              </a:lnSpc>
              <a:buFont typeface="Arial"/>
              <a:buChar char="•"/>
            </a:pPr>
            <a:r>
              <a:rPr lang="en-US" sz="3500">
                <a:solidFill>
                  <a:srgbClr val="242424"/>
                </a:solidFill>
                <a:latin typeface="Cabin"/>
                <a:ea typeface="Cabin"/>
                <a:cs typeface="Cabin"/>
                <a:sym typeface="Cabin"/>
              </a:rPr>
              <a:t>W3= 1 nếu dự án mở rộng kho thứ ba được chấp nhận; 0 nếu từ chối </a:t>
            </a:r>
          </a:p>
          <a:p>
            <a:pPr algn="just">
              <a:lnSpc>
                <a:spcPts val="4550"/>
              </a:lnSpc>
              <a:spcBef>
                <a:spcPct val="0"/>
              </a:spcBef>
            </a:pPr>
            <a:endParaRPr lang="en-US" sz="3500">
              <a:solidFill>
                <a:srgbClr val="242424"/>
              </a:solidFill>
              <a:latin typeface="Cabin"/>
              <a:ea typeface="Cabin"/>
              <a:cs typeface="Cabin"/>
              <a:sym typeface="Cabin"/>
            </a:endParaRPr>
          </a:p>
        </p:txBody>
      </p:sp>
      <p:grpSp>
        <p:nvGrpSpPr>
          <p:cNvPr id="24" name="Group 24"/>
          <p:cNvGrpSpPr/>
          <p:nvPr/>
        </p:nvGrpSpPr>
        <p:grpSpPr>
          <a:xfrm>
            <a:off x="1428320" y="4999876"/>
            <a:ext cx="287248" cy="287248"/>
            <a:chOff x="0" y="0"/>
            <a:chExt cx="812800" cy="812800"/>
          </a:xfrm>
        </p:grpSpPr>
        <p:sp>
          <p:nvSpPr>
            <p:cNvPr id="25" name="Freeform 2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26" name="TextBox 26"/>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27" name="Group 27"/>
          <p:cNvGrpSpPr/>
          <p:nvPr/>
        </p:nvGrpSpPr>
        <p:grpSpPr>
          <a:xfrm>
            <a:off x="1428320" y="6147403"/>
            <a:ext cx="287248" cy="287248"/>
            <a:chOff x="0" y="0"/>
            <a:chExt cx="812800" cy="812800"/>
          </a:xfrm>
        </p:grpSpPr>
        <p:sp>
          <p:nvSpPr>
            <p:cNvPr id="28" name="Freeform 28"/>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29" name="TextBox 29"/>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30" name="Group 30"/>
          <p:cNvGrpSpPr/>
          <p:nvPr/>
        </p:nvGrpSpPr>
        <p:grpSpPr>
          <a:xfrm>
            <a:off x="1428320" y="7291901"/>
            <a:ext cx="287248" cy="287248"/>
            <a:chOff x="0" y="0"/>
            <a:chExt cx="812800" cy="812800"/>
          </a:xfrm>
        </p:grpSpPr>
        <p:sp>
          <p:nvSpPr>
            <p:cNvPr id="31" name="Freeform 31"/>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32" name="TextBox 32"/>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Tree>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943905" y="5392386"/>
            <a:ext cx="8686399" cy="5063778"/>
            <a:chOff x="0" y="0"/>
            <a:chExt cx="660400" cy="384983"/>
          </a:xfrm>
        </p:grpSpPr>
        <p:sp>
          <p:nvSpPr>
            <p:cNvPr id="3" name="Freeform 3"/>
            <p:cNvSpPr/>
            <p:nvPr/>
          </p:nvSpPr>
          <p:spPr>
            <a:xfrm>
              <a:off x="0" y="0"/>
              <a:ext cx="660400" cy="384983"/>
            </a:xfrm>
            <a:custGeom>
              <a:avLst/>
              <a:gdLst/>
              <a:ahLst/>
              <a:cxnLst/>
              <a:rect l="l" t="t" r="r" b="b"/>
              <a:pathLst>
                <a:path w="660400" h="38498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999"/>
                  </a:cubicBezTo>
                  <a:lnTo>
                    <a:pt x="660400" y="384983"/>
                  </a:lnTo>
                  <a:lnTo>
                    <a:pt x="0" y="384983"/>
                  </a:lnTo>
                  <a:lnTo>
                    <a:pt x="0" y="319048"/>
                  </a:lnTo>
                  <a:cubicBezTo>
                    <a:pt x="1782" y="185660"/>
                    <a:pt x="93019" y="64045"/>
                    <a:pt x="220252" y="19070"/>
                  </a:cubicBezTo>
                  <a:close/>
                </a:path>
              </a:pathLst>
            </a:custGeom>
            <a:solidFill>
              <a:srgbClr val="3EDB86"/>
            </a:solidFill>
            <a:ln w="28575" cap="sq">
              <a:solidFill>
                <a:srgbClr val="242424"/>
              </a:solidFill>
              <a:prstDash val="solid"/>
              <a:miter/>
            </a:ln>
          </p:spPr>
        </p:sp>
        <p:sp>
          <p:nvSpPr>
            <p:cNvPr id="4" name="TextBox 4"/>
            <p:cNvSpPr txBox="1"/>
            <p:nvPr/>
          </p:nvSpPr>
          <p:spPr>
            <a:xfrm>
              <a:off x="0" y="98425"/>
              <a:ext cx="660400" cy="286558"/>
            </a:xfrm>
            <a:prstGeom prst="rect">
              <a:avLst/>
            </a:prstGeom>
          </p:spPr>
          <p:txBody>
            <a:bodyPr lIns="50800" tIns="50800" rIns="50800" bIns="50800" rtlCol="0" anchor="ctr"/>
            <a:lstStyle/>
            <a:p>
              <a:pPr algn="ctr">
                <a:lnSpc>
                  <a:spcPts val="3040"/>
                </a:lnSpc>
              </a:pPr>
              <a:endParaRPr/>
            </a:p>
          </p:txBody>
        </p:sp>
      </p:grpSp>
      <p:sp>
        <p:nvSpPr>
          <p:cNvPr id="5" name="Freeform 5"/>
          <p:cNvSpPr/>
          <p:nvPr/>
        </p:nvSpPr>
        <p:spPr>
          <a:xfrm>
            <a:off x="-1886453" y="5884689"/>
            <a:ext cx="9628948" cy="4079173"/>
          </a:xfrm>
          <a:custGeom>
            <a:avLst/>
            <a:gdLst/>
            <a:ahLst/>
            <a:cxnLst/>
            <a:rect l="l" t="t" r="r" b="b"/>
            <a:pathLst>
              <a:path w="9628948" h="4079173">
                <a:moveTo>
                  <a:pt x="0" y="0"/>
                </a:moveTo>
                <a:lnTo>
                  <a:pt x="9628948" y="0"/>
                </a:lnTo>
                <a:lnTo>
                  <a:pt x="9628948" y="4079172"/>
                </a:lnTo>
                <a:lnTo>
                  <a:pt x="0" y="407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a:off x="842999" y="3964494"/>
            <a:ext cx="4170043" cy="5821126"/>
          </a:xfrm>
          <a:custGeom>
            <a:avLst/>
            <a:gdLst/>
            <a:ahLst/>
            <a:cxnLst/>
            <a:rect l="l" t="t" r="r" b="b"/>
            <a:pathLst>
              <a:path w="4170043" h="5821126">
                <a:moveTo>
                  <a:pt x="0" y="0"/>
                </a:moveTo>
                <a:lnTo>
                  <a:pt x="4170043" y="0"/>
                </a:lnTo>
                <a:lnTo>
                  <a:pt x="4170043" y="5821126"/>
                </a:lnTo>
                <a:lnTo>
                  <a:pt x="0" y="582112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7" name="Group 7"/>
          <p:cNvGrpSpPr/>
          <p:nvPr/>
        </p:nvGrpSpPr>
        <p:grpSpPr>
          <a:xfrm>
            <a:off x="1028700" y="1028700"/>
            <a:ext cx="6713795" cy="1511312"/>
            <a:chOff x="0" y="0"/>
            <a:chExt cx="626251" cy="140972"/>
          </a:xfrm>
        </p:grpSpPr>
        <p:sp>
          <p:nvSpPr>
            <p:cNvPr id="8" name="Freeform 8"/>
            <p:cNvSpPr/>
            <p:nvPr/>
          </p:nvSpPr>
          <p:spPr>
            <a:xfrm>
              <a:off x="0" y="0"/>
              <a:ext cx="626251" cy="140972"/>
            </a:xfrm>
            <a:custGeom>
              <a:avLst/>
              <a:gdLst/>
              <a:ahLst/>
              <a:cxnLst/>
              <a:rect l="l" t="t" r="r" b="b"/>
              <a:pathLst>
                <a:path w="626251" h="140972">
                  <a:moveTo>
                    <a:pt x="0" y="0"/>
                  </a:moveTo>
                  <a:lnTo>
                    <a:pt x="626251" y="0"/>
                  </a:lnTo>
                  <a:lnTo>
                    <a:pt x="626251" y="140972"/>
                  </a:lnTo>
                  <a:lnTo>
                    <a:pt x="0" y="140972"/>
                  </a:lnTo>
                  <a:close/>
                </a:path>
              </a:pathLst>
            </a:custGeom>
            <a:solidFill>
              <a:srgbClr val="6458DD"/>
            </a:solidFill>
            <a:ln w="28575" cap="sq">
              <a:solidFill>
                <a:srgbClr val="242424"/>
              </a:solidFill>
              <a:prstDash val="solid"/>
              <a:miter/>
            </a:ln>
          </p:spPr>
        </p:sp>
        <p:sp>
          <p:nvSpPr>
            <p:cNvPr id="9" name="TextBox 9"/>
            <p:cNvSpPr txBox="1"/>
            <p:nvPr/>
          </p:nvSpPr>
          <p:spPr>
            <a:xfrm>
              <a:off x="0" y="-28575"/>
              <a:ext cx="626251" cy="169547"/>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10" name="Group 10"/>
          <p:cNvGrpSpPr/>
          <p:nvPr/>
        </p:nvGrpSpPr>
        <p:grpSpPr>
          <a:xfrm rot="-799724">
            <a:off x="2422455" y="4267576"/>
            <a:ext cx="640301" cy="640301"/>
            <a:chOff x="0" y="0"/>
            <a:chExt cx="812800" cy="812800"/>
          </a:xfrm>
        </p:grpSpPr>
        <p:sp>
          <p:nvSpPr>
            <p:cNvPr id="11" name="Freeform 11"/>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12" name="TextBox 12"/>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3" name="Freeform 13"/>
          <p:cNvSpPr/>
          <p:nvPr/>
        </p:nvSpPr>
        <p:spPr>
          <a:xfrm>
            <a:off x="2284543" y="5392386"/>
            <a:ext cx="643478" cy="1019921"/>
          </a:xfrm>
          <a:custGeom>
            <a:avLst/>
            <a:gdLst/>
            <a:ahLst/>
            <a:cxnLst/>
            <a:rect l="l" t="t" r="r" b="b"/>
            <a:pathLst>
              <a:path w="643478" h="1019921">
                <a:moveTo>
                  <a:pt x="0" y="0"/>
                </a:moveTo>
                <a:lnTo>
                  <a:pt x="643478" y="0"/>
                </a:lnTo>
                <a:lnTo>
                  <a:pt x="643478" y="1019921"/>
                </a:lnTo>
                <a:lnTo>
                  <a:pt x="0" y="101992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1451972" y="3989931"/>
            <a:ext cx="377155" cy="597796"/>
          </a:xfrm>
          <a:custGeom>
            <a:avLst/>
            <a:gdLst/>
            <a:ahLst/>
            <a:cxnLst/>
            <a:rect l="l" t="t" r="r" b="b"/>
            <a:pathLst>
              <a:path w="377155" h="597796">
                <a:moveTo>
                  <a:pt x="0" y="0"/>
                </a:moveTo>
                <a:lnTo>
                  <a:pt x="377155" y="0"/>
                </a:lnTo>
                <a:lnTo>
                  <a:pt x="377155" y="597796"/>
                </a:lnTo>
                <a:lnTo>
                  <a:pt x="0" y="59779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5" name="TextBox 15"/>
          <p:cNvSpPr txBox="1"/>
          <p:nvPr/>
        </p:nvSpPr>
        <p:spPr>
          <a:xfrm>
            <a:off x="8922230" y="1111999"/>
            <a:ext cx="8691636" cy="7994650"/>
          </a:xfrm>
          <a:prstGeom prst="rect">
            <a:avLst/>
          </a:prstGeom>
        </p:spPr>
        <p:txBody>
          <a:bodyPr lIns="0" tIns="0" rIns="0" bIns="0" rtlCol="0" anchor="t">
            <a:spAutoFit/>
          </a:bodyPr>
          <a:lstStyle/>
          <a:p>
            <a:pPr marL="755651" lvl="1" indent="-377825" algn="just">
              <a:lnSpc>
                <a:spcPts val="4550"/>
              </a:lnSpc>
              <a:spcBef>
                <a:spcPct val="0"/>
              </a:spcBef>
              <a:buFont typeface="Arial"/>
              <a:buChar char="•"/>
            </a:pPr>
            <a:r>
              <a:rPr lang="en-US" sz="3500" b="1">
                <a:solidFill>
                  <a:srgbClr val="000000"/>
                </a:solidFill>
                <a:latin typeface="Cabin Bold"/>
                <a:ea typeface="Cabin Bold"/>
                <a:cs typeface="Cabin Bold"/>
                <a:sym typeface="Cabin Bold"/>
              </a:rPr>
              <a:t>Ràng buộc lựa chọn nhiều phương án:  </a:t>
            </a:r>
          </a:p>
          <a:p>
            <a:pPr algn="just">
              <a:lnSpc>
                <a:spcPts val="4550"/>
              </a:lnSpc>
              <a:spcBef>
                <a:spcPct val="0"/>
              </a:spcBef>
            </a:pPr>
            <a:r>
              <a:rPr lang="en-US" sz="3500">
                <a:solidFill>
                  <a:srgbClr val="000000"/>
                </a:solidFill>
                <a:latin typeface="Cabin"/>
                <a:ea typeface="Cabin"/>
                <a:cs typeface="Cabin"/>
                <a:sym typeface="Cabin"/>
              </a:rPr>
              <a:t>Yêu cầu: chính xác một trong ba dự án phải được chọn:</a:t>
            </a:r>
          </a:p>
          <a:p>
            <a:pPr algn="ctr">
              <a:lnSpc>
                <a:spcPts val="4550"/>
              </a:lnSpc>
              <a:spcBef>
                <a:spcPct val="0"/>
              </a:spcBef>
            </a:pPr>
            <a:r>
              <a:rPr lang="en-US" sz="3500">
                <a:solidFill>
                  <a:srgbClr val="000000"/>
                </a:solidFill>
                <a:latin typeface="Cabin"/>
                <a:ea typeface="Cabin"/>
                <a:cs typeface="Cabin"/>
                <a:sym typeface="Cabin"/>
              </a:rPr>
              <a:t>W1+W2+W3=1</a:t>
            </a:r>
          </a:p>
          <a:p>
            <a:pPr algn="just">
              <a:lnSpc>
                <a:spcPts val="4550"/>
              </a:lnSpc>
              <a:spcBef>
                <a:spcPct val="0"/>
              </a:spcBef>
            </a:pPr>
            <a:r>
              <a:rPr lang="en-US" sz="3500">
                <a:solidFill>
                  <a:srgbClr val="000000"/>
                </a:solidFill>
                <a:latin typeface="Cabin"/>
                <a:ea typeface="Cabin"/>
                <a:cs typeface="Cabin"/>
                <a:sym typeface="Cabin"/>
              </a:rPr>
              <a:t>=&gt; chỉ một dự án được chọn từ ba dự án được chọn</a:t>
            </a:r>
          </a:p>
          <a:p>
            <a:pPr marL="755651" lvl="1" indent="-377825" algn="just">
              <a:lnSpc>
                <a:spcPts val="4550"/>
              </a:lnSpc>
              <a:buFont typeface="Arial"/>
              <a:buChar char="•"/>
            </a:pPr>
            <a:r>
              <a:rPr lang="en-US" sz="3500" b="1">
                <a:solidFill>
                  <a:srgbClr val="000000"/>
                </a:solidFill>
                <a:latin typeface="Cabin Bold"/>
                <a:ea typeface="Cabin Bold"/>
                <a:cs typeface="Cabin Bold"/>
                <a:sym typeface="Cabin Bold"/>
              </a:rPr>
              <a:t>Ràng buộc loại trừ lẫn nhau:</a:t>
            </a:r>
          </a:p>
          <a:p>
            <a:pPr algn="just">
              <a:lnSpc>
                <a:spcPts val="4550"/>
              </a:lnSpc>
              <a:spcBef>
                <a:spcPct val="0"/>
              </a:spcBef>
            </a:pPr>
            <a:r>
              <a:rPr lang="en-US" sz="3500">
                <a:solidFill>
                  <a:srgbClr val="000000"/>
                </a:solidFill>
                <a:latin typeface="Cabin"/>
                <a:ea typeface="Cabin"/>
                <a:cs typeface="Cabin"/>
                <a:sym typeface="Cabin"/>
              </a:rPr>
              <a:t>Trường hợp không cần mở rộng kho: ràng buộc sửa đổi </a:t>
            </a:r>
          </a:p>
          <a:p>
            <a:pPr algn="ctr">
              <a:lnSpc>
                <a:spcPts val="4550"/>
              </a:lnSpc>
              <a:spcBef>
                <a:spcPct val="0"/>
              </a:spcBef>
            </a:pPr>
            <a:r>
              <a:rPr lang="en-US" sz="3500">
                <a:solidFill>
                  <a:srgbClr val="000000"/>
                </a:solidFill>
                <a:latin typeface="Cabin"/>
                <a:ea typeface="Cabin"/>
                <a:cs typeface="Cabin"/>
                <a:sym typeface="Cabin"/>
              </a:rPr>
              <a:t>W1+W2+W3 ≤ 1</a:t>
            </a:r>
          </a:p>
          <a:p>
            <a:pPr algn="just">
              <a:lnSpc>
                <a:spcPts val="4550"/>
              </a:lnSpc>
              <a:spcBef>
                <a:spcPct val="0"/>
              </a:spcBef>
            </a:pPr>
            <a:r>
              <a:rPr lang="en-US" sz="3500">
                <a:solidFill>
                  <a:srgbClr val="000000"/>
                </a:solidFill>
                <a:latin typeface="Cabin"/>
                <a:ea typeface="Cabin"/>
                <a:cs typeface="Cabin"/>
                <a:sym typeface="Cabin"/>
              </a:rPr>
              <a:t>=&gt; cho phép không mở rộng kho nào (tức W1=W2=W3=0) nhưng không cho phép mở rộng hơn một kho</a:t>
            </a:r>
          </a:p>
          <a:p>
            <a:pPr algn="just">
              <a:lnSpc>
                <a:spcPts val="4550"/>
              </a:lnSpc>
              <a:spcBef>
                <a:spcPct val="0"/>
              </a:spcBef>
            </a:pPr>
            <a:endParaRPr lang="en-US" sz="3500">
              <a:solidFill>
                <a:srgbClr val="000000"/>
              </a:solidFill>
              <a:latin typeface="Cabin"/>
              <a:ea typeface="Cabin"/>
              <a:cs typeface="Cabin"/>
              <a:sym typeface="Cabin"/>
            </a:endParaRPr>
          </a:p>
        </p:txBody>
      </p:sp>
    </p:spTree>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1298612" y="6657272"/>
            <a:ext cx="5960688" cy="2601028"/>
          </a:xfrm>
          <a:custGeom>
            <a:avLst/>
            <a:gdLst/>
            <a:ahLst/>
            <a:cxnLst/>
            <a:rect l="l" t="t" r="r" b="b"/>
            <a:pathLst>
              <a:path w="5960688" h="2601028">
                <a:moveTo>
                  <a:pt x="0" y="0"/>
                </a:moveTo>
                <a:lnTo>
                  <a:pt x="5960688" y="0"/>
                </a:lnTo>
                <a:lnTo>
                  <a:pt x="5960688" y="2601028"/>
                </a:lnTo>
                <a:lnTo>
                  <a:pt x="0" y="260102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rot="-760100">
            <a:off x="15179874" y="6083490"/>
            <a:ext cx="418000" cy="418000"/>
            <a:chOff x="0" y="0"/>
            <a:chExt cx="812800" cy="812800"/>
          </a:xfrm>
        </p:grpSpPr>
        <p:sp>
          <p:nvSpPr>
            <p:cNvPr id="4" name="Freeform 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5" name="TextBox 5"/>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grpSp>
        <p:nvGrpSpPr>
          <p:cNvPr id="6" name="Group 6"/>
          <p:cNvGrpSpPr/>
          <p:nvPr/>
        </p:nvGrpSpPr>
        <p:grpSpPr>
          <a:xfrm rot="-760100">
            <a:off x="12443223" y="6973776"/>
            <a:ext cx="455425" cy="455425"/>
            <a:chOff x="0" y="0"/>
            <a:chExt cx="812800" cy="812800"/>
          </a:xfrm>
        </p:grpSpPr>
        <p:sp>
          <p:nvSpPr>
            <p:cNvPr id="7" name="Freeform 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B7CCF6"/>
            </a:solidFill>
            <a:ln w="28575" cap="sq">
              <a:solidFill>
                <a:srgbClr val="242424"/>
              </a:solidFill>
              <a:prstDash val="solid"/>
              <a:miter/>
            </a:ln>
          </p:spPr>
        </p:sp>
        <p:sp>
          <p:nvSpPr>
            <p:cNvPr id="8" name="TextBox 8"/>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9" name="Freeform 9"/>
          <p:cNvSpPr/>
          <p:nvPr/>
        </p:nvSpPr>
        <p:spPr>
          <a:xfrm rot="-1473778">
            <a:off x="13450943" y="7243671"/>
            <a:ext cx="309870" cy="491148"/>
          </a:xfrm>
          <a:custGeom>
            <a:avLst/>
            <a:gdLst/>
            <a:ahLst/>
            <a:cxnLst/>
            <a:rect l="l" t="t" r="r" b="b"/>
            <a:pathLst>
              <a:path w="309870" h="491148">
                <a:moveTo>
                  <a:pt x="0" y="0"/>
                </a:moveTo>
                <a:lnTo>
                  <a:pt x="309870" y="0"/>
                </a:lnTo>
                <a:lnTo>
                  <a:pt x="309870" y="491148"/>
                </a:lnTo>
                <a:lnTo>
                  <a:pt x="0" y="49114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0" name="Freeform 10"/>
          <p:cNvSpPr/>
          <p:nvPr/>
        </p:nvSpPr>
        <p:spPr>
          <a:xfrm rot="1749349">
            <a:off x="15967587" y="5895625"/>
            <a:ext cx="444340" cy="704285"/>
          </a:xfrm>
          <a:custGeom>
            <a:avLst/>
            <a:gdLst/>
            <a:ahLst/>
            <a:cxnLst/>
            <a:rect l="l" t="t" r="r" b="b"/>
            <a:pathLst>
              <a:path w="444340" h="704285">
                <a:moveTo>
                  <a:pt x="0" y="0"/>
                </a:moveTo>
                <a:lnTo>
                  <a:pt x="444339" y="0"/>
                </a:lnTo>
                <a:lnTo>
                  <a:pt x="444339" y="704285"/>
                </a:lnTo>
                <a:lnTo>
                  <a:pt x="0" y="7042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1" name="TextBox 11"/>
          <p:cNvSpPr txBox="1"/>
          <p:nvPr/>
        </p:nvSpPr>
        <p:spPr>
          <a:xfrm>
            <a:off x="905833" y="921338"/>
            <a:ext cx="12943043" cy="6280150"/>
          </a:xfrm>
          <a:prstGeom prst="rect">
            <a:avLst/>
          </a:prstGeom>
        </p:spPr>
        <p:txBody>
          <a:bodyPr lIns="0" tIns="0" rIns="0" bIns="0" rtlCol="0" anchor="t">
            <a:spAutoFit/>
          </a:bodyPr>
          <a:lstStyle/>
          <a:p>
            <a:pPr marL="755651" lvl="1" indent="-377825" algn="just">
              <a:lnSpc>
                <a:spcPts val="4550"/>
              </a:lnSpc>
              <a:spcBef>
                <a:spcPct val="0"/>
              </a:spcBef>
              <a:buFont typeface="Arial"/>
              <a:buChar char="•"/>
            </a:pPr>
            <a:r>
              <a:rPr lang="en-US" sz="3500" b="1">
                <a:solidFill>
                  <a:srgbClr val="000000"/>
                </a:solidFill>
                <a:latin typeface="Cabin Bold"/>
                <a:ea typeface="Cabin Bold"/>
                <a:cs typeface="Cabin Bold"/>
                <a:sym typeface="Cabin Bold"/>
              </a:rPr>
              <a:t>Ràng buộc lựa chọn k dự án từ n dự án</a:t>
            </a:r>
          </a:p>
          <a:p>
            <a:pPr algn="just">
              <a:lnSpc>
                <a:spcPts val="4550"/>
              </a:lnSpc>
              <a:spcBef>
                <a:spcPct val="0"/>
              </a:spcBef>
            </a:pPr>
            <a:r>
              <a:rPr lang="en-US" sz="3500">
                <a:solidFill>
                  <a:srgbClr val="000000"/>
                </a:solidFill>
                <a:latin typeface="Cabin"/>
                <a:ea typeface="Cabin"/>
                <a:cs typeface="Cabin"/>
                <a:sym typeface="Cabin"/>
              </a:rPr>
              <a:t>Mở rộng ràng buộc lựa chọn nhiều phương án. Mô hình hoá việc lựa chọn k dự án từ một tập hợp n dự án</a:t>
            </a:r>
          </a:p>
          <a:p>
            <a:pPr algn="just">
              <a:lnSpc>
                <a:spcPts val="4550"/>
              </a:lnSpc>
              <a:spcBef>
                <a:spcPct val="0"/>
              </a:spcBef>
            </a:pPr>
            <a:endParaRPr lang="en-US" sz="3500">
              <a:solidFill>
                <a:srgbClr val="000000"/>
              </a:solidFill>
              <a:latin typeface="Cabin"/>
              <a:ea typeface="Cabin"/>
              <a:cs typeface="Cabin"/>
              <a:sym typeface="Cabin"/>
            </a:endParaRPr>
          </a:p>
          <a:p>
            <a:pPr algn="just">
              <a:lnSpc>
                <a:spcPts val="4550"/>
              </a:lnSpc>
              <a:spcBef>
                <a:spcPct val="0"/>
              </a:spcBef>
            </a:pPr>
            <a:r>
              <a:rPr lang="en-US" sz="3500">
                <a:solidFill>
                  <a:srgbClr val="000000"/>
                </a:solidFill>
                <a:latin typeface="Cabin"/>
                <a:ea typeface="Cabin"/>
                <a:cs typeface="Cabin"/>
                <a:sym typeface="Cabin"/>
              </a:rPr>
              <a:t>VD: Giả sử W1,W2,W3,W4,W5 đại diện cho 5 dự án mở rộng kho tiềm năng và phải chọn hai trong số năm dự án này. </a:t>
            </a:r>
          </a:p>
          <a:p>
            <a:pPr algn="just">
              <a:lnSpc>
                <a:spcPts val="4550"/>
              </a:lnSpc>
              <a:spcBef>
                <a:spcPct val="0"/>
              </a:spcBef>
            </a:pPr>
            <a:r>
              <a:rPr lang="en-US" sz="3500">
                <a:solidFill>
                  <a:srgbClr val="000000"/>
                </a:solidFill>
                <a:latin typeface="Cabin"/>
                <a:ea typeface="Cabin"/>
                <a:cs typeface="Cabin"/>
                <a:sym typeface="Cabin"/>
              </a:rPr>
              <a:t> Ràng buộc: </a:t>
            </a:r>
          </a:p>
          <a:p>
            <a:pPr marL="755651" lvl="1" indent="-377825" algn="just">
              <a:lnSpc>
                <a:spcPts val="4550"/>
              </a:lnSpc>
              <a:buFont typeface="Arial"/>
              <a:buChar char="•"/>
            </a:pPr>
            <a:r>
              <a:rPr lang="en-US" sz="3500">
                <a:solidFill>
                  <a:srgbClr val="000000"/>
                </a:solidFill>
                <a:latin typeface="Cabin"/>
                <a:ea typeface="Cabin"/>
                <a:cs typeface="Cabin"/>
                <a:sym typeface="Cabin"/>
              </a:rPr>
              <a:t>Chọn đúng k dự án:W1+W2+W3+W4+W5=2</a:t>
            </a:r>
          </a:p>
          <a:p>
            <a:pPr marL="755651" lvl="1" indent="-377825" algn="just">
              <a:lnSpc>
                <a:spcPts val="4550"/>
              </a:lnSpc>
              <a:buFont typeface="Arial"/>
              <a:buChar char="•"/>
            </a:pPr>
            <a:r>
              <a:rPr lang="en-US" sz="3500">
                <a:solidFill>
                  <a:srgbClr val="000000"/>
                </a:solidFill>
                <a:latin typeface="Cabin"/>
                <a:ea typeface="Cabin"/>
                <a:cs typeface="Cabin"/>
                <a:sym typeface="Cabin"/>
              </a:rPr>
              <a:t>Không chọn nhiều hơn k dự án : W1+W2+W3+W4+W5 ≤2 </a:t>
            </a:r>
          </a:p>
          <a:p>
            <a:pPr algn="just">
              <a:lnSpc>
                <a:spcPts val="4550"/>
              </a:lnSpc>
              <a:spcBef>
                <a:spcPct val="0"/>
              </a:spcBef>
            </a:pPr>
            <a:r>
              <a:rPr lang="en-US" sz="3500">
                <a:solidFill>
                  <a:srgbClr val="000000"/>
                </a:solidFill>
                <a:latin typeface="Cabin"/>
                <a:ea typeface="Cabin"/>
                <a:cs typeface="Cabin"/>
                <a:sym typeface="Cabin"/>
              </a:rPr>
              <a:t>Điều kiện: mỗi biến phải có giá trị 0-1</a:t>
            </a:r>
          </a:p>
          <a:p>
            <a:pPr algn="ctr">
              <a:lnSpc>
                <a:spcPts val="4550"/>
              </a:lnSpc>
              <a:spcBef>
                <a:spcPct val="0"/>
              </a:spcBef>
            </a:pPr>
            <a:endParaRPr lang="en-US" sz="3500">
              <a:solidFill>
                <a:srgbClr val="000000"/>
              </a:solidFill>
              <a:latin typeface="Cabin"/>
              <a:ea typeface="Cabin"/>
              <a:cs typeface="Cabin"/>
              <a:sym typeface="Cabin"/>
            </a:endParaRPr>
          </a:p>
        </p:txBody>
      </p:sp>
    </p:spTree>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extBox 2"/>
          <p:cNvSpPr txBox="1"/>
          <p:nvPr/>
        </p:nvSpPr>
        <p:spPr>
          <a:xfrm>
            <a:off x="425779" y="-38100"/>
            <a:ext cx="16501640" cy="7423150"/>
          </a:xfrm>
          <a:prstGeom prst="rect">
            <a:avLst/>
          </a:prstGeom>
        </p:spPr>
        <p:txBody>
          <a:bodyPr lIns="0" tIns="0" rIns="0" bIns="0" rtlCol="0" anchor="t">
            <a:spAutoFit/>
          </a:bodyPr>
          <a:lstStyle/>
          <a:p>
            <a:pPr marL="755651" lvl="1" indent="-377825" algn="l">
              <a:lnSpc>
                <a:spcPts val="4550"/>
              </a:lnSpc>
              <a:buFont typeface="Arial"/>
              <a:buChar char="•"/>
            </a:pPr>
            <a:r>
              <a:rPr lang="en-US" sz="3500" b="1">
                <a:solidFill>
                  <a:srgbClr val="000000"/>
                </a:solidFill>
                <a:latin typeface="Cabin Bold"/>
                <a:ea typeface="Cabin Bold"/>
                <a:cs typeface="Cabin Bold"/>
                <a:sym typeface="Cabin Bold"/>
              </a:rPr>
              <a:t>Ràng buộc điều kiện và đồng điều kiện</a:t>
            </a:r>
          </a:p>
          <a:p>
            <a:pPr algn="l">
              <a:lnSpc>
                <a:spcPts val="4550"/>
              </a:lnSpc>
              <a:spcBef>
                <a:spcPct val="0"/>
              </a:spcBef>
            </a:pPr>
            <a:r>
              <a:rPr lang="en-US" sz="3500">
                <a:solidFill>
                  <a:srgbClr val="000000"/>
                </a:solidFill>
                <a:latin typeface="Cabin"/>
                <a:ea typeface="Cabin"/>
                <a:cs typeface="Cabin"/>
                <a:sym typeface="Cabin"/>
              </a:rPr>
              <a:t>Việc chấp nhận một dự án phụ thuộc vào việc chấp nhận dự án khác</a:t>
            </a:r>
          </a:p>
          <a:p>
            <a:pPr algn="l">
              <a:lnSpc>
                <a:spcPts val="4550"/>
              </a:lnSpc>
              <a:spcBef>
                <a:spcPct val="0"/>
              </a:spcBef>
            </a:pPr>
            <a:r>
              <a:rPr lang="en-US" sz="3500">
                <a:solidFill>
                  <a:srgbClr val="000000"/>
                </a:solidFill>
                <a:latin typeface="Cabin"/>
                <a:ea typeface="Cabin"/>
                <a:cs typeface="Cabin"/>
                <a:sym typeface="Cabin"/>
              </a:rPr>
              <a:t>VD:Công ty Ice-Cold Refrigerator:</a:t>
            </a:r>
          </a:p>
          <a:p>
            <a:pPr algn="l">
              <a:lnSpc>
                <a:spcPts val="4550"/>
              </a:lnSpc>
              <a:spcBef>
                <a:spcPct val="0"/>
              </a:spcBef>
            </a:pPr>
            <a:r>
              <a:rPr lang="en-US" sz="3500">
                <a:solidFill>
                  <a:srgbClr val="000000"/>
                </a:solidFill>
                <a:latin typeface="Cabin"/>
                <a:ea typeface="Cabin"/>
                <a:cs typeface="Cabin"/>
                <a:sym typeface="Cabin"/>
              </a:rPr>
              <a:t>Dự án mở rộng kho (W)phụ thuộc vào dự án mở rộng nhà máy(P)</a:t>
            </a:r>
          </a:p>
          <a:p>
            <a:pPr marL="755651" lvl="1" indent="-377825" algn="l">
              <a:lnSpc>
                <a:spcPts val="4550"/>
              </a:lnSpc>
              <a:buFont typeface="Arial"/>
              <a:buChar char="•"/>
            </a:pPr>
            <a:r>
              <a:rPr lang="en-US" sz="3500" b="1">
                <a:solidFill>
                  <a:srgbClr val="000000"/>
                </a:solidFill>
                <a:latin typeface="Cabin Bold"/>
                <a:ea typeface="Cabin Bold"/>
                <a:cs typeface="Cabin Bold"/>
                <a:sym typeface="Cabin Bold"/>
              </a:rPr>
              <a:t>Ràng buộc điều kiện:</a:t>
            </a:r>
          </a:p>
          <a:p>
            <a:pPr algn="ctr">
              <a:lnSpc>
                <a:spcPts val="4550"/>
              </a:lnSpc>
              <a:spcBef>
                <a:spcPct val="0"/>
              </a:spcBef>
            </a:pPr>
            <a:r>
              <a:rPr lang="en-US" sz="3500">
                <a:solidFill>
                  <a:srgbClr val="000000"/>
                </a:solidFill>
                <a:latin typeface="Cabin"/>
                <a:ea typeface="Cabin"/>
                <a:cs typeface="Cabin"/>
                <a:sym typeface="Cabin"/>
              </a:rPr>
              <a:t>W≤P </a:t>
            </a:r>
          </a:p>
          <a:p>
            <a:pPr algn="ctr">
              <a:lnSpc>
                <a:spcPts val="4550"/>
              </a:lnSpc>
              <a:spcBef>
                <a:spcPct val="0"/>
              </a:spcBef>
            </a:pPr>
            <a:r>
              <a:rPr lang="en-US" sz="3500">
                <a:solidFill>
                  <a:srgbClr val="000000"/>
                </a:solidFill>
                <a:latin typeface="Cabin"/>
                <a:ea typeface="Cabin"/>
                <a:cs typeface="Cabin"/>
                <a:sym typeface="Cabin"/>
              </a:rPr>
              <a:t>khi P=0,W buộc phải bằng 0</a:t>
            </a:r>
          </a:p>
          <a:p>
            <a:pPr algn="ctr">
              <a:lnSpc>
                <a:spcPts val="4550"/>
              </a:lnSpc>
              <a:spcBef>
                <a:spcPct val="0"/>
              </a:spcBef>
            </a:pPr>
            <a:r>
              <a:rPr lang="en-US" sz="3500">
                <a:solidFill>
                  <a:srgbClr val="000000"/>
                </a:solidFill>
                <a:latin typeface="Cabin"/>
                <a:ea typeface="Cabin"/>
                <a:cs typeface="Cabin"/>
                <a:sym typeface="Cabin"/>
              </a:rPr>
              <a:t>khi P=1,  W có thể là 1</a:t>
            </a:r>
          </a:p>
          <a:p>
            <a:pPr algn="l">
              <a:lnSpc>
                <a:spcPts val="4550"/>
              </a:lnSpc>
              <a:spcBef>
                <a:spcPct val="0"/>
              </a:spcBef>
            </a:pPr>
            <a:r>
              <a:rPr lang="en-US" sz="3500">
                <a:solidFill>
                  <a:srgbClr val="000000"/>
                </a:solidFill>
                <a:latin typeface="Cabin"/>
                <a:ea typeface="Cabin"/>
                <a:cs typeface="Cabin"/>
                <a:sym typeface="Cabin"/>
              </a:rPr>
              <a:t>=&gt; nhà máy và kho đều có thể được mở rộng.</a:t>
            </a:r>
          </a:p>
          <a:p>
            <a:pPr marL="755651" lvl="1" indent="-377825" algn="l">
              <a:lnSpc>
                <a:spcPts val="4550"/>
              </a:lnSpc>
              <a:buFont typeface="Arial"/>
              <a:buChar char="•"/>
            </a:pPr>
            <a:r>
              <a:rPr lang="en-US" sz="3500" b="1">
                <a:solidFill>
                  <a:srgbClr val="000000"/>
                </a:solidFill>
                <a:latin typeface="Cabin Bold"/>
                <a:ea typeface="Cabin Bold"/>
                <a:cs typeface="Cabin Bold"/>
                <a:sym typeface="Cabin Bold"/>
              </a:rPr>
              <a:t>Ràng buộc không điều kiện:</a:t>
            </a:r>
            <a:r>
              <a:rPr lang="en-US" sz="3500">
                <a:solidFill>
                  <a:srgbClr val="000000"/>
                </a:solidFill>
                <a:latin typeface="Cabin"/>
                <a:ea typeface="Cabin"/>
                <a:cs typeface="Cabin"/>
                <a:sym typeface="Cabin"/>
              </a:rPr>
              <a:t> nếu dự án mở rộng kho (W) phải được chấp nhận khi dự án mở rộng nhà máy (P) được chấp nhận và ngược lại: </a:t>
            </a:r>
          </a:p>
          <a:p>
            <a:pPr marL="755651" lvl="1" indent="-377825" algn="l">
              <a:lnSpc>
                <a:spcPts val="4550"/>
              </a:lnSpc>
              <a:buFont typeface="Arial"/>
              <a:buChar char="•"/>
            </a:pPr>
            <a:r>
              <a:rPr lang="en-US" sz="3500">
                <a:solidFill>
                  <a:srgbClr val="000000"/>
                </a:solidFill>
                <a:latin typeface="Cabin"/>
                <a:ea typeface="Cabin"/>
                <a:cs typeface="Cabin"/>
                <a:sym typeface="Cabin"/>
              </a:rPr>
              <a:t>Ràng buộc W=P</a:t>
            </a:r>
          </a:p>
          <a:p>
            <a:pPr algn="l">
              <a:lnSpc>
                <a:spcPts val="4550"/>
              </a:lnSpc>
              <a:spcBef>
                <a:spcPct val="0"/>
              </a:spcBef>
            </a:pPr>
            <a:endParaRPr lang="en-US" sz="3500">
              <a:solidFill>
                <a:srgbClr val="000000"/>
              </a:solidFill>
              <a:latin typeface="Cabin"/>
              <a:ea typeface="Cabin"/>
              <a:cs typeface="Cabin"/>
              <a:sym typeface="Cabin"/>
            </a:endParaRPr>
          </a:p>
        </p:txBody>
      </p:sp>
      <p:sp>
        <p:nvSpPr>
          <p:cNvPr id="3" name="Freeform 3"/>
          <p:cNvSpPr/>
          <p:nvPr/>
        </p:nvSpPr>
        <p:spPr>
          <a:xfrm>
            <a:off x="13527922" y="6210097"/>
            <a:ext cx="4760078" cy="3756134"/>
          </a:xfrm>
          <a:custGeom>
            <a:avLst/>
            <a:gdLst/>
            <a:ahLst/>
            <a:cxnLst/>
            <a:rect l="l" t="t" r="r" b="b"/>
            <a:pathLst>
              <a:path w="4760078" h="3756134">
                <a:moveTo>
                  <a:pt x="0" y="0"/>
                </a:moveTo>
                <a:lnTo>
                  <a:pt x="4760078" y="0"/>
                </a:lnTo>
                <a:lnTo>
                  <a:pt x="4760078" y="3756134"/>
                </a:lnTo>
                <a:lnTo>
                  <a:pt x="0" y="375613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11906858" y="6210097"/>
            <a:ext cx="3236040" cy="3236040"/>
          </a:xfrm>
          <a:custGeom>
            <a:avLst/>
            <a:gdLst/>
            <a:ahLst/>
            <a:cxnLst/>
            <a:rect l="l" t="t" r="r" b="b"/>
            <a:pathLst>
              <a:path w="3236040" h="3236040">
                <a:moveTo>
                  <a:pt x="0" y="0"/>
                </a:moveTo>
                <a:lnTo>
                  <a:pt x="3236040" y="0"/>
                </a:lnTo>
                <a:lnTo>
                  <a:pt x="3236040" y="3236040"/>
                </a:lnTo>
                <a:lnTo>
                  <a:pt x="0" y="323604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5" name="Freeform 5"/>
          <p:cNvSpPr/>
          <p:nvPr/>
        </p:nvSpPr>
        <p:spPr>
          <a:xfrm>
            <a:off x="425779" y="6743691"/>
            <a:ext cx="3319096" cy="3222540"/>
          </a:xfrm>
          <a:custGeom>
            <a:avLst/>
            <a:gdLst/>
            <a:ahLst/>
            <a:cxnLst/>
            <a:rect l="l" t="t" r="r" b="b"/>
            <a:pathLst>
              <a:path w="3319096" h="3222540">
                <a:moveTo>
                  <a:pt x="0" y="0"/>
                </a:moveTo>
                <a:lnTo>
                  <a:pt x="3319096" y="0"/>
                </a:lnTo>
                <a:lnTo>
                  <a:pt x="3319096" y="3222540"/>
                </a:lnTo>
                <a:lnTo>
                  <a:pt x="0" y="322254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Tree>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10413378" y="499899"/>
            <a:ext cx="7560950" cy="756095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5F5F5"/>
            </a:solidFill>
            <a:ln w="47625" cap="sq">
              <a:solidFill>
                <a:srgbClr val="242424"/>
              </a:solidFill>
              <a:prstDash val="solid"/>
              <a:miter/>
            </a:ln>
          </p:spPr>
        </p:sp>
        <p:sp>
          <p:nvSpPr>
            <p:cNvPr id="4" name="TextBox 4"/>
            <p:cNvSpPr txBox="1"/>
            <p:nvPr/>
          </p:nvSpPr>
          <p:spPr>
            <a:xfrm>
              <a:off x="139700" y="111125"/>
              <a:ext cx="533400" cy="561975"/>
            </a:xfrm>
            <a:prstGeom prst="rect">
              <a:avLst/>
            </a:prstGeom>
          </p:spPr>
          <p:txBody>
            <a:bodyPr lIns="50800" tIns="50800" rIns="50800" bIns="50800" rtlCol="0" anchor="ctr"/>
            <a:lstStyle/>
            <a:p>
              <a:pPr marL="0" lvl="0" indent="0" algn="ctr">
                <a:lnSpc>
                  <a:spcPts val="3040"/>
                </a:lnSpc>
                <a:spcBef>
                  <a:spcPct val="0"/>
                </a:spcBef>
              </a:pPr>
              <a:endParaRPr/>
            </a:p>
          </p:txBody>
        </p:sp>
      </p:grpSp>
      <p:grpSp>
        <p:nvGrpSpPr>
          <p:cNvPr id="5" name="Group 5"/>
          <p:cNvGrpSpPr/>
          <p:nvPr/>
        </p:nvGrpSpPr>
        <p:grpSpPr>
          <a:xfrm>
            <a:off x="10413378" y="963549"/>
            <a:ext cx="7560950" cy="756095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3EDB86"/>
            </a:solidFill>
            <a:ln w="47625" cap="sq">
              <a:solidFill>
                <a:srgbClr val="242424"/>
              </a:solidFill>
              <a:prstDash val="solid"/>
              <a:miter/>
            </a:ln>
          </p:spPr>
        </p:sp>
        <p:sp>
          <p:nvSpPr>
            <p:cNvPr id="7" name="TextBox 7"/>
            <p:cNvSpPr txBox="1"/>
            <p:nvPr/>
          </p:nvSpPr>
          <p:spPr>
            <a:xfrm>
              <a:off x="139700" y="111125"/>
              <a:ext cx="533400" cy="5619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8" name="Freeform 8"/>
          <p:cNvSpPr/>
          <p:nvPr/>
        </p:nvSpPr>
        <p:spPr>
          <a:xfrm>
            <a:off x="12199344" y="2733469"/>
            <a:ext cx="9011211" cy="9518545"/>
          </a:xfrm>
          <a:custGeom>
            <a:avLst/>
            <a:gdLst/>
            <a:ahLst/>
            <a:cxnLst/>
            <a:rect l="l" t="t" r="r" b="b"/>
            <a:pathLst>
              <a:path w="9011211" h="9518545">
                <a:moveTo>
                  <a:pt x="0" y="0"/>
                </a:moveTo>
                <a:lnTo>
                  <a:pt x="9011211" y="0"/>
                </a:lnTo>
                <a:lnTo>
                  <a:pt x="9011211" y="9518544"/>
                </a:lnTo>
                <a:lnTo>
                  <a:pt x="0" y="951854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9" name="Freeform 9"/>
          <p:cNvSpPr/>
          <p:nvPr/>
        </p:nvSpPr>
        <p:spPr>
          <a:xfrm rot="2628643">
            <a:off x="12832471" y="3483038"/>
            <a:ext cx="680772" cy="6346179"/>
          </a:xfrm>
          <a:custGeom>
            <a:avLst/>
            <a:gdLst/>
            <a:ahLst/>
            <a:cxnLst/>
            <a:rect l="l" t="t" r="r" b="b"/>
            <a:pathLst>
              <a:path w="680772" h="6346179">
                <a:moveTo>
                  <a:pt x="0" y="0"/>
                </a:moveTo>
                <a:lnTo>
                  <a:pt x="680772" y="0"/>
                </a:lnTo>
                <a:lnTo>
                  <a:pt x="680772" y="6346179"/>
                </a:lnTo>
                <a:lnTo>
                  <a:pt x="0" y="6346179"/>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0" name="Group 10"/>
          <p:cNvGrpSpPr/>
          <p:nvPr/>
        </p:nvGrpSpPr>
        <p:grpSpPr>
          <a:xfrm rot="1628069">
            <a:off x="10875356" y="6756220"/>
            <a:ext cx="698198" cy="610924"/>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42424"/>
            </a:solidFill>
            <a:ln w="28575" cap="sq">
              <a:solidFill>
                <a:srgbClr val="242424"/>
              </a:solidFill>
              <a:prstDash val="solid"/>
              <a:miter/>
            </a:ln>
          </p:spPr>
        </p:sp>
        <p:sp>
          <p:nvSpPr>
            <p:cNvPr id="12" name="TextBox 12"/>
            <p:cNvSpPr txBox="1"/>
            <p:nvPr/>
          </p:nvSpPr>
          <p:spPr>
            <a:xfrm>
              <a:off x="127000" y="301625"/>
              <a:ext cx="558800" cy="3587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13" name="Freeform 13"/>
          <p:cNvSpPr/>
          <p:nvPr/>
        </p:nvSpPr>
        <p:spPr>
          <a:xfrm rot="-10800000">
            <a:off x="16704950" y="1590641"/>
            <a:ext cx="475416" cy="753541"/>
          </a:xfrm>
          <a:custGeom>
            <a:avLst/>
            <a:gdLst/>
            <a:ahLst/>
            <a:cxnLst/>
            <a:rect l="l" t="t" r="r" b="b"/>
            <a:pathLst>
              <a:path w="475416" h="753541">
                <a:moveTo>
                  <a:pt x="0" y="0"/>
                </a:moveTo>
                <a:lnTo>
                  <a:pt x="475415" y="0"/>
                </a:lnTo>
                <a:lnTo>
                  <a:pt x="475415" y="753541"/>
                </a:lnTo>
                <a:lnTo>
                  <a:pt x="0" y="75354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4" name="Freeform 14"/>
          <p:cNvSpPr/>
          <p:nvPr/>
        </p:nvSpPr>
        <p:spPr>
          <a:xfrm>
            <a:off x="1028700" y="3312949"/>
            <a:ext cx="8460714" cy="4396926"/>
          </a:xfrm>
          <a:custGeom>
            <a:avLst/>
            <a:gdLst/>
            <a:ahLst/>
            <a:cxnLst/>
            <a:rect l="l" t="t" r="r" b="b"/>
            <a:pathLst>
              <a:path w="8460714" h="4396926">
                <a:moveTo>
                  <a:pt x="0" y="0"/>
                </a:moveTo>
                <a:lnTo>
                  <a:pt x="8460714" y="0"/>
                </a:lnTo>
                <a:lnTo>
                  <a:pt x="8460714" y="4396926"/>
                </a:lnTo>
                <a:lnTo>
                  <a:pt x="0" y="4396926"/>
                </a:lnTo>
                <a:lnTo>
                  <a:pt x="0" y="0"/>
                </a:lnTo>
                <a:close/>
              </a:path>
            </a:pathLst>
          </a:custGeom>
          <a:blipFill>
            <a:blip r:embed="rId8"/>
            <a:stretch>
              <a:fillRect l="-9421" r="-10138"/>
            </a:stretch>
          </a:blipFill>
        </p:spPr>
      </p:sp>
      <p:sp>
        <p:nvSpPr>
          <p:cNvPr id="15" name="TextBox 15"/>
          <p:cNvSpPr txBox="1"/>
          <p:nvPr/>
        </p:nvSpPr>
        <p:spPr>
          <a:xfrm>
            <a:off x="1028700" y="461799"/>
            <a:ext cx="8460714" cy="2851150"/>
          </a:xfrm>
          <a:prstGeom prst="rect">
            <a:avLst/>
          </a:prstGeom>
        </p:spPr>
        <p:txBody>
          <a:bodyPr lIns="0" tIns="0" rIns="0" bIns="0" rtlCol="0" anchor="t">
            <a:spAutoFit/>
          </a:bodyPr>
          <a:lstStyle/>
          <a:p>
            <a:pPr algn="just">
              <a:lnSpc>
                <a:spcPts val="4550"/>
              </a:lnSpc>
              <a:spcBef>
                <a:spcPct val="0"/>
              </a:spcBef>
            </a:pPr>
            <a:r>
              <a:rPr lang="en-US" sz="3500">
                <a:solidFill>
                  <a:srgbClr val="000000"/>
                </a:solidFill>
                <a:latin typeface="Cabin"/>
                <a:ea typeface="Cabin"/>
                <a:cs typeface="Cabin"/>
                <a:sym typeface="Cabin"/>
              </a:rPr>
              <a:t>Nếu một số, nhưng </a:t>
            </a:r>
            <a:r>
              <a:rPr lang="en-US" sz="3500" b="1">
                <a:solidFill>
                  <a:srgbClr val="000000"/>
                </a:solidFill>
                <a:latin typeface="Cabin Bold"/>
                <a:ea typeface="Cabin Bold"/>
                <a:cs typeface="Cabin Bold"/>
                <a:sym typeface="Cabin Bold"/>
              </a:rPr>
              <a:t>không nhất thiết là tất cả các biến được yêu cầu là số nguyên</a:t>
            </a:r>
            <a:r>
              <a:rPr lang="en-US" sz="3500">
                <a:solidFill>
                  <a:srgbClr val="000000"/>
                </a:solidFill>
                <a:latin typeface="Cabin"/>
                <a:ea typeface="Cabin"/>
                <a:cs typeface="Cabin"/>
                <a:sym typeface="Cabin"/>
              </a:rPr>
              <a:t>, chúng ta có một </a:t>
            </a:r>
            <a:r>
              <a:rPr lang="en-US" sz="3500" b="1" i="1">
                <a:solidFill>
                  <a:srgbClr val="000000"/>
                </a:solidFill>
                <a:latin typeface="Cabin Bold Italics"/>
                <a:ea typeface="Cabin Bold Italics"/>
                <a:cs typeface="Cabin Bold Italics"/>
                <a:sym typeface="Cabin Bold Italics"/>
              </a:rPr>
              <a:t>chương trình tuyến tính bản hợp số nguyên</a:t>
            </a:r>
            <a:r>
              <a:rPr lang="en-US" sz="3500">
                <a:solidFill>
                  <a:srgbClr val="000000"/>
                </a:solidFill>
                <a:latin typeface="Cabin"/>
                <a:ea typeface="Cabin"/>
                <a:cs typeface="Cabin"/>
                <a:sym typeface="Cabin"/>
              </a:rPr>
              <a:t>. Sau đây là một chương trình tuyến tính hỗn hợp số nguyên hai biến:</a:t>
            </a:r>
          </a:p>
        </p:txBody>
      </p:sp>
      <p:sp>
        <p:nvSpPr>
          <p:cNvPr id="16" name="TextBox 16"/>
          <p:cNvSpPr txBox="1"/>
          <p:nvPr/>
        </p:nvSpPr>
        <p:spPr>
          <a:xfrm>
            <a:off x="1028700" y="8007350"/>
            <a:ext cx="8460714" cy="1708150"/>
          </a:xfrm>
          <a:prstGeom prst="rect">
            <a:avLst/>
          </a:prstGeom>
        </p:spPr>
        <p:txBody>
          <a:bodyPr lIns="0" tIns="0" rIns="0" bIns="0" rtlCol="0" anchor="t">
            <a:spAutoFit/>
          </a:bodyPr>
          <a:lstStyle/>
          <a:p>
            <a:pPr algn="just">
              <a:lnSpc>
                <a:spcPts val="4550"/>
              </a:lnSpc>
              <a:spcBef>
                <a:spcPct val="0"/>
              </a:spcBef>
            </a:pPr>
            <a:r>
              <a:rPr lang="en-US" sz="3500">
                <a:solidFill>
                  <a:srgbClr val="000000"/>
                </a:solidFill>
                <a:latin typeface="Cabin"/>
                <a:ea typeface="Cabin"/>
                <a:cs typeface="Cabin"/>
                <a:sym typeface="Cabin"/>
              </a:rPr>
              <a:t>Chúng ta thu được</a:t>
            </a:r>
            <a:r>
              <a:rPr lang="en-US" sz="3500" b="1">
                <a:solidFill>
                  <a:srgbClr val="000000"/>
                </a:solidFill>
                <a:latin typeface="Cabin Bold"/>
                <a:ea typeface="Cabin Bold"/>
                <a:cs typeface="Cabin Bold"/>
                <a:sym typeface="Cabin Bold"/>
              </a:rPr>
              <a:t> LP Relaxation</a:t>
            </a:r>
            <a:r>
              <a:rPr lang="en-US" sz="3500">
                <a:solidFill>
                  <a:srgbClr val="000000"/>
                </a:solidFill>
                <a:latin typeface="Cabin"/>
                <a:ea typeface="Cabin"/>
                <a:cs typeface="Cabin"/>
                <a:sym typeface="Cabin"/>
              </a:rPr>
              <a:t> của chương trình tuyền tính số nguyên hỗn hợp này bằng cách loại bỏ yêu cầu       phải là số nguyên.</a:t>
            </a:r>
          </a:p>
        </p:txBody>
      </p:sp>
      <p:grpSp>
        <p:nvGrpSpPr>
          <p:cNvPr id="17" name="Group 17"/>
          <p:cNvGrpSpPr/>
          <p:nvPr/>
        </p:nvGrpSpPr>
        <p:grpSpPr>
          <a:xfrm>
            <a:off x="4847437" y="9348031"/>
            <a:ext cx="587950" cy="367469"/>
            <a:chOff x="0" y="0"/>
            <a:chExt cx="783934" cy="489959"/>
          </a:xfrm>
        </p:grpSpPr>
        <p:sp>
          <p:nvSpPr>
            <p:cNvPr id="18" name="Freeform 18"/>
            <p:cNvSpPr/>
            <p:nvPr/>
          </p:nvSpPr>
          <p:spPr>
            <a:xfrm>
              <a:off x="0" y="0"/>
              <a:ext cx="783934" cy="489959"/>
            </a:xfrm>
            <a:custGeom>
              <a:avLst/>
              <a:gdLst/>
              <a:ahLst/>
              <a:cxnLst/>
              <a:rect l="l" t="t" r="r" b="b"/>
              <a:pathLst>
                <a:path w="783934" h="489959">
                  <a:moveTo>
                    <a:pt x="0" y="0"/>
                  </a:moveTo>
                  <a:lnTo>
                    <a:pt x="783934" y="0"/>
                  </a:lnTo>
                  <a:lnTo>
                    <a:pt x="783934" y="489959"/>
                  </a:lnTo>
                  <a:lnTo>
                    <a:pt x="0" y="4899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Tree>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extBox 2"/>
          <p:cNvSpPr txBox="1"/>
          <p:nvPr/>
        </p:nvSpPr>
        <p:spPr>
          <a:xfrm>
            <a:off x="601411" y="1698625"/>
            <a:ext cx="16435662" cy="7423150"/>
          </a:xfrm>
          <a:prstGeom prst="rect">
            <a:avLst/>
          </a:prstGeom>
        </p:spPr>
        <p:txBody>
          <a:bodyPr lIns="0" tIns="0" rIns="0" bIns="0" rtlCol="0" anchor="t">
            <a:spAutoFit/>
          </a:bodyPr>
          <a:lstStyle/>
          <a:p>
            <a:pPr algn="l">
              <a:lnSpc>
                <a:spcPts val="4550"/>
              </a:lnSpc>
            </a:pPr>
            <a:r>
              <a:rPr lang="en-US" sz="3500" b="1">
                <a:solidFill>
                  <a:srgbClr val="000000"/>
                </a:solidFill>
                <a:latin typeface="Cabin Bold"/>
                <a:ea typeface="Cabin Bold"/>
                <a:cs typeface="Cabin Bold"/>
                <a:sym typeface="Cabin Bold"/>
              </a:rPr>
              <a:t>Lưu ý về phân tích độ nhạy:</a:t>
            </a:r>
          </a:p>
          <a:p>
            <a:pPr marL="755651" lvl="1" indent="-377825" algn="l">
              <a:lnSpc>
                <a:spcPts val="4550"/>
              </a:lnSpc>
              <a:spcBef>
                <a:spcPct val="0"/>
              </a:spcBef>
              <a:buFont typeface="Arial"/>
              <a:buChar char="•"/>
            </a:pPr>
            <a:r>
              <a:rPr lang="en-US" sz="3500">
                <a:solidFill>
                  <a:srgbClr val="000000"/>
                </a:solidFill>
                <a:latin typeface="Cabin"/>
                <a:ea typeface="Cabin"/>
                <a:cs typeface="Cabin"/>
                <a:sym typeface="Cabin"/>
              </a:rPr>
              <a:t>Phân tích độ nhạy quan trọng hơn cho bài toán tuyến tính số nguyên so với quy hoạch tuyến tính.</a:t>
            </a:r>
          </a:p>
          <a:p>
            <a:pPr marL="755651" lvl="1" indent="-377825" algn="l">
              <a:lnSpc>
                <a:spcPts val="4550"/>
              </a:lnSpc>
              <a:spcBef>
                <a:spcPct val="0"/>
              </a:spcBef>
              <a:buFont typeface="Arial"/>
              <a:buChar char="•"/>
            </a:pPr>
            <a:r>
              <a:rPr lang="en-US" sz="3500">
                <a:solidFill>
                  <a:srgbClr val="000000"/>
                </a:solidFill>
                <a:latin typeface="Cabin"/>
                <a:ea typeface="Cabin"/>
                <a:cs typeface="Cabin"/>
                <a:sym typeface="Cabin"/>
              </a:rPr>
              <a:t>Một thay đổi nhỏ trong hệ số ràng buộc có thể gây ra sự thay đổi lớn trong giá trị nghiệm tối ưu.</a:t>
            </a:r>
          </a:p>
          <a:p>
            <a:pPr algn="l">
              <a:lnSpc>
                <a:spcPts val="4550"/>
              </a:lnSpc>
              <a:spcBef>
                <a:spcPct val="0"/>
              </a:spcBef>
            </a:pPr>
            <a:r>
              <a:rPr lang="en-US" sz="3500">
                <a:solidFill>
                  <a:srgbClr val="000000"/>
                </a:solidFill>
                <a:latin typeface="Cabin"/>
                <a:ea typeface="Cabin"/>
                <a:cs typeface="Cabin"/>
                <a:sym typeface="Cabin"/>
              </a:rPr>
              <a:t>VD:Mô hình quy hoạch số nguyên:</a:t>
            </a:r>
          </a:p>
          <a:p>
            <a:pPr marL="755651" lvl="1" indent="-377825" algn="l">
              <a:lnSpc>
                <a:spcPts val="4550"/>
              </a:lnSpc>
              <a:spcBef>
                <a:spcPct val="0"/>
              </a:spcBef>
              <a:buFont typeface="Arial"/>
              <a:buChar char="•"/>
            </a:pPr>
            <a:r>
              <a:rPr lang="en-US" sz="3500">
                <a:solidFill>
                  <a:srgbClr val="000000"/>
                </a:solidFill>
                <a:latin typeface="Cabin"/>
                <a:ea typeface="Cabin"/>
                <a:cs typeface="Cabin"/>
                <a:sym typeface="Cabin"/>
              </a:rPr>
              <a:t>Tối ưu hoá:                                                                  </a:t>
            </a:r>
          </a:p>
          <a:p>
            <a:pPr algn="l">
              <a:lnSpc>
                <a:spcPts val="4550"/>
              </a:lnSpc>
              <a:spcBef>
                <a:spcPct val="0"/>
              </a:spcBef>
            </a:pPr>
            <a:r>
              <a:rPr lang="en-US" sz="3500">
                <a:solidFill>
                  <a:srgbClr val="000000"/>
                </a:solidFill>
                <a:latin typeface="Cabin"/>
                <a:ea typeface="Cabin"/>
                <a:cs typeface="Cabin"/>
                <a:sym typeface="Cabin"/>
              </a:rPr>
              <a:t>với điều kiện </a:t>
            </a:r>
          </a:p>
          <a:p>
            <a:pPr algn="l">
              <a:lnSpc>
                <a:spcPts val="4550"/>
              </a:lnSpc>
              <a:spcBef>
                <a:spcPct val="0"/>
              </a:spcBef>
            </a:pPr>
            <a:endParaRPr lang="en-US" sz="3500">
              <a:solidFill>
                <a:srgbClr val="000000"/>
              </a:solidFill>
              <a:latin typeface="Cabin"/>
              <a:ea typeface="Cabin"/>
              <a:cs typeface="Cabin"/>
              <a:sym typeface="Cabin"/>
            </a:endParaRPr>
          </a:p>
          <a:p>
            <a:pPr algn="l">
              <a:lnSpc>
                <a:spcPts val="4550"/>
              </a:lnSpc>
              <a:spcBef>
                <a:spcPct val="0"/>
              </a:spcBef>
            </a:pPr>
            <a:endParaRPr lang="en-US" sz="3500">
              <a:solidFill>
                <a:srgbClr val="000000"/>
              </a:solidFill>
              <a:latin typeface="Cabin"/>
              <a:ea typeface="Cabin"/>
              <a:cs typeface="Cabin"/>
              <a:sym typeface="Cabin"/>
            </a:endParaRPr>
          </a:p>
          <a:p>
            <a:pPr marL="755651" lvl="1" indent="-377825" algn="l">
              <a:lnSpc>
                <a:spcPts val="4550"/>
              </a:lnSpc>
              <a:spcBef>
                <a:spcPct val="0"/>
              </a:spcBef>
              <a:buFont typeface="Arial"/>
              <a:buChar char="•"/>
            </a:pPr>
            <a:r>
              <a:rPr lang="en-US" sz="3500">
                <a:solidFill>
                  <a:srgbClr val="000000"/>
                </a:solidFill>
                <a:latin typeface="Cabin"/>
                <a:ea typeface="Cabin"/>
                <a:cs typeface="Cabin"/>
                <a:sym typeface="Cabin"/>
              </a:rPr>
              <a:t>Nghiệm tối ưu ban đầu:  </a:t>
            </a:r>
          </a:p>
          <a:p>
            <a:pPr marL="755651" lvl="1" indent="-377825" algn="l">
              <a:lnSpc>
                <a:spcPts val="4550"/>
              </a:lnSpc>
              <a:spcBef>
                <a:spcPct val="0"/>
              </a:spcBef>
              <a:buFont typeface="Arial"/>
              <a:buChar char="•"/>
            </a:pPr>
            <a:r>
              <a:rPr lang="en-US" sz="3500">
                <a:solidFill>
                  <a:srgbClr val="000000"/>
                </a:solidFill>
                <a:latin typeface="Cabin"/>
                <a:ea typeface="Cabin"/>
                <a:cs typeface="Cabin"/>
                <a:sym typeface="Cabin"/>
              </a:rPr>
              <a:t>Giá trị hàm mục tiêu:$170</a:t>
            </a:r>
          </a:p>
          <a:p>
            <a:pPr algn="l">
              <a:lnSpc>
                <a:spcPts val="4550"/>
              </a:lnSpc>
              <a:spcBef>
                <a:spcPct val="0"/>
              </a:spcBef>
            </a:pPr>
            <a:endParaRPr lang="en-US" sz="3500">
              <a:solidFill>
                <a:srgbClr val="000000"/>
              </a:solidFill>
              <a:latin typeface="Cabin"/>
              <a:ea typeface="Cabin"/>
              <a:cs typeface="Cabin"/>
              <a:sym typeface="Cabin"/>
            </a:endParaRPr>
          </a:p>
        </p:txBody>
      </p:sp>
      <p:sp>
        <p:nvSpPr>
          <p:cNvPr id="3" name="Freeform 3"/>
          <p:cNvSpPr/>
          <p:nvPr/>
        </p:nvSpPr>
        <p:spPr>
          <a:xfrm flipV="1">
            <a:off x="14379542" y="2890449"/>
            <a:ext cx="4506102" cy="4506102"/>
          </a:xfrm>
          <a:custGeom>
            <a:avLst/>
            <a:gdLst/>
            <a:ahLst/>
            <a:cxnLst/>
            <a:rect l="l" t="t" r="r" b="b"/>
            <a:pathLst>
              <a:path w="4506102" h="4506102">
                <a:moveTo>
                  <a:pt x="0" y="4506102"/>
                </a:moveTo>
                <a:lnTo>
                  <a:pt x="4506102" y="4506102"/>
                </a:lnTo>
                <a:lnTo>
                  <a:pt x="4506102" y="0"/>
                </a:lnTo>
                <a:lnTo>
                  <a:pt x="0" y="0"/>
                </a:lnTo>
                <a:lnTo>
                  <a:pt x="0" y="4506102"/>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4" name="Group 4"/>
          <p:cNvGrpSpPr/>
          <p:nvPr/>
        </p:nvGrpSpPr>
        <p:grpSpPr>
          <a:xfrm>
            <a:off x="3576044" y="5230590"/>
            <a:ext cx="6158268" cy="435433"/>
            <a:chOff x="0" y="0"/>
            <a:chExt cx="8211024" cy="580577"/>
          </a:xfrm>
        </p:grpSpPr>
        <p:sp>
          <p:nvSpPr>
            <p:cNvPr id="5" name="Freeform 5"/>
            <p:cNvSpPr/>
            <p:nvPr/>
          </p:nvSpPr>
          <p:spPr>
            <a:xfrm>
              <a:off x="0" y="0"/>
              <a:ext cx="8211024" cy="580577"/>
            </a:xfrm>
            <a:custGeom>
              <a:avLst/>
              <a:gdLst/>
              <a:ahLst/>
              <a:cxnLst/>
              <a:rect l="l" t="t" r="r" b="b"/>
              <a:pathLst>
                <a:path w="8211024" h="580577">
                  <a:moveTo>
                    <a:pt x="0" y="0"/>
                  </a:moveTo>
                  <a:lnTo>
                    <a:pt x="8211024" y="0"/>
                  </a:lnTo>
                  <a:lnTo>
                    <a:pt x="8211024" y="580577"/>
                  </a:lnTo>
                  <a:lnTo>
                    <a:pt x="0" y="5805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6" name="Group 6"/>
          <p:cNvGrpSpPr/>
          <p:nvPr/>
        </p:nvGrpSpPr>
        <p:grpSpPr>
          <a:xfrm>
            <a:off x="3101716" y="5815886"/>
            <a:ext cx="7561459" cy="450470"/>
            <a:chOff x="0" y="0"/>
            <a:chExt cx="10081946" cy="600627"/>
          </a:xfrm>
        </p:grpSpPr>
        <p:sp>
          <p:nvSpPr>
            <p:cNvPr id="7" name="Freeform 7"/>
            <p:cNvSpPr/>
            <p:nvPr/>
          </p:nvSpPr>
          <p:spPr>
            <a:xfrm>
              <a:off x="0" y="0"/>
              <a:ext cx="10081946" cy="600627"/>
            </a:xfrm>
            <a:custGeom>
              <a:avLst/>
              <a:gdLst/>
              <a:ahLst/>
              <a:cxnLst/>
              <a:rect l="l" t="t" r="r" b="b"/>
              <a:pathLst>
                <a:path w="10081946" h="600627">
                  <a:moveTo>
                    <a:pt x="0" y="0"/>
                  </a:moveTo>
                  <a:lnTo>
                    <a:pt x="10081946" y="0"/>
                  </a:lnTo>
                  <a:lnTo>
                    <a:pt x="10081946" y="600627"/>
                  </a:lnTo>
                  <a:lnTo>
                    <a:pt x="0" y="6006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8" name="Group 8"/>
          <p:cNvGrpSpPr/>
          <p:nvPr/>
        </p:nvGrpSpPr>
        <p:grpSpPr>
          <a:xfrm>
            <a:off x="3101716" y="6418756"/>
            <a:ext cx="4743488" cy="573809"/>
            <a:chOff x="0" y="0"/>
            <a:chExt cx="6324651" cy="765079"/>
          </a:xfrm>
        </p:grpSpPr>
        <p:sp>
          <p:nvSpPr>
            <p:cNvPr id="9" name="Freeform 9"/>
            <p:cNvSpPr/>
            <p:nvPr/>
          </p:nvSpPr>
          <p:spPr>
            <a:xfrm>
              <a:off x="0" y="0"/>
              <a:ext cx="6324651" cy="765079"/>
            </a:xfrm>
            <a:custGeom>
              <a:avLst/>
              <a:gdLst/>
              <a:ahLst/>
              <a:cxnLst/>
              <a:rect l="l" t="t" r="r" b="b"/>
              <a:pathLst>
                <a:path w="6324651" h="765079">
                  <a:moveTo>
                    <a:pt x="0" y="0"/>
                  </a:moveTo>
                  <a:lnTo>
                    <a:pt x="6324651" y="0"/>
                  </a:lnTo>
                  <a:lnTo>
                    <a:pt x="6324651" y="765079"/>
                  </a:lnTo>
                  <a:lnTo>
                    <a:pt x="0" y="765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0" name="Group 10"/>
          <p:cNvGrpSpPr/>
          <p:nvPr/>
        </p:nvGrpSpPr>
        <p:grpSpPr>
          <a:xfrm>
            <a:off x="5800793" y="7396551"/>
            <a:ext cx="8443191" cy="573809"/>
            <a:chOff x="0" y="0"/>
            <a:chExt cx="11257588" cy="765079"/>
          </a:xfrm>
        </p:grpSpPr>
        <p:sp>
          <p:nvSpPr>
            <p:cNvPr id="11" name="Freeform 11"/>
            <p:cNvSpPr/>
            <p:nvPr/>
          </p:nvSpPr>
          <p:spPr>
            <a:xfrm>
              <a:off x="0" y="0"/>
              <a:ext cx="11257588" cy="765079"/>
            </a:xfrm>
            <a:custGeom>
              <a:avLst/>
              <a:gdLst/>
              <a:ahLst/>
              <a:cxnLst/>
              <a:rect l="l" t="t" r="r" b="b"/>
              <a:pathLst>
                <a:path w="11257588" h="765079">
                  <a:moveTo>
                    <a:pt x="0" y="0"/>
                  </a:moveTo>
                  <a:lnTo>
                    <a:pt x="11257588" y="0"/>
                  </a:lnTo>
                  <a:lnTo>
                    <a:pt x="11257588" y="765079"/>
                  </a:lnTo>
                  <a:lnTo>
                    <a:pt x="0" y="765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Tree>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4074086" y="6838794"/>
            <a:ext cx="3318416" cy="3318416"/>
          </a:xfrm>
          <a:custGeom>
            <a:avLst/>
            <a:gdLst/>
            <a:ahLst/>
            <a:cxnLst/>
            <a:rect l="l" t="t" r="r" b="b"/>
            <a:pathLst>
              <a:path w="3318416" h="3318416">
                <a:moveTo>
                  <a:pt x="0" y="0"/>
                </a:moveTo>
                <a:lnTo>
                  <a:pt x="3318416" y="0"/>
                </a:lnTo>
                <a:lnTo>
                  <a:pt x="3318416" y="3318416"/>
                </a:lnTo>
                <a:lnTo>
                  <a:pt x="0" y="331841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3850178" y="7144356"/>
            <a:ext cx="3318416" cy="3318416"/>
          </a:xfrm>
          <a:custGeom>
            <a:avLst/>
            <a:gdLst/>
            <a:ahLst/>
            <a:cxnLst/>
            <a:rect l="l" t="t" r="r" b="b"/>
            <a:pathLst>
              <a:path w="3318416" h="3318416">
                <a:moveTo>
                  <a:pt x="0" y="0"/>
                </a:moveTo>
                <a:lnTo>
                  <a:pt x="3318417" y="0"/>
                </a:lnTo>
                <a:lnTo>
                  <a:pt x="3318417" y="3318417"/>
                </a:lnTo>
                <a:lnTo>
                  <a:pt x="0" y="33184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1987531" y="2460346"/>
            <a:ext cx="1786008" cy="1786008"/>
          </a:xfrm>
          <a:custGeom>
            <a:avLst/>
            <a:gdLst/>
            <a:ahLst/>
            <a:cxnLst/>
            <a:rect l="l" t="t" r="r" b="b"/>
            <a:pathLst>
              <a:path w="1786008" h="1786008">
                <a:moveTo>
                  <a:pt x="0" y="0"/>
                </a:moveTo>
                <a:lnTo>
                  <a:pt x="1786008" y="0"/>
                </a:lnTo>
                <a:lnTo>
                  <a:pt x="1786008" y="1786008"/>
                </a:lnTo>
                <a:lnTo>
                  <a:pt x="0" y="178600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5" name="Freeform 5"/>
          <p:cNvSpPr/>
          <p:nvPr/>
        </p:nvSpPr>
        <p:spPr>
          <a:xfrm>
            <a:off x="1901630" y="1159702"/>
            <a:ext cx="1786008" cy="1786008"/>
          </a:xfrm>
          <a:custGeom>
            <a:avLst/>
            <a:gdLst/>
            <a:ahLst/>
            <a:cxnLst/>
            <a:rect l="l" t="t" r="r" b="b"/>
            <a:pathLst>
              <a:path w="1786008" h="1786008">
                <a:moveTo>
                  <a:pt x="0" y="0"/>
                </a:moveTo>
                <a:lnTo>
                  <a:pt x="1786008" y="0"/>
                </a:lnTo>
                <a:lnTo>
                  <a:pt x="1786008" y="1786008"/>
                </a:lnTo>
                <a:lnTo>
                  <a:pt x="0" y="178600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6" name="Freeform 6"/>
          <p:cNvSpPr/>
          <p:nvPr/>
        </p:nvSpPr>
        <p:spPr>
          <a:xfrm>
            <a:off x="1987531" y="0"/>
            <a:ext cx="1786008" cy="1786008"/>
          </a:xfrm>
          <a:custGeom>
            <a:avLst/>
            <a:gdLst/>
            <a:ahLst/>
            <a:cxnLst/>
            <a:rect l="l" t="t" r="r" b="b"/>
            <a:pathLst>
              <a:path w="1786008" h="1786008">
                <a:moveTo>
                  <a:pt x="0" y="0"/>
                </a:moveTo>
                <a:lnTo>
                  <a:pt x="1786008" y="0"/>
                </a:lnTo>
                <a:lnTo>
                  <a:pt x="1786008" y="1786008"/>
                </a:lnTo>
                <a:lnTo>
                  <a:pt x="0" y="178600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7" name="AutoShape 7"/>
          <p:cNvSpPr/>
          <p:nvPr/>
        </p:nvSpPr>
        <p:spPr>
          <a:xfrm>
            <a:off x="14141438" y="7422689"/>
            <a:ext cx="2129265" cy="2129265"/>
          </a:xfrm>
          <a:prstGeom prst="line">
            <a:avLst/>
          </a:prstGeom>
          <a:ln w="95250" cap="flat">
            <a:solidFill>
              <a:srgbClr val="242424"/>
            </a:solidFill>
            <a:prstDash val="solid"/>
            <a:headEnd type="arrow" w="med" len="sm"/>
            <a:tailEnd type="arrow" w="med" len="sm"/>
          </a:ln>
        </p:spPr>
      </p:sp>
      <p:sp>
        <p:nvSpPr>
          <p:cNvPr id="8" name="Freeform 8"/>
          <p:cNvSpPr/>
          <p:nvPr/>
        </p:nvSpPr>
        <p:spPr>
          <a:xfrm flipV="1">
            <a:off x="15322564" y="7741157"/>
            <a:ext cx="4849741" cy="4832106"/>
          </a:xfrm>
          <a:custGeom>
            <a:avLst/>
            <a:gdLst/>
            <a:ahLst/>
            <a:cxnLst/>
            <a:rect l="l" t="t" r="r" b="b"/>
            <a:pathLst>
              <a:path w="4849741" h="4832106">
                <a:moveTo>
                  <a:pt x="0" y="4832106"/>
                </a:moveTo>
                <a:lnTo>
                  <a:pt x="4849742" y="4832106"/>
                </a:lnTo>
                <a:lnTo>
                  <a:pt x="4849742" y="0"/>
                </a:lnTo>
                <a:lnTo>
                  <a:pt x="0" y="0"/>
                </a:lnTo>
                <a:lnTo>
                  <a:pt x="0" y="4832106"/>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grpSp>
        <p:nvGrpSpPr>
          <p:cNvPr id="9" name="Group 9"/>
          <p:cNvGrpSpPr/>
          <p:nvPr/>
        </p:nvGrpSpPr>
        <p:grpSpPr>
          <a:xfrm>
            <a:off x="-445897" y="7875134"/>
            <a:ext cx="2759425" cy="2759425"/>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1" name="TextBox 11"/>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12" name="Freeform 12"/>
          <p:cNvSpPr/>
          <p:nvPr/>
        </p:nvSpPr>
        <p:spPr>
          <a:xfrm>
            <a:off x="-3367509" y="356752"/>
            <a:ext cx="5843225" cy="6172200"/>
          </a:xfrm>
          <a:custGeom>
            <a:avLst/>
            <a:gdLst/>
            <a:ahLst/>
            <a:cxnLst/>
            <a:rect l="l" t="t" r="r" b="b"/>
            <a:pathLst>
              <a:path w="5843225" h="6172200">
                <a:moveTo>
                  <a:pt x="0" y="0"/>
                </a:moveTo>
                <a:lnTo>
                  <a:pt x="5843225" y="0"/>
                </a:lnTo>
                <a:lnTo>
                  <a:pt x="5843225" y="6172200"/>
                </a:lnTo>
                <a:lnTo>
                  <a:pt x="0" y="6172200"/>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13" name="Freeform 13"/>
          <p:cNvSpPr/>
          <p:nvPr/>
        </p:nvSpPr>
        <p:spPr>
          <a:xfrm>
            <a:off x="1083614" y="5386623"/>
            <a:ext cx="3132515" cy="4053843"/>
          </a:xfrm>
          <a:custGeom>
            <a:avLst/>
            <a:gdLst/>
            <a:ahLst/>
            <a:cxnLst/>
            <a:rect l="l" t="t" r="r" b="b"/>
            <a:pathLst>
              <a:path w="3132515" h="4053843">
                <a:moveTo>
                  <a:pt x="0" y="0"/>
                </a:moveTo>
                <a:lnTo>
                  <a:pt x="3132515" y="0"/>
                </a:lnTo>
                <a:lnTo>
                  <a:pt x="3132515" y="4053843"/>
                </a:lnTo>
                <a:lnTo>
                  <a:pt x="0" y="4053843"/>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sp>
      <p:sp>
        <p:nvSpPr>
          <p:cNvPr id="14" name="Freeform 14"/>
          <p:cNvSpPr/>
          <p:nvPr/>
        </p:nvSpPr>
        <p:spPr>
          <a:xfrm>
            <a:off x="16668219" y="893004"/>
            <a:ext cx="1000752" cy="970729"/>
          </a:xfrm>
          <a:custGeom>
            <a:avLst/>
            <a:gdLst/>
            <a:ahLst/>
            <a:cxnLst/>
            <a:rect l="l" t="t" r="r" b="b"/>
            <a:pathLst>
              <a:path w="1000752" h="970729">
                <a:moveTo>
                  <a:pt x="0" y="0"/>
                </a:moveTo>
                <a:lnTo>
                  <a:pt x="1000752" y="0"/>
                </a:lnTo>
                <a:lnTo>
                  <a:pt x="1000752" y="970729"/>
                </a:lnTo>
                <a:lnTo>
                  <a:pt x="0" y="970729"/>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sp>
      <p:sp>
        <p:nvSpPr>
          <p:cNvPr id="15" name="Freeform 15"/>
          <p:cNvSpPr/>
          <p:nvPr/>
        </p:nvSpPr>
        <p:spPr>
          <a:xfrm rot="5400000" flipH="1">
            <a:off x="15514931" y="3890107"/>
            <a:ext cx="2177011" cy="2238048"/>
          </a:xfrm>
          <a:custGeom>
            <a:avLst/>
            <a:gdLst/>
            <a:ahLst/>
            <a:cxnLst/>
            <a:rect l="l" t="t" r="r" b="b"/>
            <a:pathLst>
              <a:path w="2177011" h="2238048">
                <a:moveTo>
                  <a:pt x="2177011" y="0"/>
                </a:moveTo>
                <a:lnTo>
                  <a:pt x="0" y="0"/>
                </a:lnTo>
                <a:lnTo>
                  <a:pt x="0" y="2238049"/>
                </a:lnTo>
                <a:lnTo>
                  <a:pt x="2177011" y="2238049"/>
                </a:lnTo>
                <a:lnTo>
                  <a:pt x="2177011"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sp>
      <p:sp>
        <p:nvSpPr>
          <p:cNvPr id="16" name="TextBox 16"/>
          <p:cNvSpPr txBox="1"/>
          <p:nvPr/>
        </p:nvSpPr>
        <p:spPr>
          <a:xfrm>
            <a:off x="4687763" y="600117"/>
            <a:ext cx="9634049" cy="6851650"/>
          </a:xfrm>
          <a:prstGeom prst="rect">
            <a:avLst/>
          </a:prstGeom>
        </p:spPr>
        <p:txBody>
          <a:bodyPr lIns="0" tIns="0" rIns="0" bIns="0" rtlCol="0" anchor="t">
            <a:spAutoFit/>
          </a:bodyPr>
          <a:lstStyle/>
          <a:p>
            <a:pPr marL="755651" lvl="1" indent="-377825" algn="just">
              <a:lnSpc>
                <a:spcPts val="4550"/>
              </a:lnSpc>
              <a:spcBef>
                <a:spcPct val="0"/>
              </a:spcBef>
              <a:buFont typeface="Arial"/>
              <a:buChar char="•"/>
            </a:pPr>
            <a:r>
              <a:rPr lang="en-US" sz="3500">
                <a:solidFill>
                  <a:srgbClr val="000000"/>
                </a:solidFill>
                <a:latin typeface="Cabin"/>
                <a:ea typeface="Cabin"/>
                <a:cs typeface="Cabin"/>
                <a:sym typeface="Cabin"/>
              </a:rPr>
              <a:t>Thay đổi ngân sách: ngân sách tăng từ $100 lên $101 </a:t>
            </a:r>
          </a:p>
          <a:p>
            <a:pPr algn="just">
              <a:lnSpc>
                <a:spcPts val="4550"/>
              </a:lnSpc>
              <a:spcBef>
                <a:spcPct val="0"/>
              </a:spcBef>
            </a:pPr>
            <a:endParaRPr lang="en-US" sz="3500">
              <a:solidFill>
                <a:srgbClr val="000000"/>
              </a:solidFill>
              <a:latin typeface="Cabin"/>
              <a:ea typeface="Cabin"/>
              <a:cs typeface="Cabin"/>
              <a:sym typeface="Cabin"/>
            </a:endParaRPr>
          </a:p>
          <a:p>
            <a:pPr algn="just">
              <a:lnSpc>
                <a:spcPts val="4550"/>
              </a:lnSpc>
              <a:spcBef>
                <a:spcPct val="0"/>
              </a:spcBef>
            </a:pPr>
            <a:r>
              <a:rPr lang="en-US" sz="3500">
                <a:solidFill>
                  <a:srgbClr val="000000"/>
                </a:solidFill>
                <a:latin typeface="Cabin"/>
                <a:ea typeface="Cabin"/>
                <a:cs typeface="Cabin"/>
                <a:sym typeface="Cabin"/>
              </a:rPr>
              <a:t>Nghiệm tối ưu mới:</a:t>
            </a:r>
          </a:p>
          <a:p>
            <a:pPr algn="just">
              <a:lnSpc>
                <a:spcPts val="4550"/>
              </a:lnSpc>
              <a:spcBef>
                <a:spcPct val="0"/>
              </a:spcBef>
            </a:pPr>
            <a:endParaRPr lang="en-US" sz="3500">
              <a:solidFill>
                <a:srgbClr val="000000"/>
              </a:solidFill>
              <a:latin typeface="Cabin"/>
              <a:ea typeface="Cabin"/>
              <a:cs typeface="Cabin"/>
              <a:sym typeface="Cabin"/>
            </a:endParaRPr>
          </a:p>
          <a:p>
            <a:pPr algn="just">
              <a:lnSpc>
                <a:spcPts val="4550"/>
              </a:lnSpc>
              <a:spcBef>
                <a:spcPct val="0"/>
              </a:spcBef>
            </a:pPr>
            <a:r>
              <a:rPr lang="en-US" sz="3500">
                <a:solidFill>
                  <a:srgbClr val="000000"/>
                </a:solidFill>
                <a:latin typeface="Cabin"/>
                <a:ea typeface="Cabin"/>
                <a:cs typeface="Cabin"/>
                <a:sym typeface="Cabin"/>
              </a:rPr>
              <a:t>Giá trị hàm mục tiêu mới:$200</a:t>
            </a:r>
          </a:p>
          <a:p>
            <a:pPr algn="just">
              <a:lnSpc>
                <a:spcPts val="4550"/>
              </a:lnSpc>
              <a:spcBef>
                <a:spcPct val="0"/>
              </a:spcBef>
            </a:pPr>
            <a:r>
              <a:rPr lang="en-US" sz="3500">
                <a:solidFill>
                  <a:srgbClr val="000000"/>
                </a:solidFill>
                <a:latin typeface="Cabin"/>
                <a:ea typeface="Cabin"/>
                <a:cs typeface="Cabin"/>
                <a:sym typeface="Cabin"/>
              </a:rPr>
              <a:t>Tăng lợi nhuận thêm $30</a:t>
            </a:r>
          </a:p>
          <a:p>
            <a:pPr algn="just">
              <a:lnSpc>
                <a:spcPts val="4550"/>
              </a:lnSpc>
              <a:spcBef>
                <a:spcPct val="0"/>
              </a:spcBef>
            </a:pPr>
            <a:endParaRPr lang="en-US" sz="3500">
              <a:solidFill>
                <a:srgbClr val="000000"/>
              </a:solidFill>
              <a:latin typeface="Cabin"/>
              <a:ea typeface="Cabin"/>
              <a:cs typeface="Cabin"/>
              <a:sym typeface="Cabin"/>
            </a:endParaRPr>
          </a:p>
          <a:p>
            <a:pPr algn="just">
              <a:lnSpc>
                <a:spcPts val="4550"/>
              </a:lnSpc>
              <a:spcBef>
                <a:spcPct val="0"/>
              </a:spcBef>
            </a:pPr>
            <a:r>
              <a:rPr lang="en-US" sz="3500">
                <a:solidFill>
                  <a:srgbClr val="000000"/>
                </a:solidFill>
                <a:latin typeface="Cabin"/>
                <a:ea typeface="Cabin"/>
                <a:cs typeface="Cabin"/>
                <a:sym typeface="Cabin"/>
              </a:rPr>
              <a:t>Khuyến nghị: Do tính nhạy cảm cao, cần giải lại mô hình nhiều lần với các thay đổi nhỏ trong hệ số trước khi chọn giải pháp tối ưu để triển khai</a:t>
            </a:r>
          </a:p>
          <a:p>
            <a:pPr algn="just">
              <a:lnSpc>
                <a:spcPts val="4550"/>
              </a:lnSpc>
              <a:spcBef>
                <a:spcPct val="0"/>
              </a:spcBef>
            </a:pPr>
            <a:endParaRPr lang="en-US" sz="3500">
              <a:solidFill>
                <a:srgbClr val="000000"/>
              </a:solidFill>
              <a:latin typeface="Cabin"/>
              <a:ea typeface="Cabin"/>
              <a:cs typeface="Cabin"/>
              <a:sym typeface="Cabin"/>
            </a:endParaRPr>
          </a:p>
        </p:txBody>
      </p:sp>
      <p:grpSp>
        <p:nvGrpSpPr>
          <p:cNvPr id="17" name="Group 17"/>
          <p:cNvGrpSpPr/>
          <p:nvPr/>
        </p:nvGrpSpPr>
        <p:grpSpPr>
          <a:xfrm>
            <a:off x="8316924" y="2360976"/>
            <a:ext cx="7532248" cy="511900"/>
            <a:chOff x="0" y="0"/>
            <a:chExt cx="10042997" cy="682534"/>
          </a:xfrm>
        </p:grpSpPr>
        <p:sp>
          <p:nvSpPr>
            <p:cNvPr id="18" name="Freeform 18"/>
            <p:cNvSpPr/>
            <p:nvPr/>
          </p:nvSpPr>
          <p:spPr>
            <a:xfrm>
              <a:off x="0" y="0"/>
              <a:ext cx="10042997" cy="682534"/>
            </a:xfrm>
            <a:custGeom>
              <a:avLst/>
              <a:gdLst/>
              <a:ahLst/>
              <a:cxnLst/>
              <a:rect l="l" t="t" r="r" b="b"/>
              <a:pathLst>
                <a:path w="10042997" h="682534">
                  <a:moveTo>
                    <a:pt x="0" y="0"/>
                  </a:moveTo>
                  <a:lnTo>
                    <a:pt x="10042997" y="0"/>
                  </a:lnTo>
                  <a:lnTo>
                    <a:pt x="10042997" y="682534"/>
                  </a:lnTo>
                  <a:lnTo>
                    <a:pt x="0" y="68253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grpSp>
    </p:spTree>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204935" y="604434"/>
            <a:ext cx="6055807" cy="605580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EDB86"/>
            </a:solidFill>
            <a:ln w="38100" cap="sq">
              <a:solidFill>
                <a:srgbClr val="242424"/>
              </a:solidFill>
              <a:prstDash val="solid"/>
              <a:miter/>
            </a:ln>
          </p:spPr>
        </p:sp>
        <p:sp>
          <p:nvSpPr>
            <p:cNvPr id="4" name="TextBox 4"/>
            <p:cNvSpPr txBox="1"/>
            <p:nvPr/>
          </p:nvSpPr>
          <p:spPr>
            <a:xfrm>
              <a:off x="88900" y="60325"/>
              <a:ext cx="635000" cy="663575"/>
            </a:xfrm>
            <a:prstGeom prst="rect">
              <a:avLst/>
            </a:prstGeom>
          </p:spPr>
          <p:txBody>
            <a:bodyPr lIns="50800" tIns="50800" rIns="50800" bIns="50800" rtlCol="0" anchor="ctr"/>
            <a:lstStyle/>
            <a:p>
              <a:pPr marL="0" lvl="0" indent="0" algn="ctr">
                <a:lnSpc>
                  <a:spcPts val="3040"/>
                </a:lnSpc>
                <a:spcBef>
                  <a:spcPct val="0"/>
                </a:spcBef>
              </a:pPr>
              <a:endParaRPr/>
            </a:p>
          </p:txBody>
        </p:sp>
      </p:grpSp>
      <p:sp>
        <p:nvSpPr>
          <p:cNvPr id="5" name="Freeform 5"/>
          <p:cNvSpPr/>
          <p:nvPr/>
        </p:nvSpPr>
        <p:spPr>
          <a:xfrm>
            <a:off x="-2033718" y="2042217"/>
            <a:ext cx="9032888" cy="7971524"/>
          </a:xfrm>
          <a:custGeom>
            <a:avLst/>
            <a:gdLst/>
            <a:ahLst/>
            <a:cxnLst/>
            <a:rect l="l" t="t" r="r" b="b"/>
            <a:pathLst>
              <a:path w="9032888" h="7971524">
                <a:moveTo>
                  <a:pt x="0" y="0"/>
                </a:moveTo>
                <a:lnTo>
                  <a:pt x="9032888" y="0"/>
                </a:lnTo>
                <a:lnTo>
                  <a:pt x="9032888" y="7971523"/>
                </a:lnTo>
                <a:lnTo>
                  <a:pt x="0" y="79715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a:off x="235590" y="3129763"/>
            <a:ext cx="3318416" cy="3318416"/>
          </a:xfrm>
          <a:custGeom>
            <a:avLst/>
            <a:gdLst/>
            <a:ahLst/>
            <a:cxnLst/>
            <a:rect l="l" t="t" r="r" b="b"/>
            <a:pathLst>
              <a:path w="3318416" h="3318416">
                <a:moveTo>
                  <a:pt x="0" y="0"/>
                </a:moveTo>
                <a:lnTo>
                  <a:pt x="3318417" y="0"/>
                </a:lnTo>
                <a:lnTo>
                  <a:pt x="3318417" y="3318416"/>
                </a:lnTo>
                <a:lnTo>
                  <a:pt x="0" y="3318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7" name="Group 7"/>
          <p:cNvGrpSpPr/>
          <p:nvPr/>
        </p:nvGrpSpPr>
        <p:grpSpPr>
          <a:xfrm>
            <a:off x="9284161" y="790853"/>
            <a:ext cx="7245597" cy="1801496"/>
            <a:chOff x="0" y="0"/>
            <a:chExt cx="9660796" cy="2401994"/>
          </a:xfrm>
        </p:grpSpPr>
        <p:grpSp>
          <p:nvGrpSpPr>
            <p:cNvPr id="8" name="Group 8"/>
            <p:cNvGrpSpPr/>
            <p:nvPr/>
          </p:nvGrpSpPr>
          <p:grpSpPr>
            <a:xfrm>
              <a:off x="0" y="0"/>
              <a:ext cx="9660796" cy="2401994"/>
              <a:chOff x="0" y="0"/>
              <a:chExt cx="675856" cy="168040"/>
            </a:xfrm>
          </p:grpSpPr>
          <p:sp>
            <p:nvSpPr>
              <p:cNvPr id="9" name="Freeform 9"/>
              <p:cNvSpPr/>
              <p:nvPr/>
            </p:nvSpPr>
            <p:spPr>
              <a:xfrm>
                <a:off x="0" y="0"/>
                <a:ext cx="675856" cy="168040"/>
              </a:xfrm>
              <a:custGeom>
                <a:avLst/>
                <a:gdLst/>
                <a:ahLst/>
                <a:cxnLst/>
                <a:rect l="l" t="t" r="r" b="b"/>
                <a:pathLst>
                  <a:path w="675856" h="168040">
                    <a:moveTo>
                      <a:pt x="0" y="0"/>
                    </a:moveTo>
                    <a:lnTo>
                      <a:pt x="675856" y="0"/>
                    </a:lnTo>
                    <a:lnTo>
                      <a:pt x="675856" y="168040"/>
                    </a:lnTo>
                    <a:lnTo>
                      <a:pt x="0" y="168040"/>
                    </a:lnTo>
                    <a:close/>
                  </a:path>
                </a:pathLst>
              </a:custGeom>
              <a:solidFill>
                <a:srgbClr val="B7CCF6"/>
              </a:solidFill>
              <a:ln w="28575" cap="sq">
                <a:solidFill>
                  <a:srgbClr val="242424"/>
                </a:solidFill>
                <a:prstDash val="solid"/>
                <a:miter/>
              </a:ln>
            </p:spPr>
          </p:sp>
          <p:sp>
            <p:nvSpPr>
              <p:cNvPr id="10" name="TextBox 10"/>
              <p:cNvSpPr txBox="1"/>
              <p:nvPr/>
            </p:nvSpPr>
            <p:spPr>
              <a:xfrm>
                <a:off x="0" y="-28575"/>
                <a:ext cx="675856" cy="196615"/>
              </a:xfrm>
              <a:prstGeom prst="rect">
                <a:avLst/>
              </a:prstGeom>
            </p:spPr>
            <p:txBody>
              <a:bodyPr lIns="50800" tIns="50800" rIns="50800" bIns="50800" rtlCol="0" anchor="ctr"/>
              <a:lstStyle/>
              <a:p>
                <a:pPr marL="0" lvl="0" indent="0" algn="ctr">
                  <a:lnSpc>
                    <a:spcPts val="2600"/>
                  </a:lnSpc>
                  <a:spcBef>
                    <a:spcPct val="0"/>
                  </a:spcBef>
                </a:pPr>
                <a:endParaRPr/>
              </a:p>
            </p:txBody>
          </p:sp>
        </p:grpSp>
        <p:sp>
          <p:nvSpPr>
            <p:cNvPr id="11" name="TextBox 11"/>
            <p:cNvSpPr txBox="1"/>
            <p:nvPr/>
          </p:nvSpPr>
          <p:spPr>
            <a:xfrm>
              <a:off x="508707" y="554427"/>
              <a:ext cx="8643383" cy="1159934"/>
            </a:xfrm>
            <a:prstGeom prst="rect">
              <a:avLst/>
            </a:prstGeom>
          </p:spPr>
          <p:txBody>
            <a:bodyPr lIns="0" tIns="0" rIns="0" bIns="0" rtlCol="0" anchor="t">
              <a:spAutoFit/>
            </a:bodyPr>
            <a:lstStyle/>
            <a:p>
              <a:pPr algn="ctr">
                <a:lnSpc>
                  <a:spcPts val="6499"/>
                </a:lnSpc>
              </a:pPr>
              <a:r>
                <a:rPr lang="en-US" sz="4999">
                  <a:solidFill>
                    <a:srgbClr val="242424"/>
                  </a:solidFill>
                  <a:latin typeface="Bungee"/>
                  <a:ea typeface="Bungee"/>
                  <a:cs typeface="Bungee"/>
                  <a:sym typeface="Bungee"/>
                </a:rPr>
                <a:t>Chương 11</a:t>
              </a:r>
            </a:p>
          </p:txBody>
        </p:sp>
      </p:grpSp>
      <p:sp>
        <p:nvSpPr>
          <p:cNvPr id="12" name="Freeform 12"/>
          <p:cNvSpPr/>
          <p:nvPr/>
        </p:nvSpPr>
        <p:spPr>
          <a:xfrm>
            <a:off x="4178850" y="4425296"/>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3" name="Freeform 13"/>
          <p:cNvSpPr/>
          <p:nvPr/>
        </p:nvSpPr>
        <p:spPr>
          <a:xfrm>
            <a:off x="4178850" y="4240775"/>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4" name="Freeform 14"/>
          <p:cNvSpPr/>
          <p:nvPr/>
        </p:nvSpPr>
        <p:spPr>
          <a:xfrm>
            <a:off x="4178850" y="3973311"/>
            <a:ext cx="1602683" cy="1602683"/>
          </a:xfrm>
          <a:custGeom>
            <a:avLst/>
            <a:gdLst/>
            <a:ahLst/>
            <a:cxnLst/>
            <a:rect l="l" t="t" r="r" b="b"/>
            <a:pathLst>
              <a:path w="1602683" h="1602683">
                <a:moveTo>
                  <a:pt x="0" y="0"/>
                </a:moveTo>
                <a:lnTo>
                  <a:pt x="1602683" y="0"/>
                </a:lnTo>
                <a:lnTo>
                  <a:pt x="1602683" y="1602683"/>
                </a:lnTo>
                <a:lnTo>
                  <a:pt x="0" y="160268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5" name="Freeform 15"/>
          <p:cNvSpPr/>
          <p:nvPr/>
        </p:nvSpPr>
        <p:spPr>
          <a:xfrm>
            <a:off x="1448374" y="790853"/>
            <a:ext cx="446425" cy="707590"/>
          </a:xfrm>
          <a:custGeom>
            <a:avLst/>
            <a:gdLst/>
            <a:ahLst/>
            <a:cxnLst/>
            <a:rect l="l" t="t" r="r" b="b"/>
            <a:pathLst>
              <a:path w="446425" h="707590">
                <a:moveTo>
                  <a:pt x="0" y="0"/>
                </a:moveTo>
                <a:lnTo>
                  <a:pt x="446425" y="0"/>
                </a:lnTo>
                <a:lnTo>
                  <a:pt x="446425" y="707590"/>
                </a:lnTo>
                <a:lnTo>
                  <a:pt x="0" y="70759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6" name="AutoShape 16"/>
          <p:cNvSpPr/>
          <p:nvPr/>
        </p:nvSpPr>
        <p:spPr>
          <a:xfrm>
            <a:off x="-1429255" y="1565795"/>
            <a:ext cx="4590707" cy="4590707"/>
          </a:xfrm>
          <a:prstGeom prst="line">
            <a:avLst/>
          </a:prstGeom>
          <a:ln w="190500" cap="flat">
            <a:solidFill>
              <a:srgbClr val="242424"/>
            </a:solidFill>
            <a:prstDash val="solid"/>
            <a:headEnd type="arrow" w="med" len="sm"/>
            <a:tailEnd type="arrow" w="med" len="sm"/>
          </a:ln>
        </p:spPr>
      </p:sp>
      <p:grpSp>
        <p:nvGrpSpPr>
          <p:cNvPr id="17" name="Group 17"/>
          <p:cNvGrpSpPr/>
          <p:nvPr/>
        </p:nvGrpSpPr>
        <p:grpSpPr>
          <a:xfrm rot="-500495">
            <a:off x="5503718" y="9295665"/>
            <a:ext cx="555630" cy="555630"/>
            <a:chOff x="0" y="0"/>
            <a:chExt cx="812800" cy="812800"/>
          </a:xfrm>
        </p:grpSpPr>
        <p:sp>
          <p:nvSpPr>
            <p:cNvPr id="18" name="Freeform 18"/>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3EDB86"/>
            </a:solidFill>
            <a:ln w="28575" cap="sq">
              <a:solidFill>
                <a:srgbClr val="242424"/>
              </a:solidFill>
              <a:prstDash val="solid"/>
              <a:miter/>
            </a:ln>
          </p:spPr>
        </p:sp>
        <p:sp>
          <p:nvSpPr>
            <p:cNvPr id="19" name="TextBox 19"/>
            <p:cNvSpPr txBox="1"/>
            <p:nvPr/>
          </p:nvSpPr>
          <p:spPr>
            <a:xfrm>
              <a:off x="63500" y="34925"/>
              <a:ext cx="685800" cy="714375"/>
            </a:xfrm>
            <a:prstGeom prst="rect">
              <a:avLst/>
            </a:prstGeom>
          </p:spPr>
          <p:txBody>
            <a:bodyPr lIns="50800" tIns="50800" rIns="50800" bIns="50800" rtlCol="0" anchor="ctr"/>
            <a:lstStyle/>
            <a:p>
              <a:pPr algn="ctr">
                <a:lnSpc>
                  <a:spcPts val="3040"/>
                </a:lnSpc>
              </a:pPr>
              <a:endParaRPr/>
            </a:p>
          </p:txBody>
        </p:sp>
      </p:grpSp>
      <p:sp>
        <p:nvSpPr>
          <p:cNvPr id="20" name="Freeform 20"/>
          <p:cNvSpPr/>
          <p:nvPr/>
        </p:nvSpPr>
        <p:spPr>
          <a:xfrm>
            <a:off x="6096713" y="8617271"/>
            <a:ext cx="660854" cy="641029"/>
          </a:xfrm>
          <a:custGeom>
            <a:avLst/>
            <a:gdLst/>
            <a:ahLst/>
            <a:cxnLst/>
            <a:rect l="l" t="t" r="r" b="b"/>
            <a:pathLst>
              <a:path w="660854" h="641029">
                <a:moveTo>
                  <a:pt x="0" y="0"/>
                </a:moveTo>
                <a:lnTo>
                  <a:pt x="660854" y="0"/>
                </a:lnTo>
                <a:lnTo>
                  <a:pt x="660854" y="641029"/>
                </a:lnTo>
                <a:lnTo>
                  <a:pt x="0" y="641029"/>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sp>
      <p:sp>
        <p:nvSpPr>
          <p:cNvPr id="21" name="Freeform 21"/>
          <p:cNvSpPr/>
          <p:nvPr/>
        </p:nvSpPr>
        <p:spPr>
          <a:xfrm>
            <a:off x="15453584" y="8617271"/>
            <a:ext cx="2834416" cy="1669729"/>
          </a:xfrm>
          <a:custGeom>
            <a:avLst/>
            <a:gdLst/>
            <a:ahLst/>
            <a:cxnLst/>
            <a:rect l="l" t="t" r="r" b="b"/>
            <a:pathLst>
              <a:path w="2834416" h="1669729">
                <a:moveTo>
                  <a:pt x="0" y="0"/>
                </a:moveTo>
                <a:lnTo>
                  <a:pt x="2834416" y="0"/>
                </a:lnTo>
                <a:lnTo>
                  <a:pt x="2834416" y="1669729"/>
                </a:lnTo>
                <a:lnTo>
                  <a:pt x="0" y="16697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2" name="TextBox 22"/>
          <p:cNvSpPr txBox="1"/>
          <p:nvPr/>
        </p:nvSpPr>
        <p:spPr>
          <a:xfrm>
            <a:off x="8898963" y="3378784"/>
            <a:ext cx="8015992" cy="1245469"/>
          </a:xfrm>
          <a:prstGeom prst="rect">
            <a:avLst/>
          </a:prstGeom>
        </p:spPr>
        <p:txBody>
          <a:bodyPr lIns="0" tIns="0" rIns="0" bIns="0" rtlCol="0" anchor="t">
            <a:spAutoFit/>
          </a:bodyPr>
          <a:lstStyle/>
          <a:p>
            <a:pPr marL="0" lvl="0" indent="0" algn="ctr">
              <a:lnSpc>
                <a:spcPts val="9680"/>
              </a:lnSpc>
            </a:pPr>
            <a:r>
              <a:rPr lang="en-US" sz="8800" dirty="0">
                <a:solidFill>
                  <a:srgbClr val="242424"/>
                </a:solidFill>
                <a:latin typeface="Calistoga"/>
                <a:ea typeface="Calistoga"/>
                <a:cs typeface="Calistoga"/>
                <a:sym typeface="Calistoga"/>
              </a:rPr>
              <a:t>CẢM ƠN!</a:t>
            </a:r>
          </a:p>
        </p:txBody>
      </p:sp>
    </p:spTree>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7623119" y="1028700"/>
            <a:ext cx="9636181" cy="8229600"/>
            <a:chOff x="0" y="0"/>
            <a:chExt cx="898845" cy="767642"/>
          </a:xfrm>
        </p:grpSpPr>
        <p:sp>
          <p:nvSpPr>
            <p:cNvPr id="3" name="Freeform 3"/>
            <p:cNvSpPr/>
            <p:nvPr/>
          </p:nvSpPr>
          <p:spPr>
            <a:xfrm>
              <a:off x="0" y="0"/>
              <a:ext cx="898845" cy="767642"/>
            </a:xfrm>
            <a:custGeom>
              <a:avLst/>
              <a:gdLst/>
              <a:ahLst/>
              <a:cxnLst/>
              <a:rect l="l" t="t" r="r" b="b"/>
              <a:pathLst>
                <a:path w="898845" h="767642">
                  <a:moveTo>
                    <a:pt x="0" y="0"/>
                  </a:moveTo>
                  <a:lnTo>
                    <a:pt x="898845" y="0"/>
                  </a:lnTo>
                  <a:lnTo>
                    <a:pt x="898845" y="767642"/>
                  </a:lnTo>
                  <a:lnTo>
                    <a:pt x="0" y="767642"/>
                  </a:lnTo>
                  <a:close/>
                </a:path>
              </a:pathLst>
            </a:custGeom>
            <a:solidFill>
              <a:srgbClr val="B7CCF6"/>
            </a:solidFill>
            <a:ln w="28575" cap="sq">
              <a:solidFill>
                <a:srgbClr val="242424"/>
              </a:solidFill>
              <a:prstDash val="solid"/>
              <a:miter/>
            </a:ln>
          </p:spPr>
        </p:sp>
        <p:sp>
          <p:nvSpPr>
            <p:cNvPr id="4" name="TextBox 4"/>
            <p:cNvSpPr txBox="1"/>
            <p:nvPr/>
          </p:nvSpPr>
          <p:spPr>
            <a:xfrm>
              <a:off x="0" y="-28575"/>
              <a:ext cx="898845" cy="796217"/>
            </a:xfrm>
            <a:prstGeom prst="rect">
              <a:avLst/>
            </a:prstGeom>
          </p:spPr>
          <p:txBody>
            <a:bodyPr lIns="50800" tIns="50800" rIns="50800" bIns="50800" rtlCol="0" anchor="ctr"/>
            <a:lstStyle/>
            <a:p>
              <a:pPr marL="0" lvl="0" indent="0" algn="ctr">
                <a:lnSpc>
                  <a:spcPts val="2600"/>
                </a:lnSpc>
                <a:spcBef>
                  <a:spcPct val="0"/>
                </a:spcBef>
              </a:pPr>
              <a:endParaRPr/>
            </a:p>
          </p:txBody>
        </p:sp>
      </p:grpSp>
      <p:grpSp>
        <p:nvGrpSpPr>
          <p:cNvPr id="5" name="Group 5"/>
          <p:cNvGrpSpPr/>
          <p:nvPr/>
        </p:nvGrpSpPr>
        <p:grpSpPr>
          <a:xfrm>
            <a:off x="557877" y="2370172"/>
            <a:ext cx="7519311" cy="5854079"/>
            <a:chOff x="0" y="0"/>
            <a:chExt cx="10025748" cy="7805438"/>
          </a:xfrm>
        </p:grpSpPr>
        <p:grpSp>
          <p:nvGrpSpPr>
            <p:cNvPr id="6" name="Group 6"/>
            <p:cNvGrpSpPr/>
            <p:nvPr/>
          </p:nvGrpSpPr>
          <p:grpSpPr>
            <a:xfrm>
              <a:off x="5037902" y="0"/>
              <a:ext cx="4987846" cy="498784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3EDB86"/>
              </a:solidFill>
              <a:ln w="28575" cap="sq">
                <a:solidFill>
                  <a:srgbClr val="242424"/>
                </a:solidFill>
                <a:prstDash val="solid"/>
                <a:miter/>
              </a:ln>
            </p:spPr>
          </p:sp>
          <p:sp>
            <p:nvSpPr>
              <p:cNvPr id="8" name="TextBox 8"/>
              <p:cNvSpPr txBox="1"/>
              <p:nvPr/>
            </p:nvSpPr>
            <p:spPr>
              <a:xfrm>
                <a:off x="127000" y="98425"/>
                <a:ext cx="558800" cy="587375"/>
              </a:xfrm>
              <a:prstGeom prst="rect">
                <a:avLst/>
              </a:prstGeom>
            </p:spPr>
            <p:txBody>
              <a:bodyPr lIns="50800" tIns="50800" rIns="50800" bIns="50800" rtlCol="0" anchor="ctr"/>
              <a:lstStyle/>
              <a:p>
                <a:pPr algn="ctr">
                  <a:lnSpc>
                    <a:spcPts val="3040"/>
                  </a:lnSpc>
                </a:pPr>
                <a:endParaRPr/>
              </a:p>
            </p:txBody>
          </p:sp>
        </p:grpSp>
        <p:sp>
          <p:nvSpPr>
            <p:cNvPr id="9" name="Freeform 9"/>
            <p:cNvSpPr/>
            <p:nvPr/>
          </p:nvSpPr>
          <p:spPr>
            <a:xfrm flipH="1">
              <a:off x="4745853" y="745024"/>
              <a:ext cx="4467316" cy="7060414"/>
            </a:xfrm>
            <a:custGeom>
              <a:avLst/>
              <a:gdLst/>
              <a:ahLst/>
              <a:cxnLst/>
              <a:rect l="l" t="t" r="r" b="b"/>
              <a:pathLst>
                <a:path w="4467316" h="7060414">
                  <a:moveTo>
                    <a:pt x="4467316" y="0"/>
                  </a:moveTo>
                  <a:lnTo>
                    <a:pt x="0" y="0"/>
                  </a:lnTo>
                  <a:lnTo>
                    <a:pt x="0" y="7060414"/>
                  </a:lnTo>
                  <a:lnTo>
                    <a:pt x="4467316" y="7060414"/>
                  </a:lnTo>
                  <a:lnTo>
                    <a:pt x="446731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0" name="Freeform 10"/>
            <p:cNvSpPr/>
            <p:nvPr/>
          </p:nvSpPr>
          <p:spPr>
            <a:xfrm>
              <a:off x="0" y="3197647"/>
              <a:ext cx="4745853" cy="4607792"/>
            </a:xfrm>
            <a:custGeom>
              <a:avLst/>
              <a:gdLst/>
              <a:ahLst/>
              <a:cxnLst/>
              <a:rect l="l" t="t" r="r" b="b"/>
              <a:pathLst>
                <a:path w="4745853" h="4607792">
                  <a:moveTo>
                    <a:pt x="0" y="0"/>
                  </a:moveTo>
                  <a:lnTo>
                    <a:pt x="4745853" y="0"/>
                  </a:lnTo>
                  <a:lnTo>
                    <a:pt x="4745853" y="4607791"/>
                  </a:lnTo>
                  <a:lnTo>
                    <a:pt x="0" y="46077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1" name="Freeform 11"/>
            <p:cNvSpPr/>
            <p:nvPr/>
          </p:nvSpPr>
          <p:spPr>
            <a:xfrm>
              <a:off x="2947885" y="1696210"/>
              <a:ext cx="1130493" cy="1096578"/>
            </a:xfrm>
            <a:custGeom>
              <a:avLst/>
              <a:gdLst/>
              <a:ahLst/>
              <a:cxnLst/>
              <a:rect l="l" t="t" r="r" b="b"/>
              <a:pathLst>
                <a:path w="1130493" h="1096578">
                  <a:moveTo>
                    <a:pt x="0" y="0"/>
                  </a:moveTo>
                  <a:lnTo>
                    <a:pt x="1130494" y="0"/>
                  </a:lnTo>
                  <a:lnTo>
                    <a:pt x="1130494" y="1096578"/>
                  </a:lnTo>
                  <a:lnTo>
                    <a:pt x="0" y="1096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sp>
        <p:nvSpPr>
          <p:cNvPr id="12" name="TextBox 12"/>
          <p:cNvSpPr txBox="1"/>
          <p:nvPr/>
        </p:nvSpPr>
        <p:spPr>
          <a:xfrm>
            <a:off x="7844483" y="1667125"/>
            <a:ext cx="9193454" cy="6924174"/>
          </a:xfrm>
          <a:prstGeom prst="rect">
            <a:avLst/>
          </a:prstGeom>
        </p:spPr>
        <p:txBody>
          <a:bodyPr lIns="0" tIns="0" rIns="0" bIns="0" rtlCol="0" anchor="t">
            <a:spAutoFit/>
          </a:bodyPr>
          <a:lstStyle/>
          <a:p>
            <a:pPr marL="656212" lvl="1" indent="-328106" algn="just">
              <a:lnSpc>
                <a:spcPts val="3951"/>
              </a:lnSpc>
              <a:buFont typeface="Arial"/>
              <a:buChar char="•"/>
            </a:pPr>
            <a:r>
              <a:rPr lang="en-US" sz="3039">
                <a:solidFill>
                  <a:srgbClr val="000000"/>
                </a:solidFill>
                <a:latin typeface="Cabin"/>
                <a:ea typeface="Cabin"/>
                <a:cs typeface="Cabin"/>
                <a:sym typeface="Cabin"/>
              </a:rPr>
              <a:t>Trong một số ứng dụng, các biến số nguyên chỉ có thể nhận giá trị ở </a:t>
            </a:r>
            <a:r>
              <a:rPr lang="en-US" sz="3039" b="1">
                <a:solidFill>
                  <a:srgbClr val="000000"/>
                </a:solidFill>
                <a:latin typeface="Cabin Bold"/>
                <a:ea typeface="Cabin Bold"/>
                <a:cs typeface="Cabin Bold"/>
                <a:sym typeface="Cabin Bold"/>
              </a:rPr>
              <a:t>0 hoặc 1.</a:t>
            </a:r>
            <a:r>
              <a:rPr lang="en-US" sz="3039">
                <a:solidFill>
                  <a:srgbClr val="000000"/>
                </a:solidFill>
                <a:latin typeface="Cabin"/>
                <a:ea typeface="Cabin"/>
                <a:cs typeface="Cabin"/>
                <a:sym typeface="Cabin"/>
              </a:rPr>
              <a:t> Vì vậy, chúng ta có </a:t>
            </a:r>
            <a:r>
              <a:rPr lang="en-US" sz="3039" b="1">
                <a:solidFill>
                  <a:srgbClr val="000000"/>
                </a:solidFill>
                <a:latin typeface="Cabin Bold"/>
                <a:ea typeface="Cabin Bold"/>
                <a:cs typeface="Cabin Bold"/>
                <a:sym typeface="Cabin Bold"/>
              </a:rPr>
              <a:t>chương trình số nguyên tuyến tính 0-1. </a:t>
            </a:r>
          </a:p>
          <a:p>
            <a:pPr marL="656212" lvl="1" indent="-328106" algn="just">
              <a:lnSpc>
                <a:spcPts val="3951"/>
              </a:lnSpc>
              <a:buFont typeface="Arial"/>
              <a:buChar char="•"/>
            </a:pPr>
            <a:r>
              <a:rPr lang="en-US" sz="3039">
                <a:solidFill>
                  <a:srgbClr val="000000"/>
                </a:solidFill>
                <a:latin typeface="Cabin"/>
                <a:ea typeface="Cabin"/>
                <a:cs typeface="Cabin"/>
                <a:sym typeface="Cabin"/>
              </a:rPr>
              <a:t>Như chúng ta thấy trong chương, </a:t>
            </a:r>
            <a:r>
              <a:rPr lang="en-US" sz="3039" b="1">
                <a:solidFill>
                  <a:srgbClr val="000000"/>
                </a:solidFill>
                <a:latin typeface="Cabin Bold"/>
                <a:ea typeface="Cabin Bold"/>
                <a:cs typeface="Cabin Bold"/>
                <a:sym typeface="Cabin Bold"/>
              </a:rPr>
              <a:t>các biến 0-1 cung cấp khả năng mô hình hóa bổ sung. </a:t>
            </a:r>
          </a:p>
          <a:p>
            <a:pPr marL="656212" lvl="1" indent="-328106" algn="just">
              <a:lnSpc>
                <a:spcPts val="3951"/>
              </a:lnSpc>
              <a:buFont typeface="Arial"/>
              <a:buChar char="•"/>
            </a:pPr>
            <a:r>
              <a:rPr lang="en-US" sz="3039">
                <a:solidFill>
                  <a:srgbClr val="000000"/>
                </a:solidFill>
                <a:latin typeface="Cabin"/>
                <a:ea typeface="Cabin"/>
                <a:cs typeface="Cabin"/>
                <a:sym typeface="Cabin"/>
              </a:rPr>
              <a:t>Ví dụ trong hành động sản xuất lon nhôm tại Valley Metal Container, mô tả cách một chương trình tuyến tính hỗn hợp số nguyên bao gồm các biến số nguyên 0-1 được sử dụng để lập lịch sản xuất lon bia nhôm cho Coors Breweries. </a:t>
            </a:r>
          </a:p>
          <a:p>
            <a:pPr marL="656212" lvl="1" indent="-328106" algn="just">
              <a:lnSpc>
                <a:spcPts val="3951"/>
              </a:lnSpc>
              <a:buFont typeface="Arial"/>
              <a:buChar char="•"/>
            </a:pPr>
            <a:r>
              <a:rPr lang="en-US" sz="3039" i="1">
                <a:solidFill>
                  <a:srgbClr val="000000"/>
                </a:solidFill>
                <a:latin typeface="Cabin Italics"/>
                <a:ea typeface="Cabin Italics"/>
                <a:cs typeface="Cabin Italics"/>
                <a:sym typeface="Cabin Italics"/>
              </a:rPr>
              <a:t>Các biến 0-1 được sử dụng để mô hình hóa các thay đổi dây chuyền sản xuất</a:t>
            </a:r>
          </a:p>
          <a:p>
            <a:pPr marL="656212" lvl="1" indent="-328106" algn="just">
              <a:lnSpc>
                <a:spcPts val="3951"/>
              </a:lnSpc>
              <a:buFont typeface="Arial"/>
              <a:buChar char="•"/>
            </a:pPr>
            <a:r>
              <a:rPr lang="en-US" sz="3039" i="1">
                <a:solidFill>
                  <a:srgbClr val="000000"/>
                </a:solidFill>
                <a:latin typeface="Cabin Italics"/>
                <a:ea typeface="Cabin Italics"/>
                <a:cs typeface="Cabin Italics"/>
                <a:sym typeface="Cabin Italics"/>
              </a:rPr>
              <a:t>Các biến liên tục mô hình hóa số lượng sản xuất mô hình.</a:t>
            </a:r>
          </a:p>
        </p:txBody>
      </p:sp>
    </p:spTree>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562956" y="3632600"/>
            <a:ext cx="14935144" cy="5959470"/>
            <a:chOff x="0" y="0"/>
            <a:chExt cx="11266448" cy="4495575"/>
          </a:xfrm>
        </p:grpSpPr>
        <p:sp>
          <p:nvSpPr>
            <p:cNvPr id="3" name="Freeform 3"/>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path>
              </a:pathLst>
            </a:custGeom>
            <a:solidFill>
              <a:srgbClr val="242424"/>
            </a:solidFill>
          </p:spPr>
        </p:sp>
        <p:sp>
          <p:nvSpPr>
            <p:cNvPr id="4" name="Freeform 4"/>
            <p:cNvSpPr/>
            <p:nvPr/>
          </p:nvSpPr>
          <p:spPr>
            <a:xfrm>
              <a:off x="25400" y="25400"/>
              <a:ext cx="11215648" cy="4444762"/>
            </a:xfrm>
            <a:custGeom>
              <a:avLst/>
              <a:gdLst/>
              <a:ahLst/>
              <a:cxnLst/>
              <a:rect l="l" t="t" r="r" b="b"/>
              <a:pathLst>
                <a:path w="11215648" h="4444762">
                  <a:moveTo>
                    <a:pt x="0" y="507301"/>
                  </a:moveTo>
                  <a:lnTo>
                    <a:pt x="11215648" y="507301"/>
                  </a:lnTo>
                  <a:lnTo>
                    <a:pt x="11215648" y="3668716"/>
                  </a:lnTo>
                  <a:lnTo>
                    <a:pt x="10452302" y="3668716"/>
                  </a:lnTo>
                  <a:cubicBezTo>
                    <a:pt x="10445279" y="3668716"/>
                    <a:pt x="10439602" y="3674393"/>
                    <a:pt x="10439602" y="3681416"/>
                  </a:cubicBezTo>
                  <a:lnTo>
                    <a:pt x="10439602" y="4444762"/>
                  </a:lnTo>
                  <a:lnTo>
                    <a:pt x="0" y="4444762"/>
                  </a:lnTo>
                  <a:lnTo>
                    <a:pt x="0" y="507301"/>
                  </a:lnTo>
                  <a:close/>
                  <a:moveTo>
                    <a:pt x="10464989" y="4426817"/>
                  </a:moveTo>
                  <a:lnTo>
                    <a:pt x="11197678" y="3694129"/>
                  </a:lnTo>
                  <a:lnTo>
                    <a:pt x="10464989" y="3694129"/>
                  </a:lnTo>
                  <a:lnTo>
                    <a:pt x="10464989" y="4426817"/>
                  </a:lnTo>
                  <a:close/>
                  <a:moveTo>
                    <a:pt x="0" y="0"/>
                  </a:moveTo>
                  <a:lnTo>
                    <a:pt x="0" y="481901"/>
                  </a:lnTo>
                  <a:lnTo>
                    <a:pt x="11215648" y="481901"/>
                  </a:lnTo>
                  <a:lnTo>
                    <a:pt x="11215648" y="0"/>
                  </a:lnTo>
                  <a:lnTo>
                    <a:pt x="0" y="0"/>
                  </a:lnTo>
                  <a:close/>
                </a:path>
              </a:pathLst>
            </a:custGeom>
            <a:solidFill>
              <a:srgbClr val="F5F5F5"/>
            </a:solidFill>
          </p:spPr>
        </p:sp>
        <p:sp>
          <p:nvSpPr>
            <p:cNvPr id="5" name="Freeform 5"/>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moveTo>
                    <a:pt x="25400" y="25400"/>
                  </a:moveTo>
                  <a:lnTo>
                    <a:pt x="11241048" y="25400"/>
                  </a:lnTo>
                  <a:lnTo>
                    <a:pt x="11241048" y="507301"/>
                  </a:lnTo>
                  <a:lnTo>
                    <a:pt x="25400" y="507301"/>
                  </a:lnTo>
                  <a:lnTo>
                    <a:pt x="25400" y="25400"/>
                  </a:lnTo>
                  <a:close/>
                  <a:moveTo>
                    <a:pt x="10490389" y="4452217"/>
                  </a:moveTo>
                  <a:lnTo>
                    <a:pt x="10490389" y="3719529"/>
                  </a:lnTo>
                  <a:lnTo>
                    <a:pt x="11223078" y="3719529"/>
                  </a:lnTo>
                  <a:lnTo>
                    <a:pt x="10490389" y="4452217"/>
                  </a:lnTo>
                  <a:close/>
                  <a:moveTo>
                    <a:pt x="10477689" y="3694116"/>
                  </a:moveTo>
                  <a:cubicBezTo>
                    <a:pt x="10470666" y="3694116"/>
                    <a:pt x="10464989" y="3699793"/>
                    <a:pt x="10464989" y="3706816"/>
                  </a:cubicBezTo>
                  <a:lnTo>
                    <a:pt x="10464989" y="4470162"/>
                  </a:lnTo>
                  <a:lnTo>
                    <a:pt x="25400" y="4470162"/>
                  </a:lnTo>
                  <a:lnTo>
                    <a:pt x="25400" y="532701"/>
                  </a:lnTo>
                  <a:lnTo>
                    <a:pt x="11241048" y="532701"/>
                  </a:lnTo>
                  <a:lnTo>
                    <a:pt x="11241048" y="3694116"/>
                  </a:lnTo>
                  <a:lnTo>
                    <a:pt x="10477689" y="3694116"/>
                  </a:lnTo>
                  <a:close/>
                </a:path>
              </a:pathLst>
            </a:custGeom>
            <a:solidFill>
              <a:srgbClr val="242424"/>
            </a:solidFill>
          </p:spPr>
        </p:sp>
      </p:grpSp>
      <p:grpSp>
        <p:nvGrpSpPr>
          <p:cNvPr id="6" name="Group 6"/>
          <p:cNvGrpSpPr/>
          <p:nvPr/>
        </p:nvGrpSpPr>
        <p:grpSpPr>
          <a:xfrm>
            <a:off x="1028700" y="745310"/>
            <a:ext cx="16469400" cy="9213360"/>
            <a:chOff x="0" y="0"/>
            <a:chExt cx="12243686" cy="6849399"/>
          </a:xfrm>
        </p:grpSpPr>
        <p:sp>
          <p:nvSpPr>
            <p:cNvPr id="7" name="Freeform 7"/>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path>
              </a:pathLst>
            </a:custGeom>
            <a:solidFill>
              <a:srgbClr val="242424"/>
            </a:solidFill>
          </p:spPr>
        </p:sp>
        <p:sp>
          <p:nvSpPr>
            <p:cNvPr id="8" name="Freeform 8"/>
            <p:cNvSpPr/>
            <p:nvPr/>
          </p:nvSpPr>
          <p:spPr>
            <a:xfrm>
              <a:off x="25400" y="25400"/>
              <a:ext cx="12192887" cy="6798587"/>
            </a:xfrm>
            <a:custGeom>
              <a:avLst/>
              <a:gdLst/>
              <a:ahLst/>
              <a:cxnLst/>
              <a:rect l="l" t="t" r="r" b="b"/>
              <a:pathLst>
                <a:path w="12192887" h="6798587">
                  <a:moveTo>
                    <a:pt x="0" y="507301"/>
                  </a:moveTo>
                  <a:lnTo>
                    <a:pt x="12192887" y="507301"/>
                  </a:lnTo>
                  <a:lnTo>
                    <a:pt x="12192887" y="6022541"/>
                  </a:lnTo>
                  <a:lnTo>
                    <a:pt x="11429540" y="6022541"/>
                  </a:lnTo>
                  <a:cubicBezTo>
                    <a:pt x="11422518" y="6022541"/>
                    <a:pt x="11416840" y="6028217"/>
                    <a:pt x="11416840" y="6035241"/>
                  </a:cubicBezTo>
                  <a:lnTo>
                    <a:pt x="11416840" y="6798587"/>
                  </a:lnTo>
                  <a:lnTo>
                    <a:pt x="0" y="6798587"/>
                  </a:lnTo>
                  <a:lnTo>
                    <a:pt x="0" y="507301"/>
                  </a:lnTo>
                  <a:close/>
                  <a:moveTo>
                    <a:pt x="11442227" y="6780641"/>
                  </a:moveTo>
                  <a:lnTo>
                    <a:pt x="12174916" y="6047953"/>
                  </a:lnTo>
                  <a:lnTo>
                    <a:pt x="11442227" y="6047953"/>
                  </a:lnTo>
                  <a:lnTo>
                    <a:pt x="11442227" y="6780641"/>
                  </a:lnTo>
                  <a:close/>
                  <a:moveTo>
                    <a:pt x="0" y="0"/>
                  </a:moveTo>
                  <a:lnTo>
                    <a:pt x="0" y="481901"/>
                  </a:lnTo>
                  <a:lnTo>
                    <a:pt x="12192887" y="481901"/>
                  </a:lnTo>
                  <a:lnTo>
                    <a:pt x="12192887" y="0"/>
                  </a:lnTo>
                  <a:lnTo>
                    <a:pt x="0" y="0"/>
                  </a:lnTo>
                  <a:close/>
                </a:path>
              </a:pathLst>
            </a:custGeom>
            <a:solidFill>
              <a:srgbClr val="B7CCF6"/>
            </a:solidFill>
          </p:spPr>
        </p:sp>
        <p:sp>
          <p:nvSpPr>
            <p:cNvPr id="9" name="Freeform 9"/>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moveTo>
                    <a:pt x="25400" y="25400"/>
                  </a:moveTo>
                  <a:lnTo>
                    <a:pt x="12218287" y="25400"/>
                  </a:lnTo>
                  <a:lnTo>
                    <a:pt x="12218287" y="507301"/>
                  </a:lnTo>
                  <a:lnTo>
                    <a:pt x="25400" y="507301"/>
                  </a:lnTo>
                  <a:lnTo>
                    <a:pt x="25400" y="25400"/>
                  </a:lnTo>
                  <a:close/>
                  <a:moveTo>
                    <a:pt x="11467627" y="6806041"/>
                  </a:moveTo>
                  <a:lnTo>
                    <a:pt x="11467627" y="6073353"/>
                  </a:lnTo>
                  <a:lnTo>
                    <a:pt x="12200316" y="6073353"/>
                  </a:lnTo>
                  <a:lnTo>
                    <a:pt x="11467627" y="6806041"/>
                  </a:lnTo>
                  <a:close/>
                  <a:moveTo>
                    <a:pt x="11454927" y="6047940"/>
                  </a:moveTo>
                  <a:cubicBezTo>
                    <a:pt x="11447904" y="6047940"/>
                    <a:pt x="11442227" y="6053617"/>
                    <a:pt x="11442227" y="6060640"/>
                  </a:cubicBezTo>
                  <a:lnTo>
                    <a:pt x="11442227" y="6823987"/>
                  </a:lnTo>
                  <a:lnTo>
                    <a:pt x="25400" y="6823987"/>
                  </a:lnTo>
                  <a:lnTo>
                    <a:pt x="25400" y="532701"/>
                  </a:lnTo>
                  <a:lnTo>
                    <a:pt x="12218287" y="532701"/>
                  </a:lnTo>
                  <a:lnTo>
                    <a:pt x="12218287" y="6047941"/>
                  </a:lnTo>
                  <a:lnTo>
                    <a:pt x="11454927" y="6047941"/>
                  </a:lnTo>
                  <a:close/>
                </a:path>
              </a:pathLst>
            </a:custGeom>
            <a:solidFill>
              <a:srgbClr val="242424"/>
            </a:solidFill>
          </p:spPr>
        </p:sp>
      </p:grpSp>
      <p:sp>
        <p:nvSpPr>
          <p:cNvPr id="10" name="TextBox 10"/>
          <p:cNvSpPr txBox="1"/>
          <p:nvPr/>
        </p:nvSpPr>
        <p:spPr>
          <a:xfrm>
            <a:off x="1405895" y="745310"/>
            <a:ext cx="12774931" cy="600075"/>
          </a:xfrm>
          <a:prstGeom prst="rect">
            <a:avLst/>
          </a:prstGeom>
        </p:spPr>
        <p:txBody>
          <a:bodyPr lIns="0" tIns="0" rIns="0" bIns="0" rtlCol="0" anchor="t">
            <a:spAutoFit/>
          </a:bodyPr>
          <a:lstStyle/>
          <a:p>
            <a:pPr marL="0" lvl="0" indent="0" algn="ctr">
              <a:lnSpc>
                <a:spcPts val="4799"/>
              </a:lnSpc>
              <a:spcBef>
                <a:spcPct val="0"/>
              </a:spcBef>
            </a:pPr>
            <a:r>
              <a:rPr lang="en-US" sz="3999">
                <a:solidFill>
                  <a:srgbClr val="242424"/>
                </a:solidFill>
                <a:latin typeface="Calistoga"/>
                <a:ea typeface="Calistoga"/>
                <a:cs typeface="Calistoga"/>
                <a:sym typeface="Calistoga"/>
              </a:rPr>
              <a:t>SẢN XUẤT LON NHÔM TẠI VALLEY METAL CONTAINER</a:t>
            </a:r>
          </a:p>
        </p:txBody>
      </p:sp>
      <p:sp>
        <p:nvSpPr>
          <p:cNvPr id="11" name="TextBox 11"/>
          <p:cNvSpPr txBox="1"/>
          <p:nvPr/>
        </p:nvSpPr>
        <p:spPr>
          <a:xfrm>
            <a:off x="1405895" y="1678972"/>
            <a:ext cx="15476210" cy="7763430"/>
          </a:xfrm>
          <a:prstGeom prst="rect">
            <a:avLst/>
          </a:prstGeom>
        </p:spPr>
        <p:txBody>
          <a:bodyPr lIns="0" tIns="0" rIns="0" bIns="0" rtlCol="0" anchor="t">
            <a:spAutoFit/>
          </a:bodyPr>
          <a:lstStyle/>
          <a:p>
            <a:pPr algn="just">
              <a:lnSpc>
                <a:spcPts val="3843"/>
              </a:lnSpc>
            </a:pPr>
            <a:r>
              <a:rPr lang="en-US" sz="2956">
                <a:solidFill>
                  <a:srgbClr val="242424"/>
                </a:solidFill>
                <a:latin typeface="Cabin"/>
                <a:ea typeface="Cabin"/>
                <a:cs typeface="Cabin"/>
                <a:sym typeface="Cabin"/>
              </a:rPr>
              <a:t>Valley Metal Container (VMC) sản xuất lon cho bảy nhân hiệu bia được sản xuất bởi nhà máy bia Coors: Coors Extra Gold, Coors Light, Coors Original, Keystone Ale, Keystone Ice, Keystone Light và Key-stone Premium. VMC sản xuất những lon này trên sáu dây chuyền sản xuất và lưu trữ chúng trong ba kho riêng biệt khu vực lưu trữ, nơi chúng được chuyển đến Nhà máy bia Coors ở Golden, Colorado; Memphis, Tennessee; và Shenandoah, Virginia.</a:t>
            </a:r>
          </a:p>
          <a:p>
            <a:pPr algn="just">
              <a:lnSpc>
                <a:spcPts val="3843"/>
              </a:lnSpc>
            </a:pPr>
            <a:endParaRPr lang="en-US" sz="2956">
              <a:solidFill>
                <a:srgbClr val="242424"/>
              </a:solidFill>
              <a:latin typeface="Cabin"/>
              <a:ea typeface="Cabin"/>
              <a:cs typeface="Cabin"/>
              <a:sym typeface="Cabin"/>
            </a:endParaRPr>
          </a:p>
          <a:p>
            <a:pPr algn="just">
              <a:lnSpc>
                <a:spcPts val="3843"/>
              </a:lnSpc>
              <a:spcBef>
                <a:spcPct val="0"/>
              </a:spcBef>
            </a:pPr>
            <a:r>
              <a:rPr lang="en-US" sz="2956">
                <a:solidFill>
                  <a:srgbClr val="242424"/>
                </a:solidFill>
                <a:latin typeface="Cabin"/>
                <a:ea typeface="Cabin"/>
                <a:cs typeface="Cabin"/>
                <a:sym typeface="Cabin"/>
              </a:rPr>
              <a:t>Hai vấn đề quan trọng phải đối mặt với lịch trình sản xuất tại cơ sở VMC. </a:t>
            </a:r>
            <a:r>
              <a:rPr lang="en-US" sz="2956" b="1" i="1">
                <a:solidFill>
                  <a:srgbClr val="242424"/>
                </a:solidFill>
                <a:latin typeface="Cabin Bold Italics"/>
                <a:ea typeface="Cabin Bold Italics"/>
                <a:cs typeface="Cabin Bold Italics"/>
                <a:sym typeface="Cabin Bold Italics"/>
              </a:rPr>
              <a:t>Đầu tiên, mỗi lần một dây chuyền sản xuất phải được thay đổi từ việc sản xuất một loại lon sang một cái khác (thay đổi nhân), mất thời gian để có được màu sắc vừa đúng cho nhân mới.</a:t>
            </a:r>
            <a:r>
              <a:rPr lang="en-US" sz="2956">
                <a:solidFill>
                  <a:srgbClr val="242424"/>
                </a:solidFill>
                <a:latin typeface="Cabin"/>
                <a:ea typeface="Cabin"/>
                <a:cs typeface="Cabin"/>
                <a:sym typeface="Cabin"/>
              </a:rPr>
              <a:t> Kết quả là, thời gian chết là phát sinh và phế liệu được tạo ra. </a:t>
            </a:r>
            <a:r>
              <a:rPr lang="en-US" sz="2956" b="1" i="1">
                <a:solidFill>
                  <a:srgbClr val="242424"/>
                </a:solidFill>
                <a:latin typeface="Cabin Bold Italics"/>
                <a:ea typeface="Cabin Bold Italics"/>
                <a:cs typeface="Cabin Bold Italics"/>
                <a:sym typeface="Cabin Bold Italics"/>
              </a:rPr>
              <a:t>Thứ hai, việc lập lịch trình hợp lý có thể giảm lượng hàng tồn kho phải được chuyển từ lưu trữ dài hạn sang lưu trữ ngắn hạn</a:t>
            </a:r>
            <a:r>
              <a:rPr lang="en-US" sz="2956">
                <a:solidFill>
                  <a:srgbClr val="242424"/>
                </a:solidFill>
                <a:latin typeface="Cabin"/>
                <a:ea typeface="Cabin"/>
                <a:cs typeface="Cabin"/>
                <a:sym typeface="Cabin"/>
              </a:rPr>
              <a:t>. Do đó, lịch trình tại cơ sở VMC: chi phí thay đổi nhân và hai chi phí rất quan trọng trong việc xác định sản lượng tốt nhất chi phí chuyển hàng tồn kho từ loại kho này sang loại kho khác Để xác định lịch trình sản xuất sẽ giảm thiểu hai chi phí này, VMC đã phát triển một </a:t>
            </a:r>
            <a:r>
              <a:rPr lang="en-US" sz="2956" b="1">
                <a:solidFill>
                  <a:srgbClr val="242424"/>
                </a:solidFill>
                <a:latin typeface="Cabin Bold"/>
                <a:ea typeface="Cabin Bold"/>
                <a:cs typeface="Cabin Bold"/>
                <a:sym typeface="Cabin Bold"/>
              </a:rPr>
              <a:t>mô hình lập trình tuyến tính số nguyên hỗn hợp</a:t>
            </a:r>
            <a:r>
              <a:rPr lang="en-US" sz="2956">
                <a:solidFill>
                  <a:srgbClr val="242424"/>
                </a:solidFill>
                <a:latin typeface="Cabin"/>
                <a:ea typeface="Cabin"/>
                <a:cs typeface="Cabin"/>
                <a:sym typeface="Cabin"/>
              </a:rPr>
              <a:t> của quá trình sản xuất. Hàm mục tiêu của mô hình yêu cầu </a:t>
            </a:r>
            <a:r>
              <a:rPr lang="en-US" sz="2956" b="1">
                <a:solidFill>
                  <a:srgbClr val="242424"/>
                </a:solidFill>
                <a:latin typeface="Cabin Bold"/>
                <a:ea typeface="Cabin Bold"/>
                <a:cs typeface="Cabin Bold"/>
                <a:sym typeface="Cabin Bold"/>
              </a:rPr>
              <a:t>giảm thiểu tổng chi phí hàng tuần </a:t>
            </a:r>
            <a:r>
              <a:rPr lang="en-US" sz="2956">
                <a:solidFill>
                  <a:srgbClr val="242424"/>
                </a:solidFill>
                <a:latin typeface="Cabin"/>
                <a:ea typeface="Cabin"/>
                <a:cs typeface="Cabin"/>
                <a:sym typeface="Cabin"/>
              </a:rPr>
              <a:t>để thay đổi nhân và chi phí của việc chuyển hàng tồn kho từ dài hạn sang ngắn hạn lưu trữ. </a:t>
            </a:r>
          </a:p>
        </p:txBody>
      </p:sp>
    </p:spTree>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a:off x="2562956" y="3632600"/>
            <a:ext cx="14935144" cy="5959470"/>
            <a:chOff x="0" y="0"/>
            <a:chExt cx="11266448" cy="4495575"/>
          </a:xfrm>
        </p:grpSpPr>
        <p:sp>
          <p:nvSpPr>
            <p:cNvPr id="3" name="Freeform 3"/>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path>
              </a:pathLst>
            </a:custGeom>
            <a:solidFill>
              <a:srgbClr val="242424"/>
            </a:solidFill>
          </p:spPr>
        </p:sp>
        <p:sp>
          <p:nvSpPr>
            <p:cNvPr id="4" name="Freeform 4"/>
            <p:cNvSpPr/>
            <p:nvPr/>
          </p:nvSpPr>
          <p:spPr>
            <a:xfrm>
              <a:off x="25400" y="25400"/>
              <a:ext cx="11215648" cy="4444762"/>
            </a:xfrm>
            <a:custGeom>
              <a:avLst/>
              <a:gdLst/>
              <a:ahLst/>
              <a:cxnLst/>
              <a:rect l="l" t="t" r="r" b="b"/>
              <a:pathLst>
                <a:path w="11215648" h="4444762">
                  <a:moveTo>
                    <a:pt x="0" y="507301"/>
                  </a:moveTo>
                  <a:lnTo>
                    <a:pt x="11215648" y="507301"/>
                  </a:lnTo>
                  <a:lnTo>
                    <a:pt x="11215648" y="3668716"/>
                  </a:lnTo>
                  <a:lnTo>
                    <a:pt x="10452302" y="3668716"/>
                  </a:lnTo>
                  <a:cubicBezTo>
                    <a:pt x="10445279" y="3668716"/>
                    <a:pt x="10439602" y="3674393"/>
                    <a:pt x="10439602" y="3681416"/>
                  </a:cubicBezTo>
                  <a:lnTo>
                    <a:pt x="10439602" y="4444762"/>
                  </a:lnTo>
                  <a:lnTo>
                    <a:pt x="0" y="4444762"/>
                  </a:lnTo>
                  <a:lnTo>
                    <a:pt x="0" y="507301"/>
                  </a:lnTo>
                  <a:close/>
                  <a:moveTo>
                    <a:pt x="10464989" y="4426817"/>
                  </a:moveTo>
                  <a:lnTo>
                    <a:pt x="11197678" y="3694129"/>
                  </a:lnTo>
                  <a:lnTo>
                    <a:pt x="10464989" y="3694129"/>
                  </a:lnTo>
                  <a:lnTo>
                    <a:pt x="10464989" y="4426817"/>
                  </a:lnTo>
                  <a:close/>
                  <a:moveTo>
                    <a:pt x="0" y="0"/>
                  </a:moveTo>
                  <a:lnTo>
                    <a:pt x="0" y="481901"/>
                  </a:lnTo>
                  <a:lnTo>
                    <a:pt x="11215648" y="481901"/>
                  </a:lnTo>
                  <a:lnTo>
                    <a:pt x="11215648" y="0"/>
                  </a:lnTo>
                  <a:lnTo>
                    <a:pt x="0" y="0"/>
                  </a:lnTo>
                  <a:close/>
                </a:path>
              </a:pathLst>
            </a:custGeom>
            <a:solidFill>
              <a:srgbClr val="F5F5F5"/>
            </a:solidFill>
          </p:spPr>
        </p:sp>
        <p:sp>
          <p:nvSpPr>
            <p:cNvPr id="5" name="Freeform 5"/>
            <p:cNvSpPr/>
            <p:nvPr/>
          </p:nvSpPr>
          <p:spPr>
            <a:xfrm>
              <a:off x="0" y="0"/>
              <a:ext cx="11266448" cy="4495562"/>
            </a:xfrm>
            <a:custGeom>
              <a:avLst/>
              <a:gdLst/>
              <a:ahLst/>
              <a:cxnLst/>
              <a:rect l="l" t="t" r="r" b="b"/>
              <a:pathLst>
                <a:path w="11266448" h="4495562">
                  <a:moveTo>
                    <a:pt x="11253748" y="0"/>
                  </a:moveTo>
                  <a:lnTo>
                    <a:pt x="12700" y="0"/>
                  </a:lnTo>
                  <a:cubicBezTo>
                    <a:pt x="5690" y="0"/>
                    <a:pt x="0" y="5690"/>
                    <a:pt x="0" y="12700"/>
                  </a:cubicBezTo>
                  <a:lnTo>
                    <a:pt x="0" y="520001"/>
                  </a:lnTo>
                  <a:lnTo>
                    <a:pt x="0" y="4482862"/>
                  </a:lnTo>
                  <a:cubicBezTo>
                    <a:pt x="0" y="4489885"/>
                    <a:pt x="5690" y="4495562"/>
                    <a:pt x="12700" y="4495562"/>
                  </a:cubicBezTo>
                  <a:lnTo>
                    <a:pt x="10477689" y="4495562"/>
                  </a:lnTo>
                  <a:cubicBezTo>
                    <a:pt x="10479353" y="4495562"/>
                    <a:pt x="10481004" y="4495219"/>
                    <a:pt x="10482553" y="4494585"/>
                  </a:cubicBezTo>
                  <a:cubicBezTo>
                    <a:pt x="10484065" y="4493962"/>
                    <a:pt x="10485462" y="4493048"/>
                    <a:pt x="10486668" y="4491841"/>
                  </a:cubicBezTo>
                  <a:lnTo>
                    <a:pt x="10486681" y="4491829"/>
                  </a:lnTo>
                  <a:lnTo>
                    <a:pt x="11262702" y="3715808"/>
                  </a:lnTo>
                  <a:lnTo>
                    <a:pt x="11262714" y="3715795"/>
                  </a:lnTo>
                  <a:cubicBezTo>
                    <a:pt x="11262740" y="3715770"/>
                    <a:pt x="11262752" y="3715744"/>
                    <a:pt x="11262778" y="3715719"/>
                  </a:cubicBezTo>
                  <a:cubicBezTo>
                    <a:pt x="11263819" y="3714665"/>
                    <a:pt x="11264581" y="3713445"/>
                    <a:pt x="11265178" y="3712150"/>
                  </a:cubicBezTo>
                  <a:cubicBezTo>
                    <a:pt x="11265356" y="3711769"/>
                    <a:pt x="11265471" y="3711350"/>
                    <a:pt x="11265610" y="3710956"/>
                  </a:cubicBezTo>
                  <a:cubicBezTo>
                    <a:pt x="11265991" y="3709864"/>
                    <a:pt x="11266219" y="3708746"/>
                    <a:pt x="11266295" y="3707578"/>
                  </a:cubicBezTo>
                  <a:cubicBezTo>
                    <a:pt x="11266308" y="3707311"/>
                    <a:pt x="11266448" y="3707083"/>
                    <a:pt x="11266448" y="3706816"/>
                  </a:cubicBezTo>
                  <a:lnTo>
                    <a:pt x="11266448" y="520001"/>
                  </a:lnTo>
                  <a:lnTo>
                    <a:pt x="11266448" y="12700"/>
                  </a:lnTo>
                  <a:cubicBezTo>
                    <a:pt x="11266448" y="5690"/>
                    <a:pt x="11260758" y="0"/>
                    <a:pt x="11253748" y="0"/>
                  </a:cubicBezTo>
                  <a:close/>
                  <a:moveTo>
                    <a:pt x="25400" y="25400"/>
                  </a:moveTo>
                  <a:lnTo>
                    <a:pt x="11241048" y="25400"/>
                  </a:lnTo>
                  <a:lnTo>
                    <a:pt x="11241048" y="507301"/>
                  </a:lnTo>
                  <a:lnTo>
                    <a:pt x="25400" y="507301"/>
                  </a:lnTo>
                  <a:lnTo>
                    <a:pt x="25400" y="25400"/>
                  </a:lnTo>
                  <a:close/>
                  <a:moveTo>
                    <a:pt x="10490389" y="4452217"/>
                  </a:moveTo>
                  <a:lnTo>
                    <a:pt x="10490389" y="3719529"/>
                  </a:lnTo>
                  <a:lnTo>
                    <a:pt x="11223078" y="3719529"/>
                  </a:lnTo>
                  <a:lnTo>
                    <a:pt x="10490389" y="4452217"/>
                  </a:lnTo>
                  <a:close/>
                  <a:moveTo>
                    <a:pt x="10477689" y="3694116"/>
                  </a:moveTo>
                  <a:cubicBezTo>
                    <a:pt x="10470666" y="3694116"/>
                    <a:pt x="10464989" y="3699793"/>
                    <a:pt x="10464989" y="3706816"/>
                  </a:cubicBezTo>
                  <a:lnTo>
                    <a:pt x="10464989" y="4470162"/>
                  </a:lnTo>
                  <a:lnTo>
                    <a:pt x="25400" y="4470162"/>
                  </a:lnTo>
                  <a:lnTo>
                    <a:pt x="25400" y="532701"/>
                  </a:lnTo>
                  <a:lnTo>
                    <a:pt x="11241048" y="532701"/>
                  </a:lnTo>
                  <a:lnTo>
                    <a:pt x="11241048" y="3694116"/>
                  </a:lnTo>
                  <a:lnTo>
                    <a:pt x="10477689" y="3694116"/>
                  </a:lnTo>
                  <a:close/>
                </a:path>
              </a:pathLst>
            </a:custGeom>
            <a:solidFill>
              <a:srgbClr val="242424"/>
            </a:solidFill>
          </p:spPr>
        </p:sp>
      </p:grpSp>
      <p:grpSp>
        <p:nvGrpSpPr>
          <p:cNvPr id="6" name="Group 6"/>
          <p:cNvGrpSpPr/>
          <p:nvPr/>
        </p:nvGrpSpPr>
        <p:grpSpPr>
          <a:xfrm>
            <a:off x="1028700" y="745310"/>
            <a:ext cx="16469400" cy="9213360"/>
            <a:chOff x="0" y="0"/>
            <a:chExt cx="12243686" cy="6849399"/>
          </a:xfrm>
        </p:grpSpPr>
        <p:sp>
          <p:nvSpPr>
            <p:cNvPr id="7" name="Freeform 7"/>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path>
              </a:pathLst>
            </a:custGeom>
            <a:solidFill>
              <a:srgbClr val="242424"/>
            </a:solidFill>
          </p:spPr>
        </p:sp>
        <p:sp>
          <p:nvSpPr>
            <p:cNvPr id="8" name="Freeform 8"/>
            <p:cNvSpPr/>
            <p:nvPr/>
          </p:nvSpPr>
          <p:spPr>
            <a:xfrm>
              <a:off x="25400" y="25400"/>
              <a:ext cx="12192887" cy="6798587"/>
            </a:xfrm>
            <a:custGeom>
              <a:avLst/>
              <a:gdLst/>
              <a:ahLst/>
              <a:cxnLst/>
              <a:rect l="l" t="t" r="r" b="b"/>
              <a:pathLst>
                <a:path w="12192887" h="6798587">
                  <a:moveTo>
                    <a:pt x="0" y="507301"/>
                  </a:moveTo>
                  <a:lnTo>
                    <a:pt x="12192887" y="507301"/>
                  </a:lnTo>
                  <a:lnTo>
                    <a:pt x="12192887" y="6022541"/>
                  </a:lnTo>
                  <a:lnTo>
                    <a:pt x="11429540" y="6022541"/>
                  </a:lnTo>
                  <a:cubicBezTo>
                    <a:pt x="11422518" y="6022541"/>
                    <a:pt x="11416840" y="6028217"/>
                    <a:pt x="11416840" y="6035241"/>
                  </a:cubicBezTo>
                  <a:lnTo>
                    <a:pt x="11416840" y="6798587"/>
                  </a:lnTo>
                  <a:lnTo>
                    <a:pt x="0" y="6798587"/>
                  </a:lnTo>
                  <a:lnTo>
                    <a:pt x="0" y="507301"/>
                  </a:lnTo>
                  <a:close/>
                  <a:moveTo>
                    <a:pt x="11442227" y="6780641"/>
                  </a:moveTo>
                  <a:lnTo>
                    <a:pt x="12174916" y="6047953"/>
                  </a:lnTo>
                  <a:lnTo>
                    <a:pt x="11442227" y="6047953"/>
                  </a:lnTo>
                  <a:lnTo>
                    <a:pt x="11442227" y="6780641"/>
                  </a:lnTo>
                  <a:close/>
                  <a:moveTo>
                    <a:pt x="0" y="0"/>
                  </a:moveTo>
                  <a:lnTo>
                    <a:pt x="0" y="481901"/>
                  </a:lnTo>
                  <a:lnTo>
                    <a:pt x="12192887" y="481901"/>
                  </a:lnTo>
                  <a:lnTo>
                    <a:pt x="12192887" y="0"/>
                  </a:lnTo>
                  <a:lnTo>
                    <a:pt x="0" y="0"/>
                  </a:lnTo>
                  <a:close/>
                </a:path>
              </a:pathLst>
            </a:custGeom>
            <a:solidFill>
              <a:srgbClr val="B7CCF6"/>
            </a:solidFill>
          </p:spPr>
        </p:sp>
        <p:sp>
          <p:nvSpPr>
            <p:cNvPr id="9" name="Freeform 9"/>
            <p:cNvSpPr/>
            <p:nvPr/>
          </p:nvSpPr>
          <p:spPr>
            <a:xfrm>
              <a:off x="0" y="0"/>
              <a:ext cx="12243687" cy="6849387"/>
            </a:xfrm>
            <a:custGeom>
              <a:avLst/>
              <a:gdLst/>
              <a:ahLst/>
              <a:cxnLst/>
              <a:rect l="l" t="t" r="r" b="b"/>
              <a:pathLst>
                <a:path w="12243687" h="6849387">
                  <a:moveTo>
                    <a:pt x="12230987" y="0"/>
                  </a:moveTo>
                  <a:lnTo>
                    <a:pt x="12700" y="0"/>
                  </a:lnTo>
                  <a:cubicBezTo>
                    <a:pt x="5690" y="0"/>
                    <a:pt x="0" y="5690"/>
                    <a:pt x="0" y="12700"/>
                  </a:cubicBezTo>
                  <a:lnTo>
                    <a:pt x="0" y="520001"/>
                  </a:lnTo>
                  <a:lnTo>
                    <a:pt x="0" y="6836687"/>
                  </a:lnTo>
                  <a:cubicBezTo>
                    <a:pt x="0" y="6843709"/>
                    <a:pt x="5690" y="6849387"/>
                    <a:pt x="12700" y="6849387"/>
                  </a:cubicBezTo>
                  <a:lnTo>
                    <a:pt x="11454927" y="6849387"/>
                  </a:lnTo>
                  <a:cubicBezTo>
                    <a:pt x="11456591" y="6849387"/>
                    <a:pt x="11458242" y="6849043"/>
                    <a:pt x="11459791" y="6848408"/>
                  </a:cubicBezTo>
                  <a:cubicBezTo>
                    <a:pt x="11461303" y="6847786"/>
                    <a:pt x="11462700" y="6846872"/>
                    <a:pt x="11463906" y="6845665"/>
                  </a:cubicBezTo>
                  <a:lnTo>
                    <a:pt x="11463919" y="6845653"/>
                  </a:lnTo>
                  <a:lnTo>
                    <a:pt x="12239940" y="6069632"/>
                  </a:lnTo>
                  <a:lnTo>
                    <a:pt x="12239953" y="6069619"/>
                  </a:lnTo>
                  <a:cubicBezTo>
                    <a:pt x="12239978" y="6069594"/>
                    <a:pt x="12239991" y="6069568"/>
                    <a:pt x="12240016" y="6069543"/>
                  </a:cubicBezTo>
                  <a:cubicBezTo>
                    <a:pt x="12241057" y="6068489"/>
                    <a:pt x="12241819" y="6067270"/>
                    <a:pt x="12242416" y="6065974"/>
                  </a:cubicBezTo>
                  <a:cubicBezTo>
                    <a:pt x="12242595" y="6065593"/>
                    <a:pt x="12242709" y="6065174"/>
                    <a:pt x="12242848" y="6064780"/>
                  </a:cubicBezTo>
                  <a:cubicBezTo>
                    <a:pt x="12243229" y="6063688"/>
                    <a:pt x="12243458" y="6062571"/>
                    <a:pt x="12243534" y="6061402"/>
                  </a:cubicBezTo>
                  <a:cubicBezTo>
                    <a:pt x="12243546" y="6061135"/>
                    <a:pt x="12243687" y="6060907"/>
                    <a:pt x="12243687" y="6060640"/>
                  </a:cubicBezTo>
                  <a:lnTo>
                    <a:pt x="12243687" y="520001"/>
                  </a:lnTo>
                  <a:lnTo>
                    <a:pt x="12243687" y="12700"/>
                  </a:lnTo>
                  <a:cubicBezTo>
                    <a:pt x="12243687" y="5690"/>
                    <a:pt x="12237997" y="0"/>
                    <a:pt x="12230987" y="0"/>
                  </a:cubicBezTo>
                  <a:close/>
                  <a:moveTo>
                    <a:pt x="25400" y="25400"/>
                  </a:moveTo>
                  <a:lnTo>
                    <a:pt x="12218287" y="25400"/>
                  </a:lnTo>
                  <a:lnTo>
                    <a:pt x="12218287" y="507301"/>
                  </a:lnTo>
                  <a:lnTo>
                    <a:pt x="25400" y="507301"/>
                  </a:lnTo>
                  <a:lnTo>
                    <a:pt x="25400" y="25400"/>
                  </a:lnTo>
                  <a:close/>
                  <a:moveTo>
                    <a:pt x="11467627" y="6806041"/>
                  </a:moveTo>
                  <a:lnTo>
                    <a:pt x="11467627" y="6073353"/>
                  </a:lnTo>
                  <a:lnTo>
                    <a:pt x="12200316" y="6073353"/>
                  </a:lnTo>
                  <a:lnTo>
                    <a:pt x="11467627" y="6806041"/>
                  </a:lnTo>
                  <a:close/>
                  <a:moveTo>
                    <a:pt x="11454927" y="6047940"/>
                  </a:moveTo>
                  <a:cubicBezTo>
                    <a:pt x="11447904" y="6047940"/>
                    <a:pt x="11442227" y="6053617"/>
                    <a:pt x="11442227" y="6060640"/>
                  </a:cubicBezTo>
                  <a:lnTo>
                    <a:pt x="11442227" y="6823987"/>
                  </a:lnTo>
                  <a:lnTo>
                    <a:pt x="25400" y="6823987"/>
                  </a:lnTo>
                  <a:lnTo>
                    <a:pt x="25400" y="532701"/>
                  </a:lnTo>
                  <a:lnTo>
                    <a:pt x="12218287" y="532701"/>
                  </a:lnTo>
                  <a:lnTo>
                    <a:pt x="12218287" y="6047941"/>
                  </a:lnTo>
                  <a:lnTo>
                    <a:pt x="11454927" y="6047941"/>
                  </a:lnTo>
                  <a:close/>
                </a:path>
              </a:pathLst>
            </a:custGeom>
            <a:solidFill>
              <a:srgbClr val="242424"/>
            </a:solidFill>
          </p:spPr>
        </p:sp>
      </p:grpSp>
      <p:sp>
        <p:nvSpPr>
          <p:cNvPr id="10" name="TextBox 10"/>
          <p:cNvSpPr txBox="1"/>
          <p:nvPr/>
        </p:nvSpPr>
        <p:spPr>
          <a:xfrm>
            <a:off x="1525295" y="2947710"/>
            <a:ext cx="15476210" cy="4363005"/>
          </a:xfrm>
          <a:prstGeom prst="rect">
            <a:avLst/>
          </a:prstGeom>
        </p:spPr>
        <p:txBody>
          <a:bodyPr lIns="0" tIns="0" rIns="0" bIns="0" rtlCol="0" anchor="t">
            <a:spAutoFit/>
          </a:bodyPr>
          <a:lstStyle/>
          <a:p>
            <a:pPr algn="just">
              <a:lnSpc>
                <a:spcPts val="3843"/>
              </a:lnSpc>
              <a:spcBef>
                <a:spcPct val="0"/>
              </a:spcBef>
            </a:pPr>
            <a:r>
              <a:rPr lang="en-US" sz="2956" b="1">
                <a:solidFill>
                  <a:srgbClr val="242424"/>
                </a:solidFill>
                <a:latin typeface="Cabin Bold"/>
                <a:ea typeface="Cabin Bold"/>
                <a:cs typeface="Cabin Bold"/>
                <a:sym typeface="Cabin Bold"/>
              </a:rPr>
              <a:t>Các biến nhị phân (0-1)</a:t>
            </a:r>
            <a:r>
              <a:rPr lang="en-US" sz="2956">
                <a:solidFill>
                  <a:srgbClr val="242424"/>
                </a:solidFill>
                <a:latin typeface="Cabin"/>
                <a:ea typeface="Cabin"/>
                <a:cs typeface="Cabin"/>
                <a:sym typeface="Cabin"/>
              </a:rPr>
              <a:t> được sử dụng để biểu diễn một thay đổi nhân trong quá trình sản xuất. Các biến liên tục được sử dụng để biểu diễn quy mô của quá trình sản xuất cho mỗi loại nhân trên mỗi dòng trong mỗi ca, các biến tương tự được sử dụng để biểu diễn hàng tồn kho cho mỗi loại lon được sản xuất. Các biến liên tục bổ sung là được sử dụng để biểu thị số lượng hàng tồn kho được chuyển đến lưu trữ ngắn hạn trong tuần. vấn đề lập lịch sản xuất của VMC đã được giải quyết hàng tuần bằng máy tính cá nhân. Các bảng tính Excel là được sử dụng để chuẩn bị dữ liệu đầu vào và lưu trữ dữ liệu đầu ra báo cáo. Hệ thống lập trình toán học GAMS là được sử dụng để giải quyết chương trình tuyến tính số nguyên hỗn hợp. Susan Schultz, giám đốc hậu cần của Coors Container Operations, báo cáo rằng việc sử dụng hệ thống này đã giúp tiết kiệm được 169.230 đô la mỗi năm</a:t>
            </a:r>
          </a:p>
        </p:txBody>
      </p:sp>
      <p:sp>
        <p:nvSpPr>
          <p:cNvPr id="11" name="TextBox 11"/>
          <p:cNvSpPr txBox="1"/>
          <p:nvPr/>
        </p:nvSpPr>
        <p:spPr>
          <a:xfrm>
            <a:off x="1405895" y="745310"/>
            <a:ext cx="12774931" cy="600075"/>
          </a:xfrm>
          <a:prstGeom prst="rect">
            <a:avLst/>
          </a:prstGeom>
        </p:spPr>
        <p:txBody>
          <a:bodyPr lIns="0" tIns="0" rIns="0" bIns="0" rtlCol="0" anchor="t">
            <a:spAutoFit/>
          </a:bodyPr>
          <a:lstStyle/>
          <a:p>
            <a:pPr marL="0" lvl="0" indent="0" algn="ctr">
              <a:lnSpc>
                <a:spcPts val="4799"/>
              </a:lnSpc>
              <a:spcBef>
                <a:spcPct val="0"/>
              </a:spcBef>
            </a:pPr>
            <a:r>
              <a:rPr lang="en-US" sz="3999">
                <a:solidFill>
                  <a:srgbClr val="242424"/>
                </a:solidFill>
                <a:latin typeface="Calistoga"/>
                <a:ea typeface="Calistoga"/>
                <a:cs typeface="Calistoga"/>
                <a:sym typeface="Calistoga"/>
              </a:rPr>
              <a:t>SẢN XUẤT LON NHÔM TẠI VALLEY METAL CONTAINER</a:t>
            </a:r>
          </a:p>
        </p:txBody>
      </p:sp>
    </p:spTree>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2"/>
          <p:cNvSpPr/>
          <p:nvPr/>
        </p:nvSpPr>
        <p:spPr>
          <a:xfrm>
            <a:off x="14026609" y="1825084"/>
            <a:ext cx="3318416" cy="3318416"/>
          </a:xfrm>
          <a:custGeom>
            <a:avLst/>
            <a:gdLst/>
            <a:ahLst/>
            <a:cxnLst/>
            <a:rect l="l" t="t" r="r" b="b"/>
            <a:pathLst>
              <a:path w="3318416" h="3318416">
                <a:moveTo>
                  <a:pt x="0" y="0"/>
                </a:moveTo>
                <a:lnTo>
                  <a:pt x="3318416" y="0"/>
                </a:lnTo>
                <a:lnTo>
                  <a:pt x="3318416" y="3318416"/>
                </a:lnTo>
                <a:lnTo>
                  <a:pt x="0" y="331841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3" name="Freeform 3"/>
          <p:cNvSpPr/>
          <p:nvPr/>
        </p:nvSpPr>
        <p:spPr>
          <a:xfrm>
            <a:off x="13810172" y="1976623"/>
            <a:ext cx="3318416" cy="3318416"/>
          </a:xfrm>
          <a:custGeom>
            <a:avLst/>
            <a:gdLst/>
            <a:ahLst/>
            <a:cxnLst/>
            <a:rect l="l" t="t" r="r" b="b"/>
            <a:pathLst>
              <a:path w="3318416" h="3318416">
                <a:moveTo>
                  <a:pt x="0" y="0"/>
                </a:moveTo>
                <a:lnTo>
                  <a:pt x="3318417" y="0"/>
                </a:lnTo>
                <a:lnTo>
                  <a:pt x="3318417" y="3318416"/>
                </a:lnTo>
                <a:lnTo>
                  <a:pt x="0" y="3318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4" name="Freeform 4"/>
          <p:cNvSpPr/>
          <p:nvPr/>
        </p:nvSpPr>
        <p:spPr>
          <a:xfrm>
            <a:off x="10199167" y="2508861"/>
            <a:ext cx="6173749" cy="8835419"/>
          </a:xfrm>
          <a:custGeom>
            <a:avLst/>
            <a:gdLst/>
            <a:ahLst/>
            <a:cxnLst/>
            <a:rect l="l" t="t" r="r" b="b"/>
            <a:pathLst>
              <a:path w="6173749" h="8835419">
                <a:moveTo>
                  <a:pt x="0" y="0"/>
                </a:moveTo>
                <a:lnTo>
                  <a:pt x="6173749" y="0"/>
                </a:lnTo>
                <a:lnTo>
                  <a:pt x="6173749" y="8835419"/>
                </a:lnTo>
                <a:lnTo>
                  <a:pt x="0" y="8835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5" name="Group 5"/>
          <p:cNvGrpSpPr/>
          <p:nvPr/>
        </p:nvGrpSpPr>
        <p:grpSpPr>
          <a:xfrm>
            <a:off x="11341391" y="4724988"/>
            <a:ext cx="570051" cy="570051"/>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grpSp>
        <p:nvGrpSpPr>
          <p:cNvPr id="8" name="Group 8"/>
          <p:cNvGrpSpPr/>
          <p:nvPr/>
        </p:nvGrpSpPr>
        <p:grpSpPr>
          <a:xfrm>
            <a:off x="11341391" y="6356519"/>
            <a:ext cx="570051" cy="570051"/>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sp>
        <p:nvSpPr>
          <p:cNvPr id="11" name="Freeform 11"/>
          <p:cNvSpPr/>
          <p:nvPr/>
        </p:nvSpPr>
        <p:spPr>
          <a:xfrm>
            <a:off x="13810172" y="4423879"/>
            <a:ext cx="3865280" cy="3865280"/>
          </a:xfrm>
          <a:custGeom>
            <a:avLst/>
            <a:gdLst/>
            <a:ahLst/>
            <a:cxnLst/>
            <a:rect l="l" t="t" r="r" b="b"/>
            <a:pathLst>
              <a:path w="3865280" h="3865280">
                <a:moveTo>
                  <a:pt x="0" y="0"/>
                </a:moveTo>
                <a:lnTo>
                  <a:pt x="3865280" y="0"/>
                </a:lnTo>
                <a:lnTo>
                  <a:pt x="3865280" y="3865280"/>
                </a:lnTo>
                <a:lnTo>
                  <a:pt x="0" y="386528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flipV="1">
            <a:off x="11626416" y="6621045"/>
            <a:ext cx="6661584" cy="6637360"/>
          </a:xfrm>
          <a:custGeom>
            <a:avLst/>
            <a:gdLst/>
            <a:ahLst/>
            <a:cxnLst/>
            <a:rect l="l" t="t" r="r" b="b"/>
            <a:pathLst>
              <a:path w="6661584" h="6637360">
                <a:moveTo>
                  <a:pt x="0" y="6637359"/>
                </a:moveTo>
                <a:lnTo>
                  <a:pt x="6661584" y="6637359"/>
                </a:lnTo>
                <a:lnTo>
                  <a:pt x="6661584" y="0"/>
                </a:lnTo>
                <a:lnTo>
                  <a:pt x="0" y="0"/>
                </a:lnTo>
                <a:lnTo>
                  <a:pt x="0" y="6637359"/>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grpSp>
        <p:nvGrpSpPr>
          <p:cNvPr id="13" name="Group 13"/>
          <p:cNvGrpSpPr/>
          <p:nvPr/>
        </p:nvGrpSpPr>
        <p:grpSpPr>
          <a:xfrm>
            <a:off x="11341391" y="7988050"/>
            <a:ext cx="570051" cy="570051"/>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F5F5"/>
            </a:solidFill>
            <a:ln w="28575" cap="sq">
              <a:solidFill>
                <a:srgbClr val="242424"/>
              </a:solidFill>
              <a:prstDash val="solid"/>
              <a:miter/>
            </a:ln>
          </p:spPr>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3040"/>
                </a:lnSpc>
              </a:pPr>
              <a:endParaRPr/>
            </a:p>
          </p:txBody>
        </p:sp>
      </p:grpSp>
      <p:sp>
        <p:nvSpPr>
          <p:cNvPr id="16" name="TextBox 16"/>
          <p:cNvSpPr txBox="1"/>
          <p:nvPr/>
        </p:nvSpPr>
        <p:spPr>
          <a:xfrm>
            <a:off x="476212" y="2667000"/>
            <a:ext cx="9371023" cy="4953000"/>
          </a:xfrm>
          <a:prstGeom prst="rect">
            <a:avLst/>
          </a:prstGeom>
        </p:spPr>
        <p:txBody>
          <a:bodyPr lIns="0" tIns="0" rIns="0" bIns="0" rtlCol="0" anchor="t">
            <a:spAutoFit/>
          </a:bodyPr>
          <a:lstStyle/>
          <a:p>
            <a:pPr algn="just">
              <a:lnSpc>
                <a:spcPts val="7800"/>
              </a:lnSpc>
            </a:pPr>
            <a:r>
              <a:rPr lang="en-US" sz="6500">
                <a:solidFill>
                  <a:srgbClr val="242424"/>
                </a:solidFill>
                <a:latin typeface="Calistoga"/>
                <a:ea typeface="Calistoga"/>
                <a:cs typeface="Calistoga"/>
                <a:sym typeface="Calistoga"/>
              </a:rPr>
              <a:t>11.2 Giải pháp đồ thị và giải pháp máy tính cho một bài toán lập kế hoạch tuyến tính toàn số</a:t>
            </a:r>
          </a:p>
          <a:p>
            <a:pPr marL="0" lvl="0" indent="0" algn="just">
              <a:lnSpc>
                <a:spcPts val="7800"/>
              </a:lnSpc>
              <a:spcBef>
                <a:spcPct val="0"/>
              </a:spcBef>
            </a:pPr>
            <a:endParaRPr lang="en-US" sz="6500">
              <a:solidFill>
                <a:srgbClr val="242424"/>
              </a:solidFill>
              <a:latin typeface="Calistoga"/>
              <a:ea typeface="Calistoga"/>
              <a:cs typeface="Calistoga"/>
              <a:sym typeface="Calistoga"/>
            </a:endParaRPr>
          </a:p>
        </p:txBody>
      </p:sp>
      <p:sp>
        <p:nvSpPr>
          <p:cNvPr id="17" name="Freeform 17"/>
          <p:cNvSpPr/>
          <p:nvPr/>
        </p:nvSpPr>
        <p:spPr>
          <a:xfrm>
            <a:off x="12625187" y="1504569"/>
            <a:ext cx="660854" cy="641029"/>
          </a:xfrm>
          <a:custGeom>
            <a:avLst/>
            <a:gdLst/>
            <a:ahLst/>
            <a:cxnLst/>
            <a:rect l="l" t="t" r="r" b="b"/>
            <a:pathLst>
              <a:path w="660854" h="641029">
                <a:moveTo>
                  <a:pt x="0" y="0"/>
                </a:moveTo>
                <a:lnTo>
                  <a:pt x="660854" y="0"/>
                </a:lnTo>
                <a:lnTo>
                  <a:pt x="660854" y="641029"/>
                </a:lnTo>
                <a:lnTo>
                  <a:pt x="0" y="64102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Tree>
  </p:cSld>
  <p:clrMapOvr>
    <a:masterClrMapping/>
  </p:clrMapOvr>
  <p:transition spd="med">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4466</Words>
  <Application>Microsoft Office PowerPoint</Application>
  <PresentationFormat>Custom</PresentationFormat>
  <Paragraphs>219</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Cabin Bold</vt:lpstr>
      <vt:lpstr>Cabin Bold Italics</vt:lpstr>
      <vt:lpstr>Calistoga</vt:lpstr>
      <vt:lpstr>Arial</vt:lpstr>
      <vt:lpstr>Cabin</vt:lpstr>
      <vt:lpstr>Calibri</vt:lpstr>
      <vt:lpstr>Bungee</vt:lpstr>
      <vt:lpstr>Cabin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PTĐL Chương 11</dc:title>
  <cp:lastModifiedBy>Mr.PhuongNam</cp:lastModifiedBy>
  <cp:revision>2</cp:revision>
  <dcterms:created xsi:type="dcterms:W3CDTF">2006-08-16T00:00:00Z</dcterms:created>
  <dcterms:modified xsi:type="dcterms:W3CDTF">2025-10-02T23:56:55Z</dcterms:modified>
  <dc:identifier>DAGQ-zRiWjI</dc:identifier>
</cp:coreProperties>
</file>