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Lst>
  <p:sldSz cx="18288000" cy="10287000"/>
  <p:notesSz cx="6858000" cy="9144000"/>
  <p:embeddedFontLst>
    <p:embeddedFont>
      <p:font typeface="Libre Baskerville" charset="1" panose="02000000000000000000"/>
      <p:regular r:id="rId62"/>
    </p:embeddedFont>
    <p:embeddedFont>
      <p:font typeface="Montserrat Bold" charset="1" panose="00000800000000000000"/>
      <p:regular r:id="rId63"/>
    </p:embeddedFont>
    <p:embeddedFont>
      <p:font typeface="Open Sans" charset="1" panose="00000000000000000000"/>
      <p:regular r:id="rId64"/>
    </p:embeddedFont>
    <p:embeddedFont>
      <p:font typeface="Open Sans Italics" charset="1" panose="00000000000000000000"/>
      <p:regular r:id="rId65"/>
    </p:embeddedFont>
    <p:embeddedFont>
      <p:font typeface="Libre Baskerville Bold" charset="1" panose="02000000000000000000"/>
      <p:regular r:id="rId66"/>
    </p:embeddedFont>
    <p:embeddedFont>
      <p:font typeface="Libre Baskerville Italics" charset="1" panose="02000000000000000000"/>
      <p:regular r:id="rId67"/>
    </p:embeddedFont>
    <p:embeddedFont>
      <p:font typeface="Open Sans Bold" charset="1" panose="00000000000000000000"/>
      <p:regular r:id="rId68"/>
    </p:embeddedFont>
    <p:embeddedFont>
      <p:font typeface="Barlow Condensed Heavy" charset="1" panose="00000A06000000000000"/>
      <p:regular r:id="rId69"/>
    </p:embeddedFont>
    <p:embeddedFont>
      <p:font typeface="Aileron" charset="1" panose="00000500000000000000"/>
      <p:regular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slides/slide56.xml" Type="http://schemas.openxmlformats.org/officeDocument/2006/relationships/slide"/><Relationship Id="rId62" Target="fonts/font62.fntdata" Type="http://schemas.openxmlformats.org/officeDocument/2006/relationships/font"/><Relationship Id="rId63" Target="fonts/font63.fntdata" Type="http://schemas.openxmlformats.org/officeDocument/2006/relationships/font"/><Relationship Id="rId64" Target="fonts/font64.fntdata" Type="http://schemas.openxmlformats.org/officeDocument/2006/relationships/font"/><Relationship Id="rId65" Target="fonts/font65.fntdata" Type="http://schemas.openxmlformats.org/officeDocument/2006/relationships/font"/><Relationship Id="rId66" Target="fonts/font66.fntdata" Type="http://schemas.openxmlformats.org/officeDocument/2006/relationships/font"/><Relationship Id="rId67" Target="fonts/font67.fntdata" Type="http://schemas.openxmlformats.org/officeDocument/2006/relationships/font"/><Relationship Id="rId68" Target="fonts/font68.fntdata" Type="http://schemas.openxmlformats.org/officeDocument/2006/relationships/font"/><Relationship Id="rId69" Target="fonts/font69.fntdata" Type="http://schemas.openxmlformats.org/officeDocument/2006/relationships/font"/><Relationship Id="rId7" Target="slides/slide2.xml" Type="http://schemas.openxmlformats.org/officeDocument/2006/relationships/slide"/><Relationship Id="rId70" Target="fonts/font70.fntdata" Type="http://schemas.openxmlformats.org/officeDocument/2006/relationships/font"/><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https://gamma.app/?utm_source=made-with-gamma" TargetMode="External" Type="http://schemas.openxmlformats.org/officeDocument/2006/relationships/hyperlink"/><Relationship Id="rId3" Target="../media/image1.png" Type="http://schemas.openxmlformats.org/officeDocument/2006/relationships/image"/><Relationship Id="rId4"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https://gamma.app/?utm_source=made-with-gamma" TargetMode="External" Type="http://schemas.openxmlformats.org/officeDocument/2006/relationships/hyperlink"/><Relationship Id="rId3" Target="../media/image1.png" Type="http://schemas.openxmlformats.org/officeDocument/2006/relationships/image"/><Relationship Id="rId4" Target="../media/image21.png" Type="http://schemas.openxmlformats.org/officeDocument/2006/relationships/image"/><Relationship Id="rId5" Target="../media/image22.png" Type="http://schemas.openxmlformats.org/officeDocument/2006/relationships/image"/><Relationship Id="rId6" Target="../media/image23.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0.png" Type="http://schemas.openxmlformats.org/officeDocument/2006/relationships/image"/><Relationship Id="rId2" Target="https://gamma.app/?utm_source=made-with-gamma" TargetMode="External" Type="http://schemas.openxmlformats.org/officeDocument/2006/relationships/hyperlink"/><Relationship Id="rId3" Target="../media/image1.png" Type="http://schemas.openxmlformats.org/officeDocument/2006/relationships/image"/><Relationship Id="rId4" Target="../media/image24.png" Type="http://schemas.openxmlformats.org/officeDocument/2006/relationships/image"/><Relationship Id="rId5" Target="../media/image25.png" Type="http://schemas.openxmlformats.org/officeDocument/2006/relationships/image"/><Relationship Id="rId6" Target="../media/image26.png" Type="http://schemas.openxmlformats.org/officeDocument/2006/relationships/image"/><Relationship Id="rId7" Target="../media/image27.png" Type="http://schemas.openxmlformats.org/officeDocument/2006/relationships/image"/><Relationship Id="rId8" Target="../media/image28.png" Type="http://schemas.openxmlformats.org/officeDocument/2006/relationships/image"/><Relationship Id="rId9" Target="../media/image29.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7.png" Type="http://schemas.openxmlformats.org/officeDocument/2006/relationships/image"/><Relationship Id="rId11" Target="../media/image38.png" Type="http://schemas.openxmlformats.org/officeDocument/2006/relationships/image"/><Relationship Id="rId2" Target="https://gamma.app/?utm_source=made-with-gamma" TargetMode="External" Type="http://schemas.openxmlformats.org/officeDocument/2006/relationships/hyperlink"/><Relationship Id="rId3" Target="../media/image1.png" Type="http://schemas.openxmlformats.org/officeDocument/2006/relationships/image"/><Relationship Id="rId4" Target="../media/image31.png" Type="http://schemas.openxmlformats.org/officeDocument/2006/relationships/image"/><Relationship Id="rId5" Target="../media/image32.png" Type="http://schemas.openxmlformats.org/officeDocument/2006/relationships/image"/><Relationship Id="rId6" Target="../media/image33.png" Type="http://schemas.openxmlformats.org/officeDocument/2006/relationships/image"/><Relationship Id="rId7" Target="../media/image34.png" Type="http://schemas.openxmlformats.org/officeDocument/2006/relationships/image"/><Relationship Id="rId8" Target="../media/image35.png" Type="http://schemas.openxmlformats.org/officeDocument/2006/relationships/image"/><Relationship Id="rId9" Target="../media/image36.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https://gamma.app/?utm_source=made-with-gamma" TargetMode="External" Type="http://schemas.openxmlformats.org/officeDocument/2006/relationships/hyperlink"/><Relationship Id="rId3" Target="../media/image1.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https://gamma.app/?utm_source=made-with-gamma" TargetMode="External" Type="http://schemas.openxmlformats.org/officeDocument/2006/relationships/hyperlink"/><Relationship Id="rId3" Target="../media/image1.png" Type="http://schemas.openxmlformats.org/officeDocument/2006/relationships/image"/><Relationship Id="rId4" Target="../media/image39.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https://gamma.app/?utm_source=made-with-gamma" TargetMode="External" Type="http://schemas.openxmlformats.org/officeDocument/2006/relationships/hyperlink"/><Relationship Id="rId3" Target="../media/image1.png" Type="http://schemas.openxmlformats.org/officeDocument/2006/relationships/image"/><Relationship Id="rId4" Target="../media/image40.png" Type="http://schemas.openxmlformats.org/officeDocument/2006/relationships/image"/><Relationship Id="rId5" Target="../media/image41.png" Type="http://schemas.openxmlformats.org/officeDocument/2006/relationships/image"/><Relationship Id="rId6" Target="../media/image42.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https://gamma.app/?utm_source=made-with-gamma" TargetMode="External" Type="http://schemas.openxmlformats.org/officeDocument/2006/relationships/hyperlink"/><Relationship Id="rId3" Target="../media/image1.png" Type="http://schemas.openxmlformats.org/officeDocument/2006/relationships/image"/><Relationship Id="rId4" Target="../media/image43.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https://gamma.app/?utm_source=made-with-gamma" TargetMode="External" Type="http://schemas.openxmlformats.org/officeDocument/2006/relationships/hyperlink"/><Relationship Id="rId3" Target="../media/image1.png" Type="http://schemas.openxmlformats.org/officeDocument/2006/relationships/image"/><Relationship Id="rId4" Target="../media/image44.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1.png" Type="http://schemas.openxmlformats.org/officeDocument/2006/relationships/image"/><Relationship Id="rId11" Target="../media/image52.png" Type="http://schemas.openxmlformats.org/officeDocument/2006/relationships/image"/><Relationship Id="rId12" Target="../media/image53.png" Type="http://schemas.openxmlformats.org/officeDocument/2006/relationships/image"/><Relationship Id="rId2" Target="https://gamma.app/?utm_source=made-with-gamma" TargetMode="External" Type="http://schemas.openxmlformats.org/officeDocument/2006/relationships/hyperlink"/><Relationship Id="rId3" Target="../media/image1.png" Type="http://schemas.openxmlformats.org/officeDocument/2006/relationships/image"/><Relationship Id="rId4" Target="../media/image45.png" Type="http://schemas.openxmlformats.org/officeDocument/2006/relationships/image"/><Relationship Id="rId5" Target="../media/image46.png" Type="http://schemas.openxmlformats.org/officeDocument/2006/relationships/image"/><Relationship Id="rId6" Target="../media/image47.png" Type="http://schemas.openxmlformats.org/officeDocument/2006/relationships/image"/><Relationship Id="rId7" Target="../media/image48.png" Type="http://schemas.openxmlformats.org/officeDocument/2006/relationships/image"/><Relationship Id="rId8" Target="../media/image49.png" Type="http://schemas.openxmlformats.org/officeDocument/2006/relationships/image"/><Relationship Id="rId9" Target="../media/image50.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https://gamma.app/?utm_source=made-with-gamma" TargetMode="External" Type="http://schemas.openxmlformats.org/officeDocument/2006/relationships/hyperlink"/><Relationship Id="rId3" Target="../media/image1.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2" Target="https://gamma.app/?utm_source=made-with-gamma" TargetMode="External" Type="http://schemas.openxmlformats.org/officeDocument/2006/relationships/hyperlink"/><Relationship Id="rId3" Target="../media/image1.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jpe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https://gamma.app/?utm_source=made-with-gamma" TargetMode="External" Type="http://schemas.openxmlformats.org/officeDocument/2006/relationships/hyperlink"/><Relationship Id="rId3" Target="../media/image1.png" Type="http://schemas.openxmlformats.org/officeDocument/2006/relationships/image"/><Relationship Id="rId4" Target="../media/image54.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https://gamma.app/?utm_source=made-with-gamma" TargetMode="External" Type="http://schemas.openxmlformats.org/officeDocument/2006/relationships/hyperlink"/><Relationship Id="rId3" Target="../media/image1.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https://gamma.app/?utm_source=made-with-gamma" TargetMode="External" Type="http://schemas.openxmlformats.org/officeDocument/2006/relationships/hyperlink"/><Relationship Id="rId3" Target="../media/image1.png" Type="http://schemas.openxmlformats.org/officeDocument/2006/relationships/image"/><Relationship Id="rId4" Target="../media/image55.png" Type="http://schemas.openxmlformats.org/officeDocument/2006/relationships/image"/><Relationship Id="rId5" Target="../media/image56.png" Type="http://schemas.openxmlformats.org/officeDocument/2006/relationships/image"/><Relationship Id="rId6" Target="../media/image57.png" Type="http://schemas.openxmlformats.org/officeDocument/2006/relationships/image"/><Relationship Id="rId7" Target="../media/image58.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https://gamma.app/?utm_source=made-with-gamma" TargetMode="External" Type="http://schemas.openxmlformats.org/officeDocument/2006/relationships/hyperlink"/><Relationship Id="rId3" Target="../media/image1.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https://gamma.app/?utm_source=made-with-gamma" TargetMode="External" Type="http://schemas.openxmlformats.org/officeDocument/2006/relationships/hyperlink"/><Relationship Id="rId3" Target="../media/image1.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https://gamma.app/?utm_source=made-with-gamma" TargetMode="External" Type="http://schemas.openxmlformats.org/officeDocument/2006/relationships/hyperlink"/><Relationship Id="rId3" Target="../media/image1.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https://gamma.app/?utm_source=made-with-gamma" TargetMode="External" Type="http://schemas.openxmlformats.org/officeDocument/2006/relationships/hyperlink"/><Relationship Id="rId3" Target="../media/image1.png" Type="http://schemas.openxmlformats.org/officeDocument/2006/relationships/image"/><Relationship Id="rId4" Target="../media/image59.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https://gamma.app/?utm_source=made-with-gamma" TargetMode="External" Type="http://schemas.openxmlformats.org/officeDocument/2006/relationships/hyperlink"/><Relationship Id="rId3" Target="../media/image1.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https://gamma.app/?utm_source=made-with-gamma" TargetMode="External" Type="http://schemas.openxmlformats.org/officeDocument/2006/relationships/hyperlink"/><Relationship Id="rId3" Target="../media/image1.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https://gamma.app/?utm_source=made-with-gamma" TargetMode="External" Type="http://schemas.openxmlformats.org/officeDocument/2006/relationships/hyperlink"/><Relationship Id="rId3" Target="../media/image1.png" Type="http://schemas.openxmlformats.org/officeDocument/2006/relationships/image"/><Relationship Id="rId4" Target="../media/image60.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https://gamma.app/?utm_source=made-with-gamma" TargetMode="External" Type="http://schemas.openxmlformats.org/officeDocument/2006/relationships/hyperlink"/><Relationship Id="rId3" Target="../media/image1.png" Type="http://schemas.openxmlformats.org/officeDocument/2006/relationships/image"/><Relationship Id="rId4" Target="../media/image10.png" Type="http://schemas.openxmlformats.org/officeDocument/2006/relationships/image"/><Relationship Id="rId5" Target="../media/image11.png" Type="http://schemas.openxmlformats.org/officeDocument/2006/relationships/image"/><Relationship Id="rId6" Target="../media/image12.png" Type="http://schemas.openxmlformats.org/officeDocument/2006/relationships/image"/><Relationship Id="rId7" Target="../media/image13.png" Type="http://schemas.openxmlformats.org/officeDocument/2006/relationships/image"/><Relationship Id="rId8" Target="../media/image14.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https://gamma.app/?utm_source=made-with-gamma" TargetMode="External" Type="http://schemas.openxmlformats.org/officeDocument/2006/relationships/hyperlink"/><Relationship Id="rId3" Target="../media/image1.png" Type="http://schemas.openxmlformats.org/officeDocument/2006/relationships/image"/><Relationship Id="rId4" Target="../media/image61.png" Type="http://schemas.openxmlformats.org/officeDocument/2006/relationships/image"/><Relationship Id="rId5" Target="../media/image62.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https://gamma.app/?utm_source=made-with-gamma" TargetMode="External" Type="http://schemas.openxmlformats.org/officeDocument/2006/relationships/hyperlink"/><Relationship Id="rId3" Target="../media/image1.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https://gamma.app/?utm_source=made-with-gamma" TargetMode="External" Type="http://schemas.openxmlformats.org/officeDocument/2006/relationships/hyperlink"/><Relationship Id="rId3" Target="../media/image1.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https://gamma.app/?utm_source=made-with-gamma" TargetMode="External" Type="http://schemas.openxmlformats.org/officeDocument/2006/relationships/hyperlink"/><Relationship Id="rId3" Target="../media/image1.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https://gamma.app/?utm_source=made-with-gamma" TargetMode="External" Type="http://schemas.openxmlformats.org/officeDocument/2006/relationships/hyperlink"/><Relationship Id="rId3" Target="../media/image1.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https://gamma.app/?utm_source=made-with-gamma" TargetMode="External" Type="http://schemas.openxmlformats.org/officeDocument/2006/relationships/hyperlink"/><Relationship Id="rId3" Target="../media/image1.png" Type="http://schemas.openxmlformats.org/officeDocument/2006/relationships/image"/><Relationship Id="rId4" Target="../media/image63.png" Type="http://schemas.openxmlformats.org/officeDocument/2006/relationships/image"/><Relationship Id="rId5" Target="../media/image64.pn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https://gamma.app/?utm_source=made-with-gamma" TargetMode="External" Type="http://schemas.openxmlformats.org/officeDocument/2006/relationships/hyperlink"/><Relationship Id="rId3" Target="../media/image1.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https://gamma.app/?utm_source=made-with-gamma" TargetMode="External" Type="http://schemas.openxmlformats.org/officeDocument/2006/relationships/hyperlink"/><Relationship Id="rId3" Target="../media/image1.pn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https://gamma.app/?utm_source=made-with-gamma" TargetMode="External" Type="http://schemas.openxmlformats.org/officeDocument/2006/relationships/hyperlink"/><Relationship Id="rId3" Target="../media/image1.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https://gamma.app/?utm_source=made-with-gamma" TargetMode="External" Type="http://schemas.openxmlformats.org/officeDocument/2006/relationships/hyperlink"/><Relationship Id="rId3" Target="../media/image1.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https://gamma.app/?utm_source=made-with-gamma" TargetMode="External" Type="http://schemas.openxmlformats.org/officeDocument/2006/relationships/hyperlink"/><Relationship Id="rId3" Target="../media/image1.png" Type="http://schemas.openxmlformats.org/officeDocument/2006/relationships/image"/><Relationship Id="rId4" Target="../media/image15.pn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https://gamma.app/?utm_source=made-with-gamma" TargetMode="External" Type="http://schemas.openxmlformats.org/officeDocument/2006/relationships/hyperlink"/><Relationship Id="rId3" Target="../media/image1.png" Type="http://schemas.openxmlformats.org/officeDocument/2006/relationships/image"/><Relationship Id="rId4" Target="../media/image65.pn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https://gamma.app/?utm_source=made-with-gamma" TargetMode="External" Type="http://schemas.openxmlformats.org/officeDocument/2006/relationships/hyperlink"/><Relationship Id="rId3" Target="../media/image1.png" Type="http://schemas.openxmlformats.org/officeDocument/2006/relationships/image"/><Relationship Id="rId4" Target="../media/image66.pn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https://gamma.app/?utm_source=made-with-gamma" TargetMode="External" Type="http://schemas.openxmlformats.org/officeDocument/2006/relationships/hyperlink"/><Relationship Id="rId3" Target="../media/image1.png" Type="http://schemas.openxmlformats.org/officeDocument/2006/relationships/image"/><Relationship Id="rId4" Target="../media/image67.pn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https://gamma.app/?utm_source=made-with-gamma" TargetMode="External" Type="http://schemas.openxmlformats.org/officeDocument/2006/relationships/hyperlink"/><Relationship Id="rId3" Target="../media/image1.pn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https://gamma.app/?utm_source=made-with-gamma" TargetMode="External" Type="http://schemas.openxmlformats.org/officeDocument/2006/relationships/hyperlink"/><Relationship Id="rId3" Target="../media/image1.png" Type="http://schemas.openxmlformats.org/officeDocument/2006/relationships/image"/><Relationship Id="rId4" Target="../media/image68.png" Type="http://schemas.openxmlformats.org/officeDocument/2006/relationships/image"/><Relationship Id="rId5" Target="../media/image69.pn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https://gamma.app/?utm_source=made-with-gamma" TargetMode="External" Type="http://schemas.openxmlformats.org/officeDocument/2006/relationships/hyperlink"/><Relationship Id="rId3" Target="../media/image1.pn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https://gamma.app/?utm_source=made-with-gamma" TargetMode="External" Type="http://schemas.openxmlformats.org/officeDocument/2006/relationships/hyperlink"/><Relationship Id="rId3" Target="../media/image1.png" Type="http://schemas.openxmlformats.org/officeDocument/2006/relationships/image"/><Relationship Id="rId4" Target="../media/image70.pn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https://gamma.app/?utm_source=made-with-gamma" TargetMode="External" Type="http://schemas.openxmlformats.org/officeDocument/2006/relationships/hyperlink"/><Relationship Id="rId3" Target="../media/image1.pn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1.pn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2" Target="https://gamma.app/?utm_source=made-with-gamma" TargetMode="External" Type="http://schemas.openxmlformats.org/officeDocument/2006/relationships/hyperlink"/><Relationship Id="rId3" Target="../media/image1.png" Type="http://schemas.openxmlformats.org/officeDocument/2006/relationships/image"/><Relationship Id="rId4" Target="../media/image72.png" Type="http://schemas.openxmlformats.org/officeDocument/2006/relationships/image"/><Relationship Id="rId5" Target="../media/image73.png" Type="http://schemas.openxmlformats.org/officeDocument/2006/relationships/image"/><Relationship Id="rId6" Target="../media/image74.png" Type="http://schemas.openxmlformats.org/officeDocument/2006/relationships/image"/><Relationship Id="rId7" Target="../media/image75.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https://gamma.app/?utm_source=made-with-gamma" TargetMode="External" Type="http://schemas.openxmlformats.org/officeDocument/2006/relationships/hyperlink"/><Relationship Id="rId3" Target="../media/image1.png" Type="http://schemas.openxmlformats.org/officeDocument/2006/relationships/image"/><Relationship Id="rId4" Target="../media/image16.png" Type="http://schemas.openxmlformats.org/officeDocument/2006/relationships/image"/><Relationship Id="rId5" Target="../media/image17.png" Type="http://schemas.openxmlformats.org/officeDocument/2006/relationships/image"/><Relationship Id="rId6" Target="../media/image18.pn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https://gamma.app/?utm_source=made-with-gamma" TargetMode="External" Type="http://schemas.openxmlformats.org/officeDocument/2006/relationships/hyperlink"/><Relationship Id="rId3" Target="../media/image1.png" Type="http://schemas.openxmlformats.org/officeDocument/2006/relationships/image"/><Relationship Id="rId4" Target="../media/image76.pn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7.pn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2" Target="https://gamma.app/?utm_source=made-with-gamma" TargetMode="External" Type="http://schemas.openxmlformats.org/officeDocument/2006/relationships/hyperlink"/><Relationship Id="rId3" Target="../media/image1.pn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8.pn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9.pn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0.png" Type="http://schemas.openxmlformats.org/officeDocument/2006/relationships/image"/></Relationships>
</file>

<file path=ppt/slides/_rels/slide5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1.png" Type="http://schemas.openxmlformats.org/officeDocument/2006/relationships/image"/><Relationship Id="rId3" Target="../media/image82.svg" Type="http://schemas.openxmlformats.org/officeDocument/2006/relationships/image"/><Relationship Id="rId4" Target="../media/image83.png" Type="http://schemas.openxmlformats.org/officeDocument/2006/relationships/image"/><Relationship Id="rId5" Target="../media/image84.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https://gamma.app/?utm_source=made-with-gamma" TargetMode="External" Type="http://schemas.openxmlformats.org/officeDocument/2006/relationships/hyperlink"/><Relationship Id="rId3" Target="../media/image1.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https://gamma.app/?utm_source=made-with-gamma" TargetMode="External" Type="http://schemas.openxmlformats.org/officeDocument/2006/relationships/hyperlink"/><Relationship Id="rId3" Target="../media/image1.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https://gamma.app/?utm_source=made-with-gamma" TargetMode="External" Type="http://schemas.openxmlformats.org/officeDocument/2006/relationships/hyperlink"/><Relationship Id="rId3" Target="../media/image1.png" Type="http://schemas.openxmlformats.org/officeDocument/2006/relationships/image"/><Relationship Id="rId4" Target="../media/image19.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https://gamma.app/?utm_source=made-with-gamma" TargetMode="External" Type="http://schemas.openxmlformats.org/officeDocument/2006/relationships/hyperlink"/><Relationship Id="rId3" Target="../media/image1.png" Type="http://schemas.openxmlformats.org/officeDocument/2006/relationships/image"/><Relationship Id="rId4" Target="../media/image20.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4F0FF"/>
            </a:solidFill>
          </p:spPr>
        </p:sp>
      </p:grpSp>
      <p:grpSp>
        <p:nvGrpSpPr>
          <p:cNvPr name="Group 4" id="4"/>
          <p:cNvGrpSpPr/>
          <p:nvPr/>
        </p:nvGrpSpPr>
        <p:grpSpPr>
          <a:xfrm rot="0">
            <a:off x="16049019" y="9686925"/>
            <a:ext cx="2153256" cy="514350"/>
            <a:chOff x="0" y="0"/>
            <a:chExt cx="2871008" cy="685800"/>
          </a:xfrm>
        </p:grpSpPr>
        <p:sp>
          <p:nvSpPr>
            <p:cNvPr name="Freeform 5" id="5" descr="preencoded.png">
              <a:hlinkClick r:id="rId2"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3"/>
              <a:stretch>
                <a:fillRect l="0" t="0" r="-1" b="0"/>
              </a:stretch>
            </a:blipFill>
          </p:spPr>
        </p:sp>
      </p:grpSp>
      <p:grpSp>
        <p:nvGrpSpPr>
          <p:cNvPr name="Group 6" id="6"/>
          <p:cNvGrpSpPr/>
          <p:nvPr/>
        </p:nvGrpSpPr>
        <p:grpSpPr>
          <a:xfrm rot="0">
            <a:off x="11430000" y="0"/>
            <a:ext cx="6858000" cy="10287000"/>
            <a:chOff x="0" y="0"/>
            <a:chExt cx="9144000" cy="13716000"/>
          </a:xfrm>
        </p:grpSpPr>
        <p:sp>
          <p:nvSpPr>
            <p:cNvPr name="Freeform 7" id="7" descr="preencoded.png"/>
            <p:cNvSpPr/>
            <p:nvPr/>
          </p:nvSpPr>
          <p:spPr>
            <a:xfrm flipH="false" flipV="false" rot="0">
              <a:off x="0" y="0"/>
              <a:ext cx="9144000" cy="13716000"/>
            </a:xfrm>
            <a:custGeom>
              <a:avLst/>
              <a:gdLst/>
              <a:ahLst/>
              <a:cxnLst/>
              <a:rect r="r" b="b" t="t" l="l"/>
              <a:pathLst>
                <a:path h="13716000" w="9144000">
                  <a:moveTo>
                    <a:pt x="0" y="0"/>
                  </a:moveTo>
                  <a:lnTo>
                    <a:pt x="9144000" y="0"/>
                  </a:lnTo>
                  <a:lnTo>
                    <a:pt x="9144000" y="13716000"/>
                  </a:lnTo>
                  <a:lnTo>
                    <a:pt x="0" y="13716000"/>
                  </a:lnTo>
                  <a:lnTo>
                    <a:pt x="0" y="0"/>
                  </a:lnTo>
                  <a:close/>
                </a:path>
              </a:pathLst>
            </a:custGeom>
            <a:blipFill>
              <a:blip r:embed="rId4"/>
              <a:stretch>
                <a:fillRect l="0" t="0" r="0" b="0"/>
              </a:stretch>
            </a:blipFill>
          </p:spPr>
        </p:sp>
      </p:grpSp>
      <p:sp>
        <p:nvSpPr>
          <p:cNvPr name="TextBox 8" id="8"/>
          <p:cNvSpPr txBox="true"/>
          <p:nvPr/>
        </p:nvSpPr>
        <p:spPr>
          <a:xfrm rot="0">
            <a:off x="992238" y="3785890"/>
            <a:ext cx="9445526" cy="2686496"/>
          </a:xfrm>
          <a:prstGeom prst="rect">
            <a:avLst/>
          </a:prstGeom>
        </p:spPr>
        <p:txBody>
          <a:bodyPr anchor="t" rtlCol="false" tIns="0" lIns="0" bIns="0" rIns="0">
            <a:spAutoFit/>
          </a:bodyPr>
          <a:lstStyle/>
          <a:p>
            <a:pPr algn="l">
              <a:lnSpc>
                <a:spcPts val="6937"/>
              </a:lnSpc>
            </a:pPr>
            <a:r>
              <a:rPr lang="en-US" sz="5562">
                <a:solidFill>
                  <a:srgbClr val="403CCF"/>
                </a:solidFill>
                <a:latin typeface="Libre Baskerville"/>
                <a:ea typeface="Libre Baskerville"/>
                <a:cs typeface="Libre Baskerville"/>
                <a:sym typeface="Libre Baskerville"/>
              </a:rPr>
              <a:t>PHÂN TÍCH ĐỊNH LƯỢNG TRONG QUẢN TRỊ</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4F0FF"/>
            </a:solidFill>
          </p:spPr>
        </p:sp>
      </p:grpSp>
      <p:grpSp>
        <p:nvGrpSpPr>
          <p:cNvPr name="Group 4" id="4"/>
          <p:cNvGrpSpPr/>
          <p:nvPr/>
        </p:nvGrpSpPr>
        <p:grpSpPr>
          <a:xfrm rot="0">
            <a:off x="16049019" y="9686925"/>
            <a:ext cx="2153256" cy="514350"/>
            <a:chOff x="0" y="0"/>
            <a:chExt cx="2871008" cy="685800"/>
          </a:xfrm>
        </p:grpSpPr>
        <p:sp>
          <p:nvSpPr>
            <p:cNvPr name="Freeform 5" id="5" descr="preencoded.png">
              <a:hlinkClick r:id="rId2"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3"/>
              <a:stretch>
                <a:fillRect l="0" t="0" r="-1" b="0"/>
              </a:stretch>
            </a:blipFill>
          </p:spPr>
        </p:sp>
      </p:grpSp>
      <p:grpSp>
        <p:nvGrpSpPr>
          <p:cNvPr name="Group 6" id="6"/>
          <p:cNvGrpSpPr/>
          <p:nvPr/>
        </p:nvGrpSpPr>
        <p:grpSpPr>
          <a:xfrm rot="0">
            <a:off x="964258" y="756494"/>
            <a:ext cx="16359485" cy="3222426"/>
            <a:chOff x="0" y="0"/>
            <a:chExt cx="21812647" cy="4296568"/>
          </a:xfrm>
        </p:grpSpPr>
        <p:sp>
          <p:nvSpPr>
            <p:cNvPr name="Freeform 7" id="7"/>
            <p:cNvSpPr/>
            <p:nvPr/>
          </p:nvSpPr>
          <p:spPr>
            <a:xfrm flipH="false" flipV="false" rot="0">
              <a:off x="0" y="0"/>
              <a:ext cx="21812758" cy="4296537"/>
            </a:xfrm>
            <a:custGeom>
              <a:avLst/>
              <a:gdLst/>
              <a:ahLst/>
              <a:cxnLst/>
              <a:rect r="r" b="b" t="t" l="l"/>
              <a:pathLst>
                <a:path h="4296537" w="21812758">
                  <a:moveTo>
                    <a:pt x="0" y="50673"/>
                  </a:moveTo>
                  <a:cubicBezTo>
                    <a:pt x="0" y="22606"/>
                    <a:pt x="22733" y="0"/>
                    <a:pt x="50800" y="0"/>
                  </a:cubicBezTo>
                  <a:lnTo>
                    <a:pt x="21761958" y="0"/>
                  </a:lnTo>
                  <a:lnTo>
                    <a:pt x="21761958" y="6350"/>
                  </a:lnTo>
                  <a:lnTo>
                    <a:pt x="21761958" y="0"/>
                  </a:lnTo>
                  <a:cubicBezTo>
                    <a:pt x="21790025" y="0"/>
                    <a:pt x="21812758" y="22606"/>
                    <a:pt x="21812758" y="50673"/>
                  </a:cubicBezTo>
                  <a:lnTo>
                    <a:pt x="21806408" y="50673"/>
                  </a:lnTo>
                  <a:lnTo>
                    <a:pt x="21812758" y="50673"/>
                  </a:lnTo>
                  <a:lnTo>
                    <a:pt x="21812758" y="4245864"/>
                  </a:lnTo>
                  <a:lnTo>
                    <a:pt x="21806408" y="4245864"/>
                  </a:lnTo>
                  <a:lnTo>
                    <a:pt x="21812758" y="4245864"/>
                  </a:lnTo>
                  <a:cubicBezTo>
                    <a:pt x="21812758" y="4273804"/>
                    <a:pt x="21790025" y="4296537"/>
                    <a:pt x="21761958" y="4296537"/>
                  </a:cubicBezTo>
                  <a:lnTo>
                    <a:pt x="21761958" y="4290187"/>
                  </a:lnTo>
                  <a:lnTo>
                    <a:pt x="21761958" y="4296537"/>
                  </a:lnTo>
                  <a:lnTo>
                    <a:pt x="50800" y="4296537"/>
                  </a:lnTo>
                  <a:lnTo>
                    <a:pt x="50800" y="4290187"/>
                  </a:lnTo>
                  <a:lnTo>
                    <a:pt x="50800" y="4296537"/>
                  </a:lnTo>
                  <a:cubicBezTo>
                    <a:pt x="22733" y="4296537"/>
                    <a:pt x="0" y="4273931"/>
                    <a:pt x="0" y="4245864"/>
                  </a:cubicBezTo>
                  <a:lnTo>
                    <a:pt x="0" y="50673"/>
                  </a:lnTo>
                  <a:lnTo>
                    <a:pt x="6350" y="50673"/>
                  </a:lnTo>
                  <a:lnTo>
                    <a:pt x="0" y="50673"/>
                  </a:lnTo>
                  <a:moveTo>
                    <a:pt x="12700" y="50673"/>
                  </a:moveTo>
                  <a:lnTo>
                    <a:pt x="12700" y="4245864"/>
                  </a:lnTo>
                  <a:lnTo>
                    <a:pt x="6350" y="4245864"/>
                  </a:lnTo>
                  <a:lnTo>
                    <a:pt x="12700" y="4245864"/>
                  </a:lnTo>
                  <a:cubicBezTo>
                    <a:pt x="12700" y="4266819"/>
                    <a:pt x="29718" y="4283837"/>
                    <a:pt x="50800" y="4283837"/>
                  </a:cubicBezTo>
                  <a:lnTo>
                    <a:pt x="21761958" y="4283837"/>
                  </a:lnTo>
                  <a:cubicBezTo>
                    <a:pt x="21783041" y="4283837"/>
                    <a:pt x="21800058" y="4266819"/>
                    <a:pt x="21800058" y="4245864"/>
                  </a:cubicBezTo>
                  <a:lnTo>
                    <a:pt x="21800058" y="50673"/>
                  </a:lnTo>
                  <a:cubicBezTo>
                    <a:pt x="21800058" y="29718"/>
                    <a:pt x="21783041" y="12700"/>
                    <a:pt x="21761958" y="12700"/>
                  </a:cubicBezTo>
                  <a:lnTo>
                    <a:pt x="50800" y="12700"/>
                  </a:lnTo>
                  <a:lnTo>
                    <a:pt x="50800" y="6350"/>
                  </a:lnTo>
                  <a:lnTo>
                    <a:pt x="50800" y="12700"/>
                  </a:lnTo>
                  <a:cubicBezTo>
                    <a:pt x="29718" y="12700"/>
                    <a:pt x="12700" y="29718"/>
                    <a:pt x="12700" y="50673"/>
                  </a:cubicBezTo>
                  <a:close/>
                </a:path>
              </a:pathLst>
            </a:custGeom>
            <a:solidFill>
              <a:srgbClr val="000000">
                <a:alpha val="392"/>
              </a:srgbClr>
            </a:solidFill>
          </p:spPr>
        </p:sp>
      </p:grpSp>
      <p:grpSp>
        <p:nvGrpSpPr>
          <p:cNvPr name="Group 8" id="8"/>
          <p:cNvGrpSpPr/>
          <p:nvPr/>
        </p:nvGrpSpPr>
        <p:grpSpPr>
          <a:xfrm rot="0">
            <a:off x="978545" y="770781"/>
            <a:ext cx="16330910" cy="638770"/>
            <a:chOff x="0" y="0"/>
            <a:chExt cx="21774547" cy="851693"/>
          </a:xfrm>
        </p:grpSpPr>
        <p:sp>
          <p:nvSpPr>
            <p:cNvPr name="Freeform 9" id="9"/>
            <p:cNvSpPr/>
            <p:nvPr/>
          </p:nvSpPr>
          <p:spPr>
            <a:xfrm flipH="false" flipV="false" rot="0">
              <a:off x="0" y="0"/>
              <a:ext cx="21774531" cy="851662"/>
            </a:xfrm>
            <a:custGeom>
              <a:avLst/>
              <a:gdLst/>
              <a:ahLst/>
              <a:cxnLst/>
              <a:rect r="r" b="b" t="t" l="l"/>
              <a:pathLst>
                <a:path h="851662" w="21774531">
                  <a:moveTo>
                    <a:pt x="0" y="0"/>
                  </a:moveTo>
                  <a:lnTo>
                    <a:pt x="21774531" y="0"/>
                  </a:lnTo>
                  <a:lnTo>
                    <a:pt x="21774531" y="851662"/>
                  </a:lnTo>
                  <a:lnTo>
                    <a:pt x="0" y="851662"/>
                  </a:lnTo>
                  <a:close/>
                </a:path>
              </a:pathLst>
            </a:custGeom>
            <a:solidFill>
              <a:srgbClr val="FFFFFF">
                <a:alpha val="0"/>
              </a:srgbClr>
            </a:solidFill>
          </p:spPr>
        </p:sp>
      </p:grpSp>
      <p:sp>
        <p:nvSpPr>
          <p:cNvPr name="TextBox 10" id="10"/>
          <p:cNvSpPr txBox="true"/>
          <p:nvPr/>
        </p:nvSpPr>
        <p:spPr>
          <a:xfrm rot="0">
            <a:off x="4470946" y="846385"/>
            <a:ext cx="12617054" cy="420886"/>
          </a:xfrm>
          <a:prstGeom prst="rect">
            <a:avLst/>
          </a:prstGeom>
        </p:spPr>
        <p:txBody>
          <a:bodyPr anchor="t" rtlCol="false" tIns="0" lIns="0" bIns="0" rIns="0">
            <a:spAutoFit/>
          </a:bodyPr>
          <a:lstStyle/>
          <a:p>
            <a:pPr algn="l">
              <a:lnSpc>
                <a:spcPts val="2749"/>
              </a:lnSpc>
            </a:pPr>
            <a:r>
              <a:rPr lang="en-US" sz="1687">
                <a:solidFill>
                  <a:srgbClr val="49495A"/>
                </a:solidFill>
                <a:latin typeface="Open Sans"/>
                <a:ea typeface="Open Sans"/>
                <a:cs typeface="Open Sans"/>
                <a:sym typeface="Open Sans"/>
              </a:rPr>
              <a:t>Điểm đích</a:t>
            </a:r>
          </a:p>
        </p:txBody>
      </p:sp>
      <p:grpSp>
        <p:nvGrpSpPr>
          <p:cNvPr name="Group 11" id="11"/>
          <p:cNvGrpSpPr/>
          <p:nvPr/>
        </p:nvGrpSpPr>
        <p:grpSpPr>
          <a:xfrm rot="0">
            <a:off x="978545" y="1409551"/>
            <a:ext cx="16330910" cy="638770"/>
            <a:chOff x="0" y="0"/>
            <a:chExt cx="21774547" cy="851693"/>
          </a:xfrm>
        </p:grpSpPr>
        <p:sp>
          <p:nvSpPr>
            <p:cNvPr name="Freeform 12" id="12"/>
            <p:cNvSpPr/>
            <p:nvPr/>
          </p:nvSpPr>
          <p:spPr>
            <a:xfrm flipH="false" flipV="false" rot="0">
              <a:off x="0" y="0"/>
              <a:ext cx="21774531" cy="851662"/>
            </a:xfrm>
            <a:custGeom>
              <a:avLst/>
              <a:gdLst/>
              <a:ahLst/>
              <a:cxnLst/>
              <a:rect r="r" b="b" t="t" l="l"/>
              <a:pathLst>
                <a:path h="851662" w="21774531">
                  <a:moveTo>
                    <a:pt x="0" y="0"/>
                  </a:moveTo>
                  <a:lnTo>
                    <a:pt x="21774531" y="0"/>
                  </a:lnTo>
                  <a:lnTo>
                    <a:pt x="21774531" y="851662"/>
                  </a:lnTo>
                  <a:lnTo>
                    <a:pt x="0" y="851662"/>
                  </a:lnTo>
                  <a:close/>
                </a:path>
              </a:pathLst>
            </a:custGeom>
            <a:solidFill>
              <a:srgbClr val="000000">
                <a:alpha val="0"/>
              </a:srgbClr>
            </a:solidFill>
          </p:spPr>
        </p:sp>
      </p:grpSp>
      <p:sp>
        <p:nvSpPr>
          <p:cNvPr name="TextBox 13" id="13"/>
          <p:cNvSpPr txBox="true"/>
          <p:nvPr/>
        </p:nvSpPr>
        <p:spPr>
          <a:xfrm rot="0">
            <a:off x="1200001" y="1485156"/>
            <a:ext cx="2818508" cy="420886"/>
          </a:xfrm>
          <a:prstGeom prst="rect">
            <a:avLst/>
          </a:prstGeom>
        </p:spPr>
        <p:txBody>
          <a:bodyPr anchor="t" rtlCol="false" tIns="0" lIns="0" bIns="0" rIns="0">
            <a:spAutoFit/>
          </a:bodyPr>
          <a:lstStyle/>
          <a:p>
            <a:pPr algn="l">
              <a:lnSpc>
                <a:spcPts val="2749"/>
              </a:lnSpc>
            </a:pPr>
            <a:r>
              <a:rPr lang="en-US" sz="1687">
                <a:solidFill>
                  <a:srgbClr val="49495A"/>
                </a:solidFill>
                <a:latin typeface="Open Sans"/>
                <a:ea typeface="Open Sans"/>
                <a:cs typeface="Open Sans"/>
                <a:sym typeface="Open Sans"/>
              </a:rPr>
              <a:t>Điểm gốc</a:t>
            </a:r>
          </a:p>
        </p:txBody>
      </p:sp>
      <p:sp>
        <p:nvSpPr>
          <p:cNvPr name="TextBox 14" id="14"/>
          <p:cNvSpPr txBox="true"/>
          <p:nvPr/>
        </p:nvSpPr>
        <p:spPr>
          <a:xfrm rot="0">
            <a:off x="4470946" y="1485156"/>
            <a:ext cx="2813745" cy="420886"/>
          </a:xfrm>
          <a:prstGeom prst="rect">
            <a:avLst/>
          </a:prstGeom>
        </p:spPr>
        <p:txBody>
          <a:bodyPr anchor="t" rtlCol="false" tIns="0" lIns="0" bIns="0" rIns="0">
            <a:spAutoFit/>
          </a:bodyPr>
          <a:lstStyle/>
          <a:p>
            <a:pPr algn="l">
              <a:lnSpc>
                <a:spcPts val="2749"/>
              </a:lnSpc>
            </a:pPr>
            <a:r>
              <a:rPr lang="en-US" sz="1687">
                <a:solidFill>
                  <a:srgbClr val="49495A"/>
                </a:solidFill>
                <a:latin typeface="Open Sans"/>
                <a:ea typeface="Open Sans"/>
                <a:cs typeface="Open Sans"/>
                <a:sym typeface="Open Sans"/>
              </a:rPr>
              <a:t>Boston</a:t>
            </a:r>
          </a:p>
        </p:txBody>
      </p:sp>
      <p:sp>
        <p:nvSpPr>
          <p:cNvPr name="TextBox 15" id="15"/>
          <p:cNvSpPr txBox="true"/>
          <p:nvPr/>
        </p:nvSpPr>
        <p:spPr>
          <a:xfrm rot="0">
            <a:off x="7737127" y="1485156"/>
            <a:ext cx="2813745" cy="420886"/>
          </a:xfrm>
          <a:prstGeom prst="rect">
            <a:avLst/>
          </a:prstGeom>
        </p:spPr>
        <p:txBody>
          <a:bodyPr anchor="t" rtlCol="false" tIns="0" lIns="0" bIns="0" rIns="0">
            <a:spAutoFit/>
          </a:bodyPr>
          <a:lstStyle/>
          <a:p>
            <a:pPr algn="l">
              <a:lnSpc>
                <a:spcPts val="2749"/>
              </a:lnSpc>
            </a:pPr>
            <a:r>
              <a:rPr lang="en-US" sz="1687">
                <a:solidFill>
                  <a:srgbClr val="49495A"/>
                </a:solidFill>
                <a:latin typeface="Open Sans"/>
                <a:ea typeface="Open Sans"/>
                <a:cs typeface="Open Sans"/>
                <a:sym typeface="Open Sans"/>
              </a:rPr>
              <a:t>Chicago</a:t>
            </a:r>
          </a:p>
        </p:txBody>
      </p:sp>
      <p:sp>
        <p:nvSpPr>
          <p:cNvPr name="TextBox 16" id="16"/>
          <p:cNvSpPr txBox="true"/>
          <p:nvPr/>
        </p:nvSpPr>
        <p:spPr>
          <a:xfrm rot="0">
            <a:off x="11003310" y="1485156"/>
            <a:ext cx="2813745" cy="420886"/>
          </a:xfrm>
          <a:prstGeom prst="rect">
            <a:avLst/>
          </a:prstGeom>
        </p:spPr>
        <p:txBody>
          <a:bodyPr anchor="t" rtlCol="false" tIns="0" lIns="0" bIns="0" rIns="0">
            <a:spAutoFit/>
          </a:bodyPr>
          <a:lstStyle/>
          <a:p>
            <a:pPr algn="l">
              <a:lnSpc>
                <a:spcPts val="2749"/>
              </a:lnSpc>
            </a:pPr>
            <a:r>
              <a:rPr lang="en-US" sz="1687">
                <a:solidFill>
                  <a:srgbClr val="49495A"/>
                </a:solidFill>
                <a:latin typeface="Open Sans"/>
                <a:ea typeface="Open Sans"/>
                <a:cs typeface="Open Sans"/>
                <a:sym typeface="Open Sans"/>
              </a:rPr>
              <a:t>St.Louis</a:t>
            </a:r>
          </a:p>
        </p:txBody>
      </p:sp>
      <p:sp>
        <p:nvSpPr>
          <p:cNvPr name="TextBox 17" id="17"/>
          <p:cNvSpPr txBox="true"/>
          <p:nvPr/>
        </p:nvSpPr>
        <p:spPr>
          <a:xfrm rot="0">
            <a:off x="14269491" y="1485156"/>
            <a:ext cx="2818508" cy="420886"/>
          </a:xfrm>
          <a:prstGeom prst="rect">
            <a:avLst/>
          </a:prstGeom>
        </p:spPr>
        <p:txBody>
          <a:bodyPr anchor="t" rtlCol="false" tIns="0" lIns="0" bIns="0" rIns="0">
            <a:spAutoFit/>
          </a:bodyPr>
          <a:lstStyle/>
          <a:p>
            <a:pPr algn="l">
              <a:lnSpc>
                <a:spcPts val="2749"/>
              </a:lnSpc>
            </a:pPr>
            <a:r>
              <a:rPr lang="en-US" sz="1687">
                <a:solidFill>
                  <a:srgbClr val="49495A"/>
                </a:solidFill>
                <a:latin typeface="Open Sans"/>
                <a:ea typeface="Open Sans"/>
                <a:cs typeface="Open Sans"/>
                <a:sym typeface="Open Sans"/>
              </a:rPr>
              <a:t>Lexington</a:t>
            </a:r>
          </a:p>
        </p:txBody>
      </p:sp>
      <p:grpSp>
        <p:nvGrpSpPr>
          <p:cNvPr name="Group 18" id="18"/>
          <p:cNvGrpSpPr/>
          <p:nvPr/>
        </p:nvGrpSpPr>
        <p:grpSpPr>
          <a:xfrm rot="0">
            <a:off x="978545" y="2048321"/>
            <a:ext cx="16330910" cy="638770"/>
            <a:chOff x="0" y="0"/>
            <a:chExt cx="21774547" cy="851693"/>
          </a:xfrm>
        </p:grpSpPr>
        <p:sp>
          <p:nvSpPr>
            <p:cNvPr name="Freeform 19" id="19"/>
            <p:cNvSpPr/>
            <p:nvPr/>
          </p:nvSpPr>
          <p:spPr>
            <a:xfrm flipH="false" flipV="false" rot="0">
              <a:off x="0" y="0"/>
              <a:ext cx="21774531" cy="851662"/>
            </a:xfrm>
            <a:custGeom>
              <a:avLst/>
              <a:gdLst/>
              <a:ahLst/>
              <a:cxnLst/>
              <a:rect r="r" b="b" t="t" l="l"/>
              <a:pathLst>
                <a:path h="851662" w="21774531">
                  <a:moveTo>
                    <a:pt x="0" y="0"/>
                  </a:moveTo>
                  <a:lnTo>
                    <a:pt x="21774531" y="0"/>
                  </a:lnTo>
                  <a:lnTo>
                    <a:pt x="21774531" y="851662"/>
                  </a:lnTo>
                  <a:lnTo>
                    <a:pt x="0" y="851662"/>
                  </a:lnTo>
                  <a:close/>
                </a:path>
              </a:pathLst>
            </a:custGeom>
            <a:solidFill>
              <a:srgbClr val="FFFFFF">
                <a:alpha val="0"/>
              </a:srgbClr>
            </a:solidFill>
          </p:spPr>
        </p:sp>
      </p:grpSp>
      <p:sp>
        <p:nvSpPr>
          <p:cNvPr name="TextBox 20" id="20"/>
          <p:cNvSpPr txBox="true"/>
          <p:nvPr/>
        </p:nvSpPr>
        <p:spPr>
          <a:xfrm rot="0">
            <a:off x="1200001" y="2123926"/>
            <a:ext cx="2818508" cy="420886"/>
          </a:xfrm>
          <a:prstGeom prst="rect">
            <a:avLst/>
          </a:prstGeom>
        </p:spPr>
        <p:txBody>
          <a:bodyPr anchor="t" rtlCol="false" tIns="0" lIns="0" bIns="0" rIns="0">
            <a:spAutoFit/>
          </a:bodyPr>
          <a:lstStyle/>
          <a:p>
            <a:pPr algn="l">
              <a:lnSpc>
                <a:spcPts val="2749"/>
              </a:lnSpc>
            </a:pPr>
            <a:r>
              <a:rPr lang="en-US" sz="1687">
                <a:solidFill>
                  <a:srgbClr val="49495A"/>
                </a:solidFill>
                <a:latin typeface="Open Sans"/>
                <a:ea typeface="Open Sans"/>
                <a:cs typeface="Open Sans"/>
                <a:sym typeface="Open Sans"/>
              </a:rPr>
              <a:t>Cleveland</a:t>
            </a:r>
          </a:p>
        </p:txBody>
      </p:sp>
      <p:sp>
        <p:nvSpPr>
          <p:cNvPr name="TextBox 21" id="21"/>
          <p:cNvSpPr txBox="true"/>
          <p:nvPr/>
        </p:nvSpPr>
        <p:spPr>
          <a:xfrm rot="0">
            <a:off x="4470946" y="2123926"/>
            <a:ext cx="2813745" cy="420886"/>
          </a:xfrm>
          <a:prstGeom prst="rect">
            <a:avLst/>
          </a:prstGeom>
        </p:spPr>
        <p:txBody>
          <a:bodyPr anchor="t" rtlCol="false" tIns="0" lIns="0" bIns="0" rIns="0">
            <a:spAutoFit/>
          </a:bodyPr>
          <a:lstStyle/>
          <a:p>
            <a:pPr algn="l">
              <a:lnSpc>
                <a:spcPts val="2749"/>
              </a:lnSpc>
            </a:pPr>
            <a:r>
              <a:rPr lang="en-US" sz="1687">
                <a:solidFill>
                  <a:srgbClr val="49495A"/>
                </a:solidFill>
                <a:latin typeface="Open Sans"/>
                <a:ea typeface="Open Sans"/>
                <a:cs typeface="Open Sans"/>
                <a:sym typeface="Open Sans"/>
              </a:rPr>
              <a:t>3</a:t>
            </a:r>
          </a:p>
        </p:txBody>
      </p:sp>
      <p:sp>
        <p:nvSpPr>
          <p:cNvPr name="TextBox 22" id="22"/>
          <p:cNvSpPr txBox="true"/>
          <p:nvPr/>
        </p:nvSpPr>
        <p:spPr>
          <a:xfrm rot="0">
            <a:off x="7737127" y="2123926"/>
            <a:ext cx="2813745" cy="420886"/>
          </a:xfrm>
          <a:prstGeom prst="rect">
            <a:avLst/>
          </a:prstGeom>
        </p:spPr>
        <p:txBody>
          <a:bodyPr anchor="t" rtlCol="false" tIns="0" lIns="0" bIns="0" rIns="0">
            <a:spAutoFit/>
          </a:bodyPr>
          <a:lstStyle/>
          <a:p>
            <a:pPr algn="l">
              <a:lnSpc>
                <a:spcPts val="2749"/>
              </a:lnSpc>
            </a:pPr>
            <a:r>
              <a:rPr lang="en-US" sz="1687">
                <a:solidFill>
                  <a:srgbClr val="49495A"/>
                </a:solidFill>
                <a:latin typeface="Open Sans"/>
                <a:ea typeface="Open Sans"/>
                <a:cs typeface="Open Sans"/>
                <a:sym typeface="Open Sans"/>
              </a:rPr>
              <a:t>2</a:t>
            </a:r>
          </a:p>
        </p:txBody>
      </p:sp>
      <p:sp>
        <p:nvSpPr>
          <p:cNvPr name="TextBox 23" id="23"/>
          <p:cNvSpPr txBox="true"/>
          <p:nvPr/>
        </p:nvSpPr>
        <p:spPr>
          <a:xfrm rot="0">
            <a:off x="11003310" y="2123926"/>
            <a:ext cx="2813745" cy="420886"/>
          </a:xfrm>
          <a:prstGeom prst="rect">
            <a:avLst/>
          </a:prstGeom>
        </p:spPr>
        <p:txBody>
          <a:bodyPr anchor="t" rtlCol="false" tIns="0" lIns="0" bIns="0" rIns="0">
            <a:spAutoFit/>
          </a:bodyPr>
          <a:lstStyle/>
          <a:p>
            <a:pPr algn="l">
              <a:lnSpc>
                <a:spcPts val="2749"/>
              </a:lnSpc>
            </a:pPr>
            <a:r>
              <a:rPr lang="en-US" sz="1687">
                <a:solidFill>
                  <a:srgbClr val="49495A"/>
                </a:solidFill>
                <a:latin typeface="Open Sans"/>
                <a:ea typeface="Open Sans"/>
                <a:cs typeface="Open Sans"/>
                <a:sym typeface="Open Sans"/>
              </a:rPr>
              <a:t>7</a:t>
            </a:r>
          </a:p>
        </p:txBody>
      </p:sp>
      <p:sp>
        <p:nvSpPr>
          <p:cNvPr name="TextBox 24" id="24"/>
          <p:cNvSpPr txBox="true"/>
          <p:nvPr/>
        </p:nvSpPr>
        <p:spPr>
          <a:xfrm rot="0">
            <a:off x="14269491" y="2123926"/>
            <a:ext cx="2818508" cy="420886"/>
          </a:xfrm>
          <a:prstGeom prst="rect">
            <a:avLst/>
          </a:prstGeom>
        </p:spPr>
        <p:txBody>
          <a:bodyPr anchor="t" rtlCol="false" tIns="0" lIns="0" bIns="0" rIns="0">
            <a:spAutoFit/>
          </a:bodyPr>
          <a:lstStyle/>
          <a:p>
            <a:pPr algn="l">
              <a:lnSpc>
                <a:spcPts val="2749"/>
              </a:lnSpc>
            </a:pPr>
            <a:r>
              <a:rPr lang="en-US" sz="1687">
                <a:solidFill>
                  <a:srgbClr val="49495A"/>
                </a:solidFill>
                <a:latin typeface="Open Sans"/>
                <a:ea typeface="Open Sans"/>
                <a:cs typeface="Open Sans"/>
                <a:sym typeface="Open Sans"/>
              </a:rPr>
              <a:t>6</a:t>
            </a:r>
          </a:p>
        </p:txBody>
      </p:sp>
      <p:grpSp>
        <p:nvGrpSpPr>
          <p:cNvPr name="Group 25" id="25"/>
          <p:cNvGrpSpPr/>
          <p:nvPr/>
        </p:nvGrpSpPr>
        <p:grpSpPr>
          <a:xfrm rot="0">
            <a:off x="978545" y="2687091"/>
            <a:ext cx="16330910" cy="638770"/>
            <a:chOff x="0" y="0"/>
            <a:chExt cx="21774547" cy="851693"/>
          </a:xfrm>
        </p:grpSpPr>
        <p:sp>
          <p:nvSpPr>
            <p:cNvPr name="Freeform 26" id="26"/>
            <p:cNvSpPr/>
            <p:nvPr/>
          </p:nvSpPr>
          <p:spPr>
            <a:xfrm flipH="false" flipV="false" rot="0">
              <a:off x="0" y="0"/>
              <a:ext cx="21774531" cy="851662"/>
            </a:xfrm>
            <a:custGeom>
              <a:avLst/>
              <a:gdLst/>
              <a:ahLst/>
              <a:cxnLst/>
              <a:rect r="r" b="b" t="t" l="l"/>
              <a:pathLst>
                <a:path h="851662" w="21774531">
                  <a:moveTo>
                    <a:pt x="0" y="0"/>
                  </a:moveTo>
                  <a:lnTo>
                    <a:pt x="21774531" y="0"/>
                  </a:lnTo>
                  <a:lnTo>
                    <a:pt x="21774531" y="851662"/>
                  </a:lnTo>
                  <a:lnTo>
                    <a:pt x="0" y="851662"/>
                  </a:lnTo>
                  <a:close/>
                </a:path>
              </a:pathLst>
            </a:custGeom>
            <a:solidFill>
              <a:srgbClr val="000000">
                <a:alpha val="0"/>
              </a:srgbClr>
            </a:solidFill>
          </p:spPr>
        </p:sp>
      </p:grpSp>
      <p:sp>
        <p:nvSpPr>
          <p:cNvPr name="TextBox 27" id="27"/>
          <p:cNvSpPr txBox="true"/>
          <p:nvPr/>
        </p:nvSpPr>
        <p:spPr>
          <a:xfrm rot="0">
            <a:off x="1200001" y="2762696"/>
            <a:ext cx="2818508" cy="420886"/>
          </a:xfrm>
          <a:prstGeom prst="rect">
            <a:avLst/>
          </a:prstGeom>
        </p:spPr>
        <p:txBody>
          <a:bodyPr anchor="t" rtlCol="false" tIns="0" lIns="0" bIns="0" rIns="0">
            <a:spAutoFit/>
          </a:bodyPr>
          <a:lstStyle/>
          <a:p>
            <a:pPr algn="l">
              <a:lnSpc>
                <a:spcPts val="2749"/>
              </a:lnSpc>
            </a:pPr>
            <a:r>
              <a:rPr lang="en-US" sz="1687">
                <a:solidFill>
                  <a:srgbClr val="49495A"/>
                </a:solidFill>
                <a:latin typeface="Open Sans"/>
                <a:ea typeface="Open Sans"/>
                <a:cs typeface="Open Sans"/>
                <a:sym typeface="Open Sans"/>
              </a:rPr>
              <a:t>Bedford</a:t>
            </a:r>
          </a:p>
        </p:txBody>
      </p:sp>
      <p:sp>
        <p:nvSpPr>
          <p:cNvPr name="TextBox 28" id="28"/>
          <p:cNvSpPr txBox="true"/>
          <p:nvPr/>
        </p:nvSpPr>
        <p:spPr>
          <a:xfrm rot="0">
            <a:off x="4470946" y="2762696"/>
            <a:ext cx="2813745" cy="420886"/>
          </a:xfrm>
          <a:prstGeom prst="rect">
            <a:avLst/>
          </a:prstGeom>
        </p:spPr>
        <p:txBody>
          <a:bodyPr anchor="t" rtlCol="false" tIns="0" lIns="0" bIns="0" rIns="0">
            <a:spAutoFit/>
          </a:bodyPr>
          <a:lstStyle/>
          <a:p>
            <a:pPr algn="l">
              <a:lnSpc>
                <a:spcPts val="2749"/>
              </a:lnSpc>
            </a:pPr>
            <a:r>
              <a:rPr lang="en-US" sz="1687">
                <a:solidFill>
                  <a:srgbClr val="49495A"/>
                </a:solidFill>
                <a:latin typeface="Open Sans"/>
                <a:ea typeface="Open Sans"/>
                <a:cs typeface="Open Sans"/>
                <a:sym typeface="Open Sans"/>
              </a:rPr>
              <a:t>7</a:t>
            </a:r>
          </a:p>
        </p:txBody>
      </p:sp>
      <p:sp>
        <p:nvSpPr>
          <p:cNvPr name="TextBox 29" id="29"/>
          <p:cNvSpPr txBox="true"/>
          <p:nvPr/>
        </p:nvSpPr>
        <p:spPr>
          <a:xfrm rot="0">
            <a:off x="7737127" y="2762696"/>
            <a:ext cx="2813745" cy="420886"/>
          </a:xfrm>
          <a:prstGeom prst="rect">
            <a:avLst/>
          </a:prstGeom>
        </p:spPr>
        <p:txBody>
          <a:bodyPr anchor="t" rtlCol="false" tIns="0" lIns="0" bIns="0" rIns="0">
            <a:spAutoFit/>
          </a:bodyPr>
          <a:lstStyle/>
          <a:p>
            <a:pPr algn="l">
              <a:lnSpc>
                <a:spcPts val="2749"/>
              </a:lnSpc>
            </a:pPr>
            <a:r>
              <a:rPr lang="en-US" sz="1687">
                <a:solidFill>
                  <a:srgbClr val="49495A"/>
                </a:solidFill>
                <a:latin typeface="Open Sans"/>
                <a:ea typeface="Open Sans"/>
                <a:cs typeface="Open Sans"/>
                <a:sym typeface="Open Sans"/>
              </a:rPr>
              <a:t>5</a:t>
            </a:r>
          </a:p>
        </p:txBody>
      </p:sp>
      <p:sp>
        <p:nvSpPr>
          <p:cNvPr name="TextBox 30" id="30"/>
          <p:cNvSpPr txBox="true"/>
          <p:nvPr/>
        </p:nvSpPr>
        <p:spPr>
          <a:xfrm rot="0">
            <a:off x="11003310" y="2762696"/>
            <a:ext cx="2813745" cy="420886"/>
          </a:xfrm>
          <a:prstGeom prst="rect">
            <a:avLst/>
          </a:prstGeom>
        </p:spPr>
        <p:txBody>
          <a:bodyPr anchor="t" rtlCol="false" tIns="0" lIns="0" bIns="0" rIns="0">
            <a:spAutoFit/>
          </a:bodyPr>
          <a:lstStyle/>
          <a:p>
            <a:pPr algn="l">
              <a:lnSpc>
                <a:spcPts val="2749"/>
              </a:lnSpc>
            </a:pPr>
            <a:r>
              <a:rPr lang="en-US" sz="1687">
                <a:solidFill>
                  <a:srgbClr val="49495A"/>
                </a:solidFill>
                <a:latin typeface="Open Sans"/>
                <a:ea typeface="Open Sans"/>
                <a:cs typeface="Open Sans"/>
                <a:sym typeface="Open Sans"/>
              </a:rPr>
              <a:t>2</a:t>
            </a:r>
          </a:p>
        </p:txBody>
      </p:sp>
      <p:sp>
        <p:nvSpPr>
          <p:cNvPr name="TextBox 31" id="31"/>
          <p:cNvSpPr txBox="true"/>
          <p:nvPr/>
        </p:nvSpPr>
        <p:spPr>
          <a:xfrm rot="0">
            <a:off x="14269491" y="2762696"/>
            <a:ext cx="2818508" cy="420886"/>
          </a:xfrm>
          <a:prstGeom prst="rect">
            <a:avLst/>
          </a:prstGeom>
        </p:spPr>
        <p:txBody>
          <a:bodyPr anchor="t" rtlCol="false" tIns="0" lIns="0" bIns="0" rIns="0">
            <a:spAutoFit/>
          </a:bodyPr>
          <a:lstStyle/>
          <a:p>
            <a:pPr algn="l">
              <a:lnSpc>
                <a:spcPts val="2749"/>
              </a:lnSpc>
            </a:pPr>
            <a:r>
              <a:rPr lang="en-US" sz="1687">
                <a:solidFill>
                  <a:srgbClr val="49495A"/>
                </a:solidFill>
                <a:latin typeface="Open Sans"/>
                <a:ea typeface="Open Sans"/>
                <a:cs typeface="Open Sans"/>
                <a:sym typeface="Open Sans"/>
              </a:rPr>
              <a:t>3</a:t>
            </a:r>
          </a:p>
        </p:txBody>
      </p:sp>
      <p:grpSp>
        <p:nvGrpSpPr>
          <p:cNvPr name="Group 32" id="32"/>
          <p:cNvGrpSpPr/>
          <p:nvPr/>
        </p:nvGrpSpPr>
        <p:grpSpPr>
          <a:xfrm rot="0">
            <a:off x="978545" y="3325862"/>
            <a:ext cx="16330910" cy="638770"/>
            <a:chOff x="0" y="0"/>
            <a:chExt cx="21774547" cy="851693"/>
          </a:xfrm>
        </p:grpSpPr>
        <p:sp>
          <p:nvSpPr>
            <p:cNvPr name="Freeform 33" id="33"/>
            <p:cNvSpPr/>
            <p:nvPr/>
          </p:nvSpPr>
          <p:spPr>
            <a:xfrm flipH="false" flipV="false" rot="0">
              <a:off x="0" y="0"/>
              <a:ext cx="21774531" cy="851662"/>
            </a:xfrm>
            <a:custGeom>
              <a:avLst/>
              <a:gdLst/>
              <a:ahLst/>
              <a:cxnLst/>
              <a:rect r="r" b="b" t="t" l="l"/>
              <a:pathLst>
                <a:path h="851662" w="21774531">
                  <a:moveTo>
                    <a:pt x="0" y="0"/>
                  </a:moveTo>
                  <a:lnTo>
                    <a:pt x="21774531" y="0"/>
                  </a:lnTo>
                  <a:lnTo>
                    <a:pt x="21774531" y="851662"/>
                  </a:lnTo>
                  <a:lnTo>
                    <a:pt x="0" y="851662"/>
                  </a:lnTo>
                  <a:close/>
                </a:path>
              </a:pathLst>
            </a:custGeom>
            <a:solidFill>
              <a:srgbClr val="FFFFFF">
                <a:alpha val="0"/>
              </a:srgbClr>
            </a:solidFill>
          </p:spPr>
        </p:sp>
      </p:grpSp>
      <p:sp>
        <p:nvSpPr>
          <p:cNvPr name="TextBox 34" id="34"/>
          <p:cNvSpPr txBox="true"/>
          <p:nvPr/>
        </p:nvSpPr>
        <p:spPr>
          <a:xfrm rot="0">
            <a:off x="1200001" y="3401466"/>
            <a:ext cx="2818508" cy="420886"/>
          </a:xfrm>
          <a:prstGeom prst="rect">
            <a:avLst/>
          </a:prstGeom>
        </p:spPr>
        <p:txBody>
          <a:bodyPr anchor="t" rtlCol="false" tIns="0" lIns="0" bIns="0" rIns="0">
            <a:spAutoFit/>
          </a:bodyPr>
          <a:lstStyle/>
          <a:p>
            <a:pPr algn="l">
              <a:lnSpc>
                <a:spcPts val="2749"/>
              </a:lnSpc>
            </a:pPr>
            <a:r>
              <a:rPr lang="en-US" sz="1687">
                <a:solidFill>
                  <a:srgbClr val="49495A"/>
                </a:solidFill>
                <a:latin typeface="Open Sans"/>
                <a:ea typeface="Open Sans"/>
                <a:cs typeface="Open Sans"/>
                <a:sym typeface="Open Sans"/>
              </a:rPr>
              <a:t>York</a:t>
            </a:r>
          </a:p>
        </p:txBody>
      </p:sp>
      <p:sp>
        <p:nvSpPr>
          <p:cNvPr name="TextBox 35" id="35"/>
          <p:cNvSpPr txBox="true"/>
          <p:nvPr/>
        </p:nvSpPr>
        <p:spPr>
          <a:xfrm rot="0">
            <a:off x="4470946" y="3401466"/>
            <a:ext cx="2813745" cy="420886"/>
          </a:xfrm>
          <a:prstGeom prst="rect">
            <a:avLst/>
          </a:prstGeom>
        </p:spPr>
        <p:txBody>
          <a:bodyPr anchor="t" rtlCol="false" tIns="0" lIns="0" bIns="0" rIns="0">
            <a:spAutoFit/>
          </a:bodyPr>
          <a:lstStyle/>
          <a:p>
            <a:pPr algn="l">
              <a:lnSpc>
                <a:spcPts val="2749"/>
              </a:lnSpc>
            </a:pPr>
            <a:r>
              <a:rPr lang="en-US" sz="1687">
                <a:solidFill>
                  <a:srgbClr val="49495A"/>
                </a:solidFill>
                <a:latin typeface="Open Sans"/>
                <a:ea typeface="Open Sans"/>
                <a:cs typeface="Open Sans"/>
                <a:sym typeface="Open Sans"/>
              </a:rPr>
              <a:t>2</a:t>
            </a:r>
          </a:p>
        </p:txBody>
      </p:sp>
      <p:sp>
        <p:nvSpPr>
          <p:cNvPr name="TextBox 36" id="36"/>
          <p:cNvSpPr txBox="true"/>
          <p:nvPr/>
        </p:nvSpPr>
        <p:spPr>
          <a:xfrm rot="0">
            <a:off x="7737127" y="3401466"/>
            <a:ext cx="2813745" cy="420886"/>
          </a:xfrm>
          <a:prstGeom prst="rect">
            <a:avLst/>
          </a:prstGeom>
        </p:spPr>
        <p:txBody>
          <a:bodyPr anchor="t" rtlCol="false" tIns="0" lIns="0" bIns="0" rIns="0">
            <a:spAutoFit/>
          </a:bodyPr>
          <a:lstStyle/>
          <a:p>
            <a:pPr algn="l">
              <a:lnSpc>
                <a:spcPts val="2749"/>
              </a:lnSpc>
            </a:pPr>
            <a:r>
              <a:rPr lang="en-US" sz="1687">
                <a:solidFill>
                  <a:srgbClr val="49495A"/>
                </a:solidFill>
                <a:latin typeface="Open Sans"/>
                <a:ea typeface="Open Sans"/>
                <a:cs typeface="Open Sans"/>
                <a:sym typeface="Open Sans"/>
              </a:rPr>
              <a:t>5</a:t>
            </a:r>
          </a:p>
        </p:txBody>
      </p:sp>
      <p:sp>
        <p:nvSpPr>
          <p:cNvPr name="TextBox 37" id="37"/>
          <p:cNvSpPr txBox="true"/>
          <p:nvPr/>
        </p:nvSpPr>
        <p:spPr>
          <a:xfrm rot="0">
            <a:off x="11003310" y="3401466"/>
            <a:ext cx="2813745" cy="420886"/>
          </a:xfrm>
          <a:prstGeom prst="rect">
            <a:avLst/>
          </a:prstGeom>
        </p:spPr>
        <p:txBody>
          <a:bodyPr anchor="t" rtlCol="false" tIns="0" lIns="0" bIns="0" rIns="0">
            <a:spAutoFit/>
          </a:bodyPr>
          <a:lstStyle/>
          <a:p>
            <a:pPr algn="l">
              <a:lnSpc>
                <a:spcPts val="2749"/>
              </a:lnSpc>
            </a:pPr>
            <a:r>
              <a:rPr lang="en-US" sz="1687">
                <a:solidFill>
                  <a:srgbClr val="49495A"/>
                </a:solidFill>
                <a:latin typeface="Open Sans"/>
                <a:ea typeface="Open Sans"/>
                <a:cs typeface="Open Sans"/>
                <a:sym typeface="Open Sans"/>
              </a:rPr>
              <a:t>4</a:t>
            </a:r>
          </a:p>
        </p:txBody>
      </p:sp>
      <p:sp>
        <p:nvSpPr>
          <p:cNvPr name="TextBox 38" id="38"/>
          <p:cNvSpPr txBox="true"/>
          <p:nvPr/>
        </p:nvSpPr>
        <p:spPr>
          <a:xfrm rot="0">
            <a:off x="14269491" y="3401466"/>
            <a:ext cx="2818508" cy="420886"/>
          </a:xfrm>
          <a:prstGeom prst="rect">
            <a:avLst/>
          </a:prstGeom>
        </p:spPr>
        <p:txBody>
          <a:bodyPr anchor="t" rtlCol="false" tIns="0" lIns="0" bIns="0" rIns="0">
            <a:spAutoFit/>
          </a:bodyPr>
          <a:lstStyle/>
          <a:p>
            <a:pPr algn="l">
              <a:lnSpc>
                <a:spcPts val="2749"/>
              </a:lnSpc>
            </a:pPr>
            <a:r>
              <a:rPr lang="en-US" sz="1687">
                <a:solidFill>
                  <a:srgbClr val="49495A"/>
                </a:solidFill>
                <a:latin typeface="Open Sans"/>
                <a:ea typeface="Open Sans"/>
                <a:cs typeface="Open Sans"/>
                <a:sym typeface="Open Sans"/>
              </a:rPr>
              <a:t>5</a:t>
            </a:r>
          </a:p>
        </p:txBody>
      </p:sp>
      <p:sp>
        <p:nvSpPr>
          <p:cNvPr name="TextBox 39" id="39"/>
          <p:cNvSpPr txBox="true"/>
          <p:nvPr/>
        </p:nvSpPr>
        <p:spPr>
          <a:xfrm rot="0">
            <a:off x="969020" y="4277766"/>
            <a:ext cx="16349960" cy="859036"/>
          </a:xfrm>
          <a:prstGeom prst="rect">
            <a:avLst/>
          </a:prstGeom>
        </p:spPr>
        <p:txBody>
          <a:bodyPr anchor="t" rtlCol="false" tIns="0" lIns="0" bIns="0" rIns="0">
            <a:spAutoFit/>
          </a:bodyPr>
          <a:lstStyle/>
          <a:p>
            <a:pPr algn="l">
              <a:lnSpc>
                <a:spcPts val="3250"/>
              </a:lnSpc>
            </a:pPr>
            <a:r>
              <a:rPr lang="en-US" sz="2562">
                <a:solidFill>
                  <a:srgbClr val="403CCF"/>
                </a:solidFill>
                <a:latin typeface="Libre Baskerville"/>
                <a:ea typeface="Libre Baskerville"/>
                <a:cs typeface="Libre Baskerville"/>
                <a:sym typeface="Libre Baskerville"/>
              </a:rPr>
              <a:t>Bảng 10.1 Chi phí vận chuyển mỗi đơn vị hàng hóa trong vấn đề vận chuyển của nhà máy điện Forter</a:t>
            </a:r>
          </a:p>
        </p:txBody>
      </p:sp>
      <p:sp>
        <p:nvSpPr>
          <p:cNvPr name="TextBox 40" id="40"/>
          <p:cNvSpPr txBox="true"/>
          <p:nvPr/>
        </p:nvSpPr>
        <p:spPr>
          <a:xfrm rot="0">
            <a:off x="969020" y="5449938"/>
            <a:ext cx="5331024" cy="572840"/>
          </a:xfrm>
          <a:prstGeom prst="rect">
            <a:avLst/>
          </a:prstGeom>
        </p:spPr>
        <p:txBody>
          <a:bodyPr anchor="t" rtlCol="false" tIns="0" lIns="0" bIns="0" rIns="0">
            <a:spAutoFit/>
          </a:bodyPr>
          <a:lstStyle/>
          <a:p>
            <a:pPr algn="l">
              <a:lnSpc>
                <a:spcPts val="4312"/>
              </a:lnSpc>
            </a:pPr>
            <a:r>
              <a:rPr lang="en-US" sz="3437">
                <a:solidFill>
                  <a:srgbClr val="403CCF"/>
                </a:solidFill>
                <a:latin typeface="Libre Baskerville"/>
                <a:ea typeface="Libre Baskerville"/>
                <a:cs typeface="Libre Baskerville"/>
                <a:sym typeface="Libre Baskerville"/>
              </a:rPr>
              <a:t>Dựa vào bảng 10.1 ta có:</a:t>
            </a:r>
          </a:p>
        </p:txBody>
      </p:sp>
      <p:grpSp>
        <p:nvGrpSpPr>
          <p:cNvPr name="Group 41" id="41"/>
          <p:cNvGrpSpPr/>
          <p:nvPr/>
        </p:nvGrpSpPr>
        <p:grpSpPr>
          <a:xfrm rot="0">
            <a:off x="969020" y="6354961"/>
            <a:ext cx="16349960" cy="394990"/>
            <a:chOff x="0" y="0"/>
            <a:chExt cx="21799947" cy="526653"/>
          </a:xfrm>
        </p:grpSpPr>
        <p:sp>
          <p:nvSpPr>
            <p:cNvPr name="Freeform 42" id="42" descr="preencoded.png"/>
            <p:cNvSpPr/>
            <p:nvPr/>
          </p:nvSpPr>
          <p:spPr>
            <a:xfrm flipH="false" flipV="false" rot="0">
              <a:off x="0" y="0"/>
              <a:ext cx="21799931" cy="526669"/>
            </a:xfrm>
            <a:custGeom>
              <a:avLst/>
              <a:gdLst/>
              <a:ahLst/>
              <a:cxnLst/>
              <a:rect r="r" b="b" t="t" l="l"/>
              <a:pathLst>
                <a:path h="526669" w="21799931">
                  <a:moveTo>
                    <a:pt x="0" y="0"/>
                  </a:moveTo>
                  <a:lnTo>
                    <a:pt x="21799931" y="0"/>
                  </a:lnTo>
                  <a:lnTo>
                    <a:pt x="21799931" y="526669"/>
                  </a:lnTo>
                  <a:lnTo>
                    <a:pt x="0" y="526669"/>
                  </a:lnTo>
                  <a:lnTo>
                    <a:pt x="0" y="0"/>
                  </a:lnTo>
                  <a:close/>
                </a:path>
              </a:pathLst>
            </a:custGeom>
            <a:blipFill>
              <a:blip r:embed="rId4"/>
              <a:stretch>
                <a:fillRect l="0" t="-626" r="0" b="-623"/>
              </a:stretch>
            </a:blipFill>
          </p:spPr>
        </p:sp>
      </p:grpSp>
      <p:grpSp>
        <p:nvGrpSpPr>
          <p:cNvPr name="Group 43" id="43"/>
          <p:cNvGrpSpPr/>
          <p:nvPr/>
        </p:nvGrpSpPr>
        <p:grpSpPr>
          <a:xfrm rot="0">
            <a:off x="969020" y="7030194"/>
            <a:ext cx="16349960" cy="394990"/>
            <a:chOff x="0" y="0"/>
            <a:chExt cx="21799947" cy="526653"/>
          </a:xfrm>
        </p:grpSpPr>
        <p:sp>
          <p:nvSpPr>
            <p:cNvPr name="Freeform 44" id="44" descr="preencoded.png"/>
            <p:cNvSpPr/>
            <p:nvPr/>
          </p:nvSpPr>
          <p:spPr>
            <a:xfrm flipH="false" flipV="false" rot="0">
              <a:off x="0" y="0"/>
              <a:ext cx="21799931" cy="526669"/>
            </a:xfrm>
            <a:custGeom>
              <a:avLst/>
              <a:gdLst/>
              <a:ahLst/>
              <a:cxnLst/>
              <a:rect r="r" b="b" t="t" l="l"/>
              <a:pathLst>
                <a:path h="526669" w="21799931">
                  <a:moveTo>
                    <a:pt x="0" y="0"/>
                  </a:moveTo>
                  <a:lnTo>
                    <a:pt x="21799931" y="0"/>
                  </a:lnTo>
                  <a:lnTo>
                    <a:pt x="21799931" y="526669"/>
                  </a:lnTo>
                  <a:lnTo>
                    <a:pt x="0" y="526669"/>
                  </a:lnTo>
                  <a:lnTo>
                    <a:pt x="0" y="0"/>
                  </a:lnTo>
                  <a:close/>
                </a:path>
              </a:pathLst>
            </a:custGeom>
            <a:blipFill>
              <a:blip r:embed="rId5"/>
              <a:stretch>
                <a:fillRect l="0" t="-626" r="0" b="-623"/>
              </a:stretch>
            </a:blipFill>
          </p:spPr>
        </p:sp>
      </p:grpSp>
      <p:grpSp>
        <p:nvGrpSpPr>
          <p:cNvPr name="Group 45" id="45"/>
          <p:cNvGrpSpPr/>
          <p:nvPr/>
        </p:nvGrpSpPr>
        <p:grpSpPr>
          <a:xfrm rot="0">
            <a:off x="969020" y="7705427"/>
            <a:ext cx="16349960" cy="394990"/>
            <a:chOff x="0" y="0"/>
            <a:chExt cx="21799947" cy="526653"/>
          </a:xfrm>
        </p:grpSpPr>
        <p:sp>
          <p:nvSpPr>
            <p:cNvPr name="Freeform 46" id="46" descr="preencoded.png"/>
            <p:cNvSpPr/>
            <p:nvPr/>
          </p:nvSpPr>
          <p:spPr>
            <a:xfrm flipH="false" flipV="false" rot="0">
              <a:off x="0" y="0"/>
              <a:ext cx="21799931" cy="526669"/>
            </a:xfrm>
            <a:custGeom>
              <a:avLst/>
              <a:gdLst/>
              <a:ahLst/>
              <a:cxnLst/>
              <a:rect r="r" b="b" t="t" l="l"/>
              <a:pathLst>
                <a:path h="526669" w="21799931">
                  <a:moveTo>
                    <a:pt x="0" y="0"/>
                  </a:moveTo>
                  <a:lnTo>
                    <a:pt x="21799931" y="0"/>
                  </a:lnTo>
                  <a:lnTo>
                    <a:pt x="21799931" y="526669"/>
                  </a:lnTo>
                  <a:lnTo>
                    <a:pt x="0" y="526669"/>
                  </a:lnTo>
                  <a:lnTo>
                    <a:pt x="0" y="0"/>
                  </a:lnTo>
                  <a:close/>
                </a:path>
              </a:pathLst>
            </a:custGeom>
            <a:blipFill>
              <a:blip r:embed="rId6"/>
              <a:stretch>
                <a:fillRect l="0" t="-626" r="0" b="-623"/>
              </a:stretch>
            </a:blipFill>
          </p:spPr>
        </p:sp>
      </p:grpSp>
      <p:sp>
        <p:nvSpPr>
          <p:cNvPr name="TextBox 47" id="47"/>
          <p:cNvSpPr txBox="true"/>
          <p:nvPr/>
        </p:nvSpPr>
        <p:spPr>
          <a:xfrm rot="0">
            <a:off x="969020" y="8413551"/>
            <a:ext cx="16349960" cy="1126629"/>
          </a:xfrm>
          <a:prstGeom prst="rect">
            <a:avLst/>
          </a:prstGeom>
        </p:spPr>
        <p:txBody>
          <a:bodyPr anchor="t" rtlCol="false" tIns="0" lIns="0" bIns="0" rIns="0">
            <a:spAutoFit/>
          </a:bodyPr>
          <a:lstStyle/>
          <a:p>
            <a:pPr algn="l">
              <a:lnSpc>
                <a:spcPts val="4312"/>
              </a:lnSpc>
            </a:pPr>
            <a:r>
              <a:rPr lang="en-US" sz="3437">
                <a:solidFill>
                  <a:srgbClr val="403CCF"/>
                </a:solidFill>
                <a:latin typeface="Libre Baskerville"/>
                <a:ea typeface="Libre Baskerville"/>
                <a:cs typeface="Libre Baskerville"/>
                <a:sym typeface="Libre Baskerville"/>
              </a:rPr>
              <a:t>Tổng các biểu thức này cung cấp hàm mục tiêu biểu thị tổng chi phí vận chuyển của nhà máy</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4F0FF"/>
            </a:solidFill>
          </p:spPr>
        </p:sp>
      </p:grpSp>
      <p:grpSp>
        <p:nvGrpSpPr>
          <p:cNvPr name="Group 4" id="4"/>
          <p:cNvGrpSpPr/>
          <p:nvPr/>
        </p:nvGrpSpPr>
        <p:grpSpPr>
          <a:xfrm rot="0">
            <a:off x="16049019" y="9686925"/>
            <a:ext cx="2153256" cy="514350"/>
            <a:chOff x="0" y="0"/>
            <a:chExt cx="2871008" cy="685800"/>
          </a:xfrm>
        </p:grpSpPr>
        <p:sp>
          <p:nvSpPr>
            <p:cNvPr name="Freeform 5" id="5" descr="preencoded.png">
              <a:hlinkClick r:id="rId2"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3"/>
              <a:stretch>
                <a:fillRect l="0" t="0" r="-1" b="0"/>
              </a:stretch>
            </a:blipFill>
          </p:spPr>
        </p:sp>
      </p:grpSp>
      <p:sp>
        <p:nvSpPr>
          <p:cNvPr name="TextBox 6" id="6"/>
          <p:cNvSpPr txBox="true"/>
          <p:nvPr/>
        </p:nvSpPr>
        <p:spPr>
          <a:xfrm rot="0">
            <a:off x="992238" y="1209972"/>
            <a:ext cx="16303526" cy="484585"/>
          </a:xfrm>
          <a:prstGeom prst="rect">
            <a:avLst/>
          </a:prstGeom>
        </p:spPr>
        <p:txBody>
          <a:bodyPr anchor="t" rtlCol="false" tIns="0" lIns="0" bIns="0" rIns="0">
            <a:spAutoFit/>
          </a:bodyPr>
          <a:lstStyle/>
          <a:p>
            <a:pPr algn="l" marL="301625" indent="-150812" lvl="1">
              <a:lnSpc>
                <a:spcPts val="3187"/>
              </a:lnSpc>
              <a:buFont typeface="Arial"/>
              <a:buChar char="•"/>
            </a:pPr>
            <a:r>
              <a:rPr lang="en-US" sz="2000">
                <a:solidFill>
                  <a:srgbClr val="49495A"/>
                </a:solidFill>
                <a:latin typeface="Open Sans"/>
                <a:ea typeface="Open Sans"/>
                <a:cs typeface="Open Sans"/>
                <a:sym typeface="Open Sans"/>
              </a:rPr>
              <a:t>Theo đề bài, khả năng chứa của nhà máy Cleveland là 5000 đơn vị.</a:t>
            </a:r>
          </a:p>
        </p:txBody>
      </p:sp>
      <p:sp>
        <p:nvSpPr>
          <p:cNvPr name="TextBox 7" id="7"/>
          <p:cNvSpPr txBox="true"/>
          <p:nvPr/>
        </p:nvSpPr>
        <p:spPr>
          <a:xfrm rot="0">
            <a:off x="992238" y="1905297"/>
            <a:ext cx="16303526" cy="484585"/>
          </a:xfrm>
          <a:prstGeom prst="rect">
            <a:avLst/>
          </a:prstGeom>
        </p:spPr>
        <p:txBody>
          <a:bodyPr anchor="t" rtlCol="false" tIns="0" lIns="0" bIns="0" rIns="0">
            <a:spAutoFit/>
          </a:bodyPr>
          <a:lstStyle/>
          <a:p>
            <a:pPr algn="l">
              <a:lnSpc>
                <a:spcPts val="3187"/>
              </a:lnSpc>
            </a:pPr>
            <a:r>
              <a:rPr lang="en-US" sz="2000">
                <a:solidFill>
                  <a:srgbClr val="49495A"/>
                </a:solidFill>
                <a:latin typeface="Open Sans"/>
                <a:ea typeface="Open Sans"/>
                <a:cs typeface="Open Sans"/>
                <a:sym typeface="Open Sans"/>
              </a:rPr>
              <a:t>Nên tổng số đơn vị được vận chuyển từ Cleveland thỏa:</a:t>
            </a:r>
          </a:p>
        </p:txBody>
      </p:sp>
      <p:grpSp>
        <p:nvGrpSpPr>
          <p:cNvPr name="Group 8" id="8"/>
          <p:cNvGrpSpPr/>
          <p:nvPr/>
        </p:nvGrpSpPr>
        <p:grpSpPr>
          <a:xfrm rot="0">
            <a:off x="992238" y="2712839"/>
            <a:ext cx="16303526" cy="445294"/>
            <a:chOff x="0" y="0"/>
            <a:chExt cx="21738035" cy="593725"/>
          </a:xfrm>
        </p:grpSpPr>
        <p:sp>
          <p:nvSpPr>
            <p:cNvPr name="Freeform 9" id="9" descr="preencoded.png"/>
            <p:cNvSpPr/>
            <p:nvPr/>
          </p:nvSpPr>
          <p:spPr>
            <a:xfrm flipH="false" flipV="false" rot="0">
              <a:off x="0" y="0"/>
              <a:ext cx="21738082" cy="593725"/>
            </a:xfrm>
            <a:custGeom>
              <a:avLst/>
              <a:gdLst/>
              <a:ahLst/>
              <a:cxnLst/>
              <a:rect r="r" b="b" t="t" l="l"/>
              <a:pathLst>
                <a:path h="593725" w="21738082">
                  <a:moveTo>
                    <a:pt x="0" y="0"/>
                  </a:moveTo>
                  <a:lnTo>
                    <a:pt x="21738082" y="0"/>
                  </a:lnTo>
                  <a:lnTo>
                    <a:pt x="21738082" y="593725"/>
                  </a:lnTo>
                  <a:lnTo>
                    <a:pt x="0" y="593725"/>
                  </a:lnTo>
                  <a:lnTo>
                    <a:pt x="0" y="0"/>
                  </a:lnTo>
                  <a:close/>
                </a:path>
              </a:pathLst>
            </a:custGeom>
            <a:blipFill>
              <a:blip r:embed="rId4"/>
              <a:stretch>
                <a:fillRect l="0" t="-257" r="0" b="-257"/>
              </a:stretch>
            </a:blipFill>
          </p:spPr>
        </p:sp>
      </p:grpSp>
      <p:sp>
        <p:nvSpPr>
          <p:cNvPr name="TextBox 10" id="10"/>
          <p:cNvSpPr txBox="true"/>
          <p:nvPr/>
        </p:nvSpPr>
        <p:spPr>
          <a:xfrm rot="0">
            <a:off x="992238" y="3404890"/>
            <a:ext cx="16303526" cy="484585"/>
          </a:xfrm>
          <a:prstGeom prst="rect">
            <a:avLst/>
          </a:prstGeom>
        </p:spPr>
        <p:txBody>
          <a:bodyPr anchor="t" rtlCol="false" tIns="0" lIns="0" bIns="0" rIns="0">
            <a:spAutoFit/>
          </a:bodyPr>
          <a:lstStyle/>
          <a:p>
            <a:pPr algn="l" marL="301625" indent="-150812" lvl="1">
              <a:lnSpc>
                <a:spcPts val="3187"/>
              </a:lnSpc>
              <a:buFont typeface="Arial"/>
              <a:buChar char="•"/>
            </a:pPr>
            <a:r>
              <a:rPr lang="en-US" sz="2000">
                <a:solidFill>
                  <a:srgbClr val="49495A"/>
                </a:solidFill>
                <a:latin typeface="Open Sans"/>
                <a:ea typeface="Open Sans"/>
                <a:cs typeface="Open Sans"/>
                <a:sym typeface="Open Sans"/>
              </a:rPr>
              <a:t>Tương tự ta cũng có những ràng buộc đối với nhà máy Bedford và York lần lượt là:</a:t>
            </a:r>
          </a:p>
        </p:txBody>
      </p:sp>
      <p:grpSp>
        <p:nvGrpSpPr>
          <p:cNvPr name="Group 11" id="11"/>
          <p:cNvGrpSpPr/>
          <p:nvPr/>
        </p:nvGrpSpPr>
        <p:grpSpPr>
          <a:xfrm rot="0">
            <a:off x="992238" y="4212431"/>
            <a:ext cx="16303526" cy="445294"/>
            <a:chOff x="0" y="0"/>
            <a:chExt cx="21738035" cy="593725"/>
          </a:xfrm>
        </p:grpSpPr>
        <p:sp>
          <p:nvSpPr>
            <p:cNvPr name="Freeform 12" id="12" descr="preencoded.png"/>
            <p:cNvSpPr/>
            <p:nvPr/>
          </p:nvSpPr>
          <p:spPr>
            <a:xfrm flipH="false" flipV="false" rot="0">
              <a:off x="0" y="0"/>
              <a:ext cx="21738082" cy="593725"/>
            </a:xfrm>
            <a:custGeom>
              <a:avLst/>
              <a:gdLst/>
              <a:ahLst/>
              <a:cxnLst/>
              <a:rect r="r" b="b" t="t" l="l"/>
              <a:pathLst>
                <a:path h="593725" w="21738082">
                  <a:moveTo>
                    <a:pt x="0" y="0"/>
                  </a:moveTo>
                  <a:lnTo>
                    <a:pt x="21738082" y="0"/>
                  </a:lnTo>
                  <a:lnTo>
                    <a:pt x="21738082" y="593725"/>
                  </a:lnTo>
                  <a:lnTo>
                    <a:pt x="0" y="593725"/>
                  </a:lnTo>
                  <a:lnTo>
                    <a:pt x="0" y="0"/>
                  </a:lnTo>
                  <a:close/>
                </a:path>
              </a:pathLst>
            </a:custGeom>
            <a:blipFill>
              <a:blip r:embed="rId5"/>
              <a:stretch>
                <a:fillRect l="0" t="-257" r="0" b="-257"/>
              </a:stretch>
            </a:blipFill>
          </p:spPr>
        </p:sp>
      </p:grpSp>
      <p:grpSp>
        <p:nvGrpSpPr>
          <p:cNvPr name="Group 13" id="13"/>
          <p:cNvGrpSpPr/>
          <p:nvPr/>
        </p:nvGrpSpPr>
        <p:grpSpPr>
          <a:xfrm rot="0">
            <a:off x="992238" y="4980682"/>
            <a:ext cx="16303526" cy="445294"/>
            <a:chOff x="0" y="0"/>
            <a:chExt cx="21738035" cy="593725"/>
          </a:xfrm>
        </p:grpSpPr>
        <p:sp>
          <p:nvSpPr>
            <p:cNvPr name="Freeform 14" id="14" descr="preencoded.png"/>
            <p:cNvSpPr/>
            <p:nvPr/>
          </p:nvSpPr>
          <p:spPr>
            <a:xfrm flipH="false" flipV="false" rot="0">
              <a:off x="0" y="0"/>
              <a:ext cx="21738082" cy="593725"/>
            </a:xfrm>
            <a:custGeom>
              <a:avLst/>
              <a:gdLst/>
              <a:ahLst/>
              <a:cxnLst/>
              <a:rect r="r" b="b" t="t" l="l"/>
              <a:pathLst>
                <a:path h="593725" w="21738082">
                  <a:moveTo>
                    <a:pt x="0" y="0"/>
                  </a:moveTo>
                  <a:lnTo>
                    <a:pt x="21738082" y="0"/>
                  </a:lnTo>
                  <a:lnTo>
                    <a:pt x="21738082" y="593725"/>
                  </a:lnTo>
                  <a:lnTo>
                    <a:pt x="0" y="593725"/>
                  </a:lnTo>
                  <a:lnTo>
                    <a:pt x="0" y="0"/>
                  </a:lnTo>
                  <a:close/>
                </a:path>
              </a:pathLst>
            </a:custGeom>
            <a:blipFill>
              <a:blip r:embed="rId6"/>
              <a:stretch>
                <a:fillRect l="0" t="-257" r="0" b="-257"/>
              </a:stretch>
            </a:blipFill>
          </p:spPr>
        </p:sp>
      </p:grpSp>
      <p:sp>
        <p:nvSpPr>
          <p:cNvPr name="TextBox 15" id="15"/>
          <p:cNvSpPr txBox="true"/>
          <p:nvPr/>
        </p:nvSpPr>
        <p:spPr>
          <a:xfrm rot="0">
            <a:off x="992238" y="5672732"/>
            <a:ext cx="16303526" cy="484585"/>
          </a:xfrm>
          <a:prstGeom prst="rect">
            <a:avLst/>
          </a:prstGeom>
        </p:spPr>
        <p:txBody>
          <a:bodyPr anchor="t" rtlCol="false" tIns="0" lIns="0" bIns="0" rIns="0">
            <a:spAutoFit/>
          </a:bodyPr>
          <a:lstStyle/>
          <a:p>
            <a:pPr algn="l" marL="301625" indent="-150812" lvl="1">
              <a:lnSpc>
                <a:spcPts val="3187"/>
              </a:lnSpc>
              <a:buFont typeface="Arial"/>
              <a:buChar char="•"/>
            </a:pPr>
            <a:r>
              <a:rPr lang="en-US" sz="2000">
                <a:solidFill>
                  <a:srgbClr val="49495A"/>
                </a:solidFill>
                <a:latin typeface="Open Sans"/>
                <a:ea typeface="Open Sans"/>
                <a:cs typeface="Open Sans"/>
                <a:sym typeface="Open Sans"/>
              </a:rPr>
              <a:t>Với bốn trung tâm phân phối, để đảm bảo nhu cầu đích sẽ được đáp ứng thì ta cũng có những ràng buộc tương tự:</a:t>
            </a:r>
          </a:p>
        </p:txBody>
      </p:sp>
      <p:grpSp>
        <p:nvGrpSpPr>
          <p:cNvPr name="Group 16" id="16"/>
          <p:cNvGrpSpPr/>
          <p:nvPr/>
        </p:nvGrpSpPr>
        <p:grpSpPr>
          <a:xfrm rot="0">
            <a:off x="992238" y="6480274"/>
            <a:ext cx="16303526" cy="445294"/>
            <a:chOff x="0" y="0"/>
            <a:chExt cx="21738035" cy="593725"/>
          </a:xfrm>
        </p:grpSpPr>
        <p:sp>
          <p:nvSpPr>
            <p:cNvPr name="Freeform 17" id="17" descr="preencoded.png"/>
            <p:cNvSpPr/>
            <p:nvPr/>
          </p:nvSpPr>
          <p:spPr>
            <a:xfrm flipH="false" flipV="false" rot="0">
              <a:off x="0" y="0"/>
              <a:ext cx="21738082" cy="593725"/>
            </a:xfrm>
            <a:custGeom>
              <a:avLst/>
              <a:gdLst/>
              <a:ahLst/>
              <a:cxnLst/>
              <a:rect r="r" b="b" t="t" l="l"/>
              <a:pathLst>
                <a:path h="593725" w="21738082">
                  <a:moveTo>
                    <a:pt x="0" y="0"/>
                  </a:moveTo>
                  <a:lnTo>
                    <a:pt x="21738082" y="0"/>
                  </a:lnTo>
                  <a:lnTo>
                    <a:pt x="21738082" y="593725"/>
                  </a:lnTo>
                  <a:lnTo>
                    <a:pt x="0" y="593725"/>
                  </a:lnTo>
                  <a:lnTo>
                    <a:pt x="0" y="0"/>
                  </a:lnTo>
                  <a:close/>
                </a:path>
              </a:pathLst>
            </a:custGeom>
            <a:blipFill>
              <a:blip r:embed="rId7"/>
              <a:stretch>
                <a:fillRect l="0" t="-257" r="0" b="-257"/>
              </a:stretch>
            </a:blipFill>
          </p:spPr>
        </p:sp>
      </p:grpSp>
      <p:grpSp>
        <p:nvGrpSpPr>
          <p:cNvPr name="Group 18" id="18"/>
          <p:cNvGrpSpPr/>
          <p:nvPr/>
        </p:nvGrpSpPr>
        <p:grpSpPr>
          <a:xfrm rot="0">
            <a:off x="992238" y="7248525"/>
            <a:ext cx="16303526" cy="445294"/>
            <a:chOff x="0" y="0"/>
            <a:chExt cx="21738035" cy="593725"/>
          </a:xfrm>
        </p:grpSpPr>
        <p:sp>
          <p:nvSpPr>
            <p:cNvPr name="Freeform 19" id="19" descr="preencoded.png"/>
            <p:cNvSpPr/>
            <p:nvPr/>
          </p:nvSpPr>
          <p:spPr>
            <a:xfrm flipH="false" flipV="false" rot="0">
              <a:off x="0" y="0"/>
              <a:ext cx="21738082" cy="593725"/>
            </a:xfrm>
            <a:custGeom>
              <a:avLst/>
              <a:gdLst/>
              <a:ahLst/>
              <a:cxnLst/>
              <a:rect r="r" b="b" t="t" l="l"/>
              <a:pathLst>
                <a:path h="593725" w="21738082">
                  <a:moveTo>
                    <a:pt x="0" y="0"/>
                  </a:moveTo>
                  <a:lnTo>
                    <a:pt x="21738082" y="0"/>
                  </a:lnTo>
                  <a:lnTo>
                    <a:pt x="21738082" y="593725"/>
                  </a:lnTo>
                  <a:lnTo>
                    <a:pt x="0" y="593725"/>
                  </a:lnTo>
                  <a:lnTo>
                    <a:pt x="0" y="0"/>
                  </a:lnTo>
                  <a:close/>
                </a:path>
              </a:pathLst>
            </a:custGeom>
            <a:blipFill>
              <a:blip r:embed="rId8"/>
              <a:stretch>
                <a:fillRect l="0" t="-257" r="0" b="-257"/>
              </a:stretch>
            </a:blipFill>
          </p:spPr>
        </p:sp>
      </p:grpSp>
      <p:grpSp>
        <p:nvGrpSpPr>
          <p:cNvPr name="Group 20" id="20"/>
          <p:cNvGrpSpPr/>
          <p:nvPr/>
        </p:nvGrpSpPr>
        <p:grpSpPr>
          <a:xfrm rot="0">
            <a:off x="992238" y="8016776"/>
            <a:ext cx="16303526" cy="445294"/>
            <a:chOff x="0" y="0"/>
            <a:chExt cx="21738035" cy="593725"/>
          </a:xfrm>
        </p:grpSpPr>
        <p:sp>
          <p:nvSpPr>
            <p:cNvPr name="Freeform 21" id="21" descr="preencoded.png"/>
            <p:cNvSpPr/>
            <p:nvPr/>
          </p:nvSpPr>
          <p:spPr>
            <a:xfrm flipH="false" flipV="false" rot="0">
              <a:off x="0" y="0"/>
              <a:ext cx="21738082" cy="593725"/>
            </a:xfrm>
            <a:custGeom>
              <a:avLst/>
              <a:gdLst/>
              <a:ahLst/>
              <a:cxnLst/>
              <a:rect r="r" b="b" t="t" l="l"/>
              <a:pathLst>
                <a:path h="593725" w="21738082">
                  <a:moveTo>
                    <a:pt x="0" y="0"/>
                  </a:moveTo>
                  <a:lnTo>
                    <a:pt x="21738082" y="0"/>
                  </a:lnTo>
                  <a:lnTo>
                    <a:pt x="21738082" y="593725"/>
                  </a:lnTo>
                  <a:lnTo>
                    <a:pt x="0" y="593725"/>
                  </a:lnTo>
                  <a:lnTo>
                    <a:pt x="0" y="0"/>
                  </a:lnTo>
                  <a:close/>
                </a:path>
              </a:pathLst>
            </a:custGeom>
            <a:blipFill>
              <a:blip r:embed="rId9"/>
              <a:stretch>
                <a:fillRect l="0" t="-257" r="0" b="-257"/>
              </a:stretch>
            </a:blipFill>
          </p:spPr>
        </p:sp>
      </p:grpSp>
      <p:grpSp>
        <p:nvGrpSpPr>
          <p:cNvPr name="Group 22" id="22"/>
          <p:cNvGrpSpPr/>
          <p:nvPr/>
        </p:nvGrpSpPr>
        <p:grpSpPr>
          <a:xfrm rot="0">
            <a:off x="992238" y="8785026"/>
            <a:ext cx="16303526" cy="445294"/>
            <a:chOff x="0" y="0"/>
            <a:chExt cx="21738035" cy="593725"/>
          </a:xfrm>
        </p:grpSpPr>
        <p:sp>
          <p:nvSpPr>
            <p:cNvPr name="Freeform 23" id="23" descr="preencoded.png"/>
            <p:cNvSpPr/>
            <p:nvPr/>
          </p:nvSpPr>
          <p:spPr>
            <a:xfrm flipH="false" flipV="false" rot="0">
              <a:off x="0" y="0"/>
              <a:ext cx="21738082" cy="593725"/>
            </a:xfrm>
            <a:custGeom>
              <a:avLst/>
              <a:gdLst/>
              <a:ahLst/>
              <a:cxnLst/>
              <a:rect r="r" b="b" t="t" l="l"/>
              <a:pathLst>
                <a:path h="593725" w="21738082">
                  <a:moveTo>
                    <a:pt x="0" y="0"/>
                  </a:moveTo>
                  <a:lnTo>
                    <a:pt x="21738082" y="0"/>
                  </a:lnTo>
                  <a:lnTo>
                    <a:pt x="21738082" y="593725"/>
                  </a:lnTo>
                  <a:lnTo>
                    <a:pt x="0" y="593725"/>
                  </a:lnTo>
                  <a:lnTo>
                    <a:pt x="0" y="0"/>
                  </a:lnTo>
                  <a:close/>
                </a:path>
              </a:pathLst>
            </a:custGeom>
            <a:blipFill>
              <a:blip r:embed="rId10"/>
              <a:stretch>
                <a:fillRect l="0" t="-257" r="0" b="-257"/>
              </a:stretch>
            </a:blipFill>
          </p:spPr>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4F0FF"/>
            </a:solidFill>
          </p:spPr>
        </p:sp>
      </p:grpSp>
      <p:grpSp>
        <p:nvGrpSpPr>
          <p:cNvPr name="Group 4" id="4"/>
          <p:cNvGrpSpPr/>
          <p:nvPr/>
        </p:nvGrpSpPr>
        <p:grpSpPr>
          <a:xfrm rot="0">
            <a:off x="16049019" y="9686925"/>
            <a:ext cx="2153256" cy="514350"/>
            <a:chOff x="0" y="0"/>
            <a:chExt cx="2871008" cy="685800"/>
          </a:xfrm>
        </p:grpSpPr>
        <p:sp>
          <p:nvSpPr>
            <p:cNvPr name="Freeform 5" id="5" descr="preencoded.png">
              <a:hlinkClick r:id="rId2"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3"/>
              <a:stretch>
                <a:fillRect l="0" t="0" r="-1" b="0"/>
              </a:stretch>
            </a:blipFill>
          </p:spPr>
        </p:sp>
      </p:grpSp>
      <p:sp>
        <p:nvSpPr>
          <p:cNvPr name="TextBox 6" id="6"/>
          <p:cNvSpPr txBox="true"/>
          <p:nvPr/>
        </p:nvSpPr>
        <p:spPr>
          <a:xfrm rot="0">
            <a:off x="992238" y="1191220"/>
            <a:ext cx="16303526" cy="938212"/>
          </a:xfrm>
          <a:prstGeom prst="rect">
            <a:avLst/>
          </a:prstGeom>
        </p:spPr>
        <p:txBody>
          <a:bodyPr anchor="t" rtlCol="false" tIns="0" lIns="0" bIns="0" rIns="0">
            <a:spAutoFit/>
          </a:bodyPr>
          <a:lstStyle/>
          <a:p>
            <a:pPr algn="l" marL="311051" indent="-155525" lvl="1">
              <a:lnSpc>
                <a:spcPts val="3374"/>
              </a:lnSpc>
              <a:buFont typeface="Arial"/>
              <a:buChar char="•"/>
            </a:pPr>
            <a:r>
              <a:rPr lang="en-US" sz="2062">
                <a:solidFill>
                  <a:srgbClr val="49495A"/>
                </a:solidFill>
                <a:latin typeface="Open Sans"/>
                <a:ea typeface="Open Sans"/>
                <a:cs typeface="Open Sans"/>
                <a:sym typeface="Open Sans"/>
              </a:rPr>
              <a:t>Kết hợp hàm mục tiêu và các ràng buộc vào một mô hình cung cấp một công thúc lập trình tuyến tính với 12 biến, 7 ràng buộc với vận đề vận chuyển của Foster.</a:t>
            </a:r>
          </a:p>
        </p:txBody>
      </p:sp>
      <p:sp>
        <p:nvSpPr>
          <p:cNvPr name="TextBox 7" id="7"/>
          <p:cNvSpPr txBox="true"/>
          <p:nvPr/>
        </p:nvSpPr>
        <p:spPr>
          <a:xfrm rot="0">
            <a:off x="992238" y="2356248"/>
            <a:ext cx="16303526" cy="507206"/>
          </a:xfrm>
          <a:prstGeom prst="rect">
            <a:avLst/>
          </a:prstGeom>
        </p:spPr>
        <p:txBody>
          <a:bodyPr anchor="t" rtlCol="false" tIns="0" lIns="0" bIns="0" rIns="0">
            <a:spAutoFit/>
          </a:bodyPr>
          <a:lstStyle/>
          <a:p>
            <a:pPr algn="l">
              <a:lnSpc>
                <a:spcPts val="3374"/>
              </a:lnSpc>
            </a:pPr>
            <a:r>
              <a:rPr lang="en-US" sz="2062">
                <a:solidFill>
                  <a:srgbClr val="49495A"/>
                </a:solidFill>
                <a:latin typeface="Open Sans"/>
                <a:ea typeface="Open Sans"/>
                <a:cs typeface="Open Sans"/>
                <a:sym typeface="Open Sans"/>
              </a:rPr>
              <a:t>Min</a:t>
            </a:r>
          </a:p>
        </p:txBody>
      </p:sp>
      <p:grpSp>
        <p:nvGrpSpPr>
          <p:cNvPr name="Group 8" id="8"/>
          <p:cNvGrpSpPr/>
          <p:nvPr/>
        </p:nvGrpSpPr>
        <p:grpSpPr>
          <a:xfrm rot="0">
            <a:off x="992238" y="3204270"/>
            <a:ext cx="16303526" cy="458986"/>
            <a:chOff x="0" y="0"/>
            <a:chExt cx="21738035" cy="611982"/>
          </a:xfrm>
        </p:grpSpPr>
        <p:sp>
          <p:nvSpPr>
            <p:cNvPr name="Freeform 9" id="9" descr="preencoded.png"/>
            <p:cNvSpPr/>
            <p:nvPr/>
          </p:nvSpPr>
          <p:spPr>
            <a:xfrm flipH="false" flipV="false" rot="0">
              <a:off x="0" y="0"/>
              <a:ext cx="21738082" cy="612013"/>
            </a:xfrm>
            <a:custGeom>
              <a:avLst/>
              <a:gdLst/>
              <a:ahLst/>
              <a:cxnLst/>
              <a:rect r="r" b="b" t="t" l="l"/>
              <a:pathLst>
                <a:path h="612013" w="21738082">
                  <a:moveTo>
                    <a:pt x="0" y="0"/>
                  </a:moveTo>
                  <a:lnTo>
                    <a:pt x="21738082" y="0"/>
                  </a:lnTo>
                  <a:lnTo>
                    <a:pt x="21738082" y="612013"/>
                  </a:lnTo>
                  <a:lnTo>
                    <a:pt x="0" y="612013"/>
                  </a:lnTo>
                  <a:lnTo>
                    <a:pt x="0" y="0"/>
                  </a:lnTo>
                  <a:close/>
                </a:path>
              </a:pathLst>
            </a:custGeom>
            <a:blipFill>
              <a:blip r:embed="rId4"/>
              <a:stretch>
                <a:fillRect l="0" t="-832" r="0" b="-827"/>
              </a:stretch>
            </a:blipFill>
          </p:spPr>
        </p:sp>
      </p:grpSp>
      <p:grpSp>
        <p:nvGrpSpPr>
          <p:cNvPr name="Group 10" id="10"/>
          <p:cNvGrpSpPr/>
          <p:nvPr/>
        </p:nvGrpSpPr>
        <p:grpSpPr>
          <a:xfrm rot="0">
            <a:off x="992238" y="4004072"/>
            <a:ext cx="16303526" cy="458986"/>
            <a:chOff x="0" y="0"/>
            <a:chExt cx="21738035" cy="611982"/>
          </a:xfrm>
        </p:grpSpPr>
        <p:sp>
          <p:nvSpPr>
            <p:cNvPr name="Freeform 11" id="11" descr="preencoded.png"/>
            <p:cNvSpPr/>
            <p:nvPr/>
          </p:nvSpPr>
          <p:spPr>
            <a:xfrm flipH="false" flipV="false" rot="0">
              <a:off x="0" y="0"/>
              <a:ext cx="21738082" cy="612013"/>
            </a:xfrm>
            <a:custGeom>
              <a:avLst/>
              <a:gdLst/>
              <a:ahLst/>
              <a:cxnLst/>
              <a:rect r="r" b="b" t="t" l="l"/>
              <a:pathLst>
                <a:path h="612013" w="21738082">
                  <a:moveTo>
                    <a:pt x="0" y="0"/>
                  </a:moveTo>
                  <a:lnTo>
                    <a:pt x="21738082" y="0"/>
                  </a:lnTo>
                  <a:lnTo>
                    <a:pt x="21738082" y="612013"/>
                  </a:lnTo>
                  <a:lnTo>
                    <a:pt x="0" y="612013"/>
                  </a:lnTo>
                  <a:lnTo>
                    <a:pt x="0" y="0"/>
                  </a:lnTo>
                  <a:close/>
                </a:path>
              </a:pathLst>
            </a:custGeom>
            <a:blipFill>
              <a:blip r:embed="rId5"/>
              <a:stretch>
                <a:fillRect l="0" t="-832" r="0" b="-827"/>
              </a:stretch>
            </a:blipFill>
          </p:spPr>
        </p:sp>
      </p:grpSp>
      <p:grpSp>
        <p:nvGrpSpPr>
          <p:cNvPr name="Group 12" id="12"/>
          <p:cNvGrpSpPr/>
          <p:nvPr/>
        </p:nvGrpSpPr>
        <p:grpSpPr>
          <a:xfrm rot="0">
            <a:off x="992238" y="4803874"/>
            <a:ext cx="16303526" cy="458986"/>
            <a:chOff x="0" y="0"/>
            <a:chExt cx="21738035" cy="611982"/>
          </a:xfrm>
        </p:grpSpPr>
        <p:sp>
          <p:nvSpPr>
            <p:cNvPr name="Freeform 13" id="13" descr="preencoded.png"/>
            <p:cNvSpPr/>
            <p:nvPr/>
          </p:nvSpPr>
          <p:spPr>
            <a:xfrm flipH="false" flipV="false" rot="0">
              <a:off x="0" y="0"/>
              <a:ext cx="21738082" cy="612013"/>
            </a:xfrm>
            <a:custGeom>
              <a:avLst/>
              <a:gdLst/>
              <a:ahLst/>
              <a:cxnLst/>
              <a:rect r="r" b="b" t="t" l="l"/>
              <a:pathLst>
                <a:path h="612013" w="21738082">
                  <a:moveTo>
                    <a:pt x="0" y="0"/>
                  </a:moveTo>
                  <a:lnTo>
                    <a:pt x="21738082" y="0"/>
                  </a:lnTo>
                  <a:lnTo>
                    <a:pt x="21738082" y="612013"/>
                  </a:lnTo>
                  <a:lnTo>
                    <a:pt x="0" y="612013"/>
                  </a:lnTo>
                  <a:lnTo>
                    <a:pt x="0" y="0"/>
                  </a:lnTo>
                  <a:close/>
                </a:path>
              </a:pathLst>
            </a:custGeom>
            <a:blipFill>
              <a:blip r:embed="rId6"/>
              <a:stretch>
                <a:fillRect l="0" t="-832" r="0" b="-827"/>
              </a:stretch>
            </a:blipFill>
          </p:spPr>
        </p:sp>
      </p:grpSp>
      <p:grpSp>
        <p:nvGrpSpPr>
          <p:cNvPr name="Group 14" id="14"/>
          <p:cNvGrpSpPr/>
          <p:nvPr/>
        </p:nvGrpSpPr>
        <p:grpSpPr>
          <a:xfrm rot="0">
            <a:off x="992238" y="5603676"/>
            <a:ext cx="16303526" cy="458986"/>
            <a:chOff x="0" y="0"/>
            <a:chExt cx="21738035" cy="611982"/>
          </a:xfrm>
        </p:grpSpPr>
        <p:sp>
          <p:nvSpPr>
            <p:cNvPr name="Freeform 15" id="15" descr="preencoded.png"/>
            <p:cNvSpPr/>
            <p:nvPr/>
          </p:nvSpPr>
          <p:spPr>
            <a:xfrm flipH="false" flipV="false" rot="0">
              <a:off x="0" y="0"/>
              <a:ext cx="21738082" cy="612013"/>
            </a:xfrm>
            <a:custGeom>
              <a:avLst/>
              <a:gdLst/>
              <a:ahLst/>
              <a:cxnLst/>
              <a:rect r="r" b="b" t="t" l="l"/>
              <a:pathLst>
                <a:path h="612013" w="21738082">
                  <a:moveTo>
                    <a:pt x="0" y="0"/>
                  </a:moveTo>
                  <a:lnTo>
                    <a:pt x="21738082" y="0"/>
                  </a:lnTo>
                  <a:lnTo>
                    <a:pt x="21738082" y="612013"/>
                  </a:lnTo>
                  <a:lnTo>
                    <a:pt x="0" y="612013"/>
                  </a:lnTo>
                  <a:lnTo>
                    <a:pt x="0" y="0"/>
                  </a:lnTo>
                  <a:close/>
                </a:path>
              </a:pathLst>
            </a:custGeom>
            <a:blipFill>
              <a:blip r:embed="rId7"/>
              <a:stretch>
                <a:fillRect l="0" t="-832" r="0" b="-827"/>
              </a:stretch>
            </a:blipFill>
          </p:spPr>
        </p:sp>
      </p:grpSp>
      <p:grpSp>
        <p:nvGrpSpPr>
          <p:cNvPr name="Group 16" id="16"/>
          <p:cNvGrpSpPr/>
          <p:nvPr/>
        </p:nvGrpSpPr>
        <p:grpSpPr>
          <a:xfrm rot="0">
            <a:off x="992238" y="6403479"/>
            <a:ext cx="16303526" cy="458986"/>
            <a:chOff x="0" y="0"/>
            <a:chExt cx="21738035" cy="611982"/>
          </a:xfrm>
        </p:grpSpPr>
        <p:sp>
          <p:nvSpPr>
            <p:cNvPr name="Freeform 17" id="17" descr="preencoded.png"/>
            <p:cNvSpPr/>
            <p:nvPr/>
          </p:nvSpPr>
          <p:spPr>
            <a:xfrm flipH="false" flipV="false" rot="0">
              <a:off x="0" y="0"/>
              <a:ext cx="21738082" cy="612013"/>
            </a:xfrm>
            <a:custGeom>
              <a:avLst/>
              <a:gdLst/>
              <a:ahLst/>
              <a:cxnLst/>
              <a:rect r="r" b="b" t="t" l="l"/>
              <a:pathLst>
                <a:path h="612013" w="21738082">
                  <a:moveTo>
                    <a:pt x="0" y="0"/>
                  </a:moveTo>
                  <a:lnTo>
                    <a:pt x="21738082" y="0"/>
                  </a:lnTo>
                  <a:lnTo>
                    <a:pt x="21738082" y="612013"/>
                  </a:lnTo>
                  <a:lnTo>
                    <a:pt x="0" y="612013"/>
                  </a:lnTo>
                  <a:lnTo>
                    <a:pt x="0" y="0"/>
                  </a:lnTo>
                  <a:close/>
                </a:path>
              </a:pathLst>
            </a:custGeom>
            <a:blipFill>
              <a:blip r:embed="rId8"/>
              <a:stretch>
                <a:fillRect l="0" t="-832" r="0" b="-827"/>
              </a:stretch>
            </a:blipFill>
          </p:spPr>
        </p:sp>
      </p:grpSp>
      <p:grpSp>
        <p:nvGrpSpPr>
          <p:cNvPr name="Group 18" id="18"/>
          <p:cNvGrpSpPr/>
          <p:nvPr/>
        </p:nvGrpSpPr>
        <p:grpSpPr>
          <a:xfrm rot="0">
            <a:off x="992238" y="7203281"/>
            <a:ext cx="16303526" cy="458986"/>
            <a:chOff x="0" y="0"/>
            <a:chExt cx="21738035" cy="611982"/>
          </a:xfrm>
        </p:grpSpPr>
        <p:sp>
          <p:nvSpPr>
            <p:cNvPr name="Freeform 19" id="19" descr="preencoded.png"/>
            <p:cNvSpPr/>
            <p:nvPr/>
          </p:nvSpPr>
          <p:spPr>
            <a:xfrm flipH="false" flipV="false" rot="0">
              <a:off x="0" y="0"/>
              <a:ext cx="21738082" cy="612013"/>
            </a:xfrm>
            <a:custGeom>
              <a:avLst/>
              <a:gdLst/>
              <a:ahLst/>
              <a:cxnLst/>
              <a:rect r="r" b="b" t="t" l="l"/>
              <a:pathLst>
                <a:path h="612013" w="21738082">
                  <a:moveTo>
                    <a:pt x="0" y="0"/>
                  </a:moveTo>
                  <a:lnTo>
                    <a:pt x="21738082" y="0"/>
                  </a:lnTo>
                  <a:lnTo>
                    <a:pt x="21738082" y="612013"/>
                  </a:lnTo>
                  <a:lnTo>
                    <a:pt x="0" y="612013"/>
                  </a:lnTo>
                  <a:lnTo>
                    <a:pt x="0" y="0"/>
                  </a:lnTo>
                  <a:close/>
                </a:path>
              </a:pathLst>
            </a:custGeom>
            <a:blipFill>
              <a:blip r:embed="rId9"/>
              <a:stretch>
                <a:fillRect l="0" t="-832" r="0" b="-827"/>
              </a:stretch>
            </a:blipFill>
          </p:spPr>
        </p:sp>
      </p:grpSp>
      <p:grpSp>
        <p:nvGrpSpPr>
          <p:cNvPr name="Group 20" id="20"/>
          <p:cNvGrpSpPr/>
          <p:nvPr/>
        </p:nvGrpSpPr>
        <p:grpSpPr>
          <a:xfrm rot="0">
            <a:off x="992238" y="8003084"/>
            <a:ext cx="16303526" cy="458986"/>
            <a:chOff x="0" y="0"/>
            <a:chExt cx="21738035" cy="611982"/>
          </a:xfrm>
        </p:grpSpPr>
        <p:sp>
          <p:nvSpPr>
            <p:cNvPr name="Freeform 21" id="21" descr="preencoded.png"/>
            <p:cNvSpPr/>
            <p:nvPr/>
          </p:nvSpPr>
          <p:spPr>
            <a:xfrm flipH="false" flipV="false" rot="0">
              <a:off x="0" y="0"/>
              <a:ext cx="21738082" cy="612013"/>
            </a:xfrm>
            <a:custGeom>
              <a:avLst/>
              <a:gdLst/>
              <a:ahLst/>
              <a:cxnLst/>
              <a:rect r="r" b="b" t="t" l="l"/>
              <a:pathLst>
                <a:path h="612013" w="21738082">
                  <a:moveTo>
                    <a:pt x="0" y="0"/>
                  </a:moveTo>
                  <a:lnTo>
                    <a:pt x="21738082" y="0"/>
                  </a:lnTo>
                  <a:lnTo>
                    <a:pt x="21738082" y="612013"/>
                  </a:lnTo>
                  <a:lnTo>
                    <a:pt x="0" y="612013"/>
                  </a:lnTo>
                  <a:lnTo>
                    <a:pt x="0" y="0"/>
                  </a:lnTo>
                  <a:close/>
                </a:path>
              </a:pathLst>
            </a:custGeom>
            <a:blipFill>
              <a:blip r:embed="rId10"/>
              <a:stretch>
                <a:fillRect l="0" t="-832" r="0" b="-827"/>
              </a:stretch>
            </a:blipFill>
          </p:spPr>
        </p:sp>
      </p:grpSp>
      <p:grpSp>
        <p:nvGrpSpPr>
          <p:cNvPr name="Group 22" id="22"/>
          <p:cNvGrpSpPr/>
          <p:nvPr/>
        </p:nvGrpSpPr>
        <p:grpSpPr>
          <a:xfrm rot="0">
            <a:off x="992238" y="8802886"/>
            <a:ext cx="16303526" cy="458986"/>
            <a:chOff x="0" y="0"/>
            <a:chExt cx="21738035" cy="611982"/>
          </a:xfrm>
        </p:grpSpPr>
        <p:sp>
          <p:nvSpPr>
            <p:cNvPr name="Freeform 23" id="23" descr="preencoded.png"/>
            <p:cNvSpPr/>
            <p:nvPr/>
          </p:nvSpPr>
          <p:spPr>
            <a:xfrm flipH="false" flipV="false" rot="0">
              <a:off x="0" y="0"/>
              <a:ext cx="21738082" cy="612013"/>
            </a:xfrm>
            <a:custGeom>
              <a:avLst/>
              <a:gdLst/>
              <a:ahLst/>
              <a:cxnLst/>
              <a:rect r="r" b="b" t="t" l="l"/>
              <a:pathLst>
                <a:path h="612013" w="21738082">
                  <a:moveTo>
                    <a:pt x="0" y="0"/>
                  </a:moveTo>
                  <a:lnTo>
                    <a:pt x="21738082" y="0"/>
                  </a:lnTo>
                  <a:lnTo>
                    <a:pt x="21738082" y="612013"/>
                  </a:lnTo>
                  <a:lnTo>
                    <a:pt x="0" y="612013"/>
                  </a:lnTo>
                  <a:lnTo>
                    <a:pt x="0" y="0"/>
                  </a:lnTo>
                  <a:close/>
                </a:path>
              </a:pathLst>
            </a:custGeom>
            <a:blipFill>
              <a:blip r:embed="rId11"/>
              <a:stretch>
                <a:fillRect l="0" t="-832" r="0" b="-827"/>
              </a:stretch>
            </a:blipFill>
          </p:spPr>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4F0FF"/>
            </a:solidFill>
          </p:spPr>
        </p:sp>
      </p:grpSp>
      <p:grpSp>
        <p:nvGrpSpPr>
          <p:cNvPr name="Group 4" id="4"/>
          <p:cNvGrpSpPr/>
          <p:nvPr/>
        </p:nvGrpSpPr>
        <p:grpSpPr>
          <a:xfrm rot="0">
            <a:off x="16049019" y="9686925"/>
            <a:ext cx="2153256" cy="514350"/>
            <a:chOff x="0" y="0"/>
            <a:chExt cx="2871008" cy="685800"/>
          </a:xfrm>
        </p:grpSpPr>
        <p:sp>
          <p:nvSpPr>
            <p:cNvPr name="Freeform 5" id="5" descr="preencoded.png">
              <a:hlinkClick r:id="rId2"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3"/>
              <a:stretch>
                <a:fillRect l="0" t="0" r="-1" b="0"/>
              </a:stretch>
            </a:blipFill>
          </p:spPr>
        </p:sp>
      </p:grpSp>
      <p:sp>
        <p:nvSpPr>
          <p:cNvPr name="TextBox 6" id="6"/>
          <p:cNvSpPr txBox="true"/>
          <p:nvPr/>
        </p:nvSpPr>
        <p:spPr>
          <a:xfrm rot="0">
            <a:off x="992238" y="2353270"/>
            <a:ext cx="16303526" cy="1436489"/>
          </a:xfrm>
          <a:prstGeom prst="rect">
            <a:avLst/>
          </a:prstGeom>
        </p:spPr>
        <p:txBody>
          <a:bodyPr anchor="t" rtlCol="false" tIns="0" lIns="0" bIns="0" rIns="0">
            <a:spAutoFit/>
          </a:bodyPr>
          <a:lstStyle/>
          <a:p>
            <a:pPr algn="l">
              <a:lnSpc>
                <a:spcPts val="5562"/>
              </a:lnSpc>
            </a:pPr>
            <a:r>
              <a:rPr lang="en-US" sz="4437">
                <a:solidFill>
                  <a:srgbClr val="403CCF"/>
                </a:solidFill>
                <a:latin typeface="Libre Baskerville"/>
                <a:ea typeface="Libre Baskerville"/>
                <a:cs typeface="Libre Baskerville"/>
                <a:sym typeface="Libre Baskerville"/>
              </a:rPr>
              <a:t>So sánh công thức lập trình tuyến tính với mạng lới phân phối trong hình 10.1 dẫn đến một số quan sát:</a:t>
            </a:r>
          </a:p>
        </p:txBody>
      </p:sp>
      <p:sp>
        <p:nvSpPr>
          <p:cNvPr name="TextBox 7" id="7"/>
          <p:cNvSpPr txBox="true"/>
          <p:nvPr/>
        </p:nvSpPr>
        <p:spPr>
          <a:xfrm rot="0">
            <a:off x="992238" y="4271070"/>
            <a:ext cx="16303526" cy="539354"/>
          </a:xfrm>
          <a:prstGeom prst="rect">
            <a:avLst/>
          </a:prstGeom>
        </p:spPr>
        <p:txBody>
          <a:bodyPr anchor="t" rtlCol="false" tIns="0" lIns="0" bIns="0" rIns="0">
            <a:spAutoFit/>
          </a:bodyPr>
          <a:lstStyle/>
          <a:p>
            <a:pPr algn="l" marL="329902" indent="-164951" lvl="1">
              <a:lnSpc>
                <a:spcPts val="3562"/>
              </a:lnSpc>
              <a:buFont typeface="Arial"/>
              <a:buChar char="•"/>
            </a:pPr>
            <a:r>
              <a:rPr lang="en-US" sz="2187">
                <a:solidFill>
                  <a:srgbClr val="49495A"/>
                </a:solidFill>
                <a:latin typeface="Open Sans"/>
                <a:ea typeface="Open Sans"/>
                <a:cs typeface="Open Sans"/>
                <a:sym typeface="Open Sans"/>
              </a:rPr>
              <a:t>Mỗi nút có một ràng buộc và mỗi cung có một biến</a:t>
            </a:r>
          </a:p>
        </p:txBody>
      </p:sp>
      <p:sp>
        <p:nvSpPr>
          <p:cNvPr name="TextBox 8" id="8"/>
          <p:cNvSpPr txBox="true"/>
          <p:nvPr/>
        </p:nvSpPr>
        <p:spPr>
          <a:xfrm rot="0">
            <a:off x="992238" y="4823817"/>
            <a:ext cx="16303526" cy="539354"/>
          </a:xfrm>
          <a:prstGeom prst="rect">
            <a:avLst/>
          </a:prstGeom>
        </p:spPr>
        <p:txBody>
          <a:bodyPr anchor="t" rtlCol="false" tIns="0" lIns="0" bIns="0" rIns="0">
            <a:spAutoFit/>
          </a:bodyPr>
          <a:lstStyle/>
          <a:p>
            <a:pPr algn="l" marL="329902" indent="-164951" lvl="1">
              <a:lnSpc>
                <a:spcPts val="3562"/>
              </a:lnSpc>
              <a:buFont typeface="Arial"/>
              <a:buChar char="•"/>
            </a:pPr>
            <a:r>
              <a:rPr lang="en-US" sz="2187">
                <a:solidFill>
                  <a:srgbClr val="49495A"/>
                </a:solidFill>
                <a:latin typeface="Open Sans"/>
                <a:ea typeface="Open Sans"/>
                <a:cs typeface="Open Sans"/>
                <a:sym typeface="Open Sans"/>
              </a:rPr>
              <a:t>Tổng các biến tương ứng với các cung từ một nút gốc phải nhỏ hơn hoặc bằng tổng nguồn cung gốc</a:t>
            </a:r>
          </a:p>
        </p:txBody>
      </p:sp>
      <p:sp>
        <p:nvSpPr>
          <p:cNvPr name="TextBox 9" id="9"/>
          <p:cNvSpPr txBox="true"/>
          <p:nvPr/>
        </p:nvSpPr>
        <p:spPr>
          <a:xfrm rot="0">
            <a:off x="992238" y="5376565"/>
            <a:ext cx="16303526" cy="539354"/>
          </a:xfrm>
          <a:prstGeom prst="rect">
            <a:avLst/>
          </a:prstGeom>
        </p:spPr>
        <p:txBody>
          <a:bodyPr anchor="t" rtlCol="false" tIns="0" lIns="0" bIns="0" rIns="0">
            <a:spAutoFit/>
          </a:bodyPr>
          <a:lstStyle/>
          <a:p>
            <a:pPr algn="l" marL="329902" indent="-164951" lvl="1">
              <a:lnSpc>
                <a:spcPts val="3562"/>
              </a:lnSpc>
              <a:buFont typeface="Arial"/>
              <a:buChar char="•"/>
            </a:pPr>
            <a:r>
              <a:rPr lang="en-US" sz="2187">
                <a:solidFill>
                  <a:srgbClr val="49495A"/>
                </a:solidFill>
                <a:latin typeface="Open Sans"/>
                <a:ea typeface="Open Sans"/>
                <a:cs typeface="Open Sans"/>
                <a:sym typeface="Open Sans"/>
              </a:rPr>
              <a:t>Tổng các biến tương ứng với các cung vào một nút đích phải bằng với nhu cầu của đích</a:t>
            </a:r>
          </a:p>
        </p:txBody>
      </p:sp>
      <p:sp>
        <p:nvSpPr>
          <p:cNvPr name="TextBox 10" id="10"/>
          <p:cNvSpPr txBox="true"/>
          <p:nvPr/>
        </p:nvSpPr>
        <p:spPr>
          <a:xfrm rot="0">
            <a:off x="992238" y="6149131"/>
            <a:ext cx="16303526"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Dùng Excel Solve ta tìm được tổng chi phí vận chuyển tối thiểu thỏa mãn nhu cầu là $39500</a:t>
            </a:r>
          </a:p>
        </p:txBody>
      </p:sp>
      <p:sp>
        <p:nvSpPr>
          <p:cNvPr name="TextBox 11" id="11"/>
          <p:cNvSpPr txBox="true"/>
          <p:nvPr/>
        </p:nvSpPr>
        <p:spPr>
          <a:xfrm rot="0">
            <a:off x="992238" y="6921699"/>
            <a:ext cx="16303526" cy="992981"/>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Ta cũng tìm được số lượng đơn vị cần vận chuyển để thỏa mãn nhu cầu, 3500 đơn vị nên được vận chuyển từ Cleveland đến Boston, 1500 đơn vị nên được vận chuyển từ Cleveland đến Chicago.</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4F0FF"/>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BFAFF"/>
            </a:solidFill>
          </p:spPr>
        </p:sp>
      </p:grpSp>
      <p:grpSp>
        <p:nvGrpSpPr>
          <p:cNvPr name="Group 6" id="6"/>
          <p:cNvGrpSpPr/>
          <p:nvPr/>
        </p:nvGrpSpPr>
        <p:grpSpPr>
          <a:xfrm rot="0">
            <a:off x="16049019" y="9686925"/>
            <a:ext cx="2153256" cy="514350"/>
            <a:chOff x="0" y="0"/>
            <a:chExt cx="2871008" cy="685800"/>
          </a:xfrm>
        </p:grpSpPr>
        <p:sp>
          <p:nvSpPr>
            <p:cNvPr name="Freeform 7" id="7" descr="preencoded.png">
              <a:hlinkClick r:id="rId2"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3"/>
              <a:stretch>
                <a:fillRect l="0" t="0" r="-1" b="0"/>
              </a:stretch>
            </a:blipFill>
          </p:spPr>
        </p:sp>
      </p:grpSp>
      <p:grpSp>
        <p:nvGrpSpPr>
          <p:cNvPr name="Group 8" id="8"/>
          <p:cNvGrpSpPr/>
          <p:nvPr/>
        </p:nvGrpSpPr>
        <p:grpSpPr>
          <a:xfrm rot="0">
            <a:off x="2746622" y="784175"/>
            <a:ext cx="12794605" cy="7761684"/>
            <a:chOff x="0" y="0"/>
            <a:chExt cx="17059473" cy="10348912"/>
          </a:xfrm>
        </p:grpSpPr>
        <p:sp>
          <p:nvSpPr>
            <p:cNvPr name="Freeform 9" id="9" descr="preencoded.png"/>
            <p:cNvSpPr/>
            <p:nvPr/>
          </p:nvSpPr>
          <p:spPr>
            <a:xfrm flipH="false" flipV="false" rot="0">
              <a:off x="0" y="0"/>
              <a:ext cx="17059529" cy="10348849"/>
            </a:xfrm>
            <a:custGeom>
              <a:avLst/>
              <a:gdLst/>
              <a:ahLst/>
              <a:cxnLst/>
              <a:rect r="r" b="b" t="t" l="l"/>
              <a:pathLst>
                <a:path h="10348849" w="17059529">
                  <a:moveTo>
                    <a:pt x="0" y="0"/>
                  </a:moveTo>
                  <a:lnTo>
                    <a:pt x="17059529" y="0"/>
                  </a:lnTo>
                  <a:lnTo>
                    <a:pt x="17059529" y="10348849"/>
                  </a:lnTo>
                  <a:lnTo>
                    <a:pt x="0" y="10348849"/>
                  </a:lnTo>
                  <a:lnTo>
                    <a:pt x="0" y="0"/>
                  </a:lnTo>
                  <a:close/>
                </a:path>
              </a:pathLst>
            </a:custGeom>
            <a:blipFill>
              <a:blip r:embed="rId4"/>
              <a:stretch>
                <a:fillRect l="0" t="-17" r="0" b="-18"/>
              </a:stretch>
            </a:blipFill>
          </p:spPr>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15106"/>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4F0FF"/>
            </a:solidFill>
          </p:spPr>
        </p:sp>
      </p:grpSp>
      <p:grpSp>
        <p:nvGrpSpPr>
          <p:cNvPr name="Group 4" id="4"/>
          <p:cNvGrpSpPr/>
          <p:nvPr/>
        </p:nvGrpSpPr>
        <p:grpSpPr>
          <a:xfrm rot="0">
            <a:off x="16049019" y="9686925"/>
            <a:ext cx="2153256" cy="514350"/>
            <a:chOff x="0" y="0"/>
            <a:chExt cx="2871008" cy="685800"/>
          </a:xfrm>
        </p:grpSpPr>
        <p:sp>
          <p:nvSpPr>
            <p:cNvPr name="Freeform 5" id="5" descr="preencoded.png">
              <a:hlinkClick r:id="rId2"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3"/>
              <a:stretch>
                <a:fillRect l="0" t="0" r="-1" b="0"/>
              </a:stretch>
            </a:blipFill>
          </p:spPr>
        </p:sp>
      </p:grpSp>
      <p:sp>
        <p:nvSpPr>
          <p:cNvPr name="TextBox 6" id="6"/>
          <p:cNvSpPr txBox="true"/>
          <p:nvPr/>
        </p:nvSpPr>
        <p:spPr>
          <a:xfrm rot="0">
            <a:off x="1661570" y="350978"/>
            <a:ext cx="4587441" cy="496850"/>
          </a:xfrm>
          <a:prstGeom prst="rect">
            <a:avLst/>
          </a:prstGeom>
        </p:spPr>
        <p:txBody>
          <a:bodyPr anchor="t" rtlCol="false" tIns="0" lIns="0" bIns="0" rIns="0">
            <a:spAutoFit/>
          </a:bodyPr>
          <a:lstStyle/>
          <a:p>
            <a:pPr algn="l">
              <a:lnSpc>
                <a:spcPts val="3671"/>
              </a:lnSpc>
            </a:pPr>
            <a:r>
              <a:rPr lang="en-US" sz="2865">
                <a:solidFill>
                  <a:srgbClr val="403CCF"/>
                </a:solidFill>
                <a:latin typeface="Libre Baskerville"/>
                <a:ea typeface="Libre Baskerville"/>
                <a:cs typeface="Libre Baskerville"/>
                <a:sym typeface="Libre Baskerville"/>
              </a:rPr>
              <a:t>Các biến thể của vấn đề:</a:t>
            </a:r>
          </a:p>
        </p:txBody>
      </p:sp>
      <p:sp>
        <p:nvSpPr>
          <p:cNvPr name="TextBox 7" id="7"/>
          <p:cNvSpPr txBox="true"/>
          <p:nvPr/>
        </p:nvSpPr>
        <p:spPr>
          <a:xfrm rot="0">
            <a:off x="1661570" y="962128"/>
            <a:ext cx="23514018" cy="485124"/>
          </a:xfrm>
          <a:prstGeom prst="rect">
            <a:avLst/>
          </a:prstGeom>
        </p:spPr>
        <p:txBody>
          <a:bodyPr anchor="t" rtlCol="false" tIns="0" lIns="0" bIns="0" rIns="0">
            <a:spAutoFit/>
          </a:bodyPr>
          <a:lstStyle/>
          <a:p>
            <a:pPr algn="l" marL="283610" indent="-141805" lvl="1">
              <a:lnSpc>
                <a:spcPts val="3134"/>
              </a:lnSpc>
              <a:buFont typeface="Arial"/>
              <a:buChar char="•"/>
            </a:pPr>
            <a:r>
              <a:rPr lang="en-US" sz="1880">
                <a:solidFill>
                  <a:srgbClr val="49495A"/>
                </a:solidFill>
                <a:latin typeface="Open Sans"/>
                <a:ea typeface="Open Sans"/>
                <a:cs typeface="Open Sans"/>
                <a:sym typeface="Open Sans"/>
              </a:rPr>
              <a:t>Tổng cung không bằng tổng cầu</a:t>
            </a:r>
          </a:p>
        </p:txBody>
      </p:sp>
      <p:sp>
        <p:nvSpPr>
          <p:cNvPr name="TextBox 8" id="8"/>
          <p:cNvSpPr txBox="true"/>
          <p:nvPr/>
        </p:nvSpPr>
        <p:spPr>
          <a:xfrm rot="0">
            <a:off x="1661570" y="1448744"/>
            <a:ext cx="23514018" cy="485124"/>
          </a:xfrm>
          <a:prstGeom prst="rect">
            <a:avLst/>
          </a:prstGeom>
        </p:spPr>
        <p:txBody>
          <a:bodyPr anchor="t" rtlCol="false" tIns="0" lIns="0" bIns="0" rIns="0">
            <a:spAutoFit/>
          </a:bodyPr>
          <a:lstStyle/>
          <a:p>
            <a:pPr algn="l" marL="283610" indent="-141805" lvl="1">
              <a:lnSpc>
                <a:spcPts val="3134"/>
              </a:lnSpc>
              <a:buFont typeface="Arial"/>
              <a:buChar char="•"/>
            </a:pPr>
            <a:r>
              <a:rPr lang="en-US" sz="1880">
                <a:solidFill>
                  <a:srgbClr val="49495A"/>
                </a:solidFill>
                <a:latin typeface="Open Sans"/>
                <a:ea typeface="Open Sans"/>
                <a:cs typeface="Open Sans"/>
                <a:sym typeface="Open Sans"/>
              </a:rPr>
              <a:t>Hàm mục tiêu tối đa</a:t>
            </a:r>
          </a:p>
        </p:txBody>
      </p:sp>
      <p:sp>
        <p:nvSpPr>
          <p:cNvPr name="TextBox 9" id="9"/>
          <p:cNvSpPr txBox="true"/>
          <p:nvPr/>
        </p:nvSpPr>
        <p:spPr>
          <a:xfrm rot="0">
            <a:off x="1661570" y="1935359"/>
            <a:ext cx="23514018" cy="485124"/>
          </a:xfrm>
          <a:prstGeom prst="rect">
            <a:avLst/>
          </a:prstGeom>
        </p:spPr>
        <p:txBody>
          <a:bodyPr anchor="t" rtlCol="false" tIns="0" lIns="0" bIns="0" rIns="0">
            <a:spAutoFit/>
          </a:bodyPr>
          <a:lstStyle/>
          <a:p>
            <a:pPr algn="l" marL="283610" indent="-141805" lvl="1">
              <a:lnSpc>
                <a:spcPts val="3134"/>
              </a:lnSpc>
              <a:buFont typeface="Arial"/>
              <a:buChar char="•"/>
            </a:pPr>
            <a:r>
              <a:rPr lang="en-US" sz="1880">
                <a:solidFill>
                  <a:srgbClr val="49495A"/>
                </a:solidFill>
                <a:latin typeface="Open Sans"/>
                <a:ea typeface="Open Sans"/>
                <a:cs typeface="Open Sans"/>
                <a:sym typeface="Open Sans"/>
              </a:rPr>
              <a:t>Tuyến đường dung tích hoặc tuyến đường tối thiểu</a:t>
            </a:r>
          </a:p>
        </p:txBody>
      </p:sp>
      <p:sp>
        <p:nvSpPr>
          <p:cNvPr name="TextBox 10" id="10"/>
          <p:cNvSpPr txBox="true"/>
          <p:nvPr/>
        </p:nvSpPr>
        <p:spPr>
          <a:xfrm rot="0">
            <a:off x="1661570" y="2421972"/>
            <a:ext cx="23514018" cy="485124"/>
          </a:xfrm>
          <a:prstGeom prst="rect">
            <a:avLst/>
          </a:prstGeom>
        </p:spPr>
        <p:txBody>
          <a:bodyPr anchor="t" rtlCol="false" tIns="0" lIns="0" bIns="0" rIns="0">
            <a:spAutoFit/>
          </a:bodyPr>
          <a:lstStyle/>
          <a:p>
            <a:pPr algn="l" marL="283610" indent="-141805" lvl="1">
              <a:lnSpc>
                <a:spcPts val="3134"/>
              </a:lnSpc>
              <a:buFont typeface="Arial"/>
              <a:buChar char="•"/>
            </a:pPr>
            <a:r>
              <a:rPr lang="en-US" sz="1880">
                <a:solidFill>
                  <a:srgbClr val="49495A"/>
                </a:solidFill>
                <a:latin typeface="Open Sans"/>
                <a:ea typeface="Open Sans"/>
                <a:cs typeface="Open Sans"/>
                <a:sym typeface="Open Sans"/>
              </a:rPr>
              <a:t>Các tuyến đường không được chấp nhận</a:t>
            </a:r>
          </a:p>
        </p:txBody>
      </p:sp>
      <p:sp>
        <p:nvSpPr>
          <p:cNvPr name="TextBox 11" id="11"/>
          <p:cNvSpPr txBox="true"/>
          <p:nvPr/>
        </p:nvSpPr>
        <p:spPr>
          <a:xfrm rot="0">
            <a:off x="1661570" y="3252972"/>
            <a:ext cx="5589030" cy="496850"/>
          </a:xfrm>
          <a:prstGeom prst="rect">
            <a:avLst/>
          </a:prstGeom>
        </p:spPr>
        <p:txBody>
          <a:bodyPr anchor="t" rtlCol="false" tIns="0" lIns="0" bIns="0" rIns="0">
            <a:spAutoFit/>
          </a:bodyPr>
          <a:lstStyle/>
          <a:p>
            <a:pPr algn="l">
              <a:lnSpc>
                <a:spcPts val="3671"/>
              </a:lnSpc>
            </a:pPr>
            <a:r>
              <a:rPr lang="en-US" sz="2865">
                <a:solidFill>
                  <a:srgbClr val="403CCF"/>
                </a:solidFill>
                <a:latin typeface="Libre Baskerville"/>
                <a:ea typeface="Libre Baskerville"/>
                <a:cs typeface="Libre Baskerville"/>
                <a:sym typeface="Libre Baskerville"/>
              </a:rPr>
              <a:t>II) Mô hình tuyến tính chung</a:t>
            </a:r>
          </a:p>
        </p:txBody>
      </p:sp>
      <p:sp>
        <p:nvSpPr>
          <p:cNvPr name="TextBox 12" id="12"/>
          <p:cNvSpPr txBox="true"/>
          <p:nvPr/>
        </p:nvSpPr>
        <p:spPr>
          <a:xfrm rot="0">
            <a:off x="1661570" y="3868808"/>
            <a:ext cx="23514018" cy="485124"/>
          </a:xfrm>
          <a:prstGeom prst="rect">
            <a:avLst/>
          </a:prstGeom>
        </p:spPr>
        <p:txBody>
          <a:bodyPr anchor="t" rtlCol="false" tIns="0" lIns="0" bIns="0" rIns="0">
            <a:spAutoFit/>
          </a:bodyPr>
          <a:lstStyle/>
          <a:p>
            <a:pPr algn="l">
              <a:lnSpc>
                <a:spcPts val="3134"/>
              </a:lnSpc>
            </a:pPr>
            <a:r>
              <a:rPr lang="en-US" sz="1880">
                <a:solidFill>
                  <a:srgbClr val="49495A"/>
                </a:solidFill>
                <a:latin typeface="Open Sans"/>
                <a:ea typeface="Open Sans"/>
                <a:cs typeface="Open Sans"/>
                <a:sym typeface="Open Sans"/>
              </a:rPr>
              <a:t>Để hiển thị mô hình lập trình tuyến tính chung cho một vấn đề về vận chuyển với m điểm gốc và n điểm đích, ta sử dụng:</a:t>
            </a:r>
          </a:p>
        </p:txBody>
      </p:sp>
      <p:sp>
        <p:nvSpPr>
          <p:cNvPr name="TextBox 13" id="13"/>
          <p:cNvSpPr txBox="true"/>
          <p:nvPr/>
        </p:nvSpPr>
        <p:spPr>
          <a:xfrm rot="0">
            <a:off x="1661570" y="4321318"/>
            <a:ext cx="23514018" cy="485124"/>
          </a:xfrm>
          <a:prstGeom prst="rect">
            <a:avLst/>
          </a:prstGeom>
        </p:spPr>
        <p:txBody>
          <a:bodyPr anchor="t" rtlCol="false" tIns="0" lIns="0" bIns="0" rIns="0">
            <a:spAutoFit/>
          </a:bodyPr>
          <a:lstStyle/>
          <a:p>
            <a:pPr algn="l">
              <a:lnSpc>
                <a:spcPts val="3134"/>
              </a:lnSpc>
            </a:pPr>
            <a:r>
              <a:rPr lang="en-US" sz="1880">
                <a:solidFill>
                  <a:srgbClr val="49495A"/>
                </a:solidFill>
                <a:latin typeface="Open Sans"/>
                <a:ea typeface="Open Sans"/>
                <a:cs typeface="Open Sans"/>
                <a:sym typeface="Open Sans"/>
              </a:rPr>
              <a:t>xij : số đơn vị được được vận chuyển từ gốc i đến đích j</a:t>
            </a:r>
          </a:p>
        </p:txBody>
      </p:sp>
      <p:sp>
        <p:nvSpPr>
          <p:cNvPr name="TextBox 14" id="14"/>
          <p:cNvSpPr txBox="true"/>
          <p:nvPr/>
        </p:nvSpPr>
        <p:spPr>
          <a:xfrm rot="0">
            <a:off x="1661570" y="5001556"/>
            <a:ext cx="23514018" cy="485124"/>
          </a:xfrm>
          <a:prstGeom prst="rect">
            <a:avLst/>
          </a:prstGeom>
        </p:spPr>
        <p:txBody>
          <a:bodyPr anchor="t" rtlCol="false" tIns="0" lIns="0" bIns="0" rIns="0">
            <a:spAutoFit/>
          </a:bodyPr>
          <a:lstStyle/>
          <a:p>
            <a:pPr algn="l">
              <a:lnSpc>
                <a:spcPts val="3134"/>
              </a:lnSpc>
            </a:pPr>
            <a:r>
              <a:rPr lang="en-US" sz="1880">
                <a:solidFill>
                  <a:srgbClr val="49495A"/>
                </a:solidFill>
                <a:latin typeface="Open Sans"/>
                <a:ea typeface="Open Sans"/>
                <a:cs typeface="Open Sans"/>
                <a:sym typeface="Open Sans"/>
              </a:rPr>
              <a:t>cij : chi phí vận chuyển một đơn vị từ gốc i đến đích j</a:t>
            </a:r>
          </a:p>
        </p:txBody>
      </p:sp>
      <p:sp>
        <p:nvSpPr>
          <p:cNvPr name="TextBox 15" id="15"/>
          <p:cNvSpPr txBox="true"/>
          <p:nvPr/>
        </p:nvSpPr>
        <p:spPr>
          <a:xfrm rot="0">
            <a:off x="1661570" y="5681792"/>
            <a:ext cx="23514018" cy="485124"/>
          </a:xfrm>
          <a:prstGeom prst="rect">
            <a:avLst/>
          </a:prstGeom>
        </p:spPr>
        <p:txBody>
          <a:bodyPr anchor="t" rtlCol="false" tIns="0" lIns="0" bIns="0" rIns="0">
            <a:spAutoFit/>
          </a:bodyPr>
          <a:lstStyle/>
          <a:p>
            <a:pPr algn="l">
              <a:lnSpc>
                <a:spcPts val="3134"/>
              </a:lnSpc>
            </a:pPr>
            <a:r>
              <a:rPr lang="en-US" sz="1880">
                <a:solidFill>
                  <a:srgbClr val="49495A"/>
                </a:solidFill>
                <a:latin typeface="Open Sans"/>
                <a:ea typeface="Open Sans"/>
                <a:cs typeface="Open Sans"/>
                <a:sym typeface="Open Sans"/>
              </a:rPr>
              <a:t>si : nguồn cung ở điểm gốc</a:t>
            </a:r>
          </a:p>
        </p:txBody>
      </p:sp>
      <p:sp>
        <p:nvSpPr>
          <p:cNvPr name="TextBox 16" id="16"/>
          <p:cNvSpPr txBox="true"/>
          <p:nvPr/>
        </p:nvSpPr>
        <p:spPr>
          <a:xfrm rot="0">
            <a:off x="1661570" y="6362030"/>
            <a:ext cx="23514018" cy="485124"/>
          </a:xfrm>
          <a:prstGeom prst="rect">
            <a:avLst/>
          </a:prstGeom>
        </p:spPr>
        <p:txBody>
          <a:bodyPr anchor="t" rtlCol="false" tIns="0" lIns="0" bIns="0" rIns="0">
            <a:spAutoFit/>
          </a:bodyPr>
          <a:lstStyle/>
          <a:p>
            <a:pPr algn="l">
              <a:lnSpc>
                <a:spcPts val="3134"/>
              </a:lnSpc>
            </a:pPr>
            <a:r>
              <a:rPr lang="en-US" sz="1880">
                <a:solidFill>
                  <a:srgbClr val="49495A"/>
                </a:solidFill>
                <a:latin typeface="Open Sans"/>
                <a:ea typeface="Open Sans"/>
                <a:cs typeface="Open Sans"/>
                <a:sym typeface="Open Sans"/>
              </a:rPr>
              <a:t>dj : nhu cầu ở điểm đích</a:t>
            </a:r>
          </a:p>
        </p:txBody>
      </p:sp>
      <p:sp>
        <p:nvSpPr>
          <p:cNvPr name="TextBox 17" id="17"/>
          <p:cNvSpPr txBox="true"/>
          <p:nvPr/>
        </p:nvSpPr>
        <p:spPr>
          <a:xfrm rot="0">
            <a:off x="1661570" y="7042266"/>
            <a:ext cx="23514018" cy="485124"/>
          </a:xfrm>
          <a:prstGeom prst="rect">
            <a:avLst/>
          </a:prstGeom>
        </p:spPr>
        <p:txBody>
          <a:bodyPr anchor="t" rtlCol="false" tIns="0" lIns="0" bIns="0" rIns="0">
            <a:spAutoFit/>
          </a:bodyPr>
          <a:lstStyle/>
          <a:p>
            <a:pPr algn="l">
              <a:lnSpc>
                <a:spcPts val="3134"/>
              </a:lnSpc>
            </a:pPr>
            <a:r>
              <a:rPr lang="en-US" sz="1880">
                <a:solidFill>
                  <a:srgbClr val="49495A"/>
                </a:solidFill>
                <a:latin typeface="Open Sans"/>
                <a:ea typeface="Open Sans"/>
                <a:cs typeface="Open Sans"/>
                <a:sym typeface="Open Sans"/>
              </a:rPr>
              <a:t>Mô hình tuyến tính chung:</a:t>
            </a:r>
          </a:p>
        </p:txBody>
      </p:sp>
      <p:sp>
        <p:nvSpPr>
          <p:cNvPr name="TextBox 18" id="18"/>
          <p:cNvSpPr txBox="true"/>
          <p:nvPr/>
        </p:nvSpPr>
        <p:spPr>
          <a:xfrm rot="0">
            <a:off x="1028700" y="7736940"/>
            <a:ext cx="17349639" cy="361369"/>
          </a:xfrm>
          <a:prstGeom prst="rect">
            <a:avLst/>
          </a:prstGeom>
        </p:spPr>
        <p:txBody>
          <a:bodyPr anchor="t" rtlCol="false" tIns="0" lIns="0" bIns="0" rIns="0">
            <a:spAutoFit/>
          </a:bodyPr>
          <a:lstStyle/>
          <a:p>
            <a:pPr algn="l">
              <a:lnSpc>
                <a:spcPts val="2312"/>
              </a:lnSpc>
            </a:pPr>
            <a:r>
              <a:rPr lang="en-US" sz="1387">
                <a:solidFill>
                  <a:srgbClr val="49495A"/>
                </a:solidFill>
                <a:latin typeface="Open Sans"/>
                <a:ea typeface="Open Sans"/>
                <a:cs typeface="Open Sans"/>
                <a:sym typeface="Open Sans"/>
              </a:rPr>
              <a:t>Min</a:t>
            </a:r>
          </a:p>
        </p:txBody>
      </p:sp>
      <p:sp>
        <p:nvSpPr>
          <p:cNvPr name="TextBox 19" id="19"/>
          <p:cNvSpPr txBox="true"/>
          <p:nvPr/>
        </p:nvSpPr>
        <p:spPr>
          <a:xfrm rot="0">
            <a:off x="1028700" y="8078265"/>
            <a:ext cx="17349639" cy="361369"/>
          </a:xfrm>
          <a:prstGeom prst="rect">
            <a:avLst/>
          </a:prstGeom>
        </p:spPr>
        <p:txBody>
          <a:bodyPr anchor="t" rtlCol="false" tIns="0" lIns="0" bIns="0" rIns="0">
            <a:spAutoFit/>
          </a:bodyPr>
          <a:lstStyle/>
          <a:p>
            <a:pPr algn="l">
              <a:lnSpc>
                <a:spcPts val="2312"/>
              </a:lnSpc>
            </a:pPr>
            <a:r>
              <a:rPr lang="en-US" sz="1387">
                <a:solidFill>
                  <a:srgbClr val="49495A"/>
                </a:solidFill>
                <a:latin typeface="Open Sans"/>
                <a:ea typeface="Open Sans"/>
                <a:cs typeface="Open Sans"/>
                <a:sym typeface="Open Sans"/>
              </a:rPr>
              <a:t>s.t</a:t>
            </a:r>
          </a:p>
        </p:txBody>
      </p:sp>
      <p:grpSp>
        <p:nvGrpSpPr>
          <p:cNvPr name="Group 20" id="20"/>
          <p:cNvGrpSpPr/>
          <p:nvPr/>
        </p:nvGrpSpPr>
        <p:grpSpPr>
          <a:xfrm rot="0">
            <a:off x="938361" y="7760564"/>
            <a:ext cx="17349639" cy="768752"/>
            <a:chOff x="0" y="0"/>
            <a:chExt cx="21881703" cy="969565"/>
          </a:xfrm>
        </p:grpSpPr>
        <p:sp>
          <p:nvSpPr>
            <p:cNvPr name="Freeform 21" id="21" descr="preencoded.png"/>
            <p:cNvSpPr/>
            <p:nvPr/>
          </p:nvSpPr>
          <p:spPr>
            <a:xfrm flipH="false" flipV="false" rot="0">
              <a:off x="0" y="0"/>
              <a:ext cx="21881719" cy="969518"/>
            </a:xfrm>
            <a:custGeom>
              <a:avLst/>
              <a:gdLst/>
              <a:ahLst/>
              <a:cxnLst/>
              <a:rect r="r" b="b" t="t" l="l"/>
              <a:pathLst>
                <a:path h="969518" w="21881719">
                  <a:moveTo>
                    <a:pt x="0" y="0"/>
                  </a:moveTo>
                  <a:lnTo>
                    <a:pt x="21881719" y="0"/>
                  </a:lnTo>
                  <a:lnTo>
                    <a:pt x="21881719" y="969518"/>
                  </a:lnTo>
                  <a:lnTo>
                    <a:pt x="0" y="969518"/>
                  </a:lnTo>
                  <a:lnTo>
                    <a:pt x="0" y="0"/>
                  </a:lnTo>
                  <a:close/>
                </a:path>
              </a:pathLst>
            </a:custGeom>
            <a:blipFill>
              <a:blip r:embed="rId4"/>
              <a:stretch>
                <a:fillRect l="0" t="-428" r="0" b="-433"/>
              </a:stretch>
            </a:blipFill>
          </p:spPr>
        </p:sp>
      </p:grpSp>
      <p:grpSp>
        <p:nvGrpSpPr>
          <p:cNvPr name="Group 22" id="22"/>
          <p:cNvGrpSpPr/>
          <p:nvPr/>
        </p:nvGrpSpPr>
        <p:grpSpPr>
          <a:xfrm rot="0">
            <a:off x="938361" y="8762491"/>
            <a:ext cx="17349639" cy="734610"/>
            <a:chOff x="0" y="0"/>
            <a:chExt cx="21881703" cy="926505"/>
          </a:xfrm>
        </p:grpSpPr>
        <p:sp>
          <p:nvSpPr>
            <p:cNvPr name="Freeform 23" id="23" descr="preencoded.png"/>
            <p:cNvSpPr/>
            <p:nvPr/>
          </p:nvSpPr>
          <p:spPr>
            <a:xfrm flipH="false" flipV="false" rot="0">
              <a:off x="0" y="0"/>
              <a:ext cx="21881719" cy="926465"/>
            </a:xfrm>
            <a:custGeom>
              <a:avLst/>
              <a:gdLst/>
              <a:ahLst/>
              <a:cxnLst/>
              <a:rect r="r" b="b" t="t" l="l"/>
              <a:pathLst>
                <a:path h="926465" w="21881719">
                  <a:moveTo>
                    <a:pt x="0" y="0"/>
                  </a:moveTo>
                  <a:lnTo>
                    <a:pt x="21881719" y="0"/>
                  </a:lnTo>
                  <a:lnTo>
                    <a:pt x="21881719" y="926465"/>
                  </a:lnTo>
                  <a:lnTo>
                    <a:pt x="0" y="926465"/>
                  </a:lnTo>
                  <a:lnTo>
                    <a:pt x="0" y="0"/>
                  </a:lnTo>
                  <a:close/>
                </a:path>
              </a:pathLst>
            </a:custGeom>
            <a:blipFill>
              <a:blip r:embed="rId5"/>
              <a:stretch>
                <a:fillRect l="0" t="-31" r="0" b="-35"/>
              </a:stretch>
            </a:blipFill>
          </p:spPr>
        </p:sp>
      </p:grpSp>
      <p:grpSp>
        <p:nvGrpSpPr>
          <p:cNvPr name="Group 24" id="24"/>
          <p:cNvGrpSpPr/>
          <p:nvPr/>
        </p:nvGrpSpPr>
        <p:grpSpPr>
          <a:xfrm rot="0">
            <a:off x="938361" y="9730277"/>
            <a:ext cx="17349639" cy="310900"/>
            <a:chOff x="0" y="0"/>
            <a:chExt cx="21881703" cy="392113"/>
          </a:xfrm>
        </p:grpSpPr>
        <p:sp>
          <p:nvSpPr>
            <p:cNvPr name="Freeform 25" id="25" descr="preencoded.png"/>
            <p:cNvSpPr/>
            <p:nvPr/>
          </p:nvSpPr>
          <p:spPr>
            <a:xfrm flipH="false" flipV="false" rot="0">
              <a:off x="0" y="0"/>
              <a:ext cx="21881719" cy="392176"/>
            </a:xfrm>
            <a:custGeom>
              <a:avLst/>
              <a:gdLst/>
              <a:ahLst/>
              <a:cxnLst/>
              <a:rect r="r" b="b" t="t" l="l"/>
              <a:pathLst>
                <a:path h="392176" w="21881719">
                  <a:moveTo>
                    <a:pt x="0" y="0"/>
                  </a:moveTo>
                  <a:lnTo>
                    <a:pt x="21881719" y="0"/>
                  </a:lnTo>
                  <a:lnTo>
                    <a:pt x="21881719" y="392176"/>
                  </a:lnTo>
                  <a:lnTo>
                    <a:pt x="0" y="392176"/>
                  </a:lnTo>
                  <a:lnTo>
                    <a:pt x="0" y="0"/>
                  </a:lnTo>
                  <a:close/>
                </a:path>
              </a:pathLst>
            </a:custGeom>
            <a:blipFill>
              <a:blip r:embed="rId6"/>
              <a:stretch>
                <a:fillRect l="0" t="-201" r="0" b="-185"/>
              </a:stretch>
            </a:blipFill>
          </p:spPr>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4F0FF"/>
            </a:solidFill>
          </p:spPr>
        </p:sp>
      </p:grpSp>
      <p:grpSp>
        <p:nvGrpSpPr>
          <p:cNvPr name="Group 4" id="4"/>
          <p:cNvGrpSpPr/>
          <p:nvPr/>
        </p:nvGrpSpPr>
        <p:grpSpPr>
          <a:xfrm rot="0">
            <a:off x="16049019" y="9686925"/>
            <a:ext cx="2153256" cy="514350"/>
            <a:chOff x="0" y="0"/>
            <a:chExt cx="2871008" cy="685800"/>
          </a:xfrm>
        </p:grpSpPr>
        <p:sp>
          <p:nvSpPr>
            <p:cNvPr name="Freeform 5" id="5" descr="preencoded.png">
              <a:hlinkClick r:id="rId2"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3"/>
              <a:stretch>
                <a:fillRect l="0" t="0" r="-1" b="0"/>
              </a:stretch>
            </a:blipFill>
          </p:spPr>
        </p:sp>
      </p:grpSp>
      <p:grpSp>
        <p:nvGrpSpPr>
          <p:cNvPr name="Group 6" id="6"/>
          <p:cNvGrpSpPr/>
          <p:nvPr/>
        </p:nvGrpSpPr>
        <p:grpSpPr>
          <a:xfrm rot="0">
            <a:off x="11430000" y="0"/>
            <a:ext cx="6858000" cy="10287000"/>
            <a:chOff x="0" y="0"/>
            <a:chExt cx="9144000" cy="13716000"/>
          </a:xfrm>
        </p:grpSpPr>
        <p:sp>
          <p:nvSpPr>
            <p:cNvPr name="Freeform 7" id="7" descr="preencoded.png"/>
            <p:cNvSpPr/>
            <p:nvPr/>
          </p:nvSpPr>
          <p:spPr>
            <a:xfrm flipH="false" flipV="false" rot="0">
              <a:off x="0" y="0"/>
              <a:ext cx="9144000" cy="13716000"/>
            </a:xfrm>
            <a:custGeom>
              <a:avLst/>
              <a:gdLst/>
              <a:ahLst/>
              <a:cxnLst/>
              <a:rect r="r" b="b" t="t" l="l"/>
              <a:pathLst>
                <a:path h="13716000" w="9144000">
                  <a:moveTo>
                    <a:pt x="0" y="0"/>
                  </a:moveTo>
                  <a:lnTo>
                    <a:pt x="9144000" y="0"/>
                  </a:lnTo>
                  <a:lnTo>
                    <a:pt x="9144000" y="13716000"/>
                  </a:lnTo>
                  <a:lnTo>
                    <a:pt x="0" y="13716000"/>
                  </a:lnTo>
                  <a:lnTo>
                    <a:pt x="0" y="0"/>
                  </a:lnTo>
                  <a:close/>
                </a:path>
              </a:pathLst>
            </a:custGeom>
            <a:blipFill>
              <a:blip r:embed="rId4"/>
              <a:stretch>
                <a:fillRect l="0" t="0" r="0" b="0"/>
              </a:stretch>
            </a:blipFill>
          </p:spPr>
        </p:sp>
      </p:grpSp>
      <p:sp>
        <p:nvSpPr>
          <p:cNvPr name="TextBox 8" id="8"/>
          <p:cNvSpPr txBox="true"/>
          <p:nvPr/>
        </p:nvSpPr>
        <p:spPr>
          <a:xfrm rot="0">
            <a:off x="992238" y="2122735"/>
            <a:ext cx="5792092" cy="550664"/>
          </a:xfrm>
          <a:prstGeom prst="rect">
            <a:avLst/>
          </a:prstGeom>
        </p:spPr>
        <p:txBody>
          <a:bodyPr anchor="t" rtlCol="false" tIns="0" lIns="0" bIns="0" rIns="0">
            <a:spAutoFit/>
          </a:bodyPr>
          <a:lstStyle/>
          <a:p>
            <a:pPr algn="l">
              <a:lnSpc>
                <a:spcPts val="4125"/>
              </a:lnSpc>
            </a:pPr>
            <a:r>
              <a:rPr lang="en-US" b="true" sz="3312" u="sng">
                <a:solidFill>
                  <a:srgbClr val="403CCF"/>
                </a:solidFill>
                <a:latin typeface="Libre Baskerville Bold"/>
                <a:ea typeface="Libre Baskerville Bold"/>
                <a:cs typeface="Libre Baskerville Bold"/>
                <a:sym typeface="Libre Baskerville Bold"/>
              </a:rPr>
              <a:t>III) Bài toán trung chuyển</a:t>
            </a:r>
          </a:p>
        </p:txBody>
      </p:sp>
      <p:sp>
        <p:nvSpPr>
          <p:cNvPr name="TextBox 9" id="9"/>
          <p:cNvSpPr txBox="true"/>
          <p:nvPr/>
        </p:nvSpPr>
        <p:spPr>
          <a:xfrm rot="0">
            <a:off x="992238" y="2871193"/>
            <a:ext cx="9445526" cy="1446610"/>
          </a:xfrm>
          <a:prstGeom prst="rect">
            <a:avLst/>
          </a:prstGeom>
        </p:spPr>
        <p:txBody>
          <a:bodyPr anchor="t" rtlCol="false" tIns="0" lIns="0" bIns="0" rIns="0">
            <a:spAutoFit/>
          </a:bodyPr>
          <a:lstStyle/>
          <a:p>
            <a:pPr algn="l" marL="329902" indent="-164951" lvl="1">
              <a:lnSpc>
                <a:spcPts val="3562"/>
              </a:lnSpc>
              <a:buFont typeface="Arial"/>
              <a:buChar char="•"/>
            </a:pPr>
            <a:r>
              <a:rPr lang="en-US" sz="2187">
                <a:solidFill>
                  <a:srgbClr val="49495A"/>
                </a:solidFill>
                <a:latin typeface="Open Sans"/>
                <a:ea typeface="Open Sans"/>
                <a:cs typeface="Open Sans"/>
                <a:sym typeface="Open Sans"/>
              </a:rPr>
              <a:t>Vấn đề trung chuyển cho phép ta vận chuyển hàng hóa từ các nút gốc đến nút trung gian và đến nút đích, hoặc từ nút gốc này đến nút gốc khác, từ nút trung gian này đến nút trung gian khác,..</a:t>
            </a:r>
          </a:p>
        </p:txBody>
      </p:sp>
      <p:sp>
        <p:nvSpPr>
          <p:cNvPr name="TextBox 10" id="10"/>
          <p:cNvSpPr txBox="true"/>
          <p:nvPr/>
        </p:nvSpPr>
        <p:spPr>
          <a:xfrm rot="0">
            <a:off x="992238" y="4331196"/>
            <a:ext cx="9445526" cy="1446610"/>
          </a:xfrm>
          <a:prstGeom prst="rect">
            <a:avLst/>
          </a:prstGeom>
        </p:spPr>
        <p:txBody>
          <a:bodyPr anchor="t" rtlCol="false" tIns="0" lIns="0" bIns="0" rIns="0">
            <a:spAutoFit/>
          </a:bodyPr>
          <a:lstStyle/>
          <a:p>
            <a:pPr algn="l" marL="329902" indent="-164951" lvl="1">
              <a:lnSpc>
                <a:spcPts val="3562"/>
              </a:lnSpc>
              <a:buFont typeface="Arial"/>
              <a:buChar char="•"/>
            </a:pPr>
            <a:r>
              <a:rPr lang="en-US" sz="2187">
                <a:solidFill>
                  <a:srgbClr val="49495A"/>
                </a:solidFill>
                <a:latin typeface="Open Sans"/>
                <a:ea typeface="Open Sans"/>
                <a:cs typeface="Open Sans"/>
                <a:sym typeface="Open Sans"/>
              </a:rPr>
              <a:t>Mục tiêu của bài toán trung chuyển là xác định số lượng đơn vị sẽ được vận chuyển qua các cung trong mạng lưới phân phối để tất cả các yêu cầu đích đều hài lòng với chi phí vận chuyển tối thiểu.</a:t>
            </a:r>
          </a:p>
        </p:txBody>
      </p:sp>
      <p:sp>
        <p:nvSpPr>
          <p:cNvPr name="TextBox 11" id="11"/>
          <p:cNvSpPr txBox="true"/>
          <p:nvPr/>
        </p:nvSpPr>
        <p:spPr>
          <a:xfrm rot="0">
            <a:off x="992238" y="5791200"/>
            <a:ext cx="9445526" cy="2353866"/>
          </a:xfrm>
          <a:prstGeom prst="rect">
            <a:avLst/>
          </a:prstGeom>
        </p:spPr>
        <p:txBody>
          <a:bodyPr anchor="t" rtlCol="false" tIns="0" lIns="0" bIns="0" rIns="0">
            <a:spAutoFit/>
          </a:bodyPr>
          <a:lstStyle/>
          <a:p>
            <a:pPr algn="l" marL="329902" indent="-164951" lvl="1">
              <a:lnSpc>
                <a:spcPts val="3562"/>
              </a:lnSpc>
              <a:buFont typeface="Arial"/>
              <a:buChar char="•"/>
            </a:pPr>
            <a:r>
              <a:rPr lang="en-US" sz="2187">
                <a:solidFill>
                  <a:srgbClr val="49495A"/>
                </a:solidFill>
                <a:latin typeface="Open Sans"/>
                <a:ea typeface="Open Sans"/>
                <a:cs typeface="Open Sans"/>
                <a:sym typeface="Open Sans"/>
              </a:rPr>
              <a:t>Xem xét vấn đề mà công ty Ryan phải đối mặt. Ryan là một công ty điện tử với các cơ sở sản xuất ở Denver và Atlanta. Các thành phẩm sẽ được vận chuyển đến các kho ở thành phố Kansas và Louisville. Từ các kho trong khu vực công ty sẽ cung cấp cho các cửa hàng bán lẻ ở Detroit, Miami, Dallasvà New Orleans.</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4F0FF"/>
            </a:solidFill>
          </p:spPr>
        </p:sp>
      </p:grpSp>
      <p:grpSp>
        <p:nvGrpSpPr>
          <p:cNvPr name="Group 4" id="4"/>
          <p:cNvGrpSpPr/>
          <p:nvPr/>
        </p:nvGrpSpPr>
        <p:grpSpPr>
          <a:xfrm rot="0">
            <a:off x="16049019" y="9686925"/>
            <a:ext cx="2153256" cy="514350"/>
            <a:chOff x="0" y="0"/>
            <a:chExt cx="2871008" cy="685800"/>
          </a:xfrm>
        </p:grpSpPr>
        <p:sp>
          <p:nvSpPr>
            <p:cNvPr name="Freeform 5" id="5" descr="preencoded.png">
              <a:hlinkClick r:id="rId2"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3"/>
              <a:stretch>
                <a:fillRect l="0" t="0" r="-1" b="0"/>
              </a:stretch>
            </a:blipFill>
          </p:spPr>
        </p:sp>
      </p:grpSp>
      <p:grpSp>
        <p:nvGrpSpPr>
          <p:cNvPr name="Group 6" id="6"/>
          <p:cNvGrpSpPr/>
          <p:nvPr/>
        </p:nvGrpSpPr>
        <p:grpSpPr>
          <a:xfrm rot="0">
            <a:off x="2953791" y="1262657"/>
            <a:ext cx="12380416" cy="7761684"/>
            <a:chOff x="0" y="0"/>
            <a:chExt cx="16507222" cy="10348912"/>
          </a:xfrm>
        </p:grpSpPr>
        <p:sp>
          <p:nvSpPr>
            <p:cNvPr name="Freeform 7" id="7" descr="preencoded.png"/>
            <p:cNvSpPr/>
            <p:nvPr/>
          </p:nvSpPr>
          <p:spPr>
            <a:xfrm flipH="false" flipV="false" rot="0">
              <a:off x="0" y="0"/>
              <a:ext cx="16507206" cy="10348849"/>
            </a:xfrm>
            <a:custGeom>
              <a:avLst/>
              <a:gdLst/>
              <a:ahLst/>
              <a:cxnLst/>
              <a:rect r="r" b="b" t="t" l="l"/>
              <a:pathLst>
                <a:path h="10348849" w="16507206">
                  <a:moveTo>
                    <a:pt x="0" y="0"/>
                  </a:moveTo>
                  <a:lnTo>
                    <a:pt x="16507206" y="0"/>
                  </a:lnTo>
                  <a:lnTo>
                    <a:pt x="16507206" y="10348849"/>
                  </a:lnTo>
                  <a:lnTo>
                    <a:pt x="0" y="10348849"/>
                  </a:lnTo>
                  <a:lnTo>
                    <a:pt x="0" y="0"/>
                  </a:lnTo>
                  <a:close/>
                </a:path>
              </a:pathLst>
            </a:custGeom>
            <a:blipFill>
              <a:blip r:embed="rId4"/>
              <a:stretch>
                <a:fillRect l="0" t="0" r="0" b="0"/>
              </a:stretch>
            </a:blipFill>
          </p:spPr>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1"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4F0FF"/>
            </a:solidFill>
          </p:spPr>
        </p:sp>
      </p:grpSp>
      <p:grpSp>
        <p:nvGrpSpPr>
          <p:cNvPr name="Group 4" id="4"/>
          <p:cNvGrpSpPr/>
          <p:nvPr/>
        </p:nvGrpSpPr>
        <p:grpSpPr>
          <a:xfrm rot="0">
            <a:off x="16049019" y="9686925"/>
            <a:ext cx="2153256" cy="514350"/>
            <a:chOff x="0" y="0"/>
            <a:chExt cx="2871008" cy="685800"/>
          </a:xfrm>
        </p:grpSpPr>
        <p:sp>
          <p:nvSpPr>
            <p:cNvPr name="Freeform 5" id="5" descr="preencoded.png">
              <a:hlinkClick r:id="rId2"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3"/>
              <a:stretch>
                <a:fillRect l="0" t="0" r="-1" b="0"/>
              </a:stretch>
            </a:blipFill>
          </p:spPr>
        </p:sp>
      </p:grpSp>
      <p:sp>
        <p:nvSpPr>
          <p:cNvPr name="TextBox 6" id="6"/>
          <p:cNvSpPr txBox="true"/>
          <p:nvPr/>
        </p:nvSpPr>
        <p:spPr>
          <a:xfrm rot="0">
            <a:off x="915889" y="787004"/>
            <a:ext cx="16456224" cy="388862"/>
          </a:xfrm>
          <a:prstGeom prst="rect">
            <a:avLst/>
          </a:prstGeom>
        </p:spPr>
        <p:txBody>
          <a:bodyPr anchor="t" rtlCol="false" tIns="0" lIns="0" bIns="0" rIns="0">
            <a:spAutoFit/>
          </a:bodyPr>
          <a:lstStyle/>
          <a:p>
            <a:pPr algn="l" marL="301625" indent="-150813" lvl="1">
              <a:lnSpc>
                <a:spcPts val="3238"/>
              </a:lnSpc>
              <a:buFont typeface="Arial"/>
              <a:buChar char="•"/>
            </a:pPr>
            <a:r>
              <a:rPr lang="en-US" sz="2000">
                <a:solidFill>
                  <a:srgbClr val="49495A"/>
                </a:solidFill>
                <a:latin typeface="Open Sans"/>
                <a:ea typeface="Open Sans"/>
                <a:cs typeface="Open Sans"/>
                <a:sym typeface="Open Sans"/>
              </a:rPr>
              <a:t>Xây dựng mô hình lập trình tuyến tính của vấn đề trung chuyển.</a:t>
            </a:r>
          </a:p>
        </p:txBody>
      </p:sp>
      <p:sp>
        <p:nvSpPr>
          <p:cNvPr name="TextBox 7" id="7"/>
          <p:cNvSpPr txBox="true"/>
          <p:nvPr/>
        </p:nvSpPr>
        <p:spPr>
          <a:xfrm rot="0">
            <a:off x="915889" y="1250305"/>
            <a:ext cx="16456224" cy="388862"/>
          </a:xfrm>
          <a:prstGeom prst="rect">
            <a:avLst/>
          </a:prstGeom>
        </p:spPr>
        <p:txBody>
          <a:bodyPr anchor="t" rtlCol="false" tIns="0" lIns="0" bIns="0" rIns="0">
            <a:spAutoFit/>
          </a:bodyPr>
          <a:lstStyle/>
          <a:p>
            <a:pPr algn="l">
              <a:lnSpc>
                <a:spcPts val="3238"/>
              </a:lnSpc>
            </a:pPr>
            <a:r>
              <a:rPr lang="en-US" sz="2000">
                <a:solidFill>
                  <a:srgbClr val="49495A"/>
                </a:solidFill>
                <a:latin typeface="Open Sans"/>
                <a:ea typeface="Open Sans"/>
                <a:cs typeface="Open Sans"/>
                <a:sym typeface="Open Sans"/>
              </a:rPr>
              <a:t>Gọi xij biểu thị số lượng đơn vị được chuyển từ nút i sang nút j.</a:t>
            </a:r>
          </a:p>
        </p:txBody>
      </p:sp>
      <p:sp>
        <p:nvSpPr>
          <p:cNvPr name="TextBox 8" id="8"/>
          <p:cNvSpPr txBox="true"/>
          <p:nvPr/>
        </p:nvSpPr>
        <p:spPr>
          <a:xfrm rot="0">
            <a:off x="915889" y="1713607"/>
            <a:ext cx="16456224" cy="388862"/>
          </a:xfrm>
          <a:prstGeom prst="rect">
            <a:avLst/>
          </a:prstGeom>
        </p:spPr>
        <p:txBody>
          <a:bodyPr anchor="t" rtlCol="false" tIns="0" lIns="0" bIns="0" rIns="0">
            <a:spAutoFit/>
          </a:bodyPr>
          <a:lstStyle/>
          <a:p>
            <a:pPr algn="l">
              <a:lnSpc>
                <a:spcPts val="3238"/>
              </a:lnSpc>
            </a:pPr>
            <a:r>
              <a:rPr lang="en-US" sz="2000">
                <a:solidFill>
                  <a:srgbClr val="49495A"/>
                </a:solidFill>
                <a:latin typeface="Open Sans"/>
                <a:ea typeface="Open Sans"/>
                <a:cs typeface="Open Sans"/>
                <a:sym typeface="Open Sans"/>
              </a:rPr>
              <a:t>Bởi vì nguồn cung của nhà máy Denver à 600 nên ta có ràng buộc cung cấp:</a:t>
            </a:r>
          </a:p>
        </p:txBody>
      </p:sp>
      <p:grpSp>
        <p:nvGrpSpPr>
          <p:cNvPr name="Group 9" id="9"/>
          <p:cNvGrpSpPr/>
          <p:nvPr/>
        </p:nvGrpSpPr>
        <p:grpSpPr>
          <a:xfrm rot="0">
            <a:off x="915889" y="2286595"/>
            <a:ext cx="16456224" cy="296913"/>
            <a:chOff x="0" y="0"/>
            <a:chExt cx="21941632" cy="395883"/>
          </a:xfrm>
        </p:grpSpPr>
        <p:sp>
          <p:nvSpPr>
            <p:cNvPr name="Freeform 10" id="10" descr="preencoded.png"/>
            <p:cNvSpPr/>
            <p:nvPr/>
          </p:nvSpPr>
          <p:spPr>
            <a:xfrm flipH="false" flipV="false" rot="0">
              <a:off x="0" y="0"/>
              <a:ext cx="21941662" cy="395859"/>
            </a:xfrm>
            <a:custGeom>
              <a:avLst/>
              <a:gdLst/>
              <a:ahLst/>
              <a:cxnLst/>
              <a:rect r="r" b="b" t="t" l="l"/>
              <a:pathLst>
                <a:path h="395859" w="21941662">
                  <a:moveTo>
                    <a:pt x="0" y="0"/>
                  </a:moveTo>
                  <a:lnTo>
                    <a:pt x="21941662" y="0"/>
                  </a:lnTo>
                  <a:lnTo>
                    <a:pt x="21941662" y="395859"/>
                  </a:lnTo>
                  <a:lnTo>
                    <a:pt x="0" y="395859"/>
                  </a:lnTo>
                  <a:lnTo>
                    <a:pt x="0" y="0"/>
                  </a:lnTo>
                  <a:close/>
                </a:path>
              </a:pathLst>
            </a:custGeom>
            <a:blipFill>
              <a:blip r:embed="rId4"/>
              <a:stretch>
                <a:fillRect l="0" t="-1319" r="0" b="-1325"/>
              </a:stretch>
            </a:blipFill>
          </p:spPr>
        </p:sp>
      </p:grpSp>
      <p:sp>
        <p:nvSpPr>
          <p:cNvPr name="TextBox 11" id="11"/>
          <p:cNvSpPr txBox="true"/>
          <p:nvPr/>
        </p:nvSpPr>
        <p:spPr>
          <a:xfrm rot="0">
            <a:off x="915889" y="2712987"/>
            <a:ext cx="16456224" cy="388862"/>
          </a:xfrm>
          <a:prstGeom prst="rect">
            <a:avLst/>
          </a:prstGeom>
        </p:spPr>
        <p:txBody>
          <a:bodyPr anchor="t" rtlCol="false" tIns="0" lIns="0" bIns="0" rIns="0">
            <a:spAutoFit/>
          </a:bodyPr>
          <a:lstStyle/>
          <a:p>
            <a:pPr algn="l">
              <a:lnSpc>
                <a:spcPts val="3238"/>
              </a:lnSpc>
            </a:pPr>
            <a:r>
              <a:rPr lang="en-US" sz="2000">
                <a:solidFill>
                  <a:srgbClr val="49495A"/>
                </a:solidFill>
                <a:latin typeface="Open Sans"/>
                <a:ea typeface="Open Sans"/>
                <a:cs typeface="Open Sans"/>
                <a:sym typeface="Open Sans"/>
              </a:rPr>
              <a:t>Tương tự cho nhà máy Atlanta ta cũng có: x23+x24 ≤ 400</a:t>
            </a:r>
          </a:p>
        </p:txBody>
      </p:sp>
      <p:sp>
        <p:nvSpPr>
          <p:cNvPr name="TextBox 12" id="12"/>
          <p:cNvSpPr txBox="true"/>
          <p:nvPr/>
        </p:nvSpPr>
        <p:spPr>
          <a:xfrm rot="0">
            <a:off x="915889" y="3176290"/>
            <a:ext cx="16456224" cy="388862"/>
          </a:xfrm>
          <a:prstGeom prst="rect">
            <a:avLst/>
          </a:prstGeom>
        </p:spPr>
        <p:txBody>
          <a:bodyPr anchor="t" rtlCol="false" tIns="0" lIns="0" bIns="0" rIns="0">
            <a:spAutoFit/>
          </a:bodyPr>
          <a:lstStyle/>
          <a:p>
            <a:pPr algn="l">
              <a:lnSpc>
                <a:spcPts val="3238"/>
              </a:lnSpc>
            </a:pPr>
            <a:r>
              <a:rPr lang="en-US" sz="2000">
                <a:solidFill>
                  <a:srgbClr val="49495A"/>
                </a:solidFill>
                <a:latin typeface="Open Sans"/>
                <a:ea typeface="Open Sans"/>
                <a:cs typeface="Open Sans"/>
                <a:sym typeface="Open Sans"/>
              </a:rPr>
              <a:t>Số lượng đơn vị được vận chuyển ra khỏi nút 3 là:</a:t>
            </a:r>
          </a:p>
        </p:txBody>
      </p:sp>
      <p:grpSp>
        <p:nvGrpSpPr>
          <p:cNvPr name="Group 13" id="13"/>
          <p:cNvGrpSpPr/>
          <p:nvPr/>
        </p:nvGrpSpPr>
        <p:grpSpPr>
          <a:xfrm rot="0">
            <a:off x="915889" y="3749279"/>
            <a:ext cx="16456224" cy="296913"/>
            <a:chOff x="0" y="0"/>
            <a:chExt cx="21941632" cy="395883"/>
          </a:xfrm>
        </p:grpSpPr>
        <p:sp>
          <p:nvSpPr>
            <p:cNvPr name="Freeform 14" id="14" descr="preencoded.png"/>
            <p:cNvSpPr/>
            <p:nvPr/>
          </p:nvSpPr>
          <p:spPr>
            <a:xfrm flipH="false" flipV="false" rot="0">
              <a:off x="0" y="0"/>
              <a:ext cx="21941662" cy="395859"/>
            </a:xfrm>
            <a:custGeom>
              <a:avLst/>
              <a:gdLst/>
              <a:ahLst/>
              <a:cxnLst/>
              <a:rect r="r" b="b" t="t" l="l"/>
              <a:pathLst>
                <a:path h="395859" w="21941662">
                  <a:moveTo>
                    <a:pt x="0" y="0"/>
                  </a:moveTo>
                  <a:lnTo>
                    <a:pt x="21941662" y="0"/>
                  </a:lnTo>
                  <a:lnTo>
                    <a:pt x="21941662" y="395859"/>
                  </a:lnTo>
                  <a:lnTo>
                    <a:pt x="0" y="395859"/>
                  </a:lnTo>
                  <a:lnTo>
                    <a:pt x="0" y="0"/>
                  </a:lnTo>
                  <a:close/>
                </a:path>
              </a:pathLst>
            </a:custGeom>
            <a:blipFill>
              <a:blip r:embed="rId5"/>
              <a:stretch>
                <a:fillRect l="0" t="-1319" r="0" b="-1325"/>
              </a:stretch>
            </a:blipFill>
          </p:spPr>
        </p:sp>
      </p:grpSp>
      <p:sp>
        <p:nvSpPr>
          <p:cNvPr name="TextBox 15" id="15"/>
          <p:cNvSpPr txBox="true"/>
          <p:nvPr/>
        </p:nvSpPr>
        <p:spPr>
          <a:xfrm rot="0">
            <a:off x="915889" y="4175671"/>
            <a:ext cx="16456224" cy="388862"/>
          </a:xfrm>
          <a:prstGeom prst="rect">
            <a:avLst/>
          </a:prstGeom>
        </p:spPr>
        <p:txBody>
          <a:bodyPr anchor="t" rtlCol="false" tIns="0" lIns="0" bIns="0" rIns="0">
            <a:spAutoFit/>
          </a:bodyPr>
          <a:lstStyle/>
          <a:p>
            <a:pPr algn="l">
              <a:lnSpc>
                <a:spcPts val="3238"/>
              </a:lnSpc>
            </a:pPr>
            <a:r>
              <a:rPr lang="en-US" sz="2000">
                <a:solidFill>
                  <a:srgbClr val="49495A"/>
                </a:solidFill>
                <a:latin typeface="Open Sans"/>
                <a:ea typeface="Open Sans"/>
                <a:cs typeface="Open Sans"/>
                <a:sym typeface="Open Sans"/>
              </a:rPr>
              <a:t>Số lượng đơn vị được vận chuyển vào nút 3: X13+x23</a:t>
            </a:r>
          </a:p>
        </p:txBody>
      </p:sp>
      <p:grpSp>
        <p:nvGrpSpPr>
          <p:cNvPr name="Group 16" id="16"/>
          <p:cNvGrpSpPr/>
          <p:nvPr/>
        </p:nvGrpSpPr>
        <p:grpSpPr>
          <a:xfrm rot="0">
            <a:off x="915889" y="4748659"/>
            <a:ext cx="16456224" cy="296912"/>
            <a:chOff x="0" y="0"/>
            <a:chExt cx="21941632" cy="395883"/>
          </a:xfrm>
        </p:grpSpPr>
        <p:sp>
          <p:nvSpPr>
            <p:cNvPr name="Freeform 17" id="17" descr="preencoded.png"/>
            <p:cNvSpPr/>
            <p:nvPr/>
          </p:nvSpPr>
          <p:spPr>
            <a:xfrm flipH="false" flipV="false" rot="0">
              <a:off x="0" y="0"/>
              <a:ext cx="21941662" cy="395859"/>
            </a:xfrm>
            <a:custGeom>
              <a:avLst/>
              <a:gdLst/>
              <a:ahLst/>
              <a:cxnLst/>
              <a:rect r="r" b="b" t="t" l="l"/>
              <a:pathLst>
                <a:path h="395859" w="21941662">
                  <a:moveTo>
                    <a:pt x="0" y="0"/>
                  </a:moveTo>
                  <a:lnTo>
                    <a:pt x="21941662" y="0"/>
                  </a:lnTo>
                  <a:lnTo>
                    <a:pt x="21941662" y="395859"/>
                  </a:lnTo>
                  <a:lnTo>
                    <a:pt x="0" y="395859"/>
                  </a:lnTo>
                  <a:lnTo>
                    <a:pt x="0" y="0"/>
                  </a:lnTo>
                  <a:close/>
                </a:path>
              </a:pathLst>
            </a:custGeom>
            <a:blipFill>
              <a:blip r:embed="rId6"/>
              <a:stretch>
                <a:fillRect l="0" t="-1319" r="0" b="-1325"/>
              </a:stretch>
            </a:blipFill>
          </p:spPr>
        </p:sp>
      </p:grpSp>
      <p:sp>
        <p:nvSpPr>
          <p:cNvPr name="TextBox 18" id="18"/>
          <p:cNvSpPr txBox="true"/>
          <p:nvPr/>
        </p:nvSpPr>
        <p:spPr>
          <a:xfrm rot="0">
            <a:off x="915889" y="5175051"/>
            <a:ext cx="16456224" cy="388862"/>
          </a:xfrm>
          <a:prstGeom prst="rect">
            <a:avLst/>
          </a:prstGeom>
        </p:spPr>
        <p:txBody>
          <a:bodyPr anchor="t" rtlCol="false" tIns="0" lIns="0" bIns="0" rIns="0">
            <a:spAutoFit/>
          </a:bodyPr>
          <a:lstStyle/>
          <a:p>
            <a:pPr algn="l">
              <a:lnSpc>
                <a:spcPts val="3238"/>
              </a:lnSpc>
            </a:pPr>
            <a:r>
              <a:rPr lang="en-US" sz="2000">
                <a:solidFill>
                  <a:srgbClr val="49495A"/>
                </a:solidFill>
                <a:latin typeface="Open Sans"/>
                <a:ea typeface="Open Sans"/>
                <a:cs typeface="Open Sans"/>
                <a:sym typeface="Open Sans"/>
              </a:rPr>
              <a:t>Đặt tất cả các biến qua bên trái cung cấp ràng buộc tương ứng với nút 3, ta có:</a:t>
            </a:r>
          </a:p>
        </p:txBody>
      </p:sp>
      <p:grpSp>
        <p:nvGrpSpPr>
          <p:cNvPr name="Group 19" id="19"/>
          <p:cNvGrpSpPr/>
          <p:nvPr/>
        </p:nvGrpSpPr>
        <p:grpSpPr>
          <a:xfrm rot="0">
            <a:off x="915889" y="5748040"/>
            <a:ext cx="16456224" cy="296912"/>
            <a:chOff x="0" y="0"/>
            <a:chExt cx="21941632" cy="395883"/>
          </a:xfrm>
        </p:grpSpPr>
        <p:sp>
          <p:nvSpPr>
            <p:cNvPr name="Freeform 20" id="20" descr="preencoded.png"/>
            <p:cNvSpPr/>
            <p:nvPr/>
          </p:nvSpPr>
          <p:spPr>
            <a:xfrm flipH="false" flipV="false" rot="0">
              <a:off x="0" y="0"/>
              <a:ext cx="21941662" cy="395859"/>
            </a:xfrm>
            <a:custGeom>
              <a:avLst/>
              <a:gdLst/>
              <a:ahLst/>
              <a:cxnLst/>
              <a:rect r="r" b="b" t="t" l="l"/>
              <a:pathLst>
                <a:path h="395859" w="21941662">
                  <a:moveTo>
                    <a:pt x="0" y="0"/>
                  </a:moveTo>
                  <a:lnTo>
                    <a:pt x="21941662" y="0"/>
                  </a:lnTo>
                  <a:lnTo>
                    <a:pt x="21941662" y="395859"/>
                  </a:lnTo>
                  <a:lnTo>
                    <a:pt x="0" y="395859"/>
                  </a:lnTo>
                  <a:lnTo>
                    <a:pt x="0" y="0"/>
                  </a:lnTo>
                  <a:close/>
                </a:path>
              </a:pathLst>
            </a:custGeom>
            <a:blipFill>
              <a:blip r:embed="rId7"/>
              <a:stretch>
                <a:fillRect l="0" t="-1319" r="0" b="-1325"/>
              </a:stretch>
            </a:blipFill>
          </p:spPr>
        </p:sp>
      </p:grpSp>
      <p:sp>
        <p:nvSpPr>
          <p:cNvPr name="TextBox 21" id="21"/>
          <p:cNvSpPr txBox="true"/>
          <p:nvPr/>
        </p:nvSpPr>
        <p:spPr>
          <a:xfrm rot="0">
            <a:off x="915889" y="6174433"/>
            <a:ext cx="16456224" cy="388862"/>
          </a:xfrm>
          <a:prstGeom prst="rect">
            <a:avLst/>
          </a:prstGeom>
        </p:spPr>
        <p:txBody>
          <a:bodyPr anchor="t" rtlCol="false" tIns="0" lIns="0" bIns="0" rIns="0">
            <a:spAutoFit/>
          </a:bodyPr>
          <a:lstStyle/>
          <a:p>
            <a:pPr algn="l">
              <a:lnSpc>
                <a:spcPts val="3238"/>
              </a:lnSpc>
            </a:pPr>
            <a:r>
              <a:rPr lang="en-US" sz="2000">
                <a:solidFill>
                  <a:srgbClr val="49495A"/>
                </a:solidFill>
                <a:latin typeface="Open Sans"/>
                <a:ea typeface="Open Sans"/>
                <a:cs typeface="Open Sans"/>
                <a:sym typeface="Open Sans"/>
              </a:rPr>
              <a:t>Tương tự với nút 4:</a:t>
            </a:r>
          </a:p>
        </p:txBody>
      </p:sp>
      <p:grpSp>
        <p:nvGrpSpPr>
          <p:cNvPr name="Group 22" id="22"/>
          <p:cNvGrpSpPr/>
          <p:nvPr/>
        </p:nvGrpSpPr>
        <p:grpSpPr>
          <a:xfrm rot="0">
            <a:off x="915889" y="6747421"/>
            <a:ext cx="16456224" cy="296912"/>
            <a:chOff x="0" y="0"/>
            <a:chExt cx="21941632" cy="395883"/>
          </a:xfrm>
        </p:grpSpPr>
        <p:sp>
          <p:nvSpPr>
            <p:cNvPr name="Freeform 23" id="23" descr="preencoded.png"/>
            <p:cNvSpPr/>
            <p:nvPr/>
          </p:nvSpPr>
          <p:spPr>
            <a:xfrm flipH="false" flipV="false" rot="0">
              <a:off x="0" y="0"/>
              <a:ext cx="21941662" cy="395859"/>
            </a:xfrm>
            <a:custGeom>
              <a:avLst/>
              <a:gdLst/>
              <a:ahLst/>
              <a:cxnLst/>
              <a:rect r="r" b="b" t="t" l="l"/>
              <a:pathLst>
                <a:path h="395859" w="21941662">
                  <a:moveTo>
                    <a:pt x="0" y="0"/>
                  </a:moveTo>
                  <a:lnTo>
                    <a:pt x="21941662" y="0"/>
                  </a:lnTo>
                  <a:lnTo>
                    <a:pt x="21941662" y="395859"/>
                  </a:lnTo>
                  <a:lnTo>
                    <a:pt x="0" y="395859"/>
                  </a:lnTo>
                  <a:lnTo>
                    <a:pt x="0" y="0"/>
                  </a:lnTo>
                  <a:close/>
                </a:path>
              </a:pathLst>
            </a:custGeom>
            <a:blipFill>
              <a:blip r:embed="rId8"/>
              <a:stretch>
                <a:fillRect l="0" t="-1319" r="0" b="-1325"/>
              </a:stretch>
            </a:blipFill>
          </p:spPr>
        </p:sp>
      </p:grpSp>
      <p:sp>
        <p:nvSpPr>
          <p:cNvPr name="TextBox 24" id="24"/>
          <p:cNvSpPr txBox="true"/>
          <p:nvPr/>
        </p:nvSpPr>
        <p:spPr>
          <a:xfrm rot="0">
            <a:off x="915889" y="7173814"/>
            <a:ext cx="16456224" cy="388862"/>
          </a:xfrm>
          <a:prstGeom prst="rect">
            <a:avLst/>
          </a:prstGeom>
        </p:spPr>
        <p:txBody>
          <a:bodyPr anchor="t" rtlCol="false" tIns="0" lIns="0" bIns="0" rIns="0">
            <a:spAutoFit/>
          </a:bodyPr>
          <a:lstStyle/>
          <a:p>
            <a:pPr algn="l">
              <a:lnSpc>
                <a:spcPts val="3238"/>
              </a:lnSpc>
            </a:pPr>
            <a:r>
              <a:rPr lang="en-US" sz="2000">
                <a:solidFill>
                  <a:srgbClr val="49495A"/>
                </a:solidFill>
                <a:latin typeface="Open Sans"/>
                <a:ea typeface="Open Sans"/>
                <a:cs typeface="Open Sans"/>
                <a:sym typeface="Open Sans"/>
              </a:rPr>
              <a:t>Mà ta biết số lượng chuyển đến đích phải bằng nhu cầu, nên ta có</a:t>
            </a:r>
          </a:p>
        </p:txBody>
      </p:sp>
      <p:grpSp>
        <p:nvGrpSpPr>
          <p:cNvPr name="Group 25" id="25"/>
          <p:cNvGrpSpPr/>
          <p:nvPr/>
        </p:nvGrpSpPr>
        <p:grpSpPr>
          <a:xfrm rot="0">
            <a:off x="915889" y="7746801"/>
            <a:ext cx="16456224" cy="296912"/>
            <a:chOff x="0" y="0"/>
            <a:chExt cx="21941632" cy="395883"/>
          </a:xfrm>
        </p:grpSpPr>
        <p:sp>
          <p:nvSpPr>
            <p:cNvPr name="Freeform 26" id="26" descr="preencoded.png"/>
            <p:cNvSpPr/>
            <p:nvPr/>
          </p:nvSpPr>
          <p:spPr>
            <a:xfrm flipH="false" flipV="false" rot="0">
              <a:off x="0" y="0"/>
              <a:ext cx="21941662" cy="395859"/>
            </a:xfrm>
            <a:custGeom>
              <a:avLst/>
              <a:gdLst/>
              <a:ahLst/>
              <a:cxnLst/>
              <a:rect r="r" b="b" t="t" l="l"/>
              <a:pathLst>
                <a:path h="395859" w="21941662">
                  <a:moveTo>
                    <a:pt x="0" y="0"/>
                  </a:moveTo>
                  <a:lnTo>
                    <a:pt x="21941662" y="0"/>
                  </a:lnTo>
                  <a:lnTo>
                    <a:pt x="21941662" y="395859"/>
                  </a:lnTo>
                  <a:lnTo>
                    <a:pt x="0" y="395859"/>
                  </a:lnTo>
                  <a:lnTo>
                    <a:pt x="0" y="0"/>
                  </a:lnTo>
                  <a:close/>
                </a:path>
              </a:pathLst>
            </a:custGeom>
            <a:blipFill>
              <a:blip r:embed="rId9"/>
              <a:stretch>
                <a:fillRect l="0" t="-1319" r="0" b="-1325"/>
              </a:stretch>
            </a:blipFill>
          </p:spPr>
        </p:sp>
      </p:grpSp>
      <p:grpSp>
        <p:nvGrpSpPr>
          <p:cNvPr name="Group 27" id="27"/>
          <p:cNvGrpSpPr/>
          <p:nvPr/>
        </p:nvGrpSpPr>
        <p:grpSpPr>
          <a:xfrm rot="0">
            <a:off x="915889" y="8258919"/>
            <a:ext cx="16456224" cy="296912"/>
            <a:chOff x="0" y="0"/>
            <a:chExt cx="21941632" cy="395883"/>
          </a:xfrm>
        </p:grpSpPr>
        <p:sp>
          <p:nvSpPr>
            <p:cNvPr name="Freeform 28" id="28" descr="preencoded.png"/>
            <p:cNvSpPr/>
            <p:nvPr/>
          </p:nvSpPr>
          <p:spPr>
            <a:xfrm flipH="false" flipV="false" rot="0">
              <a:off x="0" y="0"/>
              <a:ext cx="21941662" cy="395859"/>
            </a:xfrm>
            <a:custGeom>
              <a:avLst/>
              <a:gdLst/>
              <a:ahLst/>
              <a:cxnLst/>
              <a:rect r="r" b="b" t="t" l="l"/>
              <a:pathLst>
                <a:path h="395859" w="21941662">
                  <a:moveTo>
                    <a:pt x="0" y="0"/>
                  </a:moveTo>
                  <a:lnTo>
                    <a:pt x="21941662" y="0"/>
                  </a:lnTo>
                  <a:lnTo>
                    <a:pt x="21941662" y="395859"/>
                  </a:lnTo>
                  <a:lnTo>
                    <a:pt x="0" y="395859"/>
                  </a:lnTo>
                  <a:lnTo>
                    <a:pt x="0" y="0"/>
                  </a:lnTo>
                  <a:close/>
                </a:path>
              </a:pathLst>
            </a:custGeom>
            <a:blipFill>
              <a:blip r:embed="rId10"/>
              <a:stretch>
                <a:fillRect l="0" t="-1319" r="0" b="-1325"/>
              </a:stretch>
            </a:blipFill>
          </p:spPr>
        </p:sp>
      </p:grpSp>
      <p:grpSp>
        <p:nvGrpSpPr>
          <p:cNvPr name="Group 29" id="29"/>
          <p:cNvGrpSpPr/>
          <p:nvPr/>
        </p:nvGrpSpPr>
        <p:grpSpPr>
          <a:xfrm rot="0">
            <a:off x="915889" y="8771036"/>
            <a:ext cx="16456224" cy="296912"/>
            <a:chOff x="0" y="0"/>
            <a:chExt cx="21941632" cy="395883"/>
          </a:xfrm>
        </p:grpSpPr>
        <p:sp>
          <p:nvSpPr>
            <p:cNvPr name="Freeform 30" id="30" descr="preencoded.png"/>
            <p:cNvSpPr/>
            <p:nvPr/>
          </p:nvSpPr>
          <p:spPr>
            <a:xfrm flipH="false" flipV="false" rot="0">
              <a:off x="0" y="0"/>
              <a:ext cx="21941662" cy="395859"/>
            </a:xfrm>
            <a:custGeom>
              <a:avLst/>
              <a:gdLst/>
              <a:ahLst/>
              <a:cxnLst/>
              <a:rect r="r" b="b" t="t" l="l"/>
              <a:pathLst>
                <a:path h="395859" w="21941662">
                  <a:moveTo>
                    <a:pt x="0" y="0"/>
                  </a:moveTo>
                  <a:lnTo>
                    <a:pt x="21941662" y="0"/>
                  </a:lnTo>
                  <a:lnTo>
                    <a:pt x="21941662" y="395859"/>
                  </a:lnTo>
                  <a:lnTo>
                    <a:pt x="0" y="395859"/>
                  </a:lnTo>
                  <a:lnTo>
                    <a:pt x="0" y="0"/>
                  </a:lnTo>
                  <a:close/>
                </a:path>
              </a:pathLst>
            </a:custGeom>
            <a:blipFill>
              <a:blip r:embed="rId11"/>
              <a:stretch>
                <a:fillRect l="0" t="-1319" r="0" b="-1325"/>
              </a:stretch>
            </a:blipFill>
          </p:spPr>
        </p:sp>
      </p:grpSp>
      <p:grpSp>
        <p:nvGrpSpPr>
          <p:cNvPr name="Group 31" id="31"/>
          <p:cNvGrpSpPr/>
          <p:nvPr/>
        </p:nvGrpSpPr>
        <p:grpSpPr>
          <a:xfrm rot="0">
            <a:off x="915889" y="9283154"/>
            <a:ext cx="16456224" cy="296912"/>
            <a:chOff x="0" y="0"/>
            <a:chExt cx="21941632" cy="395883"/>
          </a:xfrm>
        </p:grpSpPr>
        <p:sp>
          <p:nvSpPr>
            <p:cNvPr name="Freeform 32" id="32" descr="preencoded.png"/>
            <p:cNvSpPr/>
            <p:nvPr/>
          </p:nvSpPr>
          <p:spPr>
            <a:xfrm flipH="false" flipV="false" rot="0">
              <a:off x="0" y="0"/>
              <a:ext cx="21941662" cy="395859"/>
            </a:xfrm>
            <a:custGeom>
              <a:avLst/>
              <a:gdLst/>
              <a:ahLst/>
              <a:cxnLst/>
              <a:rect r="r" b="b" t="t" l="l"/>
              <a:pathLst>
                <a:path h="395859" w="21941662">
                  <a:moveTo>
                    <a:pt x="0" y="0"/>
                  </a:moveTo>
                  <a:lnTo>
                    <a:pt x="21941662" y="0"/>
                  </a:lnTo>
                  <a:lnTo>
                    <a:pt x="21941662" y="395859"/>
                  </a:lnTo>
                  <a:lnTo>
                    <a:pt x="0" y="395859"/>
                  </a:lnTo>
                  <a:lnTo>
                    <a:pt x="0" y="0"/>
                  </a:lnTo>
                  <a:close/>
                </a:path>
              </a:pathLst>
            </a:custGeom>
            <a:blipFill>
              <a:blip r:embed="rId12"/>
              <a:stretch>
                <a:fillRect l="0" t="-1319" r="0" b="-1325"/>
              </a:stretch>
            </a:blipFill>
          </p:spPr>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4F0FF"/>
            </a:solidFill>
          </p:spPr>
        </p:sp>
      </p:grpSp>
      <p:grpSp>
        <p:nvGrpSpPr>
          <p:cNvPr name="Group 4" id="4"/>
          <p:cNvGrpSpPr/>
          <p:nvPr/>
        </p:nvGrpSpPr>
        <p:grpSpPr>
          <a:xfrm rot="0">
            <a:off x="16049019" y="9686925"/>
            <a:ext cx="2153256" cy="514350"/>
            <a:chOff x="0" y="0"/>
            <a:chExt cx="2871008" cy="685800"/>
          </a:xfrm>
        </p:grpSpPr>
        <p:sp>
          <p:nvSpPr>
            <p:cNvPr name="Freeform 5" id="5" descr="preencoded.png">
              <a:hlinkClick r:id="rId2"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3"/>
              <a:stretch>
                <a:fillRect l="0" t="0" r="-1" b="0"/>
              </a:stretch>
            </a:blipFill>
          </p:spPr>
        </p:sp>
      </p:grpSp>
      <p:grpSp>
        <p:nvGrpSpPr>
          <p:cNvPr name="Group 6" id="6"/>
          <p:cNvGrpSpPr/>
          <p:nvPr/>
        </p:nvGrpSpPr>
        <p:grpSpPr>
          <a:xfrm rot="0">
            <a:off x="987475" y="1311920"/>
            <a:ext cx="16313051" cy="4839891"/>
            <a:chOff x="0" y="0"/>
            <a:chExt cx="21750735" cy="6453188"/>
          </a:xfrm>
        </p:grpSpPr>
        <p:sp>
          <p:nvSpPr>
            <p:cNvPr name="Freeform 7" id="7"/>
            <p:cNvSpPr/>
            <p:nvPr/>
          </p:nvSpPr>
          <p:spPr>
            <a:xfrm flipH="false" flipV="false" rot="0">
              <a:off x="0" y="0"/>
              <a:ext cx="21750655" cy="6453124"/>
            </a:xfrm>
            <a:custGeom>
              <a:avLst/>
              <a:gdLst/>
              <a:ahLst/>
              <a:cxnLst/>
              <a:rect r="r" b="b" t="t" l="l"/>
              <a:pathLst>
                <a:path h="6453124" w="21750655">
                  <a:moveTo>
                    <a:pt x="0" y="43180"/>
                  </a:moveTo>
                  <a:cubicBezTo>
                    <a:pt x="0" y="19304"/>
                    <a:pt x="19431" y="0"/>
                    <a:pt x="43180" y="0"/>
                  </a:cubicBezTo>
                  <a:lnTo>
                    <a:pt x="21707475" y="0"/>
                  </a:lnTo>
                  <a:lnTo>
                    <a:pt x="21707475" y="6350"/>
                  </a:lnTo>
                  <a:lnTo>
                    <a:pt x="21707475" y="0"/>
                  </a:lnTo>
                  <a:cubicBezTo>
                    <a:pt x="21731351" y="0"/>
                    <a:pt x="21750655" y="19304"/>
                    <a:pt x="21750655" y="43180"/>
                  </a:cubicBezTo>
                  <a:lnTo>
                    <a:pt x="21744305" y="43180"/>
                  </a:lnTo>
                  <a:lnTo>
                    <a:pt x="21750655" y="43180"/>
                  </a:lnTo>
                  <a:lnTo>
                    <a:pt x="21750655" y="6409944"/>
                  </a:lnTo>
                  <a:lnTo>
                    <a:pt x="21744305" y="6409944"/>
                  </a:lnTo>
                  <a:lnTo>
                    <a:pt x="21750655" y="6409944"/>
                  </a:lnTo>
                  <a:cubicBezTo>
                    <a:pt x="21750655" y="6433820"/>
                    <a:pt x="21731224" y="6453124"/>
                    <a:pt x="21707475" y="6453124"/>
                  </a:cubicBezTo>
                  <a:lnTo>
                    <a:pt x="21707475" y="6446774"/>
                  </a:lnTo>
                  <a:lnTo>
                    <a:pt x="21707475" y="6453124"/>
                  </a:lnTo>
                  <a:lnTo>
                    <a:pt x="43180" y="6453124"/>
                  </a:lnTo>
                  <a:lnTo>
                    <a:pt x="43180" y="6446774"/>
                  </a:lnTo>
                  <a:lnTo>
                    <a:pt x="43180" y="6453124"/>
                  </a:lnTo>
                  <a:cubicBezTo>
                    <a:pt x="19304" y="6453124"/>
                    <a:pt x="0" y="6433820"/>
                    <a:pt x="0" y="6409944"/>
                  </a:cubicBezTo>
                  <a:lnTo>
                    <a:pt x="0" y="43180"/>
                  </a:lnTo>
                  <a:lnTo>
                    <a:pt x="6350" y="43180"/>
                  </a:lnTo>
                  <a:lnTo>
                    <a:pt x="0" y="43180"/>
                  </a:lnTo>
                  <a:moveTo>
                    <a:pt x="12700" y="43180"/>
                  </a:moveTo>
                  <a:lnTo>
                    <a:pt x="12700" y="6409944"/>
                  </a:lnTo>
                  <a:lnTo>
                    <a:pt x="6350" y="6409944"/>
                  </a:lnTo>
                  <a:lnTo>
                    <a:pt x="12700" y="6409944"/>
                  </a:lnTo>
                  <a:cubicBezTo>
                    <a:pt x="12700" y="6426835"/>
                    <a:pt x="26416" y="6440424"/>
                    <a:pt x="43180" y="6440424"/>
                  </a:cubicBezTo>
                  <a:lnTo>
                    <a:pt x="21707475" y="6440424"/>
                  </a:lnTo>
                  <a:cubicBezTo>
                    <a:pt x="21724365" y="6440424"/>
                    <a:pt x="21737955" y="6426708"/>
                    <a:pt x="21737955" y="6409944"/>
                  </a:cubicBezTo>
                  <a:lnTo>
                    <a:pt x="21737955" y="43180"/>
                  </a:lnTo>
                  <a:cubicBezTo>
                    <a:pt x="21737955" y="26289"/>
                    <a:pt x="21724240" y="12700"/>
                    <a:pt x="21707475" y="12700"/>
                  </a:cubicBezTo>
                  <a:lnTo>
                    <a:pt x="43180" y="12700"/>
                  </a:lnTo>
                  <a:lnTo>
                    <a:pt x="43180" y="6350"/>
                  </a:lnTo>
                  <a:lnTo>
                    <a:pt x="43180" y="12700"/>
                  </a:lnTo>
                  <a:cubicBezTo>
                    <a:pt x="26416" y="12700"/>
                    <a:pt x="12700" y="26416"/>
                    <a:pt x="12700" y="43180"/>
                  </a:cubicBezTo>
                  <a:close/>
                </a:path>
              </a:pathLst>
            </a:custGeom>
            <a:solidFill>
              <a:srgbClr val="000000">
                <a:alpha val="392"/>
              </a:srgbClr>
            </a:solidFill>
          </p:spPr>
        </p:sp>
      </p:grpSp>
      <p:grpSp>
        <p:nvGrpSpPr>
          <p:cNvPr name="Group 8" id="8"/>
          <p:cNvGrpSpPr/>
          <p:nvPr/>
        </p:nvGrpSpPr>
        <p:grpSpPr>
          <a:xfrm rot="0">
            <a:off x="1001762" y="1326207"/>
            <a:ext cx="16284476" cy="534591"/>
            <a:chOff x="0" y="0"/>
            <a:chExt cx="21712635" cy="712788"/>
          </a:xfrm>
        </p:grpSpPr>
        <p:sp>
          <p:nvSpPr>
            <p:cNvPr name="Freeform 9" id="9"/>
            <p:cNvSpPr/>
            <p:nvPr/>
          </p:nvSpPr>
          <p:spPr>
            <a:xfrm flipH="false" flipV="false" rot="0">
              <a:off x="0" y="0"/>
              <a:ext cx="21712682" cy="712851"/>
            </a:xfrm>
            <a:custGeom>
              <a:avLst/>
              <a:gdLst/>
              <a:ahLst/>
              <a:cxnLst/>
              <a:rect r="r" b="b" t="t" l="l"/>
              <a:pathLst>
                <a:path h="712851" w="21712682">
                  <a:moveTo>
                    <a:pt x="0" y="0"/>
                  </a:moveTo>
                  <a:lnTo>
                    <a:pt x="21712682" y="0"/>
                  </a:lnTo>
                  <a:lnTo>
                    <a:pt x="21712682" y="712851"/>
                  </a:lnTo>
                  <a:lnTo>
                    <a:pt x="0" y="712851"/>
                  </a:lnTo>
                  <a:close/>
                </a:path>
              </a:pathLst>
            </a:custGeom>
            <a:solidFill>
              <a:srgbClr val="FFFFFF">
                <a:alpha val="0"/>
              </a:srgbClr>
            </a:solidFill>
          </p:spPr>
        </p:sp>
      </p:grpSp>
      <p:sp>
        <p:nvSpPr>
          <p:cNvPr name="TextBox 10" id="10"/>
          <p:cNvSpPr txBox="true"/>
          <p:nvPr/>
        </p:nvSpPr>
        <p:spPr>
          <a:xfrm rot="0">
            <a:off x="1186606" y="1389012"/>
            <a:ext cx="543520"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Min</a:t>
            </a:r>
          </a:p>
        </p:txBody>
      </p:sp>
      <p:sp>
        <p:nvSpPr>
          <p:cNvPr name="TextBox 11" id="11"/>
          <p:cNvSpPr txBox="true"/>
          <p:nvPr/>
        </p:nvSpPr>
        <p:spPr>
          <a:xfrm rot="0">
            <a:off x="3024931" y="1389012"/>
            <a:ext cx="538758"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+3x</a:t>
            </a:r>
            <a:r>
              <a:rPr lang="en-US" sz="1437" i="true">
                <a:solidFill>
                  <a:srgbClr val="49495A"/>
                </a:solidFill>
                <a:latin typeface="Open Sans Italics"/>
                <a:ea typeface="Open Sans Italics"/>
                <a:cs typeface="Open Sans Italics"/>
                <a:sym typeface="Open Sans Italics"/>
              </a:rPr>
              <a:t>_{14}</a:t>
            </a:r>
          </a:p>
        </p:txBody>
      </p:sp>
      <p:sp>
        <p:nvSpPr>
          <p:cNvPr name="TextBox 12" id="12"/>
          <p:cNvSpPr txBox="true"/>
          <p:nvPr/>
        </p:nvSpPr>
        <p:spPr>
          <a:xfrm rot="0">
            <a:off x="3941712" y="1389012"/>
            <a:ext cx="538758"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+3x</a:t>
            </a:r>
            <a:r>
              <a:rPr lang="en-US" sz="1437" i="true">
                <a:solidFill>
                  <a:srgbClr val="49495A"/>
                </a:solidFill>
                <a:latin typeface="Open Sans Italics"/>
                <a:ea typeface="Open Sans Italics"/>
                <a:cs typeface="Open Sans Italics"/>
                <a:sym typeface="Open Sans Italics"/>
              </a:rPr>
              <a:t>_{23}</a:t>
            </a:r>
          </a:p>
        </p:txBody>
      </p:sp>
      <p:sp>
        <p:nvSpPr>
          <p:cNvPr name="TextBox 13" id="13"/>
          <p:cNvSpPr txBox="true"/>
          <p:nvPr/>
        </p:nvSpPr>
        <p:spPr>
          <a:xfrm rot="0">
            <a:off x="4858494" y="1389012"/>
            <a:ext cx="538758"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+1x</a:t>
            </a:r>
            <a:r>
              <a:rPr lang="en-US" sz="1437" i="true">
                <a:solidFill>
                  <a:srgbClr val="49495A"/>
                </a:solidFill>
                <a:latin typeface="Open Sans Italics"/>
                <a:ea typeface="Open Sans Italics"/>
                <a:cs typeface="Open Sans Italics"/>
                <a:sym typeface="Open Sans Italics"/>
              </a:rPr>
              <a:t>_{24}</a:t>
            </a:r>
          </a:p>
        </p:txBody>
      </p:sp>
      <p:sp>
        <p:nvSpPr>
          <p:cNvPr name="TextBox 14" id="14"/>
          <p:cNvSpPr txBox="true"/>
          <p:nvPr/>
        </p:nvSpPr>
        <p:spPr>
          <a:xfrm rot="0">
            <a:off x="5775275" y="1389012"/>
            <a:ext cx="538758"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+2x</a:t>
            </a:r>
            <a:r>
              <a:rPr lang="en-US" sz="1437" i="true">
                <a:solidFill>
                  <a:srgbClr val="49495A"/>
                </a:solidFill>
                <a:latin typeface="Open Sans Italics"/>
                <a:ea typeface="Open Sans Italics"/>
                <a:cs typeface="Open Sans Italics"/>
                <a:sym typeface="Open Sans Italics"/>
              </a:rPr>
              <a:t>_{35}</a:t>
            </a:r>
          </a:p>
        </p:txBody>
      </p:sp>
      <p:sp>
        <p:nvSpPr>
          <p:cNvPr name="TextBox 15" id="15"/>
          <p:cNvSpPr txBox="true"/>
          <p:nvPr/>
        </p:nvSpPr>
        <p:spPr>
          <a:xfrm rot="0">
            <a:off x="6692056" y="1389012"/>
            <a:ext cx="538758"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+6x</a:t>
            </a:r>
            <a:r>
              <a:rPr lang="en-US" sz="1437" i="true">
                <a:solidFill>
                  <a:srgbClr val="49495A"/>
                </a:solidFill>
                <a:latin typeface="Open Sans Italics"/>
                <a:ea typeface="Open Sans Italics"/>
                <a:cs typeface="Open Sans Italics"/>
                <a:sym typeface="Open Sans Italics"/>
              </a:rPr>
              <a:t>_{36}</a:t>
            </a:r>
          </a:p>
        </p:txBody>
      </p:sp>
      <p:sp>
        <p:nvSpPr>
          <p:cNvPr name="TextBox 16" id="16"/>
          <p:cNvSpPr txBox="true"/>
          <p:nvPr/>
        </p:nvSpPr>
        <p:spPr>
          <a:xfrm rot="0">
            <a:off x="7608837" y="1389012"/>
            <a:ext cx="538758"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+3x</a:t>
            </a:r>
            <a:r>
              <a:rPr lang="en-US" sz="1437" i="true">
                <a:solidFill>
                  <a:srgbClr val="49495A"/>
                </a:solidFill>
                <a:latin typeface="Open Sans Italics"/>
                <a:ea typeface="Open Sans Italics"/>
                <a:cs typeface="Open Sans Italics"/>
                <a:sym typeface="Open Sans Italics"/>
              </a:rPr>
              <a:t>_{37}</a:t>
            </a:r>
          </a:p>
        </p:txBody>
      </p:sp>
      <p:sp>
        <p:nvSpPr>
          <p:cNvPr name="TextBox 17" id="17"/>
          <p:cNvSpPr txBox="true"/>
          <p:nvPr/>
        </p:nvSpPr>
        <p:spPr>
          <a:xfrm rot="0">
            <a:off x="8525619" y="1389012"/>
            <a:ext cx="537121"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+6x</a:t>
            </a:r>
            <a:r>
              <a:rPr lang="en-US" sz="1437" i="true">
                <a:solidFill>
                  <a:srgbClr val="49495A"/>
                </a:solidFill>
                <a:latin typeface="Open Sans Italics"/>
                <a:ea typeface="Open Sans Italics"/>
                <a:cs typeface="Open Sans Italics"/>
                <a:sym typeface="Open Sans Italics"/>
              </a:rPr>
              <a:t>_{38}</a:t>
            </a:r>
          </a:p>
        </p:txBody>
      </p:sp>
      <p:sp>
        <p:nvSpPr>
          <p:cNvPr name="TextBox 18" id="18"/>
          <p:cNvSpPr txBox="true"/>
          <p:nvPr/>
        </p:nvSpPr>
        <p:spPr>
          <a:xfrm rot="0">
            <a:off x="9440764" y="1389012"/>
            <a:ext cx="537121"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+4x</a:t>
            </a:r>
            <a:r>
              <a:rPr lang="en-US" sz="1437" i="true">
                <a:solidFill>
                  <a:srgbClr val="49495A"/>
                </a:solidFill>
                <a:latin typeface="Open Sans Italics"/>
                <a:ea typeface="Open Sans Italics"/>
                <a:cs typeface="Open Sans Italics"/>
                <a:sym typeface="Open Sans Italics"/>
              </a:rPr>
              <a:t>_{45}</a:t>
            </a:r>
          </a:p>
        </p:txBody>
      </p:sp>
      <p:sp>
        <p:nvSpPr>
          <p:cNvPr name="TextBox 19" id="19"/>
          <p:cNvSpPr txBox="true"/>
          <p:nvPr/>
        </p:nvSpPr>
        <p:spPr>
          <a:xfrm rot="0">
            <a:off x="10355908" y="1389012"/>
            <a:ext cx="537121"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+4x</a:t>
            </a:r>
            <a:r>
              <a:rPr lang="en-US" sz="1437" i="true">
                <a:solidFill>
                  <a:srgbClr val="49495A"/>
                </a:solidFill>
                <a:latin typeface="Open Sans Italics"/>
                <a:ea typeface="Open Sans Italics"/>
                <a:cs typeface="Open Sans Italics"/>
                <a:sym typeface="Open Sans Italics"/>
              </a:rPr>
              <a:t>_{46}</a:t>
            </a:r>
          </a:p>
        </p:txBody>
      </p:sp>
      <p:sp>
        <p:nvSpPr>
          <p:cNvPr name="TextBox 20" id="20"/>
          <p:cNvSpPr txBox="true"/>
          <p:nvPr/>
        </p:nvSpPr>
        <p:spPr>
          <a:xfrm rot="0">
            <a:off x="11271051" y="1389012"/>
            <a:ext cx="537121"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+6x</a:t>
            </a:r>
            <a:r>
              <a:rPr lang="en-US" sz="1437" i="true">
                <a:solidFill>
                  <a:srgbClr val="49495A"/>
                </a:solidFill>
                <a:latin typeface="Open Sans Italics"/>
                <a:ea typeface="Open Sans Italics"/>
                <a:cs typeface="Open Sans Italics"/>
                <a:sym typeface="Open Sans Italics"/>
              </a:rPr>
              <a:t>_{47}</a:t>
            </a:r>
          </a:p>
        </p:txBody>
      </p:sp>
      <p:sp>
        <p:nvSpPr>
          <p:cNvPr name="TextBox 21" id="21"/>
          <p:cNvSpPr txBox="true"/>
          <p:nvPr/>
        </p:nvSpPr>
        <p:spPr>
          <a:xfrm rot="0">
            <a:off x="12186196" y="1389012"/>
            <a:ext cx="537121"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+5x</a:t>
            </a:r>
            <a:r>
              <a:rPr lang="en-US" sz="1437" i="true">
                <a:solidFill>
                  <a:srgbClr val="49495A"/>
                </a:solidFill>
                <a:latin typeface="Open Sans Italics"/>
                <a:ea typeface="Open Sans Italics"/>
                <a:cs typeface="Open Sans Italics"/>
                <a:sym typeface="Open Sans Italics"/>
              </a:rPr>
              <a:t>_{48}</a:t>
            </a:r>
          </a:p>
        </p:txBody>
      </p:sp>
      <p:grpSp>
        <p:nvGrpSpPr>
          <p:cNvPr name="Group 22" id="22"/>
          <p:cNvGrpSpPr/>
          <p:nvPr/>
        </p:nvGrpSpPr>
        <p:grpSpPr>
          <a:xfrm rot="0">
            <a:off x="1001762" y="1860797"/>
            <a:ext cx="16284476" cy="534591"/>
            <a:chOff x="0" y="0"/>
            <a:chExt cx="21712635" cy="712788"/>
          </a:xfrm>
        </p:grpSpPr>
        <p:sp>
          <p:nvSpPr>
            <p:cNvPr name="Freeform 23" id="23"/>
            <p:cNvSpPr/>
            <p:nvPr/>
          </p:nvSpPr>
          <p:spPr>
            <a:xfrm flipH="false" flipV="false" rot="0">
              <a:off x="0" y="0"/>
              <a:ext cx="21712682" cy="712851"/>
            </a:xfrm>
            <a:custGeom>
              <a:avLst/>
              <a:gdLst/>
              <a:ahLst/>
              <a:cxnLst/>
              <a:rect r="r" b="b" t="t" l="l"/>
              <a:pathLst>
                <a:path h="712851" w="21712682">
                  <a:moveTo>
                    <a:pt x="0" y="0"/>
                  </a:moveTo>
                  <a:lnTo>
                    <a:pt x="21712682" y="0"/>
                  </a:lnTo>
                  <a:lnTo>
                    <a:pt x="21712682" y="712851"/>
                  </a:lnTo>
                  <a:lnTo>
                    <a:pt x="0" y="712851"/>
                  </a:lnTo>
                  <a:close/>
                </a:path>
              </a:pathLst>
            </a:custGeom>
            <a:solidFill>
              <a:srgbClr val="000000">
                <a:alpha val="0"/>
              </a:srgbClr>
            </a:solidFill>
          </p:spPr>
        </p:sp>
      </p:grpSp>
      <p:sp>
        <p:nvSpPr>
          <p:cNvPr name="TextBox 24" id="24"/>
          <p:cNvSpPr txBox="true"/>
          <p:nvPr/>
        </p:nvSpPr>
        <p:spPr>
          <a:xfrm rot="0">
            <a:off x="1186606" y="1923604"/>
            <a:ext cx="543520"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s.t</a:t>
            </a:r>
          </a:p>
        </p:txBody>
      </p:sp>
      <p:sp>
        <p:nvSpPr>
          <p:cNvPr name="TextBox 25" id="25"/>
          <p:cNvSpPr txBox="true"/>
          <p:nvPr/>
        </p:nvSpPr>
        <p:spPr>
          <a:xfrm rot="0">
            <a:off x="2108150" y="1923604"/>
            <a:ext cx="538758"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x</a:t>
            </a:r>
            <a:r>
              <a:rPr lang="en-US" sz="1437" i="true">
                <a:solidFill>
                  <a:srgbClr val="49495A"/>
                </a:solidFill>
                <a:latin typeface="Open Sans Italics"/>
                <a:ea typeface="Open Sans Italics"/>
                <a:cs typeface="Open Sans Italics"/>
                <a:sym typeface="Open Sans Italics"/>
              </a:rPr>
              <a:t>_{13}</a:t>
            </a:r>
          </a:p>
        </p:txBody>
      </p:sp>
      <p:sp>
        <p:nvSpPr>
          <p:cNvPr name="TextBox 26" id="26"/>
          <p:cNvSpPr txBox="true"/>
          <p:nvPr/>
        </p:nvSpPr>
        <p:spPr>
          <a:xfrm rot="0">
            <a:off x="3024931" y="1923604"/>
            <a:ext cx="538758"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+x</a:t>
            </a:r>
            <a:r>
              <a:rPr lang="en-US" sz="1437" i="true">
                <a:solidFill>
                  <a:srgbClr val="49495A"/>
                </a:solidFill>
                <a:latin typeface="Open Sans Italics"/>
                <a:ea typeface="Open Sans Italics"/>
                <a:cs typeface="Open Sans Italics"/>
                <a:sym typeface="Open Sans Italics"/>
              </a:rPr>
              <a:t>_{14}</a:t>
            </a:r>
          </a:p>
        </p:txBody>
      </p:sp>
      <p:sp>
        <p:nvSpPr>
          <p:cNvPr name="TextBox 27" id="27"/>
          <p:cNvSpPr txBox="true"/>
          <p:nvPr/>
        </p:nvSpPr>
        <p:spPr>
          <a:xfrm rot="0">
            <a:off x="13101340" y="1923604"/>
            <a:ext cx="537121"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 600</a:t>
            </a:r>
          </a:p>
        </p:txBody>
      </p:sp>
      <p:sp>
        <p:nvSpPr>
          <p:cNvPr name="TextBox 28" id="28"/>
          <p:cNvSpPr txBox="true"/>
          <p:nvPr/>
        </p:nvSpPr>
        <p:spPr>
          <a:xfrm rot="0">
            <a:off x="15745866" y="1923604"/>
            <a:ext cx="1356122" cy="646510"/>
          </a:xfrm>
          <a:prstGeom prst="rect">
            <a:avLst/>
          </a:prstGeom>
        </p:spPr>
        <p:txBody>
          <a:bodyPr anchor="t" rtlCol="false" tIns="0" lIns="0" bIns="0" rIns="0">
            <a:spAutoFit/>
          </a:bodyPr>
          <a:lstStyle/>
          <a:p>
            <a:pPr algn="ctr">
              <a:lnSpc>
                <a:spcPts val="2312"/>
              </a:lnSpc>
            </a:pPr>
            <a:r>
              <a:rPr lang="en-US" sz="1437">
                <a:solidFill>
                  <a:srgbClr val="49495A"/>
                </a:solidFill>
                <a:latin typeface="Open Sans"/>
                <a:ea typeface="Open Sans"/>
                <a:cs typeface="Open Sans"/>
                <a:sym typeface="Open Sans"/>
              </a:rPr>
              <a:t>Ràng buộc nút gốc</a:t>
            </a:r>
          </a:p>
        </p:txBody>
      </p:sp>
      <p:grpSp>
        <p:nvGrpSpPr>
          <p:cNvPr name="Group 29" id="29"/>
          <p:cNvGrpSpPr/>
          <p:nvPr/>
        </p:nvGrpSpPr>
        <p:grpSpPr>
          <a:xfrm rot="0">
            <a:off x="1001762" y="2395389"/>
            <a:ext cx="16284476" cy="534591"/>
            <a:chOff x="0" y="0"/>
            <a:chExt cx="21712635" cy="712788"/>
          </a:xfrm>
        </p:grpSpPr>
        <p:sp>
          <p:nvSpPr>
            <p:cNvPr name="Freeform 30" id="30"/>
            <p:cNvSpPr/>
            <p:nvPr/>
          </p:nvSpPr>
          <p:spPr>
            <a:xfrm flipH="false" flipV="false" rot="0">
              <a:off x="0" y="0"/>
              <a:ext cx="21712682" cy="712851"/>
            </a:xfrm>
            <a:custGeom>
              <a:avLst/>
              <a:gdLst/>
              <a:ahLst/>
              <a:cxnLst/>
              <a:rect r="r" b="b" t="t" l="l"/>
              <a:pathLst>
                <a:path h="712851" w="21712682">
                  <a:moveTo>
                    <a:pt x="0" y="0"/>
                  </a:moveTo>
                  <a:lnTo>
                    <a:pt x="21712682" y="0"/>
                  </a:lnTo>
                  <a:lnTo>
                    <a:pt x="21712682" y="712851"/>
                  </a:lnTo>
                  <a:lnTo>
                    <a:pt x="0" y="712851"/>
                  </a:lnTo>
                  <a:close/>
                </a:path>
              </a:pathLst>
            </a:custGeom>
            <a:solidFill>
              <a:srgbClr val="FFFFFF">
                <a:alpha val="0"/>
              </a:srgbClr>
            </a:solidFill>
          </p:spPr>
        </p:sp>
      </p:grpSp>
      <p:sp>
        <p:nvSpPr>
          <p:cNvPr name="TextBox 31" id="31"/>
          <p:cNvSpPr txBox="true"/>
          <p:nvPr/>
        </p:nvSpPr>
        <p:spPr>
          <a:xfrm rot="0">
            <a:off x="3941712" y="2458194"/>
            <a:ext cx="538758"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x</a:t>
            </a:r>
            <a:r>
              <a:rPr lang="en-US" sz="1437" i="true">
                <a:solidFill>
                  <a:srgbClr val="49495A"/>
                </a:solidFill>
                <a:latin typeface="Open Sans Italics"/>
                <a:ea typeface="Open Sans Italics"/>
                <a:cs typeface="Open Sans Italics"/>
                <a:sym typeface="Open Sans Italics"/>
              </a:rPr>
              <a:t>_{23}</a:t>
            </a:r>
          </a:p>
        </p:txBody>
      </p:sp>
      <p:sp>
        <p:nvSpPr>
          <p:cNvPr name="TextBox 32" id="32"/>
          <p:cNvSpPr txBox="true"/>
          <p:nvPr/>
        </p:nvSpPr>
        <p:spPr>
          <a:xfrm rot="0">
            <a:off x="4858494" y="2458194"/>
            <a:ext cx="538758"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+x</a:t>
            </a:r>
            <a:r>
              <a:rPr lang="en-US" sz="1437" i="true">
                <a:solidFill>
                  <a:srgbClr val="49495A"/>
                </a:solidFill>
                <a:latin typeface="Open Sans Italics"/>
                <a:ea typeface="Open Sans Italics"/>
                <a:cs typeface="Open Sans Italics"/>
                <a:sym typeface="Open Sans Italics"/>
              </a:rPr>
              <a:t>_{24}</a:t>
            </a:r>
          </a:p>
        </p:txBody>
      </p:sp>
      <p:sp>
        <p:nvSpPr>
          <p:cNvPr name="TextBox 33" id="33"/>
          <p:cNvSpPr txBox="true"/>
          <p:nvPr/>
        </p:nvSpPr>
        <p:spPr>
          <a:xfrm rot="0">
            <a:off x="13101340" y="2458194"/>
            <a:ext cx="537121"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≤400</a:t>
            </a:r>
          </a:p>
        </p:txBody>
      </p:sp>
      <p:grpSp>
        <p:nvGrpSpPr>
          <p:cNvPr name="Group 34" id="34"/>
          <p:cNvGrpSpPr/>
          <p:nvPr/>
        </p:nvGrpSpPr>
        <p:grpSpPr>
          <a:xfrm rot="0">
            <a:off x="1001762" y="2929979"/>
            <a:ext cx="16284476" cy="534591"/>
            <a:chOff x="0" y="0"/>
            <a:chExt cx="21712635" cy="712788"/>
          </a:xfrm>
        </p:grpSpPr>
        <p:sp>
          <p:nvSpPr>
            <p:cNvPr name="Freeform 35" id="35"/>
            <p:cNvSpPr/>
            <p:nvPr/>
          </p:nvSpPr>
          <p:spPr>
            <a:xfrm flipH="false" flipV="false" rot="0">
              <a:off x="0" y="0"/>
              <a:ext cx="21712682" cy="712851"/>
            </a:xfrm>
            <a:custGeom>
              <a:avLst/>
              <a:gdLst/>
              <a:ahLst/>
              <a:cxnLst/>
              <a:rect r="r" b="b" t="t" l="l"/>
              <a:pathLst>
                <a:path h="712851" w="21712682">
                  <a:moveTo>
                    <a:pt x="0" y="0"/>
                  </a:moveTo>
                  <a:lnTo>
                    <a:pt x="21712682" y="0"/>
                  </a:lnTo>
                  <a:lnTo>
                    <a:pt x="21712682" y="712851"/>
                  </a:lnTo>
                  <a:lnTo>
                    <a:pt x="0" y="712851"/>
                  </a:lnTo>
                  <a:close/>
                </a:path>
              </a:pathLst>
            </a:custGeom>
            <a:solidFill>
              <a:srgbClr val="000000">
                <a:alpha val="0"/>
              </a:srgbClr>
            </a:solidFill>
          </p:spPr>
        </p:sp>
      </p:grpSp>
      <p:sp>
        <p:nvSpPr>
          <p:cNvPr name="TextBox 36" id="36"/>
          <p:cNvSpPr txBox="true"/>
          <p:nvPr/>
        </p:nvSpPr>
        <p:spPr>
          <a:xfrm rot="0">
            <a:off x="2108150" y="2992785"/>
            <a:ext cx="538758"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-x</a:t>
            </a:r>
            <a:r>
              <a:rPr lang="en-US" sz="1437" i="true">
                <a:solidFill>
                  <a:srgbClr val="49495A"/>
                </a:solidFill>
                <a:latin typeface="Open Sans Italics"/>
                <a:ea typeface="Open Sans Italics"/>
                <a:cs typeface="Open Sans Italics"/>
                <a:sym typeface="Open Sans Italics"/>
              </a:rPr>
              <a:t>_{13}</a:t>
            </a:r>
          </a:p>
        </p:txBody>
      </p:sp>
      <p:sp>
        <p:nvSpPr>
          <p:cNvPr name="TextBox 37" id="37"/>
          <p:cNvSpPr txBox="true"/>
          <p:nvPr/>
        </p:nvSpPr>
        <p:spPr>
          <a:xfrm rot="0">
            <a:off x="3941712" y="2992785"/>
            <a:ext cx="538758"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-x</a:t>
            </a:r>
            <a:r>
              <a:rPr lang="en-US" sz="1437" i="true">
                <a:solidFill>
                  <a:srgbClr val="49495A"/>
                </a:solidFill>
                <a:latin typeface="Open Sans Italics"/>
                <a:ea typeface="Open Sans Italics"/>
                <a:cs typeface="Open Sans Italics"/>
                <a:sym typeface="Open Sans Italics"/>
              </a:rPr>
              <a:t>_{23}</a:t>
            </a:r>
          </a:p>
        </p:txBody>
      </p:sp>
      <p:sp>
        <p:nvSpPr>
          <p:cNvPr name="TextBox 38" id="38"/>
          <p:cNvSpPr txBox="true"/>
          <p:nvPr/>
        </p:nvSpPr>
        <p:spPr>
          <a:xfrm rot="0">
            <a:off x="5775275" y="2992785"/>
            <a:ext cx="538758"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+x</a:t>
            </a:r>
            <a:r>
              <a:rPr lang="en-US" sz="1437" i="true">
                <a:solidFill>
                  <a:srgbClr val="49495A"/>
                </a:solidFill>
                <a:latin typeface="Open Sans Italics"/>
                <a:ea typeface="Open Sans Italics"/>
                <a:cs typeface="Open Sans Italics"/>
                <a:sym typeface="Open Sans Italics"/>
              </a:rPr>
              <a:t>_{35}</a:t>
            </a:r>
          </a:p>
        </p:txBody>
      </p:sp>
      <p:sp>
        <p:nvSpPr>
          <p:cNvPr name="TextBox 39" id="39"/>
          <p:cNvSpPr txBox="true"/>
          <p:nvPr/>
        </p:nvSpPr>
        <p:spPr>
          <a:xfrm rot="0">
            <a:off x="6692056" y="2992785"/>
            <a:ext cx="538758"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+x</a:t>
            </a:r>
            <a:r>
              <a:rPr lang="en-US" sz="1437" i="true">
                <a:solidFill>
                  <a:srgbClr val="49495A"/>
                </a:solidFill>
                <a:latin typeface="Open Sans Italics"/>
                <a:ea typeface="Open Sans Italics"/>
                <a:cs typeface="Open Sans Italics"/>
                <a:sym typeface="Open Sans Italics"/>
              </a:rPr>
              <a:t>_{36}</a:t>
            </a:r>
          </a:p>
        </p:txBody>
      </p:sp>
      <p:sp>
        <p:nvSpPr>
          <p:cNvPr name="TextBox 40" id="40"/>
          <p:cNvSpPr txBox="true"/>
          <p:nvPr/>
        </p:nvSpPr>
        <p:spPr>
          <a:xfrm rot="0">
            <a:off x="7608837" y="2992785"/>
            <a:ext cx="538758"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+x</a:t>
            </a:r>
            <a:r>
              <a:rPr lang="en-US" sz="1437" i="true">
                <a:solidFill>
                  <a:srgbClr val="49495A"/>
                </a:solidFill>
                <a:latin typeface="Open Sans Italics"/>
                <a:ea typeface="Open Sans Italics"/>
                <a:cs typeface="Open Sans Italics"/>
                <a:sym typeface="Open Sans Italics"/>
              </a:rPr>
              <a:t>_{37}</a:t>
            </a:r>
          </a:p>
        </p:txBody>
      </p:sp>
      <p:sp>
        <p:nvSpPr>
          <p:cNvPr name="TextBox 41" id="41"/>
          <p:cNvSpPr txBox="true"/>
          <p:nvPr/>
        </p:nvSpPr>
        <p:spPr>
          <a:xfrm rot="0">
            <a:off x="8525619" y="2992785"/>
            <a:ext cx="537121"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+x</a:t>
            </a:r>
            <a:r>
              <a:rPr lang="en-US" sz="1437" i="true">
                <a:solidFill>
                  <a:srgbClr val="49495A"/>
                </a:solidFill>
                <a:latin typeface="Open Sans Italics"/>
                <a:ea typeface="Open Sans Italics"/>
                <a:cs typeface="Open Sans Italics"/>
                <a:sym typeface="Open Sans Italics"/>
              </a:rPr>
              <a:t>_{38}</a:t>
            </a:r>
          </a:p>
        </p:txBody>
      </p:sp>
      <p:sp>
        <p:nvSpPr>
          <p:cNvPr name="TextBox 42" id="42"/>
          <p:cNvSpPr txBox="true"/>
          <p:nvPr/>
        </p:nvSpPr>
        <p:spPr>
          <a:xfrm rot="0">
            <a:off x="13101340" y="2992785"/>
            <a:ext cx="537121"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=0</a:t>
            </a:r>
          </a:p>
        </p:txBody>
      </p:sp>
      <p:sp>
        <p:nvSpPr>
          <p:cNvPr name="TextBox 43" id="43"/>
          <p:cNvSpPr txBox="true"/>
          <p:nvPr/>
        </p:nvSpPr>
        <p:spPr>
          <a:xfrm rot="0">
            <a:off x="15745866" y="2992785"/>
            <a:ext cx="1356122" cy="646510"/>
          </a:xfrm>
          <a:prstGeom prst="rect">
            <a:avLst/>
          </a:prstGeom>
        </p:spPr>
        <p:txBody>
          <a:bodyPr anchor="t" rtlCol="false" tIns="0" lIns="0" bIns="0" rIns="0">
            <a:spAutoFit/>
          </a:bodyPr>
          <a:lstStyle/>
          <a:p>
            <a:pPr algn="ctr">
              <a:lnSpc>
                <a:spcPts val="2312"/>
              </a:lnSpc>
            </a:pPr>
            <a:r>
              <a:rPr lang="en-US" sz="1437">
                <a:solidFill>
                  <a:srgbClr val="49495A"/>
                </a:solidFill>
                <a:latin typeface="Open Sans"/>
                <a:ea typeface="Open Sans"/>
                <a:cs typeface="Open Sans"/>
                <a:sym typeface="Open Sans"/>
              </a:rPr>
              <a:t>ràng buộc nút trung chuyển</a:t>
            </a:r>
          </a:p>
        </p:txBody>
      </p:sp>
      <p:grpSp>
        <p:nvGrpSpPr>
          <p:cNvPr name="Group 44" id="44"/>
          <p:cNvGrpSpPr/>
          <p:nvPr/>
        </p:nvGrpSpPr>
        <p:grpSpPr>
          <a:xfrm rot="0">
            <a:off x="1001762" y="3464570"/>
            <a:ext cx="16284476" cy="534591"/>
            <a:chOff x="0" y="0"/>
            <a:chExt cx="21712635" cy="712788"/>
          </a:xfrm>
        </p:grpSpPr>
        <p:sp>
          <p:nvSpPr>
            <p:cNvPr name="Freeform 45" id="45"/>
            <p:cNvSpPr/>
            <p:nvPr/>
          </p:nvSpPr>
          <p:spPr>
            <a:xfrm flipH="false" flipV="false" rot="0">
              <a:off x="0" y="0"/>
              <a:ext cx="21712682" cy="712851"/>
            </a:xfrm>
            <a:custGeom>
              <a:avLst/>
              <a:gdLst/>
              <a:ahLst/>
              <a:cxnLst/>
              <a:rect r="r" b="b" t="t" l="l"/>
              <a:pathLst>
                <a:path h="712851" w="21712682">
                  <a:moveTo>
                    <a:pt x="0" y="0"/>
                  </a:moveTo>
                  <a:lnTo>
                    <a:pt x="21712682" y="0"/>
                  </a:lnTo>
                  <a:lnTo>
                    <a:pt x="21712682" y="712851"/>
                  </a:lnTo>
                  <a:lnTo>
                    <a:pt x="0" y="712851"/>
                  </a:lnTo>
                  <a:close/>
                </a:path>
              </a:pathLst>
            </a:custGeom>
            <a:solidFill>
              <a:srgbClr val="FFFFFF">
                <a:alpha val="0"/>
              </a:srgbClr>
            </a:solidFill>
          </p:spPr>
        </p:sp>
      </p:grpSp>
      <p:sp>
        <p:nvSpPr>
          <p:cNvPr name="TextBox 46" id="46"/>
          <p:cNvSpPr txBox="true"/>
          <p:nvPr/>
        </p:nvSpPr>
        <p:spPr>
          <a:xfrm rot="0">
            <a:off x="3024931" y="3527375"/>
            <a:ext cx="538758"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-x</a:t>
            </a:r>
            <a:r>
              <a:rPr lang="en-US" sz="1437" i="true">
                <a:solidFill>
                  <a:srgbClr val="49495A"/>
                </a:solidFill>
                <a:latin typeface="Open Sans Italics"/>
                <a:ea typeface="Open Sans Italics"/>
                <a:cs typeface="Open Sans Italics"/>
                <a:sym typeface="Open Sans Italics"/>
              </a:rPr>
              <a:t>_{14}</a:t>
            </a:r>
          </a:p>
        </p:txBody>
      </p:sp>
      <p:sp>
        <p:nvSpPr>
          <p:cNvPr name="TextBox 47" id="47"/>
          <p:cNvSpPr txBox="true"/>
          <p:nvPr/>
        </p:nvSpPr>
        <p:spPr>
          <a:xfrm rot="0">
            <a:off x="4858494" y="3527375"/>
            <a:ext cx="538758"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-x</a:t>
            </a:r>
            <a:r>
              <a:rPr lang="en-US" sz="1437" i="true">
                <a:solidFill>
                  <a:srgbClr val="49495A"/>
                </a:solidFill>
                <a:latin typeface="Open Sans Italics"/>
                <a:ea typeface="Open Sans Italics"/>
                <a:cs typeface="Open Sans Italics"/>
                <a:sym typeface="Open Sans Italics"/>
              </a:rPr>
              <a:t>_{24}</a:t>
            </a:r>
          </a:p>
        </p:txBody>
      </p:sp>
      <p:sp>
        <p:nvSpPr>
          <p:cNvPr name="TextBox 48" id="48"/>
          <p:cNvSpPr txBox="true"/>
          <p:nvPr/>
        </p:nvSpPr>
        <p:spPr>
          <a:xfrm rot="0">
            <a:off x="9440764" y="3527375"/>
            <a:ext cx="537121"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+x</a:t>
            </a:r>
            <a:r>
              <a:rPr lang="en-US" sz="1437" i="true">
                <a:solidFill>
                  <a:srgbClr val="49495A"/>
                </a:solidFill>
                <a:latin typeface="Open Sans Italics"/>
                <a:ea typeface="Open Sans Italics"/>
                <a:cs typeface="Open Sans Italics"/>
                <a:sym typeface="Open Sans Italics"/>
              </a:rPr>
              <a:t>_{45}</a:t>
            </a:r>
          </a:p>
        </p:txBody>
      </p:sp>
      <p:sp>
        <p:nvSpPr>
          <p:cNvPr name="TextBox 49" id="49"/>
          <p:cNvSpPr txBox="true"/>
          <p:nvPr/>
        </p:nvSpPr>
        <p:spPr>
          <a:xfrm rot="0">
            <a:off x="10355908" y="3527375"/>
            <a:ext cx="537121"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+x</a:t>
            </a:r>
            <a:r>
              <a:rPr lang="en-US" sz="1437" i="true">
                <a:solidFill>
                  <a:srgbClr val="49495A"/>
                </a:solidFill>
                <a:latin typeface="Open Sans Italics"/>
                <a:ea typeface="Open Sans Italics"/>
                <a:cs typeface="Open Sans Italics"/>
                <a:sym typeface="Open Sans Italics"/>
              </a:rPr>
              <a:t>_{46}</a:t>
            </a:r>
          </a:p>
        </p:txBody>
      </p:sp>
      <p:sp>
        <p:nvSpPr>
          <p:cNvPr name="TextBox 50" id="50"/>
          <p:cNvSpPr txBox="true"/>
          <p:nvPr/>
        </p:nvSpPr>
        <p:spPr>
          <a:xfrm rot="0">
            <a:off x="11271051" y="3527375"/>
            <a:ext cx="537121"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+x</a:t>
            </a:r>
            <a:r>
              <a:rPr lang="en-US" sz="1437" i="true">
                <a:solidFill>
                  <a:srgbClr val="49495A"/>
                </a:solidFill>
                <a:latin typeface="Open Sans Italics"/>
                <a:ea typeface="Open Sans Italics"/>
                <a:cs typeface="Open Sans Italics"/>
                <a:sym typeface="Open Sans Italics"/>
              </a:rPr>
              <a:t>_{47}</a:t>
            </a:r>
          </a:p>
        </p:txBody>
      </p:sp>
      <p:sp>
        <p:nvSpPr>
          <p:cNvPr name="TextBox 51" id="51"/>
          <p:cNvSpPr txBox="true"/>
          <p:nvPr/>
        </p:nvSpPr>
        <p:spPr>
          <a:xfrm rot="0">
            <a:off x="12186196" y="3527375"/>
            <a:ext cx="537121"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+x</a:t>
            </a:r>
            <a:r>
              <a:rPr lang="en-US" sz="1437" i="true">
                <a:solidFill>
                  <a:srgbClr val="49495A"/>
                </a:solidFill>
                <a:latin typeface="Open Sans Italics"/>
                <a:ea typeface="Open Sans Italics"/>
                <a:cs typeface="Open Sans Italics"/>
                <a:sym typeface="Open Sans Italics"/>
              </a:rPr>
              <a:t>_{48}</a:t>
            </a:r>
          </a:p>
        </p:txBody>
      </p:sp>
      <p:sp>
        <p:nvSpPr>
          <p:cNvPr name="TextBox 52" id="52"/>
          <p:cNvSpPr txBox="true"/>
          <p:nvPr/>
        </p:nvSpPr>
        <p:spPr>
          <a:xfrm rot="0">
            <a:off x="13101340" y="3527375"/>
            <a:ext cx="537121"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=0</a:t>
            </a:r>
          </a:p>
        </p:txBody>
      </p:sp>
      <p:grpSp>
        <p:nvGrpSpPr>
          <p:cNvPr name="Group 53" id="53"/>
          <p:cNvGrpSpPr/>
          <p:nvPr/>
        </p:nvGrpSpPr>
        <p:grpSpPr>
          <a:xfrm rot="0">
            <a:off x="1001762" y="3999160"/>
            <a:ext cx="16284476" cy="534591"/>
            <a:chOff x="0" y="0"/>
            <a:chExt cx="21712635" cy="712788"/>
          </a:xfrm>
        </p:grpSpPr>
        <p:sp>
          <p:nvSpPr>
            <p:cNvPr name="Freeform 54" id="54"/>
            <p:cNvSpPr/>
            <p:nvPr/>
          </p:nvSpPr>
          <p:spPr>
            <a:xfrm flipH="false" flipV="false" rot="0">
              <a:off x="0" y="0"/>
              <a:ext cx="21712682" cy="712851"/>
            </a:xfrm>
            <a:custGeom>
              <a:avLst/>
              <a:gdLst/>
              <a:ahLst/>
              <a:cxnLst/>
              <a:rect r="r" b="b" t="t" l="l"/>
              <a:pathLst>
                <a:path h="712851" w="21712682">
                  <a:moveTo>
                    <a:pt x="0" y="0"/>
                  </a:moveTo>
                  <a:lnTo>
                    <a:pt x="21712682" y="0"/>
                  </a:lnTo>
                  <a:lnTo>
                    <a:pt x="21712682" y="712851"/>
                  </a:lnTo>
                  <a:lnTo>
                    <a:pt x="0" y="712851"/>
                  </a:lnTo>
                  <a:close/>
                </a:path>
              </a:pathLst>
            </a:custGeom>
            <a:solidFill>
              <a:srgbClr val="000000">
                <a:alpha val="0"/>
              </a:srgbClr>
            </a:solidFill>
          </p:spPr>
        </p:sp>
      </p:grpSp>
      <p:sp>
        <p:nvSpPr>
          <p:cNvPr name="TextBox 55" id="55"/>
          <p:cNvSpPr txBox="true"/>
          <p:nvPr/>
        </p:nvSpPr>
        <p:spPr>
          <a:xfrm rot="0">
            <a:off x="5775275" y="4061966"/>
            <a:ext cx="538758"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x</a:t>
            </a:r>
            <a:r>
              <a:rPr lang="en-US" sz="1437" i="true">
                <a:solidFill>
                  <a:srgbClr val="49495A"/>
                </a:solidFill>
                <a:latin typeface="Open Sans Italics"/>
                <a:ea typeface="Open Sans Italics"/>
                <a:cs typeface="Open Sans Italics"/>
                <a:sym typeface="Open Sans Italics"/>
              </a:rPr>
              <a:t>_{35}</a:t>
            </a:r>
          </a:p>
        </p:txBody>
      </p:sp>
      <p:sp>
        <p:nvSpPr>
          <p:cNvPr name="TextBox 56" id="56"/>
          <p:cNvSpPr txBox="true"/>
          <p:nvPr/>
        </p:nvSpPr>
        <p:spPr>
          <a:xfrm rot="0">
            <a:off x="9440764" y="4061966"/>
            <a:ext cx="537121"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+x</a:t>
            </a:r>
            <a:r>
              <a:rPr lang="en-US" sz="1437" i="true">
                <a:solidFill>
                  <a:srgbClr val="49495A"/>
                </a:solidFill>
                <a:latin typeface="Open Sans Italics"/>
                <a:ea typeface="Open Sans Italics"/>
                <a:cs typeface="Open Sans Italics"/>
                <a:sym typeface="Open Sans Italics"/>
              </a:rPr>
              <a:t>_{45}</a:t>
            </a:r>
          </a:p>
        </p:txBody>
      </p:sp>
      <p:sp>
        <p:nvSpPr>
          <p:cNvPr name="TextBox 57" id="57"/>
          <p:cNvSpPr txBox="true"/>
          <p:nvPr/>
        </p:nvSpPr>
        <p:spPr>
          <a:xfrm rot="0">
            <a:off x="13101340" y="4061966"/>
            <a:ext cx="537121"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=200</a:t>
            </a:r>
          </a:p>
        </p:txBody>
      </p:sp>
      <p:sp>
        <p:nvSpPr>
          <p:cNvPr name="TextBox 58" id="58"/>
          <p:cNvSpPr txBox="true"/>
          <p:nvPr/>
        </p:nvSpPr>
        <p:spPr>
          <a:xfrm rot="0">
            <a:off x="15745866" y="4061966"/>
            <a:ext cx="1356122" cy="646510"/>
          </a:xfrm>
          <a:prstGeom prst="rect">
            <a:avLst/>
          </a:prstGeom>
        </p:spPr>
        <p:txBody>
          <a:bodyPr anchor="t" rtlCol="false" tIns="0" lIns="0" bIns="0" rIns="0">
            <a:spAutoFit/>
          </a:bodyPr>
          <a:lstStyle/>
          <a:p>
            <a:pPr algn="ctr">
              <a:lnSpc>
                <a:spcPts val="2312"/>
              </a:lnSpc>
            </a:pPr>
            <a:r>
              <a:rPr lang="en-US" sz="1437">
                <a:solidFill>
                  <a:srgbClr val="49495A"/>
                </a:solidFill>
                <a:latin typeface="Open Sans"/>
                <a:ea typeface="Open Sans"/>
                <a:cs typeface="Open Sans"/>
                <a:sym typeface="Open Sans"/>
              </a:rPr>
              <a:t>Ràng buộc nút đích</a:t>
            </a:r>
          </a:p>
        </p:txBody>
      </p:sp>
      <p:grpSp>
        <p:nvGrpSpPr>
          <p:cNvPr name="Group 59" id="59"/>
          <p:cNvGrpSpPr/>
          <p:nvPr/>
        </p:nvGrpSpPr>
        <p:grpSpPr>
          <a:xfrm rot="0">
            <a:off x="1001762" y="4533751"/>
            <a:ext cx="16284476" cy="534591"/>
            <a:chOff x="0" y="0"/>
            <a:chExt cx="21712635" cy="712788"/>
          </a:xfrm>
        </p:grpSpPr>
        <p:sp>
          <p:nvSpPr>
            <p:cNvPr name="Freeform 60" id="60"/>
            <p:cNvSpPr/>
            <p:nvPr/>
          </p:nvSpPr>
          <p:spPr>
            <a:xfrm flipH="false" flipV="false" rot="0">
              <a:off x="0" y="0"/>
              <a:ext cx="21712682" cy="712851"/>
            </a:xfrm>
            <a:custGeom>
              <a:avLst/>
              <a:gdLst/>
              <a:ahLst/>
              <a:cxnLst/>
              <a:rect r="r" b="b" t="t" l="l"/>
              <a:pathLst>
                <a:path h="712851" w="21712682">
                  <a:moveTo>
                    <a:pt x="0" y="0"/>
                  </a:moveTo>
                  <a:lnTo>
                    <a:pt x="21712682" y="0"/>
                  </a:lnTo>
                  <a:lnTo>
                    <a:pt x="21712682" y="712851"/>
                  </a:lnTo>
                  <a:lnTo>
                    <a:pt x="0" y="712851"/>
                  </a:lnTo>
                  <a:close/>
                </a:path>
              </a:pathLst>
            </a:custGeom>
            <a:solidFill>
              <a:srgbClr val="FFFFFF">
                <a:alpha val="0"/>
              </a:srgbClr>
            </a:solidFill>
          </p:spPr>
        </p:sp>
      </p:grpSp>
      <p:sp>
        <p:nvSpPr>
          <p:cNvPr name="TextBox 61" id="61"/>
          <p:cNvSpPr txBox="true"/>
          <p:nvPr/>
        </p:nvSpPr>
        <p:spPr>
          <a:xfrm rot="0">
            <a:off x="6692056" y="4596556"/>
            <a:ext cx="538758"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x</a:t>
            </a:r>
            <a:r>
              <a:rPr lang="en-US" sz="1437" i="true">
                <a:solidFill>
                  <a:srgbClr val="49495A"/>
                </a:solidFill>
                <a:latin typeface="Open Sans Italics"/>
                <a:ea typeface="Open Sans Italics"/>
                <a:cs typeface="Open Sans Italics"/>
                <a:sym typeface="Open Sans Italics"/>
              </a:rPr>
              <a:t>_{36}</a:t>
            </a:r>
          </a:p>
        </p:txBody>
      </p:sp>
      <p:sp>
        <p:nvSpPr>
          <p:cNvPr name="TextBox 62" id="62"/>
          <p:cNvSpPr txBox="true"/>
          <p:nvPr/>
        </p:nvSpPr>
        <p:spPr>
          <a:xfrm rot="0">
            <a:off x="10355908" y="4596556"/>
            <a:ext cx="537121"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+x</a:t>
            </a:r>
            <a:r>
              <a:rPr lang="en-US" sz="1437" i="true">
                <a:solidFill>
                  <a:srgbClr val="49495A"/>
                </a:solidFill>
                <a:latin typeface="Open Sans Italics"/>
                <a:ea typeface="Open Sans Italics"/>
                <a:cs typeface="Open Sans Italics"/>
                <a:sym typeface="Open Sans Italics"/>
              </a:rPr>
              <a:t>_{46}</a:t>
            </a:r>
          </a:p>
        </p:txBody>
      </p:sp>
      <p:sp>
        <p:nvSpPr>
          <p:cNvPr name="TextBox 63" id="63"/>
          <p:cNvSpPr txBox="true"/>
          <p:nvPr/>
        </p:nvSpPr>
        <p:spPr>
          <a:xfrm rot="0">
            <a:off x="13101340" y="4596556"/>
            <a:ext cx="537121"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=150</a:t>
            </a:r>
          </a:p>
        </p:txBody>
      </p:sp>
      <p:grpSp>
        <p:nvGrpSpPr>
          <p:cNvPr name="Group 64" id="64"/>
          <p:cNvGrpSpPr/>
          <p:nvPr/>
        </p:nvGrpSpPr>
        <p:grpSpPr>
          <a:xfrm rot="0">
            <a:off x="1001762" y="5068341"/>
            <a:ext cx="16284476" cy="534591"/>
            <a:chOff x="0" y="0"/>
            <a:chExt cx="21712635" cy="712788"/>
          </a:xfrm>
        </p:grpSpPr>
        <p:sp>
          <p:nvSpPr>
            <p:cNvPr name="Freeform 65" id="65"/>
            <p:cNvSpPr/>
            <p:nvPr/>
          </p:nvSpPr>
          <p:spPr>
            <a:xfrm flipH="false" flipV="false" rot="0">
              <a:off x="0" y="0"/>
              <a:ext cx="21712682" cy="712851"/>
            </a:xfrm>
            <a:custGeom>
              <a:avLst/>
              <a:gdLst/>
              <a:ahLst/>
              <a:cxnLst/>
              <a:rect r="r" b="b" t="t" l="l"/>
              <a:pathLst>
                <a:path h="712851" w="21712682">
                  <a:moveTo>
                    <a:pt x="0" y="0"/>
                  </a:moveTo>
                  <a:lnTo>
                    <a:pt x="21712682" y="0"/>
                  </a:lnTo>
                  <a:lnTo>
                    <a:pt x="21712682" y="712851"/>
                  </a:lnTo>
                  <a:lnTo>
                    <a:pt x="0" y="712851"/>
                  </a:lnTo>
                  <a:close/>
                </a:path>
              </a:pathLst>
            </a:custGeom>
            <a:solidFill>
              <a:srgbClr val="000000">
                <a:alpha val="0"/>
              </a:srgbClr>
            </a:solidFill>
          </p:spPr>
        </p:sp>
      </p:grpSp>
      <p:sp>
        <p:nvSpPr>
          <p:cNvPr name="TextBox 66" id="66"/>
          <p:cNvSpPr txBox="true"/>
          <p:nvPr/>
        </p:nvSpPr>
        <p:spPr>
          <a:xfrm rot="0">
            <a:off x="7608837" y="5131148"/>
            <a:ext cx="538758"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x</a:t>
            </a:r>
            <a:r>
              <a:rPr lang="en-US" sz="1437" i="true">
                <a:solidFill>
                  <a:srgbClr val="49495A"/>
                </a:solidFill>
                <a:latin typeface="Open Sans Italics"/>
                <a:ea typeface="Open Sans Italics"/>
                <a:cs typeface="Open Sans Italics"/>
                <a:sym typeface="Open Sans Italics"/>
              </a:rPr>
              <a:t>_{37}</a:t>
            </a:r>
          </a:p>
        </p:txBody>
      </p:sp>
      <p:sp>
        <p:nvSpPr>
          <p:cNvPr name="TextBox 67" id="67"/>
          <p:cNvSpPr txBox="true"/>
          <p:nvPr/>
        </p:nvSpPr>
        <p:spPr>
          <a:xfrm rot="0">
            <a:off x="11271051" y="5131148"/>
            <a:ext cx="537121"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+x</a:t>
            </a:r>
            <a:r>
              <a:rPr lang="en-US" sz="1437" i="true">
                <a:solidFill>
                  <a:srgbClr val="49495A"/>
                </a:solidFill>
                <a:latin typeface="Open Sans Italics"/>
                <a:ea typeface="Open Sans Italics"/>
                <a:cs typeface="Open Sans Italics"/>
                <a:sym typeface="Open Sans Italics"/>
              </a:rPr>
              <a:t>_{47}</a:t>
            </a:r>
          </a:p>
        </p:txBody>
      </p:sp>
      <p:sp>
        <p:nvSpPr>
          <p:cNvPr name="TextBox 68" id="68"/>
          <p:cNvSpPr txBox="true"/>
          <p:nvPr/>
        </p:nvSpPr>
        <p:spPr>
          <a:xfrm rot="0">
            <a:off x="13101340" y="5131148"/>
            <a:ext cx="537121"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=350</a:t>
            </a:r>
          </a:p>
        </p:txBody>
      </p:sp>
      <p:grpSp>
        <p:nvGrpSpPr>
          <p:cNvPr name="Group 69" id="69"/>
          <p:cNvGrpSpPr/>
          <p:nvPr/>
        </p:nvGrpSpPr>
        <p:grpSpPr>
          <a:xfrm rot="0">
            <a:off x="1001762" y="5602932"/>
            <a:ext cx="16284476" cy="534591"/>
            <a:chOff x="0" y="0"/>
            <a:chExt cx="21712635" cy="712788"/>
          </a:xfrm>
        </p:grpSpPr>
        <p:sp>
          <p:nvSpPr>
            <p:cNvPr name="Freeform 70" id="70"/>
            <p:cNvSpPr/>
            <p:nvPr/>
          </p:nvSpPr>
          <p:spPr>
            <a:xfrm flipH="false" flipV="false" rot="0">
              <a:off x="0" y="0"/>
              <a:ext cx="21712682" cy="712851"/>
            </a:xfrm>
            <a:custGeom>
              <a:avLst/>
              <a:gdLst/>
              <a:ahLst/>
              <a:cxnLst/>
              <a:rect r="r" b="b" t="t" l="l"/>
              <a:pathLst>
                <a:path h="712851" w="21712682">
                  <a:moveTo>
                    <a:pt x="0" y="0"/>
                  </a:moveTo>
                  <a:lnTo>
                    <a:pt x="21712682" y="0"/>
                  </a:lnTo>
                  <a:lnTo>
                    <a:pt x="21712682" y="712851"/>
                  </a:lnTo>
                  <a:lnTo>
                    <a:pt x="0" y="712851"/>
                  </a:lnTo>
                  <a:close/>
                </a:path>
              </a:pathLst>
            </a:custGeom>
            <a:solidFill>
              <a:srgbClr val="FFFFFF">
                <a:alpha val="0"/>
              </a:srgbClr>
            </a:solidFill>
          </p:spPr>
        </p:sp>
      </p:grpSp>
      <p:sp>
        <p:nvSpPr>
          <p:cNvPr name="TextBox 71" id="71"/>
          <p:cNvSpPr txBox="true"/>
          <p:nvPr/>
        </p:nvSpPr>
        <p:spPr>
          <a:xfrm rot="0">
            <a:off x="8525619" y="5665738"/>
            <a:ext cx="537121"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x</a:t>
            </a:r>
            <a:r>
              <a:rPr lang="en-US" sz="1437" i="true">
                <a:solidFill>
                  <a:srgbClr val="49495A"/>
                </a:solidFill>
                <a:latin typeface="Open Sans Italics"/>
                <a:ea typeface="Open Sans Italics"/>
                <a:cs typeface="Open Sans Italics"/>
                <a:sym typeface="Open Sans Italics"/>
              </a:rPr>
              <a:t>_{38}</a:t>
            </a:r>
          </a:p>
        </p:txBody>
      </p:sp>
      <p:sp>
        <p:nvSpPr>
          <p:cNvPr name="TextBox 72" id="72"/>
          <p:cNvSpPr txBox="true"/>
          <p:nvPr/>
        </p:nvSpPr>
        <p:spPr>
          <a:xfrm rot="0">
            <a:off x="12186196" y="5665738"/>
            <a:ext cx="537121"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+x</a:t>
            </a:r>
            <a:r>
              <a:rPr lang="en-US" sz="1437" i="true">
                <a:solidFill>
                  <a:srgbClr val="49495A"/>
                </a:solidFill>
                <a:latin typeface="Open Sans Italics"/>
                <a:ea typeface="Open Sans Italics"/>
                <a:cs typeface="Open Sans Italics"/>
                <a:sym typeface="Open Sans Italics"/>
              </a:rPr>
              <a:t>_{48}</a:t>
            </a:r>
          </a:p>
        </p:txBody>
      </p:sp>
      <p:sp>
        <p:nvSpPr>
          <p:cNvPr name="TextBox 73" id="73"/>
          <p:cNvSpPr txBox="true"/>
          <p:nvPr/>
        </p:nvSpPr>
        <p:spPr>
          <a:xfrm rot="0">
            <a:off x="13101340" y="5665738"/>
            <a:ext cx="537121"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=300</a:t>
            </a:r>
          </a:p>
        </p:txBody>
      </p:sp>
      <p:sp>
        <p:nvSpPr>
          <p:cNvPr name="TextBox 74" id="74"/>
          <p:cNvSpPr txBox="true"/>
          <p:nvPr/>
        </p:nvSpPr>
        <p:spPr>
          <a:xfrm rot="0">
            <a:off x="992238" y="6394847"/>
            <a:ext cx="10511135" cy="489347"/>
          </a:xfrm>
          <a:prstGeom prst="rect">
            <a:avLst/>
          </a:prstGeom>
        </p:spPr>
        <p:txBody>
          <a:bodyPr anchor="t" rtlCol="false" tIns="0" lIns="0" bIns="0" rIns="0">
            <a:spAutoFit/>
          </a:bodyPr>
          <a:lstStyle/>
          <a:p>
            <a:pPr algn="l">
              <a:lnSpc>
                <a:spcPts val="3625"/>
              </a:lnSpc>
            </a:pPr>
            <a:r>
              <a:rPr lang="en-US" sz="2874">
                <a:solidFill>
                  <a:srgbClr val="403CCF"/>
                </a:solidFill>
                <a:latin typeface="Libre Baskerville"/>
                <a:ea typeface="Libre Baskerville"/>
                <a:cs typeface="Libre Baskerville"/>
                <a:sym typeface="Libre Baskerville"/>
              </a:rPr>
              <a:t>Trong bài toán chuyển tải trên, cần một số ràng buộc là:</a:t>
            </a:r>
          </a:p>
        </p:txBody>
      </p:sp>
      <p:sp>
        <p:nvSpPr>
          <p:cNvPr name="TextBox 75" id="75"/>
          <p:cNvSpPr txBox="true"/>
          <p:nvPr/>
        </p:nvSpPr>
        <p:spPr>
          <a:xfrm rot="0">
            <a:off x="992238" y="7103417"/>
            <a:ext cx="16303526" cy="351830"/>
          </a:xfrm>
          <a:prstGeom prst="rect">
            <a:avLst/>
          </a:prstGeom>
        </p:spPr>
        <p:txBody>
          <a:bodyPr anchor="t" rtlCol="false" tIns="0" lIns="0" bIns="0" rIns="0">
            <a:spAutoFit/>
          </a:bodyPr>
          <a:lstStyle/>
          <a:p>
            <a:pPr algn="l" marL="216793" indent="-108396" lvl="1">
              <a:lnSpc>
                <a:spcPts val="2312"/>
              </a:lnSpc>
              <a:buFont typeface="Arial"/>
              <a:buChar char="•"/>
            </a:pPr>
            <a:r>
              <a:rPr lang="en-US" sz="1437">
                <a:solidFill>
                  <a:srgbClr val="49495A"/>
                </a:solidFill>
                <a:latin typeface="Open Sans"/>
                <a:ea typeface="Open Sans"/>
                <a:cs typeface="Open Sans"/>
                <a:sym typeface="Open Sans"/>
              </a:rPr>
              <a:t>Đối với các nút gốc, tổng hàng vận chuyển ra ngoài trừ tổng hàng vận chuyển vào phải nhỏ hơn hoặc bằng tổng cung gốc</a:t>
            </a:r>
          </a:p>
        </p:txBody>
      </p:sp>
      <p:sp>
        <p:nvSpPr>
          <p:cNvPr name="TextBox 76" id="76"/>
          <p:cNvSpPr txBox="true"/>
          <p:nvPr/>
        </p:nvSpPr>
        <p:spPr>
          <a:xfrm rot="0">
            <a:off x="992238" y="7462540"/>
            <a:ext cx="16303526" cy="351830"/>
          </a:xfrm>
          <a:prstGeom prst="rect">
            <a:avLst/>
          </a:prstGeom>
        </p:spPr>
        <p:txBody>
          <a:bodyPr anchor="t" rtlCol="false" tIns="0" lIns="0" bIns="0" rIns="0">
            <a:spAutoFit/>
          </a:bodyPr>
          <a:lstStyle/>
          <a:p>
            <a:pPr algn="l" marL="216793" indent="-108396" lvl="1">
              <a:lnSpc>
                <a:spcPts val="2312"/>
              </a:lnSpc>
              <a:buFont typeface="Arial"/>
              <a:buChar char="•"/>
            </a:pPr>
            <a:r>
              <a:rPr lang="en-US" sz="1437">
                <a:solidFill>
                  <a:srgbClr val="49495A"/>
                </a:solidFill>
                <a:latin typeface="Open Sans"/>
                <a:ea typeface="Open Sans"/>
                <a:cs typeface="Open Sans"/>
                <a:sym typeface="Open Sans"/>
              </a:rPr>
              <a:t>Đối với nút trung chuyển, tổng vận chuyển ra bằng tổng vận chuyển vào.</a:t>
            </a:r>
          </a:p>
        </p:txBody>
      </p:sp>
      <p:sp>
        <p:nvSpPr>
          <p:cNvPr name="TextBox 77" id="77"/>
          <p:cNvSpPr txBox="true"/>
          <p:nvPr/>
        </p:nvSpPr>
        <p:spPr>
          <a:xfrm rot="0">
            <a:off x="992238" y="7821662"/>
            <a:ext cx="16303526" cy="351830"/>
          </a:xfrm>
          <a:prstGeom prst="rect">
            <a:avLst/>
          </a:prstGeom>
        </p:spPr>
        <p:txBody>
          <a:bodyPr anchor="t" rtlCol="false" tIns="0" lIns="0" bIns="0" rIns="0">
            <a:spAutoFit/>
          </a:bodyPr>
          <a:lstStyle/>
          <a:p>
            <a:pPr algn="l" marL="216793" indent="-108396" lvl="1">
              <a:lnSpc>
                <a:spcPts val="2312"/>
              </a:lnSpc>
              <a:buFont typeface="Arial"/>
              <a:buChar char="•"/>
            </a:pPr>
            <a:r>
              <a:rPr lang="en-US" sz="1437">
                <a:solidFill>
                  <a:srgbClr val="49495A"/>
                </a:solidFill>
                <a:latin typeface="Open Sans"/>
                <a:ea typeface="Open Sans"/>
                <a:cs typeface="Open Sans"/>
                <a:sym typeface="Open Sans"/>
              </a:rPr>
              <a:t>Đối với nút đích, tổng số hàng vận chuyển vào trừ tổng hàng vận chuyển ra phải bằng với nhu cầu.</a:t>
            </a:r>
          </a:p>
        </p:txBody>
      </p:sp>
      <p:sp>
        <p:nvSpPr>
          <p:cNvPr name="TextBox 78" id="78"/>
          <p:cNvSpPr txBox="true"/>
          <p:nvPr/>
        </p:nvSpPr>
        <p:spPr>
          <a:xfrm rot="0">
            <a:off x="992238" y="8323660"/>
            <a:ext cx="16303526" cy="64651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Để minh họa cho vấn đề chyển tải tổng quát này, ta sửa đổi vấn đề chuyển tải của Ryan. Có thể vận chuyển thẳng từ Atlanta đến New Orleans với giá $4 cho mỗi đơn vị và từ Dallas đến New Orleans với giá $1 cho mỗi đơn vị</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4F0FF"/>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grpSp>
        <p:nvGrpSpPr>
          <p:cNvPr name="Group 6" id="6"/>
          <p:cNvGrpSpPr/>
          <p:nvPr/>
        </p:nvGrpSpPr>
        <p:grpSpPr>
          <a:xfrm rot="0">
            <a:off x="16049019" y="9686925"/>
            <a:ext cx="2153256" cy="514350"/>
            <a:chOff x="0" y="0"/>
            <a:chExt cx="2871008" cy="685800"/>
          </a:xfrm>
        </p:grpSpPr>
        <p:sp>
          <p:nvSpPr>
            <p:cNvPr name="Freeform 7" id="7" descr="preencoded.png">
              <a:hlinkClick r:id="rId2"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3"/>
              <a:stretch>
                <a:fillRect l="0" t="0" r="-1" b="0"/>
              </a:stretch>
            </a:blipFill>
          </p:spPr>
        </p:sp>
      </p:grpSp>
      <p:sp>
        <p:nvSpPr>
          <p:cNvPr name="TextBox 8" id="8"/>
          <p:cNvSpPr txBox="true"/>
          <p:nvPr/>
        </p:nvSpPr>
        <p:spPr>
          <a:xfrm rot="0">
            <a:off x="694056" y="3546006"/>
            <a:ext cx="17268316" cy="1063758"/>
          </a:xfrm>
          <a:prstGeom prst="rect">
            <a:avLst/>
          </a:prstGeom>
        </p:spPr>
        <p:txBody>
          <a:bodyPr anchor="t" rtlCol="false" tIns="0" lIns="0" bIns="0" rIns="0">
            <a:spAutoFit/>
          </a:bodyPr>
          <a:lstStyle/>
          <a:p>
            <a:pPr algn="ctr">
              <a:lnSpc>
                <a:spcPts val="8441"/>
              </a:lnSpc>
            </a:pPr>
            <a:r>
              <a:rPr lang="en-US" sz="6768" b="true">
                <a:solidFill>
                  <a:srgbClr val="403CCF"/>
                </a:solidFill>
                <a:latin typeface="Montserrat Bold"/>
                <a:ea typeface="Montserrat Bold"/>
                <a:cs typeface="Montserrat Bold"/>
                <a:sym typeface="Montserrat Bold"/>
              </a:rPr>
              <a:t>Chương 10:PHÂN PHỐI VÀ MÔ HÌNH </a:t>
            </a:r>
          </a:p>
        </p:txBody>
      </p:sp>
      <p:sp>
        <p:nvSpPr>
          <p:cNvPr name="TextBox 9" id="9"/>
          <p:cNvSpPr txBox="true"/>
          <p:nvPr/>
        </p:nvSpPr>
        <p:spPr>
          <a:xfrm rot="0">
            <a:off x="2818106" y="4582153"/>
            <a:ext cx="13456227" cy="1084594"/>
          </a:xfrm>
          <a:prstGeom prst="rect">
            <a:avLst/>
          </a:prstGeom>
        </p:spPr>
        <p:txBody>
          <a:bodyPr anchor="t" rtlCol="false" tIns="0" lIns="0" bIns="0" rIns="0">
            <a:spAutoFit/>
          </a:bodyPr>
          <a:lstStyle/>
          <a:p>
            <a:pPr algn="ctr">
              <a:lnSpc>
                <a:spcPts val="8612"/>
              </a:lnSpc>
            </a:pPr>
            <a:r>
              <a:rPr lang="en-US" sz="6905" b="true">
                <a:solidFill>
                  <a:srgbClr val="403CCF"/>
                </a:solidFill>
                <a:latin typeface="Montserrat Bold"/>
                <a:ea typeface="Montserrat Bold"/>
                <a:cs typeface="Montserrat Bold"/>
                <a:sym typeface="Montserrat Bold"/>
              </a:rPr>
              <a:t>MẠNG LƯỚI PHÂN PHỐI</a:t>
            </a:r>
          </a:p>
        </p:txBody>
      </p:sp>
      <p:sp>
        <p:nvSpPr>
          <p:cNvPr name="Freeform 10" id="10"/>
          <p:cNvSpPr/>
          <p:nvPr/>
        </p:nvSpPr>
        <p:spPr>
          <a:xfrm flipH="false" flipV="false" rot="0">
            <a:off x="12794095" y="734873"/>
            <a:ext cx="2544433" cy="2544433"/>
          </a:xfrm>
          <a:custGeom>
            <a:avLst/>
            <a:gdLst/>
            <a:ahLst/>
            <a:cxnLst/>
            <a:rect r="r" b="b" t="t" l="l"/>
            <a:pathLst>
              <a:path h="2544433" w="2544433">
                <a:moveTo>
                  <a:pt x="0" y="0"/>
                </a:moveTo>
                <a:lnTo>
                  <a:pt x="2544432" y="0"/>
                </a:lnTo>
                <a:lnTo>
                  <a:pt x="2544432" y="2544433"/>
                </a:lnTo>
                <a:lnTo>
                  <a:pt x="0" y="254443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1" id="11"/>
          <p:cNvGrpSpPr/>
          <p:nvPr/>
        </p:nvGrpSpPr>
        <p:grpSpPr>
          <a:xfrm rot="0">
            <a:off x="11590038" y="4914563"/>
            <a:ext cx="11071218" cy="5950354"/>
            <a:chOff x="-1270" y="0"/>
            <a:chExt cx="5373370" cy="2887980"/>
          </a:xfrm>
        </p:grpSpPr>
        <p:sp>
          <p:nvSpPr>
            <p:cNvPr name="Freeform 12" id="12"/>
            <p:cNvSpPr/>
            <p:nvPr/>
          </p:nvSpPr>
          <p:spPr>
            <a:xfrm flipH="true" flipV="false" rot="0">
              <a:off x="0" y="0"/>
              <a:ext cx="5373370" cy="2887980"/>
            </a:xfrm>
            <a:custGeom>
              <a:avLst/>
              <a:gdLst/>
              <a:ahLst/>
              <a:cxnLst/>
              <a:rect r="r" b="b" t="t" l="l"/>
              <a:pathLst>
                <a:path h="2887980" w="5373370">
                  <a:moveTo>
                    <a:pt x="0" y="621030"/>
                  </a:moveTo>
                  <a:cubicBezTo>
                    <a:pt x="0" y="963930"/>
                    <a:pt x="278130" y="1242060"/>
                    <a:pt x="621030" y="1242060"/>
                  </a:cubicBezTo>
                  <a:lnTo>
                    <a:pt x="1744980" y="1242060"/>
                  </a:lnTo>
                  <a:cubicBezTo>
                    <a:pt x="1770380" y="1242060"/>
                    <a:pt x="1790700" y="1263650"/>
                    <a:pt x="1790700" y="1289050"/>
                  </a:cubicBezTo>
                  <a:cubicBezTo>
                    <a:pt x="1790700" y="1380490"/>
                    <a:pt x="1811020" y="1466850"/>
                    <a:pt x="1845310" y="1545590"/>
                  </a:cubicBezTo>
                  <a:cubicBezTo>
                    <a:pt x="1866900" y="1592580"/>
                    <a:pt x="1832610" y="1645920"/>
                    <a:pt x="1780540" y="1645920"/>
                  </a:cubicBezTo>
                  <a:cubicBezTo>
                    <a:pt x="1437640" y="1645920"/>
                    <a:pt x="1159510" y="1924050"/>
                    <a:pt x="1159510" y="2266950"/>
                  </a:cubicBezTo>
                  <a:cubicBezTo>
                    <a:pt x="1159510" y="2609850"/>
                    <a:pt x="1437640" y="2887980"/>
                    <a:pt x="1780540" y="2887980"/>
                  </a:cubicBezTo>
                  <a:lnTo>
                    <a:pt x="4121150" y="2887980"/>
                  </a:lnTo>
                  <a:cubicBezTo>
                    <a:pt x="4464050" y="2887980"/>
                    <a:pt x="4742180" y="2609850"/>
                    <a:pt x="4742180" y="2266950"/>
                  </a:cubicBezTo>
                  <a:cubicBezTo>
                    <a:pt x="4742180" y="2175510"/>
                    <a:pt x="4721860" y="2089150"/>
                    <a:pt x="4687570" y="2010410"/>
                  </a:cubicBezTo>
                  <a:cubicBezTo>
                    <a:pt x="4665980" y="1963420"/>
                    <a:pt x="4700270" y="1910080"/>
                    <a:pt x="4752340" y="1910080"/>
                  </a:cubicBezTo>
                  <a:cubicBezTo>
                    <a:pt x="5095240" y="1910080"/>
                    <a:pt x="5373370" y="1631950"/>
                    <a:pt x="5373370" y="1289050"/>
                  </a:cubicBezTo>
                  <a:cubicBezTo>
                    <a:pt x="5373370" y="946150"/>
                    <a:pt x="5095240" y="668020"/>
                    <a:pt x="4752340" y="668020"/>
                  </a:cubicBezTo>
                  <a:lnTo>
                    <a:pt x="3628390" y="668020"/>
                  </a:lnTo>
                  <a:cubicBezTo>
                    <a:pt x="3602990" y="668020"/>
                    <a:pt x="3582670" y="647700"/>
                    <a:pt x="3582670" y="622300"/>
                  </a:cubicBezTo>
                  <a:lnTo>
                    <a:pt x="3582670" y="621030"/>
                  </a:lnTo>
                  <a:cubicBezTo>
                    <a:pt x="3582670" y="278130"/>
                    <a:pt x="3304540" y="0"/>
                    <a:pt x="2961640" y="0"/>
                  </a:cubicBezTo>
                  <a:lnTo>
                    <a:pt x="622300" y="0"/>
                  </a:lnTo>
                  <a:cubicBezTo>
                    <a:pt x="278130" y="0"/>
                    <a:pt x="0" y="278130"/>
                    <a:pt x="0" y="621030"/>
                  </a:cubicBezTo>
                  <a:close/>
                </a:path>
              </a:pathLst>
            </a:custGeom>
            <a:blipFill>
              <a:blip r:embed="rId6"/>
              <a:stretch>
                <a:fillRect l="0" t="-25821" r="0" b="-13723"/>
              </a:stretch>
            </a:blipFill>
          </p:spPr>
        </p:sp>
      </p:grpSp>
      <p:grpSp>
        <p:nvGrpSpPr>
          <p:cNvPr name="Group 13" id="13"/>
          <p:cNvGrpSpPr/>
          <p:nvPr/>
        </p:nvGrpSpPr>
        <p:grpSpPr>
          <a:xfrm rot="0">
            <a:off x="-1699272" y="3530894"/>
            <a:ext cx="2594369" cy="4588246"/>
            <a:chOff x="0" y="0"/>
            <a:chExt cx="683291" cy="1208427"/>
          </a:xfrm>
        </p:grpSpPr>
        <p:sp>
          <p:nvSpPr>
            <p:cNvPr name="Freeform 14" id="14"/>
            <p:cNvSpPr/>
            <p:nvPr/>
          </p:nvSpPr>
          <p:spPr>
            <a:xfrm flipH="false" flipV="false" rot="0">
              <a:off x="0" y="0"/>
              <a:ext cx="683291" cy="1208427"/>
            </a:xfrm>
            <a:custGeom>
              <a:avLst/>
              <a:gdLst/>
              <a:ahLst/>
              <a:cxnLst/>
              <a:rect r="r" b="b" t="t" l="l"/>
              <a:pathLst>
                <a:path h="1208427" w="683291">
                  <a:moveTo>
                    <a:pt x="152190" y="0"/>
                  </a:moveTo>
                  <a:lnTo>
                    <a:pt x="531100" y="0"/>
                  </a:lnTo>
                  <a:cubicBezTo>
                    <a:pt x="571464" y="0"/>
                    <a:pt x="610174" y="16034"/>
                    <a:pt x="638715" y="44576"/>
                  </a:cubicBezTo>
                  <a:cubicBezTo>
                    <a:pt x="667256" y="73117"/>
                    <a:pt x="683291" y="111827"/>
                    <a:pt x="683291" y="152190"/>
                  </a:cubicBezTo>
                  <a:lnTo>
                    <a:pt x="683291" y="1056237"/>
                  </a:lnTo>
                  <a:cubicBezTo>
                    <a:pt x="683291" y="1096600"/>
                    <a:pt x="667256" y="1135310"/>
                    <a:pt x="638715" y="1163852"/>
                  </a:cubicBezTo>
                  <a:cubicBezTo>
                    <a:pt x="610174" y="1192393"/>
                    <a:pt x="571464" y="1208427"/>
                    <a:pt x="531100" y="1208427"/>
                  </a:cubicBezTo>
                  <a:lnTo>
                    <a:pt x="152190" y="1208427"/>
                  </a:lnTo>
                  <a:cubicBezTo>
                    <a:pt x="111827" y="1208427"/>
                    <a:pt x="73117" y="1192393"/>
                    <a:pt x="44576" y="1163852"/>
                  </a:cubicBezTo>
                  <a:cubicBezTo>
                    <a:pt x="16034" y="1135310"/>
                    <a:pt x="0" y="1096600"/>
                    <a:pt x="0" y="1056237"/>
                  </a:cubicBezTo>
                  <a:lnTo>
                    <a:pt x="0" y="152190"/>
                  </a:lnTo>
                  <a:cubicBezTo>
                    <a:pt x="0" y="111827"/>
                    <a:pt x="16034" y="73117"/>
                    <a:pt x="44576" y="44576"/>
                  </a:cubicBezTo>
                  <a:cubicBezTo>
                    <a:pt x="73117" y="16034"/>
                    <a:pt x="111827" y="0"/>
                    <a:pt x="152190" y="0"/>
                  </a:cubicBezTo>
                  <a:close/>
                </a:path>
              </a:pathLst>
            </a:custGeom>
            <a:solidFill>
              <a:srgbClr val="A6B5EA"/>
            </a:solidFill>
          </p:spPr>
        </p:sp>
        <p:sp>
          <p:nvSpPr>
            <p:cNvPr name="TextBox 15" id="15"/>
            <p:cNvSpPr txBox="true"/>
            <p:nvPr/>
          </p:nvSpPr>
          <p:spPr>
            <a:xfrm>
              <a:off x="0" y="-47625"/>
              <a:ext cx="683291" cy="1256052"/>
            </a:xfrm>
            <a:prstGeom prst="rect">
              <a:avLst/>
            </a:prstGeom>
          </p:spPr>
          <p:txBody>
            <a:bodyPr anchor="ctr" rtlCol="false" tIns="50800" lIns="50800" bIns="50800" rIns="50800"/>
            <a:lstStyle/>
            <a:p>
              <a:pPr algn="ctr">
                <a:lnSpc>
                  <a:spcPts val="2800"/>
                </a:lnSpc>
              </a:pPr>
            </a:p>
          </p:txBody>
        </p:sp>
      </p:grpSp>
      <p:sp>
        <p:nvSpPr>
          <p:cNvPr name="Freeform 16" id="16"/>
          <p:cNvSpPr/>
          <p:nvPr/>
        </p:nvSpPr>
        <p:spPr>
          <a:xfrm flipH="false" flipV="false" rot="0">
            <a:off x="465949" y="-2299365"/>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7" id="17"/>
          <p:cNvSpPr/>
          <p:nvPr/>
        </p:nvSpPr>
        <p:spPr>
          <a:xfrm flipH="false" flipV="false" rot="0">
            <a:off x="10370726" y="1815435"/>
            <a:ext cx="1025128" cy="1025128"/>
          </a:xfrm>
          <a:custGeom>
            <a:avLst/>
            <a:gdLst/>
            <a:ahLst/>
            <a:cxnLst/>
            <a:rect r="r" b="b" t="t" l="l"/>
            <a:pathLst>
              <a:path h="1025128" w="1025128">
                <a:moveTo>
                  <a:pt x="0" y="0"/>
                </a:moveTo>
                <a:lnTo>
                  <a:pt x="1025128" y="0"/>
                </a:lnTo>
                <a:lnTo>
                  <a:pt x="1025128" y="1025128"/>
                </a:lnTo>
                <a:lnTo>
                  <a:pt x="0" y="102512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8" id="18"/>
          <p:cNvSpPr/>
          <p:nvPr/>
        </p:nvSpPr>
        <p:spPr>
          <a:xfrm flipH="false" flipV="false" rot="0">
            <a:off x="7281054" y="8471565"/>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9" id="19"/>
          <p:cNvSpPr/>
          <p:nvPr/>
        </p:nvSpPr>
        <p:spPr>
          <a:xfrm flipH="false" flipV="false" rot="0">
            <a:off x="12206673" y="2659783"/>
            <a:ext cx="806841" cy="564789"/>
          </a:xfrm>
          <a:custGeom>
            <a:avLst/>
            <a:gdLst/>
            <a:ahLst/>
            <a:cxnLst/>
            <a:rect r="r" b="b" t="t" l="l"/>
            <a:pathLst>
              <a:path h="564789" w="806841">
                <a:moveTo>
                  <a:pt x="0" y="0"/>
                </a:moveTo>
                <a:lnTo>
                  <a:pt x="806840" y="0"/>
                </a:lnTo>
                <a:lnTo>
                  <a:pt x="806840" y="564788"/>
                </a:lnTo>
                <a:lnTo>
                  <a:pt x="0" y="56478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0" id="20"/>
          <p:cNvSpPr/>
          <p:nvPr/>
        </p:nvSpPr>
        <p:spPr>
          <a:xfrm flipH="false" flipV="false" rot="0">
            <a:off x="1850056" y="9022715"/>
            <a:ext cx="1483489" cy="458533"/>
          </a:xfrm>
          <a:custGeom>
            <a:avLst/>
            <a:gdLst/>
            <a:ahLst/>
            <a:cxnLst/>
            <a:rect r="r" b="b" t="t" l="l"/>
            <a:pathLst>
              <a:path h="458533" w="1483489">
                <a:moveTo>
                  <a:pt x="0" y="0"/>
                </a:moveTo>
                <a:lnTo>
                  <a:pt x="1483489" y="0"/>
                </a:lnTo>
                <a:lnTo>
                  <a:pt x="1483489" y="458533"/>
                </a:lnTo>
                <a:lnTo>
                  <a:pt x="0" y="45853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4F0FF"/>
            </a:solidFill>
          </p:spPr>
        </p:sp>
      </p:grpSp>
      <p:grpSp>
        <p:nvGrpSpPr>
          <p:cNvPr name="Group 4" id="4"/>
          <p:cNvGrpSpPr/>
          <p:nvPr/>
        </p:nvGrpSpPr>
        <p:grpSpPr>
          <a:xfrm rot="0">
            <a:off x="16049019" y="9686925"/>
            <a:ext cx="2153256" cy="514350"/>
            <a:chOff x="0" y="0"/>
            <a:chExt cx="2871008" cy="685800"/>
          </a:xfrm>
        </p:grpSpPr>
        <p:sp>
          <p:nvSpPr>
            <p:cNvPr name="Freeform 5" id="5" descr="preencoded.png">
              <a:hlinkClick r:id="rId2"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3"/>
              <a:stretch>
                <a:fillRect l="0" t="0" r="-1" b="0"/>
              </a:stretch>
            </a:blipFill>
          </p:spPr>
        </p:sp>
      </p:grpSp>
      <p:sp>
        <p:nvSpPr>
          <p:cNvPr name="Freeform 6" id="6"/>
          <p:cNvSpPr/>
          <p:nvPr/>
        </p:nvSpPr>
        <p:spPr>
          <a:xfrm flipH="false" flipV="false" rot="0">
            <a:off x="2166274" y="741491"/>
            <a:ext cx="13623238" cy="8804017"/>
          </a:xfrm>
          <a:custGeom>
            <a:avLst/>
            <a:gdLst/>
            <a:ahLst/>
            <a:cxnLst/>
            <a:rect r="r" b="b" t="t" l="l"/>
            <a:pathLst>
              <a:path h="8804017" w="13623238">
                <a:moveTo>
                  <a:pt x="0" y="0"/>
                </a:moveTo>
                <a:lnTo>
                  <a:pt x="13623238" y="0"/>
                </a:lnTo>
                <a:lnTo>
                  <a:pt x="13623238" y="8804018"/>
                </a:lnTo>
                <a:lnTo>
                  <a:pt x="0" y="8804018"/>
                </a:lnTo>
                <a:lnTo>
                  <a:pt x="0" y="0"/>
                </a:lnTo>
                <a:close/>
              </a:path>
            </a:pathLst>
          </a:custGeom>
          <a:blipFill>
            <a:blip r:embed="rId4"/>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4F0FF"/>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BFAFF"/>
            </a:solidFill>
          </p:spPr>
        </p:sp>
      </p:grpSp>
      <p:grpSp>
        <p:nvGrpSpPr>
          <p:cNvPr name="Group 6" id="6"/>
          <p:cNvGrpSpPr/>
          <p:nvPr/>
        </p:nvGrpSpPr>
        <p:grpSpPr>
          <a:xfrm rot="0">
            <a:off x="16049019" y="9686925"/>
            <a:ext cx="2153256" cy="514350"/>
            <a:chOff x="0" y="0"/>
            <a:chExt cx="2871008" cy="685800"/>
          </a:xfrm>
        </p:grpSpPr>
        <p:sp>
          <p:nvSpPr>
            <p:cNvPr name="Freeform 7" id="7" descr="preencoded.png">
              <a:hlinkClick r:id="rId2"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3"/>
              <a:stretch>
                <a:fillRect l="0" t="0" r="-1" b="0"/>
              </a:stretch>
            </a:blipFill>
          </p:spPr>
        </p:sp>
      </p:grpSp>
      <p:grpSp>
        <p:nvGrpSpPr>
          <p:cNvPr name="Group 8" id="8"/>
          <p:cNvGrpSpPr/>
          <p:nvPr/>
        </p:nvGrpSpPr>
        <p:grpSpPr>
          <a:xfrm rot="0">
            <a:off x="987475" y="1147465"/>
            <a:ext cx="16313051" cy="6910388"/>
            <a:chOff x="0" y="0"/>
            <a:chExt cx="21750735" cy="9213850"/>
          </a:xfrm>
        </p:grpSpPr>
        <p:sp>
          <p:nvSpPr>
            <p:cNvPr name="Freeform 9" id="9"/>
            <p:cNvSpPr/>
            <p:nvPr/>
          </p:nvSpPr>
          <p:spPr>
            <a:xfrm flipH="false" flipV="false" rot="0">
              <a:off x="0" y="0"/>
              <a:ext cx="21750782" cy="9213850"/>
            </a:xfrm>
            <a:custGeom>
              <a:avLst/>
              <a:gdLst/>
              <a:ahLst/>
              <a:cxnLst/>
              <a:rect r="r" b="b" t="t" l="l"/>
              <a:pathLst>
                <a:path h="9213850" w="21750782">
                  <a:moveTo>
                    <a:pt x="0" y="45974"/>
                  </a:moveTo>
                  <a:cubicBezTo>
                    <a:pt x="0" y="20574"/>
                    <a:pt x="20574" y="0"/>
                    <a:pt x="46101" y="0"/>
                  </a:cubicBezTo>
                  <a:lnTo>
                    <a:pt x="21704681" y="0"/>
                  </a:lnTo>
                  <a:lnTo>
                    <a:pt x="21704681" y="6350"/>
                  </a:lnTo>
                  <a:lnTo>
                    <a:pt x="21704681" y="0"/>
                  </a:lnTo>
                  <a:cubicBezTo>
                    <a:pt x="21730081" y="0"/>
                    <a:pt x="21750782" y="20574"/>
                    <a:pt x="21750782" y="45974"/>
                  </a:cubicBezTo>
                  <a:lnTo>
                    <a:pt x="21744432" y="45974"/>
                  </a:lnTo>
                  <a:lnTo>
                    <a:pt x="21750782" y="45974"/>
                  </a:lnTo>
                  <a:lnTo>
                    <a:pt x="21750782" y="9167876"/>
                  </a:lnTo>
                  <a:lnTo>
                    <a:pt x="21744432" y="9167876"/>
                  </a:lnTo>
                  <a:lnTo>
                    <a:pt x="21750782" y="9167876"/>
                  </a:lnTo>
                  <a:cubicBezTo>
                    <a:pt x="21750782" y="9193276"/>
                    <a:pt x="21730208" y="9213850"/>
                    <a:pt x="21704681" y="9213850"/>
                  </a:cubicBezTo>
                  <a:lnTo>
                    <a:pt x="21704681" y="9207500"/>
                  </a:lnTo>
                  <a:lnTo>
                    <a:pt x="21704681" y="9213850"/>
                  </a:lnTo>
                  <a:lnTo>
                    <a:pt x="46101" y="9213850"/>
                  </a:lnTo>
                  <a:lnTo>
                    <a:pt x="46101" y="9207500"/>
                  </a:lnTo>
                  <a:lnTo>
                    <a:pt x="46101" y="9213850"/>
                  </a:lnTo>
                  <a:cubicBezTo>
                    <a:pt x="20701" y="9213850"/>
                    <a:pt x="0" y="9193276"/>
                    <a:pt x="0" y="9167876"/>
                  </a:cubicBezTo>
                  <a:lnTo>
                    <a:pt x="0" y="45974"/>
                  </a:lnTo>
                  <a:lnTo>
                    <a:pt x="6350" y="45974"/>
                  </a:lnTo>
                  <a:lnTo>
                    <a:pt x="0" y="45974"/>
                  </a:lnTo>
                  <a:moveTo>
                    <a:pt x="12700" y="45974"/>
                  </a:moveTo>
                  <a:lnTo>
                    <a:pt x="12700" y="9167876"/>
                  </a:lnTo>
                  <a:lnTo>
                    <a:pt x="6350" y="9167876"/>
                  </a:lnTo>
                  <a:lnTo>
                    <a:pt x="12700" y="9167876"/>
                  </a:lnTo>
                  <a:cubicBezTo>
                    <a:pt x="12700" y="9186291"/>
                    <a:pt x="27559" y="9201150"/>
                    <a:pt x="46101" y="9201150"/>
                  </a:cubicBezTo>
                  <a:lnTo>
                    <a:pt x="21704681" y="9201150"/>
                  </a:lnTo>
                  <a:cubicBezTo>
                    <a:pt x="21723096" y="9201150"/>
                    <a:pt x="21738082" y="9186291"/>
                    <a:pt x="21738082" y="9167876"/>
                  </a:cubicBezTo>
                  <a:lnTo>
                    <a:pt x="21738082" y="45974"/>
                  </a:lnTo>
                  <a:cubicBezTo>
                    <a:pt x="21738082" y="27559"/>
                    <a:pt x="21723223" y="12700"/>
                    <a:pt x="21704681" y="12700"/>
                  </a:cubicBezTo>
                  <a:lnTo>
                    <a:pt x="46101" y="12700"/>
                  </a:lnTo>
                  <a:lnTo>
                    <a:pt x="46101" y="6350"/>
                  </a:lnTo>
                  <a:lnTo>
                    <a:pt x="46101" y="12700"/>
                  </a:lnTo>
                  <a:cubicBezTo>
                    <a:pt x="27559" y="12700"/>
                    <a:pt x="12700" y="27559"/>
                    <a:pt x="12700" y="45974"/>
                  </a:cubicBezTo>
                  <a:close/>
                </a:path>
              </a:pathLst>
            </a:custGeom>
            <a:solidFill>
              <a:srgbClr val="000000">
                <a:alpha val="392"/>
              </a:srgbClr>
            </a:solidFill>
          </p:spPr>
        </p:sp>
      </p:grpSp>
      <p:grpSp>
        <p:nvGrpSpPr>
          <p:cNvPr name="Group 10" id="10"/>
          <p:cNvGrpSpPr/>
          <p:nvPr/>
        </p:nvGrpSpPr>
        <p:grpSpPr>
          <a:xfrm rot="0">
            <a:off x="1001762" y="1161752"/>
            <a:ext cx="16277928" cy="892374"/>
            <a:chOff x="0" y="0"/>
            <a:chExt cx="21703903" cy="1189832"/>
          </a:xfrm>
        </p:grpSpPr>
        <p:sp>
          <p:nvSpPr>
            <p:cNvPr name="Freeform 11" id="11"/>
            <p:cNvSpPr/>
            <p:nvPr/>
          </p:nvSpPr>
          <p:spPr>
            <a:xfrm flipH="false" flipV="false" rot="0">
              <a:off x="0" y="0"/>
              <a:ext cx="21703919" cy="1189863"/>
            </a:xfrm>
            <a:custGeom>
              <a:avLst/>
              <a:gdLst/>
              <a:ahLst/>
              <a:cxnLst/>
              <a:rect r="r" b="b" t="t" l="l"/>
              <a:pathLst>
                <a:path h="1189863" w="21703919">
                  <a:moveTo>
                    <a:pt x="0" y="0"/>
                  </a:moveTo>
                  <a:lnTo>
                    <a:pt x="21703919" y="0"/>
                  </a:lnTo>
                  <a:lnTo>
                    <a:pt x="21703919" y="1189863"/>
                  </a:lnTo>
                  <a:lnTo>
                    <a:pt x="0" y="1189863"/>
                  </a:lnTo>
                  <a:close/>
                </a:path>
              </a:pathLst>
            </a:custGeom>
            <a:solidFill>
              <a:srgbClr val="FFFFFF">
                <a:alpha val="0"/>
              </a:srgbClr>
            </a:solidFill>
          </p:spPr>
        </p:sp>
      </p:grpSp>
      <p:sp>
        <p:nvSpPr>
          <p:cNvPr name="TextBox 12" id="12"/>
          <p:cNvSpPr txBox="true"/>
          <p:nvPr/>
        </p:nvSpPr>
        <p:spPr>
          <a:xfrm rot="0">
            <a:off x="1207145" y="1233190"/>
            <a:ext cx="555575"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Min</a:t>
            </a:r>
          </a:p>
        </p:txBody>
      </p:sp>
      <p:sp>
        <p:nvSpPr>
          <p:cNvPr name="TextBox 13" id="13"/>
          <p:cNvSpPr txBox="true"/>
          <p:nvPr/>
        </p:nvSpPr>
        <p:spPr>
          <a:xfrm rot="0">
            <a:off x="3126135" y="1233190"/>
            <a:ext cx="550812" cy="6923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+3x14</a:t>
            </a:r>
          </a:p>
        </p:txBody>
      </p:sp>
      <p:sp>
        <p:nvSpPr>
          <p:cNvPr name="TextBox 14" id="14"/>
          <p:cNvSpPr txBox="true"/>
          <p:nvPr/>
        </p:nvSpPr>
        <p:spPr>
          <a:xfrm rot="0">
            <a:off x="4083249" y="1233190"/>
            <a:ext cx="550812" cy="6923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+3x23</a:t>
            </a:r>
          </a:p>
        </p:txBody>
      </p:sp>
      <p:sp>
        <p:nvSpPr>
          <p:cNvPr name="TextBox 15" id="15"/>
          <p:cNvSpPr txBox="true"/>
          <p:nvPr/>
        </p:nvSpPr>
        <p:spPr>
          <a:xfrm rot="0">
            <a:off x="5040362" y="1233190"/>
            <a:ext cx="550813" cy="6923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+1x24</a:t>
            </a:r>
          </a:p>
        </p:txBody>
      </p:sp>
      <p:sp>
        <p:nvSpPr>
          <p:cNvPr name="TextBox 16" id="16"/>
          <p:cNvSpPr txBox="true"/>
          <p:nvPr/>
        </p:nvSpPr>
        <p:spPr>
          <a:xfrm rot="0">
            <a:off x="5997476" y="1233190"/>
            <a:ext cx="550813" cy="6923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+2x35</a:t>
            </a:r>
          </a:p>
        </p:txBody>
      </p:sp>
      <p:sp>
        <p:nvSpPr>
          <p:cNvPr name="TextBox 17" id="17"/>
          <p:cNvSpPr txBox="true"/>
          <p:nvPr/>
        </p:nvSpPr>
        <p:spPr>
          <a:xfrm rot="0">
            <a:off x="6954590" y="1233190"/>
            <a:ext cx="550813" cy="6923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+6x36</a:t>
            </a:r>
          </a:p>
        </p:txBody>
      </p:sp>
      <p:sp>
        <p:nvSpPr>
          <p:cNvPr name="TextBox 18" id="18"/>
          <p:cNvSpPr txBox="true"/>
          <p:nvPr/>
        </p:nvSpPr>
        <p:spPr>
          <a:xfrm rot="0">
            <a:off x="7911704" y="1233190"/>
            <a:ext cx="550813" cy="6923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+3x37</a:t>
            </a:r>
          </a:p>
        </p:txBody>
      </p:sp>
      <p:sp>
        <p:nvSpPr>
          <p:cNvPr name="TextBox 19" id="19"/>
          <p:cNvSpPr txBox="true"/>
          <p:nvPr/>
        </p:nvSpPr>
        <p:spPr>
          <a:xfrm rot="0">
            <a:off x="8868816" y="1233190"/>
            <a:ext cx="550813" cy="6923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+6x38</a:t>
            </a:r>
          </a:p>
        </p:txBody>
      </p:sp>
      <p:sp>
        <p:nvSpPr>
          <p:cNvPr name="TextBox 20" id="20"/>
          <p:cNvSpPr txBox="true"/>
          <p:nvPr/>
        </p:nvSpPr>
        <p:spPr>
          <a:xfrm rot="0">
            <a:off x="9825930" y="1233190"/>
            <a:ext cx="550812" cy="6923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+4x45</a:t>
            </a:r>
          </a:p>
        </p:txBody>
      </p:sp>
      <p:sp>
        <p:nvSpPr>
          <p:cNvPr name="TextBox 21" id="21"/>
          <p:cNvSpPr txBox="true"/>
          <p:nvPr/>
        </p:nvSpPr>
        <p:spPr>
          <a:xfrm rot="0">
            <a:off x="10783044" y="1233190"/>
            <a:ext cx="550812" cy="6923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+4x46</a:t>
            </a:r>
          </a:p>
        </p:txBody>
      </p:sp>
      <p:sp>
        <p:nvSpPr>
          <p:cNvPr name="TextBox 22" id="22"/>
          <p:cNvSpPr txBox="true"/>
          <p:nvPr/>
        </p:nvSpPr>
        <p:spPr>
          <a:xfrm rot="0">
            <a:off x="11740157" y="1233190"/>
            <a:ext cx="550812" cy="6923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+6x47</a:t>
            </a:r>
          </a:p>
        </p:txBody>
      </p:sp>
      <p:sp>
        <p:nvSpPr>
          <p:cNvPr name="TextBox 23" id="23"/>
          <p:cNvSpPr txBox="true"/>
          <p:nvPr/>
        </p:nvSpPr>
        <p:spPr>
          <a:xfrm rot="0">
            <a:off x="12697271" y="1233190"/>
            <a:ext cx="550812" cy="6923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+5x48</a:t>
            </a:r>
          </a:p>
        </p:txBody>
      </p:sp>
      <p:sp>
        <p:nvSpPr>
          <p:cNvPr name="TextBox 24" id="24"/>
          <p:cNvSpPr txBox="true"/>
          <p:nvPr/>
        </p:nvSpPr>
        <p:spPr>
          <a:xfrm rot="0">
            <a:off x="13654385" y="1233190"/>
            <a:ext cx="550812" cy="6923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+4x28</a:t>
            </a:r>
          </a:p>
        </p:txBody>
      </p:sp>
      <p:sp>
        <p:nvSpPr>
          <p:cNvPr name="TextBox 25" id="25"/>
          <p:cNvSpPr txBox="true"/>
          <p:nvPr/>
        </p:nvSpPr>
        <p:spPr>
          <a:xfrm rot="0">
            <a:off x="14611499" y="1233190"/>
            <a:ext cx="550812" cy="6923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1+x78</a:t>
            </a:r>
          </a:p>
        </p:txBody>
      </p:sp>
      <p:grpSp>
        <p:nvGrpSpPr>
          <p:cNvPr name="Group 26" id="26"/>
          <p:cNvGrpSpPr/>
          <p:nvPr/>
        </p:nvGrpSpPr>
        <p:grpSpPr>
          <a:xfrm rot="0">
            <a:off x="1001762" y="2054126"/>
            <a:ext cx="16277928" cy="763786"/>
            <a:chOff x="0" y="0"/>
            <a:chExt cx="21703903" cy="1018382"/>
          </a:xfrm>
        </p:grpSpPr>
        <p:sp>
          <p:nvSpPr>
            <p:cNvPr name="Freeform 27" id="27"/>
            <p:cNvSpPr/>
            <p:nvPr/>
          </p:nvSpPr>
          <p:spPr>
            <a:xfrm flipH="false" flipV="false" rot="0">
              <a:off x="0" y="0"/>
              <a:ext cx="21703919" cy="1018413"/>
            </a:xfrm>
            <a:custGeom>
              <a:avLst/>
              <a:gdLst/>
              <a:ahLst/>
              <a:cxnLst/>
              <a:rect r="r" b="b" t="t" l="l"/>
              <a:pathLst>
                <a:path h="1018413" w="21703919">
                  <a:moveTo>
                    <a:pt x="0" y="0"/>
                  </a:moveTo>
                  <a:lnTo>
                    <a:pt x="21703919" y="0"/>
                  </a:lnTo>
                  <a:lnTo>
                    <a:pt x="21703919" y="1018413"/>
                  </a:lnTo>
                  <a:lnTo>
                    <a:pt x="0" y="1018413"/>
                  </a:lnTo>
                  <a:close/>
                </a:path>
              </a:pathLst>
            </a:custGeom>
            <a:solidFill>
              <a:srgbClr val="000000">
                <a:alpha val="0"/>
              </a:srgbClr>
            </a:solidFill>
          </p:spPr>
        </p:sp>
      </p:grpSp>
      <p:sp>
        <p:nvSpPr>
          <p:cNvPr name="TextBox 28" id="28"/>
          <p:cNvSpPr txBox="true"/>
          <p:nvPr/>
        </p:nvSpPr>
        <p:spPr>
          <a:xfrm rot="0">
            <a:off x="1207145" y="2125564"/>
            <a:ext cx="555575"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s.t</a:t>
            </a:r>
          </a:p>
        </p:txBody>
      </p:sp>
      <p:sp>
        <p:nvSpPr>
          <p:cNvPr name="TextBox 29" id="29"/>
          <p:cNvSpPr txBox="true"/>
          <p:nvPr/>
        </p:nvSpPr>
        <p:spPr>
          <a:xfrm rot="0">
            <a:off x="2169021" y="2125564"/>
            <a:ext cx="550813"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x13</a:t>
            </a:r>
          </a:p>
        </p:txBody>
      </p:sp>
      <p:sp>
        <p:nvSpPr>
          <p:cNvPr name="TextBox 30" id="30"/>
          <p:cNvSpPr txBox="true"/>
          <p:nvPr/>
        </p:nvSpPr>
        <p:spPr>
          <a:xfrm rot="0">
            <a:off x="3126135" y="2125564"/>
            <a:ext cx="550812"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+x14</a:t>
            </a:r>
          </a:p>
        </p:txBody>
      </p:sp>
      <p:sp>
        <p:nvSpPr>
          <p:cNvPr name="TextBox 31" id="31"/>
          <p:cNvSpPr txBox="true"/>
          <p:nvPr/>
        </p:nvSpPr>
        <p:spPr>
          <a:xfrm rot="0">
            <a:off x="15568612" y="2125564"/>
            <a:ext cx="550812"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 600</a:t>
            </a:r>
          </a:p>
        </p:txBody>
      </p:sp>
      <p:sp>
        <p:nvSpPr>
          <p:cNvPr name="TextBox 32" id="32"/>
          <p:cNvSpPr txBox="true"/>
          <p:nvPr/>
        </p:nvSpPr>
        <p:spPr>
          <a:xfrm rot="0">
            <a:off x="16525726" y="2125564"/>
            <a:ext cx="555575" cy="1327547"/>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Ràng buộc nút gốc</a:t>
            </a:r>
          </a:p>
        </p:txBody>
      </p:sp>
      <p:grpSp>
        <p:nvGrpSpPr>
          <p:cNvPr name="Group 33" id="33"/>
          <p:cNvGrpSpPr/>
          <p:nvPr/>
        </p:nvGrpSpPr>
        <p:grpSpPr>
          <a:xfrm rot="0">
            <a:off x="1001762" y="2817911"/>
            <a:ext cx="16277928" cy="763786"/>
            <a:chOff x="0" y="0"/>
            <a:chExt cx="21703903" cy="1018382"/>
          </a:xfrm>
        </p:grpSpPr>
        <p:sp>
          <p:nvSpPr>
            <p:cNvPr name="Freeform 34" id="34"/>
            <p:cNvSpPr/>
            <p:nvPr/>
          </p:nvSpPr>
          <p:spPr>
            <a:xfrm flipH="false" flipV="false" rot="0">
              <a:off x="0" y="0"/>
              <a:ext cx="21703919" cy="1018413"/>
            </a:xfrm>
            <a:custGeom>
              <a:avLst/>
              <a:gdLst/>
              <a:ahLst/>
              <a:cxnLst/>
              <a:rect r="r" b="b" t="t" l="l"/>
              <a:pathLst>
                <a:path h="1018413" w="21703919">
                  <a:moveTo>
                    <a:pt x="0" y="0"/>
                  </a:moveTo>
                  <a:lnTo>
                    <a:pt x="21703919" y="0"/>
                  </a:lnTo>
                  <a:lnTo>
                    <a:pt x="21703919" y="1018413"/>
                  </a:lnTo>
                  <a:lnTo>
                    <a:pt x="0" y="1018413"/>
                  </a:lnTo>
                  <a:close/>
                </a:path>
              </a:pathLst>
            </a:custGeom>
            <a:solidFill>
              <a:srgbClr val="FFFFFF">
                <a:alpha val="0"/>
              </a:srgbClr>
            </a:solidFill>
          </p:spPr>
        </p:sp>
      </p:grpSp>
      <p:sp>
        <p:nvSpPr>
          <p:cNvPr name="TextBox 35" id="35"/>
          <p:cNvSpPr txBox="true"/>
          <p:nvPr/>
        </p:nvSpPr>
        <p:spPr>
          <a:xfrm rot="0">
            <a:off x="4083249" y="2889349"/>
            <a:ext cx="550812"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x23</a:t>
            </a:r>
          </a:p>
        </p:txBody>
      </p:sp>
      <p:sp>
        <p:nvSpPr>
          <p:cNvPr name="TextBox 36" id="36"/>
          <p:cNvSpPr txBox="true"/>
          <p:nvPr/>
        </p:nvSpPr>
        <p:spPr>
          <a:xfrm rot="0">
            <a:off x="5040362" y="2889349"/>
            <a:ext cx="550813"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+X24</a:t>
            </a:r>
          </a:p>
        </p:txBody>
      </p:sp>
      <p:sp>
        <p:nvSpPr>
          <p:cNvPr name="TextBox 37" id="37"/>
          <p:cNvSpPr txBox="true"/>
          <p:nvPr/>
        </p:nvSpPr>
        <p:spPr>
          <a:xfrm rot="0">
            <a:off x="13654385" y="2889349"/>
            <a:ext cx="550812"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+x28</a:t>
            </a:r>
          </a:p>
        </p:txBody>
      </p:sp>
      <p:sp>
        <p:nvSpPr>
          <p:cNvPr name="TextBox 38" id="38"/>
          <p:cNvSpPr txBox="true"/>
          <p:nvPr/>
        </p:nvSpPr>
        <p:spPr>
          <a:xfrm rot="0">
            <a:off x="15568612" y="2889349"/>
            <a:ext cx="550812"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≤400</a:t>
            </a:r>
          </a:p>
        </p:txBody>
      </p:sp>
      <p:grpSp>
        <p:nvGrpSpPr>
          <p:cNvPr name="Group 39" id="39"/>
          <p:cNvGrpSpPr/>
          <p:nvPr/>
        </p:nvGrpSpPr>
        <p:grpSpPr>
          <a:xfrm rot="0">
            <a:off x="1001762" y="3581697"/>
            <a:ext cx="16277928" cy="1081385"/>
            <a:chOff x="0" y="0"/>
            <a:chExt cx="21703903" cy="1441847"/>
          </a:xfrm>
        </p:grpSpPr>
        <p:sp>
          <p:nvSpPr>
            <p:cNvPr name="Freeform 40" id="40"/>
            <p:cNvSpPr/>
            <p:nvPr/>
          </p:nvSpPr>
          <p:spPr>
            <a:xfrm flipH="false" flipV="false" rot="0">
              <a:off x="0" y="0"/>
              <a:ext cx="21703919" cy="1441831"/>
            </a:xfrm>
            <a:custGeom>
              <a:avLst/>
              <a:gdLst/>
              <a:ahLst/>
              <a:cxnLst/>
              <a:rect r="r" b="b" t="t" l="l"/>
              <a:pathLst>
                <a:path h="1441831" w="21703919">
                  <a:moveTo>
                    <a:pt x="0" y="0"/>
                  </a:moveTo>
                  <a:lnTo>
                    <a:pt x="21703919" y="0"/>
                  </a:lnTo>
                  <a:lnTo>
                    <a:pt x="21703919" y="1441831"/>
                  </a:lnTo>
                  <a:lnTo>
                    <a:pt x="0" y="1441831"/>
                  </a:lnTo>
                  <a:close/>
                </a:path>
              </a:pathLst>
            </a:custGeom>
            <a:solidFill>
              <a:srgbClr val="000000">
                <a:alpha val="0"/>
              </a:srgbClr>
            </a:solidFill>
          </p:spPr>
        </p:sp>
      </p:grpSp>
      <p:sp>
        <p:nvSpPr>
          <p:cNvPr name="TextBox 41" id="41"/>
          <p:cNvSpPr txBox="true"/>
          <p:nvPr/>
        </p:nvSpPr>
        <p:spPr>
          <a:xfrm rot="0">
            <a:off x="2169021" y="3653135"/>
            <a:ext cx="550813"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-X13</a:t>
            </a:r>
          </a:p>
        </p:txBody>
      </p:sp>
      <p:sp>
        <p:nvSpPr>
          <p:cNvPr name="TextBox 42" id="42"/>
          <p:cNvSpPr txBox="true"/>
          <p:nvPr/>
        </p:nvSpPr>
        <p:spPr>
          <a:xfrm rot="0">
            <a:off x="4083249" y="3653135"/>
            <a:ext cx="550812"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-X23</a:t>
            </a:r>
          </a:p>
        </p:txBody>
      </p:sp>
      <p:sp>
        <p:nvSpPr>
          <p:cNvPr name="TextBox 43" id="43"/>
          <p:cNvSpPr txBox="true"/>
          <p:nvPr/>
        </p:nvSpPr>
        <p:spPr>
          <a:xfrm rot="0">
            <a:off x="5997476" y="3653135"/>
            <a:ext cx="550813"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+X35</a:t>
            </a:r>
          </a:p>
        </p:txBody>
      </p:sp>
      <p:sp>
        <p:nvSpPr>
          <p:cNvPr name="TextBox 44" id="44"/>
          <p:cNvSpPr txBox="true"/>
          <p:nvPr/>
        </p:nvSpPr>
        <p:spPr>
          <a:xfrm rot="0">
            <a:off x="6954590" y="3653135"/>
            <a:ext cx="550813"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+X36</a:t>
            </a:r>
          </a:p>
        </p:txBody>
      </p:sp>
      <p:sp>
        <p:nvSpPr>
          <p:cNvPr name="TextBox 45" id="45"/>
          <p:cNvSpPr txBox="true"/>
          <p:nvPr/>
        </p:nvSpPr>
        <p:spPr>
          <a:xfrm rot="0">
            <a:off x="7911704" y="3653135"/>
            <a:ext cx="550813"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+X37</a:t>
            </a:r>
          </a:p>
        </p:txBody>
      </p:sp>
      <p:sp>
        <p:nvSpPr>
          <p:cNvPr name="TextBox 46" id="46"/>
          <p:cNvSpPr txBox="true"/>
          <p:nvPr/>
        </p:nvSpPr>
        <p:spPr>
          <a:xfrm rot="0">
            <a:off x="8868816" y="3653135"/>
            <a:ext cx="550813"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+X38</a:t>
            </a:r>
          </a:p>
        </p:txBody>
      </p:sp>
      <p:sp>
        <p:nvSpPr>
          <p:cNvPr name="TextBox 47" id="47"/>
          <p:cNvSpPr txBox="true"/>
          <p:nvPr/>
        </p:nvSpPr>
        <p:spPr>
          <a:xfrm rot="0">
            <a:off x="15568612" y="3653135"/>
            <a:ext cx="550812"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0</a:t>
            </a:r>
          </a:p>
        </p:txBody>
      </p:sp>
      <p:sp>
        <p:nvSpPr>
          <p:cNvPr name="TextBox 48" id="48"/>
          <p:cNvSpPr txBox="true"/>
          <p:nvPr/>
        </p:nvSpPr>
        <p:spPr>
          <a:xfrm rot="0">
            <a:off x="16525726" y="3653135"/>
            <a:ext cx="555575" cy="1962745"/>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ràng buộc nút trung chuyển</a:t>
            </a:r>
          </a:p>
        </p:txBody>
      </p:sp>
      <p:grpSp>
        <p:nvGrpSpPr>
          <p:cNvPr name="Group 49" id="49"/>
          <p:cNvGrpSpPr/>
          <p:nvPr/>
        </p:nvGrpSpPr>
        <p:grpSpPr>
          <a:xfrm rot="0">
            <a:off x="1001762" y="4663082"/>
            <a:ext cx="16277928" cy="1081385"/>
            <a:chOff x="0" y="0"/>
            <a:chExt cx="21703903" cy="1441847"/>
          </a:xfrm>
        </p:grpSpPr>
        <p:sp>
          <p:nvSpPr>
            <p:cNvPr name="Freeform 50" id="50"/>
            <p:cNvSpPr/>
            <p:nvPr/>
          </p:nvSpPr>
          <p:spPr>
            <a:xfrm flipH="false" flipV="false" rot="0">
              <a:off x="0" y="0"/>
              <a:ext cx="21703919" cy="1441831"/>
            </a:xfrm>
            <a:custGeom>
              <a:avLst/>
              <a:gdLst/>
              <a:ahLst/>
              <a:cxnLst/>
              <a:rect r="r" b="b" t="t" l="l"/>
              <a:pathLst>
                <a:path h="1441831" w="21703919">
                  <a:moveTo>
                    <a:pt x="0" y="0"/>
                  </a:moveTo>
                  <a:lnTo>
                    <a:pt x="21703919" y="0"/>
                  </a:lnTo>
                  <a:lnTo>
                    <a:pt x="21703919" y="1441831"/>
                  </a:lnTo>
                  <a:lnTo>
                    <a:pt x="0" y="1441831"/>
                  </a:lnTo>
                  <a:close/>
                </a:path>
              </a:pathLst>
            </a:custGeom>
            <a:solidFill>
              <a:srgbClr val="FFFFFF">
                <a:alpha val="0"/>
              </a:srgbClr>
            </a:solidFill>
          </p:spPr>
        </p:sp>
      </p:grpSp>
      <p:sp>
        <p:nvSpPr>
          <p:cNvPr name="TextBox 51" id="51"/>
          <p:cNvSpPr txBox="true"/>
          <p:nvPr/>
        </p:nvSpPr>
        <p:spPr>
          <a:xfrm rot="0">
            <a:off x="3126135" y="4734520"/>
            <a:ext cx="550812"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-X14</a:t>
            </a:r>
          </a:p>
        </p:txBody>
      </p:sp>
      <p:sp>
        <p:nvSpPr>
          <p:cNvPr name="TextBox 52" id="52"/>
          <p:cNvSpPr txBox="true"/>
          <p:nvPr/>
        </p:nvSpPr>
        <p:spPr>
          <a:xfrm rot="0">
            <a:off x="5040362" y="4734520"/>
            <a:ext cx="550813"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-X24</a:t>
            </a:r>
          </a:p>
        </p:txBody>
      </p:sp>
      <p:sp>
        <p:nvSpPr>
          <p:cNvPr name="TextBox 53" id="53"/>
          <p:cNvSpPr txBox="true"/>
          <p:nvPr/>
        </p:nvSpPr>
        <p:spPr>
          <a:xfrm rot="0">
            <a:off x="9825930" y="4734520"/>
            <a:ext cx="550812"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+X45</a:t>
            </a:r>
          </a:p>
        </p:txBody>
      </p:sp>
      <p:sp>
        <p:nvSpPr>
          <p:cNvPr name="TextBox 54" id="54"/>
          <p:cNvSpPr txBox="true"/>
          <p:nvPr/>
        </p:nvSpPr>
        <p:spPr>
          <a:xfrm rot="0">
            <a:off x="10783044" y="4734520"/>
            <a:ext cx="550812"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+X46</a:t>
            </a:r>
          </a:p>
        </p:txBody>
      </p:sp>
      <p:sp>
        <p:nvSpPr>
          <p:cNvPr name="TextBox 55" id="55"/>
          <p:cNvSpPr txBox="true"/>
          <p:nvPr/>
        </p:nvSpPr>
        <p:spPr>
          <a:xfrm rot="0">
            <a:off x="11740157" y="4734520"/>
            <a:ext cx="550812"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+X47</a:t>
            </a:r>
          </a:p>
        </p:txBody>
      </p:sp>
      <p:sp>
        <p:nvSpPr>
          <p:cNvPr name="TextBox 56" id="56"/>
          <p:cNvSpPr txBox="true"/>
          <p:nvPr/>
        </p:nvSpPr>
        <p:spPr>
          <a:xfrm rot="0">
            <a:off x="12697271" y="4734520"/>
            <a:ext cx="550812"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+X48</a:t>
            </a:r>
          </a:p>
        </p:txBody>
      </p:sp>
      <p:sp>
        <p:nvSpPr>
          <p:cNvPr name="TextBox 57" id="57"/>
          <p:cNvSpPr txBox="true"/>
          <p:nvPr/>
        </p:nvSpPr>
        <p:spPr>
          <a:xfrm rot="0">
            <a:off x="15568612" y="4734520"/>
            <a:ext cx="550812"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0</a:t>
            </a:r>
          </a:p>
        </p:txBody>
      </p:sp>
      <p:grpSp>
        <p:nvGrpSpPr>
          <p:cNvPr name="Group 58" id="58"/>
          <p:cNvGrpSpPr/>
          <p:nvPr/>
        </p:nvGrpSpPr>
        <p:grpSpPr>
          <a:xfrm rot="0">
            <a:off x="1001762" y="5744468"/>
            <a:ext cx="16277928" cy="574774"/>
            <a:chOff x="0" y="0"/>
            <a:chExt cx="21703903" cy="766365"/>
          </a:xfrm>
        </p:grpSpPr>
        <p:sp>
          <p:nvSpPr>
            <p:cNvPr name="Freeform 59" id="59"/>
            <p:cNvSpPr/>
            <p:nvPr/>
          </p:nvSpPr>
          <p:spPr>
            <a:xfrm flipH="false" flipV="false" rot="0">
              <a:off x="0" y="0"/>
              <a:ext cx="21703919" cy="766318"/>
            </a:xfrm>
            <a:custGeom>
              <a:avLst/>
              <a:gdLst/>
              <a:ahLst/>
              <a:cxnLst/>
              <a:rect r="r" b="b" t="t" l="l"/>
              <a:pathLst>
                <a:path h="766318" w="21703919">
                  <a:moveTo>
                    <a:pt x="0" y="0"/>
                  </a:moveTo>
                  <a:lnTo>
                    <a:pt x="21703919" y="0"/>
                  </a:lnTo>
                  <a:lnTo>
                    <a:pt x="21703919" y="766318"/>
                  </a:lnTo>
                  <a:lnTo>
                    <a:pt x="0" y="766318"/>
                  </a:lnTo>
                  <a:close/>
                </a:path>
              </a:pathLst>
            </a:custGeom>
            <a:solidFill>
              <a:srgbClr val="000000">
                <a:alpha val="0"/>
              </a:srgbClr>
            </a:solidFill>
          </p:spPr>
        </p:sp>
      </p:grpSp>
      <p:sp>
        <p:nvSpPr>
          <p:cNvPr name="TextBox 60" id="60"/>
          <p:cNvSpPr txBox="true"/>
          <p:nvPr/>
        </p:nvSpPr>
        <p:spPr>
          <a:xfrm rot="0">
            <a:off x="5997476" y="5815905"/>
            <a:ext cx="550813"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x35</a:t>
            </a:r>
          </a:p>
        </p:txBody>
      </p:sp>
      <p:sp>
        <p:nvSpPr>
          <p:cNvPr name="TextBox 61" id="61"/>
          <p:cNvSpPr txBox="true"/>
          <p:nvPr/>
        </p:nvSpPr>
        <p:spPr>
          <a:xfrm rot="0">
            <a:off x="9825930" y="5815905"/>
            <a:ext cx="550812"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+X45</a:t>
            </a:r>
          </a:p>
        </p:txBody>
      </p:sp>
      <p:sp>
        <p:nvSpPr>
          <p:cNvPr name="TextBox 62" id="62"/>
          <p:cNvSpPr txBox="true"/>
          <p:nvPr/>
        </p:nvSpPr>
        <p:spPr>
          <a:xfrm rot="0">
            <a:off x="15568612" y="5815905"/>
            <a:ext cx="550812"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200</a:t>
            </a:r>
          </a:p>
        </p:txBody>
      </p:sp>
      <p:sp>
        <p:nvSpPr>
          <p:cNvPr name="TextBox 63" id="63"/>
          <p:cNvSpPr txBox="true"/>
          <p:nvPr/>
        </p:nvSpPr>
        <p:spPr>
          <a:xfrm rot="0">
            <a:off x="16525726" y="5815905"/>
            <a:ext cx="555575" cy="1327547"/>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Ràng buộc nút đích</a:t>
            </a:r>
          </a:p>
        </p:txBody>
      </p:sp>
      <p:grpSp>
        <p:nvGrpSpPr>
          <p:cNvPr name="Group 64" id="64"/>
          <p:cNvGrpSpPr/>
          <p:nvPr/>
        </p:nvGrpSpPr>
        <p:grpSpPr>
          <a:xfrm rot="0">
            <a:off x="1001762" y="6319242"/>
            <a:ext cx="16277928" cy="574774"/>
            <a:chOff x="0" y="0"/>
            <a:chExt cx="21703903" cy="766365"/>
          </a:xfrm>
        </p:grpSpPr>
        <p:sp>
          <p:nvSpPr>
            <p:cNvPr name="Freeform 65" id="65"/>
            <p:cNvSpPr/>
            <p:nvPr/>
          </p:nvSpPr>
          <p:spPr>
            <a:xfrm flipH="false" flipV="false" rot="0">
              <a:off x="0" y="0"/>
              <a:ext cx="21703919" cy="766318"/>
            </a:xfrm>
            <a:custGeom>
              <a:avLst/>
              <a:gdLst/>
              <a:ahLst/>
              <a:cxnLst/>
              <a:rect r="r" b="b" t="t" l="l"/>
              <a:pathLst>
                <a:path h="766318" w="21703919">
                  <a:moveTo>
                    <a:pt x="0" y="0"/>
                  </a:moveTo>
                  <a:lnTo>
                    <a:pt x="21703919" y="0"/>
                  </a:lnTo>
                  <a:lnTo>
                    <a:pt x="21703919" y="766318"/>
                  </a:lnTo>
                  <a:lnTo>
                    <a:pt x="0" y="766318"/>
                  </a:lnTo>
                  <a:close/>
                </a:path>
              </a:pathLst>
            </a:custGeom>
            <a:solidFill>
              <a:srgbClr val="FFFFFF">
                <a:alpha val="0"/>
              </a:srgbClr>
            </a:solidFill>
          </p:spPr>
        </p:sp>
      </p:grpSp>
      <p:sp>
        <p:nvSpPr>
          <p:cNvPr name="TextBox 66" id="66"/>
          <p:cNvSpPr txBox="true"/>
          <p:nvPr/>
        </p:nvSpPr>
        <p:spPr>
          <a:xfrm rot="0">
            <a:off x="6954590" y="6390680"/>
            <a:ext cx="550813"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x36</a:t>
            </a:r>
          </a:p>
        </p:txBody>
      </p:sp>
      <p:sp>
        <p:nvSpPr>
          <p:cNvPr name="TextBox 67" id="67"/>
          <p:cNvSpPr txBox="true"/>
          <p:nvPr/>
        </p:nvSpPr>
        <p:spPr>
          <a:xfrm rot="0">
            <a:off x="10783044" y="6390680"/>
            <a:ext cx="550812"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+X46</a:t>
            </a:r>
          </a:p>
        </p:txBody>
      </p:sp>
      <p:sp>
        <p:nvSpPr>
          <p:cNvPr name="TextBox 68" id="68"/>
          <p:cNvSpPr txBox="true"/>
          <p:nvPr/>
        </p:nvSpPr>
        <p:spPr>
          <a:xfrm rot="0">
            <a:off x="15568612" y="6390680"/>
            <a:ext cx="550812"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150</a:t>
            </a:r>
          </a:p>
        </p:txBody>
      </p:sp>
      <p:grpSp>
        <p:nvGrpSpPr>
          <p:cNvPr name="Group 69" id="69"/>
          <p:cNvGrpSpPr/>
          <p:nvPr/>
        </p:nvGrpSpPr>
        <p:grpSpPr>
          <a:xfrm rot="0">
            <a:off x="1001762" y="6894016"/>
            <a:ext cx="16277928" cy="574774"/>
            <a:chOff x="0" y="0"/>
            <a:chExt cx="21703903" cy="766365"/>
          </a:xfrm>
        </p:grpSpPr>
        <p:sp>
          <p:nvSpPr>
            <p:cNvPr name="Freeform 70" id="70"/>
            <p:cNvSpPr/>
            <p:nvPr/>
          </p:nvSpPr>
          <p:spPr>
            <a:xfrm flipH="false" flipV="false" rot="0">
              <a:off x="0" y="0"/>
              <a:ext cx="21703919" cy="766318"/>
            </a:xfrm>
            <a:custGeom>
              <a:avLst/>
              <a:gdLst/>
              <a:ahLst/>
              <a:cxnLst/>
              <a:rect r="r" b="b" t="t" l="l"/>
              <a:pathLst>
                <a:path h="766318" w="21703919">
                  <a:moveTo>
                    <a:pt x="0" y="0"/>
                  </a:moveTo>
                  <a:lnTo>
                    <a:pt x="21703919" y="0"/>
                  </a:lnTo>
                  <a:lnTo>
                    <a:pt x="21703919" y="766318"/>
                  </a:lnTo>
                  <a:lnTo>
                    <a:pt x="0" y="766318"/>
                  </a:lnTo>
                  <a:close/>
                </a:path>
              </a:pathLst>
            </a:custGeom>
            <a:solidFill>
              <a:srgbClr val="000000">
                <a:alpha val="0"/>
              </a:srgbClr>
            </a:solidFill>
          </p:spPr>
        </p:sp>
      </p:grpSp>
      <p:sp>
        <p:nvSpPr>
          <p:cNvPr name="TextBox 71" id="71"/>
          <p:cNvSpPr txBox="true"/>
          <p:nvPr/>
        </p:nvSpPr>
        <p:spPr>
          <a:xfrm rot="0">
            <a:off x="7911704" y="6965454"/>
            <a:ext cx="550813"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x37</a:t>
            </a:r>
          </a:p>
        </p:txBody>
      </p:sp>
      <p:sp>
        <p:nvSpPr>
          <p:cNvPr name="TextBox 72" id="72"/>
          <p:cNvSpPr txBox="true"/>
          <p:nvPr/>
        </p:nvSpPr>
        <p:spPr>
          <a:xfrm rot="0">
            <a:off x="11740157" y="6965454"/>
            <a:ext cx="550812"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+X47</a:t>
            </a:r>
          </a:p>
        </p:txBody>
      </p:sp>
      <p:sp>
        <p:nvSpPr>
          <p:cNvPr name="TextBox 73" id="73"/>
          <p:cNvSpPr txBox="true"/>
          <p:nvPr/>
        </p:nvSpPr>
        <p:spPr>
          <a:xfrm rot="0">
            <a:off x="15568612" y="6965454"/>
            <a:ext cx="550812"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350</a:t>
            </a:r>
          </a:p>
        </p:txBody>
      </p:sp>
      <p:grpSp>
        <p:nvGrpSpPr>
          <p:cNvPr name="Group 74" id="74"/>
          <p:cNvGrpSpPr/>
          <p:nvPr/>
        </p:nvGrpSpPr>
        <p:grpSpPr>
          <a:xfrm rot="0">
            <a:off x="1001762" y="7468791"/>
            <a:ext cx="16277928" cy="574774"/>
            <a:chOff x="0" y="0"/>
            <a:chExt cx="21703903" cy="766365"/>
          </a:xfrm>
        </p:grpSpPr>
        <p:sp>
          <p:nvSpPr>
            <p:cNvPr name="Freeform 75" id="75"/>
            <p:cNvSpPr/>
            <p:nvPr/>
          </p:nvSpPr>
          <p:spPr>
            <a:xfrm flipH="false" flipV="false" rot="0">
              <a:off x="0" y="0"/>
              <a:ext cx="21703919" cy="766318"/>
            </a:xfrm>
            <a:custGeom>
              <a:avLst/>
              <a:gdLst/>
              <a:ahLst/>
              <a:cxnLst/>
              <a:rect r="r" b="b" t="t" l="l"/>
              <a:pathLst>
                <a:path h="766318" w="21703919">
                  <a:moveTo>
                    <a:pt x="0" y="0"/>
                  </a:moveTo>
                  <a:lnTo>
                    <a:pt x="21703919" y="0"/>
                  </a:lnTo>
                  <a:lnTo>
                    <a:pt x="21703919" y="766318"/>
                  </a:lnTo>
                  <a:lnTo>
                    <a:pt x="0" y="766318"/>
                  </a:lnTo>
                  <a:close/>
                </a:path>
              </a:pathLst>
            </a:custGeom>
            <a:solidFill>
              <a:srgbClr val="FFFFFF">
                <a:alpha val="0"/>
              </a:srgbClr>
            </a:solidFill>
          </p:spPr>
        </p:sp>
      </p:grpSp>
      <p:sp>
        <p:nvSpPr>
          <p:cNvPr name="TextBox 76" id="76"/>
          <p:cNvSpPr txBox="true"/>
          <p:nvPr/>
        </p:nvSpPr>
        <p:spPr>
          <a:xfrm rot="0">
            <a:off x="8868816" y="7540229"/>
            <a:ext cx="550813"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x38</a:t>
            </a:r>
          </a:p>
        </p:txBody>
      </p:sp>
      <p:sp>
        <p:nvSpPr>
          <p:cNvPr name="TextBox 77" id="77"/>
          <p:cNvSpPr txBox="true"/>
          <p:nvPr/>
        </p:nvSpPr>
        <p:spPr>
          <a:xfrm rot="0">
            <a:off x="12697271" y="7540229"/>
            <a:ext cx="550812"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+X48</a:t>
            </a:r>
          </a:p>
        </p:txBody>
      </p:sp>
      <p:sp>
        <p:nvSpPr>
          <p:cNvPr name="TextBox 78" id="78"/>
          <p:cNvSpPr txBox="true"/>
          <p:nvPr/>
        </p:nvSpPr>
        <p:spPr>
          <a:xfrm rot="0">
            <a:off x="13654385" y="7540229"/>
            <a:ext cx="550812"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+x28</a:t>
            </a:r>
          </a:p>
        </p:txBody>
      </p:sp>
      <p:sp>
        <p:nvSpPr>
          <p:cNvPr name="TextBox 79" id="79"/>
          <p:cNvSpPr txBox="true"/>
          <p:nvPr/>
        </p:nvSpPr>
        <p:spPr>
          <a:xfrm rot="0">
            <a:off x="14611499" y="7540229"/>
            <a:ext cx="550812"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+x78</a:t>
            </a:r>
          </a:p>
        </p:txBody>
      </p:sp>
      <p:sp>
        <p:nvSpPr>
          <p:cNvPr name="TextBox 80" id="80"/>
          <p:cNvSpPr txBox="true"/>
          <p:nvPr/>
        </p:nvSpPr>
        <p:spPr>
          <a:xfrm rot="0">
            <a:off x="15568612" y="7540229"/>
            <a:ext cx="550812"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300</a:t>
            </a:r>
          </a:p>
        </p:txBody>
      </p:sp>
      <p:sp>
        <p:nvSpPr>
          <p:cNvPr name="TextBox 81" id="81"/>
          <p:cNvSpPr txBox="true"/>
          <p:nvPr/>
        </p:nvSpPr>
        <p:spPr>
          <a:xfrm rot="0">
            <a:off x="992238" y="8219182"/>
            <a:ext cx="16303526"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X28= 300 cho thấy 300 đơn vị đang được vận chyển trực tiếp từ Atlanta đến New Orleans</a:t>
            </a:r>
          </a:p>
        </p:txBody>
      </p:sp>
      <p:sp>
        <p:nvSpPr>
          <p:cNvPr name="TextBox 82" id="82"/>
          <p:cNvSpPr txBox="true"/>
          <p:nvPr/>
        </p:nvSpPr>
        <p:spPr>
          <a:xfrm rot="0">
            <a:off x="992238" y="8760024"/>
            <a:ext cx="16303526"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X78= 0 cho thấy rằng không có đơn vị nào được vận chuyển trực tiếp từ Dallas đến New Orleans trong giải pháp này.</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4F0FF"/>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BFAFF"/>
            </a:solidFill>
          </p:spPr>
        </p:sp>
      </p:grpSp>
      <p:grpSp>
        <p:nvGrpSpPr>
          <p:cNvPr name="Group 6" id="6"/>
          <p:cNvGrpSpPr/>
          <p:nvPr/>
        </p:nvGrpSpPr>
        <p:grpSpPr>
          <a:xfrm rot="0">
            <a:off x="16049019" y="9686925"/>
            <a:ext cx="2153256" cy="514350"/>
            <a:chOff x="0" y="0"/>
            <a:chExt cx="2871008" cy="685800"/>
          </a:xfrm>
        </p:grpSpPr>
        <p:sp>
          <p:nvSpPr>
            <p:cNvPr name="Freeform 7" id="7" descr="preencoded.png">
              <a:hlinkClick r:id="rId2"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3"/>
              <a:stretch>
                <a:fillRect l="0" t="0" r="-1" b="0"/>
              </a:stretch>
            </a:blipFill>
          </p:spPr>
        </p:sp>
      </p:grpSp>
      <p:sp>
        <p:nvSpPr>
          <p:cNvPr name="TextBox 8" id="8"/>
          <p:cNvSpPr txBox="true"/>
          <p:nvPr/>
        </p:nvSpPr>
        <p:spPr>
          <a:xfrm rot="0">
            <a:off x="992238" y="1185119"/>
            <a:ext cx="12875270" cy="674042"/>
          </a:xfrm>
          <a:prstGeom prst="rect">
            <a:avLst/>
          </a:prstGeom>
        </p:spPr>
        <p:txBody>
          <a:bodyPr anchor="t" rtlCol="false" tIns="0" lIns="0" bIns="0" rIns="0">
            <a:spAutoFit/>
          </a:bodyPr>
          <a:lstStyle/>
          <a:p>
            <a:pPr algn="l">
              <a:lnSpc>
                <a:spcPts val="5187"/>
              </a:lnSpc>
            </a:pPr>
            <a:r>
              <a:rPr lang="en-US" sz="4124">
                <a:solidFill>
                  <a:srgbClr val="403CCF"/>
                </a:solidFill>
                <a:latin typeface="Libre Baskerville"/>
                <a:ea typeface="Libre Baskerville"/>
                <a:cs typeface="Libre Baskerville"/>
                <a:sym typeface="Libre Baskerville"/>
              </a:rPr>
              <a:t>MÔ HÌNH LẬP TRÌNH TUYẾN TÍNH CHUNG</a:t>
            </a:r>
          </a:p>
        </p:txBody>
      </p:sp>
      <p:sp>
        <p:nvSpPr>
          <p:cNvPr name="TextBox 9" id="9"/>
          <p:cNvSpPr txBox="true"/>
          <p:nvPr/>
        </p:nvSpPr>
        <p:spPr>
          <a:xfrm rot="0">
            <a:off x="992238" y="2217687"/>
            <a:ext cx="16303526" cy="406896"/>
          </a:xfrm>
          <a:prstGeom prst="rect">
            <a:avLst/>
          </a:prstGeom>
        </p:spPr>
        <p:txBody>
          <a:bodyPr anchor="t" rtlCol="false" tIns="0" lIns="0" bIns="0" rIns="0">
            <a:spAutoFit/>
          </a:bodyPr>
          <a:lstStyle/>
          <a:p>
            <a:pPr algn="l">
              <a:lnSpc>
                <a:spcPts val="2625"/>
              </a:lnSpc>
            </a:pPr>
            <a:r>
              <a:rPr lang="en-US" sz="1625">
                <a:solidFill>
                  <a:srgbClr val="49495A"/>
                </a:solidFill>
                <a:latin typeface="Open Sans"/>
                <a:ea typeface="Open Sans"/>
                <a:cs typeface="Open Sans"/>
                <a:sym typeface="Open Sans"/>
              </a:rPr>
              <a:t>Để biểu diễn mô hình lập trình tuyến tính chung cho vấn đề chuyển tải ta kí hiệu:</a:t>
            </a:r>
          </a:p>
        </p:txBody>
      </p:sp>
      <p:sp>
        <p:nvSpPr>
          <p:cNvPr name="TextBox 10" id="10"/>
          <p:cNvSpPr txBox="true"/>
          <p:nvPr/>
        </p:nvSpPr>
        <p:spPr>
          <a:xfrm rot="0">
            <a:off x="992238" y="2797076"/>
            <a:ext cx="16303526" cy="406896"/>
          </a:xfrm>
          <a:prstGeom prst="rect">
            <a:avLst/>
          </a:prstGeom>
        </p:spPr>
        <p:txBody>
          <a:bodyPr anchor="t" rtlCol="false" tIns="0" lIns="0" bIns="0" rIns="0">
            <a:spAutoFit/>
          </a:bodyPr>
          <a:lstStyle/>
          <a:p>
            <a:pPr algn="l" marL="245070" indent="-122535" lvl="1">
              <a:lnSpc>
                <a:spcPts val="2625"/>
              </a:lnSpc>
              <a:buFont typeface="Arial"/>
              <a:buChar char="•"/>
            </a:pPr>
            <a:r>
              <a:rPr lang="en-US" sz="1625">
                <a:solidFill>
                  <a:srgbClr val="49495A"/>
                </a:solidFill>
                <a:latin typeface="Open Sans"/>
                <a:ea typeface="Open Sans"/>
                <a:cs typeface="Open Sans"/>
                <a:sym typeface="Open Sans"/>
              </a:rPr>
              <a:t>xij : số đơn vị được được vận chuyển từ gốc i đến đích j</a:t>
            </a:r>
          </a:p>
        </p:txBody>
      </p:sp>
      <p:sp>
        <p:nvSpPr>
          <p:cNvPr name="TextBox 11" id="11"/>
          <p:cNvSpPr txBox="true"/>
          <p:nvPr/>
        </p:nvSpPr>
        <p:spPr>
          <a:xfrm rot="0">
            <a:off x="992238" y="3211711"/>
            <a:ext cx="16303526" cy="406896"/>
          </a:xfrm>
          <a:prstGeom prst="rect">
            <a:avLst/>
          </a:prstGeom>
        </p:spPr>
        <p:txBody>
          <a:bodyPr anchor="t" rtlCol="false" tIns="0" lIns="0" bIns="0" rIns="0">
            <a:spAutoFit/>
          </a:bodyPr>
          <a:lstStyle/>
          <a:p>
            <a:pPr algn="l" marL="245070" indent="-122535" lvl="1">
              <a:lnSpc>
                <a:spcPts val="2625"/>
              </a:lnSpc>
              <a:buFont typeface="Arial"/>
              <a:buChar char="•"/>
            </a:pPr>
            <a:r>
              <a:rPr lang="en-US" sz="1625">
                <a:solidFill>
                  <a:srgbClr val="49495A"/>
                </a:solidFill>
                <a:latin typeface="Open Sans"/>
                <a:ea typeface="Open Sans"/>
                <a:cs typeface="Open Sans"/>
                <a:sym typeface="Open Sans"/>
              </a:rPr>
              <a:t>cij : chi phí vận chuyển một đơn vị từ gốc i đến đích j</a:t>
            </a:r>
          </a:p>
        </p:txBody>
      </p:sp>
      <p:sp>
        <p:nvSpPr>
          <p:cNvPr name="TextBox 12" id="12"/>
          <p:cNvSpPr txBox="true"/>
          <p:nvPr/>
        </p:nvSpPr>
        <p:spPr>
          <a:xfrm rot="0">
            <a:off x="992238" y="3626346"/>
            <a:ext cx="16303526" cy="406896"/>
          </a:xfrm>
          <a:prstGeom prst="rect">
            <a:avLst/>
          </a:prstGeom>
        </p:spPr>
        <p:txBody>
          <a:bodyPr anchor="t" rtlCol="false" tIns="0" lIns="0" bIns="0" rIns="0">
            <a:spAutoFit/>
          </a:bodyPr>
          <a:lstStyle/>
          <a:p>
            <a:pPr algn="l" marL="245070" indent="-122535" lvl="1">
              <a:lnSpc>
                <a:spcPts val="2625"/>
              </a:lnSpc>
              <a:buFont typeface="Arial"/>
              <a:buChar char="•"/>
            </a:pPr>
            <a:r>
              <a:rPr lang="en-US" sz="1625">
                <a:solidFill>
                  <a:srgbClr val="49495A"/>
                </a:solidFill>
                <a:latin typeface="Open Sans"/>
                <a:ea typeface="Open Sans"/>
                <a:cs typeface="Open Sans"/>
                <a:sym typeface="Open Sans"/>
              </a:rPr>
              <a:t>si : nguồn cung ở điểm gốc</a:t>
            </a:r>
          </a:p>
        </p:txBody>
      </p:sp>
      <p:sp>
        <p:nvSpPr>
          <p:cNvPr name="TextBox 13" id="13"/>
          <p:cNvSpPr txBox="true"/>
          <p:nvPr/>
        </p:nvSpPr>
        <p:spPr>
          <a:xfrm rot="0">
            <a:off x="992238" y="4040981"/>
            <a:ext cx="16303526" cy="406896"/>
          </a:xfrm>
          <a:prstGeom prst="rect">
            <a:avLst/>
          </a:prstGeom>
        </p:spPr>
        <p:txBody>
          <a:bodyPr anchor="t" rtlCol="false" tIns="0" lIns="0" bIns="0" rIns="0">
            <a:spAutoFit/>
          </a:bodyPr>
          <a:lstStyle/>
          <a:p>
            <a:pPr algn="l" marL="245070" indent="-122535" lvl="1">
              <a:lnSpc>
                <a:spcPts val="2625"/>
              </a:lnSpc>
              <a:buFont typeface="Arial"/>
              <a:buChar char="•"/>
            </a:pPr>
            <a:r>
              <a:rPr lang="en-US" sz="1625">
                <a:solidFill>
                  <a:srgbClr val="49495A"/>
                </a:solidFill>
                <a:latin typeface="Open Sans"/>
                <a:ea typeface="Open Sans"/>
                <a:cs typeface="Open Sans"/>
                <a:sym typeface="Open Sans"/>
              </a:rPr>
              <a:t>dj : nhu cầu ở điểm đích</a:t>
            </a:r>
          </a:p>
        </p:txBody>
      </p:sp>
      <p:sp>
        <p:nvSpPr>
          <p:cNvPr name="TextBox 14" id="14"/>
          <p:cNvSpPr txBox="true"/>
          <p:nvPr/>
        </p:nvSpPr>
        <p:spPr>
          <a:xfrm rot="0">
            <a:off x="992238" y="4620369"/>
            <a:ext cx="16303526" cy="406896"/>
          </a:xfrm>
          <a:prstGeom prst="rect">
            <a:avLst/>
          </a:prstGeom>
        </p:spPr>
        <p:txBody>
          <a:bodyPr anchor="t" rtlCol="false" tIns="0" lIns="0" bIns="0" rIns="0">
            <a:spAutoFit/>
          </a:bodyPr>
          <a:lstStyle/>
          <a:p>
            <a:pPr algn="l">
              <a:lnSpc>
                <a:spcPts val="2625"/>
              </a:lnSpc>
            </a:pPr>
            <a:r>
              <a:rPr lang="en-US" sz="1625">
                <a:solidFill>
                  <a:srgbClr val="49495A"/>
                </a:solidFill>
                <a:latin typeface="Open Sans"/>
                <a:ea typeface="Open Sans"/>
                <a:cs typeface="Open Sans"/>
                <a:sym typeface="Open Sans"/>
              </a:rPr>
              <a:t>Mô hình tuyến tính chung:</a:t>
            </a:r>
          </a:p>
        </p:txBody>
      </p:sp>
      <p:grpSp>
        <p:nvGrpSpPr>
          <p:cNvPr name="Group 15" id="15"/>
          <p:cNvGrpSpPr/>
          <p:nvPr/>
        </p:nvGrpSpPr>
        <p:grpSpPr>
          <a:xfrm rot="0">
            <a:off x="992238" y="5296346"/>
            <a:ext cx="16303526" cy="887165"/>
            <a:chOff x="0" y="0"/>
            <a:chExt cx="21738035" cy="1182887"/>
          </a:xfrm>
        </p:grpSpPr>
        <p:sp>
          <p:nvSpPr>
            <p:cNvPr name="Freeform 16" id="16" descr="preencoded.png"/>
            <p:cNvSpPr/>
            <p:nvPr/>
          </p:nvSpPr>
          <p:spPr>
            <a:xfrm flipH="false" flipV="false" rot="0">
              <a:off x="0" y="0"/>
              <a:ext cx="21738082" cy="1182878"/>
            </a:xfrm>
            <a:custGeom>
              <a:avLst/>
              <a:gdLst/>
              <a:ahLst/>
              <a:cxnLst/>
              <a:rect r="r" b="b" t="t" l="l"/>
              <a:pathLst>
                <a:path h="1182878" w="21738082">
                  <a:moveTo>
                    <a:pt x="0" y="0"/>
                  </a:moveTo>
                  <a:lnTo>
                    <a:pt x="21738082" y="0"/>
                  </a:lnTo>
                  <a:lnTo>
                    <a:pt x="21738082" y="1182878"/>
                  </a:lnTo>
                  <a:lnTo>
                    <a:pt x="0" y="1182878"/>
                  </a:lnTo>
                  <a:lnTo>
                    <a:pt x="0" y="0"/>
                  </a:lnTo>
                  <a:close/>
                </a:path>
              </a:pathLst>
            </a:custGeom>
            <a:blipFill>
              <a:blip r:embed="rId4"/>
              <a:stretch>
                <a:fillRect l="0" t="-451" r="0" b="-451"/>
              </a:stretch>
            </a:blipFill>
          </p:spPr>
        </p:sp>
      </p:grpSp>
      <p:grpSp>
        <p:nvGrpSpPr>
          <p:cNvPr name="Group 17" id="17"/>
          <p:cNvGrpSpPr/>
          <p:nvPr/>
        </p:nvGrpSpPr>
        <p:grpSpPr>
          <a:xfrm rot="0">
            <a:off x="992238" y="6452592"/>
            <a:ext cx="16303526" cy="887165"/>
            <a:chOff x="0" y="0"/>
            <a:chExt cx="21738035" cy="1182887"/>
          </a:xfrm>
        </p:grpSpPr>
        <p:sp>
          <p:nvSpPr>
            <p:cNvPr name="Freeform 18" id="18" descr="preencoded.png"/>
            <p:cNvSpPr/>
            <p:nvPr/>
          </p:nvSpPr>
          <p:spPr>
            <a:xfrm flipH="false" flipV="false" rot="0">
              <a:off x="0" y="0"/>
              <a:ext cx="21738082" cy="1182878"/>
            </a:xfrm>
            <a:custGeom>
              <a:avLst/>
              <a:gdLst/>
              <a:ahLst/>
              <a:cxnLst/>
              <a:rect r="r" b="b" t="t" l="l"/>
              <a:pathLst>
                <a:path h="1182878" w="21738082">
                  <a:moveTo>
                    <a:pt x="0" y="0"/>
                  </a:moveTo>
                  <a:lnTo>
                    <a:pt x="21738082" y="0"/>
                  </a:lnTo>
                  <a:lnTo>
                    <a:pt x="21738082" y="1182878"/>
                  </a:lnTo>
                  <a:lnTo>
                    <a:pt x="0" y="1182878"/>
                  </a:lnTo>
                  <a:lnTo>
                    <a:pt x="0" y="0"/>
                  </a:lnTo>
                  <a:close/>
                </a:path>
              </a:pathLst>
            </a:custGeom>
            <a:blipFill>
              <a:blip r:embed="rId5"/>
              <a:stretch>
                <a:fillRect l="0" t="-451" r="0" b="-451"/>
              </a:stretch>
            </a:blipFill>
          </p:spPr>
        </p:sp>
      </p:grpSp>
      <p:grpSp>
        <p:nvGrpSpPr>
          <p:cNvPr name="Group 19" id="19"/>
          <p:cNvGrpSpPr/>
          <p:nvPr/>
        </p:nvGrpSpPr>
        <p:grpSpPr>
          <a:xfrm rot="0">
            <a:off x="992238" y="7608837"/>
            <a:ext cx="16303526" cy="847874"/>
            <a:chOff x="0" y="0"/>
            <a:chExt cx="21738035" cy="1130498"/>
          </a:xfrm>
        </p:grpSpPr>
        <p:sp>
          <p:nvSpPr>
            <p:cNvPr name="Freeform 20" id="20" descr="preencoded.png"/>
            <p:cNvSpPr/>
            <p:nvPr/>
          </p:nvSpPr>
          <p:spPr>
            <a:xfrm flipH="false" flipV="false" rot="0">
              <a:off x="0" y="0"/>
              <a:ext cx="21738082" cy="1130554"/>
            </a:xfrm>
            <a:custGeom>
              <a:avLst/>
              <a:gdLst/>
              <a:ahLst/>
              <a:cxnLst/>
              <a:rect r="r" b="b" t="t" l="l"/>
              <a:pathLst>
                <a:path h="1130554" w="21738082">
                  <a:moveTo>
                    <a:pt x="0" y="0"/>
                  </a:moveTo>
                  <a:lnTo>
                    <a:pt x="21738082" y="0"/>
                  </a:lnTo>
                  <a:lnTo>
                    <a:pt x="21738082" y="1130554"/>
                  </a:lnTo>
                  <a:lnTo>
                    <a:pt x="0" y="1130554"/>
                  </a:lnTo>
                  <a:lnTo>
                    <a:pt x="0" y="0"/>
                  </a:lnTo>
                  <a:close/>
                </a:path>
              </a:pathLst>
            </a:custGeom>
            <a:blipFill>
              <a:blip r:embed="rId6"/>
              <a:stretch>
                <a:fillRect l="0" t="-542" r="0" b="-537"/>
              </a:stretch>
            </a:blipFill>
          </p:spPr>
        </p:sp>
      </p:grpSp>
      <p:grpSp>
        <p:nvGrpSpPr>
          <p:cNvPr name="Group 21" id="21"/>
          <p:cNvGrpSpPr/>
          <p:nvPr/>
        </p:nvGrpSpPr>
        <p:grpSpPr>
          <a:xfrm rot="0">
            <a:off x="992238" y="8725792"/>
            <a:ext cx="16303526" cy="366415"/>
            <a:chOff x="0" y="0"/>
            <a:chExt cx="21738035" cy="488553"/>
          </a:xfrm>
        </p:grpSpPr>
        <p:sp>
          <p:nvSpPr>
            <p:cNvPr name="Freeform 22" id="22" descr="preencoded.png"/>
            <p:cNvSpPr/>
            <p:nvPr/>
          </p:nvSpPr>
          <p:spPr>
            <a:xfrm flipH="false" flipV="false" rot="0">
              <a:off x="0" y="0"/>
              <a:ext cx="21738082" cy="488569"/>
            </a:xfrm>
            <a:custGeom>
              <a:avLst/>
              <a:gdLst/>
              <a:ahLst/>
              <a:cxnLst/>
              <a:rect r="r" b="b" t="t" l="l"/>
              <a:pathLst>
                <a:path h="488569" w="21738082">
                  <a:moveTo>
                    <a:pt x="0" y="0"/>
                  </a:moveTo>
                  <a:lnTo>
                    <a:pt x="21738082" y="0"/>
                  </a:lnTo>
                  <a:lnTo>
                    <a:pt x="21738082" y="488569"/>
                  </a:lnTo>
                  <a:lnTo>
                    <a:pt x="0" y="488569"/>
                  </a:lnTo>
                  <a:lnTo>
                    <a:pt x="0" y="0"/>
                  </a:lnTo>
                  <a:close/>
                </a:path>
              </a:pathLst>
            </a:custGeom>
            <a:blipFill>
              <a:blip r:embed="rId7"/>
              <a:stretch>
                <a:fillRect l="0" t="-680" r="0" b="-677"/>
              </a:stretch>
            </a:blipFill>
          </p:spPr>
        </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4F0FF"/>
            </a:solidFill>
          </p:spPr>
        </p:sp>
      </p:grpSp>
      <p:grpSp>
        <p:nvGrpSpPr>
          <p:cNvPr name="Group 4" id="4"/>
          <p:cNvGrpSpPr/>
          <p:nvPr/>
        </p:nvGrpSpPr>
        <p:grpSpPr>
          <a:xfrm rot="0">
            <a:off x="16049019" y="9686925"/>
            <a:ext cx="2153256" cy="514350"/>
            <a:chOff x="0" y="0"/>
            <a:chExt cx="2871008" cy="685800"/>
          </a:xfrm>
        </p:grpSpPr>
        <p:sp>
          <p:nvSpPr>
            <p:cNvPr name="Freeform 5" id="5" descr="preencoded.png">
              <a:hlinkClick r:id="rId2"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3"/>
              <a:stretch>
                <a:fillRect l="0" t="0" r="-1" b="0"/>
              </a:stretch>
            </a:blipFill>
          </p:spPr>
        </p:sp>
      </p:grpSp>
      <p:sp>
        <p:nvSpPr>
          <p:cNvPr name="TextBox 6" id="6"/>
          <p:cNvSpPr txBox="true"/>
          <p:nvPr/>
        </p:nvSpPr>
        <p:spPr>
          <a:xfrm rot="0">
            <a:off x="992237" y="4484489"/>
            <a:ext cx="13366992" cy="1216025"/>
          </a:xfrm>
          <a:prstGeom prst="rect">
            <a:avLst/>
          </a:prstGeom>
        </p:spPr>
        <p:txBody>
          <a:bodyPr anchor="t" rtlCol="false" tIns="0" lIns="0" bIns="0" rIns="0">
            <a:spAutoFit/>
          </a:bodyPr>
          <a:lstStyle/>
          <a:p>
            <a:pPr algn="l">
              <a:lnSpc>
                <a:spcPts val="9625"/>
              </a:lnSpc>
            </a:pPr>
            <a:r>
              <a:rPr lang="en-US" sz="7687">
                <a:solidFill>
                  <a:srgbClr val="403CCF"/>
                </a:solidFill>
                <a:latin typeface="Libre Baskerville"/>
                <a:ea typeface="Libre Baskerville"/>
                <a:cs typeface="Libre Baskerville"/>
                <a:sym typeface="Libre Baskerville"/>
              </a:rPr>
              <a:t>10.2 BÀI TOÁN GÁN</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4F0FF"/>
            </a:solidFill>
          </p:spPr>
        </p:sp>
      </p:grpSp>
      <p:grpSp>
        <p:nvGrpSpPr>
          <p:cNvPr name="Group 4" id="4"/>
          <p:cNvGrpSpPr/>
          <p:nvPr/>
        </p:nvGrpSpPr>
        <p:grpSpPr>
          <a:xfrm rot="0">
            <a:off x="1" y="5057775"/>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BFAFF"/>
            </a:solidFill>
          </p:spPr>
        </p:sp>
      </p:grpSp>
      <p:grpSp>
        <p:nvGrpSpPr>
          <p:cNvPr name="Group 6" id="6"/>
          <p:cNvGrpSpPr/>
          <p:nvPr/>
        </p:nvGrpSpPr>
        <p:grpSpPr>
          <a:xfrm rot="0">
            <a:off x="16049019" y="9686925"/>
            <a:ext cx="2153256" cy="514350"/>
            <a:chOff x="0" y="0"/>
            <a:chExt cx="2871008" cy="685800"/>
          </a:xfrm>
        </p:grpSpPr>
        <p:sp>
          <p:nvSpPr>
            <p:cNvPr name="Freeform 7" id="7" descr="preencoded.png">
              <a:hlinkClick r:id="rId2"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3"/>
              <a:stretch>
                <a:fillRect l="0" t="0" r="-1" b="0"/>
              </a:stretch>
            </a:blipFill>
          </p:spPr>
        </p:sp>
      </p:grpSp>
      <p:sp>
        <p:nvSpPr>
          <p:cNvPr name="TextBox 8" id="8"/>
          <p:cNvSpPr txBox="true"/>
          <p:nvPr/>
        </p:nvSpPr>
        <p:spPr>
          <a:xfrm rot="0">
            <a:off x="1417439" y="3930104"/>
            <a:ext cx="5670649" cy="727770"/>
          </a:xfrm>
          <a:prstGeom prst="rect">
            <a:avLst/>
          </a:prstGeom>
        </p:spPr>
        <p:txBody>
          <a:bodyPr anchor="t" rtlCol="false" tIns="0" lIns="0" bIns="0" rIns="0">
            <a:spAutoFit/>
          </a:bodyPr>
          <a:lstStyle/>
          <a:p>
            <a:pPr algn="l">
              <a:lnSpc>
                <a:spcPts val="5562"/>
              </a:lnSpc>
            </a:pPr>
            <a:r>
              <a:rPr lang="en-US" sz="4437" i="true">
                <a:solidFill>
                  <a:srgbClr val="403CCF"/>
                </a:solidFill>
                <a:latin typeface="Libre Baskerville Italics"/>
                <a:ea typeface="Libre Baskerville Italics"/>
                <a:cs typeface="Libre Baskerville Italics"/>
                <a:sym typeface="Libre Baskerville Italics"/>
              </a:rPr>
              <a:t>Bài toán gán là gì?</a:t>
            </a:r>
          </a:p>
        </p:txBody>
      </p:sp>
      <p:grpSp>
        <p:nvGrpSpPr>
          <p:cNvPr name="Group 9" id="9"/>
          <p:cNvGrpSpPr/>
          <p:nvPr/>
        </p:nvGrpSpPr>
        <p:grpSpPr>
          <a:xfrm rot="0">
            <a:off x="992238" y="3523952"/>
            <a:ext cx="38100" cy="1559124"/>
            <a:chOff x="0" y="0"/>
            <a:chExt cx="50800" cy="2078832"/>
          </a:xfrm>
        </p:grpSpPr>
        <p:sp>
          <p:nvSpPr>
            <p:cNvPr name="Freeform 10" id="10"/>
            <p:cNvSpPr/>
            <p:nvPr/>
          </p:nvSpPr>
          <p:spPr>
            <a:xfrm flipH="false" flipV="false" rot="0">
              <a:off x="0" y="0"/>
              <a:ext cx="50800" cy="2078863"/>
            </a:xfrm>
            <a:custGeom>
              <a:avLst/>
              <a:gdLst/>
              <a:ahLst/>
              <a:cxnLst/>
              <a:rect r="r" b="b" t="t" l="l"/>
              <a:pathLst>
                <a:path h="2078863" w="50800">
                  <a:moveTo>
                    <a:pt x="0" y="0"/>
                  </a:moveTo>
                  <a:lnTo>
                    <a:pt x="50800" y="0"/>
                  </a:lnTo>
                  <a:lnTo>
                    <a:pt x="50800" y="2078863"/>
                  </a:lnTo>
                  <a:lnTo>
                    <a:pt x="0" y="2078863"/>
                  </a:lnTo>
                  <a:close/>
                </a:path>
              </a:pathLst>
            </a:custGeom>
            <a:solidFill>
              <a:srgbClr val="403CCF"/>
            </a:solidFill>
          </p:spPr>
        </p:sp>
      </p:grpSp>
      <p:sp>
        <p:nvSpPr>
          <p:cNvPr name="TextBox 11" id="11"/>
          <p:cNvSpPr txBox="true"/>
          <p:nvPr/>
        </p:nvSpPr>
        <p:spPr>
          <a:xfrm rot="0">
            <a:off x="992238" y="5316290"/>
            <a:ext cx="16303526" cy="1446610"/>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Bài toán gán xảy ra trong mọi tình huống thực hiện quyết định. Một tính năng đặc trưng của bài toán gán là một tác nhân được gán cho một và chỉ một nhiệm vụ. Đặc biệt, chúng ta tìm kiếm một tập hợp phép gán có khả năng tối ưu hóa mục tiêu đã nêu, bao gồm giảm thiểu chi phí, giảm thiểu thời gian hoặc tối đa lợi nhuận.</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4F0FF"/>
            </a:solidFill>
          </p:spPr>
        </p:sp>
      </p:grpSp>
      <p:grpSp>
        <p:nvGrpSpPr>
          <p:cNvPr name="Group 4" id="4"/>
          <p:cNvGrpSpPr/>
          <p:nvPr/>
        </p:nvGrpSpPr>
        <p:grpSpPr>
          <a:xfrm rot="0">
            <a:off x="-85725" y="4402634"/>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BFAFF"/>
            </a:solidFill>
          </p:spPr>
        </p:sp>
      </p:grpSp>
      <p:grpSp>
        <p:nvGrpSpPr>
          <p:cNvPr name="Group 6" id="6"/>
          <p:cNvGrpSpPr/>
          <p:nvPr/>
        </p:nvGrpSpPr>
        <p:grpSpPr>
          <a:xfrm rot="0">
            <a:off x="16049019" y="9686925"/>
            <a:ext cx="2153256" cy="514350"/>
            <a:chOff x="0" y="0"/>
            <a:chExt cx="2871008" cy="685800"/>
          </a:xfrm>
        </p:grpSpPr>
        <p:sp>
          <p:nvSpPr>
            <p:cNvPr name="Freeform 7" id="7" descr="preencoded.png">
              <a:hlinkClick r:id="rId2"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3"/>
              <a:stretch>
                <a:fillRect l="0" t="0" r="-1" b="0"/>
              </a:stretch>
            </a:blipFill>
          </p:spPr>
        </p:sp>
      </p:grpSp>
      <p:sp>
        <p:nvSpPr>
          <p:cNvPr name="TextBox 8" id="8"/>
          <p:cNvSpPr txBox="true"/>
          <p:nvPr/>
        </p:nvSpPr>
        <p:spPr>
          <a:xfrm rot="0">
            <a:off x="1417439" y="3249662"/>
            <a:ext cx="5670649" cy="727770"/>
          </a:xfrm>
          <a:prstGeom prst="rect">
            <a:avLst/>
          </a:prstGeom>
        </p:spPr>
        <p:txBody>
          <a:bodyPr anchor="t" rtlCol="false" tIns="0" lIns="0" bIns="0" rIns="0">
            <a:spAutoFit/>
          </a:bodyPr>
          <a:lstStyle/>
          <a:p>
            <a:pPr algn="l">
              <a:lnSpc>
                <a:spcPts val="5562"/>
              </a:lnSpc>
            </a:pPr>
            <a:r>
              <a:rPr lang="en-US" sz="4437">
                <a:solidFill>
                  <a:srgbClr val="403CCF"/>
                </a:solidFill>
                <a:latin typeface="Libre Baskerville"/>
                <a:ea typeface="Libre Baskerville"/>
                <a:cs typeface="Libre Baskerville"/>
                <a:sym typeface="Libre Baskerville"/>
              </a:rPr>
              <a:t>Ví dụ minh họa</a:t>
            </a:r>
          </a:p>
        </p:txBody>
      </p:sp>
      <p:grpSp>
        <p:nvGrpSpPr>
          <p:cNvPr name="Group 9" id="9"/>
          <p:cNvGrpSpPr/>
          <p:nvPr/>
        </p:nvGrpSpPr>
        <p:grpSpPr>
          <a:xfrm rot="0">
            <a:off x="992238" y="2843510"/>
            <a:ext cx="38100" cy="1559124"/>
            <a:chOff x="0" y="0"/>
            <a:chExt cx="50800" cy="2078832"/>
          </a:xfrm>
        </p:grpSpPr>
        <p:sp>
          <p:nvSpPr>
            <p:cNvPr name="Freeform 10" id="10"/>
            <p:cNvSpPr/>
            <p:nvPr/>
          </p:nvSpPr>
          <p:spPr>
            <a:xfrm flipH="false" flipV="false" rot="0">
              <a:off x="0" y="0"/>
              <a:ext cx="50800" cy="2078863"/>
            </a:xfrm>
            <a:custGeom>
              <a:avLst/>
              <a:gdLst/>
              <a:ahLst/>
              <a:cxnLst/>
              <a:rect r="r" b="b" t="t" l="l"/>
              <a:pathLst>
                <a:path h="2078863" w="50800">
                  <a:moveTo>
                    <a:pt x="0" y="0"/>
                  </a:moveTo>
                  <a:lnTo>
                    <a:pt x="50800" y="0"/>
                  </a:lnTo>
                  <a:lnTo>
                    <a:pt x="50800" y="2078863"/>
                  </a:lnTo>
                  <a:lnTo>
                    <a:pt x="0" y="2078863"/>
                  </a:lnTo>
                  <a:close/>
                </a:path>
              </a:pathLst>
            </a:custGeom>
            <a:solidFill>
              <a:srgbClr val="403CCF"/>
            </a:solidFill>
          </p:spPr>
        </p:sp>
      </p:grpSp>
      <p:sp>
        <p:nvSpPr>
          <p:cNvPr name="TextBox 11" id="11"/>
          <p:cNvSpPr txBox="true"/>
          <p:nvPr/>
        </p:nvSpPr>
        <p:spPr>
          <a:xfrm rot="0">
            <a:off x="992238" y="4635847"/>
            <a:ext cx="16303526" cy="280749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Xem xét trường hợp của Fowle Marketing Research, vừa nhận được những yêu cầu nghiên cứu thị trường từ ba khách hàng mới. Công ty đối diện với nhiệm vụ gán một lãnh đạo dự án (tác nhân) cho một khách hàng (nhiệm vụ). Hiện nay, ba cá nhân không có cam kết nào khác và sẵn sàng cho nhiệm vụ lãnh đạo dự án. Tuy nhiên ban quản lí dự án của Fowle nhận ra rằng, thời gian cần thiết để hoàn thành mỗi nghiên cứu sẽ phụ thuộc vào kinh nghiệm và khả năng của lãnh đạo dự án được giao. Ba dự án có cùng mức độ ưu tiên, và ban quản lí muốn giao cho lãnh đạo dự án nhiệm vụ giảm thiểu toàn bộ thời gian cần thiết để hoàn thành cả ba nhiệm vụ.</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4F0FF"/>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BFAFF"/>
            </a:solidFill>
          </p:spPr>
        </p:sp>
      </p:grpSp>
      <p:grpSp>
        <p:nvGrpSpPr>
          <p:cNvPr name="Group 6" id="6"/>
          <p:cNvGrpSpPr/>
          <p:nvPr/>
        </p:nvGrpSpPr>
        <p:grpSpPr>
          <a:xfrm rot="0">
            <a:off x="16049019" y="9686925"/>
            <a:ext cx="2153256" cy="514350"/>
            <a:chOff x="0" y="0"/>
            <a:chExt cx="2871008" cy="685800"/>
          </a:xfrm>
        </p:grpSpPr>
        <p:sp>
          <p:nvSpPr>
            <p:cNvPr name="Freeform 7" id="7" descr="preencoded.png">
              <a:hlinkClick r:id="rId2"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3"/>
              <a:stretch>
                <a:fillRect l="0" t="0" r="-1" b="0"/>
              </a:stretch>
            </a:blipFill>
          </p:spPr>
        </p:sp>
      </p:grpSp>
      <p:grpSp>
        <p:nvGrpSpPr>
          <p:cNvPr name="Group 8" id="8"/>
          <p:cNvGrpSpPr/>
          <p:nvPr/>
        </p:nvGrpSpPr>
        <p:grpSpPr>
          <a:xfrm rot="0">
            <a:off x="992238" y="3141166"/>
            <a:ext cx="16303526" cy="2324695"/>
            <a:chOff x="0" y="0"/>
            <a:chExt cx="21738035" cy="3099593"/>
          </a:xfrm>
        </p:grpSpPr>
        <p:sp>
          <p:nvSpPr>
            <p:cNvPr name="Freeform 9" id="9" descr="preencoded.png"/>
            <p:cNvSpPr/>
            <p:nvPr/>
          </p:nvSpPr>
          <p:spPr>
            <a:xfrm flipH="false" flipV="false" rot="0">
              <a:off x="0" y="0"/>
              <a:ext cx="21738082" cy="3099562"/>
            </a:xfrm>
            <a:custGeom>
              <a:avLst/>
              <a:gdLst/>
              <a:ahLst/>
              <a:cxnLst/>
              <a:rect r="r" b="b" t="t" l="l"/>
              <a:pathLst>
                <a:path h="3099562" w="21738082">
                  <a:moveTo>
                    <a:pt x="0" y="0"/>
                  </a:moveTo>
                  <a:lnTo>
                    <a:pt x="21738082" y="0"/>
                  </a:lnTo>
                  <a:lnTo>
                    <a:pt x="21738082" y="3099562"/>
                  </a:lnTo>
                  <a:lnTo>
                    <a:pt x="0" y="3099562"/>
                  </a:lnTo>
                  <a:lnTo>
                    <a:pt x="0" y="0"/>
                  </a:lnTo>
                  <a:close/>
                </a:path>
              </a:pathLst>
            </a:custGeom>
            <a:blipFill>
              <a:blip r:embed="rId4"/>
              <a:stretch>
                <a:fillRect l="-22" t="0" r="-22" b="-1"/>
              </a:stretch>
            </a:blipFill>
          </p:spPr>
        </p:sp>
      </p:grpSp>
      <p:sp>
        <p:nvSpPr>
          <p:cNvPr name="TextBox 10" id="10"/>
          <p:cNvSpPr txBox="true"/>
          <p:nvPr/>
        </p:nvSpPr>
        <p:spPr>
          <a:xfrm rot="0">
            <a:off x="1275755" y="3405634"/>
            <a:ext cx="15736491" cy="1436489"/>
          </a:xfrm>
          <a:prstGeom prst="rect">
            <a:avLst/>
          </a:prstGeom>
        </p:spPr>
        <p:txBody>
          <a:bodyPr anchor="t" rtlCol="false" tIns="0" lIns="0" bIns="0" rIns="0">
            <a:spAutoFit/>
          </a:bodyPr>
          <a:lstStyle/>
          <a:p>
            <a:pPr algn="l">
              <a:lnSpc>
                <a:spcPts val="5562"/>
              </a:lnSpc>
            </a:pPr>
            <a:r>
              <a:rPr lang="en-US" sz="4437">
                <a:solidFill>
                  <a:srgbClr val="49495A"/>
                </a:solidFill>
                <a:latin typeface="Libre Baskerville"/>
                <a:ea typeface="Libre Baskerville"/>
                <a:cs typeface="Libre Baskerville"/>
                <a:sym typeface="Libre Baskerville"/>
              </a:rPr>
              <a:t>Nếu một lãnh đạo dự án được gán cho một khách hàng duy nhất thì phép gán nào nên được thực hiện?</a:t>
            </a:r>
          </a:p>
        </p:txBody>
      </p:sp>
      <p:sp>
        <p:nvSpPr>
          <p:cNvPr name="TextBox 11" id="11"/>
          <p:cNvSpPr txBox="true"/>
          <p:nvPr/>
        </p:nvSpPr>
        <p:spPr>
          <a:xfrm rot="0">
            <a:off x="992238" y="5699075"/>
            <a:ext cx="16303526" cy="1446610"/>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Để trả lời cho câu hỏi về phép gán, ban quản lí của Fowle đầu tiên phải xem xét tất cả những dự án phép gán giữa nhà lãnh đạo với khách hàng, sau đó ước lượng thời gian tương ứng hoàn thành dự án. Với ba lãnh đạo dự án và ba khách hàng, chín phương án gán có thể xảy ra</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4F0FF"/>
            </a:solidFill>
          </p:spPr>
        </p:sp>
      </p:grpSp>
      <p:grpSp>
        <p:nvGrpSpPr>
          <p:cNvPr name="Group 4" id="4"/>
          <p:cNvGrpSpPr/>
          <p:nvPr/>
        </p:nvGrpSpPr>
        <p:grpSpPr>
          <a:xfrm rot="0">
            <a:off x="288429" y="3736057"/>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BFAFF"/>
            </a:solidFill>
          </p:spPr>
        </p:sp>
      </p:grpSp>
      <p:grpSp>
        <p:nvGrpSpPr>
          <p:cNvPr name="Group 6" id="6"/>
          <p:cNvGrpSpPr/>
          <p:nvPr/>
        </p:nvGrpSpPr>
        <p:grpSpPr>
          <a:xfrm rot="0">
            <a:off x="16049019" y="9686925"/>
            <a:ext cx="2153256" cy="514350"/>
            <a:chOff x="0" y="0"/>
            <a:chExt cx="2871008" cy="685800"/>
          </a:xfrm>
        </p:grpSpPr>
        <p:sp>
          <p:nvSpPr>
            <p:cNvPr name="Freeform 7" id="7" descr="preencoded.png">
              <a:hlinkClick r:id="rId2"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3"/>
              <a:stretch>
                <a:fillRect l="0" t="0" r="-1" b="0"/>
              </a:stretch>
            </a:blipFill>
          </p:spPr>
        </p:sp>
      </p:grpSp>
      <p:sp>
        <p:nvSpPr>
          <p:cNvPr name="TextBox 8" id="8"/>
          <p:cNvSpPr txBox="true"/>
          <p:nvPr/>
        </p:nvSpPr>
        <p:spPr>
          <a:xfrm rot="0">
            <a:off x="955774" y="1308968"/>
            <a:ext cx="16303526" cy="1436489"/>
          </a:xfrm>
          <a:prstGeom prst="rect">
            <a:avLst/>
          </a:prstGeom>
        </p:spPr>
        <p:txBody>
          <a:bodyPr anchor="t" rtlCol="false" tIns="0" lIns="0" bIns="0" rIns="0">
            <a:spAutoFit/>
          </a:bodyPr>
          <a:lstStyle/>
          <a:p>
            <a:pPr algn="l">
              <a:lnSpc>
                <a:spcPts val="5562"/>
              </a:lnSpc>
            </a:pPr>
            <a:r>
              <a:rPr lang="en-US" sz="4437">
                <a:solidFill>
                  <a:srgbClr val="403CCF"/>
                </a:solidFill>
                <a:latin typeface="Libre Baskerville"/>
                <a:ea typeface="Libre Baskerville"/>
                <a:cs typeface="Libre Baskerville"/>
                <a:sym typeface="Libre Baskerville"/>
              </a:rPr>
              <a:t>Bảng 10.5 Thời gian ước tính để hoàn thành dự án của Fowle về bài toán gán trong nghiên cứu thị trường</a:t>
            </a:r>
          </a:p>
        </p:txBody>
      </p:sp>
      <p:grpSp>
        <p:nvGrpSpPr>
          <p:cNvPr name="Group 9" id="9"/>
          <p:cNvGrpSpPr/>
          <p:nvPr/>
        </p:nvGrpSpPr>
        <p:grpSpPr>
          <a:xfrm rot="0">
            <a:off x="987475" y="4089201"/>
            <a:ext cx="16313051" cy="4093071"/>
            <a:chOff x="0" y="0"/>
            <a:chExt cx="21750735" cy="5457428"/>
          </a:xfrm>
        </p:grpSpPr>
        <p:sp>
          <p:nvSpPr>
            <p:cNvPr name="Freeform 10" id="10"/>
            <p:cNvSpPr/>
            <p:nvPr/>
          </p:nvSpPr>
          <p:spPr>
            <a:xfrm flipH="false" flipV="false" rot="0">
              <a:off x="0" y="0"/>
              <a:ext cx="21750782" cy="5457444"/>
            </a:xfrm>
            <a:custGeom>
              <a:avLst/>
              <a:gdLst/>
              <a:ahLst/>
              <a:cxnLst/>
              <a:rect r="r" b="b" t="t" l="l"/>
              <a:pathLst>
                <a:path h="5457444" w="21750782">
                  <a:moveTo>
                    <a:pt x="0" y="63119"/>
                  </a:moveTo>
                  <a:cubicBezTo>
                    <a:pt x="0" y="28194"/>
                    <a:pt x="28321" y="0"/>
                    <a:pt x="63246" y="0"/>
                  </a:cubicBezTo>
                  <a:lnTo>
                    <a:pt x="21687537" y="0"/>
                  </a:lnTo>
                  <a:lnTo>
                    <a:pt x="21687537" y="6350"/>
                  </a:lnTo>
                  <a:lnTo>
                    <a:pt x="21687537" y="0"/>
                  </a:lnTo>
                  <a:cubicBezTo>
                    <a:pt x="21722462" y="0"/>
                    <a:pt x="21750782" y="28194"/>
                    <a:pt x="21750782" y="63119"/>
                  </a:cubicBezTo>
                  <a:lnTo>
                    <a:pt x="21744432" y="63119"/>
                  </a:lnTo>
                  <a:lnTo>
                    <a:pt x="21750782" y="63119"/>
                  </a:lnTo>
                  <a:lnTo>
                    <a:pt x="21750782" y="5394325"/>
                  </a:lnTo>
                  <a:lnTo>
                    <a:pt x="21744432" y="5394325"/>
                  </a:lnTo>
                  <a:lnTo>
                    <a:pt x="21750782" y="5394325"/>
                  </a:lnTo>
                  <a:cubicBezTo>
                    <a:pt x="21750782" y="5429123"/>
                    <a:pt x="21722462" y="5457444"/>
                    <a:pt x="21687537" y="5457444"/>
                  </a:cubicBezTo>
                  <a:lnTo>
                    <a:pt x="21687537" y="5451094"/>
                  </a:lnTo>
                  <a:lnTo>
                    <a:pt x="21687537" y="5457444"/>
                  </a:lnTo>
                  <a:lnTo>
                    <a:pt x="63246" y="5457444"/>
                  </a:lnTo>
                  <a:lnTo>
                    <a:pt x="63246" y="5451094"/>
                  </a:lnTo>
                  <a:lnTo>
                    <a:pt x="63246" y="5457444"/>
                  </a:lnTo>
                  <a:cubicBezTo>
                    <a:pt x="28321" y="5457444"/>
                    <a:pt x="0" y="5429250"/>
                    <a:pt x="0" y="5394325"/>
                  </a:cubicBezTo>
                  <a:lnTo>
                    <a:pt x="0" y="63119"/>
                  </a:lnTo>
                  <a:lnTo>
                    <a:pt x="6350" y="63119"/>
                  </a:lnTo>
                  <a:lnTo>
                    <a:pt x="0" y="63119"/>
                  </a:lnTo>
                  <a:moveTo>
                    <a:pt x="12700" y="63119"/>
                  </a:moveTo>
                  <a:lnTo>
                    <a:pt x="12700" y="5394325"/>
                  </a:lnTo>
                  <a:lnTo>
                    <a:pt x="6350" y="5394325"/>
                  </a:lnTo>
                  <a:lnTo>
                    <a:pt x="12700" y="5394325"/>
                  </a:lnTo>
                  <a:cubicBezTo>
                    <a:pt x="12700" y="5422138"/>
                    <a:pt x="35306" y="5444744"/>
                    <a:pt x="63246" y="5444744"/>
                  </a:cubicBezTo>
                  <a:lnTo>
                    <a:pt x="21687537" y="5444744"/>
                  </a:lnTo>
                  <a:cubicBezTo>
                    <a:pt x="21715476" y="5444744"/>
                    <a:pt x="21738082" y="5422138"/>
                    <a:pt x="21738082" y="5394325"/>
                  </a:cubicBezTo>
                  <a:lnTo>
                    <a:pt x="21738082" y="63119"/>
                  </a:lnTo>
                  <a:cubicBezTo>
                    <a:pt x="21738082" y="35306"/>
                    <a:pt x="21715476" y="12700"/>
                    <a:pt x="21687537" y="12700"/>
                  </a:cubicBezTo>
                  <a:lnTo>
                    <a:pt x="63246" y="12700"/>
                  </a:lnTo>
                  <a:lnTo>
                    <a:pt x="63246" y="6350"/>
                  </a:lnTo>
                  <a:lnTo>
                    <a:pt x="63246" y="12700"/>
                  </a:lnTo>
                  <a:cubicBezTo>
                    <a:pt x="35306" y="12700"/>
                    <a:pt x="12700" y="35306"/>
                    <a:pt x="12700" y="63119"/>
                  </a:cubicBezTo>
                  <a:close/>
                </a:path>
              </a:pathLst>
            </a:custGeom>
            <a:solidFill>
              <a:srgbClr val="000000">
                <a:alpha val="392"/>
              </a:srgbClr>
            </a:solidFill>
          </p:spPr>
        </p:sp>
      </p:grpSp>
      <p:grpSp>
        <p:nvGrpSpPr>
          <p:cNvPr name="Group 11" id="11"/>
          <p:cNvGrpSpPr/>
          <p:nvPr/>
        </p:nvGrpSpPr>
        <p:grpSpPr>
          <a:xfrm rot="0">
            <a:off x="1001762" y="4103489"/>
            <a:ext cx="16284476" cy="812899"/>
            <a:chOff x="0" y="0"/>
            <a:chExt cx="21712635" cy="1083865"/>
          </a:xfrm>
        </p:grpSpPr>
        <p:sp>
          <p:nvSpPr>
            <p:cNvPr name="Freeform 12" id="12"/>
            <p:cNvSpPr/>
            <p:nvPr/>
          </p:nvSpPr>
          <p:spPr>
            <a:xfrm flipH="false" flipV="false" rot="0">
              <a:off x="0" y="0"/>
              <a:ext cx="21712682" cy="1083818"/>
            </a:xfrm>
            <a:custGeom>
              <a:avLst/>
              <a:gdLst/>
              <a:ahLst/>
              <a:cxnLst/>
              <a:rect r="r" b="b" t="t" l="l"/>
              <a:pathLst>
                <a:path h="1083818" w="21712682">
                  <a:moveTo>
                    <a:pt x="0" y="0"/>
                  </a:moveTo>
                  <a:lnTo>
                    <a:pt x="21712682" y="0"/>
                  </a:lnTo>
                  <a:lnTo>
                    <a:pt x="21712682" y="1083818"/>
                  </a:lnTo>
                  <a:lnTo>
                    <a:pt x="0" y="1083818"/>
                  </a:lnTo>
                  <a:close/>
                </a:path>
              </a:pathLst>
            </a:custGeom>
            <a:solidFill>
              <a:srgbClr val="FFFFFF">
                <a:alpha val="0"/>
              </a:srgbClr>
            </a:solidFill>
          </p:spPr>
        </p:sp>
      </p:grpSp>
      <p:sp>
        <p:nvSpPr>
          <p:cNvPr name="TextBox 13" id="13"/>
          <p:cNvSpPr txBox="true"/>
          <p:nvPr/>
        </p:nvSpPr>
        <p:spPr>
          <a:xfrm rot="0">
            <a:off x="5361385" y="4197400"/>
            <a:ext cx="11641336"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Client</a:t>
            </a:r>
          </a:p>
        </p:txBody>
      </p:sp>
      <p:grpSp>
        <p:nvGrpSpPr>
          <p:cNvPr name="Group 14" id="14"/>
          <p:cNvGrpSpPr/>
          <p:nvPr/>
        </p:nvGrpSpPr>
        <p:grpSpPr>
          <a:xfrm rot="0">
            <a:off x="1001762" y="4916389"/>
            <a:ext cx="16284476" cy="812899"/>
            <a:chOff x="0" y="0"/>
            <a:chExt cx="21712635" cy="1083865"/>
          </a:xfrm>
        </p:grpSpPr>
        <p:sp>
          <p:nvSpPr>
            <p:cNvPr name="Freeform 15" id="15"/>
            <p:cNvSpPr/>
            <p:nvPr/>
          </p:nvSpPr>
          <p:spPr>
            <a:xfrm flipH="false" flipV="false" rot="0">
              <a:off x="0" y="0"/>
              <a:ext cx="21712682" cy="1083818"/>
            </a:xfrm>
            <a:custGeom>
              <a:avLst/>
              <a:gdLst/>
              <a:ahLst/>
              <a:cxnLst/>
              <a:rect r="r" b="b" t="t" l="l"/>
              <a:pathLst>
                <a:path h="1083818" w="21712682">
                  <a:moveTo>
                    <a:pt x="0" y="0"/>
                  </a:moveTo>
                  <a:lnTo>
                    <a:pt x="21712682" y="0"/>
                  </a:lnTo>
                  <a:lnTo>
                    <a:pt x="21712682" y="1083818"/>
                  </a:lnTo>
                  <a:lnTo>
                    <a:pt x="0" y="1083818"/>
                  </a:lnTo>
                  <a:close/>
                </a:path>
              </a:pathLst>
            </a:custGeom>
            <a:solidFill>
              <a:srgbClr val="000000">
                <a:alpha val="0"/>
              </a:srgbClr>
            </a:solidFill>
          </p:spPr>
        </p:sp>
      </p:grpSp>
      <p:sp>
        <p:nvSpPr>
          <p:cNvPr name="TextBox 16" id="16"/>
          <p:cNvSpPr txBox="true"/>
          <p:nvPr/>
        </p:nvSpPr>
        <p:spPr>
          <a:xfrm rot="0">
            <a:off x="1285578" y="5010299"/>
            <a:ext cx="3499246" cy="539354"/>
          </a:xfrm>
          <a:prstGeom prst="rect">
            <a:avLst/>
          </a:prstGeom>
        </p:spPr>
        <p:txBody>
          <a:bodyPr anchor="t" rtlCol="false" tIns="0" lIns="0" bIns="0" rIns="0">
            <a:spAutoFit/>
          </a:bodyPr>
          <a:lstStyle/>
          <a:p>
            <a:pPr algn="l">
              <a:lnSpc>
                <a:spcPts val="3562"/>
              </a:lnSpc>
            </a:pPr>
            <a:r>
              <a:rPr lang="en-US" sz="2187" b="true">
                <a:solidFill>
                  <a:srgbClr val="49495A"/>
                </a:solidFill>
                <a:latin typeface="Open Sans Bold"/>
                <a:ea typeface="Open Sans Bold"/>
                <a:cs typeface="Open Sans Bold"/>
                <a:sym typeface="Open Sans Bold"/>
              </a:rPr>
              <a:t>Project Leader</a:t>
            </a:r>
          </a:p>
        </p:txBody>
      </p:sp>
      <p:sp>
        <p:nvSpPr>
          <p:cNvPr name="TextBox 17" id="17"/>
          <p:cNvSpPr txBox="true"/>
          <p:nvPr/>
        </p:nvSpPr>
        <p:spPr>
          <a:xfrm rot="0">
            <a:off x="5361385" y="5010299"/>
            <a:ext cx="3494485" cy="539354"/>
          </a:xfrm>
          <a:prstGeom prst="rect">
            <a:avLst/>
          </a:prstGeom>
        </p:spPr>
        <p:txBody>
          <a:bodyPr anchor="t" rtlCol="false" tIns="0" lIns="0" bIns="0" rIns="0">
            <a:spAutoFit/>
          </a:bodyPr>
          <a:lstStyle/>
          <a:p>
            <a:pPr algn="l">
              <a:lnSpc>
                <a:spcPts val="3562"/>
              </a:lnSpc>
            </a:pPr>
            <a:r>
              <a:rPr lang="en-US" sz="2187" b="true">
                <a:solidFill>
                  <a:srgbClr val="49495A"/>
                </a:solidFill>
                <a:latin typeface="Open Sans Bold"/>
                <a:ea typeface="Open Sans Bold"/>
                <a:cs typeface="Open Sans Bold"/>
                <a:sym typeface="Open Sans Bold"/>
              </a:rPr>
              <a:t>1</a:t>
            </a:r>
          </a:p>
        </p:txBody>
      </p:sp>
      <p:sp>
        <p:nvSpPr>
          <p:cNvPr name="TextBox 18" id="18"/>
          <p:cNvSpPr txBox="true"/>
          <p:nvPr/>
        </p:nvSpPr>
        <p:spPr>
          <a:xfrm rot="0">
            <a:off x="9432429" y="5010299"/>
            <a:ext cx="3494485" cy="539354"/>
          </a:xfrm>
          <a:prstGeom prst="rect">
            <a:avLst/>
          </a:prstGeom>
        </p:spPr>
        <p:txBody>
          <a:bodyPr anchor="t" rtlCol="false" tIns="0" lIns="0" bIns="0" rIns="0">
            <a:spAutoFit/>
          </a:bodyPr>
          <a:lstStyle/>
          <a:p>
            <a:pPr algn="l">
              <a:lnSpc>
                <a:spcPts val="3562"/>
              </a:lnSpc>
            </a:pPr>
            <a:r>
              <a:rPr lang="en-US" sz="2187" b="true">
                <a:solidFill>
                  <a:srgbClr val="49495A"/>
                </a:solidFill>
                <a:latin typeface="Open Sans Bold"/>
                <a:ea typeface="Open Sans Bold"/>
                <a:cs typeface="Open Sans Bold"/>
                <a:sym typeface="Open Sans Bold"/>
              </a:rPr>
              <a:t>2</a:t>
            </a:r>
          </a:p>
        </p:txBody>
      </p:sp>
      <p:sp>
        <p:nvSpPr>
          <p:cNvPr name="TextBox 19" id="19"/>
          <p:cNvSpPr txBox="true"/>
          <p:nvPr/>
        </p:nvSpPr>
        <p:spPr>
          <a:xfrm rot="0">
            <a:off x="13503474" y="5010299"/>
            <a:ext cx="3499246" cy="539354"/>
          </a:xfrm>
          <a:prstGeom prst="rect">
            <a:avLst/>
          </a:prstGeom>
        </p:spPr>
        <p:txBody>
          <a:bodyPr anchor="t" rtlCol="false" tIns="0" lIns="0" bIns="0" rIns="0">
            <a:spAutoFit/>
          </a:bodyPr>
          <a:lstStyle/>
          <a:p>
            <a:pPr algn="l">
              <a:lnSpc>
                <a:spcPts val="3562"/>
              </a:lnSpc>
            </a:pPr>
            <a:r>
              <a:rPr lang="en-US" sz="2187" b="true">
                <a:solidFill>
                  <a:srgbClr val="49495A"/>
                </a:solidFill>
                <a:latin typeface="Open Sans Bold"/>
                <a:ea typeface="Open Sans Bold"/>
                <a:cs typeface="Open Sans Bold"/>
                <a:sym typeface="Open Sans Bold"/>
              </a:rPr>
              <a:t>3</a:t>
            </a:r>
          </a:p>
        </p:txBody>
      </p:sp>
      <p:grpSp>
        <p:nvGrpSpPr>
          <p:cNvPr name="Group 20" id="20"/>
          <p:cNvGrpSpPr/>
          <p:nvPr/>
        </p:nvGrpSpPr>
        <p:grpSpPr>
          <a:xfrm rot="0">
            <a:off x="1001762" y="5729287"/>
            <a:ext cx="16284476" cy="812899"/>
            <a:chOff x="0" y="0"/>
            <a:chExt cx="21712635" cy="1083865"/>
          </a:xfrm>
        </p:grpSpPr>
        <p:sp>
          <p:nvSpPr>
            <p:cNvPr name="Freeform 21" id="21"/>
            <p:cNvSpPr/>
            <p:nvPr/>
          </p:nvSpPr>
          <p:spPr>
            <a:xfrm flipH="false" flipV="false" rot="0">
              <a:off x="0" y="0"/>
              <a:ext cx="21712682" cy="1083818"/>
            </a:xfrm>
            <a:custGeom>
              <a:avLst/>
              <a:gdLst/>
              <a:ahLst/>
              <a:cxnLst/>
              <a:rect r="r" b="b" t="t" l="l"/>
              <a:pathLst>
                <a:path h="1083818" w="21712682">
                  <a:moveTo>
                    <a:pt x="0" y="0"/>
                  </a:moveTo>
                  <a:lnTo>
                    <a:pt x="21712682" y="0"/>
                  </a:lnTo>
                  <a:lnTo>
                    <a:pt x="21712682" y="1083818"/>
                  </a:lnTo>
                  <a:lnTo>
                    <a:pt x="0" y="1083818"/>
                  </a:lnTo>
                  <a:close/>
                </a:path>
              </a:pathLst>
            </a:custGeom>
            <a:solidFill>
              <a:srgbClr val="FFFFFF">
                <a:alpha val="0"/>
              </a:srgbClr>
            </a:solidFill>
          </p:spPr>
        </p:sp>
      </p:grpSp>
      <p:sp>
        <p:nvSpPr>
          <p:cNvPr name="TextBox 22" id="22"/>
          <p:cNvSpPr txBox="true"/>
          <p:nvPr/>
        </p:nvSpPr>
        <p:spPr>
          <a:xfrm rot="0">
            <a:off x="1285578" y="5823197"/>
            <a:ext cx="3499246"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1. Terry</a:t>
            </a:r>
          </a:p>
        </p:txBody>
      </p:sp>
      <p:sp>
        <p:nvSpPr>
          <p:cNvPr name="TextBox 23" id="23"/>
          <p:cNvSpPr txBox="true"/>
          <p:nvPr/>
        </p:nvSpPr>
        <p:spPr>
          <a:xfrm rot="0">
            <a:off x="5361385" y="5823197"/>
            <a:ext cx="3494485"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10</a:t>
            </a:r>
          </a:p>
        </p:txBody>
      </p:sp>
      <p:sp>
        <p:nvSpPr>
          <p:cNvPr name="TextBox 24" id="24"/>
          <p:cNvSpPr txBox="true"/>
          <p:nvPr/>
        </p:nvSpPr>
        <p:spPr>
          <a:xfrm rot="0">
            <a:off x="9432429" y="5823197"/>
            <a:ext cx="3494485"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15</a:t>
            </a:r>
          </a:p>
        </p:txBody>
      </p:sp>
      <p:sp>
        <p:nvSpPr>
          <p:cNvPr name="TextBox 25" id="25"/>
          <p:cNvSpPr txBox="true"/>
          <p:nvPr/>
        </p:nvSpPr>
        <p:spPr>
          <a:xfrm rot="0">
            <a:off x="13503474" y="5823197"/>
            <a:ext cx="3499246"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9</a:t>
            </a:r>
          </a:p>
        </p:txBody>
      </p:sp>
      <p:grpSp>
        <p:nvGrpSpPr>
          <p:cNvPr name="Group 26" id="26"/>
          <p:cNvGrpSpPr/>
          <p:nvPr/>
        </p:nvGrpSpPr>
        <p:grpSpPr>
          <a:xfrm rot="0">
            <a:off x="1001762" y="6542186"/>
            <a:ext cx="16284476" cy="812899"/>
            <a:chOff x="0" y="0"/>
            <a:chExt cx="21712635" cy="1083865"/>
          </a:xfrm>
        </p:grpSpPr>
        <p:sp>
          <p:nvSpPr>
            <p:cNvPr name="Freeform 27" id="27"/>
            <p:cNvSpPr/>
            <p:nvPr/>
          </p:nvSpPr>
          <p:spPr>
            <a:xfrm flipH="false" flipV="false" rot="0">
              <a:off x="0" y="0"/>
              <a:ext cx="21712682" cy="1083818"/>
            </a:xfrm>
            <a:custGeom>
              <a:avLst/>
              <a:gdLst/>
              <a:ahLst/>
              <a:cxnLst/>
              <a:rect r="r" b="b" t="t" l="l"/>
              <a:pathLst>
                <a:path h="1083818" w="21712682">
                  <a:moveTo>
                    <a:pt x="0" y="0"/>
                  </a:moveTo>
                  <a:lnTo>
                    <a:pt x="21712682" y="0"/>
                  </a:lnTo>
                  <a:lnTo>
                    <a:pt x="21712682" y="1083818"/>
                  </a:lnTo>
                  <a:lnTo>
                    <a:pt x="0" y="1083818"/>
                  </a:lnTo>
                  <a:close/>
                </a:path>
              </a:pathLst>
            </a:custGeom>
            <a:solidFill>
              <a:srgbClr val="000000">
                <a:alpha val="0"/>
              </a:srgbClr>
            </a:solidFill>
          </p:spPr>
        </p:sp>
      </p:grpSp>
      <p:sp>
        <p:nvSpPr>
          <p:cNvPr name="TextBox 28" id="28"/>
          <p:cNvSpPr txBox="true"/>
          <p:nvPr/>
        </p:nvSpPr>
        <p:spPr>
          <a:xfrm rot="0">
            <a:off x="1285578" y="6636097"/>
            <a:ext cx="3499246"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2. Carle</a:t>
            </a:r>
          </a:p>
        </p:txBody>
      </p:sp>
      <p:sp>
        <p:nvSpPr>
          <p:cNvPr name="TextBox 29" id="29"/>
          <p:cNvSpPr txBox="true"/>
          <p:nvPr/>
        </p:nvSpPr>
        <p:spPr>
          <a:xfrm rot="0">
            <a:off x="5361385" y="6636097"/>
            <a:ext cx="3494485"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9</a:t>
            </a:r>
          </a:p>
        </p:txBody>
      </p:sp>
      <p:sp>
        <p:nvSpPr>
          <p:cNvPr name="TextBox 30" id="30"/>
          <p:cNvSpPr txBox="true"/>
          <p:nvPr/>
        </p:nvSpPr>
        <p:spPr>
          <a:xfrm rot="0">
            <a:off x="9432429" y="6636097"/>
            <a:ext cx="3494485"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18</a:t>
            </a:r>
          </a:p>
        </p:txBody>
      </p:sp>
      <p:sp>
        <p:nvSpPr>
          <p:cNvPr name="TextBox 31" id="31"/>
          <p:cNvSpPr txBox="true"/>
          <p:nvPr/>
        </p:nvSpPr>
        <p:spPr>
          <a:xfrm rot="0">
            <a:off x="13503474" y="6636097"/>
            <a:ext cx="3499246"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5</a:t>
            </a:r>
          </a:p>
        </p:txBody>
      </p:sp>
      <p:grpSp>
        <p:nvGrpSpPr>
          <p:cNvPr name="Group 32" id="32"/>
          <p:cNvGrpSpPr/>
          <p:nvPr/>
        </p:nvGrpSpPr>
        <p:grpSpPr>
          <a:xfrm rot="0">
            <a:off x="1001762" y="7355086"/>
            <a:ext cx="16284476" cy="812899"/>
            <a:chOff x="0" y="0"/>
            <a:chExt cx="21712635" cy="1083865"/>
          </a:xfrm>
        </p:grpSpPr>
        <p:sp>
          <p:nvSpPr>
            <p:cNvPr name="Freeform 33" id="33"/>
            <p:cNvSpPr/>
            <p:nvPr/>
          </p:nvSpPr>
          <p:spPr>
            <a:xfrm flipH="false" flipV="false" rot="0">
              <a:off x="0" y="0"/>
              <a:ext cx="21712682" cy="1083818"/>
            </a:xfrm>
            <a:custGeom>
              <a:avLst/>
              <a:gdLst/>
              <a:ahLst/>
              <a:cxnLst/>
              <a:rect r="r" b="b" t="t" l="l"/>
              <a:pathLst>
                <a:path h="1083818" w="21712682">
                  <a:moveTo>
                    <a:pt x="0" y="0"/>
                  </a:moveTo>
                  <a:lnTo>
                    <a:pt x="21712682" y="0"/>
                  </a:lnTo>
                  <a:lnTo>
                    <a:pt x="21712682" y="1083818"/>
                  </a:lnTo>
                  <a:lnTo>
                    <a:pt x="0" y="1083818"/>
                  </a:lnTo>
                  <a:close/>
                </a:path>
              </a:pathLst>
            </a:custGeom>
            <a:solidFill>
              <a:srgbClr val="FFFFFF">
                <a:alpha val="0"/>
              </a:srgbClr>
            </a:solidFill>
          </p:spPr>
        </p:sp>
      </p:grpSp>
      <p:sp>
        <p:nvSpPr>
          <p:cNvPr name="TextBox 34" id="34"/>
          <p:cNvSpPr txBox="true"/>
          <p:nvPr/>
        </p:nvSpPr>
        <p:spPr>
          <a:xfrm rot="0">
            <a:off x="1285578" y="7448996"/>
            <a:ext cx="3499246"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3. McClymonds</a:t>
            </a:r>
          </a:p>
        </p:txBody>
      </p:sp>
      <p:sp>
        <p:nvSpPr>
          <p:cNvPr name="TextBox 35" id="35"/>
          <p:cNvSpPr txBox="true"/>
          <p:nvPr/>
        </p:nvSpPr>
        <p:spPr>
          <a:xfrm rot="0">
            <a:off x="5361385" y="7448996"/>
            <a:ext cx="3494485"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6</a:t>
            </a:r>
          </a:p>
        </p:txBody>
      </p:sp>
      <p:sp>
        <p:nvSpPr>
          <p:cNvPr name="TextBox 36" id="36"/>
          <p:cNvSpPr txBox="true"/>
          <p:nvPr/>
        </p:nvSpPr>
        <p:spPr>
          <a:xfrm rot="0">
            <a:off x="9432429" y="7448996"/>
            <a:ext cx="3494485"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14</a:t>
            </a:r>
          </a:p>
        </p:txBody>
      </p:sp>
      <p:sp>
        <p:nvSpPr>
          <p:cNvPr name="TextBox 37" id="37"/>
          <p:cNvSpPr txBox="true"/>
          <p:nvPr/>
        </p:nvSpPr>
        <p:spPr>
          <a:xfrm rot="0">
            <a:off x="13503474" y="7448996"/>
            <a:ext cx="3499246"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3</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4F0FF"/>
            </a:solidFill>
          </p:spPr>
        </p:sp>
      </p:grpSp>
      <p:grpSp>
        <p:nvGrpSpPr>
          <p:cNvPr name="Group 4" id="4"/>
          <p:cNvGrpSpPr/>
          <p:nvPr/>
        </p:nvGrpSpPr>
        <p:grpSpPr>
          <a:xfrm rot="0">
            <a:off x="-233504" y="2429024"/>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BFAFF"/>
            </a:solidFill>
          </p:spPr>
        </p:sp>
      </p:grpSp>
      <p:grpSp>
        <p:nvGrpSpPr>
          <p:cNvPr name="Group 6" id="6"/>
          <p:cNvGrpSpPr/>
          <p:nvPr/>
        </p:nvGrpSpPr>
        <p:grpSpPr>
          <a:xfrm rot="0">
            <a:off x="16049019" y="9686925"/>
            <a:ext cx="2153256" cy="514350"/>
            <a:chOff x="0" y="0"/>
            <a:chExt cx="2871008" cy="685800"/>
          </a:xfrm>
        </p:grpSpPr>
        <p:sp>
          <p:nvSpPr>
            <p:cNvPr name="Freeform 7" id="7" descr="preencoded.png">
              <a:hlinkClick r:id="rId2"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3"/>
              <a:stretch>
                <a:fillRect l="0" t="0" r="-1" b="0"/>
              </a:stretch>
            </a:blipFill>
          </p:spPr>
        </p:sp>
      </p:grpSp>
      <p:sp>
        <p:nvSpPr>
          <p:cNvPr name="TextBox 8" id="8"/>
          <p:cNvSpPr txBox="true"/>
          <p:nvPr/>
        </p:nvSpPr>
        <p:spPr>
          <a:xfrm rot="0">
            <a:off x="992238" y="1012478"/>
            <a:ext cx="16303526" cy="1214437"/>
          </a:xfrm>
          <a:prstGeom prst="rect">
            <a:avLst/>
          </a:prstGeom>
        </p:spPr>
        <p:txBody>
          <a:bodyPr anchor="t" rtlCol="false" tIns="0" lIns="0" bIns="0" rIns="0">
            <a:spAutoFit/>
          </a:bodyPr>
          <a:lstStyle/>
          <a:p>
            <a:pPr algn="l">
              <a:lnSpc>
                <a:spcPts val="4687"/>
              </a:lnSpc>
            </a:pPr>
            <a:r>
              <a:rPr lang="en-US" sz="3749">
                <a:solidFill>
                  <a:srgbClr val="403CCF"/>
                </a:solidFill>
                <a:latin typeface="Libre Baskerville"/>
                <a:ea typeface="Libre Baskerville"/>
                <a:cs typeface="Libre Baskerville"/>
                <a:sym typeface="Libre Baskerville"/>
              </a:rPr>
              <a:t>Hình 10.10 Mô hình hệ thống của Fowle về bài toán gán trong nghiên cứu thị trường</a:t>
            </a:r>
          </a:p>
        </p:txBody>
      </p:sp>
      <p:sp>
        <p:nvSpPr>
          <p:cNvPr name="TextBox 9" id="9"/>
          <p:cNvSpPr txBox="true"/>
          <p:nvPr/>
        </p:nvSpPr>
        <p:spPr>
          <a:xfrm rot="0">
            <a:off x="992238" y="2729359"/>
            <a:ext cx="3634979" cy="762595"/>
          </a:xfrm>
          <a:prstGeom prst="rect">
            <a:avLst/>
          </a:prstGeom>
        </p:spPr>
        <p:txBody>
          <a:bodyPr anchor="t" rtlCol="false" tIns="0" lIns="0" bIns="0" rIns="0">
            <a:spAutoFit/>
          </a:bodyPr>
          <a:lstStyle/>
          <a:p>
            <a:pPr algn="l">
              <a:lnSpc>
                <a:spcPts val="2937"/>
              </a:lnSpc>
            </a:pPr>
            <a:r>
              <a:rPr lang="en-US" sz="2312">
                <a:solidFill>
                  <a:srgbClr val="403CCF"/>
                </a:solidFill>
                <a:latin typeface="Libre Baskerville"/>
                <a:ea typeface="Libre Baskerville"/>
                <a:cs typeface="Libre Baskerville"/>
                <a:sym typeface="Libre Baskerville"/>
              </a:rPr>
              <a:t>Project Leader (origin nodes)</a:t>
            </a:r>
          </a:p>
        </p:txBody>
      </p:sp>
      <p:sp>
        <p:nvSpPr>
          <p:cNvPr name="TextBox 10" id="10"/>
          <p:cNvSpPr txBox="true"/>
          <p:nvPr/>
        </p:nvSpPr>
        <p:spPr>
          <a:xfrm rot="0">
            <a:off x="992238" y="3656707"/>
            <a:ext cx="3634979" cy="461665"/>
          </a:xfrm>
          <a:prstGeom prst="rect">
            <a:avLst/>
          </a:prstGeom>
        </p:spPr>
        <p:txBody>
          <a:bodyPr anchor="t" rtlCol="false" tIns="0" lIns="0" bIns="0" rIns="0">
            <a:spAutoFit/>
          </a:bodyPr>
          <a:lstStyle/>
          <a:p>
            <a:pPr algn="l">
              <a:lnSpc>
                <a:spcPts val="3000"/>
              </a:lnSpc>
            </a:pPr>
            <a:r>
              <a:rPr lang="en-US" sz="1874">
                <a:solidFill>
                  <a:srgbClr val="49495A"/>
                </a:solidFill>
                <a:latin typeface="Open Sans"/>
                <a:ea typeface="Open Sans"/>
                <a:cs typeface="Open Sans"/>
                <a:sym typeface="Open Sans"/>
              </a:rPr>
              <a:t>1 Terry</a:t>
            </a:r>
          </a:p>
        </p:txBody>
      </p:sp>
      <p:sp>
        <p:nvSpPr>
          <p:cNvPr name="TextBox 11" id="11"/>
          <p:cNvSpPr txBox="true"/>
          <p:nvPr/>
        </p:nvSpPr>
        <p:spPr>
          <a:xfrm rot="0">
            <a:off x="992238" y="4259015"/>
            <a:ext cx="3634979" cy="461665"/>
          </a:xfrm>
          <a:prstGeom prst="rect">
            <a:avLst/>
          </a:prstGeom>
        </p:spPr>
        <p:txBody>
          <a:bodyPr anchor="t" rtlCol="false" tIns="0" lIns="0" bIns="0" rIns="0">
            <a:spAutoFit/>
          </a:bodyPr>
          <a:lstStyle/>
          <a:p>
            <a:pPr algn="l">
              <a:lnSpc>
                <a:spcPts val="3000"/>
              </a:lnSpc>
            </a:pPr>
            <a:r>
              <a:rPr lang="en-US" sz="1874">
                <a:solidFill>
                  <a:srgbClr val="49495A"/>
                </a:solidFill>
                <a:latin typeface="Open Sans"/>
                <a:ea typeface="Open Sans"/>
                <a:cs typeface="Open Sans"/>
                <a:sym typeface="Open Sans"/>
              </a:rPr>
              <a:t>1 Carle</a:t>
            </a:r>
          </a:p>
        </p:txBody>
      </p:sp>
      <p:sp>
        <p:nvSpPr>
          <p:cNvPr name="TextBox 12" id="12"/>
          <p:cNvSpPr txBox="true"/>
          <p:nvPr/>
        </p:nvSpPr>
        <p:spPr>
          <a:xfrm rot="0">
            <a:off x="992238" y="4861322"/>
            <a:ext cx="3634979" cy="461665"/>
          </a:xfrm>
          <a:prstGeom prst="rect">
            <a:avLst/>
          </a:prstGeom>
        </p:spPr>
        <p:txBody>
          <a:bodyPr anchor="t" rtlCol="false" tIns="0" lIns="0" bIns="0" rIns="0">
            <a:spAutoFit/>
          </a:bodyPr>
          <a:lstStyle/>
          <a:p>
            <a:pPr algn="l">
              <a:lnSpc>
                <a:spcPts val="3000"/>
              </a:lnSpc>
            </a:pPr>
            <a:r>
              <a:rPr lang="en-US" sz="1874">
                <a:solidFill>
                  <a:srgbClr val="49495A"/>
                </a:solidFill>
                <a:latin typeface="Open Sans"/>
                <a:ea typeface="Open Sans"/>
                <a:cs typeface="Open Sans"/>
                <a:sym typeface="Open Sans"/>
              </a:rPr>
              <a:t>1 McClymonds</a:t>
            </a:r>
          </a:p>
        </p:txBody>
      </p:sp>
      <p:sp>
        <p:nvSpPr>
          <p:cNvPr name="TextBox 13" id="13"/>
          <p:cNvSpPr txBox="true"/>
          <p:nvPr/>
        </p:nvSpPr>
        <p:spPr>
          <a:xfrm rot="0">
            <a:off x="5224611" y="2729359"/>
            <a:ext cx="3996929" cy="386060"/>
          </a:xfrm>
          <a:prstGeom prst="rect">
            <a:avLst/>
          </a:prstGeom>
        </p:spPr>
        <p:txBody>
          <a:bodyPr anchor="t" rtlCol="false" tIns="0" lIns="0" bIns="0" rIns="0">
            <a:spAutoFit/>
          </a:bodyPr>
          <a:lstStyle/>
          <a:p>
            <a:pPr algn="l">
              <a:lnSpc>
                <a:spcPts val="2937"/>
              </a:lnSpc>
            </a:pPr>
            <a:r>
              <a:rPr lang="en-US" sz="2312">
                <a:solidFill>
                  <a:srgbClr val="403CCF"/>
                </a:solidFill>
                <a:latin typeface="Libre Baskerville"/>
                <a:ea typeface="Libre Baskerville"/>
                <a:cs typeface="Libre Baskerville"/>
                <a:sym typeface="Libre Baskerville"/>
              </a:rPr>
              <a:t>Completion Time in Days</a:t>
            </a:r>
          </a:p>
        </p:txBody>
      </p:sp>
      <p:sp>
        <p:nvSpPr>
          <p:cNvPr name="TextBox 14" id="14"/>
          <p:cNvSpPr txBox="true"/>
          <p:nvPr/>
        </p:nvSpPr>
        <p:spPr>
          <a:xfrm rot="0">
            <a:off x="5224611" y="3280172"/>
            <a:ext cx="7857828" cy="461665"/>
          </a:xfrm>
          <a:prstGeom prst="rect">
            <a:avLst/>
          </a:prstGeom>
        </p:spPr>
        <p:txBody>
          <a:bodyPr anchor="t" rtlCol="false" tIns="0" lIns="0" bIns="0" rIns="0">
            <a:spAutoFit/>
          </a:bodyPr>
          <a:lstStyle/>
          <a:p>
            <a:pPr algn="ctr">
              <a:lnSpc>
                <a:spcPts val="3000"/>
              </a:lnSpc>
            </a:pPr>
            <a:r>
              <a:rPr lang="en-US" sz="1874">
                <a:solidFill>
                  <a:srgbClr val="49495A"/>
                </a:solidFill>
                <a:latin typeface="Open Sans"/>
                <a:ea typeface="Open Sans"/>
                <a:cs typeface="Open Sans"/>
                <a:sym typeface="Open Sans"/>
              </a:rPr>
              <a:t>10</a:t>
            </a:r>
          </a:p>
        </p:txBody>
      </p:sp>
      <p:sp>
        <p:nvSpPr>
          <p:cNvPr name="TextBox 15" id="15"/>
          <p:cNvSpPr txBox="true"/>
          <p:nvPr/>
        </p:nvSpPr>
        <p:spPr>
          <a:xfrm rot="0">
            <a:off x="5224611" y="3882479"/>
            <a:ext cx="7857828" cy="461665"/>
          </a:xfrm>
          <a:prstGeom prst="rect">
            <a:avLst/>
          </a:prstGeom>
        </p:spPr>
        <p:txBody>
          <a:bodyPr anchor="t" rtlCol="false" tIns="0" lIns="0" bIns="0" rIns="0">
            <a:spAutoFit/>
          </a:bodyPr>
          <a:lstStyle/>
          <a:p>
            <a:pPr algn="ctr">
              <a:lnSpc>
                <a:spcPts val="3000"/>
              </a:lnSpc>
            </a:pPr>
            <a:r>
              <a:rPr lang="en-US" sz="1874">
                <a:solidFill>
                  <a:srgbClr val="49495A"/>
                </a:solidFill>
                <a:latin typeface="Open Sans"/>
                <a:ea typeface="Open Sans"/>
                <a:cs typeface="Open Sans"/>
                <a:sym typeface="Open Sans"/>
              </a:rPr>
              <a:t>15</a:t>
            </a:r>
          </a:p>
        </p:txBody>
      </p:sp>
      <p:sp>
        <p:nvSpPr>
          <p:cNvPr name="TextBox 16" id="16"/>
          <p:cNvSpPr txBox="true"/>
          <p:nvPr/>
        </p:nvSpPr>
        <p:spPr>
          <a:xfrm rot="0">
            <a:off x="5224611" y="4484786"/>
            <a:ext cx="7857828" cy="461665"/>
          </a:xfrm>
          <a:prstGeom prst="rect">
            <a:avLst/>
          </a:prstGeom>
        </p:spPr>
        <p:txBody>
          <a:bodyPr anchor="t" rtlCol="false" tIns="0" lIns="0" bIns="0" rIns="0">
            <a:spAutoFit/>
          </a:bodyPr>
          <a:lstStyle/>
          <a:p>
            <a:pPr algn="ctr">
              <a:lnSpc>
                <a:spcPts val="3000"/>
              </a:lnSpc>
            </a:pPr>
            <a:r>
              <a:rPr lang="en-US" sz="1874">
                <a:solidFill>
                  <a:srgbClr val="49495A"/>
                </a:solidFill>
                <a:latin typeface="Open Sans"/>
                <a:ea typeface="Open Sans"/>
                <a:cs typeface="Open Sans"/>
                <a:sym typeface="Open Sans"/>
              </a:rPr>
              <a:t>9</a:t>
            </a:r>
          </a:p>
        </p:txBody>
      </p:sp>
      <p:sp>
        <p:nvSpPr>
          <p:cNvPr name="TextBox 17" id="17"/>
          <p:cNvSpPr txBox="true"/>
          <p:nvPr/>
        </p:nvSpPr>
        <p:spPr>
          <a:xfrm rot="0">
            <a:off x="5224611" y="5087094"/>
            <a:ext cx="7857828" cy="461665"/>
          </a:xfrm>
          <a:prstGeom prst="rect">
            <a:avLst/>
          </a:prstGeom>
        </p:spPr>
        <p:txBody>
          <a:bodyPr anchor="t" rtlCol="false" tIns="0" lIns="0" bIns="0" rIns="0">
            <a:spAutoFit/>
          </a:bodyPr>
          <a:lstStyle/>
          <a:p>
            <a:pPr algn="ctr">
              <a:lnSpc>
                <a:spcPts val="3000"/>
              </a:lnSpc>
            </a:pPr>
            <a:r>
              <a:rPr lang="en-US" sz="1874">
                <a:solidFill>
                  <a:srgbClr val="49495A"/>
                </a:solidFill>
                <a:latin typeface="Open Sans"/>
                <a:ea typeface="Open Sans"/>
                <a:cs typeface="Open Sans"/>
                <a:sym typeface="Open Sans"/>
              </a:rPr>
              <a:t>18</a:t>
            </a:r>
          </a:p>
        </p:txBody>
      </p:sp>
      <p:sp>
        <p:nvSpPr>
          <p:cNvPr name="TextBox 18" id="18"/>
          <p:cNvSpPr txBox="true"/>
          <p:nvPr/>
        </p:nvSpPr>
        <p:spPr>
          <a:xfrm rot="0">
            <a:off x="5224611" y="5689401"/>
            <a:ext cx="7857828" cy="461665"/>
          </a:xfrm>
          <a:prstGeom prst="rect">
            <a:avLst/>
          </a:prstGeom>
        </p:spPr>
        <p:txBody>
          <a:bodyPr anchor="t" rtlCol="false" tIns="0" lIns="0" bIns="0" rIns="0">
            <a:spAutoFit/>
          </a:bodyPr>
          <a:lstStyle/>
          <a:p>
            <a:pPr algn="ctr">
              <a:lnSpc>
                <a:spcPts val="3000"/>
              </a:lnSpc>
            </a:pPr>
            <a:r>
              <a:rPr lang="en-US" sz="1874">
                <a:solidFill>
                  <a:srgbClr val="49495A"/>
                </a:solidFill>
                <a:latin typeface="Open Sans"/>
                <a:ea typeface="Open Sans"/>
                <a:cs typeface="Open Sans"/>
                <a:sym typeface="Open Sans"/>
              </a:rPr>
              <a:t>5</a:t>
            </a:r>
          </a:p>
        </p:txBody>
      </p:sp>
      <p:sp>
        <p:nvSpPr>
          <p:cNvPr name="TextBox 19" id="19"/>
          <p:cNvSpPr txBox="true"/>
          <p:nvPr/>
        </p:nvSpPr>
        <p:spPr>
          <a:xfrm rot="0">
            <a:off x="5224611" y="6291709"/>
            <a:ext cx="7857828" cy="461665"/>
          </a:xfrm>
          <a:prstGeom prst="rect">
            <a:avLst/>
          </a:prstGeom>
        </p:spPr>
        <p:txBody>
          <a:bodyPr anchor="t" rtlCol="false" tIns="0" lIns="0" bIns="0" rIns="0">
            <a:spAutoFit/>
          </a:bodyPr>
          <a:lstStyle/>
          <a:p>
            <a:pPr algn="ctr">
              <a:lnSpc>
                <a:spcPts val="3000"/>
              </a:lnSpc>
            </a:pPr>
            <a:r>
              <a:rPr lang="en-US" sz="1874">
                <a:solidFill>
                  <a:srgbClr val="49495A"/>
                </a:solidFill>
                <a:latin typeface="Open Sans"/>
                <a:ea typeface="Open Sans"/>
                <a:cs typeface="Open Sans"/>
                <a:sym typeface="Open Sans"/>
              </a:rPr>
              <a:t>6</a:t>
            </a:r>
          </a:p>
        </p:txBody>
      </p:sp>
      <p:sp>
        <p:nvSpPr>
          <p:cNvPr name="TextBox 20" id="20"/>
          <p:cNvSpPr txBox="true"/>
          <p:nvPr/>
        </p:nvSpPr>
        <p:spPr>
          <a:xfrm rot="0">
            <a:off x="5224611" y="6894016"/>
            <a:ext cx="7857828" cy="461665"/>
          </a:xfrm>
          <a:prstGeom prst="rect">
            <a:avLst/>
          </a:prstGeom>
        </p:spPr>
        <p:txBody>
          <a:bodyPr anchor="t" rtlCol="false" tIns="0" lIns="0" bIns="0" rIns="0">
            <a:spAutoFit/>
          </a:bodyPr>
          <a:lstStyle/>
          <a:p>
            <a:pPr algn="ctr">
              <a:lnSpc>
                <a:spcPts val="3000"/>
              </a:lnSpc>
            </a:pPr>
            <a:r>
              <a:rPr lang="en-US" sz="1874">
                <a:solidFill>
                  <a:srgbClr val="49495A"/>
                </a:solidFill>
                <a:latin typeface="Open Sans"/>
                <a:ea typeface="Open Sans"/>
                <a:cs typeface="Open Sans"/>
                <a:sym typeface="Open Sans"/>
              </a:rPr>
              <a:t>14</a:t>
            </a:r>
          </a:p>
        </p:txBody>
      </p:sp>
      <p:sp>
        <p:nvSpPr>
          <p:cNvPr name="TextBox 21" id="21"/>
          <p:cNvSpPr txBox="true"/>
          <p:nvPr/>
        </p:nvSpPr>
        <p:spPr>
          <a:xfrm rot="0">
            <a:off x="5224611" y="7496324"/>
            <a:ext cx="7857828" cy="461665"/>
          </a:xfrm>
          <a:prstGeom prst="rect">
            <a:avLst/>
          </a:prstGeom>
        </p:spPr>
        <p:txBody>
          <a:bodyPr anchor="t" rtlCol="false" tIns="0" lIns="0" bIns="0" rIns="0">
            <a:spAutoFit/>
          </a:bodyPr>
          <a:lstStyle/>
          <a:p>
            <a:pPr algn="ctr">
              <a:lnSpc>
                <a:spcPts val="3000"/>
              </a:lnSpc>
            </a:pPr>
            <a:r>
              <a:rPr lang="en-US" sz="1874">
                <a:solidFill>
                  <a:srgbClr val="49495A"/>
                </a:solidFill>
                <a:latin typeface="Open Sans"/>
                <a:ea typeface="Open Sans"/>
                <a:cs typeface="Open Sans"/>
                <a:sym typeface="Open Sans"/>
              </a:rPr>
              <a:t>3</a:t>
            </a:r>
          </a:p>
        </p:txBody>
      </p:sp>
      <p:sp>
        <p:nvSpPr>
          <p:cNvPr name="TextBox 22" id="22"/>
          <p:cNvSpPr txBox="true"/>
          <p:nvPr/>
        </p:nvSpPr>
        <p:spPr>
          <a:xfrm rot="0">
            <a:off x="13679835" y="2729359"/>
            <a:ext cx="3634979" cy="762595"/>
          </a:xfrm>
          <a:prstGeom prst="rect">
            <a:avLst/>
          </a:prstGeom>
        </p:spPr>
        <p:txBody>
          <a:bodyPr anchor="t" rtlCol="false" tIns="0" lIns="0" bIns="0" rIns="0">
            <a:spAutoFit/>
          </a:bodyPr>
          <a:lstStyle/>
          <a:p>
            <a:pPr algn="l">
              <a:lnSpc>
                <a:spcPts val="2937"/>
              </a:lnSpc>
            </a:pPr>
            <a:r>
              <a:rPr lang="en-US" sz="2312">
                <a:solidFill>
                  <a:srgbClr val="403CCF"/>
                </a:solidFill>
                <a:latin typeface="Libre Baskerville"/>
                <a:ea typeface="Libre Baskerville"/>
                <a:cs typeface="Libre Baskerville"/>
                <a:sym typeface="Libre Baskerville"/>
              </a:rPr>
              <a:t>Clients (destination nodes)</a:t>
            </a:r>
          </a:p>
        </p:txBody>
      </p:sp>
      <p:sp>
        <p:nvSpPr>
          <p:cNvPr name="TextBox 23" id="23"/>
          <p:cNvSpPr txBox="true"/>
          <p:nvPr/>
        </p:nvSpPr>
        <p:spPr>
          <a:xfrm rot="0">
            <a:off x="13679835" y="3656707"/>
            <a:ext cx="3634979" cy="461665"/>
          </a:xfrm>
          <a:prstGeom prst="rect">
            <a:avLst/>
          </a:prstGeom>
        </p:spPr>
        <p:txBody>
          <a:bodyPr anchor="t" rtlCol="false" tIns="0" lIns="0" bIns="0" rIns="0">
            <a:spAutoFit/>
          </a:bodyPr>
          <a:lstStyle/>
          <a:p>
            <a:pPr algn="l">
              <a:lnSpc>
                <a:spcPts val="3000"/>
              </a:lnSpc>
            </a:pPr>
            <a:r>
              <a:rPr lang="en-US" sz="1874">
                <a:solidFill>
                  <a:srgbClr val="49495A"/>
                </a:solidFill>
                <a:latin typeface="Open Sans"/>
                <a:ea typeface="Open Sans"/>
                <a:cs typeface="Open Sans"/>
                <a:sym typeface="Open Sans"/>
              </a:rPr>
              <a:t>Client 1</a:t>
            </a:r>
          </a:p>
        </p:txBody>
      </p:sp>
      <p:sp>
        <p:nvSpPr>
          <p:cNvPr name="TextBox 24" id="24"/>
          <p:cNvSpPr txBox="true"/>
          <p:nvPr/>
        </p:nvSpPr>
        <p:spPr>
          <a:xfrm rot="0">
            <a:off x="13679835" y="4259015"/>
            <a:ext cx="3634979" cy="461665"/>
          </a:xfrm>
          <a:prstGeom prst="rect">
            <a:avLst/>
          </a:prstGeom>
        </p:spPr>
        <p:txBody>
          <a:bodyPr anchor="t" rtlCol="false" tIns="0" lIns="0" bIns="0" rIns="0">
            <a:spAutoFit/>
          </a:bodyPr>
          <a:lstStyle/>
          <a:p>
            <a:pPr algn="l">
              <a:lnSpc>
                <a:spcPts val="3000"/>
              </a:lnSpc>
            </a:pPr>
            <a:r>
              <a:rPr lang="en-US" sz="1874">
                <a:solidFill>
                  <a:srgbClr val="49495A"/>
                </a:solidFill>
                <a:latin typeface="Open Sans"/>
                <a:ea typeface="Open Sans"/>
                <a:cs typeface="Open Sans"/>
                <a:sym typeface="Open Sans"/>
              </a:rPr>
              <a:t>Client 2</a:t>
            </a:r>
          </a:p>
        </p:txBody>
      </p:sp>
      <p:sp>
        <p:nvSpPr>
          <p:cNvPr name="TextBox 25" id="25"/>
          <p:cNvSpPr txBox="true"/>
          <p:nvPr/>
        </p:nvSpPr>
        <p:spPr>
          <a:xfrm rot="0">
            <a:off x="13679835" y="4861322"/>
            <a:ext cx="3634979" cy="461665"/>
          </a:xfrm>
          <a:prstGeom prst="rect">
            <a:avLst/>
          </a:prstGeom>
        </p:spPr>
        <p:txBody>
          <a:bodyPr anchor="t" rtlCol="false" tIns="0" lIns="0" bIns="0" rIns="0">
            <a:spAutoFit/>
          </a:bodyPr>
          <a:lstStyle/>
          <a:p>
            <a:pPr algn="l">
              <a:lnSpc>
                <a:spcPts val="3000"/>
              </a:lnSpc>
            </a:pPr>
            <a:r>
              <a:rPr lang="en-US" sz="1874">
                <a:solidFill>
                  <a:srgbClr val="49495A"/>
                </a:solidFill>
                <a:latin typeface="Open Sans"/>
                <a:ea typeface="Open Sans"/>
                <a:cs typeface="Open Sans"/>
                <a:sym typeface="Open Sans"/>
              </a:rPr>
              <a:t>Client 3</a:t>
            </a:r>
          </a:p>
        </p:txBody>
      </p:sp>
      <p:sp>
        <p:nvSpPr>
          <p:cNvPr name="TextBox 26" id="26"/>
          <p:cNvSpPr txBox="true"/>
          <p:nvPr/>
        </p:nvSpPr>
        <p:spPr>
          <a:xfrm rot="0">
            <a:off x="992238" y="8586490"/>
            <a:ext cx="3634979" cy="461665"/>
          </a:xfrm>
          <a:prstGeom prst="rect">
            <a:avLst/>
          </a:prstGeom>
        </p:spPr>
        <p:txBody>
          <a:bodyPr anchor="t" rtlCol="false" tIns="0" lIns="0" bIns="0" rIns="0">
            <a:spAutoFit/>
          </a:bodyPr>
          <a:lstStyle/>
          <a:p>
            <a:pPr algn="l">
              <a:lnSpc>
                <a:spcPts val="3000"/>
              </a:lnSpc>
            </a:pPr>
            <a:r>
              <a:rPr lang="en-US" sz="1874">
                <a:solidFill>
                  <a:srgbClr val="49495A"/>
                </a:solidFill>
                <a:latin typeface="Open Sans"/>
                <a:ea typeface="Open Sans"/>
                <a:cs typeface="Open Sans"/>
                <a:sym typeface="Open Sans"/>
              </a:rPr>
              <a:t>Supplies</a:t>
            </a:r>
          </a:p>
        </p:txBody>
      </p:sp>
      <p:sp>
        <p:nvSpPr>
          <p:cNvPr name="TextBox 27" id="27"/>
          <p:cNvSpPr txBox="true"/>
          <p:nvPr/>
        </p:nvSpPr>
        <p:spPr>
          <a:xfrm rot="0">
            <a:off x="5224611" y="8586490"/>
            <a:ext cx="7857828" cy="461665"/>
          </a:xfrm>
          <a:prstGeom prst="rect">
            <a:avLst/>
          </a:prstGeom>
        </p:spPr>
        <p:txBody>
          <a:bodyPr anchor="t" rtlCol="false" tIns="0" lIns="0" bIns="0" rIns="0">
            <a:spAutoFit/>
          </a:bodyPr>
          <a:lstStyle/>
          <a:p>
            <a:pPr algn="ctr">
              <a:lnSpc>
                <a:spcPts val="3000"/>
              </a:lnSpc>
            </a:pPr>
            <a:r>
              <a:rPr lang="en-US" sz="1874">
                <a:solidFill>
                  <a:srgbClr val="49495A"/>
                </a:solidFill>
                <a:latin typeface="Open Sans"/>
                <a:ea typeface="Open Sans"/>
                <a:cs typeface="Open Sans"/>
                <a:sym typeface="Open Sans"/>
              </a:rPr>
              <a:t>Possible Assignments (arcs)</a:t>
            </a:r>
          </a:p>
        </p:txBody>
      </p:sp>
      <p:sp>
        <p:nvSpPr>
          <p:cNvPr name="TextBox 28" id="28"/>
          <p:cNvSpPr txBox="true"/>
          <p:nvPr/>
        </p:nvSpPr>
        <p:spPr>
          <a:xfrm rot="0">
            <a:off x="13679835" y="8586490"/>
            <a:ext cx="3634979" cy="461665"/>
          </a:xfrm>
          <a:prstGeom prst="rect">
            <a:avLst/>
          </a:prstGeom>
        </p:spPr>
        <p:txBody>
          <a:bodyPr anchor="t" rtlCol="false" tIns="0" lIns="0" bIns="0" rIns="0">
            <a:spAutoFit/>
          </a:bodyPr>
          <a:lstStyle/>
          <a:p>
            <a:pPr algn="r">
              <a:lnSpc>
                <a:spcPts val="3000"/>
              </a:lnSpc>
            </a:pPr>
            <a:r>
              <a:rPr lang="en-US" sz="1874">
                <a:solidFill>
                  <a:srgbClr val="49495A"/>
                </a:solidFill>
                <a:latin typeface="Open Sans"/>
                <a:ea typeface="Open Sans"/>
                <a:cs typeface="Open Sans"/>
                <a:sym typeface="Open Sans"/>
              </a:rPr>
              <a:t>Demand</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4F0FF"/>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BFAFF"/>
            </a:solidFill>
          </p:spPr>
        </p:sp>
      </p:grpSp>
      <p:grpSp>
        <p:nvGrpSpPr>
          <p:cNvPr name="Group 6" id="6"/>
          <p:cNvGrpSpPr/>
          <p:nvPr/>
        </p:nvGrpSpPr>
        <p:grpSpPr>
          <a:xfrm rot="0">
            <a:off x="16049019" y="9686925"/>
            <a:ext cx="2153256" cy="514350"/>
            <a:chOff x="0" y="0"/>
            <a:chExt cx="2871008" cy="685800"/>
          </a:xfrm>
        </p:grpSpPr>
        <p:sp>
          <p:nvSpPr>
            <p:cNvPr name="Freeform 7" id="7" descr="preencoded.png">
              <a:hlinkClick r:id="rId2"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3"/>
              <a:stretch>
                <a:fillRect l="0" t="0" r="-1" b="0"/>
              </a:stretch>
            </a:blipFill>
          </p:spPr>
        </p:sp>
      </p:grpSp>
      <p:sp>
        <p:nvSpPr>
          <p:cNvPr name="TextBox 8" id="8"/>
          <p:cNvSpPr txBox="true"/>
          <p:nvPr/>
        </p:nvSpPr>
        <p:spPr>
          <a:xfrm rot="0">
            <a:off x="992238" y="3567112"/>
            <a:ext cx="16303526"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Xác định rõ các biến quyết định cho bài toán gán của Fowle:</a:t>
            </a:r>
          </a:p>
        </p:txBody>
      </p:sp>
      <p:grpSp>
        <p:nvGrpSpPr>
          <p:cNvPr name="Group 9" id="9"/>
          <p:cNvGrpSpPr/>
          <p:nvPr/>
        </p:nvGrpSpPr>
        <p:grpSpPr>
          <a:xfrm rot="0">
            <a:off x="992238" y="4465290"/>
            <a:ext cx="16303526" cy="1157882"/>
            <a:chOff x="0" y="0"/>
            <a:chExt cx="21738035" cy="1543843"/>
          </a:xfrm>
        </p:grpSpPr>
        <p:sp>
          <p:nvSpPr>
            <p:cNvPr name="Freeform 10" id="10" descr="preencoded.png"/>
            <p:cNvSpPr/>
            <p:nvPr/>
          </p:nvSpPr>
          <p:spPr>
            <a:xfrm flipH="false" flipV="false" rot="0">
              <a:off x="0" y="0"/>
              <a:ext cx="21738082" cy="1543812"/>
            </a:xfrm>
            <a:custGeom>
              <a:avLst/>
              <a:gdLst/>
              <a:ahLst/>
              <a:cxnLst/>
              <a:rect r="r" b="b" t="t" l="l"/>
              <a:pathLst>
                <a:path h="1543812" w="21738082">
                  <a:moveTo>
                    <a:pt x="0" y="0"/>
                  </a:moveTo>
                  <a:lnTo>
                    <a:pt x="21738082" y="0"/>
                  </a:lnTo>
                  <a:lnTo>
                    <a:pt x="21738082" y="1543812"/>
                  </a:lnTo>
                  <a:lnTo>
                    <a:pt x="0" y="1543812"/>
                  </a:lnTo>
                  <a:lnTo>
                    <a:pt x="0" y="0"/>
                  </a:lnTo>
                  <a:close/>
                </a:path>
              </a:pathLst>
            </a:custGeom>
            <a:blipFill>
              <a:blip r:embed="rId4"/>
              <a:stretch>
                <a:fillRect l="0" t="-169" r="0" b="-171"/>
              </a:stretch>
            </a:blipFill>
          </p:spPr>
        </p:sp>
      </p:grpSp>
      <p:sp>
        <p:nvSpPr>
          <p:cNvPr name="TextBox 11" id="11"/>
          <p:cNvSpPr txBox="true"/>
          <p:nvPr/>
        </p:nvSpPr>
        <p:spPr>
          <a:xfrm rot="0">
            <a:off x="992238" y="5896272"/>
            <a:ext cx="16303526" cy="992981"/>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Trong đó i= 1, 2, 3j= 1, 2, 3</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4F0FF"/>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BFAFF"/>
            </a:solidFill>
          </p:spPr>
        </p:sp>
      </p:grpSp>
      <p:grpSp>
        <p:nvGrpSpPr>
          <p:cNvPr name="Group 6" id="6"/>
          <p:cNvGrpSpPr/>
          <p:nvPr/>
        </p:nvGrpSpPr>
        <p:grpSpPr>
          <a:xfrm rot="0">
            <a:off x="16049019" y="9686925"/>
            <a:ext cx="2153256" cy="514350"/>
            <a:chOff x="0" y="0"/>
            <a:chExt cx="2871008" cy="685800"/>
          </a:xfrm>
        </p:grpSpPr>
        <p:sp>
          <p:nvSpPr>
            <p:cNvPr name="Freeform 7" id="7" descr="preencoded.png">
              <a:hlinkClick r:id="rId2"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3"/>
              <a:stretch>
                <a:fillRect l="0" t="0" r="-1" b="0"/>
              </a:stretch>
            </a:blipFill>
          </p:spPr>
        </p:sp>
      </p:grpSp>
      <p:grpSp>
        <p:nvGrpSpPr>
          <p:cNvPr name="Group 8" id="8"/>
          <p:cNvGrpSpPr/>
          <p:nvPr/>
        </p:nvGrpSpPr>
        <p:grpSpPr>
          <a:xfrm rot="0">
            <a:off x="992238" y="2636192"/>
            <a:ext cx="5245447" cy="2586930"/>
            <a:chOff x="0" y="0"/>
            <a:chExt cx="6993930" cy="3449240"/>
          </a:xfrm>
        </p:grpSpPr>
        <p:sp>
          <p:nvSpPr>
            <p:cNvPr name="Freeform 9" id="9"/>
            <p:cNvSpPr/>
            <p:nvPr/>
          </p:nvSpPr>
          <p:spPr>
            <a:xfrm flipH="false" flipV="false" rot="0">
              <a:off x="0" y="0"/>
              <a:ext cx="6994017" cy="3449320"/>
            </a:xfrm>
            <a:custGeom>
              <a:avLst/>
              <a:gdLst/>
              <a:ahLst/>
              <a:cxnLst/>
              <a:rect r="r" b="b" t="t" l="l"/>
              <a:pathLst>
                <a:path h="3449320" w="6994017">
                  <a:moveTo>
                    <a:pt x="0" y="56769"/>
                  </a:moveTo>
                  <a:cubicBezTo>
                    <a:pt x="0" y="25400"/>
                    <a:pt x="25400" y="0"/>
                    <a:pt x="56769" y="0"/>
                  </a:cubicBezTo>
                  <a:lnTo>
                    <a:pt x="6937248" y="0"/>
                  </a:lnTo>
                  <a:cubicBezTo>
                    <a:pt x="6968617" y="0"/>
                    <a:pt x="6994017" y="25400"/>
                    <a:pt x="6994017" y="56769"/>
                  </a:cubicBezTo>
                  <a:lnTo>
                    <a:pt x="6994017" y="3392551"/>
                  </a:lnTo>
                  <a:cubicBezTo>
                    <a:pt x="6994017" y="3423920"/>
                    <a:pt x="6968617" y="3449320"/>
                    <a:pt x="6937248" y="3449320"/>
                  </a:cubicBezTo>
                  <a:lnTo>
                    <a:pt x="56769" y="3449320"/>
                  </a:lnTo>
                  <a:cubicBezTo>
                    <a:pt x="25400" y="3449320"/>
                    <a:pt x="0" y="3423920"/>
                    <a:pt x="0" y="3392551"/>
                  </a:cubicBezTo>
                  <a:close/>
                </a:path>
              </a:pathLst>
            </a:custGeom>
            <a:solidFill>
              <a:srgbClr val="EAE8F3"/>
            </a:solidFill>
          </p:spPr>
        </p:sp>
      </p:grpSp>
      <p:grpSp>
        <p:nvGrpSpPr>
          <p:cNvPr name="Group 10" id="10"/>
          <p:cNvGrpSpPr/>
          <p:nvPr/>
        </p:nvGrpSpPr>
        <p:grpSpPr>
          <a:xfrm rot="0">
            <a:off x="3189685" y="2919710"/>
            <a:ext cx="850552" cy="850552"/>
            <a:chOff x="0" y="0"/>
            <a:chExt cx="1134070" cy="1134070"/>
          </a:xfrm>
        </p:grpSpPr>
        <p:sp>
          <p:nvSpPr>
            <p:cNvPr name="Freeform 11" id="11" descr="preencoded.png"/>
            <p:cNvSpPr/>
            <p:nvPr/>
          </p:nvSpPr>
          <p:spPr>
            <a:xfrm flipH="false" flipV="false" rot="0">
              <a:off x="0" y="0"/>
              <a:ext cx="1134110" cy="1134110"/>
            </a:xfrm>
            <a:custGeom>
              <a:avLst/>
              <a:gdLst/>
              <a:ahLst/>
              <a:cxnLst/>
              <a:rect r="r" b="b" t="t" l="l"/>
              <a:pathLst>
                <a:path h="1134110" w="1134110">
                  <a:moveTo>
                    <a:pt x="0" y="0"/>
                  </a:moveTo>
                  <a:lnTo>
                    <a:pt x="1134110" y="0"/>
                  </a:lnTo>
                  <a:lnTo>
                    <a:pt x="1134110" y="1134110"/>
                  </a:lnTo>
                  <a:lnTo>
                    <a:pt x="0" y="1134110"/>
                  </a:lnTo>
                  <a:lnTo>
                    <a:pt x="0" y="0"/>
                  </a:lnTo>
                  <a:close/>
                </a:path>
              </a:pathLst>
            </a:custGeom>
            <a:blipFill>
              <a:blip r:embed="rId4"/>
              <a:stretch>
                <a:fillRect l="0" t="0" r="3" b="3"/>
              </a:stretch>
            </a:blipFill>
          </p:spPr>
        </p:sp>
      </p:grpSp>
      <p:sp>
        <p:nvSpPr>
          <p:cNvPr name="TextBox 12" id="12"/>
          <p:cNvSpPr txBox="true"/>
          <p:nvPr/>
        </p:nvSpPr>
        <p:spPr>
          <a:xfrm rot="0">
            <a:off x="3423643" y="2991445"/>
            <a:ext cx="382638" cy="592634"/>
          </a:xfrm>
          <a:prstGeom prst="rect">
            <a:avLst/>
          </a:prstGeom>
        </p:spPr>
        <p:txBody>
          <a:bodyPr anchor="t" rtlCol="false" tIns="0" lIns="0" bIns="0" rIns="0">
            <a:spAutoFit/>
          </a:bodyPr>
          <a:lstStyle/>
          <a:p>
            <a:pPr algn="ctr">
              <a:lnSpc>
                <a:spcPts val="4812"/>
              </a:lnSpc>
            </a:pPr>
            <a:r>
              <a:rPr lang="en-US" sz="3000">
                <a:solidFill>
                  <a:srgbClr val="FFFFFF"/>
                </a:solidFill>
                <a:latin typeface="Libre Baskerville"/>
                <a:ea typeface="Libre Baskerville"/>
                <a:cs typeface="Libre Baskerville"/>
                <a:sym typeface="Libre Baskerville"/>
              </a:rPr>
              <a:t>1</a:t>
            </a:r>
          </a:p>
        </p:txBody>
      </p:sp>
      <p:sp>
        <p:nvSpPr>
          <p:cNvPr name="TextBox 13" id="13"/>
          <p:cNvSpPr txBox="true"/>
          <p:nvPr/>
        </p:nvSpPr>
        <p:spPr>
          <a:xfrm rot="0">
            <a:off x="1384547" y="4034730"/>
            <a:ext cx="4460825" cy="461962"/>
          </a:xfrm>
          <a:prstGeom prst="rect">
            <a:avLst/>
          </a:prstGeom>
        </p:spPr>
        <p:txBody>
          <a:bodyPr anchor="t" rtlCol="false" tIns="0" lIns="0" bIns="0" rIns="0">
            <a:spAutoFit/>
          </a:bodyPr>
          <a:lstStyle/>
          <a:p>
            <a:pPr algn="ctr">
              <a:lnSpc>
                <a:spcPts val="3437"/>
              </a:lnSpc>
            </a:pPr>
            <a:r>
              <a:rPr lang="en-US" sz="2750">
                <a:solidFill>
                  <a:srgbClr val="49495A"/>
                </a:solidFill>
                <a:latin typeface="Libre Baskerville"/>
                <a:ea typeface="Libre Baskerville"/>
                <a:cs typeface="Libre Baskerville"/>
                <a:sym typeface="Libre Baskerville"/>
              </a:rPr>
              <a:t>Mô hình chuỗi cung ứng</a:t>
            </a:r>
          </a:p>
        </p:txBody>
      </p:sp>
      <p:grpSp>
        <p:nvGrpSpPr>
          <p:cNvPr name="Group 14" id="14"/>
          <p:cNvGrpSpPr/>
          <p:nvPr/>
        </p:nvGrpSpPr>
        <p:grpSpPr>
          <a:xfrm rot="0">
            <a:off x="6521202" y="2636192"/>
            <a:ext cx="5245447" cy="2586930"/>
            <a:chOff x="0" y="0"/>
            <a:chExt cx="6993930" cy="3449240"/>
          </a:xfrm>
        </p:grpSpPr>
        <p:sp>
          <p:nvSpPr>
            <p:cNvPr name="Freeform 15" id="15"/>
            <p:cNvSpPr/>
            <p:nvPr/>
          </p:nvSpPr>
          <p:spPr>
            <a:xfrm flipH="false" flipV="false" rot="0">
              <a:off x="0" y="0"/>
              <a:ext cx="6994017" cy="3449320"/>
            </a:xfrm>
            <a:custGeom>
              <a:avLst/>
              <a:gdLst/>
              <a:ahLst/>
              <a:cxnLst/>
              <a:rect r="r" b="b" t="t" l="l"/>
              <a:pathLst>
                <a:path h="3449320" w="6994017">
                  <a:moveTo>
                    <a:pt x="0" y="56769"/>
                  </a:moveTo>
                  <a:cubicBezTo>
                    <a:pt x="0" y="25400"/>
                    <a:pt x="25400" y="0"/>
                    <a:pt x="56769" y="0"/>
                  </a:cubicBezTo>
                  <a:lnTo>
                    <a:pt x="6937248" y="0"/>
                  </a:lnTo>
                  <a:cubicBezTo>
                    <a:pt x="6968617" y="0"/>
                    <a:pt x="6994017" y="25400"/>
                    <a:pt x="6994017" y="56769"/>
                  </a:cubicBezTo>
                  <a:lnTo>
                    <a:pt x="6994017" y="3392551"/>
                  </a:lnTo>
                  <a:cubicBezTo>
                    <a:pt x="6994017" y="3423920"/>
                    <a:pt x="6968617" y="3449320"/>
                    <a:pt x="6937248" y="3449320"/>
                  </a:cubicBezTo>
                  <a:lnTo>
                    <a:pt x="56769" y="3449320"/>
                  </a:lnTo>
                  <a:cubicBezTo>
                    <a:pt x="25400" y="3449320"/>
                    <a:pt x="0" y="3423920"/>
                    <a:pt x="0" y="3392551"/>
                  </a:cubicBezTo>
                  <a:close/>
                </a:path>
              </a:pathLst>
            </a:custGeom>
            <a:solidFill>
              <a:srgbClr val="EAE8F3"/>
            </a:solidFill>
          </p:spPr>
        </p:sp>
      </p:grpSp>
      <p:grpSp>
        <p:nvGrpSpPr>
          <p:cNvPr name="Group 16" id="16"/>
          <p:cNvGrpSpPr/>
          <p:nvPr/>
        </p:nvGrpSpPr>
        <p:grpSpPr>
          <a:xfrm rot="0">
            <a:off x="8718649" y="2919710"/>
            <a:ext cx="850552" cy="850552"/>
            <a:chOff x="0" y="0"/>
            <a:chExt cx="1134070" cy="1134070"/>
          </a:xfrm>
        </p:grpSpPr>
        <p:sp>
          <p:nvSpPr>
            <p:cNvPr name="Freeform 17" id="17" descr="preencoded.png"/>
            <p:cNvSpPr/>
            <p:nvPr/>
          </p:nvSpPr>
          <p:spPr>
            <a:xfrm flipH="false" flipV="false" rot="0">
              <a:off x="0" y="0"/>
              <a:ext cx="1134110" cy="1134110"/>
            </a:xfrm>
            <a:custGeom>
              <a:avLst/>
              <a:gdLst/>
              <a:ahLst/>
              <a:cxnLst/>
              <a:rect r="r" b="b" t="t" l="l"/>
              <a:pathLst>
                <a:path h="1134110" w="1134110">
                  <a:moveTo>
                    <a:pt x="0" y="0"/>
                  </a:moveTo>
                  <a:lnTo>
                    <a:pt x="1134110" y="0"/>
                  </a:lnTo>
                  <a:lnTo>
                    <a:pt x="1134110" y="1134110"/>
                  </a:lnTo>
                  <a:lnTo>
                    <a:pt x="0" y="1134110"/>
                  </a:lnTo>
                  <a:lnTo>
                    <a:pt x="0" y="0"/>
                  </a:lnTo>
                  <a:close/>
                </a:path>
              </a:pathLst>
            </a:custGeom>
            <a:blipFill>
              <a:blip r:embed="rId5"/>
              <a:stretch>
                <a:fillRect l="0" t="0" r="3" b="3"/>
              </a:stretch>
            </a:blipFill>
          </p:spPr>
        </p:sp>
      </p:grpSp>
      <p:sp>
        <p:nvSpPr>
          <p:cNvPr name="TextBox 18" id="18"/>
          <p:cNvSpPr txBox="true"/>
          <p:nvPr/>
        </p:nvSpPr>
        <p:spPr>
          <a:xfrm rot="0">
            <a:off x="8952608" y="2991445"/>
            <a:ext cx="382637" cy="592634"/>
          </a:xfrm>
          <a:prstGeom prst="rect">
            <a:avLst/>
          </a:prstGeom>
        </p:spPr>
        <p:txBody>
          <a:bodyPr anchor="t" rtlCol="false" tIns="0" lIns="0" bIns="0" rIns="0">
            <a:spAutoFit/>
          </a:bodyPr>
          <a:lstStyle/>
          <a:p>
            <a:pPr algn="ctr">
              <a:lnSpc>
                <a:spcPts val="4812"/>
              </a:lnSpc>
            </a:pPr>
            <a:r>
              <a:rPr lang="en-US" sz="3000">
                <a:solidFill>
                  <a:srgbClr val="FFFFFF"/>
                </a:solidFill>
                <a:latin typeface="Libre Baskerville"/>
                <a:ea typeface="Libre Baskerville"/>
                <a:cs typeface="Libre Baskerville"/>
                <a:sym typeface="Libre Baskerville"/>
              </a:rPr>
              <a:t>2</a:t>
            </a:r>
          </a:p>
        </p:txBody>
      </p:sp>
      <p:sp>
        <p:nvSpPr>
          <p:cNvPr name="TextBox 19" id="19"/>
          <p:cNvSpPr txBox="true"/>
          <p:nvPr/>
        </p:nvSpPr>
        <p:spPr>
          <a:xfrm rot="0">
            <a:off x="7371904" y="4034730"/>
            <a:ext cx="3544044" cy="461962"/>
          </a:xfrm>
          <a:prstGeom prst="rect">
            <a:avLst/>
          </a:prstGeom>
        </p:spPr>
        <p:txBody>
          <a:bodyPr anchor="t" rtlCol="false" tIns="0" lIns="0" bIns="0" rIns="0">
            <a:spAutoFit/>
          </a:bodyPr>
          <a:lstStyle/>
          <a:p>
            <a:pPr algn="ctr">
              <a:lnSpc>
                <a:spcPts val="3437"/>
              </a:lnSpc>
            </a:pPr>
            <a:r>
              <a:rPr lang="en-US" sz="2750">
                <a:solidFill>
                  <a:srgbClr val="49495A"/>
                </a:solidFill>
                <a:latin typeface="Libre Baskerville"/>
                <a:ea typeface="Libre Baskerville"/>
                <a:cs typeface="Libre Baskerville"/>
                <a:sym typeface="Libre Baskerville"/>
              </a:rPr>
              <a:t>Bài toán gán</a:t>
            </a:r>
          </a:p>
        </p:txBody>
      </p:sp>
      <p:grpSp>
        <p:nvGrpSpPr>
          <p:cNvPr name="Group 20" id="20"/>
          <p:cNvGrpSpPr/>
          <p:nvPr/>
        </p:nvGrpSpPr>
        <p:grpSpPr>
          <a:xfrm rot="0">
            <a:off x="12050166" y="2636192"/>
            <a:ext cx="5245447" cy="2586930"/>
            <a:chOff x="0" y="0"/>
            <a:chExt cx="6993930" cy="3449240"/>
          </a:xfrm>
        </p:grpSpPr>
        <p:sp>
          <p:nvSpPr>
            <p:cNvPr name="Freeform 21" id="21"/>
            <p:cNvSpPr/>
            <p:nvPr/>
          </p:nvSpPr>
          <p:spPr>
            <a:xfrm flipH="false" flipV="false" rot="0">
              <a:off x="0" y="0"/>
              <a:ext cx="6994017" cy="3449320"/>
            </a:xfrm>
            <a:custGeom>
              <a:avLst/>
              <a:gdLst/>
              <a:ahLst/>
              <a:cxnLst/>
              <a:rect r="r" b="b" t="t" l="l"/>
              <a:pathLst>
                <a:path h="3449320" w="6994017">
                  <a:moveTo>
                    <a:pt x="0" y="56769"/>
                  </a:moveTo>
                  <a:cubicBezTo>
                    <a:pt x="0" y="25400"/>
                    <a:pt x="25400" y="0"/>
                    <a:pt x="56769" y="0"/>
                  </a:cubicBezTo>
                  <a:lnTo>
                    <a:pt x="6937248" y="0"/>
                  </a:lnTo>
                  <a:cubicBezTo>
                    <a:pt x="6968617" y="0"/>
                    <a:pt x="6994017" y="25400"/>
                    <a:pt x="6994017" y="56769"/>
                  </a:cubicBezTo>
                  <a:lnTo>
                    <a:pt x="6994017" y="3392551"/>
                  </a:lnTo>
                  <a:cubicBezTo>
                    <a:pt x="6994017" y="3423920"/>
                    <a:pt x="6968617" y="3449320"/>
                    <a:pt x="6937248" y="3449320"/>
                  </a:cubicBezTo>
                  <a:lnTo>
                    <a:pt x="56769" y="3449320"/>
                  </a:lnTo>
                  <a:cubicBezTo>
                    <a:pt x="25400" y="3449320"/>
                    <a:pt x="0" y="3423920"/>
                    <a:pt x="0" y="3392551"/>
                  </a:cubicBezTo>
                  <a:close/>
                </a:path>
              </a:pathLst>
            </a:custGeom>
            <a:solidFill>
              <a:srgbClr val="EAE8F3"/>
            </a:solidFill>
          </p:spPr>
        </p:sp>
      </p:grpSp>
      <p:grpSp>
        <p:nvGrpSpPr>
          <p:cNvPr name="Group 22" id="22"/>
          <p:cNvGrpSpPr/>
          <p:nvPr/>
        </p:nvGrpSpPr>
        <p:grpSpPr>
          <a:xfrm rot="0">
            <a:off x="14247614" y="2919710"/>
            <a:ext cx="850553" cy="850552"/>
            <a:chOff x="0" y="0"/>
            <a:chExt cx="1134070" cy="1134070"/>
          </a:xfrm>
        </p:grpSpPr>
        <p:sp>
          <p:nvSpPr>
            <p:cNvPr name="Freeform 23" id="23" descr="preencoded.png"/>
            <p:cNvSpPr/>
            <p:nvPr/>
          </p:nvSpPr>
          <p:spPr>
            <a:xfrm flipH="false" flipV="false" rot="0">
              <a:off x="0" y="0"/>
              <a:ext cx="1134110" cy="1134110"/>
            </a:xfrm>
            <a:custGeom>
              <a:avLst/>
              <a:gdLst/>
              <a:ahLst/>
              <a:cxnLst/>
              <a:rect r="r" b="b" t="t" l="l"/>
              <a:pathLst>
                <a:path h="1134110" w="1134110">
                  <a:moveTo>
                    <a:pt x="0" y="0"/>
                  </a:moveTo>
                  <a:lnTo>
                    <a:pt x="1134110" y="0"/>
                  </a:lnTo>
                  <a:lnTo>
                    <a:pt x="1134110" y="1134110"/>
                  </a:lnTo>
                  <a:lnTo>
                    <a:pt x="0" y="1134110"/>
                  </a:lnTo>
                  <a:lnTo>
                    <a:pt x="0" y="0"/>
                  </a:lnTo>
                  <a:close/>
                </a:path>
              </a:pathLst>
            </a:custGeom>
            <a:blipFill>
              <a:blip r:embed="rId6"/>
              <a:stretch>
                <a:fillRect l="0" t="0" r="3" b="3"/>
              </a:stretch>
            </a:blipFill>
          </p:spPr>
        </p:sp>
      </p:grpSp>
      <p:sp>
        <p:nvSpPr>
          <p:cNvPr name="TextBox 24" id="24"/>
          <p:cNvSpPr txBox="true"/>
          <p:nvPr/>
        </p:nvSpPr>
        <p:spPr>
          <a:xfrm rot="0">
            <a:off x="14481572" y="2991445"/>
            <a:ext cx="382638" cy="592634"/>
          </a:xfrm>
          <a:prstGeom prst="rect">
            <a:avLst/>
          </a:prstGeom>
        </p:spPr>
        <p:txBody>
          <a:bodyPr anchor="t" rtlCol="false" tIns="0" lIns="0" bIns="0" rIns="0">
            <a:spAutoFit/>
          </a:bodyPr>
          <a:lstStyle/>
          <a:p>
            <a:pPr algn="ctr">
              <a:lnSpc>
                <a:spcPts val="4812"/>
              </a:lnSpc>
            </a:pPr>
            <a:r>
              <a:rPr lang="en-US" sz="3000">
                <a:solidFill>
                  <a:srgbClr val="FFFFFF"/>
                </a:solidFill>
                <a:latin typeface="Libre Baskerville"/>
                <a:ea typeface="Libre Baskerville"/>
                <a:cs typeface="Libre Baskerville"/>
                <a:sym typeface="Libre Baskerville"/>
              </a:rPr>
              <a:t>3</a:t>
            </a:r>
          </a:p>
        </p:txBody>
      </p:sp>
      <p:sp>
        <p:nvSpPr>
          <p:cNvPr name="TextBox 25" id="25"/>
          <p:cNvSpPr txBox="true"/>
          <p:nvPr/>
        </p:nvSpPr>
        <p:spPr>
          <a:xfrm rot="0">
            <a:off x="12333685" y="4034730"/>
            <a:ext cx="4678413" cy="904875"/>
          </a:xfrm>
          <a:prstGeom prst="rect">
            <a:avLst/>
          </a:prstGeom>
        </p:spPr>
        <p:txBody>
          <a:bodyPr anchor="t" rtlCol="false" tIns="0" lIns="0" bIns="0" rIns="0">
            <a:spAutoFit/>
          </a:bodyPr>
          <a:lstStyle/>
          <a:p>
            <a:pPr algn="ctr">
              <a:lnSpc>
                <a:spcPts val="3437"/>
              </a:lnSpc>
            </a:pPr>
            <a:r>
              <a:rPr lang="en-US" sz="2750">
                <a:solidFill>
                  <a:srgbClr val="49495A"/>
                </a:solidFill>
                <a:latin typeface="Libre Baskerville"/>
                <a:ea typeface="Libre Baskerville"/>
                <a:cs typeface="Libre Baskerville"/>
                <a:sym typeface="Libre Baskerville"/>
              </a:rPr>
              <a:t>Bài toán tuyến đường vận chuyển ngắn nhất</a:t>
            </a:r>
          </a:p>
        </p:txBody>
      </p:sp>
      <p:grpSp>
        <p:nvGrpSpPr>
          <p:cNvPr name="Group 26" id="26"/>
          <p:cNvGrpSpPr/>
          <p:nvPr/>
        </p:nvGrpSpPr>
        <p:grpSpPr>
          <a:xfrm rot="0">
            <a:off x="992238" y="5506641"/>
            <a:ext cx="8009930" cy="2144017"/>
            <a:chOff x="0" y="0"/>
            <a:chExt cx="10679907" cy="2858690"/>
          </a:xfrm>
        </p:grpSpPr>
        <p:sp>
          <p:nvSpPr>
            <p:cNvPr name="Freeform 27" id="27"/>
            <p:cNvSpPr/>
            <p:nvPr/>
          </p:nvSpPr>
          <p:spPr>
            <a:xfrm flipH="false" flipV="false" rot="0">
              <a:off x="0" y="0"/>
              <a:ext cx="10679937" cy="2858770"/>
            </a:xfrm>
            <a:custGeom>
              <a:avLst/>
              <a:gdLst/>
              <a:ahLst/>
              <a:cxnLst/>
              <a:rect r="r" b="b" t="t" l="l"/>
              <a:pathLst>
                <a:path h="2858770" w="10679937">
                  <a:moveTo>
                    <a:pt x="0" y="56769"/>
                  </a:moveTo>
                  <a:cubicBezTo>
                    <a:pt x="0" y="25400"/>
                    <a:pt x="25400" y="0"/>
                    <a:pt x="56769" y="0"/>
                  </a:cubicBezTo>
                  <a:lnTo>
                    <a:pt x="10623169" y="0"/>
                  </a:lnTo>
                  <a:cubicBezTo>
                    <a:pt x="10654537" y="0"/>
                    <a:pt x="10679937" y="25400"/>
                    <a:pt x="10679937" y="56769"/>
                  </a:cubicBezTo>
                  <a:lnTo>
                    <a:pt x="10679937" y="2802001"/>
                  </a:lnTo>
                  <a:cubicBezTo>
                    <a:pt x="10679937" y="2833370"/>
                    <a:pt x="10654537" y="2858770"/>
                    <a:pt x="10623169" y="2858770"/>
                  </a:cubicBezTo>
                  <a:lnTo>
                    <a:pt x="56769" y="2858770"/>
                  </a:lnTo>
                  <a:cubicBezTo>
                    <a:pt x="25400" y="2858770"/>
                    <a:pt x="0" y="2833370"/>
                    <a:pt x="0" y="2802001"/>
                  </a:cubicBezTo>
                  <a:close/>
                </a:path>
              </a:pathLst>
            </a:custGeom>
            <a:solidFill>
              <a:srgbClr val="EAE8F3"/>
            </a:solidFill>
          </p:spPr>
        </p:sp>
      </p:grpSp>
      <p:grpSp>
        <p:nvGrpSpPr>
          <p:cNvPr name="Group 28" id="28"/>
          <p:cNvGrpSpPr/>
          <p:nvPr/>
        </p:nvGrpSpPr>
        <p:grpSpPr>
          <a:xfrm rot="0">
            <a:off x="4571851" y="5790159"/>
            <a:ext cx="850553" cy="850552"/>
            <a:chOff x="0" y="0"/>
            <a:chExt cx="1134070" cy="1134070"/>
          </a:xfrm>
        </p:grpSpPr>
        <p:sp>
          <p:nvSpPr>
            <p:cNvPr name="Freeform 29" id="29" descr="preencoded.png"/>
            <p:cNvSpPr/>
            <p:nvPr/>
          </p:nvSpPr>
          <p:spPr>
            <a:xfrm flipH="false" flipV="false" rot="0">
              <a:off x="0" y="0"/>
              <a:ext cx="1134110" cy="1134110"/>
            </a:xfrm>
            <a:custGeom>
              <a:avLst/>
              <a:gdLst/>
              <a:ahLst/>
              <a:cxnLst/>
              <a:rect r="r" b="b" t="t" l="l"/>
              <a:pathLst>
                <a:path h="1134110" w="1134110">
                  <a:moveTo>
                    <a:pt x="0" y="0"/>
                  </a:moveTo>
                  <a:lnTo>
                    <a:pt x="1134110" y="0"/>
                  </a:lnTo>
                  <a:lnTo>
                    <a:pt x="1134110" y="1134110"/>
                  </a:lnTo>
                  <a:lnTo>
                    <a:pt x="0" y="1134110"/>
                  </a:lnTo>
                  <a:lnTo>
                    <a:pt x="0" y="0"/>
                  </a:lnTo>
                  <a:close/>
                </a:path>
              </a:pathLst>
            </a:custGeom>
            <a:blipFill>
              <a:blip r:embed="rId7"/>
              <a:stretch>
                <a:fillRect l="0" t="0" r="3" b="3"/>
              </a:stretch>
            </a:blipFill>
          </p:spPr>
        </p:sp>
      </p:grpSp>
      <p:sp>
        <p:nvSpPr>
          <p:cNvPr name="TextBox 30" id="30"/>
          <p:cNvSpPr txBox="true"/>
          <p:nvPr/>
        </p:nvSpPr>
        <p:spPr>
          <a:xfrm rot="0">
            <a:off x="4805809" y="5861894"/>
            <a:ext cx="382638" cy="592634"/>
          </a:xfrm>
          <a:prstGeom prst="rect">
            <a:avLst/>
          </a:prstGeom>
        </p:spPr>
        <p:txBody>
          <a:bodyPr anchor="t" rtlCol="false" tIns="0" lIns="0" bIns="0" rIns="0">
            <a:spAutoFit/>
          </a:bodyPr>
          <a:lstStyle/>
          <a:p>
            <a:pPr algn="ctr">
              <a:lnSpc>
                <a:spcPts val="4812"/>
              </a:lnSpc>
            </a:pPr>
            <a:r>
              <a:rPr lang="en-US" sz="3000">
                <a:solidFill>
                  <a:srgbClr val="FFFFFF"/>
                </a:solidFill>
                <a:latin typeface="Libre Baskerville"/>
                <a:ea typeface="Libre Baskerville"/>
                <a:cs typeface="Libre Baskerville"/>
                <a:sym typeface="Libre Baskerville"/>
              </a:rPr>
              <a:t>4</a:t>
            </a:r>
          </a:p>
        </p:txBody>
      </p:sp>
      <p:sp>
        <p:nvSpPr>
          <p:cNvPr name="TextBox 31" id="31"/>
          <p:cNvSpPr txBox="true"/>
          <p:nvPr/>
        </p:nvSpPr>
        <p:spPr>
          <a:xfrm rot="0">
            <a:off x="1786532" y="6905179"/>
            <a:ext cx="6421190" cy="461962"/>
          </a:xfrm>
          <a:prstGeom prst="rect">
            <a:avLst/>
          </a:prstGeom>
        </p:spPr>
        <p:txBody>
          <a:bodyPr anchor="t" rtlCol="false" tIns="0" lIns="0" bIns="0" rIns="0">
            <a:spAutoFit/>
          </a:bodyPr>
          <a:lstStyle/>
          <a:p>
            <a:pPr algn="ctr">
              <a:lnSpc>
                <a:spcPts val="3437"/>
              </a:lnSpc>
            </a:pPr>
            <a:r>
              <a:rPr lang="en-US" sz="2750">
                <a:solidFill>
                  <a:srgbClr val="49495A"/>
                </a:solidFill>
                <a:latin typeface="Libre Baskerville"/>
                <a:ea typeface="Libre Baskerville"/>
                <a:cs typeface="Libre Baskerville"/>
                <a:sym typeface="Libre Baskerville"/>
              </a:rPr>
              <a:t>Bài toán tối đa số lượng vận chuyển</a:t>
            </a:r>
          </a:p>
        </p:txBody>
      </p:sp>
      <p:grpSp>
        <p:nvGrpSpPr>
          <p:cNvPr name="Group 32" id="32"/>
          <p:cNvGrpSpPr/>
          <p:nvPr/>
        </p:nvGrpSpPr>
        <p:grpSpPr>
          <a:xfrm rot="0">
            <a:off x="9285685" y="5506641"/>
            <a:ext cx="8009930" cy="2144017"/>
            <a:chOff x="0" y="0"/>
            <a:chExt cx="10679907" cy="2858690"/>
          </a:xfrm>
        </p:grpSpPr>
        <p:sp>
          <p:nvSpPr>
            <p:cNvPr name="Freeform 33" id="33"/>
            <p:cNvSpPr/>
            <p:nvPr/>
          </p:nvSpPr>
          <p:spPr>
            <a:xfrm flipH="false" flipV="false" rot="0">
              <a:off x="0" y="0"/>
              <a:ext cx="10679937" cy="2858770"/>
            </a:xfrm>
            <a:custGeom>
              <a:avLst/>
              <a:gdLst/>
              <a:ahLst/>
              <a:cxnLst/>
              <a:rect r="r" b="b" t="t" l="l"/>
              <a:pathLst>
                <a:path h="2858770" w="10679937">
                  <a:moveTo>
                    <a:pt x="0" y="56769"/>
                  </a:moveTo>
                  <a:cubicBezTo>
                    <a:pt x="0" y="25400"/>
                    <a:pt x="25400" y="0"/>
                    <a:pt x="56769" y="0"/>
                  </a:cubicBezTo>
                  <a:lnTo>
                    <a:pt x="10623169" y="0"/>
                  </a:lnTo>
                  <a:cubicBezTo>
                    <a:pt x="10654537" y="0"/>
                    <a:pt x="10679937" y="25400"/>
                    <a:pt x="10679937" y="56769"/>
                  </a:cubicBezTo>
                  <a:lnTo>
                    <a:pt x="10679937" y="2802001"/>
                  </a:lnTo>
                  <a:cubicBezTo>
                    <a:pt x="10679937" y="2833370"/>
                    <a:pt x="10654537" y="2858770"/>
                    <a:pt x="10623169" y="2858770"/>
                  </a:cubicBezTo>
                  <a:lnTo>
                    <a:pt x="56769" y="2858770"/>
                  </a:lnTo>
                  <a:cubicBezTo>
                    <a:pt x="25400" y="2858770"/>
                    <a:pt x="0" y="2833370"/>
                    <a:pt x="0" y="2802001"/>
                  </a:cubicBezTo>
                  <a:close/>
                </a:path>
              </a:pathLst>
            </a:custGeom>
            <a:solidFill>
              <a:srgbClr val="EAE8F3"/>
            </a:solidFill>
          </p:spPr>
        </p:sp>
      </p:grpSp>
      <p:grpSp>
        <p:nvGrpSpPr>
          <p:cNvPr name="Group 34" id="34"/>
          <p:cNvGrpSpPr/>
          <p:nvPr/>
        </p:nvGrpSpPr>
        <p:grpSpPr>
          <a:xfrm rot="0">
            <a:off x="12865299" y="5790159"/>
            <a:ext cx="850553" cy="850552"/>
            <a:chOff x="0" y="0"/>
            <a:chExt cx="1134070" cy="1134070"/>
          </a:xfrm>
        </p:grpSpPr>
        <p:sp>
          <p:nvSpPr>
            <p:cNvPr name="Freeform 35" id="35" descr="preencoded.png"/>
            <p:cNvSpPr/>
            <p:nvPr/>
          </p:nvSpPr>
          <p:spPr>
            <a:xfrm flipH="false" flipV="false" rot="0">
              <a:off x="0" y="0"/>
              <a:ext cx="1134110" cy="1134110"/>
            </a:xfrm>
            <a:custGeom>
              <a:avLst/>
              <a:gdLst/>
              <a:ahLst/>
              <a:cxnLst/>
              <a:rect r="r" b="b" t="t" l="l"/>
              <a:pathLst>
                <a:path h="1134110" w="1134110">
                  <a:moveTo>
                    <a:pt x="0" y="0"/>
                  </a:moveTo>
                  <a:lnTo>
                    <a:pt x="1134110" y="0"/>
                  </a:lnTo>
                  <a:lnTo>
                    <a:pt x="1134110" y="1134110"/>
                  </a:lnTo>
                  <a:lnTo>
                    <a:pt x="0" y="1134110"/>
                  </a:lnTo>
                  <a:lnTo>
                    <a:pt x="0" y="0"/>
                  </a:lnTo>
                  <a:close/>
                </a:path>
              </a:pathLst>
            </a:custGeom>
            <a:blipFill>
              <a:blip r:embed="rId8"/>
              <a:stretch>
                <a:fillRect l="0" t="0" r="3" b="3"/>
              </a:stretch>
            </a:blipFill>
          </p:spPr>
        </p:sp>
      </p:grpSp>
      <p:sp>
        <p:nvSpPr>
          <p:cNvPr name="TextBox 36" id="36"/>
          <p:cNvSpPr txBox="true"/>
          <p:nvPr/>
        </p:nvSpPr>
        <p:spPr>
          <a:xfrm rot="0">
            <a:off x="13099256" y="5861894"/>
            <a:ext cx="382638" cy="592634"/>
          </a:xfrm>
          <a:prstGeom prst="rect">
            <a:avLst/>
          </a:prstGeom>
        </p:spPr>
        <p:txBody>
          <a:bodyPr anchor="t" rtlCol="false" tIns="0" lIns="0" bIns="0" rIns="0">
            <a:spAutoFit/>
          </a:bodyPr>
          <a:lstStyle/>
          <a:p>
            <a:pPr algn="ctr">
              <a:lnSpc>
                <a:spcPts val="4812"/>
              </a:lnSpc>
            </a:pPr>
            <a:r>
              <a:rPr lang="en-US" sz="3000">
                <a:solidFill>
                  <a:srgbClr val="FFFFFF"/>
                </a:solidFill>
                <a:latin typeface="Libre Baskerville"/>
                <a:ea typeface="Libre Baskerville"/>
                <a:cs typeface="Libre Baskerville"/>
                <a:sym typeface="Libre Baskerville"/>
              </a:rPr>
              <a:t>5</a:t>
            </a:r>
          </a:p>
        </p:txBody>
      </p:sp>
      <p:sp>
        <p:nvSpPr>
          <p:cNvPr name="TextBox 37" id="37"/>
          <p:cNvSpPr txBox="true"/>
          <p:nvPr/>
        </p:nvSpPr>
        <p:spPr>
          <a:xfrm rot="0">
            <a:off x="10122248" y="6905179"/>
            <a:ext cx="6336655" cy="461962"/>
          </a:xfrm>
          <a:prstGeom prst="rect">
            <a:avLst/>
          </a:prstGeom>
        </p:spPr>
        <p:txBody>
          <a:bodyPr anchor="t" rtlCol="false" tIns="0" lIns="0" bIns="0" rIns="0">
            <a:spAutoFit/>
          </a:bodyPr>
          <a:lstStyle/>
          <a:p>
            <a:pPr algn="ctr">
              <a:lnSpc>
                <a:spcPts val="3437"/>
              </a:lnSpc>
            </a:pPr>
            <a:r>
              <a:rPr lang="en-US" sz="2750">
                <a:solidFill>
                  <a:srgbClr val="49495A"/>
                </a:solidFill>
                <a:latin typeface="Libre Baskerville"/>
                <a:ea typeface="Libre Baskerville"/>
                <a:cs typeface="Libre Baskerville"/>
                <a:sym typeface="Libre Baskerville"/>
              </a:rPr>
              <a:t>Ứng dụng sản xuất và hàng tồn kho</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4F0FF"/>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BFAFF"/>
            </a:solidFill>
          </p:spPr>
        </p:sp>
      </p:grpSp>
      <p:grpSp>
        <p:nvGrpSpPr>
          <p:cNvPr name="Group 6" id="6"/>
          <p:cNvGrpSpPr/>
          <p:nvPr/>
        </p:nvGrpSpPr>
        <p:grpSpPr>
          <a:xfrm rot="0">
            <a:off x="16049019" y="9686925"/>
            <a:ext cx="2153256" cy="514350"/>
            <a:chOff x="0" y="0"/>
            <a:chExt cx="2871008" cy="685800"/>
          </a:xfrm>
        </p:grpSpPr>
        <p:sp>
          <p:nvSpPr>
            <p:cNvPr name="Freeform 7" id="7" descr="preencoded.png">
              <a:hlinkClick r:id="rId2"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3"/>
              <a:stretch>
                <a:fillRect l="0" t="0" r="-1" b="0"/>
              </a:stretch>
            </a:blipFill>
          </p:spPr>
        </p:sp>
      </p:grpSp>
      <p:sp>
        <p:nvSpPr>
          <p:cNvPr name="TextBox 8" id="8"/>
          <p:cNvSpPr txBox="true"/>
          <p:nvPr/>
        </p:nvSpPr>
        <p:spPr>
          <a:xfrm rot="0">
            <a:off x="992238" y="1949797"/>
            <a:ext cx="16303526" cy="992981"/>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Sử dụng kí hiệu này và dữ liệu thời gian hoàn thành trong bảng 10.5, chúng ta xây dựng được biểu thức thời gian hoàn thành:</a:t>
            </a:r>
          </a:p>
        </p:txBody>
      </p:sp>
      <p:sp>
        <p:nvSpPr>
          <p:cNvPr name="TextBox 9" id="9"/>
          <p:cNvSpPr txBox="true"/>
          <p:nvPr/>
        </p:nvSpPr>
        <p:spPr>
          <a:xfrm rot="0">
            <a:off x="992238" y="3175993"/>
            <a:ext cx="16303526"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Số ngày cần thiết cho phép gán đối với Terry: </a:t>
            </a:r>
            <a:r>
              <a:rPr lang="en-US" sz="2187" i="true">
                <a:solidFill>
                  <a:srgbClr val="49495A"/>
                </a:solidFill>
                <a:latin typeface="Open Sans Italics"/>
                <a:ea typeface="Open Sans Italics"/>
                <a:cs typeface="Open Sans Italics"/>
                <a:sym typeface="Open Sans Italics"/>
              </a:rPr>
              <a:t>10x_{11} + 15x_{12} + 9x_{13}</a:t>
            </a:r>
          </a:p>
        </p:txBody>
      </p:sp>
      <p:sp>
        <p:nvSpPr>
          <p:cNvPr name="TextBox 10" id="10"/>
          <p:cNvSpPr txBox="true"/>
          <p:nvPr/>
        </p:nvSpPr>
        <p:spPr>
          <a:xfrm rot="0">
            <a:off x="992238" y="3948559"/>
            <a:ext cx="16303526"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Số ngày cần thiết cho phép gán đối với Carle: </a:t>
            </a:r>
            <a:r>
              <a:rPr lang="en-US" sz="2187" i="true">
                <a:solidFill>
                  <a:srgbClr val="49495A"/>
                </a:solidFill>
                <a:latin typeface="Open Sans Italics"/>
                <a:ea typeface="Open Sans Italics"/>
                <a:cs typeface="Open Sans Italics"/>
                <a:sym typeface="Open Sans Italics"/>
              </a:rPr>
              <a:t>9x_{21} + 18x_{22} + 5x_{23}</a:t>
            </a:r>
          </a:p>
        </p:txBody>
      </p:sp>
      <p:sp>
        <p:nvSpPr>
          <p:cNvPr name="TextBox 11" id="11"/>
          <p:cNvSpPr txBox="true"/>
          <p:nvPr/>
        </p:nvSpPr>
        <p:spPr>
          <a:xfrm rot="0">
            <a:off x="992238" y="4721126"/>
            <a:ext cx="16303526"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Số ngày cần thiết cho phép gán đối với McClymonds: </a:t>
            </a:r>
            <a:r>
              <a:rPr lang="en-US" sz="2187" i="true">
                <a:solidFill>
                  <a:srgbClr val="49495A"/>
                </a:solidFill>
                <a:latin typeface="Open Sans Italics"/>
                <a:ea typeface="Open Sans Italics"/>
                <a:cs typeface="Open Sans Italics"/>
                <a:sym typeface="Open Sans Italics"/>
              </a:rPr>
              <a:t>6x_{31} + 14x_{32} + 3x_{33}</a:t>
            </a:r>
          </a:p>
        </p:txBody>
      </p:sp>
      <p:sp>
        <p:nvSpPr>
          <p:cNvPr name="TextBox 12" id="12"/>
          <p:cNvSpPr txBox="true"/>
          <p:nvPr/>
        </p:nvSpPr>
        <p:spPr>
          <a:xfrm rot="0">
            <a:off x="992238" y="5493692"/>
            <a:ext cx="16303526"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Tổng thời gian hoàn thành cho ba lãnh đạo dự án sẽ đưa ra tổng số ngày cần thiết để hoàn thành ba phép gán.</a:t>
            </a:r>
          </a:p>
        </p:txBody>
      </p:sp>
      <p:sp>
        <p:nvSpPr>
          <p:cNvPr name="TextBox 13" id="13"/>
          <p:cNvSpPr txBox="true"/>
          <p:nvPr/>
        </p:nvSpPr>
        <p:spPr>
          <a:xfrm rot="0">
            <a:off x="992238" y="6266260"/>
            <a:ext cx="16303526"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Do đó, hàm số nhiệm vụ là :</a:t>
            </a:r>
          </a:p>
        </p:txBody>
      </p:sp>
      <p:grpSp>
        <p:nvGrpSpPr>
          <p:cNvPr name="Group 14" id="14"/>
          <p:cNvGrpSpPr/>
          <p:nvPr/>
        </p:nvGrpSpPr>
        <p:grpSpPr>
          <a:xfrm rot="0">
            <a:off x="992238" y="7124551"/>
            <a:ext cx="16303526" cy="1381869"/>
            <a:chOff x="0" y="0"/>
            <a:chExt cx="21738035" cy="1842492"/>
          </a:xfrm>
        </p:grpSpPr>
        <p:sp>
          <p:nvSpPr>
            <p:cNvPr name="Freeform 15" id="15"/>
            <p:cNvSpPr/>
            <p:nvPr/>
          </p:nvSpPr>
          <p:spPr>
            <a:xfrm flipH="false" flipV="false" rot="0">
              <a:off x="0" y="0"/>
              <a:ext cx="21738081" cy="1842516"/>
            </a:xfrm>
            <a:custGeom>
              <a:avLst/>
              <a:gdLst/>
              <a:ahLst/>
              <a:cxnLst/>
              <a:rect r="r" b="b" t="t" l="l"/>
              <a:pathLst>
                <a:path h="1842516" w="21738081">
                  <a:moveTo>
                    <a:pt x="0" y="56769"/>
                  </a:moveTo>
                  <a:cubicBezTo>
                    <a:pt x="0" y="25400"/>
                    <a:pt x="25400" y="0"/>
                    <a:pt x="56769" y="0"/>
                  </a:cubicBezTo>
                  <a:lnTo>
                    <a:pt x="21681312" y="0"/>
                  </a:lnTo>
                  <a:cubicBezTo>
                    <a:pt x="21712681" y="0"/>
                    <a:pt x="21738081" y="25400"/>
                    <a:pt x="21738081" y="56769"/>
                  </a:cubicBezTo>
                  <a:lnTo>
                    <a:pt x="21738081" y="1785747"/>
                  </a:lnTo>
                  <a:cubicBezTo>
                    <a:pt x="21738081" y="1817116"/>
                    <a:pt x="21712681" y="1842516"/>
                    <a:pt x="21681312" y="1842516"/>
                  </a:cubicBezTo>
                  <a:lnTo>
                    <a:pt x="56769" y="1842516"/>
                  </a:lnTo>
                  <a:cubicBezTo>
                    <a:pt x="25400" y="1842516"/>
                    <a:pt x="0" y="1817116"/>
                    <a:pt x="0" y="1785747"/>
                  </a:cubicBezTo>
                  <a:close/>
                </a:path>
              </a:pathLst>
            </a:custGeom>
            <a:solidFill>
              <a:srgbClr val="C3C2F0"/>
            </a:solidFill>
          </p:spPr>
        </p:sp>
      </p:grpSp>
      <p:grpSp>
        <p:nvGrpSpPr>
          <p:cNvPr name="Group 16" id="16"/>
          <p:cNvGrpSpPr/>
          <p:nvPr/>
        </p:nvGrpSpPr>
        <p:grpSpPr>
          <a:xfrm rot="0">
            <a:off x="1275755" y="7564190"/>
            <a:ext cx="354360" cy="283518"/>
            <a:chOff x="0" y="0"/>
            <a:chExt cx="472480" cy="378023"/>
          </a:xfrm>
        </p:grpSpPr>
        <p:sp>
          <p:nvSpPr>
            <p:cNvPr name="Freeform 17" id="17" descr="preencoded.png"/>
            <p:cNvSpPr/>
            <p:nvPr/>
          </p:nvSpPr>
          <p:spPr>
            <a:xfrm flipH="false" flipV="false" rot="0">
              <a:off x="0" y="0"/>
              <a:ext cx="472440" cy="378079"/>
            </a:xfrm>
            <a:custGeom>
              <a:avLst/>
              <a:gdLst/>
              <a:ahLst/>
              <a:cxnLst/>
              <a:rect r="r" b="b" t="t" l="l"/>
              <a:pathLst>
                <a:path h="378079" w="472440">
                  <a:moveTo>
                    <a:pt x="0" y="0"/>
                  </a:moveTo>
                  <a:lnTo>
                    <a:pt x="472440" y="0"/>
                  </a:lnTo>
                  <a:lnTo>
                    <a:pt x="472440" y="378079"/>
                  </a:lnTo>
                  <a:lnTo>
                    <a:pt x="0" y="378079"/>
                  </a:lnTo>
                  <a:lnTo>
                    <a:pt x="0" y="0"/>
                  </a:lnTo>
                  <a:close/>
                </a:path>
              </a:pathLst>
            </a:custGeom>
            <a:blipFill>
              <a:blip r:embed="rId4"/>
              <a:stretch>
                <a:fillRect l="0" t="-670" r="-8" b="-655"/>
              </a:stretch>
            </a:blipFill>
          </p:spPr>
        </p:sp>
      </p:grpSp>
      <p:grpSp>
        <p:nvGrpSpPr>
          <p:cNvPr name="Group 18" id="18"/>
          <p:cNvGrpSpPr/>
          <p:nvPr/>
        </p:nvGrpSpPr>
        <p:grpSpPr>
          <a:xfrm rot="0">
            <a:off x="1913632" y="7514332"/>
            <a:ext cx="15098614" cy="491579"/>
            <a:chOff x="0" y="0"/>
            <a:chExt cx="20131485" cy="655438"/>
          </a:xfrm>
        </p:grpSpPr>
        <p:sp>
          <p:nvSpPr>
            <p:cNvPr name="Freeform 19" id="19" descr="preencoded.png"/>
            <p:cNvSpPr/>
            <p:nvPr/>
          </p:nvSpPr>
          <p:spPr>
            <a:xfrm flipH="false" flipV="false" rot="0">
              <a:off x="0" y="0"/>
              <a:ext cx="20131532" cy="655447"/>
            </a:xfrm>
            <a:custGeom>
              <a:avLst/>
              <a:gdLst/>
              <a:ahLst/>
              <a:cxnLst/>
              <a:rect r="r" b="b" t="t" l="l"/>
              <a:pathLst>
                <a:path h="655447" w="20131532">
                  <a:moveTo>
                    <a:pt x="0" y="0"/>
                  </a:moveTo>
                  <a:lnTo>
                    <a:pt x="20131532" y="0"/>
                  </a:lnTo>
                  <a:lnTo>
                    <a:pt x="20131532" y="655447"/>
                  </a:lnTo>
                  <a:lnTo>
                    <a:pt x="0" y="655447"/>
                  </a:lnTo>
                  <a:lnTo>
                    <a:pt x="0" y="0"/>
                  </a:lnTo>
                  <a:close/>
                </a:path>
              </a:pathLst>
            </a:custGeom>
            <a:blipFill>
              <a:blip r:embed="rId5"/>
              <a:stretch>
                <a:fillRect l="0" t="-351" r="0" b="-350"/>
              </a:stretch>
            </a:blipFill>
          </p:spPr>
        </p:sp>
      </p:gr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4F0FF"/>
            </a:solidFill>
          </p:spPr>
        </p:sp>
      </p:grpSp>
      <p:grpSp>
        <p:nvGrpSpPr>
          <p:cNvPr name="Group 4" id="4"/>
          <p:cNvGrpSpPr/>
          <p:nvPr/>
        </p:nvGrpSpPr>
        <p:grpSpPr>
          <a:xfrm rot="0">
            <a:off x="-85725" y="3409152"/>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BFAFF"/>
            </a:solidFill>
          </p:spPr>
        </p:sp>
      </p:grpSp>
      <p:grpSp>
        <p:nvGrpSpPr>
          <p:cNvPr name="Group 6" id="6"/>
          <p:cNvGrpSpPr/>
          <p:nvPr/>
        </p:nvGrpSpPr>
        <p:grpSpPr>
          <a:xfrm rot="0">
            <a:off x="16049019" y="9686925"/>
            <a:ext cx="2153256" cy="514350"/>
            <a:chOff x="0" y="0"/>
            <a:chExt cx="2871008" cy="685800"/>
          </a:xfrm>
        </p:grpSpPr>
        <p:sp>
          <p:nvSpPr>
            <p:cNvPr name="Freeform 7" id="7" descr="preencoded.png">
              <a:hlinkClick r:id="rId2"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3"/>
              <a:stretch>
                <a:fillRect l="0" t="0" r="-1" b="0"/>
              </a:stretch>
            </a:blipFill>
          </p:spPr>
        </p:sp>
      </p:grpSp>
      <p:sp>
        <p:nvSpPr>
          <p:cNvPr name="TextBox 8" id="8"/>
          <p:cNvSpPr txBox="true"/>
          <p:nvPr/>
        </p:nvSpPr>
        <p:spPr>
          <a:xfrm rot="0">
            <a:off x="992238" y="1399228"/>
            <a:ext cx="12450812" cy="914549"/>
          </a:xfrm>
          <a:prstGeom prst="rect">
            <a:avLst/>
          </a:prstGeom>
        </p:spPr>
        <p:txBody>
          <a:bodyPr anchor="t" rtlCol="false" tIns="0" lIns="0" bIns="0" rIns="0">
            <a:spAutoFit/>
          </a:bodyPr>
          <a:lstStyle/>
          <a:p>
            <a:pPr algn="l">
              <a:lnSpc>
                <a:spcPts val="6937"/>
              </a:lnSpc>
            </a:pPr>
            <a:r>
              <a:rPr lang="en-US" sz="5562">
                <a:solidFill>
                  <a:srgbClr val="403CCF"/>
                </a:solidFill>
                <a:latin typeface="Libre Baskerville"/>
                <a:ea typeface="Libre Baskerville"/>
                <a:cs typeface="Libre Baskerville"/>
                <a:sym typeface="Libre Baskerville"/>
              </a:rPr>
              <a:t>Điều kiện ràng buộc cho phép gán</a:t>
            </a:r>
          </a:p>
        </p:txBody>
      </p:sp>
      <p:sp>
        <p:nvSpPr>
          <p:cNvPr name="TextBox 9" id="9"/>
          <p:cNvSpPr txBox="true"/>
          <p:nvPr/>
        </p:nvSpPr>
        <p:spPr>
          <a:xfrm rot="0">
            <a:off x="992238" y="3626049"/>
            <a:ext cx="16303526" cy="539354"/>
          </a:xfrm>
          <a:prstGeom prst="rect">
            <a:avLst/>
          </a:prstGeom>
        </p:spPr>
        <p:txBody>
          <a:bodyPr anchor="t" rtlCol="false" tIns="0" lIns="0" bIns="0" rIns="0">
            <a:spAutoFit/>
          </a:bodyPr>
          <a:lstStyle/>
          <a:p>
            <a:pPr algn="l">
              <a:lnSpc>
                <a:spcPts val="3562"/>
              </a:lnSpc>
            </a:pPr>
            <a:r>
              <a:rPr lang="en-US" sz="2187" i="true">
                <a:solidFill>
                  <a:srgbClr val="49495A"/>
                </a:solidFill>
                <a:latin typeface="Open Sans Italics"/>
                <a:ea typeface="Open Sans Italics"/>
                <a:cs typeface="Open Sans Italics"/>
                <a:sym typeface="Open Sans Italics"/>
              </a:rPr>
              <a:t>x_{11} + x_{12} + x_{13}</a:t>
            </a:r>
            <a:r>
              <a:rPr lang="en-US" sz="2187">
                <a:solidFill>
                  <a:srgbClr val="49495A"/>
                </a:solidFill>
                <a:latin typeface="Open Sans"/>
                <a:ea typeface="Open Sans"/>
                <a:cs typeface="Open Sans"/>
                <a:sym typeface="Open Sans"/>
              </a:rPr>
              <a:t> 1 Terry's assignment</a:t>
            </a:r>
          </a:p>
        </p:txBody>
      </p:sp>
      <p:sp>
        <p:nvSpPr>
          <p:cNvPr name="TextBox 10" id="10"/>
          <p:cNvSpPr txBox="true"/>
          <p:nvPr/>
        </p:nvSpPr>
        <p:spPr>
          <a:xfrm rot="0">
            <a:off x="992238" y="4398615"/>
            <a:ext cx="16303526" cy="539354"/>
          </a:xfrm>
          <a:prstGeom prst="rect">
            <a:avLst/>
          </a:prstGeom>
        </p:spPr>
        <p:txBody>
          <a:bodyPr anchor="t" rtlCol="false" tIns="0" lIns="0" bIns="0" rIns="0">
            <a:spAutoFit/>
          </a:bodyPr>
          <a:lstStyle/>
          <a:p>
            <a:pPr algn="l">
              <a:lnSpc>
                <a:spcPts val="3562"/>
              </a:lnSpc>
            </a:pPr>
            <a:r>
              <a:rPr lang="en-US" sz="2187" i="true">
                <a:solidFill>
                  <a:srgbClr val="49495A"/>
                </a:solidFill>
                <a:latin typeface="Open Sans Italics"/>
                <a:ea typeface="Open Sans Italics"/>
                <a:cs typeface="Open Sans Italics"/>
                <a:sym typeface="Open Sans Italics"/>
              </a:rPr>
              <a:t>x_{21} + x_{22} + x_{23}</a:t>
            </a:r>
            <a:r>
              <a:rPr lang="en-US" sz="2187">
                <a:solidFill>
                  <a:srgbClr val="49495A"/>
                </a:solidFill>
                <a:latin typeface="Open Sans"/>
                <a:ea typeface="Open Sans"/>
                <a:cs typeface="Open Sans"/>
                <a:sym typeface="Open Sans"/>
              </a:rPr>
              <a:t> 1 Carle's assignment</a:t>
            </a:r>
          </a:p>
        </p:txBody>
      </p:sp>
      <p:sp>
        <p:nvSpPr>
          <p:cNvPr name="TextBox 11" id="11"/>
          <p:cNvSpPr txBox="true"/>
          <p:nvPr/>
        </p:nvSpPr>
        <p:spPr>
          <a:xfrm rot="0">
            <a:off x="992238" y="5171183"/>
            <a:ext cx="16303526" cy="539354"/>
          </a:xfrm>
          <a:prstGeom prst="rect">
            <a:avLst/>
          </a:prstGeom>
        </p:spPr>
        <p:txBody>
          <a:bodyPr anchor="t" rtlCol="false" tIns="0" lIns="0" bIns="0" rIns="0">
            <a:spAutoFit/>
          </a:bodyPr>
          <a:lstStyle/>
          <a:p>
            <a:pPr algn="l">
              <a:lnSpc>
                <a:spcPts val="3562"/>
              </a:lnSpc>
            </a:pPr>
            <a:r>
              <a:rPr lang="en-US" sz="2187" i="true">
                <a:solidFill>
                  <a:srgbClr val="49495A"/>
                </a:solidFill>
                <a:latin typeface="Open Sans Italics"/>
                <a:ea typeface="Open Sans Italics"/>
                <a:cs typeface="Open Sans Italics"/>
                <a:sym typeface="Open Sans Italics"/>
              </a:rPr>
              <a:t>x_{31} + x_{32} + x_{33}</a:t>
            </a:r>
            <a:r>
              <a:rPr lang="en-US" sz="2187">
                <a:solidFill>
                  <a:srgbClr val="49495A"/>
                </a:solidFill>
                <a:latin typeface="Open Sans"/>
                <a:ea typeface="Open Sans"/>
                <a:cs typeface="Open Sans"/>
                <a:sym typeface="Open Sans"/>
              </a:rPr>
              <a:t> 1 McClymonds's assignment</a:t>
            </a:r>
          </a:p>
        </p:txBody>
      </p:sp>
      <p:sp>
        <p:nvSpPr>
          <p:cNvPr name="TextBox 12" id="12"/>
          <p:cNvSpPr txBox="true"/>
          <p:nvPr/>
        </p:nvSpPr>
        <p:spPr>
          <a:xfrm rot="0">
            <a:off x="992238" y="5943749"/>
            <a:ext cx="16303526" cy="539354"/>
          </a:xfrm>
          <a:prstGeom prst="rect">
            <a:avLst/>
          </a:prstGeom>
        </p:spPr>
        <p:txBody>
          <a:bodyPr anchor="t" rtlCol="false" tIns="0" lIns="0" bIns="0" rIns="0">
            <a:spAutoFit/>
          </a:bodyPr>
          <a:lstStyle/>
          <a:p>
            <a:pPr algn="l">
              <a:lnSpc>
                <a:spcPts val="3562"/>
              </a:lnSpc>
            </a:pPr>
            <a:r>
              <a:rPr lang="en-US" sz="2187" i="true">
                <a:solidFill>
                  <a:srgbClr val="49495A"/>
                </a:solidFill>
                <a:latin typeface="Open Sans Italics"/>
                <a:ea typeface="Open Sans Italics"/>
                <a:cs typeface="Open Sans Italics"/>
                <a:sym typeface="Open Sans Italics"/>
              </a:rPr>
              <a:t>x_{11} + x_{21} + x_{31} = 1</a:t>
            </a:r>
            <a:r>
              <a:rPr lang="en-US" sz="2187">
                <a:solidFill>
                  <a:srgbClr val="49495A"/>
                </a:solidFill>
                <a:latin typeface="Open Sans"/>
                <a:ea typeface="Open Sans"/>
                <a:cs typeface="Open Sans"/>
                <a:sym typeface="Open Sans"/>
              </a:rPr>
              <a:t> Client 1</a:t>
            </a:r>
          </a:p>
        </p:txBody>
      </p:sp>
      <p:sp>
        <p:nvSpPr>
          <p:cNvPr name="TextBox 13" id="13"/>
          <p:cNvSpPr txBox="true"/>
          <p:nvPr/>
        </p:nvSpPr>
        <p:spPr>
          <a:xfrm rot="0">
            <a:off x="992238" y="6716316"/>
            <a:ext cx="16303526" cy="539354"/>
          </a:xfrm>
          <a:prstGeom prst="rect">
            <a:avLst/>
          </a:prstGeom>
        </p:spPr>
        <p:txBody>
          <a:bodyPr anchor="t" rtlCol="false" tIns="0" lIns="0" bIns="0" rIns="0">
            <a:spAutoFit/>
          </a:bodyPr>
          <a:lstStyle/>
          <a:p>
            <a:pPr algn="l">
              <a:lnSpc>
                <a:spcPts val="3562"/>
              </a:lnSpc>
            </a:pPr>
            <a:r>
              <a:rPr lang="en-US" sz="2187" i="true">
                <a:solidFill>
                  <a:srgbClr val="49495A"/>
                </a:solidFill>
                <a:latin typeface="Open Sans Italics"/>
                <a:ea typeface="Open Sans Italics"/>
                <a:cs typeface="Open Sans Italics"/>
                <a:sym typeface="Open Sans Italics"/>
              </a:rPr>
              <a:t>x_{12} + x_{22} + x_{32} = 1</a:t>
            </a:r>
            <a:r>
              <a:rPr lang="en-US" sz="2187">
                <a:solidFill>
                  <a:srgbClr val="49495A"/>
                </a:solidFill>
                <a:latin typeface="Open Sans"/>
                <a:ea typeface="Open Sans"/>
                <a:cs typeface="Open Sans"/>
                <a:sym typeface="Open Sans"/>
              </a:rPr>
              <a:t> Client 2</a:t>
            </a:r>
          </a:p>
        </p:txBody>
      </p:sp>
      <p:sp>
        <p:nvSpPr>
          <p:cNvPr name="TextBox 14" id="14"/>
          <p:cNvSpPr txBox="true"/>
          <p:nvPr/>
        </p:nvSpPr>
        <p:spPr>
          <a:xfrm rot="0">
            <a:off x="992238" y="7488883"/>
            <a:ext cx="16303526" cy="539354"/>
          </a:xfrm>
          <a:prstGeom prst="rect">
            <a:avLst/>
          </a:prstGeom>
        </p:spPr>
        <p:txBody>
          <a:bodyPr anchor="t" rtlCol="false" tIns="0" lIns="0" bIns="0" rIns="0">
            <a:spAutoFit/>
          </a:bodyPr>
          <a:lstStyle/>
          <a:p>
            <a:pPr algn="l">
              <a:lnSpc>
                <a:spcPts val="3562"/>
              </a:lnSpc>
            </a:pPr>
            <a:r>
              <a:rPr lang="en-US" sz="2187" i="true">
                <a:solidFill>
                  <a:srgbClr val="49495A"/>
                </a:solidFill>
                <a:latin typeface="Open Sans Italics"/>
                <a:ea typeface="Open Sans Italics"/>
                <a:cs typeface="Open Sans Italics"/>
                <a:sym typeface="Open Sans Italics"/>
              </a:rPr>
              <a:t>x_{13} + x_{23} + x_{33} = 1</a:t>
            </a:r>
            <a:r>
              <a:rPr lang="en-US" sz="2187">
                <a:solidFill>
                  <a:srgbClr val="49495A"/>
                </a:solidFill>
                <a:latin typeface="Open Sans"/>
                <a:ea typeface="Open Sans"/>
                <a:cs typeface="Open Sans"/>
                <a:sym typeface="Open Sans"/>
              </a:rPr>
              <a:t> Client 3</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4F0FF"/>
            </a:solidFill>
          </p:spPr>
        </p:sp>
      </p:grpSp>
      <p:grpSp>
        <p:nvGrpSpPr>
          <p:cNvPr name="Group 4" id="4"/>
          <p:cNvGrpSpPr/>
          <p:nvPr/>
        </p:nvGrpSpPr>
        <p:grpSpPr>
          <a:xfrm rot="0">
            <a:off x="-85725" y="1853951"/>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BFAFF"/>
            </a:solidFill>
          </p:spPr>
        </p:sp>
      </p:grpSp>
      <p:grpSp>
        <p:nvGrpSpPr>
          <p:cNvPr name="Group 6" id="6"/>
          <p:cNvGrpSpPr/>
          <p:nvPr/>
        </p:nvGrpSpPr>
        <p:grpSpPr>
          <a:xfrm rot="0">
            <a:off x="16049019" y="9686925"/>
            <a:ext cx="2153256" cy="514350"/>
            <a:chOff x="0" y="0"/>
            <a:chExt cx="2871008" cy="685800"/>
          </a:xfrm>
        </p:grpSpPr>
        <p:sp>
          <p:nvSpPr>
            <p:cNvPr name="Freeform 7" id="7" descr="preencoded.png">
              <a:hlinkClick r:id="rId2"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3"/>
              <a:stretch>
                <a:fillRect l="0" t="0" r="-1" b="0"/>
              </a:stretch>
            </a:blipFill>
          </p:spPr>
        </p:sp>
      </p:grpSp>
      <p:sp>
        <p:nvSpPr>
          <p:cNvPr name="TextBox 8" id="8"/>
          <p:cNvSpPr txBox="true"/>
          <p:nvPr/>
        </p:nvSpPr>
        <p:spPr>
          <a:xfrm rot="0">
            <a:off x="987475" y="567333"/>
            <a:ext cx="16272570" cy="461367"/>
          </a:xfrm>
          <a:prstGeom prst="rect">
            <a:avLst/>
          </a:prstGeom>
        </p:spPr>
        <p:txBody>
          <a:bodyPr anchor="t" rtlCol="false" tIns="0" lIns="0" bIns="0" rIns="0">
            <a:spAutoFit/>
          </a:bodyPr>
          <a:lstStyle/>
          <a:p>
            <a:pPr algn="l">
              <a:lnSpc>
                <a:spcPts val="3499"/>
              </a:lnSpc>
            </a:pPr>
            <a:r>
              <a:rPr lang="en-US" sz="2812">
                <a:solidFill>
                  <a:srgbClr val="403CCF"/>
                </a:solidFill>
                <a:latin typeface="Libre Baskerville"/>
                <a:ea typeface="Libre Baskerville"/>
                <a:cs typeface="Libre Baskerville"/>
                <a:sym typeface="Libre Baskerville"/>
              </a:rPr>
              <a:t>Hình 10.11 Những giải pháp tối ưu của Fowle về bài toán gán trong nghiên cứu thị trường</a:t>
            </a:r>
          </a:p>
        </p:txBody>
      </p:sp>
      <p:grpSp>
        <p:nvGrpSpPr>
          <p:cNvPr name="Group 9" id="9"/>
          <p:cNvGrpSpPr/>
          <p:nvPr/>
        </p:nvGrpSpPr>
        <p:grpSpPr>
          <a:xfrm rot="0">
            <a:off x="987475" y="2128391"/>
            <a:ext cx="16313051" cy="6963966"/>
            <a:chOff x="0" y="0"/>
            <a:chExt cx="21750735" cy="9285288"/>
          </a:xfrm>
        </p:grpSpPr>
        <p:sp>
          <p:nvSpPr>
            <p:cNvPr name="Freeform 10" id="10"/>
            <p:cNvSpPr/>
            <p:nvPr/>
          </p:nvSpPr>
          <p:spPr>
            <a:xfrm flipH="false" flipV="false" rot="0">
              <a:off x="0" y="0"/>
              <a:ext cx="21750782" cy="9285351"/>
            </a:xfrm>
            <a:custGeom>
              <a:avLst/>
              <a:gdLst/>
              <a:ahLst/>
              <a:cxnLst/>
              <a:rect r="r" b="b" t="t" l="l"/>
              <a:pathLst>
                <a:path h="9285351" w="21750782">
                  <a:moveTo>
                    <a:pt x="0" y="54610"/>
                  </a:moveTo>
                  <a:cubicBezTo>
                    <a:pt x="0" y="24384"/>
                    <a:pt x="24511" y="0"/>
                    <a:pt x="54610" y="0"/>
                  </a:cubicBezTo>
                  <a:lnTo>
                    <a:pt x="21696172" y="0"/>
                  </a:lnTo>
                  <a:lnTo>
                    <a:pt x="21696172" y="6350"/>
                  </a:lnTo>
                  <a:lnTo>
                    <a:pt x="21696172" y="0"/>
                  </a:lnTo>
                  <a:cubicBezTo>
                    <a:pt x="21726271" y="0"/>
                    <a:pt x="21750782" y="24384"/>
                    <a:pt x="21750782" y="54610"/>
                  </a:cubicBezTo>
                  <a:lnTo>
                    <a:pt x="21744432" y="54610"/>
                  </a:lnTo>
                  <a:lnTo>
                    <a:pt x="21750782" y="54610"/>
                  </a:lnTo>
                  <a:lnTo>
                    <a:pt x="21750782" y="9230741"/>
                  </a:lnTo>
                  <a:lnTo>
                    <a:pt x="21744432" y="9230741"/>
                  </a:lnTo>
                  <a:lnTo>
                    <a:pt x="21750782" y="9230741"/>
                  </a:lnTo>
                  <a:cubicBezTo>
                    <a:pt x="21750782" y="9260840"/>
                    <a:pt x="21726271" y="9285351"/>
                    <a:pt x="21696172" y="9285351"/>
                  </a:cubicBezTo>
                  <a:lnTo>
                    <a:pt x="21696172" y="9279001"/>
                  </a:lnTo>
                  <a:lnTo>
                    <a:pt x="21696172" y="9285351"/>
                  </a:lnTo>
                  <a:lnTo>
                    <a:pt x="54610" y="9285351"/>
                  </a:lnTo>
                  <a:lnTo>
                    <a:pt x="54610" y="9279001"/>
                  </a:lnTo>
                  <a:lnTo>
                    <a:pt x="54610" y="9285351"/>
                  </a:lnTo>
                  <a:cubicBezTo>
                    <a:pt x="24511" y="9285351"/>
                    <a:pt x="0" y="9260967"/>
                    <a:pt x="0" y="9230741"/>
                  </a:cubicBezTo>
                  <a:lnTo>
                    <a:pt x="0" y="54610"/>
                  </a:lnTo>
                  <a:lnTo>
                    <a:pt x="6350" y="54610"/>
                  </a:lnTo>
                  <a:lnTo>
                    <a:pt x="0" y="54610"/>
                  </a:lnTo>
                  <a:moveTo>
                    <a:pt x="12700" y="54610"/>
                  </a:moveTo>
                  <a:lnTo>
                    <a:pt x="12700" y="9230741"/>
                  </a:lnTo>
                  <a:lnTo>
                    <a:pt x="6350" y="9230741"/>
                  </a:lnTo>
                  <a:lnTo>
                    <a:pt x="12700" y="9230741"/>
                  </a:lnTo>
                  <a:cubicBezTo>
                    <a:pt x="12700" y="9253855"/>
                    <a:pt x="31496" y="9272651"/>
                    <a:pt x="54610" y="9272651"/>
                  </a:cubicBezTo>
                  <a:lnTo>
                    <a:pt x="21696172" y="9272651"/>
                  </a:lnTo>
                  <a:cubicBezTo>
                    <a:pt x="21719285" y="9272651"/>
                    <a:pt x="21738082" y="9253855"/>
                    <a:pt x="21738082" y="9230741"/>
                  </a:cubicBezTo>
                  <a:lnTo>
                    <a:pt x="21738082" y="54610"/>
                  </a:lnTo>
                  <a:cubicBezTo>
                    <a:pt x="21738082" y="31496"/>
                    <a:pt x="21719285" y="12700"/>
                    <a:pt x="21696172" y="12700"/>
                  </a:cubicBezTo>
                  <a:lnTo>
                    <a:pt x="54610" y="12700"/>
                  </a:lnTo>
                  <a:lnTo>
                    <a:pt x="54610" y="6350"/>
                  </a:lnTo>
                  <a:lnTo>
                    <a:pt x="54610" y="12700"/>
                  </a:lnTo>
                  <a:cubicBezTo>
                    <a:pt x="31496" y="12700"/>
                    <a:pt x="12700" y="31496"/>
                    <a:pt x="12700" y="54610"/>
                  </a:cubicBezTo>
                  <a:close/>
                </a:path>
              </a:pathLst>
            </a:custGeom>
            <a:solidFill>
              <a:srgbClr val="000000">
                <a:alpha val="392"/>
              </a:srgbClr>
            </a:solidFill>
          </p:spPr>
        </p:sp>
      </p:grpSp>
      <p:grpSp>
        <p:nvGrpSpPr>
          <p:cNvPr name="Group 11" id="11"/>
          <p:cNvGrpSpPr/>
          <p:nvPr/>
        </p:nvGrpSpPr>
        <p:grpSpPr>
          <a:xfrm rot="0">
            <a:off x="1001762" y="2142679"/>
            <a:ext cx="16284476" cy="693539"/>
            <a:chOff x="0" y="0"/>
            <a:chExt cx="21712635" cy="924718"/>
          </a:xfrm>
        </p:grpSpPr>
        <p:sp>
          <p:nvSpPr>
            <p:cNvPr name="Freeform 12" id="12"/>
            <p:cNvSpPr/>
            <p:nvPr/>
          </p:nvSpPr>
          <p:spPr>
            <a:xfrm flipH="false" flipV="false" rot="0">
              <a:off x="0" y="0"/>
              <a:ext cx="21712682" cy="924687"/>
            </a:xfrm>
            <a:custGeom>
              <a:avLst/>
              <a:gdLst/>
              <a:ahLst/>
              <a:cxnLst/>
              <a:rect r="r" b="b" t="t" l="l"/>
              <a:pathLst>
                <a:path h="924687" w="21712682">
                  <a:moveTo>
                    <a:pt x="0" y="0"/>
                  </a:moveTo>
                  <a:lnTo>
                    <a:pt x="21712682" y="0"/>
                  </a:lnTo>
                  <a:lnTo>
                    <a:pt x="21712682" y="924687"/>
                  </a:lnTo>
                  <a:lnTo>
                    <a:pt x="0" y="924687"/>
                  </a:lnTo>
                  <a:close/>
                </a:path>
              </a:pathLst>
            </a:custGeom>
            <a:solidFill>
              <a:srgbClr val="FFFFFF">
                <a:alpha val="0"/>
              </a:srgbClr>
            </a:solidFill>
          </p:spPr>
        </p:sp>
      </p:grpSp>
      <p:sp>
        <p:nvSpPr>
          <p:cNvPr name="TextBox 13" id="13"/>
          <p:cNvSpPr txBox="true"/>
          <p:nvPr/>
        </p:nvSpPr>
        <p:spPr>
          <a:xfrm rot="0">
            <a:off x="1243161" y="2220516"/>
            <a:ext cx="2770137" cy="461665"/>
          </a:xfrm>
          <a:prstGeom prst="rect">
            <a:avLst/>
          </a:prstGeom>
        </p:spPr>
        <p:txBody>
          <a:bodyPr anchor="t" rtlCol="false" tIns="0" lIns="0" bIns="0" rIns="0">
            <a:spAutoFit/>
          </a:bodyPr>
          <a:lstStyle/>
          <a:p>
            <a:pPr algn="l">
              <a:lnSpc>
                <a:spcPts val="3000"/>
              </a:lnSpc>
            </a:pPr>
            <a:r>
              <a:rPr lang="en-US" sz="1874">
                <a:solidFill>
                  <a:srgbClr val="49495A"/>
                </a:solidFill>
                <a:latin typeface="Open Sans"/>
                <a:ea typeface="Open Sans"/>
                <a:cs typeface="Open Sans"/>
                <a:sym typeface="Open Sans"/>
              </a:rPr>
              <a:t>Model Variable</a:t>
            </a:r>
          </a:p>
        </p:txBody>
      </p:sp>
      <p:sp>
        <p:nvSpPr>
          <p:cNvPr name="TextBox 14" id="14"/>
          <p:cNvSpPr txBox="true"/>
          <p:nvPr/>
        </p:nvSpPr>
        <p:spPr>
          <a:xfrm rot="0">
            <a:off x="4504730" y="2220516"/>
            <a:ext cx="2765375" cy="461665"/>
          </a:xfrm>
          <a:prstGeom prst="rect">
            <a:avLst/>
          </a:prstGeom>
        </p:spPr>
        <p:txBody>
          <a:bodyPr anchor="t" rtlCol="false" tIns="0" lIns="0" bIns="0" rIns="0">
            <a:spAutoFit/>
          </a:bodyPr>
          <a:lstStyle/>
          <a:p>
            <a:pPr algn="l">
              <a:lnSpc>
                <a:spcPts val="3000"/>
              </a:lnSpc>
            </a:pPr>
            <a:r>
              <a:rPr lang="en-US" sz="1874">
                <a:solidFill>
                  <a:srgbClr val="49495A"/>
                </a:solidFill>
                <a:latin typeface="Open Sans"/>
                <a:ea typeface="Open Sans"/>
                <a:cs typeface="Open Sans"/>
                <a:sym typeface="Open Sans"/>
              </a:rPr>
              <a:t>Name</a:t>
            </a:r>
          </a:p>
        </p:txBody>
      </p:sp>
      <p:sp>
        <p:nvSpPr>
          <p:cNvPr name="TextBox 15" id="15"/>
          <p:cNvSpPr txBox="true"/>
          <p:nvPr/>
        </p:nvSpPr>
        <p:spPr>
          <a:xfrm rot="0">
            <a:off x="7761535" y="2220516"/>
            <a:ext cx="2765375" cy="461665"/>
          </a:xfrm>
          <a:prstGeom prst="rect">
            <a:avLst/>
          </a:prstGeom>
        </p:spPr>
        <p:txBody>
          <a:bodyPr anchor="t" rtlCol="false" tIns="0" lIns="0" bIns="0" rIns="0">
            <a:spAutoFit/>
          </a:bodyPr>
          <a:lstStyle/>
          <a:p>
            <a:pPr algn="l">
              <a:lnSpc>
                <a:spcPts val="3000"/>
              </a:lnSpc>
            </a:pPr>
            <a:r>
              <a:rPr lang="en-US" sz="1874">
                <a:solidFill>
                  <a:srgbClr val="49495A"/>
                </a:solidFill>
                <a:latin typeface="Open Sans"/>
                <a:ea typeface="Open Sans"/>
                <a:cs typeface="Open Sans"/>
                <a:sym typeface="Open Sans"/>
              </a:rPr>
              <a:t>Original Value</a:t>
            </a:r>
          </a:p>
        </p:txBody>
      </p:sp>
      <p:sp>
        <p:nvSpPr>
          <p:cNvPr name="TextBox 16" id="16"/>
          <p:cNvSpPr txBox="true"/>
          <p:nvPr/>
        </p:nvSpPr>
        <p:spPr>
          <a:xfrm rot="0">
            <a:off x="11018341" y="2220516"/>
            <a:ext cx="2765375" cy="461665"/>
          </a:xfrm>
          <a:prstGeom prst="rect">
            <a:avLst/>
          </a:prstGeom>
        </p:spPr>
        <p:txBody>
          <a:bodyPr anchor="t" rtlCol="false" tIns="0" lIns="0" bIns="0" rIns="0">
            <a:spAutoFit/>
          </a:bodyPr>
          <a:lstStyle/>
          <a:p>
            <a:pPr algn="l">
              <a:lnSpc>
                <a:spcPts val="3000"/>
              </a:lnSpc>
            </a:pPr>
            <a:r>
              <a:rPr lang="en-US" sz="1874">
                <a:solidFill>
                  <a:srgbClr val="49495A"/>
                </a:solidFill>
                <a:latin typeface="Open Sans"/>
                <a:ea typeface="Open Sans"/>
                <a:cs typeface="Open Sans"/>
                <a:sym typeface="Open Sans"/>
              </a:rPr>
              <a:t>Final Value</a:t>
            </a:r>
          </a:p>
        </p:txBody>
      </p:sp>
      <p:sp>
        <p:nvSpPr>
          <p:cNvPr name="TextBox 17" id="17"/>
          <p:cNvSpPr txBox="true"/>
          <p:nvPr/>
        </p:nvSpPr>
        <p:spPr>
          <a:xfrm rot="0">
            <a:off x="14275147" y="2220516"/>
            <a:ext cx="2770137" cy="461665"/>
          </a:xfrm>
          <a:prstGeom prst="rect">
            <a:avLst/>
          </a:prstGeom>
        </p:spPr>
        <p:txBody>
          <a:bodyPr anchor="t" rtlCol="false" tIns="0" lIns="0" bIns="0" rIns="0">
            <a:spAutoFit/>
          </a:bodyPr>
          <a:lstStyle/>
          <a:p>
            <a:pPr algn="l">
              <a:lnSpc>
                <a:spcPts val="3000"/>
              </a:lnSpc>
            </a:pPr>
            <a:r>
              <a:rPr lang="en-US" sz="1874">
                <a:solidFill>
                  <a:srgbClr val="49495A"/>
                </a:solidFill>
                <a:latin typeface="Open Sans"/>
                <a:ea typeface="Open Sans"/>
                <a:cs typeface="Open Sans"/>
                <a:sym typeface="Open Sans"/>
              </a:rPr>
              <a:t>Interge</a:t>
            </a:r>
          </a:p>
        </p:txBody>
      </p:sp>
      <p:grpSp>
        <p:nvGrpSpPr>
          <p:cNvPr name="Group 18" id="18"/>
          <p:cNvGrpSpPr/>
          <p:nvPr/>
        </p:nvGrpSpPr>
        <p:grpSpPr>
          <a:xfrm rot="0">
            <a:off x="1001762" y="2836217"/>
            <a:ext cx="16284476" cy="693539"/>
            <a:chOff x="0" y="0"/>
            <a:chExt cx="21712635" cy="924718"/>
          </a:xfrm>
        </p:grpSpPr>
        <p:sp>
          <p:nvSpPr>
            <p:cNvPr name="Freeform 19" id="19"/>
            <p:cNvSpPr/>
            <p:nvPr/>
          </p:nvSpPr>
          <p:spPr>
            <a:xfrm flipH="false" flipV="false" rot="0">
              <a:off x="0" y="0"/>
              <a:ext cx="21712682" cy="924687"/>
            </a:xfrm>
            <a:custGeom>
              <a:avLst/>
              <a:gdLst/>
              <a:ahLst/>
              <a:cxnLst/>
              <a:rect r="r" b="b" t="t" l="l"/>
              <a:pathLst>
                <a:path h="924687" w="21712682">
                  <a:moveTo>
                    <a:pt x="0" y="0"/>
                  </a:moveTo>
                  <a:lnTo>
                    <a:pt x="21712682" y="0"/>
                  </a:lnTo>
                  <a:lnTo>
                    <a:pt x="21712682" y="924687"/>
                  </a:lnTo>
                  <a:lnTo>
                    <a:pt x="0" y="924687"/>
                  </a:lnTo>
                  <a:close/>
                </a:path>
              </a:pathLst>
            </a:custGeom>
            <a:solidFill>
              <a:srgbClr val="000000">
                <a:alpha val="0"/>
              </a:srgbClr>
            </a:solidFill>
          </p:spPr>
        </p:sp>
      </p:grpSp>
      <p:sp>
        <p:nvSpPr>
          <p:cNvPr name="TextBox 20" id="20"/>
          <p:cNvSpPr txBox="true"/>
          <p:nvPr/>
        </p:nvSpPr>
        <p:spPr>
          <a:xfrm rot="0">
            <a:off x="1243161" y="2914055"/>
            <a:ext cx="2770137" cy="461665"/>
          </a:xfrm>
          <a:prstGeom prst="rect">
            <a:avLst/>
          </a:prstGeom>
        </p:spPr>
        <p:txBody>
          <a:bodyPr anchor="t" rtlCol="false" tIns="0" lIns="0" bIns="0" rIns="0">
            <a:spAutoFit/>
          </a:bodyPr>
          <a:lstStyle/>
          <a:p>
            <a:pPr algn="l">
              <a:lnSpc>
                <a:spcPts val="3000"/>
              </a:lnSpc>
            </a:pPr>
            <a:r>
              <a:rPr lang="en-US" sz="1874">
                <a:solidFill>
                  <a:srgbClr val="49495A"/>
                </a:solidFill>
                <a:latin typeface="Open Sans"/>
                <a:ea typeface="Open Sans"/>
                <a:cs typeface="Open Sans"/>
                <a:sym typeface="Open Sans"/>
              </a:rPr>
              <a:t>X11</a:t>
            </a:r>
          </a:p>
        </p:txBody>
      </p:sp>
      <p:sp>
        <p:nvSpPr>
          <p:cNvPr name="TextBox 21" id="21"/>
          <p:cNvSpPr txBox="true"/>
          <p:nvPr/>
        </p:nvSpPr>
        <p:spPr>
          <a:xfrm rot="0">
            <a:off x="4504730" y="2914055"/>
            <a:ext cx="2765375" cy="461665"/>
          </a:xfrm>
          <a:prstGeom prst="rect">
            <a:avLst/>
          </a:prstGeom>
        </p:spPr>
        <p:txBody>
          <a:bodyPr anchor="t" rtlCol="false" tIns="0" lIns="0" bIns="0" rIns="0">
            <a:spAutoFit/>
          </a:bodyPr>
          <a:lstStyle/>
          <a:p>
            <a:pPr algn="l">
              <a:lnSpc>
                <a:spcPts val="3000"/>
              </a:lnSpc>
            </a:pPr>
            <a:r>
              <a:rPr lang="en-US" sz="1874">
                <a:solidFill>
                  <a:srgbClr val="49495A"/>
                </a:solidFill>
                <a:latin typeface="Open Sans"/>
                <a:ea typeface="Open Sans"/>
                <a:cs typeface="Open Sans"/>
                <a:sym typeface="Open Sans"/>
              </a:rPr>
              <a:t>Terry to Client 1</a:t>
            </a:r>
          </a:p>
        </p:txBody>
      </p:sp>
      <p:sp>
        <p:nvSpPr>
          <p:cNvPr name="TextBox 22" id="22"/>
          <p:cNvSpPr txBox="true"/>
          <p:nvPr/>
        </p:nvSpPr>
        <p:spPr>
          <a:xfrm rot="0">
            <a:off x="7761535" y="2914055"/>
            <a:ext cx="2765375" cy="461665"/>
          </a:xfrm>
          <a:prstGeom prst="rect">
            <a:avLst/>
          </a:prstGeom>
        </p:spPr>
        <p:txBody>
          <a:bodyPr anchor="t" rtlCol="false" tIns="0" lIns="0" bIns="0" rIns="0">
            <a:spAutoFit/>
          </a:bodyPr>
          <a:lstStyle/>
          <a:p>
            <a:pPr algn="l">
              <a:lnSpc>
                <a:spcPts val="3000"/>
              </a:lnSpc>
            </a:pPr>
            <a:r>
              <a:rPr lang="en-US" sz="1874">
                <a:solidFill>
                  <a:srgbClr val="49495A"/>
                </a:solidFill>
                <a:latin typeface="Open Sans"/>
                <a:ea typeface="Open Sans"/>
                <a:cs typeface="Open Sans"/>
                <a:sym typeface="Open Sans"/>
              </a:rPr>
              <a:t>0.000</a:t>
            </a:r>
          </a:p>
        </p:txBody>
      </p:sp>
      <p:sp>
        <p:nvSpPr>
          <p:cNvPr name="TextBox 23" id="23"/>
          <p:cNvSpPr txBox="true"/>
          <p:nvPr/>
        </p:nvSpPr>
        <p:spPr>
          <a:xfrm rot="0">
            <a:off x="11018341" y="2914055"/>
            <a:ext cx="2765375" cy="461665"/>
          </a:xfrm>
          <a:prstGeom prst="rect">
            <a:avLst/>
          </a:prstGeom>
        </p:spPr>
        <p:txBody>
          <a:bodyPr anchor="t" rtlCol="false" tIns="0" lIns="0" bIns="0" rIns="0">
            <a:spAutoFit/>
          </a:bodyPr>
          <a:lstStyle/>
          <a:p>
            <a:pPr algn="l">
              <a:lnSpc>
                <a:spcPts val="3000"/>
              </a:lnSpc>
            </a:pPr>
            <a:r>
              <a:rPr lang="en-US" sz="1874">
                <a:solidFill>
                  <a:srgbClr val="49495A"/>
                </a:solidFill>
                <a:latin typeface="Open Sans"/>
                <a:ea typeface="Open Sans"/>
                <a:cs typeface="Open Sans"/>
                <a:sym typeface="Open Sans"/>
              </a:rPr>
              <a:t>0.000</a:t>
            </a:r>
          </a:p>
        </p:txBody>
      </p:sp>
      <p:sp>
        <p:nvSpPr>
          <p:cNvPr name="TextBox 24" id="24"/>
          <p:cNvSpPr txBox="true"/>
          <p:nvPr/>
        </p:nvSpPr>
        <p:spPr>
          <a:xfrm rot="0">
            <a:off x="14275147" y="2914055"/>
            <a:ext cx="2770137" cy="461665"/>
          </a:xfrm>
          <a:prstGeom prst="rect">
            <a:avLst/>
          </a:prstGeom>
        </p:spPr>
        <p:txBody>
          <a:bodyPr anchor="t" rtlCol="false" tIns="0" lIns="0" bIns="0" rIns="0">
            <a:spAutoFit/>
          </a:bodyPr>
          <a:lstStyle/>
          <a:p>
            <a:pPr algn="l">
              <a:lnSpc>
                <a:spcPts val="3000"/>
              </a:lnSpc>
            </a:pPr>
            <a:r>
              <a:rPr lang="en-US" sz="1874">
                <a:solidFill>
                  <a:srgbClr val="49495A"/>
                </a:solidFill>
                <a:latin typeface="Open Sans"/>
                <a:ea typeface="Open Sans"/>
                <a:cs typeface="Open Sans"/>
                <a:sym typeface="Open Sans"/>
              </a:rPr>
              <a:t>Contin</a:t>
            </a:r>
          </a:p>
        </p:txBody>
      </p:sp>
      <p:grpSp>
        <p:nvGrpSpPr>
          <p:cNvPr name="Group 25" id="25"/>
          <p:cNvGrpSpPr/>
          <p:nvPr/>
        </p:nvGrpSpPr>
        <p:grpSpPr>
          <a:xfrm rot="0">
            <a:off x="1001762" y="3529756"/>
            <a:ext cx="16284476" cy="693539"/>
            <a:chOff x="0" y="0"/>
            <a:chExt cx="21712635" cy="924718"/>
          </a:xfrm>
        </p:grpSpPr>
        <p:sp>
          <p:nvSpPr>
            <p:cNvPr name="Freeform 26" id="26"/>
            <p:cNvSpPr/>
            <p:nvPr/>
          </p:nvSpPr>
          <p:spPr>
            <a:xfrm flipH="false" flipV="false" rot="0">
              <a:off x="0" y="0"/>
              <a:ext cx="21712682" cy="924687"/>
            </a:xfrm>
            <a:custGeom>
              <a:avLst/>
              <a:gdLst/>
              <a:ahLst/>
              <a:cxnLst/>
              <a:rect r="r" b="b" t="t" l="l"/>
              <a:pathLst>
                <a:path h="924687" w="21712682">
                  <a:moveTo>
                    <a:pt x="0" y="0"/>
                  </a:moveTo>
                  <a:lnTo>
                    <a:pt x="21712682" y="0"/>
                  </a:lnTo>
                  <a:lnTo>
                    <a:pt x="21712682" y="924687"/>
                  </a:lnTo>
                  <a:lnTo>
                    <a:pt x="0" y="924687"/>
                  </a:lnTo>
                  <a:close/>
                </a:path>
              </a:pathLst>
            </a:custGeom>
            <a:solidFill>
              <a:srgbClr val="FFFFFF">
                <a:alpha val="0"/>
              </a:srgbClr>
            </a:solidFill>
          </p:spPr>
        </p:sp>
      </p:grpSp>
      <p:sp>
        <p:nvSpPr>
          <p:cNvPr name="TextBox 27" id="27"/>
          <p:cNvSpPr txBox="true"/>
          <p:nvPr/>
        </p:nvSpPr>
        <p:spPr>
          <a:xfrm rot="0">
            <a:off x="1243161" y="3607594"/>
            <a:ext cx="2770137" cy="461665"/>
          </a:xfrm>
          <a:prstGeom prst="rect">
            <a:avLst/>
          </a:prstGeom>
        </p:spPr>
        <p:txBody>
          <a:bodyPr anchor="t" rtlCol="false" tIns="0" lIns="0" bIns="0" rIns="0">
            <a:spAutoFit/>
          </a:bodyPr>
          <a:lstStyle/>
          <a:p>
            <a:pPr algn="l">
              <a:lnSpc>
                <a:spcPts val="3000"/>
              </a:lnSpc>
            </a:pPr>
            <a:r>
              <a:rPr lang="en-US" sz="1874">
                <a:solidFill>
                  <a:srgbClr val="49495A"/>
                </a:solidFill>
                <a:latin typeface="Open Sans"/>
                <a:ea typeface="Open Sans"/>
                <a:cs typeface="Open Sans"/>
                <a:sym typeface="Open Sans"/>
              </a:rPr>
              <a:t>X12</a:t>
            </a:r>
          </a:p>
        </p:txBody>
      </p:sp>
      <p:sp>
        <p:nvSpPr>
          <p:cNvPr name="TextBox 28" id="28"/>
          <p:cNvSpPr txBox="true"/>
          <p:nvPr/>
        </p:nvSpPr>
        <p:spPr>
          <a:xfrm rot="0">
            <a:off x="4504730" y="3607594"/>
            <a:ext cx="2765375" cy="461665"/>
          </a:xfrm>
          <a:prstGeom prst="rect">
            <a:avLst/>
          </a:prstGeom>
        </p:spPr>
        <p:txBody>
          <a:bodyPr anchor="t" rtlCol="false" tIns="0" lIns="0" bIns="0" rIns="0">
            <a:spAutoFit/>
          </a:bodyPr>
          <a:lstStyle/>
          <a:p>
            <a:pPr algn="l">
              <a:lnSpc>
                <a:spcPts val="3000"/>
              </a:lnSpc>
            </a:pPr>
            <a:r>
              <a:rPr lang="en-US" sz="1874">
                <a:solidFill>
                  <a:srgbClr val="49495A"/>
                </a:solidFill>
                <a:latin typeface="Open Sans"/>
                <a:ea typeface="Open Sans"/>
                <a:cs typeface="Open Sans"/>
                <a:sym typeface="Open Sans"/>
              </a:rPr>
              <a:t>Terry to Client 2</a:t>
            </a:r>
          </a:p>
        </p:txBody>
      </p:sp>
      <p:sp>
        <p:nvSpPr>
          <p:cNvPr name="TextBox 29" id="29"/>
          <p:cNvSpPr txBox="true"/>
          <p:nvPr/>
        </p:nvSpPr>
        <p:spPr>
          <a:xfrm rot="0">
            <a:off x="7761535" y="3607594"/>
            <a:ext cx="2765375" cy="461665"/>
          </a:xfrm>
          <a:prstGeom prst="rect">
            <a:avLst/>
          </a:prstGeom>
        </p:spPr>
        <p:txBody>
          <a:bodyPr anchor="t" rtlCol="false" tIns="0" lIns="0" bIns="0" rIns="0">
            <a:spAutoFit/>
          </a:bodyPr>
          <a:lstStyle/>
          <a:p>
            <a:pPr algn="l">
              <a:lnSpc>
                <a:spcPts val="3000"/>
              </a:lnSpc>
            </a:pPr>
            <a:r>
              <a:rPr lang="en-US" sz="1874">
                <a:solidFill>
                  <a:srgbClr val="49495A"/>
                </a:solidFill>
                <a:latin typeface="Open Sans"/>
                <a:ea typeface="Open Sans"/>
                <a:cs typeface="Open Sans"/>
                <a:sym typeface="Open Sans"/>
              </a:rPr>
              <a:t>0.000</a:t>
            </a:r>
          </a:p>
        </p:txBody>
      </p:sp>
      <p:sp>
        <p:nvSpPr>
          <p:cNvPr name="TextBox 30" id="30"/>
          <p:cNvSpPr txBox="true"/>
          <p:nvPr/>
        </p:nvSpPr>
        <p:spPr>
          <a:xfrm rot="0">
            <a:off x="11018341" y="3607594"/>
            <a:ext cx="2765375" cy="461665"/>
          </a:xfrm>
          <a:prstGeom prst="rect">
            <a:avLst/>
          </a:prstGeom>
        </p:spPr>
        <p:txBody>
          <a:bodyPr anchor="t" rtlCol="false" tIns="0" lIns="0" bIns="0" rIns="0">
            <a:spAutoFit/>
          </a:bodyPr>
          <a:lstStyle/>
          <a:p>
            <a:pPr algn="l">
              <a:lnSpc>
                <a:spcPts val="3000"/>
              </a:lnSpc>
            </a:pPr>
            <a:r>
              <a:rPr lang="en-US" sz="1874">
                <a:solidFill>
                  <a:srgbClr val="49495A"/>
                </a:solidFill>
                <a:latin typeface="Open Sans"/>
                <a:ea typeface="Open Sans"/>
                <a:cs typeface="Open Sans"/>
                <a:sym typeface="Open Sans"/>
              </a:rPr>
              <a:t>1.000</a:t>
            </a:r>
          </a:p>
        </p:txBody>
      </p:sp>
      <p:sp>
        <p:nvSpPr>
          <p:cNvPr name="TextBox 31" id="31"/>
          <p:cNvSpPr txBox="true"/>
          <p:nvPr/>
        </p:nvSpPr>
        <p:spPr>
          <a:xfrm rot="0">
            <a:off x="14275147" y="3607594"/>
            <a:ext cx="2770137" cy="461665"/>
          </a:xfrm>
          <a:prstGeom prst="rect">
            <a:avLst/>
          </a:prstGeom>
        </p:spPr>
        <p:txBody>
          <a:bodyPr anchor="t" rtlCol="false" tIns="0" lIns="0" bIns="0" rIns="0">
            <a:spAutoFit/>
          </a:bodyPr>
          <a:lstStyle/>
          <a:p>
            <a:pPr algn="l">
              <a:lnSpc>
                <a:spcPts val="3000"/>
              </a:lnSpc>
            </a:pPr>
            <a:r>
              <a:rPr lang="en-US" sz="1874">
                <a:solidFill>
                  <a:srgbClr val="49495A"/>
                </a:solidFill>
                <a:latin typeface="Open Sans"/>
                <a:ea typeface="Open Sans"/>
                <a:cs typeface="Open Sans"/>
                <a:sym typeface="Open Sans"/>
              </a:rPr>
              <a:t>Contin</a:t>
            </a:r>
          </a:p>
        </p:txBody>
      </p:sp>
      <p:grpSp>
        <p:nvGrpSpPr>
          <p:cNvPr name="Group 32" id="32"/>
          <p:cNvGrpSpPr/>
          <p:nvPr/>
        </p:nvGrpSpPr>
        <p:grpSpPr>
          <a:xfrm rot="0">
            <a:off x="1001762" y="4223296"/>
            <a:ext cx="16284476" cy="693539"/>
            <a:chOff x="0" y="0"/>
            <a:chExt cx="21712635" cy="924718"/>
          </a:xfrm>
        </p:grpSpPr>
        <p:sp>
          <p:nvSpPr>
            <p:cNvPr name="Freeform 33" id="33"/>
            <p:cNvSpPr/>
            <p:nvPr/>
          </p:nvSpPr>
          <p:spPr>
            <a:xfrm flipH="false" flipV="false" rot="0">
              <a:off x="0" y="0"/>
              <a:ext cx="21712682" cy="924687"/>
            </a:xfrm>
            <a:custGeom>
              <a:avLst/>
              <a:gdLst/>
              <a:ahLst/>
              <a:cxnLst/>
              <a:rect r="r" b="b" t="t" l="l"/>
              <a:pathLst>
                <a:path h="924687" w="21712682">
                  <a:moveTo>
                    <a:pt x="0" y="0"/>
                  </a:moveTo>
                  <a:lnTo>
                    <a:pt x="21712682" y="0"/>
                  </a:lnTo>
                  <a:lnTo>
                    <a:pt x="21712682" y="924687"/>
                  </a:lnTo>
                  <a:lnTo>
                    <a:pt x="0" y="924687"/>
                  </a:lnTo>
                  <a:close/>
                </a:path>
              </a:pathLst>
            </a:custGeom>
            <a:solidFill>
              <a:srgbClr val="000000">
                <a:alpha val="0"/>
              </a:srgbClr>
            </a:solidFill>
          </p:spPr>
        </p:sp>
      </p:grpSp>
      <p:sp>
        <p:nvSpPr>
          <p:cNvPr name="TextBox 34" id="34"/>
          <p:cNvSpPr txBox="true"/>
          <p:nvPr/>
        </p:nvSpPr>
        <p:spPr>
          <a:xfrm rot="0">
            <a:off x="1243161" y="4301132"/>
            <a:ext cx="2770137" cy="461665"/>
          </a:xfrm>
          <a:prstGeom prst="rect">
            <a:avLst/>
          </a:prstGeom>
        </p:spPr>
        <p:txBody>
          <a:bodyPr anchor="t" rtlCol="false" tIns="0" lIns="0" bIns="0" rIns="0">
            <a:spAutoFit/>
          </a:bodyPr>
          <a:lstStyle/>
          <a:p>
            <a:pPr algn="l">
              <a:lnSpc>
                <a:spcPts val="3000"/>
              </a:lnSpc>
            </a:pPr>
            <a:r>
              <a:rPr lang="en-US" sz="1874">
                <a:solidFill>
                  <a:srgbClr val="49495A"/>
                </a:solidFill>
                <a:latin typeface="Open Sans"/>
                <a:ea typeface="Open Sans"/>
                <a:cs typeface="Open Sans"/>
                <a:sym typeface="Open Sans"/>
              </a:rPr>
              <a:t>X13</a:t>
            </a:r>
          </a:p>
        </p:txBody>
      </p:sp>
      <p:sp>
        <p:nvSpPr>
          <p:cNvPr name="TextBox 35" id="35"/>
          <p:cNvSpPr txBox="true"/>
          <p:nvPr/>
        </p:nvSpPr>
        <p:spPr>
          <a:xfrm rot="0">
            <a:off x="4504730" y="4301132"/>
            <a:ext cx="2765375" cy="461665"/>
          </a:xfrm>
          <a:prstGeom prst="rect">
            <a:avLst/>
          </a:prstGeom>
        </p:spPr>
        <p:txBody>
          <a:bodyPr anchor="t" rtlCol="false" tIns="0" lIns="0" bIns="0" rIns="0">
            <a:spAutoFit/>
          </a:bodyPr>
          <a:lstStyle/>
          <a:p>
            <a:pPr algn="l">
              <a:lnSpc>
                <a:spcPts val="3000"/>
              </a:lnSpc>
            </a:pPr>
            <a:r>
              <a:rPr lang="en-US" sz="1874">
                <a:solidFill>
                  <a:srgbClr val="49495A"/>
                </a:solidFill>
                <a:latin typeface="Open Sans"/>
                <a:ea typeface="Open Sans"/>
                <a:cs typeface="Open Sans"/>
                <a:sym typeface="Open Sans"/>
              </a:rPr>
              <a:t>Terry to Client 3</a:t>
            </a:r>
          </a:p>
        </p:txBody>
      </p:sp>
      <p:sp>
        <p:nvSpPr>
          <p:cNvPr name="TextBox 36" id="36"/>
          <p:cNvSpPr txBox="true"/>
          <p:nvPr/>
        </p:nvSpPr>
        <p:spPr>
          <a:xfrm rot="0">
            <a:off x="7761535" y="4301132"/>
            <a:ext cx="2765375" cy="461665"/>
          </a:xfrm>
          <a:prstGeom prst="rect">
            <a:avLst/>
          </a:prstGeom>
        </p:spPr>
        <p:txBody>
          <a:bodyPr anchor="t" rtlCol="false" tIns="0" lIns="0" bIns="0" rIns="0">
            <a:spAutoFit/>
          </a:bodyPr>
          <a:lstStyle/>
          <a:p>
            <a:pPr algn="l">
              <a:lnSpc>
                <a:spcPts val="3000"/>
              </a:lnSpc>
            </a:pPr>
            <a:r>
              <a:rPr lang="en-US" sz="1874">
                <a:solidFill>
                  <a:srgbClr val="49495A"/>
                </a:solidFill>
                <a:latin typeface="Open Sans"/>
                <a:ea typeface="Open Sans"/>
                <a:cs typeface="Open Sans"/>
                <a:sym typeface="Open Sans"/>
              </a:rPr>
              <a:t>0.000</a:t>
            </a:r>
          </a:p>
        </p:txBody>
      </p:sp>
      <p:sp>
        <p:nvSpPr>
          <p:cNvPr name="TextBox 37" id="37"/>
          <p:cNvSpPr txBox="true"/>
          <p:nvPr/>
        </p:nvSpPr>
        <p:spPr>
          <a:xfrm rot="0">
            <a:off x="11018341" y="4301132"/>
            <a:ext cx="2765375" cy="461665"/>
          </a:xfrm>
          <a:prstGeom prst="rect">
            <a:avLst/>
          </a:prstGeom>
        </p:spPr>
        <p:txBody>
          <a:bodyPr anchor="t" rtlCol="false" tIns="0" lIns="0" bIns="0" rIns="0">
            <a:spAutoFit/>
          </a:bodyPr>
          <a:lstStyle/>
          <a:p>
            <a:pPr algn="l">
              <a:lnSpc>
                <a:spcPts val="3000"/>
              </a:lnSpc>
            </a:pPr>
            <a:r>
              <a:rPr lang="en-US" sz="1874">
                <a:solidFill>
                  <a:srgbClr val="49495A"/>
                </a:solidFill>
                <a:latin typeface="Open Sans"/>
                <a:ea typeface="Open Sans"/>
                <a:cs typeface="Open Sans"/>
                <a:sym typeface="Open Sans"/>
              </a:rPr>
              <a:t>0.000</a:t>
            </a:r>
          </a:p>
        </p:txBody>
      </p:sp>
      <p:sp>
        <p:nvSpPr>
          <p:cNvPr name="TextBox 38" id="38"/>
          <p:cNvSpPr txBox="true"/>
          <p:nvPr/>
        </p:nvSpPr>
        <p:spPr>
          <a:xfrm rot="0">
            <a:off x="14275147" y="4301132"/>
            <a:ext cx="2770137" cy="461665"/>
          </a:xfrm>
          <a:prstGeom prst="rect">
            <a:avLst/>
          </a:prstGeom>
        </p:spPr>
        <p:txBody>
          <a:bodyPr anchor="t" rtlCol="false" tIns="0" lIns="0" bIns="0" rIns="0">
            <a:spAutoFit/>
          </a:bodyPr>
          <a:lstStyle/>
          <a:p>
            <a:pPr algn="l">
              <a:lnSpc>
                <a:spcPts val="3000"/>
              </a:lnSpc>
            </a:pPr>
            <a:r>
              <a:rPr lang="en-US" sz="1874">
                <a:solidFill>
                  <a:srgbClr val="49495A"/>
                </a:solidFill>
                <a:latin typeface="Open Sans"/>
                <a:ea typeface="Open Sans"/>
                <a:cs typeface="Open Sans"/>
                <a:sym typeface="Open Sans"/>
              </a:rPr>
              <a:t>Contin</a:t>
            </a:r>
          </a:p>
        </p:txBody>
      </p:sp>
      <p:grpSp>
        <p:nvGrpSpPr>
          <p:cNvPr name="Group 39" id="39"/>
          <p:cNvGrpSpPr/>
          <p:nvPr/>
        </p:nvGrpSpPr>
        <p:grpSpPr>
          <a:xfrm rot="0">
            <a:off x="1001762" y="4916835"/>
            <a:ext cx="16284476" cy="693539"/>
            <a:chOff x="0" y="0"/>
            <a:chExt cx="21712635" cy="924718"/>
          </a:xfrm>
        </p:grpSpPr>
        <p:sp>
          <p:nvSpPr>
            <p:cNvPr name="Freeform 40" id="40"/>
            <p:cNvSpPr/>
            <p:nvPr/>
          </p:nvSpPr>
          <p:spPr>
            <a:xfrm flipH="false" flipV="false" rot="0">
              <a:off x="0" y="0"/>
              <a:ext cx="21712682" cy="924687"/>
            </a:xfrm>
            <a:custGeom>
              <a:avLst/>
              <a:gdLst/>
              <a:ahLst/>
              <a:cxnLst/>
              <a:rect r="r" b="b" t="t" l="l"/>
              <a:pathLst>
                <a:path h="924687" w="21712682">
                  <a:moveTo>
                    <a:pt x="0" y="0"/>
                  </a:moveTo>
                  <a:lnTo>
                    <a:pt x="21712682" y="0"/>
                  </a:lnTo>
                  <a:lnTo>
                    <a:pt x="21712682" y="924687"/>
                  </a:lnTo>
                  <a:lnTo>
                    <a:pt x="0" y="924687"/>
                  </a:lnTo>
                  <a:close/>
                </a:path>
              </a:pathLst>
            </a:custGeom>
            <a:solidFill>
              <a:srgbClr val="FFFFFF">
                <a:alpha val="0"/>
              </a:srgbClr>
            </a:solidFill>
          </p:spPr>
        </p:sp>
      </p:grpSp>
      <p:sp>
        <p:nvSpPr>
          <p:cNvPr name="TextBox 41" id="41"/>
          <p:cNvSpPr txBox="true"/>
          <p:nvPr/>
        </p:nvSpPr>
        <p:spPr>
          <a:xfrm rot="0">
            <a:off x="1243161" y="4994672"/>
            <a:ext cx="2770137" cy="461665"/>
          </a:xfrm>
          <a:prstGeom prst="rect">
            <a:avLst/>
          </a:prstGeom>
        </p:spPr>
        <p:txBody>
          <a:bodyPr anchor="t" rtlCol="false" tIns="0" lIns="0" bIns="0" rIns="0">
            <a:spAutoFit/>
          </a:bodyPr>
          <a:lstStyle/>
          <a:p>
            <a:pPr algn="l">
              <a:lnSpc>
                <a:spcPts val="3000"/>
              </a:lnSpc>
            </a:pPr>
            <a:r>
              <a:rPr lang="en-US" sz="1874">
                <a:solidFill>
                  <a:srgbClr val="49495A"/>
                </a:solidFill>
                <a:latin typeface="Open Sans"/>
                <a:ea typeface="Open Sans"/>
                <a:cs typeface="Open Sans"/>
                <a:sym typeface="Open Sans"/>
              </a:rPr>
              <a:t>X21</a:t>
            </a:r>
          </a:p>
        </p:txBody>
      </p:sp>
      <p:sp>
        <p:nvSpPr>
          <p:cNvPr name="TextBox 42" id="42"/>
          <p:cNvSpPr txBox="true"/>
          <p:nvPr/>
        </p:nvSpPr>
        <p:spPr>
          <a:xfrm rot="0">
            <a:off x="4504730" y="4994672"/>
            <a:ext cx="2765375" cy="461665"/>
          </a:xfrm>
          <a:prstGeom prst="rect">
            <a:avLst/>
          </a:prstGeom>
        </p:spPr>
        <p:txBody>
          <a:bodyPr anchor="t" rtlCol="false" tIns="0" lIns="0" bIns="0" rIns="0">
            <a:spAutoFit/>
          </a:bodyPr>
          <a:lstStyle/>
          <a:p>
            <a:pPr algn="l">
              <a:lnSpc>
                <a:spcPts val="3000"/>
              </a:lnSpc>
            </a:pPr>
            <a:r>
              <a:rPr lang="en-US" sz="1874">
                <a:solidFill>
                  <a:srgbClr val="49495A"/>
                </a:solidFill>
                <a:latin typeface="Open Sans"/>
                <a:ea typeface="Open Sans"/>
                <a:cs typeface="Open Sans"/>
                <a:sym typeface="Open Sans"/>
              </a:rPr>
              <a:t>Carle to Client 1</a:t>
            </a:r>
          </a:p>
        </p:txBody>
      </p:sp>
      <p:sp>
        <p:nvSpPr>
          <p:cNvPr name="TextBox 43" id="43"/>
          <p:cNvSpPr txBox="true"/>
          <p:nvPr/>
        </p:nvSpPr>
        <p:spPr>
          <a:xfrm rot="0">
            <a:off x="7761535" y="4994672"/>
            <a:ext cx="2765375" cy="461665"/>
          </a:xfrm>
          <a:prstGeom prst="rect">
            <a:avLst/>
          </a:prstGeom>
        </p:spPr>
        <p:txBody>
          <a:bodyPr anchor="t" rtlCol="false" tIns="0" lIns="0" bIns="0" rIns="0">
            <a:spAutoFit/>
          </a:bodyPr>
          <a:lstStyle/>
          <a:p>
            <a:pPr algn="l">
              <a:lnSpc>
                <a:spcPts val="3000"/>
              </a:lnSpc>
            </a:pPr>
            <a:r>
              <a:rPr lang="en-US" sz="1874">
                <a:solidFill>
                  <a:srgbClr val="49495A"/>
                </a:solidFill>
                <a:latin typeface="Open Sans"/>
                <a:ea typeface="Open Sans"/>
                <a:cs typeface="Open Sans"/>
                <a:sym typeface="Open Sans"/>
              </a:rPr>
              <a:t>0.000</a:t>
            </a:r>
          </a:p>
        </p:txBody>
      </p:sp>
      <p:sp>
        <p:nvSpPr>
          <p:cNvPr name="TextBox 44" id="44"/>
          <p:cNvSpPr txBox="true"/>
          <p:nvPr/>
        </p:nvSpPr>
        <p:spPr>
          <a:xfrm rot="0">
            <a:off x="11018341" y="4994672"/>
            <a:ext cx="2765375" cy="461665"/>
          </a:xfrm>
          <a:prstGeom prst="rect">
            <a:avLst/>
          </a:prstGeom>
        </p:spPr>
        <p:txBody>
          <a:bodyPr anchor="t" rtlCol="false" tIns="0" lIns="0" bIns="0" rIns="0">
            <a:spAutoFit/>
          </a:bodyPr>
          <a:lstStyle/>
          <a:p>
            <a:pPr algn="l">
              <a:lnSpc>
                <a:spcPts val="3000"/>
              </a:lnSpc>
            </a:pPr>
            <a:r>
              <a:rPr lang="en-US" sz="1874">
                <a:solidFill>
                  <a:srgbClr val="49495A"/>
                </a:solidFill>
                <a:latin typeface="Open Sans"/>
                <a:ea typeface="Open Sans"/>
                <a:cs typeface="Open Sans"/>
                <a:sym typeface="Open Sans"/>
              </a:rPr>
              <a:t>0.000</a:t>
            </a:r>
          </a:p>
        </p:txBody>
      </p:sp>
      <p:sp>
        <p:nvSpPr>
          <p:cNvPr name="TextBox 45" id="45"/>
          <p:cNvSpPr txBox="true"/>
          <p:nvPr/>
        </p:nvSpPr>
        <p:spPr>
          <a:xfrm rot="0">
            <a:off x="14275147" y="4994672"/>
            <a:ext cx="2770137" cy="461665"/>
          </a:xfrm>
          <a:prstGeom prst="rect">
            <a:avLst/>
          </a:prstGeom>
        </p:spPr>
        <p:txBody>
          <a:bodyPr anchor="t" rtlCol="false" tIns="0" lIns="0" bIns="0" rIns="0">
            <a:spAutoFit/>
          </a:bodyPr>
          <a:lstStyle/>
          <a:p>
            <a:pPr algn="l">
              <a:lnSpc>
                <a:spcPts val="3000"/>
              </a:lnSpc>
            </a:pPr>
            <a:r>
              <a:rPr lang="en-US" sz="1874">
                <a:solidFill>
                  <a:srgbClr val="49495A"/>
                </a:solidFill>
                <a:latin typeface="Open Sans"/>
                <a:ea typeface="Open Sans"/>
                <a:cs typeface="Open Sans"/>
                <a:sym typeface="Open Sans"/>
              </a:rPr>
              <a:t>Contin</a:t>
            </a:r>
          </a:p>
        </p:txBody>
      </p:sp>
      <p:grpSp>
        <p:nvGrpSpPr>
          <p:cNvPr name="Group 46" id="46"/>
          <p:cNvGrpSpPr/>
          <p:nvPr/>
        </p:nvGrpSpPr>
        <p:grpSpPr>
          <a:xfrm rot="0">
            <a:off x="1001762" y="5610374"/>
            <a:ext cx="16284476" cy="693539"/>
            <a:chOff x="0" y="0"/>
            <a:chExt cx="21712635" cy="924718"/>
          </a:xfrm>
        </p:grpSpPr>
        <p:sp>
          <p:nvSpPr>
            <p:cNvPr name="Freeform 47" id="47"/>
            <p:cNvSpPr/>
            <p:nvPr/>
          </p:nvSpPr>
          <p:spPr>
            <a:xfrm flipH="false" flipV="false" rot="0">
              <a:off x="0" y="0"/>
              <a:ext cx="21712682" cy="924687"/>
            </a:xfrm>
            <a:custGeom>
              <a:avLst/>
              <a:gdLst/>
              <a:ahLst/>
              <a:cxnLst/>
              <a:rect r="r" b="b" t="t" l="l"/>
              <a:pathLst>
                <a:path h="924687" w="21712682">
                  <a:moveTo>
                    <a:pt x="0" y="0"/>
                  </a:moveTo>
                  <a:lnTo>
                    <a:pt x="21712682" y="0"/>
                  </a:lnTo>
                  <a:lnTo>
                    <a:pt x="21712682" y="924687"/>
                  </a:lnTo>
                  <a:lnTo>
                    <a:pt x="0" y="924687"/>
                  </a:lnTo>
                  <a:close/>
                </a:path>
              </a:pathLst>
            </a:custGeom>
            <a:solidFill>
              <a:srgbClr val="000000">
                <a:alpha val="0"/>
              </a:srgbClr>
            </a:solidFill>
          </p:spPr>
        </p:sp>
      </p:grpSp>
      <p:sp>
        <p:nvSpPr>
          <p:cNvPr name="TextBox 48" id="48"/>
          <p:cNvSpPr txBox="true"/>
          <p:nvPr/>
        </p:nvSpPr>
        <p:spPr>
          <a:xfrm rot="0">
            <a:off x="1243161" y="5688211"/>
            <a:ext cx="2770137" cy="461665"/>
          </a:xfrm>
          <a:prstGeom prst="rect">
            <a:avLst/>
          </a:prstGeom>
        </p:spPr>
        <p:txBody>
          <a:bodyPr anchor="t" rtlCol="false" tIns="0" lIns="0" bIns="0" rIns="0">
            <a:spAutoFit/>
          </a:bodyPr>
          <a:lstStyle/>
          <a:p>
            <a:pPr algn="l">
              <a:lnSpc>
                <a:spcPts val="3000"/>
              </a:lnSpc>
            </a:pPr>
            <a:r>
              <a:rPr lang="en-US" sz="1874">
                <a:solidFill>
                  <a:srgbClr val="49495A"/>
                </a:solidFill>
                <a:latin typeface="Open Sans"/>
                <a:ea typeface="Open Sans"/>
                <a:cs typeface="Open Sans"/>
                <a:sym typeface="Open Sans"/>
              </a:rPr>
              <a:t>X22</a:t>
            </a:r>
          </a:p>
        </p:txBody>
      </p:sp>
      <p:sp>
        <p:nvSpPr>
          <p:cNvPr name="TextBox 49" id="49"/>
          <p:cNvSpPr txBox="true"/>
          <p:nvPr/>
        </p:nvSpPr>
        <p:spPr>
          <a:xfrm rot="0">
            <a:off x="4504730" y="5688211"/>
            <a:ext cx="2765375" cy="461665"/>
          </a:xfrm>
          <a:prstGeom prst="rect">
            <a:avLst/>
          </a:prstGeom>
        </p:spPr>
        <p:txBody>
          <a:bodyPr anchor="t" rtlCol="false" tIns="0" lIns="0" bIns="0" rIns="0">
            <a:spAutoFit/>
          </a:bodyPr>
          <a:lstStyle/>
          <a:p>
            <a:pPr algn="l">
              <a:lnSpc>
                <a:spcPts val="3000"/>
              </a:lnSpc>
            </a:pPr>
            <a:r>
              <a:rPr lang="en-US" sz="1874">
                <a:solidFill>
                  <a:srgbClr val="49495A"/>
                </a:solidFill>
                <a:latin typeface="Open Sans"/>
                <a:ea typeface="Open Sans"/>
                <a:cs typeface="Open Sans"/>
                <a:sym typeface="Open Sans"/>
              </a:rPr>
              <a:t>Carle to Client 2</a:t>
            </a:r>
          </a:p>
        </p:txBody>
      </p:sp>
      <p:sp>
        <p:nvSpPr>
          <p:cNvPr name="TextBox 50" id="50"/>
          <p:cNvSpPr txBox="true"/>
          <p:nvPr/>
        </p:nvSpPr>
        <p:spPr>
          <a:xfrm rot="0">
            <a:off x="7761535" y="5688211"/>
            <a:ext cx="2765375" cy="461665"/>
          </a:xfrm>
          <a:prstGeom prst="rect">
            <a:avLst/>
          </a:prstGeom>
        </p:spPr>
        <p:txBody>
          <a:bodyPr anchor="t" rtlCol="false" tIns="0" lIns="0" bIns="0" rIns="0">
            <a:spAutoFit/>
          </a:bodyPr>
          <a:lstStyle/>
          <a:p>
            <a:pPr algn="l">
              <a:lnSpc>
                <a:spcPts val="3000"/>
              </a:lnSpc>
            </a:pPr>
            <a:r>
              <a:rPr lang="en-US" sz="1874">
                <a:solidFill>
                  <a:srgbClr val="49495A"/>
                </a:solidFill>
                <a:latin typeface="Open Sans"/>
                <a:ea typeface="Open Sans"/>
                <a:cs typeface="Open Sans"/>
                <a:sym typeface="Open Sans"/>
              </a:rPr>
              <a:t>0.000</a:t>
            </a:r>
          </a:p>
        </p:txBody>
      </p:sp>
      <p:sp>
        <p:nvSpPr>
          <p:cNvPr name="TextBox 51" id="51"/>
          <p:cNvSpPr txBox="true"/>
          <p:nvPr/>
        </p:nvSpPr>
        <p:spPr>
          <a:xfrm rot="0">
            <a:off x="11018341" y="5688211"/>
            <a:ext cx="2765375" cy="461665"/>
          </a:xfrm>
          <a:prstGeom prst="rect">
            <a:avLst/>
          </a:prstGeom>
        </p:spPr>
        <p:txBody>
          <a:bodyPr anchor="t" rtlCol="false" tIns="0" lIns="0" bIns="0" rIns="0">
            <a:spAutoFit/>
          </a:bodyPr>
          <a:lstStyle/>
          <a:p>
            <a:pPr algn="l">
              <a:lnSpc>
                <a:spcPts val="3000"/>
              </a:lnSpc>
            </a:pPr>
            <a:r>
              <a:rPr lang="en-US" sz="1874">
                <a:solidFill>
                  <a:srgbClr val="49495A"/>
                </a:solidFill>
                <a:latin typeface="Open Sans"/>
                <a:ea typeface="Open Sans"/>
                <a:cs typeface="Open Sans"/>
                <a:sym typeface="Open Sans"/>
              </a:rPr>
              <a:t>0.000</a:t>
            </a:r>
          </a:p>
        </p:txBody>
      </p:sp>
      <p:sp>
        <p:nvSpPr>
          <p:cNvPr name="TextBox 52" id="52"/>
          <p:cNvSpPr txBox="true"/>
          <p:nvPr/>
        </p:nvSpPr>
        <p:spPr>
          <a:xfrm rot="0">
            <a:off x="14275147" y="5688211"/>
            <a:ext cx="2770137" cy="461665"/>
          </a:xfrm>
          <a:prstGeom prst="rect">
            <a:avLst/>
          </a:prstGeom>
        </p:spPr>
        <p:txBody>
          <a:bodyPr anchor="t" rtlCol="false" tIns="0" lIns="0" bIns="0" rIns="0">
            <a:spAutoFit/>
          </a:bodyPr>
          <a:lstStyle/>
          <a:p>
            <a:pPr algn="l">
              <a:lnSpc>
                <a:spcPts val="3000"/>
              </a:lnSpc>
            </a:pPr>
            <a:r>
              <a:rPr lang="en-US" sz="1874">
                <a:solidFill>
                  <a:srgbClr val="49495A"/>
                </a:solidFill>
                <a:latin typeface="Open Sans"/>
                <a:ea typeface="Open Sans"/>
                <a:cs typeface="Open Sans"/>
                <a:sym typeface="Open Sans"/>
              </a:rPr>
              <a:t>Contin</a:t>
            </a:r>
          </a:p>
        </p:txBody>
      </p:sp>
      <p:grpSp>
        <p:nvGrpSpPr>
          <p:cNvPr name="Group 53" id="53"/>
          <p:cNvGrpSpPr/>
          <p:nvPr/>
        </p:nvGrpSpPr>
        <p:grpSpPr>
          <a:xfrm rot="0">
            <a:off x="1001762" y="6303912"/>
            <a:ext cx="16284476" cy="693539"/>
            <a:chOff x="0" y="0"/>
            <a:chExt cx="21712635" cy="924718"/>
          </a:xfrm>
        </p:grpSpPr>
        <p:sp>
          <p:nvSpPr>
            <p:cNvPr name="Freeform 54" id="54"/>
            <p:cNvSpPr/>
            <p:nvPr/>
          </p:nvSpPr>
          <p:spPr>
            <a:xfrm flipH="false" flipV="false" rot="0">
              <a:off x="0" y="0"/>
              <a:ext cx="21712682" cy="924687"/>
            </a:xfrm>
            <a:custGeom>
              <a:avLst/>
              <a:gdLst/>
              <a:ahLst/>
              <a:cxnLst/>
              <a:rect r="r" b="b" t="t" l="l"/>
              <a:pathLst>
                <a:path h="924687" w="21712682">
                  <a:moveTo>
                    <a:pt x="0" y="0"/>
                  </a:moveTo>
                  <a:lnTo>
                    <a:pt x="21712682" y="0"/>
                  </a:lnTo>
                  <a:lnTo>
                    <a:pt x="21712682" y="924687"/>
                  </a:lnTo>
                  <a:lnTo>
                    <a:pt x="0" y="924687"/>
                  </a:lnTo>
                  <a:close/>
                </a:path>
              </a:pathLst>
            </a:custGeom>
            <a:solidFill>
              <a:srgbClr val="FFFFFF">
                <a:alpha val="0"/>
              </a:srgbClr>
            </a:solidFill>
          </p:spPr>
        </p:sp>
      </p:grpSp>
      <p:sp>
        <p:nvSpPr>
          <p:cNvPr name="TextBox 55" id="55"/>
          <p:cNvSpPr txBox="true"/>
          <p:nvPr/>
        </p:nvSpPr>
        <p:spPr>
          <a:xfrm rot="0">
            <a:off x="1243161" y="6381750"/>
            <a:ext cx="2770137" cy="461665"/>
          </a:xfrm>
          <a:prstGeom prst="rect">
            <a:avLst/>
          </a:prstGeom>
        </p:spPr>
        <p:txBody>
          <a:bodyPr anchor="t" rtlCol="false" tIns="0" lIns="0" bIns="0" rIns="0">
            <a:spAutoFit/>
          </a:bodyPr>
          <a:lstStyle/>
          <a:p>
            <a:pPr algn="l">
              <a:lnSpc>
                <a:spcPts val="3000"/>
              </a:lnSpc>
            </a:pPr>
            <a:r>
              <a:rPr lang="en-US" sz="1874">
                <a:solidFill>
                  <a:srgbClr val="49495A"/>
                </a:solidFill>
                <a:latin typeface="Open Sans"/>
                <a:ea typeface="Open Sans"/>
                <a:cs typeface="Open Sans"/>
                <a:sym typeface="Open Sans"/>
              </a:rPr>
              <a:t>X23</a:t>
            </a:r>
          </a:p>
        </p:txBody>
      </p:sp>
      <p:sp>
        <p:nvSpPr>
          <p:cNvPr name="TextBox 56" id="56"/>
          <p:cNvSpPr txBox="true"/>
          <p:nvPr/>
        </p:nvSpPr>
        <p:spPr>
          <a:xfrm rot="0">
            <a:off x="4504730" y="6381750"/>
            <a:ext cx="2765375" cy="461665"/>
          </a:xfrm>
          <a:prstGeom prst="rect">
            <a:avLst/>
          </a:prstGeom>
        </p:spPr>
        <p:txBody>
          <a:bodyPr anchor="t" rtlCol="false" tIns="0" lIns="0" bIns="0" rIns="0">
            <a:spAutoFit/>
          </a:bodyPr>
          <a:lstStyle/>
          <a:p>
            <a:pPr algn="l">
              <a:lnSpc>
                <a:spcPts val="3000"/>
              </a:lnSpc>
            </a:pPr>
            <a:r>
              <a:rPr lang="en-US" sz="1874">
                <a:solidFill>
                  <a:srgbClr val="49495A"/>
                </a:solidFill>
                <a:latin typeface="Open Sans"/>
                <a:ea typeface="Open Sans"/>
                <a:cs typeface="Open Sans"/>
                <a:sym typeface="Open Sans"/>
              </a:rPr>
              <a:t>Carle to Client 3</a:t>
            </a:r>
          </a:p>
        </p:txBody>
      </p:sp>
      <p:sp>
        <p:nvSpPr>
          <p:cNvPr name="TextBox 57" id="57"/>
          <p:cNvSpPr txBox="true"/>
          <p:nvPr/>
        </p:nvSpPr>
        <p:spPr>
          <a:xfrm rot="0">
            <a:off x="7761535" y="6381750"/>
            <a:ext cx="2765375" cy="461665"/>
          </a:xfrm>
          <a:prstGeom prst="rect">
            <a:avLst/>
          </a:prstGeom>
        </p:spPr>
        <p:txBody>
          <a:bodyPr anchor="t" rtlCol="false" tIns="0" lIns="0" bIns="0" rIns="0">
            <a:spAutoFit/>
          </a:bodyPr>
          <a:lstStyle/>
          <a:p>
            <a:pPr algn="l">
              <a:lnSpc>
                <a:spcPts val="3000"/>
              </a:lnSpc>
            </a:pPr>
            <a:r>
              <a:rPr lang="en-US" sz="1874">
                <a:solidFill>
                  <a:srgbClr val="49495A"/>
                </a:solidFill>
                <a:latin typeface="Open Sans"/>
                <a:ea typeface="Open Sans"/>
                <a:cs typeface="Open Sans"/>
                <a:sym typeface="Open Sans"/>
              </a:rPr>
              <a:t>0.000</a:t>
            </a:r>
          </a:p>
        </p:txBody>
      </p:sp>
      <p:sp>
        <p:nvSpPr>
          <p:cNvPr name="TextBox 58" id="58"/>
          <p:cNvSpPr txBox="true"/>
          <p:nvPr/>
        </p:nvSpPr>
        <p:spPr>
          <a:xfrm rot="0">
            <a:off x="11018341" y="6381750"/>
            <a:ext cx="2765375" cy="461665"/>
          </a:xfrm>
          <a:prstGeom prst="rect">
            <a:avLst/>
          </a:prstGeom>
        </p:spPr>
        <p:txBody>
          <a:bodyPr anchor="t" rtlCol="false" tIns="0" lIns="0" bIns="0" rIns="0">
            <a:spAutoFit/>
          </a:bodyPr>
          <a:lstStyle/>
          <a:p>
            <a:pPr algn="l">
              <a:lnSpc>
                <a:spcPts val="3000"/>
              </a:lnSpc>
            </a:pPr>
            <a:r>
              <a:rPr lang="en-US" sz="1874">
                <a:solidFill>
                  <a:srgbClr val="49495A"/>
                </a:solidFill>
                <a:latin typeface="Open Sans"/>
                <a:ea typeface="Open Sans"/>
                <a:cs typeface="Open Sans"/>
                <a:sym typeface="Open Sans"/>
              </a:rPr>
              <a:t>1.000</a:t>
            </a:r>
          </a:p>
        </p:txBody>
      </p:sp>
      <p:sp>
        <p:nvSpPr>
          <p:cNvPr name="TextBox 59" id="59"/>
          <p:cNvSpPr txBox="true"/>
          <p:nvPr/>
        </p:nvSpPr>
        <p:spPr>
          <a:xfrm rot="0">
            <a:off x="14275147" y="6381750"/>
            <a:ext cx="2770137" cy="461665"/>
          </a:xfrm>
          <a:prstGeom prst="rect">
            <a:avLst/>
          </a:prstGeom>
        </p:spPr>
        <p:txBody>
          <a:bodyPr anchor="t" rtlCol="false" tIns="0" lIns="0" bIns="0" rIns="0">
            <a:spAutoFit/>
          </a:bodyPr>
          <a:lstStyle/>
          <a:p>
            <a:pPr algn="l">
              <a:lnSpc>
                <a:spcPts val="3000"/>
              </a:lnSpc>
            </a:pPr>
            <a:r>
              <a:rPr lang="en-US" sz="1874">
                <a:solidFill>
                  <a:srgbClr val="49495A"/>
                </a:solidFill>
                <a:latin typeface="Open Sans"/>
                <a:ea typeface="Open Sans"/>
                <a:cs typeface="Open Sans"/>
                <a:sym typeface="Open Sans"/>
              </a:rPr>
              <a:t>Contin</a:t>
            </a:r>
          </a:p>
        </p:txBody>
      </p:sp>
      <p:grpSp>
        <p:nvGrpSpPr>
          <p:cNvPr name="Group 60" id="60"/>
          <p:cNvGrpSpPr/>
          <p:nvPr/>
        </p:nvGrpSpPr>
        <p:grpSpPr>
          <a:xfrm rot="0">
            <a:off x="1001762" y="6997452"/>
            <a:ext cx="16284476" cy="693539"/>
            <a:chOff x="0" y="0"/>
            <a:chExt cx="21712635" cy="924718"/>
          </a:xfrm>
        </p:grpSpPr>
        <p:sp>
          <p:nvSpPr>
            <p:cNvPr name="Freeform 61" id="61"/>
            <p:cNvSpPr/>
            <p:nvPr/>
          </p:nvSpPr>
          <p:spPr>
            <a:xfrm flipH="false" flipV="false" rot="0">
              <a:off x="0" y="0"/>
              <a:ext cx="21712682" cy="924687"/>
            </a:xfrm>
            <a:custGeom>
              <a:avLst/>
              <a:gdLst/>
              <a:ahLst/>
              <a:cxnLst/>
              <a:rect r="r" b="b" t="t" l="l"/>
              <a:pathLst>
                <a:path h="924687" w="21712682">
                  <a:moveTo>
                    <a:pt x="0" y="0"/>
                  </a:moveTo>
                  <a:lnTo>
                    <a:pt x="21712682" y="0"/>
                  </a:lnTo>
                  <a:lnTo>
                    <a:pt x="21712682" y="924687"/>
                  </a:lnTo>
                  <a:lnTo>
                    <a:pt x="0" y="924687"/>
                  </a:lnTo>
                  <a:close/>
                </a:path>
              </a:pathLst>
            </a:custGeom>
            <a:solidFill>
              <a:srgbClr val="000000">
                <a:alpha val="0"/>
              </a:srgbClr>
            </a:solidFill>
          </p:spPr>
        </p:sp>
      </p:grpSp>
      <p:sp>
        <p:nvSpPr>
          <p:cNvPr name="TextBox 62" id="62"/>
          <p:cNvSpPr txBox="true"/>
          <p:nvPr/>
        </p:nvSpPr>
        <p:spPr>
          <a:xfrm rot="0">
            <a:off x="1243161" y="7075289"/>
            <a:ext cx="2770137" cy="461665"/>
          </a:xfrm>
          <a:prstGeom prst="rect">
            <a:avLst/>
          </a:prstGeom>
        </p:spPr>
        <p:txBody>
          <a:bodyPr anchor="t" rtlCol="false" tIns="0" lIns="0" bIns="0" rIns="0">
            <a:spAutoFit/>
          </a:bodyPr>
          <a:lstStyle/>
          <a:p>
            <a:pPr algn="l">
              <a:lnSpc>
                <a:spcPts val="3000"/>
              </a:lnSpc>
            </a:pPr>
            <a:r>
              <a:rPr lang="en-US" sz="1874">
                <a:solidFill>
                  <a:srgbClr val="49495A"/>
                </a:solidFill>
                <a:latin typeface="Open Sans"/>
                <a:ea typeface="Open Sans"/>
                <a:cs typeface="Open Sans"/>
                <a:sym typeface="Open Sans"/>
              </a:rPr>
              <a:t>X31</a:t>
            </a:r>
          </a:p>
        </p:txBody>
      </p:sp>
      <p:sp>
        <p:nvSpPr>
          <p:cNvPr name="TextBox 63" id="63"/>
          <p:cNvSpPr txBox="true"/>
          <p:nvPr/>
        </p:nvSpPr>
        <p:spPr>
          <a:xfrm rot="0">
            <a:off x="4504730" y="7075289"/>
            <a:ext cx="2765375" cy="461665"/>
          </a:xfrm>
          <a:prstGeom prst="rect">
            <a:avLst/>
          </a:prstGeom>
        </p:spPr>
        <p:txBody>
          <a:bodyPr anchor="t" rtlCol="false" tIns="0" lIns="0" bIns="0" rIns="0">
            <a:spAutoFit/>
          </a:bodyPr>
          <a:lstStyle/>
          <a:p>
            <a:pPr algn="l">
              <a:lnSpc>
                <a:spcPts val="3000"/>
              </a:lnSpc>
            </a:pPr>
            <a:r>
              <a:rPr lang="en-US" sz="1874">
                <a:solidFill>
                  <a:srgbClr val="49495A"/>
                </a:solidFill>
                <a:latin typeface="Open Sans"/>
                <a:ea typeface="Open Sans"/>
                <a:cs typeface="Open Sans"/>
                <a:sym typeface="Open Sans"/>
              </a:rPr>
              <a:t>McClymonds to Client 1</a:t>
            </a:r>
          </a:p>
        </p:txBody>
      </p:sp>
      <p:sp>
        <p:nvSpPr>
          <p:cNvPr name="TextBox 64" id="64"/>
          <p:cNvSpPr txBox="true"/>
          <p:nvPr/>
        </p:nvSpPr>
        <p:spPr>
          <a:xfrm rot="0">
            <a:off x="7761535" y="7075289"/>
            <a:ext cx="2765375" cy="461665"/>
          </a:xfrm>
          <a:prstGeom prst="rect">
            <a:avLst/>
          </a:prstGeom>
        </p:spPr>
        <p:txBody>
          <a:bodyPr anchor="t" rtlCol="false" tIns="0" lIns="0" bIns="0" rIns="0">
            <a:spAutoFit/>
          </a:bodyPr>
          <a:lstStyle/>
          <a:p>
            <a:pPr algn="l">
              <a:lnSpc>
                <a:spcPts val="3000"/>
              </a:lnSpc>
            </a:pPr>
            <a:r>
              <a:rPr lang="en-US" sz="1874">
                <a:solidFill>
                  <a:srgbClr val="49495A"/>
                </a:solidFill>
                <a:latin typeface="Open Sans"/>
                <a:ea typeface="Open Sans"/>
                <a:cs typeface="Open Sans"/>
                <a:sym typeface="Open Sans"/>
              </a:rPr>
              <a:t>0.000</a:t>
            </a:r>
          </a:p>
        </p:txBody>
      </p:sp>
      <p:sp>
        <p:nvSpPr>
          <p:cNvPr name="TextBox 65" id="65"/>
          <p:cNvSpPr txBox="true"/>
          <p:nvPr/>
        </p:nvSpPr>
        <p:spPr>
          <a:xfrm rot="0">
            <a:off x="11018341" y="7075289"/>
            <a:ext cx="2765375" cy="461665"/>
          </a:xfrm>
          <a:prstGeom prst="rect">
            <a:avLst/>
          </a:prstGeom>
        </p:spPr>
        <p:txBody>
          <a:bodyPr anchor="t" rtlCol="false" tIns="0" lIns="0" bIns="0" rIns="0">
            <a:spAutoFit/>
          </a:bodyPr>
          <a:lstStyle/>
          <a:p>
            <a:pPr algn="l">
              <a:lnSpc>
                <a:spcPts val="3000"/>
              </a:lnSpc>
            </a:pPr>
            <a:r>
              <a:rPr lang="en-US" sz="1874">
                <a:solidFill>
                  <a:srgbClr val="49495A"/>
                </a:solidFill>
                <a:latin typeface="Open Sans"/>
                <a:ea typeface="Open Sans"/>
                <a:cs typeface="Open Sans"/>
                <a:sym typeface="Open Sans"/>
              </a:rPr>
              <a:t>1.000</a:t>
            </a:r>
          </a:p>
        </p:txBody>
      </p:sp>
      <p:sp>
        <p:nvSpPr>
          <p:cNvPr name="TextBox 66" id="66"/>
          <p:cNvSpPr txBox="true"/>
          <p:nvPr/>
        </p:nvSpPr>
        <p:spPr>
          <a:xfrm rot="0">
            <a:off x="14275147" y="7075289"/>
            <a:ext cx="2770137" cy="461665"/>
          </a:xfrm>
          <a:prstGeom prst="rect">
            <a:avLst/>
          </a:prstGeom>
        </p:spPr>
        <p:txBody>
          <a:bodyPr anchor="t" rtlCol="false" tIns="0" lIns="0" bIns="0" rIns="0">
            <a:spAutoFit/>
          </a:bodyPr>
          <a:lstStyle/>
          <a:p>
            <a:pPr algn="l">
              <a:lnSpc>
                <a:spcPts val="3000"/>
              </a:lnSpc>
            </a:pPr>
            <a:r>
              <a:rPr lang="en-US" sz="1874">
                <a:solidFill>
                  <a:srgbClr val="49495A"/>
                </a:solidFill>
                <a:latin typeface="Open Sans"/>
                <a:ea typeface="Open Sans"/>
                <a:cs typeface="Open Sans"/>
                <a:sym typeface="Open Sans"/>
              </a:rPr>
              <a:t>Contin</a:t>
            </a:r>
          </a:p>
        </p:txBody>
      </p:sp>
      <p:grpSp>
        <p:nvGrpSpPr>
          <p:cNvPr name="Group 67" id="67"/>
          <p:cNvGrpSpPr/>
          <p:nvPr/>
        </p:nvGrpSpPr>
        <p:grpSpPr>
          <a:xfrm rot="0">
            <a:off x="1001762" y="7690991"/>
            <a:ext cx="16284476" cy="693539"/>
            <a:chOff x="0" y="0"/>
            <a:chExt cx="21712635" cy="924718"/>
          </a:xfrm>
        </p:grpSpPr>
        <p:sp>
          <p:nvSpPr>
            <p:cNvPr name="Freeform 68" id="68"/>
            <p:cNvSpPr/>
            <p:nvPr/>
          </p:nvSpPr>
          <p:spPr>
            <a:xfrm flipH="false" flipV="false" rot="0">
              <a:off x="0" y="0"/>
              <a:ext cx="21712682" cy="924687"/>
            </a:xfrm>
            <a:custGeom>
              <a:avLst/>
              <a:gdLst/>
              <a:ahLst/>
              <a:cxnLst/>
              <a:rect r="r" b="b" t="t" l="l"/>
              <a:pathLst>
                <a:path h="924687" w="21712682">
                  <a:moveTo>
                    <a:pt x="0" y="0"/>
                  </a:moveTo>
                  <a:lnTo>
                    <a:pt x="21712682" y="0"/>
                  </a:lnTo>
                  <a:lnTo>
                    <a:pt x="21712682" y="924687"/>
                  </a:lnTo>
                  <a:lnTo>
                    <a:pt x="0" y="924687"/>
                  </a:lnTo>
                  <a:close/>
                </a:path>
              </a:pathLst>
            </a:custGeom>
            <a:solidFill>
              <a:srgbClr val="FFFFFF">
                <a:alpha val="0"/>
              </a:srgbClr>
            </a:solidFill>
          </p:spPr>
        </p:sp>
      </p:grpSp>
      <p:sp>
        <p:nvSpPr>
          <p:cNvPr name="TextBox 69" id="69"/>
          <p:cNvSpPr txBox="true"/>
          <p:nvPr/>
        </p:nvSpPr>
        <p:spPr>
          <a:xfrm rot="0">
            <a:off x="1243161" y="7768829"/>
            <a:ext cx="2770137" cy="461665"/>
          </a:xfrm>
          <a:prstGeom prst="rect">
            <a:avLst/>
          </a:prstGeom>
        </p:spPr>
        <p:txBody>
          <a:bodyPr anchor="t" rtlCol="false" tIns="0" lIns="0" bIns="0" rIns="0">
            <a:spAutoFit/>
          </a:bodyPr>
          <a:lstStyle/>
          <a:p>
            <a:pPr algn="l">
              <a:lnSpc>
                <a:spcPts val="3000"/>
              </a:lnSpc>
            </a:pPr>
            <a:r>
              <a:rPr lang="en-US" sz="1874">
                <a:solidFill>
                  <a:srgbClr val="49495A"/>
                </a:solidFill>
                <a:latin typeface="Open Sans"/>
                <a:ea typeface="Open Sans"/>
                <a:cs typeface="Open Sans"/>
                <a:sym typeface="Open Sans"/>
              </a:rPr>
              <a:t>X32</a:t>
            </a:r>
          </a:p>
        </p:txBody>
      </p:sp>
      <p:sp>
        <p:nvSpPr>
          <p:cNvPr name="TextBox 70" id="70"/>
          <p:cNvSpPr txBox="true"/>
          <p:nvPr/>
        </p:nvSpPr>
        <p:spPr>
          <a:xfrm rot="0">
            <a:off x="4504730" y="7768829"/>
            <a:ext cx="2765375" cy="461665"/>
          </a:xfrm>
          <a:prstGeom prst="rect">
            <a:avLst/>
          </a:prstGeom>
        </p:spPr>
        <p:txBody>
          <a:bodyPr anchor="t" rtlCol="false" tIns="0" lIns="0" bIns="0" rIns="0">
            <a:spAutoFit/>
          </a:bodyPr>
          <a:lstStyle/>
          <a:p>
            <a:pPr algn="l">
              <a:lnSpc>
                <a:spcPts val="3000"/>
              </a:lnSpc>
            </a:pPr>
            <a:r>
              <a:rPr lang="en-US" sz="1874">
                <a:solidFill>
                  <a:srgbClr val="49495A"/>
                </a:solidFill>
                <a:latin typeface="Open Sans"/>
                <a:ea typeface="Open Sans"/>
                <a:cs typeface="Open Sans"/>
                <a:sym typeface="Open Sans"/>
              </a:rPr>
              <a:t>McClymonds to Client 2</a:t>
            </a:r>
          </a:p>
        </p:txBody>
      </p:sp>
      <p:sp>
        <p:nvSpPr>
          <p:cNvPr name="TextBox 71" id="71"/>
          <p:cNvSpPr txBox="true"/>
          <p:nvPr/>
        </p:nvSpPr>
        <p:spPr>
          <a:xfrm rot="0">
            <a:off x="7761535" y="7768829"/>
            <a:ext cx="2765375" cy="461665"/>
          </a:xfrm>
          <a:prstGeom prst="rect">
            <a:avLst/>
          </a:prstGeom>
        </p:spPr>
        <p:txBody>
          <a:bodyPr anchor="t" rtlCol="false" tIns="0" lIns="0" bIns="0" rIns="0">
            <a:spAutoFit/>
          </a:bodyPr>
          <a:lstStyle/>
          <a:p>
            <a:pPr algn="l">
              <a:lnSpc>
                <a:spcPts val="3000"/>
              </a:lnSpc>
            </a:pPr>
            <a:r>
              <a:rPr lang="en-US" sz="1874">
                <a:solidFill>
                  <a:srgbClr val="49495A"/>
                </a:solidFill>
                <a:latin typeface="Open Sans"/>
                <a:ea typeface="Open Sans"/>
                <a:cs typeface="Open Sans"/>
                <a:sym typeface="Open Sans"/>
              </a:rPr>
              <a:t>0.000</a:t>
            </a:r>
          </a:p>
        </p:txBody>
      </p:sp>
      <p:sp>
        <p:nvSpPr>
          <p:cNvPr name="TextBox 72" id="72"/>
          <p:cNvSpPr txBox="true"/>
          <p:nvPr/>
        </p:nvSpPr>
        <p:spPr>
          <a:xfrm rot="0">
            <a:off x="11018341" y="7768829"/>
            <a:ext cx="2765375" cy="461665"/>
          </a:xfrm>
          <a:prstGeom prst="rect">
            <a:avLst/>
          </a:prstGeom>
        </p:spPr>
        <p:txBody>
          <a:bodyPr anchor="t" rtlCol="false" tIns="0" lIns="0" bIns="0" rIns="0">
            <a:spAutoFit/>
          </a:bodyPr>
          <a:lstStyle/>
          <a:p>
            <a:pPr algn="l">
              <a:lnSpc>
                <a:spcPts val="3000"/>
              </a:lnSpc>
            </a:pPr>
            <a:r>
              <a:rPr lang="en-US" sz="1874">
                <a:solidFill>
                  <a:srgbClr val="49495A"/>
                </a:solidFill>
                <a:latin typeface="Open Sans"/>
                <a:ea typeface="Open Sans"/>
                <a:cs typeface="Open Sans"/>
                <a:sym typeface="Open Sans"/>
              </a:rPr>
              <a:t>0.000</a:t>
            </a:r>
          </a:p>
        </p:txBody>
      </p:sp>
      <p:sp>
        <p:nvSpPr>
          <p:cNvPr name="TextBox 73" id="73"/>
          <p:cNvSpPr txBox="true"/>
          <p:nvPr/>
        </p:nvSpPr>
        <p:spPr>
          <a:xfrm rot="0">
            <a:off x="14275147" y="7768829"/>
            <a:ext cx="2770137" cy="461665"/>
          </a:xfrm>
          <a:prstGeom prst="rect">
            <a:avLst/>
          </a:prstGeom>
        </p:spPr>
        <p:txBody>
          <a:bodyPr anchor="t" rtlCol="false" tIns="0" lIns="0" bIns="0" rIns="0">
            <a:spAutoFit/>
          </a:bodyPr>
          <a:lstStyle/>
          <a:p>
            <a:pPr algn="l">
              <a:lnSpc>
                <a:spcPts val="3000"/>
              </a:lnSpc>
            </a:pPr>
            <a:r>
              <a:rPr lang="en-US" sz="1874">
                <a:solidFill>
                  <a:srgbClr val="49495A"/>
                </a:solidFill>
                <a:latin typeface="Open Sans"/>
                <a:ea typeface="Open Sans"/>
                <a:cs typeface="Open Sans"/>
                <a:sym typeface="Open Sans"/>
              </a:rPr>
              <a:t>Contin</a:t>
            </a:r>
          </a:p>
        </p:txBody>
      </p:sp>
      <p:grpSp>
        <p:nvGrpSpPr>
          <p:cNvPr name="Group 74" id="74"/>
          <p:cNvGrpSpPr/>
          <p:nvPr/>
        </p:nvGrpSpPr>
        <p:grpSpPr>
          <a:xfrm rot="0">
            <a:off x="1001762" y="8384530"/>
            <a:ext cx="16284476" cy="693539"/>
            <a:chOff x="0" y="0"/>
            <a:chExt cx="21712635" cy="924718"/>
          </a:xfrm>
        </p:grpSpPr>
        <p:sp>
          <p:nvSpPr>
            <p:cNvPr name="Freeform 75" id="75"/>
            <p:cNvSpPr/>
            <p:nvPr/>
          </p:nvSpPr>
          <p:spPr>
            <a:xfrm flipH="false" flipV="false" rot="0">
              <a:off x="0" y="0"/>
              <a:ext cx="21712682" cy="924687"/>
            </a:xfrm>
            <a:custGeom>
              <a:avLst/>
              <a:gdLst/>
              <a:ahLst/>
              <a:cxnLst/>
              <a:rect r="r" b="b" t="t" l="l"/>
              <a:pathLst>
                <a:path h="924687" w="21712682">
                  <a:moveTo>
                    <a:pt x="0" y="0"/>
                  </a:moveTo>
                  <a:lnTo>
                    <a:pt x="21712682" y="0"/>
                  </a:lnTo>
                  <a:lnTo>
                    <a:pt x="21712682" y="924687"/>
                  </a:lnTo>
                  <a:lnTo>
                    <a:pt x="0" y="924687"/>
                  </a:lnTo>
                  <a:close/>
                </a:path>
              </a:pathLst>
            </a:custGeom>
            <a:solidFill>
              <a:srgbClr val="000000">
                <a:alpha val="0"/>
              </a:srgbClr>
            </a:solidFill>
          </p:spPr>
        </p:sp>
      </p:grpSp>
      <p:sp>
        <p:nvSpPr>
          <p:cNvPr name="TextBox 76" id="76"/>
          <p:cNvSpPr txBox="true"/>
          <p:nvPr/>
        </p:nvSpPr>
        <p:spPr>
          <a:xfrm rot="0">
            <a:off x="1243161" y="8462368"/>
            <a:ext cx="2770137" cy="461665"/>
          </a:xfrm>
          <a:prstGeom prst="rect">
            <a:avLst/>
          </a:prstGeom>
        </p:spPr>
        <p:txBody>
          <a:bodyPr anchor="t" rtlCol="false" tIns="0" lIns="0" bIns="0" rIns="0">
            <a:spAutoFit/>
          </a:bodyPr>
          <a:lstStyle/>
          <a:p>
            <a:pPr algn="l">
              <a:lnSpc>
                <a:spcPts val="3000"/>
              </a:lnSpc>
            </a:pPr>
            <a:r>
              <a:rPr lang="en-US" sz="1874">
                <a:solidFill>
                  <a:srgbClr val="49495A"/>
                </a:solidFill>
                <a:latin typeface="Open Sans"/>
                <a:ea typeface="Open Sans"/>
                <a:cs typeface="Open Sans"/>
                <a:sym typeface="Open Sans"/>
              </a:rPr>
              <a:t>X33</a:t>
            </a:r>
          </a:p>
        </p:txBody>
      </p:sp>
      <p:sp>
        <p:nvSpPr>
          <p:cNvPr name="TextBox 77" id="77"/>
          <p:cNvSpPr txBox="true"/>
          <p:nvPr/>
        </p:nvSpPr>
        <p:spPr>
          <a:xfrm rot="0">
            <a:off x="4504730" y="8462368"/>
            <a:ext cx="2765375" cy="461665"/>
          </a:xfrm>
          <a:prstGeom prst="rect">
            <a:avLst/>
          </a:prstGeom>
        </p:spPr>
        <p:txBody>
          <a:bodyPr anchor="t" rtlCol="false" tIns="0" lIns="0" bIns="0" rIns="0">
            <a:spAutoFit/>
          </a:bodyPr>
          <a:lstStyle/>
          <a:p>
            <a:pPr algn="l">
              <a:lnSpc>
                <a:spcPts val="3000"/>
              </a:lnSpc>
            </a:pPr>
            <a:r>
              <a:rPr lang="en-US" sz="1874">
                <a:solidFill>
                  <a:srgbClr val="49495A"/>
                </a:solidFill>
                <a:latin typeface="Open Sans"/>
                <a:ea typeface="Open Sans"/>
                <a:cs typeface="Open Sans"/>
                <a:sym typeface="Open Sans"/>
              </a:rPr>
              <a:t>McClymonds to Client 3</a:t>
            </a:r>
          </a:p>
        </p:txBody>
      </p:sp>
      <p:sp>
        <p:nvSpPr>
          <p:cNvPr name="TextBox 78" id="78"/>
          <p:cNvSpPr txBox="true"/>
          <p:nvPr/>
        </p:nvSpPr>
        <p:spPr>
          <a:xfrm rot="0">
            <a:off x="7761535" y="8462368"/>
            <a:ext cx="2765375" cy="461665"/>
          </a:xfrm>
          <a:prstGeom prst="rect">
            <a:avLst/>
          </a:prstGeom>
        </p:spPr>
        <p:txBody>
          <a:bodyPr anchor="t" rtlCol="false" tIns="0" lIns="0" bIns="0" rIns="0">
            <a:spAutoFit/>
          </a:bodyPr>
          <a:lstStyle/>
          <a:p>
            <a:pPr algn="l">
              <a:lnSpc>
                <a:spcPts val="3000"/>
              </a:lnSpc>
            </a:pPr>
            <a:r>
              <a:rPr lang="en-US" sz="1874">
                <a:solidFill>
                  <a:srgbClr val="49495A"/>
                </a:solidFill>
                <a:latin typeface="Open Sans"/>
                <a:ea typeface="Open Sans"/>
                <a:cs typeface="Open Sans"/>
                <a:sym typeface="Open Sans"/>
              </a:rPr>
              <a:t>0.000</a:t>
            </a:r>
          </a:p>
        </p:txBody>
      </p:sp>
      <p:sp>
        <p:nvSpPr>
          <p:cNvPr name="TextBox 79" id="79"/>
          <p:cNvSpPr txBox="true"/>
          <p:nvPr/>
        </p:nvSpPr>
        <p:spPr>
          <a:xfrm rot="0">
            <a:off x="11018341" y="8462368"/>
            <a:ext cx="2765375" cy="461665"/>
          </a:xfrm>
          <a:prstGeom prst="rect">
            <a:avLst/>
          </a:prstGeom>
        </p:spPr>
        <p:txBody>
          <a:bodyPr anchor="t" rtlCol="false" tIns="0" lIns="0" bIns="0" rIns="0">
            <a:spAutoFit/>
          </a:bodyPr>
          <a:lstStyle/>
          <a:p>
            <a:pPr algn="l">
              <a:lnSpc>
                <a:spcPts val="3000"/>
              </a:lnSpc>
            </a:pPr>
            <a:r>
              <a:rPr lang="en-US" sz="1874">
                <a:solidFill>
                  <a:srgbClr val="49495A"/>
                </a:solidFill>
                <a:latin typeface="Open Sans"/>
                <a:ea typeface="Open Sans"/>
                <a:cs typeface="Open Sans"/>
                <a:sym typeface="Open Sans"/>
              </a:rPr>
              <a:t>0.000</a:t>
            </a:r>
          </a:p>
        </p:txBody>
      </p:sp>
      <p:sp>
        <p:nvSpPr>
          <p:cNvPr name="TextBox 80" id="80"/>
          <p:cNvSpPr txBox="true"/>
          <p:nvPr/>
        </p:nvSpPr>
        <p:spPr>
          <a:xfrm rot="0">
            <a:off x="14275147" y="8462368"/>
            <a:ext cx="2770137" cy="461665"/>
          </a:xfrm>
          <a:prstGeom prst="rect">
            <a:avLst/>
          </a:prstGeom>
        </p:spPr>
        <p:txBody>
          <a:bodyPr anchor="t" rtlCol="false" tIns="0" lIns="0" bIns="0" rIns="0">
            <a:spAutoFit/>
          </a:bodyPr>
          <a:lstStyle/>
          <a:p>
            <a:pPr algn="l">
              <a:lnSpc>
                <a:spcPts val="3000"/>
              </a:lnSpc>
            </a:pPr>
            <a:r>
              <a:rPr lang="en-US" sz="1874">
                <a:solidFill>
                  <a:srgbClr val="49495A"/>
                </a:solidFill>
                <a:latin typeface="Open Sans"/>
                <a:ea typeface="Open Sans"/>
                <a:cs typeface="Open Sans"/>
                <a:sym typeface="Open Sans"/>
              </a:rPr>
              <a:t>Contin</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4F0FF"/>
            </a:solidFill>
          </p:spPr>
        </p:sp>
      </p:grpSp>
      <p:grpSp>
        <p:nvGrpSpPr>
          <p:cNvPr name="Group 4" id="4"/>
          <p:cNvGrpSpPr/>
          <p:nvPr/>
        </p:nvGrpSpPr>
        <p:grpSpPr>
          <a:xfrm rot="0">
            <a:off x="-233504" y="284485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BFAFF"/>
            </a:solidFill>
          </p:spPr>
        </p:sp>
      </p:grpSp>
      <p:grpSp>
        <p:nvGrpSpPr>
          <p:cNvPr name="Group 6" id="6"/>
          <p:cNvGrpSpPr/>
          <p:nvPr/>
        </p:nvGrpSpPr>
        <p:grpSpPr>
          <a:xfrm rot="0">
            <a:off x="16049019" y="9686925"/>
            <a:ext cx="2153256" cy="514350"/>
            <a:chOff x="0" y="0"/>
            <a:chExt cx="2871008" cy="685800"/>
          </a:xfrm>
        </p:grpSpPr>
        <p:sp>
          <p:nvSpPr>
            <p:cNvPr name="Freeform 7" id="7" descr="preencoded.png">
              <a:hlinkClick r:id="rId2"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3"/>
              <a:stretch>
                <a:fillRect l="0" t="0" r="-1" b="0"/>
              </a:stretch>
            </a:blipFill>
          </p:spPr>
        </p:sp>
      </p:grpSp>
      <p:sp>
        <p:nvSpPr>
          <p:cNvPr name="TextBox 8" id="8"/>
          <p:cNvSpPr txBox="true"/>
          <p:nvPr/>
        </p:nvSpPr>
        <p:spPr>
          <a:xfrm rot="0">
            <a:off x="992237" y="782820"/>
            <a:ext cx="16303526" cy="1436489"/>
          </a:xfrm>
          <a:prstGeom prst="rect">
            <a:avLst/>
          </a:prstGeom>
        </p:spPr>
        <p:txBody>
          <a:bodyPr anchor="t" rtlCol="false" tIns="0" lIns="0" bIns="0" rIns="0">
            <a:spAutoFit/>
          </a:bodyPr>
          <a:lstStyle/>
          <a:p>
            <a:pPr algn="l">
              <a:lnSpc>
                <a:spcPts val="5562"/>
              </a:lnSpc>
            </a:pPr>
            <a:r>
              <a:rPr lang="en-US" sz="4437">
                <a:solidFill>
                  <a:srgbClr val="403CCF"/>
                </a:solidFill>
                <a:latin typeface="Libre Baskerville"/>
                <a:ea typeface="Libre Baskerville"/>
                <a:cs typeface="Libre Baskerville"/>
                <a:sym typeface="Libre Baskerville"/>
              </a:rPr>
              <a:t>Bảng 10.6 Phép gán cho lãnh đạo dự án tối ưu của Fowle về bài toán gán trong nghiên cứu thị trường</a:t>
            </a:r>
          </a:p>
        </p:txBody>
      </p:sp>
      <p:grpSp>
        <p:nvGrpSpPr>
          <p:cNvPr name="Group 9" id="9"/>
          <p:cNvGrpSpPr/>
          <p:nvPr/>
        </p:nvGrpSpPr>
        <p:grpSpPr>
          <a:xfrm rot="0">
            <a:off x="987475" y="4089201"/>
            <a:ext cx="16313051" cy="4093071"/>
            <a:chOff x="0" y="0"/>
            <a:chExt cx="21750735" cy="5457428"/>
          </a:xfrm>
        </p:grpSpPr>
        <p:sp>
          <p:nvSpPr>
            <p:cNvPr name="Freeform 10" id="10"/>
            <p:cNvSpPr/>
            <p:nvPr/>
          </p:nvSpPr>
          <p:spPr>
            <a:xfrm flipH="false" flipV="false" rot="0">
              <a:off x="0" y="0"/>
              <a:ext cx="21750782" cy="5457444"/>
            </a:xfrm>
            <a:custGeom>
              <a:avLst/>
              <a:gdLst/>
              <a:ahLst/>
              <a:cxnLst/>
              <a:rect r="r" b="b" t="t" l="l"/>
              <a:pathLst>
                <a:path h="5457444" w="21750782">
                  <a:moveTo>
                    <a:pt x="0" y="63119"/>
                  </a:moveTo>
                  <a:cubicBezTo>
                    <a:pt x="0" y="28194"/>
                    <a:pt x="28321" y="0"/>
                    <a:pt x="63246" y="0"/>
                  </a:cubicBezTo>
                  <a:lnTo>
                    <a:pt x="21687537" y="0"/>
                  </a:lnTo>
                  <a:lnTo>
                    <a:pt x="21687537" y="6350"/>
                  </a:lnTo>
                  <a:lnTo>
                    <a:pt x="21687537" y="0"/>
                  </a:lnTo>
                  <a:cubicBezTo>
                    <a:pt x="21722462" y="0"/>
                    <a:pt x="21750782" y="28194"/>
                    <a:pt x="21750782" y="63119"/>
                  </a:cubicBezTo>
                  <a:lnTo>
                    <a:pt x="21744432" y="63119"/>
                  </a:lnTo>
                  <a:lnTo>
                    <a:pt x="21750782" y="63119"/>
                  </a:lnTo>
                  <a:lnTo>
                    <a:pt x="21750782" y="5394325"/>
                  </a:lnTo>
                  <a:lnTo>
                    <a:pt x="21744432" y="5394325"/>
                  </a:lnTo>
                  <a:lnTo>
                    <a:pt x="21750782" y="5394325"/>
                  </a:lnTo>
                  <a:cubicBezTo>
                    <a:pt x="21750782" y="5429123"/>
                    <a:pt x="21722462" y="5457444"/>
                    <a:pt x="21687537" y="5457444"/>
                  </a:cubicBezTo>
                  <a:lnTo>
                    <a:pt x="21687537" y="5451094"/>
                  </a:lnTo>
                  <a:lnTo>
                    <a:pt x="21687537" y="5457444"/>
                  </a:lnTo>
                  <a:lnTo>
                    <a:pt x="63246" y="5457444"/>
                  </a:lnTo>
                  <a:lnTo>
                    <a:pt x="63246" y="5451094"/>
                  </a:lnTo>
                  <a:lnTo>
                    <a:pt x="63246" y="5457444"/>
                  </a:lnTo>
                  <a:cubicBezTo>
                    <a:pt x="28321" y="5457444"/>
                    <a:pt x="0" y="5429250"/>
                    <a:pt x="0" y="5394325"/>
                  </a:cubicBezTo>
                  <a:lnTo>
                    <a:pt x="0" y="63119"/>
                  </a:lnTo>
                  <a:lnTo>
                    <a:pt x="6350" y="63119"/>
                  </a:lnTo>
                  <a:lnTo>
                    <a:pt x="0" y="63119"/>
                  </a:lnTo>
                  <a:moveTo>
                    <a:pt x="12700" y="63119"/>
                  </a:moveTo>
                  <a:lnTo>
                    <a:pt x="12700" y="5394325"/>
                  </a:lnTo>
                  <a:lnTo>
                    <a:pt x="6350" y="5394325"/>
                  </a:lnTo>
                  <a:lnTo>
                    <a:pt x="12700" y="5394325"/>
                  </a:lnTo>
                  <a:cubicBezTo>
                    <a:pt x="12700" y="5422138"/>
                    <a:pt x="35306" y="5444744"/>
                    <a:pt x="63246" y="5444744"/>
                  </a:cubicBezTo>
                  <a:lnTo>
                    <a:pt x="21687537" y="5444744"/>
                  </a:lnTo>
                  <a:cubicBezTo>
                    <a:pt x="21715476" y="5444744"/>
                    <a:pt x="21738082" y="5422138"/>
                    <a:pt x="21738082" y="5394325"/>
                  </a:cubicBezTo>
                  <a:lnTo>
                    <a:pt x="21738082" y="63119"/>
                  </a:lnTo>
                  <a:cubicBezTo>
                    <a:pt x="21738082" y="35306"/>
                    <a:pt x="21715476" y="12700"/>
                    <a:pt x="21687537" y="12700"/>
                  </a:cubicBezTo>
                  <a:lnTo>
                    <a:pt x="63246" y="12700"/>
                  </a:lnTo>
                  <a:lnTo>
                    <a:pt x="63246" y="6350"/>
                  </a:lnTo>
                  <a:lnTo>
                    <a:pt x="63246" y="12700"/>
                  </a:lnTo>
                  <a:cubicBezTo>
                    <a:pt x="35306" y="12700"/>
                    <a:pt x="12700" y="35306"/>
                    <a:pt x="12700" y="63119"/>
                  </a:cubicBezTo>
                  <a:close/>
                </a:path>
              </a:pathLst>
            </a:custGeom>
            <a:solidFill>
              <a:srgbClr val="000000">
                <a:alpha val="392"/>
              </a:srgbClr>
            </a:solidFill>
          </p:spPr>
        </p:sp>
      </p:grpSp>
      <p:grpSp>
        <p:nvGrpSpPr>
          <p:cNvPr name="Group 11" id="11"/>
          <p:cNvGrpSpPr/>
          <p:nvPr/>
        </p:nvGrpSpPr>
        <p:grpSpPr>
          <a:xfrm rot="0">
            <a:off x="1001762" y="4103489"/>
            <a:ext cx="16282839" cy="812899"/>
            <a:chOff x="0" y="0"/>
            <a:chExt cx="21710452" cy="1083865"/>
          </a:xfrm>
        </p:grpSpPr>
        <p:sp>
          <p:nvSpPr>
            <p:cNvPr name="Freeform 12" id="12"/>
            <p:cNvSpPr/>
            <p:nvPr/>
          </p:nvSpPr>
          <p:spPr>
            <a:xfrm flipH="false" flipV="false" rot="0">
              <a:off x="0" y="0"/>
              <a:ext cx="21710396" cy="1083818"/>
            </a:xfrm>
            <a:custGeom>
              <a:avLst/>
              <a:gdLst/>
              <a:ahLst/>
              <a:cxnLst/>
              <a:rect r="r" b="b" t="t" l="l"/>
              <a:pathLst>
                <a:path h="1083818" w="21710396">
                  <a:moveTo>
                    <a:pt x="0" y="0"/>
                  </a:moveTo>
                  <a:lnTo>
                    <a:pt x="21710396" y="0"/>
                  </a:lnTo>
                  <a:lnTo>
                    <a:pt x="21710396" y="1083818"/>
                  </a:lnTo>
                  <a:lnTo>
                    <a:pt x="0" y="1083818"/>
                  </a:lnTo>
                  <a:close/>
                </a:path>
              </a:pathLst>
            </a:custGeom>
            <a:solidFill>
              <a:srgbClr val="FFFFFF">
                <a:alpha val="0"/>
              </a:srgbClr>
            </a:solidFill>
          </p:spPr>
        </p:sp>
      </p:grpSp>
      <p:sp>
        <p:nvSpPr>
          <p:cNvPr name="TextBox 13" id="13"/>
          <p:cNvSpPr txBox="true"/>
          <p:nvPr/>
        </p:nvSpPr>
        <p:spPr>
          <a:xfrm rot="0">
            <a:off x="1287066" y="4197400"/>
            <a:ext cx="4855220"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Project Leader</a:t>
            </a:r>
          </a:p>
        </p:txBody>
      </p:sp>
      <p:sp>
        <p:nvSpPr>
          <p:cNvPr name="TextBox 14" id="14"/>
          <p:cNvSpPr txBox="true"/>
          <p:nvPr/>
        </p:nvSpPr>
        <p:spPr>
          <a:xfrm rot="0">
            <a:off x="6718846" y="4197400"/>
            <a:ext cx="4850457"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Assigned Client</a:t>
            </a:r>
          </a:p>
        </p:txBody>
      </p:sp>
      <p:sp>
        <p:nvSpPr>
          <p:cNvPr name="TextBox 15" id="15"/>
          <p:cNvSpPr txBox="true"/>
          <p:nvPr/>
        </p:nvSpPr>
        <p:spPr>
          <a:xfrm rot="0">
            <a:off x="12145864" y="4197400"/>
            <a:ext cx="4855220"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Days</a:t>
            </a:r>
          </a:p>
        </p:txBody>
      </p:sp>
      <p:grpSp>
        <p:nvGrpSpPr>
          <p:cNvPr name="Group 16" id="16"/>
          <p:cNvGrpSpPr/>
          <p:nvPr/>
        </p:nvGrpSpPr>
        <p:grpSpPr>
          <a:xfrm rot="0">
            <a:off x="1001762" y="4916389"/>
            <a:ext cx="16282839" cy="812899"/>
            <a:chOff x="0" y="0"/>
            <a:chExt cx="21710452" cy="1083865"/>
          </a:xfrm>
        </p:grpSpPr>
        <p:sp>
          <p:nvSpPr>
            <p:cNvPr name="Freeform 17" id="17"/>
            <p:cNvSpPr/>
            <p:nvPr/>
          </p:nvSpPr>
          <p:spPr>
            <a:xfrm flipH="false" flipV="false" rot="0">
              <a:off x="0" y="0"/>
              <a:ext cx="21710396" cy="1083818"/>
            </a:xfrm>
            <a:custGeom>
              <a:avLst/>
              <a:gdLst/>
              <a:ahLst/>
              <a:cxnLst/>
              <a:rect r="r" b="b" t="t" l="l"/>
              <a:pathLst>
                <a:path h="1083818" w="21710396">
                  <a:moveTo>
                    <a:pt x="0" y="0"/>
                  </a:moveTo>
                  <a:lnTo>
                    <a:pt x="21710396" y="0"/>
                  </a:lnTo>
                  <a:lnTo>
                    <a:pt x="21710396" y="1083818"/>
                  </a:lnTo>
                  <a:lnTo>
                    <a:pt x="0" y="1083818"/>
                  </a:lnTo>
                  <a:close/>
                </a:path>
              </a:pathLst>
            </a:custGeom>
            <a:solidFill>
              <a:srgbClr val="000000">
                <a:alpha val="0"/>
              </a:srgbClr>
            </a:solidFill>
          </p:spPr>
        </p:sp>
      </p:grpSp>
      <p:sp>
        <p:nvSpPr>
          <p:cNvPr name="TextBox 18" id="18"/>
          <p:cNvSpPr txBox="true"/>
          <p:nvPr/>
        </p:nvSpPr>
        <p:spPr>
          <a:xfrm rot="0">
            <a:off x="1287066" y="5010299"/>
            <a:ext cx="4855220"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Terry</a:t>
            </a:r>
          </a:p>
        </p:txBody>
      </p:sp>
      <p:sp>
        <p:nvSpPr>
          <p:cNvPr name="TextBox 19" id="19"/>
          <p:cNvSpPr txBox="true"/>
          <p:nvPr/>
        </p:nvSpPr>
        <p:spPr>
          <a:xfrm rot="0">
            <a:off x="6718846" y="5010299"/>
            <a:ext cx="4850457"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2</a:t>
            </a:r>
          </a:p>
        </p:txBody>
      </p:sp>
      <p:sp>
        <p:nvSpPr>
          <p:cNvPr name="TextBox 20" id="20"/>
          <p:cNvSpPr txBox="true"/>
          <p:nvPr/>
        </p:nvSpPr>
        <p:spPr>
          <a:xfrm rot="0">
            <a:off x="12145864" y="5010299"/>
            <a:ext cx="4855220"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15</a:t>
            </a:r>
          </a:p>
        </p:txBody>
      </p:sp>
      <p:grpSp>
        <p:nvGrpSpPr>
          <p:cNvPr name="Group 21" id="21"/>
          <p:cNvGrpSpPr/>
          <p:nvPr/>
        </p:nvGrpSpPr>
        <p:grpSpPr>
          <a:xfrm rot="0">
            <a:off x="1001762" y="5729287"/>
            <a:ext cx="16282839" cy="812899"/>
            <a:chOff x="0" y="0"/>
            <a:chExt cx="21710452" cy="1083865"/>
          </a:xfrm>
        </p:grpSpPr>
        <p:sp>
          <p:nvSpPr>
            <p:cNvPr name="Freeform 22" id="22"/>
            <p:cNvSpPr/>
            <p:nvPr/>
          </p:nvSpPr>
          <p:spPr>
            <a:xfrm flipH="false" flipV="false" rot="0">
              <a:off x="0" y="0"/>
              <a:ext cx="21710396" cy="1083818"/>
            </a:xfrm>
            <a:custGeom>
              <a:avLst/>
              <a:gdLst/>
              <a:ahLst/>
              <a:cxnLst/>
              <a:rect r="r" b="b" t="t" l="l"/>
              <a:pathLst>
                <a:path h="1083818" w="21710396">
                  <a:moveTo>
                    <a:pt x="0" y="0"/>
                  </a:moveTo>
                  <a:lnTo>
                    <a:pt x="21710396" y="0"/>
                  </a:lnTo>
                  <a:lnTo>
                    <a:pt x="21710396" y="1083818"/>
                  </a:lnTo>
                  <a:lnTo>
                    <a:pt x="0" y="1083818"/>
                  </a:lnTo>
                  <a:close/>
                </a:path>
              </a:pathLst>
            </a:custGeom>
            <a:solidFill>
              <a:srgbClr val="FFFFFF">
                <a:alpha val="0"/>
              </a:srgbClr>
            </a:solidFill>
          </p:spPr>
        </p:sp>
      </p:grpSp>
      <p:sp>
        <p:nvSpPr>
          <p:cNvPr name="TextBox 23" id="23"/>
          <p:cNvSpPr txBox="true"/>
          <p:nvPr/>
        </p:nvSpPr>
        <p:spPr>
          <a:xfrm rot="0">
            <a:off x="1287066" y="5823197"/>
            <a:ext cx="4855220"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Carle</a:t>
            </a:r>
          </a:p>
        </p:txBody>
      </p:sp>
      <p:sp>
        <p:nvSpPr>
          <p:cNvPr name="TextBox 24" id="24"/>
          <p:cNvSpPr txBox="true"/>
          <p:nvPr/>
        </p:nvSpPr>
        <p:spPr>
          <a:xfrm rot="0">
            <a:off x="6718846" y="5823197"/>
            <a:ext cx="4850457"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3</a:t>
            </a:r>
          </a:p>
        </p:txBody>
      </p:sp>
      <p:sp>
        <p:nvSpPr>
          <p:cNvPr name="TextBox 25" id="25"/>
          <p:cNvSpPr txBox="true"/>
          <p:nvPr/>
        </p:nvSpPr>
        <p:spPr>
          <a:xfrm rot="0">
            <a:off x="12145864" y="5823197"/>
            <a:ext cx="4855220"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5</a:t>
            </a:r>
          </a:p>
        </p:txBody>
      </p:sp>
      <p:grpSp>
        <p:nvGrpSpPr>
          <p:cNvPr name="Group 26" id="26"/>
          <p:cNvGrpSpPr/>
          <p:nvPr/>
        </p:nvGrpSpPr>
        <p:grpSpPr>
          <a:xfrm rot="0">
            <a:off x="1001762" y="6542186"/>
            <a:ext cx="16282839" cy="812899"/>
            <a:chOff x="0" y="0"/>
            <a:chExt cx="21710452" cy="1083865"/>
          </a:xfrm>
        </p:grpSpPr>
        <p:sp>
          <p:nvSpPr>
            <p:cNvPr name="Freeform 27" id="27"/>
            <p:cNvSpPr/>
            <p:nvPr/>
          </p:nvSpPr>
          <p:spPr>
            <a:xfrm flipH="false" flipV="false" rot="0">
              <a:off x="0" y="0"/>
              <a:ext cx="21710396" cy="1083818"/>
            </a:xfrm>
            <a:custGeom>
              <a:avLst/>
              <a:gdLst/>
              <a:ahLst/>
              <a:cxnLst/>
              <a:rect r="r" b="b" t="t" l="l"/>
              <a:pathLst>
                <a:path h="1083818" w="21710396">
                  <a:moveTo>
                    <a:pt x="0" y="0"/>
                  </a:moveTo>
                  <a:lnTo>
                    <a:pt x="21710396" y="0"/>
                  </a:lnTo>
                  <a:lnTo>
                    <a:pt x="21710396" y="1083818"/>
                  </a:lnTo>
                  <a:lnTo>
                    <a:pt x="0" y="1083818"/>
                  </a:lnTo>
                  <a:close/>
                </a:path>
              </a:pathLst>
            </a:custGeom>
            <a:solidFill>
              <a:srgbClr val="000000">
                <a:alpha val="0"/>
              </a:srgbClr>
            </a:solidFill>
          </p:spPr>
        </p:sp>
      </p:grpSp>
      <p:sp>
        <p:nvSpPr>
          <p:cNvPr name="TextBox 28" id="28"/>
          <p:cNvSpPr txBox="true"/>
          <p:nvPr/>
        </p:nvSpPr>
        <p:spPr>
          <a:xfrm rot="0">
            <a:off x="1287066" y="6636097"/>
            <a:ext cx="4855220"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McClymonds</a:t>
            </a:r>
          </a:p>
        </p:txBody>
      </p:sp>
      <p:sp>
        <p:nvSpPr>
          <p:cNvPr name="TextBox 29" id="29"/>
          <p:cNvSpPr txBox="true"/>
          <p:nvPr/>
        </p:nvSpPr>
        <p:spPr>
          <a:xfrm rot="0">
            <a:off x="6718846" y="6636097"/>
            <a:ext cx="4850457"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1</a:t>
            </a:r>
          </a:p>
        </p:txBody>
      </p:sp>
      <p:sp>
        <p:nvSpPr>
          <p:cNvPr name="TextBox 30" id="30"/>
          <p:cNvSpPr txBox="true"/>
          <p:nvPr/>
        </p:nvSpPr>
        <p:spPr>
          <a:xfrm rot="0">
            <a:off x="12145864" y="6636097"/>
            <a:ext cx="4855220"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6</a:t>
            </a:r>
          </a:p>
        </p:txBody>
      </p:sp>
      <p:grpSp>
        <p:nvGrpSpPr>
          <p:cNvPr name="Group 31" id="31"/>
          <p:cNvGrpSpPr/>
          <p:nvPr/>
        </p:nvGrpSpPr>
        <p:grpSpPr>
          <a:xfrm rot="0">
            <a:off x="1001762" y="7355086"/>
            <a:ext cx="16282839" cy="812899"/>
            <a:chOff x="0" y="0"/>
            <a:chExt cx="21710452" cy="1083865"/>
          </a:xfrm>
        </p:grpSpPr>
        <p:sp>
          <p:nvSpPr>
            <p:cNvPr name="Freeform 32" id="32"/>
            <p:cNvSpPr/>
            <p:nvPr/>
          </p:nvSpPr>
          <p:spPr>
            <a:xfrm flipH="false" flipV="false" rot="0">
              <a:off x="0" y="0"/>
              <a:ext cx="21710396" cy="1083818"/>
            </a:xfrm>
            <a:custGeom>
              <a:avLst/>
              <a:gdLst/>
              <a:ahLst/>
              <a:cxnLst/>
              <a:rect r="r" b="b" t="t" l="l"/>
              <a:pathLst>
                <a:path h="1083818" w="21710396">
                  <a:moveTo>
                    <a:pt x="0" y="0"/>
                  </a:moveTo>
                  <a:lnTo>
                    <a:pt x="21710396" y="0"/>
                  </a:lnTo>
                  <a:lnTo>
                    <a:pt x="21710396" y="1083818"/>
                  </a:lnTo>
                  <a:lnTo>
                    <a:pt x="0" y="1083818"/>
                  </a:lnTo>
                  <a:close/>
                </a:path>
              </a:pathLst>
            </a:custGeom>
            <a:solidFill>
              <a:srgbClr val="FFFFFF">
                <a:alpha val="0"/>
              </a:srgbClr>
            </a:solidFill>
          </p:spPr>
        </p:sp>
      </p:grpSp>
      <p:sp>
        <p:nvSpPr>
          <p:cNvPr name="TextBox 33" id="33"/>
          <p:cNvSpPr txBox="true"/>
          <p:nvPr/>
        </p:nvSpPr>
        <p:spPr>
          <a:xfrm rot="0">
            <a:off x="12145864" y="7448996"/>
            <a:ext cx="4855220"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Total 26</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4F0FF"/>
            </a:solidFill>
          </p:spPr>
        </p:sp>
      </p:grpSp>
      <p:grpSp>
        <p:nvGrpSpPr>
          <p:cNvPr name="Group 4" id="4"/>
          <p:cNvGrpSpPr/>
          <p:nvPr/>
        </p:nvGrpSpPr>
        <p:grpSpPr>
          <a:xfrm rot="0">
            <a:off x="-85725" y="2855862"/>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BFAFF"/>
            </a:solidFill>
          </p:spPr>
        </p:sp>
      </p:grpSp>
      <p:grpSp>
        <p:nvGrpSpPr>
          <p:cNvPr name="Group 6" id="6"/>
          <p:cNvGrpSpPr/>
          <p:nvPr/>
        </p:nvGrpSpPr>
        <p:grpSpPr>
          <a:xfrm rot="0">
            <a:off x="16049019" y="9686925"/>
            <a:ext cx="2153256" cy="514350"/>
            <a:chOff x="0" y="0"/>
            <a:chExt cx="2871008" cy="685800"/>
          </a:xfrm>
        </p:grpSpPr>
        <p:sp>
          <p:nvSpPr>
            <p:cNvPr name="Freeform 7" id="7" descr="preencoded.png">
              <a:hlinkClick r:id="rId2"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3"/>
              <a:stretch>
                <a:fillRect l="0" t="0" r="-1" b="0"/>
              </a:stretch>
            </a:blipFill>
          </p:spPr>
        </p:sp>
      </p:grpSp>
      <p:sp>
        <p:nvSpPr>
          <p:cNvPr name="TextBox 8" id="8"/>
          <p:cNvSpPr txBox="true"/>
          <p:nvPr/>
        </p:nvSpPr>
        <p:spPr>
          <a:xfrm rot="0">
            <a:off x="992237" y="992138"/>
            <a:ext cx="13251649" cy="1216025"/>
          </a:xfrm>
          <a:prstGeom prst="rect">
            <a:avLst/>
          </a:prstGeom>
        </p:spPr>
        <p:txBody>
          <a:bodyPr anchor="t" rtlCol="false" tIns="0" lIns="0" bIns="0" rIns="0">
            <a:spAutoFit/>
          </a:bodyPr>
          <a:lstStyle/>
          <a:p>
            <a:pPr algn="l">
              <a:lnSpc>
                <a:spcPts val="9625"/>
              </a:lnSpc>
            </a:pPr>
            <a:r>
              <a:rPr lang="en-US" sz="7687">
                <a:solidFill>
                  <a:srgbClr val="403CCF"/>
                </a:solidFill>
                <a:latin typeface="Libre Baskerville"/>
                <a:ea typeface="Libre Baskerville"/>
                <a:cs typeface="Libre Baskerville"/>
                <a:sym typeface="Libre Baskerville"/>
              </a:rPr>
              <a:t>Bài toán về sự biến đổi</a:t>
            </a:r>
          </a:p>
        </p:txBody>
      </p:sp>
      <p:sp>
        <p:nvSpPr>
          <p:cNvPr name="TextBox 9" id="9"/>
          <p:cNvSpPr txBox="true"/>
          <p:nvPr/>
        </p:nvSpPr>
        <p:spPr>
          <a:xfrm rot="0">
            <a:off x="992238" y="4559945"/>
            <a:ext cx="16303526" cy="992981"/>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Bởi vì bài toán gán được xem như là một trường hợp đặc biệt của bài toán vấn chuyển, vì vậy bài toán biến thiên có thể xảy ra trong bài toán gán tương tự như trong bài toán vận chuyển</a:t>
            </a:r>
          </a:p>
        </p:txBody>
      </p:sp>
      <p:sp>
        <p:nvSpPr>
          <p:cNvPr name="TextBox 10" id="10"/>
          <p:cNvSpPr txBox="true"/>
          <p:nvPr/>
        </p:nvSpPr>
        <p:spPr>
          <a:xfrm rot="0">
            <a:off x="992238" y="5786140"/>
            <a:ext cx="16303526" cy="539354"/>
          </a:xfrm>
          <a:prstGeom prst="rect">
            <a:avLst/>
          </a:prstGeom>
        </p:spPr>
        <p:txBody>
          <a:bodyPr anchor="t" rtlCol="false" tIns="0" lIns="0" bIns="0" rIns="0">
            <a:spAutoFit/>
          </a:bodyPr>
          <a:lstStyle/>
          <a:p>
            <a:pPr algn="l" marL="329902" indent="-164951" lvl="1">
              <a:lnSpc>
                <a:spcPts val="3562"/>
              </a:lnSpc>
              <a:buAutoNum type="arabicPeriod" startAt="1"/>
            </a:pPr>
            <a:r>
              <a:rPr lang="en-US" sz="2187">
                <a:solidFill>
                  <a:srgbClr val="49495A"/>
                </a:solidFill>
                <a:latin typeface="Open Sans"/>
                <a:ea typeface="Open Sans"/>
                <a:cs typeface="Open Sans"/>
                <a:sym typeface="Open Sans"/>
              </a:rPr>
              <a:t>Tổng số lượng tác nhân (cung ứng) không bằng với tổng số nhiệm vụ (nhu cầu)</a:t>
            </a:r>
          </a:p>
        </p:txBody>
      </p:sp>
      <p:sp>
        <p:nvSpPr>
          <p:cNvPr name="TextBox 11" id="11"/>
          <p:cNvSpPr txBox="true"/>
          <p:nvPr/>
        </p:nvSpPr>
        <p:spPr>
          <a:xfrm rot="0">
            <a:off x="992238" y="6338887"/>
            <a:ext cx="16303526" cy="539354"/>
          </a:xfrm>
          <a:prstGeom prst="rect">
            <a:avLst/>
          </a:prstGeom>
        </p:spPr>
        <p:txBody>
          <a:bodyPr anchor="t" rtlCol="false" tIns="0" lIns="0" bIns="0" rIns="0">
            <a:spAutoFit/>
          </a:bodyPr>
          <a:lstStyle/>
          <a:p>
            <a:pPr algn="l" marL="329902" indent="-164951" lvl="1">
              <a:lnSpc>
                <a:spcPts val="3562"/>
              </a:lnSpc>
              <a:buAutoNum type="arabicPeriod" startAt="1"/>
            </a:pPr>
            <a:r>
              <a:rPr lang="en-US" sz="2187">
                <a:solidFill>
                  <a:srgbClr val="49495A"/>
                </a:solidFill>
                <a:latin typeface="Open Sans"/>
                <a:ea typeface="Open Sans"/>
                <a:cs typeface="Open Sans"/>
                <a:sym typeface="Open Sans"/>
              </a:rPr>
              <a:t>Hàm mục tiêu tối đa</a:t>
            </a:r>
          </a:p>
        </p:txBody>
      </p:sp>
      <p:sp>
        <p:nvSpPr>
          <p:cNvPr name="TextBox 12" id="12"/>
          <p:cNvSpPr txBox="true"/>
          <p:nvPr/>
        </p:nvSpPr>
        <p:spPr>
          <a:xfrm rot="0">
            <a:off x="992238" y="6891635"/>
            <a:ext cx="16303526" cy="539354"/>
          </a:xfrm>
          <a:prstGeom prst="rect">
            <a:avLst/>
          </a:prstGeom>
        </p:spPr>
        <p:txBody>
          <a:bodyPr anchor="t" rtlCol="false" tIns="0" lIns="0" bIns="0" rIns="0">
            <a:spAutoFit/>
          </a:bodyPr>
          <a:lstStyle/>
          <a:p>
            <a:pPr algn="l" marL="329902" indent="-164951" lvl="1">
              <a:lnSpc>
                <a:spcPts val="3562"/>
              </a:lnSpc>
              <a:buAutoNum type="arabicPeriod" startAt="1"/>
            </a:pPr>
            <a:r>
              <a:rPr lang="en-US" sz="2187">
                <a:solidFill>
                  <a:srgbClr val="49495A"/>
                </a:solidFill>
                <a:latin typeface="Open Sans"/>
                <a:ea typeface="Open Sans"/>
                <a:cs typeface="Open Sans"/>
                <a:sym typeface="Open Sans"/>
              </a:rPr>
              <a:t>Phép gán không được chấp nhận</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4F0FF"/>
            </a:solidFill>
          </p:spPr>
        </p:sp>
      </p:grpSp>
      <p:grpSp>
        <p:nvGrpSpPr>
          <p:cNvPr name="Group 4" id="4"/>
          <p:cNvGrpSpPr/>
          <p:nvPr/>
        </p:nvGrpSpPr>
        <p:grpSpPr>
          <a:xfrm rot="0">
            <a:off x="1" y="1872407"/>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BFAFF"/>
            </a:solidFill>
          </p:spPr>
        </p:sp>
      </p:grpSp>
      <p:grpSp>
        <p:nvGrpSpPr>
          <p:cNvPr name="Group 6" id="6"/>
          <p:cNvGrpSpPr/>
          <p:nvPr/>
        </p:nvGrpSpPr>
        <p:grpSpPr>
          <a:xfrm rot="0">
            <a:off x="16049019" y="9686925"/>
            <a:ext cx="2153256" cy="514350"/>
            <a:chOff x="0" y="0"/>
            <a:chExt cx="2871008" cy="685800"/>
          </a:xfrm>
        </p:grpSpPr>
        <p:sp>
          <p:nvSpPr>
            <p:cNvPr name="Freeform 7" id="7" descr="preencoded.png">
              <a:hlinkClick r:id="rId2"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3"/>
              <a:stretch>
                <a:fillRect l="0" t="0" r="-1" b="0"/>
              </a:stretch>
            </a:blipFill>
          </p:spPr>
        </p:sp>
      </p:grpSp>
      <p:sp>
        <p:nvSpPr>
          <p:cNvPr name="TextBox 8" id="8"/>
          <p:cNvSpPr txBox="true"/>
          <p:nvPr/>
        </p:nvSpPr>
        <p:spPr>
          <a:xfrm rot="0">
            <a:off x="1028700" y="573137"/>
            <a:ext cx="11644759" cy="727770"/>
          </a:xfrm>
          <a:prstGeom prst="rect">
            <a:avLst/>
          </a:prstGeom>
        </p:spPr>
        <p:txBody>
          <a:bodyPr anchor="t" rtlCol="false" tIns="0" lIns="0" bIns="0" rIns="0">
            <a:spAutoFit/>
          </a:bodyPr>
          <a:lstStyle/>
          <a:p>
            <a:pPr algn="l">
              <a:lnSpc>
                <a:spcPts val="5562"/>
              </a:lnSpc>
            </a:pPr>
            <a:r>
              <a:rPr lang="en-US" sz="4437">
                <a:solidFill>
                  <a:srgbClr val="403CCF"/>
                </a:solidFill>
                <a:latin typeface="Libre Baskerville"/>
                <a:ea typeface="Libre Baskerville"/>
                <a:cs typeface="Libre Baskerville"/>
                <a:sym typeface="Libre Baskerville"/>
              </a:rPr>
              <a:t>Mô hình phương trình tuyến tính chung</a:t>
            </a:r>
          </a:p>
        </p:txBody>
      </p:sp>
      <p:sp>
        <p:nvSpPr>
          <p:cNvPr name="TextBox 9" id="9"/>
          <p:cNvSpPr txBox="true"/>
          <p:nvPr/>
        </p:nvSpPr>
        <p:spPr>
          <a:xfrm rot="0">
            <a:off x="992238" y="2353716"/>
            <a:ext cx="16303526" cy="1446610"/>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xij = 1 nếu lãnh đạo dự án i được gán cho khách hàng j0 trường hợp khác</a:t>
            </a:r>
          </a:p>
        </p:txBody>
      </p:sp>
      <p:sp>
        <p:nvSpPr>
          <p:cNvPr name="TextBox 10" id="10"/>
          <p:cNvSpPr txBox="true"/>
          <p:nvPr/>
        </p:nvSpPr>
        <p:spPr>
          <a:xfrm rot="0">
            <a:off x="992238" y="4033540"/>
            <a:ext cx="16303526"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Cij = Chi phí của việc gán tác nhân i cho nhiệm vụ j</a:t>
            </a:r>
          </a:p>
        </p:txBody>
      </p:sp>
      <p:sp>
        <p:nvSpPr>
          <p:cNvPr name="TextBox 11" id="11"/>
          <p:cNvSpPr txBox="true"/>
          <p:nvPr/>
        </p:nvSpPr>
        <p:spPr>
          <a:xfrm rot="0">
            <a:off x="992238" y="5061197"/>
            <a:ext cx="7805886"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Công thức chung: Min</a:t>
            </a:r>
          </a:p>
        </p:txBody>
      </p:sp>
      <p:grpSp>
        <p:nvGrpSpPr>
          <p:cNvPr name="Group 12" id="12"/>
          <p:cNvGrpSpPr/>
          <p:nvPr/>
        </p:nvGrpSpPr>
        <p:grpSpPr>
          <a:xfrm rot="0">
            <a:off x="992238" y="5959376"/>
            <a:ext cx="7805886" cy="1183035"/>
            <a:chOff x="0" y="0"/>
            <a:chExt cx="10407848" cy="1577380"/>
          </a:xfrm>
        </p:grpSpPr>
        <p:sp>
          <p:nvSpPr>
            <p:cNvPr name="Freeform 13" id="13" descr="preencoded.png"/>
            <p:cNvSpPr/>
            <p:nvPr/>
          </p:nvSpPr>
          <p:spPr>
            <a:xfrm flipH="false" flipV="false" rot="0">
              <a:off x="0" y="0"/>
              <a:ext cx="10407904" cy="1577340"/>
            </a:xfrm>
            <a:custGeom>
              <a:avLst/>
              <a:gdLst/>
              <a:ahLst/>
              <a:cxnLst/>
              <a:rect r="r" b="b" t="t" l="l"/>
              <a:pathLst>
                <a:path h="1577340" w="10407904">
                  <a:moveTo>
                    <a:pt x="0" y="0"/>
                  </a:moveTo>
                  <a:lnTo>
                    <a:pt x="10407904" y="0"/>
                  </a:lnTo>
                  <a:lnTo>
                    <a:pt x="10407904" y="1577340"/>
                  </a:lnTo>
                  <a:lnTo>
                    <a:pt x="0" y="1577340"/>
                  </a:lnTo>
                  <a:lnTo>
                    <a:pt x="0" y="0"/>
                  </a:lnTo>
                  <a:close/>
                </a:path>
              </a:pathLst>
            </a:custGeom>
            <a:blipFill>
              <a:blip r:embed="rId4"/>
              <a:stretch>
                <a:fillRect l="0" t="-291" r="0" b="-293"/>
              </a:stretch>
            </a:blipFill>
          </p:spPr>
        </p:sp>
      </p:grpSp>
      <p:sp>
        <p:nvSpPr>
          <p:cNvPr name="TextBox 14" id="14"/>
          <p:cNvSpPr txBox="true"/>
          <p:nvPr/>
        </p:nvSpPr>
        <p:spPr>
          <a:xfrm rot="0">
            <a:off x="9499401" y="5061197"/>
            <a:ext cx="7805886"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S.t.</a:t>
            </a:r>
          </a:p>
        </p:txBody>
      </p:sp>
      <p:grpSp>
        <p:nvGrpSpPr>
          <p:cNvPr name="Group 15" id="15"/>
          <p:cNvGrpSpPr/>
          <p:nvPr/>
        </p:nvGrpSpPr>
        <p:grpSpPr>
          <a:xfrm rot="0">
            <a:off x="9499401" y="5959376"/>
            <a:ext cx="7805886" cy="2805112"/>
            <a:chOff x="0" y="0"/>
            <a:chExt cx="10407848" cy="3740150"/>
          </a:xfrm>
        </p:grpSpPr>
        <p:sp>
          <p:nvSpPr>
            <p:cNvPr name="Freeform 16" id="16" descr="preencoded.png"/>
            <p:cNvSpPr/>
            <p:nvPr/>
          </p:nvSpPr>
          <p:spPr>
            <a:xfrm flipH="false" flipV="false" rot="0">
              <a:off x="0" y="0"/>
              <a:ext cx="10407904" cy="3740150"/>
            </a:xfrm>
            <a:custGeom>
              <a:avLst/>
              <a:gdLst/>
              <a:ahLst/>
              <a:cxnLst/>
              <a:rect r="r" b="b" t="t" l="l"/>
              <a:pathLst>
                <a:path h="3740150" w="10407904">
                  <a:moveTo>
                    <a:pt x="0" y="0"/>
                  </a:moveTo>
                  <a:lnTo>
                    <a:pt x="10407904" y="0"/>
                  </a:lnTo>
                  <a:lnTo>
                    <a:pt x="10407904" y="3740150"/>
                  </a:lnTo>
                  <a:lnTo>
                    <a:pt x="0" y="3740150"/>
                  </a:lnTo>
                  <a:lnTo>
                    <a:pt x="0" y="0"/>
                  </a:lnTo>
                  <a:close/>
                </a:path>
              </a:pathLst>
            </a:custGeom>
            <a:blipFill>
              <a:blip r:embed="rId5"/>
              <a:stretch>
                <a:fillRect l="0" t="-55" r="0" b="-55"/>
              </a:stretch>
            </a:blipFill>
          </p:spPr>
        </p:sp>
      </p:gr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4F0FF"/>
            </a:solidFill>
          </p:spPr>
        </p:sp>
      </p:grpSp>
      <p:grpSp>
        <p:nvGrpSpPr>
          <p:cNvPr name="Group 4" id="4"/>
          <p:cNvGrpSpPr/>
          <p:nvPr/>
        </p:nvGrpSpPr>
        <p:grpSpPr>
          <a:xfrm rot="0">
            <a:off x="-85725" y="2985195"/>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BFAFF"/>
            </a:solidFill>
          </p:spPr>
        </p:sp>
      </p:grpSp>
      <p:grpSp>
        <p:nvGrpSpPr>
          <p:cNvPr name="Group 6" id="6"/>
          <p:cNvGrpSpPr/>
          <p:nvPr/>
        </p:nvGrpSpPr>
        <p:grpSpPr>
          <a:xfrm rot="0">
            <a:off x="16049019" y="9686925"/>
            <a:ext cx="2153256" cy="514350"/>
            <a:chOff x="0" y="0"/>
            <a:chExt cx="2871008" cy="685800"/>
          </a:xfrm>
        </p:grpSpPr>
        <p:sp>
          <p:nvSpPr>
            <p:cNvPr name="Freeform 7" id="7" descr="preencoded.png">
              <a:hlinkClick r:id="rId2"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3"/>
              <a:stretch>
                <a:fillRect l="0" t="0" r="-1" b="0"/>
              </a:stretch>
            </a:blipFill>
          </p:spPr>
        </p:sp>
      </p:grpSp>
      <p:sp>
        <p:nvSpPr>
          <p:cNvPr name="TextBox 8" id="8"/>
          <p:cNvSpPr txBox="true"/>
          <p:nvPr/>
        </p:nvSpPr>
        <p:spPr>
          <a:xfrm rot="0">
            <a:off x="1030338" y="791170"/>
            <a:ext cx="2707184" cy="1270397"/>
          </a:xfrm>
          <a:prstGeom prst="rect">
            <a:avLst/>
          </a:prstGeom>
        </p:spPr>
        <p:txBody>
          <a:bodyPr anchor="t" rtlCol="false" tIns="0" lIns="0" bIns="0" rIns="0">
            <a:spAutoFit/>
          </a:bodyPr>
          <a:lstStyle/>
          <a:p>
            <a:pPr algn="l">
              <a:lnSpc>
                <a:spcPts val="9625"/>
              </a:lnSpc>
            </a:pPr>
            <a:r>
              <a:rPr lang="en-US" sz="7687">
                <a:solidFill>
                  <a:srgbClr val="403CCF"/>
                </a:solidFill>
                <a:latin typeface="Libre Baskerville"/>
                <a:ea typeface="Libre Baskerville"/>
                <a:cs typeface="Libre Baskerville"/>
                <a:sym typeface="Libre Baskerville"/>
              </a:rPr>
              <a:t>10.3</a:t>
            </a:r>
          </a:p>
        </p:txBody>
      </p:sp>
      <p:sp>
        <p:nvSpPr>
          <p:cNvPr name="TextBox 9" id="9"/>
          <p:cNvSpPr txBox="true"/>
          <p:nvPr/>
        </p:nvSpPr>
        <p:spPr>
          <a:xfrm rot="0">
            <a:off x="4424049" y="1000125"/>
            <a:ext cx="12509820" cy="871537"/>
          </a:xfrm>
          <a:prstGeom prst="rect">
            <a:avLst/>
          </a:prstGeom>
        </p:spPr>
        <p:txBody>
          <a:bodyPr anchor="t" rtlCol="false" tIns="0" lIns="0" bIns="0" rIns="0">
            <a:spAutoFit/>
          </a:bodyPr>
          <a:lstStyle/>
          <a:p>
            <a:pPr algn="l">
              <a:lnSpc>
                <a:spcPts val="6937"/>
              </a:lnSpc>
            </a:pPr>
            <a:r>
              <a:rPr lang="en-US" sz="5562">
                <a:solidFill>
                  <a:srgbClr val="403CCF"/>
                </a:solidFill>
                <a:latin typeface="Libre Baskerville"/>
                <a:ea typeface="Libre Baskerville"/>
                <a:cs typeface="Libre Baskerville"/>
                <a:sym typeface="Libre Baskerville"/>
              </a:rPr>
              <a:t>Vấn đề tuyến đường ngắn nhất</a:t>
            </a:r>
          </a:p>
        </p:txBody>
      </p:sp>
      <p:sp>
        <p:nvSpPr>
          <p:cNvPr name="TextBox 10" id="10"/>
          <p:cNvSpPr txBox="true"/>
          <p:nvPr/>
        </p:nvSpPr>
        <p:spPr>
          <a:xfrm rot="0">
            <a:off x="992238" y="4113311"/>
            <a:ext cx="16303526"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Vấn đề cần quan tâm là việc xác định tuyến đường ngắn nhất giữa hai địa điểm trong hệ thống.</a:t>
            </a:r>
          </a:p>
        </p:txBody>
      </p:sp>
      <p:sp>
        <p:nvSpPr>
          <p:cNvPr name="TextBox 11" id="11"/>
          <p:cNvSpPr txBox="true"/>
          <p:nvPr/>
        </p:nvSpPr>
        <p:spPr>
          <a:xfrm rot="0">
            <a:off x="992238" y="4885879"/>
            <a:ext cx="16303526"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Xét trường hợp công ty Gorman Construction đối mặt để làm ví dụ:</a:t>
            </a:r>
          </a:p>
        </p:txBody>
      </p:sp>
      <p:sp>
        <p:nvSpPr>
          <p:cNvPr name="TextBox 12" id="12"/>
          <p:cNvSpPr txBox="true"/>
          <p:nvPr/>
        </p:nvSpPr>
        <p:spPr>
          <a:xfrm rot="0">
            <a:off x="1417439" y="5977384"/>
            <a:ext cx="15878324" cy="1900237"/>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Gorman có một vài công trình xây dựng đặt ở ba thành phố. Với những chuyến xe vận chuyển dụng cụ, nhân viên và nguồn cung ứng từ trụ sở chính đến những công trình. Chi phí vấn chuyện là đáng kể, những cách có thể vận chuyển từ Gorgan's office đến điểm xây dựng được mô tả trong hình 10.12. Trong trường hợp này Gorman xem xét để xác định được tuyến đường tối tiểu hóa khoảng cách giữa Gorman's ofice và điểm xây dựng công trình.</a:t>
            </a:r>
          </a:p>
        </p:txBody>
      </p:sp>
      <p:grpSp>
        <p:nvGrpSpPr>
          <p:cNvPr name="Group 13" id="13"/>
          <p:cNvGrpSpPr/>
          <p:nvPr/>
        </p:nvGrpSpPr>
        <p:grpSpPr>
          <a:xfrm rot="0">
            <a:off x="992238" y="5744170"/>
            <a:ext cx="38100" cy="2452390"/>
            <a:chOff x="0" y="0"/>
            <a:chExt cx="50800" cy="3269853"/>
          </a:xfrm>
        </p:grpSpPr>
        <p:sp>
          <p:nvSpPr>
            <p:cNvPr name="Freeform 14" id="14"/>
            <p:cNvSpPr/>
            <p:nvPr/>
          </p:nvSpPr>
          <p:spPr>
            <a:xfrm flipH="false" flipV="false" rot="0">
              <a:off x="0" y="0"/>
              <a:ext cx="50800" cy="3269869"/>
            </a:xfrm>
            <a:custGeom>
              <a:avLst/>
              <a:gdLst/>
              <a:ahLst/>
              <a:cxnLst/>
              <a:rect r="r" b="b" t="t" l="l"/>
              <a:pathLst>
                <a:path h="3269869" w="50800">
                  <a:moveTo>
                    <a:pt x="0" y="0"/>
                  </a:moveTo>
                  <a:lnTo>
                    <a:pt x="50800" y="0"/>
                  </a:lnTo>
                  <a:lnTo>
                    <a:pt x="50800" y="3269869"/>
                  </a:lnTo>
                  <a:lnTo>
                    <a:pt x="0" y="3269869"/>
                  </a:lnTo>
                  <a:close/>
                </a:path>
              </a:pathLst>
            </a:custGeom>
            <a:solidFill>
              <a:srgbClr val="403CCF"/>
            </a:solidFill>
          </p:spPr>
        </p:sp>
      </p:gr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4F0FF"/>
            </a:solidFill>
          </p:spPr>
        </p:sp>
      </p:grpSp>
      <p:grpSp>
        <p:nvGrpSpPr>
          <p:cNvPr name="Group 4" id="4"/>
          <p:cNvGrpSpPr/>
          <p:nvPr/>
        </p:nvGrpSpPr>
        <p:grpSpPr>
          <a:xfrm rot="0">
            <a:off x="163453" y="240283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BFAFF"/>
            </a:solidFill>
          </p:spPr>
        </p:sp>
      </p:grpSp>
      <p:grpSp>
        <p:nvGrpSpPr>
          <p:cNvPr name="Group 6" id="6"/>
          <p:cNvGrpSpPr/>
          <p:nvPr/>
        </p:nvGrpSpPr>
        <p:grpSpPr>
          <a:xfrm rot="0">
            <a:off x="16049019" y="9686925"/>
            <a:ext cx="2153256" cy="514350"/>
            <a:chOff x="0" y="0"/>
            <a:chExt cx="2871008" cy="685800"/>
          </a:xfrm>
        </p:grpSpPr>
        <p:sp>
          <p:nvSpPr>
            <p:cNvPr name="Freeform 7" id="7" descr="preencoded.png">
              <a:hlinkClick r:id="rId2"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3"/>
              <a:stretch>
                <a:fillRect l="0" t="0" r="-1" b="0"/>
              </a:stretch>
            </a:blipFill>
          </p:spPr>
        </p:sp>
      </p:grpSp>
      <p:sp>
        <p:nvSpPr>
          <p:cNvPr name="TextBox 8" id="8"/>
          <p:cNvSpPr txBox="true"/>
          <p:nvPr/>
        </p:nvSpPr>
        <p:spPr>
          <a:xfrm rot="0">
            <a:off x="992238" y="1117699"/>
            <a:ext cx="16303526" cy="1161455"/>
          </a:xfrm>
          <a:prstGeom prst="rect">
            <a:avLst/>
          </a:prstGeom>
        </p:spPr>
        <p:txBody>
          <a:bodyPr anchor="t" rtlCol="false" tIns="0" lIns="0" bIns="0" rIns="0">
            <a:spAutoFit/>
          </a:bodyPr>
          <a:lstStyle/>
          <a:p>
            <a:pPr algn="l">
              <a:lnSpc>
                <a:spcPts val="4499"/>
              </a:lnSpc>
            </a:pPr>
            <a:r>
              <a:rPr lang="en-US" sz="3625">
                <a:solidFill>
                  <a:srgbClr val="403CCF"/>
                </a:solidFill>
                <a:latin typeface="Libre Baskerville"/>
                <a:ea typeface="Libre Baskerville"/>
                <a:cs typeface="Libre Baskerville"/>
                <a:sym typeface="Libre Baskerville"/>
              </a:rPr>
              <a:t>Hình 10.12 Hệ thống về vấn đề tuyến đường ngắn nhất của công ty Gorman</a:t>
            </a:r>
          </a:p>
        </p:txBody>
      </p:sp>
      <p:sp>
        <p:nvSpPr>
          <p:cNvPr name="TextBox 9" id="9"/>
          <p:cNvSpPr txBox="true"/>
          <p:nvPr/>
        </p:nvSpPr>
        <p:spPr>
          <a:xfrm rot="0">
            <a:off x="992238" y="2526953"/>
            <a:ext cx="4411712" cy="489347"/>
          </a:xfrm>
          <a:prstGeom prst="rect">
            <a:avLst/>
          </a:prstGeom>
        </p:spPr>
        <p:txBody>
          <a:bodyPr anchor="t" rtlCol="false" tIns="0" lIns="0" bIns="0" rIns="0">
            <a:spAutoFit/>
          </a:bodyPr>
          <a:lstStyle/>
          <a:p>
            <a:pPr algn="l">
              <a:lnSpc>
                <a:spcPts val="3625"/>
              </a:lnSpc>
            </a:pPr>
            <a:r>
              <a:rPr lang="en-US" sz="2874">
                <a:solidFill>
                  <a:srgbClr val="403CCF"/>
                </a:solidFill>
                <a:latin typeface="Libre Baskerville"/>
                <a:ea typeface="Libre Baskerville"/>
                <a:cs typeface="Libre Baskerville"/>
                <a:sym typeface="Libre Baskerville"/>
              </a:rPr>
              <a:t>Road distances in miles</a:t>
            </a:r>
          </a:p>
        </p:txBody>
      </p:sp>
      <p:sp>
        <p:nvSpPr>
          <p:cNvPr name="TextBox 10" id="10"/>
          <p:cNvSpPr txBox="true"/>
          <p:nvPr/>
        </p:nvSpPr>
        <p:spPr>
          <a:xfrm rot="0">
            <a:off x="992238" y="3235524"/>
            <a:ext cx="16303526"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The following table represents the road distances between different locations (nodes) for Gorman's shortest route problem:</a:t>
            </a:r>
          </a:p>
        </p:txBody>
      </p:sp>
      <p:grpSp>
        <p:nvGrpSpPr>
          <p:cNvPr name="Group 11" id="11"/>
          <p:cNvGrpSpPr/>
          <p:nvPr/>
        </p:nvGrpSpPr>
        <p:grpSpPr>
          <a:xfrm rot="0">
            <a:off x="987475" y="3789909"/>
            <a:ext cx="16313051" cy="5374481"/>
            <a:chOff x="0" y="0"/>
            <a:chExt cx="21750735" cy="7165975"/>
          </a:xfrm>
        </p:grpSpPr>
        <p:sp>
          <p:nvSpPr>
            <p:cNvPr name="Freeform 12" id="12"/>
            <p:cNvSpPr/>
            <p:nvPr/>
          </p:nvSpPr>
          <p:spPr>
            <a:xfrm flipH="false" flipV="false" rot="0">
              <a:off x="0" y="0"/>
              <a:ext cx="21750655" cy="7165975"/>
            </a:xfrm>
            <a:custGeom>
              <a:avLst/>
              <a:gdLst/>
              <a:ahLst/>
              <a:cxnLst/>
              <a:rect r="r" b="b" t="t" l="l"/>
              <a:pathLst>
                <a:path h="7165975" w="21750655">
                  <a:moveTo>
                    <a:pt x="0" y="43180"/>
                  </a:moveTo>
                  <a:cubicBezTo>
                    <a:pt x="0" y="19304"/>
                    <a:pt x="19304" y="0"/>
                    <a:pt x="43180" y="0"/>
                  </a:cubicBezTo>
                  <a:lnTo>
                    <a:pt x="21707475" y="0"/>
                  </a:lnTo>
                  <a:lnTo>
                    <a:pt x="21707475" y="6350"/>
                  </a:lnTo>
                  <a:lnTo>
                    <a:pt x="21707475" y="0"/>
                  </a:lnTo>
                  <a:cubicBezTo>
                    <a:pt x="21731351" y="0"/>
                    <a:pt x="21750655" y="19304"/>
                    <a:pt x="21750655" y="43180"/>
                  </a:cubicBezTo>
                  <a:lnTo>
                    <a:pt x="21744305" y="43180"/>
                  </a:lnTo>
                  <a:lnTo>
                    <a:pt x="21750655" y="43180"/>
                  </a:lnTo>
                  <a:lnTo>
                    <a:pt x="21750655" y="7122795"/>
                  </a:lnTo>
                  <a:lnTo>
                    <a:pt x="21744305" y="7122795"/>
                  </a:lnTo>
                  <a:lnTo>
                    <a:pt x="21750655" y="7122795"/>
                  </a:lnTo>
                  <a:cubicBezTo>
                    <a:pt x="21750655" y="7146671"/>
                    <a:pt x="21731351" y="7165975"/>
                    <a:pt x="21707475" y="7165975"/>
                  </a:cubicBezTo>
                  <a:lnTo>
                    <a:pt x="21707475" y="7159625"/>
                  </a:lnTo>
                  <a:lnTo>
                    <a:pt x="21707475" y="7165975"/>
                  </a:lnTo>
                  <a:lnTo>
                    <a:pt x="43180" y="7165975"/>
                  </a:lnTo>
                  <a:lnTo>
                    <a:pt x="43180" y="7159625"/>
                  </a:lnTo>
                  <a:lnTo>
                    <a:pt x="43180" y="7165975"/>
                  </a:lnTo>
                  <a:cubicBezTo>
                    <a:pt x="19304" y="7165975"/>
                    <a:pt x="0" y="7146671"/>
                    <a:pt x="0" y="7122795"/>
                  </a:cubicBezTo>
                  <a:lnTo>
                    <a:pt x="0" y="43180"/>
                  </a:lnTo>
                  <a:lnTo>
                    <a:pt x="6350" y="43180"/>
                  </a:lnTo>
                  <a:lnTo>
                    <a:pt x="0" y="43180"/>
                  </a:lnTo>
                  <a:moveTo>
                    <a:pt x="12700" y="43180"/>
                  </a:moveTo>
                  <a:lnTo>
                    <a:pt x="12700" y="7122795"/>
                  </a:lnTo>
                  <a:lnTo>
                    <a:pt x="6350" y="7122795"/>
                  </a:lnTo>
                  <a:lnTo>
                    <a:pt x="12700" y="7122795"/>
                  </a:lnTo>
                  <a:cubicBezTo>
                    <a:pt x="12700" y="7139686"/>
                    <a:pt x="26416" y="7153275"/>
                    <a:pt x="43180" y="7153275"/>
                  </a:cubicBezTo>
                  <a:lnTo>
                    <a:pt x="21707475" y="7153275"/>
                  </a:lnTo>
                  <a:cubicBezTo>
                    <a:pt x="21724365" y="7153275"/>
                    <a:pt x="21737955" y="7139559"/>
                    <a:pt x="21737955" y="7122795"/>
                  </a:cubicBezTo>
                  <a:lnTo>
                    <a:pt x="21737955" y="43180"/>
                  </a:lnTo>
                  <a:cubicBezTo>
                    <a:pt x="21737955" y="26289"/>
                    <a:pt x="21724240" y="12700"/>
                    <a:pt x="21707475" y="12700"/>
                  </a:cubicBezTo>
                  <a:lnTo>
                    <a:pt x="43180" y="12700"/>
                  </a:lnTo>
                  <a:lnTo>
                    <a:pt x="43180" y="6350"/>
                  </a:lnTo>
                  <a:lnTo>
                    <a:pt x="43180" y="12700"/>
                  </a:lnTo>
                  <a:cubicBezTo>
                    <a:pt x="26416" y="12700"/>
                    <a:pt x="12700" y="26416"/>
                    <a:pt x="12700" y="43180"/>
                  </a:cubicBezTo>
                  <a:close/>
                </a:path>
              </a:pathLst>
            </a:custGeom>
            <a:solidFill>
              <a:srgbClr val="000000">
                <a:alpha val="392"/>
              </a:srgbClr>
            </a:solidFill>
          </p:spPr>
        </p:sp>
      </p:grpSp>
      <p:grpSp>
        <p:nvGrpSpPr>
          <p:cNvPr name="Group 13" id="13"/>
          <p:cNvGrpSpPr/>
          <p:nvPr/>
        </p:nvGrpSpPr>
        <p:grpSpPr>
          <a:xfrm rot="0">
            <a:off x="1001762" y="3804196"/>
            <a:ext cx="16282839" cy="534591"/>
            <a:chOff x="0" y="0"/>
            <a:chExt cx="21710452" cy="712788"/>
          </a:xfrm>
        </p:grpSpPr>
        <p:sp>
          <p:nvSpPr>
            <p:cNvPr name="Freeform 14" id="14"/>
            <p:cNvSpPr/>
            <p:nvPr/>
          </p:nvSpPr>
          <p:spPr>
            <a:xfrm flipH="false" flipV="false" rot="0">
              <a:off x="0" y="0"/>
              <a:ext cx="21710396" cy="712851"/>
            </a:xfrm>
            <a:custGeom>
              <a:avLst/>
              <a:gdLst/>
              <a:ahLst/>
              <a:cxnLst/>
              <a:rect r="r" b="b" t="t" l="l"/>
              <a:pathLst>
                <a:path h="712851" w="21710396">
                  <a:moveTo>
                    <a:pt x="0" y="0"/>
                  </a:moveTo>
                  <a:lnTo>
                    <a:pt x="21710396" y="0"/>
                  </a:lnTo>
                  <a:lnTo>
                    <a:pt x="21710396" y="712851"/>
                  </a:lnTo>
                  <a:lnTo>
                    <a:pt x="0" y="712851"/>
                  </a:lnTo>
                  <a:close/>
                </a:path>
              </a:pathLst>
            </a:custGeom>
            <a:solidFill>
              <a:srgbClr val="FFFFFF">
                <a:alpha val="0"/>
              </a:srgbClr>
            </a:solidFill>
          </p:spPr>
        </p:sp>
      </p:grpSp>
      <p:sp>
        <p:nvSpPr>
          <p:cNvPr name="TextBox 15" id="15"/>
          <p:cNvSpPr txBox="true"/>
          <p:nvPr/>
        </p:nvSpPr>
        <p:spPr>
          <a:xfrm rot="0">
            <a:off x="1187797" y="3867001"/>
            <a:ext cx="5053756"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From Node</a:t>
            </a:r>
          </a:p>
        </p:txBody>
      </p:sp>
      <p:sp>
        <p:nvSpPr>
          <p:cNvPr name="TextBox 16" id="16"/>
          <p:cNvSpPr txBox="true"/>
          <p:nvPr/>
        </p:nvSpPr>
        <p:spPr>
          <a:xfrm rot="0">
            <a:off x="6619577" y="3867001"/>
            <a:ext cx="5048994"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To Node</a:t>
            </a:r>
          </a:p>
        </p:txBody>
      </p:sp>
      <p:sp>
        <p:nvSpPr>
          <p:cNvPr name="TextBox 17" id="17"/>
          <p:cNvSpPr txBox="true"/>
          <p:nvPr/>
        </p:nvSpPr>
        <p:spPr>
          <a:xfrm rot="0">
            <a:off x="12046595" y="3867001"/>
            <a:ext cx="5053756"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Distance (miles)</a:t>
            </a:r>
          </a:p>
        </p:txBody>
      </p:sp>
      <p:grpSp>
        <p:nvGrpSpPr>
          <p:cNvPr name="Group 18" id="18"/>
          <p:cNvGrpSpPr/>
          <p:nvPr/>
        </p:nvGrpSpPr>
        <p:grpSpPr>
          <a:xfrm rot="0">
            <a:off x="1001762" y="4338786"/>
            <a:ext cx="16282839" cy="534591"/>
            <a:chOff x="0" y="0"/>
            <a:chExt cx="21710452" cy="712788"/>
          </a:xfrm>
        </p:grpSpPr>
        <p:sp>
          <p:nvSpPr>
            <p:cNvPr name="Freeform 19" id="19"/>
            <p:cNvSpPr/>
            <p:nvPr/>
          </p:nvSpPr>
          <p:spPr>
            <a:xfrm flipH="false" flipV="false" rot="0">
              <a:off x="0" y="0"/>
              <a:ext cx="21710396" cy="712851"/>
            </a:xfrm>
            <a:custGeom>
              <a:avLst/>
              <a:gdLst/>
              <a:ahLst/>
              <a:cxnLst/>
              <a:rect r="r" b="b" t="t" l="l"/>
              <a:pathLst>
                <a:path h="712851" w="21710396">
                  <a:moveTo>
                    <a:pt x="0" y="0"/>
                  </a:moveTo>
                  <a:lnTo>
                    <a:pt x="21710396" y="0"/>
                  </a:lnTo>
                  <a:lnTo>
                    <a:pt x="21710396" y="712851"/>
                  </a:lnTo>
                  <a:lnTo>
                    <a:pt x="0" y="712851"/>
                  </a:lnTo>
                  <a:close/>
                </a:path>
              </a:pathLst>
            </a:custGeom>
            <a:solidFill>
              <a:srgbClr val="000000">
                <a:alpha val="0"/>
              </a:srgbClr>
            </a:solidFill>
          </p:spPr>
        </p:sp>
      </p:grpSp>
      <p:sp>
        <p:nvSpPr>
          <p:cNvPr name="TextBox 20" id="20"/>
          <p:cNvSpPr txBox="true"/>
          <p:nvPr/>
        </p:nvSpPr>
        <p:spPr>
          <a:xfrm rot="0">
            <a:off x="1187797" y="4401591"/>
            <a:ext cx="5053756"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Gorman's office (1)</a:t>
            </a:r>
          </a:p>
        </p:txBody>
      </p:sp>
      <p:sp>
        <p:nvSpPr>
          <p:cNvPr name="TextBox 21" id="21"/>
          <p:cNvSpPr txBox="true"/>
          <p:nvPr/>
        </p:nvSpPr>
        <p:spPr>
          <a:xfrm rot="0">
            <a:off x="6619577" y="4401591"/>
            <a:ext cx="5048994"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2</a:t>
            </a:r>
          </a:p>
        </p:txBody>
      </p:sp>
      <p:sp>
        <p:nvSpPr>
          <p:cNvPr name="TextBox 22" id="22"/>
          <p:cNvSpPr txBox="true"/>
          <p:nvPr/>
        </p:nvSpPr>
        <p:spPr>
          <a:xfrm rot="0">
            <a:off x="12046595" y="4401591"/>
            <a:ext cx="5053756"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25</a:t>
            </a:r>
          </a:p>
        </p:txBody>
      </p:sp>
      <p:grpSp>
        <p:nvGrpSpPr>
          <p:cNvPr name="Group 23" id="23"/>
          <p:cNvGrpSpPr/>
          <p:nvPr/>
        </p:nvGrpSpPr>
        <p:grpSpPr>
          <a:xfrm rot="0">
            <a:off x="1001762" y="4873377"/>
            <a:ext cx="16282839" cy="534591"/>
            <a:chOff x="0" y="0"/>
            <a:chExt cx="21710452" cy="712788"/>
          </a:xfrm>
        </p:grpSpPr>
        <p:sp>
          <p:nvSpPr>
            <p:cNvPr name="Freeform 24" id="24"/>
            <p:cNvSpPr/>
            <p:nvPr/>
          </p:nvSpPr>
          <p:spPr>
            <a:xfrm flipH="false" flipV="false" rot="0">
              <a:off x="0" y="0"/>
              <a:ext cx="21710396" cy="712851"/>
            </a:xfrm>
            <a:custGeom>
              <a:avLst/>
              <a:gdLst/>
              <a:ahLst/>
              <a:cxnLst/>
              <a:rect r="r" b="b" t="t" l="l"/>
              <a:pathLst>
                <a:path h="712851" w="21710396">
                  <a:moveTo>
                    <a:pt x="0" y="0"/>
                  </a:moveTo>
                  <a:lnTo>
                    <a:pt x="21710396" y="0"/>
                  </a:lnTo>
                  <a:lnTo>
                    <a:pt x="21710396" y="712851"/>
                  </a:lnTo>
                  <a:lnTo>
                    <a:pt x="0" y="712851"/>
                  </a:lnTo>
                  <a:close/>
                </a:path>
              </a:pathLst>
            </a:custGeom>
            <a:solidFill>
              <a:srgbClr val="FFFFFF">
                <a:alpha val="0"/>
              </a:srgbClr>
            </a:solidFill>
          </p:spPr>
        </p:sp>
      </p:grpSp>
      <p:sp>
        <p:nvSpPr>
          <p:cNvPr name="TextBox 25" id="25"/>
          <p:cNvSpPr txBox="true"/>
          <p:nvPr/>
        </p:nvSpPr>
        <p:spPr>
          <a:xfrm rot="0">
            <a:off x="1187797" y="4936182"/>
            <a:ext cx="5053756"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Gorman's office (1)</a:t>
            </a:r>
          </a:p>
        </p:txBody>
      </p:sp>
      <p:sp>
        <p:nvSpPr>
          <p:cNvPr name="TextBox 26" id="26"/>
          <p:cNvSpPr txBox="true"/>
          <p:nvPr/>
        </p:nvSpPr>
        <p:spPr>
          <a:xfrm rot="0">
            <a:off x="6619577" y="4936182"/>
            <a:ext cx="5048994"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3</a:t>
            </a:r>
          </a:p>
        </p:txBody>
      </p:sp>
      <p:sp>
        <p:nvSpPr>
          <p:cNvPr name="TextBox 27" id="27"/>
          <p:cNvSpPr txBox="true"/>
          <p:nvPr/>
        </p:nvSpPr>
        <p:spPr>
          <a:xfrm rot="0">
            <a:off x="12046595" y="4936182"/>
            <a:ext cx="5053756"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20</a:t>
            </a:r>
          </a:p>
        </p:txBody>
      </p:sp>
      <p:grpSp>
        <p:nvGrpSpPr>
          <p:cNvPr name="Group 28" id="28"/>
          <p:cNvGrpSpPr/>
          <p:nvPr/>
        </p:nvGrpSpPr>
        <p:grpSpPr>
          <a:xfrm rot="0">
            <a:off x="1001762" y="5407967"/>
            <a:ext cx="16282839" cy="534591"/>
            <a:chOff x="0" y="0"/>
            <a:chExt cx="21710452" cy="712788"/>
          </a:xfrm>
        </p:grpSpPr>
        <p:sp>
          <p:nvSpPr>
            <p:cNvPr name="Freeform 29" id="29"/>
            <p:cNvSpPr/>
            <p:nvPr/>
          </p:nvSpPr>
          <p:spPr>
            <a:xfrm flipH="false" flipV="false" rot="0">
              <a:off x="0" y="0"/>
              <a:ext cx="21710396" cy="712851"/>
            </a:xfrm>
            <a:custGeom>
              <a:avLst/>
              <a:gdLst/>
              <a:ahLst/>
              <a:cxnLst/>
              <a:rect r="r" b="b" t="t" l="l"/>
              <a:pathLst>
                <a:path h="712851" w="21710396">
                  <a:moveTo>
                    <a:pt x="0" y="0"/>
                  </a:moveTo>
                  <a:lnTo>
                    <a:pt x="21710396" y="0"/>
                  </a:lnTo>
                  <a:lnTo>
                    <a:pt x="21710396" y="712851"/>
                  </a:lnTo>
                  <a:lnTo>
                    <a:pt x="0" y="712851"/>
                  </a:lnTo>
                  <a:close/>
                </a:path>
              </a:pathLst>
            </a:custGeom>
            <a:solidFill>
              <a:srgbClr val="000000">
                <a:alpha val="0"/>
              </a:srgbClr>
            </a:solidFill>
          </p:spPr>
        </p:sp>
      </p:grpSp>
      <p:sp>
        <p:nvSpPr>
          <p:cNvPr name="TextBox 30" id="30"/>
          <p:cNvSpPr txBox="true"/>
          <p:nvPr/>
        </p:nvSpPr>
        <p:spPr>
          <a:xfrm rot="0">
            <a:off x="1187797" y="5470772"/>
            <a:ext cx="5053756"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2</a:t>
            </a:r>
          </a:p>
        </p:txBody>
      </p:sp>
      <p:sp>
        <p:nvSpPr>
          <p:cNvPr name="TextBox 31" id="31"/>
          <p:cNvSpPr txBox="true"/>
          <p:nvPr/>
        </p:nvSpPr>
        <p:spPr>
          <a:xfrm rot="0">
            <a:off x="6619577" y="5470772"/>
            <a:ext cx="5048994"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3</a:t>
            </a:r>
          </a:p>
        </p:txBody>
      </p:sp>
      <p:sp>
        <p:nvSpPr>
          <p:cNvPr name="TextBox 32" id="32"/>
          <p:cNvSpPr txBox="true"/>
          <p:nvPr/>
        </p:nvSpPr>
        <p:spPr>
          <a:xfrm rot="0">
            <a:off x="12046595" y="5470772"/>
            <a:ext cx="5053756"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3</a:t>
            </a:r>
          </a:p>
        </p:txBody>
      </p:sp>
      <p:grpSp>
        <p:nvGrpSpPr>
          <p:cNvPr name="Group 33" id="33"/>
          <p:cNvGrpSpPr/>
          <p:nvPr/>
        </p:nvGrpSpPr>
        <p:grpSpPr>
          <a:xfrm rot="0">
            <a:off x="1001762" y="5942559"/>
            <a:ext cx="16282839" cy="534591"/>
            <a:chOff x="0" y="0"/>
            <a:chExt cx="21710452" cy="712788"/>
          </a:xfrm>
        </p:grpSpPr>
        <p:sp>
          <p:nvSpPr>
            <p:cNvPr name="Freeform 34" id="34"/>
            <p:cNvSpPr/>
            <p:nvPr/>
          </p:nvSpPr>
          <p:spPr>
            <a:xfrm flipH="false" flipV="false" rot="0">
              <a:off x="0" y="0"/>
              <a:ext cx="21710396" cy="712851"/>
            </a:xfrm>
            <a:custGeom>
              <a:avLst/>
              <a:gdLst/>
              <a:ahLst/>
              <a:cxnLst/>
              <a:rect r="r" b="b" t="t" l="l"/>
              <a:pathLst>
                <a:path h="712851" w="21710396">
                  <a:moveTo>
                    <a:pt x="0" y="0"/>
                  </a:moveTo>
                  <a:lnTo>
                    <a:pt x="21710396" y="0"/>
                  </a:lnTo>
                  <a:lnTo>
                    <a:pt x="21710396" y="712851"/>
                  </a:lnTo>
                  <a:lnTo>
                    <a:pt x="0" y="712851"/>
                  </a:lnTo>
                  <a:close/>
                </a:path>
              </a:pathLst>
            </a:custGeom>
            <a:solidFill>
              <a:srgbClr val="FFFFFF">
                <a:alpha val="0"/>
              </a:srgbClr>
            </a:solidFill>
          </p:spPr>
        </p:sp>
      </p:grpSp>
      <p:sp>
        <p:nvSpPr>
          <p:cNvPr name="TextBox 35" id="35"/>
          <p:cNvSpPr txBox="true"/>
          <p:nvPr/>
        </p:nvSpPr>
        <p:spPr>
          <a:xfrm rot="0">
            <a:off x="1187797" y="6005364"/>
            <a:ext cx="5053756"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2</a:t>
            </a:r>
          </a:p>
        </p:txBody>
      </p:sp>
      <p:sp>
        <p:nvSpPr>
          <p:cNvPr name="TextBox 36" id="36"/>
          <p:cNvSpPr txBox="true"/>
          <p:nvPr/>
        </p:nvSpPr>
        <p:spPr>
          <a:xfrm rot="0">
            <a:off x="6619577" y="6005364"/>
            <a:ext cx="5048994"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4</a:t>
            </a:r>
          </a:p>
        </p:txBody>
      </p:sp>
      <p:sp>
        <p:nvSpPr>
          <p:cNvPr name="TextBox 37" id="37"/>
          <p:cNvSpPr txBox="true"/>
          <p:nvPr/>
        </p:nvSpPr>
        <p:spPr>
          <a:xfrm rot="0">
            <a:off x="12046595" y="6005364"/>
            <a:ext cx="5053756"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5</a:t>
            </a:r>
          </a:p>
        </p:txBody>
      </p:sp>
      <p:grpSp>
        <p:nvGrpSpPr>
          <p:cNvPr name="Group 38" id="38"/>
          <p:cNvGrpSpPr/>
          <p:nvPr/>
        </p:nvGrpSpPr>
        <p:grpSpPr>
          <a:xfrm rot="0">
            <a:off x="1001762" y="6477149"/>
            <a:ext cx="16282839" cy="534591"/>
            <a:chOff x="0" y="0"/>
            <a:chExt cx="21710452" cy="712788"/>
          </a:xfrm>
        </p:grpSpPr>
        <p:sp>
          <p:nvSpPr>
            <p:cNvPr name="Freeform 39" id="39"/>
            <p:cNvSpPr/>
            <p:nvPr/>
          </p:nvSpPr>
          <p:spPr>
            <a:xfrm flipH="false" flipV="false" rot="0">
              <a:off x="0" y="0"/>
              <a:ext cx="21710396" cy="712851"/>
            </a:xfrm>
            <a:custGeom>
              <a:avLst/>
              <a:gdLst/>
              <a:ahLst/>
              <a:cxnLst/>
              <a:rect r="r" b="b" t="t" l="l"/>
              <a:pathLst>
                <a:path h="712851" w="21710396">
                  <a:moveTo>
                    <a:pt x="0" y="0"/>
                  </a:moveTo>
                  <a:lnTo>
                    <a:pt x="21710396" y="0"/>
                  </a:lnTo>
                  <a:lnTo>
                    <a:pt x="21710396" y="712851"/>
                  </a:lnTo>
                  <a:lnTo>
                    <a:pt x="0" y="712851"/>
                  </a:lnTo>
                  <a:close/>
                </a:path>
              </a:pathLst>
            </a:custGeom>
            <a:solidFill>
              <a:srgbClr val="000000">
                <a:alpha val="0"/>
              </a:srgbClr>
            </a:solidFill>
          </p:spPr>
        </p:sp>
      </p:grpSp>
      <p:sp>
        <p:nvSpPr>
          <p:cNvPr name="TextBox 40" id="40"/>
          <p:cNvSpPr txBox="true"/>
          <p:nvPr/>
        </p:nvSpPr>
        <p:spPr>
          <a:xfrm rot="0">
            <a:off x="1187797" y="6539954"/>
            <a:ext cx="5053756"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2</a:t>
            </a:r>
          </a:p>
        </p:txBody>
      </p:sp>
      <p:sp>
        <p:nvSpPr>
          <p:cNvPr name="TextBox 41" id="41"/>
          <p:cNvSpPr txBox="true"/>
          <p:nvPr/>
        </p:nvSpPr>
        <p:spPr>
          <a:xfrm rot="0">
            <a:off x="6619577" y="6539954"/>
            <a:ext cx="5048994"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6</a:t>
            </a:r>
          </a:p>
        </p:txBody>
      </p:sp>
      <p:sp>
        <p:nvSpPr>
          <p:cNvPr name="TextBox 42" id="42"/>
          <p:cNvSpPr txBox="true"/>
          <p:nvPr/>
        </p:nvSpPr>
        <p:spPr>
          <a:xfrm rot="0">
            <a:off x="12046595" y="6539954"/>
            <a:ext cx="5053756"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14</a:t>
            </a:r>
          </a:p>
        </p:txBody>
      </p:sp>
      <p:grpSp>
        <p:nvGrpSpPr>
          <p:cNvPr name="Group 43" id="43"/>
          <p:cNvGrpSpPr/>
          <p:nvPr/>
        </p:nvGrpSpPr>
        <p:grpSpPr>
          <a:xfrm rot="0">
            <a:off x="1001762" y="7011740"/>
            <a:ext cx="16282839" cy="534591"/>
            <a:chOff x="0" y="0"/>
            <a:chExt cx="21710452" cy="712788"/>
          </a:xfrm>
        </p:grpSpPr>
        <p:sp>
          <p:nvSpPr>
            <p:cNvPr name="Freeform 44" id="44"/>
            <p:cNvSpPr/>
            <p:nvPr/>
          </p:nvSpPr>
          <p:spPr>
            <a:xfrm flipH="false" flipV="false" rot="0">
              <a:off x="0" y="0"/>
              <a:ext cx="21710396" cy="712851"/>
            </a:xfrm>
            <a:custGeom>
              <a:avLst/>
              <a:gdLst/>
              <a:ahLst/>
              <a:cxnLst/>
              <a:rect r="r" b="b" t="t" l="l"/>
              <a:pathLst>
                <a:path h="712851" w="21710396">
                  <a:moveTo>
                    <a:pt x="0" y="0"/>
                  </a:moveTo>
                  <a:lnTo>
                    <a:pt x="21710396" y="0"/>
                  </a:lnTo>
                  <a:lnTo>
                    <a:pt x="21710396" y="712851"/>
                  </a:lnTo>
                  <a:lnTo>
                    <a:pt x="0" y="712851"/>
                  </a:lnTo>
                  <a:close/>
                </a:path>
              </a:pathLst>
            </a:custGeom>
            <a:solidFill>
              <a:srgbClr val="FFFFFF">
                <a:alpha val="0"/>
              </a:srgbClr>
            </a:solidFill>
          </p:spPr>
        </p:sp>
      </p:grpSp>
      <p:sp>
        <p:nvSpPr>
          <p:cNvPr name="TextBox 45" id="45"/>
          <p:cNvSpPr txBox="true"/>
          <p:nvPr/>
        </p:nvSpPr>
        <p:spPr>
          <a:xfrm rot="0">
            <a:off x="1187797" y="7074545"/>
            <a:ext cx="5053756"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3</a:t>
            </a:r>
          </a:p>
        </p:txBody>
      </p:sp>
      <p:sp>
        <p:nvSpPr>
          <p:cNvPr name="TextBox 46" id="46"/>
          <p:cNvSpPr txBox="true"/>
          <p:nvPr/>
        </p:nvSpPr>
        <p:spPr>
          <a:xfrm rot="0">
            <a:off x="6619577" y="7074545"/>
            <a:ext cx="5048994"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5</a:t>
            </a:r>
          </a:p>
        </p:txBody>
      </p:sp>
      <p:sp>
        <p:nvSpPr>
          <p:cNvPr name="TextBox 47" id="47"/>
          <p:cNvSpPr txBox="true"/>
          <p:nvPr/>
        </p:nvSpPr>
        <p:spPr>
          <a:xfrm rot="0">
            <a:off x="12046595" y="7074545"/>
            <a:ext cx="5053756"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6</a:t>
            </a:r>
          </a:p>
        </p:txBody>
      </p:sp>
      <p:grpSp>
        <p:nvGrpSpPr>
          <p:cNvPr name="Group 48" id="48"/>
          <p:cNvGrpSpPr/>
          <p:nvPr/>
        </p:nvGrpSpPr>
        <p:grpSpPr>
          <a:xfrm rot="0">
            <a:off x="1001762" y="7546330"/>
            <a:ext cx="16282839" cy="534591"/>
            <a:chOff x="0" y="0"/>
            <a:chExt cx="21710452" cy="712788"/>
          </a:xfrm>
        </p:grpSpPr>
        <p:sp>
          <p:nvSpPr>
            <p:cNvPr name="Freeform 49" id="49"/>
            <p:cNvSpPr/>
            <p:nvPr/>
          </p:nvSpPr>
          <p:spPr>
            <a:xfrm flipH="false" flipV="false" rot="0">
              <a:off x="0" y="0"/>
              <a:ext cx="21710396" cy="712851"/>
            </a:xfrm>
            <a:custGeom>
              <a:avLst/>
              <a:gdLst/>
              <a:ahLst/>
              <a:cxnLst/>
              <a:rect r="r" b="b" t="t" l="l"/>
              <a:pathLst>
                <a:path h="712851" w="21710396">
                  <a:moveTo>
                    <a:pt x="0" y="0"/>
                  </a:moveTo>
                  <a:lnTo>
                    <a:pt x="21710396" y="0"/>
                  </a:lnTo>
                  <a:lnTo>
                    <a:pt x="21710396" y="712851"/>
                  </a:lnTo>
                  <a:lnTo>
                    <a:pt x="0" y="712851"/>
                  </a:lnTo>
                  <a:close/>
                </a:path>
              </a:pathLst>
            </a:custGeom>
            <a:solidFill>
              <a:srgbClr val="000000">
                <a:alpha val="0"/>
              </a:srgbClr>
            </a:solidFill>
          </p:spPr>
        </p:sp>
      </p:grpSp>
      <p:sp>
        <p:nvSpPr>
          <p:cNvPr name="TextBox 50" id="50"/>
          <p:cNvSpPr txBox="true"/>
          <p:nvPr/>
        </p:nvSpPr>
        <p:spPr>
          <a:xfrm rot="0">
            <a:off x="1187797" y="7609135"/>
            <a:ext cx="5053756"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4</a:t>
            </a:r>
          </a:p>
        </p:txBody>
      </p:sp>
      <p:sp>
        <p:nvSpPr>
          <p:cNvPr name="TextBox 51" id="51"/>
          <p:cNvSpPr txBox="true"/>
          <p:nvPr/>
        </p:nvSpPr>
        <p:spPr>
          <a:xfrm rot="0">
            <a:off x="6619577" y="7609135"/>
            <a:ext cx="5048994"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5</a:t>
            </a:r>
          </a:p>
        </p:txBody>
      </p:sp>
      <p:sp>
        <p:nvSpPr>
          <p:cNvPr name="TextBox 52" id="52"/>
          <p:cNvSpPr txBox="true"/>
          <p:nvPr/>
        </p:nvSpPr>
        <p:spPr>
          <a:xfrm rot="0">
            <a:off x="12046595" y="7609135"/>
            <a:ext cx="5053756"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4</a:t>
            </a:r>
          </a:p>
        </p:txBody>
      </p:sp>
      <p:grpSp>
        <p:nvGrpSpPr>
          <p:cNvPr name="Group 53" id="53"/>
          <p:cNvGrpSpPr/>
          <p:nvPr/>
        </p:nvGrpSpPr>
        <p:grpSpPr>
          <a:xfrm rot="0">
            <a:off x="1001762" y="8080921"/>
            <a:ext cx="16282839" cy="534591"/>
            <a:chOff x="0" y="0"/>
            <a:chExt cx="21710452" cy="712788"/>
          </a:xfrm>
        </p:grpSpPr>
        <p:sp>
          <p:nvSpPr>
            <p:cNvPr name="Freeform 54" id="54"/>
            <p:cNvSpPr/>
            <p:nvPr/>
          </p:nvSpPr>
          <p:spPr>
            <a:xfrm flipH="false" flipV="false" rot="0">
              <a:off x="0" y="0"/>
              <a:ext cx="21710396" cy="712851"/>
            </a:xfrm>
            <a:custGeom>
              <a:avLst/>
              <a:gdLst/>
              <a:ahLst/>
              <a:cxnLst/>
              <a:rect r="r" b="b" t="t" l="l"/>
              <a:pathLst>
                <a:path h="712851" w="21710396">
                  <a:moveTo>
                    <a:pt x="0" y="0"/>
                  </a:moveTo>
                  <a:lnTo>
                    <a:pt x="21710396" y="0"/>
                  </a:lnTo>
                  <a:lnTo>
                    <a:pt x="21710396" y="712851"/>
                  </a:lnTo>
                  <a:lnTo>
                    <a:pt x="0" y="712851"/>
                  </a:lnTo>
                  <a:close/>
                </a:path>
              </a:pathLst>
            </a:custGeom>
            <a:solidFill>
              <a:srgbClr val="FFFFFF">
                <a:alpha val="0"/>
              </a:srgbClr>
            </a:solidFill>
          </p:spPr>
        </p:sp>
      </p:grpSp>
      <p:sp>
        <p:nvSpPr>
          <p:cNvPr name="TextBox 55" id="55"/>
          <p:cNvSpPr txBox="true"/>
          <p:nvPr/>
        </p:nvSpPr>
        <p:spPr>
          <a:xfrm rot="0">
            <a:off x="1187797" y="8143726"/>
            <a:ext cx="5053756"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4</a:t>
            </a:r>
          </a:p>
        </p:txBody>
      </p:sp>
      <p:sp>
        <p:nvSpPr>
          <p:cNvPr name="TextBox 56" id="56"/>
          <p:cNvSpPr txBox="true"/>
          <p:nvPr/>
        </p:nvSpPr>
        <p:spPr>
          <a:xfrm rot="0">
            <a:off x="6619577" y="8143726"/>
            <a:ext cx="5048994"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6</a:t>
            </a:r>
          </a:p>
        </p:txBody>
      </p:sp>
      <p:sp>
        <p:nvSpPr>
          <p:cNvPr name="TextBox 57" id="57"/>
          <p:cNvSpPr txBox="true"/>
          <p:nvPr/>
        </p:nvSpPr>
        <p:spPr>
          <a:xfrm rot="0">
            <a:off x="12046595" y="8143726"/>
            <a:ext cx="5053756"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4</a:t>
            </a:r>
          </a:p>
        </p:txBody>
      </p:sp>
      <p:grpSp>
        <p:nvGrpSpPr>
          <p:cNvPr name="Group 58" id="58"/>
          <p:cNvGrpSpPr/>
          <p:nvPr/>
        </p:nvGrpSpPr>
        <p:grpSpPr>
          <a:xfrm rot="0">
            <a:off x="1001762" y="8615511"/>
            <a:ext cx="16282839" cy="534591"/>
            <a:chOff x="0" y="0"/>
            <a:chExt cx="21710452" cy="712788"/>
          </a:xfrm>
        </p:grpSpPr>
        <p:sp>
          <p:nvSpPr>
            <p:cNvPr name="Freeform 59" id="59"/>
            <p:cNvSpPr/>
            <p:nvPr/>
          </p:nvSpPr>
          <p:spPr>
            <a:xfrm flipH="false" flipV="false" rot="0">
              <a:off x="0" y="0"/>
              <a:ext cx="21710396" cy="712851"/>
            </a:xfrm>
            <a:custGeom>
              <a:avLst/>
              <a:gdLst/>
              <a:ahLst/>
              <a:cxnLst/>
              <a:rect r="r" b="b" t="t" l="l"/>
              <a:pathLst>
                <a:path h="712851" w="21710396">
                  <a:moveTo>
                    <a:pt x="0" y="0"/>
                  </a:moveTo>
                  <a:lnTo>
                    <a:pt x="21710396" y="0"/>
                  </a:lnTo>
                  <a:lnTo>
                    <a:pt x="21710396" y="712851"/>
                  </a:lnTo>
                  <a:lnTo>
                    <a:pt x="0" y="712851"/>
                  </a:lnTo>
                  <a:close/>
                </a:path>
              </a:pathLst>
            </a:custGeom>
            <a:solidFill>
              <a:srgbClr val="000000">
                <a:alpha val="0"/>
              </a:srgbClr>
            </a:solidFill>
          </p:spPr>
        </p:sp>
      </p:grpSp>
      <p:sp>
        <p:nvSpPr>
          <p:cNvPr name="TextBox 60" id="60"/>
          <p:cNvSpPr txBox="true"/>
          <p:nvPr/>
        </p:nvSpPr>
        <p:spPr>
          <a:xfrm rot="0">
            <a:off x="1187797" y="8678316"/>
            <a:ext cx="5053756"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5</a:t>
            </a:r>
          </a:p>
        </p:txBody>
      </p:sp>
      <p:sp>
        <p:nvSpPr>
          <p:cNvPr name="TextBox 61" id="61"/>
          <p:cNvSpPr txBox="true"/>
          <p:nvPr/>
        </p:nvSpPr>
        <p:spPr>
          <a:xfrm rot="0">
            <a:off x="6619577" y="8678316"/>
            <a:ext cx="5048994"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6</a:t>
            </a:r>
          </a:p>
        </p:txBody>
      </p:sp>
      <p:sp>
        <p:nvSpPr>
          <p:cNvPr name="TextBox 62" id="62"/>
          <p:cNvSpPr txBox="true"/>
          <p:nvPr/>
        </p:nvSpPr>
        <p:spPr>
          <a:xfrm rot="0">
            <a:off x="12046595" y="8678316"/>
            <a:ext cx="5053756" cy="351830"/>
          </a:xfrm>
          <a:prstGeom prst="rect">
            <a:avLst/>
          </a:prstGeom>
        </p:spPr>
        <p:txBody>
          <a:bodyPr anchor="t" rtlCol="false" tIns="0" lIns="0" bIns="0" rIns="0">
            <a:spAutoFit/>
          </a:bodyPr>
          <a:lstStyle/>
          <a:p>
            <a:pPr algn="l">
              <a:lnSpc>
                <a:spcPts val="2312"/>
              </a:lnSpc>
            </a:pPr>
            <a:r>
              <a:rPr lang="en-US" sz="1437">
                <a:solidFill>
                  <a:srgbClr val="49495A"/>
                </a:solidFill>
                <a:latin typeface="Open Sans"/>
                <a:ea typeface="Open Sans"/>
                <a:cs typeface="Open Sans"/>
                <a:sym typeface="Open Sans"/>
              </a:rPr>
              <a:t>7</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4F0FF"/>
            </a:solidFill>
          </p:spPr>
        </p:sp>
      </p:grpSp>
      <p:grpSp>
        <p:nvGrpSpPr>
          <p:cNvPr name="Group 4" id="4"/>
          <p:cNvGrpSpPr/>
          <p:nvPr/>
        </p:nvGrpSpPr>
        <p:grpSpPr>
          <a:xfrm rot="0">
            <a:off x="16049019" y="9686925"/>
            <a:ext cx="2153256" cy="514350"/>
            <a:chOff x="0" y="0"/>
            <a:chExt cx="2871008" cy="685800"/>
          </a:xfrm>
        </p:grpSpPr>
        <p:sp>
          <p:nvSpPr>
            <p:cNvPr name="Freeform 5" id="5" descr="preencoded.png">
              <a:hlinkClick r:id="rId2"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3"/>
              <a:stretch>
                <a:fillRect l="0" t="0" r="-1" b="0"/>
              </a:stretch>
            </a:blipFill>
          </p:spPr>
        </p:sp>
      </p:grpSp>
      <p:sp>
        <p:nvSpPr>
          <p:cNvPr name="TextBox 6" id="6"/>
          <p:cNvSpPr txBox="true"/>
          <p:nvPr/>
        </p:nvSpPr>
        <p:spPr>
          <a:xfrm rot="0">
            <a:off x="992238" y="3438227"/>
            <a:ext cx="16303526"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Vấn đề tuyến đường ngắn nhất của Gorman được xem như bài toán trung chuyển với:</a:t>
            </a:r>
          </a:p>
        </p:txBody>
      </p:sp>
      <p:sp>
        <p:nvSpPr>
          <p:cNvPr name="TextBox 7" id="7"/>
          <p:cNvSpPr txBox="true"/>
          <p:nvPr/>
        </p:nvSpPr>
        <p:spPr>
          <a:xfrm rot="0">
            <a:off x="992238" y="4146947"/>
            <a:ext cx="16303526" cy="539354"/>
          </a:xfrm>
          <a:prstGeom prst="rect">
            <a:avLst/>
          </a:prstGeom>
        </p:spPr>
        <p:txBody>
          <a:bodyPr anchor="t" rtlCol="false" tIns="0" lIns="0" bIns="0" rIns="0">
            <a:spAutoFit/>
          </a:bodyPr>
          <a:lstStyle/>
          <a:p>
            <a:pPr algn="l" marL="329902" indent="-164951" lvl="1">
              <a:lnSpc>
                <a:spcPts val="3562"/>
              </a:lnSpc>
              <a:buFont typeface="Arial"/>
              <a:buChar char="•"/>
            </a:pPr>
            <a:r>
              <a:rPr lang="en-US" sz="2187">
                <a:solidFill>
                  <a:srgbClr val="49495A"/>
                </a:solidFill>
                <a:latin typeface="Open Sans"/>
                <a:ea typeface="Open Sans"/>
                <a:cs typeface="Open Sans"/>
                <a:sym typeface="Open Sans"/>
              </a:rPr>
              <a:t>Một điểm ban đầu ( node1).</a:t>
            </a:r>
          </a:p>
        </p:txBody>
      </p:sp>
      <p:sp>
        <p:nvSpPr>
          <p:cNvPr name="TextBox 8" id="8"/>
          <p:cNvSpPr txBox="true"/>
          <p:nvPr/>
        </p:nvSpPr>
        <p:spPr>
          <a:xfrm rot="0">
            <a:off x="992238" y="4699695"/>
            <a:ext cx="16303526" cy="539354"/>
          </a:xfrm>
          <a:prstGeom prst="rect">
            <a:avLst/>
          </a:prstGeom>
        </p:spPr>
        <p:txBody>
          <a:bodyPr anchor="t" rtlCol="false" tIns="0" lIns="0" bIns="0" rIns="0">
            <a:spAutoFit/>
          </a:bodyPr>
          <a:lstStyle/>
          <a:p>
            <a:pPr algn="l" marL="329902" indent="-164951" lvl="1">
              <a:lnSpc>
                <a:spcPts val="3562"/>
              </a:lnSpc>
              <a:buFont typeface="Arial"/>
              <a:buChar char="•"/>
            </a:pPr>
            <a:r>
              <a:rPr lang="en-US" sz="2187">
                <a:solidFill>
                  <a:srgbClr val="49495A"/>
                </a:solidFill>
                <a:latin typeface="Open Sans"/>
                <a:ea typeface="Open Sans"/>
                <a:cs typeface="Open Sans"/>
                <a:sym typeface="Open Sans"/>
              </a:rPr>
              <a:t>Một điểm đến (node 6).</a:t>
            </a:r>
          </a:p>
        </p:txBody>
      </p:sp>
      <p:sp>
        <p:nvSpPr>
          <p:cNvPr name="TextBox 9" id="9"/>
          <p:cNvSpPr txBox="true"/>
          <p:nvPr/>
        </p:nvSpPr>
        <p:spPr>
          <a:xfrm rot="0">
            <a:off x="992238" y="5252443"/>
            <a:ext cx="16303526" cy="539354"/>
          </a:xfrm>
          <a:prstGeom prst="rect">
            <a:avLst/>
          </a:prstGeom>
        </p:spPr>
        <p:txBody>
          <a:bodyPr anchor="t" rtlCol="false" tIns="0" lIns="0" bIns="0" rIns="0">
            <a:spAutoFit/>
          </a:bodyPr>
          <a:lstStyle/>
          <a:p>
            <a:pPr algn="l" marL="329902" indent="-164951" lvl="1">
              <a:lnSpc>
                <a:spcPts val="3562"/>
              </a:lnSpc>
              <a:buFont typeface="Arial"/>
              <a:buChar char="•"/>
            </a:pPr>
            <a:r>
              <a:rPr lang="en-US" sz="2187">
                <a:solidFill>
                  <a:srgbClr val="49495A"/>
                </a:solidFill>
                <a:latin typeface="Open Sans"/>
                <a:ea typeface="Open Sans"/>
                <a:cs typeface="Open Sans"/>
                <a:sym typeface="Open Sans"/>
              </a:rPr>
              <a:t>Bốn điểm trung gian ( nodes 2, 3, 4, 5).</a:t>
            </a:r>
          </a:p>
        </p:txBody>
      </p:sp>
      <p:sp>
        <p:nvSpPr>
          <p:cNvPr name="TextBox 10" id="10"/>
          <p:cNvSpPr txBox="true"/>
          <p:nvPr/>
        </p:nvSpPr>
        <p:spPr>
          <a:xfrm rot="0">
            <a:off x="992238" y="6025009"/>
            <a:ext cx="16303526" cy="992981"/>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Hệ thống về vấn đề tuyến đường ngắn nhất của công ty Gorman được thể hiện ở hình 10.13. Mũi tên được thêm vào để chỉ hướng di chuyển- đi ra ở điểm bắt đầu và đi vào ở điểm đến</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4F0FF"/>
            </a:solidFill>
          </p:spPr>
        </p:sp>
      </p:grpSp>
      <p:grpSp>
        <p:nvGrpSpPr>
          <p:cNvPr name="Group 4" id="4"/>
          <p:cNvGrpSpPr/>
          <p:nvPr/>
        </p:nvGrpSpPr>
        <p:grpSpPr>
          <a:xfrm rot="0">
            <a:off x="16049019" y="9686925"/>
            <a:ext cx="2153256" cy="514350"/>
            <a:chOff x="0" y="0"/>
            <a:chExt cx="2871008" cy="685800"/>
          </a:xfrm>
        </p:grpSpPr>
        <p:sp>
          <p:nvSpPr>
            <p:cNvPr name="Freeform 5" id="5" descr="preencoded.png">
              <a:hlinkClick r:id="rId2"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3"/>
              <a:stretch>
                <a:fillRect l="0" t="0" r="-1" b="0"/>
              </a:stretch>
            </a:blipFill>
          </p:spPr>
        </p:sp>
      </p:grpSp>
      <p:sp>
        <p:nvSpPr>
          <p:cNvPr name="TextBox 6" id="6"/>
          <p:cNvSpPr txBox="true"/>
          <p:nvPr/>
        </p:nvSpPr>
        <p:spPr>
          <a:xfrm rot="0">
            <a:off x="992238" y="1588591"/>
            <a:ext cx="16303526"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Hệ thống trung chuyển cho vấn đề tuyến đường ngắn nhất của Gorman</a:t>
            </a:r>
          </a:p>
        </p:txBody>
      </p:sp>
      <p:sp>
        <p:nvSpPr>
          <p:cNvPr name="TextBox 7" id="7"/>
          <p:cNvSpPr txBox="true"/>
          <p:nvPr/>
        </p:nvSpPr>
        <p:spPr>
          <a:xfrm rot="0">
            <a:off x="992238" y="2361159"/>
            <a:ext cx="16303526"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Nodes: 1, 2, 3, 4, 5, 6</a:t>
            </a:r>
          </a:p>
        </p:txBody>
      </p:sp>
      <p:sp>
        <p:nvSpPr>
          <p:cNvPr name="TextBox 8" id="8"/>
          <p:cNvSpPr txBox="true"/>
          <p:nvPr/>
        </p:nvSpPr>
        <p:spPr>
          <a:xfrm rot="0">
            <a:off x="992238" y="3133725"/>
            <a:ext cx="16303526"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Connections (from -&gt; to, weight):</a:t>
            </a:r>
          </a:p>
        </p:txBody>
      </p:sp>
      <p:sp>
        <p:nvSpPr>
          <p:cNvPr name="TextBox 9" id="9"/>
          <p:cNvSpPr txBox="true"/>
          <p:nvPr/>
        </p:nvSpPr>
        <p:spPr>
          <a:xfrm rot="0">
            <a:off x="992238" y="3906291"/>
            <a:ext cx="16303526" cy="539354"/>
          </a:xfrm>
          <a:prstGeom prst="rect">
            <a:avLst/>
          </a:prstGeom>
        </p:spPr>
        <p:txBody>
          <a:bodyPr anchor="t" rtlCol="false" tIns="0" lIns="0" bIns="0" rIns="0">
            <a:spAutoFit/>
          </a:bodyPr>
          <a:lstStyle/>
          <a:p>
            <a:pPr algn="l" marL="329902" indent="-164951" lvl="1">
              <a:lnSpc>
                <a:spcPts val="3562"/>
              </a:lnSpc>
              <a:buFont typeface="Arial"/>
              <a:buChar char="•"/>
            </a:pPr>
            <a:r>
              <a:rPr lang="en-US" sz="2187">
                <a:solidFill>
                  <a:srgbClr val="49495A"/>
                </a:solidFill>
                <a:latin typeface="Open Sans"/>
                <a:ea typeface="Open Sans"/>
                <a:cs typeface="Open Sans"/>
                <a:sym typeface="Open Sans"/>
              </a:rPr>
              <a:t>1 -&gt; 2 (25)</a:t>
            </a:r>
          </a:p>
        </p:txBody>
      </p:sp>
      <p:sp>
        <p:nvSpPr>
          <p:cNvPr name="TextBox 10" id="10"/>
          <p:cNvSpPr txBox="true"/>
          <p:nvPr/>
        </p:nvSpPr>
        <p:spPr>
          <a:xfrm rot="0">
            <a:off x="992238" y="4459040"/>
            <a:ext cx="16303526" cy="539354"/>
          </a:xfrm>
          <a:prstGeom prst="rect">
            <a:avLst/>
          </a:prstGeom>
        </p:spPr>
        <p:txBody>
          <a:bodyPr anchor="t" rtlCol="false" tIns="0" lIns="0" bIns="0" rIns="0">
            <a:spAutoFit/>
          </a:bodyPr>
          <a:lstStyle/>
          <a:p>
            <a:pPr algn="l" marL="329902" indent="-164951" lvl="1">
              <a:lnSpc>
                <a:spcPts val="3562"/>
              </a:lnSpc>
              <a:buFont typeface="Arial"/>
              <a:buChar char="•"/>
            </a:pPr>
            <a:r>
              <a:rPr lang="en-US" sz="2187">
                <a:solidFill>
                  <a:srgbClr val="49495A"/>
                </a:solidFill>
                <a:latin typeface="Open Sans"/>
                <a:ea typeface="Open Sans"/>
                <a:cs typeface="Open Sans"/>
                <a:sym typeface="Open Sans"/>
              </a:rPr>
              <a:t>1 -&gt; 3 (20)</a:t>
            </a:r>
          </a:p>
        </p:txBody>
      </p:sp>
      <p:sp>
        <p:nvSpPr>
          <p:cNvPr name="TextBox 11" id="11"/>
          <p:cNvSpPr txBox="true"/>
          <p:nvPr/>
        </p:nvSpPr>
        <p:spPr>
          <a:xfrm rot="0">
            <a:off x="992238" y="5011787"/>
            <a:ext cx="16303526" cy="539354"/>
          </a:xfrm>
          <a:prstGeom prst="rect">
            <a:avLst/>
          </a:prstGeom>
        </p:spPr>
        <p:txBody>
          <a:bodyPr anchor="t" rtlCol="false" tIns="0" lIns="0" bIns="0" rIns="0">
            <a:spAutoFit/>
          </a:bodyPr>
          <a:lstStyle/>
          <a:p>
            <a:pPr algn="l" marL="329902" indent="-164951" lvl="1">
              <a:lnSpc>
                <a:spcPts val="3562"/>
              </a:lnSpc>
              <a:buFont typeface="Arial"/>
              <a:buChar char="•"/>
            </a:pPr>
            <a:r>
              <a:rPr lang="en-US" sz="2187">
                <a:solidFill>
                  <a:srgbClr val="49495A"/>
                </a:solidFill>
                <a:latin typeface="Open Sans"/>
                <a:ea typeface="Open Sans"/>
                <a:cs typeface="Open Sans"/>
                <a:sym typeface="Open Sans"/>
              </a:rPr>
              <a:t>2 -&gt; 4 (5)</a:t>
            </a:r>
          </a:p>
        </p:txBody>
      </p:sp>
      <p:sp>
        <p:nvSpPr>
          <p:cNvPr name="TextBox 12" id="12"/>
          <p:cNvSpPr txBox="true"/>
          <p:nvPr/>
        </p:nvSpPr>
        <p:spPr>
          <a:xfrm rot="0">
            <a:off x="992238" y="5564535"/>
            <a:ext cx="16303526" cy="539354"/>
          </a:xfrm>
          <a:prstGeom prst="rect">
            <a:avLst/>
          </a:prstGeom>
        </p:spPr>
        <p:txBody>
          <a:bodyPr anchor="t" rtlCol="false" tIns="0" lIns="0" bIns="0" rIns="0">
            <a:spAutoFit/>
          </a:bodyPr>
          <a:lstStyle/>
          <a:p>
            <a:pPr algn="l" marL="329902" indent="-164951" lvl="1">
              <a:lnSpc>
                <a:spcPts val="3562"/>
              </a:lnSpc>
              <a:buFont typeface="Arial"/>
              <a:buChar char="•"/>
            </a:pPr>
            <a:r>
              <a:rPr lang="en-US" sz="2187">
                <a:solidFill>
                  <a:srgbClr val="49495A"/>
                </a:solidFill>
                <a:latin typeface="Open Sans"/>
                <a:ea typeface="Open Sans"/>
                <a:cs typeface="Open Sans"/>
                <a:sym typeface="Open Sans"/>
              </a:rPr>
              <a:t>2 -&gt; 6 (14)</a:t>
            </a:r>
          </a:p>
        </p:txBody>
      </p:sp>
      <p:sp>
        <p:nvSpPr>
          <p:cNvPr name="TextBox 13" id="13"/>
          <p:cNvSpPr txBox="true"/>
          <p:nvPr/>
        </p:nvSpPr>
        <p:spPr>
          <a:xfrm rot="0">
            <a:off x="992238" y="6117282"/>
            <a:ext cx="16303526" cy="539354"/>
          </a:xfrm>
          <a:prstGeom prst="rect">
            <a:avLst/>
          </a:prstGeom>
        </p:spPr>
        <p:txBody>
          <a:bodyPr anchor="t" rtlCol="false" tIns="0" lIns="0" bIns="0" rIns="0">
            <a:spAutoFit/>
          </a:bodyPr>
          <a:lstStyle/>
          <a:p>
            <a:pPr algn="l" marL="329902" indent="-164951" lvl="1">
              <a:lnSpc>
                <a:spcPts val="3562"/>
              </a:lnSpc>
              <a:buFont typeface="Arial"/>
              <a:buChar char="•"/>
            </a:pPr>
            <a:r>
              <a:rPr lang="en-US" sz="2187">
                <a:solidFill>
                  <a:srgbClr val="49495A"/>
                </a:solidFill>
                <a:latin typeface="Open Sans"/>
                <a:ea typeface="Open Sans"/>
                <a:cs typeface="Open Sans"/>
                <a:sym typeface="Open Sans"/>
              </a:rPr>
              <a:t>3 -&gt; 2 (3)</a:t>
            </a:r>
          </a:p>
        </p:txBody>
      </p:sp>
      <p:sp>
        <p:nvSpPr>
          <p:cNvPr name="TextBox 14" id="14"/>
          <p:cNvSpPr txBox="true"/>
          <p:nvPr/>
        </p:nvSpPr>
        <p:spPr>
          <a:xfrm rot="0">
            <a:off x="992238" y="6670030"/>
            <a:ext cx="16303526" cy="539354"/>
          </a:xfrm>
          <a:prstGeom prst="rect">
            <a:avLst/>
          </a:prstGeom>
        </p:spPr>
        <p:txBody>
          <a:bodyPr anchor="t" rtlCol="false" tIns="0" lIns="0" bIns="0" rIns="0">
            <a:spAutoFit/>
          </a:bodyPr>
          <a:lstStyle/>
          <a:p>
            <a:pPr algn="l" marL="329902" indent="-164951" lvl="1">
              <a:lnSpc>
                <a:spcPts val="3562"/>
              </a:lnSpc>
              <a:buFont typeface="Arial"/>
              <a:buChar char="•"/>
            </a:pPr>
            <a:r>
              <a:rPr lang="en-US" sz="2187">
                <a:solidFill>
                  <a:srgbClr val="49495A"/>
                </a:solidFill>
                <a:latin typeface="Open Sans"/>
                <a:ea typeface="Open Sans"/>
                <a:cs typeface="Open Sans"/>
                <a:sym typeface="Open Sans"/>
              </a:rPr>
              <a:t>3 -&gt; 5 (6)</a:t>
            </a:r>
          </a:p>
        </p:txBody>
      </p:sp>
      <p:sp>
        <p:nvSpPr>
          <p:cNvPr name="TextBox 15" id="15"/>
          <p:cNvSpPr txBox="true"/>
          <p:nvPr/>
        </p:nvSpPr>
        <p:spPr>
          <a:xfrm rot="0">
            <a:off x="992238" y="7222777"/>
            <a:ext cx="16303526" cy="539354"/>
          </a:xfrm>
          <a:prstGeom prst="rect">
            <a:avLst/>
          </a:prstGeom>
        </p:spPr>
        <p:txBody>
          <a:bodyPr anchor="t" rtlCol="false" tIns="0" lIns="0" bIns="0" rIns="0">
            <a:spAutoFit/>
          </a:bodyPr>
          <a:lstStyle/>
          <a:p>
            <a:pPr algn="l" marL="329902" indent="-164951" lvl="1">
              <a:lnSpc>
                <a:spcPts val="3562"/>
              </a:lnSpc>
              <a:buFont typeface="Arial"/>
              <a:buChar char="•"/>
            </a:pPr>
            <a:r>
              <a:rPr lang="en-US" sz="2187">
                <a:solidFill>
                  <a:srgbClr val="49495A"/>
                </a:solidFill>
                <a:latin typeface="Open Sans"/>
                <a:ea typeface="Open Sans"/>
                <a:cs typeface="Open Sans"/>
                <a:sym typeface="Open Sans"/>
              </a:rPr>
              <a:t>4 -&gt; 5 (4)</a:t>
            </a:r>
          </a:p>
        </p:txBody>
      </p:sp>
      <p:sp>
        <p:nvSpPr>
          <p:cNvPr name="TextBox 16" id="16"/>
          <p:cNvSpPr txBox="true"/>
          <p:nvPr/>
        </p:nvSpPr>
        <p:spPr>
          <a:xfrm rot="0">
            <a:off x="992238" y="7775525"/>
            <a:ext cx="16303526" cy="539354"/>
          </a:xfrm>
          <a:prstGeom prst="rect">
            <a:avLst/>
          </a:prstGeom>
        </p:spPr>
        <p:txBody>
          <a:bodyPr anchor="t" rtlCol="false" tIns="0" lIns="0" bIns="0" rIns="0">
            <a:spAutoFit/>
          </a:bodyPr>
          <a:lstStyle/>
          <a:p>
            <a:pPr algn="l" marL="329902" indent="-164951" lvl="1">
              <a:lnSpc>
                <a:spcPts val="3562"/>
              </a:lnSpc>
              <a:buFont typeface="Arial"/>
              <a:buChar char="•"/>
            </a:pPr>
            <a:r>
              <a:rPr lang="en-US" sz="2187">
                <a:solidFill>
                  <a:srgbClr val="49495A"/>
                </a:solidFill>
                <a:latin typeface="Open Sans"/>
                <a:ea typeface="Open Sans"/>
                <a:cs typeface="Open Sans"/>
                <a:sym typeface="Open Sans"/>
              </a:rPr>
              <a:t>4 -&gt; 6 (4)</a:t>
            </a:r>
          </a:p>
        </p:txBody>
      </p:sp>
      <p:sp>
        <p:nvSpPr>
          <p:cNvPr name="TextBox 17" id="17"/>
          <p:cNvSpPr txBox="true"/>
          <p:nvPr/>
        </p:nvSpPr>
        <p:spPr>
          <a:xfrm rot="0">
            <a:off x="992238" y="8328273"/>
            <a:ext cx="16303526" cy="539354"/>
          </a:xfrm>
          <a:prstGeom prst="rect">
            <a:avLst/>
          </a:prstGeom>
        </p:spPr>
        <p:txBody>
          <a:bodyPr anchor="t" rtlCol="false" tIns="0" lIns="0" bIns="0" rIns="0">
            <a:spAutoFit/>
          </a:bodyPr>
          <a:lstStyle/>
          <a:p>
            <a:pPr algn="l" marL="329902" indent="-164951" lvl="1">
              <a:lnSpc>
                <a:spcPts val="3562"/>
              </a:lnSpc>
              <a:buFont typeface="Arial"/>
              <a:buChar char="•"/>
            </a:pPr>
            <a:r>
              <a:rPr lang="en-US" sz="2187">
                <a:solidFill>
                  <a:srgbClr val="49495A"/>
                </a:solidFill>
                <a:latin typeface="Open Sans"/>
                <a:ea typeface="Open Sans"/>
                <a:cs typeface="Open Sans"/>
                <a:sym typeface="Open Sans"/>
              </a:rPr>
              <a:t>5 -&gt; 6 (7)</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4F0FF"/>
            </a:solidFill>
          </p:spPr>
        </p:sp>
      </p:grpSp>
      <p:grpSp>
        <p:nvGrpSpPr>
          <p:cNvPr name="Group 4" id="4"/>
          <p:cNvGrpSpPr/>
          <p:nvPr/>
        </p:nvGrpSpPr>
        <p:grpSpPr>
          <a:xfrm rot="0">
            <a:off x="-85725" y="2768735"/>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BFAFF"/>
            </a:solidFill>
          </p:spPr>
        </p:sp>
      </p:grpSp>
      <p:grpSp>
        <p:nvGrpSpPr>
          <p:cNvPr name="Group 6" id="6"/>
          <p:cNvGrpSpPr/>
          <p:nvPr/>
        </p:nvGrpSpPr>
        <p:grpSpPr>
          <a:xfrm rot="0">
            <a:off x="16049019" y="9686925"/>
            <a:ext cx="2153256" cy="514350"/>
            <a:chOff x="0" y="0"/>
            <a:chExt cx="2871008" cy="685800"/>
          </a:xfrm>
        </p:grpSpPr>
        <p:sp>
          <p:nvSpPr>
            <p:cNvPr name="Freeform 7" id="7" descr="preencoded.png">
              <a:hlinkClick r:id="rId2"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3"/>
              <a:stretch>
                <a:fillRect l="0" t="0" r="-1" b="0"/>
              </a:stretch>
            </a:blipFill>
          </p:spPr>
        </p:sp>
      </p:grpSp>
      <p:sp>
        <p:nvSpPr>
          <p:cNvPr name="TextBox 8" id="8"/>
          <p:cNvSpPr txBox="true"/>
          <p:nvPr/>
        </p:nvSpPr>
        <p:spPr>
          <a:xfrm rot="0">
            <a:off x="1028700" y="1000125"/>
            <a:ext cx="10439846" cy="914549"/>
          </a:xfrm>
          <a:prstGeom prst="rect">
            <a:avLst/>
          </a:prstGeom>
        </p:spPr>
        <p:txBody>
          <a:bodyPr anchor="t" rtlCol="false" tIns="0" lIns="0" bIns="0" rIns="0">
            <a:spAutoFit/>
          </a:bodyPr>
          <a:lstStyle/>
          <a:p>
            <a:pPr algn="l">
              <a:lnSpc>
                <a:spcPts val="6937"/>
              </a:lnSpc>
            </a:pPr>
            <a:r>
              <a:rPr lang="en-US" sz="5562">
                <a:solidFill>
                  <a:srgbClr val="403CCF"/>
                </a:solidFill>
                <a:latin typeface="Libre Baskerville"/>
                <a:ea typeface="Libre Baskerville"/>
                <a:cs typeface="Libre Baskerville"/>
                <a:sym typeface="Libre Baskerville"/>
              </a:rPr>
              <a:t>10.1 Mô hình chuỗi cung ứng</a:t>
            </a:r>
          </a:p>
        </p:txBody>
      </p:sp>
      <p:sp>
        <p:nvSpPr>
          <p:cNvPr name="TextBox 9" id="9"/>
          <p:cNvSpPr txBox="true"/>
          <p:nvPr/>
        </p:nvSpPr>
        <p:spPr>
          <a:xfrm rot="0">
            <a:off x="992238" y="3053952"/>
            <a:ext cx="7805886" cy="992981"/>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Chuỗi cung ứng: mô tả tập hợp tất cả các tài nguyên được kết nối liên quan đến sản phẩm phân phối một sản phẩm.</a:t>
            </a:r>
          </a:p>
        </p:txBody>
      </p:sp>
      <p:sp>
        <p:nvSpPr>
          <p:cNvPr name="TextBox 10" id="10"/>
          <p:cNvSpPr txBox="true"/>
          <p:nvPr/>
        </p:nvSpPr>
        <p:spPr>
          <a:xfrm rot="0">
            <a:off x="992238" y="4216301"/>
            <a:ext cx="7805886" cy="1900237"/>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Ví dụ: một chuỗi cung ứng cho xe ô tô có thể bao gồm: nhà sản xuất, nhà cung cấp phụ tùng ô tô, trung tâm phân phối, trung tâm lưu trữ phụ tùng ô tô, nhà máy lắp rắp và đại lý ô tô.</a:t>
            </a:r>
          </a:p>
        </p:txBody>
      </p:sp>
      <p:grpSp>
        <p:nvGrpSpPr>
          <p:cNvPr name="Group 11" id="11"/>
          <p:cNvGrpSpPr/>
          <p:nvPr/>
        </p:nvGrpSpPr>
        <p:grpSpPr>
          <a:xfrm rot="0">
            <a:off x="9499401" y="3203525"/>
            <a:ext cx="7805886" cy="5190976"/>
            <a:chOff x="0" y="0"/>
            <a:chExt cx="10407848" cy="6921302"/>
          </a:xfrm>
        </p:grpSpPr>
        <p:sp>
          <p:nvSpPr>
            <p:cNvPr name="Freeform 12" id="12" descr="preencoded.png"/>
            <p:cNvSpPr/>
            <p:nvPr/>
          </p:nvSpPr>
          <p:spPr>
            <a:xfrm flipH="false" flipV="false" rot="0">
              <a:off x="0" y="0"/>
              <a:ext cx="10407904" cy="6921246"/>
            </a:xfrm>
            <a:custGeom>
              <a:avLst/>
              <a:gdLst/>
              <a:ahLst/>
              <a:cxnLst/>
              <a:rect r="r" b="b" t="t" l="l"/>
              <a:pathLst>
                <a:path h="6921246" w="10407904">
                  <a:moveTo>
                    <a:pt x="0" y="0"/>
                  </a:moveTo>
                  <a:lnTo>
                    <a:pt x="10407904" y="0"/>
                  </a:lnTo>
                  <a:lnTo>
                    <a:pt x="10407904" y="6921246"/>
                  </a:lnTo>
                  <a:lnTo>
                    <a:pt x="0" y="6921246"/>
                  </a:lnTo>
                  <a:lnTo>
                    <a:pt x="0" y="0"/>
                  </a:lnTo>
                  <a:close/>
                </a:path>
              </a:pathLst>
            </a:custGeom>
            <a:blipFill>
              <a:blip r:embed="rId4"/>
              <a:stretch>
                <a:fillRect l="-28" t="0" r="-27" b="0"/>
              </a:stretch>
            </a:blipFill>
          </p:spPr>
        </p:sp>
      </p:gr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4F0FF"/>
            </a:solidFill>
          </p:spPr>
        </p:sp>
      </p:grpSp>
      <p:grpSp>
        <p:nvGrpSpPr>
          <p:cNvPr name="Group 4" id="4"/>
          <p:cNvGrpSpPr/>
          <p:nvPr/>
        </p:nvGrpSpPr>
        <p:grpSpPr>
          <a:xfrm rot="0">
            <a:off x="16049019" y="9686925"/>
            <a:ext cx="2153256" cy="514350"/>
            <a:chOff x="0" y="0"/>
            <a:chExt cx="2871008" cy="685800"/>
          </a:xfrm>
        </p:grpSpPr>
        <p:sp>
          <p:nvSpPr>
            <p:cNvPr name="Freeform 5" id="5" descr="preencoded.png">
              <a:hlinkClick r:id="rId2"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3"/>
              <a:stretch>
                <a:fillRect l="0" t="0" r="-1" b="0"/>
              </a:stretch>
            </a:blipFill>
          </p:spPr>
        </p:sp>
      </p:grpSp>
      <p:sp>
        <p:nvSpPr>
          <p:cNvPr name="TextBox 6" id="6"/>
          <p:cNvSpPr txBox="true"/>
          <p:nvPr/>
        </p:nvSpPr>
        <p:spPr>
          <a:xfrm rot="0">
            <a:off x="912019" y="701874"/>
            <a:ext cx="13283505" cy="605433"/>
          </a:xfrm>
          <a:prstGeom prst="rect">
            <a:avLst/>
          </a:prstGeom>
        </p:spPr>
        <p:txBody>
          <a:bodyPr anchor="t" rtlCol="false" tIns="0" lIns="0" bIns="0" rIns="0">
            <a:spAutoFit/>
          </a:bodyPr>
          <a:lstStyle/>
          <a:p>
            <a:pPr algn="l">
              <a:lnSpc>
                <a:spcPts val="4562"/>
              </a:lnSpc>
            </a:pPr>
            <a:r>
              <a:rPr lang="en-US" sz="3687">
                <a:solidFill>
                  <a:srgbClr val="403CCF"/>
                </a:solidFill>
                <a:latin typeface="Libre Baskerville"/>
                <a:ea typeface="Libre Baskerville"/>
                <a:cs typeface="Libre Baskerville"/>
                <a:sym typeface="Libre Baskerville"/>
              </a:rPr>
              <a:t>Để tìm ra tuyến đường ngắn nhất từ điểm 1 đến điểm 6.</a:t>
            </a:r>
          </a:p>
        </p:txBody>
      </p:sp>
      <p:sp>
        <p:nvSpPr>
          <p:cNvPr name="TextBox 7" id="7"/>
          <p:cNvSpPr txBox="true"/>
          <p:nvPr/>
        </p:nvSpPr>
        <p:spPr>
          <a:xfrm rot="0">
            <a:off x="912019" y="1522660"/>
            <a:ext cx="14540061" cy="605433"/>
          </a:xfrm>
          <a:prstGeom prst="rect">
            <a:avLst/>
          </a:prstGeom>
        </p:spPr>
        <p:txBody>
          <a:bodyPr anchor="t" rtlCol="false" tIns="0" lIns="0" bIns="0" rIns="0">
            <a:spAutoFit/>
          </a:bodyPr>
          <a:lstStyle/>
          <a:p>
            <a:pPr algn="l">
              <a:lnSpc>
                <a:spcPts val="4562"/>
              </a:lnSpc>
            </a:pPr>
            <a:r>
              <a:rPr lang="en-US" sz="3687">
                <a:solidFill>
                  <a:srgbClr val="403CCF"/>
                </a:solidFill>
                <a:latin typeface="Libre Baskerville"/>
                <a:ea typeface="Libre Baskerville"/>
                <a:cs typeface="Libre Baskerville"/>
                <a:sym typeface="Libre Baskerville"/>
              </a:rPr>
              <a:t>Giả sử rằng điểm 1 cung cấp ra 1 đơn vị à điểm 6 cần 1 đơn vị.</a:t>
            </a:r>
          </a:p>
        </p:txBody>
      </p:sp>
      <p:sp>
        <p:nvSpPr>
          <p:cNvPr name="TextBox 8" id="8"/>
          <p:cNvSpPr txBox="true"/>
          <p:nvPr/>
        </p:nvSpPr>
        <p:spPr>
          <a:xfrm rot="0">
            <a:off x="912019" y="2460724"/>
            <a:ext cx="16463962" cy="1778199"/>
          </a:xfrm>
          <a:prstGeom prst="rect">
            <a:avLst/>
          </a:prstGeom>
        </p:spPr>
        <p:txBody>
          <a:bodyPr anchor="t" rtlCol="false" tIns="0" lIns="0" bIns="0" rIns="0">
            <a:spAutoFit/>
          </a:bodyPr>
          <a:lstStyle/>
          <a:p>
            <a:pPr algn="l">
              <a:lnSpc>
                <a:spcPts val="4562"/>
              </a:lnSpc>
            </a:pPr>
            <a:r>
              <a:rPr lang="en-US" sz="3687">
                <a:solidFill>
                  <a:srgbClr val="403CCF"/>
                </a:solidFill>
                <a:latin typeface="Libre Baskerville"/>
                <a:ea typeface="Libre Baskerville"/>
                <a:cs typeface="Libre Baskerville"/>
                <a:sym typeface="Libre Baskerville"/>
              </a:rPr>
              <a:t>Xij biểu thị số lượng được vận chuyển từ điểm i đến điểm j. Bởi vì chỉ có 1 đơn vị được chuyển từ điểm 1 đến điểm 6 nên giá trị của xij = 1 hoặc xij = 0.</a:t>
            </a:r>
          </a:p>
        </p:txBody>
      </p:sp>
      <p:sp>
        <p:nvSpPr>
          <p:cNvPr name="TextBox 9" id="9"/>
          <p:cNvSpPr txBox="true"/>
          <p:nvPr/>
        </p:nvSpPr>
        <p:spPr>
          <a:xfrm rot="0">
            <a:off x="912019" y="4571554"/>
            <a:ext cx="16463962" cy="1191816"/>
          </a:xfrm>
          <a:prstGeom prst="rect">
            <a:avLst/>
          </a:prstGeom>
        </p:spPr>
        <p:txBody>
          <a:bodyPr anchor="t" rtlCol="false" tIns="0" lIns="0" bIns="0" rIns="0">
            <a:spAutoFit/>
          </a:bodyPr>
          <a:lstStyle/>
          <a:p>
            <a:pPr algn="l">
              <a:lnSpc>
                <a:spcPts val="4562"/>
              </a:lnSpc>
            </a:pPr>
            <a:r>
              <a:rPr lang="en-US" sz="3687">
                <a:solidFill>
                  <a:srgbClr val="403CCF"/>
                </a:solidFill>
                <a:latin typeface="Libre Baskerville"/>
                <a:ea typeface="Libre Baskerville"/>
                <a:cs typeface="Libre Baskerville"/>
                <a:sym typeface="Libre Baskerville"/>
              </a:rPr>
              <a:t>Do đó: - Nếu xij = 1, con đường từ I đến j nằm trên tuyến đường ngắn nhất từ điểm 1 đến điểm 6.</a:t>
            </a:r>
          </a:p>
        </p:txBody>
      </p:sp>
      <p:sp>
        <p:nvSpPr>
          <p:cNvPr name="TextBox 10" id="10"/>
          <p:cNvSpPr txBox="true"/>
          <p:nvPr/>
        </p:nvSpPr>
        <p:spPr>
          <a:xfrm rot="0">
            <a:off x="912019" y="6096000"/>
            <a:ext cx="16463962" cy="1191816"/>
          </a:xfrm>
          <a:prstGeom prst="rect">
            <a:avLst/>
          </a:prstGeom>
        </p:spPr>
        <p:txBody>
          <a:bodyPr anchor="t" rtlCol="false" tIns="0" lIns="0" bIns="0" rIns="0">
            <a:spAutoFit/>
          </a:bodyPr>
          <a:lstStyle/>
          <a:p>
            <a:pPr algn="l">
              <a:lnSpc>
                <a:spcPts val="4562"/>
              </a:lnSpc>
            </a:pPr>
            <a:r>
              <a:rPr lang="en-US" sz="3687">
                <a:solidFill>
                  <a:srgbClr val="403CCF"/>
                </a:solidFill>
                <a:latin typeface="Libre Baskerville"/>
                <a:ea typeface="Libre Baskerville"/>
                <a:cs typeface="Libre Baskerville"/>
                <a:sym typeface="Libre Baskerville"/>
              </a:rPr>
              <a:t>- Nếu xij = 0, con đường từ I đến j không thuộc tuyến đường ngắn nhất.</a:t>
            </a:r>
          </a:p>
        </p:txBody>
      </p:sp>
      <p:sp>
        <p:nvSpPr>
          <p:cNvPr name="TextBox 11" id="11"/>
          <p:cNvSpPr txBox="true"/>
          <p:nvPr/>
        </p:nvSpPr>
        <p:spPr>
          <a:xfrm rot="0">
            <a:off x="912019" y="7620446"/>
            <a:ext cx="16463962" cy="1191816"/>
          </a:xfrm>
          <a:prstGeom prst="rect">
            <a:avLst/>
          </a:prstGeom>
        </p:spPr>
        <p:txBody>
          <a:bodyPr anchor="t" rtlCol="false" tIns="0" lIns="0" bIns="0" rIns="0">
            <a:spAutoFit/>
          </a:bodyPr>
          <a:lstStyle/>
          <a:p>
            <a:pPr algn="l">
              <a:lnSpc>
                <a:spcPts val="4562"/>
              </a:lnSpc>
            </a:pPr>
            <a:r>
              <a:rPr lang="en-US" sz="3687">
                <a:solidFill>
                  <a:srgbClr val="403CCF"/>
                </a:solidFill>
                <a:latin typeface="Libre Baskerville"/>
                <a:ea typeface="Libre Baskerville"/>
                <a:cs typeface="Libre Baskerville"/>
                <a:sym typeface="Libre Baskerville"/>
              </a:rPr>
              <a:t>Bởi vì chúng ta đang tìm kiếm tuyến đường ngắn nhất nên công thức cho vấn đề này được thiết lập:</a:t>
            </a:r>
          </a:p>
        </p:txBody>
      </p:sp>
      <p:grpSp>
        <p:nvGrpSpPr>
          <p:cNvPr name="Group 12" id="12"/>
          <p:cNvGrpSpPr/>
          <p:nvPr/>
        </p:nvGrpSpPr>
        <p:grpSpPr>
          <a:xfrm rot="0">
            <a:off x="912019" y="9163942"/>
            <a:ext cx="16463962" cy="402134"/>
            <a:chOff x="0" y="0"/>
            <a:chExt cx="21951950" cy="536178"/>
          </a:xfrm>
        </p:grpSpPr>
        <p:sp>
          <p:nvSpPr>
            <p:cNvPr name="Freeform 13" id="13" descr="preencoded.png"/>
            <p:cNvSpPr/>
            <p:nvPr/>
          </p:nvSpPr>
          <p:spPr>
            <a:xfrm flipH="false" flipV="false" rot="0">
              <a:off x="0" y="0"/>
              <a:ext cx="21951950" cy="536194"/>
            </a:xfrm>
            <a:custGeom>
              <a:avLst/>
              <a:gdLst/>
              <a:ahLst/>
              <a:cxnLst/>
              <a:rect r="r" b="b" t="t" l="l"/>
              <a:pathLst>
                <a:path h="536194" w="21951950">
                  <a:moveTo>
                    <a:pt x="0" y="0"/>
                  </a:moveTo>
                  <a:lnTo>
                    <a:pt x="21951950" y="0"/>
                  </a:lnTo>
                  <a:lnTo>
                    <a:pt x="21951950" y="536194"/>
                  </a:lnTo>
                  <a:lnTo>
                    <a:pt x="0" y="536194"/>
                  </a:lnTo>
                  <a:lnTo>
                    <a:pt x="0" y="0"/>
                  </a:lnTo>
                  <a:close/>
                </a:path>
              </a:pathLst>
            </a:custGeom>
            <a:blipFill>
              <a:blip r:embed="rId4"/>
              <a:stretch>
                <a:fillRect l="0" t="-910" r="0" b="-907"/>
              </a:stretch>
            </a:blipFill>
          </p:spPr>
        </p:sp>
      </p:gr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4F0FF"/>
            </a:solidFill>
          </p:spPr>
        </p:sp>
      </p:grpSp>
      <p:grpSp>
        <p:nvGrpSpPr>
          <p:cNvPr name="Group 4" id="4"/>
          <p:cNvGrpSpPr/>
          <p:nvPr/>
        </p:nvGrpSpPr>
        <p:grpSpPr>
          <a:xfrm rot="0">
            <a:off x="16049019" y="9686925"/>
            <a:ext cx="2153256" cy="514350"/>
            <a:chOff x="0" y="0"/>
            <a:chExt cx="2871008" cy="685800"/>
          </a:xfrm>
        </p:grpSpPr>
        <p:sp>
          <p:nvSpPr>
            <p:cNvPr name="Freeform 5" id="5" descr="preencoded.png">
              <a:hlinkClick r:id="rId2"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3"/>
              <a:stretch>
                <a:fillRect l="0" t="0" r="-1" b="0"/>
              </a:stretch>
            </a:blipFill>
          </p:spPr>
        </p:sp>
      </p:grpSp>
      <p:sp>
        <p:nvSpPr>
          <p:cNvPr name="TextBox 6" id="6"/>
          <p:cNvSpPr txBox="true"/>
          <p:nvPr/>
        </p:nvSpPr>
        <p:spPr>
          <a:xfrm rot="0">
            <a:off x="992238" y="1472207"/>
            <a:ext cx="16303526" cy="992981"/>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Để xây dựng điều kiện ràng buộc cho mô hình này, chúng ta bắt đầu với node 1. Bởi vì lượng cung cấp ở node 1 là 1 đơn vị nên lượng ra khỏi node 1 phải bằng 1. Do đó, điều kiện ràng buộc cho node 1 là:</a:t>
            </a:r>
          </a:p>
        </p:txBody>
      </p:sp>
      <p:grpSp>
        <p:nvGrpSpPr>
          <p:cNvPr name="Group 7" id="7"/>
          <p:cNvGrpSpPr/>
          <p:nvPr/>
        </p:nvGrpSpPr>
        <p:grpSpPr>
          <a:xfrm rot="0">
            <a:off x="992238" y="2824014"/>
            <a:ext cx="16303526" cy="491579"/>
            <a:chOff x="0" y="0"/>
            <a:chExt cx="21738035" cy="655438"/>
          </a:xfrm>
        </p:grpSpPr>
        <p:sp>
          <p:nvSpPr>
            <p:cNvPr name="Freeform 8" id="8" descr="preencoded.png"/>
            <p:cNvSpPr/>
            <p:nvPr/>
          </p:nvSpPr>
          <p:spPr>
            <a:xfrm flipH="false" flipV="false" rot="0">
              <a:off x="0" y="0"/>
              <a:ext cx="21738082" cy="655447"/>
            </a:xfrm>
            <a:custGeom>
              <a:avLst/>
              <a:gdLst/>
              <a:ahLst/>
              <a:cxnLst/>
              <a:rect r="r" b="b" t="t" l="l"/>
              <a:pathLst>
                <a:path h="655447" w="21738082">
                  <a:moveTo>
                    <a:pt x="0" y="0"/>
                  </a:moveTo>
                  <a:lnTo>
                    <a:pt x="21738082" y="0"/>
                  </a:lnTo>
                  <a:lnTo>
                    <a:pt x="21738082" y="655447"/>
                  </a:lnTo>
                  <a:lnTo>
                    <a:pt x="0" y="655447"/>
                  </a:lnTo>
                  <a:lnTo>
                    <a:pt x="0" y="0"/>
                  </a:lnTo>
                  <a:close/>
                </a:path>
              </a:pathLst>
            </a:custGeom>
            <a:blipFill>
              <a:blip r:embed="rId4"/>
              <a:stretch>
                <a:fillRect l="0" t="-368" r="0" b="-367"/>
              </a:stretch>
            </a:blipFill>
          </p:spPr>
        </p:sp>
      </p:grpSp>
      <p:sp>
        <p:nvSpPr>
          <p:cNvPr name="TextBox 9" id="9"/>
          <p:cNvSpPr txBox="true"/>
          <p:nvPr/>
        </p:nvSpPr>
        <p:spPr>
          <a:xfrm rot="0">
            <a:off x="992238" y="3588692"/>
            <a:ext cx="16303526" cy="992981"/>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Những nodes trung gian 2, 3, 4, 5 thì có lượng ra và lượng vòa mỗi nút phải bằng nhau. Bảng điều kiện ràng buộc của nodes trung gian:</a:t>
            </a:r>
          </a:p>
        </p:txBody>
      </p:sp>
      <p:grpSp>
        <p:nvGrpSpPr>
          <p:cNvPr name="Group 10" id="10"/>
          <p:cNvGrpSpPr/>
          <p:nvPr/>
        </p:nvGrpSpPr>
        <p:grpSpPr>
          <a:xfrm rot="0">
            <a:off x="987475" y="4895850"/>
            <a:ext cx="16313051" cy="4093071"/>
            <a:chOff x="0" y="0"/>
            <a:chExt cx="21750735" cy="5457428"/>
          </a:xfrm>
        </p:grpSpPr>
        <p:sp>
          <p:nvSpPr>
            <p:cNvPr name="Freeform 11" id="11"/>
            <p:cNvSpPr/>
            <p:nvPr/>
          </p:nvSpPr>
          <p:spPr>
            <a:xfrm flipH="false" flipV="false" rot="0">
              <a:off x="0" y="0"/>
              <a:ext cx="21750782" cy="5457444"/>
            </a:xfrm>
            <a:custGeom>
              <a:avLst/>
              <a:gdLst/>
              <a:ahLst/>
              <a:cxnLst/>
              <a:rect r="r" b="b" t="t" l="l"/>
              <a:pathLst>
                <a:path h="5457444" w="21750782">
                  <a:moveTo>
                    <a:pt x="0" y="63119"/>
                  </a:moveTo>
                  <a:cubicBezTo>
                    <a:pt x="0" y="28194"/>
                    <a:pt x="28321" y="0"/>
                    <a:pt x="63246" y="0"/>
                  </a:cubicBezTo>
                  <a:lnTo>
                    <a:pt x="21687537" y="0"/>
                  </a:lnTo>
                  <a:lnTo>
                    <a:pt x="21687537" y="6350"/>
                  </a:lnTo>
                  <a:lnTo>
                    <a:pt x="21687537" y="0"/>
                  </a:lnTo>
                  <a:cubicBezTo>
                    <a:pt x="21722462" y="0"/>
                    <a:pt x="21750782" y="28194"/>
                    <a:pt x="21750782" y="63119"/>
                  </a:cubicBezTo>
                  <a:lnTo>
                    <a:pt x="21744432" y="63119"/>
                  </a:lnTo>
                  <a:lnTo>
                    <a:pt x="21750782" y="63119"/>
                  </a:lnTo>
                  <a:lnTo>
                    <a:pt x="21750782" y="5394325"/>
                  </a:lnTo>
                  <a:lnTo>
                    <a:pt x="21744432" y="5394325"/>
                  </a:lnTo>
                  <a:lnTo>
                    <a:pt x="21750782" y="5394325"/>
                  </a:lnTo>
                  <a:cubicBezTo>
                    <a:pt x="21750782" y="5429123"/>
                    <a:pt x="21722462" y="5457444"/>
                    <a:pt x="21687537" y="5457444"/>
                  </a:cubicBezTo>
                  <a:lnTo>
                    <a:pt x="21687537" y="5451094"/>
                  </a:lnTo>
                  <a:lnTo>
                    <a:pt x="21687537" y="5457444"/>
                  </a:lnTo>
                  <a:lnTo>
                    <a:pt x="63246" y="5457444"/>
                  </a:lnTo>
                  <a:lnTo>
                    <a:pt x="63246" y="5451094"/>
                  </a:lnTo>
                  <a:lnTo>
                    <a:pt x="63246" y="5457444"/>
                  </a:lnTo>
                  <a:cubicBezTo>
                    <a:pt x="28321" y="5457444"/>
                    <a:pt x="0" y="5429250"/>
                    <a:pt x="0" y="5394325"/>
                  </a:cubicBezTo>
                  <a:lnTo>
                    <a:pt x="0" y="63119"/>
                  </a:lnTo>
                  <a:lnTo>
                    <a:pt x="6350" y="63119"/>
                  </a:lnTo>
                  <a:lnTo>
                    <a:pt x="0" y="63119"/>
                  </a:lnTo>
                  <a:moveTo>
                    <a:pt x="12700" y="63119"/>
                  </a:moveTo>
                  <a:lnTo>
                    <a:pt x="12700" y="5394325"/>
                  </a:lnTo>
                  <a:lnTo>
                    <a:pt x="6350" y="5394325"/>
                  </a:lnTo>
                  <a:lnTo>
                    <a:pt x="12700" y="5394325"/>
                  </a:lnTo>
                  <a:cubicBezTo>
                    <a:pt x="12700" y="5422138"/>
                    <a:pt x="35306" y="5444744"/>
                    <a:pt x="63246" y="5444744"/>
                  </a:cubicBezTo>
                  <a:lnTo>
                    <a:pt x="21687537" y="5444744"/>
                  </a:lnTo>
                  <a:cubicBezTo>
                    <a:pt x="21715476" y="5444744"/>
                    <a:pt x="21738082" y="5422138"/>
                    <a:pt x="21738082" y="5394325"/>
                  </a:cubicBezTo>
                  <a:lnTo>
                    <a:pt x="21738082" y="63119"/>
                  </a:lnTo>
                  <a:cubicBezTo>
                    <a:pt x="21738082" y="35306"/>
                    <a:pt x="21715476" y="12700"/>
                    <a:pt x="21687537" y="12700"/>
                  </a:cubicBezTo>
                  <a:lnTo>
                    <a:pt x="63246" y="12700"/>
                  </a:lnTo>
                  <a:lnTo>
                    <a:pt x="63246" y="6350"/>
                  </a:lnTo>
                  <a:lnTo>
                    <a:pt x="63246" y="12700"/>
                  </a:lnTo>
                  <a:cubicBezTo>
                    <a:pt x="35306" y="12700"/>
                    <a:pt x="12700" y="35306"/>
                    <a:pt x="12700" y="63119"/>
                  </a:cubicBezTo>
                  <a:close/>
                </a:path>
              </a:pathLst>
            </a:custGeom>
            <a:solidFill>
              <a:srgbClr val="000000">
                <a:alpha val="392"/>
              </a:srgbClr>
            </a:solidFill>
          </p:spPr>
        </p:sp>
      </p:grpSp>
      <p:grpSp>
        <p:nvGrpSpPr>
          <p:cNvPr name="Group 12" id="12"/>
          <p:cNvGrpSpPr/>
          <p:nvPr/>
        </p:nvGrpSpPr>
        <p:grpSpPr>
          <a:xfrm rot="0">
            <a:off x="1001762" y="4910138"/>
            <a:ext cx="16284476" cy="812899"/>
            <a:chOff x="0" y="0"/>
            <a:chExt cx="21712635" cy="1083865"/>
          </a:xfrm>
        </p:grpSpPr>
        <p:sp>
          <p:nvSpPr>
            <p:cNvPr name="Freeform 13" id="13"/>
            <p:cNvSpPr/>
            <p:nvPr/>
          </p:nvSpPr>
          <p:spPr>
            <a:xfrm flipH="false" flipV="false" rot="0">
              <a:off x="0" y="0"/>
              <a:ext cx="21712682" cy="1083818"/>
            </a:xfrm>
            <a:custGeom>
              <a:avLst/>
              <a:gdLst/>
              <a:ahLst/>
              <a:cxnLst/>
              <a:rect r="r" b="b" t="t" l="l"/>
              <a:pathLst>
                <a:path h="1083818" w="21712682">
                  <a:moveTo>
                    <a:pt x="0" y="0"/>
                  </a:moveTo>
                  <a:lnTo>
                    <a:pt x="21712682" y="0"/>
                  </a:lnTo>
                  <a:lnTo>
                    <a:pt x="21712682" y="1083818"/>
                  </a:lnTo>
                  <a:lnTo>
                    <a:pt x="0" y="1083818"/>
                  </a:lnTo>
                  <a:close/>
                </a:path>
              </a:pathLst>
            </a:custGeom>
            <a:solidFill>
              <a:srgbClr val="FFFFFF">
                <a:alpha val="0"/>
              </a:srgbClr>
            </a:solidFill>
          </p:spPr>
        </p:sp>
      </p:grpSp>
      <p:sp>
        <p:nvSpPr>
          <p:cNvPr name="TextBox 14" id="14"/>
          <p:cNvSpPr txBox="true"/>
          <p:nvPr/>
        </p:nvSpPr>
        <p:spPr>
          <a:xfrm rot="0">
            <a:off x="5361385" y="5004047"/>
            <a:ext cx="3494485"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Flow out</a:t>
            </a:r>
          </a:p>
        </p:txBody>
      </p:sp>
      <p:sp>
        <p:nvSpPr>
          <p:cNvPr name="TextBox 15" id="15"/>
          <p:cNvSpPr txBox="true"/>
          <p:nvPr/>
        </p:nvSpPr>
        <p:spPr>
          <a:xfrm rot="0">
            <a:off x="9432429" y="5004047"/>
            <a:ext cx="3494485"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Flow in</a:t>
            </a:r>
          </a:p>
        </p:txBody>
      </p:sp>
      <p:grpSp>
        <p:nvGrpSpPr>
          <p:cNvPr name="Group 16" id="16"/>
          <p:cNvGrpSpPr/>
          <p:nvPr/>
        </p:nvGrpSpPr>
        <p:grpSpPr>
          <a:xfrm rot="0">
            <a:off x="1001762" y="5723036"/>
            <a:ext cx="16284476" cy="812899"/>
            <a:chOff x="0" y="0"/>
            <a:chExt cx="21712635" cy="1083865"/>
          </a:xfrm>
        </p:grpSpPr>
        <p:sp>
          <p:nvSpPr>
            <p:cNvPr name="Freeform 17" id="17"/>
            <p:cNvSpPr/>
            <p:nvPr/>
          </p:nvSpPr>
          <p:spPr>
            <a:xfrm flipH="false" flipV="false" rot="0">
              <a:off x="0" y="0"/>
              <a:ext cx="21712682" cy="1083818"/>
            </a:xfrm>
            <a:custGeom>
              <a:avLst/>
              <a:gdLst/>
              <a:ahLst/>
              <a:cxnLst/>
              <a:rect r="r" b="b" t="t" l="l"/>
              <a:pathLst>
                <a:path h="1083818" w="21712682">
                  <a:moveTo>
                    <a:pt x="0" y="0"/>
                  </a:moveTo>
                  <a:lnTo>
                    <a:pt x="21712682" y="0"/>
                  </a:lnTo>
                  <a:lnTo>
                    <a:pt x="21712682" y="1083818"/>
                  </a:lnTo>
                  <a:lnTo>
                    <a:pt x="0" y="1083818"/>
                  </a:lnTo>
                  <a:close/>
                </a:path>
              </a:pathLst>
            </a:custGeom>
            <a:solidFill>
              <a:srgbClr val="000000">
                <a:alpha val="0"/>
              </a:srgbClr>
            </a:solidFill>
          </p:spPr>
        </p:sp>
      </p:grpSp>
      <p:sp>
        <p:nvSpPr>
          <p:cNvPr name="TextBox 18" id="18"/>
          <p:cNvSpPr txBox="true"/>
          <p:nvPr/>
        </p:nvSpPr>
        <p:spPr>
          <a:xfrm rot="0">
            <a:off x="1285578" y="5816948"/>
            <a:ext cx="3499246"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Node 2</a:t>
            </a:r>
          </a:p>
        </p:txBody>
      </p:sp>
      <p:sp>
        <p:nvSpPr>
          <p:cNvPr name="TextBox 19" id="19"/>
          <p:cNvSpPr txBox="true"/>
          <p:nvPr/>
        </p:nvSpPr>
        <p:spPr>
          <a:xfrm rot="0">
            <a:off x="5361385" y="5816948"/>
            <a:ext cx="3494485"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$x_{23} + x_{24} + x_{26}$</a:t>
            </a:r>
          </a:p>
        </p:txBody>
      </p:sp>
      <p:sp>
        <p:nvSpPr>
          <p:cNvPr name="TextBox 20" id="20"/>
          <p:cNvSpPr txBox="true"/>
          <p:nvPr/>
        </p:nvSpPr>
        <p:spPr>
          <a:xfrm rot="0">
            <a:off x="9432429" y="5816948"/>
            <a:ext cx="3494485"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 x_{12} - x_{32} - x_{42}$</a:t>
            </a:r>
          </a:p>
        </p:txBody>
      </p:sp>
      <p:sp>
        <p:nvSpPr>
          <p:cNvPr name="TextBox 21" id="21"/>
          <p:cNvSpPr txBox="true"/>
          <p:nvPr/>
        </p:nvSpPr>
        <p:spPr>
          <a:xfrm rot="0">
            <a:off x="13503474" y="5816948"/>
            <a:ext cx="3499246"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 0$</a:t>
            </a:r>
          </a:p>
        </p:txBody>
      </p:sp>
      <p:grpSp>
        <p:nvGrpSpPr>
          <p:cNvPr name="Group 22" id="22"/>
          <p:cNvGrpSpPr/>
          <p:nvPr/>
        </p:nvGrpSpPr>
        <p:grpSpPr>
          <a:xfrm rot="0">
            <a:off x="1001762" y="6535936"/>
            <a:ext cx="16284476" cy="812899"/>
            <a:chOff x="0" y="0"/>
            <a:chExt cx="21712635" cy="1083865"/>
          </a:xfrm>
        </p:grpSpPr>
        <p:sp>
          <p:nvSpPr>
            <p:cNvPr name="Freeform 23" id="23"/>
            <p:cNvSpPr/>
            <p:nvPr/>
          </p:nvSpPr>
          <p:spPr>
            <a:xfrm flipH="false" flipV="false" rot="0">
              <a:off x="0" y="0"/>
              <a:ext cx="21712682" cy="1083818"/>
            </a:xfrm>
            <a:custGeom>
              <a:avLst/>
              <a:gdLst/>
              <a:ahLst/>
              <a:cxnLst/>
              <a:rect r="r" b="b" t="t" l="l"/>
              <a:pathLst>
                <a:path h="1083818" w="21712682">
                  <a:moveTo>
                    <a:pt x="0" y="0"/>
                  </a:moveTo>
                  <a:lnTo>
                    <a:pt x="21712682" y="0"/>
                  </a:lnTo>
                  <a:lnTo>
                    <a:pt x="21712682" y="1083818"/>
                  </a:lnTo>
                  <a:lnTo>
                    <a:pt x="0" y="1083818"/>
                  </a:lnTo>
                  <a:close/>
                </a:path>
              </a:pathLst>
            </a:custGeom>
            <a:solidFill>
              <a:srgbClr val="FFFFFF">
                <a:alpha val="0"/>
              </a:srgbClr>
            </a:solidFill>
          </p:spPr>
        </p:sp>
      </p:grpSp>
      <p:sp>
        <p:nvSpPr>
          <p:cNvPr name="TextBox 24" id="24"/>
          <p:cNvSpPr txBox="true"/>
          <p:nvPr/>
        </p:nvSpPr>
        <p:spPr>
          <a:xfrm rot="0">
            <a:off x="1285578" y="6629846"/>
            <a:ext cx="3499246"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Node 3</a:t>
            </a:r>
          </a:p>
        </p:txBody>
      </p:sp>
      <p:sp>
        <p:nvSpPr>
          <p:cNvPr name="TextBox 25" id="25"/>
          <p:cNvSpPr txBox="true"/>
          <p:nvPr/>
        </p:nvSpPr>
        <p:spPr>
          <a:xfrm rot="0">
            <a:off x="5361385" y="6629846"/>
            <a:ext cx="3494485"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$x_{32} + x_{35}$</a:t>
            </a:r>
          </a:p>
        </p:txBody>
      </p:sp>
      <p:sp>
        <p:nvSpPr>
          <p:cNvPr name="TextBox 26" id="26"/>
          <p:cNvSpPr txBox="true"/>
          <p:nvPr/>
        </p:nvSpPr>
        <p:spPr>
          <a:xfrm rot="0">
            <a:off x="9432429" y="6629846"/>
            <a:ext cx="3494485"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 x_{13} - x_{23} - x_{53}$</a:t>
            </a:r>
          </a:p>
        </p:txBody>
      </p:sp>
      <p:sp>
        <p:nvSpPr>
          <p:cNvPr name="TextBox 27" id="27"/>
          <p:cNvSpPr txBox="true"/>
          <p:nvPr/>
        </p:nvSpPr>
        <p:spPr>
          <a:xfrm rot="0">
            <a:off x="13503474" y="6629846"/>
            <a:ext cx="3499246"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 0$</a:t>
            </a:r>
          </a:p>
        </p:txBody>
      </p:sp>
      <p:grpSp>
        <p:nvGrpSpPr>
          <p:cNvPr name="Group 28" id="28"/>
          <p:cNvGrpSpPr/>
          <p:nvPr/>
        </p:nvGrpSpPr>
        <p:grpSpPr>
          <a:xfrm rot="0">
            <a:off x="1001762" y="7348835"/>
            <a:ext cx="16284476" cy="812899"/>
            <a:chOff x="0" y="0"/>
            <a:chExt cx="21712635" cy="1083865"/>
          </a:xfrm>
        </p:grpSpPr>
        <p:sp>
          <p:nvSpPr>
            <p:cNvPr name="Freeform 29" id="29"/>
            <p:cNvSpPr/>
            <p:nvPr/>
          </p:nvSpPr>
          <p:spPr>
            <a:xfrm flipH="false" flipV="false" rot="0">
              <a:off x="0" y="0"/>
              <a:ext cx="21712682" cy="1083818"/>
            </a:xfrm>
            <a:custGeom>
              <a:avLst/>
              <a:gdLst/>
              <a:ahLst/>
              <a:cxnLst/>
              <a:rect r="r" b="b" t="t" l="l"/>
              <a:pathLst>
                <a:path h="1083818" w="21712682">
                  <a:moveTo>
                    <a:pt x="0" y="0"/>
                  </a:moveTo>
                  <a:lnTo>
                    <a:pt x="21712682" y="0"/>
                  </a:lnTo>
                  <a:lnTo>
                    <a:pt x="21712682" y="1083818"/>
                  </a:lnTo>
                  <a:lnTo>
                    <a:pt x="0" y="1083818"/>
                  </a:lnTo>
                  <a:close/>
                </a:path>
              </a:pathLst>
            </a:custGeom>
            <a:solidFill>
              <a:srgbClr val="000000">
                <a:alpha val="0"/>
              </a:srgbClr>
            </a:solidFill>
          </p:spPr>
        </p:sp>
      </p:grpSp>
      <p:sp>
        <p:nvSpPr>
          <p:cNvPr name="TextBox 30" id="30"/>
          <p:cNvSpPr txBox="true"/>
          <p:nvPr/>
        </p:nvSpPr>
        <p:spPr>
          <a:xfrm rot="0">
            <a:off x="1285578" y="7442746"/>
            <a:ext cx="3499246"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Node 4</a:t>
            </a:r>
          </a:p>
        </p:txBody>
      </p:sp>
      <p:sp>
        <p:nvSpPr>
          <p:cNvPr name="TextBox 31" id="31"/>
          <p:cNvSpPr txBox="true"/>
          <p:nvPr/>
        </p:nvSpPr>
        <p:spPr>
          <a:xfrm rot="0">
            <a:off x="5361385" y="7442746"/>
            <a:ext cx="3494485"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$x_{42} + x_{45} + x_{46}$</a:t>
            </a:r>
          </a:p>
        </p:txBody>
      </p:sp>
      <p:sp>
        <p:nvSpPr>
          <p:cNvPr name="TextBox 32" id="32"/>
          <p:cNvSpPr txBox="true"/>
          <p:nvPr/>
        </p:nvSpPr>
        <p:spPr>
          <a:xfrm rot="0">
            <a:off x="9432429" y="7442746"/>
            <a:ext cx="3494485"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 x_{24} - x_{54}$</a:t>
            </a:r>
          </a:p>
        </p:txBody>
      </p:sp>
      <p:sp>
        <p:nvSpPr>
          <p:cNvPr name="TextBox 33" id="33"/>
          <p:cNvSpPr txBox="true"/>
          <p:nvPr/>
        </p:nvSpPr>
        <p:spPr>
          <a:xfrm rot="0">
            <a:off x="13503474" y="7442746"/>
            <a:ext cx="3499246"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 0$</a:t>
            </a:r>
          </a:p>
        </p:txBody>
      </p:sp>
      <p:grpSp>
        <p:nvGrpSpPr>
          <p:cNvPr name="Group 34" id="34"/>
          <p:cNvGrpSpPr/>
          <p:nvPr/>
        </p:nvGrpSpPr>
        <p:grpSpPr>
          <a:xfrm rot="0">
            <a:off x="1001762" y="8161734"/>
            <a:ext cx="16284476" cy="812899"/>
            <a:chOff x="0" y="0"/>
            <a:chExt cx="21712635" cy="1083865"/>
          </a:xfrm>
        </p:grpSpPr>
        <p:sp>
          <p:nvSpPr>
            <p:cNvPr name="Freeform 35" id="35"/>
            <p:cNvSpPr/>
            <p:nvPr/>
          </p:nvSpPr>
          <p:spPr>
            <a:xfrm flipH="false" flipV="false" rot="0">
              <a:off x="0" y="0"/>
              <a:ext cx="21712682" cy="1083818"/>
            </a:xfrm>
            <a:custGeom>
              <a:avLst/>
              <a:gdLst/>
              <a:ahLst/>
              <a:cxnLst/>
              <a:rect r="r" b="b" t="t" l="l"/>
              <a:pathLst>
                <a:path h="1083818" w="21712682">
                  <a:moveTo>
                    <a:pt x="0" y="0"/>
                  </a:moveTo>
                  <a:lnTo>
                    <a:pt x="21712682" y="0"/>
                  </a:lnTo>
                  <a:lnTo>
                    <a:pt x="21712682" y="1083818"/>
                  </a:lnTo>
                  <a:lnTo>
                    <a:pt x="0" y="1083818"/>
                  </a:lnTo>
                  <a:close/>
                </a:path>
              </a:pathLst>
            </a:custGeom>
            <a:solidFill>
              <a:srgbClr val="FFFFFF">
                <a:alpha val="0"/>
              </a:srgbClr>
            </a:solidFill>
          </p:spPr>
        </p:sp>
      </p:grpSp>
      <p:sp>
        <p:nvSpPr>
          <p:cNvPr name="TextBox 36" id="36"/>
          <p:cNvSpPr txBox="true"/>
          <p:nvPr/>
        </p:nvSpPr>
        <p:spPr>
          <a:xfrm rot="0">
            <a:off x="1285578" y="8255645"/>
            <a:ext cx="3499246"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Node 5</a:t>
            </a:r>
          </a:p>
        </p:txBody>
      </p:sp>
      <p:sp>
        <p:nvSpPr>
          <p:cNvPr name="TextBox 37" id="37"/>
          <p:cNvSpPr txBox="true"/>
          <p:nvPr/>
        </p:nvSpPr>
        <p:spPr>
          <a:xfrm rot="0">
            <a:off x="5361385" y="8255645"/>
            <a:ext cx="3494485"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$x_{53} + x_{54} + x_{56}$</a:t>
            </a:r>
          </a:p>
        </p:txBody>
      </p:sp>
      <p:sp>
        <p:nvSpPr>
          <p:cNvPr name="TextBox 38" id="38"/>
          <p:cNvSpPr txBox="true"/>
          <p:nvPr/>
        </p:nvSpPr>
        <p:spPr>
          <a:xfrm rot="0">
            <a:off x="9432429" y="8255645"/>
            <a:ext cx="3494485"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 x_{35} - x_{45}$</a:t>
            </a:r>
          </a:p>
        </p:txBody>
      </p:sp>
      <p:sp>
        <p:nvSpPr>
          <p:cNvPr name="TextBox 39" id="39"/>
          <p:cNvSpPr txBox="true"/>
          <p:nvPr/>
        </p:nvSpPr>
        <p:spPr>
          <a:xfrm rot="0">
            <a:off x="13503474" y="8255645"/>
            <a:ext cx="3499246"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 0$</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4F0FF"/>
            </a:solidFill>
          </p:spPr>
        </p:sp>
      </p:grpSp>
      <p:grpSp>
        <p:nvGrpSpPr>
          <p:cNvPr name="Group 4" id="4"/>
          <p:cNvGrpSpPr/>
          <p:nvPr/>
        </p:nvGrpSpPr>
        <p:grpSpPr>
          <a:xfrm rot="0">
            <a:off x="16049019" y="9686925"/>
            <a:ext cx="2153256" cy="514350"/>
            <a:chOff x="0" y="0"/>
            <a:chExt cx="2871008" cy="685800"/>
          </a:xfrm>
        </p:grpSpPr>
        <p:sp>
          <p:nvSpPr>
            <p:cNvPr name="Freeform 5" id="5" descr="preencoded.png">
              <a:hlinkClick r:id="rId2"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3"/>
              <a:stretch>
                <a:fillRect l="0" t="0" r="-1" b="0"/>
              </a:stretch>
            </a:blipFill>
          </p:spPr>
        </p:sp>
      </p:grpSp>
      <p:sp>
        <p:nvSpPr>
          <p:cNvPr name="TextBox 6" id="6"/>
          <p:cNvSpPr txBox="true"/>
          <p:nvPr/>
        </p:nvSpPr>
        <p:spPr>
          <a:xfrm rot="0">
            <a:off x="992238" y="2738735"/>
            <a:ext cx="16303526"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Bởi vì node 6 là điểm đến với nhu cầu là 1 đơn vị nên lượng vào node 6 phải bằng 1:</a:t>
            </a:r>
          </a:p>
        </p:txBody>
      </p:sp>
      <p:grpSp>
        <p:nvGrpSpPr>
          <p:cNvPr name="Group 7" id="7"/>
          <p:cNvGrpSpPr/>
          <p:nvPr/>
        </p:nvGrpSpPr>
        <p:grpSpPr>
          <a:xfrm rot="0">
            <a:off x="992238" y="3636912"/>
            <a:ext cx="16303526" cy="491579"/>
            <a:chOff x="0" y="0"/>
            <a:chExt cx="21738035" cy="655438"/>
          </a:xfrm>
        </p:grpSpPr>
        <p:sp>
          <p:nvSpPr>
            <p:cNvPr name="Freeform 8" id="8" descr="preencoded.png"/>
            <p:cNvSpPr/>
            <p:nvPr/>
          </p:nvSpPr>
          <p:spPr>
            <a:xfrm flipH="false" flipV="false" rot="0">
              <a:off x="0" y="0"/>
              <a:ext cx="21738082" cy="655447"/>
            </a:xfrm>
            <a:custGeom>
              <a:avLst/>
              <a:gdLst/>
              <a:ahLst/>
              <a:cxnLst/>
              <a:rect r="r" b="b" t="t" l="l"/>
              <a:pathLst>
                <a:path h="655447" w="21738082">
                  <a:moveTo>
                    <a:pt x="0" y="0"/>
                  </a:moveTo>
                  <a:lnTo>
                    <a:pt x="21738082" y="0"/>
                  </a:lnTo>
                  <a:lnTo>
                    <a:pt x="21738082" y="655447"/>
                  </a:lnTo>
                  <a:lnTo>
                    <a:pt x="0" y="655447"/>
                  </a:lnTo>
                  <a:lnTo>
                    <a:pt x="0" y="0"/>
                  </a:lnTo>
                  <a:close/>
                </a:path>
              </a:pathLst>
            </a:custGeom>
            <a:blipFill>
              <a:blip r:embed="rId4"/>
              <a:stretch>
                <a:fillRect l="0" t="-368" r="0" b="-367"/>
              </a:stretch>
            </a:blipFill>
          </p:spPr>
        </p:sp>
      </p:grpSp>
      <p:sp>
        <p:nvSpPr>
          <p:cNvPr name="TextBox 9" id="9"/>
          <p:cNvSpPr txBox="true"/>
          <p:nvPr/>
        </p:nvSpPr>
        <p:spPr>
          <a:xfrm rot="0">
            <a:off x="992238" y="4401591"/>
            <a:ext cx="16303526"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Hình 10.15 Giải pháp tối ưu về vấn đề tuyến đường ngắn nhất của Gorman</a:t>
            </a:r>
          </a:p>
        </p:txBody>
      </p:sp>
      <p:grpSp>
        <p:nvGrpSpPr>
          <p:cNvPr name="Group 10" id="10"/>
          <p:cNvGrpSpPr/>
          <p:nvPr/>
        </p:nvGrpSpPr>
        <p:grpSpPr>
          <a:xfrm rot="0">
            <a:off x="987475" y="5255121"/>
            <a:ext cx="16313051" cy="2467272"/>
            <a:chOff x="0" y="0"/>
            <a:chExt cx="21750735" cy="3289697"/>
          </a:xfrm>
        </p:grpSpPr>
        <p:sp>
          <p:nvSpPr>
            <p:cNvPr name="Freeform 11" id="11"/>
            <p:cNvSpPr/>
            <p:nvPr/>
          </p:nvSpPr>
          <p:spPr>
            <a:xfrm flipH="false" flipV="false" rot="0">
              <a:off x="0" y="0"/>
              <a:ext cx="21750781" cy="3289554"/>
            </a:xfrm>
            <a:custGeom>
              <a:avLst/>
              <a:gdLst/>
              <a:ahLst/>
              <a:cxnLst/>
              <a:rect r="r" b="b" t="t" l="l"/>
              <a:pathLst>
                <a:path h="3289554" w="21750781">
                  <a:moveTo>
                    <a:pt x="0" y="62992"/>
                  </a:moveTo>
                  <a:cubicBezTo>
                    <a:pt x="0" y="28194"/>
                    <a:pt x="28321" y="0"/>
                    <a:pt x="63246" y="0"/>
                  </a:cubicBezTo>
                  <a:lnTo>
                    <a:pt x="21687535" y="0"/>
                  </a:lnTo>
                  <a:lnTo>
                    <a:pt x="21687535" y="6350"/>
                  </a:lnTo>
                  <a:lnTo>
                    <a:pt x="21687535" y="0"/>
                  </a:lnTo>
                  <a:cubicBezTo>
                    <a:pt x="21722460" y="0"/>
                    <a:pt x="21750781" y="28194"/>
                    <a:pt x="21750781" y="62992"/>
                  </a:cubicBezTo>
                  <a:lnTo>
                    <a:pt x="21744431" y="62992"/>
                  </a:lnTo>
                  <a:lnTo>
                    <a:pt x="21750781" y="62992"/>
                  </a:lnTo>
                  <a:lnTo>
                    <a:pt x="21750781" y="3226562"/>
                  </a:lnTo>
                  <a:lnTo>
                    <a:pt x="21744431" y="3226562"/>
                  </a:lnTo>
                  <a:lnTo>
                    <a:pt x="21750781" y="3226562"/>
                  </a:lnTo>
                  <a:cubicBezTo>
                    <a:pt x="21750781" y="3261360"/>
                    <a:pt x="21722460" y="3289554"/>
                    <a:pt x="21687535" y="3289554"/>
                  </a:cubicBezTo>
                  <a:lnTo>
                    <a:pt x="21687535" y="3283204"/>
                  </a:lnTo>
                  <a:lnTo>
                    <a:pt x="21687535" y="3289554"/>
                  </a:lnTo>
                  <a:lnTo>
                    <a:pt x="63246" y="3289554"/>
                  </a:lnTo>
                  <a:lnTo>
                    <a:pt x="63246" y="3283204"/>
                  </a:lnTo>
                  <a:lnTo>
                    <a:pt x="63246" y="3289554"/>
                  </a:lnTo>
                  <a:cubicBezTo>
                    <a:pt x="28321" y="3289554"/>
                    <a:pt x="0" y="3261360"/>
                    <a:pt x="0" y="3226562"/>
                  </a:cubicBezTo>
                  <a:lnTo>
                    <a:pt x="0" y="62992"/>
                  </a:lnTo>
                  <a:lnTo>
                    <a:pt x="6350" y="62992"/>
                  </a:lnTo>
                  <a:lnTo>
                    <a:pt x="0" y="62992"/>
                  </a:lnTo>
                  <a:moveTo>
                    <a:pt x="12700" y="62992"/>
                  </a:moveTo>
                  <a:lnTo>
                    <a:pt x="12700" y="3226562"/>
                  </a:lnTo>
                  <a:lnTo>
                    <a:pt x="6350" y="3226562"/>
                  </a:lnTo>
                  <a:lnTo>
                    <a:pt x="12700" y="3226562"/>
                  </a:lnTo>
                  <a:cubicBezTo>
                    <a:pt x="12700" y="3254375"/>
                    <a:pt x="35306" y="3276854"/>
                    <a:pt x="63246" y="3276854"/>
                  </a:cubicBezTo>
                  <a:lnTo>
                    <a:pt x="21687535" y="3276854"/>
                  </a:lnTo>
                  <a:cubicBezTo>
                    <a:pt x="21715476" y="3276854"/>
                    <a:pt x="21738081" y="3254248"/>
                    <a:pt x="21738081" y="3226562"/>
                  </a:cubicBezTo>
                  <a:lnTo>
                    <a:pt x="21738081" y="62992"/>
                  </a:lnTo>
                  <a:cubicBezTo>
                    <a:pt x="21738081" y="35179"/>
                    <a:pt x="21715476" y="12700"/>
                    <a:pt x="21687535" y="12700"/>
                  </a:cubicBezTo>
                  <a:lnTo>
                    <a:pt x="63246" y="12700"/>
                  </a:lnTo>
                  <a:lnTo>
                    <a:pt x="63246" y="6350"/>
                  </a:lnTo>
                  <a:lnTo>
                    <a:pt x="63246" y="12700"/>
                  </a:lnTo>
                  <a:cubicBezTo>
                    <a:pt x="35306" y="12700"/>
                    <a:pt x="12700" y="35306"/>
                    <a:pt x="12700" y="62992"/>
                  </a:cubicBezTo>
                  <a:close/>
                </a:path>
              </a:pathLst>
            </a:custGeom>
            <a:solidFill>
              <a:srgbClr val="000000">
                <a:alpha val="392"/>
              </a:srgbClr>
            </a:solidFill>
          </p:spPr>
        </p:sp>
      </p:grpSp>
      <p:grpSp>
        <p:nvGrpSpPr>
          <p:cNvPr name="Group 12" id="12"/>
          <p:cNvGrpSpPr/>
          <p:nvPr/>
        </p:nvGrpSpPr>
        <p:grpSpPr>
          <a:xfrm rot="0">
            <a:off x="1001762" y="5269409"/>
            <a:ext cx="16282839" cy="812899"/>
            <a:chOff x="0" y="0"/>
            <a:chExt cx="21710452" cy="1083865"/>
          </a:xfrm>
        </p:grpSpPr>
        <p:sp>
          <p:nvSpPr>
            <p:cNvPr name="Freeform 13" id="13"/>
            <p:cNvSpPr/>
            <p:nvPr/>
          </p:nvSpPr>
          <p:spPr>
            <a:xfrm flipH="false" flipV="false" rot="0">
              <a:off x="0" y="0"/>
              <a:ext cx="21710396" cy="1083818"/>
            </a:xfrm>
            <a:custGeom>
              <a:avLst/>
              <a:gdLst/>
              <a:ahLst/>
              <a:cxnLst/>
              <a:rect r="r" b="b" t="t" l="l"/>
              <a:pathLst>
                <a:path h="1083818" w="21710396">
                  <a:moveTo>
                    <a:pt x="0" y="0"/>
                  </a:moveTo>
                  <a:lnTo>
                    <a:pt x="21710396" y="0"/>
                  </a:lnTo>
                  <a:lnTo>
                    <a:pt x="21710396" y="1083818"/>
                  </a:lnTo>
                  <a:lnTo>
                    <a:pt x="0" y="1083818"/>
                  </a:lnTo>
                  <a:close/>
                </a:path>
              </a:pathLst>
            </a:custGeom>
            <a:solidFill>
              <a:srgbClr val="FFFFFF">
                <a:alpha val="0"/>
              </a:srgbClr>
            </a:solidFill>
          </p:spPr>
        </p:sp>
      </p:grpSp>
      <p:sp>
        <p:nvSpPr>
          <p:cNvPr name="TextBox 14" id="14"/>
          <p:cNvSpPr txBox="true"/>
          <p:nvPr/>
        </p:nvSpPr>
        <p:spPr>
          <a:xfrm rot="0">
            <a:off x="1287066" y="5363319"/>
            <a:ext cx="15714018"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Objective Cell ( Min)</a:t>
            </a:r>
          </a:p>
        </p:txBody>
      </p:sp>
      <p:grpSp>
        <p:nvGrpSpPr>
          <p:cNvPr name="Group 15" id="15"/>
          <p:cNvGrpSpPr/>
          <p:nvPr/>
        </p:nvGrpSpPr>
        <p:grpSpPr>
          <a:xfrm rot="0">
            <a:off x="1001762" y="6082307"/>
            <a:ext cx="16282839" cy="812899"/>
            <a:chOff x="0" y="0"/>
            <a:chExt cx="21710452" cy="1083865"/>
          </a:xfrm>
        </p:grpSpPr>
        <p:sp>
          <p:nvSpPr>
            <p:cNvPr name="Freeform 16" id="16"/>
            <p:cNvSpPr/>
            <p:nvPr/>
          </p:nvSpPr>
          <p:spPr>
            <a:xfrm flipH="false" flipV="false" rot="0">
              <a:off x="0" y="0"/>
              <a:ext cx="21710396" cy="1083818"/>
            </a:xfrm>
            <a:custGeom>
              <a:avLst/>
              <a:gdLst/>
              <a:ahLst/>
              <a:cxnLst/>
              <a:rect r="r" b="b" t="t" l="l"/>
              <a:pathLst>
                <a:path h="1083818" w="21710396">
                  <a:moveTo>
                    <a:pt x="0" y="0"/>
                  </a:moveTo>
                  <a:lnTo>
                    <a:pt x="21710396" y="0"/>
                  </a:lnTo>
                  <a:lnTo>
                    <a:pt x="21710396" y="1083818"/>
                  </a:lnTo>
                  <a:lnTo>
                    <a:pt x="0" y="1083818"/>
                  </a:lnTo>
                  <a:close/>
                </a:path>
              </a:pathLst>
            </a:custGeom>
            <a:solidFill>
              <a:srgbClr val="000000">
                <a:alpha val="0"/>
              </a:srgbClr>
            </a:solidFill>
          </p:spPr>
        </p:sp>
      </p:grpSp>
      <p:sp>
        <p:nvSpPr>
          <p:cNvPr name="TextBox 17" id="17"/>
          <p:cNvSpPr txBox="true"/>
          <p:nvPr/>
        </p:nvSpPr>
        <p:spPr>
          <a:xfrm rot="0">
            <a:off x="1287066" y="6176219"/>
            <a:ext cx="4855220"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Name</a:t>
            </a:r>
          </a:p>
        </p:txBody>
      </p:sp>
      <p:sp>
        <p:nvSpPr>
          <p:cNvPr name="TextBox 18" id="18"/>
          <p:cNvSpPr txBox="true"/>
          <p:nvPr/>
        </p:nvSpPr>
        <p:spPr>
          <a:xfrm rot="0">
            <a:off x="6718846" y="6176219"/>
            <a:ext cx="4850457"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Original Value</a:t>
            </a:r>
          </a:p>
        </p:txBody>
      </p:sp>
      <p:sp>
        <p:nvSpPr>
          <p:cNvPr name="TextBox 19" id="19"/>
          <p:cNvSpPr txBox="true"/>
          <p:nvPr/>
        </p:nvSpPr>
        <p:spPr>
          <a:xfrm rot="0">
            <a:off x="12145864" y="6176219"/>
            <a:ext cx="4855220"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Final Value</a:t>
            </a:r>
          </a:p>
        </p:txBody>
      </p:sp>
      <p:grpSp>
        <p:nvGrpSpPr>
          <p:cNvPr name="Group 20" id="20"/>
          <p:cNvGrpSpPr/>
          <p:nvPr/>
        </p:nvGrpSpPr>
        <p:grpSpPr>
          <a:xfrm rot="0">
            <a:off x="1001762" y="6895208"/>
            <a:ext cx="16282839" cy="812899"/>
            <a:chOff x="0" y="0"/>
            <a:chExt cx="21710452" cy="1083865"/>
          </a:xfrm>
        </p:grpSpPr>
        <p:sp>
          <p:nvSpPr>
            <p:cNvPr name="Freeform 21" id="21"/>
            <p:cNvSpPr/>
            <p:nvPr/>
          </p:nvSpPr>
          <p:spPr>
            <a:xfrm flipH="false" flipV="false" rot="0">
              <a:off x="0" y="0"/>
              <a:ext cx="21710396" cy="1083818"/>
            </a:xfrm>
            <a:custGeom>
              <a:avLst/>
              <a:gdLst/>
              <a:ahLst/>
              <a:cxnLst/>
              <a:rect r="r" b="b" t="t" l="l"/>
              <a:pathLst>
                <a:path h="1083818" w="21710396">
                  <a:moveTo>
                    <a:pt x="0" y="0"/>
                  </a:moveTo>
                  <a:lnTo>
                    <a:pt x="21710396" y="0"/>
                  </a:lnTo>
                  <a:lnTo>
                    <a:pt x="21710396" y="1083818"/>
                  </a:lnTo>
                  <a:lnTo>
                    <a:pt x="0" y="1083818"/>
                  </a:lnTo>
                  <a:close/>
                </a:path>
              </a:pathLst>
            </a:custGeom>
            <a:solidFill>
              <a:srgbClr val="FFFFFF">
                <a:alpha val="0"/>
              </a:srgbClr>
            </a:solidFill>
          </p:spPr>
        </p:sp>
      </p:grpSp>
      <p:sp>
        <p:nvSpPr>
          <p:cNvPr name="TextBox 22" id="22"/>
          <p:cNvSpPr txBox="true"/>
          <p:nvPr/>
        </p:nvSpPr>
        <p:spPr>
          <a:xfrm rot="0">
            <a:off x="1287066" y="6989117"/>
            <a:ext cx="4855220"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Total Distance</a:t>
            </a:r>
          </a:p>
        </p:txBody>
      </p:sp>
      <p:sp>
        <p:nvSpPr>
          <p:cNvPr name="TextBox 23" id="23"/>
          <p:cNvSpPr txBox="true"/>
          <p:nvPr/>
        </p:nvSpPr>
        <p:spPr>
          <a:xfrm rot="0">
            <a:off x="6718846" y="6989117"/>
            <a:ext cx="4850457"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0.000</a:t>
            </a:r>
          </a:p>
        </p:txBody>
      </p:sp>
      <p:sp>
        <p:nvSpPr>
          <p:cNvPr name="TextBox 24" id="24"/>
          <p:cNvSpPr txBox="true"/>
          <p:nvPr/>
        </p:nvSpPr>
        <p:spPr>
          <a:xfrm rot="0">
            <a:off x="12145864" y="6989117"/>
            <a:ext cx="4855220"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32.000</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4F0FF"/>
            </a:solidFill>
          </p:spPr>
        </p:sp>
      </p:grpSp>
      <p:grpSp>
        <p:nvGrpSpPr>
          <p:cNvPr name="Group 4" id="4"/>
          <p:cNvGrpSpPr/>
          <p:nvPr/>
        </p:nvGrpSpPr>
        <p:grpSpPr>
          <a:xfrm rot="0">
            <a:off x="16049019" y="9686925"/>
            <a:ext cx="2153256" cy="514350"/>
            <a:chOff x="0" y="0"/>
            <a:chExt cx="2871008" cy="685800"/>
          </a:xfrm>
        </p:grpSpPr>
        <p:sp>
          <p:nvSpPr>
            <p:cNvPr name="Freeform 5" id="5" descr="preencoded.png">
              <a:hlinkClick r:id="rId2"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3"/>
              <a:stretch>
                <a:fillRect l="0" t="0" r="-1" b="0"/>
              </a:stretch>
            </a:blipFill>
          </p:spPr>
        </p:sp>
      </p:grpSp>
      <p:grpSp>
        <p:nvGrpSpPr>
          <p:cNvPr name="Group 6" id="6"/>
          <p:cNvGrpSpPr/>
          <p:nvPr/>
        </p:nvGrpSpPr>
        <p:grpSpPr>
          <a:xfrm rot="0">
            <a:off x="987475" y="1105792"/>
            <a:ext cx="16313051" cy="8075414"/>
            <a:chOff x="0" y="0"/>
            <a:chExt cx="21750735" cy="10767218"/>
          </a:xfrm>
        </p:grpSpPr>
        <p:sp>
          <p:nvSpPr>
            <p:cNvPr name="Freeform 7" id="7"/>
            <p:cNvSpPr/>
            <p:nvPr/>
          </p:nvSpPr>
          <p:spPr>
            <a:xfrm flipH="false" flipV="false" rot="0">
              <a:off x="0" y="0"/>
              <a:ext cx="21750782" cy="10767187"/>
            </a:xfrm>
            <a:custGeom>
              <a:avLst/>
              <a:gdLst/>
              <a:ahLst/>
              <a:cxnLst/>
              <a:rect r="r" b="b" t="t" l="l"/>
              <a:pathLst>
                <a:path h="10767187" w="21750782">
                  <a:moveTo>
                    <a:pt x="0" y="45974"/>
                  </a:moveTo>
                  <a:cubicBezTo>
                    <a:pt x="0" y="20574"/>
                    <a:pt x="20574" y="0"/>
                    <a:pt x="46101" y="0"/>
                  </a:cubicBezTo>
                  <a:lnTo>
                    <a:pt x="21704681" y="0"/>
                  </a:lnTo>
                  <a:lnTo>
                    <a:pt x="21704681" y="6350"/>
                  </a:lnTo>
                  <a:lnTo>
                    <a:pt x="21704681" y="0"/>
                  </a:lnTo>
                  <a:cubicBezTo>
                    <a:pt x="21730081" y="0"/>
                    <a:pt x="21750782" y="20574"/>
                    <a:pt x="21750782" y="45974"/>
                  </a:cubicBezTo>
                  <a:lnTo>
                    <a:pt x="21744432" y="45974"/>
                  </a:lnTo>
                  <a:lnTo>
                    <a:pt x="21750782" y="45974"/>
                  </a:lnTo>
                  <a:lnTo>
                    <a:pt x="21750782" y="10721213"/>
                  </a:lnTo>
                  <a:lnTo>
                    <a:pt x="21744432" y="10721213"/>
                  </a:lnTo>
                  <a:lnTo>
                    <a:pt x="21750782" y="10721213"/>
                  </a:lnTo>
                  <a:cubicBezTo>
                    <a:pt x="21750782" y="10746613"/>
                    <a:pt x="21730208" y="10767187"/>
                    <a:pt x="21704681" y="10767187"/>
                  </a:cubicBezTo>
                  <a:lnTo>
                    <a:pt x="21704681" y="10760837"/>
                  </a:lnTo>
                  <a:lnTo>
                    <a:pt x="21704681" y="10767187"/>
                  </a:lnTo>
                  <a:lnTo>
                    <a:pt x="46101" y="10767187"/>
                  </a:lnTo>
                  <a:lnTo>
                    <a:pt x="46101" y="10760837"/>
                  </a:lnTo>
                  <a:lnTo>
                    <a:pt x="46101" y="10767187"/>
                  </a:lnTo>
                  <a:cubicBezTo>
                    <a:pt x="20701" y="10767187"/>
                    <a:pt x="0" y="10746613"/>
                    <a:pt x="0" y="10721213"/>
                  </a:cubicBezTo>
                  <a:lnTo>
                    <a:pt x="0" y="45974"/>
                  </a:lnTo>
                  <a:lnTo>
                    <a:pt x="6350" y="45974"/>
                  </a:lnTo>
                  <a:lnTo>
                    <a:pt x="0" y="45974"/>
                  </a:lnTo>
                  <a:moveTo>
                    <a:pt x="12700" y="45974"/>
                  </a:moveTo>
                  <a:lnTo>
                    <a:pt x="12700" y="10721213"/>
                  </a:lnTo>
                  <a:lnTo>
                    <a:pt x="6350" y="10721213"/>
                  </a:lnTo>
                  <a:lnTo>
                    <a:pt x="12700" y="10721213"/>
                  </a:lnTo>
                  <a:cubicBezTo>
                    <a:pt x="12700" y="10739628"/>
                    <a:pt x="27686" y="10754487"/>
                    <a:pt x="46101" y="10754487"/>
                  </a:cubicBezTo>
                  <a:lnTo>
                    <a:pt x="21704681" y="10754487"/>
                  </a:lnTo>
                  <a:cubicBezTo>
                    <a:pt x="21723096" y="10754487"/>
                    <a:pt x="21738082" y="10739501"/>
                    <a:pt x="21738082" y="10721213"/>
                  </a:cubicBezTo>
                  <a:lnTo>
                    <a:pt x="21738082" y="45974"/>
                  </a:lnTo>
                  <a:cubicBezTo>
                    <a:pt x="21738082" y="27559"/>
                    <a:pt x="21723096" y="12700"/>
                    <a:pt x="21704681" y="12700"/>
                  </a:cubicBezTo>
                  <a:lnTo>
                    <a:pt x="46101" y="12700"/>
                  </a:lnTo>
                  <a:lnTo>
                    <a:pt x="46101" y="6350"/>
                  </a:lnTo>
                  <a:lnTo>
                    <a:pt x="46101" y="12700"/>
                  </a:lnTo>
                  <a:cubicBezTo>
                    <a:pt x="27686" y="12700"/>
                    <a:pt x="12700" y="27686"/>
                    <a:pt x="12700" y="45974"/>
                  </a:cubicBezTo>
                  <a:close/>
                </a:path>
              </a:pathLst>
            </a:custGeom>
            <a:solidFill>
              <a:srgbClr val="000000">
                <a:alpha val="392"/>
              </a:srgbClr>
            </a:solidFill>
          </p:spPr>
        </p:sp>
      </p:grpSp>
      <p:grpSp>
        <p:nvGrpSpPr>
          <p:cNvPr name="Group 8" id="8"/>
          <p:cNvGrpSpPr/>
          <p:nvPr/>
        </p:nvGrpSpPr>
        <p:grpSpPr>
          <a:xfrm rot="0">
            <a:off x="1001762" y="1120080"/>
            <a:ext cx="16284476" cy="574774"/>
            <a:chOff x="0" y="0"/>
            <a:chExt cx="21712635" cy="766365"/>
          </a:xfrm>
        </p:grpSpPr>
        <p:sp>
          <p:nvSpPr>
            <p:cNvPr name="Freeform 9" id="9"/>
            <p:cNvSpPr/>
            <p:nvPr/>
          </p:nvSpPr>
          <p:spPr>
            <a:xfrm flipH="false" flipV="false" rot="0">
              <a:off x="0" y="0"/>
              <a:ext cx="21712682" cy="766318"/>
            </a:xfrm>
            <a:custGeom>
              <a:avLst/>
              <a:gdLst/>
              <a:ahLst/>
              <a:cxnLst/>
              <a:rect r="r" b="b" t="t" l="l"/>
              <a:pathLst>
                <a:path h="766318" w="21712682">
                  <a:moveTo>
                    <a:pt x="0" y="0"/>
                  </a:moveTo>
                  <a:lnTo>
                    <a:pt x="21712682" y="0"/>
                  </a:lnTo>
                  <a:lnTo>
                    <a:pt x="21712682" y="766318"/>
                  </a:lnTo>
                  <a:lnTo>
                    <a:pt x="0" y="766318"/>
                  </a:lnTo>
                  <a:close/>
                </a:path>
              </a:pathLst>
            </a:custGeom>
            <a:solidFill>
              <a:srgbClr val="FFFFFF">
                <a:alpha val="0"/>
              </a:srgbClr>
            </a:solidFill>
          </p:spPr>
        </p:sp>
      </p:grpSp>
      <p:sp>
        <p:nvSpPr>
          <p:cNvPr name="TextBox 10" id="10"/>
          <p:cNvSpPr txBox="true"/>
          <p:nvPr/>
        </p:nvSpPr>
        <p:spPr>
          <a:xfrm rot="0">
            <a:off x="1200596" y="1191518"/>
            <a:ext cx="2855268"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Cell</a:t>
            </a:r>
          </a:p>
        </p:txBody>
      </p:sp>
      <p:sp>
        <p:nvSpPr>
          <p:cNvPr name="TextBox 11" id="11"/>
          <p:cNvSpPr txBox="true"/>
          <p:nvPr/>
        </p:nvSpPr>
        <p:spPr>
          <a:xfrm rot="0">
            <a:off x="4462165" y="1191518"/>
            <a:ext cx="4478982"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Name</a:t>
            </a:r>
          </a:p>
        </p:txBody>
      </p:sp>
      <p:sp>
        <p:nvSpPr>
          <p:cNvPr name="TextBox 12" id="12"/>
          <p:cNvSpPr txBox="true"/>
          <p:nvPr/>
        </p:nvSpPr>
        <p:spPr>
          <a:xfrm rot="0">
            <a:off x="9347448" y="1191518"/>
            <a:ext cx="2036266"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Original Value</a:t>
            </a:r>
          </a:p>
        </p:txBody>
      </p:sp>
      <p:sp>
        <p:nvSpPr>
          <p:cNvPr name="TextBox 13" id="13"/>
          <p:cNvSpPr txBox="true"/>
          <p:nvPr/>
        </p:nvSpPr>
        <p:spPr>
          <a:xfrm rot="0">
            <a:off x="11790015" y="1191518"/>
            <a:ext cx="2036266"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Final Value</a:t>
            </a:r>
          </a:p>
        </p:txBody>
      </p:sp>
      <p:sp>
        <p:nvSpPr>
          <p:cNvPr name="TextBox 14" id="14"/>
          <p:cNvSpPr txBox="true"/>
          <p:nvPr/>
        </p:nvSpPr>
        <p:spPr>
          <a:xfrm rot="0">
            <a:off x="14232582" y="1191518"/>
            <a:ext cx="2855268"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Integer</a:t>
            </a:r>
          </a:p>
        </p:txBody>
      </p:sp>
      <p:grpSp>
        <p:nvGrpSpPr>
          <p:cNvPr name="Group 15" id="15"/>
          <p:cNvGrpSpPr/>
          <p:nvPr/>
        </p:nvGrpSpPr>
        <p:grpSpPr>
          <a:xfrm rot="0">
            <a:off x="1001762" y="1694855"/>
            <a:ext cx="16284476" cy="574774"/>
            <a:chOff x="0" y="0"/>
            <a:chExt cx="21712635" cy="766365"/>
          </a:xfrm>
        </p:grpSpPr>
        <p:sp>
          <p:nvSpPr>
            <p:cNvPr name="Freeform 16" id="16"/>
            <p:cNvSpPr/>
            <p:nvPr/>
          </p:nvSpPr>
          <p:spPr>
            <a:xfrm flipH="false" flipV="false" rot="0">
              <a:off x="0" y="0"/>
              <a:ext cx="21712682" cy="766318"/>
            </a:xfrm>
            <a:custGeom>
              <a:avLst/>
              <a:gdLst/>
              <a:ahLst/>
              <a:cxnLst/>
              <a:rect r="r" b="b" t="t" l="l"/>
              <a:pathLst>
                <a:path h="766318" w="21712682">
                  <a:moveTo>
                    <a:pt x="0" y="0"/>
                  </a:moveTo>
                  <a:lnTo>
                    <a:pt x="21712682" y="0"/>
                  </a:lnTo>
                  <a:lnTo>
                    <a:pt x="21712682" y="766318"/>
                  </a:lnTo>
                  <a:lnTo>
                    <a:pt x="0" y="766318"/>
                  </a:lnTo>
                  <a:close/>
                </a:path>
              </a:pathLst>
            </a:custGeom>
            <a:solidFill>
              <a:srgbClr val="000000">
                <a:alpha val="0"/>
              </a:srgbClr>
            </a:solidFill>
          </p:spPr>
        </p:sp>
      </p:grpSp>
      <p:sp>
        <p:nvSpPr>
          <p:cNvPr name="TextBox 17" id="17"/>
          <p:cNvSpPr txBox="true"/>
          <p:nvPr/>
        </p:nvSpPr>
        <p:spPr>
          <a:xfrm rot="0">
            <a:off x="1200596" y="1766292"/>
            <a:ext cx="2855268"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X12</a:t>
            </a:r>
          </a:p>
        </p:txBody>
      </p:sp>
      <p:sp>
        <p:nvSpPr>
          <p:cNvPr name="TextBox 18" id="18"/>
          <p:cNvSpPr txBox="true"/>
          <p:nvPr/>
        </p:nvSpPr>
        <p:spPr>
          <a:xfrm rot="0">
            <a:off x="4462165" y="1766292"/>
            <a:ext cx="4478982"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Flow from Node 1 to 2</a:t>
            </a:r>
          </a:p>
        </p:txBody>
      </p:sp>
      <p:sp>
        <p:nvSpPr>
          <p:cNvPr name="TextBox 19" id="19"/>
          <p:cNvSpPr txBox="true"/>
          <p:nvPr/>
        </p:nvSpPr>
        <p:spPr>
          <a:xfrm rot="0">
            <a:off x="9347448" y="1766292"/>
            <a:ext cx="2036266"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0.000</a:t>
            </a:r>
          </a:p>
        </p:txBody>
      </p:sp>
      <p:sp>
        <p:nvSpPr>
          <p:cNvPr name="TextBox 20" id="20"/>
          <p:cNvSpPr txBox="true"/>
          <p:nvPr/>
        </p:nvSpPr>
        <p:spPr>
          <a:xfrm rot="0">
            <a:off x="11790015" y="1766292"/>
            <a:ext cx="2036266"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0.000</a:t>
            </a:r>
          </a:p>
        </p:txBody>
      </p:sp>
      <p:sp>
        <p:nvSpPr>
          <p:cNvPr name="TextBox 21" id="21"/>
          <p:cNvSpPr txBox="true"/>
          <p:nvPr/>
        </p:nvSpPr>
        <p:spPr>
          <a:xfrm rot="0">
            <a:off x="14232582" y="1766292"/>
            <a:ext cx="2855268"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Contin</a:t>
            </a:r>
          </a:p>
        </p:txBody>
      </p:sp>
      <p:grpSp>
        <p:nvGrpSpPr>
          <p:cNvPr name="Group 22" id="22"/>
          <p:cNvGrpSpPr/>
          <p:nvPr/>
        </p:nvGrpSpPr>
        <p:grpSpPr>
          <a:xfrm rot="0">
            <a:off x="1001762" y="2269629"/>
            <a:ext cx="16284476" cy="574774"/>
            <a:chOff x="0" y="0"/>
            <a:chExt cx="21712635" cy="766365"/>
          </a:xfrm>
        </p:grpSpPr>
        <p:sp>
          <p:nvSpPr>
            <p:cNvPr name="Freeform 23" id="23"/>
            <p:cNvSpPr/>
            <p:nvPr/>
          </p:nvSpPr>
          <p:spPr>
            <a:xfrm flipH="false" flipV="false" rot="0">
              <a:off x="0" y="0"/>
              <a:ext cx="21712682" cy="766318"/>
            </a:xfrm>
            <a:custGeom>
              <a:avLst/>
              <a:gdLst/>
              <a:ahLst/>
              <a:cxnLst/>
              <a:rect r="r" b="b" t="t" l="l"/>
              <a:pathLst>
                <a:path h="766318" w="21712682">
                  <a:moveTo>
                    <a:pt x="0" y="0"/>
                  </a:moveTo>
                  <a:lnTo>
                    <a:pt x="21712682" y="0"/>
                  </a:lnTo>
                  <a:lnTo>
                    <a:pt x="21712682" y="766318"/>
                  </a:lnTo>
                  <a:lnTo>
                    <a:pt x="0" y="766318"/>
                  </a:lnTo>
                  <a:close/>
                </a:path>
              </a:pathLst>
            </a:custGeom>
            <a:solidFill>
              <a:srgbClr val="FFFFFF">
                <a:alpha val="0"/>
              </a:srgbClr>
            </a:solidFill>
          </p:spPr>
        </p:sp>
      </p:grpSp>
      <p:sp>
        <p:nvSpPr>
          <p:cNvPr name="TextBox 24" id="24"/>
          <p:cNvSpPr txBox="true"/>
          <p:nvPr/>
        </p:nvSpPr>
        <p:spPr>
          <a:xfrm rot="0">
            <a:off x="1200596" y="2341066"/>
            <a:ext cx="2855268"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X13</a:t>
            </a:r>
          </a:p>
        </p:txBody>
      </p:sp>
      <p:sp>
        <p:nvSpPr>
          <p:cNvPr name="TextBox 25" id="25"/>
          <p:cNvSpPr txBox="true"/>
          <p:nvPr/>
        </p:nvSpPr>
        <p:spPr>
          <a:xfrm rot="0">
            <a:off x="4462165" y="2341066"/>
            <a:ext cx="4478982"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Flow from Node 1 to 3</a:t>
            </a:r>
          </a:p>
        </p:txBody>
      </p:sp>
      <p:sp>
        <p:nvSpPr>
          <p:cNvPr name="TextBox 26" id="26"/>
          <p:cNvSpPr txBox="true"/>
          <p:nvPr/>
        </p:nvSpPr>
        <p:spPr>
          <a:xfrm rot="0">
            <a:off x="9347448" y="2341066"/>
            <a:ext cx="2036266"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0.000</a:t>
            </a:r>
          </a:p>
        </p:txBody>
      </p:sp>
      <p:sp>
        <p:nvSpPr>
          <p:cNvPr name="TextBox 27" id="27"/>
          <p:cNvSpPr txBox="true"/>
          <p:nvPr/>
        </p:nvSpPr>
        <p:spPr>
          <a:xfrm rot="0">
            <a:off x="11790015" y="2341066"/>
            <a:ext cx="2036266"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1.000</a:t>
            </a:r>
          </a:p>
        </p:txBody>
      </p:sp>
      <p:sp>
        <p:nvSpPr>
          <p:cNvPr name="TextBox 28" id="28"/>
          <p:cNvSpPr txBox="true"/>
          <p:nvPr/>
        </p:nvSpPr>
        <p:spPr>
          <a:xfrm rot="0">
            <a:off x="14232582" y="2341066"/>
            <a:ext cx="2855268"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Contin</a:t>
            </a:r>
          </a:p>
        </p:txBody>
      </p:sp>
      <p:grpSp>
        <p:nvGrpSpPr>
          <p:cNvPr name="Group 29" id="29"/>
          <p:cNvGrpSpPr/>
          <p:nvPr/>
        </p:nvGrpSpPr>
        <p:grpSpPr>
          <a:xfrm rot="0">
            <a:off x="1001762" y="2844404"/>
            <a:ext cx="16284476" cy="574774"/>
            <a:chOff x="0" y="0"/>
            <a:chExt cx="21712635" cy="766365"/>
          </a:xfrm>
        </p:grpSpPr>
        <p:sp>
          <p:nvSpPr>
            <p:cNvPr name="Freeform 30" id="30"/>
            <p:cNvSpPr/>
            <p:nvPr/>
          </p:nvSpPr>
          <p:spPr>
            <a:xfrm flipH="false" flipV="false" rot="0">
              <a:off x="0" y="0"/>
              <a:ext cx="21712682" cy="766318"/>
            </a:xfrm>
            <a:custGeom>
              <a:avLst/>
              <a:gdLst/>
              <a:ahLst/>
              <a:cxnLst/>
              <a:rect r="r" b="b" t="t" l="l"/>
              <a:pathLst>
                <a:path h="766318" w="21712682">
                  <a:moveTo>
                    <a:pt x="0" y="0"/>
                  </a:moveTo>
                  <a:lnTo>
                    <a:pt x="21712682" y="0"/>
                  </a:lnTo>
                  <a:lnTo>
                    <a:pt x="21712682" y="766318"/>
                  </a:lnTo>
                  <a:lnTo>
                    <a:pt x="0" y="766318"/>
                  </a:lnTo>
                  <a:close/>
                </a:path>
              </a:pathLst>
            </a:custGeom>
            <a:solidFill>
              <a:srgbClr val="000000">
                <a:alpha val="0"/>
              </a:srgbClr>
            </a:solidFill>
          </p:spPr>
        </p:sp>
      </p:grpSp>
      <p:sp>
        <p:nvSpPr>
          <p:cNvPr name="TextBox 31" id="31"/>
          <p:cNvSpPr txBox="true"/>
          <p:nvPr/>
        </p:nvSpPr>
        <p:spPr>
          <a:xfrm rot="0">
            <a:off x="1200596" y="2915841"/>
            <a:ext cx="2855268"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X23</a:t>
            </a:r>
          </a:p>
        </p:txBody>
      </p:sp>
      <p:sp>
        <p:nvSpPr>
          <p:cNvPr name="TextBox 32" id="32"/>
          <p:cNvSpPr txBox="true"/>
          <p:nvPr/>
        </p:nvSpPr>
        <p:spPr>
          <a:xfrm rot="0">
            <a:off x="4462165" y="2915841"/>
            <a:ext cx="4478982"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Flow from Node 2 to 3</a:t>
            </a:r>
          </a:p>
        </p:txBody>
      </p:sp>
      <p:sp>
        <p:nvSpPr>
          <p:cNvPr name="TextBox 33" id="33"/>
          <p:cNvSpPr txBox="true"/>
          <p:nvPr/>
        </p:nvSpPr>
        <p:spPr>
          <a:xfrm rot="0">
            <a:off x="9347448" y="2915841"/>
            <a:ext cx="2036266"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0.000</a:t>
            </a:r>
          </a:p>
        </p:txBody>
      </p:sp>
      <p:sp>
        <p:nvSpPr>
          <p:cNvPr name="TextBox 34" id="34"/>
          <p:cNvSpPr txBox="true"/>
          <p:nvPr/>
        </p:nvSpPr>
        <p:spPr>
          <a:xfrm rot="0">
            <a:off x="11790015" y="2915841"/>
            <a:ext cx="2036266"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0.000</a:t>
            </a:r>
          </a:p>
        </p:txBody>
      </p:sp>
      <p:sp>
        <p:nvSpPr>
          <p:cNvPr name="TextBox 35" id="35"/>
          <p:cNvSpPr txBox="true"/>
          <p:nvPr/>
        </p:nvSpPr>
        <p:spPr>
          <a:xfrm rot="0">
            <a:off x="14232582" y="2915841"/>
            <a:ext cx="2855268"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Contin</a:t>
            </a:r>
          </a:p>
        </p:txBody>
      </p:sp>
      <p:grpSp>
        <p:nvGrpSpPr>
          <p:cNvPr name="Group 36" id="36"/>
          <p:cNvGrpSpPr/>
          <p:nvPr/>
        </p:nvGrpSpPr>
        <p:grpSpPr>
          <a:xfrm rot="0">
            <a:off x="1001762" y="3419177"/>
            <a:ext cx="16284476" cy="574774"/>
            <a:chOff x="0" y="0"/>
            <a:chExt cx="21712635" cy="766365"/>
          </a:xfrm>
        </p:grpSpPr>
        <p:sp>
          <p:nvSpPr>
            <p:cNvPr name="Freeform 37" id="37"/>
            <p:cNvSpPr/>
            <p:nvPr/>
          </p:nvSpPr>
          <p:spPr>
            <a:xfrm flipH="false" flipV="false" rot="0">
              <a:off x="0" y="0"/>
              <a:ext cx="21712682" cy="766318"/>
            </a:xfrm>
            <a:custGeom>
              <a:avLst/>
              <a:gdLst/>
              <a:ahLst/>
              <a:cxnLst/>
              <a:rect r="r" b="b" t="t" l="l"/>
              <a:pathLst>
                <a:path h="766318" w="21712682">
                  <a:moveTo>
                    <a:pt x="0" y="0"/>
                  </a:moveTo>
                  <a:lnTo>
                    <a:pt x="21712682" y="0"/>
                  </a:lnTo>
                  <a:lnTo>
                    <a:pt x="21712682" y="766318"/>
                  </a:lnTo>
                  <a:lnTo>
                    <a:pt x="0" y="766318"/>
                  </a:lnTo>
                  <a:close/>
                </a:path>
              </a:pathLst>
            </a:custGeom>
            <a:solidFill>
              <a:srgbClr val="FFFFFF">
                <a:alpha val="0"/>
              </a:srgbClr>
            </a:solidFill>
          </p:spPr>
        </p:sp>
      </p:grpSp>
      <p:sp>
        <p:nvSpPr>
          <p:cNvPr name="TextBox 38" id="38"/>
          <p:cNvSpPr txBox="true"/>
          <p:nvPr/>
        </p:nvSpPr>
        <p:spPr>
          <a:xfrm rot="0">
            <a:off x="1200596" y="3490615"/>
            <a:ext cx="2855268"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X32</a:t>
            </a:r>
          </a:p>
        </p:txBody>
      </p:sp>
      <p:sp>
        <p:nvSpPr>
          <p:cNvPr name="TextBox 39" id="39"/>
          <p:cNvSpPr txBox="true"/>
          <p:nvPr/>
        </p:nvSpPr>
        <p:spPr>
          <a:xfrm rot="0">
            <a:off x="4462165" y="3490615"/>
            <a:ext cx="4478982"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Flow from Node 3 to 2</a:t>
            </a:r>
          </a:p>
        </p:txBody>
      </p:sp>
      <p:sp>
        <p:nvSpPr>
          <p:cNvPr name="TextBox 40" id="40"/>
          <p:cNvSpPr txBox="true"/>
          <p:nvPr/>
        </p:nvSpPr>
        <p:spPr>
          <a:xfrm rot="0">
            <a:off x="9347448" y="3490615"/>
            <a:ext cx="2036266"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0.000</a:t>
            </a:r>
          </a:p>
        </p:txBody>
      </p:sp>
      <p:sp>
        <p:nvSpPr>
          <p:cNvPr name="TextBox 41" id="41"/>
          <p:cNvSpPr txBox="true"/>
          <p:nvPr/>
        </p:nvSpPr>
        <p:spPr>
          <a:xfrm rot="0">
            <a:off x="11790015" y="3490615"/>
            <a:ext cx="2036266"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1.000</a:t>
            </a:r>
          </a:p>
        </p:txBody>
      </p:sp>
      <p:sp>
        <p:nvSpPr>
          <p:cNvPr name="TextBox 42" id="42"/>
          <p:cNvSpPr txBox="true"/>
          <p:nvPr/>
        </p:nvSpPr>
        <p:spPr>
          <a:xfrm rot="0">
            <a:off x="14232582" y="3490615"/>
            <a:ext cx="2855268"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Contin</a:t>
            </a:r>
          </a:p>
        </p:txBody>
      </p:sp>
      <p:grpSp>
        <p:nvGrpSpPr>
          <p:cNvPr name="Group 43" id="43"/>
          <p:cNvGrpSpPr/>
          <p:nvPr/>
        </p:nvGrpSpPr>
        <p:grpSpPr>
          <a:xfrm rot="0">
            <a:off x="1001762" y="3993951"/>
            <a:ext cx="16284476" cy="574774"/>
            <a:chOff x="0" y="0"/>
            <a:chExt cx="21712635" cy="766365"/>
          </a:xfrm>
        </p:grpSpPr>
        <p:sp>
          <p:nvSpPr>
            <p:cNvPr name="Freeform 44" id="44"/>
            <p:cNvSpPr/>
            <p:nvPr/>
          </p:nvSpPr>
          <p:spPr>
            <a:xfrm flipH="false" flipV="false" rot="0">
              <a:off x="0" y="0"/>
              <a:ext cx="21712682" cy="766318"/>
            </a:xfrm>
            <a:custGeom>
              <a:avLst/>
              <a:gdLst/>
              <a:ahLst/>
              <a:cxnLst/>
              <a:rect r="r" b="b" t="t" l="l"/>
              <a:pathLst>
                <a:path h="766318" w="21712682">
                  <a:moveTo>
                    <a:pt x="0" y="0"/>
                  </a:moveTo>
                  <a:lnTo>
                    <a:pt x="21712682" y="0"/>
                  </a:lnTo>
                  <a:lnTo>
                    <a:pt x="21712682" y="766318"/>
                  </a:lnTo>
                  <a:lnTo>
                    <a:pt x="0" y="766318"/>
                  </a:lnTo>
                  <a:close/>
                </a:path>
              </a:pathLst>
            </a:custGeom>
            <a:solidFill>
              <a:srgbClr val="000000">
                <a:alpha val="0"/>
              </a:srgbClr>
            </a:solidFill>
          </p:spPr>
        </p:sp>
      </p:grpSp>
      <p:sp>
        <p:nvSpPr>
          <p:cNvPr name="TextBox 45" id="45"/>
          <p:cNvSpPr txBox="true"/>
          <p:nvPr/>
        </p:nvSpPr>
        <p:spPr>
          <a:xfrm rot="0">
            <a:off x="1200596" y="4065389"/>
            <a:ext cx="2855268"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X24</a:t>
            </a:r>
          </a:p>
        </p:txBody>
      </p:sp>
      <p:sp>
        <p:nvSpPr>
          <p:cNvPr name="TextBox 46" id="46"/>
          <p:cNvSpPr txBox="true"/>
          <p:nvPr/>
        </p:nvSpPr>
        <p:spPr>
          <a:xfrm rot="0">
            <a:off x="4462165" y="4065389"/>
            <a:ext cx="4478982"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Flow from Node 2 to 4</a:t>
            </a:r>
          </a:p>
        </p:txBody>
      </p:sp>
      <p:sp>
        <p:nvSpPr>
          <p:cNvPr name="TextBox 47" id="47"/>
          <p:cNvSpPr txBox="true"/>
          <p:nvPr/>
        </p:nvSpPr>
        <p:spPr>
          <a:xfrm rot="0">
            <a:off x="9347448" y="4065389"/>
            <a:ext cx="2036266"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0.000</a:t>
            </a:r>
          </a:p>
        </p:txBody>
      </p:sp>
      <p:sp>
        <p:nvSpPr>
          <p:cNvPr name="TextBox 48" id="48"/>
          <p:cNvSpPr txBox="true"/>
          <p:nvPr/>
        </p:nvSpPr>
        <p:spPr>
          <a:xfrm rot="0">
            <a:off x="11790015" y="4065389"/>
            <a:ext cx="2036266"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1.000</a:t>
            </a:r>
          </a:p>
        </p:txBody>
      </p:sp>
      <p:sp>
        <p:nvSpPr>
          <p:cNvPr name="TextBox 49" id="49"/>
          <p:cNvSpPr txBox="true"/>
          <p:nvPr/>
        </p:nvSpPr>
        <p:spPr>
          <a:xfrm rot="0">
            <a:off x="14232582" y="4065389"/>
            <a:ext cx="2855268"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Contin</a:t>
            </a:r>
          </a:p>
        </p:txBody>
      </p:sp>
      <p:grpSp>
        <p:nvGrpSpPr>
          <p:cNvPr name="Group 50" id="50"/>
          <p:cNvGrpSpPr/>
          <p:nvPr/>
        </p:nvGrpSpPr>
        <p:grpSpPr>
          <a:xfrm rot="0">
            <a:off x="1001762" y="4568726"/>
            <a:ext cx="16284476" cy="574774"/>
            <a:chOff x="0" y="0"/>
            <a:chExt cx="21712635" cy="766365"/>
          </a:xfrm>
        </p:grpSpPr>
        <p:sp>
          <p:nvSpPr>
            <p:cNvPr name="Freeform 51" id="51"/>
            <p:cNvSpPr/>
            <p:nvPr/>
          </p:nvSpPr>
          <p:spPr>
            <a:xfrm flipH="false" flipV="false" rot="0">
              <a:off x="0" y="0"/>
              <a:ext cx="21712682" cy="766318"/>
            </a:xfrm>
            <a:custGeom>
              <a:avLst/>
              <a:gdLst/>
              <a:ahLst/>
              <a:cxnLst/>
              <a:rect r="r" b="b" t="t" l="l"/>
              <a:pathLst>
                <a:path h="766318" w="21712682">
                  <a:moveTo>
                    <a:pt x="0" y="0"/>
                  </a:moveTo>
                  <a:lnTo>
                    <a:pt x="21712682" y="0"/>
                  </a:lnTo>
                  <a:lnTo>
                    <a:pt x="21712682" y="766318"/>
                  </a:lnTo>
                  <a:lnTo>
                    <a:pt x="0" y="766318"/>
                  </a:lnTo>
                  <a:close/>
                </a:path>
              </a:pathLst>
            </a:custGeom>
            <a:solidFill>
              <a:srgbClr val="FFFFFF">
                <a:alpha val="0"/>
              </a:srgbClr>
            </a:solidFill>
          </p:spPr>
        </p:sp>
      </p:grpSp>
      <p:sp>
        <p:nvSpPr>
          <p:cNvPr name="TextBox 52" id="52"/>
          <p:cNvSpPr txBox="true"/>
          <p:nvPr/>
        </p:nvSpPr>
        <p:spPr>
          <a:xfrm rot="0">
            <a:off x="1200596" y="4640164"/>
            <a:ext cx="2855268"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X42</a:t>
            </a:r>
          </a:p>
        </p:txBody>
      </p:sp>
      <p:sp>
        <p:nvSpPr>
          <p:cNvPr name="TextBox 53" id="53"/>
          <p:cNvSpPr txBox="true"/>
          <p:nvPr/>
        </p:nvSpPr>
        <p:spPr>
          <a:xfrm rot="0">
            <a:off x="4462165" y="4640164"/>
            <a:ext cx="4478982"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Flow from Node 4 to 2</a:t>
            </a:r>
          </a:p>
        </p:txBody>
      </p:sp>
      <p:sp>
        <p:nvSpPr>
          <p:cNvPr name="TextBox 54" id="54"/>
          <p:cNvSpPr txBox="true"/>
          <p:nvPr/>
        </p:nvSpPr>
        <p:spPr>
          <a:xfrm rot="0">
            <a:off x="9347448" y="4640164"/>
            <a:ext cx="2036266"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0.000</a:t>
            </a:r>
          </a:p>
        </p:txBody>
      </p:sp>
      <p:sp>
        <p:nvSpPr>
          <p:cNvPr name="TextBox 55" id="55"/>
          <p:cNvSpPr txBox="true"/>
          <p:nvPr/>
        </p:nvSpPr>
        <p:spPr>
          <a:xfrm rot="0">
            <a:off x="11790015" y="4640164"/>
            <a:ext cx="2036266"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0.000</a:t>
            </a:r>
          </a:p>
        </p:txBody>
      </p:sp>
      <p:sp>
        <p:nvSpPr>
          <p:cNvPr name="TextBox 56" id="56"/>
          <p:cNvSpPr txBox="true"/>
          <p:nvPr/>
        </p:nvSpPr>
        <p:spPr>
          <a:xfrm rot="0">
            <a:off x="14232582" y="4640164"/>
            <a:ext cx="2855268"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Contin</a:t>
            </a:r>
          </a:p>
        </p:txBody>
      </p:sp>
      <p:grpSp>
        <p:nvGrpSpPr>
          <p:cNvPr name="Group 57" id="57"/>
          <p:cNvGrpSpPr/>
          <p:nvPr/>
        </p:nvGrpSpPr>
        <p:grpSpPr>
          <a:xfrm rot="0">
            <a:off x="1001762" y="5143500"/>
            <a:ext cx="16284476" cy="574774"/>
            <a:chOff x="0" y="0"/>
            <a:chExt cx="21712635" cy="766365"/>
          </a:xfrm>
        </p:grpSpPr>
        <p:sp>
          <p:nvSpPr>
            <p:cNvPr name="Freeform 58" id="58"/>
            <p:cNvSpPr/>
            <p:nvPr/>
          </p:nvSpPr>
          <p:spPr>
            <a:xfrm flipH="false" flipV="false" rot="0">
              <a:off x="0" y="0"/>
              <a:ext cx="21712682" cy="766318"/>
            </a:xfrm>
            <a:custGeom>
              <a:avLst/>
              <a:gdLst/>
              <a:ahLst/>
              <a:cxnLst/>
              <a:rect r="r" b="b" t="t" l="l"/>
              <a:pathLst>
                <a:path h="766318" w="21712682">
                  <a:moveTo>
                    <a:pt x="0" y="0"/>
                  </a:moveTo>
                  <a:lnTo>
                    <a:pt x="21712682" y="0"/>
                  </a:lnTo>
                  <a:lnTo>
                    <a:pt x="21712682" y="766318"/>
                  </a:lnTo>
                  <a:lnTo>
                    <a:pt x="0" y="766318"/>
                  </a:lnTo>
                  <a:close/>
                </a:path>
              </a:pathLst>
            </a:custGeom>
            <a:solidFill>
              <a:srgbClr val="000000">
                <a:alpha val="0"/>
              </a:srgbClr>
            </a:solidFill>
          </p:spPr>
        </p:sp>
      </p:grpSp>
      <p:sp>
        <p:nvSpPr>
          <p:cNvPr name="TextBox 59" id="59"/>
          <p:cNvSpPr txBox="true"/>
          <p:nvPr/>
        </p:nvSpPr>
        <p:spPr>
          <a:xfrm rot="0">
            <a:off x="1200596" y="5214938"/>
            <a:ext cx="2855268"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X26</a:t>
            </a:r>
          </a:p>
        </p:txBody>
      </p:sp>
      <p:sp>
        <p:nvSpPr>
          <p:cNvPr name="TextBox 60" id="60"/>
          <p:cNvSpPr txBox="true"/>
          <p:nvPr/>
        </p:nvSpPr>
        <p:spPr>
          <a:xfrm rot="0">
            <a:off x="4462165" y="5214938"/>
            <a:ext cx="4478982"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Flow from Node 2 to 6</a:t>
            </a:r>
          </a:p>
        </p:txBody>
      </p:sp>
      <p:sp>
        <p:nvSpPr>
          <p:cNvPr name="TextBox 61" id="61"/>
          <p:cNvSpPr txBox="true"/>
          <p:nvPr/>
        </p:nvSpPr>
        <p:spPr>
          <a:xfrm rot="0">
            <a:off x="9347448" y="5214938"/>
            <a:ext cx="2036266"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0.000</a:t>
            </a:r>
          </a:p>
        </p:txBody>
      </p:sp>
      <p:sp>
        <p:nvSpPr>
          <p:cNvPr name="TextBox 62" id="62"/>
          <p:cNvSpPr txBox="true"/>
          <p:nvPr/>
        </p:nvSpPr>
        <p:spPr>
          <a:xfrm rot="0">
            <a:off x="11790015" y="5214938"/>
            <a:ext cx="2036266"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0.000</a:t>
            </a:r>
          </a:p>
        </p:txBody>
      </p:sp>
      <p:sp>
        <p:nvSpPr>
          <p:cNvPr name="TextBox 63" id="63"/>
          <p:cNvSpPr txBox="true"/>
          <p:nvPr/>
        </p:nvSpPr>
        <p:spPr>
          <a:xfrm rot="0">
            <a:off x="14232582" y="5214938"/>
            <a:ext cx="2855268"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Contin</a:t>
            </a:r>
          </a:p>
        </p:txBody>
      </p:sp>
      <p:grpSp>
        <p:nvGrpSpPr>
          <p:cNvPr name="Group 64" id="64"/>
          <p:cNvGrpSpPr/>
          <p:nvPr/>
        </p:nvGrpSpPr>
        <p:grpSpPr>
          <a:xfrm rot="0">
            <a:off x="1001762" y="5718274"/>
            <a:ext cx="16284476" cy="574774"/>
            <a:chOff x="0" y="0"/>
            <a:chExt cx="21712635" cy="766365"/>
          </a:xfrm>
        </p:grpSpPr>
        <p:sp>
          <p:nvSpPr>
            <p:cNvPr name="Freeform 65" id="65"/>
            <p:cNvSpPr/>
            <p:nvPr/>
          </p:nvSpPr>
          <p:spPr>
            <a:xfrm flipH="false" flipV="false" rot="0">
              <a:off x="0" y="0"/>
              <a:ext cx="21712682" cy="766318"/>
            </a:xfrm>
            <a:custGeom>
              <a:avLst/>
              <a:gdLst/>
              <a:ahLst/>
              <a:cxnLst/>
              <a:rect r="r" b="b" t="t" l="l"/>
              <a:pathLst>
                <a:path h="766318" w="21712682">
                  <a:moveTo>
                    <a:pt x="0" y="0"/>
                  </a:moveTo>
                  <a:lnTo>
                    <a:pt x="21712682" y="0"/>
                  </a:lnTo>
                  <a:lnTo>
                    <a:pt x="21712682" y="766318"/>
                  </a:lnTo>
                  <a:lnTo>
                    <a:pt x="0" y="766318"/>
                  </a:lnTo>
                  <a:close/>
                </a:path>
              </a:pathLst>
            </a:custGeom>
            <a:solidFill>
              <a:srgbClr val="FFFFFF">
                <a:alpha val="0"/>
              </a:srgbClr>
            </a:solidFill>
          </p:spPr>
        </p:sp>
      </p:grpSp>
      <p:sp>
        <p:nvSpPr>
          <p:cNvPr name="TextBox 66" id="66"/>
          <p:cNvSpPr txBox="true"/>
          <p:nvPr/>
        </p:nvSpPr>
        <p:spPr>
          <a:xfrm rot="0">
            <a:off x="1200596" y="5789711"/>
            <a:ext cx="2855268"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X35</a:t>
            </a:r>
          </a:p>
        </p:txBody>
      </p:sp>
      <p:sp>
        <p:nvSpPr>
          <p:cNvPr name="TextBox 67" id="67"/>
          <p:cNvSpPr txBox="true"/>
          <p:nvPr/>
        </p:nvSpPr>
        <p:spPr>
          <a:xfrm rot="0">
            <a:off x="4462165" y="5789711"/>
            <a:ext cx="4478982"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Flow from Node 3 to 5</a:t>
            </a:r>
          </a:p>
        </p:txBody>
      </p:sp>
      <p:sp>
        <p:nvSpPr>
          <p:cNvPr name="TextBox 68" id="68"/>
          <p:cNvSpPr txBox="true"/>
          <p:nvPr/>
        </p:nvSpPr>
        <p:spPr>
          <a:xfrm rot="0">
            <a:off x="9347448" y="5789711"/>
            <a:ext cx="2036266"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0.000</a:t>
            </a:r>
          </a:p>
        </p:txBody>
      </p:sp>
      <p:sp>
        <p:nvSpPr>
          <p:cNvPr name="TextBox 69" id="69"/>
          <p:cNvSpPr txBox="true"/>
          <p:nvPr/>
        </p:nvSpPr>
        <p:spPr>
          <a:xfrm rot="0">
            <a:off x="11790015" y="5789711"/>
            <a:ext cx="2036266"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0.000</a:t>
            </a:r>
          </a:p>
        </p:txBody>
      </p:sp>
      <p:sp>
        <p:nvSpPr>
          <p:cNvPr name="TextBox 70" id="70"/>
          <p:cNvSpPr txBox="true"/>
          <p:nvPr/>
        </p:nvSpPr>
        <p:spPr>
          <a:xfrm rot="0">
            <a:off x="14232582" y="5789711"/>
            <a:ext cx="2855268"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Contin</a:t>
            </a:r>
          </a:p>
        </p:txBody>
      </p:sp>
      <p:grpSp>
        <p:nvGrpSpPr>
          <p:cNvPr name="Group 71" id="71"/>
          <p:cNvGrpSpPr/>
          <p:nvPr/>
        </p:nvGrpSpPr>
        <p:grpSpPr>
          <a:xfrm rot="0">
            <a:off x="1001762" y="6293049"/>
            <a:ext cx="16284476" cy="574774"/>
            <a:chOff x="0" y="0"/>
            <a:chExt cx="21712635" cy="766365"/>
          </a:xfrm>
        </p:grpSpPr>
        <p:sp>
          <p:nvSpPr>
            <p:cNvPr name="Freeform 72" id="72"/>
            <p:cNvSpPr/>
            <p:nvPr/>
          </p:nvSpPr>
          <p:spPr>
            <a:xfrm flipH="false" flipV="false" rot="0">
              <a:off x="0" y="0"/>
              <a:ext cx="21712682" cy="766318"/>
            </a:xfrm>
            <a:custGeom>
              <a:avLst/>
              <a:gdLst/>
              <a:ahLst/>
              <a:cxnLst/>
              <a:rect r="r" b="b" t="t" l="l"/>
              <a:pathLst>
                <a:path h="766318" w="21712682">
                  <a:moveTo>
                    <a:pt x="0" y="0"/>
                  </a:moveTo>
                  <a:lnTo>
                    <a:pt x="21712682" y="0"/>
                  </a:lnTo>
                  <a:lnTo>
                    <a:pt x="21712682" y="766318"/>
                  </a:lnTo>
                  <a:lnTo>
                    <a:pt x="0" y="766318"/>
                  </a:lnTo>
                  <a:close/>
                </a:path>
              </a:pathLst>
            </a:custGeom>
            <a:solidFill>
              <a:srgbClr val="000000">
                <a:alpha val="0"/>
              </a:srgbClr>
            </a:solidFill>
          </p:spPr>
        </p:sp>
      </p:grpSp>
      <p:sp>
        <p:nvSpPr>
          <p:cNvPr name="TextBox 73" id="73"/>
          <p:cNvSpPr txBox="true"/>
          <p:nvPr/>
        </p:nvSpPr>
        <p:spPr>
          <a:xfrm rot="0">
            <a:off x="1200596" y="6364486"/>
            <a:ext cx="2855268"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X53</a:t>
            </a:r>
          </a:p>
        </p:txBody>
      </p:sp>
      <p:sp>
        <p:nvSpPr>
          <p:cNvPr name="TextBox 74" id="74"/>
          <p:cNvSpPr txBox="true"/>
          <p:nvPr/>
        </p:nvSpPr>
        <p:spPr>
          <a:xfrm rot="0">
            <a:off x="4462165" y="6364486"/>
            <a:ext cx="4478982"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Flow from Node 5 to 3</a:t>
            </a:r>
          </a:p>
        </p:txBody>
      </p:sp>
      <p:sp>
        <p:nvSpPr>
          <p:cNvPr name="TextBox 75" id="75"/>
          <p:cNvSpPr txBox="true"/>
          <p:nvPr/>
        </p:nvSpPr>
        <p:spPr>
          <a:xfrm rot="0">
            <a:off x="9347448" y="6364486"/>
            <a:ext cx="2036266"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0.000</a:t>
            </a:r>
          </a:p>
        </p:txBody>
      </p:sp>
      <p:sp>
        <p:nvSpPr>
          <p:cNvPr name="TextBox 76" id="76"/>
          <p:cNvSpPr txBox="true"/>
          <p:nvPr/>
        </p:nvSpPr>
        <p:spPr>
          <a:xfrm rot="0">
            <a:off x="11790015" y="6364486"/>
            <a:ext cx="2036266"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0.000</a:t>
            </a:r>
          </a:p>
        </p:txBody>
      </p:sp>
      <p:sp>
        <p:nvSpPr>
          <p:cNvPr name="TextBox 77" id="77"/>
          <p:cNvSpPr txBox="true"/>
          <p:nvPr/>
        </p:nvSpPr>
        <p:spPr>
          <a:xfrm rot="0">
            <a:off x="14232582" y="6364486"/>
            <a:ext cx="2855268"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Contin</a:t>
            </a:r>
          </a:p>
        </p:txBody>
      </p:sp>
      <p:grpSp>
        <p:nvGrpSpPr>
          <p:cNvPr name="Group 78" id="78"/>
          <p:cNvGrpSpPr/>
          <p:nvPr/>
        </p:nvGrpSpPr>
        <p:grpSpPr>
          <a:xfrm rot="0">
            <a:off x="1001762" y="6867822"/>
            <a:ext cx="16284476" cy="574774"/>
            <a:chOff x="0" y="0"/>
            <a:chExt cx="21712635" cy="766365"/>
          </a:xfrm>
        </p:grpSpPr>
        <p:sp>
          <p:nvSpPr>
            <p:cNvPr name="Freeform 79" id="79"/>
            <p:cNvSpPr/>
            <p:nvPr/>
          </p:nvSpPr>
          <p:spPr>
            <a:xfrm flipH="false" flipV="false" rot="0">
              <a:off x="0" y="0"/>
              <a:ext cx="21712682" cy="766318"/>
            </a:xfrm>
            <a:custGeom>
              <a:avLst/>
              <a:gdLst/>
              <a:ahLst/>
              <a:cxnLst/>
              <a:rect r="r" b="b" t="t" l="l"/>
              <a:pathLst>
                <a:path h="766318" w="21712682">
                  <a:moveTo>
                    <a:pt x="0" y="0"/>
                  </a:moveTo>
                  <a:lnTo>
                    <a:pt x="21712682" y="0"/>
                  </a:lnTo>
                  <a:lnTo>
                    <a:pt x="21712682" y="766318"/>
                  </a:lnTo>
                  <a:lnTo>
                    <a:pt x="0" y="766318"/>
                  </a:lnTo>
                  <a:close/>
                </a:path>
              </a:pathLst>
            </a:custGeom>
            <a:solidFill>
              <a:srgbClr val="FFFFFF">
                <a:alpha val="0"/>
              </a:srgbClr>
            </a:solidFill>
          </p:spPr>
        </p:sp>
      </p:grpSp>
      <p:sp>
        <p:nvSpPr>
          <p:cNvPr name="TextBox 80" id="80"/>
          <p:cNvSpPr txBox="true"/>
          <p:nvPr/>
        </p:nvSpPr>
        <p:spPr>
          <a:xfrm rot="0">
            <a:off x="1200596" y="6939260"/>
            <a:ext cx="2855268"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X45</a:t>
            </a:r>
          </a:p>
        </p:txBody>
      </p:sp>
      <p:sp>
        <p:nvSpPr>
          <p:cNvPr name="TextBox 81" id="81"/>
          <p:cNvSpPr txBox="true"/>
          <p:nvPr/>
        </p:nvSpPr>
        <p:spPr>
          <a:xfrm rot="0">
            <a:off x="4462165" y="6939260"/>
            <a:ext cx="4478982"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Flow from Node 4 to 5</a:t>
            </a:r>
          </a:p>
        </p:txBody>
      </p:sp>
      <p:sp>
        <p:nvSpPr>
          <p:cNvPr name="TextBox 82" id="82"/>
          <p:cNvSpPr txBox="true"/>
          <p:nvPr/>
        </p:nvSpPr>
        <p:spPr>
          <a:xfrm rot="0">
            <a:off x="9347448" y="6939260"/>
            <a:ext cx="2036266"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0.000</a:t>
            </a:r>
          </a:p>
        </p:txBody>
      </p:sp>
      <p:sp>
        <p:nvSpPr>
          <p:cNvPr name="TextBox 83" id="83"/>
          <p:cNvSpPr txBox="true"/>
          <p:nvPr/>
        </p:nvSpPr>
        <p:spPr>
          <a:xfrm rot="0">
            <a:off x="11790015" y="6939260"/>
            <a:ext cx="2036266"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0.000</a:t>
            </a:r>
          </a:p>
        </p:txBody>
      </p:sp>
      <p:sp>
        <p:nvSpPr>
          <p:cNvPr name="TextBox 84" id="84"/>
          <p:cNvSpPr txBox="true"/>
          <p:nvPr/>
        </p:nvSpPr>
        <p:spPr>
          <a:xfrm rot="0">
            <a:off x="14232582" y="6939260"/>
            <a:ext cx="2855268"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Contin</a:t>
            </a:r>
          </a:p>
        </p:txBody>
      </p:sp>
      <p:grpSp>
        <p:nvGrpSpPr>
          <p:cNvPr name="Group 85" id="85"/>
          <p:cNvGrpSpPr/>
          <p:nvPr/>
        </p:nvGrpSpPr>
        <p:grpSpPr>
          <a:xfrm rot="0">
            <a:off x="1001762" y="7442598"/>
            <a:ext cx="16284476" cy="574774"/>
            <a:chOff x="0" y="0"/>
            <a:chExt cx="21712635" cy="766365"/>
          </a:xfrm>
        </p:grpSpPr>
        <p:sp>
          <p:nvSpPr>
            <p:cNvPr name="Freeform 86" id="86"/>
            <p:cNvSpPr/>
            <p:nvPr/>
          </p:nvSpPr>
          <p:spPr>
            <a:xfrm flipH="false" flipV="false" rot="0">
              <a:off x="0" y="0"/>
              <a:ext cx="21712682" cy="766318"/>
            </a:xfrm>
            <a:custGeom>
              <a:avLst/>
              <a:gdLst/>
              <a:ahLst/>
              <a:cxnLst/>
              <a:rect r="r" b="b" t="t" l="l"/>
              <a:pathLst>
                <a:path h="766318" w="21712682">
                  <a:moveTo>
                    <a:pt x="0" y="0"/>
                  </a:moveTo>
                  <a:lnTo>
                    <a:pt x="21712682" y="0"/>
                  </a:lnTo>
                  <a:lnTo>
                    <a:pt x="21712682" y="766318"/>
                  </a:lnTo>
                  <a:lnTo>
                    <a:pt x="0" y="766318"/>
                  </a:lnTo>
                  <a:close/>
                </a:path>
              </a:pathLst>
            </a:custGeom>
            <a:solidFill>
              <a:srgbClr val="000000">
                <a:alpha val="0"/>
              </a:srgbClr>
            </a:solidFill>
          </p:spPr>
        </p:sp>
      </p:grpSp>
      <p:sp>
        <p:nvSpPr>
          <p:cNvPr name="TextBox 87" id="87"/>
          <p:cNvSpPr txBox="true"/>
          <p:nvPr/>
        </p:nvSpPr>
        <p:spPr>
          <a:xfrm rot="0">
            <a:off x="1200596" y="7514035"/>
            <a:ext cx="2855268"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X54</a:t>
            </a:r>
          </a:p>
        </p:txBody>
      </p:sp>
      <p:sp>
        <p:nvSpPr>
          <p:cNvPr name="TextBox 88" id="88"/>
          <p:cNvSpPr txBox="true"/>
          <p:nvPr/>
        </p:nvSpPr>
        <p:spPr>
          <a:xfrm rot="0">
            <a:off x="4462165" y="7514035"/>
            <a:ext cx="4478982"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Flow from Node 5 to 4</a:t>
            </a:r>
          </a:p>
        </p:txBody>
      </p:sp>
      <p:sp>
        <p:nvSpPr>
          <p:cNvPr name="TextBox 89" id="89"/>
          <p:cNvSpPr txBox="true"/>
          <p:nvPr/>
        </p:nvSpPr>
        <p:spPr>
          <a:xfrm rot="0">
            <a:off x="9347448" y="7514035"/>
            <a:ext cx="2036266"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0.000</a:t>
            </a:r>
          </a:p>
        </p:txBody>
      </p:sp>
      <p:sp>
        <p:nvSpPr>
          <p:cNvPr name="TextBox 90" id="90"/>
          <p:cNvSpPr txBox="true"/>
          <p:nvPr/>
        </p:nvSpPr>
        <p:spPr>
          <a:xfrm rot="0">
            <a:off x="11790015" y="7514035"/>
            <a:ext cx="2036266"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0.000</a:t>
            </a:r>
          </a:p>
        </p:txBody>
      </p:sp>
      <p:sp>
        <p:nvSpPr>
          <p:cNvPr name="TextBox 91" id="91"/>
          <p:cNvSpPr txBox="true"/>
          <p:nvPr/>
        </p:nvSpPr>
        <p:spPr>
          <a:xfrm rot="0">
            <a:off x="14232582" y="7514035"/>
            <a:ext cx="2855268"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Contin</a:t>
            </a:r>
          </a:p>
        </p:txBody>
      </p:sp>
      <p:grpSp>
        <p:nvGrpSpPr>
          <p:cNvPr name="Group 92" id="92"/>
          <p:cNvGrpSpPr/>
          <p:nvPr/>
        </p:nvGrpSpPr>
        <p:grpSpPr>
          <a:xfrm rot="0">
            <a:off x="1001762" y="8017371"/>
            <a:ext cx="16284476" cy="574774"/>
            <a:chOff x="0" y="0"/>
            <a:chExt cx="21712635" cy="766365"/>
          </a:xfrm>
        </p:grpSpPr>
        <p:sp>
          <p:nvSpPr>
            <p:cNvPr name="Freeform 93" id="93"/>
            <p:cNvSpPr/>
            <p:nvPr/>
          </p:nvSpPr>
          <p:spPr>
            <a:xfrm flipH="false" flipV="false" rot="0">
              <a:off x="0" y="0"/>
              <a:ext cx="21712682" cy="766318"/>
            </a:xfrm>
            <a:custGeom>
              <a:avLst/>
              <a:gdLst/>
              <a:ahLst/>
              <a:cxnLst/>
              <a:rect r="r" b="b" t="t" l="l"/>
              <a:pathLst>
                <a:path h="766318" w="21712682">
                  <a:moveTo>
                    <a:pt x="0" y="0"/>
                  </a:moveTo>
                  <a:lnTo>
                    <a:pt x="21712682" y="0"/>
                  </a:lnTo>
                  <a:lnTo>
                    <a:pt x="21712682" y="766318"/>
                  </a:lnTo>
                  <a:lnTo>
                    <a:pt x="0" y="766318"/>
                  </a:lnTo>
                  <a:close/>
                </a:path>
              </a:pathLst>
            </a:custGeom>
            <a:solidFill>
              <a:srgbClr val="FFFFFF">
                <a:alpha val="0"/>
              </a:srgbClr>
            </a:solidFill>
          </p:spPr>
        </p:sp>
      </p:grpSp>
      <p:sp>
        <p:nvSpPr>
          <p:cNvPr name="TextBox 94" id="94"/>
          <p:cNvSpPr txBox="true"/>
          <p:nvPr/>
        </p:nvSpPr>
        <p:spPr>
          <a:xfrm rot="0">
            <a:off x="1200596" y="8088809"/>
            <a:ext cx="2855268"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X46</a:t>
            </a:r>
          </a:p>
        </p:txBody>
      </p:sp>
      <p:sp>
        <p:nvSpPr>
          <p:cNvPr name="TextBox 95" id="95"/>
          <p:cNvSpPr txBox="true"/>
          <p:nvPr/>
        </p:nvSpPr>
        <p:spPr>
          <a:xfrm rot="0">
            <a:off x="4462165" y="8088809"/>
            <a:ext cx="4478982"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Flow from Node 4 to 6</a:t>
            </a:r>
          </a:p>
        </p:txBody>
      </p:sp>
      <p:sp>
        <p:nvSpPr>
          <p:cNvPr name="TextBox 96" id="96"/>
          <p:cNvSpPr txBox="true"/>
          <p:nvPr/>
        </p:nvSpPr>
        <p:spPr>
          <a:xfrm rot="0">
            <a:off x="9347448" y="8088809"/>
            <a:ext cx="2036266"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0.000</a:t>
            </a:r>
          </a:p>
        </p:txBody>
      </p:sp>
      <p:sp>
        <p:nvSpPr>
          <p:cNvPr name="TextBox 97" id="97"/>
          <p:cNvSpPr txBox="true"/>
          <p:nvPr/>
        </p:nvSpPr>
        <p:spPr>
          <a:xfrm rot="0">
            <a:off x="11790015" y="8088809"/>
            <a:ext cx="2036266"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1.000</a:t>
            </a:r>
          </a:p>
        </p:txBody>
      </p:sp>
      <p:sp>
        <p:nvSpPr>
          <p:cNvPr name="TextBox 98" id="98"/>
          <p:cNvSpPr txBox="true"/>
          <p:nvPr/>
        </p:nvSpPr>
        <p:spPr>
          <a:xfrm rot="0">
            <a:off x="14232582" y="8088809"/>
            <a:ext cx="2855268"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Contin</a:t>
            </a:r>
          </a:p>
        </p:txBody>
      </p:sp>
      <p:grpSp>
        <p:nvGrpSpPr>
          <p:cNvPr name="Group 99" id="99"/>
          <p:cNvGrpSpPr/>
          <p:nvPr/>
        </p:nvGrpSpPr>
        <p:grpSpPr>
          <a:xfrm rot="0">
            <a:off x="1001762" y="8592145"/>
            <a:ext cx="16284476" cy="574774"/>
            <a:chOff x="0" y="0"/>
            <a:chExt cx="21712635" cy="766365"/>
          </a:xfrm>
        </p:grpSpPr>
        <p:sp>
          <p:nvSpPr>
            <p:cNvPr name="Freeform 100" id="100"/>
            <p:cNvSpPr/>
            <p:nvPr/>
          </p:nvSpPr>
          <p:spPr>
            <a:xfrm flipH="false" flipV="false" rot="0">
              <a:off x="0" y="0"/>
              <a:ext cx="21712682" cy="766318"/>
            </a:xfrm>
            <a:custGeom>
              <a:avLst/>
              <a:gdLst/>
              <a:ahLst/>
              <a:cxnLst/>
              <a:rect r="r" b="b" t="t" l="l"/>
              <a:pathLst>
                <a:path h="766318" w="21712682">
                  <a:moveTo>
                    <a:pt x="0" y="0"/>
                  </a:moveTo>
                  <a:lnTo>
                    <a:pt x="21712682" y="0"/>
                  </a:lnTo>
                  <a:lnTo>
                    <a:pt x="21712682" y="766318"/>
                  </a:lnTo>
                  <a:lnTo>
                    <a:pt x="0" y="766318"/>
                  </a:lnTo>
                  <a:close/>
                </a:path>
              </a:pathLst>
            </a:custGeom>
            <a:solidFill>
              <a:srgbClr val="000000">
                <a:alpha val="0"/>
              </a:srgbClr>
            </a:solidFill>
          </p:spPr>
        </p:sp>
      </p:grpSp>
      <p:sp>
        <p:nvSpPr>
          <p:cNvPr name="TextBox 101" id="101"/>
          <p:cNvSpPr txBox="true"/>
          <p:nvPr/>
        </p:nvSpPr>
        <p:spPr>
          <a:xfrm rot="0">
            <a:off x="1200596" y="8663582"/>
            <a:ext cx="2855268"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x56</a:t>
            </a:r>
          </a:p>
        </p:txBody>
      </p:sp>
      <p:sp>
        <p:nvSpPr>
          <p:cNvPr name="TextBox 102" id="102"/>
          <p:cNvSpPr txBox="true"/>
          <p:nvPr/>
        </p:nvSpPr>
        <p:spPr>
          <a:xfrm rot="0">
            <a:off x="4462165" y="8663582"/>
            <a:ext cx="4478982"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Flow from Node 1 to 2</a:t>
            </a:r>
          </a:p>
        </p:txBody>
      </p:sp>
      <p:sp>
        <p:nvSpPr>
          <p:cNvPr name="TextBox 103" id="103"/>
          <p:cNvSpPr txBox="true"/>
          <p:nvPr/>
        </p:nvSpPr>
        <p:spPr>
          <a:xfrm rot="0">
            <a:off x="9347448" y="8663582"/>
            <a:ext cx="2036266"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0.000</a:t>
            </a:r>
          </a:p>
        </p:txBody>
      </p:sp>
      <p:sp>
        <p:nvSpPr>
          <p:cNvPr name="TextBox 104" id="104"/>
          <p:cNvSpPr txBox="true"/>
          <p:nvPr/>
        </p:nvSpPr>
        <p:spPr>
          <a:xfrm rot="0">
            <a:off x="11790015" y="8663582"/>
            <a:ext cx="2036266"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0.000</a:t>
            </a:r>
          </a:p>
        </p:txBody>
      </p:sp>
      <p:sp>
        <p:nvSpPr>
          <p:cNvPr name="TextBox 105" id="105"/>
          <p:cNvSpPr txBox="true"/>
          <p:nvPr/>
        </p:nvSpPr>
        <p:spPr>
          <a:xfrm rot="0">
            <a:off x="14232582" y="8663582"/>
            <a:ext cx="2855268" cy="374749"/>
          </a:xfrm>
          <a:prstGeom prst="rect">
            <a:avLst/>
          </a:prstGeom>
        </p:spPr>
        <p:txBody>
          <a:bodyPr anchor="t" rtlCol="false" tIns="0" lIns="0" bIns="0" rIns="0">
            <a:spAutoFit/>
          </a:bodyPr>
          <a:lstStyle/>
          <a:p>
            <a:pPr algn="l">
              <a:lnSpc>
                <a:spcPts val="2499"/>
              </a:lnSpc>
            </a:pPr>
            <a:r>
              <a:rPr lang="en-US" sz="1562">
                <a:solidFill>
                  <a:srgbClr val="49495A"/>
                </a:solidFill>
                <a:latin typeface="Open Sans"/>
                <a:ea typeface="Open Sans"/>
                <a:cs typeface="Open Sans"/>
                <a:sym typeface="Open Sans"/>
              </a:rPr>
              <a:t>Contin</a:t>
            </a:r>
          </a:p>
        </p:txBody>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4F0FF"/>
            </a:solidFill>
          </p:spPr>
        </p:sp>
      </p:grpSp>
      <p:grpSp>
        <p:nvGrpSpPr>
          <p:cNvPr name="Group 4" id="4"/>
          <p:cNvGrpSpPr/>
          <p:nvPr/>
        </p:nvGrpSpPr>
        <p:grpSpPr>
          <a:xfrm rot="0">
            <a:off x="0" y="2484983"/>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BFAFF"/>
            </a:solidFill>
          </p:spPr>
        </p:sp>
      </p:grpSp>
      <p:grpSp>
        <p:nvGrpSpPr>
          <p:cNvPr name="Group 6" id="6"/>
          <p:cNvGrpSpPr/>
          <p:nvPr/>
        </p:nvGrpSpPr>
        <p:grpSpPr>
          <a:xfrm rot="0">
            <a:off x="16049019" y="9686925"/>
            <a:ext cx="2153256" cy="514350"/>
            <a:chOff x="0" y="0"/>
            <a:chExt cx="2871008" cy="685800"/>
          </a:xfrm>
        </p:grpSpPr>
        <p:sp>
          <p:nvSpPr>
            <p:cNvPr name="Freeform 7" id="7" descr="preencoded.png">
              <a:hlinkClick r:id="rId2"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3"/>
              <a:stretch>
                <a:fillRect l="0" t="0" r="-1" b="0"/>
              </a:stretch>
            </a:blipFill>
          </p:spPr>
        </p:sp>
      </p:grpSp>
      <p:sp>
        <p:nvSpPr>
          <p:cNvPr name="TextBox 8" id="8"/>
          <p:cNvSpPr txBox="true"/>
          <p:nvPr/>
        </p:nvSpPr>
        <p:spPr>
          <a:xfrm rot="0">
            <a:off x="992238" y="866031"/>
            <a:ext cx="14558219" cy="914549"/>
          </a:xfrm>
          <a:prstGeom prst="rect">
            <a:avLst/>
          </a:prstGeom>
        </p:spPr>
        <p:txBody>
          <a:bodyPr anchor="t" rtlCol="false" tIns="0" lIns="0" bIns="0" rIns="0">
            <a:spAutoFit/>
          </a:bodyPr>
          <a:lstStyle/>
          <a:p>
            <a:pPr algn="l">
              <a:lnSpc>
                <a:spcPts val="6937"/>
              </a:lnSpc>
            </a:pPr>
            <a:r>
              <a:rPr lang="en-US" sz="5562">
                <a:solidFill>
                  <a:srgbClr val="403CCF"/>
                </a:solidFill>
                <a:latin typeface="Libre Baskerville"/>
                <a:ea typeface="Libre Baskerville"/>
                <a:cs typeface="Libre Baskerville"/>
                <a:sym typeface="Libre Baskerville"/>
              </a:rPr>
              <a:t>Mô hình phương trình tuyến tính chung</a:t>
            </a:r>
          </a:p>
        </p:txBody>
      </p:sp>
      <p:sp>
        <p:nvSpPr>
          <p:cNvPr name="TextBox 9" id="9"/>
          <p:cNvSpPr txBox="true"/>
          <p:nvPr/>
        </p:nvSpPr>
        <p:spPr>
          <a:xfrm rot="0">
            <a:off x="992238" y="2470249"/>
            <a:ext cx="7805886" cy="1436489"/>
          </a:xfrm>
          <a:prstGeom prst="rect">
            <a:avLst/>
          </a:prstGeom>
        </p:spPr>
        <p:txBody>
          <a:bodyPr anchor="t" rtlCol="false" tIns="0" lIns="0" bIns="0" rIns="0">
            <a:spAutoFit/>
          </a:bodyPr>
          <a:lstStyle/>
          <a:p>
            <a:pPr algn="l">
              <a:lnSpc>
                <a:spcPts val="5562"/>
              </a:lnSpc>
            </a:pPr>
            <a:r>
              <a:rPr lang="en-US" sz="4437">
                <a:solidFill>
                  <a:srgbClr val="403CCF"/>
                </a:solidFill>
                <a:latin typeface="Libre Baskerville"/>
                <a:ea typeface="Libre Baskerville"/>
                <a:cs typeface="Libre Baskerville"/>
                <a:sym typeface="Libre Baskerville"/>
              </a:rPr>
              <a:t>Use the following notation:</a:t>
            </a:r>
          </a:p>
        </p:txBody>
      </p:sp>
      <p:grpSp>
        <p:nvGrpSpPr>
          <p:cNvPr name="Group 10" id="10"/>
          <p:cNvGrpSpPr/>
          <p:nvPr/>
        </p:nvGrpSpPr>
        <p:grpSpPr>
          <a:xfrm rot="0">
            <a:off x="992238" y="4265562"/>
            <a:ext cx="7805886" cy="1649462"/>
            <a:chOff x="0" y="0"/>
            <a:chExt cx="10407848" cy="2199283"/>
          </a:xfrm>
        </p:grpSpPr>
        <p:sp>
          <p:nvSpPr>
            <p:cNvPr name="Freeform 11" id="11" descr="preencoded.png"/>
            <p:cNvSpPr/>
            <p:nvPr/>
          </p:nvSpPr>
          <p:spPr>
            <a:xfrm flipH="false" flipV="false" rot="0">
              <a:off x="0" y="0"/>
              <a:ext cx="10407904" cy="2199259"/>
            </a:xfrm>
            <a:custGeom>
              <a:avLst/>
              <a:gdLst/>
              <a:ahLst/>
              <a:cxnLst/>
              <a:rect r="r" b="b" t="t" l="l"/>
              <a:pathLst>
                <a:path h="2199259" w="10407904">
                  <a:moveTo>
                    <a:pt x="0" y="0"/>
                  </a:moveTo>
                  <a:lnTo>
                    <a:pt x="10407904" y="0"/>
                  </a:lnTo>
                  <a:lnTo>
                    <a:pt x="10407904" y="2199259"/>
                  </a:lnTo>
                  <a:lnTo>
                    <a:pt x="0" y="2199259"/>
                  </a:lnTo>
                  <a:lnTo>
                    <a:pt x="0" y="0"/>
                  </a:lnTo>
                  <a:close/>
                </a:path>
              </a:pathLst>
            </a:custGeom>
            <a:blipFill>
              <a:blip r:embed="rId4"/>
              <a:stretch>
                <a:fillRect l="0" t="-209" r="0" b="-210"/>
              </a:stretch>
            </a:blipFill>
          </p:spPr>
        </p:sp>
      </p:grpSp>
      <p:sp>
        <p:nvSpPr>
          <p:cNvPr name="TextBox 12" id="12"/>
          <p:cNvSpPr txBox="true"/>
          <p:nvPr/>
        </p:nvSpPr>
        <p:spPr>
          <a:xfrm rot="0">
            <a:off x="992238" y="6254800"/>
            <a:ext cx="7805886" cy="2145209"/>
          </a:xfrm>
          <a:prstGeom prst="rect">
            <a:avLst/>
          </a:prstGeom>
        </p:spPr>
        <p:txBody>
          <a:bodyPr anchor="t" rtlCol="false" tIns="0" lIns="0" bIns="0" rIns="0">
            <a:spAutoFit/>
          </a:bodyPr>
          <a:lstStyle/>
          <a:p>
            <a:pPr algn="l">
              <a:lnSpc>
                <a:spcPts val="5562"/>
              </a:lnSpc>
            </a:pPr>
            <a:r>
              <a:rPr lang="en-US" sz="4437">
                <a:solidFill>
                  <a:srgbClr val="403CCF"/>
                </a:solidFill>
                <a:latin typeface="Libre Baskerville"/>
                <a:ea typeface="Libre Baskerville"/>
                <a:cs typeface="Libre Baskerville"/>
                <a:sym typeface="Libre Baskerville"/>
              </a:rPr>
              <a:t>Cij = Khoảng cách, thời gian, chi phí để đi từ i đến j</a:t>
            </a:r>
          </a:p>
        </p:txBody>
      </p:sp>
      <p:sp>
        <p:nvSpPr>
          <p:cNvPr name="TextBox 13" id="13"/>
          <p:cNvSpPr txBox="true"/>
          <p:nvPr/>
        </p:nvSpPr>
        <p:spPr>
          <a:xfrm rot="0">
            <a:off x="992238" y="8597801"/>
            <a:ext cx="7805886" cy="539354"/>
          </a:xfrm>
          <a:prstGeom prst="rect">
            <a:avLst/>
          </a:prstGeom>
        </p:spPr>
        <p:txBody>
          <a:bodyPr anchor="t" rtlCol="false" tIns="0" lIns="0" bIns="0" rIns="0">
            <a:spAutoFit/>
          </a:bodyPr>
          <a:lstStyle/>
          <a:p>
            <a:pPr algn="l">
              <a:lnSpc>
                <a:spcPts val="3562"/>
              </a:lnSpc>
            </a:pPr>
            <a:r>
              <a:rPr lang="en-US" sz="2187" i="true">
                <a:solidFill>
                  <a:srgbClr val="49495A"/>
                </a:solidFill>
                <a:latin typeface="Open Sans Italics"/>
                <a:ea typeface="Open Sans Italics"/>
                <a:cs typeface="Open Sans Italics"/>
                <a:sym typeface="Open Sans Italics"/>
              </a:rPr>
              <a:t>Mô hình phương trình tuyến tính chung</a:t>
            </a:r>
          </a:p>
        </p:txBody>
      </p:sp>
      <p:grpSp>
        <p:nvGrpSpPr>
          <p:cNvPr name="Group 14" id="14"/>
          <p:cNvGrpSpPr/>
          <p:nvPr/>
        </p:nvGrpSpPr>
        <p:grpSpPr>
          <a:xfrm rot="0">
            <a:off x="9499401" y="2524720"/>
            <a:ext cx="7805886" cy="5103763"/>
            <a:chOff x="0" y="0"/>
            <a:chExt cx="10407848" cy="6805017"/>
          </a:xfrm>
        </p:grpSpPr>
        <p:sp>
          <p:nvSpPr>
            <p:cNvPr name="Freeform 15" id="15" descr="preencoded.png"/>
            <p:cNvSpPr/>
            <p:nvPr/>
          </p:nvSpPr>
          <p:spPr>
            <a:xfrm flipH="false" flipV="false" rot="0">
              <a:off x="0" y="0"/>
              <a:ext cx="10407904" cy="6805041"/>
            </a:xfrm>
            <a:custGeom>
              <a:avLst/>
              <a:gdLst/>
              <a:ahLst/>
              <a:cxnLst/>
              <a:rect r="r" b="b" t="t" l="l"/>
              <a:pathLst>
                <a:path h="6805041" w="10407904">
                  <a:moveTo>
                    <a:pt x="0" y="0"/>
                  </a:moveTo>
                  <a:lnTo>
                    <a:pt x="10407904" y="0"/>
                  </a:lnTo>
                  <a:lnTo>
                    <a:pt x="10407904" y="6805041"/>
                  </a:lnTo>
                  <a:lnTo>
                    <a:pt x="0" y="6805041"/>
                  </a:lnTo>
                  <a:lnTo>
                    <a:pt x="0" y="0"/>
                  </a:lnTo>
                  <a:close/>
                </a:path>
              </a:pathLst>
            </a:custGeom>
            <a:blipFill>
              <a:blip r:embed="rId5"/>
              <a:stretch>
                <a:fillRect l="-13" t="0" r="-12" b="0"/>
              </a:stretch>
            </a:blipFill>
          </p:spPr>
        </p:sp>
      </p:gr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4F0FF"/>
            </a:solidFill>
          </p:spPr>
        </p:sp>
      </p:grpSp>
      <p:grpSp>
        <p:nvGrpSpPr>
          <p:cNvPr name="Group 4" id="4"/>
          <p:cNvGrpSpPr/>
          <p:nvPr/>
        </p:nvGrpSpPr>
        <p:grpSpPr>
          <a:xfrm rot="0">
            <a:off x="0" y="3642656"/>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BFAFF"/>
            </a:solidFill>
          </p:spPr>
        </p:sp>
      </p:grpSp>
      <p:grpSp>
        <p:nvGrpSpPr>
          <p:cNvPr name="Group 6" id="6"/>
          <p:cNvGrpSpPr/>
          <p:nvPr/>
        </p:nvGrpSpPr>
        <p:grpSpPr>
          <a:xfrm rot="0">
            <a:off x="16049019" y="9686925"/>
            <a:ext cx="2153256" cy="514350"/>
            <a:chOff x="0" y="0"/>
            <a:chExt cx="2871008" cy="685800"/>
          </a:xfrm>
        </p:grpSpPr>
        <p:sp>
          <p:nvSpPr>
            <p:cNvPr name="Freeform 7" id="7" descr="preencoded.png">
              <a:hlinkClick r:id="rId2"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3"/>
              <a:stretch>
                <a:fillRect l="0" t="0" r="-1" b="0"/>
              </a:stretch>
            </a:blipFill>
          </p:spPr>
        </p:sp>
      </p:grpSp>
      <p:sp>
        <p:nvSpPr>
          <p:cNvPr name="TextBox 8" id="8"/>
          <p:cNvSpPr txBox="true"/>
          <p:nvPr/>
        </p:nvSpPr>
        <p:spPr>
          <a:xfrm rot="0">
            <a:off x="992238" y="2128735"/>
            <a:ext cx="7704981" cy="727770"/>
          </a:xfrm>
          <a:prstGeom prst="rect">
            <a:avLst/>
          </a:prstGeom>
        </p:spPr>
        <p:txBody>
          <a:bodyPr anchor="t" rtlCol="false" tIns="0" lIns="0" bIns="0" rIns="0">
            <a:spAutoFit/>
          </a:bodyPr>
          <a:lstStyle/>
          <a:p>
            <a:pPr algn="l">
              <a:lnSpc>
                <a:spcPts val="5562"/>
              </a:lnSpc>
            </a:pPr>
            <a:r>
              <a:rPr lang="en-US" sz="4437">
                <a:solidFill>
                  <a:srgbClr val="403CCF"/>
                </a:solidFill>
                <a:latin typeface="Libre Baskerville"/>
                <a:ea typeface="Libre Baskerville"/>
                <a:cs typeface="Libre Baskerville"/>
                <a:sym typeface="Libre Baskerville"/>
              </a:rPr>
              <a:t>10.4 Bài toán luồng cực đại</a:t>
            </a:r>
          </a:p>
        </p:txBody>
      </p:sp>
      <p:sp>
        <p:nvSpPr>
          <p:cNvPr name="TextBox 9" id="9"/>
          <p:cNvSpPr txBox="true"/>
          <p:nvPr/>
        </p:nvSpPr>
        <p:spPr>
          <a:xfrm rot="0">
            <a:off x="992238" y="4738836"/>
            <a:ext cx="16303526" cy="992981"/>
          </a:xfrm>
          <a:prstGeom prst="rect">
            <a:avLst/>
          </a:prstGeom>
        </p:spPr>
        <p:txBody>
          <a:bodyPr anchor="t" rtlCol="false" tIns="0" lIns="0" bIns="0" rIns="0">
            <a:spAutoFit/>
          </a:bodyPr>
          <a:lstStyle/>
          <a:p>
            <a:pPr algn="l" marL="329902" indent="-164951" lvl="1">
              <a:lnSpc>
                <a:spcPts val="3562"/>
              </a:lnSpc>
              <a:buFont typeface="Arial"/>
              <a:buChar char="•"/>
            </a:pPr>
            <a:r>
              <a:rPr lang="en-US" sz="2187">
                <a:solidFill>
                  <a:srgbClr val="49495A"/>
                </a:solidFill>
                <a:latin typeface="Open Sans"/>
                <a:ea typeface="Open Sans"/>
                <a:cs typeface="Open Sans"/>
                <a:sym typeface="Open Sans"/>
              </a:rPr>
              <a:t>Luồng là một cách gán cho các cung của 1 mạng, trong đó mỗi cung có một khả năng thông qua và dung lượng giá trị luồng cung không vượt quá khả năng thông qua của nó</a:t>
            </a:r>
          </a:p>
        </p:txBody>
      </p:sp>
      <p:sp>
        <p:nvSpPr>
          <p:cNvPr name="TextBox 10" id="10"/>
          <p:cNvSpPr txBox="true"/>
          <p:nvPr/>
        </p:nvSpPr>
        <p:spPr>
          <a:xfrm rot="0">
            <a:off x="992238" y="5745213"/>
            <a:ext cx="16303526" cy="992981"/>
          </a:xfrm>
          <a:prstGeom prst="rect">
            <a:avLst/>
          </a:prstGeom>
        </p:spPr>
        <p:txBody>
          <a:bodyPr anchor="t" rtlCol="false" tIns="0" lIns="0" bIns="0" rIns="0">
            <a:spAutoFit/>
          </a:bodyPr>
          <a:lstStyle/>
          <a:p>
            <a:pPr algn="l" marL="329902" indent="-164951" lvl="1">
              <a:lnSpc>
                <a:spcPts val="3562"/>
              </a:lnSpc>
              <a:buFont typeface="Arial"/>
              <a:buChar char="•"/>
            </a:pPr>
            <a:r>
              <a:rPr lang="en-US" sz="2187">
                <a:solidFill>
                  <a:srgbClr val="49495A"/>
                </a:solidFill>
                <a:latin typeface="Open Sans"/>
                <a:ea typeface="Open Sans"/>
                <a:cs typeface="Open Sans"/>
                <a:sym typeface="Open Sans"/>
              </a:rPr>
              <a:t>Luồng cực đại là một trong những bài toán tối ưu trên đồ thị tìm được những ứng dụng rộng rãi trong cả thực tế cũng như trong lý thuyết tổ hợp</a:t>
            </a: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4F0FF"/>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BFAFF"/>
            </a:solidFill>
          </p:spPr>
        </p:sp>
      </p:grpSp>
      <p:grpSp>
        <p:nvGrpSpPr>
          <p:cNvPr name="Group 6" id="6"/>
          <p:cNvGrpSpPr/>
          <p:nvPr/>
        </p:nvGrpSpPr>
        <p:grpSpPr>
          <a:xfrm rot="0">
            <a:off x="16049019" y="9686925"/>
            <a:ext cx="2153256" cy="514350"/>
            <a:chOff x="0" y="0"/>
            <a:chExt cx="2871008" cy="685800"/>
          </a:xfrm>
        </p:grpSpPr>
        <p:sp>
          <p:nvSpPr>
            <p:cNvPr name="Freeform 7" id="7" descr="preencoded.png">
              <a:hlinkClick r:id="rId2"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3"/>
              <a:stretch>
                <a:fillRect l="0" t="0" r="-1" b="0"/>
              </a:stretch>
            </a:blipFill>
          </p:spPr>
        </p:sp>
      </p:grpSp>
      <p:sp>
        <p:nvSpPr>
          <p:cNvPr name="TextBox 8" id="8"/>
          <p:cNvSpPr txBox="true"/>
          <p:nvPr/>
        </p:nvSpPr>
        <p:spPr>
          <a:xfrm rot="0">
            <a:off x="992238" y="1097161"/>
            <a:ext cx="16303526" cy="507206"/>
          </a:xfrm>
          <a:prstGeom prst="rect">
            <a:avLst/>
          </a:prstGeom>
        </p:spPr>
        <p:txBody>
          <a:bodyPr anchor="t" rtlCol="false" tIns="0" lIns="0" bIns="0" rIns="0">
            <a:spAutoFit/>
          </a:bodyPr>
          <a:lstStyle/>
          <a:p>
            <a:pPr algn="l">
              <a:lnSpc>
                <a:spcPts val="3374"/>
              </a:lnSpc>
            </a:pPr>
            <a:r>
              <a:rPr lang="en-US" sz="2062">
                <a:solidFill>
                  <a:srgbClr val="49495A"/>
                </a:solidFill>
                <a:latin typeface="Open Sans"/>
                <a:ea typeface="Open Sans"/>
                <a:cs typeface="Open Sans"/>
                <a:sym typeface="Open Sans"/>
              </a:rPr>
              <a:t>- Trọng số cij của cung (i,j) là các số không âm gọi là khả năng thông qua của cung</a:t>
            </a:r>
          </a:p>
        </p:txBody>
      </p:sp>
      <p:sp>
        <p:nvSpPr>
          <p:cNvPr name="TextBox 9" id="9"/>
          <p:cNvSpPr txBox="true"/>
          <p:nvPr/>
        </p:nvSpPr>
        <p:spPr>
          <a:xfrm rot="0">
            <a:off x="992238" y="1770460"/>
            <a:ext cx="16303526" cy="507206"/>
          </a:xfrm>
          <a:prstGeom prst="rect">
            <a:avLst/>
          </a:prstGeom>
        </p:spPr>
        <p:txBody>
          <a:bodyPr anchor="t" rtlCol="false" tIns="0" lIns="0" bIns="0" rIns="0">
            <a:spAutoFit/>
          </a:bodyPr>
          <a:lstStyle/>
          <a:p>
            <a:pPr algn="l" marL="311051" indent="-155525" lvl="1">
              <a:lnSpc>
                <a:spcPts val="3374"/>
              </a:lnSpc>
              <a:buFont typeface="Arial"/>
              <a:buChar char="•"/>
            </a:pPr>
            <a:r>
              <a:rPr lang="en-US" sz="2062">
                <a:solidFill>
                  <a:srgbClr val="49495A"/>
                </a:solidFill>
                <a:latin typeface="Open Sans"/>
                <a:ea typeface="Open Sans"/>
                <a:cs typeface="Open Sans"/>
                <a:sym typeface="Open Sans"/>
              </a:rPr>
              <a:t>Fij được gọi là luồng cuả đồ thị khi và chỉ khi :</a:t>
            </a:r>
          </a:p>
        </p:txBody>
      </p:sp>
      <p:sp>
        <p:nvSpPr>
          <p:cNvPr name="TextBox 10" id="10"/>
          <p:cNvSpPr txBox="true"/>
          <p:nvPr/>
        </p:nvSpPr>
        <p:spPr>
          <a:xfrm rot="0">
            <a:off x="992238" y="2504480"/>
            <a:ext cx="16303526" cy="507206"/>
          </a:xfrm>
          <a:prstGeom prst="rect">
            <a:avLst/>
          </a:prstGeom>
        </p:spPr>
        <p:txBody>
          <a:bodyPr anchor="t" rtlCol="false" tIns="0" lIns="0" bIns="0" rIns="0">
            <a:spAutoFit/>
          </a:bodyPr>
          <a:lstStyle/>
          <a:p>
            <a:pPr algn="l">
              <a:lnSpc>
                <a:spcPts val="3374"/>
              </a:lnSpc>
            </a:pPr>
            <a:r>
              <a:rPr lang="en-US" sz="2062">
                <a:solidFill>
                  <a:srgbClr val="49495A"/>
                </a:solidFill>
                <a:latin typeface="Open Sans"/>
                <a:ea typeface="Open Sans"/>
                <a:cs typeface="Open Sans"/>
                <a:sym typeface="Open Sans"/>
              </a:rPr>
              <a:t>                + 0 ≤ Fij ≤ Cij</a:t>
            </a:r>
          </a:p>
        </p:txBody>
      </p:sp>
      <p:sp>
        <p:nvSpPr>
          <p:cNvPr name="TextBox 11" id="11"/>
          <p:cNvSpPr txBox="true"/>
          <p:nvPr/>
        </p:nvSpPr>
        <p:spPr>
          <a:xfrm rot="0">
            <a:off x="992238" y="3238500"/>
            <a:ext cx="16303526" cy="507206"/>
          </a:xfrm>
          <a:prstGeom prst="rect">
            <a:avLst/>
          </a:prstGeom>
        </p:spPr>
        <p:txBody>
          <a:bodyPr anchor="t" rtlCol="false" tIns="0" lIns="0" bIns="0" rIns="0">
            <a:spAutoFit/>
          </a:bodyPr>
          <a:lstStyle/>
          <a:p>
            <a:pPr algn="l">
              <a:lnSpc>
                <a:spcPts val="3374"/>
              </a:lnSpc>
            </a:pPr>
            <a:r>
              <a:rPr lang="en-US" sz="2062">
                <a:solidFill>
                  <a:srgbClr val="49495A"/>
                </a:solidFill>
                <a:latin typeface="Open Sans"/>
                <a:ea typeface="Open Sans"/>
                <a:cs typeface="Open Sans"/>
                <a:sym typeface="Open Sans"/>
              </a:rPr>
              <a:t>                + Tổng luồng trên các cung vào đỉnh s bằng tổng luồng trên các cung đi ra khỏi đỉnh s</a:t>
            </a:r>
          </a:p>
        </p:txBody>
      </p:sp>
      <p:grpSp>
        <p:nvGrpSpPr>
          <p:cNvPr name="Group 12" id="12"/>
          <p:cNvGrpSpPr/>
          <p:nvPr/>
        </p:nvGrpSpPr>
        <p:grpSpPr>
          <a:xfrm rot="0">
            <a:off x="992238" y="4351735"/>
            <a:ext cx="7431881" cy="4701182"/>
            <a:chOff x="0" y="0"/>
            <a:chExt cx="9909175" cy="6268243"/>
          </a:xfrm>
        </p:grpSpPr>
        <p:sp>
          <p:nvSpPr>
            <p:cNvPr name="Freeform 13" id="13" descr="preencoded.png"/>
            <p:cNvSpPr/>
            <p:nvPr/>
          </p:nvSpPr>
          <p:spPr>
            <a:xfrm flipH="false" flipV="false" rot="0">
              <a:off x="0" y="0"/>
              <a:ext cx="9909175" cy="6268212"/>
            </a:xfrm>
            <a:custGeom>
              <a:avLst/>
              <a:gdLst/>
              <a:ahLst/>
              <a:cxnLst/>
              <a:rect r="r" b="b" t="t" l="l"/>
              <a:pathLst>
                <a:path h="6268212" w="9909175">
                  <a:moveTo>
                    <a:pt x="0" y="0"/>
                  </a:moveTo>
                  <a:lnTo>
                    <a:pt x="9909175" y="0"/>
                  </a:lnTo>
                  <a:lnTo>
                    <a:pt x="9909175" y="6268212"/>
                  </a:lnTo>
                  <a:lnTo>
                    <a:pt x="0" y="6268212"/>
                  </a:lnTo>
                  <a:lnTo>
                    <a:pt x="0" y="0"/>
                  </a:lnTo>
                  <a:close/>
                </a:path>
              </a:pathLst>
            </a:custGeom>
            <a:blipFill>
              <a:blip r:embed="rId4"/>
              <a:stretch>
                <a:fillRect l="0" t="-60" r="0" b="-60"/>
              </a:stretch>
            </a:blipFill>
          </p:spPr>
        </p:sp>
      </p:grpSp>
      <p:sp>
        <p:nvSpPr>
          <p:cNvPr name="TextBox 14" id="14"/>
          <p:cNvSpPr txBox="true"/>
          <p:nvPr/>
        </p:nvSpPr>
        <p:spPr>
          <a:xfrm rot="0">
            <a:off x="9482137" y="4214812"/>
            <a:ext cx="7823150" cy="507206"/>
          </a:xfrm>
          <a:prstGeom prst="rect">
            <a:avLst/>
          </a:prstGeom>
        </p:spPr>
        <p:txBody>
          <a:bodyPr anchor="t" rtlCol="false" tIns="0" lIns="0" bIns="0" rIns="0">
            <a:spAutoFit/>
          </a:bodyPr>
          <a:lstStyle/>
          <a:p>
            <a:pPr algn="l">
              <a:lnSpc>
                <a:spcPts val="3374"/>
              </a:lnSpc>
            </a:pPr>
            <a:r>
              <a:rPr lang="en-US" sz="2062">
                <a:solidFill>
                  <a:srgbClr val="49495A"/>
                </a:solidFill>
                <a:latin typeface="Open Sans"/>
                <a:ea typeface="Open Sans"/>
                <a:cs typeface="Open Sans"/>
                <a:sym typeface="Open Sans"/>
              </a:rPr>
              <a:t>f/c : luồng/ giới hạn</a:t>
            </a:r>
          </a:p>
        </p:txBody>
      </p:sp>
      <p:sp>
        <p:nvSpPr>
          <p:cNvPr name="TextBox 15" id="15"/>
          <p:cNvSpPr txBox="true"/>
          <p:nvPr/>
        </p:nvSpPr>
        <p:spPr>
          <a:xfrm rot="0">
            <a:off x="9482137" y="4888111"/>
            <a:ext cx="7823150" cy="507206"/>
          </a:xfrm>
          <a:prstGeom prst="rect">
            <a:avLst/>
          </a:prstGeom>
        </p:spPr>
        <p:txBody>
          <a:bodyPr anchor="t" rtlCol="false" tIns="0" lIns="0" bIns="0" rIns="0">
            <a:spAutoFit/>
          </a:bodyPr>
          <a:lstStyle/>
          <a:p>
            <a:pPr algn="l">
              <a:lnSpc>
                <a:spcPts val="3374"/>
              </a:lnSpc>
            </a:pPr>
            <a:r>
              <a:rPr lang="en-US" sz="2062">
                <a:solidFill>
                  <a:srgbClr val="49495A"/>
                </a:solidFill>
                <a:latin typeface="Open Sans"/>
                <a:ea typeface="Open Sans"/>
                <a:cs typeface="Open Sans"/>
                <a:sym typeface="Open Sans"/>
              </a:rPr>
              <a:t>I,j : đỉnh/ nút</a:t>
            </a: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4F0FF"/>
            </a:solidFill>
          </p:spPr>
        </p:sp>
      </p:grpSp>
      <p:grpSp>
        <p:nvGrpSpPr>
          <p:cNvPr name="Group 4" id="4"/>
          <p:cNvGrpSpPr/>
          <p:nvPr/>
        </p:nvGrpSpPr>
        <p:grpSpPr>
          <a:xfrm rot="0">
            <a:off x="16049019" y="9686925"/>
            <a:ext cx="2153256" cy="514350"/>
            <a:chOff x="0" y="0"/>
            <a:chExt cx="2871008" cy="685800"/>
          </a:xfrm>
        </p:grpSpPr>
        <p:sp>
          <p:nvSpPr>
            <p:cNvPr name="Freeform 5" id="5" descr="preencoded.png">
              <a:hlinkClick r:id="rId2"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3"/>
              <a:stretch>
                <a:fillRect l="0" t="0" r="-1" b="0"/>
              </a:stretch>
            </a:blipFill>
          </p:spPr>
        </p:sp>
      </p:grpSp>
      <p:sp>
        <p:nvSpPr>
          <p:cNvPr name="TextBox 6" id="6"/>
          <p:cNvSpPr txBox="true"/>
          <p:nvPr/>
        </p:nvSpPr>
        <p:spPr>
          <a:xfrm rot="0">
            <a:off x="992237" y="3253468"/>
            <a:ext cx="16303526" cy="3665764"/>
          </a:xfrm>
          <a:prstGeom prst="rect">
            <a:avLst/>
          </a:prstGeom>
        </p:spPr>
        <p:txBody>
          <a:bodyPr anchor="t" rtlCol="false" tIns="0" lIns="0" bIns="0" rIns="0">
            <a:spAutoFit/>
          </a:bodyPr>
          <a:lstStyle/>
          <a:p>
            <a:pPr algn="l">
              <a:lnSpc>
                <a:spcPts val="4885"/>
              </a:lnSpc>
            </a:pPr>
            <a:r>
              <a:rPr lang="en-US" b="true" sz="3000" u="sng">
                <a:solidFill>
                  <a:srgbClr val="F8B2A3"/>
                </a:solidFill>
                <a:latin typeface="Open Sans Bold"/>
                <a:ea typeface="Open Sans Bold"/>
                <a:cs typeface="Open Sans Bold"/>
                <a:sym typeface="Open Sans Bold"/>
              </a:rPr>
              <a:t>Ví dụ</a:t>
            </a:r>
            <a:r>
              <a:rPr lang="en-US" sz="3000">
                <a:solidFill>
                  <a:srgbClr val="49495A"/>
                </a:solidFill>
                <a:latin typeface="Open Sans"/>
                <a:ea typeface="Open Sans"/>
                <a:cs typeface="Open Sans"/>
                <a:sym typeface="Open Sans"/>
              </a:rPr>
              <a:t>: Đường cao tốc sẽ giới hạn về phương tiện đi lại, ta sẽ xem xét hệ thống đường cao tốc của liên bang Cincinnati, Ohio. Vào giờ cao điểm, con số phương tiện đi lại đã đạt đến 15000. Bởi vì vào mùa hè, đường cao tốc sẽ được bảo trì, hay nói cách khác là tạm thời không cho xe cộ đi vào làn đường đó và nó giới hạn với tốc độ thấp hơn. Và hệ thống tuyến đường thay thế đã được đề xuất bởi ủy ban giao thông. Bởi vì có sự khác biệt về tốc độ và kiểu phương tiện nên khả năng của luồng sẽ phụ thuộc vào mỗi con đường.</a:t>
            </a:r>
          </a:p>
        </p:txBody>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BFAFF"/>
            </a:solidFill>
          </p:spPr>
        </p:sp>
      </p:grpSp>
      <p:sp>
        <p:nvSpPr>
          <p:cNvPr name="TextBox 4" id="4"/>
          <p:cNvSpPr txBox="true"/>
          <p:nvPr/>
        </p:nvSpPr>
        <p:spPr>
          <a:xfrm rot="0">
            <a:off x="992237" y="1094035"/>
            <a:ext cx="16303526" cy="2107109"/>
          </a:xfrm>
          <a:prstGeom prst="rect">
            <a:avLst/>
          </a:prstGeom>
        </p:spPr>
        <p:txBody>
          <a:bodyPr anchor="t" rtlCol="false" tIns="0" lIns="0" bIns="0" rIns="0">
            <a:spAutoFit/>
          </a:bodyPr>
          <a:lstStyle/>
          <a:p>
            <a:pPr algn="l">
              <a:lnSpc>
                <a:spcPts val="8125"/>
              </a:lnSpc>
            </a:pPr>
            <a:r>
              <a:rPr lang="en-US" sz="6500">
                <a:solidFill>
                  <a:srgbClr val="403CCF"/>
                </a:solidFill>
                <a:latin typeface="Libre Baskerville"/>
                <a:ea typeface="Libre Baskerville"/>
                <a:cs typeface="Libre Baskerville"/>
                <a:sym typeface="Libre Baskerville"/>
              </a:rPr>
              <a:t>Giải mô hình vận chuyển bằng bài toán luồng cực đại</a:t>
            </a:r>
          </a:p>
        </p:txBody>
      </p:sp>
      <p:sp>
        <p:nvSpPr>
          <p:cNvPr name="Freeform 5" id="5"/>
          <p:cNvSpPr/>
          <p:nvPr/>
        </p:nvSpPr>
        <p:spPr>
          <a:xfrm flipH="false" flipV="false" rot="0">
            <a:off x="3790238" y="3442398"/>
            <a:ext cx="11301259" cy="6314578"/>
          </a:xfrm>
          <a:custGeom>
            <a:avLst/>
            <a:gdLst/>
            <a:ahLst/>
            <a:cxnLst/>
            <a:rect r="r" b="b" t="t" l="l"/>
            <a:pathLst>
              <a:path h="6314578" w="11301259">
                <a:moveTo>
                  <a:pt x="0" y="0"/>
                </a:moveTo>
                <a:lnTo>
                  <a:pt x="11301259" y="0"/>
                </a:lnTo>
                <a:lnTo>
                  <a:pt x="11301259" y="6314578"/>
                </a:lnTo>
                <a:lnTo>
                  <a:pt x="0" y="6314578"/>
                </a:lnTo>
                <a:lnTo>
                  <a:pt x="0" y="0"/>
                </a:lnTo>
                <a:close/>
              </a:path>
            </a:pathLst>
          </a:custGeom>
          <a:blipFill>
            <a:blip r:embed="rId2"/>
            <a:stretch>
              <a:fillRect l="0" t="0" r="0" b="0"/>
            </a:stretch>
          </a:blipFill>
        </p:spPr>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4F0FF"/>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BFAFF"/>
            </a:solidFill>
          </p:spPr>
        </p:sp>
      </p:grpSp>
      <p:grpSp>
        <p:nvGrpSpPr>
          <p:cNvPr name="Group 6" id="6"/>
          <p:cNvGrpSpPr/>
          <p:nvPr/>
        </p:nvGrpSpPr>
        <p:grpSpPr>
          <a:xfrm rot="0">
            <a:off x="16049019" y="9686925"/>
            <a:ext cx="2153256" cy="514350"/>
            <a:chOff x="0" y="0"/>
            <a:chExt cx="2871008" cy="685800"/>
          </a:xfrm>
        </p:grpSpPr>
        <p:sp>
          <p:nvSpPr>
            <p:cNvPr name="Freeform 7" id="7" descr="preencoded.png">
              <a:hlinkClick r:id="rId2"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3"/>
              <a:stretch>
                <a:fillRect l="0" t="0" r="-1" b="0"/>
              </a:stretch>
            </a:blipFill>
          </p:spPr>
        </p:sp>
      </p:grpSp>
      <p:grpSp>
        <p:nvGrpSpPr>
          <p:cNvPr name="Group 8" id="8"/>
          <p:cNvGrpSpPr/>
          <p:nvPr/>
        </p:nvGrpSpPr>
        <p:grpSpPr>
          <a:xfrm rot="0">
            <a:off x="992238" y="1101030"/>
            <a:ext cx="8151762" cy="907256"/>
            <a:chOff x="0" y="0"/>
            <a:chExt cx="10869017" cy="1209675"/>
          </a:xfrm>
        </p:grpSpPr>
        <p:sp>
          <p:nvSpPr>
            <p:cNvPr name="Freeform 9" id="9" descr="preencoded.png"/>
            <p:cNvSpPr/>
            <p:nvPr/>
          </p:nvSpPr>
          <p:spPr>
            <a:xfrm flipH="false" flipV="false" rot="0">
              <a:off x="0" y="0"/>
              <a:ext cx="10869041" cy="1209675"/>
            </a:xfrm>
            <a:custGeom>
              <a:avLst/>
              <a:gdLst/>
              <a:ahLst/>
              <a:cxnLst/>
              <a:rect r="r" b="b" t="t" l="l"/>
              <a:pathLst>
                <a:path h="1209675" w="10869041">
                  <a:moveTo>
                    <a:pt x="0" y="0"/>
                  </a:moveTo>
                  <a:lnTo>
                    <a:pt x="10869041" y="0"/>
                  </a:lnTo>
                  <a:lnTo>
                    <a:pt x="10869041" y="1209675"/>
                  </a:lnTo>
                  <a:lnTo>
                    <a:pt x="0" y="1209675"/>
                  </a:lnTo>
                  <a:lnTo>
                    <a:pt x="0" y="0"/>
                  </a:lnTo>
                  <a:close/>
                </a:path>
              </a:pathLst>
            </a:custGeom>
            <a:blipFill>
              <a:blip r:embed="rId4"/>
              <a:stretch>
                <a:fillRect l="-141" t="0" r="-141" b="0"/>
              </a:stretch>
            </a:blipFill>
          </p:spPr>
        </p:sp>
      </p:grpSp>
      <p:sp>
        <p:nvSpPr>
          <p:cNvPr name="TextBox 10" id="10"/>
          <p:cNvSpPr txBox="true"/>
          <p:nvPr/>
        </p:nvSpPr>
        <p:spPr>
          <a:xfrm rot="0">
            <a:off x="1219051" y="2225576"/>
            <a:ext cx="7698135" cy="718245"/>
          </a:xfrm>
          <a:prstGeom prst="rect">
            <a:avLst/>
          </a:prstGeom>
        </p:spPr>
        <p:txBody>
          <a:bodyPr anchor="t" rtlCol="false" tIns="0" lIns="0" bIns="0" rIns="0">
            <a:spAutoFit/>
          </a:bodyPr>
          <a:lstStyle/>
          <a:p>
            <a:pPr algn="l">
              <a:lnSpc>
                <a:spcPts val="2750"/>
              </a:lnSpc>
            </a:pPr>
            <a:r>
              <a:rPr lang="en-US" sz="2187">
                <a:solidFill>
                  <a:srgbClr val="49495A"/>
                </a:solidFill>
                <a:latin typeface="Libre Baskerville"/>
                <a:ea typeface="Libre Baskerville"/>
                <a:cs typeface="Libre Baskerville"/>
                <a:sym typeface="Libre Baskerville"/>
              </a:rPr>
              <a:t>Chọn vòng cung từ node 7 đến node 1 để đại diện cho cả luồng thông qua hệ thống đường cao tốc</a:t>
            </a:r>
          </a:p>
        </p:txBody>
      </p:sp>
      <p:sp>
        <p:nvSpPr>
          <p:cNvPr name="TextBox 11" id="11"/>
          <p:cNvSpPr txBox="true"/>
          <p:nvPr/>
        </p:nvSpPr>
        <p:spPr>
          <a:xfrm rot="0">
            <a:off x="1219051" y="3013174"/>
            <a:ext cx="7698135" cy="429518"/>
          </a:xfrm>
          <a:prstGeom prst="rect">
            <a:avLst/>
          </a:prstGeom>
        </p:spPr>
        <p:txBody>
          <a:bodyPr anchor="t" rtlCol="false" tIns="0" lIns="0" bIns="0" rIns="0">
            <a:spAutoFit/>
          </a:bodyPr>
          <a:lstStyle/>
          <a:p>
            <a:pPr algn="l">
              <a:lnSpc>
                <a:spcPts val="2812"/>
              </a:lnSpc>
            </a:pPr>
            <a:r>
              <a:rPr lang="en-US" sz="1750">
                <a:solidFill>
                  <a:srgbClr val="49495A"/>
                </a:solidFill>
                <a:latin typeface="Open Sans"/>
                <a:ea typeface="Open Sans"/>
                <a:cs typeface="Open Sans"/>
                <a:sym typeface="Open Sans"/>
              </a:rPr>
              <a:t>Xij : Số lượng của luồng phương tiện từ node I đến node j</a:t>
            </a:r>
          </a:p>
        </p:txBody>
      </p:sp>
      <p:grpSp>
        <p:nvGrpSpPr>
          <p:cNvPr name="Group 12" id="12"/>
          <p:cNvGrpSpPr/>
          <p:nvPr/>
        </p:nvGrpSpPr>
        <p:grpSpPr>
          <a:xfrm rot="0">
            <a:off x="9144000" y="1101030"/>
            <a:ext cx="8151762" cy="907256"/>
            <a:chOff x="0" y="0"/>
            <a:chExt cx="10869017" cy="1209675"/>
          </a:xfrm>
        </p:grpSpPr>
        <p:sp>
          <p:nvSpPr>
            <p:cNvPr name="Freeform 13" id="13" descr="preencoded.png"/>
            <p:cNvSpPr/>
            <p:nvPr/>
          </p:nvSpPr>
          <p:spPr>
            <a:xfrm flipH="false" flipV="false" rot="0">
              <a:off x="0" y="0"/>
              <a:ext cx="10869041" cy="1209675"/>
            </a:xfrm>
            <a:custGeom>
              <a:avLst/>
              <a:gdLst/>
              <a:ahLst/>
              <a:cxnLst/>
              <a:rect r="r" b="b" t="t" l="l"/>
              <a:pathLst>
                <a:path h="1209675" w="10869041">
                  <a:moveTo>
                    <a:pt x="0" y="0"/>
                  </a:moveTo>
                  <a:lnTo>
                    <a:pt x="10869041" y="0"/>
                  </a:lnTo>
                  <a:lnTo>
                    <a:pt x="10869041" y="1209675"/>
                  </a:lnTo>
                  <a:lnTo>
                    <a:pt x="0" y="1209675"/>
                  </a:lnTo>
                  <a:lnTo>
                    <a:pt x="0" y="0"/>
                  </a:lnTo>
                  <a:close/>
                </a:path>
              </a:pathLst>
            </a:custGeom>
            <a:blipFill>
              <a:blip r:embed="rId5"/>
              <a:stretch>
                <a:fillRect l="-141" t="0" r="-141" b="0"/>
              </a:stretch>
            </a:blipFill>
          </p:spPr>
        </p:sp>
      </p:grpSp>
      <p:sp>
        <p:nvSpPr>
          <p:cNvPr name="TextBox 14" id="14"/>
          <p:cNvSpPr txBox="true"/>
          <p:nvPr/>
        </p:nvSpPr>
        <p:spPr>
          <a:xfrm rot="0">
            <a:off x="9370814" y="2225576"/>
            <a:ext cx="5740004" cy="363885"/>
          </a:xfrm>
          <a:prstGeom prst="rect">
            <a:avLst/>
          </a:prstGeom>
        </p:spPr>
        <p:txBody>
          <a:bodyPr anchor="t" rtlCol="false" tIns="0" lIns="0" bIns="0" rIns="0">
            <a:spAutoFit/>
          </a:bodyPr>
          <a:lstStyle/>
          <a:p>
            <a:pPr algn="l">
              <a:lnSpc>
                <a:spcPts val="2750"/>
              </a:lnSpc>
            </a:pPr>
            <a:r>
              <a:rPr lang="en-US" sz="2187">
                <a:solidFill>
                  <a:srgbClr val="49495A"/>
                </a:solidFill>
                <a:latin typeface="Libre Baskerville"/>
                <a:ea typeface="Libre Baskerville"/>
                <a:cs typeface="Libre Baskerville"/>
                <a:sym typeface="Libre Baskerville"/>
              </a:rPr>
              <a:t>Hàm mục tiêu lớn nhất của luồng là X71</a:t>
            </a:r>
          </a:p>
        </p:txBody>
      </p:sp>
      <p:grpSp>
        <p:nvGrpSpPr>
          <p:cNvPr name="Group 15" id="15"/>
          <p:cNvGrpSpPr/>
          <p:nvPr/>
        </p:nvGrpSpPr>
        <p:grpSpPr>
          <a:xfrm rot="0">
            <a:off x="992238" y="3896320"/>
            <a:ext cx="8151762" cy="907256"/>
            <a:chOff x="0" y="0"/>
            <a:chExt cx="10869017" cy="1209675"/>
          </a:xfrm>
        </p:grpSpPr>
        <p:sp>
          <p:nvSpPr>
            <p:cNvPr name="Freeform 16" id="16" descr="preencoded.png"/>
            <p:cNvSpPr/>
            <p:nvPr/>
          </p:nvSpPr>
          <p:spPr>
            <a:xfrm flipH="false" flipV="false" rot="0">
              <a:off x="0" y="0"/>
              <a:ext cx="10869041" cy="1209675"/>
            </a:xfrm>
            <a:custGeom>
              <a:avLst/>
              <a:gdLst/>
              <a:ahLst/>
              <a:cxnLst/>
              <a:rect r="r" b="b" t="t" l="l"/>
              <a:pathLst>
                <a:path h="1209675" w="10869041">
                  <a:moveTo>
                    <a:pt x="0" y="0"/>
                  </a:moveTo>
                  <a:lnTo>
                    <a:pt x="10869041" y="0"/>
                  </a:lnTo>
                  <a:lnTo>
                    <a:pt x="10869041" y="1209675"/>
                  </a:lnTo>
                  <a:lnTo>
                    <a:pt x="0" y="1209675"/>
                  </a:lnTo>
                  <a:lnTo>
                    <a:pt x="0" y="0"/>
                  </a:lnTo>
                  <a:close/>
                </a:path>
              </a:pathLst>
            </a:custGeom>
            <a:blipFill>
              <a:blip r:embed="rId6"/>
              <a:stretch>
                <a:fillRect l="-141" t="0" r="-141" b="0"/>
              </a:stretch>
            </a:blipFill>
          </p:spPr>
        </p:sp>
      </p:grpSp>
      <p:sp>
        <p:nvSpPr>
          <p:cNvPr name="TextBox 17" id="17"/>
          <p:cNvSpPr txBox="true"/>
          <p:nvPr/>
        </p:nvSpPr>
        <p:spPr>
          <a:xfrm rot="0">
            <a:off x="1219051" y="5020865"/>
            <a:ext cx="3676501" cy="363885"/>
          </a:xfrm>
          <a:prstGeom prst="rect">
            <a:avLst/>
          </a:prstGeom>
        </p:spPr>
        <p:txBody>
          <a:bodyPr anchor="t" rtlCol="false" tIns="0" lIns="0" bIns="0" rIns="0">
            <a:spAutoFit/>
          </a:bodyPr>
          <a:lstStyle/>
          <a:p>
            <a:pPr algn="l">
              <a:lnSpc>
                <a:spcPts val="2750"/>
              </a:lnSpc>
            </a:pPr>
            <a:r>
              <a:rPr lang="en-US" sz="2187">
                <a:solidFill>
                  <a:srgbClr val="49495A"/>
                </a:solidFill>
                <a:latin typeface="Libre Baskerville"/>
                <a:ea typeface="Libre Baskerville"/>
                <a:cs typeface="Libre Baskerville"/>
                <a:sym typeface="Libre Baskerville"/>
              </a:rPr>
              <a:t>Luồng vào - Luồng ra = 0</a:t>
            </a:r>
          </a:p>
        </p:txBody>
      </p:sp>
      <p:sp>
        <p:nvSpPr>
          <p:cNvPr name="TextBox 18" id="18"/>
          <p:cNvSpPr txBox="true"/>
          <p:nvPr/>
        </p:nvSpPr>
        <p:spPr>
          <a:xfrm rot="0">
            <a:off x="1219051" y="5454104"/>
            <a:ext cx="7698135" cy="429517"/>
          </a:xfrm>
          <a:prstGeom prst="rect">
            <a:avLst/>
          </a:prstGeom>
        </p:spPr>
        <p:txBody>
          <a:bodyPr anchor="t" rtlCol="false" tIns="0" lIns="0" bIns="0" rIns="0">
            <a:spAutoFit/>
          </a:bodyPr>
          <a:lstStyle/>
          <a:p>
            <a:pPr algn="l">
              <a:lnSpc>
                <a:spcPts val="2812"/>
              </a:lnSpc>
            </a:pPr>
            <a:r>
              <a:rPr lang="en-US" sz="1750">
                <a:solidFill>
                  <a:srgbClr val="49495A"/>
                </a:solidFill>
                <a:latin typeface="Open Sans"/>
                <a:ea typeface="Open Sans"/>
                <a:cs typeface="Open Sans"/>
                <a:sym typeface="Open Sans"/>
              </a:rPr>
              <a:t>X12 + X13 + X14 – X71 = 0</a:t>
            </a:r>
          </a:p>
        </p:txBody>
      </p:sp>
      <p:sp>
        <p:nvSpPr>
          <p:cNvPr name="TextBox 19" id="19"/>
          <p:cNvSpPr txBox="true"/>
          <p:nvPr/>
        </p:nvSpPr>
        <p:spPr>
          <a:xfrm rot="0">
            <a:off x="1219051" y="5952976"/>
            <a:ext cx="7698135" cy="429517"/>
          </a:xfrm>
          <a:prstGeom prst="rect">
            <a:avLst/>
          </a:prstGeom>
        </p:spPr>
        <p:txBody>
          <a:bodyPr anchor="t" rtlCol="false" tIns="0" lIns="0" bIns="0" rIns="0">
            <a:spAutoFit/>
          </a:bodyPr>
          <a:lstStyle/>
          <a:p>
            <a:pPr algn="l">
              <a:lnSpc>
                <a:spcPts val="2812"/>
              </a:lnSpc>
            </a:pPr>
            <a:r>
              <a:rPr lang="en-US" sz="1750">
                <a:solidFill>
                  <a:srgbClr val="49495A"/>
                </a:solidFill>
                <a:latin typeface="Open Sans"/>
                <a:ea typeface="Open Sans"/>
                <a:cs typeface="Open Sans"/>
                <a:sym typeface="Open Sans"/>
              </a:rPr>
              <a:t>X23 + X25 – X12 – X32 = 0</a:t>
            </a:r>
          </a:p>
        </p:txBody>
      </p:sp>
      <p:sp>
        <p:nvSpPr>
          <p:cNvPr name="TextBox 20" id="20"/>
          <p:cNvSpPr txBox="true"/>
          <p:nvPr/>
        </p:nvSpPr>
        <p:spPr>
          <a:xfrm rot="0">
            <a:off x="1219051" y="6451847"/>
            <a:ext cx="7698135" cy="429517"/>
          </a:xfrm>
          <a:prstGeom prst="rect">
            <a:avLst/>
          </a:prstGeom>
        </p:spPr>
        <p:txBody>
          <a:bodyPr anchor="t" rtlCol="false" tIns="0" lIns="0" bIns="0" rIns="0">
            <a:spAutoFit/>
          </a:bodyPr>
          <a:lstStyle/>
          <a:p>
            <a:pPr algn="l">
              <a:lnSpc>
                <a:spcPts val="2812"/>
              </a:lnSpc>
            </a:pPr>
            <a:r>
              <a:rPr lang="en-US" sz="1750">
                <a:solidFill>
                  <a:srgbClr val="49495A"/>
                </a:solidFill>
                <a:latin typeface="Open Sans"/>
                <a:ea typeface="Open Sans"/>
                <a:cs typeface="Open Sans"/>
                <a:sym typeface="Open Sans"/>
              </a:rPr>
              <a:t>X32 + x34 + X35 + X36 – X13 – X23 =0</a:t>
            </a:r>
          </a:p>
        </p:txBody>
      </p:sp>
      <p:sp>
        <p:nvSpPr>
          <p:cNvPr name="TextBox 21" id="21"/>
          <p:cNvSpPr txBox="true"/>
          <p:nvPr/>
        </p:nvSpPr>
        <p:spPr>
          <a:xfrm rot="0">
            <a:off x="1219051" y="6950720"/>
            <a:ext cx="7698135" cy="429517"/>
          </a:xfrm>
          <a:prstGeom prst="rect">
            <a:avLst/>
          </a:prstGeom>
        </p:spPr>
        <p:txBody>
          <a:bodyPr anchor="t" rtlCol="false" tIns="0" lIns="0" bIns="0" rIns="0">
            <a:spAutoFit/>
          </a:bodyPr>
          <a:lstStyle/>
          <a:p>
            <a:pPr algn="l">
              <a:lnSpc>
                <a:spcPts val="2812"/>
              </a:lnSpc>
            </a:pPr>
            <a:r>
              <a:rPr lang="en-US" sz="1750">
                <a:solidFill>
                  <a:srgbClr val="49495A"/>
                </a:solidFill>
                <a:latin typeface="Open Sans"/>
                <a:ea typeface="Open Sans"/>
                <a:cs typeface="Open Sans"/>
                <a:sym typeface="Open Sans"/>
              </a:rPr>
              <a:t>X46 – X14 – X4 = 0</a:t>
            </a:r>
          </a:p>
        </p:txBody>
      </p:sp>
      <p:sp>
        <p:nvSpPr>
          <p:cNvPr name="TextBox 22" id="22"/>
          <p:cNvSpPr txBox="true"/>
          <p:nvPr/>
        </p:nvSpPr>
        <p:spPr>
          <a:xfrm rot="0">
            <a:off x="1219051" y="7449591"/>
            <a:ext cx="7698135" cy="429517"/>
          </a:xfrm>
          <a:prstGeom prst="rect">
            <a:avLst/>
          </a:prstGeom>
        </p:spPr>
        <p:txBody>
          <a:bodyPr anchor="t" rtlCol="false" tIns="0" lIns="0" bIns="0" rIns="0">
            <a:spAutoFit/>
          </a:bodyPr>
          <a:lstStyle/>
          <a:p>
            <a:pPr algn="l">
              <a:lnSpc>
                <a:spcPts val="2812"/>
              </a:lnSpc>
            </a:pPr>
            <a:r>
              <a:rPr lang="en-US" sz="1750">
                <a:solidFill>
                  <a:srgbClr val="49495A"/>
                </a:solidFill>
                <a:latin typeface="Open Sans"/>
                <a:ea typeface="Open Sans"/>
                <a:cs typeface="Open Sans"/>
                <a:sym typeface="Open Sans"/>
              </a:rPr>
              <a:t>X56 + X57 – X25 - X35 – X65 = 0</a:t>
            </a:r>
          </a:p>
        </p:txBody>
      </p:sp>
      <p:sp>
        <p:nvSpPr>
          <p:cNvPr name="TextBox 23" id="23"/>
          <p:cNvSpPr txBox="true"/>
          <p:nvPr/>
        </p:nvSpPr>
        <p:spPr>
          <a:xfrm rot="0">
            <a:off x="1219051" y="7948464"/>
            <a:ext cx="7698135" cy="429517"/>
          </a:xfrm>
          <a:prstGeom prst="rect">
            <a:avLst/>
          </a:prstGeom>
        </p:spPr>
        <p:txBody>
          <a:bodyPr anchor="t" rtlCol="false" tIns="0" lIns="0" bIns="0" rIns="0">
            <a:spAutoFit/>
          </a:bodyPr>
          <a:lstStyle/>
          <a:p>
            <a:pPr algn="l">
              <a:lnSpc>
                <a:spcPts val="2812"/>
              </a:lnSpc>
            </a:pPr>
            <a:r>
              <a:rPr lang="en-US" sz="1750">
                <a:solidFill>
                  <a:srgbClr val="49495A"/>
                </a:solidFill>
                <a:latin typeface="Open Sans"/>
                <a:ea typeface="Open Sans"/>
                <a:cs typeface="Open Sans"/>
                <a:sym typeface="Open Sans"/>
              </a:rPr>
              <a:t>X71 – X57 – X67 = 0</a:t>
            </a:r>
          </a:p>
        </p:txBody>
      </p:sp>
      <p:grpSp>
        <p:nvGrpSpPr>
          <p:cNvPr name="Group 24" id="24"/>
          <p:cNvGrpSpPr/>
          <p:nvPr/>
        </p:nvGrpSpPr>
        <p:grpSpPr>
          <a:xfrm rot="0">
            <a:off x="9144000" y="3896320"/>
            <a:ext cx="8151762" cy="907256"/>
            <a:chOff x="0" y="0"/>
            <a:chExt cx="10869017" cy="1209675"/>
          </a:xfrm>
        </p:grpSpPr>
        <p:sp>
          <p:nvSpPr>
            <p:cNvPr name="Freeform 25" id="25" descr="preencoded.png"/>
            <p:cNvSpPr/>
            <p:nvPr/>
          </p:nvSpPr>
          <p:spPr>
            <a:xfrm flipH="false" flipV="false" rot="0">
              <a:off x="0" y="0"/>
              <a:ext cx="10869041" cy="1209675"/>
            </a:xfrm>
            <a:custGeom>
              <a:avLst/>
              <a:gdLst/>
              <a:ahLst/>
              <a:cxnLst/>
              <a:rect r="r" b="b" t="t" l="l"/>
              <a:pathLst>
                <a:path h="1209675" w="10869041">
                  <a:moveTo>
                    <a:pt x="0" y="0"/>
                  </a:moveTo>
                  <a:lnTo>
                    <a:pt x="10869041" y="0"/>
                  </a:lnTo>
                  <a:lnTo>
                    <a:pt x="10869041" y="1209675"/>
                  </a:lnTo>
                  <a:lnTo>
                    <a:pt x="0" y="1209675"/>
                  </a:lnTo>
                  <a:lnTo>
                    <a:pt x="0" y="0"/>
                  </a:lnTo>
                  <a:close/>
                </a:path>
              </a:pathLst>
            </a:custGeom>
            <a:blipFill>
              <a:blip r:embed="rId7"/>
              <a:stretch>
                <a:fillRect l="-141" t="0" r="-141" b="0"/>
              </a:stretch>
            </a:blipFill>
          </p:spPr>
        </p:sp>
      </p:grpSp>
      <p:sp>
        <p:nvSpPr>
          <p:cNvPr name="TextBox 26" id="26"/>
          <p:cNvSpPr txBox="true"/>
          <p:nvPr/>
        </p:nvSpPr>
        <p:spPr>
          <a:xfrm rot="0">
            <a:off x="9370814" y="5020865"/>
            <a:ext cx="7698135" cy="718245"/>
          </a:xfrm>
          <a:prstGeom prst="rect">
            <a:avLst/>
          </a:prstGeom>
        </p:spPr>
        <p:txBody>
          <a:bodyPr anchor="t" rtlCol="false" tIns="0" lIns="0" bIns="0" rIns="0">
            <a:spAutoFit/>
          </a:bodyPr>
          <a:lstStyle/>
          <a:p>
            <a:pPr algn="l">
              <a:lnSpc>
                <a:spcPts val="2750"/>
              </a:lnSpc>
            </a:pPr>
            <a:r>
              <a:rPr lang="en-US" sz="2187">
                <a:solidFill>
                  <a:srgbClr val="49495A"/>
                </a:solidFill>
                <a:latin typeface="Libre Baskerville"/>
                <a:ea typeface="Libre Baskerville"/>
                <a:cs typeface="Libre Baskerville"/>
                <a:sym typeface="Libre Baskerville"/>
              </a:rPr>
              <a:t>Thêm vào đó, cần nhấn mạnh sức chứa cũng như thông số hạn chế</a:t>
            </a:r>
          </a:p>
        </p:txBody>
      </p:sp>
      <p:sp>
        <p:nvSpPr>
          <p:cNvPr name="TextBox 27" id="27"/>
          <p:cNvSpPr txBox="true"/>
          <p:nvPr/>
        </p:nvSpPr>
        <p:spPr>
          <a:xfrm rot="0">
            <a:off x="9370814" y="5808464"/>
            <a:ext cx="7698135" cy="429517"/>
          </a:xfrm>
          <a:prstGeom prst="rect">
            <a:avLst/>
          </a:prstGeom>
        </p:spPr>
        <p:txBody>
          <a:bodyPr anchor="t" rtlCol="false" tIns="0" lIns="0" bIns="0" rIns="0">
            <a:spAutoFit/>
          </a:bodyPr>
          <a:lstStyle/>
          <a:p>
            <a:pPr algn="l">
              <a:lnSpc>
                <a:spcPts val="2812"/>
              </a:lnSpc>
            </a:pPr>
            <a:r>
              <a:rPr lang="en-US" sz="1750">
                <a:solidFill>
                  <a:srgbClr val="49495A"/>
                </a:solidFill>
                <a:latin typeface="Open Sans"/>
                <a:ea typeface="Open Sans"/>
                <a:cs typeface="Open Sans"/>
                <a:sym typeface="Open Sans"/>
              </a:rPr>
              <a:t>X12, X14, X35, X46 ≤ 5</a:t>
            </a:r>
          </a:p>
        </p:txBody>
      </p:sp>
      <p:sp>
        <p:nvSpPr>
          <p:cNvPr name="TextBox 28" id="28"/>
          <p:cNvSpPr txBox="true"/>
          <p:nvPr/>
        </p:nvSpPr>
        <p:spPr>
          <a:xfrm rot="0">
            <a:off x="9370814" y="6307336"/>
            <a:ext cx="7698135" cy="429517"/>
          </a:xfrm>
          <a:prstGeom prst="rect">
            <a:avLst/>
          </a:prstGeom>
        </p:spPr>
        <p:txBody>
          <a:bodyPr anchor="t" rtlCol="false" tIns="0" lIns="0" bIns="0" rIns="0">
            <a:spAutoFit/>
          </a:bodyPr>
          <a:lstStyle/>
          <a:p>
            <a:pPr algn="l">
              <a:lnSpc>
                <a:spcPts val="2812"/>
              </a:lnSpc>
            </a:pPr>
            <a:r>
              <a:rPr lang="en-US" sz="1750">
                <a:solidFill>
                  <a:srgbClr val="49495A"/>
                </a:solidFill>
                <a:latin typeface="Open Sans"/>
                <a:ea typeface="Open Sans"/>
                <a:cs typeface="Open Sans"/>
                <a:sym typeface="Open Sans"/>
              </a:rPr>
              <a:t>X13 ≤ 6</a:t>
            </a:r>
          </a:p>
        </p:txBody>
      </p:sp>
      <p:sp>
        <p:nvSpPr>
          <p:cNvPr name="TextBox 29" id="29"/>
          <p:cNvSpPr txBox="true"/>
          <p:nvPr/>
        </p:nvSpPr>
        <p:spPr>
          <a:xfrm rot="0">
            <a:off x="9370814" y="6806207"/>
            <a:ext cx="7698135" cy="429517"/>
          </a:xfrm>
          <a:prstGeom prst="rect">
            <a:avLst/>
          </a:prstGeom>
        </p:spPr>
        <p:txBody>
          <a:bodyPr anchor="t" rtlCol="false" tIns="0" lIns="0" bIns="0" rIns="0">
            <a:spAutoFit/>
          </a:bodyPr>
          <a:lstStyle/>
          <a:p>
            <a:pPr algn="l">
              <a:lnSpc>
                <a:spcPts val="2812"/>
              </a:lnSpc>
            </a:pPr>
            <a:r>
              <a:rPr lang="en-US" sz="1750">
                <a:solidFill>
                  <a:srgbClr val="49495A"/>
                </a:solidFill>
                <a:latin typeface="Open Sans"/>
                <a:ea typeface="Open Sans"/>
                <a:cs typeface="Open Sans"/>
                <a:sym typeface="Open Sans"/>
              </a:rPr>
              <a:t>X23, X32 ≤ 2</a:t>
            </a:r>
          </a:p>
        </p:txBody>
      </p:sp>
      <p:sp>
        <p:nvSpPr>
          <p:cNvPr name="TextBox 30" id="30"/>
          <p:cNvSpPr txBox="true"/>
          <p:nvPr/>
        </p:nvSpPr>
        <p:spPr>
          <a:xfrm rot="0">
            <a:off x="9370814" y="7305080"/>
            <a:ext cx="7698135" cy="429517"/>
          </a:xfrm>
          <a:prstGeom prst="rect">
            <a:avLst/>
          </a:prstGeom>
        </p:spPr>
        <p:txBody>
          <a:bodyPr anchor="t" rtlCol="false" tIns="0" lIns="0" bIns="0" rIns="0">
            <a:spAutoFit/>
          </a:bodyPr>
          <a:lstStyle/>
          <a:p>
            <a:pPr algn="l">
              <a:lnSpc>
                <a:spcPts val="2812"/>
              </a:lnSpc>
            </a:pPr>
            <a:r>
              <a:rPr lang="en-US" sz="1750">
                <a:solidFill>
                  <a:srgbClr val="49495A"/>
                </a:solidFill>
                <a:latin typeface="Open Sans"/>
                <a:ea typeface="Open Sans"/>
                <a:cs typeface="Open Sans"/>
                <a:sym typeface="Open Sans"/>
              </a:rPr>
              <a:t>X36, X67 ≤ 7</a:t>
            </a:r>
          </a:p>
        </p:txBody>
      </p:sp>
      <p:sp>
        <p:nvSpPr>
          <p:cNvPr name="TextBox 31" id="31"/>
          <p:cNvSpPr txBox="true"/>
          <p:nvPr/>
        </p:nvSpPr>
        <p:spPr>
          <a:xfrm rot="0">
            <a:off x="9370814" y="7803951"/>
            <a:ext cx="7698135" cy="429517"/>
          </a:xfrm>
          <a:prstGeom prst="rect">
            <a:avLst/>
          </a:prstGeom>
        </p:spPr>
        <p:txBody>
          <a:bodyPr anchor="t" rtlCol="false" tIns="0" lIns="0" bIns="0" rIns="0">
            <a:spAutoFit/>
          </a:bodyPr>
          <a:lstStyle/>
          <a:p>
            <a:pPr algn="l">
              <a:lnSpc>
                <a:spcPts val="2812"/>
              </a:lnSpc>
            </a:pPr>
            <a:r>
              <a:rPr lang="en-US" sz="1750">
                <a:solidFill>
                  <a:srgbClr val="49495A"/>
                </a:solidFill>
                <a:latin typeface="Open Sans"/>
                <a:ea typeface="Open Sans"/>
                <a:cs typeface="Open Sans"/>
                <a:sym typeface="Open Sans"/>
              </a:rPr>
              <a:t>X56, X65 ≤ 1</a:t>
            </a:r>
          </a:p>
        </p:txBody>
      </p:sp>
      <p:sp>
        <p:nvSpPr>
          <p:cNvPr name="TextBox 32" id="32"/>
          <p:cNvSpPr txBox="true"/>
          <p:nvPr/>
        </p:nvSpPr>
        <p:spPr>
          <a:xfrm rot="0">
            <a:off x="9370814" y="8302824"/>
            <a:ext cx="7698135" cy="429517"/>
          </a:xfrm>
          <a:prstGeom prst="rect">
            <a:avLst/>
          </a:prstGeom>
        </p:spPr>
        <p:txBody>
          <a:bodyPr anchor="t" rtlCol="false" tIns="0" lIns="0" bIns="0" rIns="0">
            <a:spAutoFit/>
          </a:bodyPr>
          <a:lstStyle/>
          <a:p>
            <a:pPr algn="l">
              <a:lnSpc>
                <a:spcPts val="2812"/>
              </a:lnSpc>
            </a:pPr>
            <a:r>
              <a:rPr lang="en-US" sz="1750">
                <a:solidFill>
                  <a:srgbClr val="49495A"/>
                </a:solidFill>
                <a:latin typeface="Open Sans"/>
                <a:ea typeface="Open Sans"/>
                <a:cs typeface="Open Sans"/>
                <a:sym typeface="Open Sans"/>
              </a:rPr>
              <a:t>X57 ≤ 8</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4F0FF"/>
            </a:solidFill>
          </p:spPr>
        </p:sp>
      </p:grpSp>
      <p:grpSp>
        <p:nvGrpSpPr>
          <p:cNvPr name="Group 4" id="4"/>
          <p:cNvGrpSpPr/>
          <p:nvPr/>
        </p:nvGrpSpPr>
        <p:grpSpPr>
          <a:xfrm rot="0">
            <a:off x="-85725" y="480060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BFAFF"/>
            </a:solidFill>
          </p:spPr>
        </p:sp>
      </p:grpSp>
      <p:grpSp>
        <p:nvGrpSpPr>
          <p:cNvPr name="Group 6" id="6"/>
          <p:cNvGrpSpPr/>
          <p:nvPr/>
        </p:nvGrpSpPr>
        <p:grpSpPr>
          <a:xfrm rot="0">
            <a:off x="16049019" y="9686925"/>
            <a:ext cx="2153256" cy="514350"/>
            <a:chOff x="0" y="0"/>
            <a:chExt cx="2871008" cy="685800"/>
          </a:xfrm>
        </p:grpSpPr>
        <p:sp>
          <p:nvSpPr>
            <p:cNvPr name="Freeform 7" id="7" descr="preencoded.png">
              <a:hlinkClick r:id="rId2"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3"/>
              <a:stretch>
                <a:fillRect l="0" t="0" r="-1" b="0"/>
              </a:stretch>
            </a:blipFill>
          </p:spPr>
        </p:sp>
      </p:grpSp>
      <p:sp>
        <p:nvSpPr>
          <p:cNvPr name="TextBox 8" id="8"/>
          <p:cNvSpPr txBox="true"/>
          <p:nvPr/>
        </p:nvSpPr>
        <p:spPr>
          <a:xfrm rot="0">
            <a:off x="955774" y="2131935"/>
            <a:ext cx="16303526" cy="1436489"/>
          </a:xfrm>
          <a:prstGeom prst="rect">
            <a:avLst/>
          </a:prstGeom>
        </p:spPr>
        <p:txBody>
          <a:bodyPr anchor="t" rtlCol="false" tIns="0" lIns="0" bIns="0" rIns="0">
            <a:spAutoFit/>
          </a:bodyPr>
          <a:lstStyle/>
          <a:p>
            <a:pPr algn="l">
              <a:lnSpc>
                <a:spcPts val="5562"/>
              </a:lnSpc>
            </a:pPr>
            <a:r>
              <a:rPr lang="en-US" sz="4437">
                <a:solidFill>
                  <a:srgbClr val="403CCF"/>
                </a:solidFill>
                <a:latin typeface="Libre Baskerville"/>
                <a:ea typeface="Libre Baskerville"/>
                <a:cs typeface="Libre Baskerville"/>
                <a:sym typeface="Libre Baskerville"/>
              </a:rPr>
              <a:t>Chuỗi cung ứng dùng để đáp ứng nhu cầu của khách hàng đối với một sản phẩm với chi phí tối thiểu.</a:t>
            </a:r>
          </a:p>
        </p:txBody>
      </p:sp>
      <p:grpSp>
        <p:nvGrpSpPr>
          <p:cNvPr name="Group 9" id="9"/>
          <p:cNvGrpSpPr/>
          <p:nvPr/>
        </p:nvGrpSpPr>
        <p:grpSpPr>
          <a:xfrm rot="0">
            <a:off x="992238" y="5058370"/>
            <a:ext cx="5434459" cy="1134070"/>
            <a:chOff x="0" y="0"/>
            <a:chExt cx="7245945" cy="1512093"/>
          </a:xfrm>
        </p:grpSpPr>
        <p:sp>
          <p:nvSpPr>
            <p:cNvPr name="Freeform 10" id="10" descr="preencoded.png"/>
            <p:cNvSpPr/>
            <p:nvPr/>
          </p:nvSpPr>
          <p:spPr>
            <a:xfrm flipH="false" flipV="false" rot="0">
              <a:off x="0" y="0"/>
              <a:ext cx="7245985" cy="1512062"/>
            </a:xfrm>
            <a:custGeom>
              <a:avLst/>
              <a:gdLst/>
              <a:ahLst/>
              <a:cxnLst/>
              <a:rect r="r" b="b" t="t" l="l"/>
              <a:pathLst>
                <a:path h="1512062" w="7245985">
                  <a:moveTo>
                    <a:pt x="0" y="0"/>
                  </a:moveTo>
                  <a:lnTo>
                    <a:pt x="7245985" y="0"/>
                  </a:lnTo>
                  <a:lnTo>
                    <a:pt x="7245985" y="1512062"/>
                  </a:lnTo>
                  <a:lnTo>
                    <a:pt x="0" y="1512062"/>
                  </a:lnTo>
                  <a:lnTo>
                    <a:pt x="0" y="0"/>
                  </a:lnTo>
                  <a:close/>
                </a:path>
              </a:pathLst>
            </a:custGeom>
            <a:blipFill>
              <a:blip r:embed="rId4"/>
              <a:stretch>
                <a:fillRect l="-65" t="0" r="-65" b="-2"/>
              </a:stretch>
            </a:blipFill>
          </p:spPr>
        </p:sp>
      </p:grpSp>
      <p:sp>
        <p:nvSpPr>
          <p:cNvPr name="TextBox 11" id="11"/>
          <p:cNvSpPr txBox="true"/>
          <p:nvPr/>
        </p:nvSpPr>
        <p:spPr>
          <a:xfrm rot="0">
            <a:off x="1275755" y="6390234"/>
            <a:ext cx="4867424"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Bài toán vận chuyển</a:t>
            </a:r>
          </a:p>
        </p:txBody>
      </p:sp>
      <p:grpSp>
        <p:nvGrpSpPr>
          <p:cNvPr name="Group 12" id="12"/>
          <p:cNvGrpSpPr/>
          <p:nvPr/>
        </p:nvGrpSpPr>
        <p:grpSpPr>
          <a:xfrm rot="0">
            <a:off x="6426696" y="5058370"/>
            <a:ext cx="5434459" cy="1134070"/>
            <a:chOff x="0" y="0"/>
            <a:chExt cx="7245945" cy="1512093"/>
          </a:xfrm>
        </p:grpSpPr>
        <p:sp>
          <p:nvSpPr>
            <p:cNvPr name="Freeform 13" id="13" descr="preencoded.png"/>
            <p:cNvSpPr/>
            <p:nvPr/>
          </p:nvSpPr>
          <p:spPr>
            <a:xfrm flipH="false" flipV="false" rot="0">
              <a:off x="0" y="0"/>
              <a:ext cx="7245985" cy="1512062"/>
            </a:xfrm>
            <a:custGeom>
              <a:avLst/>
              <a:gdLst/>
              <a:ahLst/>
              <a:cxnLst/>
              <a:rect r="r" b="b" t="t" l="l"/>
              <a:pathLst>
                <a:path h="1512062" w="7245985">
                  <a:moveTo>
                    <a:pt x="0" y="0"/>
                  </a:moveTo>
                  <a:lnTo>
                    <a:pt x="7245985" y="0"/>
                  </a:lnTo>
                  <a:lnTo>
                    <a:pt x="7245985" y="1512062"/>
                  </a:lnTo>
                  <a:lnTo>
                    <a:pt x="0" y="1512062"/>
                  </a:lnTo>
                  <a:lnTo>
                    <a:pt x="0" y="0"/>
                  </a:lnTo>
                  <a:close/>
                </a:path>
              </a:pathLst>
            </a:custGeom>
            <a:blipFill>
              <a:blip r:embed="rId5"/>
              <a:stretch>
                <a:fillRect l="-65" t="0" r="-65" b="-2"/>
              </a:stretch>
            </a:blipFill>
          </p:spPr>
        </p:sp>
      </p:grpSp>
      <p:sp>
        <p:nvSpPr>
          <p:cNvPr name="TextBox 14" id="14"/>
          <p:cNvSpPr txBox="true"/>
          <p:nvPr/>
        </p:nvSpPr>
        <p:spPr>
          <a:xfrm rot="0">
            <a:off x="6710214" y="6390234"/>
            <a:ext cx="4867424"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Bài toán trung chuyển</a:t>
            </a:r>
          </a:p>
        </p:txBody>
      </p:sp>
      <p:grpSp>
        <p:nvGrpSpPr>
          <p:cNvPr name="Group 15" id="15"/>
          <p:cNvGrpSpPr/>
          <p:nvPr/>
        </p:nvGrpSpPr>
        <p:grpSpPr>
          <a:xfrm rot="0">
            <a:off x="11861155" y="5058370"/>
            <a:ext cx="5434459" cy="1134070"/>
            <a:chOff x="0" y="0"/>
            <a:chExt cx="7245945" cy="1512093"/>
          </a:xfrm>
        </p:grpSpPr>
        <p:sp>
          <p:nvSpPr>
            <p:cNvPr name="Freeform 16" id="16" descr="preencoded.png"/>
            <p:cNvSpPr/>
            <p:nvPr/>
          </p:nvSpPr>
          <p:spPr>
            <a:xfrm flipH="false" flipV="false" rot="0">
              <a:off x="0" y="0"/>
              <a:ext cx="7245985" cy="1512062"/>
            </a:xfrm>
            <a:custGeom>
              <a:avLst/>
              <a:gdLst/>
              <a:ahLst/>
              <a:cxnLst/>
              <a:rect r="r" b="b" t="t" l="l"/>
              <a:pathLst>
                <a:path h="1512062" w="7245985">
                  <a:moveTo>
                    <a:pt x="0" y="0"/>
                  </a:moveTo>
                  <a:lnTo>
                    <a:pt x="7245985" y="0"/>
                  </a:lnTo>
                  <a:lnTo>
                    <a:pt x="7245985" y="1512062"/>
                  </a:lnTo>
                  <a:lnTo>
                    <a:pt x="0" y="1512062"/>
                  </a:lnTo>
                  <a:lnTo>
                    <a:pt x="0" y="0"/>
                  </a:lnTo>
                  <a:close/>
                </a:path>
              </a:pathLst>
            </a:custGeom>
            <a:blipFill>
              <a:blip r:embed="rId6"/>
              <a:stretch>
                <a:fillRect l="-65" t="0" r="-65" b="-2"/>
              </a:stretch>
            </a:blipFill>
          </p:spPr>
        </p:sp>
      </p:grpSp>
      <p:sp>
        <p:nvSpPr>
          <p:cNvPr name="TextBox 17" id="17"/>
          <p:cNvSpPr txBox="true"/>
          <p:nvPr/>
        </p:nvSpPr>
        <p:spPr>
          <a:xfrm rot="0">
            <a:off x="12144672" y="6390234"/>
            <a:ext cx="4867424"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Mô hình chuỗi cung ứng</a:t>
            </a:r>
          </a:p>
        </p:txBody>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4F0FF"/>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BFAFF"/>
            </a:solidFill>
          </p:spPr>
        </p:sp>
      </p:grpSp>
      <p:grpSp>
        <p:nvGrpSpPr>
          <p:cNvPr name="Group 6" id="6"/>
          <p:cNvGrpSpPr/>
          <p:nvPr/>
        </p:nvGrpSpPr>
        <p:grpSpPr>
          <a:xfrm rot="0">
            <a:off x="16049019" y="9686925"/>
            <a:ext cx="2153256" cy="514350"/>
            <a:chOff x="0" y="0"/>
            <a:chExt cx="2871008" cy="685800"/>
          </a:xfrm>
        </p:grpSpPr>
        <p:sp>
          <p:nvSpPr>
            <p:cNvPr name="Freeform 7" id="7" descr="preencoded.png">
              <a:hlinkClick r:id="rId2"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3"/>
              <a:stretch>
                <a:fillRect l="0" t="0" r="-1" b="0"/>
              </a:stretch>
            </a:blipFill>
          </p:spPr>
        </p:sp>
      </p:grpSp>
      <p:grpSp>
        <p:nvGrpSpPr>
          <p:cNvPr name="Group 8" id="8"/>
          <p:cNvGrpSpPr/>
          <p:nvPr/>
        </p:nvGrpSpPr>
        <p:grpSpPr>
          <a:xfrm rot="0">
            <a:off x="992238" y="786407"/>
            <a:ext cx="15488245" cy="8714185"/>
            <a:chOff x="0" y="0"/>
            <a:chExt cx="20650993" cy="11618913"/>
          </a:xfrm>
        </p:grpSpPr>
        <p:sp>
          <p:nvSpPr>
            <p:cNvPr name="Freeform 9" id="9" descr="preencoded.png"/>
            <p:cNvSpPr/>
            <p:nvPr/>
          </p:nvSpPr>
          <p:spPr>
            <a:xfrm flipH="false" flipV="false" rot="0">
              <a:off x="0" y="0"/>
              <a:ext cx="20650963" cy="11618976"/>
            </a:xfrm>
            <a:custGeom>
              <a:avLst/>
              <a:gdLst/>
              <a:ahLst/>
              <a:cxnLst/>
              <a:rect r="r" b="b" t="t" l="l"/>
              <a:pathLst>
                <a:path h="11618976" w="20650963">
                  <a:moveTo>
                    <a:pt x="0" y="0"/>
                  </a:moveTo>
                  <a:lnTo>
                    <a:pt x="20650963" y="0"/>
                  </a:lnTo>
                  <a:lnTo>
                    <a:pt x="20650963" y="11618976"/>
                  </a:lnTo>
                  <a:lnTo>
                    <a:pt x="0" y="11618976"/>
                  </a:lnTo>
                  <a:lnTo>
                    <a:pt x="0" y="0"/>
                  </a:lnTo>
                  <a:close/>
                </a:path>
              </a:pathLst>
            </a:custGeom>
            <a:blipFill>
              <a:blip r:embed="rId4"/>
              <a:stretch>
                <a:fillRect l="0" t="-8" r="0" b="-8"/>
              </a:stretch>
            </a:blipFill>
          </p:spPr>
        </p:sp>
      </p:gr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BFAFF"/>
            </a:solidFill>
          </p:spPr>
        </p:sp>
      </p:grpSp>
      <p:sp>
        <p:nvSpPr>
          <p:cNvPr name="Freeform 4" id="4"/>
          <p:cNvSpPr/>
          <p:nvPr/>
        </p:nvSpPr>
        <p:spPr>
          <a:xfrm flipH="false" flipV="false" rot="0">
            <a:off x="3493371" y="2028590"/>
            <a:ext cx="11301259" cy="6229819"/>
          </a:xfrm>
          <a:custGeom>
            <a:avLst/>
            <a:gdLst/>
            <a:ahLst/>
            <a:cxnLst/>
            <a:rect r="r" b="b" t="t" l="l"/>
            <a:pathLst>
              <a:path h="6229819" w="11301259">
                <a:moveTo>
                  <a:pt x="0" y="0"/>
                </a:moveTo>
                <a:lnTo>
                  <a:pt x="11301258" y="0"/>
                </a:lnTo>
                <a:lnTo>
                  <a:pt x="11301258" y="6229820"/>
                </a:lnTo>
                <a:lnTo>
                  <a:pt x="0" y="6229820"/>
                </a:lnTo>
                <a:lnTo>
                  <a:pt x="0" y="0"/>
                </a:lnTo>
                <a:close/>
              </a:path>
            </a:pathLst>
          </a:custGeom>
          <a:blipFill>
            <a:blip r:embed="rId2"/>
            <a:stretch>
              <a:fillRect l="0" t="0" r="0" b="0"/>
            </a:stretch>
          </a:blipFill>
        </p:spPr>
      </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4F0FF"/>
            </a:solidFill>
          </p:spPr>
        </p:sp>
      </p:grpSp>
      <p:grpSp>
        <p:nvGrpSpPr>
          <p:cNvPr name="Group 4" id="4"/>
          <p:cNvGrpSpPr/>
          <p:nvPr/>
        </p:nvGrpSpPr>
        <p:grpSpPr>
          <a:xfrm rot="0">
            <a:off x="-85725" y="2985195"/>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BFAFF"/>
            </a:solidFill>
          </p:spPr>
        </p:sp>
      </p:grpSp>
      <p:grpSp>
        <p:nvGrpSpPr>
          <p:cNvPr name="Group 6" id="6"/>
          <p:cNvGrpSpPr/>
          <p:nvPr/>
        </p:nvGrpSpPr>
        <p:grpSpPr>
          <a:xfrm rot="0">
            <a:off x="16049019" y="9686925"/>
            <a:ext cx="2153256" cy="514350"/>
            <a:chOff x="0" y="0"/>
            <a:chExt cx="2871008" cy="685800"/>
          </a:xfrm>
        </p:grpSpPr>
        <p:sp>
          <p:nvSpPr>
            <p:cNvPr name="Freeform 7" id="7" descr="preencoded.png">
              <a:hlinkClick r:id="rId2"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3"/>
              <a:stretch>
                <a:fillRect l="0" t="0" r="-1" b="0"/>
              </a:stretch>
            </a:blipFill>
          </p:spPr>
        </p:sp>
      </p:grpSp>
      <p:sp>
        <p:nvSpPr>
          <p:cNvPr name="TextBox 8" id="8"/>
          <p:cNvSpPr txBox="true"/>
          <p:nvPr/>
        </p:nvSpPr>
        <p:spPr>
          <a:xfrm rot="0">
            <a:off x="1030338" y="791170"/>
            <a:ext cx="2707184" cy="1216025"/>
          </a:xfrm>
          <a:prstGeom prst="rect">
            <a:avLst/>
          </a:prstGeom>
        </p:spPr>
        <p:txBody>
          <a:bodyPr anchor="t" rtlCol="false" tIns="0" lIns="0" bIns="0" rIns="0">
            <a:spAutoFit/>
          </a:bodyPr>
          <a:lstStyle/>
          <a:p>
            <a:pPr algn="l">
              <a:lnSpc>
                <a:spcPts val="9625"/>
              </a:lnSpc>
            </a:pPr>
            <a:r>
              <a:rPr lang="en-US" sz="7687">
                <a:solidFill>
                  <a:srgbClr val="403CCF"/>
                </a:solidFill>
                <a:latin typeface="Libre Baskerville"/>
                <a:ea typeface="Libre Baskerville"/>
                <a:cs typeface="Libre Baskerville"/>
                <a:sym typeface="Libre Baskerville"/>
              </a:rPr>
              <a:t>10.5</a:t>
            </a:r>
          </a:p>
        </p:txBody>
      </p:sp>
      <p:sp>
        <p:nvSpPr>
          <p:cNvPr name="TextBox 9" id="9"/>
          <p:cNvSpPr txBox="true"/>
          <p:nvPr/>
        </p:nvSpPr>
        <p:spPr>
          <a:xfrm rot="0">
            <a:off x="4424049" y="1000125"/>
            <a:ext cx="13778226" cy="1747905"/>
          </a:xfrm>
          <a:prstGeom prst="rect">
            <a:avLst/>
          </a:prstGeom>
        </p:spPr>
        <p:txBody>
          <a:bodyPr anchor="t" rtlCol="false" tIns="0" lIns="0" bIns="0" rIns="0">
            <a:spAutoFit/>
          </a:bodyPr>
          <a:lstStyle/>
          <a:p>
            <a:pPr algn="l">
              <a:lnSpc>
                <a:spcPts val="6936"/>
              </a:lnSpc>
            </a:pPr>
            <a:r>
              <a:rPr lang="en-US" sz="5562">
                <a:solidFill>
                  <a:srgbClr val="403CCF"/>
                </a:solidFill>
                <a:latin typeface="Libre Baskerville"/>
                <a:ea typeface="Libre Baskerville"/>
                <a:cs typeface="Libre Baskerville"/>
                <a:sym typeface="Libre Baskerville"/>
              </a:rPr>
              <a:t>Ứ</a:t>
            </a:r>
            <a:r>
              <a:rPr lang="en-US" sz="5562">
                <a:solidFill>
                  <a:srgbClr val="403CCF"/>
                </a:solidFill>
                <a:latin typeface="Libre Baskerville"/>
                <a:ea typeface="Libre Baskerville"/>
                <a:cs typeface="Libre Baskerville"/>
                <a:sym typeface="Libre Baskerville"/>
              </a:rPr>
              <a:t>ng dụng sản xuất và hàng tồn kho</a:t>
            </a:r>
          </a:p>
          <a:p>
            <a:pPr algn="l">
              <a:lnSpc>
                <a:spcPts val="6937"/>
              </a:lnSpc>
            </a:pPr>
          </a:p>
        </p:txBody>
      </p:sp>
      <p:sp>
        <p:nvSpPr>
          <p:cNvPr name="TextBox 10" id="10"/>
          <p:cNvSpPr txBox="true"/>
          <p:nvPr/>
        </p:nvSpPr>
        <p:spPr>
          <a:xfrm rot="0">
            <a:off x="992237" y="4084736"/>
            <a:ext cx="16303526" cy="570139"/>
          </a:xfrm>
          <a:prstGeom prst="rect">
            <a:avLst/>
          </a:prstGeom>
        </p:spPr>
        <p:txBody>
          <a:bodyPr anchor="t" rtlCol="false" tIns="0" lIns="0" bIns="0" rIns="0">
            <a:spAutoFit/>
          </a:bodyPr>
          <a:lstStyle/>
          <a:p>
            <a:pPr algn="l">
              <a:lnSpc>
                <a:spcPts val="4885"/>
              </a:lnSpc>
            </a:pPr>
            <a:r>
              <a:rPr lang="en-US" sz="3000">
                <a:solidFill>
                  <a:srgbClr val="49495A"/>
                </a:solidFill>
                <a:latin typeface="Open Sans"/>
                <a:ea typeface="Open Sans"/>
                <a:cs typeface="Open Sans"/>
                <a:sym typeface="Open Sans"/>
              </a:rPr>
              <a:t>Mặc</a:t>
            </a:r>
            <a:r>
              <a:rPr lang="en-US" sz="3000">
                <a:solidFill>
                  <a:srgbClr val="49495A"/>
                </a:solidFill>
                <a:latin typeface="Open Sans"/>
                <a:ea typeface="Open Sans"/>
                <a:cs typeface="Open Sans"/>
                <a:sym typeface="Open Sans"/>
              </a:rPr>
              <a:t> dù, hàng hóa được vận chuyển là phần học của bài toán mô hình chuỗi cung ứng </a:t>
            </a:r>
          </a:p>
        </p:txBody>
      </p:sp>
      <p:sp>
        <p:nvSpPr>
          <p:cNvPr name="TextBox 11" id="11"/>
          <p:cNvSpPr txBox="true"/>
          <p:nvPr/>
        </p:nvSpPr>
        <p:spPr>
          <a:xfrm rot="0">
            <a:off x="992237" y="4857304"/>
            <a:ext cx="16303526" cy="1808498"/>
          </a:xfrm>
          <a:prstGeom prst="rect">
            <a:avLst/>
          </a:prstGeom>
        </p:spPr>
        <p:txBody>
          <a:bodyPr anchor="t" rtlCol="false" tIns="0" lIns="0" bIns="0" rIns="0">
            <a:spAutoFit/>
          </a:bodyPr>
          <a:lstStyle/>
          <a:p>
            <a:pPr algn="l">
              <a:lnSpc>
                <a:spcPts val="4884"/>
              </a:lnSpc>
            </a:pPr>
            <a:r>
              <a:rPr lang="en-US" sz="3000">
                <a:solidFill>
                  <a:srgbClr val="49495A"/>
                </a:solidFill>
                <a:latin typeface="Open Sans"/>
                <a:ea typeface="Open Sans"/>
                <a:cs typeface="Open Sans"/>
                <a:sym typeface="Open Sans"/>
              </a:rPr>
              <a:t>Mô hình chuỗi cung ứng có </a:t>
            </a:r>
            <a:r>
              <a:rPr lang="en-US" sz="3000">
                <a:solidFill>
                  <a:srgbClr val="49495A"/>
                </a:solidFill>
                <a:latin typeface="Open Sans"/>
                <a:ea typeface="Open Sans"/>
                <a:cs typeface="Open Sans"/>
                <a:sym typeface="Open Sans"/>
              </a:rPr>
              <a:t>thể phát triển cho phần ứng dụng, nhưng không thể thực hiện được với những hàng hóa mang tính vật chất từ chỗ sản xuất đến nơi nhận</a:t>
            </a:r>
          </a:p>
          <a:p>
            <a:pPr algn="l">
              <a:lnSpc>
                <a:spcPts val="4885"/>
              </a:lnSpc>
            </a:pPr>
          </a:p>
        </p:txBody>
      </p:sp>
      <p:sp>
        <p:nvSpPr>
          <p:cNvPr name="TextBox 12" id="12"/>
          <p:cNvSpPr txBox="true"/>
          <p:nvPr/>
        </p:nvSpPr>
        <p:spPr>
          <a:xfrm rot="0">
            <a:off x="992237" y="6551502"/>
            <a:ext cx="15878324" cy="1189264"/>
          </a:xfrm>
          <a:prstGeom prst="rect">
            <a:avLst/>
          </a:prstGeom>
        </p:spPr>
        <p:txBody>
          <a:bodyPr anchor="t" rtlCol="false" tIns="0" lIns="0" bIns="0" rIns="0">
            <a:spAutoFit/>
          </a:bodyPr>
          <a:lstStyle/>
          <a:p>
            <a:pPr algn="l">
              <a:lnSpc>
                <a:spcPts val="4885"/>
              </a:lnSpc>
            </a:pPr>
            <a:r>
              <a:rPr lang="en-US" sz="3000">
                <a:solidFill>
                  <a:srgbClr val="49495A"/>
                </a:solidFill>
                <a:latin typeface="Open Sans"/>
                <a:ea typeface="Open Sans"/>
                <a:cs typeface="Open Sans"/>
                <a:sym typeface="Open Sans"/>
              </a:rPr>
              <a:t>T</a:t>
            </a:r>
            <a:r>
              <a:rPr lang="en-US" sz="3000">
                <a:solidFill>
                  <a:srgbClr val="49495A"/>
                </a:solidFill>
                <a:latin typeface="Open Sans"/>
                <a:ea typeface="Open Sans"/>
                <a:cs typeface="Open Sans"/>
                <a:sym typeface="Open Sans"/>
              </a:rPr>
              <a:t>rong phần này, sẽ chỉ rõ cho ta cách sử dụng mô hình chuyển tải để giải quyết vấn đề nhà sản xuất và tồn kho</a:t>
            </a:r>
          </a:p>
        </p:txBody>
      </p:sp>
      <p:grpSp>
        <p:nvGrpSpPr>
          <p:cNvPr name="Group 13" id="13"/>
          <p:cNvGrpSpPr/>
          <p:nvPr/>
        </p:nvGrpSpPr>
        <p:grpSpPr>
          <a:xfrm rot="0">
            <a:off x="641982" y="4750894"/>
            <a:ext cx="38100" cy="2452390"/>
            <a:chOff x="0" y="0"/>
            <a:chExt cx="50800" cy="3269853"/>
          </a:xfrm>
        </p:grpSpPr>
        <p:sp>
          <p:nvSpPr>
            <p:cNvPr name="Freeform 14" id="14"/>
            <p:cNvSpPr/>
            <p:nvPr/>
          </p:nvSpPr>
          <p:spPr>
            <a:xfrm flipH="false" flipV="false" rot="0">
              <a:off x="0" y="0"/>
              <a:ext cx="50800" cy="3269869"/>
            </a:xfrm>
            <a:custGeom>
              <a:avLst/>
              <a:gdLst/>
              <a:ahLst/>
              <a:cxnLst/>
              <a:rect r="r" b="b" t="t" l="l"/>
              <a:pathLst>
                <a:path h="3269869" w="50800">
                  <a:moveTo>
                    <a:pt x="0" y="0"/>
                  </a:moveTo>
                  <a:lnTo>
                    <a:pt x="50800" y="0"/>
                  </a:lnTo>
                  <a:lnTo>
                    <a:pt x="50800" y="3269869"/>
                  </a:lnTo>
                  <a:lnTo>
                    <a:pt x="0" y="3269869"/>
                  </a:lnTo>
                  <a:close/>
                </a:path>
              </a:pathLst>
            </a:custGeom>
            <a:solidFill>
              <a:srgbClr val="403CCF"/>
            </a:solidFill>
          </p:spPr>
        </p:sp>
      </p:gr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bg>
      <p:bgPr>
        <a:solidFill>
          <a:srgbClr val="F4F0FF"/>
        </a:solidFill>
      </p:bgPr>
    </p:bg>
    <p:spTree>
      <p:nvGrpSpPr>
        <p:cNvPr id="1" name=""/>
        <p:cNvGrpSpPr/>
        <p:nvPr/>
      </p:nvGrpSpPr>
      <p:grpSpPr>
        <a:xfrm>
          <a:off x="0" y="0"/>
          <a:ext cx="0" cy="0"/>
          <a:chOff x="0" y="0"/>
          <a:chExt cx="0" cy="0"/>
        </a:xfrm>
      </p:grpSpPr>
      <p:sp>
        <p:nvSpPr>
          <p:cNvPr name="Freeform 2" id="2"/>
          <p:cNvSpPr/>
          <p:nvPr/>
        </p:nvSpPr>
        <p:spPr>
          <a:xfrm flipH="false" flipV="false" rot="0">
            <a:off x="1729211" y="4277540"/>
            <a:ext cx="14553935" cy="4275219"/>
          </a:xfrm>
          <a:custGeom>
            <a:avLst/>
            <a:gdLst/>
            <a:ahLst/>
            <a:cxnLst/>
            <a:rect r="r" b="b" t="t" l="l"/>
            <a:pathLst>
              <a:path h="4275219" w="14553935">
                <a:moveTo>
                  <a:pt x="0" y="0"/>
                </a:moveTo>
                <a:lnTo>
                  <a:pt x="14553935" y="0"/>
                </a:lnTo>
                <a:lnTo>
                  <a:pt x="14553935" y="4275218"/>
                </a:lnTo>
                <a:lnTo>
                  <a:pt x="0" y="4275218"/>
                </a:lnTo>
                <a:lnTo>
                  <a:pt x="0" y="0"/>
                </a:lnTo>
                <a:close/>
              </a:path>
            </a:pathLst>
          </a:custGeom>
          <a:blipFill>
            <a:blip r:embed="rId2"/>
            <a:stretch>
              <a:fillRect l="0" t="0" r="0" b="0"/>
            </a:stretch>
          </a:blipFill>
        </p:spPr>
      </p:sp>
      <p:sp>
        <p:nvSpPr>
          <p:cNvPr name="TextBox 3" id="3"/>
          <p:cNvSpPr txBox="true"/>
          <p:nvPr/>
        </p:nvSpPr>
        <p:spPr>
          <a:xfrm rot="0">
            <a:off x="1729211" y="914400"/>
            <a:ext cx="14083651" cy="2400300"/>
          </a:xfrm>
          <a:prstGeom prst="rect">
            <a:avLst/>
          </a:prstGeom>
        </p:spPr>
        <p:txBody>
          <a:bodyPr anchor="t" rtlCol="false" tIns="0" lIns="0" bIns="0" rIns="0">
            <a:spAutoFit/>
          </a:bodyPr>
          <a:lstStyle/>
          <a:p>
            <a:pPr algn="l">
              <a:lnSpc>
                <a:spcPts val="4800"/>
              </a:lnSpc>
              <a:spcBef>
                <a:spcPct val="0"/>
              </a:spcBef>
            </a:pPr>
            <a:r>
              <a:rPr lang="en-US" b="true" sz="3000">
                <a:solidFill>
                  <a:srgbClr val="403CCF"/>
                </a:solidFill>
                <a:latin typeface="Open Sans Bold"/>
                <a:ea typeface="Open Sans Bold"/>
                <a:cs typeface="Open Sans Bold"/>
                <a:sym typeface="Open Sans Bold"/>
              </a:rPr>
              <a:t>Ví dụ : Contois Carpets là một nhà sản xuất về vật liệu làm thảm cho các gia đình và văn phòng. Trong đó, khả năng sản xuất, cầu, chi phí sản xuất thay đổi theo quý, còn chi phí thực hiện hàng tồn kho từ quý đầu đến quý sau là 0.25$ mỗi mét</a:t>
            </a:r>
          </a:p>
        </p:txBody>
      </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bg>
      <p:bgPr>
        <a:solidFill>
          <a:srgbClr val="F4F0FF"/>
        </a:solidFill>
      </p:bgPr>
    </p:bg>
    <p:spTree>
      <p:nvGrpSpPr>
        <p:cNvPr id="1" name=""/>
        <p:cNvGrpSpPr/>
        <p:nvPr/>
      </p:nvGrpSpPr>
      <p:grpSpPr>
        <a:xfrm>
          <a:off x="0" y="0"/>
          <a:ext cx="0" cy="0"/>
          <a:chOff x="0" y="0"/>
          <a:chExt cx="0" cy="0"/>
        </a:xfrm>
      </p:grpSpPr>
      <p:sp>
        <p:nvSpPr>
          <p:cNvPr name="Freeform 2" id="2"/>
          <p:cNvSpPr/>
          <p:nvPr/>
        </p:nvSpPr>
        <p:spPr>
          <a:xfrm flipH="false" flipV="false" rot="0">
            <a:off x="634513" y="245235"/>
            <a:ext cx="16624787" cy="9413785"/>
          </a:xfrm>
          <a:custGeom>
            <a:avLst/>
            <a:gdLst/>
            <a:ahLst/>
            <a:cxnLst/>
            <a:rect r="r" b="b" t="t" l="l"/>
            <a:pathLst>
              <a:path h="9413785" w="16624787">
                <a:moveTo>
                  <a:pt x="0" y="0"/>
                </a:moveTo>
                <a:lnTo>
                  <a:pt x="16624787" y="0"/>
                </a:lnTo>
                <a:lnTo>
                  <a:pt x="16624787" y="9413786"/>
                </a:lnTo>
                <a:lnTo>
                  <a:pt x="0" y="9413786"/>
                </a:lnTo>
                <a:lnTo>
                  <a:pt x="0" y="0"/>
                </a:lnTo>
                <a:close/>
              </a:path>
            </a:pathLst>
          </a:custGeom>
          <a:blipFill>
            <a:blip r:embed="rId2"/>
            <a:stretch>
              <a:fillRect l="0" t="0" r="0" b="0"/>
            </a:stretch>
          </a:blipFill>
        </p:spPr>
      </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bg>
      <p:bgPr>
        <a:solidFill>
          <a:srgbClr val="F4F0FF"/>
        </a:solidFill>
      </p:bgPr>
    </p:bg>
    <p:spTree>
      <p:nvGrpSpPr>
        <p:cNvPr id="1" name=""/>
        <p:cNvGrpSpPr/>
        <p:nvPr/>
      </p:nvGrpSpPr>
      <p:grpSpPr>
        <a:xfrm>
          <a:off x="0" y="0"/>
          <a:ext cx="0" cy="0"/>
          <a:chOff x="0" y="0"/>
          <a:chExt cx="0" cy="0"/>
        </a:xfrm>
      </p:grpSpPr>
      <p:sp>
        <p:nvSpPr>
          <p:cNvPr name="Freeform 2" id="2"/>
          <p:cNvSpPr/>
          <p:nvPr/>
        </p:nvSpPr>
        <p:spPr>
          <a:xfrm flipH="false" flipV="false" rot="0">
            <a:off x="369489" y="394296"/>
            <a:ext cx="17549023" cy="9498409"/>
          </a:xfrm>
          <a:custGeom>
            <a:avLst/>
            <a:gdLst/>
            <a:ahLst/>
            <a:cxnLst/>
            <a:rect r="r" b="b" t="t" l="l"/>
            <a:pathLst>
              <a:path h="9498409" w="17549023">
                <a:moveTo>
                  <a:pt x="0" y="0"/>
                </a:moveTo>
                <a:lnTo>
                  <a:pt x="17549022" y="0"/>
                </a:lnTo>
                <a:lnTo>
                  <a:pt x="17549022" y="9498408"/>
                </a:lnTo>
                <a:lnTo>
                  <a:pt x="0" y="9498408"/>
                </a:lnTo>
                <a:lnTo>
                  <a:pt x="0" y="0"/>
                </a:lnTo>
                <a:close/>
              </a:path>
            </a:pathLst>
          </a:custGeom>
          <a:blipFill>
            <a:blip r:embed="rId2"/>
            <a:stretch>
              <a:fillRect l="0" t="0" r="0" b="0"/>
            </a:stretch>
          </a:blipFill>
        </p:spPr>
      </p:sp>
    </p:spTree>
  </p:cSld>
  <p:clrMapOvr>
    <a:masterClrMapping/>
  </p:clrMapOvr>
</p:sld>
</file>

<file path=ppt/slides/slide56.xml><?xml version="1.0" encoding="utf-8"?>
<p:sld xmlns:p="http://schemas.openxmlformats.org/presentationml/2006/main" xmlns:a="http://schemas.openxmlformats.org/drawingml/2006/main" xmlns:r="http://schemas.openxmlformats.org/officeDocument/2006/relationships">
  <p:cSld>
    <p:bg>
      <p:bgPr>
        <a:solidFill>
          <a:srgbClr val="FBFAFF"/>
        </a:solidFill>
      </p:bgPr>
    </p:bg>
    <p:spTree>
      <p:nvGrpSpPr>
        <p:cNvPr id="1" name=""/>
        <p:cNvGrpSpPr/>
        <p:nvPr/>
      </p:nvGrpSpPr>
      <p:grpSpPr>
        <a:xfrm>
          <a:off x="0" y="0"/>
          <a:ext cx="0" cy="0"/>
          <a:chOff x="0" y="0"/>
          <a:chExt cx="0" cy="0"/>
        </a:xfrm>
      </p:grpSpPr>
      <p:sp>
        <p:nvSpPr>
          <p:cNvPr name="TextBox 2" id="2"/>
          <p:cNvSpPr txBox="true"/>
          <p:nvPr/>
        </p:nvSpPr>
        <p:spPr>
          <a:xfrm rot="0">
            <a:off x="4470689" y="3176727"/>
            <a:ext cx="9346622" cy="3896988"/>
          </a:xfrm>
          <a:prstGeom prst="rect">
            <a:avLst/>
          </a:prstGeom>
        </p:spPr>
        <p:txBody>
          <a:bodyPr anchor="t" rtlCol="false" tIns="0" lIns="0" bIns="0" rIns="0">
            <a:spAutoFit/>
          </a:bodyPr>
          <a:lstStyle/>
          <a:p>
            <a:pPr algn="ctr">
              <a:lnSpc>
                <a:spcPts val="14658"/>
              </a:lnSpc>
            </a:pPr>
            <a:r>
              <a:rPr lang="en-US" b="true" sz="16848">
                <a:solidFill>
                  <a:srgbClr val="C3C2F0"/>
                </a:solidFill>
                <a:latin typeface="Barlow Condensed Heavy"/>
                <a:ea typeface="Barlow Condensed Heavy"/>
                <a:cs typeface="Barlow Condensed Heavy"/>
                <a:sym typeface="Barlow Condensed Heavy"/>
              </a:rPr>
              <a:t>THANK YOU!</a:t>
            </a:r>
          </a:p>
        </p:txBody>
      </p:sp>
      <p:sp>
        <p:nvSpPr>
          <p:cNvPr name="Freeform 3" id="3"/>
          <p:cNvSpPr/>
          <p:nvPr/>
        </p:nvSpPr>
        <p:spPr>
          <a:xfrm flipH="false" flipV="false" rot="0">
            <a:off x="7511163" y="7791225"/>
            <a:ext cx="305535" cy="302202"/>
          </a:xfrm>
          <a:custGeom>
            <a:avLst/>
            <a:gdLst/>
            <a:ahLst/>
            <a:cxnLst/>
            <a:rect r="r" b="b" t="t" l="l"/>
            <a:pathLst>
              <a:path h="302202" w="305535">
                <a:moveTo>
                  <a:pt x="0" y="0"/>
                </a:moveTo>
                <a:lnTo>
                  <a:pt x="305535" y="0"/>
                </a:lnTo>
                <a:lnTo>
                  <a:pt x="305535" y="302203"/>
                </a:lnTo>
                <a:lnTo>
                  <a:pt x="0" y="30220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4" id="4"/>
          <p:cNvSpPr txBox="true"/>
          <p:nvPr/>
        </p:nvSpPr>
        <p:spPr>
          <a:xfrm rot="0">
            <a:off x="7991226" y="7772175"/>
            <a:ext cx="3009626" cy="306925"/>
          </a:xfrm>
          <a:prstGeom prst="rect">
            <a:avLst/>
          </a:prstGeom>
        </p:spPr>
        <p:txBody>
          <a:bodyPr anchor="t" rtlCol="false" tIns="0" lIns="0" bIns="0" rIns="0">
            <a:spAutoFit/>
          </a:bodyPr>
          <a:lstStyle/>
          <a:p>
            <a:pPr algn="l">
              <a:lnSpc>
                <a:spcPts val="2413"/>
              </a:lnSpc>
            </a:pPr>
            <a:r>
              <a:rPr lang="en-US" sz="1900">
                <a:solidFill>
                  <a:srgbClr val="FFFFFF"/>
                </a:solidFill>
                <a:latin typeface="Aileron"/>
                <a:ea typeface="Aileron"/>
                <a:cs typeface="Aileron"/>
                <a:sym typeface="Aileron"/>
              </a:rPr>
              <a:t>www.reallygreatsite.com</a:t>
            </a:r>
          </a:p>
        </p:txBody>
      </p:sp>
      <p:grpSp>
        <p:nvGrpSpPr>
          <p:cNvPr name="Group 5" id="5"/>
          <p:cNvGrpSpPr/>
          <p:nvPr/>
        </p:nvGrpSpPr>
        <p:grpSpPr>
          <a:xfrm rot="0">
            <a:off x="3424608" y="-1072654"/>
            <a:ext cx="11438784" cy="2839490"/>
            <a:chOff x="0" y="0"/>
            <a:chExt cx="3012684" cy="747849"/>
          </a:xfrm>
        </p:grpSpPr>
        <p:sp>
          <p:nvSpPr>
            <p:cNvPr name="Freeform 6" id="6"/>
            <p:cNvSpPr/>
            <p:nvPr/>
          </p:nvSpPr>
          <p:spPr>
            <a:xfrm flipH="false" flipV="false" rot="0">
              <a:off x="0" y="0"/>
              <a:ext cx="3012684" cy="747849"/>
            </a:xfrm>
            <a:custGeom>
              <a:avLst/>
              <a:gdLst/>
              <a:ahLst/>
              <a:cxnLst/>
              <a:rect r="r" b="b" t="t" l="l"/>
              <a:pathLst>
                <a:path h="747849" w="3012684">
                  <a:moveTo>
                    <a:pt x="39932" y="0"/>
                  </a:moveTo>
                  <a:lnTo>
                    <a:pt x="2972752" y="0"/>
                  </a:lnTo>
                  <a:cubicBezTo>
                    <a:pt x="2994806" y="0"/>
                    <a:pt x="3012684" y="17878"/>
                    <a:pt x="3012684" y="39932"/>
                  </a:cubicBezTo>
                  <a:lnTo>
                    <a:pt x="3012684" y="707917"/>
                  </a:lnTo>
                  <a:cubicBezTo>
                    <a:pt x="3012684" y="729971"/>
                    <a:pt x="2994806" y="747849"/>
                    <a:pt x="2972752" y="747849"/>
                  </a:cubicBezTo>
                  <a:lnTo>
                    <a:pt x="39932" y="747849"/>
                  </a:lnTo>
                  <a:cubicBezTo>
                    <a:pt x="17878" y="747849"/>
                    <a:pt x="0" y="729971"/>
                    <a:pt x="0" y="707917"/>
                  </a:cubicBezTo>
                  <a:lnTo>
                    <a:pt x="0" y="39932"/>
                  </a:lnTo>
                  <a:cubicBezTo>
                    <a:pt x="0" y="17878"/>
                    <a:pt x="17878" y="0"/>
                    <a:pt x="39932" y="0"/>
                  </a:cubicBezTo>
                  <a:close/>
                </a:path>
              </a:pathLst>
            </a:custGeom>
            <a:solidFill>
              <a:srgbClr val="F4F0FF"/>
            </a:solidFill>
            <a:ln cap="rnd">
              <a:noFill/>
              <a:prstDash val="solid"/>
              <a:round/>
            </a:ln>
          </p:spPr>
        </p:sp>
        <p:sp>
          <p:nvSpPr>
            <p:cNvPr name="TextBox 7" id="7"/>
            <p:cNvSpPr txBox="true"/>
            <p:nvPr/>
          </p:nvSpPr>
          <p:spPr>
            <a:xfrm>
              <a:off x="0" y="-47625"/>
              <a:ext cx="3012684" cy="795474"/>
            </a:xfrm>
            <a:prstGeom prst="rect">
              <a:avLst/>
            </a:prstGeom>
          </p:spPr>
          <p:txBody>
            <a:bodyPr anchor="ctr" rtlCol="false" tIns="50800" lIns="50800" bIns="50800" rIns="50800"/>
            <a:lstStyle/>
            <a:p>
              <a:pPr algn="ctr" marL="0" indent="0" lvl="0">
                <a:lnSpc>
                  <a:spcPts val="2800"/>
                </a:lnSpc>
                <a:spcBef>
                  <a:spcPct val="0"/>
                </a:spcBef>
              </a:pPr>
            </a:p>
          </p:txBody>
        </p:sp>
      </p:grpSp>
      <p:grpSp>
        <p:nvGrpSpPr>
          <p:cNvPr name="Group 8" id="8"/>
          <p:cNvGrpSpPr/>
          <p:nvPr/>
        </p:nvGrpSpPr>
        <p:grpSpPr>
          <a:xfrm rot="0">
            <a:off x="8395527" y="1028700"/>
            <a:ext cx="1496945" cy="1496945"/>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3C2F0"/>
            </a:solidFill>
          </p:spPr>
        </p:sp>
        <p:sp>
          <p:nvSpPr>
            <p:cNvPr name="TextBox 10" id="10"/>
            <p:cNvSpPr txBox="true"/>
            <p:nvPr/>
          </p:nvSpPr>
          <p:spPr>
            <a:xfrm>
              <a:off x="76200" y="28575"/>
              <a:ext cx="660400" cy="708025"/>
            </a:xfrm>
            <a:prstGeom prst="rect">
              <a:avLst/>
            </a:prstGeom>
          </p:spPr>
          <p:txBody>
            <a:bodyPr anchor="ctr" rtlCol="false" tIns="50800" lIns="50800" bIns="50800" rIns="50800"/>
            <a:lstStyle/>
            <a:p>
              <a:pPr algn="ctr">
                <a:lnSpc>
                  <a:spcPts val="2800"/>
                </a:lnSpc>
              </a:pPr>
            </a:p>
          </p:txBody>
        </p:sp>
      </p:grpSp>
      <p:sp>
        <p:nvSpPr>
          <p:cNvPr name="Freeform 11" id="11"/>
          <p:cNvSpPr/>
          <p:nvPr/>
        </p:nvSpPr>
        <p:spPr>
          <a:xfrm flipH="false" flipV="false" rot="0">
            <a:off x="8673581" y="1447879"/>
            <a:ext cx="940838" cy="658587"/>
          </a:xfrm>
          <a:custGeom>
            <a:avLst/>
            <a:gdLst/>
            <a:ahLst/>
            <a:cxnLst/>
            <a:rect r="r" b="b" t="t" l="l"/>
            <a:pathLst>
              <a:path h="658587" w="940838">
                <a:moveTo>
                  <a:pt x="0" y="0"/>
                </a:moveTo>
                <a:lnTo>
                  <a:pt x="940838" y="0"/>
                </a:lnTo>
                <a:lnTo>
                  <a:pt x="940838" y="658587"/>
                </a:lnTo>
                <a:lnTo>
                  <a:pt x="0" y="65858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2" id="12"/>
          <p:cNvSpPr/>
          <p:nvPr/>
        </p:nvSpPr>
        <p:spPr>
          <a:xfrm flipH="false" flipV="false" rot="0">
            <a:off x="3424608" y="4750679"/>
            <a:ext cx="1519327" cy="469610"/>
          </a:xfrm>
          <a:custGeom>
            <a:avLst/>
            <a:gdLst/>
            <a:ahLst/>
            <a:cxnLst/>
            <a:rect r="r" b="b" t="t" l="l"/>
            <a:pathLst>
              <a:path h="469610" w="1519327">
                <a:moveTo>
                  <a:pt x="0" y="0"/>
                </a:moveTo>
                <a:lnTo>
                  <a:pt x="1519327" y="0"/>
                </a:lnTo>
                <a:lnTo>
                  <a:pt x="1519327" y="469610"/>
                </a:lnTo>
                <a:lnTo>
                  <a:pt x="0" y="46961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3" id="13"/>
          <p:cNvSpPr/>
          <p:nvPr/>
        </p:nvSpPr>
        <p:spPr>
          <a:xfrm flipH="true" flipV="false" rot="0">
            <a:off x="13344065" y="4750679"/>
            <a:ext cx="1519327" cy="469610"/>
          </a:xfrm>
          <a:custGeom>
            <a:avLst/>
            <a:gdLst/>
            <a:ahLst/>
            <a:cxnLst/>
            <a:rect r="r" b="b" t="t" l="l"/>
            <a:pathLst>
              <a:path h="469610" w="1519327">
                <a:moveTo>
                  <a:pt x="1519327" y="0"/>
                </a:moveTo>
                <a:lnTo>
                  <a:pt x="0" y="0"/>
                </a:lnTo>
                <a:lnTo>
                  <a:pt x="0" y="469610"/>
                </a:lnTo>
                <a:lnTo>
                  <a:pt x="1519327" y="469610"/>
                </a:lnTo>
                <a:lnTo>
                  <a:pt x="1519327"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14" id="14"/>
          <p:cNvGrpSpPr/>
          <p:nvPr/>
        </p:nvGrpSpPr>
        <p:grpSpPr>
          <a:xfrm rot="0">
            <a:off x="0" y="8996715"/>
            <a:ext cx="18288000" cy="1290285"/>
            <a:chOff x="0" y="0"/>
            <a:chExt cx="4816593" cy="339828"/>
          </a:xfrm>
        </p:grpSpPr>
        <p:sp>
          <p:nvSpPr>
            <p:cNvPr name="Freeform 15" id="15"/>
            <p:cNvSpPr/>
            <p:nvPr/>
          </p:nvSpPr>
          <p:spPr>
            <a:xfrm flipH="false" flipV="false" rot="0">
              <a:off x="0" y="0"/>
              <a:ext cx="4816592" cy="339828"/>
            </a:xfrm>
            <a:custGeom>
              <a:avLst/>
              <a:gdLst/>
              <a:ahLst/>
              <a:cxnLst/>
              <a:rect r="r" b="b" t="t" l="l"/>
              <a:pathLst>
                <a:path h="339828" w="4816592">
                  <a:moveTo>
                    <a:pt x="0" y="0"/>
                  </a:moveTo>
                  <a:lnTo>
                    <a:pt x="4816592" y="0"/>
                  </a:lnTo>
                  <a:lnTo>
                    <a:pt x="4816592" y="339828"/>
                  </a:lnTo>
                  <a:lnTo>
                    <a:pt x="0" y="339828"/>
                  </a:lnTo>
                  <a:close/>
                </a:path>
              </a:pathLst>
            </a:custGeom>
            <a:solidFill>
              <a:srgbClr val="0E2F5F"/>
            </a:solidFill>
            <a:ln cap="sq">
              <a:noFill/>
              <a:prstDash val="solid"/>
              <a:miter/>
            </a:ln>
          </p:spPr>
        </p:sp>
        <p:sp>
          <p:nvSpPr>
            <p:cNvPr name="TextBox 16" id="16"/>
            <p:cNvSpPr txBox="true"/>
            <p:nvPr/>
          </p:nvSpPr>
          <p:spPr>
            <a:xfrm>
              <a:off x="0" y="-47625"/>
              <a:ext cx="4816593" cy="387453"/>
            </a:xfrm>
            <a:prstGeom prst="rect">
              <a:avLst/>
            </a:prstGeom>
          </p:spPr>
          <p:txBody>
            <a:bodyPr anchor="ctr" rtlCol="false" tIns="50800" lIns="50800" bIns="50800" rIns="50800"/>
            <a:lstStyle/>
            <a:p>
              <a:pPr algn="ctr" marL="0" indent="0" lvl="0">
                <a:lnSpc>
                  <a:spcPts val="2800"/>
                </a:lnSpc>
                <a:spcBef>
                  <a:spcPct val="0"/>
                </a:spcBef>
              </a:pP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4F0FF"/>
            </a:solidFill>
          </p:spPr>
        </p:sp>
      </p:grpSp>
      <p:grpSp>
        <p:nvGrpSpPr>
          <p:cNvPr name="Group 4" id="4"/>
          <p:cNvGrpSpPr/>
          <p:nvPr/>
        </p:nvGrpSpPr>
        <p:grpSpPr>
          <a:xfrm rot="0">
            <a:off x="74" y="1967061"/>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BFAFF"/>
            </a:solidFill>
          </p:spPr>
        </p:sp>
      </p:grpSp>
      <p:grpSp>
        <p:nvGrpSpPr>
          <p:cNvPr name="Group 6" id="6"/>
          <p:cNvGrpSpPr/>
          <p:nvPr/>
        </p:nvGrpSpPr>
        <p:grpSpPr>
          <a:xfrm rot="0">
            <a:off x="16049019" y="9686925"/>
            <a:ext cx="2153256" cy="514350"/>
            <a:chOff x="0" y="0"/>
            <a:chExt cx="2871008" cy="685800"/>
          </a:xfrm>
        </p:grpSpPr>
        <p:sp>
          <p:nvSpPr>
            <p:cNvPr name="Freeform 7" id="7" descr="preencoded.png">
              <a:hlinkClick r:id="rId2"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3"/>
              <a:stretch>
                <a:fillRect l="0" t="0" r="-1" b="0"/>
              </a:stretch>
            </a:blipFill>
          </p:spPr>
        </p:sp>
      </p:grpSp>
      <p:sp>
        <p:nvSpPr>
          <p:cNvPr name="TextBox 8" id="8"/>
          <p:cNvSpPr txBox="true"/>
          <p:nvPr/>
        </p:nvSpPr>
        <p:spPr>
          <a:xfrm rot="0">
            <a:off x="987772" y="1009204"/>
            <a:ext cx="6132611" cy="689222"/>
          </a:xfrm>
          <a:prstGeom prst="rect">
            <a:avLst/>
          </a:prstGeom>
        </p:spPr>
        <p:txBody>
          <a:bodyPr anchor="t" rtlCol="false" tIns="0" lIns="0" bIns="0" rIns="0">
            <a:spAutoFit/>
          </a:bodyPr>
          <a:lstStyle/>
          <a:p>
            <a:pPr algn="l">
              <a:lnSpc>
                <a:spcPts val="5250"/>
              </a:lnSpc>
            </a:pPr>
            <a:r>
              <a:rPr lang="en-US" sz="4187">
                <a:solidFill>
                  <a:srgbClr val="403CCF"/>
                </a:solidFill>
                <a:latin typeface="Libre Baskerville"/>
                <a:ea typeface="Libre Baskerville"/>
                <a:cs typeface="Libre Baskerville"/>
                <a:sym typeface="Libre Baskerville"/>
              </a:rPr>
              <a:t>I) Bài toán vận chuyển</a:t>
            </a:r>
          </a:p>
        </p:txBody>
      </p:sp>
      <p:sp>
        <p:nvSpPr>
          <p:cNvPr name="TextBox 9" id="9"/>
          <p:cNvSpPr txBox="true"/>
          <p:nvPr/>
        </p:nvSpPr>
        <p:spPr>
          <a:xfrm rot="0">
            <a:off x="987772" y="1947416"/>
            <a:ext cx="16312455" cy="1024235"/>
          </a:xfrm>
          <a:prstGeom prst="rect">
            <a:avLst/>
          </a:prstGeom>
        </p:spPr>
        <p:txBody>
          <a:bodyPr anchor="t" rtlCol="false" tIns="0" lIns="0" bIns="0" rIns="0">
            <a:spAutoFit/>
          </a:bodyPr>
          <a:lstStyle/>
          <a:p>
            <a:pPr algn="l">
              <a:lnSpc>
                <a:spcPts val="3937"/>
              </a:lnSpc>
            </a:pPr>
            <a:r>
              <a:rPr lang="en-US" sz="3125">
                <a:solidFill>
                  <a:srgbClr val="403CCF"/>
                </a:solidFill>
                <a:latin typeface="Libre Baskerville"/>
                <a:ea typeface="Libre Baskerville"/>
                <a:cs typeface="Libre Baskerville"/>
                <a:sym typeface="Libre Baskerville"/>
              </a:rPr>
              <a:t>Mục tiêu thông thường trong vấn đề vận chuyển là là giảm thiểu chi phí vận chuyên hàng hóa từ nguồn cung ( điểm gốc) đến các điểm tiêu thụ ( điểm đích).</a:t>
            </a:r>
          </a:p>
        </p:txBody>
      </p:sp>
      <p:sp>
        <p:nvSpPr>
          <p:cNvPr name="TextBox 10" id="10"/>
          <p:cNvSpPr txBox="true"/>
          <p:nvPr/>
        </p:nvSpPr>
        <p:spPr>
          <a:xfrm rot="0">
            <a:off x="987772" y="3297585"/>
            <a:ext cx="16312455" cy="1363415"/>
          </a:xfrm>
          <a:prstGeom prst="rect">
            <a:avLst/>
          </a:prstGeom>
        </p:spPr>
        <p:txBody>
          <a:bodyPr anchor="t" rtlCol="false" tIns="0" lIns="0" bIns="0" rIns="0">
            <a:spAutoFit/>
          </a:bodyPr>
          <a:lstStyle/>
          <a:p>
            <a:pPr algn="l" marL="311051" indent="-155525" lvl="1">
              <a:lnSpc>
                <a:spcPts val="3374"/>
              </a:lnSpc>
              <a:buFont typeface="Arial"/>
              <a:buChar char="•"/>
            </a:pPr>
            <a:r>
              <a:rPr lang="en-US" sz="2062">
                <a:solidFill>
                  <a:srgbClr val="49495A"/>
                </a:solidFill>
                <a:latin typeface="Open Sans"/>
                <a:ea typeface="Open Sans"/>
                <a:cs typeface="Open Sans"/>
                <a:sym typeface="Open Sans"/>
              </a:rPr>
              <a:t>Xem xét vấn đề vận chuyển mà nhà máy điện Forter phải đối mặt.Vấn đề này liên quan đến việc vận chuyển một sản phẩm từ ba nhà máy đến bốn trung tâm phân phối. Ba nhà máy mà Forter vận hành đó là: Cleveland ở Ohio, Bedford ở Indiana và York ở Pennsylvania. Năng lực sản xuất trong giai đoạn lập kế hoạch ba tháng tiếp theo của nhà máy điện như sau:</a:t>
            </a:r>
          </a:p>
        </p:txBody>
      </p:sp>
      <p:grpSp>
        <p:nvGrpSpPr>
          <p:cNvPr name="Group 11" id="11"/>
          <p:cNvGrpSpPr/>
          <p:nvPr/>
        </p:nvGrpSpPr>
        <p:grpSpPr>
          <a:xfrm rot="0">
            <a:off x="983010" y="4957762"/>
            <a:ext cx="16321980" cy="4305598"/>
            <a:chOff x="0" y="0"/>
            <a:chExt cx="21762640" cy="5740797"/>
          </a:xfrm>
        </p:grpSpPr>
        <p:sp>
          <p:nvSpPr>
            <p:cNvPr name="Freeform 12" id="12"/>
            <p:cNvSpPr/>
            <p:nvPr/>
          </p:nvSpPr>
          <p:spPr>
            <a:xfrm flipH="false" flipV="false" rot="0">
              <a:off x="0" y="0"/>
              <a:ext cx="21762720" cy="5740781"/>
            </a:xfrm>
            <a:custGeom>
              <a:avLst/>
              <a:gdLst/>
              <a:ahLst/>
              <a:cxnLst/>
              <a:rect r="r" b="b" t="t" l="l"/>
              <a:pathLst>
                <a:path h="5740781" w="21762720">
                  <a:moveTo>
                    <a:pt x="0" y="59944"/>
                  </a:moveTo>
                  <a:cubicBezTo>
                    <a:pt x="0" y="26797"/>
                    <a:pt x="26924" y="0"/>
                    <a:pt x="60071" y="0"/>
                  </a:cubicBezTo>
                  <a:lnTo>
                    <a:pt x="21702649" y="0"/>
                  </a:lnTo>
                  <a:lnTo>
                    <a:pt x="21702649" y="6350"/>
                  </a:lnTo>
                  <a:lnTo>
                    <a:pt x="21702649" y="0"/>
                  </a:lnTo>
                  <a:cubicBezTo>
                    <a:pt x="21735796" y="0"/>
                    <a:pt x="21762720" y="26797"/>
                    <a:pt x="21762720" y="59944"/>
                  </a:cubicBezTo>
                  <a:lnTo>
                    <a:pt x="21756370" y="59944"/>
                  </a:lnTo>
                  <a:lnTo>
                    <a:pt x="21762720" y="59944"/>
                  </a:lnTo>
                  <a:lnTo>
                    <a:pt x="21762720" y="5680837"/>
                  </a:lnTo>
                  <a:lnTo>
                    <a:pt x="21756370" y="5680837"/>
                  </a:lnTo>
                  <a:lnTo>
                    <a:pt x="21762720" y="5680837"/>
                  </a:lnTo>
                  <a:cubicBezTo>
                    <a:pt x="21762720" y="5713984"/>
                    <a:pt x="21735796" y="5740781"/>
                    <a:pt x="21702649" y="5740781"/>
                  </a:cubicBezTo>
                  <a:lnTo>
                    <a:pt x="21702649" y="5734431"/>
                  </a:lnTo>
                  <a:lnTo>
                    <a:pt x="21702649" y="5740781"/>
                  </a:lnTo>
                  <a:lnTo>
                    <a:pt x="60071" y="5740781"/>
                  </a:lnTo>
                  <a:lnTo>
                    <a:pt x="60071" y="5734431"/>
                  </a:lnTo>
                  <a:lnTo>
                    <a:pt x="60071" y="5740781"/>
                  </a:lnTo>
                  <a:cubicBezTo>
                    <a:pt x="26924" y="5740781"/>
                    <a:pt x="0" y="5713984"/>
                    <a:pt x="0" y="5680837"/>
                  </a:cubicBezTo>
                  <a:lnTo>
                    <a:pt x="0" y="59944"/>
                  </a:lnTo>
                  <a:lnTo>
                    <a:pt x="6350" y="59944"/>
                  </a:lnTo>
                  <a:lnTo>
                    <a:pt x="0" y="59944"/>
                  </a:lnTo>
                  <a:moveTo>
                    <a:pt x="12700" y="59944"/>
                  </a:moveTo>
                  <a:lnTo>
                    <a:pt x="12700" y="5680837"/>
                  </a:lnTo>
                  <a:lnTo>
                    <a:pt x="6350" y="5680837"/>
                  </a:lnTo>
                  <a:lnTo>
                    <a:pt x="12700" y="5680837"/>
                  </a:lnTo>
                  <a:cubicBezTo>
                    <a:pt x="12700" y="5706872"/>
                    <a:pt x="33909" y="5728081"/>
                    <a:pt x="60071" y="5728081"/>
                  </a:cubicBezTo>
                  <a:lnTo>
                    <a:pt x="21702649" y="5728081"/>
                  </a:lnTo>
                  <a:cubicBezTo>
                    <a:pt x="21728812" y="5728081"/>
                    <a:pt x="21750020" y="5706872"/>
                    <a:pt x="21750020" y="5680837"/>
                  </a:cubicBezTo>
                  <a:lnTo>
                    <a:pt x="21750020" y="59944"/>
                  </a:lnTo>
                  <a:cubicBezTo>
                    <a:pt x="21750020" y="33909"/>
                    <a:pt x="21728812" y="12700"/>
                    <a:pt x="21702649" y="12700"/>
                  </a:cubicBezTo>
                  <a:lnTo>
                    <a:pt x="60071" y="12700"/>
                  </a:lnTo>
                  <a:lnTo>
                    <a:pt x="60071" y="6350"/>
                  </a:lnTo>
                  <a:lnTo>
                    <a:pt x="60071" y="12700"/>
                  </a:lnTo>
                  <a:cubicBezTo>
                    <a:pt x="33909" y="12700"/>
                    <a:pt x="12700" y="33909"/>
                    <a:pt x="12700" y="59944"/>
                  </a:cubicBezTo>
                  <a:close/>
                </a:path>
              </a:pathLst>
            </a:custGeom>
            <a:solidFill>
              <a:srgbClr val="000000">
                <a:alpha val="392"/>
              </a:srgbClr>
            </a:solidFill>
          </p:spPr>
        </p:sp>
      </p:grpSp>
      <p:grpSp>
        <p:nvGrpSpPr>
          <p:cNvPr name="Group 13" id="13"/>
          <p:cNvGrpSpPr/>
          <p:nvPr/>
        </p:nvGrpSpPr>
        <p:grpSpPr>
          <a:xfrm rot="0">
            <a:off x="997297" y="4972050"/>
            <a:ext cx="16291769" cy="1198661"/>
            <a:chOff x="0" y="0"/>
            <a:chExt cx="21722358" cy="1598215"/>
          </a:xfrm>
        </p:grpSpPr>
        <p:sp>
          <p:nvSpPr>
            <p:cNvPr name="Freeform 14" id="14"/>
            <p:cNvSpPr/>
            <p:nvPr/>
          </p:nvSpPr>
          <p:spPr>
            <a:xfrm flipH="false" flipV="false" rot="0">
              <a:off x="0" y="0"/>
              <a:ext cx="21722335" cy="1598168"/>
            </a:xfrm>
            <a:custGeom>
              <a:avLst/>
              <a:gdLst/>
              <a:ahLst/>
              <a:cxnLst/>
              <a:rect r="r" b="b" t="t" l="l"/>
              <a:pathLst>
                <a:path h="1598168" w="21722335">
                  <a:moveTo>
                    <a:pt x="0" y="0"/>
                  </a:moveTo>
                  <a:lnTo>
                    <a:pt x="21722335" y="0"/>
                  </a:lnTo>
                  <a:lnTo>
                    <a:pt x="21722335" y="1598168"/>
                  </a:lnTo>
                  <a:lnTo>
                    <a:pt x="0" y="1598168"/>
                  </a:lnTo>
                  <a:close/>
                </a:path>
              </a:pathLst>
            </a:custGeom>
            <a:solidFill>
              <a:srgbClr val="FFFFFF">
                <a:alpha val="0"/>
              </a:srgbClr>
            </a:solidFill>
          </p:spPr>
        </p:sp>
      </p:grpSp>
      <p:sp>
        <p:nvSpPr>
          <p:cNvPr name="TextBox 15" id="15"/>
          <p:cNvSpPr txBox="true"/>
          <p:nvPr/>
        </p:nvSpPr>
        <p:spPr>
          <a:xfrm rot="0">
            <a:off x="1267122" y="5066109"/>
            <a:ext cx="4889152" cy="505271"/>
          </a:xfrm>
          <a:prstGeom prst="rect">
            <a:avLst/>
          </a:prstGeom>
        </p:spPr>
        <p:txBody>
          <a:bodyPr anchor="t" rtlCol="false" tIns="0" lIns="0" bIns="0" rIns="0">
            <a:spAutoFit/>
          </a:bodyPr>
          <a:lstStyle/>
          <a:p>
            <a:pPr algn="l">
              <a:lnSpc>
                <a:spcPts val="3374"/>
              </a:lnSpc>
            </a:pPr>
            <a:r>
              <a:rPr lang="en-US" sz="2062">
                <a:solidFill>
                  <a:srgbClr val="49495A"/>
                </a:solidFill>
                <a:latin typeface="Open Sans"/>
                <a:ea typeface="Open Sans"/>
                <a:cs typeface="Open Sans"/>
                <a:sym typeface="Open Sans"/>
              </a:rPr>
              <a:t>Nguồn cung(gốc)</a:t>
            </a:r>
          </a:p>
        </p:txBody>
      </p:sp>
      <p:sp>
        <p:nvSpPr>
          <p:cNvPr name="TextBox 16" id="16"/>
          <p:cNvSpPr txBox="true"/>
          <p:nvPr/>
        </p:nvSpPr>
        <p:spPr>
          <a:xfrm rot="0">
            <a:off x="6701879" y="5066109"/>
            <a:ext cx="4884390" cy="505271"/>
          </a:xfrm>
          <a:prstGeom prst="rect">
            <a:avLst/>
          </a:prstGeom>
        </p:spPr>
        <p:txBody>
          <a:bodyPr anchor="t" rtlCol="false" tIns="0" lIns="0" bIns="0" rIns="0">
            <a:spAutoFit/>
          </a:bodyPr>
          <a:lstStyle/>
          <a:p>
            <a:pPr algn="l">
              <a:lnSpc>
                <a:spcPts val="3374"/>
              </a:lnSpc>
            </a:pPr>
            <a:r>
              <a:rPr lang="en-US" sz="2062">
                <a:solidFill>
                  <a:srgbClr val="49495A"/>
                </a:solidFill>
                <a:latin typeface="Open Sans"/>
                <a:ea typeface="Open Sans"/>
                <a:cs typeface="Open Sans"/>
                <a:sym typeface="Open Sans"/>
              </a:rPr>
              <a:t>Nhà máy</a:t>
            </a:r>
          </a:p>
        </p:txBody>
      </p:sp>
      <p:sp>
        <p:nvSpPr>
          <p:cNvPr name="TextBox 17" id="17"/>
          <p:cNvSpPr txBox="true"/>
          <p:nvPr/>
        </p:nvSpPr>
        <p:spPr>
          <a:xfrm rot="0">
            <a:off x="12131874" y="5066109"/>
            <a:ext cx="4889153" cy="934342"/>
          </a:xfrm>
          <a:prstGeom prst="rect">
            <a:avLst/>
          </a:prstGeom>
        </p:spPr>
        <p:txBody>
          <a:bodyPr anchor="t" rtlCol="false" tIns="0" lIns="0" bIns="0" rIns="0">
            <a:spAutoFit/>
          </a:bodyPr>
          <a:lstStyle/>
          <a:p>
            <a:pPr algn="l">
              <a:lnSpc>
                <a:spcPts val="3374"/>
              </a:lnSpc>
            </a:pPr>
            <a:r>
              <a:rPr lang="en-US" sz="2062">
                <a:solidFill>
                  <a:srgbClr val="49495A"/>
                </a:solidFill>
                <a:latin typeface="Open Sans"/>
                <a:ea typeface="Open Sans"/>
                <a:cs typeface="Open Sans"/>
                <a:sym typeface="Open Sans"/>
              </a:rPr>
              <a:t>Khả năng sản xuất trong ba tháng( số đơn vị)</a:t>
            </a:r>
          </a:p>
        </p:txBody>
      </p:sp>
      <p:grpSp>
        <p:nvGrpSpPr>
          <p:cNvPr name="Group 18" id="18"/>
          <p:cNvGrpSpPr/>
          <p:nvPr/>
        </p:nvGrpSpPr>
        <p:grpSpPr>
          <a:xfrm rot="0">
            <a:off x="997297" y="6170711"/>
            <a:ext cx="16291769" cy="769590"/>
            <a:chOff x="0" y="0"/>
            <a:chExt cx="21722358" cy="1026120"/>
          </a:xfrm>
        </p:grpSpPr>
        <p:sp>
          <p:nvSpPr>
            <p:cNvPr name="Freeform 19" id="19"/>
            <p:cNvSpPr/>
            <p:nvPr/>
          </p:nvSpPr>
          <p:spPr>
            <a:xfrm flipH="false" flipV="false" rot="0">
              <a:off x="0" y="0"/>
              <a:ext cx="21722335" cy="1026160"/>
            </a:xfrm>
            <a:custGeom>
              <a:avLst/>
              <a:gdLst/>
              <a:ahLst/>
              <a:cxnLst/>
              <a:rect r="r" b="b" t="t" l="l"/>
              <a:pathLst>
                <a:path h="1026160" w="21722335">
                  <a:moveTo>
                    <a:pt x="0" y="0"/>
                  </a:moveTo>
                  <a:lnTo>
                    <a:pt x="21722335" y="0"/>
                  </a:lnTo>
                  <a:lnTo>
                    <a:pt x="21722335" y="1026160"/>
                  </a:lnTo>
                  <a:lnTo>
                    <a:pt x="0" y="1026160"/>
                  </a:lnTo>
                  <a:close/>
                </a:path>
              </a:pathLst>
            </a:custGeom>
            <a:solidFill>
              <a:srgbClr val="000000">
                <a:alpha val="0"/>
              </a:srgbClr>
            </a:solidFill>
          </p:spPr>
        </p:sp>
      </p:grpSp>
      <p:sp>
        <p:nvSpPr>
          <p:cNvPr name="TextBox 20" id="20"/>
          <p:cNvSpPr txBox="true"/>
          <p:nvPr/>
        </p:nvSpPr>
        <p:spPr>
          <a:xfrm rot="0">
            <a:off x="1267122" y="6264771"/>
            <a:ext cx="4889152" cy="505271"/>
          </a:xfrm>
          <a:prstGeom prst="rect">
            <a:avLst/>
          </a:prstGeom>
        </p:spPr>
        <p:txBody>
          <a:bodyPr anchor="t" rtlCol="false" tIns="0" lIns="0" bIns="0" rIns="0">
            <a:spAutoFit/>
          </a:bodyPr>
          <a:lstStyle/>
          <a:p>
            <a:pPr algn="l">
              <a:lnSpc>
                <a:spcPts val="3374"/>
              </a:lnSpc>
            </a:pPr>
            <a:r>
              <a:rPr lang="en-US" sz="2062">
                <a:solidFill>
                  <a:srgbClr val="49495A"/>
                </a:solidFill>
                <a:latin typeface="Open Sans"/>
                <a:ea typeface="Open Sans"/>
                <a:cs typeface="Open Sans"/>
                <a:sym typeface="Open Sans"/>
              </a:rPr>
              <a:t>1</a:t>
            </a:r>
          </a:p>
        </p:txBody>
      </p:sp>
      <p:sp>
        <p:nvSpPr>
          <p:cNvPr name="TextBox 21" id="21"/>
          <p:cNvSpPr txBox="true"/>
          <p:nvPr/>
        </p:nvSpPr>
        <p:spPr>
          <a:xfrm rot="0">
            <a:off x="6701879" y="6264771"/>
            <a:ext cx="4884390" cy="505271"/>
          </a:xfrm>
          <a:prstGeom prst="rect">
            <a:avLst/>
          </a:prstGeom>
        </p:spPr>
        <p:txBody>
          <a:bodyPr anchor="t" rtlCol="false" tIns="0" lIns="0" bIns="0" rIns="0">
            <a:spAutoFit/>
          </a:bodyPr>
          <a:lstStyle/>
          <a:p>
            <a:pPr algn="l">
              <a:lnSpc>
                <a:spcPts val="3374"/>
              </a:lnSpc>
            </a:pPr>
            <a:r>
              <a:rPr lang="en-US" sz="2062">
                <a:solidFill>
                  <a:srgbClr val="49495A"/>
                </a:solidFill>
                <a:latin typeface="Open Sans"/>
                <a:ea typeface="Open Sans"/>
                <a:cs typeface="Open Sans"/>
                <a:sym typeface="Open Sans"/>
              </a:rPr>
              <a:t>Cleveland</a:t>
            </a:r>
          </a:p>
        </p:txBody>
      </p:sp>
      <p:sp>
        <p:nvSpPr>
          <p:cNvPr name="TextBox 22" id="22"/>
          <p:cNvSpPr txBox="true"/>
          <p:nvPr/>
        </p:nvSpPr>
        <p:spPr>
          <a:xfrm rot="0">
            <a:off x="12131874" y="6264771"/>
            <a:ext cx="4889153" cy="505271"/>
          </a:xfrm>
          <a:prstGeom prst="rect">
            <a:avLst/>
          </a:prstGeom>
        </p:spPr>
        <p:txBody>
          <a:bodyPr anchor="t" rtlCol="false" tIns="0" lIns="0" bIns="0" rIns="0">
            <a:spAutoFit/>
          </a:bodyPr>
          <a:lstStyle/>
          <a:p>
            <a:pPr algn="l">
              <a:lnSpc>
                <a:spcPts val="3374"/>
              </a:lnSpc>
            </a:pPr>
            <a:r>
              <a:rPr lang="en-US" sz="2062">
                <a:solidFill>
                  <a:srgbClr val="49495A"/>
                </a:solidFill>
                <a:latin typeface="Open Sans"/>
                <a:ea typeface="Open Sans"/>
                <a:cs typeface="Open Sans"/>
                <a:sym typeface="Open Sans"/>
              </a:rPr>
              <a:t>5000</a:t>
            </a:r>
          </a:p>
        </p:txBody>
      </p:sp>
      <p:grpSp>
        <p:nvGrpSpPr>
          <p:cNvPr name="Group 23" id="23"/>
          <p:cNvGrpSpPr/>
          <p:nvPr/>
        </p:nvGrpSpPr>
        <p:grpSpPr>
          <a:xfrm rot="0">
            <a:off x="997297" y="6940302"/>
            <a:ext cx="16291769" cy="769590"/>
            <a:chOff x="0" y="0"/>
            <a:chExt cx="21722358" cy="1026120"/>
          </a:xfrm>
        </p:grpSpPr>
        <p:sp>
          <p:nvSpPr>
            <p:cNvPr name="Freeform 24" id="24"/>
            <p:cNvSpPr/>
            <p:nvPr/>
          </p:nvSpPr>
          <p:spPr>
            <a:xfrm flipH="false" flipV="false" rot="0">
              <a:off x="0" y="0"/>
              <a:ext cx="21722335" cy="1026160"/>
            </a:xfrm>
            <a:custGeom>
              <a:avLst/>
              <a:gdLst/>
              <a:ahLst/>
              <a:cxnLst/>
              <a:rect r="r" b="b" t="t" l="l"/>
              <a:pathLst>
                <a:path h="1026160" w="21722335">
                  <a:moveTo>
                    <a:pt x="0" y="0"/>
                  </a:moveTo>
                  <a:lnTo>
                    <a:pt x="21722335" y="0"/>
                  </a:lnTo>
                  <a:lnTo>
                    <a:pt x="21722335" y="1026160"/>
                  </a:lnTo>
                  <a:lnTo>
                    <a:pt x="0" y="1026160"/>
                  </a:lnTo>
                  <a:close/>
                </a:path>
              </a:pathLst>
            </a:custGeom>
            <a:solidFill>
              <a:srgbClr val="FFFFFF">
                <a:alpha val="0"/>
              </a:srgbClr>
            </a:solidFill>
          </p:spPr>
        </p:sp>
      </p:grpSp>
      <p:sp>
        <p:nvSpPr>
          <p:cNvPr name="TextBox 25" id="25"/>
          <p:cNvSpPr txBox="true"/>
          <p:nvPr/>
        </p:nvSpPr>
        <p:spPr>
          <a:xfrm rot="0">
            <a:off x="1267122" y="7034361"/>
            <a:ext cx="4889152" cy="505271"/>
          </a:xfrm>
          <a:prstGeom prst="rect">
            <a:avLst/>
          </a:prstGeom>
        </p:spPr>
        <p:txBody>
          <a:bodyPr anchor="t" rtlCol="false" tIns="0" lIns="0" bIns="0" rIns="0">
            <a:spAutoFit/>
          </a:bodyPr>
          <a:lstStyle/>
          <a:p>
            <a:pPr algn="l">
              <a:lnSpc>
                <a:spcPts val="3374"/>
              </a:lnSpc>
            </a:pPr>
            <a:r>
              <a:rPr lang="en-US" sz="2062">
                <a:solidFill>
                  <a:srgbClr val="49495A"/>
                </a:solidFill>
                <a:latin typeface="Open Sans"/>
                <a:ea typeface="Open Sans"/>
                <a:cs typeface="Open Sans"/>
                <a:sym typeface="Open Sans"/>
              </a:rPr>
              <a:t>2</a:t>
            </a:r>
          </a:p>
        </p:txBody>
      </p:sp>
      <p:sp>
        <p:nvSpPr>
          <p:cNvPr name="TextBox 26" id="26"/>
          <p:cNvSpPr txBox="true"/>
          <p:nvPr/>
        </p:nvSpPr>
        <p:spPr>
          <a:xfrm rot="0">
            <a:off x="6701879" y="7034361"/>
            <a:ext cx="4884390" cy="505271"/>
          </a:xfrm>
          <a:prstGeom prst="rect">
            <a:avLst/>
          </a:prstGeom>
        </p:spPr>
        <p:txBody>
          <a:bodyPr anchor="t" rtlCol="false" tIns="0" lIns="0" bIns="0" rIns="0">
            <a:spAutoFit/>
          </a:bodyPr>
          <a:lstStyle/>
          <a:p>
            <a:pPr algn="l">
              <a:lnSpc>
                <a:spcPts val="3374"/>
              </a:lnSpc>
            </a:pPr>
            <a:r>
              <a:rPr lang="en-US" sz="2062">
                <a:solidFill>
                  <a:srgbClr val="49495A"/>
                </a:solidFill>
                <a:latin typeface="Open Sans"/>
                <a:ea typeface="Open Sans"/>
                <a:cs typeface="Open Sans"/>
                <a:sym typeface="Open Sans"/>
              </a:rPr>
              <a:t>Bedford</a:t>
            </a:r>
          </a:p>
        </p:txBody>
      </p:sp>
      <p:sp>
        <p:nvSpPr>
          <p:cNvPr name="TextBox 27" id="27"/>
          <p:cNvSpPr txBox="true"/>
          <p:nvPr/>
        </p:nvSpPr>
        <p:spPr>
          <a:xfrm rot="0">
            <a:off x="12131874" y="7034361"/>
            <a:ext cx="4889153" cy="505271"/>
          </a:xfrm>
          <a:prstGeom prst="rect">
            <a:avLst/>
          </a:prstGeom>
        </p:spPr>
        <p:txBody>
          <a:bodyPr anchor="t" rtlCol="false" tIns="0" lIns="0" bIns="0" rIns="0">
            <a:spAutoFit/>
          </a:bodyPr>
          <a:lstStyle/>
          <a:p>
            <a:pPr algn="l">
              <a:lnSpc>
                <a:spcPts val="3374"/>
              </a:lnSpc>
            </a:pPr>
            <a:r>
              <a:rPr lang="en-US" sz="2062">
                <a:solidFill>
                  <a:srgbClr val="49495A"/>
                </a:solidFill>
                <a:latin typeface="Open Sans"/>
                <a:ea typeface="Open Sans"/>
                <a:cs typeface="Open Sans"/>
                <a:sym typeface="Open Sans"/>
              </a:rPr>
              <a:t>6000</a:t>
            </a:r>
          </a:p>
        </p:txBody>
      </p:sp>
      <p:grpSp>
        <p:nvGrpSpPr>
          <p:cNvPr name="Group 28" id="28"/>
          <p:cNvGrpSpPr/>
          <p:nvPr/>
        </p:nvGrpSpPr>
        <p:grpSpPr>
          <a:xfrm rot="0">
            <a:off x="997297" y="7709892"/>
            <a:ext cx="16291769" cy="769590"/>
            <a:chOff x="0" y="0"/>
            <a:chExt cx="21722358" cy="1026120"/>
          </a:xfrm>
        </p:grpSpPr>
        <p:sp>
          <p:nvSpPr>
            <p:cNvPr name="Freeform 29" id="29"/>
            <p:cNvSpPr/>
            <p:nvPr/>
          </p:nvSpPr>
          <p:spPr>
            <a:xfrm flipH="false" flipV="false" rot="0">
              <a:off x="0" y="0"/>
              <a:ext cx="21722335" cy="1026160"/>
            </a:xfrm>
            <a:custGeom>
              <a:avLst/>
              <a:gdLst/>
              <a:ahLst/>
              <a:cxnLst/>
              <a:rect r="r" b="b" t="t" l="l"/>
              <a:pathLst>
                <a:path h="1026160" w="21722335">
                  <a:moveTo>
                    <a:pt x="0" y="0"/>
                  </a:moveTo>
                  <a:lnTo>
                    <a:pt x="21722335" y="0"/>
                  </a:lnTo>
                  <a:lnTo>
                    <a:pt x="21722335" y="1026160"/>
                  </a:lnTo>
                  <a:lnTo>
                    <a:pt x="0" y="1026160"/>
                  </a:lnTo>
                  <a:close/>
                </a:path>
              </a:pathLst>
            </a:custGeom>
            <a:solidFill>
              <a:srgbClr val="000000">
                <a:alpha val="0"/>
              </a:srgbClr>
            </a:solidFill>
          </p:spPr>
        </p:sp>
      </p:grpSp>
      <p:sp>
        <p:nvSpPr>
          <p:cNvPr name="TextBox 30" id="30"/>
          <p:cNvSpPr txBox="true"/>
          <p:nvPr/>
        </p:nvSpPr>
        <p:spPr>
          <a:xfrm rot="0">
            <a:off x="1267122" y="7803951"/>
            <a:ext cx="4889152" cy="505271"/>
          </a:xfrm>
          <a:prstGeom prst="rect">
            <a:avLst/>
          </a:prstGeom>
        </p:spPr>
        <p:txBody>
          <a:bodyPr anchor="t" rtlCol="false" tIns="0" lIns="0" bIns="0" rIns="0">
            <a:spAutoFit/>
          </a:bodyPr>
          <a:lstStyle/>
          <a:p>
            <a:pPr algn="l">
              <a:lnSpc>
                <a:spcPts val="3374"/>
              </a:lnSpc>
            </a:pPr>
            <a:r>
              <a:rPr lang="en-US" sz="2062">
                <a:solidFill>
                  <a:srgbClr val="49495A"/>
                </a:solidFill>
                <a:latin typeface="Open Sans"/>
                <a:ea typeface="Open Sans"/>
                <a:cs typeface="Open Sans"/>
                <a:sym typeface="Open Sans"/>
              </a:rPr>
              <a:t>3</a:t>
            </a:r>
          </a:p>
        </p:txBody>
      </p:sp>
      <p:sp>
        <p:nvSpPr>
          <p:cNvPr name="TextBox 31" id="31"/>
          <p:cNvSpPr txBox="true"/>
          <p:nvPr/>
        </p:nvSpPr>
        <p:spPr>
          <a:xfrm rot="0">
            <a:off x="6701879" y="7803951"/>
            <a:ext cx="4884390" cy="505271"/>
          </a:xfrm>
          <a:prstGeom prst="rect">
            <a:avLst/>
          </a:prstGeom>
        </p:spPr>
        <p:txBody>
          <a:bodyPr anchor="t" rtlCol="false" tIns="0" lIns="0" bIns="0" rIns="0">
            <a:spAutoFit/>
          </a:bodyPr>
          <a:lstStyle/>
          <a:p>
            <a:pPr algn="l">
              <a:lnSpc>
                <a:spcPts val="3374"/>
              </a:lnSpc>
            </a:pPr>
            <a:r>
              <a:rPr lang="en-US" sz="2062">
                <a:solidFill>
                  <a:srgbClr val="49495A"/>
                </a:solidFill>
                <a:latin typeface="Open Sans"/>
                <a:ea typeface="Open Sans"/>
                <a:cs typeface="Open Sans"/>
                <a:sym typeface="Open Sans"/>
              </a:rPr>
              <a:t>York</a:t>
            </a:r>
          </a:p>
        </p:txBody>
      </p:sp>
      <p:sp>
        <p:nvSpPr>
          <p:cNvPr name="TextBox 32" id="32"/>
          <p:cNvSpPr txBox="true"/>
          <p:nvPr/>
        </p:nvSpPr>
        <p:spPr>
          <a:xfrm rot="0">
            <a:off x="12131874" y="7803951"/>
            <a:ext cx="4889153" cy="505271"/>
          </a:xfrm>
          <a:prstGeom prst="rect">
            <a:avLst/>
          </a:prstGeom>
        </p:spPr>
        <p:txBody>
          <a:bodyPr anchor="t" rtlCol="false" tIns="0" lIns="0" bIns="0" rIns="0">
            <a:spAutoFit/>
          </a:bodyPr>
          <a:lstStyle/>
          <a:p>
            <a:pPr algn="l">
              <a:lnSpc>
                <a:spcPts val="3374"/>
              </a:lnSpc>
            </a:pPr>
            <a:r>
              <a:rPr lang="en-US" sz="2062">
                <a:solidFill>
                  <a:srgbClr val="49495A"/>
                </a:solidFill>
                <a:latin typeface="Open Sans"/>
                <a:ea typeface="Open Sans"/>
                <a:cs typeface="Open Sans"/>
                <a:sym typeface="Open Sans"/>
              </a:rPr>
              <a:t>2500</a:t>
            </a:r>
          </a:p>
        </p:txBody>
      </p:sp>
      <p:grpSp>
        <p:nvGrpSpPr>
          <p:cNvPr name="Group 33" id="33"/>
          <p:cNvGrpSpPr/>
          <p:nvPr/>
        </p:nvGrpSpPr>
        <p:grpSpPr>
          <a:xfrm rot="0">
            <a:off x="997297" y="8479482"/>
            <a:ext cx="16291769" cy="769590"/>
            <a:chOff x="0" y="0"/>
            <a:chExt cx="21722358" cy="1026120"/>
          </a:xfrm>
        </p:grpSpPr>
        <p:sp>
          <p:nvSpPr>
            <p:cNvPr name="Freeform 34" id="34"/>
            <p:cNvSpPr/>
            <p:nvPr/>
          </p:nvSpPr>
          <p:spPr>
            <a:xfrm flipH="false" flipV="false" rot="0">
              <a:off x="0" y="0"/>
              <a:ext cx="21722335" cy="1026160"/>
            </a:xfrm>
            <a:custGeom>
              <a:avLst/>
              <a:gdLst/>
              <a:ahLst/>
              <a:cxnLst/>
              <a:rect r="r" b="b" t="t" l="l"/>
              <a:pathLst>
                <a:path h="1026160" w="21722335">
                  <a:moveTo>
                    <a:pt x="0" y="0"/>
                  </a:moveTo>
                  <a:lnTo>
                    <a:pt x="21722335" y="0"/>
                  </a:lnTo>
                  <a:lnTo>
                    <a:pt x="21722335" y="1026160"/>
                  </a:lnTo>
                  <a:lnTo>
                    <a:pt x="0" y="1026160"/>
                  </a:lnTo>
                  <a:close/>
                </a:path>
              </a:pathLst>
            </a:custGeom>
            <a:solidFill>
              <a:srgbClr val="FFFFFF">
                <a:alpha val="0"/>
              </a:srgbClr>
            </a:solidFill>
          </p:spPr>
        </p:sp>
      </p:grpSp>
      <p:sp>
        <p:nvSpPr>
          <p:cNvPr name="TextBox 35" id="35"/>
          <p:cNvSpPr txBox="true"/>
          <p:nvPr/>
        </p:nvSpPr>
        <p:spPr>
          <a:xfrm rot="0">
            <a:off x="12131874" y="8573541"/>
            <a:ext cx="4889153" cy="505271"/>
          </a:xfrm>
          <a:prstGeom prst="rect">
            <a:avLst/>
          </a:prstGeom>
        </p:spPr>
        <p:txBody>
          <a:bodyPr anchor="t" rtlCol="false" tIns="0" lIns="0" bIns="0" rIns="0">
            <a:spAutoFit/>
          </a:bodyPr>
          <a:lstStyle/>
          <a:p>
            <a:pPr algn="l">
              <a:lnSpc>
                <a:spcPts val="3374"/>
              </a:lnSpc>
            </a:pPr>
            <a:r>
              <a:rPr lang="en-US" sz="2062">
                <a:solidFill>
                  <a:srgbClr val="49495A"/>
                </a:solidFill>
                <a:latin typeface="Open Sans"/>
                <a:ea typeface="Open Sans"/>
                <a:cs typeface="Open Sans"/>
                <a:sym typeface="Open Sans"/>
              </a:rPr>
              <a:t>Tổng cộng 13500</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4F0FF"/>
            </a:solidFill>
          </p:spPr>
        </p:sp>
      </p:grpSp>
      <p:grpSp>
        <p:nvGrpSpPr>
          <p:cNvPr name="Group 4" id="4"/>
          <p:cNvGrpSpPr/>
          <p:nvPr/>
        </p:nvGrpSpPr>
        <p:grpSpPr>
          <a:xfrm rot="0">
            <a:off x="16049019" y="9686925"/>
            <a:ext cx="2153256" cy="514350"/>
            <a:chOff x="0" y="0"/>
            <a:chExt cx="2871008" cy="685800"/>
          </a:xfrm>
        </p:grpSpPr>
        <p:sp>
          <p:nvSpPr>
            <p:cNvPr name="Freeform 5" id="5" descr="preencoded.png">
              <a:hlinkClick r:id="rId2"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3"/>
              <a:stretch>
                <a:fillRect l="0" t="0" r="-1" b="0"/>
              </a:stretch>
            </a:blipFill>
          </p:spPr>
        </p:sp>
      </p:grpSp>
      <p:sp>
        <p:nvSpPr>
          <p:cNvPr name="TextBox 6" id="6"/>
          <p:cNvSpPr txBox="true"/>
          <p:nvPr/>
        </p:nvSpPr>
        <p:spPr>
          <a:xfrm rot="0">
            <a:off x="992238" y="2123926"/>
            <a:ext cx="16303526" cy="992981"/>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Nhà máy phân phối máy phát điện thông qua bốn trung tâm phân phối khu vực nằm ở: Boston, Chicago, St.Louis và Lexington, dự báo nhu cầu ba tháng của các trung tâm phân phối như sau:</a:t>
            </a:r>
          </a:p>
        </p:txBody>
      </p:sp>
      <p:grpSp>
        <p:nvGrpSpPr>
          <p:cNvPr name="Group 7" id="7"/>
          <p:cNvGrpSpPr/>
          <p:nvPr/>
        </p:nvGrpSpPr>
        <p:grpSpPr>
          <a:xfrm rot="0">
            <a:off x="987475" y="3431084"/>
            <a:ext cx="16313051" cy="4905970"/>
            <a:chOff x="0" y="0"/>
            <a:chExt cx="21750735" cy="6541293"/>
          </a:xfrm>
        </p:grpSpPr>
        <p:sp>
          <p:nvSpPr>
            <p:cNvPr name="Freeform 8" id="8"/>
            <p:cNvSpPr/>
            <p:nvPr/>
          </p:nvSpPr>
          <p:spPr>
            <a:xfrm flipH="false" flipV="false" rot="0">
              <a:off x="0" y="0"/>
              <a:ext cx="21750655" cy="6541389"/>
            </a:xfrm>
            <a:custGeom>
              <a:avLst/>
              <a:gdLst/>
              <a:ahLst/>
              <a:cxnLst/>
              <a:rect r="r" b="b" t="t" l="l"/>
              <a:pathLst>
                <a:path h="6541389" w="21750655">
                  <a:moveTo>
                    <a:pt x="0" y="63119"/>
                  </a:moveTo>
                  <a:cubicBezTo>
                    <a:pt x="0" y="28194"/>
                    <a:pt x="28321" y="0"/>
                    <a:pt x="63119" y="0"/>
                  </a:cubicBezTo>
                  <a:lnTo>
                    <a:pt x="21687537" y="0"/>
                  </a:lnTo>
                  <a:lnTo>
                    <a:pt x="21687537" y="6350"/>
                  </a:lnTo>
                  <a:lnTo>
                    <a:pt x="21687537" y="0"/>
                  </a:lnTo>
                  <a:cubicBezTo>
                    <a:pt x="21722462" y="0"/>
                    <a:pt x="21750655" y="28194"/>
                    <a:pt x="21750655" y="63119"/>
                  </a:cubicBezTo>
                  <a:lnTo>
                    <a:pt x="21744305" y="63119"/>
                  </a:lnTo>
                  <a:lnTo>
                    <a:pt x="21750655" y="63119"/>
                  </a:lnTo>
                  <a:lnTo>
                    <a:pt x="21750655" y="6478270"/>
                  </a:lnTo>
                  <a:lnTo>
                    <a:pt x="21744305" y="6478270"/>
                  </a:lnTo>
                  <a:lnTo>
                    <a:pt x="21750655" y="6478270"/>
                  </a:lnTo>
                  <a:cubicBezTo>
                    <a:pt x="21750655" y="6513068"/>
                    <a:pt x="21722335" y="6541389"/>
                    <a:pt x="21687537" y="6541389"/>
                  </a:cubicBezTo>
                  <a:lnTo>
                    <a:pt x="21687537" y="6535039"/>
                  </a:lnTo>
                  <a:lnTo>
                    <a:pt x="21687537" y="6541389"/>
                  </a:lnTo>
                  <a:lnTo>
                    <a:pt x="63119" y="6541389"/>
                  </a:lnTo>
                  <a:lnTo>
                    <a:pt x="63119" y="6535039"/>
                  </a:lnTo>
                  <a:lnTo>
                    <a:pt x="63119" y="6541389"/>
                  </a:lnTo>
                  <a:cubicBezTo>
                    <a:pt x="28194" y="6541389"/>
                    <a:pt x="0" y="6513195"/>
                    <a:pt x="0" y="6478270"/>
                  </a:cubicBezTo>
                  <a:lnTo>
                    <a:pt x="0" y="63119"/>
                  </a:lnTo>
                  <a:lnTo>
                    <a:pt x="6350" y="63119"/>
                  </a:lnTo>
                  <a:lnTo>
                    <a:pt x="0" y="63119"/>
                  </a:lnTo>
                  <a:moveTo>
                    <a:pt x="12700" y="63119"/>
                  </a:moveTo>
                  <a:lnTo>
                    <a:pt x="12700" y="6478270"/>
                  </a:lnTo>
                  <a:lnTo>
                    <a:pt x="6350" y="6478270"/>
                  </a:lnTo>
                  <a:lnTo>
                    <a:pt x="12700" y="6478270"/>
                  </a:lnTo>
                  <a:cubicBezTo>
                    <a:pt x="12700" y="6506083"/>
                    <a:pt x="35306" y="6528689"/>
                    <a:pt x="63119" y="6528689"/>
                  </a:cubicBezTo>
                  <a:lnTo>
                    <a:pt x="21687537" y="6528689"/>
                  </a:lnTo>
                  <a:cubicBezTo>
                    <a:pt x="21715476" y="6528689"/>
                    <a:pt x="21737955" y="6506083"/>
                    <a:pt x="21737955" y="6478270"/>
                  </a:cubicBezTo>
                  <a:lnTo>
                    <a:pt x="21737955" y="63119"/>
                  </a:lnTo>
                  <a:cubicBezTo>
                    <a:pt x="21737955" y="35306"/>
                    <a:pt x="21715350" y="12700"/>
                    <a:pt x="21687537" y="12700"/>
                  </a:cubicBezTo>
                  <a:lnTo>
                    <a:pt x="63119" y="12700"/>
                  </a:lnTo>
                  <a:lnTo>
                    <a:pt x="63119" y="6350"/>
                  </a:lnTo>
                  <a:lnTo>
                    <a:pt x="63119" y="12700"/>
                  </a:lnTo>
                  <a:cubicBezTo>
                    <a:pt x="35306" y="12700"/>
                    <a:pt x="12700" y="35306"/>
                    <a:pt x="12700" y="63119"/>
                  </a:cubicBezTo>
                  <a:close/>
                </a:path>
              </a:pathLst>
            </a:custGeom>
            <a:solidFill>
              <a:srgbClr val="000000">
                <a:alpha val="392"/>
              </a:srgbClr>
            </a:solidFill>
          </p:spPr>
        </p:sp>
      </p:grpSp>
      <p:grpSp>
        <p:nvGrpSpPr>
          <p:cNvPr name="Group 9" id="9"/>
          <p:cNvGrpSpPr/>
          <p:nvPr/>
        </p:nvGrpSpPr>
        <p:grpSpPr>
          <a:xfrm rot="0">
            <a:off x="1001762" y="3445371"/>
            <a:ext cx="16282839" cy="812899"/>
            <a:chOff x="0" y="0"/>
            <a:chExt cx="21710452" cy="1083865"/>
          </a:xfrm>
        </p:grpSpPr>
        <p:sp>
          <p:nvSpPr>
            <p:cNvPr name="Freeform 10" id="10"/>
            <p:cNvSpPr/>
            <p:nvPr/>
          </p:nvSpPr>
          <p:spPr>
            <a:xfrm flipH="false" flipV="false" rot="0">
              <a:off x="0" y="0"/>
              <a:ext cx="21710396" cy="1083818"/>
            </a:xfrm>
            <a:custGeom>
              <a:avLst/>
              <a:gdLst/>
              <a:ahLst/>
              <a:cxnLst/>
              <a:rect r="r" b="b" t="t" l="l"/>
              <a:pathLst>
                <a:path h="1083818" w="21710396">
                  <a:moveTo>
                    <a:pt x="0" y="0"/>
                  </a:moveTo>
                  <a:lnTo>
                    <a:pt x="21710396" y="0"/>
                  </a:lnTo>
                  <a:lnTo>
                    <a:pt x="21710396" y="1083818"/>
                  </a:lnTo>
                  <a:lnTo>
                    <a:pt x="0" y="1083818"/>
                  </a:lnTo>
                  <a:close/>
                </a:path>
              </a:pathLst>
            </a:custGeom>
            <a:solidFill>
              <a:srgbClr val="FFFFFF">
                <a:alpha val="0"/>
              </a:srgbClr>
            </a:solidFill>
          </p:spPr>
        </p:sp>
      </p:grpSp>
      <p:sp>
        <p:nvSpPr>
          <p:cNvPr name="TextBox 11" id="11"/>
          <p:cNvSpPr txBox="true"/>
          <p:nvPr/>
        </p:nvSpPr>
        <p:spPr>
          <a:xfrm rot="0">
            <a:off x="1287066" y="3539281"/>
            <a:ext cx="4855220"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Địa điểm</a:t>
            </a:r>
          </a:p>
        </p:txBody>
      </p:sp>
      <p:sp>
        <p:nvSpPr>
          <p:cNvPr name="TextBox 12" id="12"/>
          <p:cNvSpPr txBox="true"/>
          <p:nvPr/>
        </p:nvSpPr>
        <p:spPr>
          <a:xfrm rot="0">
            <a:off x="6718846" y="3539281"/>
            <a:ext cx="4850457"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Trung tâm phân phối</a:t>
            </a:r>
          </a:p>
        </p:txBody>
      </p:sp>
      <p:sp>
        <p:nvSpPr>
          <p:cNvPr name="TextBox 13" id="13"/>
          <p:cNvSpPr txBox="true"/>
          <p:nvPr/>
        </p:nvSpPr>
        <p:spPr>
          <a:xfrm rot="0">
            <a:off x="12145864" y="3539281"/>
            <a:ext cx="4855220"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Dự báo nhu cầu ba tháng (số đơn vị)</a:t>
            </a:r>
          </a:p>
        </p:txBody>
      </p:sp>
      <p:grpSp>
        <p:nvGrpSpPr>
          <p:cNvPr name="Group 14" id="14"/>
          <p:cNvGrpSpPr/>
          <p:nvPr/>
        </p:nvGrpSpPr>
        <p:grpSpPr>
          <a:xfrm rot="0">
            <a:off x="1001762" y="4258270"/>
            <a:ext cx="16282839" cy="812899"/>
            <a:chOff x="0" y="0"/>
            <a:chExt cx="21710452" cy="1083865"/>
          </a:xfrm>
        </p:grpSpPr>
        <p:sp>
          <p:nvSpPr>
            <p:cNvPr name="Freeform 15" id="15"/>
            <p:cNvSpPr/>
            <p:nvPr/>
          </p:nvSpPr>
          <p:spPr>
            <a:xfrm flipH="false" flipV="false" rot="0">
              <a:off x="0" y="0"/>
              <a:ext cx="21710396" cy="1083818"/>
            </a:xfrm>
            <a:custGeom>
              <a:avLst/>
              <a:gdLst/>
              <a:ahLst/>
              <a:cxnLst/>
              <a:rect r="r" b="b" t="t" l="l"/>
              <a:pathLst>
                <a:path h="1083818" w="21710396">
                  <a:moveTo>
                    <a:pt x="0" y="0"/>
                  </a:moveTo>
                  <a:lnTo>
                    <a:pt x="21710396" y="0"/>
                  </a:lnTo>
                  <a:lnTo>
                    <a:pt x="21710396" y="1083818"/>
                  </a:lnTo>
                  <a:lnTo>
                    <a:pt x="0" y="1083818"/>
                  </a:lnTo>
                  <a:close/>
                </a:path>
              </a:pathLst>
            </a:custGeom>
            <a:solidFill>
              <a:srgbClr val="000000">
                <a:alpha val="0"/>
              </a:srgbClr>
            </a:solidFill>
          </p:spPr>
        </p:sp>
      </p:grpSp>
      <p:sp>
        <p:nvSpPr>
          <p:cNvPr name="TextBox 16" id="16"/>
          <p:cNvSpPr txBox="true"/>
          <p:nvPr/>
        </p:nvSpPr>
        <p:spPr>
          <a:xfrm rot="0">
            <a:off x="1287066" y="4352181"/>
            <a:ext cx="4855220"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1</a:t>
            </a:r>
          </a:p>
        </p:txBody>
      </p:sp>
      <p:sp>
        <p:nvSpPr>
          <p:cNvPr name="TextBox 17" id="17"/>
          <p:cNvSpPr txBox="true"/>
          <p:nvPr/>
        </p:nvSpPr>
        <p:spPr>
          <a:xfrm rot="0">
            <a:off x="6718846" y="4352181"/>
            <a:ext cx="4850457"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Boston</a:t>
            </a:r>
          </a:p>
        </p:txBody>
      </p:sp>
      <p:sp>
        <p:nvSpPr>
          <p:cNvPr name="TextBox 18" id="18"/>
          <p:cNvSpPr txBox="true"/>
          <p:nvPr/>
        </p:nvSpPr>
        <p:spPr>
          <a:xfrm rot="0">
            <a:off x="12145864" y="4352181"/>
            <a:ext cx="4855220"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6000</a:t>
            </a:r>
          </a:p>
        </p:txBody>
      </p:sp>
      <p:grpSp>
        <p:nvGrpSpPr>
          <p:cNvPr name="Group 19" id="19"/>
          <p:cNvGrpSpPr/>
          <p:nvPr/>
        </p:nvGrpSpPr>
        <p:grpSpPr>
          <a:xfrm rot="0">
            <a:off x="1001762" y="5071170"/>
            <a:ext cx="16282839" cy="812899"/>
            <a:chOff x="0" y="0"/>
            <a:chExt cx="21710452" cy="1083865"/>
          </a:xfrm>
        </p:grpSpPr>
        <p:sp>
          <p:nvSpPr>
            <p:cNvPr name="Freeform 20" id="20"/>
            <p:cNvSpPr/>
            <p:nvPr/>
          </p:nvSpPr>
          <p:spPr>
            <a:xfrm flipH="false" flipV="false" rot="0">
              <a:off x="0" y="0"/>
              <a:ext cx="21710396" cy="1083818"/>
            </a:xfrm>
            <a:custGeom>
              <a:avLst/>
              <a:gdLst/>
              <a:ahLst/>
              <a:cxnLst/>
              <a:rect r="r" b="b" t="t" l="l"/>
              <a:pathLst>
                <a:path h="1083818" w="21710396">
                  <a:moveTo>
                    <a:pt x="0" y="0"/>
                  </a:moveTo>
                  <a:lnTo>
                    <a:pt x="21710396" y="0"/>
                  </a:lnTo>
                  <a:lnTo>
                    <a:pt x="21710396" y="1083818"/>
                  </a:lnTo>
                  <a:lnTo>
                    <a:pt x="0" y="1083818"/>
                  </a:lnTo>
                  <a:close/>
                </a:path>
              </a:pathLst>
            </a:custGeom>
            <a:solidFill>
              <a:srgbClr val="FFFFFF">
                <a:alpha val="0"/>
              </a:srgbClr>
            </a:solidFill>
          </p:spPr>
        </p:sp>
      </p:grpSp>
      <p:sp>
        <p:nvSpPr>
          <p:cNvPr name="TextBox 21" id="21"/>
          <p:cNvSpPr txBox="true"/>
          <p:nvPr/>
        </p:nvSpPr>
        <p:spPr>
          <a:xfrm rot="0">
            <a:off x="1287066" y="5165080"/>
            <a:ext cx="4855220"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2</a:t>
            </a:r>
          </a:p>
        </p:txBody>
      </p:sp>
      <p:sp>
        <p:nvSpPr>
          <p:cNvPr name="TextBox 22" id="22"/>
          <p:cNvSpPr txBox="true"/>
          <p:nvPr/>
        </p:nvSpPr>
        <p:spPr>
          <a:xfrm rot="0">
            <a:off x="6718846" y="5165080"/>
            <a:ext cx="4850457"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Chicago</a:t>
            </a:r>
          </a:p>
        </p:txBody>
      </p:sp>
      <p:sp>
        <p:nvSpPr>
          <p:cNvPr name="TextBox 23" id="23"/>
          <p:cNvSpPr txBox="true"/>
          <p:nvPr/>
        </p:nvSpPr>
        <p:spPr>
          <a:xfrm rot="0">
            <a:off x="12145864" y="5165080"/>
            <a:ext cx="4855220"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4000</a:t>
            </a:r>
          </a:p>
        </p:txBody>
      </p:sp>
      <p:grpSp>
        <p:nvGrpSpPr>
          <p:cNvPr name="Group 24" id="24"/>
          <p:cNvGrpSpPr/>
          <p:nvPr/>
        </p:nvGrpSpPr>
        <p:grpSpPr>
          <a:xfrm rot="0">
            <a:off x="1001762" y="5884069"/>
            <a:ext cx="16282839" cy="812899"/>
            <a:chOff x="0" y="0"/>
            <a:chExt cx="21710452" cy="1083865"/>
          </a:xfrm>
        </p:grpSpPr>
        <p:sp>
          <p:nvSpPr>
            <p:cNvPr name="Freeform 25" id="25"/>
            <p:cNvSpPr/>
            <p:nvPr/>
          </p:nvSpPr>
          <p:spPr>
            <a:xfrm flipH="false" flipV="false" rot="0">
              <a:off x="0" y="0"/>
              <a:ext cx="21710396" cy="1083818"/>
            </a:xfrm>
            <a:custGeom>
              <a:avLst/>
              <a:gdLst/>
              <a:ahLst/>
              <a:cxnLst/>
              <a:rect r="r" b="b" t="t" l="l"/>
              <a:pathLst>
                <a:path h="1083818" w="21710396">
                  <a:moveTo>
                    <a:pt x="0" y="0"/>
                  </a:moveTo>
                  <a:lnTo>
                    <a:pt x="21710396" y="0"/>
                  </a:lnTo>
                  <a:lnTo>
                    <a:pt x="21710396" y="1083818"/>
                  </a:lnTo>
                  <a:lnTo>
                    <a:pt x="0" y="1083818"/>
                  </a:lnTo>
                  <a:close/>
                </a:path>
              </a:pathLst>
            </a:custGeom>
            <a:solidFill>
              <a:srgbClr val="000000">
                <a:alpha val="0"/>
              </a:srgbClr>
            </a:solidFill>
          </p:spPr>
        </p:sp>
      </p:grpSp>
      <p:sp>
        <p:nvSpPr>
          <p:cNvPr name="TextBox 26" id="26"/>
          <p:cNvSpPr txBox="true"/>
          <p:nvPr/>
        </p:nvSpPr>
        <p:spPr>
          <a:xfrm rot="0">
            <a:off x="1287066" y="5977979"/>
            <a:ext cx="4855220"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3</a:t>
            </a:r>
          </a:p>
        </p:txBody>
      </p:sp>
      <p:sp>
        <p:nvSpPr>
          <p:cNvPr name="TextBox 27" id="27"/>
          <p:cNvSpPr txBox="true"/>
          <p:nvPr/>
        </p:nvSpPr>
        <p:spPr>
          <a:xfrm rot="0">
            <a:off x="6718846" y="5977979"/>
            <a:ext cx="4850457"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St.Louis</a:t>
            </a:r>
          </a:p>
        </p:txBody>
      </p:sp>
      <p:sp>
        <p:nvSpPr>
          <p:cNvPr name="TextBox 28" id="28"/>
          <p:cNvSpPr txBox="true"/>
          <p:nvPr/>
        </p:nvSpPr>
        <p:spPr>
          <a:xfrm rot="0">
            <a:off x="12145864" y="5977979"/>
            <a:ext cx="4855220"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2000</a:t>
            </a:r>
          </a:p>
        </p:txBody>
      </p:sp>
      <p:grpSp>
        <p:nvGrpSpPr>
          <p:cNvPr name="Group 29" id="29"/>
          <p:cNvGrpSpPr/>
          <p:nvPr/>
        </p:nvGrpSpPr>
        <p:grpSpPr>
          <a:xfrm rot="0">
            <a:off x="1001762" y="6696967"/>
            <a:ext cx="16282839" cy="812899"/>
            <a:chOff x="0" y="0"/>
            <a:chExt cx="21710452" cy="1083865"/>
          </a:xfrm>
        </p:grpSpPr>
        <p:sp>
          <p:nvSpPr>
            <p:cNvPr name="Freeform 30" id="30"/>
            <p:cNvSpPr/>
            <p:nvPr/>
          </p:nvSpPr>
          <p:spPr>
            <a:xfrm flipH="false" flipV="false" rot="0">
              <a:off x="0" y="0"/>
              <a:ext cx="21710396" cy="1083818"/>
            </a:xfrm>
            <a:custGeom>
              <a:avLst/>
              <a:gdLst/>
              <a:ahLst/>
              <a:cxnLst/>
              <a:rect r="r" b="b" t="t" l="l"/>
              <a:pathLst>
                <a:path h="1083818" w="21710396">
                  <a:moveTo>
                    <a:pt x="0" y="0"/>
                  </a:moveTo>
                  <a:lnTo>
                    <a:pt x="21710396" y="0"/>
                  </a:lnTo>
                  <a:lnTo>
                    <a:pt x="21710396" y="1083818"/>
                  </a:lnTo>
                  <a:lnTo>
                    <a:pt x="0" y="1083818"/>
                  </a:lnTo>
                  <a:close/>
                </a:path>
              </a:pathLst>
            </a:custGeom>
            <a:solidFill>
              <a:srgbClr val="FFFFFF">
                <a:alpha val="0"/>
              </a:srgbClr>
            </a:solidFill>
          </p:spPr>
        </p:sp>
      </p:grpSp>
      <p:sp>
        <p:nvSpPr>
          <p:cNvPr name="TextBox 31" id="31"/>
          <p:cNvSpPr txBox="true"/>
          <p:nvPr/>
        </p:nvSpPr>
        <p:spPr>
          <a:xfrm rot="0">
            <a:off x="1287066" y="6790879"/>
            <a:ext cx="4855220"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4</a:t>
            </a:r>
          </a:p>
        </p:txBody>
      </p:sp>
      <p:sp>
        <p:nvSpPr>
          <p:cNvPr name="TextBox 32" id="32"/>
          <p:cNvSpPr txBox="true"/>
          <p:nvPr/>
        </p:nvSpPr>
        <p:spPr>
          <a:xfrm rot="0">
            <a:off x="6718846" y="6790879"/>
            <a:ext cx="4850457"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Lexington</a:t>
            </a:r>
          </a:p>
        </p:txBody>
      </p:sp>
      <p:sp>
        <p:nvSpPr>
          <p:cNvPr name="TextBox 33" id="33"/>
          <p:cNvSpPr txBox="true"/>
          <p:nvPr/>
        </p:nvSpPr>
        <p:spPr>
          <a:xfrm rot="0">
            <a:off x="12145864" y="6790879"/>
            <a:ext cx="4855220"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1500</a:t>
            </a:r>
          </a:p>
        </p:txBody>
      </p:sp>
      <p:grpSp>
        <p:nvGrpSpPr>
          <p:cNvPr name="Group 34" id="34"/>
          <p:cNvGrpSpPr/>
          <p:nvPr/>
        </p:nvGrpSpPr>
        <p:grpSpPr>
          <a:xfrm rot="0">
            <a:off x="1001762" y="7509868"/>
            <a:ext cx="16282839" cy="812899"/>
            <a:chOff x="0" y="0"/>
            <a:chExt cx="21710452" cy="1083865"/>
          </a:xfrm>
        </p:grpSpPr>
        <p:sp>
          <p:nvSpPr>
            <p:cNvPr name="Freeform 35" id="35"/>
            <p:cNvSpPr/>
            <p:nvPr/>
          </p:nvSpPr>
          <p:spPr>
            <a:xfrm flipH="false" flipV="false" rot="0">
              <a:off x="0" y="0"/>
              <a:ext cx="21710396" cy="1083818"/>
            </a:xfrm>
            <a:custGeom>
              <a:avLst/>
              <a:gdLst/>
              <a:ahLst/>
              <a:cxnLst/>
              <a:rect r="r" b="b" t="t" l="l"/>
              <a:pathLst>
                <a:path h="1083818" w="21710396">
                  <a:moveTo>
                    <a:pt x="0" y="0"/>
                  </a:moveTo>
                  <a:lnTo>
                    <a:pt x="21710396" y="0"/>
                  </a:lnTo>
                  <a:lnTo>
                    <a:pt x="21710396" y="1083818"/>
                  </a:lnTo>
                  <a:lnTo>
                    <a:pt x="0" y="1083818"/>
                  </a:lnTo>
                  <a:close/>
                </a:path>
              </a:pathLst>
            </a:custGeom>
            <a:solidFill>
              <a:srgbClr val="000000">
                <a:alpha val="0"/>
              </a:srgbClr>
            </a:solidFill>
          </p:spPr>
        </p:sp>
      </p:grpSp>
      <p:sp>
        <p:nvSpPr>
          <p:cNvPr name="TextBox 36" id="36"/>
          <p:cNvSpPr txBox="true"/>
          <p:nvPr/>
        </p:nvSpPr>
        <p:spPr>
          <a:xfrm rot="0">
            <a:off x="6718846" y="7603777"/>
            <a:ext cx="4850457"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Tổng cộng</a:t>
            </a:r>
          </a:p>
        </p:txBody>
      </p:sp>
      <p:sp>
        <p:nvSpPr>
          <p:cNvPr name="TextBox 37" id="37"/>
          <p:cNvSpPr txBox="true"/>
          <p:nvPr/>
        </p:nvSpPr>
        <p:spPr>
          <a:xfrm rot="0">
            <a:off x="12145864" y="7603777"/>
            <a:ext cx="4855220"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13500</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4F0FF"/>
            </a:solidFill>
          </p:spPr>
        </p:sp>
      </p:grpSp>
      <p:grpSp>
        <p:nvGrpSpPr>
          <p:cNvPr name="Group 4" id="4"/>
          <p:cNvGrpSpPr/>
          <p:nvPr/>
        </p:nvGrpSpPr>
        <p:grpSpPr>
          <a:xfrm rot="0">
            <a:off x="16049019" y="9686925"/>
            <a:ext cx="2153256" cy="514350"/>
            <a:chOff x="0" y="0"/>
            <a:chExt cx="2871008" cy="685800"/>
          </a:xfrm>
        </p:grpSpPr>
        <p:sp>
          <p:nvSpPr>
            <p:cNvPr name="Freeform 5" id="5" descr="preencoded.png">
              <a:hlinkClick r:id="rId2"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3"/>
              <a:stretch>
                <a:fillRect l="0" t="0" r="-1" b="0"/>
              </a:stretch>
            </a:blipFill>
          </p:spPr>
        </p:sp>
      </p:grpSp>
      <p:sp>
        <p:nvSpPr>
          <p:cNvPr name="TextBox 6" id="6"/>
          <p:cNvSpPr txBox="true"/>
          <p:nvPr/>
        </p:nvSpPr>
        <p:spPr>
          <a:xfrm rot="0">
            <a:off x="803225" y="727919"/>
            <a:ext cx="16681549" cy="276671"/>
          </a:xfrm>
          <a:prstGeom prst="rect">
            <a:avLst/>
          </a:prstGeom>
        </p:spPr>
        <p:txBody>
          <a:bodyPr anchor="t" rtlCol="false" tIns="0" lIns="0" bIns="0" rIns="0">
            <a:spAutoFit/>
          </a:bodyPr>
          <a:lstStyle/>
          <a:p>
            <a:pPr algn="l">
              <a:lnSpc>
                <a:spcPts val="1874"/>
              </a:lnSpc>
            </a:pPr>
            <a:r>
              <a:rPr lang="en-US" sz="1124">
                <a:solidFill>
                  <a:srgbClr val="49495A"/>
                </a:solidFill>
                <a:latin typeface="Open Sans"/>
                <a:ea typeface="Open Sans"/>
                <a:cs typeface="Open Sans"/>
                <a:sym typeface="Open Sans"/>
              </a:rPr>
              <a:t>Trung tâm phân phối</a:t>
            </a:r>
          </a:p>
        </p:txBody>
      </p:sp>
      <p:sp>
        <p:nvSpPr>
          <p:cNvPr name="TextBox 7" id="7"/>
          <p:cNvSpPr txBox="true"/>
          <p:nvPr/>
        </p:nvSpPr>
        <p:spPr>
          <a:xfrm rot="0">
            <a:off x="803225" y="1134219"/>
            <a:ext cx="16681549" cy="276671"/>
          </a:xfrm>
          <a:prstGeom prst="rect">
            <a:avLst/>
          </a:prstGeom>
        </p:spPr>
        <p:txBody>
          <a:bodyPr anchor="t" rtlCol="false" tIns="0" lIns="0" bIns="0" rIns="0">
            <a:spAutoFit/>
          </a:bodyPr>
          <a:lstStyle/>
          <a:p>
            <a:pPr algn="l">
              <a:lnSpc>
                <a:spcPts val="1874"/>
              </a:lnSpc>
            </a:pPr>
            <a:r>
              <a:rPr lang="en-US" sz="1124">
                <a:solidFill>
                  <a:srgbClr val="49495A"/>
                </a:solidFill>
                <a:latin typeface="Open Sans"/>
                <a:ea typeface="Open Sans"/>
                <a:cs typeface="Open Sans"/>
                <a:sym typeface="Open Sans"/>
              </a:rPr>
              <a:t>(nút đích)</a:t>
            </a:r>
          </a:p>
        </p:txBody>
      </p:sp>
      <p:sp>
        <p:nvSpPr>
          <p:cNvPr name="TextBox 8" id="8"/>
          <p:cNvSpPr txBox="true"/>
          <p:nvPr/>
        </p:nvSpPr>
        <p:spPr>
          <a:xfrm rot="0">
            <a:off x="803225" y="1848744"/>
            <a:ext cx="4467448" cy="942975"/>
          </a:xfrm>
          <a:prstGeom prst="rect">
            <a:avLst/>
          </a:prstGeom>
        </p:spPr>
        <p:txBody>
          <a:bodyPr anchor="t" rtlCol="false" tIns="0" lIns="0" bIns="0" rIns="0">
            <a:spAutoFit/>
          </a:bodyPr>
          <a:lstStyle/>
          <a:p>
            <a:pPr algn="l">
              <a:lnSpc>
                <a:spcPts val="3750"/>
              </a:lnSpc>
            </a:pPr>
            <a:r>
              <a:rPr lang="en-US" sz="3000">
                <a:solidFill>
                  <a:srgbClr val="403CCF"/>
                </a:solidFill>
                <a:latin typeface="Libre Baskerville"/>
                <a:ea typeface="Libre Baskerville"/>
                <a:cs typeface="Libre Baskerville"/>
                <a:sym typeface="Libre Baskerville"/>
              </a:rPr>
              <a:t>Chi phí vận chuyển một đơn vị</a:t>
            </a:r>
          </a:p>
        </p:txBody>
      </p:sp>
      <p:grpSp>
        <p:nvGrpSpPr>
          <p:cNvPr name="Group 9" id="9"/>
          <p:cNvGrpSpPr/>
          <p:nvPr/>
        </p:nvGrpSpPr>
        <p:grpSpPr>
          <a:xfrm rot="0">
            <a:off x="4845844" y="2137768"/>
            <a:ext cx="8596164" cy="7014121"/>
            <a:chOff x="0" y="0"/>
            <a:chExt cx="11461552" cy="9352162"/>
          </a:xfrm>
        </p:grpSpPr>
        <p:sp>
          <p:nvSpPr>
            <p:cNvPr name="Freeform 10" id="10" descr="preencoded.png"/>
            <p:cNvSpPr/>
            <p:nvPr/>
          </p:nvSpPr>
          <p:spPr>
            <a:xfrm flipH="false" flipV="false" rot="0">
              <a:off x="0" y="0"/>
              <a:ext cx="11461496" cy="9352153"/>
            </a:xfrm>
            <a:custGeom>
              <a:avLst/>
              <a:gdLst/>
              <a:ahLst/>
              <a:cxnLst/>
              <a:rect r="r" b="b" t="t" l="l"/>
              <a:pathLst>
                <a:path h="9352153" w="11461496">
                  <a:moveTo>
                    <a:pt x="0" y="0"/>
                  </a:moveTo>
                  <a:lnTo>
                    <a:pt x="11461496" y="0"/>
                  </a:lnTo>
                  <a:lnTo>
                    <a:pt x="11461496" y="9352153"/>
                  </a:lnTo>
                  <a:lnTo>
                    <a:pt x="0" y="9352153"/>
                  </a:lnTo>
                  <a:lnTo>
                    <a:pt x="0" y="0"/>
                  </a:lnTo>
                  <a:close/>
                </a:path>
              </a:pathLst>
            </a:custGeom>
            <a:blipFill>
              <a:blip r:embed="rId4"/>
              <a:stretch>
                <a:fillRect l="0" t="0" r="0" b="0"/>
              </a:stretch>
            </a:blipFill>
          </p:spPr>
        </p:sp>
      </p:grpSp>
      <p:sp>
        <p:nvSpPr>
          <p:cNvPr name="TextBox 11" id="11"/>
          <p:cNvSpPr txBox="true"/>
          <p:nvPr/>
        </p:nvSpPr>
        <p:spPr>
          <a:xfrm rot="0">
            <a:off x="803225" y="9366051"/>
            <a:ext cx="8934896" cy="289024"/>
          </a:xfrm>
          <a:prstGeom prst="rect">
            <a:avLst/>
          </a:prstGeom>
        </p:spPr>
        <p:txBody>
          <a:bodyPr anchor="t" rtlCol="false" tIns="0" lIns="0" bIns="0" rIns="0">
            <a:spAutoFit/>
          </a:bodyPr>
          <a:lstStyle/>
          <a:p>
            <a:pPr algn="l">
              <a:lnSpc>
                <a:spcPts val="2187"/>
              </a:lnSpc>
            </a:pPr>
            <a:r>
              <a:rPr lang="en-US" sz="1750">
                <a:solidFill>
                  <a:srgbClr val="403CCF"/>
                </a:solidFill>
                <a:latin typeface="Libre Baskerville"/>
                <a:ea typeface="Libre Baskerville"/>
                <a:cs typeface="Libre Baskerville"/>
                <a:sym typeface="Libre Baskerville"/>
              </a:rPr>
              <a:t>Hình 10.1 Mạng lưới phân phối của bài toán vận chuyển ở nhà máy điện Foster</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4F0FF"/>
            </a:solidFill>
          </p:spPr>
        </p:sp>
      </p:grpSp>
      <p:grpSp>
        <p:nvGrpSpPr>
          <p:cNvPr name="Group 4" id="4"/>
          <p:cNvGrpSpPr/>
          <p:nvPr/>
        </p:nvGrpSpPr>
        <p:grpSpPr>
          <a:xfrm rot="0">
            <a:off x="16049019" y="9686925"/>
            <a:ext cx="2153256" cy="514350"/>
            <a:chOff x="0" y="0"/>
            <a:chExt cx="2871008" cy="685800"/>
          </a:xfrm>
        </p:grpSpPr>
        <p:sp>
          <p:nvSpPr>
            <p:cNvPr name="Freeform 5" id="5" descr="preencoded.png">
              <a:hlinkClick r:id="rId2"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3"/>
              <a:stretch>
                <a:fillRect l="0" t="0" r="-1" b="0"/>
              </a:stretch>
            </a:blipFill>
          </p:spPr>
        </p:sp>
      </p:grpSp>
      <p:sp>
        <p:nvSpPr>
          <p:cNvPr name="TextBox 6" id="6"/>
          <p:cNvSpPr txBox="true"/>
          <p:nvPr/>
        </p:nvSpPr>
        <p:spPr>
          <a:xfrm rot="0">
            <a:off x="992238" y="1960215"/>
            <a:ext cx="16303526" cy="992981"/>
          </a:xfrm>
          <a:prstGeom prst="rect">
            <a:avLst/>
          </a:prstGeom>
        </p:spPr>
        <p:txBody>
          <a:bodyPr anchor="t" rtlCol="false" tIns="0" lIns="0" bIns="0" rIns="0">
            <a:spAutoFit/>
          </a:bodyPr>
          <a:lstStyle/>
          <a:p>
            <a:pPr algn="l" marL="329902" indent="-164951" lvl="1">
              <a:lnSpc>
                <a:spcPts val="3562"/>
              </a:lnSpc>
              <a:buFont typeface="Arial"/>
              <a:buChar char="•"/>
            </a:pPr>
            <a:r>
              <a:rPr lang="en-US" sz="2187">
                <a:solidFill>
                  <a:srgbClr val="49495A"/>
                </a:solidFill>
                <a:latin typeface="Open Sans"/>
                <a:ea typeface="Open Sans"/>
                <a:cs typeface="Open Sans"/>
                <a:sym typeface="Open Sans"/>
              </a:rPr>
              <a:t>Đối với vấn đề vận chuyển của Forter, mục tiêu là xác định các tuyến đường được sử dụng và số lương được vận chuyển qua tuyến đường với chi phí vận chuyển thấp nhất.</a:t>
            </a:r>
          </a:p>
        </p:txBody>
      </p:sp>
      <p:sp>
        <p:nvSpPr>
          <p:cNvPr name="TextBox 7" id="7"/>
          <p:cNvSpPr txBox="true"/>
          <p:nvPr/>
        </p:nvSpPr>
        <p:spPr>
          <a:xfrm rot="0">
            <a:off x="992238" y="3186410"/>
            <a:ext cx="16303526"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Một mô hình lập trình tuyến tính có thể được sử dụng để giải quyết vấn đề vận chuyển này.</a:t>
            </a:r>
          </a:p>
        </p:txBody>
      </p:sp>
      <p:sp>
        <p:nvSpPr>
          <p:cNvPr name="TextBox 8" id="8"/>
          <p:cNvSpPr txBox="true"/>
          <p:nvPr/>
        </p:nvSpPr>
        <p:spPr>
          <a:xfrm rot="0">
            <a:off x="992238" y="3958977"/>
            <a:ext cx="16303526"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Chúng ta sẽ sử dụng các biến quyết định chi số kép, với:</a:t>
            </a:r>
          </a:p>
        </p:txBody>
      </p:sp>
      <p:sp>
        <p:nvSpPr>
          <p:cNvPr name="TextBox 9" id="9"/>
          <p:cNvSpPr txBox="true"/>
          <p:nvPr/>
        </p:nvSpPr>
        <p:spPr>
          <a:xfrm rot="0">
            <a:off x="992238" y="4731544"/>
            <a:ext cx="16303526" cy="539354"/>
          </a:xfrm>
          <a:prstGeom prst="rect">
            <a:avLst/>
          </a:prstGeom>
        </p:spPr>
        <p:txBody>
          <a:bodyPr anchor="t" rtlCol="false" tIns="0" lIns="0" bIns="0" rIns="0">
            <a:spAutoFit/>
          </a:bodyPr>
          <a:lstStyle/>
          <a:p>
            <a:pPr algn="l">
              <a:lnSpc>
                <a:spcPts val="3562"/>
              </a:lnSpc>
            </a:pPr>
            <a:r>
              <a:rPr lang="en-US" sz="2187" i="true">
                <a:solidFill>
                  <a:srgbClr val="49495A"/>
                </a:solidFill>
                <a:latin typeface="Open Sans Italics"/>
                <a:ea typeface="Open Sans Italics"/>
                <a:cs typeface="Open Sans Italics"/>
                <a:sym typeface="Open Sans Italics"/>
              </a:rPr>
              <a:t>x_{11}</a:t>
            </a:r>
            <a:r>
              <a:rPr lang="en-US" sz="2187">
                <a:solidFill>
                  <a:srgbClr val="49495A"/>
                </a:solidFill>
                <a:latin typeface="Open Sans"/>
                <a:ea typeface="Open Sans"/>
                <a:cs typeface="Open Sans"/>
                <a:sym typeface="Open Sans"/>
              </a:rPr>
              <a:t> biểu thị số đơn vị được chuyển từ điểm gốc 1 (Cleveland) đến đích 1 (Boston)</a:t>
            </a:r>
          </a:p>
        </p:txBody>
      </p:sp>
      <p:sp>
        <p:nvSpPr>
          <p:cNvPr name="TextBox 10" id="10"/>
          <p:cNvSpPr txBox="true"/>
          <p:nvPr/>
        </p:nvSpPr>
        <p:spPr>
          <a:xfrm rot="0">
            <a:off x="992238" y="5504110"/>
            <a:ext cx="16303526" cy="539354"/>
          </a:xfrm>
          <a:prstGeom prst="rect">
            <a:avLst/>
          </a:prstGeom>
        </p:spPr>
        <p:txBody>
          <a:bodyPr anchor="t" rtlCol="false" tIns="0" lIns="0" bIns="0" rIns="0">
            <a:spAutoFit/>
          </a:bodyPr>
          <a:lstStyle/>
          <a:p>
            <a:pPr algn="l">
              <a:lnSpc>
                <a:spcPts val="3562"/>
              </a:lnSpc>
            </a:pPr>
            <a:r>
              <a:rPr lang="en-US" sz="2187" i="true">
                <a:solidFill>
                  <a:srgbClr val="49495A"/>
                </a:solidFill>
                <a:latin typeface="Open Sans Italics"/>
                <a:ea typeface="Open Sans Italics"/>
                <a:cs typeface="Open Sans Italics"/>
                <a:sym typeface="Open Sans Italics"/>
              </a:rPr>
              <a:t>x_{12}</a:t>
            </a:r>
            <a:r>
              <a:rPr lang="en-US" sz="2187">
                <a:solidFill>
                  <a:srgbClr val="49495A"/>
                </a:solidFill>
                <a:latin typeface="Open Sans"/>
                <a:ea typeface="Open Sans"/>
                <a:cs typeface="Open Sans"/>
                <a:sym typeface="Open Sans"/>
              </a:rPr>
              <a:t> biểu thị số đơn vị được chuyển từ điểm gốc 1 (Cleveland) đến đích 2 (Chicago)</a:t>
            </a:r>
          </a:p>
        </p:txBody>
      </p:sp>
      <p:sp>
        <p:nvSpPr>
          <p:cNvPr name="TextBox 11" id="11"/>
          <p:cNvSpPr txBox="true"/>
          <p:nvPr/>
        </p:nvSpPr>
        <p:spPr>
          <a:xfrm rot="0">
            <a:off x="992238" y="6276677"/>
            <a:ext cx="16303526"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→Các biến quyết định cho một vấn đề vận chuyển có m điểm gốc và n điểm đích được viết như sau:</a:t>
            </a:r>
          </a:p>
        </p:txBody>
      </p:sp>
      <p:grpSp>
        <p:nvGrpSpPr>
          <p:cNvPr name="Group 12" id="12"/>
          <p:cNvGrpSpPr/>
          <p:nvPr/>
        </p:nvGrpSpPr>
        <p:grpSpPr>
          <a:xfrm rot="0">
            <a:off x="992238" y="7174855"/>
            <a:ext cx="16303526" cy="508844"/>
            <a:chOff x="0" y="0"/>
            <a:chExt cx="21738035" cy="678458"/>
          </a:xfrm>
        </p:grpSpPr>
        <p:sp>
          <p:nvSpPr>
            <p:cNvPr name="Freeform 13" id="13" descr="preencoded.png"/>
            <p:cNvSpPr/>
            <p:nvPr/>
          </p:nvSpPr>
          <p:spPr>
            <a:xfrm flipH="false" flipV="false" rot="0">
              <a:off x="0" y="0"/>
              <a:ext cx="21738082" cy="678434"/>
            </a:xfrm>
            <a:custGeom>
              <a:avLst/>
              <a:gdLst/>
              <a:ahLst/>
              <a:cxnLst/>
              <a:rect r="r" b="b" t="t" l="l"/>
              <a:pathLst>
                <a:path h="678434" w="21738082">
                  <a:moveTo>
                    <a:pt x="0" y="0"/>
                  </a:moveTo>
                  <a:lnTo>
                    <a:pt x="21738082" y="0"/>
                  </a:lnTo>
                  <a:lnTo>
                    <a:pt x="21738082" y="678434"/>
                  </a:lnTo>
                  <a:lnTo>
                    <a:pt x="0" y="678434"/>
                  </a:lnTo>
                  <a:lnTo>
                    <a:pt x="0" y="0"/>
                  </a:lnTo>
                  <a:close/>
                </a:path>
              </a:pathLst>
            </a:custGeom>
            <a:blipFill>
              <a:blip r:embed="rId4"/>
              <a:stretch>
                <a:fillRect l="0" t="-530" r="0" b="-534"/>
              </a:stretch>
            </a:blipFill>
          </p:spPr>
        </p:sp>
      </p:grpSp>
      <p:sp>
        <p:nvSpPr>
          <p:cNvPr name="TextBox 14" id="14"/>
          <p:cNvSpPr txBox="true"/>
          <p:nvPr/>
        </p:nvSpPr>
        <p:spPr>
          <a:xfrm rot="0">
            <a:off x="992238" y="7956797"/>
            <a:ext cx="16303526" cy="539354"/>
          </a:xfrm>
          <a:prstGeom prst="rect">
            <a:avLst/>
          </a:prstGeom>
        </p:spPr>
        <p:txBody>
          <a:bodyPr anchor="t" rtlCol="false" tIns="0" lIns="0" bIns="0" rIns="0">
            <a:spAutoFit/>
          </a:bodyPr>
          <a:lstStyle/>
          <a:p>
            <a:pPr algn="l">
              <a:lnSpc>
                <a:spcPts val="3562"/>
              </a:lnSpc>
            </a:pPr>
            <a:r>
              <a:rPr lang="en-US" sz="2187">
                <a:solidFill>
                  <a:srgbClr val="49495A"/>
                </a:solidFill>
                <a:latin typeface="Open Sans"/>
                <a:ea typeface="Open Sans"/>
                <a:cs typeface="Open Sans"/>
                <a:sym typeface="Open Sans"/>
              </a:rPr>
              <a:t>trong đó </a:t>
            </a:r>
            <a:r>
              <a:rPr lang="en-US" sz="2187" i="true">
                <a:solidFill>
                  <a:srgbClr val="49495A"/>
                </a:solidFill>
                <a:latin typeface="Open Sans Italics"/>
                <a:ea typeface="Open Sans Italics"/>
                <a:cs typeface="Open Sans Italics"/>
                <a:sym typeface="Open Sans Italics"/>
              </a:rPr>
              <a:t>i = 1,2,\dots,m</a:t>
            </a:r>
            <a:r>
              <a:rPr lang="en-US" sz="2187">
                <a:solidFill>
                  <a:srgbClr val="49495A"/>
                </a:solidFill>
                <a:latin typeface="Open Sans"/>
                <a:ea typeface="Open Sans"/>
                <a:cs typeface="Open Sans"/>
                <a:sym typeface="Open Sans"/>
              </a:rPr>
              <a:t>, </a:t>
            </a:r>
            <a:r>
              <a:rPr lang="en-US" sz="2187" i="true">
                <a:solidFill>
                  <a:srgbClr val="49495A"/>
                </a:solidFill>
                <a:latin typeface="Open Sans Italics"/>
                <a:ea typeface="Open Sans Italics"/>
                <a:cs typeface="Open Sans Italics"/>
                <a:sym typeface="Open Sans Italics"/>
              </a:rPr>
              <a:t>j=1,2,\dots,n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DAG0vqZTe3s</dc:identifier>
  <dcterms:modified xsi:type="dcterms:W3CDTF">2011-08-01T06:04:30Z</dcterms:modified>
  <cp:revision>1</cp:revision>
  <dc:title>CHƯƠNG 10</dc:title>
</cp:coreProperties>
</file>