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Lst>
  <p:sldSz cx="18288000" cy="10287000"/>
  <p:notesSz cx="6858000" cy="9144000"/>
  <p:embeddedFontLst>
    <p:embeddedFont>
      <p:font typeface="Bungee Shade" panose="020B0604020202020204" charset="0"/>
      <p:regular r:id="rId38"/>
    </p:embeddedFont>
    <p:embeddedFont>
      <p:font typeface="Tex Gyre Termes Bold" panose="020B0604020202020204" charset="0"/>
      <p:regular r:id="rId39"/>
    </p:embeddedFont>
    <p:embeddedFont>
      <p:font typeface="Calibri" panose="020F0502020204030204" pitchFamily="34" charset="0"/>
      <p:regular r:id="rId40"/>
      <p:bold r:id="rId41"/>
      <p:italic r:id="rId42"/>
      <p:boldItalic r:id="rId43"/>
    </p:embeddedFont>
    <p:embeddedFont>
      <p:font typeface="Tex Gyre Termes Bold Italics" panose="020B0604020202020204" charset="0"/>
      <p:regular r:id="rId44"/>
    </p:embeddedFont>
    <p:embeddedFont>
      <p:font typeface="Tex Gyre Termes" panose="020B0604020202020204" charset="0"/>
      <p:regular r:id="rId45"/>
    </p:embeddedFont>
    <p:embeddedFont>
      <p:font typeface="Tex Gyre Termes Italics" panose="020B0604020202020204" charset="0"/>
      <p:regular r:id="rId4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56" autoAdjust="0"/>
    <p:restoredTop sz="94622" autoAdjust="0"/>
  </p:normalViewPr>
  <p:slideViewPr>
    <p:cSldViewPr>
      <p:cViewPr varScale="1">
        <p:scale>
          <a:sx n="73" d="100"/>
          <a:sy n="73" d="100"/>
        </p:scale>
        <p:origin x="576"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2.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5.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font" Target="fonts/font8.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6.fntdata"/><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1.fntdata"/><Relationship Id="rId46" Type="http://schemas.openxmlformats.org/officeDocument/2006/relationships/font" Target="fonts/font9.fntdata"/><Relationship Id="rId20" Type="http://schemas.openxmlformats.org/officeDocument/2006/relationships/slide" Target="slides/slide19.xml"/><Relationship Id="rId41"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20.08.2025</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Các Nội dung sẽ đề cập trong chương này, bao gồm:</a:t>
            </a:r>
          </a:p>
          <a:p>
            <a:r>
              <a:rPr lang="en-US"/>
              <a:t>Đầu tiên là sẽ tìm hiểu sp là cái gì, các cấp độ lợi ích của SP.</a:t>
            </a:r>
          </a:p>
          <a:p>
            <a:r>
              <a:rPr lang="en-US"/>
              <a:t>Tiếp theo là các Quyết định liên quan đến SP và Dịch vụ.</a:t>
            </a:r>
          </a:p>
          <a:p>
            <a:r>
              <a:rPr lang="en-US"/>
              <a:t>Marketing dịch vụ</a:t>
            </a:r>
          </a:p>
          <a:p>
            <a:r>
              <a:rPr lang="en-US"/>
              <a:t>Cuối cùng là liên quan đến chiến lược xây dựng Thương hiệu.</a:t>
            </a:r>
          </a:p>
          <a:p>
            <a:r>
              <a:rPr lang="en-US"/>
              <a:t>2</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extLst>
      <p:ext uri="{BB962C8B-B14F-4D97-AF65-F5344CB8AC3E}">
        <p14:creationId xmlns:p14="http://schemas.microsoft.com/office/powerpoint/2010/main" val="3209871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extLst>
      <p:ext uri="{BB962C8B-B14F-4D97-AF65-F5344CB8AC3E}">
        <p14:creationId xmlns:p14="http://schemas.microsoft.com/office/powerpoint/2010/main" val="3215591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extLst>
      <p:ext uri="{BB962C8B-B14F-4D97-AF65-F5344CB8AC3E}">
        <p14:creationId xmlns:p14="http://schemas.microsoft.com/office/powerpoint/2010/main" val="42386342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extLst>
      <p:ext uri="{BB962C8B-B14F-4D97-AF65-F5344CB8AC3E}">
        <p14:creationId xmlns:p14="http://schemas.microsoft.com/office/powerpoint/2010/main" val="38946477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extLst>
      <p:ext uri="{BB962C8B-B14F-4D97-AF65-F5344CB8AC3E}">
        <p14:creationId xmlns:p14="http://schemas.microsoft.com/office/powerpoint/2010/main" val="34156392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extLst>
      <p:ext uri="{BB962C8B-B14F-4D97-AF65-F5344CB8AC3E}">
        <p14:creationId xmlns:p14="http://schemas.microsoft.com/office/powerpoint/2010/main" val="38901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extLst>
      <p:ext uri="{BB962C8B-B14F-4D97-AF65-F5344CB8AC3E}">
        <p14:creationId xmlns:p14="http://schemas.microsoft.com/office/powerpoint/2010/main" val="16978988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Dán nhãn và logo:</a:t>
            </a:r>
          </a:p>
          <a:p>
            <a:r>
              <a:rPr lang="en-US"/>
              <a:t>Bao gồm các nhãn đơn giản đính vào sản phẩm cho đến những dạng đồ hoạ phức tạp là 1 phần bao bì .</a:t>
            </a:r>
          </a:p>
          <a:p>
            <a:r>
              <a:rPr lang="en-US"/>
              <a:t>Giúp nhận diện sản phẩm hoặc thương hiệu.</a:t>
            </a:r>
          </a:p>
          <a:p>
            <a:r>
              <a:rPr lang="en-US"/>
              <a:t>Mô tả nhiều thứ về sản phẩm : đơn vị sx, địa chỉ sx, ngày sx, thành phần bên trong, cách sưr dụng và cách sử dụng an toàn.</a:t>
            </a:r>
          </a:p>
          <a:p>
            <a:r>
              <a:rPr lang="en-US"/>
              <a:t>Giúp quảng bá thương hiệu , hỗ trợ vị thế của thương hiệu trên thị trường và kết nối khách hàng.</a:t>
            </a:r>
          </a:p>
          <a:p>
            <a:endParaRPr lang="en-US"/>
          </a:p>
          <a:p>
            <a:r>
              <a:rPr lang="en-US"/>
              <a:t>17</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extLst>
      <p:ext uri="{BB962C8B-B14F-4D97-AF65-F5344CB8AC3E}">
        <p14:creationId xmlns:p14="http://schemas.microsoft.com/office/powerpoint/2010/main" val="15769639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extLst>
      <p:ext uri="{BB962C8B-B14F-4D97-AF65-F5344CB8AC3E}">
        <p14:creationId xmlns:p14="http://schemas.microsoft.com/office/powerpoint/2010/main" val="4807488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19</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extLst>
      <p:ext uri="{BB962C8B-B14F-4D97-AF65-F5344CB8AC3E}">
        <p14:creationId xmlns:p14="http://schemas.microsoft.com/office/powerpoint/2010/main" val="30641936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extLst>
      <p:ext uri="{BB962C8B-B14F-4D97-AF65-F5344CB8AC3E}">
        <p14:creationId xmlns:p14="http://schemas.microsoft.com/office/powerpoint/2010/main" val="17172511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extLst>
      <p:ext uri="{BB962C8B-B14F-4D97-AF65-F5344CB8AC3E}">
        <p14:creationId xmlns:p14="http://schemas.microsoft.com/office/powerpoint/2010/main" val="21721811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extLst>
      <p:ext uri="{BB962C8B-B14F-4D97-AF65-F5344CB8AC3E}">
        <p14:creationId xmlns:p14="http://schemas.microsoft.com/office/powerpoint/2010/main" val="22207933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extLst>
      <p:ext uri="{BB962C8B-B14F-4D97-AF65-F5344CB8AC3E}">
        <p14:creationId xmlns:p14="http://schemas.microsoft.com/office/powerpoint/2010/main" val="34272992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extLst>
      <p:ext uri="{BB962C8B-B14F-4D97-AF65-F5344CB8AC3E}">
        <p14:creationId xmlns:p14="http://schemas.microsoft.com/office/powerpoint/2010/main" val="19385245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extLst>
      <p:ext uri="{BB962C8B-B14F-4D97-AF65-F5344CB8AC3E}">
        <p14:creationId xmlns:p14="http://schemas.microsoft.com/office/powerpoint/2010/main" val="33768482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extLst>
      <p:ext uri="{BB962C8B-B14F-4D97-AF65-F5344CB8AC3E}">
        <p14:creationId xmlns:p14="http://schemas.microsoft.com/office/powerpoint/2010/main" val="118818769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extLst>
      <p:ext uri="{BB962C8B-B14F-4D97-AF65-F5344CB8AC3E}">
        <p14:creationId xmlns:p14="http://schemas.microsoft.com/office/powerpoint/2010/main" val="359005385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extLst>
      <p:ext uri="{BB962C8B-B14F-4D97-AF65-F5344CB8AC3E}">
        <p14:creationId xmlns:p14="http://schemas.microsoft.com/office/powerpoint/2010/main" val="13999981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extLst>
      <p:ext uri="{BB962C8B-B14F-4D97-AF65-F5344CB8AC3E}">
        <p14:creationId xmlns:p14="http://schemas.microsoft.com/office/powerpoint/2010/main" val="370076392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extLst>
      <p:ext uri="{BB962C8B-B14F-4D97-AF65-F5344CB8AC3E}">
        <p14:creationId xmlns:p14="http://schemas.microsoft.com/office/powerpoint/2010/main" val="284186025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extLst>
      <p:ext uri="{BB962C8B-B14F-4D97-AF65-F5344CB8AC3E}">
        <p14:creationId xmlns:p14="http://schemas.microsoft.com/office/powerpoint/2010/main" val="27591651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extLst>
      <p:ext uri="{BB962C8B-B14F-4D97-AF65-F5344CB8AC3E}">
        <p14:creationId xmlns:p14="http://schemas.microsoft.com/office/powerpoint/2010/main" val="383291803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extLst>
      <p:ext uri="{BB962C8B-B14F-4D97-AF65-F5344CB8AC3E}">
        <p14:creationId xmlns:p14="http://schemas.microsoft.com/office/powerpoint/2010/main" val="38682026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extLst>
      <p:ext uri="{BB962C8B-B14F-4D97-AF65-F5344CB8AC3E}">
        <p14:creationId xmlns:p14="http://schemas.microsoft.com/office/powerpoint/2010/main" val="4108258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extLst>
      <p:ext uri="{BB962C8B-B14F-4D97-AF65-F5344CB8AC3E}">
        <p14:creationId xmlns:p14="http://schemas.microsoft.com/office/powerpoint/2010/main" val="20145599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extLst>
      <p:ext uri="{BB962C8B-B14F-4D97-AF65-F5344CB8AC3E}">
        <p14:creationId xmlns:p14="http://schemas.microsoft.com/office/powerpoint/2010/main" val="33273732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extLst>
      <p:ext uri="{BB962C8B-B14F-4D97-AF65-F5344CB8AC3E}">
        <p14:creationId xmlns:p14="http://schemas.microsoft.com/office/powerpoint/2010/main" val="40438024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extLst>
      <p:ext uri="{BB962C8B-B14F-4D97-AF65-F5344CB8AC3E}">
        <p14:creationId xmlns:p14="http://schemas.microsoft.com/office/powerpoint/2010/main" val="39405195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extLst>
      <p:ext uri="{BB962C8B-B14F-4D97-AF65-F5344CB8AC3E}">
        <p14:creationId xmlns:p14="http://schemas.microsoft.com/office/powerpoint/2010/main" val="18656093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8/20/2025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8/20/2025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8/20/2025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8/20/2025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23.jpeg"/><Relationship Id="rId4" Type="http://schemas.openxmlformats.org/officeDocument/2006/relationships/image" Target="../media/image22.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3.svg"/><Relationship Id="rId7" Type="http://schemas.openxmlformats.org/officeDocument/2006/relationships/image" Target="../media/image7.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7.jpeg"/><Relationship Id="rId5" Type="http://schemas.openxmlformats.org/officeDocument/2006/relationships/image" Target="../media/image5.svg"/><Relationship Id="rId10" Type="http://schemas.openxmlformats.org/officeDocument/2006/relationships/image" Target="../media/image6.png"/><Relationship Id="rId4" Type="http://schemas.openxmlformats.org/officeDocument/2006/relationships/image" Target="../media/image3.png"/><Relationship Id="rId9" Type="http://schemas.openxmlformats.org/officeDocument/2006/relationships/image" Target="../media/image9.svg"/></Relationships>
</file>

<file path=ppt/slides/_rels/slide2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39.jpeg"/></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9.gif"/></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5.sv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9191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4145" r="34" b="4144"/>
          <a:stretch>
            <a:fillRect/>
          </a:stretch>
        </p:blipFill>
        <p:spPr>
          <a:xfrm>
            <a:off x="0" y="-82009"/>
            <a:ext cx="11489055" cy="7052907"/>
          </a:xfrm>
          <a:prstGeom prst="rect">
            <a:avLst/>
          </a:prstGeom>
        </p:spPr>
      </p:pic>
      <p:grpSp>
        <p:nvGrpSpPr>
          <p:cNvPr id="3" name="Group 3"/>
          <p:cNvGrpSpPr/>
          <p:nvPr/>
        </p:nvGrpSpPr>
        <p:grpSpPr>
          <a:xfrm rot="-2504656">
            <a:off x="5466919" y="-398583"/>
            <a:ext cx="15921804" cy="12788626"/>
            <a:chOff x="0" y="0"/>
            <a:chExt cx="21229072" cy="17051501"/>
          </a:xfrm>
        </p:grpSpPr>
        <p:sp>
          <p:nvSpPr>
            <p:cNvPr id="4" name="Freeform 4"/>
            <p:cNvSpPr/>
            <p:nvPr/>
          </p:nvSpPr>
          <p:spPr>
            <a:xfrm>
              <a:off x="0" y="0"/>
              <a:ext cx="21229065" cy="17051528"/>
            </a:xfrm>
            <a:custGeom>
              <a:avLst/>
              <a:gdLst/>
              <a:ahLst/>
              <a:cxnLst/>
              <a:rect l="l" t="t" r="r" b="b"/>
              <a:pathLst>
                <a:path w="21229065" h="17051528">
                  <a:moveTo>
                    <a:pt x="0" y="0"/>
                  </a:moveTo>
                  <a:lnTo>
                    <a:pt x="21229065" y="0"/>
                  </a:lnTo>
                  <a:lnTo>
                    <a:pt x="21229065" y="17051528"/>
                  </a:lnTo>
                  <a:lnTo>
                    <a:pt x="0" y="17051528"/>
                  </a:lnTo>
                  <a:close/>
                </a:path>
              </a:pathLst>
            </a:custGeom>
            <a:solidFill>
              <a:srgbClr val="FFFFFF"/>
            </a:solidFill>
          </p:spPr>
        </p:sp>
      </p:grpSp>
      <p:grpSp>
        <p:nvGrpSpPr>
          <p:cNvPr id="5" name="Group 5"/>
          <p:cNvGrpSpPr/>
          <p:nvPr/>
        </p:nvGrpSpPr>
        <p:grpSpPr>
          <a:xfrm rot="5400000">
            <a:off x="219073" y="-219073"/>
            <a:ext cx="4716515" cy="5154663"/>
            <a:chOff x="0" y="0"/>
            <a:chExt cx="6288687" cy="6872884"/>
          </a:xfrm>
        </p:grpSpPr>
        <p:sp>
          <p:nvSpPr>
            <p:cNvPr id="6" name="Freeform 6"/>
            <p:cNvSpPr/>
            <p:nvPr/>
          </p:nvSpPr>
          <p:spPr>
            <a:xfrm>
              <a:off x="0" y="0"/>
              <a:ext cx="6288659" cy="6872859"/>
            </a:xfrm>
            <a:custGeom>
              <a:avLst/>
              <a:gdLst/>
              <a:ahLst/>
              <a:cxnLst/>
              <a:rect l="l" t="t" r="r" b="b"/>
              <a:pathLst>
                <a:path w="6288659" h="6872859">
                  <a:moveTo>
                    <a:pt x="6288659" y="6872859"/>
                  </a:moveTo>
                  <a:lnTo>
                    <a:pt x="0" y="6872859"/>
                  </a:lnTo>
                  <a:lnTo>
                    <a:pt x="0" y="0"/>
                  </a:lnTo>
                  <a:lnTo>
                    <a:pt x="6288659" y="6872859"/>
                  </a:lnTo>
                  <a:close/>
                </a:path>
              </a:pathLst>
            </a:custGeom>
            <a:solidFill>
              <a:srgbClr val="EA4B33"/>
            </a:solidFill>
          </p:spPr>
        </p:sp>
      </p:grpSp>
      <p:grpSp>
        <p:nvGrpSpPr>
          <p:cNvPr id="7" name="Group 7"/>
          <p:cNvGrpSpPr/>
          <p:nvPr/>
        </p:nvGrpSpPr>
        <p:grpSpPr>
          <a:xfrm>
            <a:off x="0" y="0"/>
            <a:ext cx="7898932" cy="10287000"/>
            <a:chOff x="0" y="0"/>
            <a:chExt cx="10531909" cy="13716000"/>
          </a:xfrm>
        </p:grpSpPr>
        <p:sp>
          <p:nvSpPr>
            <p:cNvPr id="8" name="Freeform 8"/>
            <p:cNvSpPr/>
            <p:nvPr/>
          </p:nvSpPr>
          <p:spPr>
            <a:xfrm>
              <a:off x="0" y="0"/>
              <a:ext cx="10531856" cy="13716000"/>
            </a:xfrm>
            <a:custGeom>
              <a:avLst/>
              <a:gdLst/>
              <a:ahLst/>
              <a:cxnLst/>
              <a:rect l="l" t="t" r="r" b="b"/>
              <a:pathLst>
                <a:path w="10531856" h="13716000">
                  <a:moveTo>
                    <a:pt x="10531856" y="13716000"/>
                  </a:moveTo>
                  <a:lnTo>
                    <a:pt x="0" y="13716000"/>
                  </a:lnTo>
                  <a:lnTo>
                    <a:pt x="0" y="0"/>
                  </a:lnTo>
                  <a:lnTo>
                    <a:pt x="10531856" y="13716000"/>
                  </a:lnTo>
                  <a:close/>
                </a:path>
              </a:pathLst>
            </a:custGeom>
            <a:solidFill>
              <a:srgbClr val="052896"/>
            </a:solidFill>
          </p:spPr>
        </p:sp>
      </p:grpSp>
      <p:sp>
        <p:nvSpPr>
          <p:cNvPr id="9" name="TextBox 9"/>
          <p:cNvSpPr txBox="1"/>
          <p:nvPr/>
        </p:nvSpPr>
        <p:spPr>
          <a:xfrm>
            <a:off x="6298700" y="1914799"/>
            <a:ext cx="11688316" cy="5194325"/>
          </a:xfrm>
          <a:prstGeom prst="rect">
            <a:avLst/>
          </a:prstGeom>
        </p:spPr>
        <p:txBody>
          <a:bodyPr lIns="0" tIns="0" rIns="0" bIns="0" rtlCol="0" anchor="t">
            <a:spAutoFit/>
          </a:bodyPr>
          <a:lstStyle/>
          <a:p>
            <a:pPr algn="ctr">
              <a:lnSpc>
                <a:spcPts val="14400"/>
              </a:lnSpc>
            </a:pPr>
            <a:r>
              <a:rPr lang="en-US" sz="9000">
                <a:solidFill>
                  <a:srgbClr val="191919"/>
                </a:solidFill>
                <a:latin typeface="Tex Gyre Termes"/>
              </a:rPr>
              <a:t>CHƯƠNG 8: </a:t>
            </a:r>
          </a:p>
          <a:p>
            <a:pPr algn="ctr">
              <a:lnSpc>
                <a:spcPts val="13598"/>
              </a:lnSpc>
            </a:pPr>
            <a:r>
              <a:rPr lang="en-US" sz="8499" spc="229">
                <a:solidFill>
                  <a:srgbClr val="191919"/>
                </a:solidFill>
                <a:latin typeface="Tex Gyre Termes Bold"/>
              </a:rPr>
              <a:t>SẢN PHẨM, DỊCH VỤ VÀ THƯƠNG HIỆU</a:t>
            </a:r>
          </a:p>
        </p:txBody>
      </p:sp>
      <p:sp>
        <p:nvSpPr>
          <p:cNvPr id="10" name="TextBox 10"/>
          <p:cNvSpPr txBox="1"/>
          <p:nvPr/>
        </p:nvSpPr>
        <p:spPr>
          <a:xfrm>
            <a:off x="8937272" y="8245929"/>
            <a:ext cx="7902927" cy="525437"/>
          </a:xfrm>
          <a:prstGeom prst="rect">
            <a:avLst/>
          </a:prstGeom>
        </p:spPr>
        <p:txBody>
          <a:bodyPr lIns="0" tIns="0" rIns="0" bIns="0" rtlCol="0" anchor="t">
            <a:spAutoFit/>
          </a:bodyPr>
          <a:lstStyle/>
          <a:p>
            <a:pPr algn="ctr">
              <a:lnSpc>
                <a:spcPts val="3999"/>
              </a:lnSpc>
            </a:pPr>
            <a:r>
              <a:rPr lang="en-US" sz="3999">
                <a:solidFill>
                  <a:srgbClr val="191919"/>
                </a:solidFill>
                <a:latin typeface="Tex Gyre Termes Italics"/>
              </a:rPr>
              <a:t>XÂY DỰNG GIÁ TRỊ KHÁCH HÀNG</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r="11787"/>
          <a:stretch>
            <a:fillRect/>
          </a:stretch>
        </p:blipFill>
        <p:spPr>
          <a:xfrm>
            <a:off x="0" y="-8577"/>
            <a:ext cx="6962231" cy="10295577"/>
          </a:xfrm>
          <a:prstGeom prst="rect">
            <a:avLst/>
          </a:prstGeom>
        </p:spPr>
      </p:pic>
      <p:grpSp>
        <p:nvGrpSpPr>
          <p:cNvPr id="3" name="Group 3"/>
          <p:cNvGrpSpPr/>
          <p:nvPr/>
        </p:nvGrpSpPr>
        <p:grpSpPr>
          <a:xfrm rot="-5400000">
            <a:off x="1861961" y="5186730"/>
            <a:ext cx="3238309" cy="6962231"/>
            <a:chOff x="0" y="0"/>
            <a:chExt cx="4317745" cy="9282975"/>
          </a:xfrm>
        </p:grpSpPr>
        <p:sp>
          <p:nvSpPr>
            <p:cNvPr id="4" name="Freeform 4"/>
            <p:cNvSpPr/>
            <p:nvPr/>
          </p:nvSpPr>
          <p:spPr>
            <a:xfrm>
              <a:off x="0" y="0"/>
              <a:ext cx="4317746" cy="9282938"/>
            </a:xfrm>
            <a:custGeom>
              <a:avLst/>
              <a:gdLst/>
              <a:ahLst/>
              <a:cxnLst/>
              <a:rect l="l" t="t" r="r" b="b"/>
              <a:pathLst>
                <a:path w="4317746" h="9282938">
                  <a:moveTo>
                    <a:pt x="4317746" y="9282938"/>
                  </a:moveTo>
                  <a:lnTo>
                    <a:pt x="0" y="9282938"/>
                  </a:lnTo>
                  <a:lnTo>
                    <a:pt x="0" y="0"/>
                  </a:lnTo>
                  <a:lnTo>
                    <a:pt x="4317746" y="9282938"/>
                  </a:lnTo>
                  <a:close/>
                </a:path>
              </a:pathLst>
            </a:custGeom>
            <a:solidFill>
              <a:srgbClr val="EA4B33"/>
            </a:solidFill>
          </p:spPr>
        </p:sp>
      </p:grpSp>
      <p:sp>
        <p:nvSpPr>
          <p:cNvPr id="5" name="TextBox 5"/>
          <p:cNvSpPr txBox="1"/>
          <p:nvPr/>
        </p:nvSpPr>
        <p:spPr>
          <a:xfrm>
            <a:off x="6636752" y="3446342"/>
            <a:ext cx="11941863" cy="2314575"/>
          </a:xfrm>
          <a:prstGeom prst="rect">
            <a:avLst/>
          </a:prstGeom>
        </p:spPr>
        <p:txBody>
          <a:bodyPr lIns="0" tIns="0" rIns="0" bIns="0" rtlCol="0" anchor="t">
            <a:spAutoFit/>
          </a:bodyPr>
          <a:lstStyle/>
          <a:p>
            <a:pPr algn="ctr">
              <a:lnSpc>
                <a:spcPts val="9120"/>
              </a:lnSpc>
            </a:pPr>
            <a:r>
              <a:rPr lang="en-US" sz="7600" dirty="0">
                <a:solidFill>
                  <a:srgbClr val="191919"/>
                </a:solidFill>
                <a:latin typeface="Tex Gyre Termes Bold"/>
              </a:rPr>
              <a:t>CÁC QUYẾT ĐỊNH VỀ SẢN PHẨM VÀ DỊCH VỤ</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766104" y="2641210"/>
            <a:ext cx="3140201" cy="172426"/>
            <a:chOff x="0" y="0"/>
            <a:chExt cx="2312908" cy="127000"/>
          </a:xfrm>
        </p:grpSpPr>
        <p:sp>
          <p:nvSpPr>
            <p:cNvPr id="3" name="Freeform 3"/>
            <p:cNvSpPr/>
            <p:nvPr/>
          </p:nvSpPr>
          <p:spPr>
            <a:xfrm>
              <a:off x="0" y="0"/>
              <a:ext cx="2312924" cy="127000"/>
            </a:xfrm>
            <a:custGeom>
              <a:avLst/>
              <a:gdLst/>
              <a:ahLst/>
              <a:cxnLst/>
              <a:rect l="l" t="t" r="r" b="b"/>
              <a:pathLst>
                <a:path w="2312924" h="127000">
                  <a:moveTo>
                    <a:pt x="63500" y="0"/>
                  </a:moveTo>
                  <a:lnTo>
                    <a:pt x="2249424" y="0"/>
                  </a:lnTo>
                  <a:cubicBezTo>
                    <a:pt x="2284476" y="0"/>
                    <a:pt x="2312924" y="28448"/>
                    <a:pt x="2312924" y="63500"/>
                  </a:cubicBezTo>
                  <a:cubicBezTo>
                    <a:pt x="2312924" y="98552"/>
                    <a:pt x="2284476" y="127000"/>
                    <a:pt x="2249424" y="127000"/>
                  </a:cubicBezTo>
                  <a:lnTo>
                    <a:pt x="63500" y="127000"/>
                  </a:lnTo>
                  <a:cubicBezTo>
                    <a:pt x="28448" y="127000"/>
                    <a:pt x="0" y="98552"/>
                    <a:pt x="0" y="63500"/>
                  </a:cubicBezTo>
                  <a:cubicBezTo>
                    <a:pt x="0" y="28448"/>
                    <a:pt x="28448" y="0"/>
                    <a:pt x="63500" y="0"/>
                  </a:cubicBezTo>
                  <a:close/>
                </a:path>
              </a:pathLst>
            </a:custGeom>
            <a:solidFill>
              <a:srgbClr val="4C4D4E"/>
            </a:solidFill>
          </p:spPr>
        </p:sp>
      </p:grpSp>
      <p:grpSp>
        <p:nvGrpSpPr>
          <p:cNvPr id="4" name="Group 4"/>
          <p:cNvGrpSpPr/>
          <p:nvPr/>
        </p:nvGrpSpPr>
        <p:grpSpPr>
          <a:xfrm>
            <a:off x="5751355" y="2634419"/>
            <a:ext cx="3003826" cy="164938"/>
            <a:chOff x="0" y="0"/>
            <a:chExt cx="2312908" cy="127000"/>
          </a:xfrm>
        </p:grpSpPr>
        <p:sp>
          <p:nvSpPr>
            <p:cNvPr id="5" name="Freeform 5"/>
            <p:cNvSpPr/>
            <p:nvPr/>
          </p:nvSpPr>
          <p:spPr>
            <a:xfrm>
              <a:off x="0" y="0"/>
              <a:ext cx="2312924" cy="127000"/>
            </a:xfrm>
            <a:custGeom>
              <a:avLst/>
              <a:gdLst/>
              <a:ahLst/>
              <a:cxnLst/>
              <a:rect l="l" t="t" r="r" b="b"/>
              <a:pathLst>
                <a:path w="2312924" h="127000">
                  <a:moveTo>
                    <a:pt x="63500" y="0"/>
                  </a:moveTo>
                  <a:lnTo>
                    <a:pt x="2249424" y="0"/>
                  </a:lnTo>
                  <a:cubicBezTo>
                    <a:pt x="2284476" y="0"/>
                    <a:pt x="2312924" y="28448"/>
                    <a:pt x="2312924" y="63500"/>
                  </a:cubicBezTo>
                  <a:cubicBezTo>
                    <a:pt x="2312924" y="98552"/>
                    <a:pt x="2284476" y="127000"/>
                    <a:pt x="2249424" y="127000"/>
                  </a:cubicBezTo>
                  <a:lnTo>
                    <a:pt x="63500" y="127000"/>
                  </a:lnTo>
                  <a:cubicBezTo>
                    <a:pt x="28448" y="127000"/>
                    <a:pt x="0" y="98552"/>
                    <a:pt x="0" y="63500"/>
                  </a:cubicBezTo>
                  <a:cubicBezTo>
                    <a:pt x="0" y="28448"/>
                    <a:pt x="28448" y="0"/>
                    <a:pt x="63500" y="0"/>
                  </a:cubicBezTo>
                  <a:close/>
                </a:path>
              </a:pathLst>
            </a:custGeom>
            <a:solidFill>
              <a:srgbClr val="4C4D4E"/>
            </a:solidFill>
          </p:spPr>
        </p:sp>
      </p:grpSp>
      <p:grpSp>
        <p:nvGrpSpPr>
          <p:cNvPr id="6" name="Group 6"/>
          <p:cNvGrpSpPr/>
          <p:nvPr/>
        </p:nvGrpSpPr>
        <p:grpSpPr>
          <a:xfrm>
            <a:off x="9376214" y="2581156"/>
            <a:ext cx="3053643" cy="167673"/>
            <a:chOff x="0" y="0"/>
            <a:chExt cx="2312908" cy="127000"/>
          </a:xfrm>
        </p:grpSpPr>
        <p:sp>
          <p:nvSpPr>
            <p:cNvPr id="7" name="Freeform 7"/>
            <p:cNvSpPr/>
            <p:nvPr/>
          </p:nvSpPr>
          <p:spPr>
            <a:xfrm>
              <a:off x="0" y="0"/>
              <a:ext cx="2312924" cy="127000"/>
            </a:xfrm>
            <a:custGeom>
              <a:avLst/>
              <a:gdLst/>
              <a:ahLst/>
              <a:cxnLst/>
              <a:rect l="l" t="t" r="r" b="b"/>
              <a:pathLst>
                <a:path w="2312924" h="127000">
                  <a:moveTo>
                    <a:pt x="63500" y="0"/>
                  </a:moveTo>
                  <a:lnTo>
                    <a:pt x="2249424" y="0"/>
                  </a:lnTo>
                  <a:cubicBezTo>
                    <a:pt x="2284476" y="0"/>
                    <a:pt x="2312924" y="28448"/>
                    <a:pt x="2312924" y="63500"/>
                  </a:cubicBezTo>
                  <a:cubicBezTo>
                    <a:pt x="2312924" y="98552"/>
                    <a:pt x="2284476" y="127000"/>
                    <a:pt x="2249424" y="127000"/>
                  </a:cubicBezTo>
                  <a:lnTo>
                    <a:pt x="63500" y="127000"/>
                  </a:lnTo>
                  <a:cubicBezTo>
                    <a:pt x="28448" y="127000"/>
                    <a:pt x="0" y="98552"/>
                    <a:pt x="0" y="63500"/>
                  </a:cubicBezTo>
                  <a:cubicBezTo>
                    <a:pt x="0" y="28448"/>
                    <a:pt x="28448" y="0"/>
                    <a:pt x="63500" y="0"/>
                  </a:cubicBezTo>
                  <a:close/>
                </a:path>
              </a:pathLst>
            </a:custGeom>
            <a:solidFill>
              <a:srgbClr val="4C4D4E"/>
            </a:solidFill>
          </p:spPr>
        </p:sp>
      </p:grpSp>
      <p:grpSp>
        <p:nvGrpSpPr>
          <p:cNvPr id="8" name="Group 8"/>
          <p:cNvGrpSpPr/>
          <p:nvPr/>
        </p:nvGrpSpPr>
        <p:grpSpPr>
          <a:xfrm>
            <a:off x="13210907" y="2596699"/>
            <a:ext cx="2971679" cy="163173"/>
            <a:chOff x="0" y="0"/>
            <a:chExt cx="2312908" cy="127000"/>
          </a:xfrm>
        </p:grpSpPr>
        <p:sp>
          <p:nvSpPr>
            <p:cNvPr id="9" name="Freeform 9"/>
            <p:cNvSpPr/>
            <p:nvPr/>
          </p:nvSpPr>
          <p:spPr>
            <a:xfrm>
              <a:off x="0" y="0"/>
              <a:ext cx="2312924" cy="127000"/>
            </a:xfrm>
            <a:custGeom>
              <a:avLst/>
              <a:gdLst/>
              <a:ahLst/>
              <a:cxnLst/>
              <a:rect l="l" t="t" r="r" b="b"/>
              <a:pathLst>
                <a:path w="2312924" h="127000">
                  <a:moveTo>
                    <a:pt x="63500" y="0"/>
                  </a:moveTo>
                  <a:lnTo>
                    <a:pt x="2249424" y="0"/>
                  </a:lnTo>
                  <a:cubicBezTo>
                    <a:pt x="2284476" y="0"/>
                    <a:pt x="2312924" y="28448"/>
                    <a:pt x="2312924" y="63500"/>
                  </a:cubicBezTo>
                  <a:cubicBezTo>
                    <a:pt x="2312924" y="98552"/>
                    <a:pt x="2284476" y="127000"/>
                    <a:pt x="2249424" y="127000"/>
                  </a:cubicBezTo>
                  <a:lnTo>
                    <a:pt x="63500" y="127000"/>
                  </a:lnTo>
                  <a:cubicBezTo>
                    <a:pt x="28448" y="127000"/>
                    <a:pt x="0" y="98552"/>
                    <a:pt x="0" y="63500"/>
                  </a:cubicBezTo>
                  <a:cubicBezTo>
                    <a:pt x="0" y="28448"/>
                    <a:pt x="28448" y="0"/>
                    <a:pt x="63500" y="0"/>
                  </a:cubicBezTo>
                  <a:close/>
                </a:path>
              </a:pathLst>
            </a:custGeom>
            <a:solidFill>
              <a:srgbClr val="4C4D4E"/>
            </a:solidFill>
          </p:spPr>
        </p:sp>
      </p:grpSp>
      <p:grpSp>
        <p:nvGrpSpPr>
          <p:cNvPr id="10" name="Group 10"/>
          <p:cNvGrpSpPr/>
          <p:nvPr/>
        </p:nvGrpSpPr>
        <p:grpSpPr>
          <a:xfrm>
            <a:off x="802798" y="2274759"/>
            <a:ext cx="963306" cy="958566"/>
            <a:chOff x="0" y="0"/>
            <a:chExt cx="1155180" cy="1149495"/>
          </a:xfrm>
        </p:grpSpPr>
        <p:sp>
          <p:nvSpPr>
            <p:cNvPr id="11" name="Freeform 11"/>
            <p:cNvSpPr/>
            <p:nvPr/>
          </p:nvSpPr>
          <p:spPr>
            <a:xfrm>
              <a:off x="0" y="0"/>
              <a:ext cx="1155192" cy="1149477"/>
            </a:xfrm>
            <a:custGeom>
              <a:avLst/>
              <a:gdLst/>
              <a:ahLst/>
              <a:cxnLst/>
              <a:rect l="l" t="t" r="r" b="b"/>
              <a:pathLst>
                <a:path w="1155192" h="1149477">
                  <a:moveTo>
                    <a:pt x="577596" y="0"/>
                  </a:moveTo>
                  <a:cubicBezTo>
                    <a:pt x="897001" y="1397"/>
                    <a:pt x="1155192" y="258318"/>
                    <a:pt x="1155192" y="574802"/>
                  </a:cubicBezTo>
                  <a:cubicBezTo>
                    <a:pt x="1155192" y="891286"/>
                    <a:pt x="897001" y="1148080"/>
                    <a:pt x="577596" y="1149477"/>
                  </a:cubicBezTo>
                  <a:cubicBezTo>
                    <a:pt x="258191" y="1148080"/>
                    <a:pt x="0" y="891159"/>
                    <a:pt x="0" y="574802"/>
                  </a:cubicBezTo>
                  <a:cubicBezTo>
                    <a:pt x="0" y="258445"/>
                    <a:pt x="258191" y="1397"/>
                    <a:pt x="577596" y="0"/>
                  </a:cubicBezTo>
                  <a:close/>
                </a:path>
              </a:pathLst>
            </a:custGeom>
            <a:solidFill>
              <a:srgbClr val="EA4B33"/>
            </a:solidFill>
          </p:spPr>
        </p:sp>
      </p:grpSp>
      <p:sp>
        <p:nvSpPr>
          <p:cNvPr id="12" name="TextBox 12"/>
          <p:cNvSpPr txBox="1"/>
          <p:nvPr/>
        </p:nvSpPr>
        <p:spPr>
          <a:xfrm>
            <a:off x="117483" y="3471003"/>
            <a:ext cx="2507496" cy="901700"/>
          </a:xfrm>
          <a:prstGeom prst="rect">
            <a:avLst/>
          </a:prstGeom>
        </p:spPr>
        <p:txBody>
          <a:bodyPr lIns="0" tIns="0" rIns="0" bIns="0" rtlCol="0" anchor="t">
            <a:spAutoFit/>
          </a:bodyPr>
          <a:lstStyle/>
          <a:p>
            <a:pPr algn="ctr">
              <a:lnSpc>
                <a:spcPts val="3519"/>
              </a:lnSpc>
            </a:pPr>
            <a:r>
              <a:rPr lang="en-US" sz="3600">
                <a:solidFill>
                  <a:srgbClr val="191919"/>
                </a:solidFill>
                <a:latin typeface="Tex Gyre Termes"/>
              </a:rPr>
              <a:t>Thuộc tính sản phẩm</a:t>
            </a:r>
          </a:p>
        </p:txBody>
      </p:sp>
      <p:grpSp>
        <p:nvGrpSpPr>
          <p:cNvPr id="13" name="Group 13"/>
          <p:cNvGrpSpPr/>
          <p:nvPr/>
        </p:nvGrpSpPr>
        <p:grpSpPr>
          <a:xfrm>
            <a:off x="4906306" y="2269546"/>
            <a:ext cx="972582" cy="958566"/>
            <a:chOff x="0" y="0"/>
            <a:chExt cx="1166303" cy="1149495"/>
          </a:xfrm>
        </p:grpSpPr>
        <p:sp>
          <p:nvSpPr>
            <p:cNvPr id="14" name="Freeform 14"/>
            <p:cNvSpPr/>
            <p:nvPr/>
          </p:nvSpPr>
          <p:spPr>
            <a:xfrm>
              <a:off x="0" y="0"/>
              <a:ext cx="1166241" cy="1149477"/>
            </a:xfrm>
            <a:custGeom>
              <a:avLst/>
              <a:gdLst/>
              <a:ahLst/>
              <a:cxnLst/>
              <a:rect l="l" t="t" r="r" b="b"/>
              <a:pathLst>
                <a:path w="1166241" h="1149477">
                  <a:moveTo>
                    <a:pt x="583184" y="0"/>
                  </a:moveTo>
                  <a:cubicBezTo>
                    <a:pt x="905637" y="1397"/>
                    <a:pt x="1166241" y="258318"/>
                    <a:pt x="1166241" y="574802"/>
                  </a:cubicBezTo>
                  <a:cubicBezTo>
                    <a:pt x="1166241" y="891286"/>
                    <a:pt x="905637" y="1148080"/>
                    <a:pt x="583184" y="1149477"/>
                  </a:cubicBezTo>
                  <a:cubicBezTo>
                    <a:pt x="260604" y="1148080"/>
                    <a:pt x="0" y="891159"/>
                    <a:pt x="0" y="574802"/>
                  </a:cubicBezTo>
                  <a:cubicBezTo>
                    <a:pt x="0" y="258445"/>
                    <a:pt x="260604" y="1397"/>
                    <a:pt x="583184" y="0"/>
                  </a:cubicBezTo>
                  <a:close/>
                </a:path>
              </a:pathLst>
            </a:custGeom>
            <a:solidFill>
              <a:srgbClr val="052896"/>
            </a:solidFill>
          </p:spPr>
        </p:sp>
      </p:grpSp>
      <p:grpSp>
        <p:nvGrpSpPr>
          <p:cNvPr id="15" name="Group 15"/>
          <p:cNvGrpSpPr/>
          <p:nvPr/>
        </p:nvGrpSpPr>
        <p:grpSpPr>
          <a:xfrm>
            <a:off x="8638210" y="2204921"/>
            <a:ext cx="972582" cy="958566"/>
            <a:chOff x="0" y="0"/>
            <a:chExt cx="1166303" cy="1149495"/>
          </a:xfrm>
        </p:grpSpPr>
        <p:sp>
          <p:nvSpPr>
            <p:cNvPr id="16" name="Freeform 16"/>
            <p:cNvSpPr/>
            <p:nvPr/>
          </p:nvSpPr>
          <p:spPr>
            <a:xfrm>
              <a:off x="0" y="0"/>
              <a:ext cx="1166241" cy="1149477"/>
            </a:xfrm>
            <a:custGeom>
              <a:avLst/>
              <a:gdLst/>
              <a:ahLst/>
              <a:cxnLst/>
              <a:rect l="l" t="t" r="r" b="b"/>
              <a:pathLst>
                <a:path w="1166241" h="1149477">
                  <a:moveTo>
                    <a:pt x="583184" y="0"/>
                  </a:moveTo>
                  <a:cubicBezTo>
                    <a:pt x="905637" y="1397"/>
                    <a:pt x="1166241" y="258318"/>
                    <a:pt x="1166241" y="574802"/>
                  </a:cubicBezTo>
                  <a:cubicBezTo>
                    <a:pt x="1166241" y="891286"/>
                    <a:pt x="905637" y="1148080"/>
                    <a:pt x="583184" y="1149477"/>
                  </a:cubicBezTo>
                  <a:cubicBezTo>
                    <a:pt x="260604" y="1148080"/>
                    <a:pt x="0" y="891159"/>
                    <a:pt x="0" y="574802"/>
                  </a:cubicBezTo>
                  <a:cubicBezTo>
                    <a:pt x="0" y="258445"/>
                    <a:pt x="260604" y="1397"/>
                    <a:pt x="583184" y="0"/>
                  </a:cubicBezTo>
                  <a:close/>
                </a:path>
              </a:pathLst>
            </a:custGeom>
            <a:solidFill>
              <a:srgbClr val="EA4B33"/>
            </a:solidFill>
          </p:spPr>
        </p:sp>
      </p:grpSp>
      <p:grpSp>
        <p:nvGrpSpPr>
          <p:cNvPr id="17" name="Group 17"/>
          <p:cNvGrpSpPr/>
          <p:nvPr/>
        </p:nvGrpSpPr>
        <p:grpSpPr>
          <a:xfrm>
            <a:off x="12331927" y="2269546"/>
            <a:ext cx="972582" cy="958566"/>
            <a:chOff x="0" y="0"/>
            <a:chExt cx="1166303" cy="1149495"/>
          </a:xfrm>
        </p:grpSpPr>
        <p:sp>
          <p:nvSpPr>
            <p:cNvPr id="18" name="Freeform 18"/>
            <p:cNvSpPr/>
            <p:nvPr/>
          </p:nvSpPr>
          <p:spPr>
            <a:xfrm>
              <a:off x="0" y="0"/>
              <a:ext cx="1166241" cy="1149477"/>
            </a:xfrm>
            <a:custGeom>
              <a:avLst/>
              <a:gdLst/>
              <a:ahLst/>
              <a:cxnLst/>
              <a:rect l="l" t="t" r="r" b="b"/>
              <a:pathLst>
                <a:path w="1166241" h="1149477">
                  <a:moveTo>
                    <a:pt x="583184" y="0"/>
                  </a:moveTo>
                  <a:cubicBezTo>
                    <a:pt x="905637" y="1397"/>
                    <a:pt x="1166241" y="258318"/>
                    <a:pt x="1166241" y="574802"/>
                  </a:cubicBezTo>
                  <a:cubicBezTo>
                    <a:pt x="1166241" y="891286"/>
                    <a:pt x="905637" y="1148080"/>
                    <a:pt x="583184" y="1149477"/>
                  </a:cubicBezTo>
                  <a:cubicBezTo>
                    <a:pt x="260604" y="1148080"/>
                    <a:pt x="0" y="891159"/>
                    <a:pt x="0" y="574802"/>
                  </a:cubicBezTo>
                  <a:cubicBezTo>
                    <a:pt x="0" y="258445"/>
                    <a:pt x="260604" y="1397"/>
                    <a:pt x="583184" y="0"/>
                  </a:cubicBezTo>
                  <a:close/>
                </a:path>
              </a:pathLst>
            </a:custGeom>
            <a:solidFill>
              <a:srgbClr val="052896"/>
            </a:solidFill>
          </p:spPr>
        </p:sp>
      </p:grpSp>
      <p:grpSp>
        <p:nvGrpSpPr>
          <p:cNvPr id="19" name="Group 19"/>
          <p:cNvGrpSpPr/>
          <p:nvPr/>
        </p:nvGrpSpPr>
        <p:grpSpPr>
          <a:xfrm>
            <a:off x="16051660" y="2246350"/>
            <a:ext cx="972582" cy="958566"/>
            <a:chOff x="0" y="0"/>
            <a:chExt cx="1166303" cy="1149495"/>
          </a:xfrm>
        </p:grpSpPr>
        <p:sp>
          <p:nvSpPr>
            <p:cNvPr id="20" name="Freeform 20"/>
            <p:cNvSpPr/>
            <p:nvPr/>
          </p:nvSpPr>
          <p:spPr>
            <a:xfrm>
              <a:off x="0" y="0"/>
              <a:ext cx="1166241" cy="1149477"/>
            </a:xfrm>
            <a:custGeom>
              <a:avLst/>
              <a:gdLst/>
              <a:ahLst/>
              <a:cxnLst/>
              <a:rect l="l" t="t" r="r" b="b"/>
              <a:pathLst>
                <a:path w="1166241" h="1149477">
                  <a:moveTo>
                    <a:pt x="583184" y="0"/>
                  </a:moveTo>
                  <a:cubicBezTo>
                    <a:pt x="905637" y="1397"/>
                    <a:pt x="1166241" y="258318"/>
                    <a:pt x="1166241" y="574802"/>
                  </a:cubicBezTo>
                  <a:cubicBezTo>
                    <a:pt x="1166241" y="891286"/>
                    <a:pt x="905637" y="1148080"/>
                    <a:pt x="583184" y="1149477"/>
                  </a:cubicBezTo>
                  <a:cubicBezTo>
                    <a:pt x="260604" y="1148080"/>
                    <a:pt x="0" y="891159"/>
                    <a:pt x="0" y="574802"/>
                  </a:cubicBezTo>
                  <a:cubicBezTo>
                    <a:pt x="0" y="258445"/>
                    <a:pt x="260604" y="1397"/>
                    <a:pt x="583184" y="0"/>
                  </a:cubicBezTo>
                  <a:close/>
                </a:path>
              </a:pathLst>
            </a:custGeom>
            <a:solidFill>
              <a:srgbClr val="EA4B33"/>
            </a:solidFill>
          </p:spPr>
        </p:sp>
      </p:grpSp>
      <p:sp>
        <p:nvSpPr>
          <p:cNvPr id="21" name="TextBox 21"/>
          <p:cNvSpPr txBox="1"/>
          <p:nvPr/>
        </p:nvSpPr>
        <p:spPr>
          <a:xfrm>
            <a:off x="117483" y="1009468"/>
            <a:ext cx="17155557" cy="641477"/>
          </a:xfrm>
          <a:prstGeom prst="rect">
            <a:avLst/>
          </a:prstGeom>
        </p:spPr>
        <p:txBody>
          <a:bodyPr lIns="0" tIns="0" rIns="0" bIns="0" rtlCol="0" anchor="t">
            <a:spAutoFit/>
          </a:bodyPr>
          <a:lstStyle/>
          <a:p>
            <a:pPr algn="ctr">
              <a:lnSpc>
                <a:spcPts val="4834"/>
              </a:lnSpc>
            </a:pPr>
            <a:r>
              <a:rPr lang="en-US" sz="4800">
                <a:solidFill>
                  <a:srgbClr val="191919"/>
                </a:solidFill>
                <a:latin typeface="Tex Gyre Termes Bold"/>
              </a:rPr>
              <a:t>CÁC QUYẾT ĐỊNH VỀ SẢN PHẨM VÀ DỊCH VỤ ĐƠN LẺ</a:t>
            </a:r>
          </a:p>
        </p:txBody>
      </p:sp>
      <p:sp>
        <p:nvSpPr>
          <p:cNvPr id="22" name="TextBox 22"/>
          <p:cNvSpPr txBox="1"/>
          <p:nvPr/>
        </p:nvSpPr>
        <p:spPr>
          <a:xfrm>
            <a:off x="7890252" y="3677238"/>
            <a:ext cx="2507496" cy="463550"/>
          </a:xfrm>
          <a:prstGeom prst="rect">
            <a:avLst/>
          </a:prstGeom>
        </p:spPr>
        <p:txBody>
          <a:bodyPr lIns="0" tIns="0" rIns="0" bIns="0" rtlCol="0" anchor="t">
            <a:spAutoFit/>
          </a:bodyPr>
          <a:lstStyle/>
          <a:p>
            <a:pPr algn="ctr">
              <a:lnSpc>
                <a:spcPts val="3519"/>
              </a:lnSpc>
            </a:pPr>
            <a:r>
              <a:rPr lang="en-US" sz="3600">
                <a:solidFill>
                  <a:srgbClr val="191919"/>
                </a:solidFill>
                <a:latin typeface="Tex Gyre Termes"/>
              </a:rPr>
              <a:t>Đóng gói</a:t>
            </a:r>
          </a:p>
        </p:txBody>
      </p:sp>
      <p:sp>
        <p:nvSpPr>
          <p:cNvPr id="23" name="TextBox 23"/>
          <p:cNvSpPr txBox="1"/>
          <p:nvPr/>
        </p:nvSpPr>
        <p:spPr>
          <a:xfrm>
            <a:off x="4138849" y="3471003"/>
            <a:ext cx="2507496" cy="901700"/>
          </a:xfrm>
          <a:prstGeom prst="rect">
            <a:avLst/>
          </a:prstGeom>
        </p:spPr>
        <p:txBody>
          <a:bodyPr lIns="0" tIns="0" rIns="0" bIns="0" rtlCol="0" anchor="t">
            <a:spAutoFit/>
          </a:bodyPr>
          <a:lstStyle/>
          <a:p>
            <a:pPr algn="ctr">
              <a:lnSpc>
                <a:spcPts val="3519"/>
              </a:lnSpc>
            </a:pPr>
            <a:r>
              <a:rPr lang="en-US" sz="3600">
                <a:solidFill>
                  <a:srgbClr val="191919"/>
                </a:solidFill>
                <a:latin typeface="Tex Gyre Termes"/>
              </a:rPr>
              <a:t>Xây dựng thương hiệu</a:t>
            </a:r>
          </a:p>
        </p:txBody>
      </p:sp>
      <p:sp>
        <p:nvSpPr>
          <p:cNvPr id="24" name="TextBox 24"/>
          <p:cNvSpPr txBox="1"/>
          <p:nvPr/>
        </p:nvSpPr>
        <p:spPr>
          <a:xfrm>
            <a:off x="11564470" y="3645752"/>
            <a:ext cx="2507496" cy="901700"/>
          </a:xfrm>
          <a:prstGeom prst="rect">
            <a:avLst/>
          </a:prstGeom>
        </p:spPr>
        <p:txBody>
          <a:bodyPr lIns="0" tIns="0" rIns="0" bIns="0" rtlCol="0" anchor="t">
            <a:spAutoFit/>
          </a:bodyPr>
          <a:lstStyle/>
          <a:p>
            <a:pPr algn="ctr">
              <a:lnSpc>
                <a:spcPts val="3519"/>
              </a:lnSpc>
            </a:pPr>
            <a:r>
              <a:rPr lang="en-US" sz="3600">
                <a:solidFill>
                  <a:srgbClr val="191919"/>
                </a:solidFill>
                <a:latin typeface="Tex Gyre Termes"/>
              </a:rPr>
              <a:t>Dán nhãn và logo</a:t>
            </a:r>
          </a:p>
        </p:txBody>
      </p:sp>
      <p:sp>
        <p:nvSpPr>
          <p:cNvPr id="25" name="TextBox 25"/>
          <p:cNvSpPr txBox="1"/>
          <p:nvPr/>
        </p:nvSpPr>
        <p:spPr>
          <a:xfrm>
            <a:off x="15234016" y="3632481"/>
            <a:ext cx="2507496" cy="901700"/>
          </a:xfrm>
          <a:prstGeom prst="rect">
            <a:avLst/>
          </a:prstGeom>
        </p:spPr>
        <p:txBody>
          <a:bodyPr lIns="0" tIns="0" rIns="0" bIns="0" rtlCol="0" anchor="t">
            <a:spAutoFit/>
          </a:bodyPr>
          <a:lstStyle/>
          <a:p>
            <a:pPr algn="ctr">
              <a:lnSpc>
                <a:spcPts val="3519"/>
              </a:lnSpc>
            </a:pPr>
            <a:r>
              <a:rPr lang="en-US" sz="3600">
                <a:solidFill>
                  <a:srgbClr val="191919"/>
                </a:solidFill>
                <a:latin typeface="Tex Gyre Termes"/>
              </a:rPr>
              <a:t>Dịch vụ hỗ trợ sản phẩm</a:t>
            </a:r>
          </a:p>
        </p:txBody>
      </p:sp>
      <p:grpSp>
        <p:nvGrpSpPr>
          <p:cNvPr id="26" name="Group 26"/>
          <p:cNvGrpSpPr/>
          <p:nvPr/>
        </p:nvGrpSpPr>
        <p:grpSpPr>
          <a:xfrm rot="-10800000">
            <a:off x="16776826" y="171282"/>
            <a:ext cx="1519462" cy="3398270"/>
            <a:chOff x="0" y="0"/>
            <a:chExt cx="2025949" cy="4531027"/>
          </a:xfrm>
        </p:grpSpPr>
        <p:sp>
          <p:nvSpPr>
            <p:cNvPr id="27" name="Freeform 27"/>
            <p:cNvSpPr/>
            <p:nvPr/>
          </p:nvSpPr>
          <p:spPr>
            <a:xfrm>
              <a:off x="0" y="0"/>
              <a:ext cx="2025904" cy="4530979"/>
            </a:xfrm>
            <a:custGeom>
              <a:avLst/>
              <a:gdLst/>
              <a:ahLst/>
              <a:cxnLst/>
              <a:rect l="l" t="t" r="r" b="b"/>
              <a:pathLst>
                <a:path w="2025904" h="4530979">
                  <a:moveTo>
                    <a:pt x="2025904" y="4530979"/>
                  </a:moveTo>
                  <a:lnTo>
                    <a:pt x="0" y="4530979"/>
                  </a:lnTo>
                  <a:lnTo>
                    <a:pt x="0" y="0"/>
                  </a:lnTo>
                  <a:lnTo>
                    <a:pt x="2025904" y="4530979"/>
                  </a:lnTo>
                  <a:close/>
                </a:path>
              </a:pathLst>
            </a:custGeom>
            <a:solidFill>
              <a:srgbClr val="052896"/>
            </a:solidFill>
          </p:spPr>
        </p:sp>
      </p:grpSp>
      <p:grpSp>
        <p:nvGrpSpPr>
          <p:cNvPr id="28" name="Group 28"/>
          <p:cNvGrpSpPr/>
          <p:nvPr/>
        </p:nvGrpSpPr>
        <p:grpSpPr>
          <a:xfrm rot="-10800000">
            <a:off x="15494210" y="0"/>
            <a:ext cx="3060064" cy="1383404"/>
            <a:chOff x="0" y="0"/>
            <a:chExt cx="4080085" cy="1844539"/>
          </a:xfrm>
        </p:grpSpPr>
        <p:sp>
          <p:nvSpPr>
            <p:cNvPr id="29" name="Freeform 29"/>
            <p:cNvSpPr/>
            <p:nvPr/>
          </p:nvSpPr>
          <p:spPr>
            <a:xfrm>
              <a:off x="0" y="0"/>
              <a:ext cx="4080129" cy="1844548"/>
            </a:xfrm>
            <a:custGeom>
              <a:avLst/>
              <a:gdLst/>
              <a:ahLst/>
              <a:cxnLst/>
              <a:rect l="l" t="t" r="r" b="b"/>
              <a:pathLst>
                <a:path w="4080129" h="1844548">
                  <a:moveTo>
                    <a:pt x="4080129" y="1844548"/>
                  </a:moveTo>
                  <a:lnTo>
                    <a:pt x="0" y="1844548"/>
                  </a:lnTo>
                  <a:lnTo>
                    <a:pt x="0" y="0"/>
                  </a:lnTo>
                  <a:lnTo>
                    <a:pt x="4080129" y="1844548"/>
                  </a:lnTo>
                  <a:close/>
                </a:path>
              </a:pathLst>
            </a:custGeom>
            <a:solidFill>
              <a:srgbClr val="EA4B33"/>
            </a:solidFill>
          </p:spPr>
        </p:sp>
      </p:grpSp>
      <p:grpSp>
        <p:nvGrpSpPr>
          <p:cNvPr id="30" name="Group 30"/>
          <p:cNvGrpSpPr/>
          <p:nvPr/>
        </p:nvGrpSpPr>
        <p:grpSpPr>
          <a:xfrm>
            <a:off x="0" y="6413246"/>
            <a:ext cx="1729316" cy="3867606"/>
            <a:chOff x="0" y="0"/>
            <a:chExt cx="2305755" cy="5156808"/>
          </a:xfrm>
        </p:grpSpPr>
        <p:sp>
          <p:nvSpPr>
            <p:cNvPr id="31" name="Freeform 31"/>
            <p:cNvSpPr/>
            <p:nvPr/>
          </p:nvSpPr>
          <p:spPr>
            <a:xfrm>
              <a:off x="0" y="0"/>
              <a:ext cx="2305812" cy="5156835"/>
            </a:xfrm>
            <a:custGeom>
              <a:avLst/>
              <a:gdLst/>
              <a:ahLst/>
              <a:cxnLst/>
              <a:rect l="l" t="t" r="r" b="b"/>
              <a:pathLst>
                <a:path w="2305812" h="5156835">
                  <a:moveTo>
                    <a:pt x="2305812" y="5156835"/>
                  </a:moveTo>
                  <a:lnTo>
                    <a:pt x="0" y="5156835"/>
                  </a:lnTo>
                  <a:lnTo>
                    <a:pt x="0" y="0"/>
                  </a:lnTo>
                  <a:lnTo>
                    <a:pt x="2305812" y="5156835"/>
                  </a:lnTo>
                  <a:close/>
                </a:path>
              </a:pathLst>
            </a:custGeom>
            <a:solidFill>
              <a:srgbClr val="052896"/>
            </a:solidFill>
          </p:spPr>
        </p:sp>
      </p:grpSp>
      <p:grpSp>
        <p:nvGrpSpPr>
          <p:cNvPr id="32" name="Group 32"/>
          <p:cNvGrpSpPr/>
          <p:nvPr/>
        </p:nvGrpSpPr>
        <p:grpSpPr>
          <a:xfrm>
            <a:off x="-401521" y="8706385"/>
            <a:ext cx="3482691" cy="1574467"/>
            <a:chOff x="0" y="0"/>
            <a:chExt cx="4643588" cy="2099289"/>
          </a:xfrm>
        </p:grpSpPr>
        <p:sp>
          <p:nvSpPr>
            <p:cNvPr id="33" name="Freeform 33"/>
            <p:cNvSpPr/>
            <p:nvPr/>
          </p:nvSpPr>
          <p:spPr>
            <a:xfrm>
              <a:off x="0" y="0"/>
              <a:ext cx="4643628" cy="2099310"/>
            </a:xfrm>
            <a:custGeom>
              <a:avLst/>
              <a:gdLst/>
              <a:ahLst/>
              <a:cxnLst/>
              <a:rect l="l" t="t" r="r" b="b"/>
              <a:pathLst>
                <a:path w="4643628" h="2099310">
                  <a:moveTo>
                    <a:pt x="4643628" y="2099310"/>
                  </a:moveTo>
                  <a:lnTo>
                    <a:pt x="0" y="2099310"/>
                  </a:lnTo>
                  <a:lnTo>
                    <a:pt x="0" y="0"/>
                  </a:lnTo>
                  <a:lnTo>
                    <a:pt x="4643628" y="2099310"/>
                  </a:lnTo>
                  <a:close/>
                </a:path>
              </a:pathLst>
            </a:custGeom>
            <a:solidFill>
              <a:srgbClr val="EA4B33"/>
            </a:solidFill>
          </p:spPr>
        </p:sp>
      </p:grpSp>
      <p:pic>
        <p:nvPicPr>
          <p:cNvPr id="34" name="Picture 34"/>
          <p:cNvPicPr>
            <a:picLocks noChangeAspect="1"/>
          </p:cNvPicPr>
          <p:nvPr/>
        </p:nvPicPr>
        <p:blipFill>
          <a:blip r:embed="rId3"/>
          <a:srcRect r="43251"/>
          <a:stretch>
            <a:fillRect/>
          </a:stretch>
        </p:blipFill>
        <p:spPr>
          <a:xfrm>
            <a:off x="4497606" y="4578339"/>
            <a:ext cx="4854130" cy="5702513"/>
          </a:xfrm>
          <a:prstGeom prst="rect">
            <a:avLst/>
          </a:prstGeom>
        </p:spPr>
      </p:pic>
      <p:pic>
        <p:nvPicPr>
          <p:cNvPr id="35" name="Picture 35"/>
          <p:cNvPicPr>
            <a:picLocks noChangeAspect="1"/>
          </p:cNvPicPr>
          <p:nvPr/>
        </p:nvPicPr>
        <p:blipFill>
          <a:blip r:embed="rId4"/>
          <a:srcRect r="53763"/>
          <a:stretch>
            <a:fillRect/>
          </a:stretch>
        </p:blipFill>
        <p:spPr>
          <a:xfrm>
            <a:off x="-12700" y="4534181"/>
            <a:ext cx="4497605" cy="5752819"/>
          </a:xfrm>
          <a:prstGeom prst="rect">
            <a:avLst/>
          </a:prstGeom>
        </p:spPr>
      </p:pic>
      <p:pic>
        <p:nvPicPr>
          <p:cNvPr id="36" name="Picture 36"/>
          <p:cNvPicPr>
            <a:picLocks noChangeAspect="1"/>
          </p:cNvPicPr>
          <p:nvPr/>
        </p:nvPicPr>
        <p:blipFill>
          <a:blip r:embed="rId5"/>
          <a:srcRect r="10910"/>
          <a:stretch>
            <a:fillRect/>
          </a:stretch>
        </p:blipFill>
        <p:spPr>
          <a:xfrm>
            <a:off x="9351736" y="4644772"/>
            <a:ext cx="8936263" cy="5642228"/>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95642" y="2284539"/>
            <a:ext cx="6044305" cy="7059359"/>
            <a:chOff x="0" y="0"/>
            <a:chExt cx="8223069" cy="9604015"/>
          </a:xfrm>
        </p:grpSpPr>
        <p:sp>
          <p:nvSpPr>
            <p:cNvPr id="3" name="Freeform 3"/>
            <p:cNvSpPr/>
            <p:nvPr/>
          </p:nvSpPr>
          <p:spPr>
            <a:xfrm>
              <a:off x="0" y="0"/>
              <a:ext cx="8223123" cy="9603994"/>
            </a:xfrm>
            <a:custGeom>
              <a:avLst/>
              <a:gdLst/>
              <a:ahLst/>
              <a:cxnLst/>
              <a:rect l="l" t="t" r="r" b="b"/>
              <a:pathLst>
                <a:path w="8223123" h="9603994">
                  <a:moveTo>
                    <a:pt x="4111498" y="0"/>
                  </a:moveTo>
                  <a:lnTo>
                    <a:pt x="8223123" y="9603994"/>
                  </a:lnTo>
                  <a:lnTo>
                    <a:pt x="0" y="9603994"/>
                  </a:lnTo>
                  <a:lnTo>
                    <a:pt x="4111498" y="0"/>
                  </a:lnTo>
                  <a:close/>
                </a:path>
              </a:pathLst>
            </a:custGeom>
            <a:solidFill>
              <a:srgbClr val="052896"/>
            </a:solidFill>
          </p:spPr>
        </p:sp>
      </p:grpSp>
      <p:sp>
        <p:nvSpPr>
          <p:cNvPr id="4" name="TextBox 4"/>
          <p:cNvSpPr txBox="1"/>
          <p:nvPr/>
        </p:nvSpPr>
        <p:spPr>
          <a:xfrm>
            <a:off x="2148585" y="6650083"/>
            <a:ext cx="4138420" cy="1870964"/>
          </a:xfrm>
          <a:prstGeom prst="rect">
            <a:avLst/>
          </a:prstGeom>
        </p:spPr>
        <p:txBody>
          <a:bodyPr lIns="0" tIns="0" rIns="0" bIns="0" rtlCol="0" anchor="t">
            <a:spAutoFit/>
          </a:bodyPr>
          <a:lstStyle/>
          <a:p>
            <a:pPr algn="ctr">
              <a:lnSpc>
                <a:spcPts val="4977"/>
              </a:lnSpc>
            </a:pPr>
            <a:r>
              <a:rPr lang="en-US" sz="3799" spc="98">
                <a:solidFill>
                  <a:srgbClr val="FFFFFF"/>
                </a:solidFill>
                <a:latin typeface="Tex Gyre Termes Bold"/>
              </a:rPr>
              <a:t>CHẤT LƯỢNG</a:t>
            </a:r>
          </a:p>
          <a:p>
            <a:pPr algn="ctr">
              <a:lnSpc>
                <a:spcPts val="4977"/>
              </a:lnSpc>
            </a:pPr>
            <a:r>
              <a:rPr lang="en-US" sz="3799" spc="98">
                <a:solidFill>
                  <a:srgbClr val="FFFFFF"/>
                </a:solidFill>
                <a:latin typeface="Tex Gyre Termes Bold"/>
              </a:rPr>
              <a:t>SẢN PHẨM</a:t>
            </a:r>
          </a:p>
          <a:p>
            <a:pPr algn="ctr">
              <a:lnSpc>
                <a:spcPts val="4977"/>
              </a:lnSpc>
            </a:pPr>
            <a:r>
              <a:rPr lang="en-US" sz="3799" spc="98">
                <a:solidFill>
                  <a:srgbClr val="FFFFFF"/>
                </a:solidFill>
                <a:latin typeface="Tex Gyre Termes Bold"/>
              </a:rPr>
              <a:t>(Product quality)</a:t>
            </a:r>
          </a:p>
        </p:txBody>
      </p:sp>
      <p:grpSp>
        <p:nvGrpSpPr>
          <p:cNvPr id="5" name="Group 5"/>
          <p:cNvGrpSpPr/>
          <p:nvPr/>
        </p:nvGrpSpPr>
        <p:grpSpPr>
          <a:xfrm>
            <a:off x="5700450" y="2284539"/>
            <a:ext cx="6160031" cy="7059359"/>
            <a:chOff x="0" y="0"/>
            <a:chExt cx="8377092" cy="9600097"/>
          </a:xfrm>
        </p:grpSpPr>
        <p:sp>
          <p:nvSpPr>
            <p:cNvPr id="6" name="Freeform 6"/>
            <p:cNvSpPr/>
            <p:nvPr/>
          </p:nvSpPr>
          <p:spPr>
            <a:xfrm>
              <a:off x="0" y="0"/>
              <a:ext cx="8377047" cy="9600140"/>
            </a:xfrm>
            <a:custGeom>
              <a:avLst/>
              <a:gdLst/>
              <a:ahLst/>
              <a:cxnLst/>
              <a:rect l="l" t="t" r="r" b="b"/>
              <a:pathLst>
                <a:path w="8377047" h="9600140">
                  <a:moveTo>
                    <a:pt x="4188587" y="9600140"/>
                  </a:moveTo>
                  <a:lnTo>
                    <a:pt x="8377047" y="0"/>
                  </a:lnTo>
                  <a:lnTo>
                    <a:pt x="0" y="0"/>
                  </a:lnTo>
                  <a:lnTo>
                    <a:pt x="4188587" y="9600140"/>
                  </a:lnTo>
                  <a:close/>
                </a:path>
              </a:pathLst>
            </a:custGeom>
            <a:solidFill>
              <a:srgbClr val="EA4B33"/>
            </a:solidFill>
          </p:spPr>
        </p:sp>
      </p:grpSp>
      <p:sp>
        <p:nvSpPr>
          <p:cNvPr id="7" name="TextBox 7"/>
          <p:cNvSpPr txBox="1"/>
          <p:nvPr/>
        </p:nvSpPr>
        <p:spPr>
          <a:xfrm>
            <a:off x="6854870" y="3065451"/>
            <a:ext cx="3851191" cy="1870964"/>
          </a:xfrm>
          <a:prstGeom prst="rect">
            <a:avLst/>
          </a:prstGeom>
        </p:spPr>
        <p:txBody>
          <a:bodyPr lIns="0" tIns="0" rIns="0" bIns="0" rtlCol="0" anchor="t">
            <a:spAutoFit/>
          </a:bodyPr>
          <a:lstStyle/>
          <a:p>
            <a:pPr algn="ctr">
              <a:lnSpc>
                <a:spcPts val="4977"/>
              </a:lnSpc>
            </a:pPr>
            <a:r>
              <a:rPr lang="en-US" sz="3799" spc="98">
                <a:solidFill>
                  <a:srgbClr val="FFFFFF"/>
                </a:solidFill>
                <a:latin typeface="Tex Gyre Termes Bold"/>
              </a:rPr>
              <a:t>TÍNH NĂNG SP</a:t>
            </a:r>
          </a:p>
          <a:p>
            <a:pPr algn="ctr">
              <a:lnSpc>
                <a:spcPts val="4977"/>
              </a:lnSpc>
            </a:pPr>
            <a:r>
              <a:rPr lang="en-US" sz="3799" spc="98">
                <a:solidFill>
                  <a:srgbClr val="FFFFFF"/>
                </a:solidFill>
                <a:latin typeface="Tex Gyre Termes Bold"/>
              </a:rPr>
              <a:t>(Product features)</a:t>
            </a:r>
          </a:p>
        </p:txBody>
      </p:sp>
      <p:sp>
        <p:nvSpPr>
          <p:cNvPr id="8" name="TextBox 8"/>
          <p:cNvSpPr txBox="1"/>
          <p:nvPr/>
        </p:nvSpPr>
        <p:spPr>
          <a:xfrm>
            <a:off x="2530297" y="749975"/>
            <a:ext cx="13931113" cy="597032"/>
          </a:xfrm>
          <a:prstGeom prst="rect">
            <a:avLst/>
          </a:prstGeom>
        </p:spPr>
        <p:txBody>
          <a:bodyPr lIns="0" tIns="0" rIns="0" bIns="0" rtlCol="0" anchor="t">
            <a:spAutoFit/>
          </a:bodyPr>
          <a:lstStyle/>
          <a:p>
            <a:pPr algn="ctr">
              <a:lnSpc>
                <a:spcPts val="4373"/>
              </a:lnSpc>
            </a:pPr>
            <a:r>
              <a:rPr lang="en-US" sz="4999">
                <a:solidFill>
                  <a:srgbClr val="191919"/>
                </a:solidFill>
                <a:latin typeface="Tex Gyre Termes Bold"/>
              </a:rPr>
              <a:t>THUỘC TÍNH SẢN PHẨM VÀ DỊCH VỤ</a:t>
            </a:r>
          </a:p>
        </p:txBody>
      </p:sp>
      <p:grpSp>
        <p:nvGrpSpPr>
          <p:cNvPr id="9" name="Group 9"/>
          <p:cNvGrpSpPr/>
          <p:nvPr/>
        </p:nvGrpSpPr>
        <p:grpSpPr>
          <a:xfrm>
            <a:off x="10151655" y="2284539"/>
            <a:ext cx="6309755" cy="7059359"/>
            <a:chOff x="0" y="0"/>
            <a:chExt cx="8584204" cy="9604015"/>
          </a:xfrm>
        </p:grpSpPr>
        <p:sp>
          <p:nvSpPr>
            <p:cNvPr id="10" name="Freeform 10"/>
            <p:cNvSpPr/>
            <p:nvPr/>
          </p:nvSpPr>
          <p:spPr>
            <a:xfrm>
              <a:off x="0" y="0"/>
              <a:ext cx="8584184" cy="9603995"/>
            </a:xfrm>
            <a:custGeom>
              <a:avLst/>
              <a:gdLst/>
              <a:ahLst/>
              <a:cxnLst/>
              <a:rect l="l" t="t" r="r" b="b"/>
              <a:pathLst>
                <a:path w="8584184" h="9603995">
                  <a:moveTo>
                    <a:pt x="4292092" y="0"/>
                  </a:moveTo>
                  <a:lnTo>
                    <a:pt x="8584184" y="9603995"/>
                  </a:lnTo>
                  <a:lnTo>
                    <a:pt x="0" y="9603995"/>
                  </a:lnTo>
                  <a:lnTo>
                    <a:pt x="4292092" y="0"/>
                  </a:lnTo>
                  <a:close/>
                </a:path>
              </a:pathLst>
            </a:custGeom>
            <a:solidFill>
              <a:srgbClr val="052896"/>
            </a:solidFill>
          </p:spPr>
        </p:sp>
      </p:grpSp>
      <p:sp>
        <p:nvSpPr>
          <p:cNvPr id="11" name="TextBox 11"/>
          <p:cNvSpPr txBox="1"/>
          <p:nvPr/>
        </p:nvSpPr>
        <p:spPr>
          <a:xfrm>
            <a:off x="11144217" y="6334915"/>
            <a:ext cx="4324630" cy="2499614"/>
          </a:xfrm>
          <a:prstGeom prst="rect">
            <a:avLst/>
          </a:prstGeom>
        </p:spPr>
        <p:txBody>
          <a:bodyPr lIns="0" tIns="0" rIns="0" bIns="0" rtlCol="0" anchor="t">
            <a:spAutoFit/>
          </a:bodyPr>
          <a:lstStyle/>
          <a:p>
            <a:pPr algn="ctr">
              <a:lnSpc>
                <a:spcPts val="4977"/>
              </a:lnSpc>
            </a:pPr>
            <a:r>
              <a:rPr lang="en-US" sz="3799" spc="98">
                <a:solidFill>
                  <a:srgbClr val="FFFFFF"/>
                </a:solidFill>
                <a:latin typeface="Tex Gyre Termes Bold"/>
              </a:rPr>
              <a:t>KIỂU DÁNG </a:t>
            </a:r>
          </a:p>
          <a:p>
            <a:pPr algn="ctr">
              <a:lnSpc>
                <a:spcPts val="4977"/>
              </a:lnSpc>
            </a:pPr>
            <a:r>
              <a:rPr lang="en-US" sz="3799" spc="98">
                <a:solidFill>
                  <a:srgbClr val="FFFFFF"/>
                </a:solidFill>
                <a:latin typeface="Tex Gyre Termes Bold"/>
              </a:rPr>
              <a:t>VÀ THIẾT KẾ</a:t>
            </a:r>
          </a:p>
          <a:p>
            <a:pPr algn="ctr">
              <a:lnSpc>
                <a:spcPts val="4977"/>
              </a:lnSpc>
            </a:pPr>
            <a:r>
              <a:rPr lang="en-US" sz="3799" spc="98">
                <a:solidFill>
                  <a:srgbClr val="FFFFFF"/>
                </a:solidFill>
                <a:latin typeface="Tex Gyre Termes Bold"/>
              </a:rPr>
              <a:t>SẢN PHẨM</a:t>
            </a:r>
          </a:p>
          <a:p>
            <a:pPr algn="ctr">
              <a:lnSpc>
                <a:spcPts val="4977"/>
              </a:lnSpc>
            </a:pPr>
            <a:r>
              <a:rPr lang="en-US" sz="3799" spc="98">
                <a:solidFill>
                  <a:srgbClr val="FFFFFF"/>
                </a:solidFill>
                <a:latin typeface="Tex Gyre Termes Bold"/>
              </a:rPr>
              <a:t>(Style and design)</a:t>
            </a:r>
          </a:p>
        </p:txBody>
      </p:sp>
      <p:grpSp>
        <p:nvGrpSpPr>
          <p:cNvPr id="12" name="Group 12"/>
          <p:cNvGrpSpPr/>
          <p:nvPr/>
        </p:nvGrpSpPr>
        <p:grpSpPr>
          <a:xfrm rot="5418841">
            <a:off x="951335" y="-1058559"/>
            <a:ext cx="1729316" cy="3867606"/>
            <a:chOff x="0" y="0"/>
            <a:chExt cx="2305755" cy="5156808"/>
          </a:xfrm>
        </p:grpSpPr>
        <p:sp>
          <p:nvSpPr>
            <p:cNvPr id="13" name="Freeform 13"/>
            <p:cNvSpPr/>
            <p:nvPr/>
          </p:nvSpPr>
          <p:spPr>
            <a:xfrm>
              <a:off x="0" y="0"/>
              <a:ext cx="2305812" cy="5156835"/>
            </a:xfrm>
            <a:custGeom>
              <a:avLst/>
              <a:gdLst/>
              <a:ahLst/>
              <a:cxnLst/>
              <a:rect l="l" t="t" r="r" b="b"/>
              <a:pathLst>
                <a:path w="2305812" h="5156835">
                  <a:moveTo>
                    <a:pt x="2305812" y="5156835"/>
                  </a:moveTo>
                  <a:lnTo>
                    <a:pt x="0" y="5156835"/>
                  </a:lnTo>
                  <a:lnTo>
                    <a:pt x="0" y="0"/>
                  </a:lnTo>
                  <a:lnTo>
                    <a:pt x="2305812" y="5156835"/>
                  </a:lnTo>
                  <a:close/>
                </a:path>
              </a:pathLst>
            </a:custGeom>
            <a:solidFill>
              <a:srgbClr val="052896"/>
            </a:solidFill>
          </p:spPr>
        </p:sp>
      </p:grpSp>
      <p:grpSp>
        <p:nvGrpSpPr>
          <p:cNvPr id="14" name="Group 14"/>
          <p:cNvGrpSpPr/>
          <p:nvPr/>
        </p:nvGrpSpPr>
        <p:grpSpPr>
          <a:xfrm rot="5418841">
            <a:off x="-1227854" y="958401"/>
            <a:ext cx="3482691" cy="1574467"/>
            <a:chOff x="0" y="0"/>
            <a:chExt cx="4643588" cy="2099289"/>
          </a:xfrm>
        </p:grpSpPr>
        <p:sp>
          <p:nvSpPr>
            <p:cNvPr id="15" name="Freeform 15"/>
            <p:cNvSpPr/>
            <p:nvPr/>
          </p:nvSpPr>
          <p:spPr>
            <a:xfrm>
              <a:off x="0" y="0"/>
              <a:ext cx="4643628" cy="2099310"/>
            </a:xfrm>
            <a:custGeom>
              <a:avLst/>
              <a:gdLst/>
              <a:ahLst/>
              <a:cxnLst/>
              <a:rect l="l" t="t" r="r" b="b"/>
              <a:pathLst>
                <a:path w="4643628" h="2099310">
                  <a:moveTo>
                    <a:pt x="4643628" y="2099310"/>
                  </a:moveTo>
                  <a:lnTo>
                    <a:pt x="0" y="2099310"/>
                  </a:lnTo>
                  <a:lnTo>
                    <a:pt x="0" y="0"/>
                  </a:lnTo>
                  <a:lnTo>
                    <a:pt x="4643628" y="2099310"/>
                  </a:lnTo>
                  <a:close/>
                </a:path>
              </a:pathLst>
            </a:custGeom>
            <a:solidFill>
              <a:srgbClr val="EA4B33"/>
            </a:solidFill>
          </p:spPr>
        </p:sp>
      </p:grpSp>
      <p:grpSp>
        <p:nvGrpSpPr>
          <p:cNvPr id="16" name="Group 16"/>
          <p:cNvGrpSpPr/>
          <p:nvPr/>
        </p:nvGrpSpPr>
        <p:grpSpPr>
          <a:xfrm rot="-5400000">
            <a:off x="15596752" y="7488539"/>
            <a:ext cx="1729316" cy="3867606"/>
            <a:chOff x="0" y="0"/>
            <a:chExt cx="2305755" cy="5156808"/>
          </a:xfrm>
        </p:grpSpPr>
        <p:sp>
          <p:nvSpPr>
            <p:cNvPr id="17" name="Freeform 17"/>
            <p:cNvSpPr/>
            <p:nvPr/>
          </p:nvSpPr>
          <p:spPr>
            <a:xfrm>
              <a:off x="0" y="0"/>
              <a:ext cx="2305812" cy="5156835"/>
            </a:xfrm>
            <a:custGeom>
              <a:avLst/>
              <a:gdLst/>
              <a:ahLst/>
              <a:cxnLst/>
              <a:rect l="l" t="t" r="r" b="b"/>
              <a:pathLst>
                <a:path w="2305812" h="5156835">
                  <a:moveTo>
                    <a:pt x="2305812" y="5156835"/>
                  </a:moveTo>
                  <a:lnTo>
                    <a:pt x="0" y="5156835"/>
                  </a:lnTo>
                  <a:lnTo>
                    <a:pt x="0" y="0"/>
                  </a:lnTo>
                  <a:lnTo>
                    <a:pt x="2305812" y="5156835"/>
                  </a:lnTo>
                  <a:close/>
                </a:path>
              </a:pathLst>
            </a:custGeom>
            <a:solidFill>
              <a:srgbClr val="EA4B33"/>
            </a:solidFill>
          </p:spPr>
        </p:sp>
      </p:grpSp>
      <p:grpSp>
        <p:nvGrpSpPr>
          <p:cNvPr id="18" name="Group 18"/>
          <p:cNvGrpSpPr/>
          <p:nvPr/>
        </p:nvGrpSpPr>
        <p:grpSpPr>
          <a:xfrm rot="-5400000">
            <a:off x="15759421" y="8047296"/>
            <a:ext cx="3482691" cy="1574467"/>
            <a:chOff x="0" y="0"/>
            <a:chExt cx="4643588" cy="2099289"/>
          </a:xfrm>
        </p:grpSpPr>
        <p:sp>
          <p:nvSpPr>
            <p:cNvPr id="19" name="Freeform 19"/>
            <p:cNvSpPr/>
            <p:nvPr/>
          </p:nvSpPr>
          <p:spPr>
            <a:xfrm>
              <a:off x="0" y="0"/>
              <a:ext cx="4643628" cy="2099310"/>
            </a:xfrm>
            <a:custGeom>
              <a:avLst/>
              <a:gdLst/>
              <a:ahLst/>
              <a:cxnLst/>
              <a:rect l="l" t="t" r="r" b="b"/>
              <a:pathLst>
                <a:path w="4643628" h="2099310">
                  <a:moveTo>
                    <a:pt x="4643628" y="2099310"/>
                  </a:moveTo>
                  <a:lnTo>
                    <a:pt x="0" y="2099310"/>
                  </a:lnTo>
                  <a:lnTo>
                    <a:pt x="0" y="0"/>
                  </a:lnTo>
                  <a:lnTo>
                    <a:pt x="4643628" y="2099310"/>
                  </a:lnTo>
                  <a:close/>
                </a:path>
              </a:pathLst>
            </a:custGeom>
            <a:solidFill>
              <a:srgbClr val="052896"/>
            </a:solidFill>
          </p:spPr>
        </p: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1391838">
            <a:off x="4389682" y="3691268"/>
            <a:ext cx="3638017" cy="54613"/>
            <a:chOff x="0" y="0"/>
            <a:chExt cx="3384009" cy="50800"/>
          </a:xfrm>
        </p:grpSpPr>
        <p:sp>
          <p:nvSpPr>
            <p:cNvPr id="3" name="Freeform 3"/>
            <p:cNvSpPr/>
            <p:nvPr/>
          </p:nvSpPr>
          <p:spPr>
            <a:xfrm>
              <a:off x="25400" y="0"/>
              <a:ext cx="3333242" cy="50800"/>
            </a:xfrm>
            <a:custGeom>
              <a:avLst/>
              <a:gdLst/>
              <a:ahLst/>
              <a:cxnLst/>
              <a:rect l="l" t="t" r="r" b="b"/>
              <a:pathLst>
                <a:path w="3333242" h="50800">
                  <a:moveTo>
                    <a:pt x="0" y="0"/>
                  </a:moveTo>
                  <a:lnTo>
                    <a:pt x="3333242" y="0"/>
                  </a:lnTo>
                  <a:lnTo>
                    <a:pt x="3333242" y="50800"/>
                  </a:lnTo>
                  <a:lnTo>
                    <a:pt x="0" y="50800"/>
                  </a:lnTo>
                  <a:close/>
                </a:path>
              </a:pathLst>
            </a:custGeom>
            <a:solidFill>
              <a:srgbClr val="000000"/>
            </a:solidFill>
          </p:spPr>
        </p:sp>
      </p:grpSp>
      <p:grpSp>
        <p:nvGrpSpPr>
          <p:cNvPr id="4" name="Group 4"/>
          <p:cNvGrpSpPr/>
          <p:nvPr/>
        </p:nvGrpSpPr>
        <p:grpSpPr>
          <a:xfrm rot="2015244">
            <a:off x="4219740" y="5520839"/>
            <a:ext cx="3851216" cy="55129"/>
            <a:chOff x="0" y="0"/>
            <a:chExt cx="3548803" cy="50800"/>
          </a:xfrm>
        </p:grpSpPr>
        <p:sp>
          <p:nvSpPr>
            <p:cNvPr id="5" name="Freeform 5"/>
            <p:cNvSpPr/>
            <p:nvPr/>
          </p:nvSpPr>
          <p:spPr>
            <a:xfrm>
              <a:off x="25400" y="0"/>
              <a:ext cx="3497961" cy="50800"/>
            </a:xfrm>
            <a:custGeom>
              <a:avLst/>
              <a:gdLst/>
              <a:ahLst/>
              <a:cxnLst/>
              <a:rect l="l" t="t" r="r" b="b"/>
              <a:pathLst>
                <a:path w="3497961" h="50800">
                  <a:moveTo>
                    <a:pt x="0" y="0"/>
                  </a:moveTo>
                  <a:lnTo>
                    <a:pt x="3497961" y="0"/>
                  </a:lnTo>
                  <a:lnTo>
                    <a:pt x="3497961" y="50800"/>
                  </a:lnTo>
                  <a:lnTo>
                    <a:pt x="0" y="50800"/>
                  </a:lnTo>
                  <a:close/>
                </a:path>
              </a:pathLst>
            </a:custGeom>
            <a:solidFill>
              <a:srgbClr val="000000"/>
            </a:solidFill>
          </p:spPr>
        </p:sp>
      </p:grpSp>
      <p:grpSp>
        <p:nvGrpSpPr>
          <p:cNvPr id="6" name="Group 6"/>
          <p:cNvGrpSpPr/>
          <p:nvPr/>
        </p:nvGrpSpPr>
        <p:grpSpPr>
          <a:xfrm>
            <a:off x="1105440" y="1072776"/>
            <a:ext cx="4571811" cy="6529182"/>
            <a:chOff x="0" y="0"/>
            <a:chExt cx="6095748" cy="8705576"/>
          </a:xfrm>
        </p:grpSpPr>
        <p:sp>
          <p:nvSpPr>
            <p:cNvPr id="7" name="Freeform 7"/>
            <p:cNvSpPr/>
            <p:nvPr/>
          </p:nvSpPr>
          <p:spPr>
            <a:xfrm>
              <a:off x="0" y="0"/>
              <a:ext cx="6095746" cy="8705596"/>
            </a:xfrm>
            <a:custGeom>
              <a:avLst/>
              <a:gdLst/>
              <a:ahLst/>
              <a:cxnLst/>
              <a:rect l="l" t="t" r="r" b="b"/>
              <a:pathLst>
                <a:path w="6095746" h="8705596">
                  <a:moveTo>
                    <a:pt x="3047873" y="0"/>
                  </a:moveTo>
                  <a:lnTo>
                    <a:pt x="6095746" y="8705596"/>
                  </a:lnTo>
                  <a:lnTo>
                    <a:pt x="0" y="8705596"/>
                  </a:lnTo>
                  <a:lnTo>
                    <a:pt x="3047873" y="0"/>
                  </a:lnTo>
                  <a:close/>
                </a:path>
              </a:pathLst>
            </a:custGeom>
            <a:solidFill>
              <a:srgbClr val="052896"/>
            </a:solidFill>
          </p:spPr>
        </p:sp>
      </p:grpSp>
      <p:sp>
        <p:nvSpPr>
          <p:cNvPr id="8" name="TextBox 8"/>
          <p:cNvSpPr txBox="1"/>
          <p:nvPr/>
        </p:nvSpPr>
        <p:spPr>
          <a:xfrm>
            <a:off x="1870585" y="4043494"/>
            <a:ext cx="3041520" cy="1870964"/>
          </a:xfrm>
          <a:prstGeom prst="rect">
            <a:avLst/>
          </a:prstGeom>
        </p:spPr>
        <p:txBody>
          <a:bodyPr lIns="0" tIns="0" rIns="0" bIns="0" rtlCol="0" anchor="t">
            <a:spAutoFit/>
          </a:bodyPr>
          <a:lstStyle/>
          <a:p>
            <a:pPr algn="ctr">
              <a:lnSpc>
                <a:spcPts val="4977"/>
              </a:lnSpc>
            </a:pPr>
            <a:r>
              <a:rPr lang="en-US" sz="3799">
                <a:solidFill>
                  <a:srgbClr val="FFFFFF"/>
                </a:solidFill>
                <a:latin typeface="Tex Gyre Termes Bold"/>
              </a:rPr>
              <a:t>CHẤT LƯỢNG</a:t>
            </a:r>
          </a:p>
          <a:p>
            <a:pPr algn="ctr">
              <a:lnSpc>
                <a:spcPts val="4977"/>
              </a:lnSpc>
            </a:pPr>
            <a:r>
              <a:rPr lang="en-US" sz="3799">
                <a:solidFill>
                  <a:srgbClr val="FFFFFF"/>
                </a:solidFill>
                <a:latin typeface="Tex Gyre Termes Bold"/>
              </a:rPr>
              <a:t>SẢN PHẨM</a:t>
            </a:r>
          </a:p>
        </p:txBody>
      </p:sp>
      <p:grpSp>
        <p:nvGrpSpPr>
          <p:cNvPr id="9" name="Group 9"/>
          <p:cNvGrpSpPr/>
          <p:nvPr/>
        </p:nvGrpSpPr>
        <p:grpSpPr>
          <a:xfrm>
            <a:off x="7734214" y="1939502"/>
            <a:ext cx="9449234" cy="2470581"/>
            <a:chOff x="0" y="0"/>
            <a:chExt cx="12598979" cy="3294109"/>
          </a:xfrm>
        </p:grpSpPr>
        <p:sp>
          <p:nvSpPr>
            <p:cNvPr id="10" name="Freeform 10"/>
            <p:cNvSpPr/>
            <p:nvPr/>
          </p:nvSpPr>
          <p:spPr>
            <a:xfrm>
              <a:off x="0" y="0"/>
              <a:ext cx="12599035" cy="3294126"/>
            </a:xfrm>
            <a:custGeom>
              <a:avLst/>
              <a:gdLst/>
              <a:ahLst/>
              <a:cxnLst/>
              <a:rect l="l" t="t" r="r" b="b"/>
              <a:pathLst>
                <a:path w="12599035" h="3294126">
                  <a:moveTo>
                    <a:pt x="0" y="0"/>
                  </a:moveTo>
                  <a:lnTo>
                    <a:pt x="12599035" y="0"/>
                  </a:lnTo>
                  <a:lnTo>
                    <a:pt x="12599035" y="3294126"/>
                  </a:lnTo>
                  <a:lnTo>
                    <a:pt x="0" y="3294126"/>
                  </a:lnTo>
                  <a:close/>
                </a:path>
              </a:pathLst>
            </a:custGeom>
            <a:solidFill>
              <a:srgbClr val="EA4B33"/>
            </a:solidFill>
          </p:spPr>
        </p:sp>
      </p:grpSp>
      <p:sp>
        <p:nvSpPr>
          <p:cNvPr id="11" name="TextBox 11"/>
          <p:cNvSpPr txBox="1"/>
          <p:nvPr/>
        </p:nvSpPr>
        <p:spPr>
          <a:xfrm>
            <a:off x="7859862" y="2237140"/>
            <a:ext cx="9197937" cy="1443990"/>
          </a:xfrm>
          <a:prstGeom prst="rect">
            <a:avLst/>
          </a:prstGeom>
        </p:spPr>
        <p:txBody>
          <a:bodyPr lIns="0" tIns="0" rIns="0" bIns="0" rtlCol="0" anchor="t">
            <a:spAutoFit/>
          </a:bodyPr>
          <a:lstStyle/>
          <a:p>
            <a:pPr algn="ctr">
              <a:lnSpc>
                <a:spcPts val="5940"/>
              </a:lnSpc>
            </a:pPr>
            <a:r>
              <a:rPr lang="en-US" sz="3300" spc="48">
                <a:solidFill>
                  <a:srgbClr val="FFFFFF"/>
                </a:solidFill>
                <a:latin typeface="Tex Gyre Termes"/>
              </a:rPr>
              <a:t>Chất lượng sản phẩm nghĩa là chất lượng hiệu suất - khả năng sản phẩm thực hiện chức năng của nó.</a:t>
            </a:r>
          </a:p>
        </p:txBody>
      </p:sp>
      <p:grpSp>
        <p:nvGrpSpPr>
          <p:cNvPr id="12" name="Group 12"/>
          <p:cNvGrpSpPr/>
          <p:nvPr/>
        </p:nvGrpSpPr>
        <p:grpSpPr>
          <a:xfrm>
            <a:off x="7716178" y="5607094"/>
            <a:ext cx="9589126" cy="2433303"/>
            <a:chOff x="0" y="0"/>
            <a:chExt cx="12785502" cy="3244404"/>
          </a:xfrm>
        </p:grpSpPr>
        <p:sp>
          <p:nvSpPr>
            <p:cNvPr id="13" name="Freeform 13"/>
            <p:cNvSpPr/>
            <p:nvPr/>
          </p:nvSpPr>
          <p:spPr>
            <a:xfrm>
              <a:off x="0" y="0"/>
              <a:ext cx="12785471" cy="3244342"/>
            </a:xfrm>
            <a:custGeom>
              <a:avLst/>
              <a:gdLst/>
              <a:ahLst/>
              <a:cxnLst/>
              <a:rect l="l" t="t" r="r" b="b"/>
              <a:pathLst>
                <a:path w="12785471" h="3244342">
                  <a:moveTo>
                    <a:pt x="0" y="0"/>
                  </a:moveTo>
                  <a:lnTo>
                    <a:pt x="12785471" y="0"/>
                  </a:lnTo>
                  <a:lnTo>
                    <a:pt x="12785471" y="3244342"/>
                  </a:lnTo>
                  <a:lnTo>
                    <a:pt x="0" y="3244342"/>
                  </a:lnTo>
                  <a:close/>
                </a:path>
              </a:pathLst>
            </a:custGeom>
            <a:solidFill>
              <a:srgbClr val="EA4B33"/>
            </a:solidFill>
          </p:spPr>
        </p:sp>
      </p:grpSp>
      <p:sp>
        <p:nvSpPr>
          <p:cNvPr id="14" name="TextBox 14"/>
          <p:cNvSpPr txBox="1"/>
          <p:nvPr/>
        </p:nvSpPr>
        <p:spPr>
          <a:xfrm>
            <a:off x="7734214" y="5950623"/>
            <a:ext cx="9601365" cy="1443990"/>
          </a:xfrm>
          <a:prstGeom prst="rect">
            <a:avLst/>
          </a:prstGeom>
        </p:spPr>
        <p:txBody>
          <a:bodyPr lIns="0" tIns="0" rIns="0" bIns="0" rtlCol="0" anchor="t">
            <a:spAutoFit/>
          </a:bodyPr>
          <a:lstStyle/>
          <a:p>
            <a:pPr algn="ctr">
              <a:lnSpc>
                <a:spcPts val="5940"/>
              </a:lnSpc>
            </a:pPr>
            <a:r>
              <a:rPr lang="en-US" sz="3300" spc="48">
                <a:solidFill>
                  <a:srgbClr val="FFFFFF"/>
                </a:solidFill>
                <a:latin typeface="Tex Gyre Termes"/>
              </a:rPr>
              <a:t>Tính nhất quán sản phẩm là không bị lỗi và nhất quán trong việc cung cấp mức hiệu suất mục tiêu.</a:t>
            </a:r>
          </a:p>
        </p:txBody>
      </p:sp>
      <p:grpSp>
        <p:nvGrpSpPr>
          <p:cNvPr id="15" name="Group 15"/>
          <p:cNvGrpSpPr/>
          <p:nvPr/>
        </p:nvGrpSpPr>
        <p:grpSpPr>
          <a:xfrm>
            <a:off x="-107904" y="6383834"/>
            <a:ext cx="1741345" cy="3867606"/>
            <a:chOff x="0" y="0"/>
            <a:chExt cx="2321794" cy="5156808"/>
          </a:xfrm>
        </p:grpSpPr>
        <p:sp>
          <p:nvSpPr>
            <p:cNvPr id="16" name="Freeform 16"/>
            <p:cNvSpPr/>
            <p:nvPr/>
          </p:nvSpPr>
          <p:spPr>
            <a:xfrm>
              <a:off x="0" y="0"/>
              <a:ext cx="2321851" cy="5156835"/>
            </a:xfrm>
            <a:custGeom>
              <a:avLst/>
              <a:gdLst/>
              <a:ahLst/>
              <a:cxnLst/>
              <a:rect l="l" t="t" r="r" b="b"/>
              <a:pathLst>
                <a:path w="2321851" h="5156835">
                  <a:moveTo>
                    <a:pt x="2321851" y="5156835"/>
                  </a:moveTo>
                  <a:lnTo>
                    <a:pt x="0" y="5156835"/>
                  </a:lnTo>
                  <a:lnTo>
                    <a:pt x="0" y="0"/>
                  </a:lnTo>
                  <a:lnTo>
                    <a:pt x="2321851" y="5156835"/>
                  </a:lnTo>
                  <a:close/>
                </a:path>
              </a:pathLst>
            </a:custGeom>
            <a:solidFill>
              <a:srgbClr val="052896"/>
            </a:solidFill>
          </p:spPr>
        </p:sp>
      </p:grpSp>
      <p:grpSp>
        <p:nvGrpSpPr>
          <p:cNvPr id="17" name="Group 17"/>
          <p:cNvGrpSpPr/>
          <p:nvPr/>
        </p:nvGrpSpPr>
        <p:grpSpPr>
          <a:xfrm>
            <a:off x="0" y="8712533"/>
            <a:ext cx="3482691" cy="1574467"/>
            <a:chOff x="0" y="0"/>
            <a:chExt cx="4643588" cy="2099289"/>
          </a:xfrm>
        </p:grpSpPr>
        <p:sp>
          <p:nvSpPr>
            <p:cNvPr id="18" name="Freeform 18"/>
            <p:cNvSpPr/>
            <p:nvPr/>
          </p:nvSpPr>
          <p:spPr>
            <a:xfrm>
              <a:off x="0" y="0"/>
              <a:ext cx="4643628" cy="2099310"/>
            </a:xfrm>
            <a:custGeom>
              <a:avLst/>
              <a:gdLst/>
              <a:ahLst/>
              <a:cxnLst/>
              <a:rect l="l" t="t" r="r" b="b"/>
              <a:pathLst>
                <a:path w="4643628" h="2099310">
                  <a:moveTo>
                    <a:pt x="4643628" y="2099310"/>
                  </a:moveTo>
                  <a:lnTo>
                    <a:pt x="0" y="2099310"/>
                  </a:lnTo>
                  <a:lnTo>
                    <a:pt x="0" y="0"/>
                  </a:lnTo>
                  <a:lnTo>
                    <a:pt x="4643628" y="2099310"/>
                  </a:lnTo>
                  <a:close/>
                </a:path>
              </a:pathLst>
            </a:custGeom>
            <a:solidFill>
              <a:srgbClr val="EA4B33"/>
            </a:solidFill>
          </p:spPr>
        </p:sp>
      </p:grpSp>
      <p:grpSp>
        <p:nvGrpSpPr>
          <p:cNvPr id="19" name="Group 19"/>
          <p:cNvGrpSpPr/>
          <p:nvPr/>
        </p:nvGrpSpPr>
        <p:grpSpPr>
          <a:xfrm rot="-10800000">
            <a:off x="16684392" y="213988"/>
            <a:ext cx="1729316" cy="3867606"/>
            <a:chOff x="0" y="0"/>
            <a:chExt cx="2305755" cy="5156808"/>
          </a:xfrm>
        </p:grpSpPr>
        <p:sp>
          <p:nvSpPr>
            <p:cNvPr id="20" name="Freeform 20"/>
            <p:cNvSpPr/>
            <p:nvPr/>
          </p:nvSpPr>
          <p:spPr>
            <a:xfrm>
              <a:off x="0" y="0"/>
              <a:ext cx="2305812" cy="5156835"/>
            </a:xfrm>
            <a:custGeom>
              <a:avLst/>
              <a:gdLst/>
              <a:ahLst/>
              <a:cxnLst/>
              <a:rect l="l" t="t" r="r" b="b"/>
              <a:pathLst>
                <a:path w="2305812" h="5156835">
                  <a:moveTo>
                    <a:pt x="2305812" y="5156835"/>
                  </a:moveTo>
                  <a:lnTo>
                    <a:pt x="0" y="5156835"/>
                  </a:lnTo>
                  <a:lnTo>
                    <a:pt x="0" y="0"/>
                  </a:lnTo>
                  <a:lnTo>
                    <a:pt x="2305812" y="5156835"/>
                  </a:lnTo>
                  <a:close/>
                </a:path>
              </a:pathLst>
            </a:custGeom>
            <a:solidFill>
              <a:srgbClr val="052896"/>
            </a:solidFill>
          </p:spPr>
        </p:sp>
      </p:grpSp>
      <p:grpSp>
        <p:nvGrpSpPr>
          <p:cNvPr id="21" name="Group 21"/>
          <p:cNvGrpSpPr/>
          <p:nvPr/>
        </p:nvGrpSpPr>
        <p:grpSpPr>
          <a:xfrm rot="-10800000">
            <a:off x="14805309" y="-44321"/>
            <a:ext cx="3482691" cy="1574467"/>
            <a:chOff x="0" y="0"/>
            <a:chExt cx="4643588" cy="2099289"/>
          </a:xfrm>
        </p:grpSpPr>
        <p:sp>
          <p:nvSpPr>
            <p:cNvPr id="22" name="Freeform 22"/>
            <p:cNvSpPr/>
            <p:nvPr/>
          </p:nvSpPr>
          <p:spPr>
            <a:xfrm>
              <a:off x="0" y="0"/>
              <a:ext cx="4643628" cy="2099310"/>
            </a:xfrm>
            <a:custGeom>
              <a:avLst/>
              <a:gdLst/>
              <a:ahLst/>
              <a:cxnLst/>
              <a:rect l="l" t="t" r="r" b="b"/>
              <a:pathLst>
                <a:path w="4643628" h="2099310">
                  <a:moveTo>
                    <a:pt x="4643628" y="2099310"/>
                  </a:moveTo>
                  <a:lnTo>
                    <a:pt x="0" y="2099310"/>
                  </a:lnTo>
                  <a:lnTo>
                    <a:pt x="0" y="0"/>
                  </a:lnTo>
                  <a:lnTo>
                    <a:pt x="4643628" y="2099310"/>
                  </a:lnTo>
                  <a:close/>
                </a:path>
              </a:pathLst>
            </a:custGeom>
            <a:solidFill>
              <a:srgbClr val="EA4B33"/>
            </a:solidFill>
          </p:spPr>
        </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2650684" y="788394"/>
            <a:ext cx="4228151" cy="4196312"/>
            <a:chOff x="0" y="0"/>
            <a:chExt cx="5637535" cy="5595083"/>
          </a:xfrm>
        </p:grpSpPr>
        <p:sp>
          <p:nvSpPr>
            <p:cNvPr id="3" name="Freeform 3"/>
            <p:cNvSpPr/>
            <p:nvPr/>
          </p:nvSpPr>
          <p:spPr>
            <a:xfrm>
              <a:off x="0" y="0"/>
              <a:ext cx="5637530" cy="5595112"/>
            </a:xfrm>
            <a:custGeom>
              <a:avLst/>
              <a:gdLst/>
              <a:ahLst/>
              <a:cxnLst/>
              <a:rect l="l" t="t" r="r" b="b"/>
              <a:pathLst>
                <a:path w="5637530" h="5595112">
                  <a:moveTo>
                    <a:pt x="2818765" y="5595112"/>
                  </a:moveTo>
                  <a:lnTo>
                    <a:pt x="5637530" y="0"/>
                  </a:lnTo>
                  <a:lnTo>
                    <a:pt x="0" y="0"/>
                  </a:lnTo>
                  <a:lnTo>
                    <a:pt x="2818765" y="5595112"/>
                  </a:lnTo>
                  <a:close/>
                </a:path>
              </a:pathLst>
            </a:custGeom>
            <a:solidFill>
              <a:srgbClr val="EA4B33"/>
            </a:solidFill>
          </p:spPr>
        </p:sp>
      </p:grpSp>
      <p:sp>
        <p:nvSpPr>
          <p:cNvPr id="4" name="TextBox 4"/>
          <p:cNvSpPr txBox="1"/>
          <p:nvPr/>
        </p:nvSpPr>
        <p:spPr>
          <a:xfrm>
            <a:off x="2531853" y="2232118"/>
            <a:ext cx="3373677" cy="1261237"/>
          </a:xfrm>
          <a:prstGeom prst="rect">
            <a:avLst/>
          </a:prstGeom>
        </p:spPr>
        <p:txBody>
          <a:bodyPr lIns="0" tIns="0" rIns="0" bIns="0" rtlCol="0" anchor="t">
            <a:spAutoFit/>
          </a:bodyPr>
          <a:lstStyle/>
          <a:p>
            <a:pPr algn="ctr">
              <a:lnSpc>
                <a:spcPts val="5053"/>
              </a:lnSpc>
            </a:pPr>
            <a:r>
              <a:rPr lang="en-US" sz="3799" spc="155">
                <a:solidFill>
                  <a:srgbClr val="FFFFFF"/>
                </a:solidFill>
                <a:latin typeface="Tex Gyre Termes Bold"/>
              </a:rPr>
              <a:t>TÍNH NĂNG SẢN PHẨM</a:t>
            </a:r>
          </a:p>
        </p:txBody>
      </p:sp>
      <p:grpSp>
        <p:nvGrpSpPr>
          <p:cNvPr id="5" name="Group 5"/>
          <p:cNvGrpSpPr/>
          <p:nvPr/>
        </p:nvGrpSpPr>
        <p:grpSpPr>
          <a:xfrm>
            <a:off x="6862916" y="1477932"/>
            <a:ext cx="10355633" cy="2940642"/>
            <a:chOff x="0" y="0"/>
            <a:chExt cx="13807510" cy="3920856"/>
          </a:xfrm>
        </p:grpSpPr>
        <p:sp>
          <p:nvSpPr>
            <p:cNvPr id="6" name="Freeform 6"/>
            <p:cNvSpPr/>
            <p:nvPr/>
          </p:nvSpPr>
          <p:spPr>
            <a:xfrm>
              <a:off x="0" y="0"/>
              <a:ext cx="13807567" cy="3920871"/>
            </a:xfrm>
            <a:custGeom>
              <a:avLst/>
              <a:gdLst/>
              <a:ahLst/>
              <a:cxnLst/>
              <a:rect l="l" t="t" r="r" b="b"/>
              <a:pathLst>
                <a:path w="13807567" h="3920871">
                  <a:moveTo>
                    <a:pt x="0" y="0"/>
                  </a:moveTo>
                  <a:lnTo>
                    <a:pt x="13807567" y="0"/>
                  </a:lnTo>
                  <a:lnTo>
                    <a:pt x="13807567" y="3920871"/>
                  </a:lnTo>
                  <a:lnTo>
                    <a:pt x="0" y="3920871"/>
                  </a:lnTo>
                  <a:close/>
                </a:path>
              </a:pathLst>
            </a:custGeom>
            <a:solidFill>
              <a:srgbClr val="052896"/>
            </a:solidFill>
          </p:spPr>
        </p:sp>
      </p:grpSp>
      <p:sp>
        <p:nvSpPr>
          <p:cNvPr id="7" name="TextBox 7"/>
          <p:cNvSpPr txBox="1"/>
          <p:nvPr/>
        </p:nvSpPr>
        <p:spPr>
          <a:xfrm>
            <a:off x="6913716" y="1656663"/>
            <a:ext cx="10254033" cy="2383155"/>
          </a:xfrm>
          <a:prstGeom prst="rect">
            <a:avLst/>
          </a:prstGeom>
        </p:spPr>
        <p:txBody>
          <a:bodyPr lIns="0" tIns="0" rIns="0" bIns="0" rtlCol="0" anchor="t">
            <a:spAutoFit/>
          </a:bodyPr>
          <a:lstStyle/>
          <a:p>
            <a:pPr algn="ctr">
              <a:lnSpc>
                <a:spcPts val="6480"/>
              </a:lnSpc>
            </a:pPr>
            <a:r>
              <a:rPr lang="en-US" sz="3600" spc="53">
                <a:solidFill>
                  <a:srgbClr val="FFFFFF"/>
                </a:solidFill>
                <a:latin typeface="Tex Gyre Termes"/>
              </a:rPr>
              <a:t>Là công cụ cạnh tranh để tạo ra sự khác biệt cho sản phẩm của doanh nghiệp so với sản phẩm của đối thủ cạnh tranh.</a:t>
            </a:r>
          </a:p>
        </p:txBody>
      </p:sp>
      <p:pic>
        <p:nvPicPr>
          <p:cNvPr id="8" name="Picture 8"/>
          <p:cNvPicPr>
            <a:picLocks noChangeAspect="1"/>
          </p:cNvPicPr>
          <p:nvPr/>
        </p:nvPicPr>
        <p:blipFill>
          <a:blip r:embed="rId3"/>
          <a:srcRect b="3057"/>
          <a:stretch>
            <a:fillRect/>
          </a:stretch>
        </p:blipFill>
        <p:spPr>
          <a:xfrm>
            <a:off x="765732" y="4533900"/>
            <a:ext cx="5286912" cy="5125240"/>
          </a:xfrm>
          <a:prstGeom prst="rect">
            <a:avLst/>
          </a:prstGeom>
        </p:spPr>
      </p:pic>
      <p:pic>
        <p:nvPicPr>
          <p:cNvPr id="9" name="Picture 9"/>
          <p:cNvPicPr>
            <a:picLocks noChangeAspect="1"/>
          </p:cNvPicPr>
          <p:nvPr/>
        </p:nvPicPr>
        <p:blipFill>
          <a:blip r:embed="rId4"/>
          <a:srcRect/>
          <a:stretch>
            <a:fillRect/>
          </a:stretch>
        </p:blipFill>
        <p:spPr>
          <a:xfrm>
            <a:off x="6542501" y="5000625"/>
            <a:ext cx="5517571" cy="3732981"/>
          </a:xfrm>
          <a:prstGeom prst="rect">
            <a:avLst/>
          </a:prstGeom>
        </p:spPr>
      </p:pic>
      <p:pic>
        <p:nvPicPr>
          <p:cNvPr id="10" name="Picture 10"/>
          <p:cNvPicPr>
            <a:picLocks noChangeAspect="1"/>
          </p:cNvPicPr>
          <p:nvPr/>
        </p:nvPicPr>
        <p:blipFill>
          <a:blip r:embed="rId5"/>
          <a:srcRect/>
          <a:stretch>
            <a:fillRect/>
          </a:stretch>
        </p:blipFill>
        <p:spPr>
          <a:xfrm>
            <a:off x="12377974" y="5072612"/>
            <a:ext cx="4881326" cy="3660994"/>
          </a:xfrm>
          <a:prstGeom prst="rect">
            <a:avLst/>
          </a:prstGeom>
        </p:spPr>
      </p:pic>
      <p:grpSp>
        <p:nvGrpSpPr>
          <p:cNvPr id="11" name="Group 11"/>
          <p:cNvGrpSpPr/>
          <p:nvPr/>
        </p:nvGrpSpPr>
        <p:grpSpPr>
          <a:xfrm rot="5400000">
            <a:off x="1283133" y="-1301466"/>
            <a:ext cx="1729316" cy="3867606"/>
            <a:chOff x="0" y="0"/>
            <a:chExt cx="2305755" cy="5156808"/>
          </a:xfrm>
        </p:grpSpPr>
        <p:sp>
          <p:nvSpPr>
            <p:cNvPr id="12" name="Freeform 12"/>
            <p:cNvSpPr/>
            <p:nvPr/>
          </p:nvSpPr>
          <p:spPr>
            <a:xfrm>
              <a:off x="0" y="0"/>
              <a:ext cx="2305812" cy="5156835"/>
            </a:xfrm>
            <a:custGeom>
              <a:avLst/>
              <a:gdLst/>
              <a:ahLst/>
              <a:cxnLst/>
              <a:rect l="l" t="t" r="r" b="b"/>
              <a:pathLst>
                <a:path w="2305812" h="5156835">
                  <a:moveTo>
                    <a:pt x="2305812" y="5156835"/>
                  </a:moveTo>
                  <a:lnTo>
                    <a:pt x="0" y="5156835"/>
                  </a:lnTo>
                  <a:lnTo>
                    <a:pt x="0" y="0"/>
                  </a:lnTo>
                  <a:lnTo>
                    <a:pt x="2305812" y="5156835"/>
                  </a:lnTo>
                  <a:close/>
                </a:path>
              </a:pathLst>
            </a:custGeom>
            <a:solidFill>
              <a:srgbClr val="052896"/>
            </a:solidFill>
          </p:spPr>
        </p:sp>
      </p:grpSp>
      <p:grpSp>
        <p:nvGrpSpPr>
          <p:cNvPr id="13" name="Group 13"/>
          <p:cNvGrpSpPr/>
          <p:nvPr/>
        </p:nvGrpSpPr>
        <p:grpSpPr>
          <a:xfrm rot="5400000">
            <a:off x="-954112" y="428175"/>
            <a:ext cx="3482691" cy="1574467"/>
            <a:chOff x="0" y="0"/>
            <a:chExt cx="4643588" cy="2099289"/>
          </a:xfrm>
        </p:grpSpPr>
        <p:sp>
          <p:nvSpPr>
            <p:cNvPr id="14" name="Freeform 14"/>
            <p:cNvSpPr/>
            <p:nvPr/>
          </p:nvSpPr>
          <p:spPr>
            <a:xfrm>
              <a:off x="0" y="0"/>
              <a:ext cx="4643628" cy="2099310"/>
            </a:xfrm>
            <a:custGeom>
              <a:avLst/>
              <a:gdLst/>
              <a:ahLst/>
              <a:cxnLst/>
              <a:rect l="l" t="t" r="r" b="b"/>
              <a:pathLst>
                <a:path w="4643628" h="2099310">
                  <a:moveTo>
                    <a:pt x="4643628" y="2099310"/>
                  </a:moveTo>
                  <a:lnTo>
                    <a:pt x="0" y="2099310"/>
                  </a:lnTo>
                  <a:lnTo>
                    <a:pt x="0" y="0"/>
                  </a:lnTo>
                  <a:lnTo>
                    <a:pt x="4643628" y="2099310"/>
                  </a:lnTo>
                  <a:close/>
                </a:path>
              </a:pathLst>
            </a:custGeom>
            <a:solidFill>
              <a:srgbClr val="EA4B33"/>
            </a:solidFill>
          </p:spPr>
        </p:sp>
      </p:grpSp>
      <p:grpSp>
        <p:nvGrpSpPr>
          <p:cNvPr id="15" name="Group 15"/>
          <p:cNvGrpSpPr/>
          <p:nvPr/>
        </p:nvGrpSpPr>
        <p:grpSpPr>
          <a:xfrm rot="-5400000">
            <a:off x="15414819" y="7535379"/>
            <a:ext cx="1729316" cy="3867606"/>
            <a:chOff x="0" y="0"/>
            <a:chExt cx="2305755" cy="5156808"/>
          </a:xfrm>
        </p:grpSpPr>
        <p:sp>
          <p:nvSpPr>
            <p:cNvPr id="16" name="Freeform 16"/>
            <p:cNvSpPr/>
            <p:nvPr/>
          </p:nvSpPr>
          <p:spPr>
            <a:xfrm>
              <a:off x="0" y="0"/>
              <a:ext cx="2305812" cy="5156835"/>
            </a:xfrm>
            <a:custGeom>
              <a:avLst/>
              <a:gdLst/>
              <a:ahLst/>
              <a:cxnLst/>
              <a:rect l="l" t="t" r="r" b="b"/>
              <a:pathLst>
                <a:path w="2305812" h="5156835">
                  <a:moveTo>
                    <a:pt x="2305812" y="5156835"/>
                  </a:moveTo>
                  <a:lnTo>
                    <a:pt x="0" y="5156835"/>
                  </a:lnTo>
                  <a:lnTo>
                    <a:pt x="0" y="0"/>
                  </a:lnTo>
                  <a:lnTo>
                    <a:pt x="2305812" y="5156835"/>
                  </a:lnTo>
                  <a:close/>
                </a:path>
              </a:pathLst>
            </a:custGeom>
            <a:solidFill>
              <a:srgbClr val="052896"/>
            </a:solidFill>
          </p:spPr>
        </p:sp>
      </p:grpSp>
      <p:grpSp>
        <p:nvGrpSpPr>
          <p:cNvPr id="17" name="Group 17"/>
          <p:cNvGrpSpPr/>
          <p:nvPr/>
        </p:nvGrpSpPr>
        <p:grpSpPr>
          <a:xfrm rot="-5400000">
            <a:off x="15759421" y="7857221"/>
            <a:ext cx="3482691" cy="1574467"/>
            <a:chOff x="0" y="0"/>
            <a:chExt cx="4643588" cy="2099289"/>
          </a:xfrm>
        </p:grpSpPr>
        <p:sp>
          <p:nvSpPr>
            <p:cNvPr id="18" name="Freeform 18"/>
            <p:cNvSpPr/>
            <p:nvPr/>
          </p:nvSpPr>
          <p:spPr>
            <a:xfrm>
              <a:off x="0" y="0"/>
              <a:ext cx="4643628" cy="2099310"/>
            </a:xfrm>
            <a:custGeom>
              <a:avLst/>
              <a:gdLst/>
              <a:ahLst/>
              <a:cxnLst/>
              <a:rect l="l" t="t" r="r" b="b"/>
              <a:pathLst>
                <a:path w="4643628" h="2099310">
                  <a:moveTo>
                    <a:pt x="4643628" y="2099310"/>
                  </a:moveTo>
                  <a:lnTo>
                    <a:pt x="0" y="2099310"/>
                  </a:lnTo>
                  <a:lnTo>
                    <a:pt x="0" y="0"/>
                  </a:lnTo>
                  <a:lnTo>
                    <a:pt x="4643628" y="2099310"/>
                  </a:lnTo>
                  <a:close/>
                </a:path>
              </a:pathLst>
            </a:custGeom>
            <a:solidFill>
              <a:srgbClr val="EA4B33"/>
            </a:solidFill>
          </p:spPr>
        </p:sp>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463146" y="515242"/>
            <a:ext cx="5886399" cy="5238191"/>
            <a:chOff x="0" y="0"/>
            <a:chExt cx="8128000" cy="7232948"/>
          </a:xfrm>
        </p:grpSpPr>
        <p:sp>
          <p:nvSpPr>
            <p:cNvPr id="3" name="Freeform 3"/>
            <p:cNvSpPr/>
            <p:nvPr/>
          </p:nvSpPr>
          <p:spPr>
            <a:xfrm>
              <a:off x="0" y="0"/>
              <a:ext cx="8128000" cy="7232904"/>
            </a:xfrm>
            <a:custGeom>
              <a:avLst/>
              <a:gdLst/>
              <a:ahLst/>
              <a:cxnLst/>
              <a:rect l="l" t="t" r="r" b="b"/>
              <a:pathLst>
                <a:path w="8128000" h="7232904">
                  <a:moveTo>
                    <a:pt x="4064000" y="0"/>
                  </a:moveTo>
                  <a:lnTo>
                    <a:pt x="8128000" y="7232904"/>
                  </a:lnTo>
                  <a:lnTo>
                    <a:pt x="0" y="7232904"/>
                  </a:lnTo>
                  <a:lnTo>
                    <a:pt x="4064000" y="0"/>
                  </a:lnTo>
                  <a:close/>
                </a:path>
              </a:pathLst>
            </a:custGeom>
            <a:solidFill>
              <a:srgbClr val="052896"/>
            </a:solidFill>
          </p:spPr>
        </p:sp>
      </p:grpSp>
      <p:sp>
        <p:nvSpPr>
          <p:cNvPr id="4" name="TextBox 4"/>
          <p:cNvSpPr txBox="1"/>
          <p:nvPr/>
        </p:nvSpPr>
        <p:spPr>
          <a:xfrm>
            <a:off x="363547" y="1842747"/>
            <a:ext cx="4765751" cy="2383155"/>
          </a:xfrm>
          <a:prstGeom prst="rect">
            <a:avLst/>
          </a:prstGeom>
        </p:spPr>
        <p:txBody>
          <a:bodyPr lIns="0" tIns="0" rIns="0" bIns="0" rtlCol="0" anchor="t">
            <a:spAutoFit/>
          </a:bodyPr>
          <a:lstStyle/>
          <a:p>
            <a:pPr algn="ctr">
              <a:lnSpc>
                <a:spcPts val="6480"/>
              </a:lnSpc>
            </a:pPr>
            <a:r>
              <a:rPr lang="en-US" sz="3600">
                <a:solidFill>
                  <a:srgbClr val="FFFFFF"/>
                </a:solidFill>
                <a:latin typeface="Tex Gyre Termes Bold"/>
              </a:rPr>
              <a:t>KIỂU DÁNG </a:t>
            </a:r>
          </a:p>
          <a:p>
            <a:pPr algn="ctr">
              <a:lnSpc>
                <a:spcPts val="6480"/>
              </a:lnSpc>
            </a:pPr>
            <a:r>
              <a:rPr lang="en-US" sz="3600">
                <a:solidFill>
                  <a:srgbClr val="FFFFFF"/>
                </a:solidFill>
                <a:latin typeface="Tex Gyre Termes Bold"/>
              </a:rPr>
              <a:t>VÀ THIẾT KẾ</a:t>
            </a:r>
          </a:p>
          <a:p>
            <a:pPr algn="ctr">
              <a:lnSpc>
                <a:spcPts val="6480"/>
              </a:lnSpc>
            </a:pPr>
            <a:r>
              <a:rPr lang="en-US" sz="3600">
                <a:solidFill>
                  <a:srgbClr val="FFFFFF"/>
                </a:solidFill>
                <a:latin typeface="Tex Gyre Termes Bold"/>
              </a:rPr>
              <a:t>SẢN PHẨM</a:t>
            </a:r>
          </a:p>
        </p:txBody>
      </p:sp>
      <p:grpSp>
        <p:nvGrpSpPr>
          <p:cNvPr id="5" name="Group 5"/>
          <p:cNvGrpSpPr/>
          <p:nvPr/>
        </p:nvGrpSpPr>
        <p:grpSpPr>
          <a:xfrm>
            <a:off x="6677946" y="546911"/>
            <a:ext cx="9001341" cy="2257652"/>
            <a:chOff x="0" y="0"/>
            <a:chExt cx="12908820" cy="3237698"/>
          </a:xfrm>
        </p:grpSpPr>
        <p:sp>
          <p:nvSpPr>
            <p:cNvPr id="6" name="Freeform 6"/>
            <p:cNvSpPr/>
            <p:nvPr/>
          </p:nvSpPr>
          <p:spPr>
            <a:xfrm>
              <a:off x="0" y="0"/>
              <a:ext cx="12908788" cy="3237738"/>
            </a:xfrm>
            <a:custGeom>
              <a:avLst/>
              <a:gdLst/>
              <a:ahLst/>
              <a:cxnLst/>
              <a:rect l="l" t="t" r="r" b="b"/>
              <a:pathLst>
                <a:path w="12908788" h="3237738">
                  <a:moveTo>
                    <a:pt x="0" y="0"/>
                  </a:moveTo>
                  <a:lnTo>
                    <a:pt x="12908788" y="0"/>
                  </a:lnTo>
                  <a:lnTo>
                    <a:pt x="12908788" y="3237738"/>
                  </a:lnTo>
                  <a:lnTo>
                    <a:pt x="0" y="3237738"/>
                  </a:lnTo>
                  <a:close/>
                </a:path>
              </a:pathLst>
            </a:custGeom>
            <a:solidFill>
              <a:srgbClr val="EA4B33"/>
            </a:solidFill>
          </p:spPr>
        </p:sp>
      </p:grpSp>
      <p:sp>
        <p:nvSpPr>
          <p:cNvPr id="7" name="TextBox 7"/>
          <p:cNvSpPr txBox="1"/>
          <p:nvPr/>
        </p:nvSpPr>
        <p:spPr>
          <a:xfrm>
            <a:off x="6632178" y="663662"/>
            <a:ext cx="8906880" cy="1862225"/>
          </a:xfrm>
          <a:prstGeom prst="rect">
            <a:avLst/>
          </a:prstGeom>
        </p:spPr>
        <p:txBody>
          <a:bodyPr lIns="0" tIns="0" rIns="0" bIns="0" rtlCol="0" anchor="t">
            <a:spAutoFit/>
          </a:bodyPr>
          <a:lstStyle/>
          <a:p>
            <a:pPr algn="ctr">
              <a:lnSpc>
                <a:spcPts val="5020"/>
              </a:lnSpc>
            </a:pPr>
            <a:r>
              <a:rPr lang="en-US" sz="2789" spc="41">
                <a:solidFill>
                  <a:srgbClr val="FFFFFF"/>
                </a:solidFill>
                <a:latin typeface="Tex Gyre Termes"/>
              </a:rPr>
              <a:t>Kiểu dáng là mô tả diện mạo sản phẩm. Kiểu dáng có thể gây sự thu hút hoặc nhàm chán nhưng không nhất thiết khiến cho sản phẩm hoạt động tốt hơn.</a:t>
            </a:r>
          </a:p>
        </p:txBody>
      </p:sp>
      <p:grpSp>
        <p:nvGrpSpPr>
          <p:cNvPr id="8" name="Group 8"/>
          <p:cNvGrpSpPr/>
          <p:nvPr/>
        </p:nvGrpSpPr>
        <p:grpSpPr>
          <a:xfrm>
            <a:off x="6677946" y="3481969"/>
            <a:ext cx="9001341" cy="2268454"/>
            <a:chOff x="0" y="0"/>
            <a:chExt cx="12001788" cy="3024606"/>
          </a:xfrm>
        </p:grpSpPr>
        <p:sp>
          <p:nvSpPr>
            <p:cNvPr id="9" name="Freeform 9"/>
            <p:cNvSpPr/>
            <p:nvPr/>
          </p:nvSpPr>
          <p:spPr>
            <a:xfrm>
              <a:off x="0" y="0"/>
              <a:ext cx="12001845" cy="3024634"/>
            </a:xfrm>
            <a:custGeom>
              <a:avLst/>
              <a:gdLst/>
              <a:ahLst/>
              <a:cxnLst/>
              <a:rect l="l" t="t" r="r" b="b"/>
              <a:pathLst>
                <a:path w="12001845" h="3024634">
                  <a:moveTo>
                    <a:pt x="0" y="0"/>
                  </a:moveTo>
                  <a:lnTo>
                    <a:pt x="12001845" y="0"/>
                  </a:lnTo>
                  <a:lnTo>
                    <a:pt x="12001845" y="3024634"/>
                  </a:lnTo>
                  <a:lnTo>
                    <a:pt x="0" y="3024634"/>
                  </a:lnTo>
                  <a:close/>
                </a:path>
              </a:pathLst>
            </a:custGeom>
            <a:solidFill>
              <a:srgbClr val="EA4B33"/>
            </a:solidFill>
          </p:spPr>
        </p:sp>
      </p:grpSp>
      <p:sp>
        <p:nvSpPr>
          <p:cNvPr id="10" name="TextBox 10"/>
          <p:cNvSpPr txBox="1"/>
          <p:nvPr/>
        </p:nvSpPr>
        <p:spPr>
          <a:xfrm>
            <a:off x="6639457" y="3429275"/>
            <a:ext cx="9039830" cy="2009775"/>
          </a:xfrm>
          <a:prstGeom prst="rect">
            <a:avLst/>
          </a:prstGeom>
        </p:spPr>
        <p:txBody>
          <a:bodyPr lIns="0" tIns="0" rIns="0" bIns="0" rtlCol="0" anchor="t">
            <a:spAutoFit/>
          </a:bodyPr>
          <a:lstStyle/>
          <a:p>
            <a:pPr algn="ctr">
              <a:lnSpc>
                <a:spcPts val="5400"/>
              </a:lnSpc>
            </a:pPr>
            <a:r>
              <a:rPr lang="en-US" sz="3000" spc="44">
                <a:solidFill>
                  <a:srgbClr val="FFFFFF"/>
                </a:solidFill>
                <a:latin typeface="Tex Gyre Termes"/>
              </a:rPr>
              <a:t>Thiết kế là phạm trù lớn hơn kiểu dáng. Thiết kế đóng vai trò là trái tim của sản phẩm. Một thiết kế hoàn hào sẽ tạo ra sự hữu dụng lẫn diện mạo cho sản phẩm.</a:t>
            </a:r>
          </a:p>
        </p:txBody>
      </p:sp>
      <p:pic>
        <p:nvPicPr>
          <p:cNvPr id="11" name="Picture 11"/>
          <p:cNvPicPr>
            <a:picLocks noChangeAspect="1"/>
          </p:cNvPicPr>
          <p:nvPr/>
        </p:nvPicPr>
        <p:blipFill>
          <a:blip r:embed="rId3"/>
          <a:srcRect/>
          <a:stretch>
            <a:fillRect/>
          </a:stretch>
        </p:blipFill>
        <p:spPr>
          <a:xfrm>
            <a:off x="4660886" y="6246733"/>
            <a:ext cx="4034119" cy="4034119"/>
          </a:xfrm>
          <a:prstGeom prst="rect">
            <a:avLst/>
          </a:prstGeom>
        </p:spPr>
      </p:pic>
      <p:pic>
        <p:nvPicPr>
          <p:cNvPr id="12" name="Picture 12"/>
          <p:cNvPicPr>
            <a:picLocks noChangeAspect="1"/>
          </p:cNvPicPr>
          <p:nvPr/>
        </p:nvPicPr>
        <p:blipFill>
          <a:blip r:embed="rId4"/>
          <a:srcRect/>
          <a:stretch>
            <a:fillRect/>
          </a:stretch>
        </p:blipFill>
        <p:spPr>
          <a:xfrm>
            <a:off x="11433534" y="6152953"/>
            <a:ext cx="3960216" cy="3960216"/>
          </a:xfrm>
          <a:prstGeom prst="rect">
            <a:avLst/>
          </a:prstGeom>
        </p:spPr>
      </p:pic>
      <p:grpSp>
        <p:nvGrpSpPr>
          <p:cNvPr id="13" name="Group 13"/>
          <p:cNvGrpSpPr/>
          <p:nvPr/>
        </p:nvGrpSpPr>
        <p:grpSpPr>
          <a:xfrm>
            <a:off x="-77408" y="6329990"/>
            <a:ext cx="1729316" cy="3867606"/>
            <a:chOff x="0" y="0"/>
            <a:chExt cx="2305755" cy="5156808"/>
          </a:xfrm>
        </p:grpSpPr>
        <p:sp>
          <p:nvSpPr>
            <p:cNvPr id="14" name="Freeform 14"/>
            <p:cNvSpPr/>
            <p:nvPr/>
          </p:nvSpPr>
          <p:spPr>
            <a:xfrm>
              <a:off x="0" y="0"/>
              <a:ext cx="2305812" cy="5156835"/>
            </a:xfrm>
            <a:custGeom>
              <a:avLst/>
              <a:gdLst/>
              <a:ahLst/>
              <a:cxnLst/>
              <a:rect l="l" t="t" r="r" b="b"/>
              <a:pathLst>
                <a:path w="2305812" h="5156835">
                  <a:moveTo>
                    <a:pt x="2305812" y="5156835"/>
                  </a:moveTo>
                  <a:lnTo>
                    <a:pt x="0" y="5156835"/>
                  </a:lnTo>
                  <a:lnTo>
                    <a:pt x="0" y="0"/>
                  </a:lnTo>
                  <a:lnTo>
                    <a:pt x="2305812" y="5156835"/>
                  </a:lnTo>
                  <a:close/>
                </a:path>
              </a:pathLst>
            </a:custGeom>
            <a:solidFill>
              <a:srgbClr val="052896"/>
            </a:solidFill>
          </p:spPr>
        </p:sp>
      </p:grpSp>
      <p:grpSp>
        <p:nvGrpSpPr>
          <p:cNvPr id="15" name="Group 15"/>
          <p:cNvGrpSpPr/>
          <p:nvPr/>
        </p:nvGrpSpPr>
        <p:grpSpPr>
          <a:xfrm>
            <a:off x="-380763" y="8913967"/>
            <a:ext cx="3482691" cy="1574467"/>
            <a:chOff x="0" y="0"/>
            <a:chExt cx="4643588" cy="2099289"/>
          </a:xfrm>
        </p:grpSpPr>
        <p:sp>
          <p:nvSpPr>
            <p:cNvPr id="16" name="Freeform 16"/>
            <p:cNvSpPr/>
            <p:nvPr/>
          </p:nvSpPr>
          <p:spPr>
            <a:xfrm>
              <a:off x="0" y="0"/>
              <a:ext cx="4643628" cy="2099310"/>
            </a:xfrm>
            <a:custGeom>
              <a:avLst/>
              <a:gdLst/>
              <a:ahLst/>
              <a:cxnLst/>
              <a:rect l="l" t="t" r="r" b="b"/>
              <a:pathLst>
                <a:path w="4643628" h="2099310">
                  <a:moveTo>
                    <a:pt x="4643628" y="2099310"/>
                  </a:moveTo>
                  <a:lnTo>
                    <a:pt x="0" y="2099310"/>
                  </a:lnTo>
                  <a:lnTo>
                    <a:pt x="0" y="0"/>
                  </a:lnTo>
                  <a:lnTo>
                    <a:pt x="4643628" y="2099310"/>
                  </a:lnTo>
                  <a:close/>
                </a:path>
              </a:pathLst>
            </a:custGeom>
            <a:solidFill>
              <a:srgbClr val="EA4B33"/>
            </a:solidFill>
          </p:spPr>
        </p:sp>
      </p:grpSp>
      <p:grpSp>
        <p:nvGrpSpPr>
          <p:cNvPr id="17" name="Group 17"/>
          <p:cNvGrpSpPr/>
          <p:nvPr/>
        </p:nvGrpSpPr>
        <p:grpSpPr>
          <a:xfrm rot="-10800000">
            <a:off x="16787025" y="108969"/>
            <a:ext cx="1729316" cy="3867606"/>
            <a:chOff x="0" y="0"/>
            <a:chExt cx="2305755" cy="5156808"/>
          </a:xfrm>
        </p:grpSpPr>
        <p:sp>
          <p:nvSpPr>
            <p:cNvPr id="18" name="Freeform 18"/>
            <p:cNvSpPr/>
            <p:nvPr/>
          </p:nvSpPr>
          <p:spPr>
            <a:xfrm>
              <a:off x="0" y="0"/>
              <a:ext cx="2305812" cy="5156835"/>
            </a:xfrm>
            <a:custGeom>
              <a:avLst/>
              <a:gdLst/>
              <a:ahLst/>
              <a:cxnLst/>
              <a:rect l="l" t="t" r="r" b="b"/>
              <a:pathLst>
                <a:path w="2305812" h="5156835">
                  <a:moveTo>
                    <a:pt x="2305812" y="5156835"/>
                  </a:moveTo>
                  <a:lnTo>
                    <a:pt x="0" y="5156835"/>
                  </a:lnTo>
                  <a:lnTo>
                    <a:pt x="0" y="0"/>
                  </a:lnTo>
                  <a:lnTo>
                    <a:pt x="2305812" y="5156835"/>
                  </a:lnTo>
                  <a:close/>
                </a:path>
              </a:pathLst>
            </a:custGeom>
            <a:solidFill>
              <a:srgbClr val="052896"/>
            </a:solidFill>
          </p:spPr>
        </p:sp>
      </p:grpSp>
      <p:grpSp>
        <p:nvGrpSpPr>
          <p:cNvPr id="19" name="Group 19"/>
          <p:cNvGrpSpPr/>
          <p:nvPr/>
        </p:nvGrpSpPr>
        <p:grpSpPr>
          <a:xfrm rot="-10800000">
            <a:off x="14817339" y="-240323"/>
            <a:ext cx="3482691" cy="1574467"/>
            <a:chOff x="0" y="0"/>
            <a:chExt cx="4643588" cy="2099289"/>
          </a:xfrm>
        </p:grpSpPr>
        <p:sp>
          <p:nvSpPr>
            <p:cNvPr id="20" name="Freeform 20"/>
            <p:cNvSpPr/>
            <p:nvPr/>
          </p:nvSpPr>
          <p:spPr>
            <a:xfrm>
              <a:off x="0" y="0"/>
              <a:ext cx="4643628" cy="2099310"/>
            </a:xfrm>
            <a:custGeom>
              <a:avLst/>
              <a:gdLst/>
              <a:ahLst/>
              <a:cxnLst/>
              <a:rect l="l" t="t" r="r" b="b"/>
              <a:pathLst>
                <a:path w="4643628" h="2099310">
                  <a:moveTo>
                    <a:pt x="4643628" y="2099310"/>
                  </a:moveTo>
                  <a:lnTo>
                    <a:pt x="0" y="2099310"/>
                  </a:lnTo>
                  <a:lnTo>
                    <a:pt x="0" y="0"/>
                  </a:lnTo>
                  <a:lnTo>
                    <a:pt x="4643628" y="2099310"/>
                  </a:lnTo>
                  <a:close/>
                </a:path>
              </a:pathLst>
            </a:custGeom>
            <a:solidFill>
              <a:srgbClr val="EA4B33"/>
            </a:solidFill>
          </p:spPr>
        </p:sp>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a:off x="10538209" y="5685128"/>
            <a:ext cx="5274884" cy="3960297"/>
          </a:xfrm>
          <a:prstGeom prst="rect">
            <a:avLst/>
          </a:prstGeom>
        </p:spPr>
      </p:pic>
      <p:pic>
        <p:nvPicPr>
          <p:cNvPr id="3" name="Picture 3"/>
          <p:cNvPicPr>
            <a:picLocks noChangeAspect="1"/>
          </p:cNvPicPr>
          <p:nvPr/>
        </p:nvPicPr>
        <p:blipFill>
          <a:blip r:embed="rId4"/>
          <a:srcRect b="1338"/>
          <a:stretch>
            <a:fillRect/>
          </a:stretch>
        </p:blipFill>
        <p:spPr>
          <a:xfrm>
            <a:off x="802087" y="5542536"/>
            <a:ext cx="9144000" cy="4245480"/>
          </a:xfrm>
          <a:prstGeom prst="rect">
            <a:avLst/>
          </a:prstGeom>
        </p:spPr>
      </p:pic>
      <p:pic>
        <p:nvPicPr>
          <p:cNvPr id="4" name="Picture 4"/>
          <p:cNvPicPr>
            <a:picLocks noChangeAspect="1"/>
          </p:cNvPicPr>
          <p:nvPr/>
        </p:nvPicPr>
        <p:blipFill>
          <a:blip r:embed="rId5"/>
          <a:srcRect t="13095" r="1174" b="5448"/>
          <a:stretch>
            <a:fillRect/>
          </a:stretch>
        </p:blipFill>
        <p:spPr>
          <a:xfrm>
            <a:off x="12837811" y="1322587"/>
            <a:ext cx="4995264" cy="4117297"/>
          </a:xfrm>
          <a:prstGeom prst="rect">
            <a:avLst/>
          </a:prstGeom>
        </p:spPr>
      </p:pic>
      <p:sp>
        <p:nvSpPr>
          <p:cNvPr id="5" name="TextBox 5"/>
          <p:cNvSpPr txBox="1"/>
          <p:nvPr/>
        </p:nvSpPr>
        <p:spPr>
          <a:xfrm>
            <a:off x="1620069" y="480311"/>
            <a:ext cx="13931113" cy="615450"/>
          </a:xfrm>
          <a:prstGeom prst="rect">
            <a:avLst/>
          </a:prstGeom>
        </p:spPr>
        <p:txBody>
          <a:bodyPr lIns="0" tIns="0" rIns="0" bIns="0" rtlCol="0" anchor="t">
            <a:spAutoFit/>
          </a:bodyPr>
          <a:lstStyle/>
          <a:p>
            <a:pPr algn="ctr">
              <a:lnSpc>
                <a:spcPts val="4461"/>
              </a:lnSpc>
            </a:pPr>
            <a:r>
              <a:rPr lang="en-US" sz="5099">
                <a:solidFill>
                  <a:srgbClr val="191919"/>
                </a:solidFill>
                <a:latin typeface="Tex Gyre Termes Bold"/>
              </a:rPr>
              <a:t>XÂY DỰNG THƯƠNG HIỆU</a:t>
            </a:r>
          </a:p>
        </p:txBody>
      </p:sp>
      <p:grpSp>
        <p:nvGrpSpPr>
          <p:cNvPr id="6" name="Group 6"/>
          <p:cNvGrpSpPr/>
          <p:nvPr/>
        </p:nvGrpSpPr>
        <p:grpSpPr>
          <a:xfrm rot="5339049">
            <a:off x="1084171" y="-1265651"/>
            <a:ext cx="1729316" cy="3867606"/>
            <a:chOff x="0" y="0"/>
            <a:chExt cx="2305755" cy="5156808"/>
          </a:xfrm>
        </p:grpSpPr>
        <p:sp>
          <p:nvSpPr>
            <p:cNvPr id="7" name="Freeform 7"/>
            <p:cNvSpPr/>
            <p:nvPr/>
          </p:nvSpPr>
          <p:spPr>
            <a:xfrm>
              <a:off x="0" y="0"/>
              <a:ext cx="2305812" cy="5156835"/>
            </a:xfrm>
            <a:custGeom>
              <a:avLst/>
              <a:gdLst/>
              <a:ahLst/>
              <a:cxnLst/>
              <a:rect l="l" t="t" r="r" b="b"/>
              <a:pathLst>
                <a:path w="2305812" h="5156835">
                  <a:moveTo>
                    <a:pt x="2305812" y="5156835"/>
                  </a:moveTo>
                  <a:lnTo>
                    <a:pt x="0" y="5156835"/>
                  </a:lnTo>
                  <a:lnTo>
                    <a:pt x="0" y="0"/>
                  </a:lnTo>
                  <a:lnTo>
                    <a:pt x="2305812" y="5156835"/>
                  </a:lnTo>
                  <a:close/>
                </a:path>
              </a:pathLst>
            </a:custGeom>
            <a:solidFill>
              <a:srgbClr val="052896"/>
            </a:solidFill>
          </p:spPr>
        </p:sp>
      </p:grpSp>
      <p:grpSp>
        <p:nvGrpSpPr>
          <p:cNvPr id="8" name="Group 8"/>
          <p:cNvGrpSpPr/>
          <p:nvPr/>
        </p:nvGrpSpPr>
        <p:grpSpPr>
          <a:xfrm rot="5339049">
            <a:off x="-1105324" y="737140"/>
            <a:ext cx="3482691" cy="1574467"/>
            <a:chOff x="0" y="0"/>
            <a:chExt cx="4643588" cy="2099289"/>
          </a:xfrm>
        </p:grpSpPr>
        <p:sp>
          <p:nvSpPr>
            <p:cNvPr id="9" name="Freeform 9"/>
            <p:cNvSpPr/>
            <p:nvPr/>
          </p:nvSpPr>
          <p:spPr>
            <a:xfrm>
              <a:off x="0" y="0"/>
              <a:ext cx="4643628" cy="2099310"/>
            </a:xfrm>
            <a:custGeom>
              <a:avLst/>
              <a:gdLst/>
              <a:ahLst/>
              <a:cxnLst/>
              <a:rect l="l" t="t" r="r" b="b"/>
              <a:pathLst>
                <a:path w="4643628" h="2099310">
                  <a:moveTo>
                    <a:pt x="4643628" y="2099310"/>
                  </a:moveTo>
                  <a:lnTo>
                    <a:pt x="0" y="2099310"/>
                  </a:lnTo>
                  <a:lnTo>
                    <a:pt x="0" y="0"/>
                  </a:lnTo>
                  <a:lnTo>
                    <a:pt x="4643628" y="2099310"/>
                  </a:lnTo>
                  <a:close/>
                </a:path>
              </a:pathLst>
            </a:custGeom>
            <a:solidFill>
              <a:srgbClr val="EA4B33"/>
            </a:solidFill>
          </p:spPr>
        </p:sp>
      </p:grpSp>
      <p:grpSp>
        <p:nvGrpSpPr>
          <p:cNvPr id="10" name="Group 10"/>
          <p:cNvGrpSpPr/>
          <p:nvPr/>
        </p:nvGrpSpPr>
        <p:grpSpPr>
          <a:xfrm rot="-5400000">
            <a:off x="15897863" y="7668523"/>
            <a:ext cx="1618095" cy="3618860"/>
            <a:chOff x="0" y="0"/>
            <a:chExt cx="2305755" cy="5156808"/>
          </a:xfrm>
        </p:grpSpPr>
        <p:sp>
          <p:nvSpPr>
            <p:cNvPr id="11" name="Freeform 11"/>
            <p:cNvSpPr/>
            <p:nvPr/>
          </p:nvSpPr>
          <p:spPr>
            <a:xfrm>
              <a:off x="0" y="0"/>
              <a:ext cx="2305812" cy="5156835"/>
            </a:xfrm>
            <a:custGeom>
              <a:avLst/>
              <a:gdLst/>
              <a:ahLst/>
              <a:cxnLst/>
              <a:rect l="l" t="t" r="r" b="b"/>
              <a:pathLst>
                <a:path w="2305812" h="5156835">
                  <a:moveTo>
                    <a:pt x="2305812" y="5156835"/>
                  </a:moveTo>
                  <a:lnTo>
                    <a:pt x="0" y="5156835"/>
                  </a:lnTo>
                  <a:lnTo>
                    <a:pt x="0" y="0"/>
                  </a:lnTo>
                  <a:lnTo>
                    <a:pt x="2305812" y="5156835"/>
                  </a:lnTo>
                  <a:close/>
                </a:path>
              </a:pathLst>
            </a:custGeom>
            <a:solidFill>
              <a:srgbClr val="052896"/>
            </a:solidFill>
          </p:spPr>
        </p:sp>
      </p:grpSp>
      <p:grpSp>
        <p:nvGrpSpPr>
          <p:cNvPr id="12" name="Group 12"/>
          <p:cNvGrpSpPr/>
          <p:nvPr/>
        </p:nvGrpSpPr>
        <p:grpSpPr>
          <a:xfrm rot="-5400000">
            <a:off x="16281757" y="8052417"/>
            <a:ext cx="3077761" cy="1391405"/>
            <a:chOff x="0" y="0"/>
            <a:chExt cx="4643588" cy="2099289"/>
          </a:xfrm>
        </p:grpSpPr>
        <p:sp>
          <p:nvSpPr>
            <p:cNvPr id="13" name="Freeform 13"/>
            <p:cNvSpPr/>
            <p:nvPr/>
          </p:nvSpPr>
          <p:spPr>
            <a:xfrm>
              <a:off x="0" y="0"/>
              <a:ext cx="4643628" cy="2099310"/>
            </a:xfrm>
            <a:custGeom>
              <a:avLst/>
              <a:gdLst/>
              <a:ahLst/>
              <a:cxnLst/>
              <a:rect l="l" t="t" r="r" b="b"/>
              <a:pathLst>
                <a:path w="4643628" h="2099310">
                  <a:moveTo>
                    <a:pt x="4643628" y="2099310"/>
                  </a:moveTo>
                  <a:lnTo>
                    <a:pt x="0" y="2099310"/>
                  </a:lnTo>
                  <a:lnTo>
                    <a:pt x="0" y="0"/>
                  </a:lnTo>
                  <a:lnTo>
                    <a:pt x="4643628" y="2099310"/>
                  </a:lnTo>
                  <a:close/>
                </a:path>
              </a:pathLst>
            </a:custGeom>
            <a:solidFill>
              <a:srgbClr val="EA4B33"/>
            </a:solidFill>
          </p:spPr>
        </p:sp>
      </p:grpSp>
      <p:grpSp>
        <p:nvGrpSpPr>
          <p:cNvPr id="14" name="Group 14"/>
          <p:cNvGrpSpPr/>
          <p:nvPr/>
        </p:nvGrpSpPr>
        <p:grpSpPr>
          <a:xfrm>
            <a:off x="1573612" y="2287463"/>
            <a:ext cx="9431181" cy="1983879"/>
            <a:chOff x="203200" y="-418"/>
            <a:chExt cx="2483932" cy="522503"/>
          </a:xfrm>
        </p:grpSpPr>
        <p:sp>
          <p:nvSpPr>
            <p:cNvPr id="15" name="Freeform 15"/>
            <p:cNvSpPr/>
            <p:nvPr/>
          </p:nvSpPr>
          <p:spPr>
            <a:xfrm>
              <a:off x="203200" y="-418"/>
              <a:ext cx="2483932" cy="522503"/>
            </a:xfrm>
            <a:custGeom>
              <a:avLst/>
              <a:gdLst/>
              <a:ahLst/>
              <a:cxnLst/>
              <a:rect l="l" t="t" r="r" b="b"/>
              <a:pathLst>
                <a:path w="2483932" h="522503">
                  <a:moveTo>
                    <a:pt x="2483932" y="418"/>
                  </a:moveTo>
                  <a:cubicBezTo>
                    <a:pt x="2390467" y="0"/>
                    <a:pt x="2303922" y="49623"/>
                    <a:pt x="2257069" y="130497"/>
                  </a:cubicBezTo>
                  <a:cubicBezTo>
                    <a:pt x="2210215" y="211371"/>
                    <a:pt x="2210215" y="311132"/>
                    <a:pt x="2257069" y="392006"/>
                  </a:cubicBezTo>
                  <a:cubicBezTo>
                    <a:pt x="2303922" y="472880"/>
                    <a:pt x="2390467" y="522503"/>
                    <a:pt x="2483932" y="522085"/>
                  </a:cubicBezTo>
                  <a:lnTo>
                    <a:pt x="0" y="522085"/>
                  </a:lnTo>
                  <a:cubicBezTo>
                    <a:pt x="93465" y="522503"/>
                    <a:pt x="180009" y="472880"/>
                    <a:pt x="226863" y="392006"/>
                  </a:cubicBezTo>
                  <a:cubicBezTo>
                    <a:pt x="273716" y="311132"/>
                    <a:pt x="273716" y="211371"/>
                    <a:pt x="226863" y="130497"/>
                  </a:cubicBezTo>
                  <a:cubicBezTo>
                    <a:pt x="180009" y="49623"/>
                    <a:pt x="93465" y="0"/>
                    <a:pt x="0" y="418"/>
                  </a:cubicBezTo>
                  <a:close/>
                </a:path>
              </a:pathLst>
            </a:custGeom>
            <a:solidFill>
              <a:srgbClr val="687C86"/>
            </a:solidFill>
          </p:spPr>
        </p:sp>
        <p:sp>
          <p:nvSpPr>
            <p:cNvPr id="16" name="TextBox 16"/>
            <p:cNvSpPr txBox="1"/>
            <p:nvPr/>
          </p:nvSpPr>
          <p:spPr>
            <a:xfrm>
              <a:off x="416361" y="43184"/>
              <a:ext cx="2057609" cy="444500"/>
            </a:xfrm>
            <a:prstGeom prst="rect">
              <a:avLst/>
            </a:prstGeom>
          </p:spPr>
          <p:txBody>
            <a:bodyPr lIns="254000" tIns="254000" rIns="254000" bIns="254000" rtlCol="0" anchor="ctr"/>
            <a:lstStyle/>
            <a:p>
              <a:pPr algn="ctr">
                <a:lnSpc>
                  <a:spcPts val="3915"/>
                </a:lnSpc>
              </a:pPr>
              <a:r>
                <a:rPr lang="en-US" sz="2900" spc="55" dirty="0">
                  <a:solidFill>
                    <a:srgbClr val="FFFFFF"/>
                  </a:solidFill>
                  <a:latin typeface="Tex Gyre Termes Bold"/>
                </a:rPr>
                <a:t>Thương </a:t>
              </a:r>
              <a:r>
                <a:rPr lang="en-US" sz="2900" spc="55" dirty="0" err="1">
                  <a:solidFill>
                    <a:srgbClr val="FFFFFF"/>
                  </a:solidFill>
                  <a:latin typeface="Tex Gyre Termes Bold"/>
                </a:rPr>
                <a:t>hiệu</a:t>
              </a:r>
              <a:r>
                <a:rPr lang="en-US" sz="2900" spc="55" dirty="0">
                  <a:solidFill>
                    <a:srgbClr val="FFFFFF"/>
                  </a:solidFill>
                  <a:latin typeface="Tex Gyre Termes Bold"/>
                </a:rPr>
                <a:t> </a:t>
              </a:r>
              <a:r>
                <a:rPr lang="en-US" sz="2900" spc="55" dirty="0" err="1">
                  <a:solidFill>
                    <a:srgbClr val="FFFFFF"/>
                  </a:solidFill>
                  <a:latin typeface="Tex Gyre Termes"/>
                </a:rPr>
                <a:t>là</a:t>
              </a:r>
              <a:r>
                <a:rPr lang="en-US" sz="2900" spc="55" dirty="0">
                  <a:solidFill>
                    <a:srgbClr val="FFFFFF"/>
                  </a:solidFill>
                  <a:latin typeface="Tex Gyre Termes"/>
                </a:rPr>
                <a:t> </a:t>
              </a:r>
              <a:r>
                <a:rPr lang="en-US" sz="2900" spc="55" dirty="0" err="1">
                  <a:solidFill>
                    <a:srgbClr val="FFFFFF"/>
                  </a:solidFill>
                  <a:latin typeface="Tex Gyre Termes"/>
                </a:rPr>
                <a:t>một</a:t>
              </a:r>
              <a:r>
                <a:rPr lang="en-US" sz="2900" spc="55" dirty="0">
                  <a:solidFill>
                    <a:srgbClr val="FFFFFF"/>
                  </a:solidFill>
                  <a:latin typeface="Tex Gyre Termes"/>
                </a:rPr>
                <a:t> </a:t>
              </a:r>
              <a:r>
                <a:rPr lang="en-US" sz="2900" spc="55" dirty="0" err="1">
                  <a:solidFill>
                    <a:srgbClr val="FFFFFF"/>
                  </a:solidFill>
                  <a:latin typeface="Tex Gyre Termes"/>
                </a:rPr>
                <a:t>cái</a:t>
              </a:r>
              <a:r>
                <a:rPr lang="en-US" sz="2900" spc="55" dirty="0">
                  <a:solidFill>
                    <a:srgbClr val="FFFFFF"/>
                  </a:solidFill>
                  <a:latin typeface="Tex Gyre Termes"/>
                </a:rPr>
                <a:t> </a:t>
              </a:r>
              <a:r>
                <a:rPr lang="en-US" sz="2900" spc="55" dirty="0" err="1">
                  <a:solidFill>
                    <a:srgbClr val="FFFFFF"/>
                  </a:solidFill>
                  <a:latin typeface="Tex Gyre Termes"/>
                </a:rPr>
                <a:t>tên</a:t>
              </a:r>
              <a:r>
                <a:rPr lang="en-US" sz="2900" spc="55" dirty="0">
                  <a:solidFill>
                    <a:srgbClr val="FFFFFF"/>
                  </a:solidFill>
                  <a:latin typeface="Tex Gyre Termes"/>
                </a:rPr>
                <a:t>, </a:t>
              </a:r>
              <a:r>
                <a:rPr lang="en-US" sz="2900" spc="55" dirty="0" err="1">
                  <a:solidFill>
                    <a:srgbClr val="FFFFFF"/>
                  </a:solidFill>
                  <a:latin typeface="Tex Gyre Termes"/>
                </a:rPr>
                <a:t>thuật</a:t>
              </a:r>
              <a:r>
                <a:rPr lang="en-US" sz="2900" spc="55" dirty="0">
                  <a:solidFill>
                    <a:srgbClr val="FFFFFF"/>
                  </a:solidFill>
                  <a:latin typeface="Tex Gyre Termes"/>
                </a:rPr>
                <a:t> </a:t>
              </a:r>
              <a:r>
                <a:rPr lang="en-US" sz="2900" spc="55" dirty="0" err="1">
                  <a:solidFill>
                    <a:srgbClr val="FFFFFF"/>
                  </a:solidFill>
                  <a:latin typeface="Tex Gyre Termes"/>
                </a:rPr>
                <a:t>ngữ</a:t>
              </a:r>
              <a:r>
                <a:rPr lang="en-US" sz="2900" spc="55" dirty="0">
                  <a:solidFill>
                    <a:srgbClr val="FFFFFF"/>
                  </a:solidFill>
                  <a:latin typeface="Tex Gyre Termes"/>
                </a:rPr>
                <a:t>, </a:t>
              </a:r>
              <a:r>
                <a:rPr lang="en-US" sz="2900" spc="55" dirty="0" err="1">
                  <a:solidFill>
                    <a:srgbClr val="FFFFFF"/>
                  </a:solidFill>
                  <a:latin typeface="Tex Gyre Termes"/>
                </a:rPr>
                <a:t>dấu</a:t>
              </a:r>
              <a:r>
                <a:rPr lang="en-US" sz="2900" spc="55" dirty="0">
                  <a:solidFill>
                    <a:srgbClr val="FFFFFF"/>
                  </a:solidFill>
                  <a:latin typeface="Tex Gyre Termes"/>
                </a:rPr>
                <a:t> </a:t>
              </a:r>
              <a:r>
                <a:rPr lang="en-US" sz="2900" spc="55" dirty="0" err="1">
                  <a:solidFill>
                    <a:srgbClr val="FFFFFF"/>
                  </a:solidFill>
                  <a:latin typeface="Tex Gyre Termes"/>
                </a:rPr>
                <a:t>hiệu</a:t>
              </a:r>
              <a:r>
                <a:rPr lang="en-US" sz="2900" spc="55" dirty="0">
                  <a:solidFill>
                    <a:srgbClr val="FFFFFF"/>
                  </a:solidFill>
                  <a:latin typeface="Tex Gyre Termes"/>
                </a:rPr>
                <a:t>, </a:t>
              </a:r>
              <a:r>
                <a:rPr lang="en-US" sz="2900" spc="55" dirty="0" err="1">
                  <a:solidFill>
                    <a:srgbClr val="FFFFFF"/>
                  </a:solidFill>
                  <a:latin typeface="Tex Gyre Termes"/>
                </a:rPr>
                <a:t>biểu</a:t>
              </a:r>
              <a:r>
                <a:rPr lang="en-US" sz="2900" spc="55" dirty="0">
                  <a:solidFill>
                    <a:srgbClr val="FFFFFF"/>
                  </a:solidFill>
                  <a:latin typeface="Tex Gyre Termes"/>
                </a:rPr>
                <a:t> </a:t>
              </a:r>
              <a:r>
                <a:rPr lang="en-US" sz="2900" spc="55" dirty="0" err="1">
                  <a:solidFill>
                    <a:srgbClr val="FFFFFF"/>
                  </a:solidFill>
                  <a:latin typeface="Tex Gyre Termes"/>
                </a:rPr>
                <a:t>tượng</a:t>
              </a:r>
              <a:r>
                <a:rPr lang="en-US" sz="2900" spc="55" dirty="0">
                  <a:solidFill>
                    <a:srgbClr val="FFFFFF"/>
                  </a:solidFill>
                  <a:latin typeface="Tex Gyre Termes"/>
                </a:rPr>
                <a:t>, </a:t>
              </a:r>
              <a:r>
                <a:rPr lang="en-US" sz="2900" spc="55" dirty="0" err="1">
                  <a:solidFill>
                    <a:srgbClr val="FFFFFF"/>
                  </a:solidFill>
                  <a:latin typeface="Tex Gyre Termes"/>
                </a:rPr>
                <a:t>hình</a:t>
              </a:r>
              <a:r>
                <a:rPr lang="en-US" sz="2900" spc="55" dirty="0">
                  <a:solidFill>
                    <a:srgbClr val="FFFFFF"/>
                  </a:solidFill>
                  <a:latin typeface="Tex Gyre Termes"/>
                </a:rPr>
                <a:t> </a:t>
              </a:r>
              <a:r>
                <a:rPr lang="en-US" sz="2900" spc="55" dirty="0" err="1">
                  <a:solidFill>
                    <a:srgbClr val="FFFFFF"/>
                  </a:solidFill>
                  <a:latin typeface="Tex Gyre Termes"/>
                </a:rPr>
                <a:t>vẽ</a:t>
              </a:r>
              <a:r>
                <a:rPr lang="en-US" sz="2900" spc="55" dirty="0">
                  <a:solidFill>
                    <a:srgbClr val="FFFFFF"/>
                  </a:solidFill>
                  <a:latin typeface="Tex Gyre Termes"/>
                </a:rPr>
                <a:t> hay </a:t>
              </a:r>
              <a:r>
                <a:rPr lang="en-US" sz="2900" spc="55" dirty="0" err="1">
                  <a:solidFill>
                    <a:srgbClr val="FFFFFF"/>
                  </a:solidFill>
                  <a:latin typeface="Tex Gyre Termes"/>
                </a:rPr>
                <a:t>sự</a:t>
              </a:r>
              <a:r>
                <a:rPr lang="en-US" sz="2900" spc="55" dirty="0">
                  <a:solidFill>
                    <a:srgbClr val="FFFFFF"/>
                  </a:solidFill>
                  <a:latin typeface="Tex Gyre Termes"/>
                </a:rPr>
                <a:t> </a:t>
              </a:r>
              <a:r>
                <a:rPr lang="en-US" sz="2900" spc="55" dirty="0" err="1">
                  <a:solidFill>
                    <a:srgbClr val="FFFFFF"/>
                  </a:solidFill>
                  <a:latin typeface="Tex Gyre Termes"/>
                </a:rPr>
                <a:t>kết</a:t>
              </a:r>
              <a:r>
                <a:rPr lang="en-US" sz="2900" spc="55" dirty="0">
                  <a:solidFill>
                    <a:srgbClr val="FFFFFF"/>
                  </a:solidFill>
                  <a:latin typeface="Tex Gyre Termes"/>
                </a:rPr>
                <a:t> </a:t>
              </a:r>
              <a:r>
                <a:rPr lang="en-US" sz="2900" spc="55" dirty="0" err="1">
                  <a:solidFill>
                    <a:srgbClr val="FFFFFF"/>
                  </a:solidFill>
                  <a:latin typeface="Tex Gyre Termes"/>
                </a:rPr>
                <a:t>hợp</a:t>
              </a:r>
              <a:r>
                <a:rPr lang="en-US" sz="2900" spc="55" dirty="0">
                  <a:solidFill>
                    <a:srgbClr val="FFFFFF"/>
                  </a:solidFill>
                  <a:latin typeface="Tex Gyre Termes"/>
                </a:rPr>
                <a:t> </a:t>
              </a:r>
              <a:r>
                <a:rPr lang="en-US" sz="2900" spc="55" dirty="0" err="1">
                  <a:solidFill>
                    <a:srgbClr val="FFFFFF"/>
                  </a:solidFill>
                  <a:latin typeface="Tex Gyre Termes"/>
                </a:rPr>
                <a:t>giữ</a:t>
              </a:r>
              <a:r>
                <a:rPr lang="en-US" sz="2900" spc="55" dirty="0">
                  <a:solidFill>
                    <a:srgbClr val="FFFFFF"/>
                  </a:solidFill>
                  <a:latin typeface="Tex Gyre Termes"/>
                </a:rPr>
                <a:t> </a:t>
              </a:r>
              <a:r>
                <a:rPr lang="en-US" sz="2900" spc="55" dirty="0" err="1">
                  <a:solidFill>
                    <a:srgbClr val="FFFFFF"/>
                  </a:solidFill>
                  <a:latin typeface="Tex Gyre Termes"/>
                </a:rPr>
                <a:t>các</a:t>
              </a:r>
              <a:r>
                <a:rPr lang="en-US" sz="2900" spc="55" dirty="0">
                  <a:solidFill>
                    <a:srgbClr val="FFFFFF"/>
                  </a:solidFill>
                  <a:latin typeface="Tex Gyre Termes"/>
                </a:rPr>
                <a:t> </a:t>
              </a:r>
              <a:r>
                <a:rPr lang="en-US" sz="2900" spc="55" dirty="0" err="1">
                  <a:solidFill>
                    <a:srgbClr val="FFFFFF"/>
                  </a:solidFill>
                  <a:latin typeface="Tex Gyre Termes"/>
                </a:rPr>
                <a:t>yếu</a:t>
              </a:r>
              <a:r>
                <a:rPr lang="en-US" sz="2900" spc="55" dirty="0">
                  <a:solidFill>
                    <a:srgbClr val="FFFFFF"/>
                  </a:solidFill>
                  <a:latin typeface="Tex Gyre Termes"/>
                </a:rPr>
                <a:t> </a:t>
              </a:r>
              <a:r>
                <a:rPr lang="en-US" sz="2900" spc="55" dirty="0" err="1">
                  <a:solidFill>
                    <a:srgbClr val="FFFFFF"/>
                  </a:solidFill>
                  <a:latin typeface="Tex Gyre Termes"/>
                </a:rPr>
                <a:t>tố</a:t>
              </a:r>
              <a:r>
                <a:rPr lang="en-US" sz="2900" spc="55" dirty="0">
                  <a:solidFill>
                    <a:srgbClr val="FFFFFF"/>
                  </a:solidFill>
                  <a:latin typeface="Tex Gyre Termes"/>
                </a:rPr>
                <a:t> </a:t>
              </a:r>
              <a:r>
                <a:rPr lang="en-US" sz="2900" spc="55" dirty="0" err="1">
                  <a:solidFill>
                    <a:srgbClr val="FFFFFF"/>
                  </a:solidFill>
                  <a:latin typeface="Tex Gyre Termes"/>
                </a:rPr>
                <a:t>đó</a:t>
              </a:r>
              <a:r>
                <a:rPr lang="en-US" sz="2900" spc="55" dirty="0">
                  <a:solidFill>
                    <a:srgbClr val="FFFFFF"/>
                  </a:solidFill>
                  <a:latin typeface="Tex Gyre Termes"/>
                </a:rPr>
                <a:t> </a:t>
              </a:r>
              <a:r>
                <a:rPr lang="en-US" sz="2900" spc="55" dirty="0" err="1">
                  <a:solidFill>
                    <a:srgbClr val="FFFFFF"/>
                  </a:solidFill>
                  <a:latin typeface="Tex Gyre Termes"/>
                </a:rPr>
                <a:t>để</a:t>
              </a:r>
              <a:r>
                <a:rPr lang="en-US" sz="2900" spc="55" dirty="0">
                  <a:solidFill>
                    <a:srgbClr val="FFFFFF"/>
                  </a:solidFill>
                  <a:latin typeface="Tex Gyre Termes"/>
                </a:rPr>
                <a:t> </a:t>
              </a:r>
              <a:r>
                <a:rPr lang="en-US" sz="2900" spc="55" dirty="0" err="1">
                  <a:solidFill>
                    <a:srgbClr val="FFFFFF"/>
                  </a:solidFill>
                  <a:latin typeface="Tex Gyre Termes"/>
                </a:rPr>
                <a:t>xác</a:t>
              </a:r>
              <a:r>
                <a:rPr lang="en-US" sz="2900" spc="55" dirty="0">
                  <a:solidFill>
                    <a:srgbClr val="FFFFFF"/>
                  </a:solidFill>
                  <a:latin typeface="Tex Gyre Termes"/>
                </a:rPr>
                <a:t> </a:t>
              </a:r>
              <a:r>
                <a:rPr lang="en-US" sz="2900" spc="55" dirty="0" err="1">
                  <a:solidFill>
                    <a:srgbClr val="FFFFFF"/>
                  </a:solidFill>
                  <a:latin typeface="Tex Gyre Termes"/>
                </a:rPr>
                <a:t>định</a:t>
              </a:r>
              <a:r>
                <a:rPr lang="en-US" sz="2900" spc="55" dirty="0">
                  <a:solidFill>
                    <a:srgbClr val="FFFFFF"/>
                  </a:solidFill>
                  <a:latin typeface="Tex Gyre Termes"/>
                </a:rPr>
                <a:t> </a:t>
              </a:r>
              <a:r>
                <a:rPr lang="en-US" sz="2900" spc="55" dirty="0" err="1">
                  <a:solidFill>
                    <a:srgbClr val="FFFFFF"/>
                  </a:solidFill>
                  <a:latin typeface="Tex Gyre Termes"/>
                </a:rPr>
                <a:t>được</a:t>
              </a:r>
              <a:r>
                <a:rPr lang="en-US" sz="2900" spc="55" dirty="0">
                  <a:solidFill>
                    <a:srgbClr val="FFFFFF"/>
                  </a:solidFill>
                  <a:latin typeface="Tex Gyre Termes"/>
                </a:rPr>
                <a:t> </a:t>
              </a:r>
              <a:r>
                <a:rPr lang="en-US" sz="2900" spc="55" dirty="0" err="1">
                  <a:solidFill>
                    <a:srgbClr val="FFFFFF"/>
                  </a:solidFill>
                  <a:latin typeface="Tex Gyre Termes"/>
                </a:rPr>
                <a:t>nhà</a:t>
              </a:r>
              <a:r>
                <a:rPr lang="en-US" sz="2900" spc="55" dirty="0">
                  <a:solidFill>
                    <a:srgbClr val="FFFFFF"/>
                  </a:solidFill>
                  <a:latin typeface="Tex Gyre Termes"/>
                </a:rPr>
                <a:t> </a:t>
              </a:r>
              <a:r>
                <a:rPr lang="en-US" sz="2900" spc="55" dirty="0" err="1">
                  <a:solidFill>
                    <a:srgbClr val="FFFFFF"/>
                  </a:solidFill>
                  <a:latin typeface="Tex Gyre Termes"/>
                </a:rPr>
                <a:t>sản</a:t>
              </a:r>
              <a:r>
                <a:rPr lang="en-US" sz="2900" spc="55" dirty="0">
                  <a:solidFill>
                    <a:srgbClr val="FFFFFF"/>
                  </a:solidFill>
                  <a:latin typeface="Tex Gyre Termes"/>
                </a:rPr>
                <a:t> </a:t>
              </a:r>
              <a:r>
                <a:rPr lang="en-US" sz="2900" spc="55" dirty="0" err="1">
                  <a:solidFill>
                    <a:srgbClr val="FFFFFF"/>
                  </a:solidFill>
                  <a:latin typeface="Tex Gyre Termes"/>
                </a:rPr>
                <a:t>xuất</a:t>
              </a:r>
              <a:r>
                <a:rPr lang="en-US" sz="2900" spc="55" dirty="0">
                  <a:solidFill>
                    <a:srgbClr val="FFFFFF"/>
                  </a:solidFill>
                  <a:latin typeface="Tex Gyre Termes"/>
                </a:rPr>
                <a:t> </a:t>
              </a:r>
              <a:r>
                <a:rPr lang="en-US" sz="2900" spc="55" dirty="0" err="1">
                  <a:solidFill>
                    <a:srgbClr val="FFFFFF"/>
                  </a:solidFill>
                  <a:latin typeface="Tex Gyre Termes"/>
                </a:rPr>
                <a:t>hoặc</a:t>
              </a:r>
              <a:r>
                <a:rPr lang="en-US" sz="2900" spc="55" dirty="0">
                  <a:solidFill>
                    <a:srgbClr val="FFFFFF"/>
                  </a:solidFill>
                  <a:latin typeface="Tex Gyre Termes"/>
                </a:rPr>
                <a:t> </a:t>
              </a:r>
              <a:r>
                <a:rPr lang="en-US" sz="2900" spc="55" dirty="0" err="1">
                  <a:solidFill>
                    <a:srgbClr val="FFFFFF"/>
                  </a:solidFill>
                  <a:latin typeface="Tex Gyre Termes"/>
                </a:rPr>
                <a:t>người</a:t>
              </a:r>
              <a:r>
                <a:rPr lang="en-US" sz="2900" spc="55" dirty="0">
                  <a:solidFill>
                    <a:srgbClr val="FFFFFF"/>
                  </a:solidFill>
                  <a:latin typeface="Tex Gyre Termes"/>
                </a:rPr>
                <a:t> </a:t>
              </a:r>
              <a:r>
                <a:rPr lang="en-US" sz="2900" spc="55" dirty="0" err="1">
                  <a:solidFill>
                    <a:srgbClr val="FFFFFF"/>
                  </a:solidFill>
                  <a:latin typeface="Tex Gyre Termes"/>
                </a:rPr>
                <a:t>bán</a:t>
              </a:r>
              <a:r>
                <a:rPr lang="en-US" sz="2900" spc="55" dirty="0">
                  <a:solidFill>
                    <a:srgbClr val="FFFFFF"/>
                  </a:solidFill>
                  <a:latin typeface="Tex Gyre Termes"/>
                </a:rPr>
                <a:t> </a:t>
              </a:r>
              <a:r>
                <a:rPr lang="en-US" sz="2900" spc="55" dirty="0" err="1">
                  <a:solidFill>
                    <a:srgbClr val="FFFFFF"/>
                  </a:solidFill>
                  <a:latin typeface="Tex Gyre Termes"/>
                </a:rPr>
                <a:t>một</a:t>
              </a:r>
              <a:r>
                <a:rPr lang="en-US" sz="2900" spc="55" dirty="0">
                  <a:solidFill>
                    <a:srgbClr val="FFFFFF"/>
                  </a:solidFill>
                  <a:latin typeface="Tex Gyre Termes"/>
                </a:rPr>
                <a:t> </a:t>
              </a:r>
              <a:r>
                <a:rPr lang="en-US" sz="2900" spc="55" dirty="0" err="1">
                  <a:solidFill>
                    <a:srgbClr val="FFFFFF"/>
                  </a:solidFill>
                  <a:latin typeface="Tex Gyre Termes"/>
                </a:rPr>
                <a:t>sản</a:t>
              </a:r>
              <a:r>
                <a:rPr lang="en-US" sz="2900" spc="55" dirty="0">
                  <a:solidFill>
                    <a:srgbClr val="FFFFFF"/>
                  </a:solidFill>
                  <a:latin typeface="Tex Gyre Termes"/>
                </a:rPr>
                <a:t> </a:t>
              </a:r>
              <a:r>
                <a:rPr lang="en-US" sz="2900" spc="55" dirty="0" err="1">
                  <a:solidFill>
                    <a:srgbClr val="FFFFFF"/>
                  </a:solidFill>
                  <a:latin typeface="Tex Gyre Termes"/>
                </a:rPr>
                <a:t>phẩm</a:t>
              </a:r>
              <a:r>
                <a:rPr lang="en-US" sz="2900" spc="55" dirty="0">
                  <a:solidFill>
                    <a:srgbClr val="FFFFFF"/>
                  </a:solidFill>
                  <a:latin typeface="Tex Gyre Termes"/>
                </a:rPr>
                <a:t> </a:t>
              </a:r>
              <a:r>
                <a:rPr lang="en-US" sz="2900" spc="55" dirty="0" err="1">
                  <a:solidFill>
                    <a:srgbClr val="FFFFFF"/>
                  </a:solidFill>
                  <a:latin typeface="Tex Gyre Termes"/>
                </a:rPr>
                <a:t>hoặc</a:t>
              </a:r>
              <a:r>
                <a:rPr lang="en-US" sz="2900" spc="55" dirty="0">
                  <a:solidFill>
                    <a:srgbClr val="FFFFFF"/>
                  </a:solidFill>
                  <a:latin typeface="Tex Gyre Termes"/>
                </a:rPr>
                <a:t> </a:t>
              </a:r>
              <a:r>
                <a:rPr lang="en-US" sz="2900" spc="55" dirty="0" err="1">
                  <a:solidFill>
                    <a:srgbClr val="FFFFFF"/>
                  </a:solidFill>
                  <a:latin typeface="Tex Gyre Termes"/>
                </a:rPr>
                <a:t>dịch</a:t>
              </a:r>
              <a:r>
                <a:rPr lang="en-US" sz="2900" spc="55" dirty="0">
                  <a:solidFill>
                    <a:srgbClr val="FFFFFF"/>
                  </a:solidFill>
                  <a:latin typeface="Tex Gyre Termes"/>
                </a:rPr>
                <a:t> </a:t>
              </a:r>
              <a:r>
                <a:rPr lang="en-US" sz="2900" spc="55" dirty="0" err="1">
                  <a:solidFill>
                    <a:srgbClr val="FFFFFF"/>
                  </a:solidFill>
                  <a:latin typeface="Tex Gyre Termes"/>
                </a:rPr>
                <a:t>vụ</a:t>
              </a:r>
              <a:r>
                <a:rPr lang="en-US" sz="2900" spc="55" dirty="0">
                  <a:solidFill>
                    <a:srgbClr val="FFFFFF"/>
                  </a:solidFill>
                  <a:latin typeface="Tex Gyre Termes"/>
                </a:rPr>
                <a:t>.</a:t>
              </a:r>
            </a:p>
          </p:txBody>
        </p:sp>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339824" y="560155"/>
            <a:ext cx="13931113" cy="638630"/>
          </a:xfrm>
          <a:prstGeom prst="rect">
            <a:avLst/>
          </a:prstGeom>
        </p:spPr>
        <p:txBody>
          <a:bodyPr lIns="0" tIns="0" rIns="0" bIns="0" rtlCol="0" anchor="t">
            <a:spAutoFit/>
          </a:bodyPr>
          <a:lstStyle/>
          <a:p>
            <a:pPr algn="ctr">
              <a:lnSpc>
                <a:spcPts val="4548"/>
              </a:lnSpc>
            </a:pPr>
            <a:r>
              <a:rPr lang="en-US" sz="5199">
                <a:solidFill>
                  <a:srgbClr val="191919"/>
                </a:solidFill>
                <a:latin typeface="Tex Gyre Termes Bold"/>
              </a:rPr>
              <a:t>ĐÓNG GÓI</a:t>
            </a:r>
          </a:p>
        </p:txBody>
      </p:sp>
      <p:grpSp>
        <p:nvGrpSpPr>
          <p:cNvPr id="3" name="Group 3"/>
          <p:cNvGrpSpPr/>
          <p:nvPr/>
        </p:nvGrpSpPr>
        <p:grpSpPr>
          <a:xfrm>
            <a:off x="-389492" y="6413246"/>
            <a:ext cx="1729316" cy="3867606"/>
            <a:chOff x="0" y="0"/>
            <a:chExt cx="2305755" cy="5156808"/>
          </a:xfrm>
        </p:grpSpPr>
        <p:sp>
          <p:nvSpPr>
            <p:cNvPr id="4" name="Freeform 4"/>
            <p:cNvSpPr/>
            <p:nvPr/>
          </p:nvSpPr>
          <p:spPr>
            <a:xfrm>
              <a:off x="0" y="0"/>
              <a:ext cx="2305812" cy="5156835"/>
            </a:xfrm>
            <a:custGeom>
              <a:avLst/>
              <a:gdLst/>
              <a:ahLst/>
              <a:cxnLst/>
              <a:rect l="l" t="t" r="r" b="b"/>
              <a:pathLst>
                <a:path w="2305812" h="5156835">
                  <a:moveTo>
                    <a:pt x="2305812" y="5156835"/>
                  </a:moveTo>
                  <a:lnTo>
                    <a:pt x="0" y="5156835"/>
                  </a:lnTo>
                  <a:lnTo>
                    <a:pt x="0" y="0"/>
                  </a:lnTo>
                  <a:lnTo>
                    <a:pt x="2305812" y="5156835"/>
                  </a:lnTo>
                  <a:close/>
                </a:path>
              </a:pathLst>
            </a:custGeom>
            <a:solidFill>
              <a:srgbClr val="052896"/>
            </a:solidFill>
          </p:spPr>
        </p:sp>
      </p:grpSp>
      <p:grpSp>
        <p:nvGrpSpPr>
          <p:cNvPr id="5" name="Group 5"/>
          <p:cNvGrpSpPr/>
          <p:nvPr/>
        </p:nvGrpSpPr>
        <p:grpSpPr>
          <a:xfrm>
            <a:off x="-712645" y="8712533"/>
            <a:ext cx="3482691" cy="1574467"/>
            <a:chOff x="0" y="0"/>
            <a:chExt cx="4643588" cy="2099289"/>
          </a:xfrm>
        </p:grpSpPr>
        <p:sp>
          <p:nvSpPr>
            <p:cNvPr id="6" name="Freeform 6"/>
            <p:cNvSpPr/>
            <p:nvPr/>
          </p:nvSpPr>
          <p:spPr>
            <a:xfrm>
              <a:off x="0" y="0"/>
              <a:ext cx="4643628" cy="2099310"/>
            </a:xfrm>
            <a:custGeom>
              <a:avLst/>
              <a:gdLst/>
              <a:ahLst/>
              <a:cxnLst/>
              <a:rect l="l" t="t" r="r" b="b"/>
              <a:pathLst>
                <a:path w="4643628" h="2099310">
                  <a:moveTo>
                    <a:pt x="4643628" y="2099310"/>
                  </a:moveTo>
                  <a:lnTo>
                    <a:pt x="0" y="2099310"/>
                  </a:lnTo>
                  <a:lnTo>
                    <a:pt x="0" y="0"/>
                  </a:lnTo>
                  <a:lnTo>
                    <a:pt x="4643628" y="2099310"/>
                  </a:lnTo>
                  <a:close/>
                </a:path>
              </a:pathLst>
            </a:custGeom>
            <a:solidFill>
              <a:srgbClr val="EA4B33"/>
            </a:solidFill>
          </p:spPr>
        </p:sp>
      </p:grpSp>
      <p:pic>
        <p:nvPicPr>
          <p:cNvPr id="7" name="Picture 7"/>
          <p:cNvPicPr>
            <a:picLocks noChangeAspect="1"/>
          </p:cNvPicPr>
          <p:nvPr/>
        </p:nvPicPr>
        <p:blipFill>
          <a:blip r:embed="rId3"/>
          <a:srcRect l="5051" r="12615"/>
          <a:stretch>
            <a:fillRect/>
          </a:stretch>
        </p:blipFill>
        <p:spPr>
          <a:xfrm>
            <a:off x="8305381" y="3450192"/>
            <a:ext cx="10487403" cy="7165043"/>
          </a:xfrm>
          <a:prstGeom prst="rect">
            <a:avLst/>
          </a:prstGeom>
        </p:spPr>
      </p:pic>
      <p:grpSp>
        <p:nvGrpSpPr>
          <p:cNvPr id="8" name="Group 8"/>
          <p:cNvGrpSpPr/>
          <p:nvPr/>
        </p:nvGrpSpPr>
        <p:grpSpPr>
          <a:xfrm rot="-10800000">
            <a:off x="16853111" y="0"/>
            <a:ext cx="1729316" cy="3867606"/>
            <a:chOff x="0" y="0"/>
            <a:chExt cx="2305755" cy="5156808"/>
          </a:xfrm>
        </p:grpSpPr>
        <p:sp>
          <p:nvSpPr>
            <p:cNvPr id="9" name="Freeform 9"/>
            <p:cNvSpPr/>
            <p:nvPr/>
          </p:nvSpPr>
          <p:spPr>
            <a:xfrm>
              <a:off x="0" y="0"/>
              <a:ext cx="2305812" cy="5156835"/>
            </a:xfrm>
            <a:custGeom>
              <a:avLst/>
              <a:gdLst/>
              <a:ahLst/>
              <a:cxnLst/>
              <a:rect l="l" t="t" r="r" b="b"/>
              <a:pathLst>
                <a:path w="2305812" h="5156835">
                  <a:moveTo>
                    <a:pt x="2305812" y="5156835"/>
                  </a:moveTo>
                  <a:lnTo>
                    <a:pt x="0" y="5156835"/>
                  </a:lnTo>
                  <a:lnTo>
                    <a:pt x="0" y="0"/>
                  </a:lnTo>
                  <a:lnTo>
                    <a:pt x="2305812" y="5156835"/>
                  </a:lnTo>
                  <a:close/>
                </a:path>
              </a:pathLst>
            </a:custGeom>
            <a:solidFill>
              <a:srgbClr val="052896"/>
            </a:solidFill>
          </p:spPr>
        </p:sp>
      </p:grpSp>
      <p:grpSp>
        <p:nvGrpSpPr>
          <p:cNvPr id="10" name="Group 10"/>
          <p:cNvGrpSpPr/>
          <p:nvPr/>
        </p:nvGrpSpPr>
        <p:grpSpPr>
          <a:xfrm rot="-10800000">
            <a:off x="15099736" y="-375682"/>
            <a:ext cx="3482691" cy="1574467"/>
            <a:chOff x="0" y="0"/>
            <a:chExt cx="4643588" cy="2099289"/>
          </a:xfrm>
        </p:grpSpPr>
        <p:sp>
          <p:nvSpPr>
            <p:cNvPr id="11" name="Freeform 11"/>
            <p:cNvSpPr/>
            <p:nvPr/>
          </p:nvSpPr>
          <p:spPr>
            <a:xfrm>
              <a:off x="0" y="0"/>
              <a:ext cx="4643628" cy="2099310"/>
            </a:xfrm>
            <a:custGeom>
              <a:avLst/>
              <a:gdLst/>
              <a:ahLst/>
              <a:cxnLst/>
              <a:rect l="l" t="t" r="r" b="b"/>
              <a:pathLst>
                <a:path w="4643628" h="2099310">
                  <a:moveTo>
                    <a:pt x="4643628" y="2099310"/>
                  </a:moveTo>
                  <a:lnTo>
                    <a:pt x="0" y="2099310"/>
                  </a:lnTo>
                  <a:lnTo>
                    <a:pt x="0" y="0"/>
                  </a:lnTo>
                  <a:lnTo>
                    <a:pt x="4643628" y="2099310"/>
                  </a:lnTo>
                  <a:close/>
                </a:path>
              </a:pathLst>
            </a:custGeom>
            <a:solidFill>
              <a:srgbClr val="EA4B33"/>
            </a:solidFill>
          </p:spPr>
        </p:sp>
      </p:grpSp>
      <p:grpSp>
        <p:nvGrpSpPr>
          <p:cNvPr id="12" name="Group 12"/>
          <p:cNvGrpSpPr/>
          <p:nvPr/>
        </p:nvGrpSpPr>
        <p:grpSpPr>
          <a:xfrm>
            <a:off x="621547" y="1933803"/>
            <a:ext cx="7683834" cy="5098910"/>
            <a:chOff x="0" y="0"/>
            <a:chExt cx="812800" cy="539365"/>
          </a:xfrm>
        </p:grpSpPr>
        <p:sp>
          <p:nvSpPr>
            <p:cNvPr id="13" name="Freeform 13"/>
            <p:cNvSpPr/>
            <p:nvPr/>
          </p:nvSpPr>
          <p:spPr>
            <a:xfrm>
              <a:off x="0" y="0"/>
              <a:ext cx="812800" cy="539365"/>
            </a:xfrm>
            <a:custGeom>
              <a:avLst/>
              <a:gdLst/>
              <a:ahLst/>
              <a:cxnLst/>
              <a:rect l="l" t="t" r="r" b="b"/>
              <a:pathLst>
                <a:path w="812800" h="539365">
                  <a:moveTo>
                    <a:pt x="812800" y="0"/>
                  </a:moveTo>
                  <a:lnTo>
                    <a:pt x="0" y="0"/>
                  </a:lnTo>
                  <a:lnTo>
                    <a:pt x="101600" y="269683"/>
                  </a:lnTo>
                  <a:lnTo>
                    <a:pt x="0" y="539365"/>
                  </a:lnTo>
                  <a:lnTo>
                    <a:pt x="812800" y="539365"/>
                  </a:lnTo>
                  <a:lnTo>
                    <a:pt x="711200" y="269683"/>
                  </a:lnTo>
                  <a:lnTo>
                    <a:pt x="812800" y="0"/>
                  </a:lnTo>
                  <a:close/>
                </a:path>
              </a:pathLst>
            </a:custGeom>
            <a:solidFill>
              <a:srgbClr val="687C86"/>
            </a:solidFill>
          </p:spPr>
        </p:sp>
        <p:sp>
          <p:nvSpPr>
            <p:cNvPr id="14" name="TextBox 14"/>
            <p:cNvSpPr txBox="1"/>
            <p:nvPr/>
          </p:nvSpPr>
          <p:spPr>
            <a:xfrm>
              <a:off x="94121" y="4945"/>
              <a:ext cx="635000" cy="482600"/>
            </a:xfrm>
            <a:prstGeom prst="rect">
              <a:avLst/>
            </a:prstGeom>
          </p:spPr>
          <p:txBody>
            <a:bodyPr lIns="63500" tIns="63500" rIns="63500" bIns="63500" rtlCol="0" anchor="ctr"/>
            <a:lstStyle/>
            <a:p>
              <a:pPr>
                <a:lnSpc>
                  <a:spcPts val="3952"/>
                </a:lnSpc>
              </a:pPr>
              <a:r>
                <a:rPr lang="en-US" sz="2600" spc="49" dirty="0" err="1">
                  <a:solidFill>
                    <a:srgbClr val="FFFFFF"/>
                  </a:solidFill>
                  <a:latin typeface="Tex Gyre Termes Bold Italics"/>
                </a:rPr>
                <a:t>Đóng</a:t>
              </a:r>
              <a:r>
                <a:rPr lang="en-US" sz="2600" spc="49" dirty="0">
                  <a:solidFill>
                    <a:srgbClr val="FFFFFF"/>
                  </a:solidFill>
                  <a:latin typeface="Tex Gyre Termes Bold Italics"/>
                </a:rPr>
                <a:t> </a:t>
              </a:r>
              <a:r>
                <a:rPr lang="en-US" sz="2600" spc="49" dirty="0" err="1">
                  <a:solidFill>
                    <a:srgbClr val="FFFFFF"/>
                  </a:solidFill>
                  <a:latin typeface="Tex Gyre Termes Bold Italics"/>
                </a:rPr>
                <a:t>gói</a:t>
              </a:r>
              <a:r>
                <a:rPr lang="en-US" sz="2600" spc="49" dirty="0">
                  <a:solidFill>
                    <a:srgbClr val="FFFFFF"/>
                  </a:solidFill>
                  <a:latin typeface="Tex Gyre Termes Bold Italics"/>
                </a:rPr>
                <a:t> </a:t>
              </a:r>
              <a:r>
                <a:rPr lang="en-US" sz="2600" spc="49" dirty="0" err="1">
                  <a:solidFill>
                    <a:srgbClr val="FFFFFF"/>
                  </a:solidFill>
                  <a:latin typeface="Tex Gyre Termes"/>
                </a:rPr>
                <a:t>là</a:t>
              </a:r>
              <a:r>
                <a:rPr lang="en-US" sz="2600" spc="49" dirty="0">
                  <a:solidFill>
                    <a:srgbClr val="FFFFFF"/>
                  </a:solidFill>
                  <a:latin typeface="Tex Gyre Termes"/>
                </a:rPr>
                <a:t> </a:t>
              </a:r>
              <a:r>
                <a:rPr lang="en-US" sz="2600" spc="49" dirty="0" err="1">
                  <a:solidFill>
                    <a:srgbClr val="FFFFFF"/>
                  </a:solidFill>
                  <a:latin typeface="Tex Gyre Termes"/>
                </a:rPr>
                <a:t>các</a:t>
              </a:r>
              <a:r>
                <a:rPr lang="en-US" sz="2600" spc="49" dirty="0">
                  <a:solidFill>
                    <a:srgbClr val="FFFFFF"/>
                  </a:solidFill>
                  <a:latin typeface="Tex Gyre Termes"/>
                </a:rPr>
                <a:t> </a:t>
              </a:r>
              <a:r>
                <a:rPr lang="en-US" sz="2600" spc="49" dirty="0" err="1">
                  <a:solidFill>
                    <a:srgbClr val="FFFFFF"/>
                  </a:solidFill>
                  <a:latin typeface="Tex Gyre Termes"/>
                </a:rPr>
                <a:t>hoạt</a:t>
              </a:r>
              <a:r>
                <a:rPr lang="en-US" sz="2600" spc="49" dirty="0">
                  <a:solidFill>
                    <a:srgbClr val="FFFFFF"/>
                  </a:solidFill>
                  <a:latin typeface="Tex Gyre Termes"/>
                </a:rPr>
                <a:t> </a:t>
              </a:r>
              <a:r>
                <a:rPr lang="en-US" sz="2600" spc="49" dirty="0" err="1">
                  <a:solidFill>
                    <a:srgbClr val="FFFFFF"/>
                  </a:solidFill>
                  <a:latin typeface="Tex Gyre Termes"/>
                </a:rPr>
                <a:t>động</a:t>
              </a:r>
              <a:r>
                <a:rPr lang="en-US" sz="2600" spc="49" dirty="0">
                  <a:solidFill>
                    <a:srgbClr val="FFFFFF"/>
                  </a:solidFill>
                  <a:latin typeface="Tex Gyre Termes"/>
                </a:rPr>
                <a:t> </a:t>
              </a:r>
              <a:r>
                <a:rPr lang="en-US" sz="2600" spc="49" dirty="0" err="1">
                  <a:solidFill>
                    <a:srgbClr val="FFFFFF"/>
                  </a:solidFill>
                  <a:latin typeface="Tex Gyre Termes"/>
                </a:rPr>
                <a:t>thiết</a:t>
              </a:r>
              <a:r>
                <a:rPr lang="en-US" sz="2600" spc="49" dirty="0">
                  <a:solidFill>
                    <a:srgbClr val="FFFFFF"/>
                  </a:solidFill>
                  <a:latin typeface="Tex Gyre Termes"/>
                </a:rPr>
                <a:t> </a:t>
              </a:r>
              <a:r>
                <a:rPr lang="en-US" sz="2600" spc="49" dirty="0" err="1">
                  <a:solidFill>
                    <a:srgbClr val="FFFFFF"/>
                  </a:solidFill>
                  <a:latin typeface="Tex Gyre Termes"/>
                </a:rPr>
                <a:t>kế</a:t>
              </a:r>
              <a:r>
                <a:rPr lang="en-US" sz="2600" spc="49" dirty="0">
                  <a:solidFill>
                    <a:srgbClr val="FFFFFF"/>
                  </a:solidFill>
                  <a:latin typeface="Tex Gyre Termes"/>
                </a:rPr>
                <a:t> </a:t>
              </a:r>
              <a:r>
                <a:rPr lang="en-US" sz="2600" spc="49" dirty="0" err="1">
                  <a:solidFill>
                    <a:srgbClr val="FFFFFF"/>
                  </a:solidFill>
                  <a:latin typeface="Tex Gyre Termes"/>
                </a:rPr>
                <a:t>và</a:t>
              </a:r>
              <a:r>
                <a:rPr lang="en-US" sz="2600" spc="49" dirty="0">
                  <a:solidFill>
                    <a:srgbClr val="FFFFFF"/>
                  </a:solidFill>
                  <a:latin typeface="Tex Gyre Termes"/>
                </a:rPr>
                <a:t> </a:t>
              </a:r>
              <a:r>
                <a:rPr lang="en-US" sz="2600" spc="49" dirty="0" err="1">
                  <a:solidFill>
                    <a:srgbClr val="FFFFFF"/>
                  </a:solidFill>
                  <a:latin typeface="Tex Gyre Termes"/>
                </a:rPr>
                <a:t>sản</a:t>
              </a:r>
              <a:r>
                <a:rPr lang="en-US" sz="2600" spc="49" dirty="0">
                  <a:solidFill>
                    <a:srgbClr val="FFFFFF"/>
                  </a:solidFill>
                  <a:latin typeface="Tex Gyre Termes"/>
                </a:rPr>
                <a:t> </a:t>
              </a:r>
              <a:r>
                <a:rPr lang="en-US" sz="2600" spc="49" dirty="0" err="1">
                  <a:solidFill>
                    <a:srgbClr val="FFFFFF"/>
                  </a:solidFill>
                  <a:latin typeface="Tex Gyre Termes"/>
                </a:rPr>
                <a:t>xuất</a:t>
              </a:r>
              <a:r>
                <a:rPr lang="en-US" sz="2600" spc="49" dirty="0">
                  <a:solidFill>
                    <a:srgbClr val="FFFFFF"/>
                  </a:solidFill>
                  <a:latin typeface="Tex Gyre Termes"/>
                </a:rPr>
                <a:t> </a:t>
              </a:r>
              <a:r>
                <a:rPr lang="en-US" sz="2600" spc="49" dirty="0" err="1">
                  <a:solidFill>
                    <a:srgbClr val="FFFFFF"/>
                  </a:solidFill>
                  <a:latin typeface="Tex Gyre Termes"/>
                </a:rPr>
                <a:t>hộp</a:t>
              </a:r>
              <a:r>
                <a:rPr lang="en-US" sz="2600" spc="49" dirty="0">
                  <a:solidFill>
                    <a:srgbClr val="FFFFFF"/>
                  </a:solidFill>
                  <a:latin typeface="Tex Gyre Termes"/>
                </a:rPr>
                <a:t> </a:t>
              </a:r>
              <a:r>
                <a:rPr lang="en-US" sz="2600" spc="49" dirty="0" err="1">
                  <a:solidFill>
                    <a:srgbClr val="FFFFFF"/>
                  </a:solidFill>
                  <a:latin typeface="Tex Gyre Termes"/>
                </a:rPr>
                <a:t>đựng</a:t>
              </a:r>
              <a:r>
                <a:rPr lang="en-US" sz="2600" spc="49" dirty="0">
                  <a:solidFill>
                    <a:srgbClr val="FFFFFF"/>
                  </a:solidFill>
                  <a:latin typeface="Tex Gyre Termes"/>
                </a:rPr>
                <a:t> </a:t>
              </a:r>
              <a:r>
                <a:rPr lang="en-US" sz="2600" spc="49" dirty="0" err="1">
                  <a:solidFill>
                    <a:srgbClr val="FFFFFF"/>
                  </a:solidFill>
                  <a:latin typeface="Tex Gyre Termes"/>
                </a:rPr>
                <a:t>hoặc</a:t>
              </a:r>
              <a:r>
                <a:rPr lang="en-US" sz="2600" spc="49" dirty="0">
                  <a:solidFill>
                    <a:srgbClr val="FFFFFF"/>
                  </a:solidFill>
                  <a:latin typeface="Tex Gyre Termes"/>
                </a:rPr>
                <a:t> </a:t>
              </a:r>
              <a:r>
                <a:rPr lang="en-US" sz="2600" spc="49" dirty="0" err="1">
                  <a:solidFill>
                    <a:srgbClr val="FFFFFF"/>
                  </a:solidFill>
                  <a:latin typeface="Tex Gyre Termes"/>
                </a:rPr>
                <a:t>bao</a:t>
              </a:r>
              <a:r>
                <a:rPr lang="en-US" sz="2600" spc="49" dirty="0">
                  <a:solidFill>
                    <a:srgbClr val="FFFFFF"/>
                  </a:solidFill>
                  <a:latin typeface="Tex Gyre Termes"/>
                </a:rPr>
                <a:t> </a:t>
              </a:r>
              <a:r>
                <a:rPr lang="en-US" sz="2600" spc="49" dirty="0" err="1">
                  <a:solidFill>
                    <a:srgbClr val="FFFFFF"/>
                  </a:solidFill>
                  <a:latin typeface="Tex Gyre Termes"/>
                </a:rPr>
                <a:t>bì</a:t>
              </a:r>
              <a:r>
                <a:rPr lang="en-US" sz="2600" spc="49" dirty="0">
                  <a:solidFill>
                    <a:srgbClr val="FFFFFF"/>
                  </a:solidFill>
                  <a:latin typeface="Tex Gyre Termes"/>
                </a:rPr>
                <a:t> </a:t>
              </a:r>
              <a:r>
                <a:rPr lang="en-US" sz="2600" spc="49" dirty="0" err="1">
                  <a:solidFill>
                    <a:srgbClr val="FFFFFF"/>
                  </a:solidFill>
                  <a:latin typeface="Tex Gyre Termes"/>
                </a:rPr>
                <a:t>bên</a:t>
              </a:r>
              <a:r>
                <a:rPr lang="en-US" sz="2600" spc="49" dirty="0">
                  <a:solidFill>
                    <a:srgbClr val="FFFFFF"/>
                  </a:solidFill>
                  <a:latin typeface="Tex Gyre Termes"/>
                </a:rPr>
                <a:t> </a:t>
              </a:r>
              <a:r>
                <a:rPr lang="en-US" sz="2600" spc="49" dirty="0" err="1">
                  <a:solidFill>
                    <a:srgbClr val="FFFFFF"/>
                  </a:solidFill>
                  <a:latin typeface="Tex Gyre Termes"/>
                </a:rPr>
                <a:t>ngoài</a:t>
              </a:r>
              <a:r>
                <a:rPr lang="en-US" sz="2600" spc="49" dirty="0">
                  <a:solidFill>
                    <a:srgbClr val="FFFFFF"/>
                  </a:solidFill>
                  <a:latin typeface="Tex Gyre Termes"/>
                </a:rPr>
                <a:t> </a:t>
              </a:r>
              <a:r>
                <a:rPr lang="en-US" sz="2600" spc="49" dirty="0" err="1">
                  <a:solidFill>
                    <a:srgbClr val="FFFFFF"/>
                  </a:solidFill>
                  <a:latin typeface="Tex Gyre Termes"/>
                </a:rPr>
                <a:t>cho</a:t>
              </a:r>
              <a:r>
                <a:rPr lang="en-US" sz="2600" spc="49" dirty="0">
                  <a:solidFill>
                    <a:srgbClr val="FFFFFF"/>
                  </a:solidFill>
                  <a:latin typeface="Tex Gyre Termes"/>
                </a:rPr>
                <a:t> </a:t>
              </a:r>
              <a:r>
                <a:rPr lang="en-US" sz="2600" spc="49" dirty="0" err="1">
                  <a:solidFill>
                    <a:srgbClr val="FFFFFF"/>
                  </a:solidFill>
                  <a:latin typeface="Tex Gyre Termes"/>
                </a:rPr>
                <a:t>một</a:t>
              </a:r>
              <a:r>
                <a:rPr lang="en-US" sz="2600" spc="49" dirty="0">
                  <a:solidFill>
                    <a:srgbClr val="FFFFFF"/>
                  </a:solidFill>
                  <a:latin typeface="Tex Gyre Termes"/>
                </a:rPr>
                <a:t> </a:t>
              </a:r>
              <a:r>
                <a:rPr lang="en-US" sz="2600" spc="49" dirty="0" err="1">
                  <a:solidFill>
                    <a:srgbClr val="FFFFFF"/>
                  </a:solidFill>
                  <a:latin typeface="Tex Gyre Termes"/>
                </a:rPr>
                <a:t>sản</a:t>
              </a:r>
              <a:r>
                <a:rPr lang="en-US" sz="2600" spc="49" dirty="0">
                  <a:solidFill>
                    <a:srgbClr val="FFFFFF"/>
                  </a:solidFill>
                  <a:latin typeface="Tex Gyre Termes"/>
                </a:rPr>
                <a:t> </a:t>
              </a:r>
              <a:r>
                <a:rPr lang="en-US" sz="2600" spc="49" dirty="0" err="1">
                  <a:solidFill>
                    <a:srgbClr val="FFFFFF"/>
                  </a:solidFill>
                  <a:latin typeface="Tex Gyre Termes"/>
                </a:rPr>
                <a:t>phẩm</a:t>
              </a:r>
              <a:r>
                <a:rPr lang="en-US" sz="2600" spc="49" dirty="0">
                  <a:solidFill>
                    <a:srgbClr val="FFFFFF"/>
                  </a:solidFill>
                  <a:latin typeface="Tex Gyre Termes"/>
                </a:rPr>
                <a:t>.</a:t>
              </a:r>
            </a:p>
            <a:p>
              <a:pPr>
                <a:lnSpc>
                  <a:spcPts val="3952"/>
                </a:lnSpc>
              </a:pPr>
              <a:endParaRPr lang="en-US" sz="2600" spc="49" dirty="0">
                <a:solidFill>
                  <a:srgbClr val="FFFFFF"/>
                </a:solidFill>
                <a:latin typeface="Tex Gyre Termes"/>
              </a:endParaRPr>
            </a:p>
            <a:p>
              <a:pPr>
                <a:lnSpc>
                  <a:spcPts val="3952"/>
                </a:lnSpc>
              </a:pPr>
              <a:r>
                <a:rPr lang="en-US" sz="2600" spc="49" dirty="0" err="1">
                  <a:solidFill>
                    <a:srgbClr val="FFFFFF"/>
                  </a:solidFill>
                  <a:latin typeface="Tex Gyre Termes"/>
                </a:rPr>
                <a:t>Đóng</a:t>
              </a:r>
              <a:r>
                <a:rPr lang="en-US" sz="2600" spc="49" dirty="0">
                  <a:solidFill>
                    <a:srgbClr val="FFFFFF"/>
                  </a:solidFill>
                  <a:latin typeface="Tex Gyre Termes"/>
                </a:rPr>
                <a:t> </a:t>
              </a:r>
              <a:r>
                <a:rPr lang="en-US" sz="2600" spc="49" dirty="0" err="1">
                  <a:solidFill>
                    <a:srgbClr val="FFFFFF"/>
                  </a:solidFill>
                  <a:latin typeface="Tex Gyre Termes"/>
                </a:rPr>
                <a:t>gói</a:t>
              </a:r>
              <a:r>
                <a:rPr lang="en-US" sz="2600" spc="49" dirty="0">
                  <a:solidFill>
                    <a:srgbClr val="FFFFFF"/>
                  </a:solidFill>
                  <a:latin typeface="Tex Gyre Termes"/>
                </a:rPr>
                <a:t> </a:t>
              </a:r>
              <a:r>
                <a:rPr lang="en-US" sz="2600" spc="49" dirty="0" err="1">
                  <a:solidFill>
                    <a:srgbClr val="FFFFFF"/>
                  </a:solidFill>
                  <a:latin typeface="Tex Gyre Termes"/>
                </a:rPr>
                <a:t>sáng</a:t>
              </a:r>
              <a:r>
                <a:rPr lang="en-US" sz="2600" spc="49" dirty="0">
                  <a:solidFill>
                    <a:srgbClr val="FFFFFF"/>
                  </a:solidFill>
                  <a:latin typeface="Tex Gyre Termes"/>
                </a:rPr>
                <a:t> </a:t>
              </a:r>
              <a:r>
                <a:rPr lang="en-US" sz="2600" spc="49" dirty="0" err="1">
                  <a:solidFill>
                    <a:srgbClr val="FFFFFF"/>
                  </a:solidFill>
                  <a:latin typeface="Tex Gyre Termes"/>
                </a:rPr>
                <a:t>tạo</a:t>
              </a:r>
              <a:r>
                <a:rPr lang="en-US" sz="2600" spc="49" dirty="0">
                  <a:solidFill>
                    <a:srgbClr val="FFFFFF"/>
                  </a:solidFill>
                  <a:latin typeface="Tex Gyre Termes"/>
                </a:rPr>
                <a:t> </a:t>
              </a:r>
              <a:r>
                <a:rPr lang="en-US" sz="2600" spc="49" dirty="0" err="1">
                  <a:solidFill>
                    <a:srgbClr val="FFFFFF"/>
                  </a:solidFill>
                  <a:latin typeface="Tex Gyre Termes"/>
                </a:rPr>
                <a:t>có</a:t>
              </a:r>
              <a:r>
                <a:rPr lang="en-US" sz="2600" spc="49" dirty="0">
                  <a:solidFill>
                    <a:srgbClr val="FFFFFF"/>
                  </a:solidFill>
                  <a:latin typeface="Tex Gyre Termes"/>
                </a:rPr>
                <a:t> </a:t>
              </a:r>
              <a:r>
                <a:rPr lang="en-US" sz="2600" spc="49" dirty="0" err="1">
                  <a:solidFill>
                    <a:srgbClr val="FFFFFF"/>
                  </a:solidFill>
                  <a:latin typeface="Tex Gyre Termes"/>
                </a:rPr>
                <a:t>thể</a:t>
              </a:r>
              <a:r>
                <a:rPr lang="en-US" sz="2600" spc="49" dirty="0">
                  <a:solidFill>
                    <a:srgbClr val="FFFFFF"/>
                  </a:solidFill>
                  <a:latin typeface="Tex Gyre Termes"/>
                </a:rPr>
                <a:t> </a:t>
              </a:r>
              <a:r>
                <a:rPr lang="en-US" sz="2600" spc="49" dirty="0" err="1">
                  <a:solidFill>
                    <a:srgbClr val="FFFFFF"/>
                  </a:solidFill>
                  <a:latin typeface="Tex Gyre Termes"/>
                </a:rPr>
                <a:t>mang</a:t>
              </a:r>
              <a:r>
                <a:rPr lang="en-US" sz="2600" spc="49" dirty="0">
                  <a:solidFill>
                    <a:srgbClr val="FFFFFF"/>
                  </a:solidFill>
                  <a:latin typeface="Tex Gyre Termes"/>
                </a:rPr>
                <a:t> </a:t>
              </a:r>
              <a:r>
                <a:rPr lang="en-US" sz="2600" spc="49" dirty="0" err="1">
                  <a:solidFill>
                    <a:srgbClr val="FFFFFF"/>
                  </a:solidFill>
                  <a:latin typeface="Tex Gyre Termes"/>
                </a:rPr>
                <a:t>lại</a:t>
              </a:r>
              <a:r>
                <a:rPr lang="en-US" sz="2600" spc="49" dirty="0">
                  <a:solidFill>
                    <a:srgbClr val="FFFFFF"/>
                  </a:solidFill>
                  <a:latin typeface="Tex Gyre Termes"/>
                </a:rPr>
                <a:t> </a:t>
              </a:r>
              <a:r>
                <a:rPr lang="en-US" sz="2600" spc="49" dirty="0" err="1">
                  <a:solidFill>
                    <a:srgbClr val="FFFFFF"/>
                  </a:solidFill>
                  <a:latin typeface="Tex Gyre Termes"/>
                </a:rPr>
                <a:t>lợi</a:t>
              </a:r>
              <a:r>
                <a:rPr lang="en-US" sz="2600" spc="49" dirty="0">
                  <a:solidFill>
                    <a:srgbClr val="FFFFFF"/>
                  </a:solidFill>
                  <a:latin typeface="Tex Gyre Termes"/>
                </a:rPr>
                <a:t> </a:t>
              </a:r>
              <a:r>
                <a:rPr lang="en-US" sz="2600" spc="49" dirty="0" err="1">
                  <a:solidFill>
                    <a:srgbClr val="FFFFFF"/>
                  </a:solidFill>
                  <a:latin typeface="Tex Gyre Termes"/>
                </a:rPr>
                <a:t>thế</a:t>
              </a:r>
              <a:r>
                <a:rPr lang="en-US" sz="2600" spc="49" dirty="0">
                  <a:solidFill>
                    <a:srgbClr val="FFFFFF"/>
                  </a:solidFill>
                  <a:latin typeface="Tex Gyre Termes"/>
                </a:rPr>
                <a:t> </a:t>
              </a:r>
              <a:r>
                <a:rPr lang="en-US" sz="2600" spc="49" dirty="0" err="1">
                  <a:solidFill>
                    <a:srgbClr val="FFFFFF"/>
                  </a:solidFill>
                  <a:latin typeface="Tex Gyre Termes"/>
                </a:rPr>
                <a:t>cho</a:t>
              </a:r>
              <a:r>
                <a:rPr lang="en-US" sz="2600" spc="49" dirty="0">
                  <a:solidFill>
                    <a:srgbClr val="FFFFFF"/>
                  </a:solidFill>
                  <a:latin typeface="Tex Gyre Termes"/>
                </a:rPr>
                <a:t> </a:t>
              </a:r>
              <a:r>
                <a:rPr lang="en-US" sz="2600" spc="49" dirty="0" err="1">
                  <a:solidFill>
                    <a:srgbClr val="FFFFFF"/>
                  </a:solidFill>
                  <a:latin typeface="Tex Gyre Termes"/>
                </a:rPr>
                <a:t>doanh</a:t>
              </a:r>
              <a:r>
                <a:rPr lang="en-US" sz="2600" spc="49" dirty="0">
                  <a:solidFill>
                    <a:srgbClr val="FFFFFF"/>
                  </a:solidFill>
                  <a:latin typeface="Tex Gyre Termes"/>
                </a:rPr>
                <a:t> </a:t>
              </a:r>
              <a:r>
                <a:rPr lang="en-US" sz="2600" spc="49" dirty="0" err="1">
                  <a:solidFill>
                    <a:srgbClr val="FFFFFF"/>
                  </a:solidFill>
                  <a:latin typeface="Tex Gyre Termes"/>
                </a:rPr>
                <a:t>nghiệp</a:t>
              </a:r>
              <a:r>
                <a:rPr lang="en-US" sz="2600" spc="49" dirty="0">
                  <a:solidFill>
                    <a:srgbClr val="FFFFFF"/>
                  </a:solidFill>
                  <a:latin typeface="Tex Gyre Termes"/>
                </a:rPr>
                <a:t> </a:t>
              </a:r>
              <a:r>
                <a:rPr lang="en-US" sz="2600" spc="49" dirty="0" err="1">
                  <a:solidFill>
                    <a:srgbClr val="FFFFFF"/>
                  </a:solidFill>
                  <a:latin typeface="Tex Gyre Termes"/>
                </a:rPr>
                <a:t>hơn</a:t>
              </a:r>
              <a:r>
                <a:rPr lang="en-US" sz="2600" spc="49" dirty="0">
                  <a:solidFill>
                    <a:srgbClr val="FFFFFF"/>
                  </a:solidFill>
                  <a:latin typeface="Tex Gyre Termes"/>
                </a:rPr>
                <a:t> </a:t>
              </a:r>
              <a:r>
                <a:rPr lang="en-US" sz="2600" spc="49" dirty="0" err="1">
                  <a:solidFill>
                    <a:srgbClr val="FFFFFF"/>
                  </a:solidFill>
                  <a:latin typeface="Tex Gyre Termes"/>
                </a:rPr>
                <a:t>các</a:t>
              </a:r>
              <a:r>
                <a:rPr lang="en-US" sz="2600" spc="49" dirty="0">
                  <a:solidFill>
                    <a:srgbClr val="FFFFFF"/>
                  </a:solidFill>
                  <a:latin typeface="Tex Gyre Termes"/>
                </a:rPr>
                <a:t> </a:t>
              </a:r>
              <a:r>
                <a:rPr lang="en-US" sz="2600" spc="49" dirty="0" err="1">
                  <a:solidFill>
                    <a:srgbClr val="FFFFFF"/>
                  </a:solidFill>
                  <a:latin typeface="Tex Gyre Termes"/>
                </a:rPr>
                <a:t>đối</a:t>
              </a:r>
              <a:r>
                <a:rPr lang="en-US" sz="2600" spc="49" dirty="0">
                  <a:solidFill>
                    <a:srgbClr val="FFFFFF"/>
                  </a:solidFill>
                  <a:latin typeface="Tex Gyre Termes"/>
                </a:rPr>
                <a:t> </a:t>
              </a:r>
              <a:r>
                <a:rPr lang="en-US" sz="2600" spc="49" dirty="0" err="1">
                  <a:solidFill>
                    <a:srgbClr val="FFFFFF"/>
                  </a:solidFill>
                  <a:latin typeface="Tex Gyre Termes"/>
                </a:rPr>
                <a:t>thủ</a:t>
              </a:r>
              <a:r>
                <a:rPr lang="en-US" sz="2600" spc="49" dirty="0">
                  <a:solidFill>
                    <a:srgbClr val="FFFFFF"/>
                  </a:solidFill>
                  <a:latin typeface="Tex Gyre Termes"/>
                </a:rPr>
                <a:t> </a:t>
              </a:r>
              <a:r>
                <a:rPr lang="en-US" sz="2600" spc="49" dirty="0" err="1">
                  <a:solidFill>
                    <a:srgbClr val="FFFFFF"/>
                  </a:solidFill>
                  <a:latin typeface="Tex Gyre Termes"/>
                </a:rPr>
                <a:t>cạnh</a:t>
              </a:r>
              <a:r>
                <a:rPr lang="en-US" sz="2600" spc="49" dirty="0">
                  <a:solidFill>
                    <a:srgbClr val="FFFFFF"/>
                  </a:solidFill>
                  <a:latin typeface="Tex Gyre Termes"/>
                </a:rPr>
                <a:t> </a:t>
              </a:r>
              <a:r>
                <a:rPr lang="en-US" sz="2600" spc="49" dirty="0" err="1">
                  <a:solidFill>
                    <a:srgbClr val="FFFFFF"/>
                  </a:solidFill>
                  <a:latin typeface="Tex Gyre Termes"/>
                </a:rPr>
                <a:t>tranh</a:t>
              </a:r>
              <a:r>
                <a:rPr lang="en-US" sz="2600" spc="49" dirty="0">
                  <a:solidFill>
                    <a:srgbClr val="FFFFFF"/>
                  </a:solidFill>
                  <a:latin typeface="Tex Gyre Termes"/>
                </a:rPr>
                <a:t> </a:t>
              </a:r>
              <a:r>
                <a:rPr lang="en-US" sz="2600" spc="49" dirty="0" err="1">
                  <a:solidFill>
                    <a:srgbClr val="FFFFFF"/>
                  </a:solidFill>
                  <a:latin typeface="Tex Gyre Termes"/>
                </a:rPr>
                <a:t>và</a:t>
              </a:r>
              <a:r>
                <a:rPr lang="en-US" sz="2600" spc="49" dirty="0">
                  <a:solidFill>
                    <a:srgbClr val="FFFFFF"/>
                  </a:solidFill>
                  <a:latin typeface="Tex Gyre Termes"/>
                </a:rPr>
                <a:t> </a:t>
              </a:r>
              <a:r>
                <a:rPr lang="en-US" sz="2600" spc="49" dirty="0" err="1">
                  <a:solidFill>
                    <a:srgbClr val="FFFFFF"/>
                  </a:solidFill>
                  <a:latin typeface="Tex Gyre Termes"/>
                </a:rPr>
                <a:t>thúc</a:t>
              </a:r>
              <a:r>
                <a:rPr lang="en-US" sz="2600" spc="49" dirty="0">
                  <a:solidFill>
                    <a:srgbClr val="FFFFFF"/>
                  </a:solidFill>
                  <a:latin typeface="Tex Gyre Termes"/>
                </a:rPr>
                <a:t> </a:t>
              </a:r>
              <a:r>
                <a:rPr lang="en-US" sz="2600" spc="49" dirty="0" err="1">
                  <a:solidFill>
                    <a:srgbClr val="FFFFFF"/>
                  </a:solidFill>
                  <a:latin typeface="Tex Gyre Termes"/>
                </a:rPr>
                <a:t>đẩy</a:t>
              </a:r>
              <a:r>
                <a:rPr lang="en-US" sz="2600" spc="49" dirty="0">
                  <a:solidFill>
                    <a:srgbClr val="FFFFFF"/>
                  </a:solidFill>
                  <a:latin typeface="Tex Gyre Termes"/>
                </a:rPr>
                <a:t> </a:t>
              </a:r>
              <a:r>
                <a:rPr lang="en-US" sz="2600" spc="49" dirty="0" err="1">
                  <a:solidFill>
                    <a:srgbClr val="FFFFFF"/>
                  </a:solidFill>
                  <a:latin typeface="Tex Gyre Termes"/>
                </a:rPr>
                <a:t>doanh</a:t>
              </a:r>
              <a:r>
                <a:rPr lang="en-US" sz="2600" spc="49" dirty="0">
                  <a:solidFill>
                    <a:srgbClr val="FFFFFF"/>
                  </a:solidFill>
                  <a:latin typeface="Tex Gyre Termes"/>
                </a:rPr>
                <a:t> </a:t>
              </a:r>
              <a:r>
                <a:rPr lang="en-US" sz="2600" spc="49" dirty="0" err="1">
                  <a:solidFill>
                    <a:srgbClr val="FFFFFF"/>
                  </a:solidFill>
                  <a:latin typeface="Tex Gyre Termes"/>
                </a:rPr>
                <a:t>số</a:t>
              </a:r>
              <a:r>
                <a:rPr lang="en-US" sz="2600" spc="49" dirty="0">
                  <a:solidFill>
                    <a:srgbClr val="FFFFFF"/>
                  </a:solidFill>
                  <a:latin typeface="Tex Gyre Termes"/>
                </a:rPr>
                <a:t>. Bao </a:t>
              </a:r>
              <a:r>
                <a:rPr lang="en-US" sz="2600" spc="49" dirty="0" err="1">
                  <a:solidFill>
                    <a:srgbClr val="FFFFFF"/>
                  </a:solidFill>
                  <a:latin typeface="Tex Gyre Termes"/>
                </a:rPr>
                <a:t>bì</a:t>
              </a:r>
              <a:r>
                <a:rPr lang="en-US" sz="2600" spc="49" dirty="0">
                  <a:solidFill>
                    <a:srgbClr val="FFFFFF"/>
                  </a:solidFill>
                  <a:latin typeface="Tex Gyre Termes"/>
                </a:rPr>
                <a:t> </a:t>
              </a:r>
              <a:r>
                <a:rPr lang="en-US" sz="2600" spc="49" dirty="0" err="1">
                  <a:solidFill>
                    <a:srgbClr val="FFFFFF"/>
                  </a:solidFill>
                  <a:latin typeface="Tex Gyre Termes"/>
                </a:rPr>
                <a:t>đặc</a:t>
              </a:r>
              <a:r>
                <a:rPr lang="en-US" sz="2600" spc="49" dirty="0">
                  <a:solidFill>
                    <a:srgbClr val="FFFFFF"/>
                  </a:solidFill>
                  <a:latin typeface="Tex Gyre Termes"/>
                </a:rPr>
                <a:t> </a:t>
              </a:r>
              <a:r>
                <a:rPr lang="en-US" sz="2600" spc="49" dirty="0" err="1">
                  <a:solidFill>
                    <a:srgbClr val="FFFFFF"/>
                  </a:solidFill>
                  <a:latin typeface="Tex Gyre Termes"/>
                </a:rPr>
                <a:t>biệt</a:t>
              </a:r>
              <a:r>
                <a:rPr lang="en-US" sz="2600" spc="49" dirty="0">
                  <a:solidFill>
                    <a:srgbClr val="FFFFFF"/>
                  </a:solidFill>
                  <a:latin typeface="Tex Gyre Termes"/>
                </a:rPr>
                <a:t> </a:t>
              </a:r>
              <a:r>
                <a:rPr lang="en-US" sz="2600" spc="49" dirty="0" err="1">
                  <a:solidFill>
                    <a:srgbClr val="FFFFFF"/>
                  </a:solidFill>
                  <a:latin typeface="Tex Gyre Termes"/>
                </a:rPr>
                <a:t>có</a:t>
              </a:r>
              <a:r>
                <a:rPr lang="en-US" sz="2600" spc="49" dirty="0">
                  <a:solidFill>
                    <a:srgbClr val="FFFFFF"/>
                  </a:solidFill>
                  <a:latin typeface="Tex Gyre Termes"/>
                </a:rPr>
                <a:t> </a:t>
              </a:r>
              <a:r>
                <a:rPr lang="en-US" sz="2600" spc="49" dirty="0" err="1">
                  <a:solidFill>
                    <a:srgbClr val="FFFFFF"/>
                  </a:solidFill>
                  <a:latin typeface="Tex Gyre Termes"/>
                </a:rPr>
                <a:t>thể</a:t>
              </a:r>
              <a:r>
                <a:rPr lang="en-US" sz="2600" spc="49" dirty="0">
                  <a:solidFill>
                    <a:srgbClr val="FFFFFF"/>
                  </a:solidFill>
                  <a:latin typeface="Tex Gyre Termes"/>
                </a:rPr>
                <a:t> </a:t>
              </a:r>
              <a:r>
                <a:rPr lang="en-US" sz="2600" spc="49" dirty="0" err="1">
                  <a:solidFill>
                    <a:srgbClr val="FFFFFF"/>
                  </a:solidFill>
                  <a:latin typeface="Tex Gyre Termes"/>
                </a:rPr>
                <a:t>trở</a:t>
              </a:r>
              <a:r>
                <a:rPr lang="en-US" sz="2600" spc="49" dirty="0">
                  <a:solidFill>
                    <a:srgbClr val="FFFFFF"/>
                  </a:solidFill>
                  <a:latin typeface="Tex Gyre Termes"/>
                </a:rPr>
                <a:t> </a:t>
              </a:r>
              <a:r>
                <a:rPr lang="en-US" sz="2600" spc="49" dirty="0" err="1">
                  <a:solidFill>
                    <a:srgbClr val="FFFFFF"/>
                  </a:solidFill>
                  <a:latin typeface="Tex Gyre Termes"/>
                </a:rPr>
                <a:t>thành</a:t>
              </a:r>
              <a:r>
                <a:rPr lang="en-US" sz="2600" spc="49" dirty="0">
                  <a:solidFill>
                    <a:srgbClr val="FFFFFF"/>
                  </a:solidFill>
                  <a:latin typeface="Tex Gyre Termes"/>
                </a:rPr>
                <a:t> </a:t>
              </a:r>
              <a:r>
                <a:rPr lang="en-US" sz="2600" spc="49" dirty="0" err="1">
                  <a:solidFill>
                    <a:srgbClr val="FFFFFF"/>
                  </a:solidFill>
                  <a:latin typeface="Tex Gyre Termes"/>
                </a:rPr>
                <a:t>một</a:t>
              </a:r>
              <a:r>
                <a:rPr lang="en-US" sz="2600" spc="49" dirty="0">
                  <a:solidFill>
                    <a:srgbClr val="FFFFFF"/>
                  </a:solidFill>
                  <a:latin typeface="Tex Gyre Termes"/>
                </a:rPr>
                <a:t> </a:t>
              </a:r>
              <a:r>
                <a:rPr lang="en-US" sz="2600" spc="49" dirty="0" err="1">
                  <a:solidFill>
                    <a:srgbClr val="FFFFFF"/>
                  </a:solidFill>
                  <a:latin typeface="Tex Gyre Termes"/>
                </a:rPr>
                <a:t>phần</a:t>
              </a:r>
              <a:r>
                <a:rPr lang="en-US" sz="2600" spc="49" dirty="0">
                  <a:solidFill>
                    <a:srgbClr val="FFFFFF"/>
                  </a:solidFill>
                  <a:latin typeface="Tex Gyre Termes"/>
                </a:rPr>
                <a:t> </a:t>
              </a:r>
              <a:r>
                <a:rPr lang="en-US" sz="2600" spc="49" dirty="0" err="1">
                  <a:solidFill>
                    <a:srgbClr val="FFFFFF"/>
                  </a:solidFill>
                  <a:latin typeface="Tex Gyre Termes"/>
                </a:rPr>
                <a:t>quan</a:t>
              </a:r>
              <a:r>
                <a:rPr lang="en-US" sz="2600" spc="49" dirty="0">
                  <a:solidFill>
                    <a:srgbClr val="FFFFFF"/>
                  </a:solidFill>
                  <a:latin typeface="Tex Gyre Termes"/>
                </a:rPr>
                <a:t> </a:t>
              </a:r>
              <a:r>
                <a:rPr lang="en-US" sz="2600" spc="49" dirty="0" err="1">
                  <a:solidFill>
                    <a:srgbClr val="FFFFFF"/>
                  </a:solidFill>
                  <a:latin typeface="Tex Gyre Termes"/>
                </a:rPr>
                <a:t>trọng</a:t>
              </a:r>
              <a:r>
                <a:rPr lang="en-US" sz="2600" spc="49" dirty="0">
                  <a:solidFill>
                    <a:srgbClr val="FFFFFF"/>
                  </a:solidFill>
                  <a:latin typeface="Tex Gyre Termes"/>
                </a:rPr>
                <a:t> </a:t>
              </a:r>
              <a:r>
                <a:rPr lang="en-US" sz="2600" spc="49" dirty="0" err="1">
                  <a:solidFill>
                    <a:srgbClr val="FFFFFF"/>
                  </a:solidFill>
                  <a:latin typeface="Tex Gyre Termes"/>
                </a:rPr>
                <a:t>trong</a:t>
              </a:r>
              <a:r>
                <a:rPr lang="en-US" sz="2600" spc="49" dirty="0">
                  <a:solidFill>
                    <a:srgbClr val="FFFFFF"/>
                  </a:solidFill>
                  <a:latin typeface="Tex Gyre Termes"/>
                </a:rPr>
                <a:t> </a:t>
              </a:r>
              <a:r>
                <a:rPr lang="en-US" sz="2600" spc="49" dirty="0" err="1">
                  <a:solidFill>
                    <a:srgbClr val="FFFFFF"/>
                  </a:solidFill>
                  <a:latin typeface="Tex Gyre Termes"/>
                </a:rPr>
                <a:t>bản</a:t>
              </a:r>
              <a:r>
                <a:rPr lang="en-US" sz="2600" spc="49" dirty="0">
                  <a:solidFill>
                    <a:srgbClr val="FFFFFF"/>
                  </a:solidFill>
                  <a:latin typeface="Tex Gyre Termes"/>
                </a:rPr>
                <a:t> </a:t>
              </a:r>
              <a:r>
                <a:rPr lang="en-US" sz="2600" spc="49" dirty="0" err="1">
                  <a:solidFill>
                    <a:srgbClr val="FFFFFF"/>
                  </a:solidFill>
                  <a:latin typeface="Tex Gyre Termes"/>
                </a:rPr>
                <a:t>sắc</a:t>
              </a:r>
              <a:r>
                <a:rPr lang="en-US" sz="2600" spc="49" dirty="0">
                  <a:solidFill>
                    <a:srgbClr val="FFFFFF"/>
                  </a:solidFill>
                  <a:latin typeface="Tex Gyre Termes"/>
                </a:rPr>
                <a:t> </a:t>
              </a:r>
              <a:r>
                <a:rPr lang="en-US" sz="2600" spc="49" dirty="0" err="1">
                  <a:solidFill>
                    <a:srgbClr val="FFFFFF"/>
                  </a:solidFill>
                  <a:latin typeface="Tex Gyre Termes"/>
                </a:rPr>
                <a:t>của</a:t>
              </a:r>
              <a:r>
                <a:rPr lang="en-US" sz="2600" spc="49" dirty="0">
                  <a:solidFill>
                    <a:srgbClr val="FFFFFF"/>
                  </a:solidFill>
                  <a:latin typeface="Tex Gyre Termes"/>
                </a:rPr>
                <a:t> </a:t>
              </a:r>
              <a:r>
                <a:rPr lang="en-US" sz="2600" spc="49" dirty="0" err="1">
                  <a:solidFill>
                    <a:srgbClr val="FFFFFF"/>
                  </a:solidFill>
                  <a:latin typeface="Tex Gyre Termes"/>
                </a:rPr>
                <a:t>một</a:t>
              </a:r>
              <a:r>
                <a:rPr lang="en-US" sz="2600" spc="49" dirty="0">
                  <a:solidFill>
                    <a:srgbClr val="FFFFFF"/>
                  </a:solidFill>
                  <a:latin typeface="Tex Gyre Termes"/>
                </a:rPr>
                <a:t> </a:t>
              </a:r>
              <a:r>
                <a:rPr lang="en-US" sz="2600" spc="49" dirty="0" err="1">
                  <a:solidFill>
                    <a:srgbClr val="FFFFFF"/>
                  </a:solidFill>
                  <a:latin typeface="Tex Gyre Termes"/>
                </a:rPr>
                <a:t>thương</a:t>
              </a:r>
              <a:r>
                <a:rPr lang="en-US" sz="2600" spc="49" dirty="0">
                  <a:solidFill>
                    <a:srgbClr val="FFFFFF"/>
                  </a:solidFill>
                  <a:latin typeface="Tex Gyre Termes"/>
                </a:rPr>
                <a:t> </a:t>
              </a:r>
              <a:r>
                <a:rPr lang="en-US" sz="2600" spc="49" dirty="0" err="1">
                  <a:solidFill>
                    <a:srgbClr val="FFFFFF"/>
                  </a:solidFill>
                  <a:latin typeface="Tex Gyre Termes"/>
                </a:rPr>
                <a:t>hiệu</a:t>
              </a:r>
              <a:r>
                <a:rPr lang="en-US" sz="2600" spc="49" dirty="0">
                  <a:solidFill>
                    <a:srgbClr val="FFFFFF"/>
                  </a:solidFill>
                  <a:latin typeface="Tex Gyre Termes"/>
                </a:rPr>
                <a:t>.</a:t>
              </a:r>
            </a:p>
          </p:txBody>
        </p:sp>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b="63"/>
          <a:stretch>
            <a:fillRect/>
          </a:stretch>
        </p:blipFill>
        <p:spPr>
          <a:xfrm>
            <a:off x="1411255" y="6453109"/>
            <a:ext cx="5901475" cy="4828759"/>
          </a:xfrm>
          <a:prstGeom prst="rect">
            <a:avLst/>
          </a:prstGeom>
        </p:spPr>
      </p:pic>
      <p:pic>
        <p:nvPicPr>
          <p:cNvPr id="3" name="Picture 3"/>
          <p:cNvPicPr>
            <a:picLocks noChangeAspect="1"/>
          </p:cNvPicPr>
          <p:nvPr/>
        </p:nvPicPr>
        <p:blipFill>
          <a:blip r:embed="rId4"/>
          <a:srcRect/>
          <a:stretch>
            <a:fillRect/>
          </a:stretch>
        </p:blipFill>
        <p:spPr>
          <a:xfrm>
            <a:off x="2343738" y="1785142"/>
            <a:ext cx="3080916" cy="3080916"/>
          </a:xfrm>
          <a:prstGeom prst="rect">
            <a:avLst/>
          </a:prstGeom>
        </p:spPr>
      </p:pic>
      <p:sp>
        <p:nvSpPr>
          <p:cNvPr id="4" name="TextBox 4"/>
          <p:cNvSpPr txBox="1"/>
          <p:nvPr/>
        </p:nvSpPr>
        <p:spPr>
          <a:xfrm>
            <a:off x="2178443" y="785585"/>
            <a:ext cx="13931113" cy="638630"/>
          </a:xfrm>
          <a:prstGeom prst="rect">
            <a:avLst/>
          </a:prstGeom>
        </p:spPr>
        <p:txBody>
          <a:bodyPr lIns="0" tIns="0" rIns="0" bIns="0" rtlCol="0" anchor="t">
            <a:spAutoFit/>
          </a:bodyPr>
          <a:lstStyle/>
          <a:p>
            <a:pPr algn="ctr">
              <a:lnSpc>
                <a:spcPts val="4548"/>
              </a:lnSpc>
            </a:pPr>
            <a:r>
              <a:rPr lang="en-US" sz="5199">
                <a:solidFill>
                  <a:srgbClr val="191919"/>
                </a:solidFill>
                <a:latin typeface="Tex Gyre Termes Bold"/>
              </a:rPr>
              <a:t>DÁN NHÃN VÀ LOGO</a:t>
            </a:r>
          </a:p>
        </p:txBody>
      </p:sp>
      <p:grpSp>
        <p:nvGrpSpPr>
          <p:cNvPr id="5" name="Group 5"/>
          <p:cNvGrpSpPr/>
          <p:nvPr/>
        </p:nvGrpSpPr>
        <p:grpSpPr>
          <a:xfrm rot="5400000">
            <a:off x="761852" y="-948980"/>
            <a:ext cx="1280861" cy="2864638"/>
            <a:chOff x="0" y="0"/>
            <a:chExt cx="2305755" cy="5156808"/>
          </a:xfrm>
        </p:grpSpPr>
        <p:sp>
          <p:nvSpPr>
            <p:cNvPr id="6" name="Freeform 6"/>
            <p:cNvSpPr/>
            <p:nvPr/>
          </p:nvSpPr>
          <p:spPr>
            <a:xfrm>
              <a:off x="0" y="0"/>
              <a:ext cx="2305812" cy="5156835"/>
            </a:xfrm>
            <a:custGeom>
              <a:avLst/>
              <a:gdLst/>
              <a:ahLst/>
              <a:cxnLst/>
              <a:rect l="l" t="t" r="r" b="b"/>
              <a:pathLst>
                <a:path w="2305812" h="5156835">
                  <a:moveTo>
                    <a:pt x="2305812" y="5156835"/>
                  </a:moveTo>
                  <a:lnTo>
                    <a:pt x="0" y="5156835"/>
                  </a:lnTo>
                  <a:lnTo>
                    <a:pt x="0" y="0"/>
                  </a:lnTo>
                  <a:lnTo>
                    <a:pt x="2305812" y="5156835"/>
                  </a:lnTo>
                  <a:close/>
                </a:path>
              </a:pathLst>
            </a:custGeom>
            <a:solidFill>
              <a:srgbClr val="052896"/>
            </a:solidFill>
          </p:spPr>
        </p:sp>
      </p:grpSp>
      <p:grpSp>
        <p:nvGrpSpPr>
          <p:cNvPr id="7" name="Group 7"/>
          <p:cNvGrpSpPr/>
          <p:nvPr/>
        </p:nvGrpSpPr>
        <p:grpSpPr>
          <a:xfrm rot="5400000">
            <a:off x="-869898" y="549596"/>
            <a:ext cx="2579541" cy="1166168"/>
            <a:chOff x="0" y="0"/>
            <a:chExt cx="4643588" cy="2099289"/>
          </a:xfrm>
        </p:grpSpPr>
        <p:sp>
          <p:nvSpPr>
            <p:cNvPr id="8" name="Freeform 8"/>
            <p:cNvSpPr/>
            <p:nvPr/>
          </p:nvSpPr>
          <p:spPr>
            <a:xfrm>
              <a:off x="0" y="0"/>
              <a:ext cx="4643628" cy="2099310"/>
            </a:xfrm>
            <a:custGeom>
              <a:avLst/>
              <a:gdLst/>
              <a:ahLst/>
              <a:cxnLst/>
              <a:rect l="l" t="t" r="r" b="b"/>
              <a:pathLst>
                <a:path w="4643628" h="2099310">
                  <a:moveTo>
                    <a:pt x="4643628" y="2099310"/>
                  </a:moveTo>
                  <a:lnTo>
                    <a:pt x="0" y="2099310"/>
                  </a:lnTo>
                  <a:lnTo>
                    <a:pt x="0" y="0"/>
                  </a:lnTo>
                  <a:lnTo>
                    <a:pt x="4643628" y="2099310"/>
                  </a:lnTo>
                  <a:close/>
                </a:path>
              </a:pathLst>
            </a:custGeom>
            <a:solidFill>
              <a:srgbClr val="EA4B33"/>
            </a:solidFill>
          </p:spPr>
        </p:sp>
      </p:grpSp>
      <p:grpSp>
        <p:nvGrpSpPr>
          <p:cNvPr id="9" name="Group 9"/>
          <p:cNvGrpSpPr/>
          <p:nvPr/>
        </p:nvGrpSpPr>
        <p:grpSpPr>
          <a:xfrm rot="-5400000">
            <a:off x="16060580" y="8113188"/>
            <a:ext cx="1406655" cy="3145976"/>
            <a:chOff x="0" y="0"/>
            <a:chExt cx="2305755" cy="5156808"/>
          </a:xfrm>
        </p:grpSpPr>
        <p:sp>
          <p:nvSpPr>
            <p:cNvPr id="10" name="Freeform 10"/>
            <p:cNvSpPr/>
            <p:nvPr/>
          </p:nvSpPr>
          <p:spPr>
            <a:xfrm>
              <a:off x="0" y="0"/>
              <a:ext cx="2305812" cy="5156835"/>
            </a:xfrm>
            <a:custGeom>
              <a:avLst/>
              <a:gdLst/>
              <a:ahLst/>
              <a:cxnLst/>
              <a:rect l="l" t="t" r="r" b="b"/>
              <a:pathLst>
                <a:path w="2305812" h="5156835">
                  <a:moveTo>
                    <a:pt x="2305812" y="5156835"/>
                  </a:moveTo>
                  <a:lnTo>
                    <a:pt x="0" y="5156835"/>
                  </a:lnTo>
                  <a:lnTo>
                    <a:pt x="0" y="0"/>
                  </a:lnTo>
                  <a:lnTo>
                    <a:pt x="2305812" y="5156835"/>
                  </a:lnTo>
                  <a:close/>
                </a:path>
              </a:pathLst>
            </a:custGeom>
            <a:solidFill>
              <a:srgbClr val="052896"/>
            </a:solidFill>
          </p:spPr>
        </p:sp>
      </p:grpSp>
      <p:grpSp>
        <p:nvGrpSpPr>
          <p:cNvPr id="11" name="Group 11"/>
          <p:cNvGrpSpPr/>
          <p:nvPr/>
        </p:nvGrpSpPr>
        <p:grpSpPr>
          <a:xfrm rot="-5400000">
            <a:off x="16480310" y="8342499"/>
            <a:ext cx="2832880" cy="1280698"/>
            <a:chOff x="0" y="0"/>
            <a:chExt cx="4643588" cy="2099289"/>
          </a:xfrm>
        </p:grpSpPr>
        <p:sp>
          <p:nvSpPr>
            <p:cNvPr id="12" name="Freeform 12"/>
            <p:cNvSpPr/>
            <p:nvPr/>
          </p:nvSpPr>
          <p:spPr>
            <a:xfrm>
              <a:off x="0" y="0"/>
              <a:ext cx="4643628" cy="2099310"/>
            </a:xfrm>
            <a:custGeom>
              <a:avLst/>
              <a:gdLst/>
              <a:ahLst/>
              <a:cxnLst/>
              <a:rect l="l" t="t" r="r" b="b"/>
              <a:pathLst>
                <a:path w="4643628" h="2099310">
                  <a:moveTo>
                    <a:pt x="4643628" y="2099310"/>
                  </a:moveTo>
                  <a:lnTo>
                    <a:pt x="0" y="2099310"/>
                  </a:lnTo>
                  <a:lnTo>
                    <a:pt x="0" y="0"/>
                  </a:lnTo>
                  <a:lnTo>
                    <a:pt x="4643628" y="2099310"/>
                  </a:lnTo>
                  <a:close/>
                </a:path>
              </a:pathLst>
            </a:custGeom>
            <a:solidFill>
              <a:srgbClr val="EA4B33"/>
            </a:solidFill>
          </p:spPr>
        </p:sp>
      </p:grpSp>
      <p:grpSp>
        <p:nvGrpSpPr>
          <p:cNvPr id="13" name="Group 13"/>
          <p:cNvGrpSpPr/>
          <p:nvPr/>
        </p:nvGrpSpPr>
        <p:grpSpPr>
          <a:xfrm>
            <a:off x="7088790" y="2522838"/>
            <a:ext cx="10370456" cy="5271825"/>
            <a:chOff x="0" y="0"/>
            <a:chExt cx="2731314" cy="1388464"/>
          </a:xfrm>
        </p:grpSpPr>
        <p:sp>
          <p:nvSpPr>
            <p:cNvPr id="14" name="Freeform 14"/>
            <p:cNvSpPr/>
            <p:nvPr/>
          </p:nvSpPr>
          <p:spPr>
            <a:xfrm>
              <a:off x="0" y="0"/>
              <a:ext cx="2731314" cy="1388464"/>
            </a:xfrm>
            <a:custGeom>
              <a:avLst/>
              <a:gdLst/>
              <a:ahLst/>
              <a:cxnLst/>
              <a:rect l="l" t="t" r="r" b="b"/>
              <a:pathLst>
                <a:path w="2731314" h="1388464">
                  <a:moveTo>
                    <a:pt x="0" y="694232"/>
                  </a:moveTo>
                  <a:lnTo>
                    <a:pt x="406400" y="0"/>
                  </a:lnTo>
                  <a:lnTo>
                    <a:pt x="406400" y="203200"/>
                  </a:lnTo>
                  <a:lnTo>
                    <a:pt x="2731314" y="203200"/>
                  </a:lnTo>
                  <a:lnTo>
                    <a:pt x="2731314" y="1185264"/>
                  </a:lnTo>
                  <a:lnTo>
                    <a:pt x="406400" y="1185264"/>
                  </a:lnTo>
                  <a:lnTo>
                    <a:pt x="406400" y="1388464"/>
                  </a:lnTo>
                  <a:lnTo>
                    <a:pt x="0" y="694232"/>
                  </a:lnTo>
                  <a:close/>
                </a:path>
              </a:pathLst>
            </a:custGeom>
            <a:solidFill>
              <a:srgbClr val="687C86"/>
            </a:solidFill>
          </p:spPr>
        </p:sp>
        <p:sp>
          <p:nvSpPr>
            <p:cNvPr id="15" name="TextBox 15"/>
            <p:cNvSpPr txBox="1"/>
            <p:nvPr/>
          </p:nvSpPr>
          <p:spPr>
            <a:xfrm>
              <a:off x="269372" y="189399"/>
              <a:ext cx="2461942" cy="1105082"/>
            </a:xfrm>
            <a:prstGeom prst="rect">
              <a:avLst/>
            </a:prstGeom>
          </p:spPr>
          <p:txBody>
            <a:bodyPr lIns="50800" tIns="50800" rIns="50800" bIns="50800" rtlCol="0" anchor="ctr"/>
            <a:lstStyle/>
            <a:p>
              <a:pPr algn="just">
                <a:lnSpc>
                  <a:spcPts val="4078"/>
                </a:lnSpc>
              </a:pPr>
              <a:r>
                <a:rPr lang="en-US" sz="2682" spc="75" dirty="0" err="1">
                  <a:solidFill>
                    <a:srgbClr val="FFFFFF"/>
                  </a:solidFill>
                  <a:latin typeface="Tex Gyre Termes Bold"/>
                </a:rPr>
                <a:t>Nhãn</a:t>
              </a:r>
              <a:r>
                <a:rPr lang="en-US" sz="2682" spc="75" dirty="0">
                  <a:solidFill>
                    <a:srgbClr val="FFFFFF"/>
                  </a:solidFill>
                  <a:latin typeface="Tex Gyre Termes Bold"/>
                </a:rPr>
                <a:t> </a:t>
              </a:r>
              <a:r>
                <a:rPr lang="en-US" sz="2682" spc="75" dirty="0" err="1">
                  <a:solidFill>
                    <a:srgbClr val="FFFFFF"/>
                  </a:solidFill>
                  <a:latin typeface="Tex Gyre Termes Bold"/>
                </a:rPr>
                <a:t>hiệu</a:t>
              </a:r>
              <a:r>
                <a:rPr lang="en-US" sz="2682" spc="75" dirty="0">
                  <a:solidFill>
                    <a:srgbClr val="FFFFFF"/>
                  </a:solidFill>
                  <a:latin typeface="Tex Gyre Termes Bold"/>
                </a:rPr>
                <a:t> </a:t>
              </a:r>
              <a:r>
                <a:rPr lang="en-US" sz="2682" spc="75" dirty="0" err="1">
                  <a:solidFill>
                    <a:srgbClr val="FFFFFF"/>
                  </a:solidFill>
                  <a:latin typeface="Tex Gyre Termes"/>
                </a:rPr>
                <a:t>và</a:t>
              </a:r>
              <a:r>
                <a:rPr lang="en-US" sz="2682" spc="75" dirty="0">
                  <a:solidFill>
                    <a:srgbClr val="FFFFFF"/>
                  </a:solidFill>
                  <a:latin typeface="Tex Gyre Termes"/>
                </a:rPr>
                <a:t> logo </a:t>
              </a:r>
              <a:r>
                <a:rPr lang="en-US" sz="2682" spc="75" dirty="0" err="1">
                  <a:solidFill>
                    <a:srgbClr val="FFFFFF"/>
                  </a:solidFill>
                  <a:latin typeface="Tex Gyre Termes"/>
                </a:rPr>
                <a:t>bao</a:t>
              </a:r>
              <a:r>
                <a:rPr lang="en-US" sz="2682" spc="75" dirty="0">
                  <a:solidFill>
                    <a:srgbClr val="FFFFFF"/>
                  </a:solidFill>
                  <a:latin typeface="Tex Gyre Termes"/>
                </a:rPr>
                <a:t> </a:t>
              </a:r>
              <a:r>
                <a:rPr lang="en-US" sz="2682" spc="75" dirty="0" err="1">
                  <a:solidFill>
                    <a:srgbClr val="FFFFFF"/>
                  </a:solidFill>
                  <a:latin typeface="Tex Gyre Termes"/>
                </a:rPr>
                <a:t>gồm</a:t>
              </a:r>
              <a:r>
                <a:rPr lang="en-US" sz="2682" spc="75" dirty="0">
                  <a:solidFill>
                    <a:srgbClr val="FFFFFF"/>
                  </a:solidFill>
                  <a:latin typeface="Tex Gyre Termes"/>
                </a:rPr>
                <a:t> </a:t>
              </a:r>
              <a:r>
                <a:rPr lang="en-US" sz="2682" spc="75" dirty="0" err="1">
                  <a:solidFill>
                    <a:srgbClr val="FFFFFF"/>
                  </a:solidFill>
                  <a:latin typeface="Tex Gyre Termes"/>
                </a:rPr>
                <a:t>các</a:t>
              </a:r>
              <a:r>
                <a:rPr lang="en-US" sz="2682" spc="75" dirty="0">
                  <a:solidFill>
                    <a:srgbClr val="FFFFFF"/>
                  </a:solidFill>
                  <a:latin typeface="Tex Gyre Termes"/>
                </a:rPr>
                <a:t> </a:t>
              </a:r>
              <a:r>
                <a:rPr lang="en-US" sz="2682" spc="75" dirty="0" err="1">
                  <a:solidFill>
                    <a:srgbClr val="FFFFFF"/>
                  </a:solidFill>
                  <a:latin typeface="Tex Gyre Termes"/>
                </a:rPr>
                <a:t>nhãn</a:t>
              </a:r>
              <a:r>
                <a:rPr lang="en-US" sz="2682" spc="75" dirty="0">
                  <a:solidFill>
                    <a:srgbClr val="FFFFFF"/>
                  </a:solidFill>
                  <a:latin typeface="Tex Gyre Termes"/>
                </a:rPr>
                <a:t> </a:t>
              </a:r>
              <a:r>
                <a:rPr lang="en-US" sz="2682" spc="75" dirty="0" err="1">
                  <a:solidFill>
                    <a:srgbClr val="FFFFFF"/>
                  </a:solidFill>
                  <a:latin typeface="Tex Gyre Termes"/>
                </a:rPr>
                <a:t>đơn</a:t>
              </a:r>
              <a:r>
                <a:rPr lang="en-US" sz="2682" spc="75" dirty="0">
                  <a:solidFill>
                    <a:srgbClr val="FFFFFF"/>
                  </a:solidFill>
                  <a:latin typeface="Tex Gyre Termes"/>
                </a:rPr>
                <a:t> </a:t>
              </a:r>
              <a:r>
                <a:rPr lang="en-US" sz="2682" spc="75" dirty="0" err="1">
                  <a:solidFill>
                    <a:srgbClr val="FFFFFF"/>
                  </a:solidFill>
                  <a:latin typeface="Tex Gyre Termes"/>
                </a:rPr>
                <a:t>giản</a:t>
              </a:r>
              <a:r>
                <a:rPr lang="en-US" sz="2682" spc="75" dirty="0">
                  <a:solidFill>
                    <a:srgbClr val="FFFFFF"/>
                  </a:solidFill>
                  <a:latin typeface="Tex Gyre Termes"/>
                </a:rPr>
                <a:t> </a:t>
              </a:r>
              <a:r>
                <a:rPr lang="en-US" sz="2682" spc="75" dirty="0" err="1">
                  <a:solidFill>
                    <a:srgbClr val="FFFFFF"/>
                  </a:solidFill>
                  <a:latin typeface="Tex Gyre Termes"/>
                </a:rPr>
                <a:t>đính</a:t>
              </a:r>
              <a:r>
                <a:rPr lang="en-US" sz="2682" spc="75" dirty="0">
                  <a:solidFill>
                    <a:srgbClr val="FFFFFF"/>
                  </a:solidFill>
                  <a:latin typeface="Tex Gyre Termes"/>
                </a:rPr>
                <a:t> </a:t>
              </a:r>
              <a:r>
                <a:rPr lang="en-US" sz="2682" spc="75" dirty="0" err="1">
                  <a:solidFill>
                    <a:srgbClr val="FFFFFF"/>
                  </a:solidFill>
                  <a:latin typeface="Tex Gyre Termes"/>
                </a:rPr>
                <a:t>vào</a:t>
              </a:r>
              <a:r>
                <a:rPr lang="en-US" sz="2682" spc="75" dirty="0">
                  <a:solidFill>
                    <a:srgbClr val="FFFFFF"/>
                  </a:solidFill>
                  <a:latin typeface="Tex Gyre Termes"/>
                </a:rPr>
                <a:t> </a:t>
              </a:r>
              <a:r>
                <a:rPr lang="en-US" sz="2682" spc="75" dirty="0" err="1">
                  <a:solidFill>
                    <a:srgbClr val="FFFFFF"/>
                  </a:solidFill>
                  <a:latin typeface="Tex Gyre Termes"/>
                </a:rPr>
                <a:t>sản</a:t>
              </a:r>
              <a:r>
                <a:rPr lang="en-US" sz="2682" spc="75" dirty="0">
                  <a:solidFill>
                    <a:srgbClr val="FFFFFF"/>
                  </a:solidFill>
                  <a:latin typeface="Tex Gyre Termes"/>
                </a:rPr>
                <a:t> </a:t>
              </a:r>
              <a:r>
                <a:rPr lang="en-US" sz="2682" spc="75" dirty="0" err="1">
                  <a:solidFill>
                    <a:srgbClr val="FFFFFF"/>
                  </a:solidFill>
                  <a:latin typeface="Tex Gyre Termes"/>
                </a:rPr>
                <a:t>phẩm</a:t>
              </a:r>
              <a:r>
                <a:rPr lang="en-US" sz="2682" spc="75" dirty="0">
                  <a:solidFill>
                    <a:srgbClr val="FFFFFF"/>
                  </a:solidFill>
                  <a:latin typeface="Tex Gyre Termes"/>
                </a:rPr>
                <a:t> </a:t>
              </a:r>
              <a:r>
                <a:rPr lang="en-US" sz="2682" spc="75" dirty="0" err="1">
                  <a:solidFill>
                    <a:srgbClr val="FFFFFF"/>
                  </a:solidFill>
                  <a:latin typeface="Tex Gyre Termes"/>
                </a:rPr>
                <a:t>cho</a:t>
              </a:r>
              <a:r>
                <a:rPr lang="en-US" sz="2682" spc="75" dirty="0">
                  <a:solidFill>
                    <a:srgbClr val="FFFFFF"/>
                  </a:solidFill>
                  <a:latin typeface="Tex Gyre Termes"/>
                </a:rPr>
                <a:t> </a:t>
              </a:r>
              <a:r>
                <a:rPr lang="en-US" sz="2682" spc="75" dirty="0" err="1">
                  <a:solidFill>
                    <a:srgbClr val="FFFFFF"/>
                  </a:solidFill>
                  <a:latin typeface="Tex Gyre Termes"/>
                </a:rPr>
                <a:t>đến</a:t>
              </a:r>
              <a:r>
                <a:rPr lang="en-US" sz="2682" spc="75" dirty="0">
                  <a:solidFill>
                    <a:srgbClr val="FFFFFF"/>
                  </a:solidFill>
                  <a:latin typeface="Tex Gyre Termes"/>
                </a:rPr>
                <a:t> </a:t>
              </a:r>
              <a:r>
                <a:rPr lang="en-US" sz="2682" spc="75" dirty="0" err="1">
                  <a:solidFill>
                    <a:srgbClr val="FFFFFF"/>
                  </a:solidFill>
                  <a:latin typeface="Tex Gyre Termes"/>
                </a:rPr>
                <a:t>những</a:t>
              </a:r>
              <a:r>
                <a:rPr lang="en-US" sz="2682" spc="75" dirty="0">
                  <a:solidFill>
                    <a:srgbClr val="FFFFFF"/>
                  </a:solidFill>
                  <a:latin typeface="Tex Gyre Termes"/>
                </a:rPr>
                <a:t> </a:t>
              </a:r>
              <a:r>
                <a:rPr lang="en-US" sz="2682" spc="75" dirty="0" err="1">
                  <a:solidFill>
                    <a:srgbClr val="FFFFFF"/>
                  </a:solidFill>
                  <a:latin typeface="Tex Gyre Termes"/>
                </a:rPr>
                <a:t>dạng</a:t>
              </a:r>
              <a:r>
                <a:rPr lang="en-US" sz="2682" spc="75" dirty="0">
                  <a:solidFill>
                    <a:srgbClr val="FFFFFF"/>
                  </a:solidFill>
                  <a:latin typeface="Tex Gyre Termes"/>
                </a:rPr>
                <a:t> </a:t>
              </a:r>
              <a:r>
                <a:rPr lang="en-US" sz="2682" spc="75" dirty="0" err="1">
                  <a:solidFill>
                    <a:srgbClr val="FFFFFF"/>
                  </a:solidFill>
                  <a:latin typeface="Tex Gyre Termes"/>
                </a:rPr>
                <a:t>đồ</a:t>
              </a:r>
              <a:r>
                <a:rPr lang="en-US" sz="2682" spc="75" dirty="0">
                  <a:solidFill>
                    <a:srgbClr val="FFFFFF"/>
                  </a:solidFill>
                  <a:latin typeface="Tex Gyre Termes"/>
                </a:rPr>
                <a:t> </a:t>
              </a:r>
              <a:r>
                <a:rPr lang="en-US" sz="2682" spc="75" dirty="0" err="1">
                  <a:solidFill>
                    <a:srgbClr val="FFFFFF"/>
                  </a:solidFill>
                  <a:latin typeface="Tex Gyre Termes"/>
                </a:rPr>
                <a:t>hoạ</a:t>
              </a:r>
              <a:r>
                <a:rPr lang="en-US" sz="2682" spc="75" dirty="0">
                  <a:solidFill>
                    <a:srgbClr val="FFFFFF"/>
                  </a:solidFill>
                  <a:latin typeface="Tex Gyre Termes"/>
                </a:rPr>
                <a:t> </a:t>
              </a:r>
              <a:r>
                <a:rPr lang="en-US" sz="2682" spc="75" dirty="0" err="1">
                  <a:solidFill>
                    <a:srgbClr val="FFFFFF"/>
                  </a:solidFill>
                  <a:latin typeface="Tex Gyre Termes"/>
                </a:rPr>
                <a:t>phức</a:t>
              </a:r>
              <a:r>
                <a:rPr lang="en-US" sz="2682" spc="75" dirty="0">
                  <a:solidFill>
                    <a:srgbClr val="FFFFFF"/>
                  </a:solidFill>
                  <a:latin typeface="Tex Gyre Termes"/>
                </a:rPr>
                <a:t> </a:t>
              </a:r>
              <a:r>
                <a:rPr lang="en-US" sz="2682" spc="75" dirty="0" err="1">
                  <a:solidFill>
                    <a:srgbClr val="FFFFFF"/>
                  </a:solidFill>
                  <a:latin typeface="Tex Gyre Termes"/>
                </a:rPr>
                <a:t>tạp</a:t>
              </a:r>
              <a:r>
                <a:rPr lang="en-US" sz="2682" spc="75" dirty="0">
                  <a:solidFill>
                    <a:srgbClr val="FFFFFF"/>
                  </a:solidFill>
                  <a:latin typeface="Tex Gyre Termes"/>
                </a:rPr>
                <a:t> </a:t>
              </a:r>
              <a:r>
                <a:rPr lang="en-US" sz="2682" spc="75" dirty="0" err="1">
                  <a:solidFill>
                    <a:srgbClr val="FFFFFF"/>
                  </a:solidFill>
                  <a:latin typeface="Tex Gyre Termes"/>
                </a:rPr>
                <a:t>là</a:t>
              </a:r>
              <a:r>
                <a:rPr lang="en-US" sz="2682" spc="75" dirty="0">
                  <a:solidFill>
                    <a:srgbClr val="FFFFFF"/>
                  </a:solidFill>
                  <a:latin typeface="Tex Gyre Termes"/>
                </a:rPr>
                <a:t> </a:t>
              </a:r>
              <a:r>
                <a:rPr lang="en-US" sz="2682" spc="75" dirty="0" err="1">
                  <a:solidFill>
                    <a:srgbClr val="FFFFFF"/>
                  </a:solidFill>
                  <a:latin typeface="Tex Gyre Termes"/>
                </a:rPr>
                <a:t>một</a:t>
              </a:r>
              <a:r>
                <a:rPr lang="en-US" sz="2682" spc="75" dirty="0">
                  <a:solidFill>
                    <a:srgbClr val="FFFFFF"/>
                  </a:solidFill>
                  <a:latin typeface="Tex Gyre Termes"/>
                </a:rPr>
                <a:t> </a:t>
              </a:r>
              <a:r>
                <a:rPr lang="en-US" sz="2682" spc="75" dirty="0" err="1">
                  <a:solidFill>
                    <a:srgbClr val="FFFFFF"/>
                  </a:solidFill>
                  <a:latin typeface="Tex Gyre Termes"/>
                </a:rPr>
                <a:t>phần</a:t>
              </a:r>
              <a:r>
                <a:rPr lang="en-US" sz="2682" spc="75" dirty="0">
                  <a:solidFill>
                    <a:srgbClr val="FFFFFF"/>
                  </a:solidFill>
                  <a:latin typeface="Tex Gyre Termes"/>
                </a:rPr>
                <a:t> </a:t>
              </a:r>
              <a:r>
                <a:rPr lang="en-US" sz="2682" spc="75" dirty="0" err="1">
                  <a:solidFill>
                    <a:srgbClr val="FFFFFF"/>
                  </a:solidFill>
                  <a:latin typeface="Tex Gyre Termes"/>
                </a:rPr>
                <a:t>của</a:t>
              </a:r>
              <a:r>
                <a:rPr lang="en-US" sz="2682" spc="75" dirty="0">
                  <a:solidFill>
                    <a:srgbClr val="FFFFFF"/>
                  </a:solidFill>
                  <a:latin typeface="Tex Gyre Termes"/>
                </a:rPr>
                <a:t> </a:t>
              </a:r>
              <a:r>
                <a:rPr lang="en-US" sz="2682" spc="75" dirty="0" err="1">
                  <a:solidFill>
                    <a:srgbClr val="FFFFFF"/>
                  </a:solidFill>
                  <a:latin typeface="Tex Gyre Termes"/>
                </a:rPr>
                <a:t>bao</a:t>
              </a:r>
              <a:r>
                <a:rPr lang="en-US" sz="2682" spc="75" dirty="0">
                  <a:solidFill>
                    <a:srgbClr val="FFFFFF"/>
                  </a:solidFill>
                  <a:latin typeface="Tex Gyre Termes"/>
                </a:rPr>
                <a:t> </a:t>
              </a:r>
              <a:r>
                <a:rPr lang="en-US" sz="2682" spc="75" dirty="0" err="1">
                  <a:solidFill>
                    <a:srgbClr val="FFFFFF"/>
                  </a:solidFill>
                  <a:latin typeface="Tex Gyre Termes"/>
                </a:rPr>
                <a:t>bì</a:t>
              </a:r>
              <a:r>
                <a:rPr lang="en-US" sz="2682" spc="75" dirty="0">
                  <a:solidFill>
                    <a:srgbClr val="FFFFFF"/>
                  </a:solidFill>
                  <a:latin typeface="Tex Gyre Termes"/>
                </a:rPr>
                <a:t>. </a:t>
              </a:r>
            </a:p>
            <a:p>
              <a:pPr algn="just">
                <a:lnSpc>
                  <a:spcPts val="4078"/>
                </a:lnSpc>
              </a:pPr>
              <a:endParaRPr lang="en-US" sz="2682" spc="75" dirty="0">
                <a:solidFill>
                  <a:srgbClr val="FFFFFF"/>
                </a:solidFill>
                <a:latin typeface="Tex Gyre Termes"/>
              </a:endParaRPr>
            </a:p>
            <a:p>
              <a:pPr algn="just">
                <a:lnSpc>
                  <a:spcPts val="4078"/>
                </a:lnSpc>
              </a:pPr>
              <a:r>
                <a:rPr lang="en-US" sz="2682" spc="75" dirty="0" err="1">
                  <a:solidFill>
                    <a:srgbClr val="FFFFFF"/>
                  </a:solidFill>
                  <a:latin typeface="Tex Gyre Termes"/>
                </a:rPr>
                <a:t>Chúng</a:t>
              </a:r>
              <a:r>
                <a:rPr lang="en-US" sz="2682" spc="75" dirty="0">
                  <a:solidFill>
                    <a:srgbClr val="FFFFFF"/>
                  </a:solidFill>
                  <a:latin typeface="Tex Gyre Termes"/>
                </a:rPr>
                <a:t> </a:t>
              </a:r>
              <a:r>
                <a:rPr lang="en-US" sz="2682" spc="75" dirty="0" err="1">
                  <a:solidFill>
                    <a:srgbClr val="FFFFFF"/>
                  </a:solidFill>
                  <a:latin typeface="Tex Gyre Termes"/>
                </a:rPr>
                <a:t>thực</a:t>
              </a:r>
              <a:r>
                <a:rPr lang="en-US" sz="2682" spc="75" dirty="0">
                  <a:solidFill>
                    <a:srgbClr val="FFFFFF"/>
                  </a:solidFill>
                  <a:latin typeface="Tex Gyre Termes"/>
                </a:rPr>
                <a:t> </a:t>
              </a:r>
              <a:r>
                <a:rPr lang="en-US" sz="2682" spc="75" dirty="0" err="1">
                  <a:solidFill>
                    <a:srgbClr val="FFFFFF"/>
                  </a:solidFill>
                  <a:latin typeface="Tex Gyre Termes"/>
                </a:rPr>
                <a:t>hiện</a:t>
              </a:r>
              <a:r>
                <a:rPr lang="en-US" sz="2682" spc="75" dirty="0">
                  <a:solidFill>
                    <a:srgbClr val="FFFFFF"/>
                  </a:solidFill>
                  <a:latin typeface="Tex Gyre Termes"/>
                </a:rPr>
                <a:t> </a:t>
              </a:r>
              <a:r>
                <a:rPr lang="en-US" sz="2682" spc="75" dirty="0" err="1">
                  <a:solidFill>
                    <a:srgbClr val="FFFFFF"/>
                  </a:solidFill>
                  <a:latin typeface="Tex Gyre Termes"/>
                </a:rPr>
                <a:t>nhiều</a:t>
              </a:r>
              <a:r>
                <a:rPr lang="en-US" sz="2682" spc="75" dirty="0">
                  <a:solidFill>
                    <a:srgbClr val="FFFFFF"/>
                  </a:solidFill>
                  <a:latin typeface="Tex Gyre Termes"/>
                </a:rPr>
                <a:t> </a:t>
              </a:r>
              <a:r>
                <a:rPr lang="en-US" sz="2682" spc="75" dirty="0" err="1">
                  <a:solidFill>
                    <a:srgbClr val="FFFFFF"/>
                  </a:solidFill>
                  <a:latin typeface="Tex Gyre Termes"/>
                </a:rPr>
                <a:t>chức</a:t>
              </a:r>
              <a:r>
                <a:rPr lang="en-US" sz="2682" spc="75" dirty="0">
                  <a:solidFill>
                    <a:srgbClr val="FFFFFF"/>
                  </a:solidFill>
                  <a:latin typeface="Tex Gyre Termes"/>
                </a:rPr>
                <a:t> </a:t>
              </a:r>
              <a:r>
                <a:rPr lang="en-US" sz="2682" spc="75" dirty="0" err="1">
                  <a:solidFill>
                    <a:srgbClr val="FFFFFF"/>
                  </a:solidFill>
                  <a:latin typeface="Tex Gyre Termes"/>
                </a:rPr>
                <a:t>năng</a:t>
              </a:r>
              <a:r>
                <a:rPr lang="en-US" sz="2682" spc="75" dirty="0">
                  <a:solidFill>
                    <a:srgbClr val="FFFFFF"/>
                  </a:solidFill>
                  <a:latin typeface="Tex Gyre Termes"/>
                </a:rPr>
                <a:t> </a:t>
              </a:r>
              <a:r>
                <a:rPr lang="en-US" sz="2682" spc="75" dirty="0" err="1">
                  <a:solidFill>
                    <a:srgbClr val="FFFFFF"/>
                  </a:solidFill>
                  <a:latin typeface="Tex Gyre Termes"/>
                </a:rPr>
                <a:t>như</a:t>
              </a:r>
              <a:r>
                <a:rPr lang="en-US" sz="2682" spc="75" dirty="0">
                  <a:solidFill>
                    <a:srgbClr val="FFFFFF"/>
                  </a:solidFill>
                  <a:latin typeface="Tex Gyre Termes"/>
                </a:rPr>
                <a:t>: </a:t>
              </a:r>
              <a:r>
                <a:rPr lang="en-US" sz="2682" spc="75" dirty="0" err="1">
                  <a:solidFill>
                    <a:srgbClr val="FFFFFF"/>
                  </a:solidFill>
                  <a:latin typeface="Tex Gyre Termes"/>
                </a:rPr>
                <a:t>nhận</a:t>
              </a:r>
              <a:r>
                <a:rPr lang="en-US" sz="2682" spc="75" dirty="0">
                  <a:solidFill>
                    <a:srgbClr val="FFFFFF"/>
                  </a:solidFill>
                  <a:latin typeface="Tex Gyre Termes"/>
                </a:rPr>
                <a:t> </a:t>
              </a:r>
              <a:r>
                <a:rPr lang="en-US" sz="2682" spc="75" dirty="0" err="1">
                  <a:solidFill>
                    <a:srgbClr val="FFFFFF"/>
                  </a:solidFill>
                  <a:latin typeface="Tex Gyre Termes"/>
                </a:rPr>
                <a:t>diện</a:t>
              </a:r>
              <a:r>
                <a:rPr lang="en-US" sz="2682" spc="75" dirty="0">
                  <a:solidFill>
                    <a:srgbClr val="FFFFFF"/>
                  </a:solidFill>
                  <a:latin typeface="Tex Gyre Termes"/>
                </a:rPr>
                <a:t> </a:t>
              </a:r>
              <a:r>
                <a:rPr lang="en-US" sz="2682" spc="75" dirty="0" err="1">
                  <a:solidFill>
                    <a:srgbClr val="FFFFFF"/>
                  </a:solidFill>
                  <a:latin typeface="Tex Gyre Termes"/>
                </a:rPr>
                <a:t>sản</a:t>
              </a:r>
              <a:r>
                <a:rPr lang="en-US" sz="2682" spc="75" dirty="0">
                  <a:solidFill>
                    <a:srgbClr val="FFFFFF"/>
                  </a:solidFill>
                  <a:latin typeface="Tex Gyre Termes"/>
                </a:rPr>
                <a:t> </a:t>
              </a:r>
              <a:r>
                <a:rPr lang="en-US" sz="2682" spc="75" dirty="0" err="1">
                  <a:solidFill>
                    <a:srgbClr val="FFFFFF"/>
                  </a:solidFill>
                  <a:latin typeface="Tex Gyre Termes"/>
                </a:rPr>
                <a:t>phẩm</a:t>
              </a:r>
              <a:r>
                <a:rPr lang="en-US" sz="2682" spc="75" dirty="0">
                  <a:solidFill>
                    <a:srgbClr val="FFFFFF"/>
                  </a:solidFill>
                  <a:latin typeface="Tex Gyre Termes"/>
                </a:rPr>
                <a:t> </a:t>
              </a:r>
              <a:r>
                <a:rPr lang="en-US" sz="2682" spc="75" dirty="0" err="1">
                  <a:solidFill>
                    <a:srgbClr val="FFFFFF"/>
                  </a:solidFill>
                  <a:latin typeface="Tex Gyre Termes"/>
                </a:rPr>
                <a:t>và</a:t>
              </a:r>
              <a:r>
                <a:rPr lang="en-US" sz="2682" spc="75" dirty="0">
                  <a:solidFill>
                    <a:srgbClr val="FFFFFF"/>
                  </a:solidFill>
                  <a:latin typeface="Tex Gyre Termes"/>
                </a:rPr>
                <a:t> </a:t>
              </a:r>
              <a:r>
                <a:rPr lang="en-US" sz="2682" spc="75" dirty="0" err="1">
                  <a:solidFill>
                    <a:srgbClr val="FFFFFF"/>
                  </a:solidFill>
                  <a:latin typeface="Tex Gyre Termes"/>
                </a:rPr>
                <a:t>thương</a:t>
              </a:r>
              <a:r>
                <a:rPr lang="en-US" sz="2682" spc="75" dirty="0">
                  <a:solidFill>
                    <a:srgbClr val="FFFFFF"/>
                  </a:solidFill>
                  <a:latin typeface="Tex Gyre Termes"/>
                </a:rPr>
                <a:t> </a:t>
              </a:r>
              <a:r>
                <a:rPr lang="en-US" sz="2682" spc="75" dirty="0" err="1">
                  <a:solidFill>
                    <a:srgbClr val="FFFFFF"/>
                  </a:solidFill>
                  <a:latin typeface="Tex Gyre Termes"/>
                </a:rPr>
                <a:t>hiệu</a:t>
              </a:r>
              <a:r>
                <a:rPr lang="en-US" sz="2682" spc="75" dirty="0">
                  <a:solidFill>
                    <a:srgbClr val="FFFFFF"/>
                  </a:solidFill>
                  <a:latin typeface="Tex Gyre Termes"/>
                </a:rPr>
                <a:t>, </a:t>
              </a:r>
              <a:r>
                <a:rPr lang="en-US" sz="2682" spc="75" dirty="0" err="1">
                  <a:solidFill>
                    <a:srgbClr val="FFFFFF"/>
                  </a:solidFill>
                  <a:latin typeface="Tex Gyre Termes"/>
                </a:rPr>
                <a:t>mô</a:t>
              </a:r>
              <a:r>
                <a:rPr lang="en-US" sz="2682" spc="75" dirty="0">
                  <a:solidFill>
                    <a:srgbClr val="FFFFFF"/>
                  </a:solidFill>
                  <a:latin typeface="Tex Gyre Termes"/>
                </a:rPr>
                <a:t> </a:t>
              </a:r>
              <a:r>
                <a:rPr lang="en-US" sz="2682" spc="75" dirty="0" err="1">
                  <a:solidFill>
                    <a:srgbClr val="FFFFFF"/>
                  </a:solidFill>
                  <a:latin typeface="Tex Gyre Termes"/>
                </a:rPr>
                <a:t>tả</a:t>
              </a:r>
              <a:r>
                <a:rPr lang="en-US" sz="2682" spc="75" dirty="0">
                  <a:solidFill>
                    <a:srgbClr val="FFFFFF"/>
                  </a:solidFill>
                  <a:latin typeface="Tex Gyre Termes"/>
                </a:rPr>
                <a:t> </a:t>
              </a:r>
              <a:r>
                <a:rPr lang="en-US" sz="2682" spc="75" dirty="0" err="1">
                  <a:solidFill>
                    <a:srgbClr val="FFFFFF"/>
                  </a:solidFill>
                  <a:latin typeface="Tex Gyre Termes"/>
                </a:rPr>
                <a:t>thuộc</a:t>
              </a:r>
              <a:r>
                <a:rPr lang="en-US" sz="2682" spc="75" dirty="0">
                  <a:solidFill>
                    <a:srgbClr val="FFFFFF"/>
                  </a:solidFill>
                  <a:latin typeface="Tex Gyre Termes"/>
                </a:rPr>
                <a:t> </a:t>
              </a:r>
              <a:r>
                <a:rPr lang="en-US" sz="2682" spc="75" dirty="0" err="1">
                  <a:solidFill>
                    <a:srgbClr val="FFFFFF"/>
                  </a:solidFill>
                  <a:latin typeface="Tex Gyre Termes"/>
                </a:rPr>
                <a:t>tính</a:t>
              </a:r>
              <a:r>
                <a:rPr lang="en-US" sz="2682" spc="75" dirty="0">
                  <a:solidFill>
                    <a:srgbClr val="FFFFFF"/>
                  </a:solidFill>
                  <a:latin typeface="Tex Gyre Termes"/>
                </a:rPr>
                <a:t> </a:t>
              </a:r>
              <a:r>
                <a:rPr lang="en-US" sz="2682" spc="75" dirty="0" err="1">
                  <a:solidFill>
                    <a:srgbClr val="FFFFFF"/>
                  </a:solidFill>
                  <a:latin typeface="Tex Gyre Termes"/>
                </a:rPr>
                <a:t>sản</a:t>
              </a:r>
              <a:r>
                <a:rPr lang="en-US" sz="2682" spc="75" dirty="0">
                  <a:solidFill>
                    <a:srgbClr val="FFFFFF"/>
                  </a:solidFill>
                  <a:latin typeface="Tex Gyre Termes"/>
                </a:rPr>
                <a:t> </a:t>
              </a:r>
              <a:r>
                <a:rPr lang="en-US" sz="2682" spc="75" dirty="0" err="1">
                  <a:solidFill>
                    <a:srgbClr val="FFFFFF"/>
                  </a:solidFill>
                  <a:latin typeface="Tex Gyre Termes"/>
                </a:rPr>
                <a:t>phẩm</a:t>
              </a:r>
              <a:r>
                <a:rPr lang="en-US" sz="2682" spc="75" dirty="0">
                  <a:solidFill>
                    <a:srgbClr val="FFFFFF"/>
                  </a:solidFill>
                  <a:latin typeface="Tex Gyre Termes"/>
                </a:rPr>
                <a:t>, </a:t>
              </a:r>
              <a:r>
                <a:rPr lang="en-US" sz="2682" spc="75" dirty="0" err="1">
                  <a:solidFill>
                    <a:srgbClr val="FFFFFF"/>
                  </a:solidFill>
                  <a:latin typeface="Tex Gyre Termes"/>
                </a:rPr>
                <a:t>quảng</a:t>
              </a:r>
              <a:r>
                <a:rPr lang="en-US" sz="2682" spc="75" dirty="0">
                  <a:solidFill>
                    <a:srgbClr val="FFFFFF"/>
                  </a:solidFill>
                  <a:latin typeface="Tex Gyre Termes"/>
                </a:rPr>
                <a:t> </a:t>
              </a:r>
              <a:r>
                <a:rPr lang="en-US" sz="2682" spc="75" dirty="0" err="1">
                  <a:solidFill>
                    <a:srgbClr val="FFFFFF"/>
                  </a:solidFill>
                  <a:latin typeface="Tex Gyre Termes"/>
                </a:rPr>
                <a:t>bá</a:t>
              </a:r>
              <a:r>
                <a:rPr lang="en-US" sz="2682" spc="75" dirty="0">
                  <a:solidFill>
                    <a:srgbClr val="FFFFFF"/>
                  </a:solidFill>
                  <a:latin typeface="Tex Gyre Termes"/>
                </a:rPr>
                <a:t> </a:t>
              </a:r>
              <a:r>
                <a:rPr lang="en-US" sz="2682" spc="75" dirty="0" err="1">
                  <a:solidFill>
                    <a:srgbClr val="FFFFFF"/>
                  </a:solidFill>
                  <a:latin typeface="Tex Gyre Termes"/>
                </a:rPr>
                <a:t>thương</a:t>
              </a:r>
              <a:r>
                <a:rPr lang="en-US" sz="2682" spc="75" dirty="0">
                  <a:solidFill>
                    <a:srgbClr val="FFFFFF"/>
                  </a:solidFill>
                  <a:latin typeface="Tex Gyre Termes"/>
                </a:rPr>
                <a:t> </a:t>
              </a:r>
              <a:r>
                <a:rPr lang="en-US" sz="2682" spc="75" dirty="0" err="1">
                  <a:solidFill>
                    <a:srgbClr val="FFFFFF"/>
                  </a:solidFill>
                  <a:latin typeface="Tex Gyre Termes"/>
                </a:rPr>
                <a:t>hiệu</a:t>
              </a:r>
              <a:r>
                <a:rPr lang="en-US" sz="2682" spc="75" dirty="0">
                  <a:solidFill>
                    <a:srgbClr val="FFFFFF"/>
                  </a:solidFill>
                  <a:latin typeface="Tex Gyre Termes"/>
                </a:rPr>
                <a:t>.</a:t>
              </a:r>
            </a:p>
            <a:p>
              <a:pPr algn="just">
                <a:lnSpc>
                  <a:spcPts val="4078"/>
                </a:lnSpc>
              </a:pPr>
              <a:endParaRPr lang="en-US" sz="2682" spc="75" dirty="0">
                <a:solidFill>
                  <a:srgbClr val="FFFFFF"/>
                </a:solidFill>
                <a:latin typeface="Tex Gyre Termes"/>
              </a:endParaRPr>
            </a:p>
          </p:txBody>
        </p:sp>
      </p:grpSp>
      <p:pic>
        <p:nvPicPr>
          <p:cNvPr id="16" name="Picture 16"/>
          <p:cNvPicPr>
            <a:picLocks noChangeAspect="1"/>
          </p:cNvPicPr>
          <p:nvPr/>
        </p:nvPicPr>
        <p:blipFill>
          <a:blip r:embed="rId5"/>
          <a:srcRect/>
          <a:stretch>
            <a:fillRect/>
          </a:stretch>
        </p:blipFill>
        <p:spPr>
          <a:xfrm>
            <a:off x="1478435" y="5339894"/>
            <a:ext cx="4811523" cy="2226429"/>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a:off x="9269216" y="4732910"/>
            <a:ext cx="7918531" cy="4454174"/>
          </a:xfrm>
          <a:prstGeom prst="rect">
            <a:avLst/>
          </a:prstGeom>
        </p:spPr>
      </p:pic>
      <p:pic>
        <p:nvPicPr>
          <p:cNvPr id="3" name="Picture 3"/>
          <p:cNvPicPr>
            <a:picLocks noChangeAspect="1"/>
          </p:cNvPicPr>
          <p:nvPr/>
        </p:nvPicPr>
        <p:blipFill>
          <a:blip r:embed="rId4"/>
          <a:srcRect t="2372" b="2503"/>
          <a:stretch>
            <a:fillRect/>
          </a:stretch>
        </p:blipFill>
        <p:spPr>
          <a:xfrm>
            <a:off x="1367105" y="4732910"/>
            <a:ext cx="7007748" cy="4454174"/>
          </a:xfrm>
          <a:prstGeom prst="rect">
            <a:avLst/>
          </a:prstGeom>
        </p:spPr>
      </p:pic>
      <p:sp>
        <p:nvSpPr>
          <p:cNvPr id="4" name="TextBox 4"/>
          <p:cNvSpPr txBox="1"/>
          <p:nvPr/>
        </p:nvSpPr>
        <p:spPr>
          <a:xfrm>
            <a:off x="1585656" y="811146"/>
            <a:ext cx="13931113" cy="597032"/>
          </a:xfrm>
          <a:prstGeom prst="rect">
            <a:avLst/>
          </a:prstGeom>
        </p:spPr>
        <p:txBody>
          <a:bodyPr lIns="0" tIns="0" rIns="0" bIns="0" rtlCol="0" anchor="t">
            <a:spAutoFit/>
          </a:bodyPr>
          <a:lstStyle/>
          <a:p>
            <a:pPr algn="ctr">
              <a:lnSpc>
                <a:spcPts val="4373"/>
              </a:lnSpc>
            </a:pPr>
            <a:r>
              <a:rPr lang="en-US" sz="4999">
                <a:solidFill>
                  <a:srgbClr val="191919"/>
                </a:solidFill>
                <a:latin typeface="Tex Gyre Termes Bold"/>
              </a:rPr>
              <a:t>DỊCH VỤ HỖ TRỢ SẢN PHẨM</a:t>
            </a:r>
          </a:p>
        </p:txBody>
      </p:sp>
      <p:grpSp>
        <p:nvGrpSpPr>
          <p:cNvPr id="5" name="Group 5"/>
          <p:cNvGrpSpPr/>
          <p:nvPr/>
        </p:nvGrpSpPr>
        <p:grpSpPr>
          <a:xfrm>
            <a:off x="-143660" y="7226601"/>
            <a:ext cx="1388215" cy="3104737"/>
            <a:chOff x="0" y="0"/>
            <a:chExt cx="2305755" cy="5156808"/>
          </a:xfrm>
        </p:grpSpPr>
        <p:sp>
          <p:nvSpPr>
            <p:cNvPr id="6" name="Freeform 6"/>
            <p:cNvSpPr/>
            <p:nvPr/>
          </p:nvSpPr>
          <p:spPr>
            <a:xfrm>
              <a:off x="0" y="0"/>
              <a:ext cx="2305812" cy="5156835"/>
            </a:xfrm>
            <a:custGeom>
              <a:avLst/>
              <a:gdLst/>
              <a:ahLst/>
              <a:cxnLst/>
              <a:rect l="l" t="t" r="r" b="b"/>
              <a:pathLst>
                <a:path w="2305812" h="5156835">
                  <a:moveTo>
                    <a:pt x="2305812" y="5156835"/>
                  </a:moveTo>
                  <a:lnTo>
                    <a:pt x="0" y="5156835"/>
                  </a:lnTo>
                  <a:lnTo>
                    <a:pt x="0" y="0"/>
                  </a:lnTo>
                  <a:lnTo>
                    <a:pt x="2305812" y="5156835"/>
                  </a:lnTo>
                  <a:close/>
                </a:path>
              </a:pathLst>
            </a:custGeom>
            <a:solidFill>
              <a:srgbClr val="052896"/>
            </a:solidFill>
          </p:spPr>
        </p:sp>
      </p:grpSp>
      <p:grpSp>
        <p:nvGrpSpPr>
          <p:cNvPr id="7" name="Group 7"/>
          <p:cNvGrpSpPr/>
          <p:nvPr/>
        </p:nvGrpSpPr>
        <p:grpSpPr>
          <a:xfrm>
            <a:off x="-28336" y="9247875"/>
            <a:ext cx="2795744" cy="1263910"/>
            <a:chOff x="0" y="0"/>
            <a:chExt cx="4643588" cy="2099289"/>
          </a:xfrm>
        </p:grpSpPr>
        <p:sp>
          <p:nvSpPr>
            <p:cNvPr id="8" name="Freeform 8"/>
            <p:cNvSpPr/>
            <p:nvPr/>
          </p:nvSpPr>
          <p:spPr>
            <a:xfrm>
              <a:off x="0" y="0"/>
              <a:ext cx="4643628" cy="2099310"/>
            </a:xfrm>
            <a:custGeom>
              <a:avLst/>
              <a:gdLst/>
              <a:ahLst/>
              <a:cxnLst/>
              <a:rect l="l" t="t" r="r" b="b"/>
              <a:pathLst>
                <a:path w="4643628" h="2099310">
                  <a:moveTo>
                    <a:pt x="4643628" y="2099310"/>
                  </a:moveTo>
                  <a:lnTo>
                    <a:pt x="0" y="2099310"/>
                  </a:lnTo>
                  <a:lnTo>
                    <a:pt x="0" y="0"/>
                  </a:lnTo>
                  <a:lnTo>
                    <a:pt x="4643628" y="2099310"/>
                  </a:lnTo>
                  <a:close/>
                </a:path>
              </a:pathLst>
            </a:custGeom>
            <a:solidFill>
              <a:srgbClr val="EA4B33"/>
            </a:solidFill>
          </p:spPr>
        </p:sp>
      </p:grpSp>
      <p:grpSp>
        <p:nvGrpSpPr>
          <p:cNvPr id="9" name="Group 9"/>
          <p:cNvGrpSpPr/>
          <p:nvPr/>
        </p:nvGrpSpPr>
        <p:grpSpPr>
          <a:xfrm rot="-10800000">
            <a:off x="17057764" y="-44821"/>
            <a:ext cx="1397112" cy="3124634"/>
            <a:chOff x="0" y="0"/>
            <a:chExt cx="2305755" cy="5156808"/>
          </a:xfrm>
        </p:grpSpPr>
        <p:sp>
          <p:nvSpPr>
            <p:cNvPr id="10" name="Freeform 10"/>
            <p:cNvSpPr/>
            <p:nvPr/>
          </p:nvSpPr>
          <p:spPr>
            <a:xfrm>
              <a:off x="0" y="0"/>
              <a:ext cx="2305812" cy="5156835"/>
            </a:xfrm>
            <a:custGeom>
              <a:avLst/>
              <a:gdLst/>
              <a:ahLst/>
              <a:cxnLst/>
              <a:rect l="l" t="t" r="r" b="b"/>
              <a:pathLst>
                <a:path w="2305812" h="5156835">
                  <a:moveTo>
                    <a:pt x="2305812" y="5156835"/>
                  </a:moveTo>
                  <a:lnTo>
                    <a:pt x="0" y="5156835"/>
                  </a:lnTo>
                  <a:lnTo>
                    <a:pt x="0" y="0"/>
                  </a:lnTo>
                  <a:lnTo>
                    <a:pt x="2305812" y="5156835"/>
                  </a:lnTo>
                  <a:close/>
                </a:path>
              </a:pathLst>
            </a:custGeom>
            <a:solidFill>
              <a:srgbClr val="052896"/>
            </a:solidFill>
          </p:spPr>
        </p:sp>
      </p:grpSp>
      <p:grpSp>
        <p:nvGrpSpPr>
          <p:cNvPr id="11" name="Group 11"/>
          <p:cNvGrpSpPr/>
          <p:nvPr/>
        </p:nvGrpSpPr>
        <p:grpSpPr>
          <a:xfrm rot="-10800000">
            <a:off x="15516769" y="-233317"/>
            <a:ext cx="2813661" cy="1272010"/>
            <a:chOff x="0" y="0"/>
            <a:chExt cx="4643588" cy="2099289"/>
          </a:xfrm>
        </p:grpSpPr>
        <p:sp>
          <p:nvSpPr>
            <p:cNvPr id="12" name="Freeform 12"/>
            <p:cNvSpPr/>
            <p:nvPr/>
          </p:nvSpPr>
          <p:spPr>
            <a:xfrm>
              <a:off x="0" y="0"/>
              <a:ext cx="4643628" cy="2099310"/>
            </a:xfrm>
            <a:custGeom>
              <a:avLst/>
              <a:gdLst/>
              <a:ahLst/>
              <a:cxnLst/>
              <a:rect l="l" t="t" r="r" b="b"/>
              <a:pathLst>
                <a:path w="4643628" h="2099310">
                  <a:moveTo>
                    <a:pt x="4643628" y="2099310"/>
                  </a:moveTo>
                  <a:lnTo>
                    <a:pt x="0" y="2099310"/>
                  </a:lnTo>
                  <a:lnTo>
                    <a:pt x="0" y="0"/>
                  </a:lnTo>
                  <a:lnTo>
                    <a:pt x="4643628" y="2099310"/>
                  </a:lnTo>
                  <a:close/>
                </a:path>
              </a:pathLst>
            </a:custGeom>
            <a:solidFill>
              <a:srgbClr val="EA4B33"/>
            </a:solidFill>
          </p:spPr>
        </p:sp>
      </p:grpSp>
      <p:grpSp>
        <p:nvGrpSpPr>
          <p:cNvPr id="13" name="Group 13"/>
          <p:cNvGrpSpPr/>
          <p:nvPr/>
        </p:nvGrpSpPr>
        <p:grpSpPr>
          <a:xfrm>
            <a:off x="2138630" y="2011698"/>
            <a:ext cx="13971775" cy="1857396"/>
            <a:chOff x="203200" y="-391"/>
            <a:chExt cx="3679809" cy="489191"/>
          </a:xfrm>
        </p:grpSpPr>
        <p:sp>
          <p:nvSpPr>
            <p:cNvPr id="14" name="Freeform 14"/>
            <p:cNvSpPr/>
            <p:nvPr/>
          </p:nvSpPr>
          <p:spPr>
            <a:xfrm>
              <a:off x="203200" y="-391"/>
              <a:ext cx="3679809" cy="489191"/>
            </a:xfrm>
            <a:custGeom>
              <a:avLst/>
              <a:gdLst/>
              <a:ahLst/>
              <a:cxnLst/>
              <a:rect l="l" t="t" r="r" b="b"/>
              <a:pathLst>
                <a:path w="3679809" h="489191">
                  <a:moveTo>
                    <a:pt x="3679809" y="391"/>
                  </a:moveTo>
                  <a:cubicBezTo>
                    <a:pt x="3592303" y="0"/>
                    <a:pt x="3511277" y="46459"/>
                    <a:pt x="3467410" y="122177"/>
                  </a:cubicBezTo>
                  <a:cubicBezTo>
                    <a:pt x="3423544" y="197894"/>
                    <a:pt x="3423544" y="291296"/>
                    <a:pt x="3467410" y="367013"/>
                  </a:cubicBezTo>
                  <a:cubicBezTo>
                    <a:pt x="3511277" y="442731"/>
                    <a:pt x="3592303" y="489190"/>
                    <a:pt x="3679809" y="488799"/>
                  </a:cubicBezTo>
                  <a:lnTo>
                    <a:pt x="0" y="488799"/>
                  </a:lnTo>
                  <a:cubicBezTo>
                    <a:pt x="87506" y="489190"/>
                    <a:pt x="168532" y="442731"/>
                    <a:pt x="212399" y="367013"/>
                  </a:cubicBezTo>
                  <a:cubicBezTo>
                    <a:pt x="256265" y="291296"/>
                    <a:pt x="256265" y="197894"/>
                    <a:pt x="212399" y="122177"/>
                  </a:cubicBezTo>
                  <a:cubicBezTo>
                    <a:pt x="168532" y="46459"/>
                    <a:pt x="87506" y="0"/>
                    <a:pt x="0" y="391"/>
                  </a:cubicBezTo>
                  <a:close/>
                </a:path>
              </a:pathLst>
            </a:custGeom>
            <a:solidFill>
              <a:srgbClr val="62717C"/>
            </a:solidFill>
          </p:spPr>
        </p:sp>
        <p:sp>
          <p:nvSpPr>
            <p:cNvPr id="15" name="TextBox 15"/>
            <p:cNvSpPr txBox="1"/>
            <p:nvPr/>
          </p:nvSpPr>
          <p:spPr>
            <a:xfrm>
              <a:off x="447608" y="39691"/>
              <a:ext cx="3190993" cy="444500"/>
            </a:xfrm>
            <a:prstGeom prst="rect">
              <a:avLst/>
            </a:prstGeom>
          </p:spPr>
          <p:txBody>
            <a:bodyPr lIns="88900" tIns="88900" rIns="88900" bIns="88900" rtlCol="0" anchor="ctr"/>
            <a:lstStyle/>
            <a:p>
              <a:pPr algn="ctr">
                <a:lnSpc>
                  <a:spcPts val="3944"/>
                </a:lnSpc>
              </a:pPr>
              <a:r>
                <a:rPr lang="en-US" sz="2900" spc="55" dirty="0" err="1">
                  <a:solidFill>
                    <a:srgbClr val="FFFFFF"/>
                  </a:solidFill>
                  <a:latin typeface="Tex Gyre Termes Bold"/>
                </a:rPr>
                <a:t>Dịch</a:t>
              </a:r>
              <a:r>
                <a:rPr lang="en-US" sz="2900" spc="55" dirty="0">
                  <a:solidFill>
                    <a:srgbClr val="FFFFFF"/>
                  </a:solidFill>
                  <a:latin typeface="Tex Gyre Termes Bold"/>
                </a:rPr>
                <a:t> </a:t>
              </a:r>
              <a:r>
                <a:rPr lang="en-US" sz="2900" spc="55" dirty="0" err="1">
                  <a:solidFill>
                    <a:srgbClr val="FFFFFF"/>
                  </a:solidFill>
                  <a:latin typeface="Tex Gyre Termes Bold"/>
                </a:rPr>
                <a:t>vụ</a:t>
              </a:r>
              <a:r>
                <a:rPr lang="en-US" sz="2900" spc="55" dirty="0">
                  <a:solidFill>
                    <a:srgbClr val="FFFFFF"/>
                  </a:solidFill>
                  <a:latin typeface="Tex Gyre Termes Bold"/>
                </a:rPr>
                <a:t> </a:t>
              </a:r>
              <a:r>
                <a:rPr lang="en-US" sz="2900" spc="55" dirty="0" err="1">
                  <a:solidFill>
                    <a:srgbClr val="FFFFFF"/>
                  </a:solidFill>
                  <a:latin typeface="Tex Gyre Termes Bold"/>
                </a:rPr>
                <a:t>hỗ</a:t>
              </a:r>
              <a:r>
                <a:rPr lang="en-US" sz="2900" spc="55" dirty="0">
                  <a:solidFill>
                    <a:srgbClr val="FFFFFF"/>
                  </a:solidFill>
                  <a:latin typeface="Tex Gyre Termes Bold"/>
                </a:rPr>
                <a:t> </a:t>
              </a:r>
              <a:r>
                <a:rPr lang="en-US" sz="2900" spc="55" dirty="0" err="1">
                  <a:solidFill>
                    <a:srgbClr val="FFFFFF"/>
                  </a:solidFill>
                  <a:latin typeface="Tex Gyre Termes Bold"/>
                </a:rPr>
                <a:t>trợ</a:t>
              </a:r>
              <a:r>
                <a:rPr lang="en-US" sz="2900" spc="55" dirty="0">
                  <a:solidFill>
                    <a:srgbClr val="FFFFFF"/>
                  </a:solidFill>
                  <a:latin typeface="Tex Gyre Termes Bold"/>
                </a:rPr>
                <a:t> </a:t>
              </a:r>
              <a:r>
                <a:rPr lang="en-US" sz="2900" spc="55" dirty="0" err="1">
                  <a:solidFill>
                    <a:srgbClr val="FFFFFF"/>
                  </a:solidFill>
                  <a:latin typeface="Tex Gyre Termes Bold"/>
                </a:rPr>
                <a:t>sản</a:t>
              </a:r>
              <a:r>
                <a:rPr lang="en-US" sz="2900" spc="55" dirty="0">
                  <a:solidFill>
                    <a:srgbClr val="FFFFFF"/>
                  </a:solidFill>
                  <a:latin typeface="Tex Gyre Termes Bold"/>
                </a:rPr>
                <a:t> </a:t>
              </a:r>
              <a:r>
                <a:rPr lang="en-US" sz="2900" spc="55" dirty="0" err="1">
                  <a:solidFill>
                    <a:srgbClr val="FFFFFF"/>
                  </a:solidFill>
                  <a:latin typeface="Tex Gyre Termes Bold"/>
                </a:rPr>
                <a:t>phẩm</a:t>
              </a:r>
              <a:r>
                <a:rPr lang="en-US" sz="2900" spc="55" dirty="0">
                  <a:solidFill>
                    <a:srgbClr val="FFFFFF"/>
                  </a:solidFill>
                  <a:latin typeface="Tex Gyre Termes"/>
                </a:rPr>
                <a:t> </a:t>
              </a:r>
              <a:r>
                <a:rPr lang="en-US" sz="2900" spc="55" dirty="0" err="1">
                  <a:solidFill>
                    <a:srgbClr val="FFFFFF"/>
                  </a:solidFill>
                  <a:latin typeface="Tex Gyre Termes"/>
                </a:rPr>
                <a:t>là</a:t>
              </a:r>
              <a:r>
                <a:rPr lang="en-US" sz="2900" spc="55" dirty="0">
                  <a:solidFill>
                    <a:srgbClr val="FFFFFF"/>
                  </a:solidFill>
                  <a:latin typeface="Tex Gyre Termes"/>
                </a:rPr>
                <a:t> </a:t>
              </a:r>
              <a:r>
                <a:rPr lang="en-US" sz="2900" spc="55" dirty="0" err="1">
                  <a:solidFill>
                    <a:srgbClr val="FFFFFF"/>
                  </a:solidFill>
                  <a:latin typeface="Tex Gyre Termes"/>
                </a:rPr>
                <a:t>một</a:t>
              </a:r>
              <a:r>
                <a:rPr lang="en-US" sz="2900" spc="55" dirty="0">
                  <a:solidFill>
                    <a:srgbClr val="FFFFFF"/>
                  </a:solidFill>
                  <a:latin typeface="Tex Gyre Termes"/>
                </a:rPr>
                <a:t> </a:t>
              </a:r>
              <a:r>
                <a:rPr lang="en-US" sz="2900" spc="55" dirty="0" err="1">
                  <a:solidFill>
                    <a:srgbClr val="FFFFFF"/>
                  </a:solidFill>
                  <a:latin typeface="Tex Gyre Termes"/>
                </a:rPr>
                <a:t>thành</a:t>
              </a:r>
              <a:r>
                <a:rPr lang="en-US" sz="2900" spc="55" dirty="0">
                  <a:solidFill>
                    <a:srgbClr val="FFFFFF"/>
                  </a:solidFill>
                  <a:latin typeface="Tex Gyre Termes"/>
                </a:rPr>
                <a:t> </a:t>
              </a:r>
              <a:r>
                <a:rPr lang="en-US" sz="2900" spc="55" dirty="0" err="1">
                  <a:solidFill>
                    <a:srgbClr val="FFFFFF"/>
                  </a:solidFill>
                  <a:latin typeface="Tex Gyre Termes"/>
                </a:rPr>
                <a:t>phần</a:t>
              </a:r>
              <a:r>
                <a:rPr lang="en-US" sz="2900" spc="55" dirty="0">
                  <a:solidFill>
                    <a:srgbClr val="FFFFFF"/>
                  </a:solidFill>
                  <a:latin typeface="Tex Gyre Termes"/>
                </a:rPr>
                <a:t> </a:t>
              </a:r>
              <a:r>
                <a:rPr lang="en-US" sz="2900" spc="55" dirty="0" err="1">
                  <a:solidFill>
                    <a:srgbClr val="FFFFFF"/>
                  </a:solidFill>
                  <a:latin typeface="Tex Gyre Termes"/>
                </a:rPr>
                <a:t>khác</a:t>
              </a:r>
              <a:r>
                <a:rPr lang="en-US" sz="2900" spc="55" dirty="0">
                  <a:solidFill>
                    <a:srgbClr val="FFFFFF"/>
                  </a:solidFill>
                  <a:latin typeface="Tex Gyre Termes"/>
                </a:rPr>
                <a:t> </a:t>
              </a:r>
              <a:r>
                <a:rPr lang="en-US" sz="2900" spc="55" dirty="0" err="1">
                  <a:solidFill>
                    <a:srgbClr val="FFFFFF"/>
                  </a:solidFill>
                  <a:latin typeface="Tex Gyre Termes"/>
                </a:rPr>
                <a:t>của</a:t>
              </a:r>
              <a:r>
                <a:rPr lang="en-US" sz="2900" spc="55" dirty="0">
                  <a:solidFill>
                    <a:srgbClr val="FFFFFF"/>
                  </a:solidFill>
                  <a:latin typeface="Tex Gyre Termes"/>
                </a:rPr>
                <a:t> </a:t>
              </a:r>
              <a:r>
                <a:rPr lang="en-US" sz="2900" spc="55" dirty="0" err="1">
                  <a:solidFill>
                    <a:srgbClr val="FFFFFF"/>
                  </a:solidFill>
                  <a:latin typeface="Tex Gyre Termes"/>
                </a:rPr>
                <a:t>chiến</a:t>
              </a:r>
              <a:r>
                <a:rPr lang="en-US" sz="2900" spc="55" dirty="0">
                  <a:solidFill>
                    <a:srgbClr val="FFFFFF"/>
                  </a:solidFill>
                  <a:latin typeface="Tex Gyre Termes"/>
                </a:rPr>
                <a:t> </a:t>
              </a:r>
              <a:r>
                <a:rPr lang="en-US" sz="2900" spc="55" dirty="0" err="1">
                  <a:solidFill>
                    <a:srgbClr val="FFFFFF"/>
                  </a:solidFill>
                  <a:latin typeface="Tex Gyre Termes"/>
                </a:rPr>
                <a:t>lược</a:t>
              </a:r>
              <a:r>
                <a:rPr lang="en-US" sz="2900" spc="55" dirty="0">
                  <a:solidFill>
                    <a:srgbClr val="FFFFFF"/>
                  </a:solidFill>
                  <a:latin typeface="Tex Gyre Termes"/>
                </a:rPr>
                <a:t> </a:t>
              </a:r>
              <a:r>
                <a:rPr lang="en-US" sz="2900" spc="55" dirty="0" err="1">
                  <a:solidFill>
                    <a:srgbClr val="FFFFFF"/>
                  </a:solidFill>
                  <a:latin typeface="Tex Gyre Termes"/>
                </a:rPr>
                <a:t>sản</a:t>
              </a:r>
              <a:r>
                <a:rPr lang="en-US" sz="2900" spc="55" dirty="0">
                  <a:solidFill>
                    <a:srgbClr val="FFFFFF"/>
                  </a:solidFill>
                  <a:latin typeface="Tex Gyre Termes"/>
                </a:rPr>
                <a:t> </a:t>
              </a:r>
              <a:r>
                <a:rPr lang="en-US" sz="2900" spc="55" dirty="0" err="1">
                  <a:solidFill>
                    <a:srgbClr val="FFFFFF"/>
                  </a:solidFill>
                  <a:latin typeface="Tex Gyre Termes"/>
                </a:rPr>
                <a:t>phẩm</a:t>
              </a:r>
              <a:r>
                <a:rPr lang="en-US" sz="2900" spc="55" dirty="0">
                  <a:solidFill>
                    <a:srgbClr val="FFFFFF"/>
                  </a:solidFill>
                  <a:latin typeface="Tex Gyre Termes"/>
                </a:rPr>
                <a:t>. </a:t>
              </a:r>
              <a:r>
                <a:rPr lang="en-US" sz="2900" spc="55" dirty="0" err="1">
                  <a:solidFill>
                    <a:srgbClr val="FFFFFF"/>
                  </a:solidFill>
                  <a:latin typeface="Tex Gyre Termes"/>
                </a:rPr>
                <a:t>Là</a:t>
              </a:r>
              <a:r>
                <a:rPr lang="en-US" sz="2900" spc="55" dirty="0">
                  <a:solidFill>
                    <a:srgbClr val="FFFFFF"/>
                  </a:solidFill>
                  <a:latin typeface="Tex Gyre Termes"/>
                </a:rPr>
                <a:t> </a:t>
              </a:r>
              <a:r>
                <a:rPr lang="en-US" sz="2900" spc="55" dirty="0" err="1">
                  <a:solidFill>
                    <a:srgbClr val="FFFFFF"/>
                  </a:solidFill>
                  <a:latin typeface="Tex Gyre Termes"/>
                </a:rPr>
                <a:t>một</a:t>
              </a:r>
              <a:r>
                <a:rPr lang="en-US" sz="2900" spc="55" dirty="0">
                  <a:solidFill>
                    <a:srgbClr val="FFFFFF"/>
                  </a:solidFill>
                  <a:latin typeface="Tex Gyre Termes"/>
                </a:rPr>
                <a:t> </a:t>
              </a:r>
              <a:r>
                <a:rPr lang="en-US" sz="2900" spc="55" dirty="0" err="1">
                  <a:solidFill>
                    <a:srgbClr val="FFFFFF"/>
                  </a:solidFill>
                  <a:latin typeface="Tex Gyre Termes"/>
                </a:rPr>
                <a:t>phần</a:t>
              </a:r>
              <a:r>
                <a:rPr lang="en-US" sz="2900" spc="55" dirty="0">
                  <a:solidFill>
                    <a:srgbClr val="FFFFFF"/>
                  </a:solidFill>
                  <a:latin typeface="Tex Gyre Termes"/>
                </a:rPr>
                <a:t> </a:t>
              </a:r>
              <a:r>
                <a:rPr lang="en-US" sz="2900" spc="55" dirty="0" err="1">
                  <a:solidFill>
                    <a:srgbClr val="FFFFFF"/>
                  </a:solidFill>
                  <a:latin typeface="Tex Gyre Termes"/>
                </a:rPr>
                <a:t>quan</a:t>
              </a:r>
              <a:r>
                <a:rPr lang="en-US" sz="2900" spc="55" dirty="0">
                  <a:solidFill>
                    <a:srgbClr val="FFFFFF"/>
                  </a:solidFill>
                  <a:latin typeface="Tex Gyre Termes"/>
                </a:rPr>
                <a:t> </a:t>
              </a:r>
              <a:r>
                <a:rPr lang="en-US" sz="2900" spc="55" dirty="0" err="1">
                  <a:solidFill>
                    <a:srgbClr val="FFFFFF"/>
                  </a:solidFill>
                  <a:latin typeface="Tex Gyre Termes"/>
                </a:rPr>
                <a:t>trọng</a:t>
              </a:r>
              <a:r>
                <a:rPr lang="en-US" sz="2900" spc="55" dirty="0">
                  <a:solidFill>
                    <a:srgbClr val="FFFFFF"/>
                  </a:solidFill>
                  <a:latin typeface="Tex Gyre Termes"/>
                </a:rPr>
                <a:t> </a:t>
              </a:r>
              <a:r>
                <a:rPr lang="en-US" sz="2900" spc="55" dirty="0" err="1">
                  <a:solidFill>
                    <a:srgbClr val="FFFFFF"/>
                  </a:solidFill>
                  <a:latin typeface="Tex Gyre Termes"/>
                </a:rPr>
                <a:t>trong</a:t>
              </a:r>
              <a:r>
                <a:rPr lang="en-US" sz="2900" spc="55" dirty="0">
                  <a:solidFill>
                    <a:srgbClr val="FFFFFF"/>
                  </a:solidFill>
                  <a:latin typeface="Tex Gyre Termes"/>
                </a:rPr>
                <a:t> </a:t>
              </a:r>
              <a:r>
                <a:rPr lang="en-US" sz="2900" spc="55" dirty="0" err="1">
                  <a:solidFill>
                    <a:srgbClr val="FFFFFF"/>
                  </a:solidFill>
                  <a:latin typeface="Tex Gyre Termes"/>
                </a:rPr>
                <a:t>trải</a:t>
              </a:r>
              <a:r>
                <a:rPr lang="en-US" sz="2900" spc="55" dirty="0">
                  <a:solidFill>
                    <a:srgbClr val="FFFFFF"/>
                  </a:solidFill>
                  <a:latin typeface="Tex Gyre Termes"/>
                </a:rPr>
                <a:t> </a:t>
              </a:r>
              <a:r>
                <a:rPr lang="en-US" sz="2900" spc="55" dirty="0" err="1">
                  <a:solidFill>
                    <a:srgbClr val="FFFFFF"/>
                  </a:solidFill>
                  <a:latin typeface="Tex Gyre Termes"/>
                </a:rPr>
                <a:t>nghiệm</a:t>
              </a:r>
              <a:r>
                <a:rPr lang="en-US" sz="2900" spc="55" dirty="0">
                  <a:solidFill>
                    <a:srgbClr val="FFFFFF"/>
                  </a:solidFill>
                  <a:latin typeface="Tex Gyre Termes"/>
                </a:rPr>
                <a:t> </a:t>
              </a:r>
              <a:r>
                <a:rPr lang="en-US" sz="2900" spc="55" dirty="0" err="1">
                  <a:solidFill>
                    <a:srgbClr val="FFFFFF"/>
                  </a:solidFill>
                  <a:latin typeface="Tex Gyre Termes"/>
                </a:rPr>
                <a:t>thương</a:t>
              </a:r>
              <a:r>
                <a:rPr lang="en-US" sz="2900" spc="55" dirty="0">
                  <a:solidFill>
                    <a:srgbClr val="FFFFFF"/>
                  </a:solidFill>
                  <a:latin typeface="Tex Gyre Termes"/>
                </a:rPr>
                <a:t> </a:t>
              </a:r>
              <a:r>
                <a:rPr lang="en-US" sz="2900" spc="55" dirty="0" err="1">
                  <a:solidFill>
                    <a:srgbClr val="FFFFFF"/>
                  </a:solidFill>
                  <a:latin typeface="Tex Gyre Termes"/>
                </a:rPr>
                <a:t>hiệu</a:t>
              </a:r>
              <a:r>
                <a:rPr lang="en-US" sz="2900" spc="55" dirty="0">
                  <a:solidFill>
                    <a:srgbClr val="FFFFFF"/>
                  </a:solidFill>
                  <a:latin typeface="Tex Gyre Termes"/>
                </a:rPr>
                <a:t> </a:t>
              </a:r>
              <a:r>
                <a:rPr lang="en-US" sz="2900" spc="55" dirty="0" err="1">
                  <a:solidFill>
                    <a:srgbClr val="FFFFFF"/>
                  </a:solidFill>
                  <a:latin typeface="Tex Gyre Termes"/>
                </a:rPr>
                <a:t>tổng</a:t>
              </a:r>
              <a:r>
                <a:rPr lang="en-US" sz="2900" spc="55" dirty="0">
                  <a:solidFill>
                    <a:srgbClr val="FFFFFF"/>
                  </a:solidFill>
                  <a:latin typeface="Tex Gyre Termes"/>
                </a:rPr>
                <a:t> </a:t>
              </a:r>
              <a:r>
                <a:rPr lang="en-US" sz="2900" spc="55" dirty="0" err="1">
                  <a:solidFill>
                    <a:srgbClr val="FFFFFF"/>
                  </a:solidFill>
                  <a:latin typeface="Tex Gyre Termes"/>
                </a:rPr>
                <a:t>thể</a:t>
              </a:r>
              <a:r>
                <a:rPr lang="en-US" sz="2900" spc="55" dirty="0">
                  <a:solidFill>
                    <a:srgbClr val="FFFFFF"/>
                  </a:solidFill>
                  <a:latin typeface="Tex Gyre Termes"/>
                </a:rPr>
                <a:t> </a:t>
              </a:r>
              <a:r>
                <a:rPr lang="en-US" sz="2900" spc="55" dirty="0" err="1">
                  <a:solidFill>
                    <a:srgbClr val="FFFFFF"/>
                  </a:solidFill>
                  <a:latin typeface="Tex Gyre Termes"/>
                </a:rPr>
                <a:t>của</a:t>
              </a:r>
              <a:r>
                <a:rPr lang="en-US" sz="2900" spc="55" dirty="0">
                  <a:solidFill>
                    <a:srgbClr val="FFFFFF"/>
                  </a:solidFill>
                  <a:latin typeface="Tex Gyre Termes"/>
                </a:rPr>
                <a:t> </a:t>
              </a:r>
              <a:r>
                <a:rPr lang="en-US" sz="2900" spc="55" dirty="0" err="1">
                  <a:solidFill>
                    <a:srgbClr val="FFFFFF"/>
                  </a:solidFill>
                  <a:latin typeface="Tex Gyre Termes"/>
                </a:rPr>
                <a:t>khách</a:t>
              </a:r>
              <a:r>
                <a:rPr lang="en-US" sz="2900" spc="55" dirty="0">
                  <a:solidFill>
                    <a:srgbClr val="FFFFFF"/>
                  </a:solidFill>
                  <a:latin typeface="Tex Gyre Termes"/>
                </a:rPr>
                <a:t> </a:t>
              </a:r>
              <a:r>
                <a:rPr lang="en-US" sz="2900" spc="55" dirty="0" err="1">
                  <a:solidFill>
                    <a:srgbClr val="FFFFFF"/>
                  </a:solidFill>
                  <a:latin typeface="Tex Gyre Termes"/>
                </a:rPr>
                <a:t>hàng</a:t>
              </a:r>
              <a:r>
                <a:rPr lang="en-US" sz="2900" spc="55" dirty="0">
                  <a:solidFill>
                    <a:srgbClr val="FFFFFF"/>
                  </a:solidFill>
                  <a:latin typeface="Tex Gyre Termes"/>
                </a:rPr>
                <a:t>. </a:t>
              </a:r>
            </a:p>
          </p:txBody>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CFEBC7"/>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922236" y="6757772"/>
            <a:ext cx="8542990" cy="7184743"/>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283421" y="2477095"/>
            <a:ext cx="3693182" cy="7306655"/>
          </a:xfrm>
          <a:prstGeom prst="rect">
            <a:avLst/>
          </a:prstGeom>
        </p:spPr>
      </p:pic>
      <p:pic>
        <p:nvPicPr>
          <p:cNvPr id="4" name="Picture 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505722">
            <a:off x="4279019" y="5889624"/>
            <a:ext cx="854815" cy="481805"/>
          </a:xfrm>
          <a:prstGeom prst="rect">
            <a:avLst/>
          </a:prstGeom>
        </p:spPr>
      </p:pic>
      <p:pic>
        <p:nvPicPr>
          <p:cNvPr id="5"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2437141" y="2477302"/>
            <a:ext cx="692871" cy="756109"/>
          </a:xfrm>
          <a:prstGeom prst="rect">
            <a:avLst/>
          </a:prstGeom>
        </p:spPr>
      </p:pic>
      <p:pic>
        <p:nvPicPr>
          <p:cNvPr id="6" name="Picture 6"/>
          <p:cNvPicPr>
            <a:picLocks noChangeAspect="1"/>
          </p:cNvPicPr>
          <p:nvPr/>
        </p:nvPicPr>
        <p:blipFill>
          <a:blip r:embed="rId10"/>
          <a:srcRect/>
          <a:stretch>
            <a:fillRect/>
          </a:stretch>
        </p:blipFill>
        <p:spPr>
          <a:xfrm>
            <a:off x="8001000" y="0"/>
            <a:ext cx="10287000" cy="10287000"/>
          </a:xfrm>
          <a:prstGeom prst="rect">
            <a:avLst/>
          </a:prstGeom>
        </p:spPr>
      </p:pic>
      <p:sp>
        <p:nvSpPr>
          <p:cNvPr id="7" name="TextBox 7"/>
          <p:cNvSpPr txBox="1"/>
          <p:nvPr/>
        </p:nvSpPr>
        <p:spPr>
          <a:xfrm>
            <a:off x="248804" y="571500"/>
            <a:ext cx="9455598" cy="847725"/>
          </a:xfrm>
          <a:prstGeom prst="rect">
            <a:avLst/>
          </a:prstGeom>
        </p:spPr>
        <p:txBody>
          <a:bodyPr lIns="0" tIns="0" rIns="0" bIns="0" rtlCol="0" anchor="t">
            <a:spAutoFit/>
          </a:bodyPr>
          <a:lstStyle/>
          <a:p>
            <a:pPr algn="l">
              <a:lnSpc>
                <a:spcPts val="6720"/>
              </a:lnSpc>
            </a:pPr>
            <a:r>
              <a:rPr lang="en-US" sz="5600" spc="82">
                <a:solidFill>
                  <a:srgbClr val="FF0000"/>
                </a:solidFill>
                <a:latin typeface="Tex Gyre Termes Bold"/>
              </a:rPr>
              <a:t>QUÉT MÃ NGAY NHÉ</a:t>
            </a:r>
          </a:p>
        </p:txBody>
      </p:sp>
      <p:pic>
        <p:nvPicPr>
          <p:cNvPr id="8" name="Picture 8"/>
          <p:cNvPicPr>
            <a:picLocks noChangeAspect="1"/>
          </p:cNvPicPr>
          <p:nvPr/>
        </p:nvPicPr>
        <p:blipFill>
          <a:blip r:embed="rId11"/>
          <a:srcRect/>
          <a:stretch>
            <a:fillRect/>
          </a:stretch>
        </p:blipFill>
        <p:spPr>
          <a:xfrm>
            <a:off x="4706427" y="1893875"/>
            <a:ext cx="795415" cy="795415"/>
          </a:xfrm>
          <a:prstGeom prst="rect">
            <a:avLst/>
          </a:prstGeom>
        </p:spPr>
      </p:pic>
      <p:pic>
        <p:nvPicPr>
          <p:cNvPr id="9" name="Picture 9"/>
          <p:cNvPicPr>
            <a:picLocks noChangeAspect="1"/>
          </p:cNvPicPr>
          <p:nvPr/>
        </p:nvPicPr>
        <p:blipFill>
          <a:blip r:embed="rId11"/>
          <a:srcRect/>
          <a:stretch>
            <a:fillRect/>
          </a:stretch>
        </p:blipFill>
        <p:spPr>
          <a:xfrm>
            <a:off x="5621154" y="1893875"/>
            <a:ext cx="795415" cy="795415"/>
          </a:xfrm>
          <a:prstGeom prst="rect">
            <a:avLst/>
          </a:prstGeom>
        </p:spPr>
      </p:pic>
      <p:pic>
        <p:nvPicPr>
          <p:cNvPr id="10" name="Picture 10"/>
          <p:cNvPicPr>
            <a:picLocks noChangeAspect="1"/>
          </p:cNvPicPr>
          <p:nvPr/>
        </p:nvPicPr>
        <p:blipFill>
          <a:blip r:embed="rId11"/>
          <a:srcRect/>
          <a:stretch>
            <a:fillRect/>
          </a:stretch>
        </p:blipFill>
        <p:spPr>
          <a:xfrm>
            <a:off x="6530750" y="1893875"/>
            <a:ext cx="795415" cy="795415"/>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b="25818"/>
          <a:stretch>
            <a:fillRect/>
          </a:stretch>
        </p:blipFill>
        <p:spPr>
          <a:xfrm>
            <a:off x="10382250" y="5438774"/>
            <a:ext cx="7429500" cy="3667126"/>
          </a:xfrm>
          <a:prstGeom prst="rect">
            <a:avLst/>
          </a:prstGeom>
        </p:spPr>
      </p:pic>
      <p:pic>
        <p:nvPicPr>
          <p:cNvPr id="3" name="Picture 3"/>
          <p:cNvPicPr>
            <a:picLocks noChangeAspect="1"/>
          </p:cNvPicPr>
          <p:nvPr/>
        </p:nvPicPr>
        <p:blipFill>
          <a:blip r:embed="rId4"/>
          <a:srcRect b="31092"/>
          <a:stretch>
            <a:fillRect/>
          </a:stretch>
        </p:blipFill>
        <p:spPr>
          <a:xfrm>
            <a:off x="705506" y="5143501"/>
            <a:ext cx="9200494" cy="3962399"/>
          </a:xfrm>
          <a:prstGeom prst="rect">
            <a:avLst/>
          </a:prstGeom>
        </p:spPr>
      </p:pic>
      <p:grpSp>
        <p:nvGrpSpPr>
          <p:cNvPr id="4" name="Group 4"/>
          <p:cNvGrpSpPr/>
          <p:nvPr/>
        </p:nvGrpSpPr>
        <p:grpSpPr>
          <a:xfrm>
            <a:off x="-382178" y="1169422"/>
            <a:ext cx="19109507" cy="2997123"/>
            <a:chOff x="0" y="0"/>
            <a:chExt cx="5032957" cy="789366"/>
          </a:xfrm>
        </p:grpSpPr>
        <p:sp>
          <p:nvSpPr>
            <p:cNvPr id="5" name="Freeform 5"/>
            <p:cNvSpPr/>
            <p:nvPr/>
          </p:nvSpPr>
          <p:spPr>
            <a:xfrm>
              <a:off x="0" y="0"/>
              <a:ext cx="5032957" cy="789366"/>
            </a:xfrm>
            <a:custGeom>
              <a:avLst/>
              <a:gdLst/>
              <a:ahLst/>
              <a:cxnLst/>
              <a:rect l="l" t="t" r="r" b="b"/>
              <a:pathLst>
                <a:path w="5032957" h="789366">
                  <a:moveTo>
                    <a:pt x="273050" y="0"/>
                  </a:moveTo>
                  <a:lnTo>
                    <a:pt x="0" y="394683"/>
                  </a:lnTo>
                  <a:lnTo>
                    <a:pt x="273050" y="789366"/>
                  </a:lnTo>
                  <a:lnTo>
                    <a:pt x="273050" y="656016"/>
                  </a:lnTo>
                  <a:lnTo>
                    <a:pt x="4759907" y="656016"/>
                  </a:lnTo>
                  <a:lnTo>
                    <a:pt x="4759907" y="789366"/>
                  </a:lnTo>
                  <a:lnTo>
                    <a:pt x="5032957" y="394683"/>
                  </a:lnTo>
                  <a:lnTo>
                    <a:pt x="4759907" y="0"/>
                  </a:lnTo>
                  <a:lnTo>
                    <a:pt x="4759907" y="133350"/>
                  </a:lnTo>
                  <a:lnTo>
                    <a:pt x="273050" y="133350"/>
                  </a:lnTo>
                  <a:lnTo>
                    <a:pt x="273050" y="0"/>
                  </a:lnTo>
                  <a:close/>
                </a:path>
              </a:pathLst>
            </a:custGeom>
            <a:solidFill>
              <a:srgbClr val="A6A6A6"/>
            </a:solidFill>
          </p:spPr>
        </p:sp>
        <p:sp>
          <p:nvSpPr>
            <p:cNvPr id="6" name="TextBox 6"/>
            <p:cNvSpPr txBox="1"/>
            <p:nvPr/>
          </p:nvSpPr>
          <p:spPr>
            <a:xfrm>
              <a:off x="200815" y="216898"/>
              <a:ext cx="4562972" cy="311150"/>
            </a:xfrm>
            <a:prstGeom prst="rect">
              <a:avLst/>
            </a:prstGeom>
          </p:spPr>
          <p:txBody>
            <a:bodyPr lIns="50800" tIns="50800" rIns="50800" bIns="50800" rtlCol="0" anchor="ctr"/>
            <a:lstStyle/>
            <a:p>
              <a:pPr algn="ctr">
                <a:lnSpc>
                  <a:spcPts val="3919"/>
                </a:lnSpc>
              </a:pPr>
              <a:r>
                <a:rPr lang="en-US" sz="2799" spc="22" dirty="0">
                  <a:solidFill>
                    <a:srgbClr val="000000"/>
                  </a:solidFill>
                  <a:latin typeface="Tex Gyre Termes Bold"/>
                </a:rPr>
                <a:t>Line </a:t>
              </a:r>
              <a:r>
                <a:rPr lang="en-US" sz="2799" spc="22" dirty="0" err="1">
                  <a:solidFill>
                    <a:srgbClr val="000000"/>
                  </a:solidFill>
                  <a:latin typeface="Tex Gyre Termes Bold"/>
                </a:rPr>
                <a:t>strenching</a:t>
              </a:r>
              <a:r>
                <a:rPr lang="en-US" sz="2799" spc="22" dirty="0">
                  <a:solidFill>
                    <a:srgbClr val="000000"/>
                  </a:solidFill>
                  <a:latin typeface="Tex Gyre Termes Bold"/>
                </a:rPr>
                <a:t> (</a:t>
              </a:r>
              <a:r>
                <a:rPr lang="en-US" sz="2799" spc="22" dirty="0" err="1">
                  <a:solidFill>
                    <a:srgbClr val="000000"/>
                  </a:solidFill>
                  <a:latin typeface="Tex Gyre Termes Bold"/>
                </a:rPr>
                <a:t>nối</a:t>
              </a:r>
              <a:r>
                <a:rPr lang="en-US" sz="2799" spc="22" dirty="0">
                  <a:solidFill>
                    <a:srgbClr val="000000"/>
                  </a:solidFill>
                  <a:latin typeface="Tex Gyre Termes Bold"/>
                </a:rPr>
                <a:t> </a:t>
              </a:r>
              <a:r>
                <a:rPr lang="en-US" sz="2799" spc="22" dirty="0" err="1">
                  <a:solidFill>
                    <a:srgbClr val="000000"/>
                  </a:solidFill>
                  <a:latin typeface="Tex Gyre Termes Bold"/>
                </a:rPr>
                <a:t>dài</a:t>
              </a:r>
              <a:r>
                <a:rPr lang="en-US" sz="2799" spc="22" dirty="0">
                  <a:solidFill>
                    <a:srgbClr val="000000"/>
                  </a:solidFill>
                  <a:latin typeface="Tex Gyre Termes Bold"/>
                </a:rPr>
                <a:t>): </a:t>
              </a:r>
              <a:r>
                <a:rPr lang="en-US" sz="2799" spc="22" dirty="0" err="1">
                  <a:solidFill>
                    <a:srgbClr val="000000"/>
                  </a:solidFill>
                  <a:latin typeface="Tex Gyre Termes"/>
                </a:rPr>
                <a:t>Lấp</a:t>
              </a:r>
              <a:r>
                <a:rPr lang="en-US" sz="2799" spc="22" dirty="0">
                  <a:solidFill>
                    <a:srgbClr val="000000"/>
                  </a:solidFill>
                  <a:latin typeface="Tex Gyre Termes"/>
                </a:rPr>
                <a:t> </a:t>
              </a:r>
              <a:r>
                <a:rPr lang="en-US" sz="2799" spc="22" dirty="0" err="1">
                  <a:solidFill>
                    <a:srgbClr val="000000"/>
                  </a:solidFill>
                  <a:latin typeface="Tex Gyre Termes"/>
                </a:rPr>
                <a:t>đầy</a:t>
              </a:r>
              <a:r>
                <a:rPr lang="en-US" sz="2799" spc="22" dirty="0">
                  <a:solidFill>
                    <a:srgbClr val="000000"/>
                  </a:solidFill>
                  <a:latin typeface="Tex Gyre Termes"/>
                </a:rPr>
                <a:t> </a:t>
              </a:r>
              <a:r>
                <a:rPr lang="en-US" sz="2799" spc="22" dirty="0" err="1">
                  <a:solidFill>
                    <a:srgbClr val="000000"/>
                  </a:solidFill>
                  <a:latin typeface="Tex Gyre Termes"/>
                </a:rPr>
                <a:t>dòng</a:t>
              </a:r>
              <a:r>
                <a:rPr lang="en-US" sz="2799" spc="22" dirty="0">
                  <a:solidFill>
                    <a:srgbClr val="000000"/>
                  </a:solidFill>
                  <a:latin typeface="Tex Gyre Termes"/>
                </a:rPr>
                <a:t> </a:t>
              </a:r>
              <a:r>
                <a:rPr lang="en-US" sz="2799" spc="22" dirty="0" err="1">
                  <a:solidFill>
                    <a:srgbClr val="000000"/>
                  </a:solidFill>
                  <a:latin typeface="Tex Gyre Termes"/>
                </a:rPr>
                <a:t>sản</a:t>
              </a:r>
              <a:r>
                <a:rPr lang="en-US" sz="2799" spc="22" dirty="0">
                  <a:solidFill>
                    <a:srgbClr val="000000"/>
                  </a:solidFill>
                  <a:latin typeface="Tex Gyre Termes"/>
                </a:rPr>
                <a:t> </a:t>
              </a:r>
              <a:r>
                <a:rPr lang="en-US" sz="2799" spc="22" dirty="0" err="1">
                  <a:solidFill>
                    <a:srgbClr val="000000"/>
                  </a:solidFill>
                  <a:latin typeface="Tex Gyre Termes"/>
                </a:rPr>
                <a:t>phẩm</a:t>
              </a:r>
              <a:r>
                <a:rPr lang="en-US" sz="2799" spc="22" dirty="0">
                  <a:solidFill>
                    <a:srgbClr val="000000"/>
                  </a:solidFill>
                  <a:latin typeface="Tex Gyre Termes"/>
                </a:rPr>
                <a:t> </a:t>
              </a:r>
              <a:r>
                <a:rPr lang="en-US" sz="2799" spc="22" dirty="0" err="1">
                  <a:solidFill>
                    <a:srgbClr val="000000"/>
                  </a:solidFill>
                  <a:latin typeface="Tex Gyre Termes"/>
                </a:rPr>
                <a:t>là</a:t>
              </a:r>
              <a:r>
                <a:rPr lang="en-US" sz="2799" spc="22" dirty="0">
                  <a:solidFill>
                    <a:srgbClr val="000000"/>
                  </a:solidFill>
                  <a:latin typeface="Tex Gyre Termes"/>
                </a:rPr>
                <a:t> </a:t>
              </a:r>
              <a:r>
                <a:rPr lang="en-US" sz="2799" spc="22" dirty="0" err="1">
                  <a:solidFill>
                    <a:srgbClr val="000000"/>
                  </a:solidFill>
                  <a:latin typeface="Tex Gyre Termes"/>
                </a:rPr>
                <a:t>tăng</a:t>
              </a:r>
              <a:r>
                <a:rPr lang="en-US" sz="2799" spc="22" dirty="0">
                  <a:solidFill>
                    <a:srgbClr val="000000"/>
                  </a:solidFill>
                  <a:latin typeface="Tex Gyre Termes"/>
                </a:rPr>
                <a:t> </a:t>
              </a:r>
              <a:r>
                <a:rPr lang="en-US" sz="2799" spc="22" dirty="0" err="1">
                  <a:solidFill>
                    <a:srgbClr val="000000"/>
                  </a:solidFill>
                  <a:latin typeface="Tex Gyre Termes"/>
                </a:rPr>
                <a:t>thêm</a:t>
              </a:r>
              <a:r>
                <a:rPr lang="en-US" sz="2799" spc="22" dirty="0">
                  <a:solidFill>
                    <a:srgbClr val="000000"/>
                  </a:solidFill>
                  <a:latin typeface="Tex Gyre Termes"/>
                </a:rPr>
                <a:t> 1 </a:t>
              </a:r>
              <a:r>
                <a:rPr lang="en-US" sz="2799" spc="22" dirty="0" err="1">
                  <a:solidFill>
                    <a:srgbClr val="000000"/>
                  </a:solidFill>
                  <a:latin typeface="Tex Gyre Termes"/>
                </a:rPr>
                <a:t>số</a:t>
              </a:r>
              <a:r>
                <a:rPr lang="en-US" sz="2799" spc="22" dirty="0">
                  <a:solidFill>
                    <a:srgbClr val="000000"/>
                  </a:solidFill>
                  <a:latin typeface="Tex Gyre Termes"/>
                </a:rPr>
                <a:t> </a:t>
              </a:r>
              <a:r>
                <a:rPr lang="en-US" sz="2799" spc="22" dirty="0" err="1">
                  <a:solidFill>
                    <a:srgbClr val="000000"/>
                  </a:solidFill>
                  <a:latin typeface="Tex Gyre Termes"/>
                </a:rPr>
                <a:t>mặt</a:t>
              </a:r>
              <a:r>
                <a:rPr lang="en-US" sz="2799" spc="22" dirty="0">
                  <a:solidFill>
                    <a:srgbClr val="000000"/>
                  </a:solidFill>
                  <a:latin typeface="Tex Gyre Termes"/>
                </a:rPr>
                <a:t> </a:t>
              </a:r>
              <a:r>
                <a:rPr lang="en-US" sz="2799" spc="22" dirty="0" err="1">
                  <a:solidFill>
                    <a:srgbClr val="000000"/>
                  </a:solidFill>
                  <a:latin typeface="Tex Gyre Termes"/>
                </a:rPr>
                <a:t>hàng</a:t>
              </a:r>
              <a:r>
                <a:rPr lang="en-US" sz="2799" spc="22" dirty="0">
                  <a:solidFill>
                    <a:srgbClr val="000000"/>
                  </a:solidFill>
                  <a:latin typeface="Tex Gyre Termes"/>
                </a:rPr>
                <a:t> </a:t>
              </a:r>
              <a:r>
                <a:rPr lang="en-US" sz="2799" spc="22" dirty="0" err="1">
                  <a:solidFill>
                    <a:srgbClr val="000000"/>
                  </a:solidFill>
                  <a:latin typeface="Tex Gyre Termes"/>
                </a:rPr>
                <a:t>trong</a:t>
              </a:r>
              <a:r>
                <a:rPr lang="en-US" sz="2799" spc="22" dirty="0">
                  <a:solidFill>
                    <a:srgbClr val="000000"/>
                  </a:solidFill>
                  <a:latin typeface="Tex Gyre Termes"/>
                </a:rPr>
                <a:t> </a:t>
              </a:r>
              <a:r>
                <a:rPr lang="en-US" sz="2799" spc="22" dirty="0" err="1">
                  <a:solidFill>
                    <a:srgbClr val="000000"/>
                  </a:solidFill>
                  <a:latin typeface="Tex Gyre Termes"/>
                </a:rPr>
                <a:t>phạm</a:t>
              </a:r>
              <a:r>
                <a:rPr lang="en-US" sz="2799" spc="22" dirty="0">
                  <a:solidFill>
                    <a:srgbClr val="000000"/>
                  </a:solidFill>
                  <a:latin typeface="Tex Gyre Termes"/>
                </a:rPr>
                <a:t> vi </a:t>
              </a:r>
              <a:r>
                <a:rPr lang="en-US" sz="2799" spc="22" dirty="0" err="1">
                  <a:solidFill>
                    <a:srgbClr val="000000"/>
                  </a:solidFill>
                  <a:latin typeface="Tex Gyre Termes"/>
                </a:rPr>
                <a:t>dòng</a:t>
              </a:r>
              <a:r>
                <a:rPr lang="en-US" sz="2799" spc="22" dirty="0">
                  <a:solidFill>
                    <a:srgbClr val="000000"/>
                  </a:solidFill>
                  <a:latin typeface="Tex Gyre Termes"/>
                </a:rPr>
                <a:t> </a:t>
              </a:r>
              <a:r>
                <a:rPr lang="en-US" sz="2799" spc="22" dirty="0" err="1">
                  <a:solidFill>
                    <a:srgbClr val="000000"/>
                  </a:solidFill>
                  <a:latin typeface="Tex Gyre Termes"/>
                </a:rPr>
                <a:t>sản</a:t>
              </a:r>
              <a:r>
                <a:rPr lang="en-US" sz="2799" spc="22" dirty="0">
                  <a:solidFill>
                    <a:srgbClr val="000000"/>
                  </a:solidFill>
                  <a:latin typeface="Tex Gyre Termes"/>
                </a:rPr>
                <a:t> </a:t>
              </a:r>
              <a:r>
                <a:rPr lang="en-US" sz="2799" spc="22" dirty="0" err="1">
                  <a:solidFill>
                    <a:srgbClr val="000000"/>
                  </a:solidFill>
                  <a:latin typeface="Tex Gyre Termes"/>
                </a:rPr>
                <a:t>phẩm</a:t>
              </a:r>
              <a:r>
                <a:rPr lang="en-US" sz="2799" spc="22" dirty="0">
                  <a:solidFill>
                    <a:srgbClr val="000000"/>
                  </a:solidFill>
                  <a:latin typeface="Tex Gyre Termes"/>
                </a:rPr>
                <a:t> </a:t>
              </a:r>
              <a:r>
                <a:rPr lang="en-US" sz="2799" spc="22" dirty="0" err="1">
                  <a:solidFill>
                    <a:srgbClr val="000000"/>
                  </a:solidFill>
                  <a:latin typeface="Tex Gyre Termes"/>
                </a:rPr>
                <a:t>đang</a:t>
              </a:r>
              <a:r>
                <a:rPr lang="en-US" sz="2799" spc="22" dirty="0">
                  <a:solidFill>
                    <a:srgbClr val="000000"/>
                  </a:solidFill>
                  <a:latin typeface="Tex Gyre Termes"/>
                </a:rPr>
                <a:t> </a:t>
              </a:r>
              <a:r>
                <a:rPr lang="en-US" sz="2799" spc="22" dirty="0" err="1">
                  <a:solidFill>
                    <a:srgbClr val="000000"/>
                  </a:solidFill>
                  <a:latin typeface="Tex Gyre Termes"/>
                </a:rPr>
                <a:t>có</a:t>
              </a:r>
              <a:r>
                <a:rPr lang="en-US" sz="2799" spc="22" dirty="0">
                  <a:solidFill>
                    <a:srgbClr val="000000"/>
                  </a:solidFill>
                  <a:latin typeface="Tex Gyre Termes"/>
                </a:rPr>
                <a:t>. </a:t>
              </a:r>
            </a:p>
            <a:p>
              <a:pPr algn="ctr">
                <a:lnSpc>
                  <a:spcPts val="3919"/>
                </a:lnSpc>
              </a:pPr>
              <a:endParaRPr lang="en-US" sz="2799" spc="22" dirty="0">
                <a:solidFill>
                  <a:srgbClr val="000000"/>
                </a:solidFill>
                <a:latin typeface="Tex Gyre Termes"/>
              </a:endParaRPr>
            </a:p>
            <a:p>
              <a:pPr algn="ctr">
                <a:lnSpc>
                  <a:spcPts val="3919"/>
                </a:lnSpc>
              </a:pPr>
              <a:r>
                <a:rPr lang="en-US" sz="2799" spc="22" dirty="0">
                  <a:solidFill>
                    <a:srgbClr val="000000"/>
                  </a:solidFill>
                  <a:latin typeface="Tex Gyre Termes Bold"/>
                </a:rPr>
                <a:t>Line filling (</a:t>
              </a:r>
              <a:r>
                <a:rPr lang="en-US" sz="2799" spc="22" dirty="0" err="1">
                  <a:solidFill>
                    <a:srgbClr val="000000"/>
                  </a:solidFill>
                  <a:latin typeface="Tex Gyre Termes Bold"/>
                </a:rPr>
                <a:t>mở</a:t>
              </a:r>
              <a:r>
                <a:rPr lang="en-US" sz="2799" spc="22" dirty="0">
                  <a:solidFill>
                    <a:srgbClr val="000000"/>
                  </a:solidFill>
                  <a:latin typeface="Tex Gyre Termes Bold"/>
                </a:rPr>
                <a:t> </a:t>
              </a:r>
              <a:r>
                <a:rPr lang="en-US" sz="2799" spc="22" dirty="0" err="1">
                  <a:solidFill>
                    <a:srgbClr val="000000"/>
                  </a:solidFill>
                  <a:latin typeface="Tex Gyre Termes Bold"/>
                </a:rPr>
                <a:t>rộng</a:t>
              </a:r>
              <a:r>
                <a:rPr lang="en-US" sz="2799" spc="22" dirty="0">
                  <a:solidFill>
                    <a:srgbClr val="000000"/>
                  </a:solidFill>
                  <a:latin typeface="Tex Gyre Termes Bold"/>
                </a:rPr>
                <a:t>): </a:t>
              </a:r>
              <a:r>
                <a:rPr lang="en-US" sz="2799" spc="22" dirty="0" err="1">
                  <a:solidFill>
                    <a:srgbClr val="000000"/>
                  </a:solidFill>
                  <a:latin typeface="Tex Gyre Termes"/>
                </a:rPr>
                <a:t>Lấp</a:t>
              </a:r>
              <a:r>
                <a:rPr lang="en-US" sz="2799" spc="22" dirty="0">
                  <a:solidFill>
                    <a:srgbClr val="000000"/>
                  </a:solidFill>
                  <a:latin typeface="Tex Gyre Termes"/>
                </a:rPr>
                <a:t> </a:t>
              </a:r>
              <a:r>
                <a:rPr lang="en-US" sz="2799" spc="22" dirty="0" err="1">
                  <a:solidFill>
                    <a:srgbClr val="000000"/>
                  </a:solidFill>
                  <a:latin typeface="Tex Gyre Termes"/>
                </a:rPr>
                <a:t>đầy</a:t>
              </a:r>
              <a:r>
                <a:rPr lang="en-US" sz="2799" spc="22" dirty="0">
                  <a:solidFill>
                    <a:srgbClr val="000000"/>
                  </a:solidFill>
                  <a:latin typeface="Tex Gyre Termes"/>
                </a:rPr>
                <a:t> </a:t>
              </a:r>
              <a:r>
                <a:rPr lang="en-US" sz="2799" spc="22" dirty="0" err="1">
                  <a:solidFill>
                    <a:srgbClr val="000000"/>
                  </a:solidFill>
                  <a:latin typeface="Tex Gyre Termes"/>
                </a:rPr>
                <a:t>dòng</a:t>
              </a:r>
              <a:r>
                <a:rPr lang="en-US" sz="2799" spc="22" dirty="0">
                  <a:solidFill>
                    <a:srgbClr val="000000"/>
                  </a:solidFill>
                  <a:latin typeface="Tex Gyre Termes"/>
                </a:rPr>
                <a:t> </a:t>
              </a:r>
              <a:r>
                <a:rPr lang="en-US" sz="2799" spc="22" dirty="0" err="1">
                  <a:solidFill>
                    <a:srgbClr val="000000"/>
                  </a:solidFill>
                  <a:latin typeface="Tex Gyre Termes"/>
                </a:rPr>
                <a:t>sản</a:t>
              </a:r>
              <a:r>
                <a:rPr lang="en-US" sz="2799" spc="22" dirty="0">
                  <a:solidFill>
                    <a:srgbClr val="000000"/>
                  </a:solidFill>
                  <a:latin typeface="Tex Gyre Termes"/>
                </a:rPr>
                <a:t> </a:t>
              </a:r>
              <a:r>
                <a:rPr lang="en-US" sz="2799" spc="22" dirty="0" err="1">
                  <a:solidFill>
                    <a:srgbClr val="000000"/>
                  </a:solidFill>
                  <a:latin typeface="Tex Gyre Termes"/>
                </a:rPr>
                <a:t>phẩm</a:t>
              </a:r>
              <a:r>
                <a:rPr lang="en-US" sz="2799" spc="22" dirty="0">
                  <a:solidFill>
                    <a:srgbClr val="000000"/>
                  </a:solidFill>
                  <a:latin typeface="Tex Gyre Termes"/>
                </a:rPr>
                <a:t> </a:t>
              </a:r>
              <a:r>
                <a:rPr lang="en-US" sz="2799" spc="22" dirty="0" err="1">
                  <a:solidFill>
                    <a:srgbClr val="000000"/>
                  </a:solidFill>
                  <a:latin typeface="Tex Gyre Termes"/>
                </a:rPr>
                <a:t>là</a:t>
              </a:r>
              <a:r>
                <a:rPr lang="en-US" sz="2799" spc="22" dirty="0">
                  <a:solidFill>
                    <a:srgbClr val="000000"/>
                  </a:solidFill>
                  <a:latin typeface="Tex Gyre Termes"/>
                </a:rPr>
                <a:t> </a:t>
              </a:r>
              <a:r>
                <a:rPr lang="en-US" sz="2799" spc="22" dirty="0" err="1">
                  <a:solidFill>
                    <a:srgbClr val="000000"/>
                  </a:solidFill>
                  <a:latin typeface="Tex Gyre Termes"/>
                </a:rPr>
                <a:t>tăng</a:t>
              </a:r>
              <a:r>
                <a:rPr lang="en-US" sz="2799" spc="22" dirty="0">
                  <a:solidFill>
                    <a:srgbClr val="000000"/>
                  </a:solidFill>
                  <a:latin typeface="Tex Gyre Termes"/>
                </a:rPr>
                <a:t> </a:t>
              </a:r>
              <a:r>
                <a:rPr lang="en-US" sz="2799" spc="22" dirty="0" err="1">
                  <a:solidFill>
                    <a:srgbClr val="000000"/>
                  </a:solidFill>
                  <a:latin typeface="Tex Gyre Termes"/>
                </a:rPr>
                <a:t>thêm</a:t>
              </a:r>
              <a:r>
                <a:rPr lang="en-US" sz="2799" spc="22" dirty="0">
                  <a:solidFill>
                    <a:srgbClr val="000000"/>
                  </a:solidFill>
                  <a:latin typeface="Tex Gyre Termes"/>
                </a:rPr>
                <a:t> 1 </a:t>
              </a:r>
              <a:r>
                <a:rPr lang="en-US" sz="2799" spc="22" dirty="0" err="1">
                  <a:solidFill>
                    <a:srgbClr val="000000"/>
                  </a:solidFill>
                  <a:latin typeface="Tex Gyre Termes"/>
                </a:rPr>
                <a:t>số</a:t>
              </a:r>
              <a:r>
                <a:rPr lang="en-US" sz="2799" spc="22" dirty="0">
                  <a:solidFill>
                    <a:srgbClr val="000000"/>
                  </a:solidFill>
                  <a:latin typeface="Tex Gyre Termes"/>
                </a:rPr>
                <a:t> </a:t>
              </a:r>
              <a:r>
                <a:rPr lang="en-US" sz="2799" spc="22" dirty="0" err="1">
                  <a:solidFill>
                    <a:srgbClr val="000000"/>
                  </a:solidFill>
                  <a:latin typeface="Tex Gyre Termes"/>
                </a:rPr>
                <a:t>mặt</a:t>
              </a:r>
              <a:r>
                <a:rPr lang="en-US" sz="2799" spc="22" dirty="0">
                  <a:solidFill>
                    <a:srgbClr val="000000"/>
                  </a:solidFill>
                  <a:latin typeface="Tex Gyre Termes"/>
                </a:rPr>
                <a:t> </a:t>
              </a:r>
              <a:r>
                <a:rPr lang="en-US" sz="2799" spc="22" dirty="0" err="1">
                  <a:solidFill>
                    <a:srgbClr val="000000"/>
                  </a:solidFill>
                  <a:latin typeface="Tex Gyre Termes"/>
                </a:rPr>
                <a:t>hàng</a:t>
              </a:r>
              <a:r>
                <a:rPr lang="en-US" sz="2799" spc="22" dirty="0">
                  <a:solidFill>
                    <a:srgbClr val="000000"/>
                  </a:solidFill>
                  <a:latin typeface="Tex Gyre Termes"/>
                </a:rPr>
                <a:t> </a:t>
              </a:r>
              <a:r>
                <a:rPr lang="en-US" sz="2799" spc="22" dirty="0" err="1">
                  <a:solidFill>
                    <a:srgbClr val="000000"/>
                  </a:solidFill>
                  <a:latin typeface="Tex Gyre Termes"/>
                </a:rPr>
                <a:t>trong</a:t>
              </a:r>
              <a:r>
                <a:rPr lang="en-US" sz="2799" spc="22" dirty="0">
                  <a:solidFill>
                    <a:srgbClr val="000000"/>
                  </a:solidFill>
                  <a:latin typeface="Tex Gyre Termes"/>
                </a:rPr>
                <a:t> </a:t>
              </a:r>
              <a:r>
                <a:rPr lang="en-US" sz="2799" spc="22" dirty="0" err="1">
                  <a:solidFill>
                    <a:srgbClr val="000000"/>
                  </a:solidFill>
                  <a:latin typeface="Tex Gyre Termes"/>
                </a:rPr>
                <a:t>phạm</a:t>
              </a:r>
              <a:r>
                <a:rPr lang="en-US" sz="2799" spc="22" dirty="0">
                  <a:solidFill>
                    <a:srgbClr val="000000"/>
                  </a:solidFill>
                  <a:latin typeface="Tex Gyre Termes"/>
                </a:rPr>
                <a:t> vi </a:t>
              </a:r>
              <a:r>
                <a:rPr lang="en-US" sz="2799" spc="22" dirty="0" err="1">
                  <a:solidFill>
                    <a:srgbClr val="000000"/>
                  </a:solidFill>
                  <a:latin typeface="Tex Gyre Termes"/>
                </a:rPr>
                <a:t>dòng</a:t>
              </a:r>
              <a:r>
                <a:rPr lang="en-US" sz="2799" spc="22" dirty="0">
                  <a:solidFill>
                    <a:srgbClr val="000000"/>
                  </a:solidFill>
                  <a:latin typeface="Tex Gyre Termes"/>
                </a:rPr>
                <a:t> </a:t>
              </a:r>
              <a:r>
                <a:rPr lang="en-US" sz="2799" spc="22" dirty="0" err="1">
                  <a:solidFill>
                    <a:srgbClr val="000000"/>
                  </a:solidFill>
                  <a:latin typeface="Tex Gyre Termes"/>
                </a:rPr>
                <a:t>sản</a:t>
              </a:r>
              <a:r>
                <a:rPr lang="en-US" sz="2799" spc="22" dirty="0">
                  <a:solidFill>
                    <a:srgbClr val="000000"/>
                  </a:solidFill>
                  <a:latin typeface="Tex Gyre Termes"/>
                </a:rPr>
                <a:t> </a:t>
              </a:r>
              <a:r>
                <a:rPr lang="en-US" sz="2799" spc="22" dirty="0" err="1">
                  <a:solidFill>
                    <a:srgbClr val="000000"/>
                  </a:solidFill>
                  <a:latin typeface="Tex Gyre Termes"/>
                </a:rPr>
                <a:t>phẩm</a:t>
              </a:r>
              <a:r>
                <a:rPr lang="en-US" sz="2799" spc="22" dirty="0">
                  <a:solidFill>
                    <a:srgbClr val="000000"/>
                  </a:solidFill>
                  <a:latin typeface="Tex Gyre Termes"/>
                </a:rPr>
                <a:t> </a:t>
              </a:r>
              <a:r>
                <a:rPr lang="en-US" sz="2799" spc="22" dirty="0" err="1">
                  <a:solidFill>
                    <a:srgbClr val="000000"/>
                  </a:solidFill>
                  <a:latin typeface="Tex Gyre Termes"/>
                </a:rPr>
                <a:t>đang</a:t>
              </a:r>
              <a:r>
                <a:rPr lang="en-US" sz="2799" spc="22" dirty="0">
                  <a:solidFill>
                    <a:srgbClr val="000000"/>
                  </a:solidFill>
                  <a:latin typeface="Tex Gyre Termes"/>
                </a:rPr>
                <a:t> </a:t>
              </a:r>
              <a:r>
                <a:rPr lang="en-US" sz="2799" spc="22" dirty="0" err="1">
                  <a:solidFill>
                    <a:srgbClr val="000000"/>
                  </a:solidFill>
                  <a:latin typeface="Tex Gyre Termes"/>
                </a:rPr>
                <a:t>có</a:t>
              </a:r>
              <a:r>
                <a:rPr lang="en-US" sz="2799" spc="22" dirty="0">
                  <a:solidFill>
                    <a:srgbClr val="000000"/>
                  </a:solidFill>
                  <a:latin typeface="Tex Gyre Termes"/>
                </a:rPr>
                <a:t>. </a:t>
              </a:r>
            </a:p>
          </p:txBody>
        </p:sp>
      </p:grpSp>
      <p:sp>
        <p:nvSpPr>
          <p:cNvPr id="7" name="TextBox 7"/>
          <p:cNvSpPr txBox="1"/>
          <p:nvPr/>
        </p:nvSpPr>
        <p:spPr>
          <a:xfrm>
            <a:off x="4936793" y="431668"/>
            <a:ext cx="8522313" cy="597032"/>
          </a:xfrm>
          <a:prstGeom prst="rect">
            <a:avLst/>
          </a:prstGeom>
        </p:spPr>
        <p:txBody>
          <a:bodyPr lIns="0" tIns="0" rIns="0" bIns="0" rtlCol="0" anchor="t">
            <a:spAutoFit/>
          </a:bodyPr>
          <a:lstStyle/>
          <a:p>
            <a:pPr algn="ctr">
              <a:lnSpc>
                <a:spcPts val="4373"/>
              </a:lnSpc>
            </a:pPr>
            <a:r>
              <a:rPr lang="en-US" sz="4999">
                <a:solidFill>
                  <a:srgbClr val="191919"/>
                </a:solidFill>
                <a:latin typeface="Tex Gyre Termes Bold"/>
              </a:rPr>
              <a:t>DÒNG SẢN PHẨM</a:t>
            </a:r>
          </a:p>
        </p:txBody>
      </p:sp>
      <p:grpSp>
        <p:nvGrpSpPr>
          <p:cNvPr id="8" name="Group 8"/>
          <p:cNvGrpSpPr/>
          <p:nvPr/>
        </p:nvGrpSpPr>
        <p:grpSpPr>
          <a:xfrm>
            <a:off x="-143660" y="8031998"/>
            <a:ext cx="1047880" cy="2343578"/>
            <a:chOff x="0" y="0"/>
            <a:chExt cx="2305755" cy="5156808"/>
          </a:xfrm>
        </p:grpSpPr>
        <p:sp>
          <p:nvSpPr>
            <p:cNvPr id="9" name="Freeform 9"/>
            <p:cNvSpPr/>
            <p:nvPr/>
          </p:nvSpPr>
          <p:spPr>
            <a:xfrm>
              <a:off x="0" y="0"/>
              <a:ext cx="2305812" cy="5156835"/>
            </a:xfrm>
            <a:custGeom>
              <a:avLst/>
              <a:gdLst/>
              <a:ahLst/>
              <a:cxnLst/>
              <a:rect l="l" t="t" r="r" b="b"/>
              <a:pathLst>
                <a:path w="2305812" h="5156835">
                  <a:moveTo>
                    <a:pt x="2305812" y="5156835"/>
                  </a:moveTo>
                  <a:lnTo>
                    <a:pt x="0" y="5156835"/>
                  </a:lnTo>
                  <a:lnTo>
                    <a:pt x="0" y="0"/>
                  </a:lnTo>
                  <a:lnTo>
                    <a:pt x="2305812" y="5156835"/>
                  </a:lnTo>
                  <a:close/>
                </a:path>
              </a:pathLst>
            </a:custGeom>
            <a:solidFill>
              <a:srgbClr val="052896"/>
            </a:solidFill>
          </p:spPr>
        </p:sp>
      </p:grpSp>
      <p:grpSp>
        <p:nvGrpSpPr>
          <p:cNvPr id="10" name="Group 10"/>
          <p:cNvGrpSpPr/>
          <p:nvPr/>
        </p:nvGrpSpPr>
        <p:grpSpPr>
          <a:xfrm>
            <a:off x="-56609" y="9557736"/>
            <a:ext cx="2110338" cy="954049"/>
            <a:chOff x="0" y="0"/>
            <a:chExt cx="4643588" cy="2099289"/>
          </a:xfrm>
        </p:grpSpPr>
        <p:sp>
          <p:nvSpPr>
            <p:cNvPr id="11" name="Freeform 11"/>
            <p:cNvSpPr/>
            <p:nvPr/>
          </p:nvSpPr>
          <p:spPr>
            <a:xfrm>
              <a:off x="0" y="0"/>
              <a:ext cx="4643628" cy="2099310"/>
            </a:xfrm>
            <a:custGeom>
              <a:avLst/>
              <a:gdLst/>
              <a:ahLst/>
              <a:cxnLst/>
              <a:rect l="l" t="t" r="r" b="b"/>
              <a:pathLst>
                <a:path w="4643628" h="2099310">
                  <a:moveTo>
                    <a:pt x="4643628" y="2099310"/>
                  </a:moveTo>
                  <a:lnTo>
                    <a:pt x="0" y="2099310"/>
                  </a:lnTo>
                  <a:lnTo>
                    <a:pt x="0" y="0"/>
                  </a:lnTo>
                  <a:lnTo>
                    <a:pt x="4643628" y="2099310"/>
                  </a:lnTo>
                  <a:close/>
                </a:path>
              </a:pathLst>
            </a:custGeom>
            <a:solidFill>
              <a:srgbClr val="EA4B33"/>
            </a:solidFill>
          </p:spPr>
        </p:sp>
      </p:grpSp>
      <p:grpSp>
        <p:nvGrpSpPr>
          <p:cNvPr id="12" name="Group 12"/>
          <p:cNvGrpSpPr/>
          <p:nvPr/>
        </p:nvGrpSpPr>
        <p:grpSpPr>
          <a:xfrm rot="-10800000">
            <a:off x="17461291" y="-69137"/>
            <a:ext cx="1133391" cy="2534823"/>
            <a:chOff x="0" y="0"/>
            <a:chExt cx="2305755" cy="5156808"/>
          </a:xfrm>
        </p:grpSpPr>
        <p:sp>
          <p:nvSpPr>
            <p:cNvPr id="13" name="Freeform 13"/>
            <p:cNvSpPr/>
            <p:nvPr/>
          </p:nvSpPr>
          <p:spPr>
            <a:xfrm>
              <a:off x="0" y="0"/>
              <a:ext cx="2305812" cy="5156835"/>
            </a:xfrm>
            <a:custGeom>
              <a:avLst/>
              <a:gdLst/>
              <a:ahLst/>
              <a:cxnLst/>
              <a:rect l="l" t="t" r="r" b="b"/>
              <a:pathLst>
                <a:path w="2305812" h="5156835">
                  <a:moveTo>
                    <a:pt x="2305812" y="5156835"/>
                  </a:moveTo>
                  <a:lnTo>
                    <a:pt x="0" y="5156835"/>
                  </a:lnTo>
                  <a:lnTo>
                    <a:pt x="0" y="0"/>
                  </a:lnTo>
                  <a:lnTo>
                    <a:pt x="2305812" y="5156835"/>
                  </a:lnTo>
                  <a:close/>
                </a:path>
              </a:pathLst>
            </a:custGeom>
            <a:solidFill>
              <a:srgbClr val="052896"/>
            </a:solidFill>
          </p:spPr>
        </p:sp>
      </p:grpSp>
      <p:grpSp>
        <p:nvGrpSpPr>
          <p:cNvPr id="14" name="Group 14"/>
          <p:cNvGrpSpPr/>
          <p:nvPr/>
        </p:nvGrpSpPr>
        <p:grpSpPr>
          <a:xfrm rot="-10800000">
            <a:off x="16217977" y="-216461"/>
            <a:ext cx="2282550" cy="1031903"/>
            <a:chOff x="0" y="0"/>
            <a:chExt cx="4643588" cy="2099289"/>
          </a:xfrm>
        </p:grpSpPr>
        <p:sp>
          <p:nvSpPr>
            <p:cNvPr id="15" name="Freeform 15"/>
            <p:cNvSpPr/>
            <p:nvPr/>
          </p:nvSpPr>
          <p:spPr>
            <a:xfrm>
              <a:off x="0" y="0"/>
              <a:ext cx="4643628" cy="2099310"/>
            </a:xfrm>
            <a:custGeom>
              <a:avLst/>
              <a:gdLst/>
              <a:ahLst/>
              <a:cxnLst/>
              <a:rect l="l" t="t" r="r" b="b"/>
              <a:pathLst>
                <a:path w="4643628" h="2099310">
                  <a:moveTo>
                    <a:pt x="4643628" y="2099310"/>
                  </a:moveTo>
                  <a:lnTo>
                    <a:pt x="0" y="2099310"/>
                  </a:lnTo>
                  <a:lnTo>
                    <a:pt x="0" y="0"/>
                  </a:lnTo>
                  <a:lnTo>
                    <a:pt x="4643628" y="2099310"/>
                  </a:lnTo>
                  <a:close/>
                </a:path>
              </a:pathLst>
            </a:custGeom>
            <a:solidFill>
              <a:srgbClr val="EA4B33"/>
            </a:solidFill>
          </p:spPr>
        </p:sp>
      </p:gr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b="25663"/>
          <a:stretch>
            <a:fillRect/>
          </a:stretch>
        </p:blipFill>
        <p:spPr>
          <a:xfrm>
            <a:off x="0" y="3736957"/>
            <a:ext cx="18288000" cy="7200900"/>
          </a:xfrm>
          <a:prstGeom prst="rect">
            <a:avLst/>
          </a:prstGeom>
        </p:spPr>
      </p:pic>
      <p:grpSp>
        <p:nvGrpSpPr>
          <p:cNvPr id="3" name="Group 3"/>
          <p:cNvGrpSpPr/>
          <p:nvPr/>
        </p:nvGrpSpPr>
        <p:grpSpPr>
          <a:xfrm>
            <a:off x="9549611" y="195311"/>
            <a:ext cx="6523433" cy="3411586"/>
            <a:chOff x="0" y="-85725"/>
            <a:chExt cx="1718106" cy="898525"/>
          </a:xfrm>
        </p:grpSpPr>
        <p:sp>
          <p:nvSpPr>
            <p:cNvPr id="4" name="Freeform 4"/>
            <p:cNvSpPr/>
            <p:nvPr/>
          </p:nvSpPr>
          <p:spPr>
            <a:xfrm>
              <a:off x="0" y="0"/>
              <a:ext cx="1649280" cy="647169"/>
            </a:xfrm>
            <a:custGeom>
              <a:avLst/>
              <a:gdLst/>
              <a:ahLst/>
              <a:cxnLst/>
              <a:rect l="l" t="t" r="r" b="b"/>
              <a:pathLst>
                <a:path w="1649280" h="647169">
                  <a:moveTo>
                    <a:pt x="63052" y="0"/>
                  </a:moveTo>
                  <a:lnTo>
                    <a:pt x="1586228" y="0"/>
                  </a:lnTo>
                  <a:cubicBezTo>
                    <a:pt x="1602950" y="0"/>
                    <a:pt x="1618988" y="6643"/>
                    <a:pt x="1630812" y="18467"/>
                  </a:cubicBezTo>
                  <a:cubicBezTo>
                    <a:pt x="1642637" y="30292"/>
                    <a:pt x="1649280" y="46330"/>
                    <a:pt x="1649280" y="63052"/>
                  </a:cubicBezTo>
                  <a:lnTo>
                    <a:pt x="1649280" y="584117"/>
                  </a:lnTo>
                  <a:cubicBezTo>
                    <a:pt x="1649280" y="600839"/>
                    <a:pt x="1642637" y="616877"/>
                    <a:pt x="1630812" y="628701"/>
                  </a:cubicBezTo>
                  <a:cubicBezTo>
                    <a:pt x="1618988" y="640526"/>
                    <a:pt x="1602950" y="647169"/>
                    <a:pt x="1586228" y="647169"/>
                  </a:cubicBezTo>
                  <a:lnTo>
                    <a:pt x="63052" y="647169"/>
                  </a:lnTo>
                  <a:cubicBezTo>
                    <a:pt x="46330" y="647169"/>
                    <a:pt x="30292" y="640526"/>
                    <a:pt x="18467" y="628701"/>
                  </a:cubicBezTo>
                  <a:cubicBezTo>
                    <a:pt x="6643" y="616877"/>
                    <a:pt x="0" y="600839"/>
                    <a:pt x="0" y="584117"/>
                  </a:cubicBezTo>
                  <a:lnTo>
                    <a:pt x="0" y="63052"/>
                  </a:lnTo>
                  <a:cubicBezTo>
                    <a:pt x="0" y="46330"/>
                    <a:pt x="6643" y="30292"/>
                    <a:pt x="18467" y="18467"/>
                  </a:cubicBezTo>
                  <a:cubicBezTo>
                    <a:pt x="30292" y="6643"/>
                    <a:pt x="46330" y="0"/>
                    <a:pt x="63052" y="0"/>
                  </a:cubicBezTo>
                  <a:close/>
                </a:path>
              </a:pathLst>
            </a:custGeom>
            <a:solidFill>
              <a:srgbClr val="385D8A"/>
            </a:solidFill>
          </p:spPr>
        </p:sp>
        <p:sp>
          <p:nvSpPr>
            <p:cNvPr id="5" name="TextBox 5"/>
            <p:cNvSpPr txBox="1"/>
            <p:nvPr/>
          </p:nvSpPr>
          <p:spPr>
            <a:xfrm>
              <a:off x="0" y="-85725"/>
              <a:ext cx="1718106" cy="898525"/>
            </a:xfrm>
            <a:prstGeom prst="rect">
              <a:avLst/>
            </a:prstGeom>
          </p:spPr>
          <p:txBody>
            <a:bodyPr lIns="50800" tIns="50800" rIns="50800" bIns="50800" rtlCol="0" anchor="ctr"/>
            <a:lstStyle/>
            <a:p>
              <a:pPr>
                <a:lnSpc>
                  <a:spcPts val="4283"/>
                </a:lnSpc>
              </a:pPr>
              <a:r>
                <a:rPr lang="en-US" sz="2799" spc="39" dirty="0">
                  <a:solidFill>
                    <a:srgbClr val="FFFFFF"/>
                  </a:solidFill>
                  <a:latin typeface="Tex Gyre Termes"/>
                </a:rPr>
                <a:t>A. </a:t>
              </a:r>
              <a:r>
                <a:rPr lang="en-US" sz="2799" spc="39" dirty="0">
                  <a:solidFill>
                    <a:srgbClr val="FFFFFF"/>
                  </a:solidFill>
                  <a:latin typeface="Tex Gyre Termes Bold"/>
                </a:rPr>
                <a:t>Width</a:t>
              </a:r>
              <a:r>
                <a:rPr lang="en-US" sz="2799" spc="39" dirty="0">
                  <a:solidFill>
                    <a:srgbClr val="FFFFFF"/>
                  </a:solidFill>
                  <a:latin typeface="Tex Gyre Termes"/>
                </a:rPr>
                <a:t> ( </a:t>
              </a:r>
              <a:r>
                <a:rPr lang="en-US" sz="2799" spc="39" dirty="0" err="1">
                  <a:solidFill>
                    <a:srgbClr val="FFFFFF"/>
                  </a:solidFill>
                  <a:latin typeface="Tex Gyre Termes"/>
                </a:rPr>
                <a:t>số</a:t>
              </a:r>
              <a:r>
                <a:rPr lang="en-US" sz="2799" spc="39" dirty="0">
                  <a:solidFill>
                    <a:srgbClr val="FFFFFF"/>
                  </a:solidFill>
                  <a:latin typeface="Tex Gyre Termes"/>
                </a:rPr>
                <a:t> </a:t>
              </a:r>
              <a:r>
                <a:rPr lang="en-US" sz="2799" spc="39" dirty="0" err="1">
                  <a:solidFill>
                    <a:srgbClr val="FFFFFF"/>
                  </a:solidFill>
                  <a:latin typeface="Tex Gyre Termes"/>
                </a:rPr>
                <a:t>dòng</a:t>
              </a:r>
              <a:r>
                <a:rPr lang="en-US" sz="2799" spc="39" dirty="0">
                  <a:solidFill>
                    <a:srgbClr val="FFFFFF"/>
                  </a:solidFill>
                  <a:latin typeface="Tex Gyre Termes"/>
                </a:rPr>
                <a:t> </a:t>
              </a:r>
              <a:r>
                <a:rPr lang="en-US" sz="2799" spc="39" dirty="0" err="1">
                  <a:solidFill>
                    <a:srgbClr val="FFFFFF"/>
                  </a:solidFill>
                  <a:latin typeface="Tex Gyre Termes"/>
                </a:rPr>
                <a:t>sản</a:t>
              </a:r>
              <a:r>
                <a:rPr lang="en-US" sz="2799" spc="39" dirty="0">
                  <a:solidFill>
                    <a:srgbClr val="FFFFFF"/>
                  </a:solidFill>
                  <a:latin typeface="Tex Gyre Termes"/>
                </a:rPr>
                <a:t> </a:t>
              </a:r>
              <a:r>
                <a:rPr lang="en-US" sz="2799" spc="39" dirty="0" err="1">
                  <a:solidFill>
                    <a:srgbClr val="FFFFFF"/>
                  </a:solidFill>
                  <a:latin typeface="Tex Gyre Termes"/>
                </a:rPr>
                <a:t>phẩm</a:t>
              </a:r>
              <a:r>
                <a:rPr lang="en-US" sz="2799" spc="39" dirty="0">
                  <a:solidFill>
                    <a:srgbClr val="FFFFFF"/>
                  </a:solidFill>
                  <a:latin typeface="Tex Gyre Termes"/>
                </a:rPr>
                <a:t>)</a:t>
              </a:r>
            </a:p>
            <a:p>
              <a:pPr>
                <a:lnSpc>
                  <a:spcPts val="4283"/>
                </a:lnSpc>
              </a:pPr>
              <a:r>
                <a:rPr lang="en-US" sz="2799" spc="39" dirty="0">
                  <a:solidFill>
                    <a:srgbClr val="FFFFFF"/>
                  </a:solidFill>
                  <a:latin typeface="Tex Gyre Termes"/>
                </a:rPr>
                <a:t>B</a:t>
              </a:r>
              <a:r>
                <a:rPr lang="en-US" sz="2799" spc="39" dirty="0">
                  <a:solidFill>
                    <a:srgbClr val="FFFFFF"/>
                  </a:solidFill>
                  <a:latin typeface="Tex Gyre Termes Bold"/>
                </a:rPr>
                <a:t>. Length </a:t>
              </a:r>
              <a:r>
                <a:rPr lang="en-US" sz="2799" spc="39" dirty="0">
                  <a:solidFill>
                    <a:srgbClr val="FFFFFF"/>
                  </a:solidFill>
                  <a:latin typeface="Tex Gyre Termes"/>
                </a:rPr>
                <a:t>(</a:t>
              </a:r>
              <a:r>
                <a:rPr lang="en-US" sz="2799" spc="39" dirty="0" err="1">
                  <a:solidFill>
                    <a:srgbClr val="FFFFFF"/>
                  </a:solidFill>
                  <a:latin typeface="Tex Gyre Termes"/>
                </a:rPr>
                <a:t>số</a:t>
              </a:r>
              <a:r>
                <a:rPr lang="en-US" sz="2799" spc="39" dirty="0">
                  <a:solidFill>
                    <a:srgbClr val="FFFFFF"/>
                  </a:solidFill>
                  <a:latin typeface="Tex Gyre Termes"/>
                </a:rPr>
                <a:t> </a:t>
              </a:r>
              <a:r>
                <a:rPr lang="en-US" sz="2799" spc="39" dirty="0" err="1">
                  <a:solidFill>
                    <a:srgbClr val="FFFFFF"/>
                  </a:solidFill>
                  <a:latin typeface="Tex Gyre Termes"/>
                </a:rPr>
                <a:t>thương</a:t>
              </a:r>
              <a:r>
                <a:rPr lang="en-US" sz="2799" spc="39" dirty="0">
                  <a:solidFill>
                    <a:srgbClr val="FFFFFF"/>
                  </a:solidFill>
                  <a:latin typeface="Tex Gyre Termes"/>
                </a:rPr>
                <a:t> </a:t>
              </a:r>
              <a:r>
                <a:rPr lang="en-US" sz="2799" spc="39" dirty="0" err="1">
                  <a:solidFill>
                    <a:srgbClr val="FFFFFF"/>
                  </a:solidFill>
                  <a:latin typeface="Tex Gyre Termes"/>
                </a:rPr>
                <a:t>hiệu</a:t>
              </a:r>
              <a:r>
                <a:rPr lang="en-US" sz="2799" spc="39" dirty="0">
                  <a:solidFill>
                    <a:srgbClr val="FFFFFF"/>
                  </a:solidFill>
                  <a:latin typeface="Tex Gyre Termes"/>
                </a:rPr>
                <a:t> </a:t>
              </a:r>
              <a:r>
                <a:rPr lang="en-US" sz="2799" spc="39" dirty="0" err="1">
                  <a:solidFill>
                    <a:srgbClr val="FFFFFF"/>
                  </a:solidFill>
                  <a:latin typeface="Tex Gyre Termes"/>
                </a:rPr>
                <a:t>mỗi</a:t>
              </a:r>
              <a:r>
                <a:rPr lang="en-US" sz="2799" spc="39" dirty="0">
                  <a:solidFill>
                    <a:srgbClr val="FFFFFF"/>
                  </a:solidFill>
                  <a:latin typeface="Tex Gyre Termes"/>
                </a:rPr>
                <a:t> </a:t>
              </a:r>
              <a:r>
                <a:rPr lang="en-US" sz="2799" spc="39" dirty="0" err="1">
                  <a:solidFill>
                    <a:srgbClr val="FFFFFF"/>
                  </a:solidFill>
                  <a:latin typeface="Tex Gyre Termes"/>
                </a:rPr>
                <a:t>dòng</a:t>
              </a:r>
              <a:r>
                <a:rPr lang="en-US" sz="2799" spc="39" dirty="0">
                  <a:solidFill>
                    <a:srgbClr val="FFFFFF"/>
                  </a:solidFill>
                  <a:latin typeface="Tex Gyre Termes"/>
                </a:rPr>
                <a:t>)</a:t>
              </a:r>
            </a:p>
            <a:p>
              <a:pPr>
                <a:lnSpc>
                  <a:spcPts val="4283"/>
                </a:lnSpc>
              </a:pPr>
              <a:r>
                <a:rPr lang="en-US" sz="2799" spc="39" dirty="0">
                  <a:solidFill>
                    <a:srgbClr val="FFFFFF"/>
                  </a:solidFill>
                  <a:latin typeface="Tex Gyre Termes"/>
                </a:rPr>
                <a:t>C. </a:t>
              </a:r>
              <a:r>
                <a:rPr lang="en-US" sz="2799" spc="39" dirty="0">
                  <a:solidFill>
                    <a:srgbClr val="FFFFFF"/>
                  </a:solidFill>
                  <a:latin typeface="Tex Gyre Termes Bold"/>
                </a:rPr>
                <a:t>Depth</a:t>
              </a:r>
              <a:r>
                <a:rPr lang="en-US" sz="2799" spc="39" dirty="0">
                  <a:solidFill>
                    <a:srgbClr val="FFFFFF"/>
                  </a:solidFill>
                  <a:latin typeface="Tex Gyre Termes"/>
                </a:rPr>
                <a:t> (</a:t>
              </a:r>
              <a:r>
                <a:rPr lang="en-US" sz="2799" spc="39" dirty="0" err="1">
                  <a:solidFill>
                    <a:srgbClr val="FFFFFF"/>
                  </a:solidFill>
                  <a:latin typeface="Tex Gyre Termes"/>
                </a:rPr>
                <a:t>số</a:t>
              </a:r>
              <a:r>
                <a:rPr lang="en-US" sz="2799" spc="39" dirty="0">
                  <a:solidFill>
                    <a:srgbClr val="FFFFFF"/>
                  </a:solidFill>
                  <a:latin typeface="Tex Gyre Termes"/>
                </a:rPr>
                <a:t> </a:t>
              </a:r>
              <a:r>
                <a:rPr lang="en-US" sz="2799" spc="39" dirty="0" err="1">
                  <a:solidFill>
                    <a:srgbClr val="FFFFFF"/>
                  </a:solidFill>
                  <a:latin typeface="Tex Gyre Termes"/>
                </a:rPr>
                <a:t>phiên</a:t>
              </a:r>
              <a:r>
                <a:rPr lang="en-US" sz="2799" spc="39" dirty="0">
                  <a:solidFill>
                    <a:srgbClr val="FFFFFF"/>
                  </a:solidFill>
                  <a:latin typeface="Tex Gyre Termes"/>
                </a:rPr>
                <a:t> </a:t>
              </a:r>
              <a:r>
                <a:rPr lang="en-US" sz="2799" spc="39" dirty="0" err="1">
                  <a:solidFill>
                    <a:srgbClr val="FFFFFF"/>
                  </a:solidFill>
                  <a:latin typeface="Tex Gyre Termes"/>
                </a:rPr>
                <a:t>bản</a:t>
              </a:r>
              <a:r>
                <a:rPr lang="en-US" sz="2799" spc="39" dirty="0">
                  <a:solidFill>
                    <a:srgbClr val="FFFFFF"/>
                  </a:solidFill>
                  <a:latin typeface="Tex Gyre Termes"/>
                </a:rPr>
                <a:t> </a:t>
              </a:r>
              <a:r>
                <a:rPr lang="en-US" sz="2799" spc="39" dirty="0" err="1">
                  <a:solidFill>
                    <a:srgbClr val="FFFFFF"/>
                  </a:solidFill>
                  <a:latin typeface="Tex Gyre Termes"/>
                </a:rPr>
                <a:t>từng</a:t>
              </a:r>
              <a:r>
                <a:rPr lang="en-US" sz="2799" spc="39" dirty="0">
                  <a:solidFill>
                    <a:srgbClr val="FFFFFF"/>
                  </a:solidFill>
                  <a:latin typeface="Tex Gyre Termes"/>
                </a:rPr>
                <a:t> </a:t>
              </a:r>
              <a:r>
                <a:rPr lang="en-US" sz="2799" spc="39" dirty="0" err="1">
                  <a:solidFill>
                    <a:srgbClr val="FFFFFF"/>
                  </a:solidFill>
                  <a:latin typeface="Tex Gyre Termes"/>
                </a:rPr>
                <a:t>sản</a:t>
              </a:r>
              <a:r>
                <a:rPr lang="en-US" sz="2799" spc="39" dirty="0">
                  <a:solidFill>
                    <a:srgbClr val="FFFFFF"/>
                  </a:solidFill>
                  <a:latin typeface="Tex Gyre Termes"/>
                </a:rPr>
                <a:t> </a:t>
              </a:r>
              <a:r>
                <a:rPr lang="en-US" sz="2799" spc="39" dirty="0" err="1">
                  <a:solidFill>
                    <a:srgbClr val="FFFFFF"/>
                  </a:solidFill>
                  <a:latin typeface="Tex Gyre Termes"/>
                </a:rPr>
                <a:t>phẩm</a:t>
              </a:r>
              <a:r>
                <a:rPr lang="en-US" sz="2799" spc="39" dirty="0">
                  <a:solidFill>
                    <a:srgbClr val="FFFFFF"/>
                  </a:solidFill>
                  <a:latin typeface="Tex Gyre Termes"/>
                </a:rPr>
                <a:t>)</a:t>
              </a:r>
            </a:p>
            <a:p>
              <a:pPr>
                <a:lnSpc>
                  <a:spcPts val="4283"/>
                </a:lnSpc>
              </a:pPr>
              <a:r>
                <a:rPr lang="en-US" sz="2799" spc="39" dirty="0">
                  <a:solidFill>
                    <a:srgbClr val="FFFFFF"/>
                  </a:solidFill>
                  <a:latin typeface="Tex Gyre Termes"/>
                </a:rPr>
                <a:t>D. </a:t>
              </a:r>
              <a:r>
                <a:rPr lang="en-US" sz="2799" spc="39" dirty="0">
                  <a:solidFill>
                    <a:srgbClr val="FFFFFF"/>
                  </a:solidFill>
                  <a:latin typeface="Tex Gyre Termes Bold"/>
                </a:rPr>
                <a:t>Consistency</a:t>
              </a:r>
              <a:r>
                <a:rPr lang="en-US" sz="2799" spc="39" dirty="0">
                  <a:solidFill>
                    <a:srgbClr val="FFFFFF"/>
                  </a:solidFill>
                  <a:latin typeface="Tex Gyre Termes"/>
                </a:rPr>
                <a:t> (</a:t>
              </a:r>
              <a:r>
                <a:rPr lang="en-US" sz="2799" spc="39" dirty="0" err="1">
                  <a:solidFill>
                    <a:srgbClr val="FFFFFF"/>
                  </a:solidFill>
                  <a:latin typeface="Tex Gyre Termes"/>
                </a:rPr>
                <a:t>tính</a:t>
              </a:r>
              <a:r>
                <a:rPr lang="en-US" sz="2799" spc="39" dirty="0">
                  <a:solidFill>
                    <a:srgbClr val="FFFFFF"/>
                  </a:solidFill>
                  <a:latin typeface="Tex Gyre Termes"/>
                </a:rPr>
                <a:t> </a:t>
              </a:r>
              <a:r>
                <a:rPr lang="en-US" sz="2799" spc="39" dirty="0" err="1">
                  <a:solidFill>
                    <a:srgbClr val="FFFFFF"/>
                  </a:solidFill>
                  <a:latin typeface="Tex Gyre Termes"/>
                </a:rPr>
                <a:t>nhất</a:t>
              </a:r>
              <a:r>
                <a:rPr lang="en-US" sz="2799" spc="39" dirty="0">
                  <a:solidFill>
                    <a:srgbClr val="FFFFFF"/>
                  </a:solidFill>
                  <a:latin typeface="Tex Gyre Termes"/>
                </a:rPr>
                <a:t> </a:t>
              </a:r>
              <a:r>
                <a:rPr lang="en-US" sz="2799" spc="39" dirty="0" err="1">
                  <a:solidFill>
                    <a:srgbClr val="FFFFFF"/>
                  </a:solidFill>
                  <a:latin typeface="Tex Gyre Termes"/>
                </a:rPr>
                <a:t>quán</a:t>
              </a:r>
              <a:r>
                <a:rPr lang="en-US" sz="2799" spc="39" dirty="0">
                  <a:solidFill>
                    <a:srgbClr val="FFFFFF"/>
                  </a:solidFill>
                  <a:latin typeface="Tex Gyre Termes"/>
                </a:rPr>
                <a:t>)</a:t>
              </a:r>
            </a:p>
          </p:txBody>
        </p:sp>
      </p:grpSp>
      <p:sp>
        <p:nvSpPr>
          <p:cNvPr id="6" name="TextBox 6"/>
          <p:cNvSpPr txBox="1"/>
          <p:nvPr/>
        </p:nvSpPr>
        <p:spPr>
          <a:xfrm>
            <a:off x="-3416182" y="1531854"/>
            <a:ext cx="16657320" cy="597032"/>
          </a:xfrm>
          <a:prstGeom prst="rect">
            <a:avLst/>
          </a:prstGeom>
        </p:spPr>
        <p:txBody>
          <a:bodyPr lIns="0" tIns="0" rIns="0" bIns="0" rtlCol="0" anchor="t">
            <a:spAutoFit/>
          </a:bodyPr>
          <a:lstStyle/>
          <a:p>
            <a:pPr algn="ctr">
              <a:lnSpc>
                <a:spcPts val="4373"/>
              </a:lnSpc>
            </a:pPr>
            <a:r>
              <a:rPr lang="en-US" sz="4999">
                <a:solidFill>
                  <a:srgbClr val="191919"/>
                </a:solidFill>
                <a:latin typeface="Tex Gyre Termes Bold"/>
              </a:rPr>
              <a:t>TỔ HỢP SẢN PHẨM</a:t>
            </a:r>
          </a:p>
        </p:txBody>
      </p:sp>
      <p:grpSp>
        <p:nvGrpSpPr>
          <p:cNvPr id="7" name="Group 7"/>
          <p:cNvGrpSpPr/>
          <p:nvPr/>
        </p:nvGrpSpPr>
        <p:grpSpPr>
          <a:xfrm rot="5400000">
            <a:off x="709668" y="-1512391"/>
            <a:ext cx="1729316" cy="3867606"/>
            <a:chOff x="0" y="0"/>
            <a:chExt cx="2305755" cy="5156808"/>
          </a:xfrm>
        </p:grpSpPr>
        <p:sp>
          <p:nvSpPr>
            <p:cNvPr id="8" name="Freeform 8"/>
            <p:cNvSpPr/>
            <p:nvPr/>
          </p:nvSpPr>
          <p:spPr>
            <a:xfrm>
              <a:off x="0" y="0"/>
              <a:ext cx="2305812" cy="5156835"/>
            </a:xfrm>
            <a:custGeom>
              <a:avLst/>
              <a:gdLst/>
              <a:ahLst/>
              <a:cxnLst/>
              <a:rect l="l" t="t" r="r" b="b"/>
              <a:pathLst>
                <a:path w="2305812" h="5156835">
                  <a:moveTo>
                    <a:pt x="2305812" y="5156835"/>
                  </a:moveTo>
                  <a:lnTo>
                    <a:pt x="0" y="5156835"/>
                  </a:lnTo>
                  <a:lnTo>
                    <a:pt x="0" y="0"/>
                  </a:lnTo>
                  <a:lnTo>
                    <a:pt x="2305812" y="5156835"/>
                  </a:lnTo>
                  <a:close/>
                </a:path>
              </a:pathLst>
            </a:custGeom>
            <a:solidFill>
              <a:srgbClr val="052896"/>
            </a:solidFill>
          </p:spPr>
        </p:sp>
      </p:grpSp>
      <p:grpSp>
        <p:nvGrpSpPr>
          <p:cNvPr id="9" name="Group 9"/>
          <p:cNvGrpSpPr/>
          <p:nvPr/>
        </p:nvGrpSpPr>
        <p:grpSpPr>
          <a:xfrm rot="5400000">
            <a:off x="-1538374" y="654526"/>
            <a:ext cx="3482691" cy="1574467"/>
            <a:chOff x="0" y="0"/>
            <a:chExt cx="4643588" cy="2099289"/>
          </a:xfrm>
        </p:grpSpPr>
        <p:sp>
          <p:nvSpPr>
            <p:cNvPr id="10" name="Freeform 10"/>
            <p:cNvSpPr/>
            <p:nvPr/>
          </p:nvSpPr>
          <p:spPr>
            <a:xfrm>
              <a:off x="0" y="0"/>
              <a:ext cx="4643628" cy="2099310"/>
            </a:xfrm>
            <a:custGeom>
              <a:avLst/>
              <a:gdLst/>
              <a:ahLst/>
              <a:cxnLst/>
              <a:rect l="l" t="t" r="r" b="b"/>
              <a:pathLst>
                <a:path w="4643628" h="2099310">
                  <a:moveTo>
                    <a:pt x="4643628" y="2099310"/>
                  </a:moveTo>
                  <a:lnTo>
                    <a:pt x="0" y="2099310"/>
                  </a:lnTo>
                  <a:lnTo>
                    <a:pt x="0" y="0"/>
                  </a:lnTo>
                  <a:lnTo>
                    <a:pt x="4643628" y="2099310"/>
                  </a:lnTo>
                  <a:close/>
                </a:path>
              </a:pathLst>
            </a:custGeom>
            <a:solidFill>
              <a:srgbClr val="EA4B33"/>
            </a:solidFill>
          </p:spPr>
        </p:sp>
      </p:gr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r="11787"/>
          <a:stretch>
            <a:fillRect/>
          </a:stretch>
        </p:blipFill>
        <p:spPr>
          <a:xfrm>
            <a:off x="0" y="-180781"/>
            <a:ext cx="7078681" cy="10467781"/>
          </a:xfrm>
          <a:prstGeom prst="rect">
            <a:avLst/>
          </a:prstGeom>
        </p:spPr>
      </p:pic>
      <p:grpSp>
        <p:nvGrpSpPr>
          <p:cNvPr id="3" name="Group 3"/>
          <p:cNvGrpSpPr/>
          <p:nvPr/>
        </p:nvGrpSpPr>
        <p:grpSpPr>
          <a:xfrm rot="-5400000">
            <a:off x="1861961" y="5186730"/>
            <a:ext cx="3238309" cy="6962231"/>
            <a:chOff x="0" y="0"/>
            <a:chExt cx="4317745" cy="9282975"/>
          </a:xfrm>
        </p:grpSpPr>
        <p:sp>
          <p:nvSpPr>
            <p:cNvPr id="4" name="Freeform 4"/>
            <p:cNvSpPr/>
            <p:nvPr/>
          </p:nvSpPr>
          <p:spPr>
            <a:xfrm>
              <a:off x="0" y="0"/>
              <a:ext cx="4317746" cy="9282938"/>
            </a:xfrm>
            <a:custGeom>
              <a:avLst/>
              <a:gdLst/>
              <a:ahLst/>
              <a:cxnLst/>
              <a:rect l="l" t="t" r="r" b="b"/>
              <a:pathLst>
                <a:path w="4317746" h="9282938">
                  <a:moveTo>
                    <a:pt x="4317746" y="9282938"/>
                  </a:moveTo>
                  <a:lnTo>
                    <a:pt x="0" y="9282938"/>
                  </a:lnTo>
                  <a:lnTo>
                    <a:pt x="0" y="0"/>
                  </a:lnTo>
                  <a:lnTo>
                    <a:pt x="4317746" y="9282938"/>
                  </a:lnTo>
                  <a:close/>
                </a:path>
              </a:pathLst>
            </a:custGeom>
            <a:solidFill>
              <a:srgbClr val="EA4B33"/>
            </a:solidFill>
          </p:spPr>
        </p:sp>
      </p:grpSp>
      <p:sp>
        <p:nvSpPr>
          <p:cNvPr id="5" name="TextBox 5"/>
          <p:cNvSpPr txBox="1"/>
          <p:nvPr/>
        </p:nvSpPr>
        <p:spPr>
          <a:xfrm>
            <a:off x="7078681" y="3492427"/>
            <a:ext cx="11072902" cy="2428875"/>
          </a:xfrm>
          <a:prstGeom prst="rect">
            <a:avLst/>
          </a:prstGeom>
        </p:spPr>
        <p:txBody>
          <a:bodyPr lIns="0" tIns="0" rIns="0" bIns="0" rtlCol="0" anchor="t">
            <a:spAutoFit/>
          </a:bodyPr>
          <a:lstStyle/>
          <a:p>
            <a:pPr algn="ctr">
              <a:lnSpc>
                <a:spcPts val="9600"/>
              </a:lnSpc>
            </a:pPr>
            <a:r>
              <a:rPr lang="en-US" sz="8000">
                <a:solidFill>
                  <a:srgbClr val="191919"/>
                </a:solidFill>
                <a:latin typeface="Tex Gyre Termes Bold"/>
              </a:rPr>
              <a:t>CÁC QUYẾT ĐỊNH VỀ DÒNG SẢN PHẨM</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219017" y="-824117"/>
            <a:ext cx="1245718" cy="2786041"/>
            <a:chOff x="0" y="0"/>
            <a:chExt cx="2305755" cy="5156808"/>
          </a:xfrm>
        </p:grpSpPr>
        <p:sp>
          <p:nvSpPr>
            <p:cNvPr id="3" name="Freeform 3"/>
            <p:cNvSpPr/>
            <p:nvPr/>
          </p:nvSpPr>
          <p:spPr>
            <a:xfrm>
              <a:off x="0" y="0"/>
              <a:ext cx="2305812" cy="5156835"/>
            </a:xfrm>
            <a:custGeom>
              <a:avLst/>
              <a:gdLst/>
              <a:ahLst/>
              <a:cxnLst/>
              <a:rect l="l" t="t" r="r" b="b"/>
              <a:pathLst>
                <a:path w="2305812" h="5156835">
                  <a:moveTo>
                    <a:pt x="2305812" y="5156835"/>
                  </a:moveTo>
                  <a:lnTo>
                    <a:pt x="0" y="5156835"/>
                  </a:lnTo>
                  <a:lnTo>
                    <a:pt x="0" y="0"/>
                  </a:lnTo>
                  <a:lnTo>
                    <a:pt x="2305812" y="5156835"/>
                  </a:lnTo>
                  <a:close/>
                </a:path>
              </a:pathLst>
            </a:custGeom>
            <a:solidFill>
              <a:srgbClr val="052896"/>
            </a:solidFill>
          </p:spPr>
        </p:sp>
      </p:grpSp>
      <p:grpSp>
        <p:nvGrpSpPr>
          <p:cNvPr id="4" name="Group 4"/>
          <p:cNvGrpSpPr/>
          <p:nvPr/>
        </p:nvGrpSpPr>
        <p:grpSpPr>
          <a:xfrm rot="5400000">
            <a:off x="-1389169" y="765486"/>
            <a:ext cx="2991116" cy="1352234"/>
            <a:chOff x="0" y="0"/>
            <a:chExt cx="4643588" cy="2099289"/>
          </a:xfrm>
        </p:grpSpPr>
        <p:sp>
          <p:nvSpPr>
            <p:cNvPr id="5" name="Freeform 5"/>
            <p:cNvSpPr/>
            <p:nvPr/>
          </p:nvSpPr>
          <p:spPr>
            <a:xfrm>
              <a:off x="0" y="0"/>
              <a:ext cx="4643628" cy="2099310"/>
            </a:xfrm>
            <a:custGeom>
              <a:avLst/>
              <a:gdLst/>
              <a:ahLst/>
              <a:cxnLst/>
              <a:rect l="l" t="t" r="r" b="b"/>
              <a:pathLst>
                <a:path w="4643628" h="2099310">
                  <a:moveTo>
                    <a:pt x="4643628" y="2099310"/>
                  </a:moveTo>
                  <a:lnTo>
                    <a:pt x="0" y="2099310"/>
                  </a:lnTo>
                  <a:lnTo>
                    <a:pt x="0" y="0"/>
                  </a:lnTo>
                  <a:lnTo>
                    <a:pt x="4643628" y="2099310"/>
                  </a:lnTo>
                  <a:close/>
                </a:path>
              </a:pathLst>
            </a:custGeom>
            <a:solidFill>
              <a:srgbClr val="EA4B33"/>
            </a:solidFill>
          </p:spPr>
        </p:sp>
      </p:grpSp>
      <p:grpSp>
        <p:nvGrpSpPr>
          <p:cNvPr id="6" name="Group 6"/>
          <p:cNvGrpSpPr/>
          <p:nvPr/>
        </p:nvGrpSpPr>
        <p:grpSpPr>
          <a:xfrm rot="-5505316">
            <a:off x="16586019" y="8010297"/>
            <a:ext cx="1729316" cy="3867606"/>
            <a:chOff x="0" y="0"/>
            <a:chExt cx="2305755" cy="5156808"/>
          </a:xfrm>
        </p:grpSpPr>
        <p:sp>
          <p:nvSpPr>
            <p:cNvPr id="7" name="Freeform 7"/>
            <p:cNvSpPr/>
            <p:nvPr/>
          </p:nvSpPr>
          <p:spPr>
            <a:xfrm>
              <a:off x="0" y="0"/>
              <a:ext cx="2305812" cy="5156835"/>
            </a:xfrm>
            <a:custGeom>
              <a:avLst/>
              <a:gdLst/>
              <a:ahLst/>
              <a:cxnLst/>
              <a:rect l="l" t="t" r="r" b="b"/>
              <a:pathLst>
                <a:path w="2305812" h="5156835">
                  <a:moveTo>
                    <a:pt x="2305812" y="5156835"/>
                  </a:moveTo>
                  <a:lnTo>
                    <a:pt x="0" y="5156835"/>
                  </a:lnTo>
                  <a:lnTo>
                    <a:pt x="0" y="0"/>
                  </a:lnTo>
                  <a:lnTo>
                    <a:pt x="2305812" y="5156835"/>
                  </a:lnTo>
                  <a:close/>
                </a:path>
              </a:pathLst>
            </a:custGeom>
            <a:solidFill>
              <a:srgbClr val="052896"/>
            </a:solidFill>
          </p:spPr>
        </p:sp>
      </p:grpSp>
      <p:grpSp>
        <p:nvGrpSpPr>
          <p:cNvPr id="8" name="Group 8"/>
          <p:cNvGrpSpPr/>
          <p:nvPr/>
        </p:nvGrpSpPr>
        <p:grpSpPr>
          <a:xfrm rot="-5505316">
            <a:off x="16703972" y="8495042"/>
            <a:ext cx="2885823" cy="1304633"/>
            <a:chOff x="0" y="0"/>
            <a:chExt cx="4643588" cy="2099289"/>
          </a:xfrm>
        </p:grpSpPr>
        <p:sp>
          <p:nvSpPr>
            <p:cNvPr id="9" name="Freeform 9"/>
            <p:cNvSpPr/>
            <p:nvPr/>
          </p:nvSpPr>
          <p:spPr>
            <a:xfrm>
              <a:off x="0" y="0"/>
              <a:ext cx="4643628" cy="2099310"/>
            </a:xfrm>
            <a:custGeom>
              <a:avLst/>
              <a:gdLst/>
              <a:ahLst/>
              <a:cxnLst/>
              <a:rect l="l" t="t" r="r" b="b"/>
              <a:pathLst>
                <a:path w="4643628" h="2099310">
                  <a:moveTo>
                    <a:pt x="4643628" y="2099310"/>
                  </a:moveTo>
                  <a:lnTo>
                    <a:pt x="0" y="2099310"/>
                  </a:lnTo>
                  <a:lnTo>
                    <a:pt x="0" y="0"/>
                  </a:lnTo>
                  <a:lnTo>
                    <a:pt x="4643628" y="2099310"/>
                  </a:lnTo>
                  <a:close/>
                </a:path>
              </a:pathLst>
            </a:custGeom>
            <a:solidFill>
              <a:srgbClr val="EA4B33"/>
            </a:solidFill>
          </p:spPr>
        </p:sp>
      </p:grpSp>
      <p:pic>
        <p:nvPicPr>
          <p:cNvPr id="10" name="Picture 10"/>
          <p:cNvPicPr>
            <a:picLocks noChangeAspect="1"/>
          </p:cNvPicPr>
          <p:nvPr/>
        </p:nvPicPr>
        <p:blipFill>
          <a:blip r:embed="rId3"/>
          <a:srcRect t="23623" r="23652" b="14184"/>
          <a:stretch>
            <a:fillRect/>
          </a:stretch>
        </p:blipFill>
        <p:spPr>
          <a:xfrm>
            <a:off x="6019801" y="4270988"/>
            <a:ext cx="11142886" cy="5673112"/>
          </a:xfrm>
          <a:prstGeom prst="rect">
            <a:avLst/>
          </a:prstGeom>
        </p:spPr>
      </p:pic>
      <p:grpSp>
        <p:nvGrpSpPr>
          <p:cNvPr id="11" name="Group 11"/>
          <p:cNvGrpSpPr/>
          <p:nvPr/>
        </p:nvGrpSpPr>
        <p:grpSpPr>
          <a:xfrm>
            <a:off x="106389" y="2354215"/>
            <a:ext cx="5768812" cy="6793144"/>
            <a:chOff x="0" y="0"/>
            <a:chExt cx="1697557" cy="1998982"/>
          </a:xfrm>
        </p:grpSpPr>
        <p:sp>
          <p:nvSpPr>
            <p:cNvPr id="12" name="Freeform 12"/>
            <p:cNvSpPr/>
            <p:nvPr/>
          </p:nvSpPr>
          <p:spPr>
            <a:xfrm>
              <a:off x="0" y="0"/>
              <a:ext cx="1697557" cy="1998982"/>
            </a:xfrm>
            <a:custGeom>
              <a:avLst/>
              <a:gdLst/>
              <a:ahLst/>
              <a:cxnLst/>
              <a:rect l="l" t="t" r="r" b="b"/>
              <a:pathLst>
                <a:path w="1697557" h="1998982">
                  <a:moveTo>
                    <a:pt x="848779" y="0"/>
                  </a:moveTo>
                  <a:lnTo>
                    <a:pt x="931121" y="82014"/>
                  </a:lnTo>
                  <a:lnTo>
                    <a:pt x="1026221" y="21841"/>
                  </a:lnTo>
                  <a:lnTo>
                    <a:pt x="1092203" y="122113"/>
                  </a:lnTo>
                  <a:lnTo>
                    <a:pt x="1195911" y="86411"/>
                  </a:lnTo>
                  <a:lnTo>
                    <a:pt x="1242646" y="200556"/>
                  </a:lnTo>
                  <a:lnTo>
                    <a:pt x="1350425" y="190886"/>
                  </a:lnTo>
                  <a:lnTo>
                    <a:pt x="1375878" y="313918"/>
                  </a:lnTo>
                  <a:lnTo>
                    <a:pt x="1483018" y="330700"/>
                  </a:lnTo>
                  <a:lnTo>
                    <a:pt x="1486071" y="457242"/>
                  </a:lnTo>
                  <a:lnTo>
                    <a:pt x="1587893" y="499746"/>
                  </a:lnTo>
                  <a:lnTo>
                    <a:pt x="1568413" y="624263"/>
                  </a:lnTo>
                  <a:lnTo>
                    <a:pt x="1660460" y="690633"/>
                  </a:lnTo>
                  <a:lnTo>
                    <a:pt x="1619303" y="807686"/>
                  </a:lnTo>
                  <a:lnTo>
                    <a:pt x="1697557" y="895016"/>
                  </a:lnTo>
                  <a:lnTo>
                    <a:pt x="1636517" y="999491"/>
                  </a:lnTo>
                  <a:lnTo>
                    <a:pt x="1697557" y="1103966"/>
                  </a:lnTo>
                  <a:lnTo>
                    <a:pt x="1619303" y="1191296"/>
                  </a:lnTo>
                  <a:lnTo>
                    <a:pt x="1660460" y="1308349"/>
                  </a:lnTo>
                  <a:lnTo>
                    <a:pt x="1568413" y="1374719"/>
                  </a:lnTo>
                  <a:lnTo>
                    <a:pt x="1587893" y="1499237"/>
                  </a:lnTo>
                  <a:lnTo>
                    <a:pt x="1486071" y="1541740"/>
                  </a:lnTo>
                  <a:lnTo>
                    <a:pt x="1483018" y="1668282"/>
                  </a:lnTo>
                  <a:lnTo>
                    <a:pt x="1375878" y="1685064"/>
                  </a:lnTo>
                  <a:lnTo>
                    <a:pt x="1350425" y="1808095"/>
                  </a:lnTo>
                  <a:lnTo>
                    <a:pt x="1242646" y="1798425"/>
                  </a:lnTo>
                  <a:lnTo>
                    <a:pt x="1195911" y="1912573"/>
                  </a:lnTo>
                  <a:lnTo>
                    <a:pt x="1092203" y="1876869"/>
                  </a:lnTo>
                  <a:lnTo>
                    <a:pt x="1026221" y="1977140"/>
                  </a:lnTo>
                  <a:lnTo>
                    <a:pt x="931121" y="1916967"/>
                  </a:lnTo>
                  <a:lnTo>
                    <a:pt x="848779" y="1998982"/>
                  </a:lnTo>
                  <a:lnTo>
                    <a:pt x="766437" y="1916967"/>
                  </a:lnTo>
                  <a:lnTo>
                    <a:pt x="671336" y="1977140"/>
                  </a:lnTo>
                  <a:lnTo>
                    <a:pt x="605354" y="1876869"/>
                  </a:lnTo>
                  <a:lnTo>
                    <a:pt x="501647" y="1912573"/>
                  </a:lnTo>
                  <a:lnTo>
                    <a:pt x="454911" y="1798425"/>
                  </a:lnTo>
                  <a:lnTo>
                    <a:pt x="347132" y="1808095"/>
                  </a:lnTo>
                  <a:lnTo>
                    <a:pt x="321679" y="1685064"/>
                  </a:lnTo>
                  <a:lnTo>
                    <a:pt x="214539" y="1668282"/>
                  </a:lnTo>
                  <a:lnTo>
                    <a:pt x="211485" y="1541740"/>
                  </a:lnTo>
                  <a:lnTo>
                    <a:pt x="109666" y="1499237"/>
                  </a:lnTo>
                  <a:lnTo>
                    <a:pt x="129144" y="1374719"/>
                  </a:lnTo>
                  <a:lnTo>
                    <a:pt x="37096" y="1308349"/>
                  </a:lnTo>
                  <a:lnTo>
                    <a:pt x="78255" y="1191296"/>
                  </a:lnTo>
                  <a:lnTo>
                    <a:pt x="0" y="1103966"/>
                  </a:lnTo>
                  <a:lnTo>
                    <a:pt x="61041" y="999491"/>
                  </a:lnTo>
                  <a:lnTo>
                    <a:pt x="0" y="895016"/>
                  </a:lnTo>
                  <a:lnTo>
                    <a:pt x="78255" y="807686"/>
                  </a:lnTo>
                  <a:lnTo>
                    <a:pt x="37096" y="690633"/>
                  </a:lnTo>
                  <a:lnTo>
                    <a:pt x="129144" y="624263"/>
                  </a:lnTo>
                  <a:lnTo>
                    <a:pt x="109666" y="499746"/>
                  </a:lnTo>
                  <a:lnTo>
                    <a:pt x="211485" y="457242"/>
                  </a:lnTo>
                  <a:lnTo>
                    <a:pt x="214539" y="330700"/>
                  </a:lnTo>
                  <a:lnTo>
                    <a:pt x="321679" y="313918"/>
                  </a:lnTo>
                  <a:lnTo>
                    <a:pt x="347132" y="190886"/>
                  </a:lnTo>
                  <a:lnTo>
                    <a:pt x="454911" y="200556"/>
                  </a:lnTo>
                  <a:lnTo>
                    <a:pt x="501647" y="86411"/>
                  </a:lnTo>
                  <a:lnTo>
                    <a:pt x="605354" y="122113"/>
                  </a:lnTo>
                  <a:lnTo>
                    <a:pt x="671336" y="21841"/>
                  </a:lnTo>
                  <a:lnTo>
                    <a:pt x="766437" y="82014"/>
                  </a:lnTo>
                  <a:lnTo>
                    <a:pt x="848779" y="0"/>
                  </a:lnTo>
                  <a:close/>
                </a:path>
              </a:pathLst>
            </a:custGeom>
            <a:solidFill>
              <a:srgbClr val="687C86"/>
            </a:solidFill>
          </p:spPr>
        </p:sp>
        <p:sp>
          <p:nvSpPr>
            <p:cNvPr id="13" name="TextBox 13"/>
            <p:cNvSpPr txBox="1"/>
            <p:nvPr/>
          </p:nvSpPr>
          <p:spPr>
            <a:xfrm>
              <a:off x="216425" y="745491"/>
              <a:ext cx="1296209" cy="508000"/>
            </a:xfrm>
            <a:prstGeom prst="rect">
              <a:avLst/>
            </a:prstGeom>
          </p:spPr>
          <p:txBody>
            <a:bodyPr lIns="50800" tIns="50800" rIns="50800" bIns="50800" rtlCol="0" anchor="ctr"/>
            <a:lstStyle/>
            <a:p>
              <a:pPr algn="ctr">
                <a:lnSpc>
                  <a:spcPts val="3239"/>
                </a:lnSpc>
              </a:pPr>
              <a:r>
                <a:rPr lang="en-US" sz="2699" spc="91" dirty="0" err="1">
                  <a:solidFill>
                    <a:srgbClr val="FFFFFF"/>
                  </a:solidFill>
                  <a:latin typeface="Tex Gyre Termes Bold"/>
                </a:rPr>
                <a:t>Dòng</a:t>
              </a:r>
              <a:r>
                <a:rPr lang="en-US" sz="2699" spc="91" dirty="0">
                  <a:solidFill>
                    <a:srgbClr val="FFFFFF"/>
                  </a:solidFill>
                  <a:latin typeface="Tex Gyre Termes Bold"/>
                </a:rPr>
                <a:t> </a:t>
              </a:r>
              <a:r>
                <a:rPr lang="en-US" sz="2699" spc="91" dirty="0" err="1">
                  <a:solidFill>
                    <a:srgbClr val="FFFFFF"/>
                  </a:solidFill>
                  <a:latin typeface="Tex Gyre Termes Bold"/>
                </a:rPr>
                <a:t>sản</a:t>
              </a:r>
              <a:r>
                <a:rPr lang="en-US" sz="2699" spc="91" dirty="0">
                  <a:solidFill>
                    <a:srgbClr val="FFFFFF"/>
                  </a:solidFill>
                  <a:latin typeface="Tex Gyre Termes Bold"/>
                </a:rPr>
                <a:t> </a:t>
              </a:r>
              <a:r>
                <a:rPr lang="en-US" sz="2699" spc="91" dirty="0" err="1">
                  <a:solidFill>
                    <a:srgbClr val="FFFFFF"/>
                  </a:solidFill>
                  <a:latin typeface="Tex Gyre Termes Bold"/>
                </a:rPr>
                <a:t>phẩm</a:t>
              </a:r>
              <a:r>
                <a:rPr lang="en-US" sz="2699" spc="91" dirty="0">
                  <a:solidFill>
                    <a:srgbClr val="FFFFFF"/>
                  </a:solidFill>
                  <a:latin typeface="Tex Gyre Termes Bold"/>
                </a:rPr>
                <a:t> </a:t>
              </a:r>
              <a:r>
                <a:rPr lang="en-US" sz="2699" spc="91" dirty="0" err="1">
                  <a:solidFill>
                    <a:srgbClr val="FFFFFF"/>
                  </a:solidFill>
                  <a:latin typeface="Tex Gyre Termes"/>
                </a:rPr>
                <a:t>là</a:t>
              </a:r>
              <a:r>
                <a:rPr lang="en-US" sz="2699" spc="91" dirty="0">
                  <a:solidFill>
                    <a:srgbClr val="FFFFFF"/>
                  </a:solidFill>
                  <a:latin typeface="Tex Gyre Termes"/>
                </a:rPr>
                <a:t> </a:t>
              </a:r>
              <a:r>
                <a:rPr lang="en-US" sz="2699" spc="91" dirty="0" err="1">
                  <a:solidFill>
                    <a:srgbClr val="FFFFFF"/>
                  </a:solidFill>
                  <a:latin typeface="Tex Gyre Termes"/>
                </a:rPr>
                <a:t>một</a:t>
              </a:r>
              <a:r>
                <a:rPr lang="en-US" sz="2699" spc="91" dirty="0">
                  <a:solidFill>
                    <a:srgbClr val="FFFFFF"/>
                  </a:solidFill>
                  <a:latin typeface="Tex Gyre Termes"/>
                </a:rPr>
                <a:t> </a:t>
              </a:r>
              <a:r>
                <a:rPr lang="en-US" sz="2699" spc="91" dirty="0" err="1">
                  <a:solidFill>
                    <a:srgbClr val="FFFFFF"/>
                  </a:solidFill>
                  <a:latin typeface="Tex Gyre Termes"/>
                </a:rPr>
                <a:t>nhóm</a:t>
              </a:r>
              <a:r>
                <a:rPr lang="en-US" sz="2699" spc="91" dirty="0">
                  <a:solidFill>
                    <a:srgbClr val="FFFFFF"/>
                  </a:solidFill>
                  <a:latin typeface="Tex Gyre Termes"/>
                </a:rPr>
                <a:t> </a:t>
              </a:r>
              <a:r>
                <a:rPr lang="en-US" sz="2699" spc="91" dirty="0" err="1">
                  <a:solidFill>
                    <a:srgbClr val="FFFFFF"/>
                  </a:solidFill>
                  <a:latin typeface="Tex Gyre Termes"/>
                </a:rPr>
                <a:t>sản</a:t>
              </a:r>
              <a:r>
                <a:rPr lang="en-US" sz="2699" spc="91" dirty="0">
                  <a:solidFill>
                    <a:srgbClr val="FFFFFF"/>
                  </a:solidFill>
                  <a:latin typeface="Tex Gyre Termes"/>
                </a:rPr>
                <a:t> </a:t>
              </a:r>
              <a:r>
                <a:rPr lang="en-US" sz="2699" spc="91" dirty="0" err="1">
                  <a:solidFill>
                    <a:srgbClr val="FFFFFF"/>
                  </a:solidFill>
                  <a:latin typeface="Tex Gyre Termes"/>
                </a:rPr>
                <a:t>phẩm</a:t>
              </a:r>
              <a:r>
                <a:rPr lang="en-US" sz="2699" spc="91" dirty="0">
                  <a:solidFill>
                    <a:srgbClr val="FFFFFF"/>
                  </a:solidFill>
                  <a:latin typeface="Tex Gyre Termes"/>
                </a:rPr>
                <a:t> </a:t>
              </a:r>
              <a:r>
                <a:rPr lang="en-US" sz="2699" spc="91" dirty="0" err="1">
                  <a:solidFill>
                    <a:srgbClr val="FFFFFF"/>
                  </a:solidFill>
                  <a:latin typeface="Tex Gyre Termes"/>
                </a:rPr>
                <a:t>có</a:t>
              </a:r>
              <a:r>
                <a:rPr lang="en-US" sz="2699" spc="91" dirty="0">
                  <a:solidFill>
                    <a:srgbClr val="FFFFFF"/>
                  </a:solidFill>
                  <a:latin typeface="Tex Gyre Termes"/>
                </a:rPr>
                <a:t> </a:t>
              </a:r>
              <a:r>
                <a:rPr lang="en-US" sz="2699" spc="91" dirty="0" err="1">
                  <a:solidFill>
                    <a:srgbClr val="FFFFFF"/>
                  </a:solidFill>
                  <a:latin typeface="Tex Gyre Termes"/>
                </a:rPr>
                <a:t>liên</a:t>
              </a:r>
              <a:r>
                <a:rPr lang="en-US" sz="2699" spc="91" dirty="0">
                  <a:solidFill>
                    <a:srgbClr val="FFFFFF"/>
                  </a:solidFill>
                  <a:latin typeface="Tex Gyre Termes"/>
                </a:rPr>
                <a:t> </a:t>
              </a:r>
              <a:r>
                <a:rPr lang="en-US" sz="2699" spc="91" dirty="0" err="1">
                  <a:solidFill>
                    <a:srgbClr val="FFFFFF"/>
                  </a:solidFill>
                  <a:latin typeface="Tex Gyre Termes"/>
                </a:rPr>
                <a:t>quan</a:t>
              </a:r>
              <a:r>
                <a:rPr lang="en-US" sz="2699" spc="91" dirty="0">
                  <a:solidFill>
                    <a:srgbClr val="FFFFFF"/>
                  </a:solidFill>
                  <a:latin typeface="Tex Gyre Termes"/>
                </a:rPr>
                <a:t> </a:t>
              </a:r>
              <a:r>
                <a:rPr lang="en-US" sz="2699" spc="91" dirty="0" err="1">
                  <a:solidFill>
                    <a:srgbClr val="FFFFFF"/>
                  </a:solidFill>
                  <a:latin typeface="Tex Gyre Termes"/>
                </a:rPr>
                <a:t>chặt</a:t>
              </a:r>
              <a:r>
                <a:rPr lang="en-US" sz="2699" spc="91" dirty="0">
                  <a:solidFill>
                    <a:srgbClr val="FFFFFF"/>
                  </a:solidFill>
                  <a:latin typeface="Tex Gyre Termes"/>
                </a:rPr>
                <a:t> </a:t>
              </a:r>
              <a:r>
                <a:rPr lang="en-US" sz="2699" spc="91" dirty="0" err="1">
                  <a:solidFill>
                    <a:srgbClr val="FFFFFF"/>
                  </a:solidFill>
                  <a:latin typeface="Tex Gyre Termes"/>
                </a:rPr>
                <a:t>chẽ</a:t>
              </a:r>
              <a:r>
                <a:rPr lang="en-US" sz="2699" spc="91" dirty="0">
                  <a:solidFill>
                    <a:srgbClr val="FFFFFF"/>
                  </a:solidFill>
                  <a:latin typeface="Tex Gyre Termes"/>
                </a:rPr>
                <a:t> </a:t>
              </a:r>
              <a:r>
                <a:rPr lang="en-US" sz="2699" spc="91" dirty="0" err="1">
                  <a:solidFill>
                    <a:srgbClr val="FFFFFF"/>
                  </a:solidFill>
                  <a:latin typeface="Tex Gyre Termes"/>
                </a:rPr>
                <a:t>với</a:t>
              </a:r>
              <a:r>
                <a:rPr lang="en-US" sz="2699" spc="91" dirty="0">
                  <a:solidFill>
                    <a:srgbClr val="FFFFFF"/>
                  </a:solidFill>
                  <a:latin typeface="Tex Gyre Termes"/>
                </a:rPr>
                <a:t> </a:t>
              </a:r>
              <a:r>
                <a:rPr lang="en-US" sz="2699" spc="91" dirty="0" err="1">
                  <a:solidFill>
                    <a:srgbClr val="FFFFFF"/>
                  </a:solidFill>
                  <a:latin typeface="Tex Gyre Termes"/>
                </a:rPr>
                <a:t>nhau</a:t>
              </a:r>
              <a:r>
                <a:rPr lang="en-US" sz="2699" spc="91" dirty="0">
                  <a:solidFill>
                    <a:srgbClr val="FFFFFF"/>
                  </a:solidFill>
                  <a:latin typeface="Tex Gyre Termes"/>
                </a:rPr>
                <a:t> do </a:t>
              </a:r>
              <a:r>
                <a:rPr lang="en-US" sz="2699" spc="91" dirty="0" err="1">
                  <a:solidFill>
                    <a:srgbClr val="FFFFFF"/>
                  </a:solidFill>
                  <a:latin typeface="Tex Gyre Termes"/>
                </a:rPr>
                <a:t>giống</a:t>
              </a:r>
              <a:r>
                <a:rPr lang="en-US" sz="2699" spc="91" dirty="0">
                  <a:solidFill>
                    <a:srgbClr val="FFFFFF"/>
                  </a:solidFill>
                  <a:latin typeface="Tex Gyre Termes"/>
                </a:rPr>
                <a:t> </a:t>
              </a:r>
              <a:r>
                <a:rPr lang="en-US" sz="2699" spc="91" dirty="0" err="1">
                  <a:solidFill>
                    <a:srgbClr val="FFFFFF"/>
                  </a:solidFill>
                  <a:latin typeface="Tex Gyre Termes"/>
                </a:rPr>
                <a:t>nhau</a:t>
              </a:r>
              <a:r>
                <a:rPr lang="en-US" sz="2699" spc="91" dirty="0">
                  <a:solidFill>
                    <a:srgbClr val="FFFFFF"/>
                  </a:solidFill>
                  <a:latin typeface="Tex Gyre Termes"/>
                </a:rPr>
                <a:t> </a:t>
              </a:r>
              <a:r>
                <a:rPr lang="en-US" sz="2699" spc="91" dirty="0" err="1">
                  <a:solidFill>
                    <a:srgbClr val="FFFFFF"/>
                  </a:solidFill>
                  <a:latin typeface="Tex Gyre Termes"/>
                </a:rPr>
                <a:t>về</a:t>
              </a:r>
              <a:r>
                <a:rPr lang="en-US" sz="2699" spc="91" dirty="0">
                  <a:solidFill>
                    <a:srgbClr val="FFFFFF"/>
                  </a:solidFill>
                  <a:latin typeface="Tex Gyre Termes"/>
                </a:rPr>
                <a:t> </a:t>
              </a:r>
              <a:r>
                <a:rPr lang="en-US" sz="2699" spc="91" dirty="0" err="1">
                  <a:solidFill>
                    <a:srgbClr val="FFFFFF"/>
                  </a:solidFill>
                  <a:latin typeface="Tex Gyre Termes"/>
                </a:rPr>
                <a:t>chức</a:t>
              </a:r>
              <a:r>
                <a:rPr lang="en-US" sz="2699" spc="91" dirty="0">
                  <a:solidFill>
                    <a:srgbClr val="FFFFFF"/>
                  </a:solidFill>
                  <a:latin typeface="Tex Gyre Termes"/>
                </a:rPr>
                <a:t> </a:t>
              </a:r>
              <a:r>
                <a:rPr lang="en-US" sz="2699" spc="91" dirty="0" err="1">
                  <a:solidFill>
                    <a:srgbClr val="FFFFFF"/>
                  </a:solidFill>
                  <a:latin typeface="Tex Gyre Termes"/>
                </a:rPr>
                <a:t>năng</a:t>
              </a:r>
              <a:r>
                <a:rPr lang="en-US" sz="2699" spc="91" dirty="0">
                  <a:solidFill>
                    <a:srgbClr val="FFFFFF"/>
                  </a:solidFill>
                  <a:latin typeface="Tex Gyre Termes"/>
                </a:rPr>
                <a:t> , do </a:t>
              </a:r>
              <a:r>
                <a:rPr lang="en-US" sz="2699" spc="91" dirty="0" err="1">
                  <a:solidFill>
                    <a:srgbClr val="FFFFFF"/>
                  </a:solidFill>
                  <a:latin typeface="Tex Gyre Termes"/>
                </a:rPr>
                <a:t>được</a:t>
              </a:r>
              <a:r>
                <a:rPr lang="en-US" sz="2699" spc="91" dirty="0">
                  <a:solidFill>
                    <a:srgbClr val="FFFFFF"/>
                  </a:solidFill>
                  <a:latin typeface="Tex Gyre Termes"/>
                </a:rPr>
                <a:t> </a:t>
              </a:r>
              <a:r>
                <a:rPr lang="en-US" sz="2699" spc="91" dirty="0" err="1">
                  <a:solidFill>
                    <a:srgbClr val="FFFFFF"/>
                  </a:solidFill>
                  <a:latin typeface="Tex Gyre Termes"/>
                </a:rPr>
                <a:t>bán</a:t>
              </a:r>
              <a:r>
                <a:rPr lang="en-US" sz="2699" spc="91" dirty="0">
                  <a:solidFill>
                    <a:srgbClr val="FFFFFF"/>
                  </a:solidFill>
                  <a:latin typeface="Tex Gyre Termes"/>
                </a:rPr>
                <a:t> </a:t>
              </a:r>
              <a:r>
                <a:rPr lang="en-US" sz="2699" spc="91" dirty="0" err="1">
                  <a:solidFill>
                    <a:srgbClr val="FFFFFF"/>
                  </a:solidFill>
                  <a:latin typeface="Tex Gyre Termes"/>
                </a:rPr>
                <a:t>cho</a:t>
              </a:r>
              <a:r>
                <a:rPr lang="en-US" sz="2699" spc="91" dirty="0">
                  <a:solidFill>
                    <a:srgbClr val="FFFFFF"/>
                  </a:solidFill>
                  <a:latin typeface="Tex Gyre Termes"/>
                </a:rPr>
                <a:t> </a:t>
              </a:r>
              <a:r>
                <a:rPr lang="en-US" sz="2699" spc="91" dirty="0" err="1">
                  <a:solidFill>
                    <a:srgbClr val="FFFFFF"/>
                  </a:solidFill>
                  <a:latin typeface="Tex Gyre Termes"/>
                </a:rPr>
                <a:t>cùng</a:t>
              </a:r>
              <a:r>
                <a:rPr lang="en-US" sz="2699" spc="91" dirty="0">
                  <a:solidFill>
                    <a:srgbClr val="FFFFFF"/>
                  </a:solidFill>
                  <a:latin typeface="Tex Gyre Termes"/>
                </a:rPr>
                <a:t> </a:t>
              </a:r>
              <a:r>
                <a:rPr lang="en-US" sz="2699" spc="91" dirty="0" err="1">
                  <a:solidFill>
                    <a:srgbClr val="FFFFFF"/>
                  </a:solidFill>
                  <a:latin typeface="Tex Gyre Termes"/>
                </a:rPr>
                <a:t>nhóm</a:t>
              </a:r>
              <a:r>
                <a:rPr lang="en-US" sz="2699" spc="91" dirty="0">
                  <a:solidFill>
                    <a:srgbClr val="FFFFFF"/>
                  </a:solidFill>
                  <a:latin typeface="Tex Gyre Termes"/>
                </a:rPr>
                <a:t> </a:t>
              </a:r>
              <a:r>
                <a:rPr lang="en-US" sz="2699" spc="91" dirty="0" err="1">
                  <a:solidFill>
                    <a:srgbClr val="FFFFFF"/>
                  </a:solidFill>
                  <a:latin typeface="Tex Gyre Termes"/>
                </a:rPr>
                <a:t>khách</a:t>
              </a:r>
              <a:r>
                <a:rPr lang="en-US" sz="2699" spc="91" dirty="0">
                  <a:solidFill>
                    <a:srgbClr val="FFFFFF"/>
                  </a:solidFill>
                  <a:latin typeface="Tex Gyre Termes"/>
                </a:rPr>
                <a:t> </a:t>
              </a:r>
              <a:r>
                <a:rPr lang="en-US" sz="2699" spc="91" dirty="0" err="1">
                  <a:solidFill>
                    <a:srgbClr val="FFFFFF"/>
                  </a:solidFill>
                  <a:latin typeface="Tex Gyre Termes"/>
                </a:rPr>
                <a:t>hàng</a:t>
              </a:r>
              <a:r>
                <a:rPr lang="en-US" sz="2699" spc="91" dirty="0">
                  <a:solidFill>
                    <a:srgbClr val="FFFFFF"/>
                  </a:solidFill>
                  <a:latin typeface="Tex Gyre Termes"/>
                </a:rPr>
                <a:t>, </a:t>
              </a:r>
              <a:r>
                <a:rPr lang="en-US" sz="2699" spc="91" dirty="0" err="1">
                  <a:solidFill>
                    <a:srgbClr val="FFFFFF"/>
                  </a:solidFill>
                  <a:latin typeface="Tex Gyre Termes"/>
                </a:rPr>
                <a:t>được</a:t>
              </a:r>
              <a:r>
                <a:rPr lang="en-US" sz="2699" spc="91" dirty="0">
                  <a:solidFill>
                    <a:srgbClr val="FFFFFF"/>
                  </a:solidFill>
                  <a:latin typeface="Tex Gyre Termes"/>
                </a:rPr>
                <a:t> </a:t>
              </a:r>
              <a:r>
                <a:rPr lang="en-US" sz="2699" spc="91" dirty="0" err="1">
                  <a:solidFill>
                    <a:srgbClr val="FFFFFF"/>
                  </a:solidFill>
                  <a:latin typeface="Tex Gyre Termes"/>
                </a:rPr>
                <a:t>bán</a:t>
              </a:r>
              <a:r>
                <a:rPr lang="en-US" sz="2699" spc="91" dirty="0">
                  <a:solidFill>
                    <a:srgbClr val="FFFFFF"/>
                  </a:solidFill>
                  <a:latin typeface="Tex Gyre Termes"/>
                </a:rPr>
                <a:t> qua </a:t>
              </a:r>
              <a:r>
                <a:rPr lang="en-US" sz="2699" spc="91" dirty="0" err="1">
                  <a:solidFill>
                    <a:srgbClr val="FFFFFF"/>
                  </a:solidFill>
                  <a:latin typeface="Tex Gyre Termes"/>
                </a:rPr>
                <a:t>cùng</a:t>
              </a:r>
              <a:r>
                <a:rPr lang="en-US" sz="2699" spc="91" dirty="0">
                  <a:solidFill>
                    <a:srgbClr val="FFFFFF"/>
                  </a:solidFill>
                  <a:latin typeface="Tex Gyre Termes"/>
                </a:rPr>
                <a:t> </a:t>
              </a:r>
              <a:r>
                <a:rPr lang="en-US" sz="2699" spc="91" dirty="0" err="1">
                  <a:solidFill>
                    <a:srgbClr val="FFFFFF"/>
                  </a:solidFill>
                  <a:latin typeface="Tex Gyre Termes"/>
                </a:rPr>
                <a:t>một</a:t>
              </a:r>
              <a:r>
                <a:rPr lang="en-US" sz="2699" spc="91" dirty="0">
                  <a:solidFill>
                    <a:srgbClr val="FFFFFF"/>
                  </a:solidFill>
                  <a:latin typeface="Tex Gyre Termes"/>
                </a:rPr>
                <a:t> </a:t>
              </a:r>
              <a:r>
                <a:rPr lang="en-US" sz="2699" spc="91" dirty="0" err="1">
                  <a:solidFill>
                    <a:srgbClr val="FFFFFF"/>
                  </a:solidFill>
                  <a:latin typeface="Tex Gyre Termes"/>
                </a:rPr>
                <a:t>kiểu</a:t>
              </a:r>
              <a:r>
                <a:rPr lang="en-US" sz="2699" spc="91" dirty="0">
                  <a:solidFill>
                    <a:srgbClr val="FFFFFF"/>
                  </a:solidFill>
                  <a:latin typeface="Tex Gyre Termes"/>
                </a:rPr>
                <a:t> </a:t>
              </a:r>
              <a:r>
                <a:rPr lang="en-US" sz="2699" spc="91" dirty="0" err="1">
                  <a:solidFill>
                    <a:srgbClr val="FFFFFF"/>
                  </a:solidFill>
                  <a:latin typeface="Tex Gyre Termes"/>
                </a:rPr>
                <a:t>kênh</a:t>
              </a:r>
              <a:r>
                <a:rPr lang="en-US" sz="2699" spc="91" dirty="0">
                  <a:solidFill>
                    <a:srgbClr val="FFFFFF"/>
                  </a:solidFill>
                  <a:latin typeface="Tex Gyre Termes"/>
                </a:rPr>
                <a:t> </a:t>
              </a:r>
              <a:r>
                <a:rPr lang="en-US" sz="2699" spc="91" dirty="0" err="1">
                  <a:solidFill>
                    <a:srgbClr val="FFFFFF"/>
                  </a:solidFill>
                  <a:latin typeface="Tex Gyre Termes"/>
                </a:rPr>
                <a:t>bán</a:t>
              </a:r>
              <a:r>
                <a:rPr lang="en-US" sz="2699" spc="91" dirty="0">
                  <a:solidFill>
                    <a:srgbClr val="FFFFFF"/>
                  </a:solidFill>
                  <a:latin typeface="Tex Gyre Termes"/>
                </a:rPr>
                <a:t> </a:t>
              </a:r>
              <a:r>
                <a:rPr lang="en-US" sz="2699" spc="91" dirty="0" err="1">
                  <a:solidFill>
                    <a:srgbClr val="FFFFFF"/>
                  </a:solidFill>
                  <a:latin typeface="Tex Gyre Termes"/>
                </a:rPr>
                <a:t>lẻ</a:t>
              </a:r>
              <a:r>
                <a:rPr lang="en-US" sz="2699" spc="91" dirty="0">
                  <a:solidFill>
                    <a:srgbClr val="FFFFFF"/>
                  </a:solidFill>
                  <a:latin typeface="Tex Gyre Termes"/>
                </a:rPr>
                <a:t> hay </a:t>
              </a:r>
              <a:r>
                <a:rPr lang="en-US" sz="2699" spc="91" dirty="0" err="1">
                  <a:solidFill>
                    <a:srgbClr val="FFFFFF"/>
                  </a:solidFill>
                  <a:latin typeface="Tex Gyre Termes"/>
                </a:rPr>
                <a:t>có</a:t>
              </a:r>
              <a:r>
                <a:rPr lang="en-US" sz="2699" spc="91" dirty="0">
                  <a:solidFill>
                    <a:srgbClr val="FFFFFF"/>
                  </a:solidFill>
                  <a:latin typeface="Tex Gyre Termes"/>
                </a:rPr>
                <a:t> </a:t>
              </a:r>
              <a:r>
                <a:rPr lang="en-US" sz="2699" spc="91" dirty="0" err="1">
                  <a:solidFill>
                    <a:srgbClr val="FFFFFF"/>
                  </a:solidFill>
                  <a:latin typeface="Tex Gyre Termes"/>
                </a:rPr>
                <a:t>cùng</a:t>
              </a:r>
              <a:r>
                <a:rPr lang="en-US" sz="2699" spc="91" dirty="0">
                  <a:solidFill>
                    <a:srgbClr val="FFFFFF"/>
                  </a:solidFill>
                  <a:latin typeface="Tex Gyre Termes"/>
                </a:rPr>
                <a:t> </a:t>
              </a:r>
              <a:r>
                <a:rPr lang="en-US" sz="2699" spc="91" dirty="0" err="1">
                  <a:solidFill>
                    <a:srgbClr val="FFFFFF"/>
                  </a:solidFill>
                  <a:latin typeface="Tex Gyre Termes"/>
                </a:rPr>
                <a:t>một</a:t>
              </a:r>
              <a:r>
                <a:rPr lang="en-US" sz="2699" spc="91" dirty="0">
                  <a:solidFill>
                    <a:srgbClr val="FFFFFF"/>
                  </a:solidFill>
                  <a:latin typeface="Tex Gyre Termes"/>
                </a:rPr>
                <a:t> </a:t>
              </a:r>
              <a:r>
                <a:rPr lang="en-US" sz="2699" spc="91" dirty="0" err="1">
                  <a:solidFill>
                    <a:srgbClr val="FFFFFF"/>
                  </a:solidFill>
                  <a:latin typeface="Tex Gyre Termes"/>
                </a:rPr>
                <a:t>khoảng</a:t>
              </a:r>
              <a:r>
                <a:rPr lang="en-US" sz="2699" spc="91" dirty="0">
                  <a:solidFill>
                    <a:srgbClr val="FFFFFF"/>
                  </a:solidFill>
                  <a:latin typeface="Tex Gyre Termes"/>
                </a:rPr>
                <a:t> </a:t>
              </a:r>
              <a:r>
                <a:rPr lang="en-US" sz="2699" spc="91" dirty="0" err="1">
                  <a:solidFill>
                    <a:srgbClr val="FFFFFF"/>
                  </a:solidFill>
                  <a:latin typeface="Tex Gyre Termes"/>
                </a:rPr>
                <a:t>giá</a:t>
              </a:r>
              <a:r>
                <a:rPr lang="en-US" sz="2699" spc="91" dirty="0">
                  <a:solidFill>
                    <a:srgbClr val="FFFFFF"/>
                  </a:solidFill>
                  <a:latin typeface="Tex Gyre Termes"/>
                </a:rPr>
                <a:t>. </a:t>
              </a:r>
            </a:p>
          </p:txBody>
        </p:sp>
      </p:grpSp>
      <p:grpSp>
        <p:nvGrpSpPr>
          <p:cNvPr id="14" name="Group 14"/>
          <p:cNvGrpSpPr/>
          <p:nvPr/>
        </p:nvGrpSpPr>
        <p:grpSpPr>
          <a:xfrm>
            <a:off x="10424069" y="1670111"/>
            <a:ext cx="4441459" cy="2534099"/>
            <a:chOff x="0" y="0"/>
            <a:chExt cx="1246504" cy="711200"/>
          </a:xfrm>
        </p:grpSpPr>
        <p:sp>
          <p:nvSpPr>
            <p:cNvPr id="15" name="Freeform 15"/>
            <p:cNvSpPr/>
            <p:nvPr/>
          </p:nvSpPr>
          <p:spPr>
            <a:xfrm>
              <a:off x="0" y="0"/>
              <a:ext cx="1246504" cy="711200"/>
            </a:xfrm>
            <a:custGeom>
              <a:avLst/>
              <a:gdLst/>
              <a:ahLst/>
              <a:cxnLst/>
              <a:rect l="l" t="t" r="r" b="b"/>
              <a:pathLst>
                <a:path w="1246504" h="711200">
                  <a:moveTo>
                    <a:pt x="956675" y="0"/>
                  </a:moveTo>
                  <a:lnTo>
                    <a:pt x="282407" y="0"/>
                  </a:lnTo>
                  <a:cubicBezTo>
                    <a:pt x="126426" y="0"/>
                    <a:pt x="0" y="123512"/>
                    <a:pt x="0" y="275871"/>
                  </a:cubicBezTo>
                  <a:cubicBezTo>
                    <a:pt x="0" y="386169"/>
                    <a:pt x="66279" y="481310"/>
                    <a:pt x="162037" y="525451"/>
                  </a:cubicBezTo>
                  <a:lnTo>
                    <a:pt x="162037" y="711200"/>
                  </a:lnTo>
                  <a:lnTo>
                    <a:pt x="353844" y="551732"/>
                  </a:lnTo>
                  <a:lnTo>
                    <a:pt x="956675" y="551732"/>
                  </a:lnTo>
                  <a:cubicBezTo>
                    <a:pt x="1120055" y="551732"/>
                    <a:pt x="1246492" y="428220"/>
                    <a:pt x="1246492" y="275861"/>
                  </a:cubicBezTo>
                  <a:cubicBezTo>
                    <a:pt x="1246504" y="123512"/>
                    <a:pt x="1120055" y="0"/>
                    <a:pt x="956675" y="0"/>
                  </a:cubicBezTo>
                  <a:close/>
                </a:path>
              </a:pathLst>
            </a:custGeom>
            <a:solidFill>
              <a:srgbClr val="A6A6A6"/>
            </a:solidFill>
          </p:spPr>
        </p:sp>
        <p:sp>
          <p:nvSpPr>
            <p:cNvPr id="16" name="TextBox 16"/>
            <p:cNvSpPr txBox="1"/>
            <p:nvPr/>
          </p:nvSpPr>
          <p:spPr>
            <a:xfrm>
              <a:off x="0" y="76200"/>
              <a:ext cx="1159129" cy="444500"/>
            </a:xfrm>
            <a:prstGeom prst="rect">
              <a:avLst/>
            </a:prstGeom>
          </p:spPr>
          <p:txBody>
            <a:bodyPr lIns="50800" tIns="50800" rIns="50800" bIns="50800" rtlCol="0" anchor="ctr"/>
            <a:lstStyle/>
            <a:p>
              <a:pPr algn="ctr">
                <a:lnSpc>
                  <a:spcPts val="2399"/>
                </a:lnSpc>
              </a:pPr>
              <a:r>
                <a:rPr lang="en-US" sz="2183" spc="30" dirty="0" err="1">
                  <a:solidFill>
                    <a:srgbClr val="000000"/>
                  </a:solidFill>
                  <a:latin typeface="Tex Gyre Termes Bold"/>
                </a:rPr>
                <a:t>Dòng</a:t>
              </a:r>
              <a:r>
                <a:rPr lang="en-US" sz="2183" spc="30" dirty="0">
                  <a:solidFill>
                    <a:srgbClr val="000000"/>
                  </a:solidFill>
                  <a:latin typeface="Tex Gyre Termes Bold"/>
                </a:rPr>
                <a:t> </a:t>
              </a:r>
              <a:r>
                <a:rPr lang="en-US" sz="2183" spc="30" dirty="0" err="1">
                  <a:solidFill>
                    <a:srgbClr val="000000"/>
                  </a:solidFill>
                  <a:latin typeface="Tex Gyre Termes Bold"/>
                </a:rPr>
                <a:t>sản</a:t>
              </a:r>
              <a:r>
                <a:rPr lang="en-US" sz="2183" spc="30" dirty="0">
                  <a:solidFill>
                    <a:srgbClr val="000000"/>
                  </a:solidFill>
                  <a:latin typeface="Tex Gyre Termes Bold"/>
                </a:rPr>
                <a:t> </a:t>
              </a:r>
              <a:r>
                <a:rPr lang="en-US" sz="2183" spc="30" dirty="0" err="1">
                  <a:solidFill>
                    <a:srgbClr val="000000"/>
                  </a:solidFill>
                  <a:latin typeface="Tex Gyre Termes Bold"/>
                </a:rPr>
                <a:t>phẩm</a:t>
              </a:r>
              <a:r>
                <a:rPr lang="en-US" sz="2183" spc="30" dirty="0">
                  <a:solidFill>
                    <a:srgbClr val="000000"/>
                  </a:solidFill>
                  <a:latin typeface="Tex Gyre Termes Bold"/>
                </a:rPr>
                <a:t> </a:t>
              </a:r>
              <a:r>
                <a:rPr lang="en-US" sz="2183" spc="30" dirty="0" err="1">
                  <a:solidFill>
                    <a:srgbClr val="000000"/>
                  </a:solidFill>
                  <a:latin typeface="Tex Gyre Termes Bold"/>
                </a:rPr>
                <a:t>bao</a:t>
              </a:r>
              <a:r>
                <a:rPr lang="en-US" sz="2183" spc="30" dirty="0">
                  <a:solidFill>
                    <a:srgbClr val="000000"/>
                  </a:solidFill>
                  <a:latin typeface="Tex Gyre Termes Bold"/>
                </a:rPr>
                <a:t> </a:t>
              </a:r>
              <a:r>
                <a:rPr lang="en-US" sz="2183" spc="30" dirty="0" err="1">
                  <a:solidFill>
                    <a:srgbClr val="000000"/>
                  </a:solidFill>
                  <a:latin typeface="Tex Gyre Termes Bold"/>
                </a:rPr>
                <a:t>gồm</a:t>
              </a:r>
              <a:r>
                <a:rPr lang="en-US" sz="2183" spc="30" dirty="0">
                  <a:solidFill>
                    <a:srgbClr val="000000"/>
                  </a:solidFill>
                  <a:latin typeface="Tex Gyre Termes"/>
                </a:rPr>
                <a:t>:</a:t>
              </a:r>
            </a:p>
            <a:p>
              <a:pPr algn="ctr">
                <a:lnSpc>
                  <a:spcPts val="2399"/>
                </a:lnSpc>
              </a:pPr>
              <a:endParaRPr lang="en-US" sz="2183" spc="30" dirty="0">
                <a:solidFill>
                  <a:srgbClr val="000000"/>
                </a:solidFill>
                <a:latin typeface="Tex Gyre Termes"/>
              </a:endParaRPr>
            </a:p>
            <a:p>
              <a:pPr marL="942620" lvl="2" indent="-314207">
                <a:lnSpc>
                  <a:spcPts val="2399"/>
                </a:lnSpc>
                <a:buFont typeface="Arial"/>
                <a:buChar char="⚬"/>
              </a:pPr>
              <a:r>
                <a:rPr lang="en-US" sz="2183" dirty="0" err="1">
                  <a:solidFill>
                    <a:srgbClr val="000000"/>
                  </a:solidFill>
                  <a:latin typeface="Tex Gyre Termes"/>
                </a:rPr>
                <a:t>Độ</a:t>
              </a:r>
              <a:r>
                <a:rPr lang="en-US" sz="2183" dirty="0">
                  <a:solidFill>
                    <a:srgbClr val="000000"/>
                  </a:solidFill>
                  <a:latin typeface="Tex Gyre Termes"/>
                </a:rPr>
                <a:t> </a:t>
              </a:r>
              <a:r>
                <a:rPr lang="en-US" sz="2183" dirty="0" err="1">
                  <a:solidFill>
                    <a:srgbClr val="000000"/>
                  </a:solidFill>
                  <a:latin typeface="Tex Gyre Termes"/>
                </a:rPr>
                <a:t>dài</a:t>
              </a:r>
              <a:r>
                <a:rPr lang="en-US" sz="2183" dirty="0">
                  <a:solidFill>
                    <a:srgbClr val="000000"/>
                  </a:solidFill>
                  <a:latin typeface="Tex Gyre Termes"/>
                </a:rPr>
                <a:t> </a:t>
              </a:r>
              <a:r>
                <a:rPr lang="en-US" sz="2183" dirty="0" err="1">
                  <a:solidFill>
                    <a:srgbClr val="000000"/>
                  </a:solidFill>
                  <a:latin typeface="Tex Gyre Termes"/>
                </a:rPr>
                <a:t>của</a:t>
              </a:r>
              <a:r>
                <a:rPr lang="en-US" sz="2183" dirty="0">
                  <a:solidFill>
                    <a:srgbClr val="000000"/>
                  </a:solidFill>
                  <a:latin typeface="Tex Gyre Termes"/>
                </a:rPr>
                <a:t> </a:t>
              </a:r>
              <a:r>
                <a:rPr lang="en-US" sz="2183" dirty="0" err="1">
                  <a:solidFill>
                    <a:srgbClr val="000000"/>
                  </a:solidFill>
                  <a:latin typeface="Tex Gyre Termes"/>
                </a:rPr>
                <a:t>dòng</a:t>
              </a:r>
              <a:r>
                <a:rPr lang="en-US" sz="2183" dirty="0">
                  <a:solidFill>
                    <a:srgbClr val="000000"/>
                  </a:solidFill>
                  <a:latin typeface="Tex Gyre Termes"/>
                </a:rPr>
                <a:t> </a:t>
              </a:r>
              <a:r>
                <a:rPr lang="en-US" sz="2183" dirty="0" err="1">
                  <a:solidFill>
                    <a:srgbClr val="000000"/>
                  </a:solidFill>
                  <a:latin typeface="Tex Gyre Termes"/>
                </a:rPr>
                <a:t>sản</a:t>
              </a:r>
              <a:r>
                <a:rPr lang="en-US" sz="2183" dirty="0">
                  <a:solidFill>
                    <a:srgbClr val="000000"/>
                  </a:solidFill>
                  <a:latin typeface="Tex Gyre Termes"/>
                </a:rPr>
                <a:t> </a:t>
              </a:r>
              <a:r>
                <a:rPr lang="en-US" sz="2183" dirty="0" err="1">
                  <a:solidFill>
                    <a:srgbClr val="000000"/>
                  </a:solidFill>
                  <a:latin typeface="Tex Gyre Termes"/>
                </a:rPr>
                <a:t>phẩm</a:t>
              </a:r>
              <a:endParaRPr lang="en-US" sz="2183" dirty="0">
                <a:solidFill>
                  <a:srgbClr val="000000"/>
                </a:solidFill>
                <a:latin typeface="Tex Gyre Termes"/>
              </a:endParaRPr>
            </a:p>
            <a:p>
              <a:pPr marL="942620" lvl="2" indent="-314207">
                <a:lnSpc>
                  <a:spcPts val="2399"/>
                </a:lnSpc>
                <a:buFont typeface="Arial"/>
                <a:buChar char="⚬"/>
              </a:pPr>
              <a:r>
                <a:rPr lang="en-US" sz="2183" dirty="0" err="1">
                  <a:solidFill>
                    <a:srgbClr val="000000"/>
                  </a:solidFill>
                  <a:latin typeface="Tex Gyre Termes"/>
                </a:rPr>
                <a:t>Mở</a:t>
              </a:r>
              <a:r>
                <a:rPr lang="en-US" sz="2183" dirty="0">
                  <a:solidFill>
                    <a:srgbClr val="000000"/>
                  </a:solidFill>
                  <a:latin typeface="Tex Gyre Termes"/>
                </a:rPr>
                <a:t> </a:t>
              </a:r>
              <a:r>
                <a:rPr lang="en-US" sz="2183" dirty="0" err="1">
                  <a:solidFill>
                    <a:srgbClr val="000000"/>
                  </a:solidFill>
                  <a:latin typeface="Tex Gyre Termes"/>
                </a:rPr>
                <a:t>rộng</a:t>
              </a:r>
              <a:r>
                <a:rPr lang="en-US" sz="2183" dirty="0">
                  <a:solidFill>
                    <a:srgbClr val="000000"/>
                  </a:solidFill>
                  <a:latin typeface="Tex Gyre Termes"/>
                </a:rPr>
                <a:t> </a:t>
              </a:r>
              <a:r>
                <a:rPr lang="en-US" sz="2183" dirty="0" err="1">
                  <a:solidFill>
                    <a:srgbClr val="000000"/>
                  </a:solidFill>
                  <a:latin typeface="Tex Gyre Termes"/>
                </a:rPr>
                <a:t>dòng</a:t>
              </a:r>
              <a:r>
                <a:rPr lang="en-US" sz="2183" dirty="0">
                  <a:solidFill>
                    <a:srgbClr val="000000"/>
                  </a:solidFill>
                  <a:latin typeface="Tex Gyre Termes"/>
                </a:rPr>
                <a:t> </a:t>
              </a:r>
              <a:r>
                <a:rPr lang="en-US" sz="2183" dirty="0" err="1">
                  <a:solidFill>
                    <a:srgbClr val="000000"/>
                  </a:solidFill>
                  <a:latin typeface="Tex Gyre Termes"/>
                </a:rPr>
                <a:t>sản</a:t>
              </a:r>
              <a:r>
                <a:rPr lang="en-US" sz="2183" dirty="0">
                  <a:solidFill>
                    <a:srgbClr val="000000"/>
                  </a:solidFill>
                  <a:latin typeface="Tex Gyre Termes"/>
                </a:rPr>
                <a:t> </a:t>
              </a:r>
              <a:r>
                <a:rPr lang="en-US" sz="2183" dirty="0" err="1">
                  <a:solidFill>
                    <a:srgbClr val="000000"/>
                  </a:solidFill>
                  <a:latin typeface="Tex Gyre Termes"/>
                </a:rPr>
                <a:t>phẩm</a:t>
              </a:r>
              <a:endParaRPr lang="en-US" sz="2183" dirty="0">
                <a:solidFill>
                  <a:srgbClr val="000000"/>
                </a:solidFill>
                <a:latin typeface="Tex Gyre Termes"/>
              </a:endParaRPr>
            </a:p>
            <a:p>
              <a:pPr algn="ctr">
                <a:lnSpc>
                  <a:spcPts val="2400"/>
                </a:lnSpc>
              </a:pPr>
              <a:endParaRPr lang="en-US" sz="2183" dirty="0">
                <a:solidFill>
                  <a:srgbClr val="000000"/>
                </a:solidFill>
                <a:latin typeface="Tex Gyre Termes"/>
              </a:endParaRPr>
            </a:p>
          </p:txBody>
        </p:sp>
      </p:grpSp>
      <p:sp>
        <p:nvSpPr>
          <p:cNvPr id="17" name="TextBox 17"/>
          <p:cNvSpPr txBox="1"/>
          <p:nvPr/>
        </p:nvSpPr>
        <p:spPr>
          <a:xfrm>
            <a:off x="2990795" y="364363"/>
            <a:ext cx="13882791" cy="686461"/>
          </a:xfrm>
          <a:prstGeom prst="rect">
            <a:avLst/>
          </a:prstGeom>
        </p:spPr>
        <p:txBody>
          <a:bodyPr lIns="0" tIns="0" rIns="0" bIns="0" rtlCol="0" anchor="t">
            <a:spAutoFit/>
          </a:bodyPr>
          <a:lstStyle/>
          <a:p>
            <a:pPr algn="ctr">
              <a:lnSpc>
                <a:spcPts val="5394"/>
              </a:lnSpc>
            </a:pPr>
            <a:r>
              <a:rPr lang="en-US" sz="4999" spc="74">
                <a:solidFill>
                  <a:srgbClr val="000000"/>
                </a:solidFill>
                <a:latin typeface="Tex Gyre Termes Bold"/>
              </a:rPr>
              <a:t>CÁC QUYẾT ĐỊNH VỀ DÒNG SẢN PHẨM</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r="11787"/>
          <a:stretch>
            <a:fillRect/>
          </a:stretch>
        </p:blipFill>
        <p:spPr>
          <a:xfrm>
            <a:off x="0" y="-180781"/>
            <a:ext cx="7078681" cy="10467781"/>
          </a:xfrm>
          <a:prstGeom prst="rect">
            <a:avLst/>
          </a:prstGeom>
        </p:spPr>
      </p:pic>
      <p:grpSp>
        <p:nvGrpSpPr>
          <p:cNvPr id="3" name="Group 3"/>
          <p:cNvGrpSpPr/>
          <p:nvPr/>
        </p:nvGrpSpPr>
        <p:grpSpPr>
          <a:xfrm rot="-5400000">
            <a:off x="1847532" y="5055851"/>
            <a:ext cx="3238309" cy="7223989"/>
            <a:chOff x="0" y="0"/>
            <a:chExt cx="4317745" cy="9631985"/>
          </a:xfrm>
        </p:grpSpPr>
        <p:sp>
          <p:nvSpPr>
            <p:cNvPr id="4" name="Freeform 4"/>
            <p:cNvSpPr/>
            <p:nvPr/>
          </p:nvSpPr>
          <p:spPr>
            <a:xfrm>
              <a:off x="0" y="0"/>
              <a:ext cx="4317746" cy="9631947"/>
            </a:xfrm>
            <a:custGeom>
              <a:avLst/>
              <a:gdLst/>
              <a:ahLst/>
              <a:cxnLst/>
              <a:rect l="l" t="t" r="r" b="b"/>
              <a:pathLst>
                <a:path w="4317746" h="9631947">
                  <a:moveTo>
                    <a:pt x="4317746" y="9631947"/>
                  </a:moveTo>
                  <a:lnTo>
                    <a:pt x="0" y="9631947"/>
                  </a:lnTo>
                  <a:lnTo>
                    <a:pt x="0" y="0"/>
                  </a:lnTo>
                  <a:lnTo>
                    <a:pt x="4317746" y="9631947"/>
                  </a:lnTo>
                  <a:close/>
                </a:path>
              </a:pathLst>
            </a:custGeom>
            <a:solidFill>
              <a:srgbClr val="EA4B33"/>
            </a:solidFill>
          </p:spPr>
        </p:sp>
      </p:grpSp>
      <p:sp>
        <p:nvSpPr>
          <p:cNvPr id="5" name="TextBox 5"/>
          <p:cNvSpPr txBox="1"/>
          <p:nvPr/>
        </p:nvSpPr>
        <p:spPr>
          <a:xfrm>
            <a:off x="7262351" y="3450910"/>
            <a:ext cx="10776550" cy="2428875"/>
          </a:xfrm>
          <a:prstGeom prst="rect">
            <a:avLst/>
          </a:prstGeom>
        </p:spPr>
        <p:txBody>
          <a:bodyPr lIns="0" tIns="0" rIns="0" bIns="0" rtlCol="0" anchor="t">
            <a:spAutoFit/>
          </a:bodyPr>
          <a:lstStyle/>
          <a:p>
            <a:pPr algn="ctr">
              <a:lnSpc>
                <a:spcPts val="9600"/>
              </a:lnSpc>
            </a:pPr>
            <a:r>
              <a:rPr lang="en-US" sz="8000">
                <a:solidFill>
                  <a:srgbClr val="191919"/>
                </a:solidFill>
                <a:latin typeface="Tex Gyre Termes Bold"/>
              </a:rPr>
              <a:t>CÁC QUYẾT ĐỊNH VỀ TỔ HỢP SẢN PHẨM</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557019" y="668987"/>
            <a:ext cx="13600354" cy="738476"/>
          </a:xfrm>
          <a:prstGeom prst="rect">
            <a:avLst/>
          </a:prstGeom>
        </p:spPr>
        <p:txBody>
          <a:bodyPr lIns="0" tIns="0" rIns="0" bIns="0" rtlCol="0" anchor="t">
            <a:spAutoFit/>
          </a:bodyPr>
          <a:lstStyle/>
          <a:p>
            <a:pPr algn="ctr">
              <a:lnSpc>
                <a:spcPts val="5885"/>
              </a:lnSpc>
            </a:pPr>
            <a:r>
              <a:rPr lang="en-US" sz="4999" spc="74">
                <a:solidFill>
                  <a:srgbClr val="000000"/>
                </a:solidFill>
                <a:latin typeface="Tex Gyre Termes Bold"/>
              </a:rPr>
              <a:t>CÁC QUYẾT ĐỊNH VỀ TỔ HỢP SẢN PHẨM</a:t>
            </a:r>
          </a:p>
        </p:txBody>
      </p:sp>
      <p:pic>
        <p:nvPicPr>
          <p:cNvPr id="3" name="Picture 3"/>
          <p:cNvPicPr>
            <a:picLocks noChangeAspect="1"/>
          </p:cNvPicPr>
          <p:nvPr/>
        </p:nvPicPr>
        <p:blipFill>
          <a:blip r:embed="rId3"/>
          <a:srcRect l="1986" t="989" b="989"/>
          <a:stretch>
            <a:fillRect/>
          </a:stretch>
        </p:blipFill>
        <p:spPr>
          <a:xfrm>
            <a:off x="6938445" y="3153539"/>
            <a:ext cx="11494863" cy="6360999"/>
          </a:xfrm>
          <a:prstGeom prst="rect">
            <a:avLst/>
          </a:prstGeom>
        </p:spPr>
      </p:pic>
      <p:grpSp>
        <p:nvGrpSpPr>
          <p:cNvPr id="4" name="Group 4"/>
          <p:cNvGrpSpPr/>
          <p:nvPr/>
        </p:nvGrpSpPr>
        <p:grpSpPr>
          <a:xfrm>
            <a:off x="-225843" y="7501133"/>
            <a:ext cx="1391469" cy="3112012"/>
            <a:chOff x="0" y="0"/>
            <a:chExt cx="2305755" cy="5156808"/>
          </a:xfrm>
        </p:grpSpPr>
        <p:sp>
          <p:nvSpPr>
            <p:cNvPr id="5" name="Freeform 5"/>
            <p:cNvSpPr/>
            <p:nvPr/>
          </p:nvSpPr>
          <p:spPr>
            <a:xfrm>
              <a:off x="0" y="0"/>
              <a:ext cx="2305812" cy="5156835"/>
            </a:xfrm>
            <a:custGeom>
              <a:avLst/>
              <a:gdLst/>
              <a:ahLst/>
              <a:cxnLst/>
              <a:rect l="l" t="t" r="r" b="b"/>
              <a:pathLst>
                <a:path w="2305812" h="5156835">
                  <a:moveTo>
                    <a:pt x="2305812" y="5156835"/>
                  </a:moveTo>
                  <a:lnTo>
                    <a:pt x="0" y="5156835"/>
                  </a:lnTo>
                  <a:lnTo>
                    <a:pt x="0" y="0"/>
                  </a:lnTo>
                  <a:lnTo>
                    <a:pt x="2305812" y="5156835"/>
                  </a:lnTo>
                  <a:close/>
                </a:path>
              </a:pathLst>
            </a:custGeom>
            <a:solidFill>
              <a:srgbClr val="052896"/>
            </a:solidFill>
          </p:spPr>
        </p:sp>
      </p:grpSp>
      <p:grpSp>
        <p:nvGrpSpPr>
          <p:cNvPr id="6" name="Group 6"/>
          <p:cNvGrpSpPr/>
          <p:nvPr/>
        </p:nvGrpSpPr>
        <p:grpSpPr>
          <a:xfrm>
            <a:off x="-225843" y="9346273"/>
            <a:ext cx="2802296" cy="1266872"/>
            <a:chOff x="0" y="0"/>
            <a:chExt cx="4643588" cy="2099289"/>
          </a:xfrm>
        </p:grpSpPr>
        <p:sp>
          <p:nvSpPr>
            <p:cNvPr id="7" name="Freeform 7"/>
            <p:cNvSpPr/>
            <p:nvPr/>
          </p:nvSpPr>
          <p:spPr>
            <a:xfrm>
              <a:off x="0" y="0"/>
              <a:ext cx="4643628" cy="2099310"/>
            </a:xfrm>
            <a:custGeom>
              <a:avLst/>
              <a:gdLst/>
              <a:ahLst/>
              <a:cxnLst/>
              <a:rect l="l" t="t" r="r" b="b"/>
              <a:pathLst>
                <a:path w="4643628" h="2099310">
                  <a:moveTo>
                    <a:pt x="4643628" y="2099310"/>
                  </a:moveTo>
                  <a:lnTo>
                    <a:pt x="0" y="2099310"/>
                  </a:lnTo>
                  <a:lnTo>
                    <a:pt x="0" y="0"/>
                  </a:lnTo>
                  <a:lnTo>
                    <a:pt x="4643628" y="2099310"/>
                  </a:lnTo>
                  <a:close/>
                </a:path>
              </a:pathLst>
            </a:custGeom>
            <a:solidFill>
              <a:srgbClr val="EA4B33"/>
            </a:solidFill>
          </p:spPr>
        </p:sp>
      </p:grpSp>
      <p:grpSp>
        <p:nvGrpSpPr>
          <p:cNvPr id="8" name="Group 8"/>
          <p:cNvGrpSpPr/>
          <p:nvPr/>
        </p:nvGrpSpPr>
        <p:grpSpPr>
          <a:xfrm rot="-10800000">
            <a:off x="16857201" y="-563576"/>
            <a:ext cx="1729316" cy="3867606"/>
            <a:chOff x="0" y="0"/>
            <a:chExt cx="2305755" cy="5156808"/>
          </a:xfrm>
        </p:grpSpPr>
        <p:sp>
          <p:nvSpPr>
            <p:cNvPr id="9" name="Freeform 9"/>
            <p:cNvSpPr/>
            <p:nvPr/>
          </p:nvSpPr>
          <p:spPr>
            <a:xfrm>
              <a:off x="0" y="0"/>
              <a:ext cx="2305812" cy="5156835"/>
            </a:xfrm>
            <a:custGeom>
              <a:avLst/>
              <a:gdLst/>
              <a:ahLst/>
              <a:cxnLst/>
              <a:rect l="l" t="t" r="r" b="b"/>
              <a:pathLst>
                <a:path w="2305812" h="5156835">
                  <a:moveTo>
                    <a:pt x="2305812" y="5156835"/>
                  </a:moveTo>
                  <a:lnTo>
                    <a:pt x="0" y="5156835"/>
                  </a:lnTo>
                  <a:lnTo>
                    <a:pt x="0" y="0"/>
                  </a:lnTo>
                  <a:lnTo>
                    <a:pt x="2305812" y="5156835"/>
                  </a:lnTo>
                  <a:close/>
                </a:path>
              </a:pathLst>
            </a:custGeom>
            <a:solidFill>
              <a:srgbClr val="052896"/>
            </a:solidFill>
          </p:spPr>
        </p:sp>
      </p:grpSp>
      <p:grpSp>
        <p:nvGrpSpPr>
          <p:cNvPr id="10" name="Group 10"/>
          <p:cNvGrpSpPr/>
          <p:nvPr/>
        </p:nvGrpSpPr>
        <p:grpSpPr>
          <a:xfrm rot="-10800000">
            <a:off x="15517955" y="-204240"/>
            <a:ext cx="3482691" cy="1574467"/>
            <a:chOff x="0" y="0"/>
            <a:chExt cx="4643588" cy="2099289"/>
          </a:xfrm>
        </p:grpSpPr>
        <p:sp>
          <p:nvSpPr>
            <p:cNvPr id="11" name="Freeform 11"/>
            <p:cNvSpPr/>
            <p:nvPr/>
          </p:nvSpPr>
          <p:spPr>
            <a:xfrm>
              <a:off x="0" y="0"/>
              <a:ext cx="4643628" cy="2099310"/>
            </a:xfrm>
            <a:custGeom>
              <a:avLst/>
              <a:gdLst/>
              <a:ahLst/>
              <a:cxnLst/>
              <a:rect l="l" t="t" r="r" b="b"/>
              <a:pathLst>
                <a:path w="4643628" h="2099310">
                  <a:moveTo>
                    <a:pt x="4643628" y="2099310"/>
                  </a:moveTo>
                  <a:lnTo>
                    <a:pt x="0" y="2099310"/>
                  </a:lnTo>
                  <a:lnTo>
                    <a:pt x="0" y="0"/>
                  </a:lnTo>
                  <a:lnTo>
                    <a:pt x="4643628" y="2099310"/>
                  </a:lnTo>
                  <a:close/>
                </a:path>
              </a:pathLst>
            </a:custGeom>
            <a:solidFill>
              <a:srgbClr val="EA4B33"/>
            </a:solidFill>
          </p:spPr>
        </p:sp>
      </p:grpSp>
      <p:grpSp>
        <p:nvGrpSpPr>
          <p:cNvPr id="12" name="Group 12"/>
          <p:cNvGrpSpPr/>
          <p:nvPr/>
        </p:nvGrpSpPr>
        <p:grpSpPr>
          <a:xfrm>
            <a:off x="378258" y="2781300"/>
            <a:ext cx="6386658" cy="4174413"/>
            <a:chOff x="0" y="0"/>
            <a:chExt cx="1682083" cy="1099434"/>
          </a:xfrm>
        </p:grpSpPr>
        <p:sp>
          <p:nvSpPr>
            <p:cNvPr id="13" name="Freeform 13"/>
            <p:cNvSpPr/>
            <p:nvPr/>
          </p:nvSpPr>
          <p:spPr>
            <a:xfrm>
              <a:off x="0" y="0"/>
              <a:ext cx="1682083" cy="1099434"/>
            </a:xfrm>
            <a:custGeom>
              <a:avLst/>
              <a:gdLst/>
              <a:ahLst/>
              <a:cxnLst/>
              <a:rect l="l" t="t" r="r" b="b"/>
              <a:pathLst>
                <a:path w="1682083" h="1099434">
                  <a:moveTo>
                    <a:pt x="1478883" y="0"/>
                  </a:moveTo>
                  <a:lnTo>
                    <a:pt x="0" y="0"/>
                  </a:lnTo>
                  <a:lnTo>
                    <a:pt x="0" y="1099434"/>
                  </a:lnTo>
                  <a:lnTo>
                    <a:pt x="1478883" y="1099434"/>
                  </a:lnTo>
                  <a:lnTo>
                    <a:pt x="1682083" y="549717"/>
                  </a:lnTo>
                  <a:lnTo>
                    <a:pt x="1478883" y="0"/>
                  </a:lnTo>
                  <a:close/>
                </a:path>
              </a:pathLst>
            </a:custGeom>
            <a:solidFill>
              <a:srgbClr val="A6A6A6"/>
            </a:solidFill>
          </p:spPr>
        </p:sp>
        <p:sp>
          <p:nvSpPr>
            <p:cNvPr id="14" name="TextBox 14"/>
            <p:cNvSpPr txBox="1"/>
            <p:nvPr/>
          </p:nvSpPr>
          <p:spPr>
            <a:xfrm>
              <a:off x="0" y="28575"/>
              <a:ext cx="1521912" cy="1070859"/>
            </a:xfrm>
            <a:prstGeom prst="rect">
              <a:avLst/>
            </a:prstGeom>
          </p:spPr>
          <p:txBody>
            <a:bodyPr lIns="50800" tIns="50800" rIns="50800" bIns="50800" rtlCol="0" anchor="ctr"/>
            <a:lstStyle/>
            <a:p>
              <a:pPr>
                <a:lnSpc>
                  <a:spcPts val="2967"/>
                </a:lnSpc>
              </a:pPr>
              <a:r>
                <a:rPr lang="en-US" sz="2700" spc="37" dirty="0">
                  <a:solidFill>
                    <a:srgbClr val="000000"/>
                  </a:solidFill>
                  <a:latin typeface="Tex Gyre Termes Bold"/>
                </a:rPr>
                <a:t>  </a:t>
              </a:r>
              <a:r>
                <a:rPr lang="en-US" sz="2700" spc="37" dirty="0" err="1">
                  <a:solidFill>
                    <a:srgbClr val="000000"/>
                  </a:solidFill>
                  <a:latin typeface="Tex Gyre Termes Bold"/>
                </a:rPr>
                <a:t>Tổ</a:t>
              </a:r>
              <a:r>
                <a:rPr lang="en-US" sz="2700" spc="37" dirty="0">
                  <a:solidFill>
                    <a:srgbClr val="000000"/>
                  </a:solidFill>
                  <a:latin typeface="Tex Gyre Termes Bold"/>
                </a:rPr>
                <a:t> </a:t>
              </a:r>
              <a:r>
                <a:rPr lang="en-US" sz="2700" spc="37" dirty="0" err="1">
                  <a:solidFill>
                    <a:srgbClr val="000000"/>
                  </a:solidFill>
                  <a:latin typeface="Tex Gyre Termes Bold"/>
                </a:rPr>
                <a:t>hợp</a:t>
              </a:r>
              <a:r>
                <a:rPr lang="en-US" sz="2700" spc="37" dirty="0">
                  <a:solidFill>
                    <a:srgbClr val="000000"/>
                  </a:solidFill>
                  <a:latin typeface="Tex Gyre Termes Bold"/>
                </a:rPr>
                <a:t> </a:t>
              </a:r>
              <a:r>
                <a:rPr lang="en-US" sz="2700" spc="37" dirty="0" err="1">
                  <a:solidFill>
                    <a:srgbClr val="000000"/>
                  </a:solidFill>
                  <a:latin typeface="Tex Gyre Termes Bold"/>
                </a:rPr>
                <a:t>sản</a:t>
              </a:r>
              <a:r>
                <a:rPr lang="en-US" sz="2700" spc="37" dirty="0">
                  <a:solidFill>
                    <a:srgbClr val="000000"/>
                  </a:solidFill>
                  <a:latin typeface="Tex Gyre Termes Bold"/>
                </a:rPr>
                <a:t> </a:t>
              </a:r>
              <a:r>
                <a:rPr lang="en-US" sz="2700" spc="37" dirty="0" err="1">
                  <a:solidFill>
                    <a:srgbClr val="000000"/>
                  </a:solidFill>
                  <a:latin typeface="Tex Gyre Termes Bold"/>
                </a:rPr>
                <a:t>phẩm</a:t>
              </a:r>
              <a:r>
                <a:rPr lang="en-US" sz="2700" spc="37" dirty="0">
                  <a:solidFill>
                    <a:srgbClr val="000000"/>
                  </a:solidFill>
                  <a:latin typeface="Tex Gyre Termes Bold"/>
                </a:rPr>
                <a:t> </a:t>
              </a:r>
              <a:r>
                <a:rPr lang="en-US" sz="2700" spc="37" dirty="0" err="1">
                  <a:solidFill>
                    <a:srgbClr val="000000"/>
                  </a:solidFill>
                  <a:latin typeface="Tex Gyre Termes"/>
                </a:rPr>
                <a:t>bao</a:t>
              </a:r>
              <a:r>
                <a:rPr lang="en-US" sz="2700" spc="37" dirty="0">
                  <a:solidFill>
                    <a:srgbClr val="000000"/>
                  </a:solidFill>
                  <a:latin typeface="Tex Gyre Termes"/>
                </a:rPr>
                <a:t> </a:t>
              </a:r>
              <a:r>
                <a:rPr lang="en-US" sz="2700" spc="37" dirty="0" err="1">
                  <a:solidFill>
                    <a:srgbClr val="000000"/>
                  </a:solidFill>
                  <a:latin typeface="Tex Gyre Termes"/>
                </a:rPr>
                <a:t>gồm</a:t>
              </a:r>
              <a:r>
                <a:rPr lang="en-US" sz="2700" spc="37" dirty="0">
                  <a:solidFill>
                    <a:srgbClr val="000000"/>
                  </a:solidFill>
                  <a:latin typeface="Tex Gyre Termes"/>
                </a:rPr>
                <a:t> </a:t>
              </a:r>
              <a:r>
                <a:rPr lang="en-US" sz="2700" spc="37" dirty="0" err="1">
                  <a:solidFill>
                    <a:srgbClr val="000000"/>
                  </a:solidFill>
                  <a:latin typeface="Tex Gyre Termes"/>
                </a:rPr>
                <a:t>tất</a:t>
              </a:r>
              <a:r>
                <a:rPr lang="en-US" sz="2700" spc="37" dirty="0">
                  <a:solidFill>
                    <a:srgbClr val="000000"/>
                  </a:solidFill>
                  <a:latin typeface="Tex Gyre Termes"/>
                </a:rPr>
                <a:t> </a:t>
              </a:r>
              <a:r>
                <a:rPr lang="en-US" sz="2700" spc="37" dirty="0" err="1">
                  <a:solidFill>
                    <a:srgbClr val="000000"/>
                  </a:solidFill>
                  <a:latin typeface="Tex Gyre Termes"/>
                </a:rPr>
                <a:t>cả</a:t>
              </a:r>
              <a:r>
                <a:rPr lang="en-US" sz="2700" spc="37" dirty="0">
                  <a:solidFill>
                    <a:srgbClr val="000000"/>
                  </a:solidFill>
                  <a:latin typeface="Tex Gyre Termes"/>
                </a:rPr>
                <a:t> </a:t>
              </a:r>
              <a:r>
                <a:rPr lang="en-US" sz="2700" spc="37" dirty="0" err="1">
                  <a:solidFill>
                    <a:srgbClr val="000000"/>
                  </a:solidFill>
                  <a:latin typeface="Tex Gyre Termes"/>
                </a:rPr>
                <a:t>các</a:t>
              </a:r>
              <a:r>
                <a:rPr lang="en-US" sz="2700" spc="37" dirty="0">
                  <a:solidFill>
                    <a:srgbClr val="000000"/>
                  </a:solidFill>
                  <a:latin typeface="Tex Gyre Termes"/>
                </a:rPr>
                <a:t> </a:t>
              </a:r>
              <a:r>
                <a:rPr lang="en-US" sz="2700" spc="37" dirty="0" err="1">
                  <a:solidFill>
                    <a:srgbClr val="000000"/>
                  </a:solidFill>
                  <a:latin typeface="Tex Gyre Termes"/>
                </a:rPr>
                <a:t>dòng</a:t>
              </a:r>
              <a:r>
                <a:rPr lang="en-US" sz="2700" spc="37" dirty="0">
                  <a:solidFill>
                    <a:srgbClr val="000000"/>
                  </a:solidFill>
                  <a:latin typeface="Tex Gyre Termes"/>
                </a:rPr>
                <a:t> </a:t>
              </a:r>
              <a:r>
                <a:rPr lang="en-US" sz="2700" spc="37" dirty="0" err="1">
                  <a:solidFill>
                    <a:srgbClr val="000000"/>
                  </a:solidFill>
                  <a:latin typeface="Tex Gyre Termes"/>
                </a:rPr>
                <a:t>sản</a:t>
              </a:r>
              <a:r>
                <a:rPr lang="en-US" sz="2700" spc="37" dirty="0">
                  <a:solidFill>
                    <a:srgbClr val="000000"/>
                  </a:solidFill>
                  <a:latin typeface="Tex Gyre Termes"/>
                </a:rPr>
                <a:t> </a:t>
              </a:r>
              <a:r>
                <a:rPr lang="en-US" sz="2700" spc="37" dirty="0" err="1">
                  <a:solidFill>
                    <a:srgbClr val="000000"/>
                  </a:solidFill>
                  <a:latin typeface="Tex Gyre Termes"/>
                </a:rPr>
                <a:t>phẩm</a:t>
              </a:r>
              <a:r>
                <a:rPr lang="en-US" sz="2700" spc="37" dirty="0">
                  <a:solidFill>
                    <a:srgbClr val="000000"/>
                  </a:solidFill>
                  <a:latin typeface="Tex Gyre Termes"/>
                </a:rPr>
                <a:t> </a:t>
              </a:r>
              <a:r>
                <a:rPr lang="en-US" sz="2700" spc="37" dirty="0" err="1">
                  <a:solidFill>
                    <a:srgbClr val="000000"/>
                  </a:solidFill>
                  <a:latin typeface="Tex Gyre Termes"/>
                </a:rPr>
                <a:t>và</a:t>
              </a:r>
              <a:r>
                <a:rPr lang="en-US" sz="2700" spc="37" dirty="0">
                  <a:solidFill>
                    <a:srgbClr val="000000"/>
                  </a:solidFill>
                  <a:latin typeface="Tex Gyre Termes"/>
                </a:rPr>
                <a:t> </a:t>
              </a:r>
              <a:r>
                <a:rPr lang="en-US" sz="2700" spc="37" dirty="0" err="1">
                  <a:solidFill>
                    <a:srgbClr val="000000"/>
                  </a:solidFill>
                  <a:latin typeface="Tex Gyre Termes"/>
                </a:rPr>
                <a:t>mặt</a:t>
              </a:r>
              <a:r>
                <a:rPr lang="en-US" sz="2700" spc="37" dirty="0">
                  <a:solidFill>
                    <a:srgbClr val="000000"/>
                  </a:solidFill>
                  <a:latin typeface="Tex Gyre Termes"/>
                </a:rPr>
                <a:t> </a:t>
              </a:r>
              <a:r>
                <a:rPr lang="en-US" sz="2700" spc="37" dirty="0" err="1">
                  <a:solidFill>
                    <a:srgbClr val="000000"/>
                  </a:solidFill>
                  <a:latin typeface="Tex Gyre Termes"/>
                </a:rPr>
                <a:t>hàng</a:t>
              </a:r>
              <a:r>
                <a:rPr lang="en-US" sz="2700" spc="37" dirty="0">
                  <a:solidFill>
                    <a:srgbClr val="000000"/>
                  </a:solidFill>
                  <a:latin typeface="Tex Gyre Termes"/>
                </a:rPr>
                <a:t> </a:t>
              </a:r>
              <a:r>
                <a:rPr lang="en-US" sz="2700" spc="37" dirty="0" err="1">
                  <a:solidFill>
                    <a:srgbClr val="000000"/>
                  </a:solidFill>
                  <a:latin typeface="Tex Gyre Termes"/>
                </a:rPr>
                <a:t>mà</a:t>
              </a:r>
              <a:r>
                <a:rPr lang="en-US" sz="2700" spc="37" dirty="0">
                  <a:solidFill>
                    <a:srgbClr val="000000"/>
                  </a:solidFill>
                  <a:latin typeface="Tex Gyre Termes"/>
                </a:rPr>
                <a:t> </a:t>
              </a:r>
              <a:r>
                <a:rPr lang="en-US" sz="2700" spc="37" dirty="0" err="1">
                  <a:solidFill>
                    <a:srgbClr val="000000"/>
                  </a:solidFill>
                  <a:latin typeface="Tex Gyre Termes"/>
                </a:rPr>
                <a:t>một</a:t>
              </a:r>
              <a:r>
                <a:rPr lang="en-US" sz="2700" spc="37" dirty="0">
                  <a:solidFill>
                    <a:srgbClr val="000000"/>
                  </a:solidFill>
                  <a:latin typeface="Tex Gyre Termes"/>
                </a:rPr>
                <a:t> </a:t>
              </a:r>
              <a:r>
                <a:rPr lang="en-US" sz="2700" spc="37" dirty="0" err="1">
                  <a:solidFill>
                    <a:srgbClr val="000000"/>
                  </a:solidFill>
                  <a:latin typeface="Tex Gyre Termes"/>
                </a:rPr>
                <a:t>người</a:t>
              </a:r>
              <a:r>
                <a:rPr lang="en-US" sz="2700" spc="37" dirty="0">
                  <a:solidFill>
                    <a:srgbClr val="000000"/>
                  </a:solidFill>
                  <a:latin typeface="Tex Gyre Termes"/>
                </a:rPr>
                <a:t> </a:t>
              </a:r>
              <a:r>
                <a:rPr lang="en-US" sz="2700" spc="37" dirty="0" err="1">
                  <a:solidFill>
                    <a:srgbClr val="000000"/>
                  </a:solidFill>
                  <a:latin typeface="Tex Gyre Termes"/>
                </a:rPr>
                <a:t>bán</a:t>
              </a:r>
              <a:r>
                <a:rPr lang="en-US" sz="2700" spc="37" dirty="0">
                  <a:solidFill>
                    <a:srgbClr val="000000"/>
                  </a:solidFill>
                  <a:latin typeface="Tex Gyre Termes"/>
                </a:rPr>
                <a:t> </a:t>
              </a:r>
              <a:r>
                <a:rPr lang="en-US" sz="2700" spc="37" dirty="0" err="1">
                  <a:solidFill>
                    <a:srgbClr val="000000"/>
                  </a:solidFill>
                  <a:latin typeface="Tex Gyre Termes"/>
                </a:rPr>
                <a:t>cụ</a:t>
              </a:r>
              <a:r>
                <a:rPr lang="en-US" sz="2700" spc="37" dirty="0">
                  <a:solidFill>
                    <a:srgbClr val="000000"/>
                  </a:solidFill>
                  <a:latin typeface="Tex Gyre Termes"/>
                </a:rPr>
                <a:t> </a:t>
              </a:r>
              <a:r>
                <a:rPr lang="en-US" sz="2700" spc="37" dirty="0" err="1">
                  <a:solidFill>
                    <a:srgbClr val="000000"/>
                  </a:solidFill>
                  <a:latin typeface="Tex Gyre Termes"/>
                </a:rPr>
                <a:t>thể</a:t>
              </a:r>
              <a:r>
                <a:rPr lang="en-US" sz="2700" spc="37" dirty="0">
                  <a:solidFill>
                    <a:srgbClr val="000000"/>
                  </a:solidFill>
                  <a:latin typeface="Tex Gyre Termes"/>
                </a:rPr>
                <a:t> </a:t>
              </a:r>
              <a:r>
                <a:rPr lang="en-US" sz="2700" spc="37" dirty="0" err="1">
                  <a:solidFill>
                    <a:srgbClr val="000000"/>
                  </a:solidFill>
                  <a:latin typeface="Tex Gyre Termes"/>
                </a:rPr>
                <a:t>chào</a:t>
              </a:r>
              <a:r>
                <a:rPr lang="en-US" sz="2700" spc="37" dirty="0">
                  <a:solidFill>
                    <a:srgbClr val="000000"/>
                  </a:solidFill>
                  <a:latin typeface="Tex Gyre Termes"/>
                </a:rPr>
                <a:t> </a:t>
              </a:r>
              <a:r>
                <a:rPr lang="en-US" sz="2700" spc="37" dirty="0" err="1">
                  <a:solidFill>
                    <a:srgbClr val="000000"/>
                  </a:solidFill>
                  <a:latin typeface="Tex Gyre Termes"/>
                </a:rPr>
                <a:t>bán</a:t>
              </a:r>
              <a:r>
                <a:rPr lang="en-US" sz="2700" spc="37" dirty="0">
                  <a:solidFill>
                    <a:srgbClr val="000000"/>
                  </a:solidFill>
                  <a:latin typeface="Tex Gyre Termes"/>
                </a:rPr>
                <a:t>. </a:t>
              </a:r>
            </a:p>
            <a:p>
              <a:pPr>
                <a:lnSpc>
                  <a:spcPts val="3779"/>
                </a:lnSpc>
              </a:pPr>
              <a:endParaRPr lang="en-US" sz="2700" spc="37" dirty="0">
                <a:solidFill>
                  <a:srgbClr val="000000"/>
                </a:solidFill>
                <a:latin typeface="Tex Gyre Termes"/>
              </a:endParaRPr>
            </a:p>
            <a:p>
              <a:pPr>
                <a:lnSpc>
                  <a:spcPts val="2967"/>
                </a:lnSpc>
              </a:pPr>
              <a:r>
                <a:rPr lang="en-US" sz="2700" spc="37" dirty="0">
                  <a:solidFill>
                    <a:srgbClr val="000000"/>
                  </a:solidFill>
                  <a:latin typeface="Tex Gyre Termes"/>
                </a:rPr>
                <a:t>  </a:t>
              </a:r>
              <a:r>
                <a:rPr lang="en-US" sz="2700" spc="37" dirty="0" err="1">
                  <a:solidFill>
                    <a:srgbClr val="000000"/>
                  </a:solidFill>
                  <a:latin typeface="Tex Gyre Termes"/>
                </a:rPr>
                <a:t>Tổ</a:t>
              </a:r>
              <a:r>
                <a:rPr lang="en-US" sz="2700" spc="37" dirty="0">
                  <a:solidFill>
                    <a:srgbClr val="000000"/>
                  </a:solidFill>
                  <a:latin typeface="Tex Gyre Termes"/>
                </a:rPr>
                <a:t> </a:t>
              </a:r>
              <a:r>
                <a:rPr lang="en-US" sz="2700" spc="37" dirty="0" err="1">
                  <a:solidFill>
                    <a:srgbClr val="000000"/>
                  </a:solidFill>
                  <a:latin typeface="Tex Gyre Termes"/>
                </a:rPr>
                <a:t>hợp</a:t>
              </a:r>
              <a:r>
                <a:rPr lang="en-US" sz="2700" spc="37" dirty="0">
                  <a:solidFill>
                    <a:srgbClr val="000000"/>
                  </a:solidFill>
                  <a:latin typeface="Tex Gyre Termes"/>
                </a:rPr>
                <a:t> </a:t>
              </a:r>
              <a:r>
                <a:rPr lang="en-US" sz="2700" spc="37" dirty="0" err="1">
                  <a:solidFill>
                    <a:srgbClr val="000000"/>
                  </a:solidFill>
                  <a:latin typeface="Tex Gyre Termes"/>
                </a:rPr>
                <a:t>sản</a:t>
              </a:r>
              <a:r>
                <a:rPr lang="en-US" sz="2700" spc="37" dirty="0">
                  <a:solidFill>
                    <a:srgbClr val="000000"/>
                  </a:solidFill>
                  <a:latin typeface="Tex Gyre Termes"/>
                </a:rPr>
                <a:t> </a:t>
              </a:r>
              <a:r>
                <a:rPr lang="en-US" sz="2700" spc="37" dirty="0" err="1">
                  <a:solidFill>
                    <a:srgbClr val="000000"/>
                  </a:solidFill>
                  <a:latin typeface="Tex Gyre Termes"/>
                </a:rPr>
                <a:t>phẩm</a:t>
              </a:r>
              <a:r>
                <a:rPr lang="en-US" sz="2700" spc="37" dirty="0">
                  <a:solidFill>
                    <a:srgbClr val="000000"/>
                  </a:solidFill>
                  <a:latin typeface="Tex Gyre Termes"/>
                </a:rPr>
                <a:t> </a:t>
              </a:r>
              <a:r>
                <a:rPr lang="en-US" sz="2700" spc="37" dirty="0" err="1">
                  <a:solidFill>
                    <a:srgbClr val="000000"/>
                  </a:solidFill>
                  <a:latin typeface="Tex Gyre Termes"/>
                </a:rPr>
                <a:t>của</a:t>
              </a:r>
              <a:r>
                <a:rPr lang="en-US" sz="2700" spc="37" dirty="0">
                  <a:solidFill>
                    <a:srgbClr val="000000"/>
                  </a:solidFill>
                  <a:latin typeface="Tex Gyre Termes"/>
                </a:rPr>
                <a:t> </a:t>
              </a:r>
              <a:r>
                <a:rPr lang="en-US" sz="2700" spc="37" dirty="0" err="1">
                  <a:solidFill>
                    <a:srgbClr val="000000"/>
                  </a:solidFill>
                  <a:latin typeface="Tex Gyre Termes"/>
                </a:rPr>
                <a:t>một</a:t>
              </a:r>
              <a:r>
                <a:rPr lang="en-US" sz="2700" spc="37" dirty="0">
                  <a:solidFill>
                    <a:srgbClr val="000000"/>
                  </a:solidFill>
                  <a:latin typeface="Tex Gyre Termes"/>
                </a:rPr>
                <a:t> </a:t>
              </a:r>
              <a:r>
                <a:rPr lang="en-US" sz="2700" spc="37" dirty="0" err="1">
                  <a:solidFill>
                    <a:srgbClr val="000000"/>
                  </a:solidFill>
                  <a:latin typeface="Tex Gyre Termes"/>
                </a:rPr>
                <a:t>doanh</a:t>
              </a:r>
              <a:r>
                <a:rPr lang="en-US" sz="2700" spc="37" dirty="0">
                  <a:solidFill>
                    <a:srgbClr val="000000"/>
                  </a:solidFill>
                  <a:latin typeface="Tex Gyre Termes"/>
                </a:rPr>
                <a:t> </a:t>
              </a:r>
              <a:r>
                <a:rPr lang="en-US" sz="2700" spc="37" dirty="0" err="1">
                  <a:solidFill>
                    <a:srgbClr val="000000"/>
                  </a:solidFill>
                  <a:latin typeface="Tex Gyre Termes"/>
                </a:rPr>
                <a:t>nghiệp</a:t>
              </a:r>
              <a:r>
                <a:rPr lang="en-US" sz="2700" spc="37" dirty="0">
                  <a:solidFill>
                    <a:srgbClr val="000000"/>
                  </a:solidFill>
                  <a:latin typeface="Tex Gyre Termes"/>
                </a:rPr>
                <a:t> </a:t>
              </a:r>
              <a:r>
                <a:rPr lang="en-US" sz="2700" spc="37" dirty="0" err="1">
                  <a:solidFill>
                    <a:srgbClr val="000000"/>
                  </a:solidFill>
                  <a:latin typeface="Tex Gyre Termes"/>
                </a:rPr>
                <a:t>có</a:t>
              </a:r>
              <a:r>
                <a:rPr lang="en-US" sz="2700" spc="37" dirty="0">
                  <a:solidFill>
                    <a:srgbClr val="000000"/>
                  </a:solidFill>
                  <a:latin typeface="Tex Gyre Termes"/>
                </a:rPr>
                <a:t> 4 </a:t>
              </a:r>
              <a:r>
                <a:rPr lang="en-US" sz="2700" spc="37" dirty="0" err="1">
                  <a:solidFill>
                    <a:srgbClr val="000000"/>
                  </a:solidFill>
                  <a:latin typeface="Tex Gyre Termes"/>
                </a:rPr>
                <a:t>khía</a:t>
              </a:r>
              <a:r>
                <a:rPr lang="en-US" sz="2700" spc="37" dirty="0">
                  <a:solidFill>
                    <a:srgbClr val="000000"/>
                  </a:solidFill>
                  <a:latin typeface="Tex Gyre Termes"/>
                </a:rPr>
                <a:t> </a:t>
              </a:r>
              <a:r>
                <a:rPr lang="en-US" sz="2700" spc="37" dirty="0" err="1">
                  <a:solidFill>
                    <a:srgbClr val="000000"/>
                  </a:solidFill>
                  <a:latin typeface="Tex Gyre Termes"/>
                </a:rPr>
                <a:t>cạnh</a:t>
              </a:r>
              <a:r>
                <a:rPr lang="en-US" sz="2700" spc="37" dirty="0">
                  <a:solidFill>
                    <a:srgbClr val="000000"/>
                  </a:solidFill>
                  <a:latin typeface="Tex Gyre Termes"/>
                </a:rPr>
                <a:t> </a:t>
              </a:r>
              <a:r>
                <a:rPr lang="en-US" sz="2700" spc="37" dirty="0" err="1">
                  <a:solidFill>
                    <a:srgbClr val="000000"/>
                  </a:solidFill>
                  <a:latin typeface="Tex Gyre Termes"/>
                </a:rPr>
                <a:t>quan</a:t>
              </a:r>
              <a:r>
                <a:rPr lang="en-US" sz="2700" spc="37" dirty="0">
                  <a:solidFill>
                    <a:srgbClr val="000000"/>
                  </a:solidFill>
                  <a:latin typeface="Tex Gyre Termes"/>
                </a:rPr>
                <a:t> </a:t>
              </a:r>
              <a:r>
                <a:rPr lang="en-US" sz="2700" spc="37" dirty="0" err="1">
                  <a:solidFill>
                    <a:srgbClr val="000000"/>
                  </a:solidFill>
                  <a:latin typeface="Tex Gyre Termes"/>
                </a:rPr>
                <a:t>trọng</a:t>
              </a:r>
              <a:r>
                <a:rPr lang="en-US" sz="2700" spc="37" dirty="0">
                  <a:solidFill>
                    <a:srgbClr val="000000"/>
                  </a:solidFill>
                  <a:latin typeface="Tex Gyre Termes"/>
                </a:rPr>
                <a:t>:</a:t>
              </a:r>
            </a:p>
            <a:p>
              <a:pPr marL="1165860" lvl="2" indent="-388620">
                <a:lnSpc>
                  <a:spcPts val="2967"/>
                </a:lnSpc>
                <a:buFont typeface="Arial"/>
                <a:buChar char="⚬"/>
              </a:pPr>
              <a:r>
                <a:rPr lang="en-US" sz="2700" dirty="0" err="1">
                  <a:solidFill>
                    <a:srgbClr val="000000"/>
                  </a:solidFill>
                  <a:latin typeface="Tex Gyre Termes"/>
                </a:rPr>
                <a:t>Độ</a:t>
              </a:r>
              <a:r>
                <a:rPr lang="en-US" sz="2700" dirty="0">
                  <a:solidFill>
                    <a:srgbClr val="000000"/>
                  </a:solidFill>
                  <a:latin typeface="Tex Gyre Termes"/>
                </a:rPr>
                <a:t> </a:t>
              </a:r>
              <a:r>
                <a:rPr lang="en-US" sz="2700" dirty="0" err="1">
                  <a:solidFill>
                    <a:srgbClr val="000000"/>
                  </a:solidFill>
                  <a:latin typeface="Tex Gyre Termes"/>
                </a:rPr>
                <a:t>rộng</a:t>
              </a:r>
              <a:endParaRPr lang="en-US" sz="2700" dirty="0">
                <a:solidFill>
                  <a:srgbClr val="000000"/>
                </a:solidFill>
                <a:latin typeface="Tex Gyre Termes"/>
              </a:endParaRPr>
            </a:p>
            <a:p>
              <a:pPr marL="1165860" lvl="2" indent="-388620">
                <a:lnSpc>
                  <a:spcPts val="2967"/>
                </a:lnSpc>
                <a:buFont typeface="Arial"/>
                <a:buChar char="⚬"/>
              </a:pPr>
              <a:r>
                <a:rPr lang="en-US" sz="2700" dirty="0" err="1">
                  <a:solidFill>
                    <a:srgbClr val="000000"/>
                  </a:solidFill>
                  <a:latin typeface="Tex Gyre Termes"/>
                </a:rPr>
                <a:t>Độ</a:t>
              </a:r>
              <a:r>
                <a:rPr lang="en-US" sz="2700" dirty="0">
                  <a:solidFill>
                    <a:srgbClr val="000000"/>
                  </a:solidFill>
                  <a:latin typeface="Tex Gyre Termes"/>
                </a:rPr>
                <a:t> </a:t>
              </a:r>
              <a:r>
                <a:rPr lang="en-US" sz="2700" dirty="0" err="1">
                  <a:solidFill>
                    <a:srgbClr val="000000"/>
                  </a:solidFill>
                  <a:latin typeface="Tex Gyre Termes"/>
                </a:rPr>
                <a:t>dài</a:t>
              </a:r>
              <a:endParaRPr lang="en-US" sz="2700" dirty="0">
                <a:solidFill>
                  <a:srgbClr val="000000"/>
                </a:solidFill>
                <a:latin typeface="Tex Gyre Termes"/>
              </a:endParaRPr>
            </a:p>
            <a:p>
              <a:pPr marL="1165860" lvl="2" indent="-388620">
                <a:lnSpc>
                  <a:spcPts val="2967"/>
                </a:lnSpc>
                <a:buFont typeface="Arial"/>
                <a:buChar char="⚬"/>
              </a:pPr>
              <a:r>
                <a:rPr lang="en-US" sz="2700" dirty="0" err="1">
                  <a:solidFill>
                    <a:srgbClr val="000000"/>
                  </a:solidFill>
                  <a:latin typeface="Tex Gyre Termes"/>
                </a:rPr>
                <a:t>Độ</a:t>
              </a:r>
              <a:r>
                <a:rPr lang="en-US" sz="2700" dirty="0">
                  <a:solidFill>
                    <a:srgbClr val="000000"/>
                  </a:solidFill>
                  <a:latin typeface="Tex Gyre Termes"/>
                </a:rPr>
                <a:t> sau</a:t>
              </a:r>
            </a:p>
            <a:p>
              <a:pPr marL="1165860" lvl="2" indent="-388620">
                <a:lnSpc>
                  <a:spcPts val="2969"/>
                </a:lnSpc>
                <a:buFont typeface="Arial"/>
                <a:buChar char="⚬"/>
              </a:pPr>
              <a:r>
                <a:rPr lang="en-US" sz="2700" dirty="0" err="1">
                  <a:solidFill>
                    <a:srgbClr val="000000"/>
                  </a:solidFill>
                  <a:latin typeface="Tex Gyre Termes"/>
                </a:rPr>
                <a:t>Sự</a:t>
              </a:r>
              <a:r>
                <a:rPr lang="en-US" sz="2700" dirty="0">
                  <a:solidFill>
                    <a:srgbClr val="000000"/>
                  </a:solidFill>
                  <a:latin typeface="Tex Gyre Termes"/>
                </a:rPr>
                <a:t> </a:t>
              </a:r>
              <a:r>
                <a:rPr lang="en-US" sz="2700" dirty="0" err="1">
                  <a:solidFill>
                    <a:srgbClr val="000000"/>
                  </a:solidFill>
                  <a:latin typeface="Tex Gyre Termes"/>
                </a:rPr>
                <a:t>thống</a:t>
              </a:r>
              <a:r>
                <a:rPr lang="en-US" sz="2700" dirty="0">
                  <a:solidFill>
                    <a:srgbClr val="000000"/>
                  </a:solidFill>
                  <a:latin typeface="Tex Gyre Termes"/>
                </a:rPr>
                <a:t> </a:t>
              </a:r>
              <a:r>
                <a:rPr lang="en-US" sz="2700" dirty="0" err="1">
                  <a:solidFill>
                    <a:srgbClr val="000000"/>
                  </a:solidFill>
                  <a:latin typeface="Tex Gyre Termes"/>
                </a:rPr>
                <a:t>nhất</a:t>
              </a:r>
              <a:endParaRPr lang="en-US" sz="2700" dirty="0">
                <a:solidFill>
                  <a:srgbClr val="000000"/>
                </a:solidFill>
                <a:latin typeface="Tex Gyre Termes"/>
              </a:endParaRPr>
            </a:p>
          </p:txBody>
        </p:sp>
      </p:gr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r="11787"/>
          <a:stretch>
            <a:fillRect/>
          </a:stretch>
        </p:blipFill>
        <p:spPr>
          <a:xfrm>
            <a:off x="0" y="-8577"/>
            <a:ext cx="6962231" cy="10295577"/>
          </a:xfrm>
          <a:prstGeom prst="rect">
            <a:avLst/>
          </a:prstGeom>
        </p:spPr>
      </p:pic>
      <p:grpSp>
        <p:nvGrpSpPr>
          <p:cNvPr id="3" name="Group 3"/>
          <p:cNvGrpSpPr/>
          <p:nvPr/>
        </p:nvGrpSpPr>
        <p:grpSpPr>
          <a:xfrm rot="-5400000">
            <a:off x="1861961" y="5186730"/>
            <a:ext cx="3238309" cy="6962231"/>
            <a:chOff x="0" y="0"/>
            <a:chExt cx="4317745" cy="9282975"/>
          </a:xfrm>
        </p:grpSpPr>
        <p:sp>
          <p:nvSpPr>
            <p:cNvPr id="4" name="Freeform 4"/>
            <p:cNvSpPr/>
            <p:nvPr/>
          </p:nvSpPr>
          <p:spPr>
            <a:xfrm>
              <a:off x="0" y="0"/>
              <a:ext cx="4317746" cy="9282938"/>
            </a:xfrm>
            <a:custGeom>
              <a:avLst/>
              <a:gdLst/>
              <a:ahLst/>
              <a:cxnLst/>
              <a:rect l="l" t="t" r="r" b="b"/>
              <a:pathLst>
                <a:path w="4317746" h="9282938">
                  <a:moveTo>
                    <a:pt x="4317746" y="9282938"/>
                  </a:moveTo>
                  <a:lnTo>
                    <a:pt x="0" y="9282938"/>
                  </a:lnTo>
                  <a:lnTo>
                    <a:pt x="0" y="0"/>
                  </a:lnTo>
                  <a:lnTo>
                    <a:pt x="4317746" y="9282938"/>
                  </a:lnTo>
                  <a:close/>
                </a:path>
              </a:pathLst>
            </a:custGeom>
            <a:solidFill>
              <a:srgbClr val="EA4B33"/>
            </a:solidFill>
          </p:spPr>
        </p:sp>
      </p:grpSp>
      <p:grpSp>
        <p:nvGrpSpPr>
          <p:cNvPr id="5" name="Group 5"/>
          <p:cNvGrpSpPr/>
          <p:nvPr/>
        </p:nvGrpSpPr>
        <p:grpSpPr>
          <a:xfrm rot="-10800000">
            <a:off x="0" y="-8578"/>
            <a:ext cx="7250190" cy="4300063"/>
            <a:chOff x="0" y="0"/>
            <a:chExt cx="9666920" cy="5733417"/>
          </a:xfrm>
        </p:grpSpPr>
        <p:sp>
          <p:nvSpPr>
            <p:cNvPr id="6" name="Freeform 6"/>
            <p:cNvSpPr/>
            <p:nvPr/>
          </p:nvSpPr>
          <p:spPr>
            <a:xfrm>
              <a:off x="0" y="0"/>
              <a:ext cx="9666859" cy="5733415"/>
            </a:xfrm>
            <a:custGeom>
              <a:avLst/>
              <a:gdLst/>
              <a:ahLst/>
              <a:cxnLst/>
              <a:rect l="l" t="t" r="r" b="b"/>
              <a:pathLst>
                <a:path w="9666859" h="5733415">
                  <a:moveTo>
                    <a:pt x="9666859" y="5733415"/>
                  </a:moveTo>
                  <a:lnTo>
                    <a:pt x="0" y="5733415"/>
                  </a:lnTo>
                  <a:lnTo>
                    <a:pt x="0" y="0"/>
                  </a:lnTo>
                  <a:lnTo>
                    <a:pt x="9666859" y="5733415"/>
                  </a:lnTo>
                  <a:close/>
                </a:path>
              </a:pathLst>
            </a:custGeom>
            <a:solidFill>
              <a:srgbClr val="FFFFFF"/>
            </a:solidFill>
          </p:spPr>
        </p:sp>
      </p:grpSp>
      <p:sp>
        <p:nvSpPr>
          <p:cNvPr id="7" name="TextBox 7"/>
          <p:cNvSpPr txBox="1"/>
          <p:nvPr/>
        </p:nvSpPr>
        <p:spPr>
          <a:xfrm>
            <a:off x="6915757" y="1534235"/>
            <a:ext cx="11660557" cy="1214438"/>
          </a:xfrm>
          <a:prstGeom prst="rect">
            <a:avLst/>
          </a:prstGeom>
        </p:spPr>
        <p:txBody>
          <a:bodyPr lIns="0" tIns="0" rIns="0" bIns="0" rtlCol="0" anchor="t">
            <a:spAutoFit/>
          </a:bodyPr>
          <a:lstStyle/>
          <a:p>
            <a:pPr algn="l">
              <a:lnSpc>
                <a:spcPts val="9600"/>
              </a:lnSpc>
            </a:pPr>
            <a:r>
              <a:rPr lang="en-US" sz="8000">
                <a:solidFill>
                  <a:srgbClr val="191919"/>
                </a:solidFill>
                <a:latin typeface="Tex Gyre Termes Bold"/>
              </a:rPr>
              <a:t>MARKETING DỊCH VỤ</a:t>
            </a:r>
          </a:p>
        </p:txBody>
      </p:sp>
      <p:grpSp>
        <p:nvGrpSpPr>
          <p:cNvPr id="8" name="Group 8"/>
          <p:cNvGrpSpPr/>
          <p:nvPr/>
        </p:nvGrpSpPr>
        <p:grpSpPr>
          <a:xfrm>
            <a:off x="7227130" y="5143500"/>
            <a:ext cx="2723901" cy="2736110"/>
            <a:chOff x="0" y="0"/>
            <a:chExt cx="3234774" cy="3249273"/>
          </a:xfrm>
        </p:grpSpPr>
        <p:sp>
          <p:nvSpPr>
            <p:cNvPr id="9" name="Freeform 9"/>
            <p:cNvSpPr/>
            <p:nvPr/>
          </p:nvSpPr>
          <p:spPr>
            <a:xfrm>
              <a:off x="0" y="0"/>
              <a:ext cx="3234690" cy="3249295"/>
            </a:xfrm>
            <a:custGeom>
              <a:avLst/>
              <a:gdLst/>
              <a:ahLst/>
              <a:cxnLst/>
              <a:rect l="l" t="t" r="r" b="b"/>
              <a:pathLst>
                <a:path w="3234690" h="3249295">
                  <a:moveTo>
                    <a:pt x="1617345" y="0"/>
                  </a:moveTo>
                  <a:cubicBezTo>
                    <a:pt x="2511806" y="3937"/>
                    <a:pt x="3234690" y="730250"/>
                    <a:pt x="3234690" y="1624584"/>
                  </a:cubicBezTo>
                  <a:cubicBezTo>
                    <a:pt x="3234690" y="2518918"/>
                    <a:pt x="2511806" y="3245231"/>
                    <a:pt x="1617345" y="3249295"/>
                  </a:cubicBezTo>
                  <a:cubicBezTo>
                    <a:pt x="723011" y="3245231"/>
                    <a:pt x="0" y="2519045"/>
                    <a:pt x="0" y="1624584"/>
                  </a:cubicBezTo>
                  <a:cubicBezTo>
                    <a:pt x="0" y="730123"/>
                    <a:pt x="723011" y="3937"/>
                    <a:pt x="1617345" y="0"/>
                  </a:cubicBezTo>
                  <a:close/>
                </a:path>
              </a:pathLst>
            </a:custGeom>
            <a:solidFill>
              <a:srgbClr val="052896"/>
            </a:solidFill>
          </p:spPr>
        </p:sp>
      </p:grpSp>
      <p:grpSp>
        <p:nvGrpSpPr>
          <p:cNvPr id="10" name="Group 10"/>
          <p:cNvGrpSpPr/>
          <p:nvPr/>
        </p:nvGrpSpPr>
        <p:grpSpPr>
          <a:xfrm>
            <a:off x="11449744" y="5143500"/>
            <a:ext cx="2723901" cy="2736110"/>
            <a:chOff x="0" y="0"/>
            <a:chExt cx="3234774" cy="3249273"/>
          </a:xfrm>
        </p:grpSpPr>
        <p:sp>
          <p:nvSpPr>
            <p:cNvPr id="11" name="Freeform 11"/>
            <p:cNvSpPr/>
            <p:nvPr/>
          </p:nvSpPr>
          <p:spPr>
            <a:xfrm>
              <a:off x="0" y="0"/>
              <a:ext cx="3234690" cy="3249295"/>
            </a:xfrm>
            <a:custGeom>
              <a:avLst/>
              <a:gdLst/>
              <a:ahLst/>
              <a:cxnLst/>
              <a:rect l="l" t="t" r="r" b="b"/>
              <a:pathLst>
                <a:path w="3234690" h="3249295">
                  <a:moveTo>
                    <a:pt x="1617345" y="0"/>
                  </a:moveTo>
                  <a:cubicBezTo>
                    <a:pt x="2511806" y="3937"/>
                    <a:pt x="3234690" y="730250"/>
                    <a:pt x="3234690" y="1624584"/>
                  </a:cubicBezTo>
                  <a:cubicBezTo>
                    <a:pt x="3234690" y="2518918"/>
                    <a:pt x="2511806" y="3245231"/>
                    <a:pt x="1617345" y="3249295"/>
                  </a:cubicBezTo>
                  <a:cubicBezTo>
                    <a:pt x="723011" y="3245231"/>
                    <a:pt x="0" y="2519045"/>
                    <a:pt x="0" y="1624584"/>
                  </a:cubicBezTo>
                  <a:cubicBezTo>
                    <a:pt x="0" y="730123"/>
                    <a:pt x="723011" y="3937"/>
                    <a:pt x="1617345" y="0"/>
                  </a:cubicBezTo>
                  <a:close/>
                </a:path>
              </a:pathLst>
            </a:custGeom>
            <a:solidFill>
              <a:srgbClr val="052896"/>
            </a:solidFill>
          </p:spPr>
        </p:sp>
      </p:grpSp>
      <p:grpSp>
        <p:nvGrpSpPr>
          <p:cNvPr id="12" name="Group 12"/>
          <p:cNvGrpSpPr/>
          <p:nvPr/>
        </p:nvGrpSpPr>
        <p:grpSpPr>
          <a:xfrm>
            <a:off x="15541039" y="5143500"/>
            <a:ext cx="2723901" cy="2736110"/>
            <a:chOff x="0" y="0"/>
            <a:chExt cx="3234774" cy="3249273"/>
          </a:xfrm>
        </p:grpSpPr>
        <p:sp>
          <p:nvSpPr>
            <p:cNvPr id="13" name="Freeform 13"/>
            <p:cNvSpPr/>
            <p:nvPr/>
          </p:nvSpPr>
          <p:spPr>
            <a:xfrm>
              <a:off x="0" y="0"/>
              <a:ext cx="3234690" cy="3249295"/>
            </a:xfrm>
            <a:custGeom>
              <a:avLst/>
              <a:gdLst/>
              <a:ahLst/>
              <a:cxnLst/>
              <a:rect l="l" t="t" r="r" b="b"/>
              <a:pathLst>
                <a:path w="3234690" h="3249295">
                  <a:moveTo>
                    <a:pt x="1617345" y="0"/>
                  </a:moveTo>
                  <a:cubicBezTo>
                    <a:pt x="2511806" y="3937"/>
                    <a:pt x="3234690" y="730250"/>
                    <a:pt x="3234690" y="1624584"/>
                  </a:cubicBezTo>
                  <a:cubicBezTo>
                    <a:pt x="3234690" y="2518918"/>
                    <a:pt x="2511806" y="3245231"/>
                    <a:pt x="1617345" y="3249295"/>
                  </a:cubicBezTo>
                  <a:cubicBezTo>
                    <a:pt x="723011" y="3245231"/>
                    <a:pt x="0" y="2519045"/>
                    <a:pt x="0" y="1624584"/>
                  </a:cubicBezTo>
                  <a:cubicBezTo>
                    <a:pt x="0" y="730123"/>
                    <a:pt x="723011" y="3937"/>
                    <a:pt x="1617345" y="0"/>
                  </a:cubicBezTo>
                  <a:close/>
                </a:path>
              </a:pathLst>
            </a:custGeom>
            <a:solidFill>
              <a:srgbClr val="052896"/>
            </a:solidFill>
          </p:spPr>
        </p:sp>
      </p:grpSp>
      <p:sp>
        <p:nvSpPr>
          <p:cNvPr id="14" name="TextBox 14"/>
          <p:cNvSpPr txBox="1"/>
          <p:nvPr/>
        </p:nvSpPr>
        <p:spPr>
          <a:xfrm>
            <a:off x="7565397" y="5958269"/>
            <a:ext cx="2047368" cy="1090422"/>
          </a:xfrm>
          <a:prstGeom prst="rect">
            <a:avLst/>
          </a:prstGeom>
        </p:spPr>
        <p:txBody>
          <a:bodyPr lIns="0" tIns="0" rIns="0" bIns="0" rtlCol="0" anchor="t">
            <a:spAutoFit/>
          </a:bodyPr>
          <a:lstStyle/>
          <a:p>
            <a:pPr algn="ctr">
              <a:lnSpc>
                <a:spcPts val="4328"/>
              </a:lnSpc>
            </a:pPr>
            <a:r>
              <a:rPr lang="en-US" sz="3699" spc="85">
                <a:solidFill>
                  <a:srgbClr val="FFFFFF"/>
                </a:solidFill>
                <a:latin typeface="Tex Gyre Termes"/>
              </a:rPr>
              <a:t>CHÍNH PHỦ</a:t>
            </a:r>
          </a:p>
        </p:txBody>
      </p:sp>
      <p:sp>
        <p:nvSpPr>
          <p:cNvPr id="15" name="TextBox 15"/>
          <p:cNvSpPr txBox="1"/>
          <p:nvPr/>
        </p:nvSpPr>
        <p:spPr>
          <a:xfrm>
            <a:off x="11449744" y="5790839"/>
            <a:ext cx="2967851" cy="1633347"/>
          </a:xfrm>
          <a:prstGeom prst="rect">
            <a:avLst/>
          </a:prstGeom>
        </p:spPr>
        <p:txBody>
          <a:bodyPr lIns="0" tIns="0" rIns="0" bIns="0" rtlCol="0" anchor="t">
            <a:spAutoFit/>
          </a:bodyPr>
          <a:lstStyle/>
          <a:p>
            <a:pPr algn="ctr">
              <a:lnSpc>
                <a:spcPts val="4328"/>
              </a:lnSpc>
            </a:pPr>
            <a:r>
              <a:rPr lang="en-US" sz="3699" spc="85">
                <a:solidFill>
                  <a:srgbClr val="FFFFFF"/>
                </a:solidFill>
                <a:latin typeface="Tex Gyre Termes"/>
              </a:rPr>
              <a:t>TỔ CHỨC PHI LỢI NHUẬN</a:t>
            </a:r>
          </a:p>
        </p:txBody>
      </p:sp>
      <p:sp>
        <p:nvSpPr>
          <p:cNvPr id="16" name="TextBox 16"/>
          <p:cNvSpPr txBox="1"/>
          <p:nvPr/>
        </p:nvSpPr>
        <p:spPr>
          <a:xfrm>
            <a:off x="15593753" y="5790839"/>
            <a:ext cx="2618473" cy="1633347"/>
          </a:xfrm>
          <a:prstGeom prst="rect">
            <a:avLst/>
          </a:prstGeom>
        </p:spPr>
        <p:txBody>
          <a:bodyPr lIns="0" tIns="0" rIns="0" bIns="0" rtlCol="0" anchor="t">
            <a:spAutoFit/>
          </a:bodyPr>
          <a:lstStyle/>
          <a:p>
            <a:pPr algn="ctr">
              <a:lnSpc>
                <a:spcPts val="4328"/>
              </a:lnSpc>
            </a:pPr>
            <a:r>
              <a:rPr lang="en-US" sz="3699" spc="85">
                <a:solidFill>
                  <a:srgbClr val="FFFFFF"/>
                </a:solidFill>
                <a:latin typeface="Tex Gyre Termes"/>
              </a:rPr>
              <a:t>TỔ CHỨC KINH DOANH</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10800000">
            <a:off x="16367773" y="-418670"/>
            <a:ext cx="2251918" cy="6057743"/>
            <a:chOff x="0" y="0"/>
            <a:chExt cx="4732767" cy="12731320"/>
          </a:xfrm>
        </p:grpSpPr>
        <p:sp>
          <p:nvSpPr>
            <p:cNvPr id="3" name="Freeform 3"/>
            <p:cNvSpPr/>
            <p:nvPr/>
          </p:nvSpPr>
          <p:spPr>
            <a:xfrm>
              <a:off x="0" y="0"/>
              <a:ext cx="4732782" cy="12731369"/>
            </a:xfrm>
            <a:custGeom>
              <a:avLst/>
              <a:gdLst/>
              <a:ahLst/>
              <a:cxnLst/>
              <a:rect l="l" t="t" r="r" b="b"/>
              <a:pathLst>
                <a:path w="4732782" h="12731369">
                  <a:moveTo>
                    <a:pt x="4732782" y="12731369"/>
                  </a:moveTo>
                  <a:lnTo>
                    <a:pt x="0" y="12731369"/>
                  </a:lnTo>
                  <a:lnTo>
                    <a:pt x="0" y="0"/>
                  </a:lnTo>
                  <a:lnTo>
                    <a:pt x="4732782" y="12731369"/>
                  </a:lnTo>
                  <a:close/>
                </a:path>
              </a:pathLst>
            </a:custGeom>
            <a:solidFill>
              <a:srgbClr val="EA4B33"/>
            </a:solidFill>
          </p:spPr>
        </p:sp>
      </p:grpSp>
      <p:sp>
        <p:nvSpPr>
          <p:cNvPr id="4" name="TextBox 4"/>
          <p:cNvSpPr txBox="1"/>
          <p:nvPr/>
        </p:nvSpPr>
        <p:spPr>
          <a:xfrm>
            <a:off x="1463890" y="533732"/>
            <a:ext cx="12709124" cy="714507"/>
          </a:xfrm>
          <a:prstGeom prst="rect">
            <a:avLst/>
          </a:prstGeom>
        </p:spPr>
        <p:txBody>
          <a:bodyPr lIns="0" tIns="0" rIns="0" bIns="0" rtlCol="0" anchor="t">
            <a:spAutoFit/>
          </a:bodyPr>
          <a:lstStyle/>
          <a:p>
            <a:pPr algn="ctr">
              <a:lnSpc>
                <a:spcPts val="5623"/>
              </a:lnSpc>
            </a:pPr>
            <a:r>
              <a:rPr lang="en-US" sz="4999">
                <a:solidFill>
                  <a:srgbClr val="191919"/>
                </a:solidFill>
                <a:latin typeface="Tex Gyre Termes Bold"/>
              </a:rPr>
              <a:t>ĐẶC TÍNH VÀ BẢN CHẤT CỦA DỊCH VỤ</a:t>
            </a:r>
          </a:p>
        </p:txBody>
      </p:sp>
      <p:grpSp>
        <p:nvGrpSpPr>
          <p:cNvPr id="5" name="Group 5"/>
          <p:cNvGrpSpPr/>
          <p:nvPr/>
        </p:nvGrpSpPr>
        <p:grpSpPr>
          <a:xfrm rot="-10800000">
            <a:off x="13522971" y="-159630"/>
            <a:ext cx="5232922" cy="1742031"/>
            <a:chOff x="0" y="0"/>
            <a:chExt cx="8812363" cy="2933620"/>
          </a:xfrm>
        </p:grpSpPr>
        <p:sp>
          <p:nvSpPr>
            <p:cNvPr id="6" name="Freeform 6"/>
            <p:cNvSpPr/>
            <p:nvPr/>
          </p:nvSpPr>
          <p:spPr>
            <a:xfrm>
              <a:off x="0" y="0"/>
              <a:ext cx="8812403" cy="2933576"/>
            </a:xfrm>
            <a:custGeom>
              <a:avLst/>
              <a:gdLst/>
              <a:ahLst/>
              <a:cxnLst/>
              <a:rect l="l" t="t" r="r" b="b"/>
              <a:pathLst>
                <a:path w="8812403" h="2933576">
                  <a:moveTo>
                    <a:pt x="8812403" y="2933576"/>
                  </a:moveTo>
                  <a:lnTo>
                    <a:pt x="0" y="2933576"/>
                  </a:lnTo>
                  <a:lnTo>
                    <a:pt x="0" y="0"/>
                  </a:lnTo>
                  <a:lnTo>
                    <a:pt x="8812403" y="2933576"/>
                  </a:lnTo>
                  <a:close/>
                </a:path>
              </a:pathLst>
            </a:custGeom>
            <a:solidFill>
              <a:srgbClr val="052896"/>
            </a:solidFill>
          </p:spPr>
        </p:sp>
      </p:grpSp>
      <p:grpSp>
        <p:nvGrpSpPr>
          <p:cNvPr id="7" name="Group 7"/>
          <p:cNvGrpSpPr/>
          <p:nvPr/>
        </p:nvGrpSpPr>
        <p:grpSpPr>
          <a:xfrm>
            <a:off x="7452798" y="3756924"/>
            <a:ext cx="2533858" cy="2545216"/>
            <a:chOff x="0" y="0"/>
            <a:chExt cx="3378477" cy="3393621"/>
          </a:xfrm>
        </p:grpSpPr>
        <p:sp>
          <p:nvSpPr>
            <p:cNvPr id="8" name="Freeform 8"/>
            <p:cNvSpPr/>
            <p:nvPr/>
          </p:nvSpPr>
          <p:spPr>
            <a:xfrm>
              <a:off x="0" y="0"/>
              <a:ext cx="3378454" cy="3393567"/>
            </a:xfrm>
            <a:custGeom>
              <a:avLst/>
              <a:gdLst/>
              <a:ahLst/>
              <a:cxnLst/>
              <a:rect l="l" t="t" r="r" b="b"/>
              <a:pathLst>
                <a:path w="3378454" h="3393567">
                  <a:moveTo>
                    <a:pt x="1689227" y="0"/>
                  </a:moveTo>
                  <a:cubicBezTo>
                    <a:pt x="2623439" y="4191"/>
                    <a:pt x="3378454" y="762635"/>
                    <a:pt x="3378454" y="1696847"/>
                  </a:cubicBezTo>
                  <a:cubicBezTo>
                    <a:pt x="3378454" y="2631059"/>
                    <a:pt x="2623439" y="3389503"/>
                    <a:pt x="1689227" y="3393567"/>
                  </a:cubicBezTo>
                  <a:cubicBezTo>
                    <a:pt x="755142" y="3389503"/>
                    <a:pt x="0" y="2630932"/>
                    <a:pt x="0" y="1696847"/>
                  </a:cubicBezTo>
                  <a:cubicBezTo>
                    <a:pt x="0" y="762762"/>
                    <a:pt x="755142" y="4191"/>
                    <a:pt x="1689227" y="0"/>
                  </a:cubicBezTo>
                  <a:close/>
                </a:path>
              </a:pathLst>
            </a:custGeom>
            <a:solidFill>
              <a:srgbClr val="EA4B33"/>
            </a:solidFill>
          </p:spPr>
        </p:sp>
      </p:grpSp>
      <p:sp>
        <p:nvSpPr>
          <p:cNvPr id="9" name="TextBox 9"/>
          <p:cNvSpPr txBox="1"/>
          <p:nvPr/>
        </p:nvSpPr>
        <p:spPr>
          <a:xfrm>
            <a:off x="7550572" y="4558045"/>
            <a:ext cx="2436084" cy="789782"/>
          </a:xfrm>
          <a:prstGeom prst="rect">
            <a:avLst/>
          </a:prstGeom>
        </p:spPr>
        <p:txBody>
          <a:bodyPr lIns="0" tIns="0" rIns="0" bIns="0" rtlCol="0" anchor="t">
            <a:spAutoFit/>
          </a:bodyPr>
          <a:lstStyle/>
          <a:p>
            <a:pPr algn="ctr">
              <a:lnSpc>
                <a:spcPts val="6711"/>
              </a:lnSpc>
            </a:pPr>
            <a:r>
              <a:rPr lang="en-US" sz="3899" spc="57">
                <a:solidFill>
                  <a:srgbClr val="FFFFFF"/>
                </a:solidFill>
                <a:latin typeface="Tex Gyre Termes Bold"/>
              </a:rPr>
              <a:t>DỊCH VỤ</a:t>
            </a:r>
          </a:p>
        </p:txBody>
      </p:sp>
      <p:grpSp>
        <p:nvGrpSpPr>
          <p:cNvPr id="10" name="Group 10"/>
          <p:cNvGrpSpPr/>
          <p:nvPr/>
        </p:nvGrpSpPr>
        <p:grpSpPr>
          <a:xfrm>
            <a:off x="1350651" y="1971675"/>
            <a:ext cx="5179755" cy="2967718"/>
            <a:chOff x="0" y="0"/>
            <a:chExt cx="6906340" cy="3956957"/>
          </a:xfrm>
        </p:grpSpPr>
        <p:sp>
          <p:nvSpPr>
            <p:cNvPr id="11" name="Freeform 11"/>
            <p:cNvSpPr/>
            <p:nvPr/>
          </p:nvSpPr>
          <p:spPr>
            <a:xfrm>
              <a:off x="0" y="0"/>
              <a:ext cx="6906292" cy="3956939"/>
            </a:xfrm>
            <a:custGeom>
              <a:avLst/>
              <a:gdLst/>
              <a:ahLst/>
              <a:cxnLst/>
              <a:rect l="l" t="t" r="r" b="b"/>
              <a:pathLst>
                <a:path w="6906292" h="3956939">
                  <a:moveTo>
                    <a:pt x="0" y="0"/>
                  </a:moveTo>
                  <a:lnTo>
                    <a:pt x="6906292" y="0"/>
                  </a:lnTo>
                  <a:lnTo>
                    <a:pt x="6906292" y="3956939"/>
                  </a:lnTo>
                  <a:lnTo>
                    <a:pt x="0" y="3956939"/>
                  </a:lnTo>
                  <a:close/>
                </a:path>
              </a:pathLst>
            </a:custGeom>
            <a:solidFill>
              <a:srgbClr val="052896"/>
            </a:solidFill>
          </p:spPr>
        </p:sp>
      </p:grpSp>
      <p:sp>
        <p:nvSpPr>
          <p:cNvPr id="12" name="TextBox 12"/>
          <p:cNvSpPr txBox="1"/>
          <p:nvPr/>
        </p:nvSpPr>
        <p:spPr>
          <a:xfrm>
            <a:off x="1739729" y="2305401"/>
            <a:ext cx="4374047" cy="2031365"/>
          </a:xfrm>
          <a:prstGeom prst="rect">
            <a:avLst/>
          </a:prstGeom>
        </p:spPr>
        <p:txBody>
          <a:bodyPr lIns="0" tIns="0" rIns="0" bIns="0" rtlCol="0" anchor="t">
            <a:spAutoFit/>
          </a:bodyPr>
          <a:lstStyle/>
          <a:p>
            <a:pPr algn="ctr">
              <a:lnSpc>
                <a:spcPts val="4059"/>
              </a:lnSpc>
            </a:pPr>
            <a:r>
              <a:rPr lang="en-US" sz="2899" spc="57">
                <a:solidFill>
                  <a:srgbClr val="FFFFFF"/>
                </a:solidFill>
                <a:latin typeface="Tex Gyre Termes Bold"/>
              </a:rPr>
              <a:t>Tính vô hình</a:t>
            </a:r>
          </a:p>
          <a:p>
            <a:pPr algn="ctr">
              <a:lnSpc>
                <a:spcPts val="4059"/>
              </a:lnSpc>
            </a:pPr>
            <a:r>
              <a:rPr lang="en-US" sz="2899" spc="57">
                <a:solidFill>
                  <a:srgbClr val="FFFFFF"/>
                </a:solidFill>
                <a:latin typeface="Tex Gyre Termes"/>
              </a:rPr>
              <a:t>Dịch vụ không thể trông thấy, nếm thử, cảm nhận hoặc nghe trước khi mua.</a:t>
            </a:r>
          </a:p>
        </p:txBody>
      </p:sp>
      <p:sp>
        <p:nvSpPr>
          <p:cNvPr id="13" name="TextBox 13"/>
          <p:cNvSpPr txBox="1"/>
          <p:nvPr/>
        </p:nvSpPr>
        <p:spPr>
          <a:xfrm>
            <a:off x="6482536" y="9603717"/>
            <a:ext cx="6140797" cy="412100"/>
          </a:xfrm>
          <a:prstGeom prst="rect">
            <a:avLst/>
          </a:prstGeom>
        </p:spPr>
        <p:txBody>
          <a:bodyPr lIns="0" tIns="0" rIns="0" bIns="0" rtlCol="0" anchor="t">
            <a:spAutoFit/>
          </a:bodyPr>
          <a:lstStyle/>
          <a:p>
            <a:pPr algn="ctr">
              <a:lnSpc>
                <a:spcPts val="3190"/>
              </a:lnSpc>
            </a:pPr>
            <a:r>
              <a:rPr lang="en-US" sz="2900" dirty="0">
                <a:solidFill>
                  <a:srgbClr val="000000"/>
                </a:solidFill>
                <a:latin typeface="Tex Gyre Termes Bold"/>
              </a:rPr>
              <a:t>*</a:t>
            </a:r>
            <a:r>
              <a:rPr lang="en-US" sz="2900" dirty="0" err="1">
                <a:solidFill>
                  <a:srgbClr val="000000"/>
                </a:solidFill>
                <a:latin typeface="Tex Gyre Termes Bold"/>
              </a:rPr>
              <a:t>Hình</a:t>
            </a:r>
            <a:r>
              <a:rPr lang="en-US" sz="2900" dirty="0">
                <a:solidFill>
                  <a:srgbClr val="000000"/>
                </a:solidFill>
                <a:latin typeface="Tex Gyre Termes Bold"/>
              </a:rPr>
              <a:t> </a:t>
            </a:r>
            <a:r>
              <a:rPr lang="en-US" sz="2900" dirty="0" smtClean="0">
                <a:solidFill>
                  <a:srgbClr val="000000"/>
                </a:solidFill>
                <a:latin typeface="Tex Gyre Termes Bold"/>
              </a:rPr>
              <a:t>8.2: </a:t>
            </a:r>
            <a:r>
              <a:rPr lang="en-US" sz="2900" dirty="0" err="1">
                <a:solidFill>
                  <a:srgbClr val="000000"/>
                </a:solidFill>
                <a:latin typeface="Tex Gyre Termes Bold"/>
              </a:rPr>
              <a:t>Bốn</a:t>
            </a:r>
            <a:r>
              <a:rPr lang="en-US" sz="2900" dirty="0">
                <a:solidFill>
                  <a:srgbClr val="000000"/>
                </a:solidFill>
                <a:latin typeface="Tex Gyre Termes Bold"/>
              </a:rPr>
              <a:t> </a:t>
            </a:r>
            <a:r>
              <a:rPr lang="en-US" sz="2900" dirty="0" err="1">
                <a:solidFill>
                  <a:srgbClr val="000000"/>
                </a:solidFill>
                <a:latin typeface="Tex Gyre Termes Bold"/>
              </a:rPr>
              <a:t>đặc</a:t>
            </a:r>
            <a:r>
              <a:rPr lang="en-US" sz="2900" dirty="0">
                <a:solidFill>
                  <a:srgbClr val="000000"/>
                </a:solidFill>
                <a:latin typeface="Tex Gyre Termes Bold"/>
              </a:rPr>
              <a:t> </a:t>
            </a:r>
            <a:r>
              <a:rPr lang="en-US" sz="2900" dirty="0" err="1">
                <a:solidFill>
                  <a:srgbClr val="000000"/>
                </a:solidFill>
                <a:latin typeface="Tex Gyre Termes Bold"/>
              </a:rPr>
              <a:t>tính</a:t>
            </a:r>
            <a:r>
              <a:rPr lang="en-US" sz="2900" dirty="0">
                <a:solidFill>
                  <a:srgbClr val="000000"/>
                </a:solidFill>
                <a:latin typeface="Tex Gyre Termes Bold"/>
              </a:rPr>
              <a:t> </a:t>
            </a:r>
            <a:r>
              <a:rPr lang="en-US" sz="2900" dirty="0" err="1">
                <a:solidFill>
                  <a:srgbClr val="000000"/>
                </a:solidFill>
                <a:latin typeface="Tex Gyre Termes Bold"/>
              </a:rPr>
              <a:t>của</a:t>
            </a:r>
            <a:r>
              <a:rPr lang="en-US" sz="2900" dirty="0">
                <a:solidFill>
                  <a:srgbClr val="000000"/>
                </a:solidFill>
                <a:latin typeface="Tex Gyre Termes Bold"/>
              </a:rPr>
              <a:t> </a:t>
            </a:r>
            <a:r>
              <a:rPr lang="en-US" sz="2900" dirty="0" err="1">
                <a:solidFill>
                  <a:srgbClr val="000000"/>
                </a:solidFill>
                <a:latin typeface="Tex Gyre Termes Bold"/>
              </a:rPr>
              <a:t>dịch</a:t>
            </a:r>
            <a:r>
              <a:rPr lang="en-US" sz="2900" dirty="0">
                <a:solidFill>
                  <a:srgbClr val="000000"/>
                </a:solidFill>
                <a:latin typeface="Tex Gyre Termes Bold"/>
              </a:rPr>
              <a:t> </a:t>
            </a:r>
            <a:r>
              <a:rPr lang="en-US" sz="2900" dirty="0" err="1">
                <a:solidFill>
                  <a:srgbClr val="000000"/>
                </a:solidFill>
                <a:latin typeface="Tex Gyre Termes Bold"/>
              </a:rPr>
              <a:t>vụ</a:t>
            </a:r>
            <a:endParaRPr lang="en-US" sz="2900" dirty="0">
              <a:solidFill>
                <a:srgbClr val="000000"/>
              </a:solidFill>
              <a:latin typeface="Tex Gyre Termes Bold"/>
            </a:endParaRPr>
          </a:p>
        </p:txBody>
      </p:sp>
      <p:grpSp>
        <p:nvGrpSpPr>
          <p:cNvPr id="14" name="Group 14"/>
          <p:cNvGrpSpPr/>
          <p:nvPr/>
        </p:nvGrpSpPr>
        <p:grpSpPr>
          <a:xfrm>
            <a:off x="1350651" y="6065816"/>
            <a:ext cx="5152204" cy="3355938"/>
            <a:chOff x="0" y="0"/>
            <a:chExt cx="6869605" cy="4474584"/>
          </a:xfrm>
        </p:grpSpPr>
        <p:sp>
          <p:nvSpPr>
            <p:cNvPr id="15" name="Freeform 15"/>
            <p:cNvSpPr/>
            <p:nvPr/>
          </p:nvSpPr>
          <p:spPr>
            <a:xfrm>
              <a:off x="0" y="0"/>
              <a:ext cx="6869557" cy="4474591"/>
            </a:xfrm>
            <a:custGeom>
              <a:avLst/>
              <a:gdLst/>
              <a:ahLst/>
              <a:cxnLst/>
              <a:rect l="l" t="t" r="r" b="b"/>
              <a:pathLst>
                <a:path w="6869557" h="4474591">
                  <a:moveTo>
                    <a:pt x="0" y="0"/>
                  </a:moveTo>
                  <a:lnTo>
                    <a:pt x="6869557" y="0"/>
                  </a:lnTo>
                  <a:lnTo>
                    <a:pt x="6869557" y="4474591"/>
                  </a:lnTo>
                  <a:lnTo>
                    <a:pt x="0" y="4474591"/>
                  </a:lnTo>
                  <a:close/>
                </a:path>
              </a:pathLst>
            </a:custGeom>
            <a:solidFill>
              <a:srgbClr val="052896"/>
            </a:solidFill>
          </p:spPr>
        </p:sp>
      </p:grpSp>
      <p:sp>
        <p:nvSpPr>
          <p:cNvPr id="16" name="TextBox 16"/>
          <p:cNvSpPr txBox="1"/>
          <p:nvPr/>
        </p:nvSpPr>
        <p:spPr>
          <a:xfrm>
            <a:off x="1463890" y="6254515"/>
            <a:ext cx="4925727" cy="3060065"/>
          </a:xfrm>
          <a:prstGeom prst="rect">
            <a:avLst/>
          </a:prstGeom>
        </p:spPr>
        <p:txBody>
          <a:bodyPr lIns="0" tIns="0" rIns="0" bIns="0" rtlCol="0" anchor="t">
            <a:spAutoFit/>
          </a:bodyPr>
          <a:lstStyle/>
          <a:p>
            <a:pPr algn="ctr">
              <a:lnSpc>
                <a:spcPts val="4059"/>
              </a:lnSpc>
            </a:pPr>
            <a:r>
              <a:rPr lang="en-US" sz="2899" spc="57">
                <a:solidFill>
                  <a:srgbClr val="FFFFFF"/>
                </a:solidFill>
                <a:latin typeface="Tex Gyre Termes Bold"/>
              </a:rPr>
              <a:t>Tính đa dạng</a:t>
            </a:r>
          </a:p>
          <a:p>
            <a:pPr algn="ctr">
              <a:lnSpc>
                <a:spcPts val="4059"/>
              </a:lnSpc>
            </a:pPr>
            <a:r>
              <a:rPr lang="en-US" sz="2899" spc="57">
                <a:solidFill>
                  <a:srgbClr val="FFFFFF"/>
                </a:solidFill>
                <a:latin typeface="Tex Gyre Termes"/>
              </a:rPr>
              <a:t>Chất lượng của các dịch vụ có thể khác biệt rõ rệt tuỳ thuộc vào nhà cung cấp, thời điểm, địa điểm và phương thức cung cấp dịch vụ.</a:t>
            </a:r>
          </a:p>
        </p:txBody>
      </p:sp>
      <p:grpSp>
        <p:nvGrpSpPr>
          <p:cNvPr id="17" name="Group 17"/>
          <p:cNvGrpSpPr/>
          <p:nvPr/>
        </p:nvGrpSpPr>
        <p:grpSpPr>
          <a:xfrm>
            <a:off x="11032671" y="1971675"/>
            <a:ext cx="5106761" cy="2967718"/>
            <a:chOff x="0" y="0"/>
            <a:chExt cx="6809015" cy="3956957"/>
          </a:xfrm>
        </p:grpSpPr>
        <p:sp>
          <p:nvSpPr>
            <p:cNvPr id="18" name="Freeform 18"/>
            <p:cNvSpPr/>
            <p:nvPr/>
          </p:nvSpPr>
          <p:spPr>
            <a:xfrm>
              <a:off x="0" y="0"/>
              <a:ext cx="6808967" cy="3956939"/>
            </a:xfrm>
            <a:custGeom>
              <a:avLst/>
              <a:gdLst/>
              <a:ahLst/>
              <a:cxnLst/>
              <a:rect l="l" t="t" r="r" b="b"/>
              <a:pathLst>
                <a:path w="6808967" h="3956939">
                  <a:moveTo>
                    <a:pt x="0" y="0"/>
                  </a:moveTo>
                  <a:lnTo>
                    <a:pt x="6808967" y="0"/>
                  </a:lnTo>
                  <a:lnTo>
                    <a:pt x="6808967" y="3956939"/>
                  </a:lnTo>
                  <a:lnTo>
                    <a:pt x="0" y="3956939"/>
                  </a:lnTo>
                  <a:close/>
                </a:path>
              </a:pathLst>
            </a:custGeom>
            <a:solidFill>
              <a:srgbClr val="052896"/>
            </a:solidFill>
          </p:spPr>
        </p:sp>
      </p:grpSp>
      <p:sp>
        <p:nvSpPr>
          <p:cNvPr id="19" name="TextBox 19"/>
          <p:cNvSpPr txBox="1"/>
          <p:nvPr/>
        </p:nvSpPr>
        <p:spPr>
          <a:xfrm>
            <a:off x="11673706" y="2562576"/>
            <a:ext cx="3862161" cy="1517015"/>
          </a:xfrm>
          <a:prstGeom prst="rect">
            <a:avLst/>
          </a:prstGeom>
        </p:spPr>
        <p:txBody>
          <a:bodyPr lIns="0" tIns="0" rIns="0" bIns="0" rtlCol="0" anchor="t">
            <a:spAutoFit/>
          </a:bodyPr>
          <a:lstStyle/>
          <a:p>
            <a:pPr algn="ctr">
              <a:lnSpc>
                <a:spcPts val="4059"/>
              </a:lnSpc>
            </a:pPr>
            <a:r>
              <a:rPr lang="en-US" sz="2899" spc="57">
                <a:solidFill>
                  <a:srgbClr val="FFFFFF"/>
                </a:solidFill>
                <a:latin typeface="Tex Gyre Termes Bold"/>
              </a:rPr>
              <a:t>Tính không tách rời</a:t>
            </a:r>
          </a:p>
          <a:p>
            <a:pPr algn="ctr">
              <a:lnSpc>
                <a:spcPts val="4059"/>
              </a:lnSpc>
            </a:pPr>
            <a:r>
              <a:rPr lang="en-US" sz="2899" spc="57">
                <a:solidFill>
                  <a:srgbClr val="FFFFFF"/>
                </a:solidFill>
                <a:latin typeface="Tex Gyre Termes"/>
              </a:rPr>
              <a:t>Dịch vụ không thể tách rời khỏi nhà cung cấp.</a:t>
            </a:r>
          </a:p>
        </p:txBody>
      </p:sp>
      <p:grpSp>
        <p:nvGrpSpPr>
          <p:cNvPr id="20" name="Group 20"/>
          <p:cNvGrpSpPr/>
          <p:nvPr/>
        </p:nvGrpSpPr>
        <p:grpSpPr>
          <a:xfrm>
            <a:off x="11032671" y="6002791"/>
            <a:ext cx="5106761" cy="3418963"/>
            <a:chOff x="0" y="0"/>
            <a:chExt cx="5893463" cy="3945658"/>
          </a:xfrm>
        </p:grpSpPr>
        <p:sp>
          <p:nvSpPr>
            <p:cNvPr id="21" name="Freeform 21"/>
            <p:cNvSpPr/>
            <p:nvPr/>
          </p:nvSpPr>
          <p:spPr>
            <a:xfrm>
              <a:off x="0" y="0"/>
              <a:ext cx="5893422" cy="3945636"/>
            </a:xfrm>
            <a:custGeom>
              <a:avLst/>
              <a:gdLst/>
              <a:ahLst/>
              <a:cxnLst/>
              <a:rect l="l" t="t" r="r" b="b"/>
              <a:pathLst>
                <a:path w="5893422" h="3945636">
                  <a:moveTo>
                    <a:pt x="0" y="0"/>
                  </a:moveTo>
                  <a:lnTo>
                    <a:pt x="5893422" y="0"/>
                  </a:lnTo>
                  <a:lnTo>
                    <a:pt x="5893422" y="3945636"/>
                  </a:lnTo>
                  <a:lnTo>
                    <a:pt x="0" y="3945636"/>
                  </a:lnTo>
                  <a:close/>
                </a:path>
              </a:pathLst>
            </a:custGeom>
            <a:solidFill>
              <a:srgbClr val="052896"/>
            </a:solidFill>
          </p:spPr>
        </p:sp>
      </p:grpSp>
      <p:sp>
        <p:nvSpPr>
          <p:cNvPr id="22" name="TextBox 22"/>
          <p:cNvSpPr txBox="1"/>
          <p:nvPr/>
        </p:nvSpPr>
        <p:spPr>
          <a:xfrm>
            <a:off x="11434685" y="6929952"/>
            <a:ext cx="4340204" cy="1517015"/>
          </a:xfrm>
          <a:prstGeom prst="rect">
            <a:avLst/>
          </a:prstGeom>
        </p:spPr>
        <p:txBody>
          <a:bodyPr lIns="0" tIns="0" rIns="0" bIns="0" rtlCol="0" anchor="t">
            <a:spAutoFit/>
          </a:bodyPr>
          <a:lstStyle/>
          <a:p>
            <a:pPr algn="ctr">
              <a:lnSpc>
                <a:spcPts val="4059"/>
              </a:lnSpc>
            </a:pPr>
            <a:r>
              <a:rPr lang="en-US" sz="2899" spc="57">
                <a:solidFill>
                  <a:srgbClr val="FFFFFF"/>
                </a:solidFill>
                <a:latin typeface="Tex Gyre Termes Bold"/>
              </a:rPr>
              <a:t>Tính không lưu trữ được</a:t>
            </a:r>
          </a:p>
          <a:p>
            <a:pPr algn="ctr">
              <a:lnSpc>
                <a:spcPts val="4059"/>
              </a:lnSpc>
            </a:pPr>
            <a:r>
              <a:rPr lang="en-US" sz="2899" spc="57">
                <a:solidFill>
                  <a:srgbClr val="FFFFFF"/>
                </a:solidFill>
                <a:latin typeface="Tex Gyre Termes"/>
              </a:rPr>
              <a:t>Dịch vụ không thể lưu trữ để bán hay sử dụng sau.</a:t>
            </a:r>
          </a:p>
        </p:txBody>
      </p:sp>
      <p:sp>
        <p:nvSpPr>
          <p:cNvPr id="23" name="AutoShape 23"/>
          <p:cNvSpPr/>
          <p:nvPr/>
        </p:nvSpPr>
        <p:spPr>
          <a:xfrm>
            <a:off x="6530406" y="3325846"/>
            <a:ext cx="1288046" cy="817906"/>
          </a:xfrm>
          <a:prstGeom prst="line">
            <a:avLst/>
          </a:prstGeom>
          <a:ln w="38100" cap="flat">
            <a:solidFill>
              <a:srgbClr val="000000"/>
            </a:solidFill>
            <a:prstDash val="solid"/>
            <a:headEnd type="arrow" w="med" len="sm"/>
            <a:tailEnd type="arrow" w="med" len="sm"/>
          </a:ln>
        </p:spPr>
      </p:sp>
      <p:sp>
        <p:nvSpPr>
          <p:cNvPr id="24" name="AutoShape 24"/>
          <p:cNvSpPr/>
          <p:nvPr/>
        </p:nvSpPr>
        <p:spPr>
          <a:xfrm flipV="1">
            <a:off x="9603104" y="3356584"/>
            <a:ext cx="1430057" cy="770397"/>
          </a:xfrm>
          <a:prstGeom prst="line">
            <a:avLst/>
          </a:prstGeom>
          <a:ln w="38100" cap="flat">
            <a:solidFill>
              <a:srgbClr val="000000"/>
            </a:solidFill>
            <a:prstDash val="solid"/>
            <a:headEnd type="arrow" w="med" len="sm"/>
            <a:tailEnd type="arrow" w="med" len="sm"/>
          </a:ln>
        </p:spPr>
      </p:sp>
      <p:sp>
        <p:nvSpPr>
          <p:cNvPr id="25" name="AutoShape 25"/>
          <p:cNvSpPr/>
          <p:nvPr/>
        </p:nvSpPr>
        <p:spPr>
          <a:xfrm>
            <a:off x="9674110" y="5844316"/>
            <a:ext cx="1368086" cy="795262"/>
          </a:xfrm>
          <a:prstGeom prst="line">
            <a:avLst/>
          </a:prstGeom>
          <a:ln w="38100" cap="flat">
            <a:solidFill>
              <a:srgbClr val="000000"/>
            </a:solidFill>
            <a:prstDash val="solid"/>
            <a:headEnd type="arrow" w="med" len="sm"/>
            <a:tailEnd type="arrow" w="med" len="sm"/>
          </a:ln>
        </p:spPr>
      </p:sp>
      <p:sp>
        <p:nvSpPr>
          <p:cNvPr id="26" name="AutoShape 26"/>
          <p:cNvSpPr/>
          <p:nvPr/>
        </p:nvSpPr>
        <p:spPr>
          <a:xfrm flipV="1">
            <a:off x="6510729" y="6020138"/>
            <a:ext cx="1439047" cy="653256"/>
          </a:xfrm>
          <a:prstGeom prst="line">
            <a:avLst/>
          </a:prstGeom>
          <a:ln w="38100" cap="flat">
            <a:solidFill>
              <a:srgbClr val="000000"/>
            </a:solidFill>
            <a:prstDash val="solid"/>
            <a:headEnd type="arrow" w="med" len="sm"/>
            <a:tailEnd type="arrow" w="med" len="sm"/>
          </a:ln>
        </p:spPr>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09646" y="4681042"/>
            <a:ext cx="2676065" cy="7198717"/>
            <a:chOff x="0" y="0"/>
            <a:chExt cx="3568087" cy="9598289"/>
          </a:xfrm>
        </p:grpSpPr>
        <p:sp>
          <p:nvSpPr>
            <p:cNvPr id="3" name="Freeform 3"/>
            <p:cNvSpPr/>
            <p:nvPr/>
          </p:nvSpPr>
          <p:spPr>
            <a:xfrm>
              <a:off x="0" y="0"/>
              <a:ext cx="3568065" cy="9598279"/>
            </a:xfrm>
            <a:custGeom>
              <a:avLst/>
              <a:gdLst/>
              <a:ahLst/>
              <a:cxnLst/>
              <a:rect l="l" t="t" r="r" b="b"/>
              <a:pathLst>
                <a:path w="3568065" h="9598279">
                  <a:moveTo>
                    <a:pt x="3568065" y="9598279"/>
                  </a:moveTo>
                  <a:lnTo>
                    <a:pt x="0" y="9598279"/>
                  </a:lnTo>
                  <a:lnTo>
                    <a:pt x="0" y="0"/>
                  </a:lnTo>
                  <a:lnTo>
                    <a:pt x="3568065" y="9598279"/>
                  </a:lnTo>
                  <a:close/>
                </a:path>
              </a:pathLst>
            </a:custGeom>
            <a:solidFill>
              <a:srgbClr val="EA4B33"/>
            </a:solidFill>
          </p:spPr>
        </p:sp>
      </p:grpSp>
      <p:sp>
        <p:nvSpPr>
          <p:cNvPr id="4" name="TextBox 4"/>
          <p:cNvSpPr txBox="1"/>
          <p:nvPr/>
        </p:nvSpPr>
        <p:spPr>
          <a:xfrm>
            <a:off x="141069" y="666764"/>
            <a:ext cx="18146931" cy="723873"/>
          </a:xfrm>
          <a:prstGeom prst="rect">
            <a:avLst/>
          </a:prstGeom>
        </p:spPr>
        <p:txBody>
          <a:bodyPr lIns="0" tIns="0" rIns="0" bIns="0" rtlCol="0" anchor="t">
            <a:spAutoFit/>
          </a:bodyPr>
          <a:lstStyle/>
          <a:p>
            <a:pPr algn="ctr">
              <a:lnSpc>
                <a:spcPts val="5759"/>
              </a:lnSpc>
            </a:pPr>
            <a:r>
              <a:rPr lang="en-US" sz="4798">
                <a:solidFill>
                  <a:srgbClr val="191919"/>
                </a:solidFill>
                <a:latin typeface="Tex Gyre Termes Bold"/>
              </a:rPr>
              <a:t>CHIẾN LƯỢC MARKETING CHO DOANH NGHIỆP DỊCH VỤ</a:t>
            </a:r>
          </a:p>
        </p:txBody>
      </p:sp>
      <p:grpSp>
        <p:nvGrpSpPr>
          <p:cNvPr id="5" name="Group 5"/>
          <p:cNvGrpSpPr/>
          <p:nvPr/>
        </p:nvGrpSpPr>
        <p:grpSpPr>
          <a:xfrm>
            <a:off x="-1257826" y="8743180"/>
            <a:ext cx="5848490" cy="2644006"/>
            <a:chOff x="0" y="0"/>
            <a:chExt cx="7797987" cy="3525341"/>
          </a:xfrm>
        </p:grpSpPr>
        <p:sp>
          <p:nvSpPr>
            <p:cNvPr id="6" name="Freeform 6"/>
            <p:cNvSpPr/>
            <p:nvPr/>
          </p:nvSpPr>
          <p:spPr>
            <a:xfrm>
              <a:off x="0" y="0"/>
              <a:ext cx="7797927" cy="3525393"/>
            </a:xfrm>
            <a:custGeom>
              <a:avLst/>
              <a:gdLst/>
              <a:ahLst/>
              <a:cxnLst/>
              <a:rect l="l" t="t" r="r" b="b"/>
              <a:pathLst>
                <a:path w="7797927" h="3525393">
                  <a:moveTo>
                    <a:pt x="7797927" y="3525393"/>
                  </a:moveTo>
                  <a:lnTo>
                    <a:pt x="0" y="3525393"/>
                  </a:lnTo>
                  <a:lnTo>
                    <a:pt x="0" y="0"/>
                  </a:lnTo>
                  <a:lnTo>
                    <a:pt x="7797927" y="3525393"/>
                  </a:lnTo>
                  <a:close/>
                </a:path>
              </a:pathLst>
            </a:custGeom>
            <a:solidFill>
              <a:srgbClr val="052896"/>
            </a:solidFill>
          </p:spPr>
        </p:sp>
      </p:grpSp>
      <p:grpSp>
        <p:nvGrpSpPr>
          <p:cNvPr id="7" name="Group 7"/>
          <p:cNvGrpSpPr/>
          <p:nvPr/>
        </p:nvGrpSpPr>
        <p:grpSpPr>
          <a:xfrm>
            <a:off x="3416300" y="3568271"/>
            <a:ext cx="71119" cy="71119"/>
            <a:chOff x="0" y="0"/>
            <a:chExt cx="94825" cy="94825"/>
          </a:xfrm>
        </p:grpSpPr>
        <p:sp>
          <p:nvSpPr>
            <p:cNvPr id="8" name="Freeform 8"/>
            <p:cNvSpPr/>
            <p:nvPr/>
          </p:nvSpPr>
          <p:spPr>
            <a:xfrm>
              <a:off x="16891" y="16891"/>
              <a:ext cx="60960" cy="60960"/>
            </a:xfrm>
            <a:custGeom>
              <a:avLst/>
              <a:gdLst/>
              <a:ahLst/>
              <a:cxnLst/>
              <a:rect l="l" t="t" r="r" b="b"/>
              <a:pathLst>
                <a:path w="60960" h="60960">
                  <a:moveTo>
                    <a:pt x="0" y="10160"/>
                  </a:moveTo>
                  <a:cubicBezTo>
                    <a:pt x="0" y="4572"/>
                    <a:pt x="4572" y="0"/>
                    <a:pt x="10160" y="0"/>
                  </a:cubicBezTo>
                  <a:lnTo>
                    <a:pt x="50800" y="0"/>
                  </a:lnTo>
                  <a:cubicBezTo>
                    <a:pt x="56388" y="0"/>
                    <a:pt x="60960" y="4572"/>
                    <a:pt x="60960" y="10160"/>
                  </a:cubicBezTo>
                  <a:lnTo>
                    <a:pt x="60960" y="50800"/>
                  </a:lnTo>
                  <a:cubicBezTo>
                    <a:pt x="60960" y="56388"/>
                    <a:pt x="56388" y="60960"/>
                    <a:pt x="50800" y="60960"/>
                  </a:cubicBezTo>
                  <a:lnTo>
                    <a:pt x="10160" y="60960"/>
                  </a:lnTo>
                  <a:cubicBezTo>
                    <a:pt x="4572" y="60960"/>
                    <a:pt x="0" y="56388"/>
                    <a:pt x="0" y="50800"/>
                  </a:cubicBezTo>
                  <a:close/>
                </a:path>
              </a:pathLst>
            </a:custGeom>
            <a:solidFill>
              <a:srgbClr val="4F81BD"/>
            </a:solidFill>
          </p:spPr>
        </p:sp>
        <p:sp>
          <p:nvSpPr>
            <p:cNvPr id="9" name="Freeform 9"/>
            <p:cNvSpPr/>
            <p:nvPr/>
          </p:nvSpPr>
          <p:spPr>
            <a:xfrm>
              <a:off x="0" y="0"/>
              <a:ext cx="94869" cy="94869"/>
            </a:xfrm>
            <a:custGeom>
              <a:avLst/>
              <a:gdLst/>
              <a:ahLst/>
              <a:cxnLst/>
              <a:rect l="l" t="t" r="r" b="b"/>
              <a:pathLst>
                <a:path w="94869" h="94869">
                  <a:moveTo>
                    <a:pt x="0" y="27051"/>
                  </a:moveTo>
                  <a:cubicBezTo>
                    <a:pt x="0" y="12192"/>
                    <a:pt x="12192" y="0"/>
                    <a:pt x="27051" y="0"/>
                  </a:cubicBezTo>
                  <a:lnTo>
                    <a:pt x="27051" y="16891"/>
                  </a:lnTo>
                  <a:lnTo>
                    <a:pt x="27051" y="0"/>
                  </a:lnTo>
                  <a:lnTo>
                    <a:pt x="67691" y="0"/>
                  </a:lnTo>
                  <a:lnTo>
                    <a:pt x="67691" y="16891"/>
                  </a:lnTo>
                  <a:lnTo>
                    <a:pt x="67691" y="0"/>
                  </a:lnTo>
                  <a:cubicBezTo>
                    <a:pt x="82677" y="0"/>
                    <a:pt x="94869" y="12192"/>
                    <a:pt x="94869" y="27051"/>
                  </a:cubicBezTo>
                  <a:lnTo>
                    <a:pt x="77851" y="27051"/>
                  </a:lnTo>
                  <a:lnTo>
                    <a:pt x="94869" y="27051"/>
                  </a:lnTo>
                  <a:lnTo>
                    <a:pt x="94869" y="67691"/>
                  </a:lnTo>
                  <a:lnTo>
                    <a:pt x="77851" y="67691"/>
                  </a:lnTo>
                  <a:lnTo>
                    <a:pt x="94869" y="67691"/>
                  </a:lnTo>
                  <a:cubicBezTo>
                    <a:pt x="94869" y="82677"/>
                    <a:pt x="82677" y="94742"/>
                    <a:pt x="67818" y="94742"/>
                  </a:cubicBezTo>
                  <a:lnTo>
                    <a:pt x="67818" y="77851"/>
                  </a:lnTo>
                  <a:lnTo>
                    <a:pt x="67818" y="94869"/>
                  </a:lnTo>
                  <a:lnTo>
                    <a:pt x="27051" y="94869"/>
                  </a:lnTo>
                  <a:lnTo>
                    <a:pt x="27051" y="77851"/>
                  </a:lnTo>
                  <a:lnTo>
                    <a:pt x="27051" y="94869"/>
                  </a:lnTo>
                  <a:cubicBezTo>
                    <a:pt x="12192" y="94869"/>
                    <a:pt x="0" y="82677"/>
                    <a:pt x="0" y="67691"/>
                  </a:cubicBezTo>
                  <a:lnTo>
                    <a:pt x="16891" y="67691"/>
                  </a:lnTo>
                  <a:lnTo>
                    <a:pt x="0" y="67691"/>
                  </a:lnTo>
                  <a:lnTo>
                    <a:pt x="0" y="27051"/>
                  </a:lnTo>
                  <a:lnTo>
                    <a:pt x="16891" y="27051"/>
                  </a:lnTo>
                  <a:lnTo>
                    <a:pt x="0" y="27051"/>
                  </a:lnTo>
                  <a:moveTo>
                    <a:pt x="33909" y="27051"/>
                  </a:moveTo>
                  <a:lnTo>
                    <a:pt x="33909" y="67691"/>
                  </a:lnTo>
                  <a:cubicBezTo>
                    <a:pt x="33909" y="64008"/>
                    <a:pt x="30861" y="60960"/>
                    <a:pt x="27178" y="60960"/>
                  </a:cubicBezTo>
                  <a:lnTo>
                    <a:pt x="67818" y="60960"/>
                  </a:lnTo>
                  <a:cubicBezTo>
                    <a:pt x="64135" y="60960"/>
                    <a:pt x="61087" y="64008"/>
                    <a:pt x="61087" y="67691"/>
                  </a:cubicBezTo>
                  <a:lnTo>
                    <a:pt x="61087" y="27051"/>
                  </a:lnTo>
                  <a:cubicBezTo>
                    <a:pt x="61087" y="30734"/>
                    <a:pt x="64135" y="33782"/>
                    <a:pt x="67818" y="33782"/>
                  </a:cubicBezTo>
                  <a:lnTo>
                    <a:pt x="27051" y="33782"/>
                  </a:lnTo>
                  <a:cubicBezTo>
                    <a:pt x="30734" y="33782"/>
                    <a:pt x="33782" y="30734"/>
                    <a:pt x="33782" y="27051"/>
                  </a:cubicBezTo>
                  <a:close/>
                </a:path>
              </a:pathLst>
            </a:custGeom>
            <a:solidFill>
              <a:srgbClr val="385D8A"/>
            </a:solidFill>
          </p:spPr>
        </p:sp>
      </p:grpSp>
      <p:sp>
        <p:nvSpPr>
          <p:cNvPr id="10" name="TextBox 10"/>
          <p:cNvSpPr txBox="1"/>
          <p:nvPr/>
        </p:nvSpPr>
        <p:spPr>
          <a:xfrm>
            <a:off x="1028700" y="1885315"/>
            <a:ext cx="16169844" cy="1394460"/>
          </a:xfrm>
          <a:prstGeom prst="rect">
            <a:avLst/>
          </a:prstGeom>
        </p:spPr>
        <p:txBody>
          <a:bodyPr lIns="0" tIns="0" rIns="0" bIns="0" rtlCol="0" anchor="t">
            <a:spAutoFit/>
          </a:bodyPr>
          <a:lstStyle/>
          <a:p>
            <a:pPr algn="l">
              <a:lnSpc>
                <a:spcPts val="5760"/>
              </a:lnSpc>
            </a:pPr>
            <a:r>
              <a:rPr lang="en-US" sz="3200" spc="47">
                <a:solidFill>
                  <a:srgbClr val="000000"/>
                </a:solidFill>
                <a:latin typeface="Tex Gyre Termes Bold"/>
              </a:rPr>
              <a:t>Chuỗi lợi nhuận dịch vụ </a:t>
            </a:r>
            <a:r>
              <a:rPr lang="en-US" sz="3200" spc="47">
                <a:solidFill>
                  <a:srgbClr val="000000"/>
                </a:solidFill>
                <a:latin typeface="Tex Gyre Termes"/>
              </a:rPr>
              <a:t>là chuỗi kết nối giữa lợi nhuận của doanh nghiệp kinh doanh dịch vụ với nhân viên và sự thỏa mãn của khách hàng chuỗi này gồm 5 loại liên kết sau:</a:t>
            </a:r>
          </a:p>
        </p:txBody>
      </p:sp>
      <p:grpSp>
        <p:nvGrpSpPr>
          <p:cNvPr id="11" name="Group 11"/>
          <p:cNvGrpSpPr/>
          <p:nvPr/>
        </p:nvGrpSpPr>
        <p:grpSpPr>
          <a:xfrm>
            <a:off x="2362203" y="3556000"/>
            <a:ext cx="14249392" cy="6731000"/>
            <a:chOff x="0" y="0"/>
            <a:chExt cx="18999189" cy="8974667"/>
          </a:xfrm>
        </p:grpSpPr>
        <p:sp>
          <p:nvSpPr>
            <p:cNvPr id="12" name="Freeform 12"/>
            <p:cNvSpPr/>
            <p:nvPr/>
          </p:nvSpPr>
          <p:spPr>
            <a:xfrm>
              <a:off x="0" y="0"/>
              <a:ext cx="18999200" cy="8974709"/>
            </a:xfrm>
            <a:custGeom>
              <a:avLst/>
              <a:gdLst/>
              <a:ahLst/>
              <a:cxnLst/>
              <a:rect l="l" t="t" r="r" b="b"/>
              <a:pathLst>
                <a:path w="18999200" h="8974709">
                  <a:moveTo>
                    <a:pt x="0" y="2243709"/>
                  </a:moveTo>
                  <a:lnTo>
                    <a:pt x="14511910" y="2243709"/>
                  </a:lnTo>
                  <a:lnTo>
                    <a:pt x="14511910" y="0"/>
                  </a:lnTo>
                  <a:lnTo>
                    <a:pt x="18999200" y="4487291"/>
                  </a:lnTo>
                  <a:lnTo>
                    <a:pt x="14511910" y="8974709"/>
                  </a:lnTo>
                  <a:lnTo>
                    <a:pt x="14511910" y="6731000"/>
                  </a:lnTo>
                  <a:lnTo>
                    <a:pt x="0" y="6731000"/>
                  </a:lnTo>
                  <a:close/>
                </a:path>
              </a:pathLst>
            </a:custGeom>
            <a:solidFill>
              <a:srgbClr val="E8D0D0"/>
            </a:solidFill>
          </p:spPr>
        </p:sp>
      </p:grpSp>
      <p:grpSp>
        <p:nvGrpSpPr>
          <p:cNvPr id="13" name="Group 13"/>
          <p:cNvGrpSpPr/>
          <p:nvPr/>
        </p:nvGrpSpPr>
        <p:grpSpPr>
          <a:xfrm>
            <a:off x="2352219" y="5562600"/>
            <a:ext cx="2711938" cy="2717800"/>
            <a:chOff x="0" y="0"/>
            <a:chExt cx="3615917" cy="3623733"/>
          </a:xfrm>
        </p:grpSpPr>
        <p:sp>
          <p:nvSpPr>
            <p:cNvPr id="14" name="Freeform 14"/>
            <p:cNvSpPr/>
            <p:nvPr/>
          </p:nvSpPr>
          <p:spPr>
            <a:xfrm>
              <a:off x="16891" y="16891"/>
              <a:ext cx="3582162" cy="3589909"/>
            </a:xfrm>
            <a:custGeom>
              <a:avLst/>
              <a:gdLst/>
              <a:ahLst/>
              <a:cxnLst/>
              <a:rect l="l" t="t" r="r" b="b"/>
              <a:pathLst>
                <a:path w="3582162" h="3589909">
                  <a:moveTo>
                    <a:pt x="0" y="597027"/>
                  </a:moveTo>
                  <a:cubicBezTo>
                    <a:pt x="0" y="267335"/>
                    <a:pt x="267335" y="0"/>
                    <a:pt x="597027" y="0"/>
                  </a:cubicBezTo>
                  <a:lnTo>
                    <a:pt x="2985135" y="0"/>
                  </a:lnTo>
                  <a:cubicBezTo>
                    <a:pt x="3314827" y="0"/>
                    <a:pt x="3582162" y="267335"/>
                    <a:pt x="3582162" y="597027"/>
                  </a:cubicBezTo>
                  <a:lnTo>
                    <a:pt x="3582162" y="2992882"/>
                  </a:lnTo>
                  <a:cubicBezTo>
                    <a:pt x="3582162" y="3322574"/>
                    <a:pt x="3314827" y="3589909"/>
                    <a:pt x="2985135" y="3589909"/>
                  </a:cubicBezTo>
                  <a:lnTo>
                    <a:pt x="597027" y="3589909"/>
                  </a:lnTo>
                  <a:cubicBezTo>
                    <a:pt x="267335" y="3589909"/>
                    <a:pt x="0" y="3322574"/>
                    <a:pt x="0" y="2992882"/>
                  </a:cubicBezTo>
                  <a:close/>
                </a:path>
              </a:pathLst>
            </a:custGeom>
            <a:solidFill>
              <a:srgbClr val="C0504D"/>
            </a:solidFill>
          </p:spPr>
        </p:sp>
        <p:sp>
          <p:nvSpPr>
            <p:cNvPr id="15" name="Freeform 15"/>
            <p:cNvSpPr/>
            <p:nvPr/>
          </p:nvSpPr>
          <p:spPr>
            <a:xfrm>
              <a:off x="0" y="0"/>
              <a:ext cx="3615944" cy="3623691"/>
            </a:xfrm>
            <a:custGeom>
              <a:avLst/>
              <a:gdLst/>
              <a:ahLst/>
              <a:cxnLst/>
              <a:rect l="l" t="t" r="r" b="b"/>
              <a:pathLst>
                <a:path w="3615944" h="3623691">
                  <a:moveTo>
                    <a:pt x="0" y="613918"/>
                  </a:moveTo>
                  <a:cubicBezTo>
                    <a:pt x="0" y="274828"/>
                    <a:pt x="274828" y="0"/>
                    <a:pt x="613918" y="0"/>
                  </a:cubicBezTo>
                  <a:lnTo>
                    <a:pt x="3002026" y="0"/>
                  </a:lnTo>
                  <a:lnTo>
                    <a:pt x="3002026" y="16891"/>
                  </a:lnTo>
                  <a:lnTo>
                    <a:pt x="3002026" y="0"/>
                  </a:lnTo>
                  <a:cubicBezTo>
                    <a:pt x="3341116" y="0"/>
                    <a:pt x="3615944" y="274828"/>
                    <a:pt x="3615944" y="613918"/>
                  </a:cubicBezTo>
                  <a:lnTo>
                    <a:pt x="3599053" y="613918"/>
                  </a:lnTo>
                  <a:lnTo>
                    <a:pt x="3615944" y="613918"/>
                  </a:lnTo>
                  <a:lnTo>
                    <a:pt x="3615944" y="3009773"/>
                  </a:lnTo>
                  <a:lnTo>
                    <a:pt x="3599053" y="3009773"/>
                  </a:lnTo>
                  <a:lnTo>
                    <a:pt x="3615944" y="3009773"/>
                  </a:lnTo>
                  <a:cubicBezTo>
                    <a:pt x="3615944" y="3348863"/>
                    <a:pt x="3341116" y="3623691"/>
                    <a:pt x="3002026" y="3623691"/>
                  </a:cubicBezTo>
                  <a:lnTo>
                    <a:pt x="3002026" y="3606800"/>
                  </a:lnTo>
                  <a:lnTo>
                    <a:pt x="3002026" y="3623691"/>
                  </a:lnTo>
                  <a:lnTo>
                    <a:pt x="613918" y="3623691"/>
                  </a:lnTo>
                  <a:lnTo>
                    <a:pt x="613918" y="3606800"/>
                  </a:lnTo>
                  <a:lnTo>
                    <a:pt x="613918" y="3623691"/>
                  </a:lnTo>
                  <a:cubicBezTo>
                    <a:pt x="274828" y="3623691"/>
                    <a:pt x="0" y="3348863"/>
                    <a:pt x="0" y="3009773"/>
                  </a:cubicBezTo>
                  <a:lnTo>
                    <a:pt x="0" y="613918"/>
                  </a:lnTo>
                  <a:lnTo>
                    <a:pt x="16891" y="613918"/>
                  </a:lnTo>
                  <a:lnTo>
                    <a:pt x="0" y="613918"/>
                  </a:lnTo>
                  <a:moveTo>
                    <a:pt x="33909" y="613918"/>
                  </a:moveTo>
                  <a:lnTo>
                    <a:pt x="33909" y="3009773"/>
                  </a:lnTo>
                  <a:lnTo>
                    <a:pt x="16891" y="3009773"/>
                  </a:lnTo>
                  <a:lnTo>
                    <a:pt x="33909" y="3009773"/>
                  </a:lnTo>
                  <a:cubicBezTo>
                    <a:pt x="33909" y="3330194"/>
                    <a:pt x="293624" y="3589909"/>
                    <a:pt x="614045" y="3589909"/>
                  </a:cubicBezTo>
                  <a:lnTo>
                    <a:pt x="3002026" y="3589909"/>
                  </a:lnTo>
                  <a:cubicBezTo>
                    <a:pt x="3322447" y="3589909"/>
                    <a:pt x="3582162" y="3330194"/>
                    <a:pt x="3582162" y="3009773"/>
                  </a:cubicBezTo>
                  <a:lnTo>
                    <a:pt x="3582162" y="613918"/>
                  </a:lnTo>
                  <a:cubicBezTo>
                    <a:pt x="3582162" y="293497"/>
                    <a:pt x="3322447" y="33782"/>
                    <a:pt x="3002026" y="33782"/>
                  </a:cubicBezTo>
                  <a:lnTo>
                    <a:pt x="613918" y="33782"/>
                  </a:lnTo>
                  <a:lnTo>
                    <a:pt x="613918" y="16891"/>
                  </a:lnTo>
                  <a:lnTo>
                    <a:pt x="613918" y="33909"/>
                  </a:lnTo>
                  <a:cubicBezTo>
                    <a:pt x="293624" y="33909"/>
                    <a:pt x="33909" y="293624"/>
                    <a:pt x="33909" y="613918"/>
                  </a:cubicBezTo>
                  <a:close/>
                </a:path>
              </a:pathLst>
            </a:custGeom>
            <a:solidFill>
              <a:srgbClr val="FFFFFF"/>
            </a:solidFill>
          </p:spPr>
        </p:sp>
      </p:grpSp>
      <p:sp>
        <p:nvSpPr>
          <p:cNvPr id="16" name="TextBox 16"/>
          <p:cNvSpPr txBox="1"/>
          <p:nvPr/>
        </p:nvSpPr>
        <p:spPr>
          <a:xfrm>
            <a:off x="2605285" y="5844241"/>
            <a:ext cx="2205806" cy="1334643"/>
          </a:xfrm>
          <a:prstGeom prst="rect">
            <a:avLst/>
          </a:prstGeom>
        </p:spPr>
        <p:txBody>
          <a:bodyPr lIns="0" tIns="0" rIns="0" bIns="0" rtlCol="0" anchor="t">
            <a:spAutoFit/>
          </a:bodyPr>
          <a:lstStyle/>
          <a:p>
            <a:pPr algn="ctr">
              <a:lnSpc>
                <a:spcPts val="3456"/>
              </a:lnSpc>
            </a:pPr>
            <a:r>
              <a:rPr lang="en-US" sz="3200" spc="47">
                <a:solidFill>
                  <a:srgbClr val="FFFFFF"/>
                </a:solidFill>
                <a:latin typeface="Tex Gyre Termes"/>
              </a:rPr>
              <a:t>Chất lượng dịch vụ nội bộ</a:t>
            </a:r>
          </a:p>
        </p:txBody>
      </p:sp>
      <p:grpSp>
        <p:nvGrpSpPr>
          <p:cNvPr id="17" name="Group 17"/>
          <p:cNvGrpSpPr/>
          <p:nvPr/>
        </p:nvGrpSpPr>
        <p:grpSpPr>
          <a:xfrm>
            <a:off x="5241575" y="5562600"/>
            <a:ext cx="2711938" cy="2717800"/>
            <a:chOff x="0" y="0"/>
            <a:chExt cx="3615917" cy="3623733"/>
          </a:xfrm>
        </p:grpSpPr>
        <p:sp>
          <p:nvSpPr>
            <p:cNvPr id="18" name="Freeform 18"/>
            <p:cNvSpPr/>
            <p:nvPr/>
          </p:nvSpPr>
          <p:spPr>
            <a:xfrm>
              <a:off x="16891" y="16891"/>
              <a:ext cx="3582162" cy="3589909"/>
            </a:xfrm>
            <a:custGeom>
              <a:avLst/>
              <a:gdLst/>
              <a:ahLst/>
              <a:cxnLst/>
              <a:rect l="l" t="t" r="r" b="b"/>
              <a:pathLst>
                <a:path w="3582162" h="3589909">
                  <a:moveTo>
                    <a:pt x="0" y="597027"/>
                  </a:moveTo>
                  <a:cubicBezTo>
                    <a:pt x="0" y="267335"/>
                    <a:pt x="267335" y="0"/>
                    <a:pt x="597027" y="0"/>
                  </a:cubicBezTo>
                  <a:lnTo>
                    <a:pt x="2985135" y="0"/>
                  </a:lnTo>
                  <a:cubicBezTo>
                    <a:pt x="3314827" y="0"/>
                    <a:pt x="3582162" y="267335"/>
                    <a:pt x="3582162" y="597027"/>
                  </a:cubicBezTo>
                  <a:lnTo>
                    <a:pt x="3582162" y="2992882"/>
                  </a:lnTo>
                  <a:cubicBezTo>
                    <a:pt x="3582162" y="3322574"/>
                    <a:pt x="3314827" y="3589909"/>
                    <a:pt x="2985135" y="3589909"/>
                  </a:cubicBezTo>
                  <a:lnTo>
                    <a:pt x="597027" y="3589909"/>
                  </a:lnTo>
                  <a:cubicBezTo>
                    <a:pt x="267335" y="3589909"/>
                    <a:pt x="0" y="3322574"/>
                    <a:pt x="0" y="2992882"/>
                  </a:cubicBezTo>
                  <a:close/>
                </a:path>
              </a:pathLst>
            </a:custGeom>
            <a:solidFill>
              <a:srgbClr val="9BBB59"/>
            </a:solidFill>
          </p:spPr>
        </p:sp>
        <p:sp>
          <p:nvSpPr>
            <p:cNvPr id="19" name="Freeform 19"/>
            <p:cNvSpPr/>
            <p:nvPr/>
          </p:nvSpPr>
          <p:spPr>
            <a:xfrm>
              <a:off x="0" y="0"/>
              <a:ext cx="3615944" cy="3623691"/>
            </a:xfrm>
            <a:custGeom>
              <a:avLst/>
              <a:gdLst/>
              <a:ahLst/>
              <a:cxnLst/>
              <a:rect l="l" t="t" r="r" b="b"/>
              <a:pathLst>
                <a:path w="3615944" h="3623691">
                  <a:moveTo>
                    <a:pt x="0" y="613918"/>
                  </a:moveTo>
                  <a:cubicBezTo>
                    <a:pt x="0" y="274828"/>
                    <a:pt x="274828" y="0"/>
                    <a:pt x="613918" y="0"/>
                  </a:cubicBezTo>
                  <a:lnTo>
                    <a:pt x="3002026" y="0"/>
                  </a:lnTo>
                  <a:lnTo>
                    <a:pt x="3002026" y="16891"/>
                  </a:lnTo>
                  <a:lnTo>
                    <a:pt x="3002026" y="0"/>
                  </a:lnTo>
                  <a:cubicBezTo>
                    <a:pt x="3341116" y="0"/>
                    <a:pt x="3615944" y="274828"/>
                    <a:pt x="3615944" y="613918"/>
                  </a:cubicBezTo>
                  <a:lnTo>
                    <a:pt x="3599053" y="613918"/>
                  </a:lnTo>
                  <a:lnTo>
                    <a:pt x="3615944" y="613918"/>
                  </a:lnTo>
                  <a:lnTo>
                    <a:pt x="3615944" y="3009773"/>
                  </a:lnTo>
                  <a:lnTo>
                    <a:pt x="3599053" y="3009773"/>
                  </a:lnTo>
                  <a:lnTo>
                    <a:pt x="3615944" y="3009773"/>
                  </a:lnTo>
                  <a:cubicBezTo>
                    <a:pt x="3615944" y="3348863"/>
                    <a:pt x="3341116" y="3623691"/>
                    <a:pt x="3002026" y="3623691"/>
                  </a:cubicBezTo>
                  <a:lnTo>
                    <a:pt x="3002026" y="3606800"/>
                  </a:lnTo>
                  <a:lnTo>
                    <a:pt x="3002026" y="3623691"/>
                  </a:lnTo>
                  <a:lnTo>
                    <a:pt x="613918" y="3623691"/>
                  </a:lnTo>
                  <a:lnTo>
                    <a:pt x="613918" y="3606800"/>
                  </a:lnTo>
                  <a:lnTo>
                    <a:pt x="613918" y="3623691"/>
                  </a:lnTo>
                  <a:cubicBezTo>
                    <a:pt x="274828" y="3623691"/>
                    <a:pt x="0" y="3348863"/>
                    <a:pt x="0" y="3009773"/>
                  </a:cubicBezTo>
                  <a:lnTo>
                    <a:pt x="0" y="613918"/>
                  </a:lnTo>
                  <a:lnTo>
                    <a:pt x="16891" y="613918"/>
                  </a:lnTo>
                  <a:lnTo>
                    <a:pt x="0" y="613918"/>
                  </a:lnTo>
                  <a:moveTo>
                    <a:pt x="33909" y="613918"/>
                  </a:moveTo>
                  <a:lnTo>
                    <a:pt x="33909" y="3009773"/>
                  </a:lnTo>
                  <a:lnTo>
                    <a:pt x="16891" y="3009773"/>
                  </a:lnTo>
                  <a:lnTo>
                    <a:pt x="33909" y="3009773"/>
                  </a:lnTo>
                  <a:cubicBezTo>
                    <a:pt x="33909" y="3330194"/>
                    <a:pt x="293624" y="3589909"/>
                    <a:pt x="614045" y="3589909"/>
                  </a:cubicBezTo>
                  <a:lnTo>
                    <a:pt x="3002026" y="3589909"/>
                  </a:lnTo>
                  <a:cubicBezTo>
                    <a:pt x="3322447" y="3589909"/>
                    <a:pt x="3582162" y="3330194"/>
                    <a:pt x="3582162" y="3009773"/>
                  </a:cubicBezTo>
                  <a:lnTo>
                    <a:pt x="3582162" y="613918"/>
                  </a:lnTo>
                  <a:cubicBezTo>
                    <a:pt x="3582162" y="293497"/>
                    <a:pt x="3322447" y="33782"/>
                    <a:pt x="3002026" y="33782"/>
                  </a:cubicBezTo>
                  <a:lnTo>
                    <a:pt x="613918" y="33782"/>
                  </a:lnTo>
                  <a:lnTo>
                    <a:pt x="613918" y="16891"/>
                  </a:lnTo>
                  <a:lnTo>
                    <a:pt x="613918" y="33909"/>
                  </a:lnTo>
                  <a:cubicBezTo>
                    <a:pt x="293624" y="33909"/>
                    <a:pt x="33909" y="293624"/>
                    <a:pt x="33909" y="613918"/>
                  </a:cubicBezTo>
                  <a:close/>
                </a:path>
              </a:pathLst>
            </a:custGeom>
            <a:solidFill>
              <a:srgbClr val="FFFFFF"/>
            </a:solidFill>
          </p:spPr>
        </p:sp>
      </p:grpSp>
      <p:sp>
        <p:nvSpPr>
          <p:cNvPr id="20" name="TextBox 20"/>
          <p:cNvSpPr txBox="1"/>
          <p:nvPr/>
        </p:nvSpPr>
        <p:spPr>
          <a:xfrm>
            <a:off x="5494641" y="5844241"/>
            <a:ext cx="2205806" cy="1772793"/>
          </a:xfrm>
          <a:prstGeom prst="rect">
            <a:avLst/>
          </a:prstGeom>
        </p:spPr>
        <p:txBody>
          <a:bodyPr lIns="0" tIns="0" rIns="0" bIns="0" rtlCol="0" anchor="t">
            <a:spAutoFit/>
          </a:bodyPr>
          <a:lstStyle/>
          <a:p>
            <a:pPr algn="ctr">
              <a:lnSpc>
                <a:spcPts val="3456"/>
              </a:lnSpc>
            </a:pPr>
            <a:r>
              <a:rPr lang="en-US" sz="3200" spc="-127">
                <a:solidFill>
                  <a:srgbClr val="FFFFFF"/>
                </a:solidFill>
                <a:latin typeface="Tex Gyre Termes"/>
              </a:rPr>
              <a:t>Nhân viên dịch vụ hài lòng, làm việc hiệu quả</a:t>
            </a:r>
          </a:p>
        </p:txBody>
      </p:sp>
      <p:grpSp>
        <p:nvGrpSpPr>
          <p:cNvPr id="21" name="Group 21"/>
          <p:cNvGrpSpPr/>
          <p:nvPr/>
        </p:nvGrpSpPr>
        <p:grpSpPr>
          <a:xfrm>
            <a:off x="8130930" y="5562600"/>
            <a:ext cx="2711938" cy="2717800"/>
            <a:chOff x="0" y="0"/>
            <a:chExt cx="3615917" cy="3623733"/>
          </a:xfrm>
        </p:grpSpPr>
        <p:sp>
          <p:nvSpPr>
            <p:cNvPr id="22" name="Freeform 22"/>
            <p:cNvSpPr/>
            <p:nvPr/>
          </p:nvSpPr>
          <p:spPr>
            <a:xfrm>
              <a:off x="16891" y="16891"/>
              <a:ext cx="3582162" cy="3589909"/>
            </a:xfrm>
            <a:custGeom>
              <a:avLst/>
              <a:gdLst/>
              <a:ahLst/>
              <a:cxnLst/>
              <a:rect l="l" t="t" r="r" b="b"/>
              <a:pathLst>
                <a:path w="3582162" h="3589909">
                  <a:moveTo>
                    <a:pt x="0" y="597027"/>
                  </a:moveTo>
                  <a:cubicBezTo>
                    <a:pt x="0" y="267335"/>
                    <a:pt x="267335" y="0"/>
                    <a:pt x="597027" y="0"/>
                  </a:cubicBezTo>
                  <a:lnTo>
                    <a:pt x="2985135" y="0"/>
                  </a:lnTo>
                  <a:cubicBezTo>
                    <a:pt x="3314827" y="0"/>
                    <a:pt x="3582162" y="267335"/>
                    <a:pt x="3582162" y="597027"/>
                  </a:cubicBezTo>
                  <a:lnTo>
                    <a:pt x="3582162" y="2992882"/>
                  </a:lnTo>
                  <a:cubicBezTo>
                    <a:pt x="3582162" y="3322574"/>
                    <a:pt x="3314827" y="3589909"/>
                    <a:pt x="2985135" y="3589909"/>
                  </a:cubicBezTo>
                  <a:lnTo>
                    <a:pt x="597027" y="3589909"/>
                  </a:lnTo>
                  <a:cubicBezTo>
                    <a:pt x="267335" y="3589909"/>
                    <a:pt x="0" y="3322574"/>
                    <a:pt x="0" y="2992882"/>
                  </a:cubicBezTo>
                  <a:close/>
                </a:path>
              </a:pathLst>
            </a:custGeom>
            <a:solidFill>
              <a:srgbClr val="8064A2"/>
            </a:solidFill>
          </p:spPr>
        </p:sp>
        <p:sp>
          <p:nvSpPr>
            <p:cNvPr id="23" name="Freeform 23"/>
            <p:cNvSpPr/>
            <p:nvPr/>
          </p:nvSpPr>
          <p:spPr>
            <a:xfrm>
              <a:off x="0" y="0"/>
              <a:ext cx="3615944" cy="3623691"/>
            </a:xfrm>
            <a:custGeom>
              <a:avLst/>
              <a:gdLst/>
              <a:ahLst/>
              <a:cxnLst/>
              <a:rect l="l" t="t" r="r" b="b"/>
              <a:pathLst>
                <a:path w="3615944" h="3623691">
                  <a:moveTo>
                    <a:pt x="0" y="613918"/>
                  </a:moveTo>
                  <a:cubicBezTo>
                    <a:pt x="0" y="274828"/>
                    <a:pt x="274828" y="0"/>
                    <a:pt x="613918" y="0"/>
                  </a:cubicBezTo>
                  <a:lnTo>
                    <a:pt x="3002026" y="0"/>
                  </a:lnTo>
                  <a:lnTo>
                    <a:pt x="3002026" y="16891"/>
                  </a:lnTo>
                  <a:lnTo>
                    <a:pt x="3002026" y="0"/>
                  </a:lnTo>
                  <a:cubicBezTo>
                    <a:pt x="3341116" y="0"/>
                    <a:pt x="3615944" y="274828"/>
                    <a:pt x="3615944" y="613918"/>
                  </a:cubicBezTo>
                  <a:lnTo>
                    <a:pt x="3599053" y="613918"/>
                  </a:lnTo>
                  <a:lnTo>
                    <a:pt x="3615944" y="613918"/>
                  </a:lnTo>
                  <a:lnTo>
                    <a:pt x="3615944" y="3009773"/>
                  </a:lnTo>
                  <a:lnTo>
                    <a:pt x="3599053" y="3009773"/>
                  </a:lnTo>
                  <a:lnTo>
                    <a:pt x="3615944" y="3009773"/>
                  </a:lnTo>
                  <a:cubicBezTo>
                    <a:pt x="3615944" y="3348863"/>
                    <a:pt x="3341116" y="3623691"/>
                    <a:pt x="3002026" y="3623691"/>
                  </a:cubicBezTo>
                  <a:lnTo>
                    <a:pt x="3002026" y="3606800"/>
                  </a:lnTo>
                  <a:lnTo>
                    <a:pt x="3002026" y="3623691"/>
                  </a:lnTo>
                  <a:lnTo>
                    <a:pt x="613918" y="3623691"/>
                  </a:lnTo>
                  <a:lnTo>
                    <a:pt x="613918" y="3606800"/>
                  </a:lnTo>
                  <a:lnTo>
                    <a:pt x="613918" y="3623691"/>
                  </a:lnTo>
                  <a:cubicBezTo>
                    <a:pt x="274828" y="3623691"/>
                    <a:pt x="0" y="3348863"/>
                    <a:pt x="0" y="3009773"/>
                  </a:cubicBezTo>
                  <a:lnTo>
                    <a:pt x="0" y="613918"/>
                  </a:lnTo>
                  <a:lnTo>
                    <a:pt x="16891" y="613918"/>
                  </a:lnTo>
                  <a:lnTo>
                    <a:pt x="0" y="613918"/>
                  </a:lnTo>
                  <a:moveTo>
                    <a:pt x="33909" y="613918"/>
                  </a:moveTo>
                  <a:lnTo>
                    <a:pt x="33909" y="3009773"/>
                  </a:lnTo>
                  <a:lnTo>
                    <a:pt x="16891" y="3009773"/>
                  </a:lnTo>
                  <a:lnTo>
                    <a:pt x="33909" y="3009773"/>
                  </a:lnTo>
                  <a:cubicBezTo>
                    <a:pt x="33909" y="3330194"/>
                    <a:pt x="293624" y="3589909"/>
                    <a:pt x="614045" y="3589909"/>
                  </a:cubicBezTo>
                  <a:lnTo>
                    <a:pt x="3002026" y="3589909"/>
                  </a:lnTo>
                  <a:cubicBezTo>
                    <a:pt x="3322447" y="3589909"/>
                    <a:pt x="3582162" y="3330194"/>
                    <a:pt x="3582162" y="3009773"/>
                  </a:cubicBezTo>
                  <a:lnTo>
                    <a:pt x="3582162" y="613918"/>
                  </a:lnTo>
                  <a:cubicBezTo>
                    <a:pt x="3582162" y="293497"/>
                    <a:pt x="3322447" y="33782"/>
                    <a:pt x="3002026" y="33782"/>
                  </a:cubicBezTo>
                  <a:lnTo>
                    <a:pt x="613918" y="33782"/>
                  </a:lnTo>
                  <a:lnTo>
                    <a:pt x="613918" y="16891"/>
                  </a:lnTo>
                  <a:lnTo>
                    <a:pt x="613918" y="33909"/>
                  </a:lnTo>
                  <a:cubicBezTo>
                    <a:pt x="293624" y="33909"/>
                    <a:pt x="33909" y="293624"/>
                    <a:pt x="33909" y="613918"/>
                  </a:cubicBezTo>
                  <a:close/>
                </a:path>
              </a:pathLst>
            </a:custGeom>
            <a:solidFill>
              <a:srgbClr val="FFFFFF"/>
            </a:solidFill>
          </p:spPr>
        </p:sp>
      </p:grpSp>
      <p:sp>
        <p:nvSpPr>
          <p:cNvPr id="24" name="TextBox 24"/>
          <p:cNvSpPr txBox="1"/>
          <p:nvPr/>
        </p:nvSpPr>
        <p:spPr>
          <a:xfrm>
            <a:off x="8406407" y="6472643"/>
            <a:ext cx="2205806" cy="897682"/>
          </a:xfrm>
          <a:prstGeom prst="rect">
            <a:avLst/>
          </a:prstGeom>
        </p:spPr>
        <p:txBody>
          <a:bodyPr lIns="0" tIns="0" rIns="0" bIns="0" rtlCol="0" anchor="t">
            <a:spAutoFit/>
          </a:bodyPr>
          <a:lstStyle/>
          <a:p>
            <a:pPr algn="ctr">
              <a:lnSpc>
                <a:spcPts val="3456"/>
              </a:lnSpc>
            </a:pPr>
            <a:r>
              <a:rPr lang="en-US" sz="3200" spc="-127" dirty="0" err="1" smtClean="0">
                <a:solidFill>
                  <a:srgbClr val="FFFFFF"/>
                </a:solidFill>
                <a:latin typeface="Tex Gyre Termes"/>
              </a:rPr>
              <a:t>Gía</a:t>
            </a:r>
            <a:r>
              <a:rPr lang="en-US" sz="3200" spc="-127" dirty="0" smtClean="0">
                <a:solidFill>
                  <a:srgbClr val="FFFFFF"/>
                </a:solidFill>
                <a:latin typeface="Tex Gyre Termes"/>
              </a:rPr>
              <a:t> </a:t>
            </a:r>
            <a:r>
              <a:rPr lang="en-US" sz="3200" spc="-127" dirty="0" err="1" smtClean="0">
                <a:solidFill>
                  <a:srgbClr val="FFFFFF"/>
                </a:solidFill>
                <a:latin typeface="Tex Gyre Termes"/>
              </a:rPr>
              <a:t>trị</a:t>
            </a:r>
            <a:r>
              <a:rPr lang="en-US" sz="3200" spc="-127" dirty="0" smtClean="0">
                <a:solidFill>
                  <a:srgbClr val="FFFFFF"/>
                </a:solidFill>
                <a:latin typeface="Tex Gyre Termes"/>
              </a:rPr>
              <a:t> </a:t>
            </a:r>
            <a:r>
              <a:rPr lang="en-US" sz="3200" spc="-127" dirty="0" err="1" smtClean="0">
                <a:solidFill>
                  <a:srgbClr val="FFFFFF"/>
                </a:solidFill>
                <a:latin typeface="Tex Gyre Termes"/>
              </a:rPr>
              <a:t>Dịch</a:t>
            </a:r>
            <a:r>
              <a:rPr lang="en-US" sz="3200" spc="-127" dirty="0" smtClean="0">
                <a:solidFill>
                  <a:srgbClr val="FFFFFF"/>
                </a:solidFill>
                <a:latin typeface="Tex Gyre Termes"/>
              </a:rPr>
              <a:t> </a:t>
            </a:r>
            <a:r>
              <a:rPr lang="en-US" sz="3200" spc="-127" dirty="0" err="1" smtClean="0">
                <a:solidFill>
                  <a:srgbClr val="FFFFFF"/>
                </a:solidFill>
                <a:latin typeface="Tex Gyre Termes"/>
              </a:rPr>
              <a:t>vụ</a:t>
            </a:r>
            <a:r>
              <a:rPr lang="en-US" sz="3200" spc="-127" dirty="0" smtClean="0">
                <a:solidFill>
                  <a:srgbClr val="FFFFFF"/>
                </a:solidFill>
                <a:latin typeface="Tex Gyre Termes"/>
              </a:rPr>
              <a:t> Cao </a:t>
            </a:r>
            <a:r>
              <a:rPr lang="en-US" sz="3200" spc="-127" dirty="0" err="1" smtClean="0">
                <a:solidFill>
                  <a:srgbClr val="FFFFFF"/>
                </a:solidFill>
                <a:latin typeface="Tex Gyre Termes"/>
              </a:rPr>
              <a:t>hơn</a:t>
            </a:r>
            <a:endParaRPr lang="en-US" sz="3200" spc="-127" dirty="0">
              <a:solidFill>
                <a:srgbClr val="FFFFFF"/>
              </a:solidFill>
              <a:latin typeface="Tex Gyre Termes"/>
            </a:endParaRPr>
          </a:p>
        </p:txBody>
      </p:sp>
      <p:grpSp>
        <p:nvGrpSpPr>
          <p:cNvPr id="25" name="Group 25"/>
          <p:cNvGrpSpPr/>
          <p:nvPr/>
        </p:nvGrpSpPr>
        <p:grpSpPr>
          <a:xfrm>
            <a:off x="11020286" y="5562600"/>
            <a:ext cx="2711938" cy="2717800"/>
            <a:chOff x="0" y="0"/>
            <a:chExt cx="3615917" cy="3623733"/>
          </a:xfrm>
        </p:grpSpPr>
        <p:sp>
          <p:nvSpPr>
            <p:cNvPr id="26" name="Freeform 26"/>
            <p:cNvSpPr/>
            <p:nvPr/>
          </p:nvSpPr>
          <p:spPr>
            <a:xfrm>
              <a:off x="16891" y="16891"/>
              <a:ext cx="3582162" cy="3589909"/>
            </a:xfrm>
            <a:custGeom>
              <a:avLst/>
              <a:gdLst/>
              <a:ahLst/>
              <a:cxnLst/>
              <a:rect l="l" t="t" r="r" b="b"/>
              <a:pathLst>
                <a:path w="3582162" h="3589909">
                  <a:moveTo>
                    <a:pt x="0" y="597027"/>
                  </a:moveTo>
                  <a:cubicBezTo>
                    <a:pt x="0" y="267335"/>
                    <a:pt x="267335" y="0"/>
                    <a:pt x="597027" y="0"/>
                  </a:cubicBezTo>
                  <a:lnTo>
                    <a:pt x="2985135" y="0"/>
                  </a:lnTo>
                  <a:cubicBezTo>
                    <a:pt x="3314827" y="0"/>
                    <a:pt x="3582162" y="267335"/>
                    <a:pt x="3582162" y="597027"/>
                  </a:cubicBezTo>
                  <a:lnTo>
                    <a:pt x="3582162" y="2992882"/>
                  </a:lnTo>
                  <a:cubicBezTo>
                    <a:pt x="3582162" y="3322574"/>
                    <a:pt x="3314827" y="3589909"/>
                    <a:pt x="2985135" y="3589909"/>
                  </a:cubicBezTo>
                  <a:lnTo>
                    <a:pt x="597027" y="3589909"/>
                  </a:lnTo>
                  <a:cubicBezTo>
                    <a:pt x="267335" y="3589909"/>
                    <a:pt x="0" y="3322574"/>
                    <a:pt x="0" y="2992882"/>
                  </a:cubicBezTo>
                  <a:close/>
                </a:path>
              </a:pathLst>
            </a:custGeom>
            <a:solidFill>
              <a:srgbClr val="4BACC6"/>
            </a:solidFill>
          </p:spPr>
        </p:sp>
        <p:sp>
          <p:nvSpPr>
            <p:cNvPr id="27" name="Freeform 27"/>
            <p:cNvSpPr/>
            <p:nvPr/>
          </p:nvSpPr>
          <p:spPr>
            <a:xfrm>
              <a:off x="0" y="0"/>
              <a:ext cx="3615944" cy="3623691"/>
            </a:xfrm>
            <a:custGeom>
              <a:avLst/>
              <a:gdLst/>
              <a:ahLst/>
              <a:cxnLst/>
              <a:rect l="l" t="t" r="r" b="b"/>
              <a:pathLst>
                <a:path w="3615944" h="3623691">
                  <a:moveTo>
                    <a:pt x="0" y="613918"/>
                  </a:moveTo>
                  <a:cubicBezTo>
                    <a:pt x="0" y="274828"/>
                    <a:pt x="274828" y="0"/>
                    <a:pt x="613918" y="0"/>
                  </a:cubicBezTo>
                  <a:lnTo>
                    <a:pt x="3002026" y="0"/>
                  </a:lnTo>
                  <a:lnTo>
                    <a:pt x="3002026" y="16891"/>
                  </a:lnTo>
                  <a:lnTo>
                    <a:pt x="3002026" y="0"/>
                  </a:lnTo>
                  <a:cubicBezTo>
                    <a:pt x="3341116" y="0"/>
                    <a:pt x="3615944" y="274828"/>
                    <a:pt x="3615944" y="613918"/>
                  </a:cubicBezTo>
                  <a:lnTo>
                    <a:pt x="3599053" y="613918"/>
                  </a:lnTo>
                  <a:lnTo>
                    <a:pt x="3615944" y="613918"/>
                  </a:lnTo>
                  <a:lnTo>
                    <a:pt x="3615944" y="3009773"/>
                  </a:lnTo>
                  <a:lnTo>
                    <a:pt x="3599053" y="3009773"/>
                  </a:lnTo>
                  <a:lnTo>
                    <a:pt x="3615944" y="3009773"/>
                  </a:lnTo>
                  <a:cubicBezTo>
                    <a:pt x="3615944" y="3348863"/>
                    <a:pt x="3341116" y="3623691"/>
                    <a:pt x="3002026" y="3623691"/>
                  </a:cubicBezTo>
                  <a:lnTo>
                    <a:pt x="3002026" y="3606800"/>
                  </a:lnTo>
                  <a:lnTo>
                    <a:pt x="3002026" y="3623691"/>
                  </a:lnTo>
                  <a:lnTo>
                    <a:pt x="613918" y="3623691"/>
                  </a:lnTo>
                  <a:lnTo>
                    <a:pt x="613918" y="3606800"/>
                  </a:lnTo>
                  <a:lnTo>
                    <a:pt x="613918" y="3623691"/>
                  </a:lnTo>
                  <a:cubicBezTo>
                    <a:pt x="274828" y="3623691"/>
                    <a:pt x="0" y="3348863"/>
                    <a:pt x="0" y="3009773"/>
                  </a:cubicBezTo>
                  <a:lnTo>
                    <a:pt x="0" y="613918"/>
                  </a:lnTo>
                  <a:lnTo>
                    <a:pt x="16891" y="613918"/>
                  </a:lnTo>
                  <a:lnTo>
                    <a:pt x="0" y="613918"/>
                  </a:lnTo>
                  <a:moveTo>
                    <a:pt x="33909" y="613918"/>
                  </a:moveTo>
                  <a:lnTo>
                    <a:pt x="33909" y="3009773"/>
                  </a:lnTo>
                  <a:lnTo>
                    <a:pt x="16891" y="3009773"/>
                  </a:lnTo>
                  <a:lnTo>
                    <a:pt x="33909" y="3009773"/>
                  </a:lnTo>
                  <a:cubicBezTo>
                    <a:pt x="33909" y="3330194"/>
                    <a:pt x="293624" y="3589909"/>
                    <a:pt x="614045" y="3589909"/>
                  </a:cubicBezTo>
                  <a:lnTo>
                    <a:pt x="3002026" y="3589909"/>
                  </a:lnTo>
                  <a:cubicBezTo>
                    <a:pt x="3322447" y="3589909"/>
                    <a:pt x="3582162" y="3330194"/>
                    <a:pt x="3582162" y="3009773"/>
                  </a:cubicBezTo>
                  <a:lnTo>
                    <a:pt x="3582162" y="613918"/>
                  </a:lnTo>
                  <a:cubicBezTo>
                    <a:pt x="3582162" y="293497"/>
                    <a:pt x="3322447" y="33782"/>
                    <a:pt x="3002026" y="33782"/>
                  </a:cubicBezTo>
                  <a:lnTo>
                    <a:pt x="613918" y="33782"/>
                  </a:lnTo>
                  <a:lnTo>
                    <a:pt x="613918" y="16891"/>
                  </a:lnTo>
                  <a:lnTo>
                    <a:pt x="613918" y="33909"/>
                  </a:lnTo>
                  <a:cubicBezTo>
                    <a:pt x="293624" y="33909"/>
                    <a:pt x="33909" y="293624"/>
                    <a:pt x="33909" y="613918"/>
                  </a:cubicBezTo>
                  <a:close/>
                </a:path>
              </a:pathLst>
            </a:custGeom>
            <a:solidFill>
              <a:srgbClr val="FFFFFF"/>
            </a:solidFill>
          </p:spPr>
        </p:sp>
      </p:grpSp>
      <p:sp>
        <p:nvSpPr>
          <p:cNvPr id="28" name="TextBox 28"/>
          <p:cNvSpPr txBox="1"/>
          <p:nvPr/>
        </p:nvSpPr>
        <p:spPr>
          <a:xfrm>
            <a:off x="11273352" y="5844241"/>
            <a:ext cx="2205806" cy="1334643"/>
          </a:xfrm>
          <a:prstGeom prst="rect">
            <a:avLst/>
          </a:prstGeom>
        </p:spPr>
        <p:txBody>
          <a:bodyPr lIns="0" tIns="0" rIns="0" bIns="0" rtlCol="0" anchor="t">
            <a:spAutoFit/>
          </a:bodyPr>
          <a:lstStyle/>
          <a:p>
            <a:pPr algn="ctr">
              <a:lnSpc>
                <a:spcPts val="3456"/>
              </a:lnSpc>
            </a:pPr>
            <a:r>
              <a:rPr lang="en-US" sz="3200" spc="-127">
                <a:solidFill>
                  <a:srgbClr val="FFFFFF"/>
                </a:solidFill>
                <a:latin typeface="Tex Gyre Termes"/>
              </a:rPr>
              <a:t>Khách hàng hài lòng và trung thành</a:t>
            </a:r>
          </a:p>
        </p:txBody>
      </p:sp>
      <p:grpSp>
        <p:nvGrpSpPr>
          <p:cNvPr id="29" name="Group 29"/>
          <p:cNvGrpSpPr/>
          <p:nvPr/>
        </p:nvGrpSpPr>
        <p:grpSpPr>
          <a:xfrm>
            <a:off x="13909641" y="5562600"/>
            <a:ext cx="2711938" cy="2717800"/>
            <a:chOff x="0" y="0"/>
            <a:chExt cx="3615917" cy="3623733"/>
          </a:xfrm>
        </p:grpSpPr>
        <p:sp>
          <p:nvSpPr>
            <p:cNvPr id="30" name="Freeform 30"/>
            <p:cNvSpPr/>
            <p:nvPr/>
          </p:nvSpPr>
          <p:spPr>
            <a:xfrm>
              <a:off x="16891" y="16891"/>
              <a:ext cx="3582162" cy="3589909"/>
            </a:xfrm>
            <a:custGeom>
              <a:avLst/>
              <a:gdLst/>
              <a:ahLst/>
              <a:cxnLst/>
              <a:rect l="l" t="t" r="r" b="b"/>
              <a:pathLst>
                <a:path w="3582162" h="3589909">
                  <a:moveTo>
                    <a:pt x="0" y="597027"/>
                  </a:moveTo>
                  <a:cubicBezTo>
                    <a:pt x="0" y="267335"/>
                    <a:pt x="267335" y="0"/>
                    <a:pt x="597027" y="0"/>
                  </a:cubicBezTo>
                  <a:lnTo>
                    <a:pt x="2985135" y="0"/>
                  </a:lnTo>
                  <a:cubicBezTo>
                    <a:pt x="3314827" y="0"/>
                    <a:pt x="3582162" y="267335"/>
                    <a:pt x="3582162" y="597027"/>
                  </a:cubicBezTo>
                  <a:lnTo>
                    <a:pt x="3582162" y="2992882"/>
                  </a:lnTo>
                  <a:cubicBezTo>
                    <a:pt x="3582162" y="3322574"/>
                    <a:pt x="3314827" y="3589909"/>
                    <a:pt x="2985135" y="3589909"/>
                  </a:cubicBezTo>
                  <a:lnTo>
                    <a:pt x="597027" y="3589909"/>
                  </a:lnTo>
                  <a:cubicBezTo>
                    <a:pt x="267335" y="3589909"/>
                    <a:pt x="0" y="3322574"/>
                    <a:pt x="0" y="2992882"/>
                  </a:cubicBezTo>
                  <a:close/>
                </a:path>
              </a:pathLst>
            </a:custGeom>
            <a:solidFill>
              <a:srgbClr val="F79646"/>
            </a:solidFill>
          </p:spPr>
        </p:sp>
        <p:sp>
          <p:nvSpPr>
            <p:cNvPr id="31" name="Freeform 31"/>
            <p:cNvSpPr/>
            <p:nvPr/>
          </p:nvSpPr>
          <p:spPr>
            <a:xfrm>
              <a:off x="0" y="0"/>
              <a:ext cx="3615944" cy="3623691"/>
            </a:xfrm>
            <a:custGeom>
              <a:avLst/>
              <a:gdLst/>
              <a:ahLst/>
              <a:cxnLst/>
              <a:rect l="l" t="t" r="r" b="b"/>
              <a:pathLst>
                <a:path w="3615944" h="3623691">
                  <a:moveTo>
                    <a:pt x="0" y="613918"/>
                  </a:moveTo>
                  <a:cubicBezTo>
                    <a:pt x="0" y="274828"/>
                    <a:pt x="274828" y="0"/>
                    <a:pt x="613918" y="0"/>
                  </a:cubicBezTo>
                  <a:lnTo>
                    <a:pt x="3002026" y="0"/>
                  </a:lnTo>
                  <a:lnTo>
                    <a:pt x="3002026" y="16891"/>
                  </a:lnTo>
                  <a:lnTo>
                    <a:pt x="3002026" y="0"/>
                  </a:lnTo>
                  <a:cubicBezTo>
                    <a:pt x="3341116" y="0"/>
                    <a:pt x="3615944" y="274828"/>
                    <a:pt x="3615944" y="613918"/>
                  </a:cubicBezTo>
                  <a:lnTo>
                    <a:pt x="3599053" y="613918"/>
                  </a:lnTo>
                  <a:lnTo>
                    <a:pt x="3615944" y="613918"/>
                  </a:lnTo>
                  <a:lnTo>
                    <a:pt x="3615944" y="3009773"/>
                  </a:lnTo>
                  <a:lnTo>
                    <a:pt x="3599053" y="3009773"/>
                  </a:lnTo>
                  <a:lnTo>
                    <a:pt x="3615944" y="3009773"/>
                  </a:lnTo>
                  <a:cubicBezTo>
                    <a:pt x="3615944" y="3348863"/>
                    <a:pt x="3341116" y="3623691"/>
                    <a:pt x="3002026" y="3623691"/>
                  </a:cubicBezTo>
                  <a:lnTo>
                    <a:pt x="3002026" y="3606800"/>
                  </a:lnTo>
                  <a:lnTo>
                    <a:pt x="3002026" y="3623691"/>
                  </a:lnTo>
                  <a:lnTo>
                    <a:pt x="613918" y="3623691"/>
                  </a:lnTo>
                  <a:lnTo>
                    <a:pt x="613918" y="3606800"/>
                  </a:lnTo>
                  <a:lnTo>
                    <a:pt x="613918" y="3623691"/>
                  </a:lnTo>
                  <a:cubicBezTo>
                    <a:pt x="274828" y="3623691"/>
                    <a:pt x="0" y="3348863"/>
                    <a:pt x="0" y="3009773"/>
                  </a:cubicBezTo>
                  <a:lnTo>
                    <a:pt x="0" y="613918"/>
                  </a:lnTo>
                  <a:lnTo>
                    <a:pt x="16891" y="613918"/>
                  </a:lnTo>
                  <a:lnTo>
                    <a:pt x="0" y="613918"/>
                  </a:lnTo>
                  <a:moveTo>
                    <a:pt x="33909" y="613918"/>
                  </a:moveTo>
                  <a:lnTo>
                    <a:pt x="33909" y="3009773"/>
                  </a:lnTo>
                  <a:lnTo>
                    <a:pt x="16891" y="3009773"/>
                  </a:lnTo>
                  <a:lnTo>
                    <a:pt x="33909" y="3009773"/>
                  </a:lnTo>
                  <a:cubicBezTo>
                    <a:pt x="33909" y="3330194"/>
                    <a:pt x="293624" y="3589909"/>
                    <a:pt x="614045" y="3589909"/>
                  </a:cubicBezTo>
                  <a:lnTo>
                    <a:pt x="3002026" y="3589909"/>
                  </a:lnTo>
                  <a:cubicBezTo>
                    <a:pt x="3322447" y="3589909"/>
                    <a:pt x="3582162" y="3330194"/>
                    <a:pt x="3582162" y="3009773"/>
                  </a:cubicBezTo>
                  <a:lnTo>
                    <a:pt x="3582162" y="613918"/>
                  </a:lnTo>
                  <a:cubicBezTo>
                    <a:pt x="3582162" y="293497"/>
                    <a:pt x="3322447" y="33782"/>
                    <a:pt x="3002026" y="33782"/>
                  </a:cubicBezTo>
                  <a:lnTo>
                    <a:pt x="613918" y="33782"/>
                  </a:lnTo>
                  <a:lnTo>
                    <a:pt x="613918" y="16891"/>
                  </a:lnTo>
                  <a:lnTo>
                    <a:pt x="613918" y="33909"/>
                  </a:lnTo>
                  <a:cubicBezTo>
                    <a:pt x="293624" y="33909"/>
                    <a:pt x="33909" y="293624"/>
                    <a:pt x="33909" y="613918"/>
                  </a:cubicBezTo>
                  <a:close/>
                </a:path>
              </a:pathLst>
            </a:custGeom>
            <a:solidFill>
              <a:srgbClr val="FFFFFF"/>
            </a:solidFill>
          </p:spPr>
        </p:sp>
      </p:grpSp>
      <p:sp>
        <p:nvSpPr>
          <p:cNvPr id="32" name="TextBox 32"/>
          <p:cNvSpPr txBox="1"/>
          <p:nvPr/>
        </p:nvSpPr>
        <p:spPr>
          <a:xfrm>
            <a:off x="14162707" y="5844241"/>
            <a:ext cx="2205806" cy="1334643"/>
          </a:xfrm>
          <a:prstGeom prst="rect">
            <a:avLst/>
          </a:prstGeom>
        </p:spPr>
        <p:txBody>
          <a:bodyPr lIns="0" tIns="0" rIns="0" bIns="0" rtlCol="0" anchor="t">
            <a:spAutoFit/>
          </a:bodyPr>
          <a:lstStyle/>
          <a:p>
            <a:pPr algn="ctr">
              <a:lnSpc>
                <a:spcPts val="3456"/>
              </a:lnSpc>
            </a:pPr>
            <a:r>
              <a:rPr lang="en-US" sz="3200" spc="-127">
                <a:solidFill>
                  <a:srgbClr val="FFFFFF"/>
                </a:solidFill>
                <a:latin typeface="Tex Gyre Termes"/>
              </a:rPr>
              <a:t>Lợi nhuận và tăng trưởng dịch vụ tốt</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3178965" y="824274"/>
            <a:ext cx="14523679" cy="1360297"/>
          </a:xfrm>
          <a:prstGeom prst="rect">
            <a:avLst/>
          </a:prstGeom>
        </p:spPr>
        <p:txBody>
          <a:bodyPr lIns="0" tIns="0" rIns="0" bIns="0" rtlCol="0" anchor="t">
            <a:spAutoFit/>
          </a:bodyPr>
          <a:lstStyle/>
          <a:p>
            <a:pPr algn="ctr">
              <a:lnSpc>
                <a:spcPts val="5398"/>
              </a:lnSpc>
            </a:pPr>
            <a:r>
              <a:rPr lang="en-US" sz="4400" dirty="0">
                <a:solidFill>
                  <a:srgbClr val="191919"/>
                </a:solidFill>
                <a:latin typeface="Tex Gyre Termes Bold"/>
              </a:rPr>
              <a:t>CHIẾN LƯỢC MARKETING CHO DOANH NGHIỆP DỊCH VỤ</a:t>
            </a:r>
          </a:p>
        </p:txBody>
      </p:sp>
      <p:grpSp>
        <p:nvGrpSpPr>
          <p:cNvPr id="3" name="Group 3"/>
          <p:cNvGrpSpPr/>
          <p:nvPr/>
        </p:nvGrpSpPr>
        <p:grpSpPr>
          <a:xfrm>
            <a:off x="5245717" y="3252963"/>
            <a:ext cx="6014200" cy="3551374"/>
            <a:chOff x="0" y="0"/>
            <a:chExt cx="8018934" cy="4735166"/>
          </a:xfrm>
        </p:grpSpPr>
        <p:sp>
          <p:nvSpPr>
            <p:cNvPr id="4" name="Freeform 4"/>
            <p:cNvSpPr/>
            <p:nvPr/>
          </p:nvSpPr>
          <p:spPr>
            <a:xfrm>
              <a:off x="12700" y="12700"/>
              <a:ext cx="7868031" cy="4546219"/>
            </a:xfrm>
            <a:custGeom>
              <a:avLst/>
              <a:gdLst/>
              <a:ahLst/>
              <a:cxnLst/>
              <a:rect l="l" t="t" r="r" b="b"/>
              <a:pathLst>
                <a:path w="7868031" h="4546219">
                  <a:moveTo>
                    <a:pt x="3934079" y="0"/>
                  </a:moveTo>
                  <a:lnTo>
                    <a:pt x="7868031" y="4546219"/>
                  </a:lnTo>
                  <a:lnTo>
                    <a:pt x="0" y="4546219"/>
                  </a:lnTo>
                  <a:lnTo>
                    <a:pt x="3934079" y="0"/>
                  </a:lnTo>
                  <a:close/>
                </a:path>
              </a:pathLst>
            </a:custGeom>
            <a:solidFill>
              <a:srgbClr val="FFFFFF"/>
            </a:solidFill>
          </p:spPr>
        </p:sp>
        <p:sp>
          <p:nvSpPr>
            <p:cNvPr id="5" name="Freeform 5"/>
            <p:cNvSpPr/>
            <p:nvPr/>
          </p:nvSpPr>
          <p:spPr>
            <a:xfrm>
              <a:off x="-889" y="0"/>
              <a:ext cx="7895336" cy="4571619"/>
            </a:xfrm>
            <a:custGeom>
              <a:avLst/>
              <a:gdLst/>
              <a:ahLst/>
              <a:cxnLst/>
              <a:rect l="l" t="t" r="r" b="b"/>
              <a:pathLst>
                <a:path w="7895336" h="4571619">
                  <a:moveTo>
                    <a:pt x="3957193" y="4445"/>
                  </a:moveTo>
                  <a:lnTo>
                    <a:pt x="7891272" y="4550664"/>
                  </a:lnTo>
                  <a:cubicBezTo>
                    <a:pt x="7894574" y="4554474"/>
                    <a:pt x="7895336" y="4559681"/>
                    <a:pt x="7893177" y="4564253"/>
                  </a:cubicBezTo>
                  <a:cubicBezTo>
                    <a:pt x="7891017" y="4568825"/>
                    <a:pt x="7886573" y="4571619"/>
                    <a:pt x="7881620" y="4571619"/>
                  </a:cubicBezTo>
                  <a:lnTo>
                    <a:pt x="13589" y="4571619"/>
                  </a:lnTo>
                  <a:cubicBezTo>
                    <a:pt x="8636" y="4571619"/>
                    <a:pt x="4064" y="4568698"/>
                    <a:pt x="2032" y="4564253"/>
                  </a:cubicBezTo>
                  <a:cubicBezTo>
                    <a:pt x="0" y="4559808"/>
                    <a:pt x="762" y="4554474"/>
                    <a:pt x="3937" y="4550664"/>
                  </a:cubicBezTo>
                  <a:lnTo>
                    <a:pt x="3938016" y="4445"/>
                  </a:lnTo>
                  <a:cubicBezTo>
                    <a:pt x="3940429" y="1651"/>
                    <a:pt x="3943985" y="0"/>
                    <a:pt x="3947668" y="0"/>
                  </a:cubicBezTo>
                  <a:cubicBezTo>
                    <a:pt x="3951351" y="0"/>
                    <a:pt x="3954907" y="1651"/>
                    <a:pt x="3957320" y="4445"/>
                  </a:cubicBezTo>
                  <a:moveTo>
                    <a:pt x="3938143" y="21082"/>
                  </a:moveTo>
                  <a:lnTo>
                    <a:pt x="3947795" y="12827"/>
                  </a:lnTo>
                  <a:lnTo>
                    <a:pt x="3957447" y="21082"/>
                  </a:lnTo>
                  <a:lnTo>
                    <a:pt x="23241" y="4567301"/>
                  </a:lnTo>
                  <a:lnTo>
                    <a:pt x="13589" y="4558919"/>
                  </a:lnTo>
                  <a:lnTo>
                    <a:pt x="13589" y="4546219"/>
                  </a:lnTo>
                  <a:lnTo>
                    <a:pt x="7881620" y="4546219"/>
                  </a:lnTo>
                  <a:lnTo>
                    <a:pt x="7881620" y="4558919"/>
                  </a:lnTo>
                  <a:lnTo>
                    <a:pt x="7871968" y="4567174"/>
                  </a:lnTo>
                  <a:lnTo>
                    <a:pt x="3938016" y="20955"/>
                  </a:lnTo>
                  <a:close/>
                </a:path>
              </a:pathLst>
            </a:custGeom>
            <a:solidFill>
              <a:srgbClr val="000000"/>
            </a:solidFill>
          </p:spPr>
        </p:sp>
      </p:grpSp>
      <p:sp>
        <p:nvSpPr>
          <p:cNvPr id="6" name="TextBox 6"/>
          <p:cNvSpPr txBox="1"/>
          <p:nvPr/>
        </p:nvSpPr>
        <p:spPr>
          <a:xfrm>
            <a:off x="4736101" y="9192830"/>
            <a:ext cx="7001293" cy="398780"/>
          </a:xfrm>
          <a:prstGeom prst="rect">
            <a:avLst/>
          </a:prstGeom>
        </p:spPr>
        <p:txBody>
          <a:bodyPr lIns="0" tIns="0" rIns="0" bIns="0" rtlCol="0" anchor="t">
            <a:spAutoFit/>
          </a:bodyPr>
          <a:lstStyle/>
          <a:p>
            <a:pPr algn="ctr">
              <a:lnSpc>
                <a:spcPts val="3190"/>
              </a:lnSpc>
            </a:pPr>
            <a:r>
              <a:rPr lang="en-US" sz="2900">
                <a:solidFill>
                  <a:srgbClr val="000000"/>
                </a:solidFill>
                <a:latin typeface="Tex Gyre Termes Bold"/>
              </a:rPr>
              <a:t>*Hình 8.3: Ba dạng marketing dịch vụ</a:t>
            </a:r>
          </a:p>
        </p:txBody>
      </p:sp>
      <p:sp>
        <p:nvSpPr>
          <p:cNvPr id="7" name="TextBox 7"/>
          <p:cNvSpPr txBox="1"/>
          <p:nvPr/>
        </p:nvSpPr>
        <p:spPr>
          <a:xfrm>
            <a:off x="7212545" y="2203007"/>
            <a:ext cx="2080543" cy="450342"/>
          </a:xfrm>
          <a:prstGeom prst="rect">
            <a:avLst/>
          </a:prstGeom>
        </p:spPr>
        <p:txBody>
          <a:bodyPr lIns="0" tIns="0" rIns="0" bIns="0" rtlCol="0" anchor="t">
            <a:spAutoFit/>
          </a:bodyPr>
          <a:lstStyle/>
          <a:p>
            <a:pPr algn="ctr">
              <a:lnSpc>
                <a:spcPts val="3639"/>
              </a:lnSpc>
            </a:pPr>
            <a:r>
              <a:rPr lang="en-US" sz="2799">
                <a:solidFill>
                  <a:srgbClr val="000000"/>
                </a:solidFill>
                <a:latin typeface="Tex Gyre Termes"/>
              </a:rPr>
              <a:t>Doanh nghiệp</a:t>
            </a:r>
          </a:p>
        </p:txBody>
      </p:sp>
      <p:sp>
        <p:nvSpPr>
          <p:cNvPr id="8" name="TextBox 8"/>
          <p:cNvSpPr txBox="1"/>
          <p:nvPr/>
        </p:nvSpPr>
        <p:spPr>
          <a:xfrm>
            <a:off x="3156155" y="6804481"/>
            <a:ext cx="1444514" cy="907542"/>
          </a:xfrm>
          <a:prstGeom prst="rect">
            <a:avLst/>
          </a:prstGeom>
        </p:spPr>
        <p:txBody>
          <a:bodyPr lIns="0" tIns="0" rIns="0" bIns="0" rtlCol="0" anchor="t">
            <a:spAutoFit/>
          </a:bodyPr>
          <a:lstStyle/>
          <a:p>
            <a:pPr algn="ctr">
              <a:lnSpc>
                <a:spcPts val="3639"/>
              </a:lnSpc>
            </a:pPr>
            <a:r>
              <a:rPr lang="en-US" sz="2799">
                <a:solidFill>
                  <a:srgbClr val="000000"/>
                </a:solidFill>
                <a:latin typeface="Tex Gyre Termes"/>
              </a:rPr>
              <a:t>Nhân viên</a:t>
            </a:r>
          </a:p>
        </p:txBody>
      </p:sp>
      <p:sp>
        <p:nvSpPr>
          <p:cNvPr id="9" name="TextBox 9"/>
          <p:cNvSpPr txBox="1"/>
          <p:nvPr/>
        </p:nvSpPr>
        <p:spPr>
          <a:xfrm>
            <a:off x="11813758" y="6766381"/>
            <a:ext cx="2283242" cy="483235"/>
          </a:xfrm>
          <a:prstGeom prst="rect">
            <a:avLst/>
          </a:prstGeom>
        </p:spPr>
        <p:txBody>
          <a:bodyPr lIns="0" tIns="0" rIns="0" bIns="0" rtlCol="0" anchor="t">
            <a:spAutoFit/>
          </a:bodyPr>
          <a:lstStyle/>
          <a:p>
            <a:pPr algn="ctr">
              <a:lnSpc>
                <a:spcPts val="3904"/>
              </a:lnSpc>
            </a:pPr>
            <a:r>
              <a:rPr lang="en-US" sz="2799">
                <a:solidFill>
                  <a:srgbClr val="000000"/>
                </a:solidFill>
                <a:latin typeface="Tex Gyre Termes"/>
              </a:rPr>
              <a:t>Khách hàng</a:t>
            </a:r>
          </a:p>
        </p:txBody>
      </p:sp>
      <p:grpSp>
        <p:nvGrpSpPr>
          <p:cNvPr id="10" name="Group 10"/>
          <p:cNvGrpSpPr/>
          <p:nvPr/>
        </p:nvGrpSpPr>
        <p:grpSpPr>
          <a:xfrm rot="11178127">
            <a:off x="5787168" y="6565772"/>
            <a:ext cx="5018776" cy="717167"/>
            <a:chOff x="-492083" y="508"/>
            <a:chExt cx="5772998" cy="1011160"/>
          </a:xfrm>
        </p:grpSpPr>
        <p:sp>
          <p:nvSpPr>
            <p:cNvPr id="11" name="Freeform 11"/>
            <p:cNvSpPr/>
            <p:nvPr/>
          </p:nvSpPr>
          <p:spPr>
            <a:xfrm>
              <a:off x="-492083" y="508"/>
              <a:ext cx="5772998" cy="1011160"/>
            </a:xfrm>
            <a:custGeom>
              <a:avLst/>
              <a:gdLst/>
              <a:ahLst/>
              <a:cxnLst/>
              <a:rect l="l" t="t" r="r" b="b"/>
              <a:pathLst>
                <a:path w="5225415" h="789051">
                  <a:moveTo>
                    <a:pt x="0" y="663067"/>
                  </a:moveTo>
                  <a:lnTo>
                    <a:pt x="5209413" y="0"/>
                  </a:lnTo>
                  <a:lnTo>
                    <a:pt x="5225415" y="125984"/>
                  </a:lnTo>
                  <a:lnTo>
                    <a:pt x="16002" y="789051"/>
                  </a:lnTo>
                  <a:close/>
                </a:path>
              </a:pathLst>
            </a:custGeom>
            <a:solidFill>
              <a:srgbClr val="687C86"/>
            </a:solidFill>
          </p:spPr>
        </p:sp>
      </p:grpSp>
      <p:grpSp>
        <p:nvGrpSpPr>
          <p:cNvPr id="12" name="Group 12"/>
          <p:cNvGrpSpPr/>
          <p:nvPr/>
        </p:nvGrpSpPr>
        <p:grpSpPr>
          <a:xfrm rot="2514697">
            <a:off x="7988158" y="4494612"/>
            <a:ext cx="3920147" cy="598525"/>
            <a:chOff x="0" y="0"/>
            <a:chExt cx="5226863" cy="798033"/>
          </a:xfrm>
        </p:grpSpPr>
        <p:sp>
          <p:nvSpPr>
            <p:cNvPr id="13" name="Freeform 13"/>
            <p:cNvSpPr/>
            <p:nvPr/>
          </p:nvSpPr>
          <p:spPr>
            <a:xfrm>
              <a:off x="55245" y="508"/>
              <a:ext cx="5116449" cy="796925"/>
            </a:xfrm>
            <a:custGeom>
              <a:avLst/>
              <a:gdLst/>
              <a:ahLst/>
              <a:cxnLst/>
              <a:rect l="l" t="t" r="r" b="b"/>
              <a:pathLst>
                <a:path w="5116449" h="796925">
                  <a:moveTo>
                    <a:pt x="16510" y="0"/>
                  </a:moveTo>
                  <a:lnTo>
                    <a:pt x="5116449" y="671068"/>
                  </a:lnTo>
                  <a:lnTo>
                    <a:pt x="5099939" y="796925"/>
                  </a:lnTo>
                  <a:lnTo>
                    <a:pt x="0" y="125984"/>
                  </a:lnTo>
                  <a:close/>
                </a:path>
              </a:pathLst>
            </a:custGeom>
            <a:solidFill>
              <a:srgbClr val="687C86"/>
            </a:solidFill>
          </p:spPr>
        </p:sp>
      </p:grpSp>
      <p:sp>
        <p:nvSpPr>
          <p:cNvPr id="16" name="TextBox 16"/>
          <p:cNvSpPr txBox="1"/>
          <p:nvPr/>
        </p:nvSpPr>
        <p:spPr>
          <a:xfrm>
            <a:off x="4223504" y="3983519"/>
            <a:ext cx="2090549" cy="907542"/>
          </a:xfrm>
          <a:prstGeom prst="rect">
            <a:avLst/>
          </a:prstGeom>
        </p:spPr>
        <p:txBody>
          <a:bodyPr lIns="0" tIns="0" rIns="0" bIns="0" rtlCol="0" anchor="t">
            <a:spAutoFit/>
          </a:bodyPr>
          <a:lstStyle/>
          <a:p>
            <a:pPr algn="ctr">
              <a:lnSpc>
                <a:spcPts val="3639"/>
              </a:lnSpc>
            </a:pPr>
            <a:r>
              <a:rPr lang="en-US" sz="2799">
                <a:solidFill>
                  <a:srgbClr val="000000"/>
                </a:solidFill>
                <a:latin typeface="Tex Gyre Termes Bold"/>
              </a:rPr>
              <a:t>Marketing nội bộ</a:t>
            </a:r>
          </a:p>
        </p:txBody>
      </p:sp>
      <p:sp>
        <p:nvSpPr>
          <p:cNvPr id="17" name="TextBox 17"/>
          <p:cNvSpPr txBox="1"/>
          <p:nvPr/>
        </p:nvSpPr>
        <p:spPr>
          <a:xfrm>
            <a:off x="10830142" y="3983519"/>
            <a:ext cx="2090549" cy="907542"/>
          </a:xfrm>
          <a:prstGeom prst="rect">
            <a:avLst/>
          </a:prstGeom>
        </p:spPr>
        <p:txBody>
          <a:bodyPr lIns="0" tIns="0" rIns="0" bIns="0" rtlCol="0" anchor="t">
            <a:spAutoFit/>
          </a:bodyPr>
          <a:lstStyle/>
          <a:p>
            <a:pPr algn="ctr">
              <a:lnSpc>
                <a:spcPts val="3639"/>
              </a:lnSpc>
            </a:pPr>
            <a:r>
              <a:rPr lang="en-US" sz="2799" dirty="0">
                <a:solidFill>
                  <a:srgbClr val="000000"/>
                </a:solidFill>
                <a:latin typeface="Tex Gyre Termes Bold"/>
              </a:rPr>
              <a:t>Marketing </a:t>
            </a:r>
            <a:r>
              <a:rPr lang="en-US" sz="2799" dirty="0" err="1">
                <a:solidFill>
                  <a:srgbClr val="000000"/>
                </a:solidFill>
                <a:latin typeface="Tex Gyre Termes Bold"/>
              </a:rPr>
              <a:t>bên</a:t>
            </a:r>
            <a:r>
              <a:rPr lang="en-US" sz="2799" dirty="0">
                <a:solidFill>
                  <a:srgbClr val="000000"/>
                </a:solidFill>
                <a:latin typeface="Tex Gyre Termes Bold"/>
              </a:rPr>
              <a:t> </a:t>
            </a:r>
            <a:r>
              <a:rPr lang="en-US" sz="2799" dirty="0" err="1">
                <a:solidFill>
                  <a:srgbClr val="000000"/>
                </a:solidFill>
                <a:latin typeface="Tex Gyre Termes Bold"/>
              </a:rPr>
              <a:t>ngoài</a:t>
            </a:r>
            <a:endParaRPr lang="en-US" sz="2799" dirty="0">
              <a:solidFill>
                <a:srgbClr val="000000"/>
              </a:solidFill>
              <a:latin typeface="Tex Gyre Termes Bold"/>
            </a:endParaRPr>
          </a:p>
        </p:txBody>
      </p:sp>
      <p:sp>
        <p:nvSpPr>
          <p:cNvPr id="18" name="TextBox 18"/>
          <p:cNvSpPr txBox="1"/>
          <p:nvPr/>
        </p:nvSpPr>
        <p:spPr>
          <a:xfrm>
            <a:off x="6592797" y="7765939"/>
            <a:ext cx="3644137" cy="450342"/>
          </a:xfrm>
          <a:prstGeom prst="rect">
            <a:avLst/>
          </a:prstGeom>
        </p:spPr>
        <p:txBody>
          <a:bodyPr lIns="0" tIns="0" rIns="0" bIns="0" rtlCol="0" anchor="t">
            <a:spAutoFit/>
          </a:bodyPr>
          <a:lstStyle/>
          <a:p>
            <a:pPr algn="ctr">
              <a:lnSpc>
                <a:spcPts val="3639"/>
              </a:lnSpc>
            </a:pPr>
            <a:r>
              <a:rPr lang="en-US" sz="2799">
                <a:solidFill>
                  <a:srgbClr val="000000"/>
                </a:solidFill>
                <a:latin typeface="Tex Gyre Termes Bold"/>
              </a:rPr>
              <a:t>Marketing tương tác</a:t>
            </a:r>
          </a:p>
        </p:txBody>
      </p:sp>
      <p:grpSp>
        <p:nvGrpSpPr>
          <p:cNvPr id="19" name="Group 19"/>
          <p:cNvGrpSpPr/>
          <p:nvPr/>
        </p:nvGrpSpPr>
        <p:grpSpPr>
          <a:xfrm rot="5400000">
            <a:off x="2338401" y="-2651928"/>
            <a:ext cx="2676065" cy="7198717"/>
            <a:chOff x="0" y="0"/>
            <a:chExt cx="3568087" cy="9598289"/>
          </a:xfrm>
        </p:grpSpPr>
        <p:sp>
          <p:nvSpPr>
            <p:cNvPr id="20" name="Freeform 20"/>
            <p:cNvSpPr/>
            <p:nvPr/>
          </p:nvSpPr>
          <p:spPr>
            <a:xfrm>
              <a:off x="0" y="0"/>
              <a:ext cx="3568065" cy="9598279"/>
            </a:xfrm>
            <a:custGeom>
              <a:avLst/>
              <a:gdLst/>
              <a:ahLst/>
              <a:cxnLst/>
              <a:rect l="l" t="t" r="r" b="b"/>
              <a:pathLst>
                <a:path w="3568065" h="9598279">
                  <a:moveTo>
                    <a:pt x="3568065" y="9598279"/>
                  </a:moveTo>
                  <a:lnTo>
                    <a:pt x="0" y="9598279"/>
                  </a:lnTo>
                  <a:lnTo>
                    <a:pt x="0" y="0"/>
                  </a:lnTo>
                  <a:lnTo>
                    <a:pt x="3568065" y="9598279"/>
                  </a:lnTo>
                  <a:close/>
                </a:path>
              </a:pathLst>
            </a:custGeom>
            <a:solidFill>
              <a:srgbClr val="EA4B33"/>
            </a:solidFill>
          </p:spPr>
        </p:sp>
      </p:grpSp>
      <p:grpSp>
        <p:nvGrpSpPr>
          <p:cNvPr id="21" name="Group 21"/>
          <p:cNvGrpSpPr/>
          <p:nvPr/>
        </p:nvGrpSpPr>
        <p:grpSpPr>
          <a:xfrm rot="5400000">
            <a:off x="-1674464" y="1331346"/>
            <a:ext cx="5848490" cy="2644006"/>
            <a:chOff x="0" y="0"/>
            <a:chExt cx="7797987" cy="3525341"/>
          </a:xfrm>
        </p:grpSpPr>
        <p:sp>
          <p:nvSpPr>
            <p:cNvPr id="22" name="Freeform 22"/>
            <p:cNvSpPr/>
            <p:nvPr/>
          </p:nvSpPr>
          <p:spPr>
            <a:xfrm>
              <a:off x="0" y="0"/>
              <a:ext cx="7797927" cy="3525393"/>
            </a:xfrm>
            <a:custGeom>
              <a:avLst/>
              <a:gdLst/>
              <a:ahLst/>
              <a:cxnLst/>
              <a:rect l="l" t="t" r="r" b="b"/>
              <a:pathLst>
                <a:path w="7797927" h="3525393">
                  <a:moveTo>
                    <a:pt x="7797927" y="3525393"/>
                  </a:moveTo>
                  <a:lnTo>
                    <a:pt x="0" y="3525393"/>
                  </a:lnTo>
                  <a:lnTo>
                    <a:pt x="0" y="0"/>
                  </a:lnTo>
                  <a:lnTo>
                    <a:pt x="7797927" y="3525393"/>
                  </a:lnTo>
                  <a:close/>
                </a:path>
              </a:pathLst>
            </a:custGeom>
            <a:solidFill>
              <a:srgbClr val="052896"/>
            </a:solidFill>
          </p:spPr>
        </p:sp>
      </p:grpSp>
      <p:grpSp>
        <p:nvGrpSpPr>
          <p:cNvPr id="23" name="Group 23"/>
          <p:cNvGrpSpPr/>
          <p:nvPr/>
        </p:nvGrpSpPr>
        <p:grpSpPr>
          <a:xfrm rot="-5400000">
            <a:off x="15182017" y="5992252"/>
            <a:ext cx="2676065" cy="7198717"/>
            <a:chOff x="0" y="0"/>
            <a:chExt cx="3568087" cy="9598289"/>
          </a:xfrm>
        </p:grpSpPr>
        <p:sp>
          <p:nvSpPr>
            <p:cNvPr id="24" name="Freeform 24"/>
            <p:cNvSpPr/>
            <p:nvPr/>
          </p:nvSpPr>
          <p:spPr>
            <a:xfrm>
              <a:off x="0" y="0"/>
              <a:ext cx="3568065" cy="9598279"/>
            </a:xfrm>
            <a:custGeom>
              <a:avLst/>
              <a:gdLst/>
              <a:ahLst/>
              <a:cxnLst/>
              <a:rect l="l" t="t" r="r" b="b"/>
              <a:pathLst>
                <a:path w="3568065" h="9598279">
                  <a:moveTo>
                    <a:pt x="3568065" y="9598279"/>
                  </a:moveTo>
                  <a:lnTo>
                    <a:pt x="0" y="9598279"/>
                  </a:lnTo>
                  <a:lnTo>
                    <a:pt x="0" y="0"/>
                  </a:lnTo>
                  <a:lnTo>
                    <a:pt x="3568065" y="9598279"/>
                  </a:lnTo>
                  <a:close/>
                </a:path>
              </a:pathLst>
            </a:custGeom>
            <a:solidFill>
              <a:srgbClr val="EA4B33"/>
            </a:solidFill>
          </p:spPr>
        </p:sp>
      </p:grpSp>
      <p:grpSp>
        <p:nvGrpSpPr>
          <p:cNvPr id="25" name="Group 25"/>
          <p:cNvGrpSpPr/>
          <p:nvPr/>
        </p:nvGrpSpPr>
        <p:grpSpPr>
          <a:xfrm rot="-5400000">
            <a:off x="15217669" y="6683394"/>
            <a:ext cx="5848490" cy="2644006"/>
            <a:chOff x="0" y="0"/>
            <a:chExt cx="7797987" cy="3525341"/>
          </a:xfrm>
        </p:grpSpPr>
        <p:sp>
          <p:nvSpPr>
            <p:cNvPr id="26" name="Freeform 26"/>
            <p:cNvSpPr/>
            <p:nvPr/>
          </p:nvSpPr>
          <p:spPr>
            <a:xfrm>
              <a:off x="0" y="0"/>
              <a:ext cx="7797927" cy="3525393"/>
            </a:xfrm>
            <a:custGeom>
              <a:avLst/>
              <a:gdLst/>
              <a:ahLst/>
              <a:cxnLst/>
              <a:rect l="l" t="t" r="r" b="b"/>
              <a:pathLst>
                <a:path w="7797927" h="3525393">
                  <a:moveTo>
                    <a:pt x="7797927" y="3525393"/>
                  </a:moveTo>
                  <a:lnTo>
                    <a:pt x="0" y="3525393"/>
                  </a:lnTo>
                  <a:lnTo>
                    <a:pt x="0" y="0"/>
                  </a:lnTo>
                  <a:lnTo>
                    <a:pt x="7797927" y="3525393"/>
                  </a:lnTo>
                  <a:close/>
                </a:path>
              </a:pathLst>
            </a:custGeom>
            <a:solidFill>
              <a:srgbClr val="052896"/>
            </a:solidFill>
          </p:spPr>
        </p:sp>
      </p:grpSp>
      <p:grpSp>
        <p:nvGrpSpPr>
          <p:cNvPr id="27" name="Group 10"/>
          <p:cNvGrpSpPr/>
          <p:nvPr/>
        </p:nvGrpSpPr>
        <p:grpSpPr>
          <a:xfrm rot="-2458790">
            <a:off x="4440010" y="4460164"/>
            <a:ext cx="4002288" cy="592590"/>
            <a:chOff x="0" y="0"/>
            <a:chExt cx="5336384" cy="790120"/>
          </a:xfrm>
        </p:grpSpPr>
        <p:sp>
          <p:nvSpPr>
            <p:cNvPr id="28" name="Freeform 11"/>
            <p:cNvSpPr/>
            <p:nvPr/>
          </p:nvSpPr>
          <p:spPr>
            <a:xfrm>
              <a:off x="55499" y="508"/>
              <a:ext cx="5225415" cy="789051"/>
            </a:xfrm>
            <a:custGeom>
              <a:avLst/>
              <a:gdLst/>
              <a:ahLst/>
              <a:cxnLst/>
              <a:rect l="l" t="t" r="r" b="b"/>
              <a:pathLst>
                <a:path w="5225415" h="789051">
                  <a:moveTo>
                    <a:pt x="0" y="663067"/>
                  </a:moveTo>
                  <a:lnTo>
                    <a:pt x="5209413" y="0"/>
                  </a:lnTo>
                  <a:lnTo>
                    <a:pt x="5225415" y="125984"/>
                  </a:lnTo>
                  <a:lnTo>
                    <a:pt x="16002" y="789051"/>
                  </a:lnTo>
                  <a:close/>
                </a:path>
              </a:pathLst>
            </a:custGeom>
            <a:solidFill>
              <a:srgbClr val="687C86"/>
            </a:solidFill>
          </p:spPr>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52896"/>
        </a:solidFill>
        <a:effectLst/>
      </p:bgPr>
    </p:bg>
    <p:spTree>
      <p:nvGrpSpPr>
        <p:cNvPr id="1" name=""/>
        <p:cNvGrpSpPr/>
        <p:nvPr/>
      </p:nvGrpSpPr>
      <p:grpSpPr>
        <a:xfrm>
          <a:off x="0" y="0"/>
          <a:ext cx="0" cy="0"/>
          <a:chOff x="0" y="0"/>
          <a:chExt cx="0" cy="0"/>
        </a:xfrm>
      </p:grpSpPr>
      <p:grpSp>
        <p:nvGrpSpPr>
          <p:cNvPr id="2" name="Group 2"/>
          <p:cNvGrpSpPr/>
          <p:nvPr/>
        </p:nvGrpSpPr>
        <p:grpSpPr>
          <a:xfrm rot="-6078035">
            <a:off x="-4306107" y="1434497"/>
            <a:ext cx="13593765" cy="7055823"/>
            <a:chOff x="0" y="0"/>
            <a:chExt cx="18125020" cy="9407764"/>
          </a:xfrm>
        </p:grpSpPr>
        <p:sp>
          <p:nvSpPr>
            <p:cNvPr id="3" name="Freeform 3"/>
            <p:cNvSpPr/>
            <p:nvPr/>
          </p:nvSpPr>
          <p:spPr>
            <a:xfrm>
              <a:off x="0" y="0"/>
              <a:ext cx="18125060" cy="9407779"/>
            </a:xfrm>
            <a:custGeom>
              <a:avLst/>
              <a:gdLst/>
              <a:ahLst/>
              <a:cxnLst/>
              <a:rect l="l" t="t" r="r" b="b"/>
              <a:pathLst>
                <a:path w="18125060" h="9407779">
                  <a:moveTo>
                    <a:pt x="0" y="0"/>
                  </a:moveTo>
                  <a:lnTo>
                    <a:pt x="18125060" y="0"/>
                  </a:lnTo>
                  <a:lnTo>
                    <a:pt x="18125060" y="9407779"/>
                  </a:lnTo>
                  <a:lnTo>
                    <a:pt x="0" y="9407779"/>
                  </a:lnTo>
                  <a:close/>
                </a:path>
              </a:pathLst>
            </a:custGeom>
            <a:solidFill>
              <a:srgbClr val="FFFFFF"/>
            </a:solidFill>
          </p:spPr>
        </p:sp>
      </p:grpSp>
      <p:sp>
        <p:nvSpPr>
          <p:cNvPr id="4" name="TextBox 4"/>
          <p:cNvSpPr txBox="1"/>
          <p:nvPr/>
        </p:nvSpPr>
        <p:spPr>
          <a:xfrm>
            <a:off x="320140" y="4492616"/>
            <a:ext cx="8306092" cy="1025310"/>
          </a:xfrm>
          <a:prstGeom prst="rect">
            <a:avLst/>
          </a:prstGeom>
        </p:spPr>
        <p:txBody>
          <a:bodyPr lIns="0" tIns="0" rIns="0" bIns="0" rtlCol="0" anchor="t">
            <a:spAutoFit/>
          </a:bodyPr>
          <a:lstStyle/>
          <a:p>
            <a:pPr algn="l">
              <a:lnSpc>
                <a:spcPts val="6386"/>
              </a:lnSpc>
            </a:pPr>
            <a:r>
              <a:rPr lang="en-US" sz="7300">
                <a:solidFill>
                  <a:srgbClr val="052896"/>
                </a:solidFill>
                <a:latin typeface="Bungee Shade"/>
              </a:rPr>
              <a:t>Nội dung </a:t>
            </a:r>
          </a:p>
        </p:txBody>
      </p:sp>
      <p:sp>
        <p:nvSpPr>
          <p:cNvPr id="5" name="TextBox 5"/>
          <p:cNvSpPr txBox="1"/>
          <p:nvPr/>
        </p:nvSpPr>
        <p:spPr>
          <a:xfrm>
            <a:off x="7010400" y="1181100"/>
            <a:ext cx="11430000" cy="7155805"/>
          </a:xfrm>
          <a:prstGeom prst="rect">
            <a:avLst/>
          </a:prstGeom>
        </p:spPr>
        <p:txBody>
          <a:bodyPr wrap="square" lIns="0" tIns="0" rIns="0" bIns="0" rtlCol="0" anchor="t">
            <a:spAutoFit/>
          </a:bodyPr>
          <a:lstStyle/>
          <a:p>
            <a:pPr algn="l">
              <a:lnSpc>
                <a:spcPts val="6160"/>
              </a:lnSpc>
            </a:pPr>
            <a:r>
              <a:rPr lang="en-US" sz="4400" spc="88" dirty="0">
                <a:solidFill>
                  <a:srgbClr val="FFFFFF"/>
                </a:solidFill>
                <a:latin typeface="Tex Gyre Termes Bold"/>
              </a:rPr>
              <a:t>1. SẢN PHẨM LÀ GÌ ?</a:t>
            </a:r>
          </a:p>
          <a:p>
            <a:pPr algn="l">
              <a:lnSpc>
                <a:spcPts val="6159"/>
              </a:lnSpc>
            </a:pPr>
            <a:endParaRPr lang="en-US" sz="4400" spc="88" dirty="0">
              <a:solidFill>
                <a:srgbClr val="FFFFFF"/>
              </a:solidFill>
              <a:latin typeface="Tex Gyre Termes Bold"/>
            </a:endParaRPr>
          </a:p>
          <a:p>
            <a:pPr algn="l">
              <a:lnSpc>
                <a:spcPts val="6160"/>
              </a:lnSpc>
            </a:pPr>
            <a:r>
              <a:rPr lang="en-US" sz="4400" spc="88" dirty="0">
                <a:solidFill>
                  <a:srgbClr val="FFFFFF"/>
                </a:solidFill>
                <a:latin typeface="Tex Gyre Termes Bold"/>
              </a:rPr>
              <a:t>2. CÁC QUYẾT ĐỊNH VỀ SẢN PHẨM VÀ DỊCH VỤ</a:t>
            </a:r>
          </a:p>
          <a:p>
            <a:pPr algn="l">
              <a:lnSpc>
                <a:spcPts val="6159"/>
              </a:lnSpc>
            </a:pPr>
            <a:endParaRPr lang="en-US" sz="4400" spc="88" dirty="0">
              <a:solidFill>
                <a:srgbClr val="FFFFFF"/>
              </a:solidFill>
              <a:latin typeface="Tex Gyre Termes Bold"/>
            </a:endParaRPr>
          </a:p>
          <a:p>
            <a:pPr algn="l">
              <a:lnSpc>
                <a:spcPts val="6160"/>
              </a:lnSpc>
            </a:pPr>
            <a:r>
              <a:rPr lang="en-US" sz="4400" spc="88" dirty="0">
                <a:solidFill>
                  <a:srgbClr val="FFFFFF"/>
                </a:solidFill>
                <a:latin typeface="Tex Gyre Termes Bold"/>
              </a:rPr>
              <a:t>3. MARKETING DỊCH VỤ</a:t>
            </a:r>
          </a:p>
          <a:p>
            <a:pPr algn="l">
              <a:lnSpc>
                <a:spcPts val="6159"/>
              </a:lnSpc>
            </a:pPr>
            <a:endParaRPr lang="en-US" sz="4400" spc="88" dirty="0">
              <a:solidFill>
                <a:srgbClr val="FFFFFF"/>
              </a:solidFill>
              <a:latin typeface="Tex Gyre Termes Bold"/>
            </a:endParaRPr>
          </a:p>
          <a:p>
            <a:pPr algn="l">
              <a:lnSpc>
                <a:spcPts val="6159"/>
              </a:lnSpc>
            </a:pPr>
            <a:r>
              <a:rPr lang="en-US" sz="4400" spc="87" dirty="0">
                <a:solidFill>
                  <a:srgbClr val="FFFFFF"/>
                </a:solidFill>
                <a:latin typeface="Tex Gyre Termes Bold"/>
              </a:rPr>
              <a:t>4. CHIẾN  LƯỢC THƯƠNG HIỆU: XÂY DỰNG THƯƠNG HIỆU MẠNH</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10800000">
            <a:off x="17021823" y="74748"/>
            <a:ext cx="1299646" cy="3496098"/>
            <a:chOff x="0" y="0"/>
            <a:chExt cx="3568087" cy="9598289"/>
          </a:xfrm>
        </p:grpSpPr>
        <p:sp>
          <p:nvSpPr>
            <p:cNvPr id="3" name="Freeform 3"/>
            <p:cNvSpPr/>
            <p:nvPr/>
          </p:nvSpPr>
          <p:spPr>
            <a:xfrm>
              <a:off x="0" y="0"/>
              <a:ext cx="3568065" cy="9598279"/>
            </a:xfrm>
            <a:custGeom>
              <a:avLst/>
              <a:gdLst/>
              <a:ahLst/>
              <a:cxnLst/>
              <a:rect l="l" t="t" r="r" b="b"/>
              <a:pathLst>
                <a:path w="3568065" h="9598279">
                  <a:moveTo>
                    <a:pt x="3568065" y="9598279"/>
                  </a:moveTo>
                  <a:lnTo>
                    <a:pt x="0" y="9598279"/>
                  </a:lnTo>
                  <a:lnTo>
                    <a:pt x="0" y="0"/>
                  </a:lnTo>
                  <a:lnTo>
                    <a:pt x="3568065" y="9598279"/>
                  </a:lnTo>
                  <a:close/>
                </a:path>
              </a:pathLst>
            </a:custGeom>
            <a:solidFill>
              <a:srgbClr val="EA4B33"/>
            </a:solidFill>
          </p:spPr>
        </p:sp>
      </p:grpSp>
      <p:sp>
        <p:nvSpPr>
          <p:cNvPr id="4" name="TextBox 4"/>
          <p:cNvSpPr txBox="1"/>
          <p:nvPr/>
        </p:nvSpPr>
        <p:spPr>
          <a:xfrm>
            <a:off x="1028700" y="680138"/>
            <a:ext cx="14914671" cy="1360297"/>
          </a:xfrm>
          <a:prstGeom prst="rect">
            <a:avLst/>
          </a:prstGeom>
        </p:spPr>
        <p:txBody>
          <a:bodyPr lIns="0" tIns="0" rIns="0" bIns="0" rtlCol="0" anchor="t">
            <a:spAutoFit/>
          </a:bodyPr>
          <a:lstStyle/>
          <a:p>
            <a:pPr algn="ctr">
              <a:lnSpc>
                <a:spcPts val="5398"/>
              </a:lnSpc>
            </a:pPr>
            <a:r>
              <a:rPr lang="en-US" sz="4800">
                <a:solidFill>
                  <a:srgbClr val="191919"/>
                </a:solidFill>
                <a:latin typeface="Tex Gyre Termes Bold"/>
              </a:rPr>
              <a:t>CHIẾN LƯỢC MARKETING CHO DOANH NGHIỆP DỊCH VỤ</a:t>
            </a:r>
          </a:p>
        </p:txBody>
      </p:sp>
      <p:grpSp>
        <p:nvGrpSpPr>
          <p:cNvPr id="5" name="Group 5"/>
          <p:cNvGrpSpPr/>
          <p:nvPr/>
        </p:nvGrpSpPr>
        <p:grpSpPr>
          <a:xfrm rot="-10800000">
            <a:off x="15481116" y="0"/>
            <a:ext cx="2840353" cy="1284077"/>
            <a:chOff x="0" y="0"/>
            <a:chExt cx="7797987" cy="3525341"/>
          </a:xfrm>
        </p:grpSpPr>
        <p:sp>
          <p:nvSpPr>
            <p:cNvPr id="6" name="Freeform 6"/>
            <p:cNvSpPr/>
            <p:nvPr/>
          </p:nvSpPr>
          <p:spPr>
            <a:xfrm>
              <a:off x="0" y="0"/>
              <a:ext cx="7797927" cy="3525393"/>
            </a:xfrm>
            <a:custGeom>
              <a:avLst/>
              <a:gdLst/>
              <a:ahLst/>
              <a:cxnLst/>
              <a:rect l="l" t="t" r="r" b="b"/>
              <a:pathLst>
                <a:path w="7797927" h="3525393">
                  <a:moveTo>
                    <a:pt x="7797927" y="3525393"/>
                  </a:moveTo>
                  <a:lnTo>
                    <a:pt x="0" y="3525393"/>
                  </a:lnTo>
                  <a:lnTo>
                    <a:pt x="0" y="0"/>
                  </a:lnTo>
                  <a:lnTo>
                    <a:pt x="7797927" y="3525393"/>
                  </a:lnTo>
                  <a:close/>
                </a:path>
              </a:pathLst>
            </a:custGeom>
            <a:solidFill>
              <a:srgbClr val="052896"/>
            </a:solidFill>
          </p:spPr>
        </p:sp>
      </p:grpSp>
      <p:grpSp>
        <p:nvGrpSpPr>
          <p:cNvPr id="7" name="Group 7"/>
          <p:cNvGrpSpPr/>
          <p:nvPr/>
        </p:nvGrpSpPr>
        <p:grpSpPr>
          <a:xfrm>
            <a:off x="865878" y="3465908"/>
            <a:ext cx="4811468" cy="3355185"/>
            <a:chOff x="0" y="0"/>
            <a:chExt cx="5934817" cy="4138531"/>
          </a:xfrm>
        </p:grpSpPr>
        <p:sp>
          <p:nvSpPr>
            <p:cNvPr id="8" name="Freeform 8"/>
            <p:cNvSpPr/>
            <p:nvPr/>
          </p:nvSpPr>
          <p:spPr>
            <a:xfrm>
              <a:off x="0" y="0"/>
              <a:ext cx="5934837" cy="4138549"/>
            </a:xfrm>
            <a:custGeom>
              <a:avLst/>
              <a:gdLst/>
              <a:ahLst/>
              <a:cxnLst/>
              <a:rect l="l" t="t" r="r" b="b"/>
              <a:pathLst>
                <a:path w="5934837" h="4138549">
                  <a:moveTo>
                    <a:pt x="0" y="0"/>
                  </a:moveTo>
                  <a:lnTo>
                    <a:pt x="4451096" y="0"/>
                  </a:lnTo>
                  <a:lnTo>
                    <a:pt x="5934837" y="2069211"/>
                  </a:lnTo>
                  <a:lnTo>
                    <a:pt x="4451096" y="4138549"/>
                  </a:lnTo>
                  <a:lnTo>
                    <a:pt x="0" y="4138549"/>
                  </a:lnTo>
                  <a:lnTo>
                    <a:pt x="1483741" y="2069211"/>
                  </a:lnTo>
                  <a:lnTo>
                    <a:pt x="0" y="0"/>
                  </a:lnTo>
                  <a:close/>
                </a:path>
              </a:pathLst>
            </a:custGeom>
            <a:solidFill>
              <a:srgbClr val="EA4B33"/>
            </a:solidFill>
          </p:spPr>
        </p:sp>
      </p:grpSp>
      <p:sp>
        <p:nvSpPr>
          <p:cNvPr id="9" name="TextBox 9"/>
          <p:cNvSpPr txBox="1"/>
          <p:nvPr/>
        </p:nvSpPr>
        <p:spPr>
          <a:xfrm>
            <a:off x="2003795" y="4193984"/>
            <a:ext cx="3198059" cy="1575308"/>
          </a:xfrm>
          <a:prstGeom prst="rect">
            <a:avLst/>
          </a:prstGeom>
        </p:spPr>
        <p:txBody>
          <a:bodyPr lIns="0" tIns="0" rIns="0" bIns="0" rtlCol="0" anchor="t">
            <a:spAutoFit/>
          </a:bodyPr>
          <a:lstStyle/>
          <a:p>
            <a:pPr algn="ctr">
              <a:lnSpc>
                <a:spcPts val="4150"/>
              </a:lnSpc>
            </a:pPr>
            <a:r>
              <a:rPr lang="en-US" sz="3459" spc="51">
                <a:solidFill>
                  <a:srgbClr val="FFFFFF"/>
                </a:solidFill>
                <a:latin typeface="Tex Gyre Termes Bold"/>
              </a:rPr>
              <a:t>QUẢN LÝ SỰ KHÁC BIỆT HÓA DỊCH VỤ</a:t>
            </a:r>
          </a:p>
        </p:txBody>
      </p:sp>
      <p:grpSp>
        <p:nvGrpSpPr>
          <p:cNvPr id="10" name="Group 10"/>
          <p:cNvGrpSpPr/>
          <p:nvPr/>
        </p:nvGrpSpPr>
        <p:grpSpPr>
          <a:xfrm>
            <a:off x="6953731" y="3465909"/>
            <a:ext cx="4467411" cy="3119272"/>
            <a:chOff x="0" y="0"/>
            <a:chExt cx="5510432" cy="3847539"/>
          </a:xfrm>
        </p:grpSpPr>
        <p:sp>
          <p:nvSpPr>
            <p:cNvPr id="11" name="Freeform 11"/>
            <p:cNvSpPr/>
            <p:nvPr/>
          </p:nvSpPr>
          <p:spPr>
            <a:xfrm>
              <a:off x="0" y="0"/>
              <a:ext cx="5510403" cy="3847592"/>
            </a:xfrm>
            <a:custGeom>
              <a:avLst/>
              <a:gdLst/>
              <a:ahLst/>
              <a:cxnLst/>
              <a:rect l="l" t="t" r="r" b="b"/>
              <a:pathLst>
                <a:path w="5510403" h="3847592">
                  <a:moveTo>
                    <a:pt x="0" y="0"/>
                  </a:moveTo>
                  <a:lnTo>
                    <a:pt x="4169664" y="0"/>
                  </a:lnTo>
                  <a:lnTo>
                    <a:pt x="5510403" y="1923796"/>
                  </a:lnTo>
                  <a:lnTo>
                    <a:pt x="4169664" y="3847592"/>
                  </a:lnTo>
                  <a:lnTo>
                    <a:pt x="0" y="3847592"/>
                  </a:lnTo>
                  <a:lnTo>
                    <a:pt x="1340739" y="1923796"/>
                  </a:lnTo>
                  <a:lnTo>
                    <a:pt x="0" y="0"/>
                  </a:lnTo>
                  <a:close/>
                </a:path>
              </a:pathLst>
            </a:custGeom>
            <a:solidFill>
              <a:srgbClr val="052896"/>
            </a:solidFill>
          </p:spPr>
        </p:sp>
      </p:grpSp>
      <p:sp>
        <p:nvSpPr>
          <p:cNvPr id="12" name="TextBox 12"/>
          <p:cNvSpPr txBox="1"/>
          <p:nvPr/>
        </p:nvSpPr>
        <p:spPr>
          <a:xfrm>
            <a:off x="8052401" y="4043402"/>
            <a:ext cx="2879315" cy="1473118"/>
          </a:xfrm>
          <a:prstGeom prst="rect">
            <a:avLst/>
          </a:prstGeom>
        </p:spPr>
        <p:txBody>
          <a:bodyPr lIns="0" tIns="0" rIns="0" bIns="0" rtlCol="0" anchor="t">
            <a:spAutoFit/>
          </a:bodyPr>
          <a:lstStyle/>
          <a:p>
            <a:pPr algn="ctr">
              <a:lnSpc>
                <a:spcPts val="3891"/>
              </a:lnSpc>
            </a:pPr>
            <a:r>
              <a:rPr lang="en-US" sz="3242" spc="48">
                <a:solidFill>
                  <a:srgbClr val="FFFFFF"/>
                </a:solidFill>
                <a:latin typeface="Tex Gyre Termes Bold"/>
              </a:rPr>
              <a:t>QUẢN LÝ CHẤT LƯỢNG DỊCH VỤ</a:t>
            </a:r>
          </a:p>
        </p:txBody>
      </p:sp>
      <p:grpSp>
        <p:nvGrpSpPr>
          <p:cNvPr id="13" name="Group 13"/>
          <p:cNvGrpSpPr/>
          <p:nvPr/>
        </p:nvGrpSpPr>
        <p:grpSpPr>
          <a:xfrm>
            <a:off x="12776259" y="3465909"/>
            <a:ext cx="4645863" cy="3119272"/>
            <a:chOff x="0" y="0"/>
            <a:chExt cx="5730548" cy="3847539"/>
          </a:xfrm>
        </p:grpSpPr>
        <p:sp>
          <p:nvSpPr>
            <p:cNvPr id="14" name="Freeform 14"/>
            <p:cNvSpPr/>
            <p:nvPr/>
          </p:nvSpPr>
          <p:spPr>
            <a:xfrm>
              <a:off x="0" y="0"/>
              <a:ext cx="5730494" cy="3847592"/>
            </a:xfrm>
            <a:custGeom>
              <a:avLst/>
              <a:gdLst/>
              <a:ahLst/>
              <a:cxnLst/>
              <a:rect l="l" t="t" r="r" b="b"/>
              <a:pathLst>
                <a:path w="5730494" h="3847592">
                  <a:moveTo>
                    <a:pt x="0" y="0"/>
                  </a:moveTo>
                  <a:lnTo>
                    <a:pt x="4389755" y="0"/>
                  </a:lnTo>
                  <a:lnTo>
                    <a:pt x="5730494" y="1923796"/>
                  </a:lnTo>
                  <a:lnTo>
                    <a:pt x="4389755" y="3847592"/>
                  </a:lnTo>
                  <a:lnTo>
                    <a:pt x="0" y="3847592"/>
                  </a:lnTo>
                  <a:lnTo>
                    <a:pt x="1340739" y="1923796"/>
                  </a:lnTo>
                  <a:lnTo>
                    <a:pt x="0" y="0"/>
                  </a:lnTo>
                  <a:close/>
                </a:path>
              </a:pathLst>
            </a:custGeom>
            <a:solidFill>
              <a:srgbClr val="EA4B33"/>
            </a:solidFill>
          </p:spPr>
        </p:sp>
      </p:grpSp>
      <p:sp>
        <p:nvSpPr>
          <p:cNvPr id="15" name="TextBox 15"/>
          <p:cNvSpPr txBox="1"/>
          <p:nvPr/>
        </p:nvSpPr>
        <p:spPr>
          <a:xfrm>
            <a:off x="13799547" y="4084018"/>
            <a:ext cx="2879316" cy="1473118"/>
          </a:xfrm>
          <a:prstGeom prst="rect">
            <a:avLst/>
          </a:prstGeom>
        </p:spPr>
        <p:txBody>
          <a:bodyPr lIns="0" tIns="0" rIns="0" bIns="0" rtlCol="0" anchor="t">
            <a:spAutoFit/>
          </a:bodyPr>
          <a:lstStyle/>
          <a:p>
            <a:pPr algn="ctr">
              <a:lnSpc>
                <a:spcPts val="3891"/>
              </a:lnSpc>
            </a:pPr>
            <a:r>
              <a:rPr lang="en-US" sz="3242" spc="48">
                <a:solidFill>
                  <a:srgbClr val="FFFFFF"/>
                </a:solidFill>
                <a:latin typeface="Tex Gyre Termes Bold"/>
              </a:rPr>
              <a:t>QUẢN LÝ NĂNG SUẤT DỊCH VỤ</a:t>
            </a:r>
          </a:p>
        </p:txBody>
      </p:sp>
      <p:grpSp>
        <p:nvGrpSpPr>
          <p:cNvPr id="16" name="Group 16"/>
          <p:cNvGrpSpPr/>
          <p:nvPr/>
        </p:nvGrpSpPr>
        <p:grpSpPr>
          <a:xfrm>
            <a:off x="-126442" y="6682214"/>
            <a:ext cx="1404864" cy="3779137"/>
            <a:chOff x="0" y="0"/>
            <a:chExt cx="3568087" cy="9598289"/>
          </a:xfrm>
        </p:grpSpPr>
        <p:sp>
          <p:nvSpPr>
            <p:cNvPr id="17" name="Freeform 17"/>
            <p:cNvSpPr/>
            <p:nvPr/>
          </p:nvSpPr>
          <p:spPr>
            <a:xfrm>
              <a:off x="0" y="0"/>
              <a:ext cx="3568065" cy="9598279"/>
            </a:xfrm>
            <a:custGeom>
              <a:avLst/>
              <a:gdLst/>
              <a:ahLst/>
              <a:cxnLst/>
              <a:rect l="l" t="t" r="r" b="b"/>
              <a:pathLst>
                <a:path w="3568065" h="9598279">
                  <a:moveTo>
                    <a:pt x="3568065" y="9598279"/>
                  </a:moveTo>
                  <a:lnTo>
                    <a:pt x="0" y="9598279"/>
                  </a:lnTo>
                  <a:lnTo>
                    <a:pt x="0" y="0"/>
                  </a:lnTo>
                  <a:lnTo>
                    <a:pt x="3568065" y="9598279"/>
                  </a:lnTo>
                  <a:close/>
                </a:path>
              </a:pathLst>
            </a:custGeom>
            <a:solidFill>
              <a:srgbClr val="EA4B33"/>
            </a:solidFill>
          </p:spPr>
        </p:sp>
      </p:grpSp>
      <p:grpSp>
        <p:nvGrpSpPr>
          <p:cNvPr id="18" name="Group 18"/>
          <p:cNvGrpSpPr/>
          <p:nvPr/>
        </p:nvGrpSpPr>
        <p:grpSpPr>
          <a:xfrm>
            <a:off x="-141764" y="9177270"/>
            <a:ext cx="2840353" cy="1284077"/>
            <a:chOff x="0" y="0"/>
            <a:chExt cx="7797987" cy="3525341"/>
          </a:xfrm>
        </p:grpSpPr>
        <p:sp>
          <p:nvSpPr>
            <p:cNvPr id="19" name="Freeform 19"/>
            <p:cNvSpPr/>
            <p:nvPr/>
          </p:nvSpPr>
          <p:spPr>
            <a:xfrm>
              <a:off x="0" y="0"/>
              <a:ext cx="7797927" cy="3525393"/>
            </a:xfrm>
            <a:custGeom>
              <a:avLst/>
              <a:gdLst/>
              <a:ahLst/>
              <a:cxnLst/>
              <a:rect l="l" t="t" r="r" b="b"/>
              <a:pathLst>
                <a:path w="7797927" h="3525393">
                  <a:moveTo>
                    <a:pt x="7797927" y="3525393"/>
                  </a:moveTo>
                  <a:lnTo>
                    <a:pt x="0" y="3525393"/>
                  </a:lnTo>
                  <a:lnTo>
                    <a:pt x="0" y="0"/>
                  </a:lnTo>
                  <a:lnTo>
                    <a:pt x="7797927" y="3525393"/>
                  </a:lnTo>
                  <a:close/>
                </a:path>
              </a:pathLst>
            </a:custGeom>
            <a:solidFill>
              <a:srgbClr val="052896"/>
            </a:solidFill>
          </p:spPr>
        </p:sp>
      </p:gr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r="11787"/>
          <a:stretch>
            <a:fillRect/>
          </a:stretch>
        </p:blipFill>
        <p:spPr>
          <a:xfrm>
            <a:off x="0" y="-8577"/>
            <a:ext cx="6962231" cy="10295577"/>
          </a:xfrm>
          <a:prstGeom prst="rect">
            <a:avLst/>
          </a:prstGeom>
        </p:spPr>
      </p:pic>
      <p:grpSp>
        <p:nvGrpSpPr>
          <p:cNvPr id="3" name="Group 3"/>
          <p:cNvGrpSpPr/>
          <p:nvPr/>
        </p:nvGrpSpPr>
        <p:grpSpPr>
          <a:xfrm rot="-5400000">
            <a:off x="1861961" y="5186730"/>
            <a:ext cx="3238309" cy="6962231"/>
            <a:chOff x="0" y="0"/>
            <a:chExt cx="4317745" cy="9282975"/>
          </a:xfrm>
        </p:grpSpPr>
        <p:sp>
          <p:nvSpPr>
            <p:cNvPr id="4" name="Freeform 4"/>
            <p:cNvSpPr/>
            <p:nvPr/>
          </p:nvSpPr>
          <p:spPr>
            <a:xfrm>
              <a:off x="0" y="0"/>
              <a:ext cx="4317746" cy="9282938"/>
            </a:xfrm>
            <a:custGeom>
              <a:avLst/>
              <a:gdLst/>
              <a:ahLst/>
              <a:cxnLst/>
              <a:rect l="l" t="t" r="r" b="b"/>
              <a:pathLst>
                <a:path w="4317746" h="9282938">
                  <a:moveTo>
                    <a:pt x="4317746" y="9282938"/>
                  </a:moveTo>
                  <a:lnTo>
                    <a:pt x="0" y="9282938"/>
                  </a:lnTo>
                  <a:lnTo>
                    <a:pt x="0" y="0"/>
                  </a:lnTo>
                  <a:lnTo>
                    <a:pt x="4317746" y="9282938"/>
                  </a:lnTo>
                  <a:close/>
                </a:path>
              </a:pathLst>
            </a:custGeom>
            <a:solidFill>
              <a:srgbClr val="EA4B33"/>
            </a:solidFill>
          </p:spPr>
        </p:sp>
      </p:grpSp>
      <p:grpSp>
        <p:nvGrpSpPr>
          <p:cNvPr id="5" name="Group 5"/>
          <p:cNvGrpSpPr/>
          <p:nvPr/>
        </p:nvGrpSpPr>
        <p:grpSpPr>
          <a:xfrm rot="-10800000">
            <a:off x="0" y="-8578"/>
            <a:ext cx="7250190" cy="4300063"/>
            <a:chOff x="0" y="0"/>
            <a:chExt cx="9666920" cy="5733417"/>
          </a:xfrm>
        </p:grpSpPr>
        <p:sp>
          <p:nvSpPr>
            <p:cNvPr id="6" name="Freeform 6"/>
            <p:cNvSpPr/>
            <p:nvPr/>
          </p:nvSpPr>
          <p:spPr>
            <a:xfrm>
              <a:off x="0" y="0"/>
              <a:ext cx="9666859" cy="5733415"/>
            </a:xfrm>
            <a:custGeom>
              <a:avLst/>
              <a:gdLst/>
              <a:ahLst/>
              <a:cxnLst/>
              <a:rect l="l" t="t" r="r" b="b"/>
              <a:pathLst>
                <a:path w="9666859" h="5733415">
                  <a:moveTo>
                    <a:pt x="9666859" y="5733415"/>
                  </a:moveTo>
                  <a:lnTo>
                    <a:pt x="0" y="5733415"/>
                  </a:lnTo>
                  <a:lnTo>
                    <a:pt x="0" y="0"/>
                  </a:lnTo>
                  <a:lnTo>
                    <a:pt x="9666859" y="5733415"/>
                  </a:lnTo>
                  <a:close/>
                </a:path>
              </a:pathLst>
            </a:custGeom>
            <a:solidFill>
              <a:srgbClr val="FFFFFF"/>
            </a:solidFill>
          </p:spPr>
        </p:sp>
      </p:grpSp>
      <p:grpSp>
        <p:nvGrpSpPr>
          <p:cNvPr id="7" name="Group 7"/>
          <p:cNvGrpSpPr/>
          <p:nvPr/>
        </p:nvGrpSpPr>
        <p:grpSpPr>
          <a:xfrm>
            <a:off x="7524276" y="3795817"/>
            <a:ext cx="874727" cy="964962"/>
            <a:chOff x="0" y="0"/>
            <a:chExt cx="1166303" cy="1286616"/>
          </a:xfrm>
        </p:grpSpPr>
        <p:sp>
          <p:nvSpPr>
            <p:cNvPr id="8" name="Freeform 8"/>
            <p:cNvSpPr/>
            <p:nvPr/>
          </p:nvSpPr>
          <p:spPr>
            <a:xfrm>
              <a:off x="0" y="0"/>
              <a:ext cx="1166241" cy="1286510"/>
            </a:xfrm>
            <a:custGeom>
              <a:avLst/>
              <a:gdLst/>
              <a:ahLst/>
              <a:cxnLst/>
              <a:rect l="l" t="t" r="r" b="b"/>
              <a:pathLst>
                <a:path w="1166241" h="1286510">
                  <a:moveTo>
                    <a:pt x="583184" y="0"/>
                  </a:moveTo>
                  <a:cubicBezTo>
                    <a:pt x="905637" y="1524"/>
                    <a:pt x="1166241" y="289179"/>
                    <a:pt x="1166241" y="643255"/>
                  </a:cubicBezTo>
                  <a:cubicBezTo>
                    <a:pt x="1166241" y="997331"/>
                    <a:pt x="905637" y="1284986"/>
                    <a:pt x="583057" y="1286510"/>
                  </a:cubicBezTo>
                  <a:cubicBezTo>
                    <a:pt x="260604" y="1284986"/>
                    <a:pt x="0" y="997458"/>
                    <a:pt x="0" y="643255"/>
                  </a:cubicBezTo>
                  <a:cubicBezTo>
                    <a:pt x="0" y="289052"/>
                    <a:pt x="260604" y="1524"/>
                    <a:pt x="583184" y="0"/>
                  </a:cubicBezTo>
                  <a:close/>
                </a:path>
              </a:pathLst>
            </a:custGeom>
            <a:solidFill>
              <a:srgbClr val="052896"/>
            </a:solidFill>
          </p:spPr>
        </p:sp>
      </p:grpSp>
      <p:grpSp>
        <p:nvGrpSpPr>
          <p:cNvPr id="9" name="Group 9"/>
          <p:cNvGrpSpPr/>
          <p:nvPr/>
        </p:nvGrpSpPr>
        <p:grpSpPr>
          <a:xfrm>
            <a:off x="7524276" y="5331048"/>
            <a:ext cx="874727" cy="964962"/>
            <a:chOff x="0" y="0"/>
            <a:chExt cx="1166303" cy="1286616"/>
          </a:xfrm>
        </p:grpSpPr>
        <p:sp>
          <p:nvSpPr>
            <p:cNvPr id="10" name="Freeform 10"/>
            <p:cNvSpPr/>
            <p:nvPr/>
          </p:nvSpPr>
          <p:spPr>
            <a:xfrm>
              <a:off x="0" y="0"/>
              <a:ext cx="1166241" cy="1286510"/>
            </a:xfrm>
            <a:custGeom>
              <a:avLst/>
              <a:gdLst/>
              <a:ahLst/>
              <a:cxnLst/>
              <a:rect l="l" t="t" r="r" b="b"/>
              <a:pathLst>
                <a:path w="1166241" h="1286510">
                  <a:moveTo>
                    <a:pt x="583184" y="0"/>
                  </a:moveTo>
                  <a:cubicBezTo>
                    <a:pt x="905637" y="1524"/>
                    <a:pt x="1166241" y="289179"/>
                    <a:pt x="1166241" y="643255"/>
                  </a:cubicBezTo>
                  <a:cubicBezTo>
                    <a:pt x="1166241" y="997331"/>
                    <a:pt x="905637" y="1284986"/>
                    <a:pt x="583057" y="1286510"/>
                  </a:cubicBezTo>
                  <a:cubicBezTo>
                    <a:pt x="260604" y="1284986"/>
                    <a:pt x="0" y="997458"/>
                    <a:pt x="0" y="643255"/>
                  </a:cubicBezTo>
                  <a:cubicBezTo>
                    <a:pt x="0" y="289052"/>
                    <a:pt x="260604" y="1524"/>
                    <a:pt x="583184" y="0"/>
                  </a:cubicBezTo>
                  <a:close/>
                </a:path>
              </a:pathLst>
            </a:custGeom>
            <a:solidFill>
              <a:srgbClr val="EA4B33"/>
            </a:solidFill>
          </p:spPr>
        </p:sp>
      </p:grpSp>
      <p:grpSp>
        <p:nvGrpSpPr>
          <p:cNvPr id="11" name="Group 11"/>
          <p:cNvGrpSpPr/>
          <p:nvPr/>
        </p:nvGrpSpPr>
        <p:grpSpPr>
          <a:xfrm>
            <a:off x="7524276" y="6925182"/>
            <a:ext cx="874727" cy="964962"/>
            <a:chOff x="0" y="0"/>
            <a:chExt cx="1166303" cy="1286616"/>
          </a:xfrm>
        </p:grpSpPr>
        <p:sp>
          <p:nvSpPr>
            <p:cNvPr id="12" name="Freeform 12"/>
            <p:cNvSpPr/>
            <p:nvPr/>
          </p:nvSpPr>
          <p:spPr>
            <a:xfrm>
              <a:off x="0" y="0"/>
              <a:ext cx="1166241" cy="1286510"/>
            </a:xfrm>
            <a:custGeom>
              <a:avLst/>
              <a:gdLst/>
              <a:ahLst/>
              <a:cxnLst/>
              <a:rect l="l" t="t" r="r" b="b"/>
              <a:pathLst>
                <a:path w="1166241" h="1286510">
                  <a:moveTo>
                    <a:pt x="583184" y="0"/>
                  </a:moveTo>
                  <a:cubicBezTo>
                    <a:pt x="905637" y="1524"/>
                    <a:pt x="1166241" y="289179"/>
                    <a:pt x="1166241" y="643255"/>
                  </a:cubicBezTo>
                  <a:cubicBezTo>
                    <a:pt x="1166241" y="997331"/>
                    <a:pt x="905637" y="1284986"/>
                    <a:pt x="583057" y="1286510"/>
                  </a:cubicBezTo>
                  <a:cubicBezTo>
                    <a:pt x="260604" y="1284986"/>
                    <a:pt x="0" y="997458"/>
                    <a:pt x="0" y="643255"/>
                  </a:cubicBezTo>
                  <a:cubicBezTo>
                    <a:pt x="0" y="289052"/>
                    <a:pt x="260604" y="1524"/>
                    <a:pt x="583184" y="0"/>
                  </a:cubicBezTo>
                  <a:close/>
                </a:path>
              </a:pathLst>
            </a:custGeom>
            <a:solidFill>
              <a:srgbClr val="052896"/>
            </a:solidFill>
          </p:spPr>
        </p:sp>
      </p:grpSp>
      <p:sp>
        <p:nvSpPr>
          <p:cNvPr id="13" name="TextBox 13"/>
          <p:cNvSpPr txBox="1"/>
          <p:nvPr/>
        </p:nvSpPr>
        <p:spPr>
          <a:xfrm>
            <a:off x="4029037" y="413619"/>
            <a:ext cx="15499592" cy="1762125"/>
          </a:xfrm>
          <a:prstGeom prst="rect">
            <a:avLst/>
          </a:prstGeom>
        </p:spPr>
        <p:txBody>
          <a:bodyPr lIns="0" tIns="0" rIns="0" bIns="0" rtlCol="0" anchor="t">
            <a:spAutoFit/>
          </a:bodyPr>
          <a:lstStyle/>
          <a:p>
            <a:pPr algn="ctr">
              <a:lnSpc>
                <a:spcPts val="6666"/>
              </a:lnSpc>
            </a:pPr>
            <a:r>
              <a:rPr lang="en-US" sz="5000">
                <a:solidFill>
                  <a:srgbClr val="191919"/>
                </a:solidFill>
                <a:latin typeface="Tex Gyre Termes Bold"/>
              </a:rPr>
              <a:t>CHIẾN LƯỢC THƯƠNG HIỆU:</a:t>
            </a:r>
          </a:p>
          <a:p>
            <a:pPr algn="ctr">
              <a:lnSpc>
                <a:spcPts val="8333"/>
              </a:lnSpc>
            </a:pPr>
            <a:r>
              <a:rPr lang="en-US" sz="5000">
                <a:solidFill>
                  <a:srgbClr val="191919"/>
                </a:solidFill>
                <a:latin typeface="Tex Gyre Termes Bold"/>
              </a:rPr>
              <a:t>XÂY DỰNG THƯƠNG HIỆU MẠNH</a:t>
            </a:r>
          </a:p>
        </p:txBody>
      </p:sp>
      <p:sp>
        <p:nvSpPr>
          <p:cNvPr id="14" name="TextBox 14"/>
          <p:cNvSpPr txBox="1"/>
          <p:nvPr/>
        </p:nvSpPr>
        <p:spPr>
          <a:xfrm>
            <a:off x="7717682" y="3992564"/>
            <a:ext cx="487915" cy="619090"/>
          </a:xfrm>
          <a:prstGeom prst="rect">
            <a:avLst/>
          </a:prstGeom>
        </p:spPr>
        <p:txBody>
          <a:bodyPr lIns="0" tIns="0" rIns="0" bIns="0" rtlCol="0" anchor="t">
            <a:spAutoFit/>
          </a:bodyPr>
          <a:lstStyle/>
          <a:p>
            <a:pPr algn="ctr">
              <a:lnSpc>
                <a:spcPts val="4920"/>
              </a:lnSpc>
            </a:pPr>
            <a:r>
              <a:rPr lang="en-US" sz="4099">
                <a:solidFill>
                  <a:srgbClr val="FFFFFF"/>
                </a:solidFill>
                <a:latin typeface="Tex Gyre Termes Bold"/>
              </a:rPr>
              <a:t>1</a:t>
            </a:r>
          </a:p>
        </p:txBody>
      </p:sp>
      <p:sp>
        <p:nvSpPr>
          <p:cNvPr id="15" name="TextBox 15"/>
          <p:cNvSpPr txBox="1"/>
          <p:nvPr/>
        </p:nvSpPr>
        <p:spPr>
          <a:xfrm>
            <a:off x="7717682" y="5498226"/>
            <a:ext cx="487915" cy="619090"/>
          </a:xfrm>
          <a:prstGeom prst="rect">
            <a:avLst/>
          </a:prstGeom>
        </p:spPr>
        <p:txBody>
          <a:bodyPr lIns="0" tIns="0" rIns="0" bIns="0" rtlCol="0" anchor="t">
            <a:spAutoFit/>
          </a:bodyPr>
          <a:lstStyle/>
          <a:p>
            <a:pPr algn="ctr">
              <a:lnSpc>
                <a:spcPts val="4920"/>
              </a:lnSpc>
            </a:pPr>
            <a:r>
              <a:rPr lang="en-US" sz="4099">
                <a:solidFill>
                  <a:srgbClr val="FFFFFF"/>
                </a:solidFill>
                <a:latin typeface="Tex Gyre Termes Bold"/>
              </a:rPr>
              <a:t>2</a:t>
            </a:r>
          </a:p>
        </p:txBody>
      </p:sp>
      <p:sp>
        <p:nvSpPr>
          <p:cNvPr id="16" name="TextBox 16"/>
          <p:cNvSpPr txBox="1"/>
          <p:nvPr/>
        </p:nvSpPr>
        <p:spPr>
          <a:xfrm>
            <a:off x="7717682" y="7074574"/>
            <a:ext cx="487915" cy="619090"/>
          </a:xfrm>
          <a:prstGeom prst="rect">
            <a:avLst/>
          </a:prstGeom>
        </p:spPr>
        <p:txBody>
          <a:bodyPr lIns="0" tIns="0" rIns="0" bIns="0" rtlCol="0" anchor="t">
            <a:spAutoFit/>
          </a:bodyPr>
          <a:lstStyle/>
          <a:p>
            <a:pPr algn="ctr">
              <a:lnSpc>
                <a:spcPts val="4920"/>
              </a:lnSpc>
            </a:pPr>
            <a:r>
              <a:rPr lang="en-US" sz="4099">
                <a:solidFill>
                  <a:srgbClr val="FFFFFF"/>
                </a:solidFill>
                <a:latin typeface="Tex Gyre Termes Bold"/>
              </a:rPr>
              <a:t>3</a:t>
            </a:r>
          </a:p>
        </p:txBody>
      </p:sp>
      <p:grpSp>
        <p:nvGrpSpPr>
          <p:cNvPr id="17" name="Group 17"/>
          <p:cNvGrpSpPr/>
          <p:nvPr/>
        </p:nvGrpSpPr>
        <p:grpSpPr>
          <a:xfrm>
            <a:off x="8657516" y="3635513"/>
            <a:ext cx="9612771" cy="1125266"/>
            <a:chOff x="0" y="0"/>
            <a:chExt cx="12817029" cy="1500354"/>
          </a:xfrm>
        </p:grpSpPr>
        <p:sp>
          <p:nvSpPr>
            <p:cNvPr id="18" name="Freeform 18"/>
            <p:cNvSpPr/>
            <p:nvPr/>
          </p:nvSpPr>
          <p:spPr>
            <a:xfrm>
              <a:off x="59872" y="6993"/>
              <a:ext cx="12697379" cy="1486350"/>
            </a:xfrm>
            <a:custGeom>
              <a:avLst/>
              <a:gdLst/>
              <a:ahLst/>
              <a:cxnLst/>
              <a:rect l="l" t="t" r="r" b="b"/>
              <a:pathLst>
                <a:path w="12697379" h="1486350">
                  <a:moveTo>
                    <a:pt x="0" y="247191"/>
                  </a:moveTo>
                  <a:cubicBezTo>
                    <a:pt x="0" y="110687"/>
                    <a:pt x="947599" y="0"/>
                    <a:pt x="2116230" y="0"/>
                  </a:cubicBezTo>
                  <a:lnTo>
                    <a:pt x="10581150" y="0"/>
                  </a:lnTo>
                  <a:cubicBezTo>
                    <a:pt x="11749780" y="0"/>
                    <a:pt x="12697380" y="110687"/>
                    <a:pt x="12697380" y="247191"/>
                  </a:cubicBezTo>
                  <a:lnTo>
                    <a:pt x="12697380" y="1239160"/>
                  </a:lnTo>
                  <a:cubicBezTo>
                    <a:pt x="12697380" y="1375664"/>
                    <a:pt x="11749780" y="1486351"/>
                    <a:pt x="10581150" y="1486351"/>
                  </a:cubicBezTo>
                  <a:lnTo>
                    <a:pt x="2116230" y="1486351"/>
                  </a:lnTo>
                  <a:cubicBezTo>
                    <a:pt x="947599" y="1486351"/>
                    <a:pt x="0" y="1375664"/>
                    <a:pt x="0" y="1239160"/>
                  </a:cubicBezTo>
                  <a:close/>
                </a:path>
              </a:pathLst>
            </a:custGeom>
            <a:solidFill>
              <a:srgbClr val="C0504D"/>
            </a:solidFill>
          </p:spPr>
        </p:sp>
        <p:sp>
          <p:nvSpPr>
            <p:cNvPr id="19" name="Freeform 19"/>
            <p:cNvSpPr/>
            <p:nvPr/>
          </p:nvSpPr>
          <p:spPr>
            <a:xfrm>
              <a:off x="0" y="0"/>
              <a:ext cx="12817056" cy="1500337"/>
            </a:xfrm>
            <a:custGeom>
              <a:avLst/>
              <a:gdLst/>
              <a:ahLst/>
              <a:cxnLst/>
              <a:rect l="l" t="t" r="r" b="b"/>
              <a:pathLst>
                <a:path w="12817056" h="1500337">
                  <a:moveTo>
                    <a:pt x="0" y="254184"/>
                  </a:moveTo>
                  <a:cubicBezTo>
                    <a:pt x="0" y="113789"/>
                    <a:pt x="974159" y="0"/>
                    <a:pt x="2176102" y="0"/>
                  </a:cubicBezTo>
                  <a:lnTo>
                    <a:pt x="10641022" y="0"/>
                  </a:lnTo>
                  <a:lnTo>
                    <a:pt x="10641022" y="6993"/>
                  </a:lnTo>
                  <a:lnTo>
                    <a:pt x="10641022" y="0"/>
                  </a:lnTo>
                  <a:cubicBezTo>
                    <a:pt x="11842965" y="0"/>
                    <a:pt x="12817056" y="113789"/>
                    <a:pt x="12817056" y="254184"/>
                  </a:cubicBezTo>
                  <a:lnTo>
                    <a:pt x="12757252" y="254184"/>
                  </a:lnTo>
                  <a:lnTo>
                    <a:pt x="12817056" y="254184"/>
                  </a:lnTo>
                  <a:lnTo>
                    <a:pt x="12817056" y="1246153"/>
                  </a:lnTo>
                  <a:lnTo>
                    <a:pt x="12757252" y="1246153"/>
                  </a:lnTo>
                  <a:lnTo>
                    <a:pt x="12817056" y="1246153"/>
                  </a:lnTo>
                  <a:cubicBezTo>
                    <a:pt x="12817056" y="1386548"/>
                    <a:pt x="11842965" y="1500337"/>
                    <a:pt x="10641022" y="1500337"/>
                  </a:cubicBezTo>
                  <a:lnTo>
                    <a:pt x="10641022" y="1493344"/>
                  </a:lnTo>
                  <a:lnTo>
                    <a:pt x="10641022" y="1500337"/>
                  </a:lnTo>
                  <a:lnTo>
                    <a:pt x="2176102" y="1500337"/>
                  </a:lnTo>
                  <a:lnTo>
                    <a:pt x="2176102" y="1493344"/>
                  </a:lnTo>
                  <a:lnTo>
                    <a:pt x="2176102" y="1500337"/>
                  </a:lnTo>
                  <a:cubicBezTo>
                    <a:pt x="974159" y="1500337"/>
                    <a:pt x="0" y="1386548"/>
                    <a:pt x="0" y="1246153"/>
                  </a:cubicBezTo>
                  <a:lnTo>
                    <a:pt x="0" y="254184"/>
                  </a:lnTo>
                  <a:lnTo>
                    <a:pt x="59872" y="254184"/>
                  </a:lnTo>
                  <a:lnTo>
                    <a:pt x="0" y="254184"/>
                  </a:lnTo>
                  <a:moveTo>
                    <a:pt x="120194" y="254184"/>
                  </a:moveTo>
                  <a:lnTo>
                    <a:pt x="120194" y="1246153"/>
                  </a:lnTo>
                  <a:lnTo>
                    <a:pt x="59872" y="1246153"/>
                  </a:lnTo>
                  <a:lnTo>
                    <a:pt x="120194" y="1246153"/>
                  </a:lnTo>
                  <a:cubicBezTo>
                    <a:pt x="120194" y="1378819"/>
                    <a:pt x="1040784" y="1486350"/>
                    <a:pt x="2176552" y="1486350"/>
                  </a:cubicBezTo>
                  <a:lnTo>
                    <a:pt x="10641022" y="1486350"/>
                  </a:lnTo>
                  <a:cubicBezTo>
                    <a:pt x="11776790" y="1486350"/>
                    <a:pt x="12697379" y="1378819"/>
                    <a:pt x="12697379" y="1246153"/>
                  </a:cubicBezTo>
                  <a:lnTo>
                    <a:pt x="12697379" y="254184"/>
                  </a:lnTo>
                  <a:cubicBezTo>
                    <a:pt x="12697379" y="121518"/>
                    <a:pt x="11776790" y="13987"/>
                    <a:pt x="10641022" y="13987"/>
                  </a:cubicBezTo>
                  <a:lnTo>
                    <a:pt x="2176102" y="13987"/>
                  </a:lnTo>
                  <a:lnTo>
                    <a:pt x="2176102" y="6993"/>
                  </a:lnTo>
                  <a:lnTo>
                    <a:pt x="2176102" y="14040"/>
                  </a:lnTo>
                  <a:cubicBezTo>
                    <a:pt x="1040784" y="14040"/>
                    <a:pt x="120194" y="121571"/>
                    <a:pt x="120194" y="254184"/>
                  </a:cubicBezTo>
                  <a:close/>
                </a:path>
              </a:pathLst>
            </a:custGeom>
            <a:solidFill>
              <a:srgbClr val="FFFFFF"/>
            </a:solidFill>
          </p:spPr>
        </p:sp>
      </p:grpSp>
      <p:sp>
        <p:nvSpPr>
          <p:cNvPr id="20" name="TextBox 20"/>
          <p:cNvSpPr txBox="1"/>
          <p:nvPr/>
        </p:nvSpPr>
        <p:spPr>
          <a:xfrm>
            <a:off x="8900448" y="3829188"/>
            <a:ext cx="9126906" cy="695899"/>
          </a:xfrm>
          <a:prstGeom prst="rect">
            <a:avLst/>
          </a:prstGeom>
        </p:spPr>
        <p:txBody>
          <a:bodyPr lIns="0" tIns="0" rIns="0" bIns="0" rtlCol="0" anchor="t">
            <a:spAutoFit/>
          </a:bodyPr>
          <a:lstStyle/>
          <a:p>
            <a:pPr algn="l">
              <a:lnSpc>
                <a:spcPts val="5740"/>
              </a:lnSpc>
            </a:pPr>
            <a:r>
              <a:rPr lang="en-US" sz="4099" spc="60">
                <a:solidFill>
                  <a:srgbClr val="000000"/>
                </a:solidFill>
                <a:latin typeface="Tex Gyre Termes"/>
              </a:rPr>
              <a:t>Tài sản thương hiệu và giá trị thương hiệu</a:t>
            </a:r>
          </a:p>
        </p:txBody>
      </p:sp>
      <p:grpSp>
        <p:nvGrpSpPr>
          <p:cNvPr id="21" name="Group 21"/>
          <p:cNvGrpSpPr/>
          <p:nvPr/>
        </p:nvGrpSpPr>
        <p:grpSpPr>
          <a:xfrm>
            <a:off x="8657516" y="5266487"/>
            <a:ext cx="9612771" cy="1094085"/>
            <a:chOff x="0" y="0"/>
            <a:chExt cx="12817029" cy="1458780"/>
          </a:xfrm>
        </p:grpSpPr>
        <p:sp>
          <p:nvSpPr>
            <p:cNvPr id="22" name="Freeform 22"/>
            <p:cNvSpPr/>
            <p:nvPr/>
          </p:nvSpPr>
          <p:spPr>
            <a:xfrm>
              <a:off x="59872" y="6800"/>
              <a:ext cx="12697379" cy="1445163"/>
            </a:xfrm>
            <a:custGeom>
              <a:avLst/>
              <a:gdLst/>
              <a:ahLst/>
              <a:cxnLst/>
              <a:rect l="l" t="t" r="r" b="b"/>
              <a:pathLst>
                <a:path w="12697379" h="1445163">
                  <a:moveTo>
                    <a:pt x="0" y="240340"/>
                  </a:moveTo>
                  <a:cubicBezTo>
                    <a:pt x="0" y="107619"/>
                    <a:pt x="947599" y="0"/>
                    <a:pt x="2116230" y="0"/>
                  </a:cubicBezTo>
                  <a:lnTo>
                    <a:pt x="10581150" y="0"/>
                  </a:lnTo>
                  <a:cubicBezTo>
                    <a:pt x="11749780" y="0"/>
                    <a:pt x="12697380" y="107619"/>
                    <a:pt x="12697380" y="240340"/>
                  </a:cubicBezTo>
                  <a:lnTo>
                    <a:pt x="12697380" y="1204822"/>
                  </a:lnTo>
                  <a:cubicBezTo>
                    <a:pt x="12697380" y="1337544"/>
                    <a:pt x="11749780" y="1445163"/>
                    <a:pt x="10581150" y="1445163"/>
                  </a:cubicBezTo>
                  <a:lnTo>
                    <a:pt x="2116230" y="1445163"/>
                  </a:lnTo>
                  <a:cubicBezTo>
                    <a:pt x="947599" y="1445163"/>
                    <a:pt x="0" y="1337544"/>
                    <a:pt x="0" y="1204822"/>
                  </a:cubicBezTo>
                  <a:close/>
                </a:path>
              </a:pathLst>
            </a:custGeom>
            <a:solidFill>
              <a:srgbClr val="4BACC6"/>
            </a:solidFill>
          </p:spPr>
        </p:sp>
        <p:sp>
          <p:nvSpPr>
            <p:cNvPr id="23" name="Freeform 23"/>
            <p:cNvSpPr/>
            <p:nvPr/>
          </p:nvSpPr>
          <p:spPr>
            <a:xfrm>
              <a:off x="0" y="0"/>
              <a:ext cx="12817056" cy="1458763"/>
            </a:xfrm>
            <a:custGeom>
              <a:avLst/>
              <a:gdLst/>
              <a:ahLst/>
              <a:cxnLst/>
              <a:rect l="l" t="t" r="r" b="b"/>
              <a:pathLst>
                <a:path w="12817056" h="1458763">
                  <a:moveTo>
                    <a:pt x="0" y="247140"/>
                  </a:moveTo>
                  <a:cubicBezTo>
                    <a:pt x="0" y="110635"/>
                    <a:pt x="974159" y="0"/>
                    <a:pt x="2176102" y="0"/>
                  </a:cubicBezTo>
                  <a:lnTo>
                    <a:pt x="10641022" y="0"/>
                  </a:lnTo>
                  <a:lnTo>
                    <a:pt x="10641022" y="6800"/>
                  </a:lnTo>
                  <a:lnTo>
                    <a:pt x="10641022" y="0"/>
                  </a:lnTo>
                  <a:cubicBezTo>
                    <a:pt x="11842965" y="0"/>
                    <a:pt x="12817056" y="110635"/>
                    <a:pt x="12817056" y="247140"/>
                  </a:cubicBezTo>
                  <a:lnTo>
                    <a:pt x="12757252" y="247140"/>
                  </a:lnTo>
                  <a:lnTo>
                    <a:pt x="12817056" y="247140"/>
                  </a:lnTo>
                  <a:lnTo>
                    <a:pt x="12817056" y="1211622"/>
                  </a:lnTo>
                  <a:lnTo>
                    <a:pt x="12757252" y="1211622"/>
                  </a:lnTo>
                  <a:lnTo>
                    <a:pt x="12817056" y="1211622"/>
                  </a:lnTo>
                  <a:cubicBezTo>
                    <a:pt x="12817056" y="1348127"/>
                    <a:pt x="11842965" y="1458763"/>
                    <a:pt x="10641022" y="1458763"/>
                  </a:cubicBezTo>
                  <a:lnTo>
                    <a:pt x="10641022" y="1451963"/>
                  </a:lnTo>
                  <a:lnTo>
                    <a:pt x="10641022" y="1458763"/>
                  </a:lnTo>
                  <a:lnTo>
                    <a:pt x="2176102" y="1458763"/>
                  </a:lnTo>
                  <a:lnTo>
                    <a:pt x="2176102" y="1451963"/>
                  </a:lnTo>
                  <a:lnTo>
                    <a:pt x="2176102" y="1458763"/>
                  </a:lnTo>
                  <a:cubicBezTo>
                    <a:pt x="974159" y="1458763"/>
                    <a:pt x="0" y="1348127"/>
                    <a:pt x="0" y="1211622"/>
                  </a:cubicBezTo>
                  <a:lnTo>
                    <a:pt x="0" y="247140"/>
                  </a:lnTo>
                  <a:lnTo>
                    <a:pt x="59872" y="247140"/>
                  </a:lnTo>
                  <a:lnTo>
                    <a:pt x="0" y="247140"/>
                  </a:lnTo>
                  <a:moveTo>
                    <a:pt x="120194" y="247140"/>
                  </a:moveTo>
                  <a:lnTo>
                    <a:pt x="120194" y="1211622"/>
                  </a:lnTo>
                  <a:lnTo>
                    <a:pt x="59872" y="1211622"/>
                  </a:lnTo>
                  <a:lnTo>
                    <a:pt x="120194" y="1211622"/>
                  </a:lnTo>
                  <a:cubicBezTo>
                    <a:pt x="120194" y="1340612"/>
                    <a:pt x="1040784" y="1445163"/>
                    <a:pt x="2176552" y="1445163"/>
                  </a:cubicBezTo>
                  <a:lnTo>
                    <a:pt x="10641022" y="1445163"/>
                  </a:lnTo>
                  <a:cubicBezTo>
                    <a:pt x="11776790" y="1445163"/>
                    <a:pt x="12697379" y="1340612"/>
                    <a:pt x="12697379" y="1211622"/>
                  </a:cubicBezTo>
                  <a:lnTo>
                    <a:pt x="12697379" y="247140"/>
                  </a:lnTo>
                  <a:cubicBezTo>
                    <a:pt x="12697379" y="118151"/>
                    <a:pt x="11776790" y="13599"/>
                    <a:pt x="10641022" y="13599"/>
                  </a:cubicBezTo>
                  <a:lnTo>
                    <a:pt x="2176102" y="13599"/>
                  </a:lnTo>
                  <a:lnTo>
                    <a:pt x="2176102" y="6800"/>
                  </a:lnTo>
                  <a:lnTo>
                    <a:pt x="2176102" y="13650"/>
                  </a:lnTo>
                  <a:cubicBezTo>
                    <a:pt x="1040784" y="13650"/>
                    <a:pt x="120194" y="118202"/>
                    <a:pt x="120194" y="247140"/>
                  </a:cubicBezTo>
                  <a:close/>
                </a:path>
              </a:pathLst>
            </a:custGeom>
            <a:solidFill>
              <a:srgbClr val="FFFFFF"/>
            </a:solidFill>
          </p:spPr>
        </p:sp>
      </p:grpSp>
      <p:sp>
        <p:nvSpPr>
          <p:cNvPr id="24" name="TextBox 24"/>
          <p:cNvSpPr txBox="1"/>
          <p:nvPr/>
        </p:nvSpPr>
        <p:spPr>
          <a:xfrm>
            <a:off x="8900448" y="5423321"/>
            <a:ext cx="6149052" cy="695899"/>
          </a:xfrm>
          <a:prstGeom prst="rect">
            <a:avLst/>
          </a:prstGeom>
        </p:spPr>
        <p:txBody>
          <a:bodyPr lIns="0" tIns="0" rIns="0" bIns="0" rtlCol="0" anchor="t">
            <a:spAutoFit/>
          </a:bodyPr>
          <a:lstStyle/>
          <a:p>
            <a:pPr algn="l">
              <a:lnSpc>
                <a:spcPts val="5740"/>
              </a:lnSpc>
            </a:pPr>
            <a:r>
              <a:rPr lang="en-US" sz="4099" spc="60">
                <a:solidFill>
                  <a:srgbClr val="000000"/>
                </a:solidFill>
                <a:latin typeface="Tex Gyre Termes"/>
              </a:rPr>
              <a:t>Xây dựng thương hiệu mạnh</a:t>
            </a:r>
          </a:p>
        </p:txBody>
      </p:sp>
      <p:grpSp>
        <p:nvGrpSpPr>
          <p:cNvPr id="25" name="Group 25"/>
          <p:cNvGrpSpPr/>
          <p:nvPr/>
        </p:nvGrpSpPr>
        <p:grpSpPr>
          <a:xfrm>
            <a:off x="8657516" y="6925182"/>
            <a:ext cx="9790494" cy="1059063"/>
            <a:chOff x="0" y="0"/>
            <a:chExt cx="13053992" cy="1412084"/>
          </a:xfrm>
        </p:grpSpPr>
        <p:sp>
          <p:nvSpPr>
            <p:cNvPr id="26" name="Freeform 26"/>
            <p:cNvSpPr/>
            <p:nvPr/>
          </p:nvSpPr>
          <p:spPr>
            <a:xfrm>
              <a:off x="60979" y="6582"/>
              <a:ext cx="12932131" cy="1398904"/>
            </a:xfrm>
            <a:custGeom>
              <a:avLst/>
              <a:gdLst/>
              <a:ahLst/>
              <a:cxnLst/>
              <a:rect l="l" t="t" r="r" b="b"/>
              <a:pathLst>
                <a:path w="12932131" h="1398904">
                  <a:moveTo>
                    <a:pt x="0" y="232647"/>
                  </a:moveTo>
                  <a:cubicBezTo>
                    <a:pt x="0" y="104174"/>
                    <a:pt x="965119" y="0"/>
                    <a:pt x="2155355" y="0"/>
                  </a:cubicBezTo>
                  <a:lnTo>
                    <a:pt x="10776776" y="0"/>
                  </a:lnTo>
                  <a:cubicBezTo>
                    <a:pt x="11967012" y="0"/>
                    <a:pt x="12932131" y="104174"/>
                    <a:pt x="12932131" y="232647"/>
                  </a:cubicBezTo>
                  <a:lnTo>
                    <a:pt x="12932131" y="1166256"/>
                  </a:lnTo>
                  <a:cubicBezTo>
                    <a:pt x="12932131" y="1294729"/>
                    <a:pt x="11967012" y="1398904"/>
                    <a:pt x="10776776" y="1398904"/>
                  </a:cubicBezTo>
                  <a:lnTo>
                    <a:pt x="2155355" y="1398904"/>
                  </a:lnTo>
                  <a:cubicBezTo>
                    <a:pt x="965119" y="1398904"/>
                    <a:pt x="0" y="1294729"/>
                    <a:pt x="0" y="1166256"/>
                  </a:cubicBezTo>
                  <a:close/>
                </a:path>
              </a:pathLst>
            </a:custGeom>
            <a:solidFill>
              <a:srgbClr val="9BBB59"/>
            </a:solidFill>
          </p:spPr>
        </p:sp>
        <p:sp>
          <p:nvSpPr>
            <p:cNvPr id="27" name="Freeform 27"/>
            <p:cNvSpPr/>
            <p:nvPr/>
          </p:nvSpPr>
          <p:spPr>
            <a:xfrm>
              <a:off x="0" y="0"/>
              <a:ext cx="13054019" cy="1412068"/>
            </a:xfrm>
            <a:custGeom>
              <a:avLst/>
              <a:gdLst/>
              <a:ahLst/>
              <a:cxnLst/>
              <a:rect l="l" t="t" r="r" b="b"/>
              <a:pathLst>
                <a:path w="13054019" h="1412068">
                  <a:moveTo>
                    <a:pt x="0" y="239229"/>
                  </a:moveTo>
                  <a:cubicBezTo>
                    <a:pt x="0" y="107094"/>
                    <a:pt x="992169" y="0"/>
                    <a:pt x="2216334" y="0"/>
                  </a:cubicBezTo>
                  <a:lnTo>
                    <a:pt x="10837755" y="0"/>
                  </a:lnTo>
                  <a:lnTo>
                    <a:pt x="10837755" y="6582"/>
                  </a:lnTo>
                  <a:lnTo>
                    <a:pt x="10837755" y="0"/>
                  </a:lnTo>
                  <a:cubicBezTo>
                    <a:pt x="12061920" y="0"/>
                    <a:pt x="13054019" y="107094"/>
                    <a:pt x="13054019" y="239229"/>
                  </a:cubicBezTo>
                  <a:lnTo>
                    <a:pt x="12993110" y="239229"/>
                  </a:lnTo>
                  <a:lnTo>
                    <a:pt x="13054019" y="239229"/>
                  </a:lnTo>
                  <a:lnTo>
                    <a:pt x="13054019" y="1172838"/>
                  </a:lnTo>
                  <a:lnTo>
                    <a:pt x="12993110" y="1172838"/>
                  </a:lnTo>
                  <a:lnTo>
                    <a:pt x="13054019" y="1172838"/>
                  </a:lnTo>
                  <a:cubicBezTo>
                    <a:pt x="13054019" y="1304974"/>
                    <a:pt x="12061920" y="1412068"/>
                    <a:pt x="10837755" y="1412068"/>
                  </a:cubicBezTo>
                  <a:lnTo>
                    <a:pt x="10837755" y="1405486"/>
                  </a:lnTo>
                  <a:lnTo>
                    <a:pt x="10837755" y="1412068"/>
                  </a:lnTo>
                  <a:lnTo>
                    <a:pt x="2216334" y="1412068"/>
                  </a:lnTo>
                  <a:lnTo>
                    <a:pt x="2216334" y="1405486"/>
                  </a:lnTo>
                  <a:lnTo>
                    <a:pt x="2216334" y="1412068"/>
                  </a:lnTo>
                  <a:cubicBezTo>
                    <a:pt x="992169" y="1412068"/>
                    <a:pt x="0" y="1304974"/>
                    <a:pt x="0" y="1172838"/>
                  </a:cubicBezTo>
                  <a:lnTo>
                    <a:pt x="0" y="239229"/>
                  </a:lnTo>
                  <a:lnTo>
                    <a:pt x="60979" y="239229"/>
                  </a:lnTo>
                  <a:lnTo>
                    <a:pt x="0" y="239229"/>
                  </a:lnTo>
                  <a:moveTo>
                    <a:pt x="122416" y="239229"/>
                  </a:moveTo>
                  <a:lnTo>
                    <a:pt x="122416" y="1172838"/>
                  </a:lnTo>
                  <a:lnTo>
                    <a:pt x="60979" y="1172838"/>
                  </a:lnTo>
                  <a:lnTo>
                    <a:pt x="122416" y="1172838"/>
                  </a:lnTo>
                  <a:cubicBezTo>
                    <a:pt x="122416" y="1297699"/>
                    <a:pt x="1060026" y="1398904"/>
                    <a:pt x="2216793" y="1398904"/>
                  </a:cubicBezTo>
                  <a:lnTo>
                    <a:pt x="10837755" y="1398904"/>
                  </a:lnTo>
                  <a:cubicBezTo>
                    <a:pt x="11994521" y="1398904"/>
                    <a:pt x="12932131" y="1297699"/>
                    <a:pt x="12932131" y="1172838"/>
                  </a:cubicBezTo>
                  <a:lnTo>
                    <a:pt x="12932131" y="239229"/>
                  </a:lnTo>
                  <a:cubicBezTo>
                    <a:pt x="12932131" y="114369"/>
                    <a:pt x="11994521" y="13164"/>
                    <a:pt x="10837755" y="13164"/>
                  </a:cubicBezTo>
                  <a:lnTo>
                    <a:pt x="2216334" y="13164"/>
                  </a:lnTo>
                  <a:lnTo>
                    <a:pt x="2216334" y="6582"/>
                  </a:lnTo>
                  <a:lnTo>
                    <a:pt x="2216334" y="13214"/>
                  </a:lnTo>
                  <a:cubicBezTo>
                    <a:pt x="1060026" y="13214"/>
                    <a:pt x="122416" y="114418"/>
                    <a:pt x="122416" y="239229"/>
                  </a:cubicBezTo>
                  <a:close/>
                </a:path>
              </a:pathLst>
            </a:custGeom>
            <a:solidFill>
              <a:srgbClr val="FFFFFF"/>
            </a:solidFill>
          </p:spPr>
        </p:sp>
      </p:grpSp>
      <p:sp>
        <p:nvSpPr>
          <p:cNvPr id="28" name="TextBox 28"/>
          <p:cNvSpPr txBox="1"/>
          <p:nvPr/>
        </p:nvSpPr>
        <p:spPr>
          <a:xfrm>
            <a:off x="8942305" y="6998374"/>
            <a:ext cx="5421771" cy="695899"/>
          </a:xfrm>
          <a:prstGeom prst="rect">
            <a:avLst/>
          </a:prstGeom>
        </p:spPr>
        <p:txBody>
          <a:bodyPr lIns="0" tIns="0" rIns="0" bIns="0" rtlCol="0" anchor="t">
            <a:spAutoFit/>
          </a:bodyPr>
          <a:lstStyle/>
          <a:p>
            <a:pPr algn="l">
              <a:lnSpc>
                <a:spcPts val="5740"/>
              </a:lnSpc>
            </a:pPr>
            <a:r>
              <a:rPr lang="en-US" sz="4099" spc="60">
                <a:solidFill>
                  <a:srgbClr val="000000"/>
                </a:solidFill>
                <a:latin typeface="Tex Gyre Termes"/>
              </a:rPr>
              <a:t>Quản lý thương hiệu</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30660" y="775971"/>
            <a:ext cx="874727" cy="964962"/>
            <a:chOff x="0" y="0"/>
            <a:chExt cx="1166303" cy="1286616"/>
          </a:xfrm>
        </p:grpSpPr>
        <p:sp>
          <p:nvSpPr>
            <p:cNvPr id="3" name="Freeform 3"/>
            <p:cNvSpPr/>
            <p:nvPr/>
          </p:nvSpPr>
          <p:spPr>
            <a:xfrm>
              <a:off x="0" y="0"/>
              <a:ext cx="1166241" cy="1286510"/>
            </a:xfrm>
            <a:custGeom>
              <a:avLst/>
              <a:gdLst/>
              <a:ahLst/>
              <a:cxnLst/>
              <a:rect l="l" t="t" r="r" b="b"/>
              <a:pathLst>
                <a:path w="1166241" h="1286510">
                  <a:moveTo>
                    <a:pt x="583184" y="0"/>
                  </a:moveTo>
                  <a:cubicBezTo>
                    <a:pt x="905637" y="1524"/>
                    <a:pt x="1166241" y="289179"/>
                    <a:pt x="1166241" y="643255"/>
                  </a:cubicBezTo>
                  <a:cubicBezTo>
                    <a:pt x="1166241" y="997331"/>
                    <a:pt x="905637" y="1284986"/>
                    <a:pt x="583057" y="1286510"/>
                  </a:cubicBezTo>
                  <a:cubicBezTo>
                    <a:pt x="260604" y="1284986"/>
                    <a:pt x="0" y="997458"/>
                    <a:pt x="0" y="643255"/>
                  </a:cubicBezTo>
                  <a:cubicBezTo>
                    <a:pt x="0" y="289052"/>
                    <a:pt x="260604" y="1524"/>
                    <a:pt x="583184" y="0"/>
                  </a:cubicBezTo>
                  <a:close/>
                </a:path>
              </a:pathLst>
            </a:custGeom>
            <a:solidFill>
              <a:srgbClr val="052896"/>
            </a:solidFill>
          </p:spPr>
        </p:sp>
      </p:grpSp>
      <p:sp>
        <p:nvSpPr>
          <p:cNvPr id="4" name="TextBox 4"/>
          <p:cNvSpPr txBox="1"/>
          <p:nvPr/>
        </p:nvSpPr>
        <p:spPr>
          <a:xfrm>
            <a:off x="1224066" y="897391"/>
            <a:ext cx="487915" cy="619090"/>
          </a:xfrm>
          <a:prstGeom prst="rect">
            <a:avLst/>
          </a:prstGeom>
        </p:spPr>
        <p:txBody>
          <a:bodyPr lIns="0" tIns="0" rIns="0" bIns="0" rtlCol="0" anchor="t">
            <a:spAutoFit/>
          </a:bodyPr>
          <a:lstStyle/>
          <a:p>
            <a:pPr algn="ctr">
              <a:lnSpc>
                <a:spcPts val="4919"/>
              </a:lnSpc>
            </a:pPr>
            <a:r>
              <a:rPr lang="en-US" sz="4098">
                <a:solidFill>
                  <a:srgbClr val="FFFFFF"/>
                </a:solidFill>
                <a:latin typeface="Tex Gyre Termes Bold"/>
              </a:rPr>
              <a:t>1</a:t>
            </a:r>
          </a:p>
        </p:txBody>
      </p:sp>
      <p:sp>
        <p:nvSpPr>
          <p:cNvPr id="5" name="TextBox 5"/>
          <p:cNvSpPr txBox="1"/>
          <p:nvPr/>
        </p:nvSpPr>
        <p:spPr>
          <a:xfrm>
            <a:off x="1468024" y="935491"/>
            <a:ext cx="16535052" cy="684022"/>
          </a:xfrm>
          <a:prstGeom prst="rect">
            <a:avLst/>
          </a:prstGeom>
        </p:spPr>
        <p:txBody>
          <a:bodyPr lIns="0" tIns="0" rIns="0" bIns="0" rtlCol="0" anchor="t">
            <a:spAutoFit/>
          </a:bodyPr>
          <a:lstStyle/>
          <a:p>
            <a:pPr algn="ctr">
              <a:lnSpc>
                <a:spcPts val="5398"/>
              </a:lnSpc>
            </a:pPr>
            <a:r>
              <a:rPr lang="en-US" sz="4800">
                <a:solidFill>
                  <a:srgbClr val="191919"/>
                </a:solidFill>
                <a:latin typeface="Tex Gyre Termes Bold"/>
              </a:rPr>
              <a:t>TÀI SẢN THƯƠNG HIỆU VÀ GIÁ TRỊ THƯƠNG HIỆU</a:t>
            </a:r>
          </a:p>
        </p:txBody>
      </p:sp>
      <p:grpSp>
        <p:nvGrpSpPr>
          <p:cNvPr id="6" name="Group 6"/>
          <p:cNvGrpSpPr/>
          <p:nvPr/>
        </p:nvGrpSpPr>
        <p:grpSpPr>
          <a:xfrm>
            <a:off x="10462356" y="2591973"/>
            <a:ext cx="6486205" cy="6500225"/>
            <a:chOff x="0" y="0"/>
            <a:chExt cx="3615917" cy="3623733"/>
          </a:xfrm>
        </p:grpSpPr>
        <p:sp>
          <p:nvSpPr>
            <p:cNvPr id="7" name="Freeform 7"/>
            <p:cNvSpPr/>
            <p:nvPr/>
          </p:nvSpPr>
          <p:spPr>
            <a:xfrm>
              <a:off x="16891" y="16891"/>
              <a:ext cx="3582162" cy="3589909"/>
            </a:xfrm>
            <a:custGeom>
              <a:avLst/>
              <a:gdLst/>
              <a:ahLst/>
              <a:cxnLst/>
              <a:rect l="l" t="t" r="r" b="b"/>
              <a:pathLst>
                <a:path w="3582162" h="3589909">
                  <a:moveTo>
                    <a:pt x="0" y="597027"/>
                  </a:moveTo>
                  <a:cubicBezTo>
                    <a:pt x="0" y="267335"/>
                    <a:pt x="267335" y="0"/>
                    <a:pt x="597027" y="0"/>
                  </a:cubicBezTo>
                  <a:lnTo>
                    <a:pt x="2985135" y="0"/>
                  </a:lnTo>
                  <a:cubicBezTo>
                    <a:pt x="3314827" y="0"/>
                    <a:pt x="3582162" y="267335"/>
                    <a:pt x="3582162" y="597027"/>
                  </a:cubicBezTo>
                  <a:lnTo>
                    <a:pt x="3582162" y="2992882"/>
                  </a:lnTo>
                  <a:cubicBezTo>
                    <a:pt x="3582162" y="3322574"/>
                    <a:pt x="3314827" y="3589909"/>
                    <a:pt x="2985135" y="3589909"/>
                  </a:cubicBezTo>
                  <a:lnTo>
                    <a:pt x="597027" y="3589909"/>
                  </a:lnTo>
                  <a:cubicBezTo>
                    <a:pt x="267335" y="3589909"/>
                    <a:pt x="0" y="3322574"/>
                    <a:pt x="0" y="2992882"/>
                  </a:cubicBezTo>
                  <a:close/>
                </a:path>
              </a:pathLst>
            </a:custGeom>
            <a:solidFill>
              <a:srgbClr val="222223"/>
            </a:solidFill>
          </p:spPr>
        </p:sp>
        <p:sp>
          <p:nvSpPr>
            <p:cNvPr id="8" name="Freeform 8"/>
            <p:cNvSpPr/>
            <p:nvPr/>
          </p:nvSpPr>
          <p:spPr>
            <a:xfrm>
              <a:off x="0" y="0"/>
              <a:ext cx="3615944" cy="3623691"/>
            </a:xfrm>
            <a:custGeom>
              <a:avLst/>
              <a:gdLst/>
              <a:ahLst/>
              <a:cxnLst/>
              <a:rect l="l" t="t" r="r" b="b"/>
              <a:pathLst>
                <a:path w="3615944" h="3623691">
                  <a:moveTo>
                    <a:pt x="0" y="613918"/>
                  </a:moveTo>
                  <a:cubicBezTo>
                    <a:pt x="0" y="274828"/>
                    <a:pt x="274828" y="0"/>
                    <a:pt x="613918" y="0"/>
                  </a:cubicBezTo>
                  <a:lnTo>
                    <a:pt x="3002026" y="0"/>
                  </a:lnTo>
                  <a:lnTo>
                    <a:pt x="3002026" y="16891"/>
                  </a:lnTo>
                  <a:lnTo>
                    <a:pt x="3002026" y="0"/>
                  </a:lnTo>
                  <a:cubicBezTo>
                    <a:pt x="3341116" y="0"/>
                    <a:pt x="3615944" y="274828"/>
                    <a:pt x="3615944" y="613918"/>
                  </a:cubicBezTo>
                  <a:lnTo>
                    <a:pt x="3599053" y="613918"/>
                  </a:lnTo>
                  <a:lnTo>
                    <a:pt x="3615944" y="613918"/>
                  </a:lnTo>
                  <a:lnTo>
                    <a:pt x="3615944" y="3009773"/>
                  </a:lnTo>
                  <a:lnTo>
                    <a:pt x="3599053" y="3009773"/>
                  </a:lnTo>
                  <a:lnTo>
                    <a:pt x="3615944" y="3009773"/>
                  </a:lnTo>
                  <a:cubicBezTo>
                    <a:pt x="3615944" y="3348863"/>
                    <a:pt x="3341116" y="3623691"/>
                    <a:pt x="3002026" y="3623691"/>
                  </a:cubicBezTo>
                  <a:lnTo>
                    <a:pt x="3002026" y="3606800"/>
                  </a:lnTo>
                  <a:lnTo>
                    <a:pt x="3002026" y="3623691"/>
                  </a:lnTo>
                  <a:lnTo>
                    <a:pt x="613918" y="3623691"/>
                  </a:lnTo>
                  <a:lnTo>
                    <a:pt x="613918" y="3606800"/>
                  </a:lnTo>
                  <a:lnTo>
                    <a:pt x="613918" y="3623691"/>
                  </a:lnTo>
                  <a:cubicBezTo>
                    <a:pt x="274828" y="3623691"/>
                    <a:pt x="0" y="3348863"/>
                    <a:pt x="0" y="3009773"/>
                  </a:cubicBezTo>
                  <a:lnTo>
                    <a:pt x="0" y="613918"/>
                  </a:lnTo>
                  <a:lnTo>
                    <a:pt x="16891" y="613918"/>
                  </a:lnTo>
                  <a:lnTo>
                    <a:pt x="0" y="613918"/>
                  </a:lnTo>
                  <a:moveTo>
                    <a:pt x="33909" y="613918"/>
                  </a:moveTo>
                  <a:lnTo>
                    <a:pt x="33909" y="3009773"/>
                  </a:lnTo>
                  <a:lnTo>
                    <a:pt x="16891" y="3009773"/>
                  </a:lnTo>
                  <a:lnTo>
                    <a:pt x="33909" y="3009773"/>
                  </a:lnTo>
                  <a:cubicBezTo>
                    <a:pt x="33909" y="3330194"/>
                    <a:pt x="293624" y="3589909"/>
                    <a:pt x="614045" y="3589909"/>
                  </a:cubicBezTo>
                  <a:lnTo>
                    <a:pt x="3002026" y="3589909"/>
                  </a:lnTo>
                  <a:cubicBezTo>
                    <a:pt x="3322447" y="3589909"/>
                    <a:pt x="3582162" y="3330194"/>
                    <a:pt x="3582162" y="3009773"/>
                  </a:cubicBezTo>
                  <a:lnTo>
                    <a:pt x="3582162" y="613918"/>
                  </a:lnTo>
                  <a:cubicBezTo>
                    <a:pt x="3582162" y="293497"/>
                    <a:pt x="3322447" y="33782"/>
                    <a:pt x="3002026" y="33782"/>
                  </a:cubicBezTo>
                  <a:lnTo>
                    <a:pt x="613918" y="33782"/>
                  </a:lnTo>
                  <a:lnTo>
                    <a:pt x="613918" y="16891"/>
                  </a:lnTo>
                  <a:lnTo>
                    <a:pt x="613918" y="33909"/>
                  </a:lnTo>
                  <a:cubicBezTo>
                    <a:pt x="293624" y="33909"/>
                    <a:pt x="33909" y="293624"/>
                    <a:pt x="33909" y="613918"/>
                  </a:cubicBezTo>
                  <a:close/>
                </a:path>
              </a:pathLst>
            </a:custGeom>
            <a:solidFill>
              <a:srgbClr val="FFFFFF"/>
            </a:solidFill>
          </p:spPr>
        </p:sp>
      </p:grpSp>
      <p:grpSp>
        <p:nvGrpSpPr>
          <p:cNvPr id="9" name="Group 9"/>
          <p:cNvGrpSpPr/>
          <p:nvPr/>
        </p:nvGrpSpPr>
        <p:grpSpPr>
          <a:xfrm>
            <a:off x="10320481" y="2452584"/>
            <a:ext cx="6486205" cy="6500225"/>
            <a:chOff x="0" y="0"/>
            <a:chExt cx="3615917" cy="3623733"/>
          </a:xfrm>
        </p:grpSpPr>
        <p:sp>
          <p:nvSpPr>
            <p:cNvPr id="10" name="Freeform 10"/>
            <p:cNvSpPr/>
            <p:nvPr/>
          </p:nvSpPr>
          <p:spPr>
            <a:xfrm>
              <a:off x="16891" y="16891"/>
              <a:ext cx="3582162" cy="3589909"/>
            </a:xfrm>
            <a:custGeom>
              <a:avLst/>
              <a:gdLst/>
              <a:ahLst/>
              <a:cxnLst/>
              <a:rect l="l" t="t" r="r" b="b"/>
              <a:pathLst>
                <a:path w="3582162" h="3589909">
                  <a:moveTo>
                    <a:pt x="0" y="597027"/>
                  </a:moveTo>
                  <a:cubicBezTo>
                    <a:pt x="0" y="267335"/>
                    <a:pt x="267335" y="0"/>
                    <a:pt x="597027" y="0"/>
                  </a:cubicBezTo>
                  <a:lnTo>
                    <a:pt x="2985135" y="0"/>
                  </a:lnTo>
                  <a:cubicBezTo>
                    <a:pt x="3314827" y="0"/>
                    <a:pt x="3582162" y="267335"/>
                    <a:pt x="3582162" y="597027"/>
                  </a:cubicBezTo>
                  <a:lnTo>
                    <a:pt x="3582162" y="2992882"/>
                  </a:lnTo>
                  <a:cubicBezTo>
                    <a:pt x="3582162" y="3322574"/>
                    <a:pt x="3314827" y="3589909"/>
                    <a:pt x="2985135" y="3589909"/>
                  </a:cubicBezTo>
                  <a:lnTo>
                    <a:pt x="597027" y="3589909"/>
                  </a:lnTo>
                  <a:cubicBezTo>
                    <a:pt x="267335" y="3589909"/>
                    <a:pt x="0" y="3322574"/>
                    <a:pt x="0" y="2992882"/>
                  </a:cubicBezTo>
                  <a:close/>
                </a:path>
              </a:pathLst>
            </a:custGeom>
            <a:solidFill>
              <a:srgbClr val="97B842"/>
            </a:solidFill>
          </p:spPr>
        </p:sp>
        <p:sp>
          <p:nvSpPr>
            <p:cNvPr id="11" name="Freeform 11"/>
            <p:cNvSpPr/>
            <p:nvPr/>
          </p:nvSpPr>
          <p:spPr>
            <a:xfrm>
              <a:off x="0" y="0"/>
              <a:ext cx="3615944" cy="3623691"/>
            </a:xfrm>
            <a:custGeom>
              <a:avLst/>
              <a:gdLst/>
              <a:ahLst/>
              <a:cxnLst/>
              <a:rect l="l" t="t" r="r" b="b"/>
              <a:pathLst>
                <a:path w="3615944" h="3623691">
                  <a:moveTo>
                    <a:pt x="0" y="613918"/>
                  </a:moveTo>
                  <a:cubicBezTo>
                    <a:pt x="0" y="274828"/>
                    <a:pt x="274828" y="0"/>
                    <a:pt x="613918" y="0"/>
                  </a:cubicBezTo>
                  <a:lnTo>
                    <a:pt x="3002026" y="0"/>
                  </a:lnTo>
                  <a:lnTo>
                    <a:pt x="3002026" y="16891"/>
                  </a:lnTo>
                  <a:lnTo>
                    <a:pt x="3002026" y="0"/>
                  </a:lnTo>
                  <a:cubicBezTo>
                    <a:pt x="3341116" y="0"/>
                    <a:pt x="3615944" y="274828"/>
                    <a:pt x="3615944" y="613918"/>
                  </a:cubicBezTo>
                  <a:lnTo>
                    <a:pt x="3599053" y="613918"/>
                  </a:lnTo>
                  <a:lnTo>
                    <a:pt x="3615944" y="613918"/>
                  </a:lnTo>
                  <a:lnTo>
                    <a:pt x="3615944" y="3009773"/>
                  </a:lnTo>
                  <a:lnTo>
                    <a:pt x="3599053" y="3009773"/>
                  </a:lnTo>
                  <a:lnTo>
                    <a:pt x="3615944" y="3009773"/>
                  </a:lnTo>
                  <a:cubicBezTo>
                    <a:pt x="3615944" y="3348863"/>
                    <a:pt x="3341116" y="3623691"/>
                    <a:pt x="3002026" y="3623691"/>
                  </a:cubicBezTo>
                  <a:lnTo>
                    <a:pt x="3002026" y="3606800"/>
                  </a:lnTo>
                  <a:lnTo>
                    <a:pt x="3002026" y="3623691"/>
                  </a:lnTo>
                  <a:lnTo>
                    <a:pt x="613918" y="3623691"/>
                  </a:lnTo>
                  <a:lnTo>
                    <a:pt x="613918" y="3606800"/>
                  </a:lnTo>
                  <a:lnTo>
                    <a:pt x="613918" y="3623691"/>
                  </a:lnTo>
                  <a:cubicBezTo>
                    <a:pt x="274828" y="3623691"/>
                    <a:pt x="0" y="3348863"/>
                    <a:pt x="0" y="3009773"/>
                  </a:cubicBezTo>
                  <a:lnTo>
                    <a:pt x="0" y="613918"/>
                  </a:lnTo>
                  <a:lnTo>
                    <a:pt x="16891" y="613918"/>
                  </a:lnTo>
                  <a:lnTo>
                    <a:pt x="0" y="613918"/>
                  </a:lnTo>
                  <a:moveTo>
                    <a:pt x="33909" y="613918"/>
                  </a:moveTo>
                  <a:lnTo>
                    <a:pt x="33909" y="3009773"/>
                  </a:lnTo>
                  <a:lnTo>
                    <a:pt x="16891" y="3009773"/>
                  </a:lnTo>
                  <a:lnTo>
                    <a:pt x="33909" y="3009773"/>
                  </a:lnTo>
                  <a:cubicBezTo>
                    <a:pt x="33909" y="3330194"/>
                    <a:pt x="293624" y="3589909"/>
                    <a:pt x="614045" y="3589909"/>
                  </a:cubicBezTo>
                  <a:lnTo>
                    <a:pt x="3002026" y="3589909"/>
                  </a:lnTo>
                  <a:cubicBezTo>
                    <a:pt x="3322447" y="3589909"/>
                    <a:pt x="3582162" y="3330194"/>
                    <a:pt x="3582162" y="3009773"/>
                  </a:cubicBezTo>
                  <a:lnTo>
                    <a:pt x="3582162" y="613918"/>
                  </a:lnTo>
                  <a:cubicBezTo>
                    <a:pt x="3582162" y="293497"/>
                    <a:pt x="3322447" y="33782"/>
                    <a:pt x="3002026" y="33782"/>
                  </a:cubicBezTo>
                  <a:lnTo>
                    <a:pt x="613918" y="33782"/>
                  </a:lnTo>
                  <a:lnTo>
                    <a:pt x="613918" y="16891"/>
                  </a:lnTo>
                  <a:lnTo>
                    <a:pt x="613918" y="33909"/>
                  </a:lnTo>
                  <a:cubicBezTo>
                    <a:pt x="293624" y="33909"/>
                    <a:pt x="33909" y="293624"/>
                    <a:pt x="33909" y="613918"/>
                  </a:cubicBezTo>
                  <a:close/>
                </a:path>
              </a:pathLst>
            </a:custGeom>
            <a:solidFill>
              <a:srgbClr val="FFFFFF"/>
            </a:solidFill>
          </p:spPr>
        </p:sp>
      </p:grpSp>
      <p:sp>
        <p:nvSpPr>
          <p:cNvPr id="12" name="TextBox 12"/>
          <p:cNvSpPr txBox="1"/>
          <p:nvPr/>
        </p:nvSpPr>
        <p:spPr>
          <a:xfrm>
            <a:off x="10640252" y="4350446"/>
            <a:ext cx="5846662" cy="2636996"/>
          </a:xfrm>
          <a:prstGeom prst="rect">
            <a:avLst/>
          </a:prstGeom>
        </p:spPr>
        <p:txBody>
          <a:bodyPr lIns="0" tIns="0" rIns="0" bIns="0" rtlCol="0" anchor="t">
            <a:spAutoFit/>
          </a:bodyPr>
          <a:lstStyle/>
          <a:p>
            <a:pPr algn="just">
              <a:lnSpc>
                <a:spcPts val="4241"/>
              </a:lnSpc>
            </a:pPr>
            <a:r>
              <a:rPr lang="en-US" sz="2900" spc="42">
                <a:solidFill>
                  <a:srgbClr val="000000"/>
                </a:solidFill>
                <a:latin typeface="Tex Gyre Termes Bold"/>
              </a:rPr>
              <a:t>Giá trị thương hiệu </a:t>
            </a:r>
            <a:r>
              <a:rPr lang="en-US" sz="2900" spc="42">
                <a:solidFill>
                  <a:srgbClr val="000000"/>
                </a:solidFill>
                <a:latin typeface="Tex Gyre Termes"/>
              </a:rPr>
              <a:t>là tổng giá trị tài chính của một thương hiệu. Là tài sản khách hàng - giá trị của mối quan hệ với khách hàng mà thương hiệu tạo ra.</a:t>
            </a:r>
          </a:p>
        </p:txBody>
      </p:sp>
      <p:grpSp>
        <p:nvGrpSpPr>
          <p:cNvPr id="13" name="Group 13"/>
          <p:cNvGrpSpPr/>
          <p:nvPr/>
        </p:nvGrpSpPr>
        <p:grpSpPr>
          <a:xfrm rot="-5400000">
            <a:off x="16194857" y="5817852"/>
            <a:ext cx="2676065" cy="7198717"/>
            <a:chOff x="0" y="0"/>
            <a:chExt cx="3568087" cy="9598289"/>
          </a:xfrm>
        </p:grpSpPr>
        <p:sp>
          <p:nvSpPr>
            <p:cNvPr id="14" name="Freeform 14"/>
            <p:cNvSpPr/>
            <p:nvPr/>
          </p:nvSpPr>
          <p:spPr>
            <a:xfrm>
              <a:off x="0" y="0"/>
              <a:ext cx="3568065" cy="9598279"/>
            </a:xfrm>
            <a:custGeom>
              <a:avLst/>
              <a:gdLst/>
              <a:ahLst/>
              <a:cxnLst/>
              <a:rect l="l" t="t" r="r" b="b"/>
              <a:pathLst>
                <a:path w="3568065" h="9598279">
                  <a:moveTo>
                    <a:pt x="3568065" y="9598279"/>
                  </a:moveTo>
                  <a:lnTo>
                    <a:pt x="0" y="9598279"/>
                  </a:lnTo>
                  <a:lnTo>
                    <a:pt x="0" y="0"/>
                  </a:lnTo>
                  <a:lnTo>
                    <a:pt x="3568065" y="9598279"/>
                  </a:lnTo>
                  <a:close/>
                </a:path>
              </a:pathLst>
            </a:custGeom>
            <a:solidFill>
              <a:srgbClr val="EA4B33"/>
            </a:solidFill>
          </p:spPr>
        </p:sp>
      </p:grpSp>
      <p:grpSp>
        <p:nvGrpSpPr>
          <p:cNvPr id="15" name="Group 15"/>
          <p:cNvGrpSpPr/>
          <p:nvPr/>
        </p:nvGrpSpPr>
        <p:grpSpPr>
          <a:xfrm rot="-5400000">
            <a:off x="14975768" y="7374426"/>
            <a:ext cx="5848490" cy="2644006"/>
            <a:chOff x="0" y="0"/>
            <a:chExt cx="7797987" cy="3525341"/>
          </a:xfrm>
        </p:grpSpPr>
        <p:sp>
          <p:nvSpPr>
            <p:cNvPr id="16" name="Freeform 16"/>
            <p:cNvSpPr/>
            <p:nvPr/>
          </p:nvSpPr>
          <p:spPr>
            <a:xfrm>
              <a:off x="0" y="0"/>
              <a:ext cx="7797927" cy="3525393"/>
            </a:xfrm>
            <a:custGeom>
              <a:avLst/>
              <a:gdLst/>
              <a:ahLst/>
              <a:cxnLst/>
              <a:rect l="l" t="t" r="r" b="b"/>
              <a:pathLst>
                <a:path w="7797927" h="3525393">
                  <a:moveTo>
                    <a:pt x="7797927" y="3525393"/>
                  </a:moveTo>
                  <a:lnTo>
                    <a:pt x="0" y="3525393"/>
                  </a:lnTo>
                  <a:lnTo>
                    <a:pt x="0" y="0"/>
                  </a:lnTo>
                  <a:lnTo>
                    <a:pt x="7797927" y="3525393"/>
                  </a:lnTo>
                  <a:close/>
                </a:path>
              </a:pathLst>
            </a:custGeom>
            <a:solidFill>
              <a:srgbClr val="052896"/>
            </a:solidFill>
          </p:spPr>
        </p:sp>
      </p:grpSp>
      <p:grpSp>
        <p:nvGrpSpPr>
          <p:cNvPr id="17" name="Group 17"/>
          <p:cNvGrpSpPr/>
          <p:nvPr/>
        </p:nvGrpSpPr>
        <p:grpSpPr>
          <a:xfrm>
            <a:off x="1354055" y="2591973"/>
            <a:ext cx="6486205" cy="6500225"/>
            <a:chOff x="0" y="0"/>
            <a:chExt cx="3615917" cy="3623733"/>
          </a:xfrm>
        </p:grpSpPr>
        <p:sp>
          <p:nvSpPr>
            <p:cNvPr id="18" name="Freeform 18"/>
            <p:cNvSpPr/>
            <p:nvPr/>
          </p:nvSpPr>
          <p:spPr>
            <a:xfrm>
              <a:off x="16891" y="16891"/>
              <a:ext cx="3582162" cy="3589909"/>
            </a:xfrm>
            <a:custGeom>
              <a:avLst/>
              <a:gdLst/>
              <a:ahLst/>
              <a:cxnLst/>
              <a:rect l="l" t="t" r="r" b="b"/>
              <a:pathLst>
                <a:path w="3582162" h="3589909">
                  <a:moveTo>
                    <a:pt x="0" y="597027"/>
                  </a:moveTo>
                  <a:cubicBezTo>
                    <a:pt x="0" y="267335"/>
                    <a:pt x="267335" y="0"/>
                    <a:pt x="597027" y="0"/>
                  </a:cubicBezTo>
                  <a:lnTo>
                    <a:pt x="2985135" y="0"/>
                  </a:lnTo>
                  <a:cubicBezTo>
                    <a:pt x="3314827" y="0"/>
                    <a:pt x="3582162" y="267335"/>
                    <a:pt x="3582162" y="597027"/>
                  </a:cubicBezTo>
                  <a:lnTo>
                    <a:pt x="3582162" y="2992882"/>
                  </a:lnTo>
                  <a:cubicBezTo>
                    <a:pt x="3582162" y="3322574"/>
                    <a:pt x="3314827" y="3589909"/>
                    <a:pt x="2985135" y="3589909"/>
                  </a:cubicBezTo>
                  <a:lnTo>
                    <a:pt x="597027" y="3589909"/>
                  </a:lnTo>
                  <a:cubicBezTo>
                    <a:pt x="267335" y="3589909"/>
                    <a:pt x="0" y="3322574"/>
                    <a:pt x="0" y="2992882"/>
                  </a:cubicBezTo>
                  <a:close/>
                </a:path>
              </a:pathLst>
            </a:custGeom>
            <a:solidFill>
              <a:srgbClr val="000000"/>
            </a:solidFill>
          </p:spPr>
        </p:sp>
        <p:sp>
          <p:nvSpPr>
            <p:cNvPr id="19" name="Freeform 19"/>
            <p:cNvSpPr/>
            <p:nvPr/>
          </p:nvSpPr>
          <p:spPr>
            <a:xfrm>
              <a:off x="0" y="0"/>
              <a:ext cx="3615944" cy="3623691"/>
            </a:xfrm>
            <a:custGeom>
              <a:avLst/>
              <a:gdLst/>
              <a:ahLst/>
              <a:cxnLst/>
              <a:rect l="l" t="t" r="r" b="b"/>
              <a:pathLst>
                <a:path w="3615944" h="3623691">
                  <a:moveTo>
                    <a:pt x="0" y="613918"/>
                  </a:moveTo>
                  <a:cubicBezTo>
                    <a:pt x="0" y="274828"/>
                    <a:pt x="274828" y="0"/>
                    <a:pt x="613918" y="0"/>
                  </a:cubicBezTo>
                  <a:lnTo>
                    <a:pt x="3002026" y="0"/>
                  </a:lnTo>
                  <a:lnTo>
                    <a:pt x="3002026" y="16891"/>
                  </a:lnTo>
                  <a:lnTo>
                    <a:pt x="3002026" y="0"/>
                  </a:lnTo>
                  <a:cubicBezTo>
                    <a:pt x="3341116" y="0"/>
                    <a:pt x="3615944" y="274828"/>
                    <a:pt x="3615944" y="613918"/>
                  </a:cubicBezTo>
                  <a:lnTo>
                    <a:pt x="3599053" y="613918"/>
                  </a:lnTo>
                  <a:lnTo>
                    <a:pt x="3615944" y="613918"/>
                  </a:lnTo>
                  <a:lnTo>
                    <a:pt x="3615944" y="3009773"/>
                  </a:lnTo>
                  <a:lnTo>
                    <a:pt x="3599053" y="3009773"/>
                  </a:lnTo>
                  <a:lnTo>
                    <a:pt x="3615944" y="3009773"/>
                  </a:lnTo>
                  <a:cubicBezTo>
                    <a:pt x="3615944" y="3348863"/>
                    <a:pt x="3341116" y="3623691"/>
                    <a:pt x="3002026" y="3623691"/>
                  </a:cubicBezTo>
                  <a:lnTo>
                    <a:pt x="3002026" y="3606800"/>
                  </a:lnTo>
                  <a:lnTo>
                    <a:pt x="3002026" y="3623691"/>
                  </a:lnTo>
                  <a:lnTo>
                    <a:pt x="613918" y="3623691"/>
                  </a:lnTo>
                  <a:lnTo>
                    <a:pt x="613918" y="3606800"/>
                  </a:lnTo>
                  <a:lnTo>
                    <a:pt x="613918" y="3623691"/>
                  </a:lnTo>
                  <a:cubicBezTo>
                    <a:pt x="274828" y="3623691"/>
                    <a:pt x="0" y="3348863"/>
                    <a:pt x="0" y="3009773"/>
                  </a:cubicBezTo>
                  <a:lnTo>
                    <a:pt x="0" y="613918"/>
                  </a:lnTo>
                  <a:lnTo>
                    <a:pt x="16891" y="613918"/>
                  </a:lnTo>
                  <a:lnTo>
                    <a:pt x="0" y="613918"/>
                  </a:lnTo>
                  <a:moveTo>
                    <a:pt x="33909" y="613918"/>
                  </a:moveTo>
                  <a:lnTo>
                    <a:pt x="33909" y="3009773"/>
                  </a:lnTo>
                  <a:lnTo>
                    <a:pt x="16891" y="3009773"/>
                  </a:lnTo>
                  <a:lnTo>
                    <a:pt x="33909" y="3009773"/>
                  </a:lnTo>
                  <a:cubicBezTo>
                    <a:pt x="33909" y="3330194"/>
                    <a:pt x="293624" y="3589909"/>
                    <a:pt x="614045" y="3589909"/>
                  </a:cubicBezTo>
                  <a:lnTo>
                    <a:pt x="3002026" y="3589909"/>
                  </a:lnTo>
                  <a:cubicBezTo>
                    <a:pt x="3322447" y="3589909"/>
                    <a:pt x="3582162" y="3330194"/>
                    <a:pt x="3582162" y="3009773"/>
                  </a:cubicBezTo>
                  <a:lnTo>
                    <a:pt x="3582162" y="613918"/>
                  </a:lnTo>
                  <a:cubicBezTo>
                    <a:pt x="3582162" y="293497"/>
                    <a:pt x="3322447" y="33782"/>
                    <a:pt x="3002026" y="33782"/>
                  </a:cubicBezTo>
                  <a:lnTo>
                    <a:pt x="613918" y="33782"/>
                  </a:lnTo>
                  <a:lnTo>
                    <a:pt x="613918" y="16891"/>
                  </a:lnTo>
                  <a:lnTo>
                    <a:pt x="613918" y="33909"/>
                  </a:lnTo>
                  <a:cubicBezTo>
                    <a:pt x="293624" y="33909"/>
                    <a:pt x="33909" y="293624"/>
                    <a:pt x="33909" y="613918"/>
                  </a:cubicBezTo>
                  <a:close/>
                </a:path>
              </a:pathLst>
            </a:custGeom>
            <a:solidFill>
              <a:srgbClr val="FFFFFF"/>
            </a:solidFill>
          </p:spPr>
        </p:sp>
      </p:grpSp>
      <p:grpSp>
        <p:nvGrpSpPr>
          <p:cNvPr id="20" name="Group 20"/>
          <p:cNvGrpSpPr/>
          <p:nvPr/>
        </p:nvGrpSpPr>
        <p:grpSpPr>
          <a:xfrm>
            <a:off x="1224066" y="2452169"/>
            <a:ext cx="6486205" cy="6500225"/>
            <a:chOff x="0" y="0"/>
            <a:chExt cx="3615917" cy="3623733"/>
          </a:xfrm>
        </p:grpSpPr>
        <p:sp>
          <p:nvSpPr>
            <p:cNvPr id="21" name="Freeform 21"/>
            <p:cNvSpPr/>
            <p:nvPr/>
          </p:nvSpPr>
          <p:spPr>
            <a:xfrm>
              <a:off x="16891" y="16891"/>
              <a:ext cx="3582162" cy="3589909"/>
            </a:xfrm>
            <a:custGeom>
              <a:avLst/>
              <a:gdLst/>
              <a:ahLst/>
              <a:cxnLst/>
              <a:rect l="l" t="t" r="r" b="b"/>
              <a:pathLst>
                <a:path w="3582162" h="3589909">
                  <a:moveTo>
                    <a:pt x="0" y="597027"/>
                  </a:moveTo>
                  <a:cubicBezTo>
                    <a:pt x="0" y="267335"/>
                    <a:pt x="267335" y="0"/>
                    <a:pt x="597027" y="0"/>
                  </a:cubicBezTo>
                  <a:lnTo>
                    <a:pt x="2985135" y="0"/>
                  </a:lnTo>
                  <a:cubicBezTo>
                    <a:pt x="3314827" y="0"/>
                    <a:pt x="3582162" y="267335"/>
                    <a:pt x="3582162" y="597027"/>
                  </a:cubicBezTo>
                  <a:lnTo>
                    <a:pt x="3582162" y="2992882"/>
                  </a:lnTo>
                  <a:cubicBezTo>
                    <a:pt x="3582162" y="3322574"/>
                    <a:pt x="3314827" y="3589909"/>
                    <a:pt x="2985135" y="3589909"/>
                  </a:cubicBezTo>
                  <a:lnTo>
                    <a:pt x="597027" y="3589909"/>
                  </a:lnTo>
                  <a:cubicBezTo>
                    <a:pt x="267335" y="3589909"/>
                    <a:pt x="0" y="3322574"/>
                    <a:pt x="0" y="2992882"/>
                  </a:cubicBezTo>
                  <a:close/>
                </a:path>
              </a:pathLst>
            </a:custGeom>
            <a:solidFill>
              <a:srgbClr val="8064A2"/>
            </a:solidFill>
          </p:spPr>
        </p:sp>
        <p:sp>
          <p:nvSpPr>
            <p:cNvPr id="22" name="Freeform 22"/>
            <p:cNvSpPr/>
            <p:nvPr/>
          </p:nvSpPr>
          <p:spPr>
            <a:xfrm>
              <a:off x="0" y="0"/>
              <a:ext cx="3615944" cy="3623691"/>
            </a:xfrm>
            <a:custGeom>
              <a:avLst/>
              <a:gdLst/>
              <a:ahLst/>
              <a:cxnLst/>
              <a:rect l="l" t="t" r="r" b="b"/>
              <a:pathLst>
                <a:path w="3615944" h="3623691">
                  <a:moveTo>
                    <a:pt x="0" y="613918"/>
                  </a:moveTo>
                  <a:cubicBezTo>
                    <a:pt x="0" y="274828"/>
                    <a:pt x="274828" y="0"/>
                    <a:pt x="613918" y="0"/>
                  </a:cubicBezTo>
                  <a:lnTo>
                    <a:pt x="3002026" y="0"/>
                  </a:lnTo>
                  <a:lnTo>
                    <a:pt x="3002026" y="16891"/>
                  </a:lnTo>
                  <a:lnTo>
                    <a:pt x="3002026" y="0"/>
                  </a:lnTo>
                  <a:cubicBezTo>
                    <a:pt x="3341116" y="0"/>
                    <a:pt x="3615944" y="274828"/>
                    <a:pt x="3615944" y="613918"/>
                  </a:cubicBezTo>
                  <a:lnTo>
                    <a:pt x="3599053" y="613918"/>
                  </a:lnTo>
                  <a:lnTo>
                    <a:pt x="3615944" y="613918"/>
                  </a:lnTo>
                  <a:lnTo>
                    <a:pt x="3615944" y="3009773"/>
                  </a:lnTo>
                  <a:lnTo>
                    <a:pt x="3599053" y="3009773"/>
                  </a:lnTo>
                  <a:lnTo>
                    <a:pt x="3615944" y="3009773"/>
                  </a:lnTo>
                  <a:cubicBezTo>
                    <a:pt x="3615944" y="3348863"/>
                    <a:pt x="3341116" y="3623691"/>
                    <a:pt x="3002026" y="3623691"/>
                  </a:cubicBezTo>
                  <a:lnTo>
                    <a:pt x="3002026" y="3606800"/>
                  </a:lnTo>
                  <a:lnTo>
                    <a:pt x="3002026" y="3623691"/>
                  </a:lnTo>
                  <a:lnTo>
                    <a:pt x="613918" y="3623691"/>
                  </a:lnTo>
                  <a:lnTo>
                    <a:pt x="613918" y="3606800"/>
                  </a:lnTo>
                  <a:lnTo>
                    <a:pt x="613918" y="3623691"/>
                  </a:lnTo>
                  <a:cubicBezTo>
                    <a:pt x="274828" y="3623691"/>
                    <a:pt x="0" y="3348863"/>
                    <a:pt x="0" y="3009773"/>
                  </a:cubicBezTo>
                  <a:lnTo>
                    <a:pt x="0" y="613918"/>
                  </a:lnTo>
                  <a:lnTo>
                    <a:pt x="16891" y="613918"/>
                  </a:lnTo>
                  <a:lnTo>
                    <a:pt x="0" y="613918"/>
                  </a:lnTo>
                  <a:moveTo>
                    <a:pt x="33909" y="613918"/>
                  </a:moveTo>
                  <a:lnTo>
                    <a:pt x="33909" y="3009773"/>
                  </a:lnTo>
                  <a:lnTo>
                    <a:pt x="16891" y="3009773"/>
                  </a:lnTo>
                  <a:lnTo>
                    <a:pt x="33909" y="3009773"/>
                  </a:lnTo>
                  <a:cubicBezTo>
                    <a:pt x="33909" y="3330194"/>
                    <a:pt x="293624" y="3589909"/>
                    <a:pt x="614045" y="3589909"/>
                  </a:cubicBezTo>
                  <a:lnTo>
                    <a:pt x="3002026" y="3589909"/>
                  </a:lnTo>
                  <a:cubicBezTo>
                    <a:pt x="3322447" y="3589909"/>
                    <a:pt x="3582162" y="3330194"/>
                    <a:pt x="3582162" y="3009773"/>
                  </a:cubicBezTo>
                  <a:lnTo>
                    <a:pt x="3582162" y="613918"/>
                  </a:lnTo>
                  <a:cubicBezTo>
                    <a:pt x="3582162" y="293497"/>
                    <a:pt x="3322447" y="33782"/>
                    <a:pt x="3002026" y="33782"/>
                  </a:cubicBezTo>
                  <a:lnTo>
                    <a:pt x="613918" y="33782"/>
                  </a:lnTo>
                  <a:lnTo>
                    <a:pt x="613918" y="16891"/>
                  </a:lnTo>
                  <a:lnTo>
                    <a:pt x="613918" y="33909"/>
                  </a:lnTo>
                  <a:cubicBezTo>
                    <a:pt x="293624" y="33909"/>
                    <a:pt x="33909" y="293624"/>
                    <a:pt x="33909" y="613918"/>
                  </a:cubicBezTo>
                  <a:close/>
                </a:path>
              </a:pathLst>
            </a:custGeom>
            <a:solidFill>
              <a:srgbClr val="FFFFFF"/>
            </a:solidFill>
          </p:spPr>
        </p:sp>
      </p:grpSp>
      <p:sp>
        <p:nvSpPr>
          <p:cNvPr id="23" name="TextBox 23"/>
          <p:cNvSpPr txBox="1"/>
          <p:nvPr/>
        </p:nvSpPr>
        <p:spPr>
          <a:xfrm>
            <a:off x="1613631" y="3120151"/>
            <a:ext cx="5831762" cy="5117465"/>
          </a:xfrm>
          <a:prstGeom prst="rect">
            <a:avLst/>
          </a:prstGeom>
        </p:spPr>
        <p:txBody>
          <a:bodyPr lIns="0" tIns="0" rIns="0" bIns="0" rtlCol="0" anchor="t">
            <a:spAutoFit/>
          </a:bodyPr>
          <a:lstStyle/>
          <a:p>
            <a:pPr algn="just">
              <a:lnSpc>
                <a:spcPts val="4060"/>
              </a:lnSpc>
              <a:spcBef>
                <a:spcPct val="0"/>
              </a:spcBef>
            </a:pPr>
            <a:r>
              <a:rPr lang="en-US" sz="2900" spc="58">
                <a:solidFill>
                  <a:srgbClr val="FFFFFF"/>
                </a:solidFill>
                <a:latin typeface="Tex Gyre Termes Bold"/>
              </a:rPr>
              <a:t>Tài sản thương hiệu </a:t>
            </a:r>
            <a:r>
              <a:rPr lang="en-US" sz="2900" spc="58">
                <a:solidFill>
                  <a:srgbClr val="FFFFFF"/>
                </a:solidFill>
                <a:latin typeface="Tex Gyre Termes"/>
              </a:rPr>
              <a:t>là hiệu ứng khác biệt mà việc biết tên thương hiệu tác động lên phản ứng của khách hàng đối với sản phẩm và chương trình marketing của sản phẩm đó.</a:t>
            </a:r>
          </a:p>
          <a:p>
            <a:pPr algn="just">
              <a:lnSpc>
                <a:spcPts val="4060"/>
              </a:lnSpc>
              <a:spcBef>
                <a:spcPct val="0"/>
              </a:spcBef>
            </a:pPr>
            <a:endParaRPr lang="en-US" sz="2900" spc="58">
              <a:solidFill>
                <a:srgbClr val="FFFFFF"/>
              </a:solidFill>
              <a:latin typeface="Tex Gyre Termes"/>
            </a:endParaRPr>
          </a:p>
          <a:p>
            <a:pPr algn="just">
              <a:lnSpc>
                <a:spcPts val="4060"/>
              </a:lnSpc>
              <a:spcBef>
                <a:spcPct val="0"/>
              </a:spcBef>
            </a:pPr>
            <a:r>
              <a:rPr lang="en-US" sz="2900" spc="58">
                <a:solidFill>
                  <a:srgbClr val="FFFFFF"/>
                </a:solidFill>
                <a:latin typeface="Tex Gyre Termes"/>
              </a:rPr>
              <a:t>Nó là thước đo khả năng của thương hiệu trong việc nắm bắt sự ưa thích và lòng trung thàng của người tiêu dùng.</a:t>
            </a:r>
          </a:p>
        </p:txBody>
      </p:sp>
      <p:grpSp>
        <p:nvGrpSpPr>
          <p:cNvPr id="24" name="Group 24"/>
          <p:cNvGrpSpPr/>
          <p:nvPr/>
        </p:nvGrpSpPr>
        <p:grpSpPr>
          <a:xfrm rot="5400000">
            <a:off x="-818143" y="-2700627"/>
            <a:ext cx="2676065" cy="7198717"/>
            <a:chOff x="0" y="0"/>
            <a:chExt cx="3568087" cy="9598289"/>
          </a:xfrm>
        </p:grpSpPr>
        <p:sp>
          <p:nvSpPr>
            <p:cNvPr id="25" name="Freeform 25"/>
            <p:cNvSpPr/>
            <p:nvPr/>
          </p:nvSpPr>
          <p:spPr>
            <a:xfrm>
              <a:off x="0" y="0"/>
              <a:ext cx="3568065" cy="9598279"/>
            </a:xfrm>
            <a:custGeom>
              <a:avLst/>
              <a:gdLst/>
              <a:ahLst/>
              <a:cxnLst/>
              <a:rect l="l" t="t" r="r" b="b"/>
              <a:pathLst>
                <a:path w="3568065" h="9598279">
                  <a:moveTo>
                    <a:pt x="3568065" y="9598279"/>
                  </a:moveTo>
                  <a:lnTo>
                    <a:pt x="0" y="9598279"/>
                  </a:lnTo>
                  <a:lnTo>
                    <a:pt x="0" y="0"/>
                  </a:lnTo>
                  <a:lnTo>
                    <a:pt x="3568065" y="9598279"/>
                  </a:lnTo>
                  <a:close/>
                </a:path>
              </a:pathLst>
            </a:custGeom>
            <a:solidFill>
              <a:srgbClr val="EA4B33"/>
            </a:solidFill>
          </p:spPr>
        </p:sp>
      </p:grpSp>
      <p:grpSp>
        <p:nvGrpSpPr>
          <p:cNvPr id="26" name="Group 26"/>
          <p:cNvGrpSpPr/>
          <p:nvPr/>
        </p:nvGrpSpPr>
        <p:grpSpPr>
          <a:xfrm rot="5400000">
            <a:off x="-2771480" y="297510"/>
            <a:ext cx="5848490" cy="2644006"/>
            <a:chOff x="0" y="0"/>
            <a:chExt cx="7797987" cy="3525341"/>
          </a:xfrm>
        </p:grpSpPr>
        <p:sp>
          <p:nvSpPr>
            <p:cNvPr id="27" name="Freeform 27"/>
            <p:cNvSpPr/>
            <p:nvPr/>
          </p:nvSpPr>
          <p:spPr>
            <a:xfrm>
              <a:off x="0" y="0"/>
              <a:ext cx="7797927" cy="3525393"/>
            </a:xfrm>
            <a:custGeom>
              <a:avLst/>
              <a:gdLst/>
              <a:ahLst/>
              <a:cxnLst/>
              <a:rect l="l" t="t" r="r" b="b"/>
              <a:pathLst>
                <a:path w="7797927" h="3525393">
                  <a:moveTo>
                    <a:pt x="7797927" y="3525393"/>
                  </a:moveTo>
                  <a:lnTo>
                    <a:pt x="0" y="3525393"/>
                  </a:lnTo>
                  <a:lnTo>
                    <a:pt x="0" y="0"/>
                  </a:lnTo>
                  <a:lnTo>
                    <a:pt x="7797927" y="3525393"/>
                  </a:lnTo>
                  <a:close/>
                </a:path>
              </a:pathLst>
            </a:custGeom>
            <a:solidFill>
              <a:srgbClr val="052896"/>
            </a:solidFill>
          </p:spPr>
        </p:sp>
      </p:gr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123726" y="737247"/>
            <a:ext cx="874727" cy="964962"/>
            <a:chOff x="0" y="0"/>
            <a:chExt cx="1166303" cy="1286616"/>
          </a:xfrm>
        </p:grpSpPr>
        <p:sp>
          <p:nvSpPr>
            <p:cNvPr id="3" name="Freeform 3"/>
            <p:cNvSpPr/>
            <p:nvPr/>
          </p:nvSpPr>
          <p:spPr>
            <a:xfrm>
              <a:off x="0" y="0"/>
              <a:ext cx="1166241" cy="1286510"/>
            </a:xfrm>
            <a:custGeom>
              <a:avLst/>
              <a:gdLst/>
              <a:ahLst/>
              <a:cxnLst/>
              <a:rect l="l" t="t" r="r" b="b"/>
              <a:pathLst>
                <a:path w="1166241" h="1286510">
                  <a:moveTo>
                    <a:pt x="583184" y="0"/>
                  </a:moveTo>
                  <a:cubicBezTo>
                    <a:pt x="905637" y="1524"/>
                    <a:pt x="1166241" y="289179"/>
                    <a:pt x="1166241" y="643255"/>
                  </a:cubicBezTo>
                  <a:cubicBezTo>
                    <a:pt x="1166241" y="997331"/>
                    <a:pt x="905637" y="1284986"/>
                    <a:pt x="583057" y="1286510"/>
                  </a:cubicBezTo>
                  <a:cubicBezTo>
                    <a:pt x="260604" y="1284986"/>
                    <a:pt x="0" y="997458"/>
                    <a:pt x="0" y="643255"/>
                  </a:cubicBezTo>
                  <a:cubicBezTo>
                    <a:pt x="0" y="289052"/>
                    <a:pt x="260604" y="1524"/>
                    <a:pt x="583184" y="0"/>
                  </a:cubicBezTo>
                  <a:close/>
                </a:path>
              </a:pathLst>
            </a:custGeom>
            <a:solidFill>
              <a:srgbClr val="EA4B33"/>
            </a:solidFill>
          </p:spPr>
        </p:sp>
      </p:grpSp>
      <p:sp>
        <p:nvSpPr>
          <p:cNvPr id="4" name="TextBox 4"/>
          <p:cNvSpPr txBox="1"/>
          <p:nvPr/>
        </p:nvSpPr>
        <p:spPr>
          <a:xfrm>
            <a:off x="3317132" y="833899"/>
            <a:ext cx="487915" cy="704811"/>
          </a:xfrm>
          <a:prstGeom prst="rect">
            <a:avLst/>
          </a:prstGeom>
        </p:spPr>
        <p:txBody>
          <a:bodyPr lIns="0" tIns="0" rIns="0" bIns="0" rtlCol="0" anchor="t">
            <a:spAutoFit/>
          </a:bodyPr>
          <a:lstStyle/>
          <a:p>
            <a:pPr algn="ctr">
              <a:lnSpc>
                <a:spcPts val="5519"/>
              </a:lnSpc>
            </a:pPr>
            <a:r>
              <a:rPr lang="en-US" sz="4598">
                <a:solidFill>
                  <a:srgbClr val="FFFFFF"/>
                </a:solidFill>
                <a:latin typeface="Tex Gyre Termes Bold"/>
              </a:rPr>
              <a:t>2</a:t>
            </a:r>
          </a:p>
        </p:txBody>
      </p:sp>
      <p:grpSp>
        <p:nvGrpSpPr>
          <p:cNvPr id="5" name="Group 5"/>
          <p:cNvGrpSpPr/>
          <p:nvPr/>
        </p:nvGrpSpPr>
        <p:grpSpPr>
          <a:xfrm>
            <a:off x="443593" y="2456120"/>
            <a:ext cx="3739243" cy="1454573"/>
            <a:chOff x="0" y="0"/>
            <a:chExt cx="4985657" cy="1939431"/>
          </a:xfrm>
        </p:grpSpPr>
        <p:sp>
          <p:nvSpPr>
            <p:cNvPr id="6" name="Freeform 6"/>
            <p:cNvSpPr/>
            <p:nvPr/>
          </p:nvSpPr>
          <p:spPr>
            <a:xfrm>
              <a:off x="0" y="0"/>
              <a:ext cx="4985639" cy="1939417"/>
            </a:xfrm>
            <a:custGeom>
              <a:avLst/>
              <a:gdLst/>
              <a:ahLst/>
              <a:cxnLst/>
              <a:rect l="l" t="t" r="r" b="b"/>
              <a:pathLst>
                <a:path w="4985639" h="1939417">
                  <a:moveTo>
                    <a:pt x="0" y="0"/>
                  </a:moveTo>
                  <a:lnTo>
                    <a:pt x="4985639" y="0"/>
                  </a:lnTo>
                  <a:lnTo>
                    <a:pt x="4985639" y="1939417"/>
                  </a:lnTo>
                  <a:lnTo>
                    <a:pt x="0" y="1939417"/>
                  </a:lnTo>
                  <a:close/>
                </a:path>
              </a:pathLst>
            </a:custGeom>
            <a:solidFill>
              <a:srgbClr val="052896"/>
            </a:solidFill>
          </p:spPr>
        </p:sp>
      </p:grpSp>
      <p:sp>
        <p:nvSpPr>
          <p:cNvPr id="7" name="TextBox 7"/>
          <p:cNvSpPr txBox="1"/>
          <p:nvPr/>
        </p:nvSpPr>
        <p:spPr>
          <a:xfrm>
            <a:off x="709930" y="2577995"/>
            <a:ext cx="3066697" cy="1028700"/>
          </a:xfrm>
          <a:prstGeom prst="rect">
            <a:avLst/>
          </a:prstGeom>
        </p:spPr>
        <p:txBody>
          <a:bodyPr lIns="0" tIns="0" rIns="0" bIns="0" rtlCol="0" anchor="t">
            <a:spAutoFit/>
          </a:bodyPr>
          <a:lstStyle/>
          <a:p>
            <a:pPr algn="ctr">
              <a:lnSpc>
                <a:spcPts val="4199"/>
              </a:lnSpc>
            </a:pPr>
            <a:r>
              <a:rPr lang="en-US" sz="2999">
                <a:solidFill>
                  <a:srgbClr val="FFFFFF"/>
                </a:solidFill>
                <a:latin typeface="Tex Gyre Termes Bold"/>
              </a:rPr>
              <a:t>ĐỊNH VỊ THƯƠNG HIỆU</a:t>
            </a:r>
          </a:p>
        </p:txBody>
      </p:sp>
      <p:grpSp>
        <p:nvGrpSpPr>
          <p:cNvPr id="8" name="Group 8"/>
          <p:cNvGrpSpPr/>
          <p:nvPr/>
        </p:nvGrpSpPr>
        <p:grpSpPr>
          <a:xfrm>
            <a:off x="4987358" y="2456120"/>
            <a:ext cx="3739243" cy="1454573"/>
            <a:chOff x="0" y="0"/>
            <a:chExt cx="4985657" cy="1939431"/>
          </a:xfrm>
        </p:grpSpPr>
        <p:sp>
          <p:nvSpPr>
            <p:cNvPr id="9" name="Freeform 9"/>
            <p:cNvSpPr/>
            <p:nvPr/>
          </p:nvSpPr>
          <p:spPr>
            <a:xfrm>
              <a:off x="0" y="0"/>
              <a:ext cx="4985639" cy="1939417"/>
            </a:xfrm>
            <a:custGeom>
              <a:avLst/>
              <a:gdLst/>
              <a:ahLst/>
              <a:cxnLst/>
              <a:rect l="l" t="t" r="r" b="b"/>
              <a:pathLst>
                <a:path w="4985639" h="1939417">
                  <a:moveTo>
                    <a:pt x="0" y="0"/>
                  </a:moveTo>
                  <a:lnTo>
                    <a:pt x="4985639" y="0"/>
                  </a:lnTo>
                  <a:lnTo>
                    <a:pt x="4985639" y="1939417"/>
                  </a:lnTo>
                  <a:lnTo>
                    <a:pt x="0" y="1939417"/>
                  </a:lnTo>
                  <a:close/>
                </a:path>
              </a:pathLst>
            </a:custGeom>
            <a:solidFill>
              <a:srgbClr val="052896"/>
            </a:solidFill>
          </p:spPr>
        </p:sp>
      </p:grpSp>
      <p:sp>
        <p:nvSpPr>
          <p:cNvPr id="10" name="TextBox 10"/>
          <p:cNvSpPr txBox="1"/>
          <p:nvPr/>
        </p:nvSpPr>
        <p:spPr>
          <a:xfrm>
            <a:off x="5038158" y="2577995"/>
            <a:ext cx="3645240" cy="1028700"/>
          </a:xfrm>
          <a:prstGeom prst="rect">
            <a:avLst/>
          </a:prstGeom>
        </p:spPr>
        <p:txBody>
          <a:bodyPr lIns="0" tIns="0" rIns="0" bIns="0" rtlCol="0" anchor="t">
            <a:spAutoFit/>
          </a:bodyPr>
          <a:lstStyle/>
          <a:p>
            <a:pPr algn="ctr">
              <a:lnSpc>
                <a:spcPts val="4199"/>
              </a:lnSpc>
            </a:pPr>
            <a:r>
              <a:rPr lang="en-US" sz="2999">
                <a:solidFill>
                  <a:srgbClr val="FFFFFF"/>
                </a:solidFill>
                <a:latin typeface="Tex Gyre Termes Bold"/>
              </a:rPr>
              <a:t>LỰA CHỌN TÊN THƯƠNG HIỆU</a:t>
            </a:r>
          </a:p>
        </p:txBody>
      </p:sp>
      <p:grpSp>
        <p:nvGrpSpPr>
          <p:cNvPr id="11" name="Group 11"/>
          <p:cNvGrpSpPr/>
          <p:nvPr/>
        </p:nvGrpSpPr>
        <p:grpSpPr>
          <a:xfrm>
            <a:off x="9531123" y="2456120"/>
            <a:ext cx="3739243" cy="1454573"/>
            <a:chOff x="0" y="0"/>
            <a:chExt cx="4985657" cy="1939431"/>
          </a:xfrm>
        </p:grpSpPr>
        <p:sp>
          <p:nvSpPr>
            <p:cNvPr id="12" name="Freeform 12"/>
            <p:cNvSpPr/>
            <p:nvPr/>
          </p:nvSpPr>
          <p:spPr>
            <a:xfrm>
              <a:off x="0" y="0"/>
              <a:ext cx="4985639" cy="1939417"/>
            </a:xfrm>
            <a:custGeom>
              <a:avLst/>
              <a:gdLst/>
              <a:ahLst/>
              <a:cxnLst/>
              <a:rect l="l" t="t" r="r" b="b"/>
              <a:pathLst>
                <a:path w="4985639" h="1939417">
                  <a:moveTo>
                    <a:pt x="0" y="0"/>
                  </a:moveTo>
                  <a:lnTo>
                    <a:pt x="4985639" y="0"/>
                  </a:lnTo>
                  <a:lnTo>
                    <a:pt x="4985639" y="1939417"/>
                  </a:lnTo>
                  <a:lnTo>
                    <a:pt x="0" y="1939417"/>
                  </a:lnTo>
                  <a:close/>
                </a:path>
              </a:pathLst>
            </a:custGeom>
            <a:solidFill>
              <a:srgbClr val="052896"/>
            </a:solidFill>
          </p:spPr>
        </p:sp>
      </p:grpSp>
      <p:sp>
        <p:nvSpPr>
          <p:cNvPr id="13" name="TextBox 13"/>
          <p:cNvSpPr txBox="1"/>
          <p:nvPr/>
        </p:nvSpPr>
        <p:spPr>
          <a:xfrm>
            <a:off x="9729067" y="2577995"/>
            <a:ext cx="3397828" cy="1028700"/>
          </a:xfrm>
          <a:prstGeom prst="rect">
            <a:avLst/>
          </a:prstGeom>
        </p:spPr>
        <p:txBody>
          <a:bodyPr lIns="0" tIns="0" rIns="0" bIns="0" rtlCol="0" anchor="t">
            <a:spAutoFit/>
          </a:bodyPr>
          <a:lstStyle/>
          <a:p>
            <a:pPr algn="ctr">
              <a:lnSpc>
                <a:spcPts val="4199"/>
              </a:lnSpc>
            </a:pPr>
            <a:r>
              <a:rPr lang="en-US" sz="2999">
                <a:solidFill>
                  <a:srgbClr val="FFFFFF"/>
                </a:solidFill>
                <a:latin typeface="Tex Gyre Termes Bold"/>
              </a:rPr>
              <a:t>BẢO TRỢ THƯƠNG HIỆU</a:t>
            </a:r>
          </a:p>
        </p:txBody>
      </p:sp>
      <p:grpSp>
        <p:nvGrpSpPr>
          <p:cNvPr id="14" name="Group 14"/>
          <p:cNvGrpSpPr/>
          <p:nvPr/>
        </p:nvGrpSpPr>
        <p:grpSpPr>
          <a:xfrm>
            <a:off x="14070466" y="2456120"/>
            <a:ext cx="3739243" cy="1454573"/>
            <a:chOff x="0" y="0"/>
            <a:chExt cx="4985657" cy="1939431"/>
          </a:xfrm>
        </p:grpSpPr>
        <p:sp>
          <p:nvSpPr>
            <p:cNvPr id="15" name="Freeform 15"/>
            <p:cNvSpPr/>
            <p:nvPr/>
          </p:nvSpPr>
          <p:spPr>
            <a:xfrm>
              <a:off x="0" y="0"/>
              <a:ext cx="4985639" cy="1939417"/>
            </a:xfrm>
            <a:custGeom>
              <a:avLst/>
              <a:gdLst/>
              <a:ahLst/>
              <a:cxnLst/>
              <a:rect l="l" t="t" r="r" b="b"/>
              <a:pathLst>
                <a:path w="4985639" h="1939417">
                  <a:moveTo>
                    <a:pt x="0" y="0"/>
                  </a:moveTo>
                  <a:lnTo>
                    <a:pt x="4985639" y="0"/>
                  </a:lnTo>
                  <a:lnTo>
                    <a:pt x="4985639" y="1939417"/>
                  </a:lnTo>
                  <a:lnTo>
                    <a:pt x="0" y="1939417"/>
                  </a:lnTo>
                  <a:close/>
                </a:path>
              </a:pathLst>
            </a:custGeom>
            <a:solidFill>
              <a:srgbClr val="052896"/>
            </a:solidFill>
          </p:spPr>
        </p:sp>
      </p:grpSp>
      <p:sp>
        <p:nvSpPr>
          <p:cNvPr id="16" name="TextBox 16"/>
          <p:cNvSpPr txBox="1"/>
          <p:nvPr/>
        </p:nvSpPr>
        <p:spPr>
          <a:xfrm>
            <a:off x="14121266" y="2577995"/>
            <a:ext cx="3688443" cy="1028700"/>
          </a:xfrm>
          <a:prstGeom prst="rect">
            <a:avLst/>
          </a:prstGeom>
        </p:spPr>
        <p:txBody>
          <a:bodyPr lIns="0" tIns="0" rIns="0" bIns="0" rtlCol="0" anchor="t">
            <a:spAutoFit/>
          </a:bodyPr>
          <a:lstStyle/>
          <a:p>
            <a:pPr algn="ctr">
              <a:lnSpc>
                <a:spcPts val="4199"/>
              </a:lnSpc>
            </a:pPr>
            <a:r>
              <a:rPr lang="en-US" sz="2999">
                <a:solidFill>
                  <a:srgbClr val="FFFFFF"/>
                </a:solidFill>
                <a:latin typeface="Tex Gyre Termes Bold"/>
              </a:rPr>
              <a:t>PHÁT TRIỂN THƯƠNG HIỆU</a:t>
            </a:r>
          </a:p>
        </p:txBody>
      </p:sp>
      <p:grpSp>
        <p:nvGrpSpPr>
          <p:cNvPr id="17" name="Group 17"/>
          <p:cNvGrpSpPr/>
          <p:nvPr/>
        </p:nvGrpSpPr>
        <p:grpSpPr>
          <a:xfrm>
            <a:off x="443593" y="3901168"/>
            <a:ext cx="3772240" cy="4433362"/>
            <a:chOff x="0" y="0"/>
            <a:chExt cx="5029653" cy="5911149"/>
          </a:xfrm>
        </p:grpSpPr>
        <p:sp>
          <p:nvSpPr>
            <p:cNvPr id="18" name="Freeform 18"/>
            <p:cNvSpPr/>
            <p:nvPr/>
          </p:nvSpPr>
          <p:spPr>
            <a:xfrm>
              <a:off x="12554" y="16815"/>
              <a:ext cx="4934373" cy="5783436"/>
            </a:xfrm>
            <a:custGeom>
              <a:avLst/>
              <a:gdLst/>
              <a:ahLst/>
              <a:cxnLst/>
              <a:rect l="l" t="t" r="r" b="b"/>
              <a:pathLst>
                <a:path w="4934373" h="5783436">
                  <a:moveTo>
                    <a:pt x="0" y="0"/>
                  </a:moveTo>
                  <a:lnTo>
                    <a:pt x="4934373" y="0"/>
                  </a:lnTo>
                  <a:lnTo>
                    <a:pt x="4934373" y="5783436"/>
                  </a:lnTo>
                  <a:lnTo>
                    <a:pt x="0" y="5783436"/>
                  </a:lnTo>
                  <a:close/>
                </a:path>
              </a:pathLst>
            </a:custGeom>
            <a:solidFill>
              <a:srgbClr val="D9DBD8"/>
            </a:solidFill>
          </p:spPr>
        </p:sp>
        <p:sp>
          <p:nvSpPr>
            <p:cNvPr id="19" name="Freeform 19"/>
            <p:cNvSpPr/>
            <p:nvPr/>
          </p:nvSpPr>
          <p:spPr>
            <a:xfrm>
              <a:off x="0" y="0"/>
              <a:ext cx="4959481" cy="5817067"/>
            </a:xfrm>
            <a:custGeom>
              <a:avLst/>
              <a:gdLst/>
              <a:ahLst/>
              <a:cxnLst/>
              <a:rect l="l" t="t" r="r" b="b"/>
              <a:pathLst>
                <a:path w="4959481" h="5817067">
                  <a:moveTo>
                    <a:pt x="12554" y="0"/>
                  </a:moveTo>
                  <a:lnTo>
                    <a:pt x="4946927" y="0"/>
                  </a:lnTo>
                  <a:cubicBezTo>
                    <a:pt x="4953832" y="0"/>
                    <a:pt x="4959481" y="7567"/>
                    <a:pt x="4959481" y="16815"/>
                  </a:cubicBezTo>
                  <a:lnTo>
                    <a:pt x="4959481" y="5800251"/>
                  </a:lnTo>
                  <a:cubicBezTo>
                    <a:pt x="4959481" y="5809500"/>
                    <a:pt x="4953832" y="5817067"/>
                    <a:pt x="4946927" y="5817067"/>
                  </a:cubicBezTo>
                  <a:lnTo>
                    <a:pt x="12554" y="5817067"/>
                  </a:lnTo>
                  <a:cubicBezTo>
                    <a:pt x="5649" y="5817067"/>
                    <a:pt x="0" y="5809500"/>
                    <a:pt x="0" y="5800251"/>
                  </a:cubicBezTo>
                  <a:lnTo>
                    <a:pt x="0" y="16815"/>
                  </a:lnTo>
                  <a:cubicBezTo>
                    <a:pt x="0" y="7567"/>
                    <a:pt x="5649" y="0"/>
                    <a:pt x="12554" y="0"/>
                  </a:cubicBezTo>
                  <a:moveTo>
                    <a:pt x="12554" y="33630"/>
                  </a:moveTo>
                  <a:lnTo>
                    <a:pt x="12554" y="16815"/>
                  </a:lnTo>
                  <a:lnTo>
                    <a:pt x="25109" y="16815"/>
                  </a:lnTo>
                  <a:lnTo>
                    <a:pt x="25109" y="5800251"/>
                  </a:lnTo>
                  <a:lnTo>
                    <a:pt x="12554" y="5800251"/>
                  </a:lnTo>
                  <a:lnTo>
                    <a:pt x="12554" y="5783436"/>
                  </a:lnTo>
                  <a:lnTo>
                    <a:pt x="4946927" y="5783436"/>
                  </a:lnTo>
                  <a:lnTo>
                    <a:pt x="4946927" y="5800251"/>
                  </a:lnTo>
                  <a:lnTo>
                    <a:pt x="4934373" y="5800251"/>
                  </a:lnTo>
                  <a:lnTo>
                    <a:pt x="4934373" y="16815"/>
                  </a:lnTo>
                  <a:lnTo>
                    <a:pt x="4946927" y="16815"/>
                  </a:lnTo>
                  <a:lnTo>
                    <a:pt x="4946927" y="33630"/>
                  </a:lnTo>
                  <a:lnTo>
                    <a:pt x="12554" y="33630"/>
                  </a:lnTo>
                  <a:close/>
                </a:path>
              </a:pathLst>
            </a:custGeom>
            <a:solidFill>
              <a:srgbClr val="000000"/>
            </a:solidFill>
          </p:spPr>
        </p:sp>
      </p:grpSp>
      <p:sp>
        <p:nvSpPr>
          <p:cNvPr id="20" name="TextBox 20"/>
          <p:cNvSpPr txBox="1"/>
          <p:nvPr/>
        </p:nvSpPr>
        <p:spPr>
          <a:xfrm>
            <a:off x="494394" y="4177085"/>
            <a:ext cx="3408934" cy="1586865"/>
          </a:xfrm>
          <a:prstGeom prst="rect">
            <a:avLst/>
          </a:prstGeom>
        </p:spPr>
        <p:txBody>
          <a:bodyPr lIns="0" tIns="0" rIns="0" bIns="0" rtlCol="0" anchor="t">
            <a:spAutoFit/>
          </a:bodyPr>
          <a:lstStyle/>
          <a:p>
            <a:pPr marL="642621" lvl="2" indent="-214207" algn="l">
              <a:lnSpc>
                <a:spcPts val="4230"/>
              </a:lnSpc>
              <a:buFont typeface="Arial"/>
              <a:buChar char="⚬"/>
            </a:pPr>
            <a:r>
              <a:rPr lang="en-US" sz="3000" spc="56">
                <a:solidFill>
                  <a:srgbClr val="000000"/>
                </a:solidFill>
                <a:latin typeface="Tex Gyre Termes"/>
              </a:rPr>
              <a:t>Thuộc tính</a:t>
            </a:r>
          </a:p>
          <a:p>
            <a:pPr marL="642621" lvl="2" indent="-214207" algn="l">
              <a:lnSpc>
                <a:spcPts val="4230"/>
              </a:lnSpc>
              <a:buFont typeface="Arial"/>
              <a:buChar char="⚬"/>
            </a:pPr>
            <a:r>
              <a:rPr lang="en-US" sz="3000" spc="56">
                <a:solidFill>
                  <a:srgbClr val="000000"/>
                </a:solidFill>
                <a:latin typeface="Tex Gyre Termes"/>
              </a:rPr>
              <a:t>Niềm tin</a:t>
            </a:r>
          </a:p>
          <a:p>
            <a:pPr marL="642621" lvl="2" indent="-214207" algn="l">
              <a:lnSpc>
                <a:spcPts val="4230"/>
              </a:lnSpc>
              <a:buFont typeface="Arial"/>
              <a:buChar char="⚬"/>
            </a:pPr>
            <a:r>
              <a:rPr lang="en-US" sz="3000" spc="56">
                <a:solidFill>
                  <a:srgbClr val="000000"/>
                </a:solidFill>
                <a:latin typeface="Tex Gyre Termes"/>
              </a:rPr>
              <a:t>Lợi ích và giá trị</a:t>
            </a:r>
          </a:p>
        </p:txBody>
      </p:sp>
      <p:sp>
        <p:nvSpPr>
          <p:cNvPr id="21" name="TextBox 21"/>
          <p:cNvSpPr txBox="1"/>
          <p:nvPr/>
        </p:nvSpPr>
        <p:spPr>
          <a:xfrm>
            <a:off x="3903328" y="881524"/>
            <a:ext cx="11357189" cy="714507"/>
          </a:xfrm>
          <a:prstGeom prst="rect">
            <a:avLst/>
          </a:prstGeom>
        </p:spPr>
        <p:txBody>
          <a:bodyPr lIns="0" tIns="0" rIns="0" bIns="0" rtlCol="0" anchor="t">
            <a:spAutoFit/>
          </a:bodyPr>
          <a:lstStyle/>
          <a:p>
            <a:pPr algn="ctr">
              <a:lnSpc>
                <a:spcPts val="5623"/>
              </a:lnSpc>
            </a:pPr>
            <a:r>
              <a:rPr lang="en-US" sz="4999">
                <a:solidFill>
                  <a:srgbClr val="191919"/>
                </a:solidFill>
                <a:latin typeface="Tex Gyre Termes Bold"/>
              </a:rPr>
              <a:t>XÂY DỰNG THƯƠNG HIỆU MẠNH</a:t>
            </a:r>
          </a:p>
        </p:txBody>
      </p:sp>
      <p:grpSp>
        <p:nvGrpSpPr>
          <p:cNvPr id="22" name="Group 22"/>
          <p:cNvGrpSpPr/>
          <p:nvPr/>
        </p:nvGrpSpPr>
        <p:grpSpPr>
          <a:xfrm>
            <a:off x="4987358" y="3874528"/>
            <a:ext cx="3783700" cy="4469527"/>
            <a:chOff x="0" y="0"/>
            <a:chExt cx="5044933" cy="5959369"/>
          </a:xfrm>
        </p:grpSpPr>
        <p:sp>
          <p:nvSpPr>
            <p:cNvPr id="23" name="Freeform 23"/>
            <p:cNvSpPr/>
            <p:nvPr/>
          </p:nvSpPr>
          <p:spPr>
            <a:xfrm>
              <a:off x="12593" y="16952"/>
              <a:ext cx="4949363" cy="5830614"/>
            </a:xfrm>
            <a:custGeom>
              <a:avLst/>
              <a:gdLst/>
              <a:ahLst/>
              <a:cxnLst/>
              <a:rect l="l" t="t" r="r" b="b"/>
              <a:pathLst>
                <a:path w="4949363" h="5830614">
                  <a:moveTo>
                    <a:pt x="0" y="0"/>
                  </a:moveTo>
                  <a:lnTo>
                    <a:pt x="4949362" y="0"/>
                  </a:lnTo>
                  <a:lnTo>
                    <a:pt x="4949362" y="5830615"/>
                  </a:lnTo>
                  <a:lnTo>
                    <a:pt x="0" y="5830615"/>
                  </a:lnTo>
                  <a:close/>
                </a:path>
              </a:pathLst>
            </a:custGeom>
            <a:solidFill>
              <a:srgbClr val="D9DBD8"/>
            </a:solidFill>
          </p:spPr>
        </p:sp>
        <p:sp>
          <p:nvSpPr>
            <p:cNvPr id="24" name="Freeform 24"/>
            <p:cNvSpPr/>
            <p:nvPr/>
          </p:nvSpPr>
          <p:spPr>
            <a:xfrm>
              <a:off x="0" y="0"/>
              <a:ext cx="4974548" cy="5864519"/>
            </a:xfrm>
            <a:custGeom>
              <a:avLst/>
              <a:gdLst/>
              <a:ahLst/>
              <a:cxnLst/>
              <a:rect l="l" t="t" r="r" b="b"/>
              <a:pathLst>
                <a:path w="4974548" h="5864519">
                  <a:moveTo>
                    <a:pt x="12593" y="0"/>
                  </a:moveTo>
                  <a:lnTo>
                    <a:pt x="4961955" y="0"/>
                  </a:lnTo>
                  <a:cubicBezTo>
                    <a:pt x="4968881" y="0"/>
                    <a:pt x="4974548" y="7629"/>
                    <a:pt x="4974548" y="16952"/>
                  </a:cubicBezTo>
                  <a:lnTo>
                    <a:pt x="4974548" y="5847567"/>
                  </a:lnTo>
                  <a:cubicBezTo>
                    <a:pt x="4974548" y="5856891"/>
                    <a:pt x="4968881" y="5864519"/>
                    <a:pt x="4961955" y="5864519"/>
                  </a:cubicBezTo>
                  <a:lnTo>
                    <a:pt x="12593" y="5864519"/>
                  </a:lnTo>
                  <a:cubicBezTo>
                    <a:pt x="5667" y="5864519"/>
                    <a:pt x="0" y="5856891"/>
                    <a:pt x="0" y="5847567"/>
                  </a:cubicBezTo>
                  <a:lnTo>
                    <a:pt x="0" y="16952"/>
                  </a:lnTo>
                  <a:cubicBezTo>
                    <a:pt x="0" y="7629"/>
                    <a:pt x="5667" y="0"/>
                    <a:pt x="12593" y="0"/>
                  </a:cubicBezTo>
                  <a:moveTo>
                    <a:pt x="12593" y="33905"/>
                  </a:moveTo>
                  <a:lnTo>
                    <a:pt x="12593" y="16952"/>
                  </a:lnTo>
                  <a:lnTo>
                    <a:pt x="25185" y="16952"/>
                  </a:lnTo>
                  <a:lnTo>
                    <a:pt x="25185" y="5847567"/>
                  </a:lnTo>
                  <a:lnTo>
                    <a:pt x="12593" y="5847567"/>
                  </a:lnTo>
                  <a:lnTo>
                    <a:pt x="12593" y="5830615"/>
                  </a:lnTo>
                  <a:lnTo>
                    <a:pt x="4961955" y="5830615"/>
                  </a:lnTo>
                  <a:lnTo>
                    <a:pt x="4961955" y="5847567"/>
                  </a:lnTo>
                  <a:lnTo>
                    <a:pt x="4949363" y="5847567"/>
                  </a:lnTo>
                  <a:lnTo>
                    <a:pt x="4949363" y="16952"/>
                  </a:lnTo>
                  <a:lnTo>
                    <a:pt x="4961955" y="16952"/>
                  </a:lnTo>
                  <a:lnTo>
                    <a:pt x="4961955" y="33905"/>
                  </a:lnTo>
                  <a:lnTo>
                    <a:pt x="12593" y="33905"/>
                  </a:lnTo>
                  <a:close/>
                </a:path>
              </a:pathLst>
            </a:custGeom>
            <a:solidFill>
              <a:srgbClr val="000000"/>
            </a:solidFill>
          </p:spPr>
        </p:sp>
      </p:grpSp>
      <p:sp>
        <p:nvSpPr>
          <p:cNvPr id="25" name="TextBox 25"/>
          <p:cNvSpPr txBox="1"/>
          <p:nvPr/>
        </p:nvSpPr>
        <p:spPr>
          <a:xfrm>
            <a:off x="4990427" y="4100195"/>
            <a:ext cx="2984500" cy="1053465"/>
          </a:xfrm>
          <a:prstGeom prst="rect">
            <a:avLst/>
          </a:prstGeom>
        </p:spPr>
        <p:txBody>
          <a:bodyPr lIns="0" tIns="0" rIns="0" bIns="0" rtlCol="0" anchor="t">
            <a:spAutoFit/>
          </a:bodyPr>
          <a:lstStyle/>
          <a:p>
            <a:pPr marL="642621" lvl="2" indent="-214207" algn="l">
              <a:lnSpc>
                <a:spcPts val="4230"/>
              </a:lnSpc>
              <a:buFont typeface="Arial"/>
              <a:buChar char="⚬"/>
            </a:pPr>
            <a:r>
              <a:rPr lang="en-US" sz="3000" spc="56">
                <a:solidFill>
                  <a:srgbClr val="000000"/>
                </a:solidFill>
                <a:latin typeface="Tex Gyre Termes"/>
              </a:rPr>
              <a:t>Lựa chọn</a:t>
            </a:r>
          </a:p>
          <a:p>
            <a:pPr marL="642621" lvl="2" indent="-214207" algn="l">
              <a:lnSpc>
                <a:spcPts val="4230"/>
              </a:lnSpc>
              <a:buFont typeface="Arial"/>
              <a:buChar char="⚬"/>
            </a:pPr>
            <a:r>
              <a:rPr lang="en-US" sz="3000" spc="56">
                <a:solidFill>
                  <a:srgbClr val="000000"/>
                </a:solidFill>
                <a:latin typeface="Tex Gyre Termes"/>
              </a:rPr>
              <a:t>Bảo vệ</a:t>
            </a:r>
          </a:p>
        </p:txBody>
      </p:sp>
      <p:grpSp>
        <p:nvGrpSpPr>
          <p:cNvPr id="26" name="Group 26"/>
          <p:cNvGrpSpPr/>
          <p:nvPr/>
        </p:nvGrpSpPr>
        <p:grpSpPr>
          <a:xfrm>
            <a:off x="9523533" y="3910693"/>
            <a:ext cx="3815995" cy="4500807"/>
            <a:chOff x="0" y="0"/>
            <a:chExt cx="5087994" cy="6001077"/>
          </a:xfrm>
        </p:grpSpPr>
        <p:sp>
          <p:nvSpPr>
            <p:cNvPr id="27" name="Freeform 27"/>
            <p:cNvSpPr/>
            <p:nvPr/>
          </p:nvSpPr>
          <p:spPr>
            <a:xfrm>
              <a:off x="12700" y="9154"/>
              <a:ext cx="4991608" cy="5871456"/>
            </a:xfrm>
            <a:custGeom>
              <a:avLst/>
              <a:gdLst/>
              <a:ahLst/>
              <a:cxnLst/>
              <a:rect l="l" t="t" r="r" b="b"/>
              <a:pathLst>
                <a:path w="4991608" h="5871456">
                  <a:moveTo>
                    <a:pt x="0" y="0"/>
                  </a:moveTo>
                  <a:lnTo>
                    <a:pt x="4991608" y="0"/>
                  </a:lnTo>
                  <a:lnTo>
                    <a:pt x="4991608" y="5871456"/>
                  </a:lnTo>
                  <a:lnTo>
                    <a:pt x="0" y="5871456"/>
                  </a:lnTo>
                  <a:close/>
                </a:path>
              </a:pathLst>
            </a:custGeom>
            <a:solidFill>
              <a:srgbClr val="D9DBD8"/>
            </a:solidFill>
          </p:spPr>
        </p:sp>
        <p:sp>
          <p:nvSpPr>
            <p:cNvPr id="28" name="Freeform 28"/>
            <p:cNvSpPr/>
            <p:nvPr/>
          </p:nvSpPr>
          <p:spPr>
            <a:xfrm>
              <a:off x="0" y="0"/>
              <a:ext cx="5017008" cy="5889764"/>
            </a:xfrm>
            <a:custGeom>
              <a:avLst/>
              <a:gdLst/>
              <a:ahLst/>
              <a:cxnLst/>
              <a:rect l="l" t="t" r="r" b="b"/>
              <a:pathLst>
                <a:path w="5017008" h="5889764">
                  <a:moveTo>
                    <a:pt x="12700" y="0"/>
                  </a:moveTo>
                  <a:lnTo>
                    <a:pt x="5004308" y="0"/>
                  </a:lnTo>
                  <a:cubicBezTo>
                    <a:pt x="5011293" y="0"/>
                    <a:pt x="5017008" y="4119"/>
                    <a:pt x="5017008" y="9154"/>
                  </a:cubicBezTo>
                  <a:lnTo>
                    <a:pt x="5017008" y="5880610"/>
                  </a:lnTo>
                  <a:cubicBezTo>
                    <a:pt x="5017008" y="5885645"/>
                    <a:pt x="5011293" y="5889764"/>
                    <a:pt x="5004308" y="5889764"/>
                  </a:cubicBezTo>
                  <a:lnTo>
                    <a:pt x="12700" y="5889764"/>
                  </a:lnTo>
                  <a:cubicBezTo>
                    <a:pt x="5715" y="5889764"/>
                    <a:pt x="0" y="5885645"/>
                    <a:pt x="0" y="5880610"/>
                  </a:cubicBezTo>
                  <a:lnTo>
                    <a:pt x="0" y="9154"/>
                  </a:lnTo>
                  <a:cubicBezTo>
                    <a:pt x="0" y="4119"/>
                    <a:pt x="5715" y="0"/>
                    <a:pt x="12700" y="0"/>
                  </a:cubicBezTo>
                  <a:moveTo>
                    <a:pt x="12700" y="18307"/>
                  </a:moveTo>
                  <a:lnTo>
                    <a:pt x="12700" y="9154"/>
                  </a:lnTo>
                  <a:lnTo>
                    <a:pt x="25400" y="9154"/>
                  </a:lnTo>
                  <a:lnTo>
                    <a:pt x="25400" y="5880610"/>
                  </a:lnTo>
                  <a:lnTo>
                    <a:pt x="12700" y="5880610"/>
                  </a:lnTo>
                  <a:lnTo>
                    <a:pt x="12700" y="5871456"/>
                  </a:lnTo>
                  <a:lnTo>
                    <a:pt x="5004308" y="5871456"/>
                  </a:lnTo>
                  <a:lnTo>
                    <a:pt x="5004308" y="5880610"/>
                  </a:lnTo>
                  <a:lnTo>
                    <a:pt x="4991608" y="5880610"/>
                  </a:lnTo>
                  <a:lnTo>
                    <a:pt x="4991608" y="9154"/>
                  </a:lnTo>
                  <a:lnTo>
                    <a:pt x="5004308" y="9154"/>
                  </a:lnTo>
                  <a:lnTo>
                    <a:pt x="5004308" y="18307"/>
                  </a:lnTo>
                  <a:lnTo>
                    <a:pt x="12700" y="18307"/>
                  </a:lnTo>
                  <a:close/>
                </a:path>
              </a:pathLst>
            </a:custGeom>
            <a:solidFill>
              <a:srgbClr val="000000"/>
            </a:solidFill>
          </p:spPr>
        </p:sp>
      </p:grpSp>
      <p:sp>
        <p:nvSpPr>
          <p:cNvPr id="29" name="TextBox 29"/>
          <p:cNvSpPr txBox="1"/>
          <p:nvPr/>
        </p:nvSpPr>
        <p:spPr>
          <a:xfrm>
            <a:off x="9581923" y="4138985"/>
            <a:ext cx="3544972" cy="3720465"/>
          </a:xfrm>
          <a:prstGeom prst="rect">
            <a:avLst/>
          </a:prstGeom>
        </p:spPr>
        <p:txBody>
          <a:bodyPr lIns="0" tIns="0" rIns="0" bIns="0" rtlCol="0" anchor="t">
            <a:spAutoFit/>
          </a:bodyPr>
          <a:lstStyle/>
          <a:p>
            <a:pPr marL="642621" lvl="2" indent="-214207" algn="just">
              <a:lnSpc>
                <a:spcPts val="4230"/>
              </a:lnSpc>
              <a:buFont typeface="Arial"/>
              <a:buChar char="⚬"/>
            </a:pPr>
            <a:r>
              <a:rPr lang="en-US" sz="3000" spc="56">
                <a:solidFill>
                  <a:srgbClr val="000000"/>
                </a:solidFill>
                <a:latin typeface="Tex Gyre Termes"/>
              </a:rPr>
              <a:t>Thương hiệu của nhà sản xuất</a:t>
            </a:r>
          </a:p>
          <a:p>
            <a:pPr marL="642621" lvl="2" indent="-214207" algn="just">
              <a:lnSpc>
                <a:spcPts val="4230"/>
              </a:lnSpc>
              <a:buFont typeface="Arial"/>
              <a:buChar char="⚬"/>
            </a:pPr>
            <a:r>
              <a:rPr lang="en-US" sz="3000" spc="56">
                <a:solidFill>
                  <a:srgbClr val="000000"/>
                </a:solidFill>
                <a:latin typeface="Tex Gyre Termes"/>
              </a:rPr>
              <a:t>Thương hiệu tư nhân</a:t>
            </a:r>
          </a:p>
          <a:p>
            <a:pPr marL="642621" lvl="2" indent="-214207" algn="just">
              <a:lnSpc>
                <a:spcPts val="4230"/>
              </a:lnSpc>
              <a:buFont typeface="Arial"/>
              <a:buChar char="⚬"/>
            </a:pPr>
            <a:r>
              <a:rPr lang="en-US" sz="3000" spc="56">
                <a:solidFill>
                  <a:srgbClr val="000000"/>
                </a:solidFill>
                <a:latin typeface="Tex Gyre Termes"/>
              </a:rPr>
              <a:t>Giấy phép</a:t>
            </a:r>
          </a:p>
          <a:p>
            <a:pPr marL="642621" lvl="2" indent="-214207" algn="just">
              <a:lnSpc>
                <a:spcPts val="4230"/>
              </a:lnSpc>
              <a:buFont typeface="Arial"/>
              <a:buChar char="⚬"/>
            </a:pPr>
            <a:r>
              <a:rPr lang="en-US" sz="3000" spc="56">
                <a:solidFill>
                  <a:srgbClr val="000000"/>
                </a:solidFill>
                <a:latin typeface="Tex Gyre Termes"/>
              </a:rPr>
              <a:t>Hợp tác thương hiệu</a:t>
            </a:r>
          </a:p>
        </p:txBody>
      </p:sp>
      <p:grpSp>
        <p:nvGrpSpPr>
          <p:cNvPr id="30" name="Group 30"/>
          <p:cNvGrpSpPr/>
          <p:nvPr/>
        </p:nvGrpSpPr>
        <p:grpSpPr>
          <a:xfrm>
            <a:off x="14079991" y="3910693"/>
            <a:ext cx="3753190" cy="4433362"/>
            <a:chOff x="0" y="0"/>
            <a:chExt cx="5004253" cy="5911149"/>
          </a:xfrm>
        </p:grpSpPr>
        <p:sp>
          <p:nvSpPr>
            <p:cNvPr id="31" name="Freeform 31"/>
            <p:cNvSpPr/>
            <p:nvPr/>
          </p:nvSpPr>
          <p:spPr>
            <a:xfrm>
              <a:off x="12491" y="9017"/>
              <a:ext cx="4909454" cy="5783471"/>
            </a:xfrm>
            <a:custGeom>
              <a:avLst/>
              <a:gdLst/>
              <a:ahLst/>
              <a:cxnLst/>
              <a:rect l="l" t="t" r="r" b="b"/>
              <a:pathLst>
                <a:path w="4909454" h="5783471">
                  <a:moveTo>
                    <a:pt x="0" y="0"/>
                  </a:moveTo>
                  <a:lnTo>
                    <a:pt x="4909454" y="0"/>
                  </a:lnTo>
                  <a:lnTo>
                    <a:pt x="4909454" y="5783471"/>
                  </a:lnTo>
                  <a:lnTo>
                    <a:pt x="0" y="5783471"/>
                  </a:lnTo>
                  <a:close/>
                </a:path>
              </a:pathLst>
            </a:custGeom>
            <a:solidFill>
              <a:srgbClr val="D9DBD8"/>
            </a:solidFill>
          </p:spPr>
        </p:sp>
        <p:sp>
          <p:nvSpPr>
            <p:cNvPr id="32" name="Freeform 32"/>
            <p:cNvSpPr/>
            <p:nvPr/>
          </p:nvSpPr>
          <p:spPr>
            <a:xfrm>
              <a:off x="0" y="0"/>
              <a:ext cx="4934436" cy="5801504"/>
            </a:xfrm>
            <a:custGeom>
              <a:avLst/>
              <a:gdLst/>
              <a:ahLst/>
              <a:cxnLst/>
              <a:rect l="l" t="t" r="r" b="b"/>
              <a:pathLst>
                <a:path w="4934436" h="5801504">
                  <a:moveTo>
                    <a:pt x="12491" y="0"/>
                  </a:moveTo>
                  <a:lnTo>
                    <a:pt x="4921945" y="0"/>
                  </a:lnTo>
                  <a:cubicBezTo>
                    <a:pt x="4928815" y="0"/>
                    <a:pt x="4934436" y="4057"/>
                    <a:pt x="4934436" y="9017"/>
                  </a:cubicBezTo>
                  <a:lnTo>
                    <a:pt x="4934436" y="5792488"/>
                  </a:lnTo>
                  <a:cubicBezTo>
                    <a:pt x="4934436" y="5797447"/>
                    <a:pt x="4928815" y="5801504"/>
                    <a:pt x="4921945" y="5801504"/>
                  </a:cubicBezTo>
                  <a:lnTo>
                    <a:pt x="12491" y="5801504"/>
                  </a:lnTo>
                  <a:cubicBezTo>
                    <a:pt x="5621" y="5801504"/>
                    <a:pt x="0" y="5797447"/>
                    <a:pt x="0" y="5792488"/>
                  </a:cubicBezTo>
                  <a:lnTo>
                    <a:pt x="0" y="9017"/>
                  </a:lnTo>
                  <a:cubicBezTo>
                    <a:pt x="0" y="4057"/>
                    <a:pt x="5621" y="0"/>
                    <a:pt x="12491" y="0"/>
                  </a:cubicBezTo>
                  <a:moveTo>
                    <a:pt x="12491" y="18033"/>
                  </a:moveTo>
                  <a:lnTo>
                    <a:pt x="12491" y="9017"/>
                  </a:lnTo>
                  <a:lnTo>
                    <a:pt x="24982" y="9017"/>
                  </a:lnTo>
                  <a:lnTo>
                    <a:pt x="24982" y="5792488"/>
                  </a:lnTo>
                  <a:lnTo>
                    <a:pt x="12491" y="5792488"/>
                  </a:lnTo>
                  <a:lnTo>
                    <a:pt x="12491" y="5783471"/>
                  </a:lnTo>
                  <a:lnTo>
                    <a:pt x="4921945" y="5783471"/>
                  </a:lnTo>
                  <a:lnTo>
                    <a:pt x="4921945" y="5792488"/>
                  </a:lnTo>
                  <a:lnTo>
                    <a:pt x="4909454" y="5792488"/>
                  </a:lnTo>
                  <a:lnTo>
                    <a:pt x="4909454" y="9017"/>
                  </a:lnTo>
                  <a:lnTo>
                    <a:pt x="4921945" y="9017"/>
                  </a:lnTo>
                  <a:lnTo>
                    <a:pt x="4921945" y="18033"/>
                  </a:lnTo>
                  <a:lnTo>
                    <a:pt x="12491" y="18033"/>
                  </a:lnTo>
                  <a:close/>
                </a:path>
              </a:pathLst>
            </a:custGeom>
            <a:solidFill>
              <a:srgbClr val="000000"/>
            </a:solidFill>
          </p:spPr>
        </p:sp>
      </p:grpSp>
      <p:sp>
        <p:nvSpPr>
          <p:cNvPr id="33" name="TextBox 33"/>
          <p:cNvSpPr txBox="1"/>
          <p:nvPr/>
        </p:nvSpPr>
        <p:spPr>
          <a:xfrm>
            <a:off x="14274800" y="4177085"/>
            <a:ext cx="3358148" cy="3720465"/>
          </a:xfrm>
          <a:prstGeom prst="rect">
            <a:avLst/>
          </a:prstGeom>
        </p:spPr>
        <p:txBody>
          <a:bodyPr lIns="0" tIns="0" rIns="0" bIns="0" rtlCol="0" anchor="t">
            <a:spAutoFit/>
          </a:bodyPr>
          <a:lstStyle/>
          <a:p>
            <a:pPr marL="642621" lvl="2" indent="-214207" algn="l">
              <a:lnSpc>
                <a:spcPts val="4230"/>
              </a:lnSpc>
              <a:buFont typeface="Arial"/>
              <a:buChar char="⚬"/>
            </a:pPr>
            <a:r>
              <a:rPr lang="en-US" sz="3000" spc="56">
                <a:solidFill>
                  <a:srgbClr val="000000"/>
                </a:solidFill>
                <a:latin typeface="Tex Gyre Termes"/>
              </a:rPr>
              <a:t>Mở rộng dòng sản phẩm</a:t>
            </a:r>
          </a:p>
          <a:p>
            <a:pPr marL="642621" lvl="2" indent="-214207" algn="l">
              <a:lnSpc>
                <a:spcPts val="4230"/>
              </a:lnSpc>
              <a:buFont typeface="Arial"/>
              <a:buChar char="⚬"/>
            </a:pPr>
            <a:r>
              <a:rPr lang="en-US" sz="3000" spc="56">
                <a:solidFill>
                  <a:srgbClr val="000000"/>
                </a:solidFill>
                <a:latin typeface="Tex Gyre Termes"/>
              </a:rPr>
              <a:t>Mở rộng thương hiệu</a:t>
            </a:r>
          </a:p>
          <a:p>
            <a:pPr marL="642621" lvl="2" indent="-214207" algn="l">
              <a:lnSpc>
                <a:spcPts val="4230"/>
              </a:lnSpc>
              <a:buFont typeface="Arial"/>
              <a:buChar char="⚬"/>
            </a:pPr>
            <a:r>
              <a:rPr lang="en-US" sz="3000" spc="56">
                <a:solidFill>
                  <a:srgbClr val="000000"/>
                </a:solidFill>
                <a:latin typeface="Tex Gyre Termes"/>
              </a:rPr>
              <a:t>Đa thương hiệu</a:t>
            </a:r>
          </a:p>
          <a:p>
            <a:pPr marL="642621" lvl="2" indent="-214207" algn="l">
              <a:lnSpc>
                <a:spcPts val="4230"/>
              </a:lnSpc>
              <a:buFont typeface="Arial"/>
              <a:buChar char="⚬"/>
            </a:pPr>
            <a:r>
              <a:rPr lang="en-US" sz="3000" spc="56">
                <a:solidFill>
                  <a:srgbClr val="000000"/>
                </a:solidFill>
                <a:latin typeface="Tex Gyre Termes"/>
              </a:rPr>
              <a:t>Thương hiệu mới</a:t>
            </a:r>
          </a:p>
        </p:txBody>
      </p:sp>
      <p:grpSp>
        <p:nvGrpSpPr>
          <p:cNvPr id="34" name="Group 34"/>
          <p:cNvGrpSpPr/>
          <p:nvPr/>
        </p:nvGrpSpPr>
        <p:grpSpPr>
          <a:xfrm>
            <a:off x="-10160" y="7353300"/>
            <a:ext cx="1961163" cy="5275602"/>
            <a:chOff x="0" y="0"/>
            <a:chExt cx="2614884" cy="7034136"/>
          </a:xfrm>
        </p:grpSpPr>
        <p:sp>
          <p:nvSpPr>
            <p:cNvPr id="35" name="Freeform 35"/>
            <p:cNvSpPr/>
            <p:nvPr/>
          </p:nvSpPr>
          <p:spPr>
            <a:xfrm>
              <a:off x="0" y="0"/>
              <a:ext cx="2614930" cy="7034149"/>
            </a:xfrm>
            <a:custGeom>
              <a:avLst/>
              <a:gdLst/>
              <a:ahLst/>
              <a:cxnLst/>
              <a:rect l="l" t="t" r="r" b="b"/>
              <a:pathLst>
                <a:path w="2614930" h="7034149">
                  <a:moveTo>
                    <a:pt x="2614930" y="7034149"/>
                  </a:moveTo>
                  <a:lnTo>
                    <a:pt x="0" y="7034149"/>
                  </a:lnTo>
                  <a:lnTo>
                    <a:pt x="0" y="0"/>
                  </a:lnTo>
                  <a:lnTo>
                    <a:pt x="2614930" y="7034149"/>
                  </a:lnTo>
                  <a:close/>
                </a:path>
              </a:pathLst>
            </a:custGeom>
            <a:solidFill>
              <a:srgbClr val="EA4B33"/>
            </a:solidFill>
          </p:spPr>
        </p:sp>
      </p:grpSp>
      <p:grpSp>
        <p:nvGrpSpPr>
          <p:cNvPr id="36" name="Group 36"/>
          <p:cNvGrpSpPr/>
          <p:nvPr/>
        </p:nvGrpSpPr>
        <p:grpSpPr>
          <a:xfrm>
            <a:off x="-10160" y="8669103"/>
            <a:ext cx="5848490" cy="2644006"/>
            <a:chOff x="0" y="0"/>
            <a:chExt cx="7797987" cy="3525341"/>
          </a:xfrm>
        </p:grpSpPr>
        <p:sp>
          <p:nvSpPr>
            <p:cNvPr id="37" name="Freeform 37"/>
            <p:cNvSpPr/>
            <p:nvPr/>
          </p:nvSpPr>
          <p:spPr>
            <a:xfrm>
              <a:off x="0" y="0"/>
              <a:ext cx="7797927" cy="3525393"/>
            </a:xfrm>
            <a:custGeom>
              <a:avLst/>
              <a:gdLst/>
              <a:ahLst/>
              <a:cxnLst/>
              <a:rect l="l" t="t" r="r" b="b"/>
              <a:pathLst>
                <a:path w="7797927" h="3525393">
                  <a:moveTo>
                    <a:pt x="7797927" y="3525393"/>
                  </a:moveTo>
                  <a:lnTo>
                    <a:pt x="0" y="3525393"/>
                  </a:lnTo>
                  <a:lnTo>
                    <a:pt x="0" y="0"/>
                  </a:lnTo>
                  <a:lnTo>
                    <a:pt x="7797927" y="3525393"/>
                  </a:lnTo>
                  <a:close/>
                </a:path>
              </a:pathLst>
            </a:custGeom>
            <a:solidFill>
              <a:srgbClr val="052896"/>
            </a:solidFill>
          </p:spPr>
        </p:sp>
      </p:grpSp>
      <p:grpSp>
        <p:nvGrpSpPr>
          <p:cNvPr id="38" name="Group 38"/>
          <p:cNvGrpSpPr/>
          <p:nvPr/>
        </p:nvGrpSpPr>
        <p:grpSpPr>
          <a:xfrm rot="-10800000">
            <a:off x="16453751" y="-2311527"/>
            <a:ext cx="1961163" cy="5275602"/>
            <a:chOff x="0" y="0"/>
            <a:chExt cx="2614884" cy="7034136"/>
          </a:xfrm>
        </p:grpSpPr>
        <p:sp>
          <p:nvSpPr>
            <p:cNvPr id="39" name="Freeform 39"/>
            <p:cNvSpPr/>
            <p:nvPr/>
          </p:nvSpPr>
          <p:spPr>
            <a:xfrm>
              <a:off x="0" y="0"/>
              <a:ext cx="2614930" cy="7034149"/>
            </a:xfrm>
            <a:custGeom>
              <a:avLst/>
              <a:gdLst/>
              <a:ahLst/>
              <a:cxnLst/>
              <a:rect l="l" t="t" r="r" b="b"/>
              <a:pathLst>
                <a:path w="2614930" h="7034149">
                  <a:moveTo>
                    <a:pt x="2614930" y="7034149"/>
                  </a:moveTo>
                  <a:lnTo>
                    <a:pt x="0" y="7034149"/>
                  </a:lnTo>
                  <a:lnTo>
                    <a:pt x="0" y="0"/>
                  </a:lnTo>
                  <a:lnTo>
                    <a:pt x="2614930" y="7034149"/>
                  </a:lnTo>
                  <a:close/>
                </a:path>
              </a:pathLst>
            </a:custGeom>
            <a:solidFill>
              <a:srgbClr val="EA4B33"/>
            </a:solidFill>
          </p:spPr>
        </p:sp>
      </p:grpSp>
      <p:grpSp>
        <p:nvGrpSpPr>
          <p:cNvPr id="40" name="Group 40"/>
          <p:cNvGrpSpPr/>
          <p:nvPr/>
        </p:nvGrpSpPr>
        <p:grpSpPr>
          <a:xfrm rot="-10800000">
            <a:off x="12566424" y="-1790034"/>
            <a:ext cx="5848490" cy="2644006"/>
            <a:chOff x="0" y="0"/>
            <a:chExt cx="7797987" cy="3525341"/>
          </a:xfrm>
        </p:grpSpPr>
        <p:sp>
          <p:nvSpPr>
            <p:cNvPr id="41" name="Freeform 41"/>
            <p:cNvSpPr/>
            <p:nvPr/>
          </p:nvSpPr>
          <p:spPr>
            <a:xfrm>
              <a:off x="0" y="0"/>
              <a:ext cx="7797927" cy="3525393"/>
            </a:xfrm>
            <a:custGeom>
              <a:avLst/>
              <a:gdLst/>
              <a:ahLst/>
              <a:cxnLst/>
              <a:rect l="l" t="t" r="r" b="b"/>
              <a:pathLst>
                <a:path w="7797927" h="3525393">
                  <a:moveTo>
                    <a:pt x="7797927" y="3525393"/>
                  </a:moveTo>
                  <a:lnTo>
                    <a:pt x="0" y="3525393"/>
                  </a:lnTo>
                  <a:lnTo>
                    <a:pt x="0" y="0"/>
                  </a:lnTo>
                  <a:lnTo>
                    <a:pt x="7797927" y="3525393"/>
                  </a:lnTo>
                  <a:close/>
                </a:path>
              </a:pathLst>
            </a:custGeom>
            <a:solidFill>
              <a:srgbClr val="052896"/>
            </a:solidFill>
          </p:spPr>
        </p:sp>
      </p:gr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366901" y="546219"/>
            <a:ext cx="874727" cy="964962"/>
            <a:chOff x="0" y="0"/>
            <a:chExt cx="1166303" cy="1286616"/>
          </a:xfrm>
        </p:grpSpPr>
        <p:sp>
          <p:nvSpPr>
            <p:cNvPr id="3" name="Freeform 3"/>
            <p:cNvSpPr/>
            <p:nvPr/>
          </p:nvSpPr>
          <p:spPr>
            <a:xfrm>
              <a:off x="0" y="0"/>
              <a:ext cx="1166241" cy="1286510"/>
            </a:xfrm>
            <a:custGeom>
              <a:avLst/>
              <a:gdLst/>
              <a:ahLst/>
              <a:cxnLst/>
              <a:rect l="l" t="t" r="r" b="b"/>
              <a:pathLst>
                <a:path w="1166241" h="1286510">
                  <a:moveTo>
                    <a:pt x="583184" y="0"/>
                  </a:moveTo>
                  <a:cubicBezTo>
                    <a:pt x="905637" y="1524"/>
                    <a:pt x="1166241" y="289179"/>
                    <a:pt x="1166241" y="643255"/>
                  </a:cubicBezTo>
                  <a:cubicBezTo>
                    <a:pt x="1166241" y="997331"/>
                    <a:pt x="905637" y="1284986"/>
                    <a:pt x="583057" y="1286510"/>
                  </a:cubicBezTo>
                  <a:cubicBezTo>
                    <a:pt x="260604" y="1284986"/>
                    <a:pt x="0" y="997458"/>
                    <a:pt x="0" y="643255"/>
                  </a:cubicBezTo>
                  <a:cubicBezTo>
                    <a:pt x="0" y="289052"/>
                    <a:pt x="260604" y="1524"/>
                    <a:pt x="583184" y="0"/>
                  </a:cubicBezTo>
                  <a:close/>
                </a:path>
              </a:pathLst>
            </a:custGeom>
            <a:solidFill>
              <a:srgbClr val="052896"/>
            </a:solidFill>
          </p:spPr>
        </p:sp>
      </p:grpSp>
      <p:sp>
        <p:nvSpPr>
          <p:cNvPr id="4" name="TextBox 4"/>
          <p:cNvSpPr txBox="1"/>
          <p:nvPr/>
        </p:nvSpPr>
        <p:spPr>
          <a:xfrm>
            <a:off x="4564872" y="631066"/>
            <a:ext cx="487915" cy="695287"/>
          </a:xfrm>
          <a:prstGeom prst="rect">
            <a:avLst/>
          </a:prstGeom>
        </p:spPr>
        <p:txBody>
          <a:bodyPr lIns="0" tIns="0" rIns="0" bIns="0" rtlCol="0" anchor="t">
            <a:spAutoFit/>
          </a:bodyPr>
          <a:lstStyle/>
          <a:p>
            <a:pPr algn="ctr">
              <a:lnSpc>
                <a:spcPts val="5400"/>
              </a:lnSpc>
            </a:pPr>
            <a:r>
              <a:rPr lang="en-US" sz="4500">
                <a:solidFill>
                  <a:srgbClr val="FFFFFF"/>
                </a:solidFill>
                <a:latin typeface="Tex Gyre Termes Bold"/>
              </a:rPr>
              <a:t>3</a:t>
            </a:r>
          </a:p>
        </p:txBody>
      </p:sp>
      <p:pic>
        <p:nvPicPr>
          <p:cNvPr id="5" name="Picture 5"/>
          <p:cNvPicPr>
            <a:picLocks noChangeAspect="1"/>
          </p:cNvPicPr>
          <p:nvPr/>
        </p:nvPicPr>
        <p:blipFill>
          <a:blip r:embed="rId2"/>
          <a:srcRect/>
          <a:stretch>
            <a:fillRect/>
          </a:stretch>
        </p:blipFill>
        <p:spPr>
          <a:xfrm>
            <a:off x="3297157" y="2348020"/>
            <a:ext cx="11415786" cy="7610524"/>
          </a:xfrm>
          <a:prstGeom prst="rect">
            <a:avLst/>
          </a:prstGeom>
        </p:spPr>
      </p:pic>
      <p:sp>
        <p:nvSpPr>
          <p:cNvPr id="6" name="TextBox 6"/>
          <p:cNvSpPr txBox="1"/>
          <p:nvPr/>
        </p:nvSpPr>
        <p:spPr>
          <a:xfrm>
            <a:off x="4808830" y="678691"/>
            <a:ext cx="9904113" cy="739275"/>
          </a:xfrm>
          <a:prstGeom prst="rect">
            <a:avLst/>
          </a:prstGeom>
        </p:spPr>
        <p:txBody>
          <a:bodyPr lIns="0" tIns="0" rIns="0" bIns="0" rtlCol="0" anchor="t">
            <a:spAutoFit/>
          </a:bodyPr>
          <a:lstStyle/>
          <a:p>
            <a:pPr algn="ctr">
              <a:lnSpc>
                <a:spcPts val="5736"/>
              </a:lnSpc>
            </a:pPr>
            <a:r>
              <a:rPr lang="en-US" sz="5099">
                <a:solidFill>
                  <a:srgbClr val="191919"/>
                </a:solidFill>
                <a:latin typeface="Tex Gyre Termes Bold"/>
              </a:rPr>
              <a:t>QUẢN LÝ THƯƠNG HIỆU</a:t>
            </a:r>
          </a:p>
        </p:txBody>
      </p:sp>
      <p:grpSp>
        <p:nvGrpSpPr>
          <p:cNvPr id="7" name="Group 7"/>
          <p:cNvGrpSpPr/>
          <p:nvPr/>
        </p:nvGrpSpPr>
        <p:grpSpPr>
          <a:xfrm rot="-5400000">
            <a:off x="15921267" y="6343658"/>
            <a:ext cx="2676065" cy="6157770"/>
            <a:chOff x="0" y="0"/>
            <a:chExt cx="3568087" cy="8210360"/>
          </a:xfrm>
        </p:grpSpPr>
        <p:sp>
          <p:nvSpPr>
            <p:cNvPr id="8" name="Freeform 8"/>
            <p:cNvSpPr/>
            <p:nvPr/>
          </p:nvSpPr>
          <p:spPr>
            <a:xfrm>
              <a:off x="0" y="0"/>
              <a:ext cx="3568065" cy="8210423"/>
            </a:xfrm>
            <a:custGeom>
              <a:avLst/>
              <a:gdLst/>
              <a:ahLst/>
              <a:cxnLst/>
              <a:rect l="l" t="t" r="r" b="b"/>
              <a:pathLst>
                <a:path w="3568065" h="8210423">
                  <a:moveTo>
                    <a:pt x="3568065" y="8210423"/>
                  </a:moveTo>
                  <a:lnTo>
                    <a:pt x="0" y="8210423"/>
                  </a:lnTo>
                  <a:lnTo>
                    <a:pt x="0" y="0"/>
                  </a:lnTo>
                  <a:lnTo>
                    <a:pt x="3568065" y="8210423"/>
                  </a:lnTo>
                  <a:close/>
                </a:path>
              </a:pathLst>
            </a:custGeom>
            <a:solidFill>
              <a:srgbClr val="EA4B33"/>
            </a:solidFill>
          </p:spPr>
        </p:sp>
      </p:grpSp>
      <p:grpSp>
        <p:nvGrpSpPr>
          <p:cNvPr id="9" name="Group 9"/>
          <p:cNvGrpSpPr/>
          <p:nvPr/>
        </p:nvGrpSpPr>
        <p:grpSpPr>
          <a:xfrm rot="-5400000">
            <a:off x="15160163" y="6970956"/>
            <a:ext cx="5848490" cy="2644006"/>
            <a:chOff x="0" y="0"/>
            <a:chExt cx="7797987" cy="3525341"/>
          </a:xfrm>
        </p:grpSpPr>
        <p:sp>
          <p:nvSpPr>
            <p:cNvPr id="10" name="Freeform 10"/>
            <p:cNvSpPr/>
            <p:nvPr/>
          </p:nvSpPr>
          <p:spPr>
            <a:xfrm>
              <a:off x="0" y="0"/>
              <a:ext cx="7797927" cy="3525393"/>
            </a:xfrm>
            <a:custGeom>
              <a:avLst/>
              <a:gdLst/>
              <a:ahLst/>
              <a:cxnLst/>
              <a:rect l="l" t="t" r="r" b="b"/>
              <a:pathLst>
                <a:path w="7797927" h="3525393">
                  <a:moveTo>
                    <a:pt x="7797927" y="3525393"/>
                  </a:moveTo>
                  <a:lnTo>
                    <a:pt x="0" y="3525393"/>
                  </a:lnTo>
                  <a:lnTo>
                    <a:pt x="0" y="0"/>
                  </a:lnTo>
                  <a:lnTo>
                    <a:pt x="7797927" y="3525393"/>
                  </a:lnTo>
                  <a:close/>
                </a:path>
              </a:pathLst>
            </a:custGeom>
            <a:solidFill>
              <a:srgbClr val="052896"/>
            </a:solidFill>
          </p:spPr>
        </p:sp>
      </p:grpSp>
      <p:grpSp>
        <p:nvGrpSpPr>
          <p:cNvPr id="11" name="Group 11"/>
          <p:cNvGrpSpPr/>
          <p:nvPr/>
        </p:nvGrpSpPr>
        <p:grpSpPr>
          <a:xfrm rot="5400000">
            <a:off x="-309333" y="-1989215"/>
            <a:ext cx="2676065" cy="6157770"/>
            <a:chOff x="0" y="0"/>
            <a:chExt cx="3568087" cy="8210360"/>
          </a:xfrm>
        </p:grpSpPr>
        <p:sp>
          <p:nvSpPr>
            <p:cNvPr id="12" name="Freeform 12"/>
            <p:cNvSpPr/>
            <p:nvPr/>
          </p:nvSpPr>
          <p:spPr>
            <a:xfrm>
              <a:off x="0" y="0"/>
              <a:ext cx="3568065" cy="8210423"/>
            </a:xfrm>
            <a:custGeom>
              <a:avLst/>
              <a:gdLst/>
              <a:ahLst/>
              <a:cxnLst/>
              <a:rect l="l" t="t" r="r" b="b"/>
              <a:pathLst>
                <a:path w="3568065" h="8210423">
                  <a:moveTo>
                    <a:pt x="3568065" y="8210423"/>
                  </a:moveTo>
                  <a:lnTo>
                    <a:pt x="0" y="8210423"/>
                  </a:lnTo>
                  <a:lnTo>
                    <a:pt x="0" y="0"/>
                  </a:lnTo>
                  <a:lnTo>
                    <a:pt x="3568065" y="8210423"/>
                  </a:lnTo>
                  <a:close/>
                </a:path>
              </a:pathLst>
            </a:custGeom>
            <a:solidFill>
              <a:srgbClr val="EA4B33"/>
            </a:solidFill>
          </p:spPr>
        </p:sp>
      </p:grpSp>
      <p:grpSp>
        <p:nvGrpSpPr>
          <p:cNvPr id="13" name="Group 13"/>
          <p:cNvGrpSpPr/>
          <p:nvPr/>
        </p:nvGrpSpPr>
        <p:grpSpPr>
          <a:xfrm rot="5400000">
            <a:off x="-2720653" y="897252"/>
            <a:ext cx="5848490" cy="2644006"/>
            <a:chOff x="0" y="0"/>
            <a:chExt cx="7797987" cy="3525341"/>
          </a:xfrm>
        </p:grpSpPr>
        <p:sp>
          <p:nvSpPr>
            <p:cNvPr id="14" name="Freeform 14"/>
            <p:cNvSpPr/>
            <p:nvPr/>
          </p:nvSpPr>
          <p:spPr>
            <a:xfrm>
              <a:off x="0" y="0"/>
              <a:ext cx="7797927" cy="3525393"/>
            </a:xfrm>
            <a:custGeom>
              <a:avLst/>
              <a:gdLst/>
              <a:ahLst/>
              <a:cxnLst/>
              <a:rect l="l" t="t" r="r" b="b"/>
              <a:pathLst>
                <a:path w="7797927" h="3525393">
                  <a:moveTo>
                    <a:pt x="7797927" y="3525393"/>
                  </a:moveTo>
                  <a:lnTo>
                    <a:pt x="0" y="3525393"/>
                  </a:lnTo>
                  <a:lnTo>
                    <a:pt x="0" y="0"/>
                  </a:lnTo>
                  <a:lnTo>
                    <a:pt x="7797927" y="3525393"/>
                  </a:lnTo>
                  <a:close/>
                </a:path>
              </a:pathLst>
            </a:custGeom>
            <a:solidFill>
              <a:srgbClr val="052896"/>
            </a:solidFill>
          </p:spPr>
        </p:sp>
      </p:gr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r="76"/>
          <a:stretch>
            <a:fillRect/>
          </a:stretch>
        </p:blipFill>
        <p:spPr>
          <a:xfrm>
            <a:off x="655686" y="0"/>
            <a:ext cx="18877808" cy="7787095"/>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r="11787"/>
          <a:stretch>
            <a:fillRect/>
          </a:stretch>
        </p:blipFill>
        <p:spPr>
          <a:xfrm>
            <a:off x="0" y="-8577"/>
            <a:ext cx="6962231" cy="10295577"/>
          </a:xfrm>
          <a:prstGeom prst="rect">
            <a:avLst/>
          </a:prstGeom>
        </p:spPr>
      </p:pic>
      <p:grpSp>
        <p:nvGrpSpPr>
          <p:cNvPr id="3" name="Group 3"/>
          <p:cNvGrpSpPr/>
          <p:nvPr/>
        </p:nvGrpSpPr>
        <p:grpSpPr>
          <a:xfrm rot="-5400000">
            <a:off x="1861961" y="5186730"/>
            <a:ext cx="3238309" cy="6962231"/>
            <a:chOff x="0" y="0"/>
            <a:chExt cx="4317745" cy="9282975"/>
          </a:xfrm>
        </p:grpSpPr>
        <p:sp>
          <p:nvSpPr>
            <p:cNvPr id="4" name="Freeform 4"/>
            <p:cNvSpPr/>
            <p:nvPr/>
          </p:nvSpPr>
          <p:spPr>
            <a:xfrm>
              <a:off x="0" y="0"/>
              <a:ext cx="4317746" cy="9282938"/>
            </a:xfrm>
            <a:custGeom>
              <a:avLst/>
              <a:gdLst/>
              <a:ahLst/>
              <a:cxnLst/>
              <a:rect l="l" t="t" r="r" b="b"/>
              <a:pathLst>
                <a:path w="4317746" h="9282938">
                  <a:moveTo>
                    <a:pt x="4317746" y="9282938"/>
                  </a:moveTo>
                  <a:lnTo>
                    <a:pt x="0" y="9282938"/>
                  </a:lnTo>
                  <a:lnTo>
                    <a:pt x="0" y="0"/>
                  </a:lnTo>
                  <a:lnTo>
                    <a:pt x="4317746" y="9282938"/>
                  </a:lnTo>
                  <a:close/>
                </a:path>
              </a:pathLst>
            </a:custGeom>
            <a:solidFill>
              <a:srgbClr val="EA4B33"/>
            </a:solidFill>
          </p:spPr>
        </p:sp>
      </p:grpSp>
      <p:grpSp>
        <p:nvGrpSpPr>
          <p:cNvPr id="5" name="Group 5"/>
          <p:cNvGrpSpPr/>
          <p:nvPr/>
        </p:nvGrpSpPr>
        <p:grpSpPr>
          <a:xfrm rot="-10800000">
            <a:off x="-259384" y="-151452"/>
            <a:ext cx="7250190" cy="4300063"/>
            <a:chOff x="0" y="0"/>
            <a:chExt cx="9666920" cy="5733417"/>
          </a:xfrm>
        </p:grpSpPr>
        <p:sp>
          <p:nvSpPr>
            <p:cNvPr id="6" name="Freeform 6"/>
            <p:cNvSpPr/>
            <p:nvPr/>
          </p:nvSpPr>
          <p:spPr>
            <a:xfrm>
              <a:off x="0" y="0"/>
              <a:ext cx="9666859" cy="5733415"/>
            </a:xfrm>
            <a:custGeom>
              <a:avLst/>
              <a:gdLst/>
              <a:ahLst/>
              <a:cxnLst/>
              <a:rect l="l" t="t" r="r" b="b"/>
              <a:pathLst>
                <a:path w="9666859" h="5733415">
                  <a:moveTo>
                    <a:pt x="9666859" y="5733415"/>
                  </a:moveTo>
                  <a:lnTo>
                    <a:pt x="0" y="5733415"/>
                  </a:lnTo>
                  <a:lnTo>
                    <a:pt x="0" y="0"/>
                  </a:lnTo>
                  <a:lnTo>
                    <a:pt x="9666859" y="5733415"/>
                  </a:lnTo>
                  <a:close/>
                </a:path>
              </a:pathLst>
            </a:custGeom>
            <a:solidFill>
              <a:srgbClr val="FFFFFF"/>
            </a:solidFill>
          </p:spPr>
        </p:sp>
      </p:grpSp>
      <p:sp>
        <p:nvSpPr>
          <p:cNvPr id="7" name="TextBox 7"/>
          <p:cNvSpPr txBox="1"/>
          <p:nvPr/>
        </p:nvSpPr>
        <p:spPr>
          <a:xfrm>
            <a:off x="5199335" y="701160"/>
            <a:ext cx="9454753" cy="1214438"/>
          </a:xfrm>
          <a:prstGeom prst="rect">
            <a:avLst/>
          </a:prstGeom>
        </p:spPr>
        <p:txBody>
          <a:bodyPr lIns="0" tIns="0" rIns="0" bIns="0" rtlCol="0" anchor="t">
            <a:spAutoFit/>
          </a:bodyPr>
          <a:lstStyle/>
          <a:p>
            <a:pPr algn="l">
              <a:lnSpc>
                <a:spcPts val="9600"/>
              </a:lnSpc>
            </a:pPr>
            <a:r>
              <a:rPr lang="en-US" sz="8000">
                <a:solidFill>
                  <a:srgbClr val="191919"/>
                </a:solidFill>
                <a:latin typeface="Tex Gyre Termes Bold"/>
              </a:rPr>
              <a:t>SẢN PHẨM LÀ GÌ?</a:t>
            </a:r>
          </a:p>
        </p:txBody>
      </p:sp>
      <p:sp>
        <p:nvSpPr>
          <p:cNvPr id="8" name="TextBox 8"/>
          <p:cNvSpPr txBox="1"/>
          <p:nvPr/>
        </p:nvSpPr>
        <p:spPr>
          <a:xfrm>
            <a:off x="7960179" y="2740497"/>
            <a:ext cx="9454753" cy="2114867"/>
          </a:xfrm>
          <a:prstGeom prst="rect">
            <a:avLst/>
          </a:prstGeom>
        </p:spPr>
        <p:txBody>
          <a:bodyPr lIns="0" tIns="0" rIns="0" bIns="0" rtlCol="0" anchor="t">
            <a:spAutoFit/>
          </a:bodyPr>
          <a:lstStyle/>
          <a:p>
            <a:pPr algn="just">
              <a:lnSpc>
                <a:spcPts val="4160"/>
              </a:lnSpc>
            </a:pPr>
            <a:r>
              <a:rPr lang="en-US" sz="4000">
                <a:solidFill>
                  <a:srgbClr val="191919"/>
                </a:solidFill>
                <a:latin typeface="Tex Gyre Termes"/>
              </a:rPr>
              <a:t>   </a:t>
            </a:r>
            <a:r>
              <a:rPr lang="en-US" sz="4000">
                <a:solidFill>
                  <a:srgbClr val="191919"/>
                </a:solidFill>
                <a:latin typeface="Tex Gyre Termes Bold Italics"/>
              </a:rPr>
              <a:t>Sản phẩm</a:t>
            </a:r>
            <a:r>
              <a:rPr lang="en-US" sz="4000">
                <a:solidFill>
                  <a:srgbClr val="191919"/>
                </a:solidFill>
                <a:latin typeface="Tex Gyre Termes"/>
              </a:rPr>
              <a:t> là mọi thứ có thể được đưa ra thị trường để thu hút sự chú ý, tiếp nhận, sử dụng hoặc tiêu thụ và có khả năng thoả mãn một nhu cầu hay mong muốn nào đó.</a:t>
            </a:r>
          </a:p>
        </p:txBody>
      </p:sp>
      <p:grpSp>
        <p:nvGrpSpPr>
          <p:cNvPr id="9" name="Group 9"/>
          <p:cNvGrpSpPr/>
          <p:nvPr/>
        </p:nvGrpSpPr>
        <p:grpSpPr>
          <a:xfrm>
            <a:off x="7378286" y="6015184"/>
            <a:ext cx="2753377" cy="2765718"/>
            <a:chOff x="0" y="0"/>
            <a:chExt cx="3234774" cy="3249273"/>
          </a:xfrm>
        </p:grpSpPr>
        <p:sp>
          <p:nvSpPr>
            <p:cNvPr id="10" name="Freeform 10"/>
            <p:cNvSpPr/>
            <p:nvPr/>
          </p:nvSpPr>
          <p:spPr>
            <a:xfrm>
              <a:off x="0" y="0"/>
              <a:ext cx="3234690" cy="3249295"/>
            </a:xfrm>
            <a:custGeom>
              <a:avLst/>
              <a:gdLst/>
              <a:ahLst/>
              <a:cxnLst/>
              <a:rect l="l" t="t" r="r" b="b"/>
              <a:pathLst>
                <a:path w="3234690" h="3249295">
                  <a:moveTo>
                    <a:pt x="1617345" y="0"/>
                  </a:moveTo>
                  <a:cubicBezTo>
                    <a:pt x="2511806" y="3937"/>
                    <a:pt x="3234690" y="730250"/>
                    <a:pt x="3234690" y="1624584"/>
                  </a:cubicBezTo>
                  <a:cubicBezTo>
                    <a:pt x="3234690" y="2518918"/>
                    <a:pt x="2511806" y="3245231"/>
                    <a:pt x="1617345" y="3249295"/>
                  </a:cubicBezTo>
                  <a:cubicBezTo>
                    <a:pt x="723011" y="3245231"/>
                    <a:pt x="0" y="2519045"/>
                    <a:pt x="0" y="1624584"/>
                  </a:cubicBezTo>
                  <a:cubicBezTo>
                    <a:pt x="0" y="730123"/>
                    <a:pt x="723011" y="3937"/>
                    <a:pt x="1617345" y="0"/>
                  </a:cubicBezTo>
                  <a:close/>
                </a:path>
              </a:pathLst>
            </a:custGeom>
            <a:solidFill>
              <a:srgbClr val="052896"/>
            </a:solidFill>
          </p:spPr>
        </p:sp>
      </p:grpSp>
      <p:grpSp>
        <p:nvGrpSpPr>
          <p:cNvPr id="11" name="Group 11"/>
          <p:cNvGrpSpPr/>
          <p:nvPr/>
        </p:nvGrpSpPr>
        <p:grpSpPr>
          <a:xfrm>
            <a:off x="11446113" y="6015184"/>
            <a:ext cx="2753377" cy="2765718"/>
            <a:chOff x="0" y="0"/>
            <a:chExt cx="3234774" cy="3249273"/>
          </a:xfrm>
        </p:grpSpPr>
        <p:sp>
          <p:nvSpPr>
            <p:cNvPr id="12" name="Freeform 12"/>
            <p:cNvSpPr/>
            <p:nvPr/>
          </p:nvSpPr>
          <p:spPr>
            <a:xfrm>
              <a:off x="0" y="0"/>
              <a:ext cx="3234690" cy="3249295"/>
            </a:xfrm>
            <a:custGeom>
              <a:avLst/>
              <a:gdLst/>
              <a:ahLst/>
              <a:cxnLst/>
              <a:rect l="l" t="t" r="r" b="b"/>
              <a:pathLst>
                <a:path w="3234690" h="3249295">
                  <a:moveTo>
                    <a:pt x="1617345" y="0"/>
                  </a:moveTo>
                  <a:cubicBezTo>
                    <a:pt x="2511806" y="3937"/>
                    <a:pt x="3234690" y="730250"/>
                    <a:pt x="3234690" y="1624584"/>
                  </a:cubicBezTo>
                  <a:cubicBezTo>
                    <a:pt x="3234690" y="2518918"/>
                    <a:pt x="2511806" y="3245231"/>
                    <a:pt x="1617345" y="3249295"/>
                  </a:cubicBezTo>
                  <a:cubicBezTo>
                    <a:pt x="723011" y="3245231"/>
                    <a:pt x="0" y="2519045"/>
                    <a:pt x="0" y="1624584"/>
                  </a:cubicBezTo>
                  <a:cubicBezTo>
                    <a:pt x="0" y="730123"/>
                    <a:pt x="723011" y="3937"/>
                    <a:pt x="1617345" y="0"/>
                  </a:cubicBezTo>
                  <a:close/>
                </a:path>
              </a:pathLst>
            </a:custGeom>
            <a:solidFill>
              <a:srgbClr val="052896"/>
            </a:solidFill>
          </p:spPr>
        </p:sp>
      </p:grpSp>
      <p:grpSp>
        <p:nvGrpSpPr>
          <p:cNvPr id="13" name="Group 13"/>
          <p:cNvGrpSpPr/>
          <p:nvPr/>
        </p:nvGrpSpPr>
        <p:grpSpPr>
          <a:xfrm>
            <a:off x="15348512" y="6015184"/>
            <a:ext cx="2753377" cy="2765718"/>
            <a:chOff x="0" y="0"/>
            <a:chExt cx="3234774" cy="3249273"/>
          </a:xfrm>
        </p:grpSpPr>
        <p:sp>
          <p:nvSpPr>
            <p:cNvPr id="14" name="Freeform 14"/>
            <p:cNvSpPr/>
            <p:nvPr/>
          </p:nvSpPr>
          <p:spPr>
            <a:xfrm>
              <a:off x="0" y="0"/>
              <a:ext cx="3234690" cy="3249295"/>
            </a:xfrm>
            <a:custGeom>
              <a:avLst/>
              <a:gdLst/>
              <a:ahLst/>
              <a:cxnLst/>
              <a:rect l="l" t="t" r="r" b="b"/>
              <a:pathLst>
                <a:path w="3234690" h="3249295">
                  <a:moveTo>
                    <a:pt x="1617345" y="0"/>
                  </a:moveTo>
                  <a:cubicBezTo>
                    <a:pt x="2511806" y="3937"/>
                    <a:pt x="3234690" y="730250"/>
                    <a:pt x="3234690" y="1624584"/>
                  </a:cubicBezTo>
                  <a:cubicBezTo>
                    <a:pt x="3234690" y="2518918"/>
                    <a:pt x="2511806" y="3245231"/>
                    <a:pt x="1617345" y="3249295"/>
                  </a:cubicBezTo>
                  <a:cubicBezTo>
                    <a:pt x="723011" y="3245231"/>
                    <a:pt x="0" y="2519045"/>
                    <a:pt x="0" y="1624584"/>
                  </a:cubicBezTo>
                  <a:cubicBezTo>
                    <a:pt x="0" y="730123"/>
                    <a:pt x="723011" y="3937"/>
                    <a:pt x="1617345" y="0"/>
                  </a:cubicBezTo>
                  <a:close/>
                </a:path>
              </a:pathLst>
            </a:custGeom>
            <a:solidFill>
              <a:srgbClr val="052896"/>
            </a:solidFill>
          </p:spPr>
        </p:sp>
      </p:grpSp>
      <p:sp>
        <p:nvSpPr>
          <p:cNvPr id="15" name="TextBox 15"/>
          <p:cNvSpPr txBox="1"/>
          <p:nvPr/>
        </p:nvSpPr>
        <p:spPr>
          <a:xfrm>
            <a:off x="7455480" y="7091212"/>
            <a:ext cx="2598989" cy="408940"/>
          </a:xfrm>
          <a:prstGeom prst="rect">
            <a:avLst/>
          </a:prstGeom>
        </p:spPr>
        <p:txBody>
          <a:bodyPr lIns="0" tIns="0" rIns="0" bIns="0" rtlCol="0" anchor="t">
            <a:spAutoFit/>
          </a:bodyPr>
          <a:lstStyle/>
          <a:p>
            <a:pPr algn="ctr">
              <a:lnSpc>
                <a:spcPts val="3244"/>
              </a:lnSpc>
            </a:pPr>
            <a:r>
              <a:rPr lang="en-US" sz="2949">
                <a:solidFill>
                  <a:srgbClr val="FFFFFF"/>
                </a:solidFill>
                <a:latin typeface="Tex Gyre Termes Bold"/>
              </a:rPr>
              <a:t>SẢN  PHẨM</a:t>
            </a:r>
          </a:p>
        </p:txBody>
      </p:sp>
      <p:sp>
        <p:nvSpPr>
          <p:cNvPr id="16" name="TextBox 16"/>
          <p:cNvSpPr txBox="1"/>
          <p:nvPr/>
        </p:nvSpPr>
        <p:spPr>
          <a:xfrm>
            <a:off x="11661509" y="7089652"/>
            <a:ext cx="2189845" cy="408940"/>
          </a:xfrm>
          <a:prstGeom prst="rect">
            <a:avLst/>
          </a:prstGeom>
        </p:spPr>
        <p:txBody>
          <a:bodyPr lIns="0" tIns="0" rIns="0" bIns="0" rtlCol="0" anchor="t">
            <a:spAutoFit/>
          </a:bodyPr>
          <a:lstStyle/>
          <a:p>
            <a:pPr algn="ctr">
              <a:lnSpc>
                <a:spcPts val="3244"/>
              </a:lnSpc>
            </a:pPr>
            <a:r>
              <a:rPr lang="en-US" sz="2949">
                <a:solidFill>
                  <a:srgbClr val="FFFFFF"/>
                </a:solidFill>
                <a:latin typeface="Tex Gyre Termes Bold"/>
              </a:rPr>
              <a:t> DỊCH VỤ</a:t>
            </a:r>
          </a:p>
        </p:txBody>
      </p:sp>
      <p:sp>
        <p:nvSpPr>
          <p:cNvPr id="17" name="TextBox 17"/>
          <p:cNvSpPr txBox="1"/>
          <p:nvPr/>
        </p:nvSpPr>
        <p:spPr>
          <a:xfrm>
            <a:off x="15162401" y="7091212"/>
            <a:ext cx="3125599" cy="408940"/>
          </a:xfrm>
          <a:prstGeom prst="rect">
            <a:avLst/>
          </a:prstGeom>
        </p:spPr>
        <p:txBody>
          <a:bodyPr lIns="0" tIns="0" rIns="0" bIns="0" rtlCol="0" anchor="t">
            <a:spAutoFit/>
          </a:bodyPr>
          <a:lstStyle/>
          <a:p>
            <a:pPr algn="ctr">
              <a:lnSpc>
                <a:spcPts val="3244"/>
              </a:lnSpc>
            </a:pPr>
            <a:r>
              <a:rPr lang="en-US" sz="2949">
                <a:solidFill>
                  <a:srgbClr val="FFFFFF"/>
                </a:solidFill>
                <a:latin typeface="Tex Gyre Termes Bold"/>
              </a:rPr>
              <a:t>TRẢI NGHIỆM</a:t>
            </a:r>
          </a:p>
        </p:txBody>
      </p:sp>
      <p:pic>
        <p:nvPicPr>
          <p:cNvPr id="18" name="Picture 18"/>
          <p:cNvPicPr>
            <a:picLocks noChangeAspect="1"/>
          </p:cNvPicPr>
          <p:nvPr/>
        </p:nvPicPr>
        <p:blipFill>
          <a:blip r:embed="rId4"/>
          <a:srcRect r="153"/>
          <a:stretch>
            <a:fillRect/>
          </a:stretch>
        </p:blipFill>
        <p:spPr>
          <a:xfrm>
            <a:off x="14654088" y="138258"/>
            <a:ext cx="2071113" cy="2340241"/>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8601514" y="3235271"/>
            <a:ext cx="9686486" cy="5953758"/>
          </a:xfrm>
          <a:prstGeom prst="rect">
            <a:avLst/>
          </a:prstGeom>
        </p:spPr>
      </p:pic>
      <p:grpSp>
        <p:nvGrpSpPr>
          <p:cNvPr id="3" name="Group 3"/>
          <p:cNvGrpSpPr/>
          <p:nvPr/>
        </p:nvGrpSpPr>
        <p:grpSpPr>
          <a:xfrm rot="-10800000">
            <a:off x="16917715" y="132689"/>
            <a:ext cx="1522737" cy="4096220"/>
            <a:chOff x="0" y="0"/>
            <a:chExt cx="5103237" cy="13727900"/>
          </a:xfrm>
        </p:grpSpPr>
        <p:sp>
          <p:nvSpPr>
            <p:cNvPr id="4" name="Freeform 4"/>
            <p:cNvSpPr/>
            <p:nvPr/>
          </p:nvSpPr>
          <p:spPr>
            <a:xfrm>
              <a:off x="0" y="0"/>
              <a:ext cx="5103241" cy="13727937"/>
            </a:xfrm>
            <a:custGeom>
              <a:avLst/>
              <a:gdLst/>
              <a:ahLst/>
              <a:cxnLst/>
              <a:rect l="l" t="t" r="r" b="b"/>
              <a:pathLst>
                <a:path w="5103241" h="13727937">
                  <a:moveTo>
                    <a:pt x="5103241" y="13727937"/>
                  </a:moveTo>
                  <a:lnTo>
                    <a:pt x="0" y="13727937"/>
                  </a:lnTo>
                  <a:lnTo>
                    <a:pt x="0" y="0"/>
                  </a:lnTo>
                  <a:lnTo>
                    <a:pt x="5103241" y="13727937"/>
                  </a:lnTo>
                  <a:close/>
                </a:path>
              </a:pathLst>
            </a:custGeom>
            <a:solidFill>
              <a:srgbClr val="EA4B33"/>
            </a:solidFill>
          </p:spPr>
        </p:sp>
      </p:grpSp>
      <p:sp>
        <p:nvSpPr>
          <p:cNvPr id="5" name="TextBox 5"/>
          <p:cNvSpPr txBox="1"/>
          <p:nvPr/>
        </p:nvSpPr>
        <p:spPr>
          <a:xfrm>
            <a:off x="570557" y="583736"/>
            <a:ext cx="14614657" cy="698940"/>
          </a:xfrm>
          <a:prstGeom prst="rect">
            <a:avLst/>
          </a:prstGeom>
        </p:spPr>
        <p:txBody>
          <a:bodyPr lIns="0" tIns="0" rIns="0" bIns="0" rtlCol="0" anchor="t">
            <a:spAutoFit/>
          </a:bodyPr>
          <a:lstStyle/>
          <a:p>
            <a:pPr algn="ctr">
              <a:lnSpc>
                <a:spcPts val="5199"/>
              </a:lnSpc>
            </a:pPr>
            <a:r>
              <a:rPr lang="en-US" sz="5200">
                <a:solidFill>
                  <a:srgbClr val="191919"/>
                </a:solidFill>
                <a:latin typeface="Tex Gyre Termes Bold"/>
              </a:rPr>
              <a:t>CÁC CẤP ĐỘ CỦA SẢN PHẨM VÀ DỊCH VỤ</a:t>
            </a:r>
          </a:p>
        </p:txBody>
      </p:sp>
      <p:grpSp>
        <p:nvGrpSpPr>
          <p:cNvPr id="6" name="Group 6"/>
          <p:cNvGrpSpPr/>
          <p:nvPr/>
        </p:nvGrpSpPr>
        <p:grpSpPr>
          <a:xfrm rot="-10800000">
            <a:off x="15213757" y="0"/>
            <a:ext cx="3074243" cy="1124662"/>
            <a:chOff x="0" y="0"/>
            <a:chExt cx="10256828" cy="3752294"/>
          </a:xfrm>
        </p:grpSpPr>
        <p:sp>
          <p:nvSpPr>
            <p:cNvPr id="7" name="Freeform 7"/>
            <p:cNvSpPr/>
            <p:nvPr/>
          </p:nvSpPr>
          <p:spPr>
            <a:xfrm>
              <a:off x="0" y="0"/>
              <a:ext cx="10256774" cy="3752257"/>
            </a:xfrm>
            <a:custGeom>
              <a:avLst/>
              <a:gdLst/>
              <a:ahLst/>
              <a:cxnLst/>
              <a:rect l="l" t="t" r="r" b="b"/>
              <a:pathLst>
                <a:path w="10256774" h="3752257">
                  <a:moveTo>
                    <a:pt x="10256774" y="3752257"/>
                  </a:moveTo>
                  <a:lnTo>
                    <a:pt x="0" y="3752257"/>
                  </a:lnTo>
                  <a:lnTo>
                    <a:pt x="0" y="0"/>
                  </a:lnTo>
                  <a:lnTo>
                    <a:pt x="10256774" y="3752257"/>
                  </a:lnTo>
                  <a:close/>
                </a:path>
              </a:pathLst>
            </a:custGeom>
            <a:solidFill>
              <a:srgbClr val="052896"/>
            </a:solidFill>
          </p:spPr>
        </p:sp>
      </p:grpSp>
      <p:grpSp>
        <p:nvGrpSpPr>
          <p:cNvPr id="8" name="Group 8"/>
          <p:cNvGrpSpPr/>
          <p:nvPr/>
        </p:nvGrpSpPr>
        <p:grpSpPr>
          <a:xfrm>
            <a:off x="667311" y="1692251"/>
            <a:ext cx="7533059" cy="7566049"/>
            <a:chOff x="0" y="0"/>
            <a:chExt cx="9289717" cy="9330399"/>
          </a:xfrm>
        </p:grpSpPr>
        <p:sp>
          <p:nvSpPr>
            <p:cNvPr id="9" name="Freeform 9"/>
            <p:cNvSpPr/>
            <p:nvPr/>
          </p:nvSpPr>
          <p:spPr>
            <a:xfrm>
              <a:off x="12700" y="12700"/>
              <a:ext cx="9075928" cy="9116695"/>
            </a:xfrm>
            <a:custGeom>
              <a:avLst/>
              <a:gdLst/>
              <a:ahLst/>
              <a:cxnLst/>
              <a:rect l="l" t="t" r="r" b="b"/>
              <a:pathLst>
                <a:path w="9075928" h="9116695">
                  <a:moveTo>
                    <a:pt x="4537964" y="0"/>
                  </a:moveTo>
                  <a:cubicBezTo>
                    <a:pt x="7047485" y="11176"/>
                    <a:pt x="9075928" y="2048764"/>
                    <a:pt x="9075928" y="4558411"/>
                  </a:cubicBezTo>
                  <a:cubicBezTo>
                    <a:pt x="9075928" y="7068058"/>
                    <a:pt x="7047611" y="9105519"/>
                    <a:pt x="4537964" y="9116695"/>
                  </a:cubicBezTo>
                  <a:cubicBezTo>
                    <a:pt x="2028444" y="9105519"/>
                    <a:pt x="0" y="7067931"/>
                    <a:pt x="0" y="4558411"/>
                  </a:cubicBezTo>
                  <a:cubicBezTo>
                    <a:pt x="0" y="2048890"/>
                    <a:pt x="2028444" y="11176"/>
                    <a:pt x="4537964" y="0"/>
                  </a:cubicBezTo>
                  <a:close/>
                </a:path>
              </a:pathLst>
            </a:custGeom>
            <a:solidFill>
              <a:srgbClr val="FFFFFF"/>
            </a:solidFill>
          </p:spPr>
        </p:sp>
        <p:sp>
          <p:nvSpPr>
            <p:cNvPr id="10" name="Freeform 10"/>
            <p:cNvSpPr/>
            <p:nvPr/>
          </p:nvSpPr>
          <p:spPr>
            <a:xfrm>
              <a:off x="0" y="0"/>
              <a:ext cx="9101455" cy="9142222"/>
            </a:xfrm>
            <a:custGeom>
              <a:avLst/>
              <a:gdLst/>
              <a:ahLst/>
              <a:cxnLst/>
              <a:rect l="l" t="t" r="r" b="b"/>
              <a:pathLst>
                <a:path w="9101455" h="9142222">
                  <a:moveTo>
                    <a:pt x="4550791" y="0"/>
                  </a:moveTo>
                  <a:cubicBezTo>
                    <a:pt x="7067296" y="11303"/>
                    <a:pt x="9101455" y="2054479"/>
                    <a:pt x="9101455" y="4571111"/>
                  </a:cubicBezTo>
                  <a:lnTo>
                    <a:pt x="9088755" y="4571111"/>
                  </a:lnTo>
                  <a:lnTo>
                    <a:pt x="9101455" y="4571111"/>
                  </a:lnTo>
                  <a:cubicBezTo>
                    <a:pt x="9101455" y="7087743"/>
                    <a:pt x="7067297" y="9130919"/>
                    <a:pt x="4550791" y="9142222"/>
                  </a:cubicBezTo>
                  <a:lnTo>
                    <a:pt x="4550664" y="9142222"/>
                  </a:lnTo>
                  <a:cubicBezTo>
                    <a:pt x="2034159" y="9130919"/>
                    <a:pt x="0" y="7087616"/>
                    <a:pt x="0" y="4571111"/>
                  </a:cubicBezTo>
                  <a:lnTo>
                    <a:pt x="12700" y="4571111"/>
                  </a:lnTo>
                  <a:lnTo>
                    <a:pt x="0" y="4571111"/>
                  </a:lnTo>
                  <a:cubicBezTo>
                    <a:pt x="0" y="2054479"/>
                    <a:pt x="2034159" y="11303"/>
                    <a:pt x="4550664" y="0"/>
                  </a:cubicBezTo>
                  <a:lnTo>
                    <a:pt x="4550791" y="0"/>
                  </a:lnTo>
                  <a:moveTo>
                    <a:pt x="4550664" y="25400"/>
                  </a:moveTo>
                  <a:lnTo>
                    <a:pt x="4550664" y="12700"/>
                  </a:lnTo>
                  <a:lnTo>
                    <a:pt x="4550664" y="25400"/>
                  </a:lnTo>
                  <a:cubicBezTo>
                    <a:pt x="2048256" y="36576"/>
                    <a:pt x="25400" y="2068449"/>
                    <a:pt x="25400" y="4571111"/>
                  </a:cubicBezTo>
                  <a:cubicBezTo>
                    <a:pt x="25400" y="7073773"/>
                    <a:pt x="2048256" y="9105519"/>
                    <a:pt x="4550791" y="9116695"/>
                  </a:cubicBezTo>
                  <a:lnTo>
                    <a:pt x="4550791" y="9129395"/>
                  </a:lnTo>
                  <a:lnTo>
                    <a:pt x="4550791" y="9116695"/>
                  </a:lnTo>
                  <a:cubicBezTo>
                    <a:pt x="7053326" y="9105519"/>
                    <a:pt x="9076182" y="7073646"/>
                    <a:pt x="9076182" y="4570984"/>
                  </a:cubicBezTo>
                  <a:cubicBezTo>
                    <a:pt x="9076182" y="2068322"/>
                    <a:pt x="7053199" y="36576"/>
                    <a:pt x="4550664" y="25400"/>
                  </a:cubicBezTo>
                  <a:close/>
                </a:path>
              </a:pathLst>
            </a:custGeom>
            <a:solidFill>
              <a:srgbClr val="000000"/>
            </a:solidFill>
          </p:spPr>
        </p:sp>
      </p:grpSp>
      <p:grpSp>
        <p:nvGrpSpPr>
          <p:cNvPr id="11" name="Group 11"/>
          <p:cNvGrpSpPr/>
          <p:nvPr/>
        </p:nvGrpSpPr>
        <p:grpSpPr>
          <a:xfrm>
            <a:off x="2044409" y="3015728"/>
            <a:ext cx="4812816" cy="4937683"/>
            <a:chOff x="0" y="0"/>
            <a:chExt cx="6007693" cy="6163561"/>
          </a:xfrm>
        </p:grpSpPr>
        <p:sp>
          <p:nvSpPr>
            <p:cNvPr id="12" name="Freeform 12"/>
            <p:cNvSpPr/>
            <p:nvPr/>
          </p:nvSpPr>
          <p:spPr>
            <a:xfrm>
              <a:off x="12700" y="12973"/>
              <a:ext cx="5869432" cy="6022441"/>
            </a:xfrm>
            <a:custGeom>
              <a:avLst/>
              <a:gdLst/>
              <a:ahLst/>
              <a:cxnLst/>
              <a:rect l="l" t="t" r="r" b="b"/>
              <a:pathLst>
                <a:path w="5869432" h="6022441">
                  <a:moveTo>
                    <a:pt x="2934716" y="0"/>
                  </a:moveTo>
                  <a:cubicBezTo>
                    <a:pt x="4557649" y="7394"/>
                    <a:pt x="5869432" y="1353440"/>
                    <a:pt x="5869432" y="3011220"/>
                  </a:cubicBezTo>
                  <a:cubicBezTo>
                    <a:pt x="5869432" y="4669000"/>
                    <a:pt x="4557649" y="6015046"/>
                    <a:pt x="2934716" y="6022440"/>
                  </a:cubicBezTo>
                  <a:cubicBezTo>
                    <a:pt x="1311783" y="6015046"/>
                    <a:pt x="0" y="4669000"/>
                    <a:pt x="0" y="3011220"/>
                  </a:cubicBezTo>
                  <a:cubicBezTo>
                    <a:pt x="0" y="1353440"/>
                    <a:pt x="1311783" y="7394"/>
                    <a:pt x="2934716" y="0"/>
                  </a:cubicBezTo>
                  <a:close/>
                </a:path>
              </a:pathLst>
            </a:custGeom>
            <a:solidFill>
              <a:srgbClr val="FFFFFF"/>
            </a:solidFill>
          </p:spPr>
        </p:sp>
        <p:sp>
          <p:nvSpPr>
            <p:cNvPr id="13" name="Freeform 13"/>
            <p:cNvSpPr/>
            <p:nvPr/>
          </p:nvSpPr>
          <p:spPr>
            <a:xfrm>
              <a:off x="0" y="0"/>
              <a:ext cx="5894959" cy="6048386"/>
            </a:xfrm>
            <a:custGeom>
              <a:avLst/>
              <a:gdLst/>
              <a:ahLst/>
              <a:cxnLst/>
              <a:rect l="l" t="t" r="r" b="b"/>
              <a:pathLst>
                <a:path w="5894959" h="6048386">
                  <a:moveTo>
                    <a:pt x="2947543" y="0"/>
                  </a:moveTo>
                  <a:cubicBezTo>
                    <a:pt x="4577461" y="7394"/>
                    <a:pt x="5894959" y="1359278"/>
                    <a:pt x="5894959" y="3024193"/>
                  </a:cubicBezTo>
                  <a:lnTo>
                    <a:pt x="5882259" y="3024193"/>
                  </a:lnTo>
                  <a:lnTo>
                    <a:pt x="5894959" y="3024193"/>
                  </a:lnTo>
                  <a:cubicBezTo>
                    <a:pt x="5894959" y="4689108"/>
                    <a:pt x="4577461" y="6040862"/>
                    <a:pt x="2947543" y="6048386"/>
                  </a:cubicBezTo>
                  <a:lnTo>
                    <a:pt x="2947416" y="6048386"/>
                  </a:lnTo>
                  <a:cubicBezTo>
                    <a:pt x="1317498" y="6040862"/>
                    <a:pt x="0" y="4689108"/>
                    <a:pt x="0" y="3024193"/>
                  </a:cubicBezTo>
                  <a:lnTo>
                    <a:pt x="12700" y="3024193"/>
                  </a:lnTo>
                  <a:lnTo>
                    <a:pt x="0" y="3024193"/>
                  </a:lnTo>
                  <a:cubicBezTo>
                    <a:pt x="0" y="1359278"/>
                    <a:pt x="1317498" y="7394"/>
                    <a:pt x="2947416" y="0"/>
                  </a:cubicBezTo>
                  <a:lnTo>
                    <a:pt x="2947543" y="0"/>
                  </a:lnTo>
                  <a:moveTo>
                    <a:pt x="2947416" y="25945"/>
                  </a:moveTo>
                  <a:lnTo>
                    <a:pt x="2947416" y="12973"/>
                  </a:lnTo>
                  <a:lnTo>
                    <a:pt x="2947416" y="25945"/>
                  </a:lnTo>
                  <a:cubicBezTo>
                    <a:pt x="1331595" y="33340"/>
                    <a:pt x="25400" y="1373548"/>
                    <a:pt x="25400" y="3024193"/>
                  </a:cubicBezTo>
                  <a:cubicBezTo>
                    <a:pt x="25400" y="4674838"/>
                    <a:pt x="1331595" y="6015047"/>
                    <a:pt x="2947543" y="6022441"/>
                  </a:cubicBezTo>
                  <a:lnTo>
                    <a:pt x="2947543" y="6035413"/>
                  </a:lnTo>
                  <a:lnTo>
                    <a:pt x="2947543" y="6022441"/>
                  </a:lnTo>
                  <a:cubicBezTo>
                    <a:pt x="4563491" y="6015046"/>
                    <a:pt x="5869686" y="4674838"/>
                    <a:pt x="5869686" y="3024193"/>
                  </a:cubicBezTo>
                  <a:cubicBezTo>
                    <a:pt x="5869686" y="1373548"/>
                    <a:pt x="4563364" y="33340"/>
                    <a:pt x="2947416" y="25945"/>
                  </a:cubicBezTo>
                  <a:close/>
                </a:path>
              </a:pathLst>
            </a:custGeom>
            <a:solidFill>
              <a:srgbClr val="000000"/>
            </a:solidFill>
          </p:spPr>
        </p:sp>
      </p:grpSp>
      <p:grpSp>
        <p:nvGrpSpPr>
          <p:cNvPr id="14" name="Group 14"/>
          <p:cNvGrpSpPr/>
          <p:nvPr/>
        </p:nvGrpSpPr>
        <p:grpSpPr>
          <a:xfrm>
            <a:off x="3354142" y="4390213"/>
            <a:ext cx="2168539" cy="2178036"/>
            <a:chOff x="0" y="0"/>
            <a:chExt cx="2584341" cy="2595659"/>
          </a:xfrm>
        </p:grpSpPr>
        <p:sp>
          <p:nvSpPr>
            <p:cNvPr id="15" name="Freeform 15"/>
            <p:cNvSpPr/>
            <p:nvPr/>
          </p:nvSpPr>
          <p:spPr>
            <a:xfrm>
              <a:off x="12700" y="12700"/>
              <a:ext cx="2525014" cy="2536190"/>
            </a:xfrm>
            <a:custGeom>
              <a:avLst/>
              <a:gdLst/>
              <a:ahLst/>
              <a:cxnLst/>
              <a:rect l="l" t="t" r="r" b="b"/>
              <a:pathLst>
                <a:path w="2525014" h="2536190">
                  <a:moveTo>
                    <a:pt x="1262507" y="0"/>
                  </a:moveTo>
                  <a:cubicBezTo>
                    <a:pt x="1960626" y="3175"/>
                    <a:pt x="2525014" y="569976"/>
                    <a:pt x="2525014" y="1268095"/>
                  </a:cubicBezTo>
                  <a:cubicBezTo>
                    <a:pt x="2525014" y="1966214"/>
                    <a:pt x="1960753" y="2533142"/>
                    <a:pt x="1262507" y="2536190"/>
                  </a:cubicBezTo>
                  <a:cubicBezTo>
                    <a:pt x="564261" y="2533142"/>
                    <a:pt x="0" y="1966214"/>
                    <a:pt x="0" y="1268095"/>
                  </a:cubicBezTo>
                  <a:cubicBezTo>
                    <a:pt x="0" y="569976"/>
                    <a:pt x="564261" y="3175"/>
                    <a:pt x="1262507" y="0"/>
                  </a:cubicBezTo>
                  <a:close/>
                </a:path>
              </a:pathLst>
            </a:custGeom>
            <a:solidFill>
              <a:srgbClr val="4C4D4E"/>
            </a:solidFill>
          </p:spPr>
        </p:sp>
        <p:sp>
          <p:nvSpPr>
            <p:cNvPr id="16" name="Freeform 16"/>
            <p:cNvSpPr/>
            <p:nvPr/>
          </p:nvSpPr>
          <p:spPr>
            <a:xfrm>
              <a:off x="0" y="0"/>
              <a:ext cx="2550287" cy="2561590"/>
            </a:xfrm>
            <a:custGeom>
              <a:avLst/>
              <a:gdLst/>
              <a:ahLst/>
              <a:cxnLst/>
              <a:rect l="l" t="t" r="r" b="b"/>
              <a:pathLst>
                <a:path w="2550287" h="2561590">
                  <a:moveTo>
                    <a:pt x="1275207" y="0"/>
                  </a:moveTo>
                  <a:cubicBezTo>
                    <a:pt x="1980311" y="3175"/>
                    <a:pt x="2550287" y="575691"/>
                    <a:pt x="2550287" y="1280795"/>
                  </a:cubicBezTo>
                  <a:lnTo>
                    <a:pt x="2537587" y="1280795"/>
                  </a:lnTo>
                  <a:lnTo>
                    <a:pt x="2550287" y="1280795"/>
                  </a:lnTo>
                  <a:cubicBezTo>
                    <a:pt x="2550287" y="1985899"/>
                    <a:pt x="1980311" y="2558415"/>
                    <a:pt x="1275207" y="2561590"/>
                  </a:cubicBezTo>
                  <a:lnTo>
                    <a:pt x="1275080" y="2561590"/>
                  </a:lnTo>
                  <a:cubicBezTo>
                    <a:pt x="569976" y="2558415"/>
                    <a:pt x="0" y="1985899"/>
                    <a:pt x="0" y="1280795"/>
                  </a:cubicBezTo>
                  <a:lnTo>
                    <a:pt x="12700" y="1280795"/>
                  </a:lnTo>
                  <a:lnTo>
                    <a:pt x="0" y="1280795"/>
                  </a:lnTo>
                  <a:cubicBezTo>
                    <a:pt x="0" y="575691"/>
                    <a:pt x="569976" y="3175"/>
                    <a:pt x="1275080" y="0"/>
                  </a:cubicBezTo>
                  <a:lnTo>
                    <a:pt x="1275207" y="0"/>
                  </a:lnTo>
                  <a:moveTo>
                    <a:pt x="1275080" y="25400"/>
                  </a:moveTo>
                  <a:lnTo>
                    <a:pt x="1275080" y="12700"/>
                  </a:lnTo>
                  <a:lnTo>
                    <a:pt x="1275080" y="25400"/>
                  </a:lnTo>
                  <a:cubicBezTo>
                    <a:pt x="584073" y="28448"/>
                    <a:pt x="25400" y="589661"/>
                    <a:pt x="25400" y="1280795"/>
                  </a:cubicBezTo>
                  <a:cubicBezTo>
                    <a:pt x="25400" y="1971929"/>
                    <a:pt x="584073" y="2533142"/>
                    <a:pt x="1275207" y="2536190"/>
                  </a:cubicBezTo>
                  <a:lnTo>
                    <a:pt x="1275207" y="2548890"/>
                  </a:lnTo>
                  <a:lnTo>
                    <a:pt x="1275207" y="2536190"/>
                  </a:lnTo>
                  <a:cubicBezTo>
                    <a:pt x="1966341" y="2533142"/>
                    <a:pt x="2525014" y="1971929"/>
                    <a:pt x="2525014" y="1280795"/>
                  </a:cubicBezTo>
                  <a:cubicBezTo>
                    <a:pt x="2525014" y="589661"/>
                    <a:pt x="1966214" y="28448"/>
                    <a:pt x="1275080" y="25400"/>
                  </a:cubicBezTo>
                  <a:close/>
                </a:path>
              </a:pathLst>
            </a:custGeom>
            <a:solidFill>
              <a:srgbClr val="000000"/>
            </a:solidFill>
          </p:spPr>
        </p:sp>
      </p:grpSp>
      <p:sp>
        <p:nvSpPr>
          <p:cNvPr id="17" name="TextBox 17"/>
          <p:cNvSpPr txBox="1"/>
          <p:nvPr/>
        </p:nvSpPr>
        <p:spPr>
          <a:xfrm>
            <a:off x="3558579" y="4870106"/>
            <a:ext cx="1709715" cy="1061441"/>
          </a:xfrm>
          <a:prstGeom prst="rect">
            <a:avLst/>
          </a:prstGeom>
        </p:spPr>
        <p:txBody>
          <a:bodyPr lIns="0" tIns="0" rIns="0" bIns="0" rtlCol="0" anchor="t">
            <a:spAutoFit/>
          </a:bodyPr>
          <a:lstStyle/>
          <a:p>
            <a:pPr algn="ctr">
              <a:lnSpc>
                <a:spcPts val="2836"/>
              </a:lnSpc>
            </a:pPr>
            <a:r>
              <a:rPr lang="en-US" sz="2579">
                <a:solidFill>
                  <a:srgbClr val="FFFFFF"/>
                </a:solidFill>
                <a:latin typeface="Tex Gyre Termes"/>
              </a:rPr>
              <a:t>Giá trị khách hàng cốt lõi</a:t>
            </a:r>
          </a:p>
        </p:txBody>
      </p:sp>
      <p:sp>
        <p:nvSpPr>
          <p:cNvPr id="18" name="TextBox 18"/>
          <p:cNvSpPr txBox="1"/>
          <p:nvPr/>
        </p:nvSpPr>
        <p:spPr>
          <a:xfrm>
            <a:off x="3309573" y="3692330"/>
            <a:ext cx="2213108" cy="335051"/>
          </a:xfrm>
          <a:prstGeom prst="rect">
            <a:avLst/>
          </a:prstGeom>
        </p:spPr>
        <p:txBody>
          <a:bodyPr lIns="0" tIns="0" rIns="0" bIns="0" rtlCol="0" anchor="t">
            <a:spAutoFit/>
          </a:bodyPr>
          <a:lstStyle/>
          <a:p>
            <a:pPr algn="ctr">
              <a:lnSpc>
                <a:spcPts val="2618"/>
              </a:lnSpc>
            </a:pPr>
            <a:r>
              <a:rPr lang="en-US" sz="2380">
                <a:solidFill>
                  <a:srgbClr val="000000"/>
                </a:solidFill>
                <a:latin typeface="Tex Gyre Termes"/>
              </a:rPr>
              <a:t>Sản phẩm thực tế</a:t>
            </a:r>
          </a:p>
        </p:txBody>
      </p:sp>
      <p:sp>
        <p:nvSpPr>
          <p:cNvPr id="19" name="TextBox 19"/>
          <p:cNvSpPr txBox="1"/>
          <p:nvPr/>
        </p:nvSpPr>
        <p:spPr>
          <a:xfrm>
            <a:off x="2208399" y="4730178"/>
            <a:ext cx="1143349" cy="913587"/>
          </a:xfrm>
          <a:prstGeom prst="rect">
            <a:avLst/>
          </a:prstGeom>
        </p:spPr>
        <p:txBody>
          <a:bodyPr lIns="0" tIns="0" rIns="0" bIns="0" rtlCol="0" anchor="t">
            <a:spAutoFit/>
          </a:bodyPr>
          <a:lstStyle/>
          <a:p>
            <a:pPr algn="ctr">
              <a:lnSpc>
                <a:spcPts val="2401"/>
              </a:lnSpc>
            </a:pPr>
            <a:r>
              <a:rPr lang="en-US" sz="2183">
                <a:solidFill>
                  <a:srgbClr val="000000"/>
                </a:solidFill>
                <a:latin typeface="Tex Gyre Termes"/>
              </a:rPr>
              <a:t>Tên thương hiệu</a:t>
            </a:r>
          </a:p>
        </p:txBody>
      </p:sp>
      <p:sp>
        <p:nvSpPr>
          <p:cNvPr id="20" name="TextBox 20"/>
          <p:cNvSpPr txBox="1"/>
          <p:nvPr/>
        </p:nvSpPr>
        <p:spPr>
          <a:xfrm>
            <a:off x="5477844" y="4806962"/>
            <a:ext cx="1196444" cy="608787"/>
          </a:xfrm>
          <a:prstGeom prst="rect">
            <a:avLst/>
          </a:prstGeom>
        </p:spPr>
        <p:txBody>
          <a:bodyPr lIns="0" tIns="0" rIns="0" bIns="0" rtlCol="0" anchor="t">
            <a:spAutoFit/>
          </a:bodyPr>
          <a:lstStyle/>
          <a:p>
            <a:pPr algn="ctr">
              <a:lnSpc>
                <a:spcPts val="2401"/>
              </a:lnSpc>
            </a:pPr>
            <a:r>
              <a:rPr lang="en-US" sz="2183">
                <a:solidFill>
                  <a:srgbClr val="000000"/>
                </a:solidFill>
                <a:latin typeface="Tex Gyre Termes"/>
              </a:rPr>
              <a:t>Đặc tính nổi bật</a:t>
            </a:r>
          </a:p>
        </p:txBody>
      </p:sp>
      <p:sp>
        <p:nvSpPr>
          <p:cNvPr id="21" name="TextBox 21"/>
          <p:cNvSpPr txBox="1"/>
          <p:nvPr/>
        </p:nvSpPr>
        <p:spPr>
          <a:xfrm>
            <a:off x="2373355" y="6346562"/>
            <a:ext cx="1445497" cy="608787"/>
          </a:xfrm>
          <a:prstGeom prst="rect">
            <a:avLst/>
          </a:prstGeom>
        </p:spPr>
        <p:txBody>
          <a:bodyPr lIns="0" tIns="0" rIns="0" bIns="0" rtlCol="0" anchor="t">
            <a:spAutoFit/>
          </a:bodyPr>
          <a:lstStyle/>
          <a:p>
            <a:pPr algn="ctr">
              <a:lnSpc>
                <a:spcPts val="2401"/>
              </a:lnSpc>
            </a:pPr>
            <a:r>
              <a:rPr lang="en-US" sz="2183">
                <a:solidFill>
                  <a:srgbClr val="000000"/>
                </a:solidFill>
                <a:latin typeface="Tex Gyre Termes"/>
              </a:rPr>
              <a:t>Mức độ chất lượng</a:t>
            </a:r>
          </a:p>
        </p:txBody>
      </p:sp>
      <p:sp>
        <p:nvSpPr>
          <p:cNvPr id="22" name="TextBox 22"/>
          <p:cNvSpPr txBox="1"/>
          <p:nvPr/>
        </p:nvSpPr>
        <p:spPr>
          <a:xfrm>
            <a:off x="3879142" y="7223448"/>
            <a:ext cx="1143349" cy="303987"/>
          </a:xfrm>
          <a:prstGeom prst="rect">
            <a:avLst/>
          </a:prstGeom>
        </p:spPr>
        <p:txBody>
          <a:bodyPr lIns="0" tIns="0" rIns="0" bIns="0" rtlCol="0" anchor="t">
            <a:spAutoFit/>
          </a:bodyPr>
          <a:lstStyle/>
          <a:p>
            <a:pPr algn="ctr">
              <a:lnSpc>
                <a:spcPts val="2401"/>
              </a:lnSpc>
            </a:pPr>
            <a:r>
              <a:rPr lang="en-US" sz="2183">
                <a:solidFill>
                  <a:srgbClr val="000000"/>
                </a:solidFill>
                <a:latin typeface="Tex Gyre Termes"/>
              </a:rPr>
              <a:t>Bao bì</a:t>
            </a:r>
          </a:p>
        </p:txBody>
      </p:sp>
      <p:sp>
        <p:nvSpPr>
          <p:cNvPr id="23" name="TextBox 23"/>
          <p:cNvSpPr txBox="1"/>
          <p:nvPr/>
        </p:nvSpPr>
        <p:spPr>
          <a:xfrm>
            <a:off x="4998265" y="6323156"/>
            <a:ext cx="1143349" cy="303987"/>
          </a:xfrm>
          <a:prstGeom prst="rect">
            <a:avLst/>
          </a:prstGeom>
        </p:spPr>
        <p:txBody>
          <a:bodyPr lIns="0" tIns="0" rIns="0" bIns="0" rtlCol="0" anchor="t">
            <a:spAutoFit/>
          </a:bodyPr>
          <a:lstStyle/>
          <a:p>
            <a:pPr algn="ctr">
              <a:lnSpc>
                <a:spcPts val="2401"/>
              </a:lnSpc>
            </a:pPr>
            <a:r>
              <a:rPr lang="en-US" sz="2183">
                <a:solidFill>
                  <a:srgbClr val="000000"/>
                </a:solidFill>
                <a:latin typeface="Tex Gyre Termes"/>
              </a:rPr>
              <a:t>Thiết kế</a:t>
            </a:r>
          </a:p>
        </p:txBody>
      </p:sp>
      <p:sp>
        <p:nvSpPr>
          <p:cNvPr id="24" name="TextBox 24"/>
          <p:cNvSpPr txBox="1"/>
          <p:nvPr/>
        </p:nvSpPr>
        <p:spPr>
          <a:xfrm>
            <a:off x="3786512" y="2261576"/>
            <a:ext cx="2401256" cy="335051"/>
          </a:xfrm>
          <a:prstGeom prst="rect">
            <a:avLst/>
          </a:prstGeom>
        </p:spPr>
        <p:txBody>
          <a:bodyPr lIns="0" tIns="0" rIns="0" bIns="0" rtlCol="0" anchor="t">
            <a:spAutoFit/>
          </a:bodyPr>
          <a:lstStyle/>
          <a:p>
            <a:pPr algn="ctr">
              <a:lnSpc>
                <a:spcPts val="2618"/>
              </a:lnSpc>
            </a:pPr>
            <a:r>
              <a:rPr lang="en-US" sz="2380">
                <a:solidFill>
                  <a:srgbClr val="000000"/>
                </a:solidFill>
                <a:latin typeface="Tex Gyre Termes"/>
              </a:rPr>
              <a:t>Sản phẩm gia tăng </a:t>
            </a:r>
          </a:p>
        </p:txBody>
      </p:sp>
      <p:sp>
        <p:nvSpPr>
          <p:cNvPr id="25" name="TextBox 25"/>
          <p:cNvSpPr txBox="1"/>
          <p:nvPr/>
        </p:nvSpPr>
        <p:spPr>
          <a:xfrm>
            <a:off x="1178337" y="3701855"/>
            <a:ext cx="1143349" cy="913587"/>
          </a:xfrm>
          <a:prstGeom prst="rect">
            <a:avLst/>
          </a:prstGeom>
        </p:spPr>
        <p:txBody>
          <a:bodyPr lIns="0" tIns="0" rIns="0" bIns="0" rtlCol="0" anchor="t">
            <a:spAutoFit/>
          </a:bodyPr>
          <a:lstStyle/>
          <a:p>
            <a:pPr algn="ctr">
              <a:lnSpc>
                <a:spcPts val="2401"/>
              </a:lnSpc>
            </a:pPr>
            <a:r>
              <a:rPr lang="en-US" sz="2183">
                <a:solidFill>
                  <a:srgbClr val="000000"/>
                </a:solidFill>
                <a:latin typeface="Tex Gyre Termes"/>
              </a:rPr>
              <a:t>Giao nhận và tín dụng</a:t>
            </a:r>
          </a:p>
        </p:txBody>
      </p:sp>
      <p:sp>
        <p:nvSpPr>
          <p:cNvPr id="26" name="TextBox 26"/>
          <p:cNvSpPr txBox="1"/>
          <p:nvPr/>
        </p:nvSpPr>
        <p:spPr>
          <a:xfrm>
            <a:off x="6402509" y="3584875"/>
            <a:ext cx="1143349" cy="913587"/>
          </a:xfrm>
          <a:prstGeom prst="rect">
            <a:avLst/>
          </a:prstGeom>
        </p:spPr>
        <p:txBody>
          <a:bodyPr lIns="0" tIns="0" rIns="0" bIns="0" rtlCol="0" anchor="t">
            <a:spAutoFit/>
          </a:bodyPr>
          <a:lstStyle/>
          <a:p>
            <a:pPr algn="ctr">
              <a:lnSpc>
                <a:spcPts val="2401"/>
              </a:lnSpc>
            </a:pPr>
            <a:r>
              <a:rPr lang="en-US" sz="2183">
                <a:solidFill>
                  <a:srgbClr val="000000"/>
                </a:solidFill>
                <a:latin typeface="Tex Gyre Termes"/>
              </a:rPr>
              <a:t>Dịch vụ và hậu mãi</a:t>
            </a:r>
          </a:p>
        </p:txBody>
      </p:sp>
      <p:sp>
        <p:nvSpPr>
          <p:cNvPr id="27" name="TextBox 27"/>
          <p:cNvSpPr txBox="1"/>
          <p:nvPr/>
        </p:nvSpPr>
        <p:spPr>
          <a:xfrm>
            <a:off x="1750011" y="7389729"/>
            <a:ext cx="1271274" cy="608787"/>
          </a:xfrm>
          <a:prstGeom prst="rect">
            <a:avLst/>
          </a:prstGeom>
        </p:spPr>
        <p:txBody>
          <a:bodyPr lIns="0" tIns="0" rIns="0" bIns="0" rtlCol="0" anchor="t">
            <a:spAutoFit/>
          </a:bodyPr>
          <a:lstStyle/>
          <a:p>
            <a:pPr algn="ctr">
              <a:lnSpc>
                <a:spcPts val="2401"/>
              </a:lnSpc>
            </a:pPr>
            <a:r>
              <a:rPr lang="en-US" sz="2183">
                <a:solidFill>
                  <a:srgbClr val="000000"/>
                </a:solidFill>
                <a:latin typeface="Tex Gyre Termes"/>
              </a:rPr>
              <a:t>Hỗ trợ sản phẩm</a:t>
            </a:r>
          </a:p>
        </p:txBody>
      </p:sp>
      <p:sp>
        <p:nvSpPr>
          <p:cNvPr id="28" name="TextBox 28"/>
          <p:cNvSpPr txBox="1"/>
          <p:nvPr/>
        </p:nvSpPr>
        <p:spPr>
          <a:xfrm>
            <a:off x="5385254" y="7577151"/>
            <a:ext cx="1588930" cy="303987"/>
          </a:xfrm>
          <a:prstGeom prst="rect">
            <a:avLst/>
          </a:prstGeom>
        </p:spPr>
        <p:txBody>
          <a:bodyPr lIns="0" tIns="0" rIns="0" bIns="0" rtlCol="0" anchor="t">
            <a:spAutoFit/>
          </a:bodyPr>
          <a:lstStyle/>
          <a:p>
            <a:pPr algn="ctr">
              <a:lnSpc>
                <a:spcPts val="2401"/>
              </a:lnSpc>
            </a:pPr>
            <a:r>
              <a:rPr lang="en-US" sz="2183">
                <a:solidFill>
                  <a:srgbClr val="000000"/>
                </a:solidFill>
                <a:latin typeface="Tex Gyre Termes"/>
              </a:rPr>
              <a:t>Bảo hành</a:t>
            </a:r>
          </a:p>
        </p:txBody>
      </p:sp>
      <p:grpSp>
        <p:nvGrpSpPr>
          <p:cNvPr id="29" name="Group 29"/>
          <p:cNvGrpSpPr/>
          <p:nvPr/>
        </p:nvGrpSpPr>
        <p:grpSpPr>
          <a:xfrm rot="-10465677">
            <a:off x="5369148" y="5973065"/>
            <a:ext cx="3944827" cy="47681"/>
            <a:chOff x="0" y="0"/>
            <a:chExt cx="5253567" cy="63500"/>
          </a:xfrm>
        </p:grpSpPr>
        <p:sp>
          <p:nvSpPr>
            <p:cNvPr id="30" name="Freeform 30"/>
            <p:cNvSpPr/>
            <p:nvPr/>
          </p:nvSpPr>
          <p:spPr>
            <a:xfrm>
              <a:off x="31750" y="0"/>
              <a:ext cx="5190109" cy="63500"/>
            </a:xfrm>
            <a:custGeom>
              <a:avLst/>
              <a:gdLst/>
              <a:ahLst/>
              <a:cxnLst/>
              <a:rect l="l" t="t" r="r" b="b"/>
              <a:pathLst>
                <a:path w="5190109" h="63500">
                  <a:moveTo>
                    <a:pt x="0" y="0"/>
                  </a:moveTo>
                  <a:lnTo>
                    <a:pt x="5190109" y="0"/>
                  </a:lnTo>
                  <a:lnTo>
                    <a:pt x="5190109" y="63500"/>
                  </a:lnTo>
                  <a:lnTo>
                    <a:pt x="0" y="63500"/>
                  </a:lnTo>
                  <a:close/>
                </a:path>
              </a:pathLst>
            </a:custGeom>
            <a:solidFill>
              <a:srgbClr val="000000"/>
            </a:solidFill>
          </p:spPr>
        </p:sp>
      </p:grpSp>
      <p:sp>
        <p:nvSpPr>
          <p:cNvPr id="31" name="TextBox 31"/>
          <p:cNvSpPr txBox="1"/>
          <p:nvPr/>
        </p:nvSpPr>
        <p:spPr>
          <a:xfrm>
            <a:off x="9831939" y="4249690"/>
            <a:ext cx="7326618" cy="3896346"/>
          </a:xfrm>
          <a:prstGeom prst="rect">
            <a:avLst/>
          </a:prstGeom>
        </p:spPr>
        <p:txBody>
          <a:bodyPr lIns="0" tIns="0" rIns="0" bIns="0" rtlCol="0" anchor="t">
            <a:spAutoFit/>
          </a:bodyPr>
          <a:lstStyle/>
          <a:p>
            <a:pPr algn="just">
              <a:lnSpc>
                <a:spcPts val="3864"/>
              </a:lnSpc>
            </a:pPr>
            <a:r>
              <a:rPr lang="en-US" sz="2973" spc="101">
                <a:solidFill>
                  <a:srgbClr val="000000"/>
                </a:solidFill>
                <a:latin typeface="Tex Gyre Termes"/>
              </a:rPr>
              <a:t>Ở cấp độ căn bản nhất, doang nghiệp sẽ hỏi </a:t>
            </a:r>
            <a:r>
              <a:rPr lang="en-US" sz="2973" spc="101">
                <a:solidFill>
                  <a:srgbClr val="000000"/>
                </a:solidFill>
                <a:latin typeface="Tex Gyre Termes Italics"/>
              </a:rPr>
              <a:t>"Khách hàng thực sự đang mua gì?"</a:t>
            </a:r>
            <a:r>
              <a:rPr lang="en-US" sz="2973" spc="101">
                <a:solidFill>
                  <a:srgbClr val="000000"/>
                </a:solidFill>
                <a:latin typeface="Tex Gyre Termes"/>
              </a:rPr>
              <a:t> </a:t>
            </a:r>
          </a:p>
          <a:p>
            <a:pPr algn="just">
              <a:lnSpc>
                <a:spcPts val="3864"/>
              </a:lnSpc>
            </a:pPr>
            <a:endParaRPr lang="en-US" sz="2973" spc="101">
              <a:solidFill>
                <a:srgbClr val="000000"/>
              </a:solidFill>
              <a:latin typeface="Tex Gyre Termes"/>
            </a:endParaRPr>
          </a:p>
          <a:p>
            <a:pPr algn="just">
              <a:lnSpc>
                <a:spcPts val="3864"/>
              </a:lnSpc>
            </a:pPr>
            <a:r>
              <a:rPr lang="en-US" sz="2973" spc="101">
                <a:solidFill>
                  <a:srgbClr val="000000"/>
                </a:solidFill>
                <a:latin typeface="Tex Gyre Termes"/>
              </a:rPr>
              <a:t>Ví dụ, những người mua một chiếc Apple Ipad không chỉ mua một chiếc máy tính bảng. Họ đang mua sự giải trí, sự tự thể hiện, công năng và sự kết nối - một cửa sổ di động và cá nhân nhìn ra thế giới.</a:t>
            </a:r>
          </a:p>
        </p:txBody>
      </p:sp>
      <p:sp>
        <p:nvSpPr>
          <p:cNvPr id="32" name="TextBox 32"/>
          <p:cNvSpPr txBox="1"/>
          <p:nvPr/>
        </p:nvSpPr>
        <p:spPr>
          <a:xfrm>
            <a:off x="667311" y="9572625"/>
            <a:ext cx="7015729" cy="398780"/>
          </a:xfrm>
          <a:prstGeom prst="rect">
            <a:avLst/>
          </a:prstGeom>
        </p:spPr>
        <p:txBody>
          <a:bodyPr lIns="0" tIns="0" rIns="0" bIns="0" rtlCol="0" anchor="t">
            <a:spAutoFit/>
          </a:bodyPr>
          <a:lstStyle/>
          <a:p>
            <a:pPr algn="ctr">
              <a:lnSpc>
                <a:spcPts val="3190"/>
              </a:lnSpc>
            </a:pPr>
            <a:r>
              <a:rPr lang="en-US" sz="2900">
                <a:solidFill>
                  <a:srgbClr val="000000"/>
                </a:solidFill>
                <a:latin typeface="Tex Gyre Termes Bold"/>
              </a:rPr>
              <a:t>*Hình 8.1: Ba cấp độ của sản phẩm</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52896"/>
        </a:solidFill>
        <a:effectLst/>
      </p:bgPr>
    </p:bg>
    <p:spTree>
      <p:nvGrpSpPr>
        <p:cNvPr id="1" name=""/>
        <p:cNvGrpSpPr/>
        <p:nvPr/>
      </p:nvGrpSpPr>
      <p:grpSpPr>
        <a:xfrm>
          <a:off x="0" y="0"/>
          <a:ext cx="0" cy="0"/>
          <a:chOff x="0" y="0"/>
          <a:chExt cx="0" cy="0"/>
        </a:xfrm>
      </p:grpSpPr>
      <p:grpSp>
        <p:nvGrpSpPr>
          <p:cNvPr id="2" name="Group 2"/>
          <p:cNvGrpSpPr/>
          <p:nvPr/>
        </p:nvGrpSpPr>
        <p:grpSpPr>
          <a:xfrm rot="-5400000">
            <a:off x="9081247" y="1080247"/>
            <a:ext cx="10287001" cy="8126505"/>
            <a:chOff x="0" y="0"/>
            <a:chExt cx="13716001" cy="10835340"/>
          </a:xfrm>
        </p:grpSpPr>
        <p:sp>
          <p:nvSpPr>
            <p:cNvPr id="3" name="Freeform 3"/>
            <p:cNvSpPr/>
            <p:nvPr/>
          </p:nvSpPr>
          <p:spPr>
            <a:xfrm>
              <a:off x="0" y="0"/>
              <a:ext cx="13716000" cy="10835386"/>
            </a:xfrm>
            <a:custGeom>
              <a:avLst/>
              <a:gdLst/>
              <a:ahLst/>
              <a:cxnLst/>
              <a:rect l="l" t="t" r="r" b="b"/>
              <a:pathLst>
                <a:path w="13716000" h="10835386">
                  <a:moveTo>
                    <a:pt x="13716000" y="10835386"/>
                  </a:moveTo>
                  <a:lnTo>
                    <a:pt x="0" y="10835386"/>
                  </a:lnTo>
                  <a:lnTo>
                    <a:pt x="0" y="0"/>
                  </a:lnTo>
                  <a:lnTo>
                    <a:pt x="13716000" y="10835386"/>
                  </a:lnTo>
                  <a:close/>
                </a:path>
              </a:pathLst>
            </a:custGeom>
            <a:solidFill>
              <a:srgbClr val="EA4B33"/>
            </a:solidFill>
          </p:spPr>
        </p:sp>
      </p:grpSp>
      <p:grpSp>
        <p:nvGrpSpPr>
          <p:cNvPr id="4" name="Group 4"/>
          <p:cNvGrpSpPr/>
          <p:nvPr/>
        </p:nvGrpSpPr>
        <p:grpSpPr>
          <a:xfrm>
            <a:off x="12601791" y="1810394"/>
            <a:ext cx="3911155" cy="7948729"/>
            <a:chOff x="0" y="0"/>
            <a:chExt cx="5214874" cy="10598305"/>
          </a:xfrm>
        </p:grpSpPr>
        <p:sp>
          <p:nvSpPr>
            <p:cNvPr id="5" name="Freeform 5"/>
            <p:cNvSpPr/>
            <p:nvPr/>
          </p:nvSpPr>
          <p:spPr>
            <a:xfrm>
              <a:off x="0" y="0"/>
              <a:ext cx="5214874" cy="10598277"/>
            </a:xfrm>
            <a:custGeom>
              <a:avLst/>
              <a:gdLst/>
              <a:ahLst/>
              <a:cxnLst/>
              <a:rect l="l" t="t" r="r" b="b"/>
              <a:pathLst>
                <a:path w="5214874" h="10598277">
                  <a:moveTo>
                    <a:pt x="0" y="0"/>
                  </a:moveTo>
                  <a:lnTo>
                    <a:pt x="5214874" y="0"/>
                  </a:lnTo>
                  <a:lnTo>
                    <a:pt x="5214874" y="10598277"/>
                  </a:lnTo>
                  <a:lnTo>
                    <a:pt x="0" y="10598277"/>
                  </a:lnTo>
                  <a:close/>
                </a:path>
              </a:pathLst>
            </a:custGeom>
            <a:blipFill>
              <a:blip r:embed="rId3"/>
              <a:stretch>
                <a:fillRect l="-100" r="-100"/>
              </a:stretch>
            </a:blipFill>
          </p:spPr>
        </p:sp>
      </p:grpSp>
      <p:grpSp>
        <p:nvGrpSpPr>
          <p:cNvPr id="6" name="Group 6"/>
          <p:cNvGrpSpPr/>
          <p:nvPr/>
        </p:nvGrpSpPr>
        <p:grpSpPr>
          <a:xfrm>
            <a:off x="12866727" y="2140047"/>
            <a:ext cx="3386995" cy="7246156"/>
            <a:chOff x="0" y="0"/>
            <a:chExt cx="4515993" cy="9661541"/>
          </a:xfrm>
        </p:grpSpPr>
        <p:sp>
          <p:nvSpPr>
            <p:cNvPr id="7" name="Freeform 7"/>
            <p:cNvSpPr/>
            <p:nvPr/>
          </p:nvSpPr>
          <p:spPr>
            <a:xfrm>
              <a:off x="0" y="0"/>
              <a:ext cx="4515739" cy="9661567"/>
            </a:xfrm>
            <a:custGeom>
              <a:avLst/>
              <a:gdLst/>
              <a:ahLst/>
              <a:cxnLst/>
              <a:rect l="l" t="t" r="r" b="b"/>
              <a:pathLst>
                <a:path w="4515739" h="9661567">
                  <a:moveTo>
                    <a:pt x="4060952" y="9661567"/>
                  </a:moveTo>
                  <a:lnTo>
                    <a:pt x="455041" y="9661567"/>
                  </a:lnTo>
                  <a:cubicBezTo>
                    <a:pt x="203708" y="9661567"/>
                    <a:pt x="0" y="9460609"/>
                    <a:pt x="0" y="9212952"/>
                  </a:cubicBezTo>
                  <a:lnTo>
                    <a:pt x="0" y="448615"/>
                  </a:lnTo>
                  <a:cubicBezTo>
                    <a:pt x="0" y="200831"/>
                    <a:pt x="203708" y="0"/>
                    <a:pt x="455041" y="0"/>
                  </a:cubicBezTo>
                  <a:lnTo>
                    <a:pt x="898398" y="0"/>
                  </a:lnTo>
                  <a:cubicBezTo>
                    <a:pt x="940943" y="0"/>
                    <a:pt x="975360" y="34056"/>
                    <a:pt x="975360" y="75875"/>
                  </a:cubicBezTo>
                  <a:cubicBezTo>
                    <a:pt x="975360" y="231257"/>
                    <a:pt x="1102868" y="357340"/>
                    <a:pt x="1260475" y="357840"/>
                  </a:cubicBezTo>
                  <a:lnTo>
                    <a:pt x="3238627" y="363475"/>
                  </a:lnTo>
                  <a:cubicBezTo>
                    <a:pt x="3396869" y="363976"/>
                    <a:pt x="3525393" y="237517"/>
                    <a:pt x="3525393" y="81509"/>
                  </a:cubicBezTo>
                  <a:lnTo>
                    <a:pt x="3525393" y="75875"/>
                  </a:lnTo>
                  <a:cubicBezTo>
                    <a:pt x="3525393" y="33931"/>
                    <a:pt x="3559937" y="0"/>
                    <a:pt x="3602355" y="0"/>
                  </a:cubicBezTo>
                  <a:lnTo>
                    <a:pt x="4060698" y="0"/>
                  </a:lnTo>
                  <a:cubicBezTo>
                    <a:pt x="4312031" y="0"/>
                    <a:pt x="4515739" y="200831"/>
                    <a:pt x="4515739" y="448615"/>
                  </a:cubicBezTo>
                  <a:lnTo>
                    <a:pt x="4515739" y="9212952"/>
                  </a:lnTo>
                  <a:cubicBezTo>
                    <a:pt x="4515739" y="9460735"/>
                    <a:pt x="4312031" y="9661567"/>
                    <a:pt x="4060698" y="9661567"/>
                  </a:cubicBezTo>
                  <a:close/>
                </a:path>
              </a:pathLst>
            </a:custGeom>
            <a:blipFill>
              <a:blip r:embed="rId4"/>
              <a:stretch>
                <a:fillRect l="-22336" r="-22341" b="-1432"/>
              </a:stretch>
            </a:blipFill>
          </p:spPr>
        </p:sp>
      </p:grpSp>
      <p:grpSp>
        <p:nvGrpSpPr>
          <p:cNvPr id="8" name="Group 8"/>
          <p:cNvGrpSpPr/>
          <p:nvPr/>
        </p:nvGrpSpPr>
        <p:grpSpPr>
          <a:xfrm>
            <a:off x="795036" y="3451393"/>
            <a:ext cx="4812414" cy="4812414"/>
            <a:chOff x="0" y="0"/>
            <a:chExt cx="5944967" cy="5944967"/>
          </a:xfrm>
        </p:grpSpPr>
        <p:sp>
          <p:nvSpPr>
            <p:cNvPr id="9" name="Freeform 9"/>
            <p:cNvSpPr/>
            <p:nvPr/>
          </p:nvSpPr>
          <p:spPr>
            <a:xfrm>
              <a:off x="0" y="0"/>
              <a:ext cx="5944997" cy="5944997"/>
            </a:xfrm>
            <a:custGeom>
              <a:avLst/>
              <a:gdLst/>
              <a:ahLst/>
              <a:cxnLst/>
              <a:rect l="l" t="t" r="r" b="b"/>
              <a:pathLst>
                <a:path w="5944997" h="5944997">
                  <a:moveTo>
                    <a:pt x="2972435" y="0"/>
                  </a:moveTo>
                  <a:lnTo>
                    <a:pt x="5944997" y="2972435"/>
                  </a:lnTo>
                  <a:lnTo>
                    <a:pt x="2972435" y="5944997"/>
                  </a:lnTo>
                  <a:lnTo>
                    <a:pt x="0" y="2972435"/>
                  </a:lnTo>
                  <a:lnTo>
                    <a:pt x="2972435" y="0"/>
                  </a:lnTo>
                  <a:close/>
                </a:path>
              </a:pathLst>
            </a:custGeom>
            <a:solidFill>
              <a:srgbClr val="FFFFFF"/>
            </a:solidFill>
          </p:spPr>
        </p:sp>
      </p:grpSp>
      <p:sp>
        <p:nvSpPr>
          <p:cNvPr id="10" name="TextBox 10"/>
          <p:cNvSpPr txBox="1"/>
          <p:nvPr/>
        </p:nvSpPr>
        <p:spPr>
          <a:xfrm>
            <a:off x="1676999" y="5022191"/>
            <a:ext cx="3048488" cy="1598373"/>
          </a:xfrm>
          <a:prstGeom prst="rect">
            <a:avLst/>
          </a:prstGeom>
        </p:spPr>
        <p:txBody>
          <a:bodyPr lIns="0" tIns="0" rIns="0" bIns="0" rtlCol="0" anchor="t">
            <a:spAutoFit/>
          </a:bodyPr>
          <a:lstStyle/>
          <a:p>
            <a:pPr algn="ctr">
              <a:lnSpc>
                <a:spcPts val="4155"/>
              </a:lnSpc>
            </a:pPr>
            <a:r>
              <a:rPr lang="en-US" sz="4317">
                <a:solidFill>
                  <a:srgbClr val="000000"/>
                </a:solidFill>
                <a:latin typeface="Tex Gyre Termes Bold"/>
              </a:rPr>
              <a:t>SẢN PHẨM TIÊU DÙNG</a:t>
            </a:r>
          </a:p>
        </p:txBody>
      </p:sp>
      <p:sp>
        <p:nvSpPr>
          <p:cNvPr id="11" name="TextBox 11"/>
          <p:cNvSpPr txBox="1"/>
          <p:nvPr/>
        </p:nvSpPr>
        <p:spPr>
          <a:xfrm>
            <a:off x="1952992" y="666750"/>
            <a:ext cx="13231059" cy="727710"/>
          </a:xfrm>
          <a:prstGeom prst="rect">
            <a:avLst/>
          </a:prstGeom>
        </p:spPr>
        <p:txBody>
          <a:bodyPr lIns="0" tIns="0" rIns="0" bIns="0" rtlCol="0" anchor="t">
            <a:spAutoFit/>
          </a:bodyPr>
          <a:lstStyle/>
          <a:p>
            <a:pPr algn="ctr">
              <a:lnSpc>
                <a:spcPts val="5400"/>
              </a:lnSpc>
            </a:pPr>
            <a:r>
              <a:rPr lang="en-US" sz="5400">
                <a:solidFill>
                  <a:srgbClr val="FFFFFF"/>
                </a:solidFill>
                <a:latin typeface="Tex Gyre Termes Bold"/>
              </a:rPr>
              <a:t>PHÂN LOẠI SẢN PHẨM VÀ DỊCH VỤ</a:t>
            </a:r>
          </a:p>
        </p:txBody>
      </p:sp>
      <p:grpSp>
        <p:nvGrpSpPr>
          <p:cNvPr id="12" name="Group 12"/>
          <p:cNvGrpSpPr/>
          <p:nvPr/>
        </p:nvGrpSpPr>
        <p:grpSpPr>
          <a:xfrm>
            <a:off x="6885941" y="3451393"/>
            <a:ext cx="4812414" cy="4812414"/>
            <a:chOff x="0" y="0"/>
            <a:chExt cx="5944967" cy="5944967"/>
          </a:xfrm>
        </p:grpSpPr>
        <p:sp>
          <p:nvSpPr>
            <p:cNvPr id="13" name="Freeform 13"/>
            <p:cNvSpPr/>
            <p:nvPr/>
          </p:nvSpPr>
          <p:spPr>
            <a:xfrm>
              <a:off x="0" y="0"/>
              <a:ext cx="5944997" cy="5944997"/>
            </a:xfrm>
            <a:custGeom>
              <a:avLst/>
              <a:gdLst/>
              <a:ahLst/>
              <a:cxnLst/>
              <a:rect l="l" t="t" r="r" b="b"/>
              <a:pathLst>
                <a:path w="5944997" h="5944997">
                  <a:moveTo>
                    <a:pt x="2972435" y="0"/>
                  </a:moveTo>
                  <a:lnTo>
                    <a:pt x="5944997" y="2972435"/>
                  </a:lnTo>
                  <a:lnTo>
                    <a:pt x="2972435" y="5944997"/>
                  </a:lnTo>
                  <a:lnTo>
                    <a:pt x="0" y="2972435"/>
                  </a:lnTo>
                  <a:lnTo>
                    <a:pt x="2972435" y="0"/>
                  </a:lnTo>
                  <a:close/>
                </a:path>
              </a:pathLst>
            </a:custGeom>
            <a:solidFill>
              <a:srgbClr val="FFFFFF"/>
            </a:solidFill>
          </p:spPr>
        </p:sp>
      </p:grpSp>
      <p:sp>
        <p:nvSpPr>
          <p:cNvPr id="14" name="TextBox 14"/>
          <p:cNvSpPr txBox="1"/>
          <p:nvPr/>
        </p:nvSpPr>
        <p:spPr>
          <a:xfrm>
            <a:off x="7767904" y="5022191"/>
            <a:ext cx="3048488" cy="1598373"/>
          </a:xfrm>
          <a:prstGeom prst="rect">
            <a:avLst/>
          </a:prstGeom>
        </p:spPr>
        <p:txBody>
          <a:bodyPr lIns="0" tIns="0" rIns="0" bIns="0" rtlCol="0" anchor="t">
            <a:spAutoFit/>
          </a:bodyPr>
          <a:lstStyle/>
          <a:p>
            <a:pPr algn="ctr">
              <a:lnSpc>
                <a:spcPts val="4155"/>
              </a:lnSpc>
            </a:pPr>
            <a:r>
              <a:rPr lang="en-US" sz="4317">
                <a:solidFill>
                  <a:srgbClr val="000000"/>
                </a:solidFill>
                <a:latin typeface="Tex Gyre Termes Bold"/>
              </a:rPr>
              <a:t>SẢN PHẨM CÔNG NGHIỆP</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1131431" y="-986966"/>
            <a:ext cx="1426028" cy="3399960"/>
            <a:chOff x="0" y="0"/>
            <a:chExt cx="2580636" cy="6152793"/>
          </a:xfrm>
        </p:grpSpPr>
        <p:sp>
          <p:nvSpPr>
            <p:cNvPr id="3" name="Freeform 3"/>
            <p:cNvSpPr/>
            <p:nvPr/>
          </p:nvSpPr>
          <p:spPr>
            <a:xfrm>
              <a:off x="0" y="0"/>
              <a:ext cx="2580640" cy="6152769"/>
            </a:xfrm>
            <a:custGeom>
              <a:avLst/>
              <a:gdLst/>
              <a:ahLst/>
              <a:cxnLst/>
              <a:rect l="l" t="t" r="r" b="b"/>
              <a:pathLst>
                <a:path w="2580640" h="6152769">
                  <a:moveTo>
                    <a:pt x="2580640" y="6152769"/>
                  </a:moveTo>
                  <a:lnTo>
                    <a:pt x="0" y="6152769"/>
                  </a:lnTo>
                  <a:lnTo>
                    <a:pt x="0" y="0"/>
                  </a:lnTo>
                  <a:lnTo>
                    <a:pt x="2580640" y="6152769"/>
                  </a:lnTo>
                  <a:close/>
                </a:path>
              </a:pathLst>
            </a:custGeom>
            <a:solidFill>
              <a:srgbClr val="052896"/>
            </a:solidFill>
          </p:spPr>
        </p:sp>
      </p:grpSp>
      <p:grpSp>
        <p:nvGrpSpPr>
          <p:cNvPr id="4" name="Group 4"/>
          <p:cNvGrpSpPr/>
          <p:nvPr/>
        </p:nvGrpSpPr>
        <p:grpSpPr>
          <a:xfrm rot="5400000">
            <a:off x="-781345" y="699971"/>
            <a:ext cx="2852057" cy="1289368"/>
            <a:chOff x="0" y="0"/>
            <a:chExt cx="5197176" cy="2349557"/>
          </a:xfrm>
        </p:grpSpPr>
        <p:sp>
          <p:nvSpPr>
            <p:cNvPr id="5" name="Freeform 5"/>
            <p:cNvSpPr/>
            <p:nvPr/>
          </p:nvSpPr>
          <p:spPr>
            <a:xfrm>
              <a:off x="0" y="0"/>
              <a:ext cx="5197221" cy="2349500"/>
            </a:xfrm>
            <a:custGeom>
              <a:avLst/>
              <a:gdLst/>
              <a:ahLst/>
              <a:cxnLst/>
              <a:rect l="l" t="t" r="r" b="b"/>
              <a:pathLst>
                <a:path w="5197221" h="2349500">
                  <a:moveTo>
                    <a:pt x="5197221" y="2349500"/>
                  </a:moveTo>
                  <a:lnTo>
                    <a:pt x="0" y="2349500"/>
                  </a:lnTo>
                  <a:lnTo>
                    <a:pt x="0" y="0"/>
                  </a:lnTo>
                  <a:lnTo>
                    <a:pt x="5197221" y="2349500"/>
                  </a:lnTo>
                  <a:close/>
                </a:path>
              </a:pathLst>
            </a:custGeom>
            <a:solidFill>
              <a:srgbClr val="EA4B33"/>
            </a:solidFill>
          </p:spPr>
        </p:sp>
      </p:grpSp>
      <p:grpSp>
        <p:nvGrpSpPr>
          <p:cNvPr id="6" name="Group 6"/>
          <p:cNvGrpSpPr/>
          <p:nvPr/>
        </p:nvGrpSpPr>
        <p:grpSpPr>
          <a:xfrm>
            <a:off x="519716" y="4261757"/>
            <a:ext cx="3715692" cy="881743"/>
            <a:chOff x="0" y="0"/>
            <a:chExt cx="4954256" cy="1175657"/>
          </a:xfrm>
        </p:grpSpPr>
        <p:sp>
          <p:nvSpPr>
            <p:cNvPr id="7" name="Freeform 7"/>
            <p:cNvSpPr/>
            <p:nvPr/>
          </p:nvSpPr>
          <p:spPr>
            <a:xfrm>
              <a:off x="0" y="0"/>
              <a:ext cx="4954270" cy="1175639"/>
            </a:xfrm>
            <a:custGeom>
              <a:avLst/>
              <a:gdLst/>
              <a:ahLst/>
              <a:cxnLst/>
              <a:rect l="l" t="t" r="r" b="b"/>
              <a:pathLst>
                <a:path w="4954270" h="1175639">
                  <a:moveTo>
                    <a:pt x="0" y="0"/>
                  </a:moveTo>
                  <a:lnTo>
                    <a:pt x="4954270" y="0"/>
                  </a:lnTo>
                  <a:lnTo>
                    <a:pt x="4954270" y="1175639"/>
                  </a:lnTo>
                  <a:lnTo>
                    <a:pt x="0" y="1175639"/>
                  </a:lnTo>
                  <a:close/>
                </a:path>
              </a:pathLst>
            </a:custGeom>
            <a:solidFill>
              <a:srgbClr val="052896"/>
            </a:solidFill>
          </p:spPr>
        </p:sp>
      </p:grpSp>
      <p:grpSp>
        <p:nvGrpSpPr>
          <p:cNvPr id="8" name="Group 8"/>
          <p:cNvGrpSpPr/>
          <p:nvPr/>
        </p:nvGrpSpPr>
        <p:grpSpPr>
          <a:xfrm>
            <a:off x="5028310" y="4253593"/>
            <a:ext cx="3718832" cy="881743"/>
            <a:chOff x="0" y="0"/>
            <a:chExt cx="4958443" cy="1175657"/>
          </a:xfrm>
        </p:grpSpPr>
        <p:sp>
          <p:nvSpPr>
            <p:cNvPr id="9" name="Freeform 9"/>
            <p:cNvSpPr/>
            <p:nvPr/>
          </p:nvSpPr>
          <p:spPr>
            <a:xfrm>
              <a:off x="0" y="0"/>
              <a:ext cx="4958461" cy="1175639"/>
            </a:xfrm>
            <a:custGeom>
              <a:avLst/>
              <a:gdLst/>
              <a:ahLst/>
              <a:cxnLst/>
              <a:rect l="l" t="t" r="r" b="b"/>
              <a:pathLst>
                <a:path w="4958461" h="1175639">
                  <a:moveTo>
                    <a:pt x="0" y="0"/>
                  </a:moveTo>
                  <a:lnTo>
                    <a:pt x="4958461" y="0"/>
                  </a:lnTo>
                  <a:lnTo>
                    <a:pt x="4958461" y="1175639"/>
                  </a:lnTo>
                  <a:lnTo>
                    <a:pt x="0" y="1175639"/>
                  </a:lnTo>
                  <a:close/>
                </a:path>
              </a:pathLst>
            </a:custGeom>
            <a:solidFill>
              <a:srgbClr val="052896"/>
            </a:solidFill>
          </p:spPr>
        </p:sp>
      </p:grpSp>
      <p:grpSp>
        <p:nvGrpSpPr>
          <p:cNvPr id="10" name="Group 10"/>
          <p:cNvGrpSpPr/>
          <p:nvPr/>
        </p:nvGrpSpPr>
        <p:grpSpPr>
          <a:xfrm>
            <a:off x="9540045" y="4261757"/>
            <a:ext cx="3718832" cy="881743"/>
            <a:chOff x="0" y="0"/>
            <a:chExt cx="4958443" cy="1175657"/>
          </a:xfrm>
        </p:grpSpPr>
        <p:sp>
          <p:nvSpPr>
            <p:cNvPr id="11" name="Freeform 11"/>
            <p:cNvSpPr/>
            <p:nvPr/>
          </p:nvSpPr>
          <p:spPr>
            <a:xfrm>
              <a:off x="0" y="0"/>
              <a:ext cx="4958461" cy="1175639"/>
            </a:xfrm>
            <a:custGeom>
              <a:avLst/>
              <a:gdLst/>
              <a:ahLst/>
              <a:cxnLst/>
              <a:rect l="l" t="t" r="r" b="b"/>
              <a:pathLst>
                <a:path w="4958461" h="1175639">
                  <a:moveTo>
                    <a:pt x="0" y="0"/>
                  </a:moveTo>
                  <a:lnTo>
                    <a:pt x="4958461" y="0"/>
                  </a:lnTo>
                  <a:lnTo>
                    <a:pt x="4958461" y="1175639"/>
                  </a:lnTo>
                  <a:lnTo>
                    <a:pt x="0" y="1175639"/>
                  </a:lnTo>
                  <a:close/>
                </a:path>
              </a:pathLst>
            </a:custGeom>
            <a:solidFill>
              <a:srgbClr val="052896"/>
            </a:solidFill>
          </p:spPr>
        </p:sp>
      </p:grpSp>
      <p:grpSp>
        <p:nvGrpSpPr>
          <p:cNvPr id="12" name="Group 12"/>
          <p:cNvGrpSpPr/>
          <p:nvPr/>
        </p:nvGrpSpPr>
        <p:grpSpPr>
          <a:xfrm>
            <a:off x="14049452" y="4261757"/>
            <a:ext cx="3718832" cy="881743"/>
            <a:chOff x="0" y="0"/>
            <a:chExt cx="4958443" cy="1175657"/>
          </a:xfrm>
        </p:grpSpPr>
        <p:sp>
          <p:nvSpPr>
            <p:cNvPr id="13" name="Freeform 13"/>
            <p:cNvSpPr/>
            <p:nvPr/>
          </p:nvSpPr>
          <p:spPr>
            <a:xfrm>
              <a:off x="0" y="0"/>
              <a:ext cx="4958461" cy="1175639"/>
            </a:xfrm>
            <a:custGeom>
              <a:avLst/>
              <a:gdLst/>
              <a:ahLst/>
              <a:cxnLst/>
              <a:rect l="l" t="t" r="r" b="b"/>
              <a:pathLst>
                <a:path w="4958461" h="1175639">
                  <a:moveTo>
                    <a:pt x="0" y="0"/>
                  </a:moveTo>
                  <a:lnTo>
                    <a:pt x="4958461" y="0"/>
                  </a:lnTo>
                  <a:lnTo>
                    <a:pt x="4958461" y="1175639"/>
                  </a:lnTo>
                  <a:lnTo>
                    <a:pt x="0" y="1175639"/>
                  </a:lnTo>
                  <a:close/>
                </a:path>
              </a:pathLst>
            </a:custGeom>
            <a:solidFill>
              <a:srgbClr val="052896"/>
            </a:solidFill>
          </p:spPr>
        </p:sp>
      </p:grpSp>
      <p:pic>
        <p:nvPicPr>
          <p:cNvPr id="14" name="Picture 14"/>
          <p:cNvPicPr>
            <a:picLocks noChangeAspect="1"/>
          </p:cNvPicPr>
          <p:nvPr/>
        </p:nvPicPr>
        <p:blipFill>
          <a:blip r:embed="rId3"/>
          <a:srcRect l="8626" r="10096"/>
          <a:stretch>
            <a:fillRect/>
          </a:stretch>
        </p:blipFill>
        <p:spPr>
          <a:xfrm>
            <a:off x="133872" y="6302194"/>
            <a:ext cx="4163786" cy="2489445"/>
          </a:xfrm>
          <a:prstGeom prst="rect">
            <a:avLst/>
          </a:prstGeom>
        </p:spPr>
      </p:pic>
      <p:pic>
        <p:nvPicPr>
          <p:cNvPr id="15" name="Picture 15"/>
          <p:cNvPicPr>
            <a:picLocks noChangeAspect="1"/>
          </p:cNvPicPr>
          <p:nvPr/>
        </p:nvPicPr>
        <p:blipFill>
          <a:blip r:embed="rId4"/>
          <a:srcRect l="9979" r="5476" b="1097"/>
          <a:stretch>
            <a:fillRect/>
          </a:stretch>
        </p:blipFill>
        <p:spPr>
          <a:xfrm>
            <a:off x="5000625" y="6215172"/>
            <a:ext cx="3755571" cy="2663488"/>
          </a:xfrm>
          <a:prstGeom prst="rect">
            <a:avLst/>
          </a:prstGeom>
        </p:spPr>
      </p:pic>
      <p:pic>
        <p:nvPicPr>
          <p:cNvPr id="16" name="Picture 16"/>
          <p:cNvPicPr>
            <a:picLocks noChangeAspect="1"/>
          </p:cNvPicPr>
          <p:nvPr/>
        </p:nvPicPr>
        <p:blipFill>
          <a:blip r:embed="rId5"/>
          <a:srcRect l="3724" r="3728" b="2768"/>
          <a:stretch>
            <a:fillRect/>
          </a:stretch>
        </p:blipFill>
        <p:spPr>
          <a:xfrm>
            <a:off x="9531804" y="6215172"/>
            <a:ext cx="3735161" cy="2622667"/>
          </a:xfrm>
          <a:prstGeom prst="rect">
            <a:avLst/>
          </a:prstGeom>
        </p:spPr>
      </p:pic>
      <p:pic>
        <p:nvPicPr>
          <p:cNvPr id="17" name="Picture 17"/>
          <p:cNvPicPr>
            <a:picLocks noChangeAspect="1"/>
          </p:cNvPicPr>
          <p:nvPr/>
        </p:nvPicPr>
        <p:blipFill>
          <a:blip r:embed="rId6"/>
          <a:srcRect/>
          <a:stretch>
            <a:fillRect/>
          </a:stretch>
        </p:blipFill>
        <p:spPr>
          <a:xfrm>
            <a:off x="14089490" y="6178082"/>
            <a:ext cx="3638756" cy="2729067"/>
          </a:xfrm>
          <a:prstGeom prst="rect">
            <a:avLst/>
          </a:prstGeom>
        </p:spPr>
      </p:pic>
      <p:grpSp>
        <p:nvGrpSpPr>
          <p:cNvPr id="18" name="Group 18"/>
          <p:cNvGrpSpPr/>
          <p:nvPr/>
        </p:nvGrpSpPr>
        <p:grpSpPr>
          <a:xfrm rot="5397287">
            <a:off x="1698916" y="5603653"/>
            <a:ext cx="1091709" cy="57150"/>
            <a:chOff x="0" y="0"/>
            <a:chExt cx="1455612" cy="76200"/>
          </a:xfrm>
        </p:grpSpPr>
        <p:sp>
          <p:nvSpPr>
            <p:cNvPr id="19" name="Freeform 19"/>
            <p:cNvSpPr/>
            <p:nvPr/>
          </p:nvSpPr>
          <p:spPr>
            <a:xfrm>
              <a:off x="0" y="0"/>
              <a:ext cx="1455674" cy="76200"/>
            </a:xfrm>
            <a:custGeom>
              <a:avLst/>
              <a:gdLst/>
              <a:ahLst/>
              <a:cxnLst/>
              <a:rect l="l" t="t" r="r" b="b"/>
              <a:pathLst>
                <a:path w="1455674" h="76200">
                  <a:moveTo>
                    <a:pt x="38100" y="0"/>
                  </a:moveTo>
                  <a:lnTo>
                    <a:pt x="1417574" y="0"/>
                  </a:lnTo>
                  <a:cubicBezTo>
                    <a:pt x="1438656" y="0"/>
                    <a:pt x="1455674" y="17018"/>
                    <a:pt x="1455674" y="38100"/>
                  </a:cubicBezTo>
                  <a:cubicBezTo>
                    <a:pt x="1455674" y="59182"/>
                    <a:pt x="1438656" y="76200"/>
                    <a:pt x="1417574" y="76200"/>
                  </a:cubicBezTo>
                  <a:lnTo>
                    <a:pt x="38100" y="76200"/>
                  </a:lnTo>
                  <a:cubicBezTo>
                    <a:pt x="17018" y="76200"/>
                    <a:pt x="0" y="59182"/>
                    <a:pt x="0" y="38100"/>
                  </a:cubicBezTo>
                  <a:cubicBezTo>
                    <a:pt x="0" y="17018"/>
                    <a:pt x="17018" y="0"/>
                    <a:pt x="38100" y="0"/>
                  </a:cubicBezTo>
                  <a:close/>
                </a:path>
              </a:pathLst>
            </a:custGeom>
            <a:solidFill>
              <a:srgbClr val="000000"/>
            </a:solidFill>
          </p:spPr>
        </p:sp>
      </p:grpSp>
      <p:grpSp>
        <p:nvGrpSpPr>
          <p:cNvPr id="20" name="Group 20"/>
          <p:cNvGrpSpPr/>
          <p:nvPr/>
        </p:nvGrpSpPr>
        <p:grpSpPr>
          <a:xfrm rot="5397287">
            <a:off x="6370855" y="5603653"/>
            <a:ext cx="1091709" cy="57150"/>
            <a:chOff x="0" y="0"/>
            <a:chExt cx="1455612" cy="76200"/>
          </a:xfrm>
        </p:grpSpPr>
        <p:sp>
          <p:nvSpPr>
            <p:cNvPr id="21" name="Freeform 21"/>
            <p:cNvSpPr/>
            <p:nvPr/>
          </p:nvSpPr>
          <p:spPr>
            <a:xfrm>
              <a:off x="0" y="0"/>
              <a:ext cx="1455674" cy="76200"/>
            </a:xfrm>
            <a:custGeom>
              <a:avLst/>
              <a:gdLst/>
              <a:ahLst/>
              <a:cxnLst/>
              <a:rect l="l" t="t" r="r" b="b"/>
              <a:pathLst>
                <a:path w="1455674" h="76200">
                  <a:moveTo>
                    <a:pt x="38100" y="0"/>
                  </a:moveTo>
                  <a:lnTo>
                    <a:pt x="1417574" y="0"/>
                  </a:lnTo>
                  <a:cubicBezTo>
                    <a:pt x="1438656" y="0"/>
                    <a:pt x="1455674" y="17018"/>
                    <a:pt x="1455674" y="38100"/>
                  </a:cubicBezTo>
                  <a:cubicBezTo>
                    <a:pt x="1455674" y="59182"/>
                    <a:pt x="1438656" y="76200"/>
                    <a:pt x="1417574" y="76200"/>
                  </a:cubicBezTo>
                  <a:lnTo>
                    <a:pt x="38100" y="76200"/>
                  </a:lnTo>
                  <a:cubicBezTo>
                    <a:pt x="17018" y="76200"/>
                    <a:pt x="0" y="59182"/>
                    <a:pt x="0" y="38100"/>
                  </a:cubicBezTo>
                  <a:cubicBezTo>
                    <a:pt x="0" y="17018"/>
                    <a:pt x="17018" y="0"/>
                    <a:pt x="38100" y="0"/>
                  </a:cubicBezTo>
                  <a:close/>
                </a:path>
              </a:pathLst>
            </a:custGeom>
            <a:solidFill>
              <a:srgbClr val="000000"/>
            </a:solidFill>
          </p:spPr>
        </p:sp>
      </p:grpSp>
      <p:grpSp>
        <p:nvGrpSpPr>
          <p:cNvPr id="22" name="Group 22"/>
          <p:cNvGrpSpPr/>
          <p:nvPr/>
        </p:nvGrpSpPr>
        <p:grpSpPr>
          <a:xfrm rot="5397287">
            <a:off x="10882590" y="5603653"/>
            <a:ext cx="1091709" cy="57150"/>
            <a:chOff x="0" y="0"/>
            <a:chExt cx="1455612" cy="76200"/>
          </a:xfrm>
        </p:grpSpPr>
        <p:sp>
          <p:nvSpPr>
            <p:cNvPr id="23" name="Freeform 23"/>
            <p:cNvSpPr/>
            <p:nvPr/>
          </p:nvSpPr>
          <p:spPr>
            <a:xfrm>
              <a:off x="0" y="0"/>
              <a:ext cx="1455674" cy="76200"/>
            </a:xfrm>
            <a:custGeom>
              <a:avLst/>
              <a:gdLst/>
              <a:ahLst/>
              <a:cxnLst/>
              <a:rect l="l" t="t" r="r" b="b"/>
              <a:pathLst>
                <a:path w="1455674" h="76200">
                  <a:moveTo>
                    <a:pt x="38100" y="0"/>
                  </a:moveTo>
                  <a:lnTo>
                    <a:pt x="1417574" y="0"/>
                  </a:lnTo>
                  <a:cubicBezTo>
                    <a:pt x="1438656" y="0"/>
                    <a:pt x="1455674" y="17018"/>
                    <a:pt x="1455674" y="38100"/>
                  </a:cubicBezTo>
                  <a:cubicBezTo>
                    <a:pt x="1455674" y="59182"/>
                    <a:pt x="1438656" y="76200"/>
                    <a:pt x="1417574" y="76200"/>
                  </a:cubicBezTo>
                  <a:lnTo>
                    <a:pt x="38100" y="76200"/>
                  </a:lnTo>
                  <a:cubicBezTo>
                    <a:pt x="17018" y="76200"/>
                    <a:pt x="0" y="59182"/>
                    <a:pt x="0" y="38100"/>
                  </a:cubicBezTo>
                  <a:cubicBezTo>
                    <a:pt x="0" y="17018"/>
                    <a:pt x="17018" y="0"/>
                    <a:pt x="38100" y="0"/>
                  </a:cubicBezTo>
                  <a:close/>
                </a:path>
              </a:pathLst>
            </a:custGeom>
            <a:solidFill>
              <a:srgbClr val="000000"/>
            </a:solidFill>
          </p:spPr>
        </p:sp>
      </p:grpSp>
      <p:grpSp>
        <p:nvGrpSpPr>
          <p:cNvPr id="24" name="Group 24"/>
          <p:cNvGrpSpPr/>
          <p:nvPr/>
        </p:nvGrpSpPr>
        <p:grpSpPr>
          <a:xfrm rot="5397287">
            <a:off x="15391997" y="5640721"/>
            <a:ext cx="1091709" cy="57150"/>
            <a:chOff x="0" y="0"/>
            <a:chExt cx="1455612" cy="76200"/>
          </a:xfrm>
        </p:grpSpPr>
        <p:sp>
          <p:nvSpPr>
            <p:cNvPr id="25" name="Freeform 25"/>
            <p:cNvSpPr/>
            <p:nvPr/>
          </p:nvSpPr>
          <p:spPr>
            <a:xfrm>
              <a:off x="0" y="0"/>
              <a:ext cx="1455674" cy="76200"/>
            </a:xfrm>
            <a:custGeom>
              <a:avLst/>
              <a:gdLst/>
              <a:ahLst/>
              <a:cxnLst/>
              <a:rect l="l" t="t" r="r" b="b"/>
              <a:pathLst>
                <a:path w="1455674" h="76200">
                  <a:moveTo>
                    <a:pt x="38100" y="0"/>
                  </a:moveTo>
                  <a:lnTo>
                    <a:pt x="1417574" y="0"/>
                  </a:lnTo>
                  <a:cubicBezTo>
                    <a:pt x="1438656" y="0"/>
                    <a:pt x="1455674" y="17018"/>
                    <a:pt x="1455674" y="38100"/>
                  </a:cubicBezTo>
                  <a:cubicBezTo>
                    <a:pt x="1455674" y="59182"/>
                    <a:pt x="1438656" y="76200"/>
                    <a:pt x="1417574" y="76200"/>
                  </a:cubicBezTo>
                  <a:lnTo>
                    <a:pt x="38100" y="76200"/>
                  </a:lnTo>
                  <a:cubicBezTo>
                    <a:pt x="17018" y="76200"/>
                    <a:pt x="0" y="59182"/>
                    <a:pt x="0" y="38100"/>
                  </a:cubicBezTo>
                  <a:cubicBezTo>
                    <a:pt x="0" y="17018"/>
                    <a:pt x="17018" y="0"/>
                    <a:pt x="38100" y="0"/>
                  </a:cubicBezTo>
                  <a:close/>
                </a:path>
              </a:pathLst>
            </a:custGeom>
            <a:solidFill>
              <a:srgbClr val="000000"/>
            </a:solidFill>
          </p:spPr>
        </p:sp>
      </p:grpSp>
      <p:grpSp>
        <p:nvGrpSpPr>
          <p:cNvPr id="26" name="Group 26"/>
          <p:cNvGrpSpPr/>
          <p:nvPr/>
        </p:nvGrpSpPr>
        <p:grpSpPr>
          <a:xfrm>
            <a:off x="1426952" y="1355090"/>
            <a:ext cx="16111688" cy="2977605"/>
            <a:chOff x="0" y="-152859"/>
            <a:chExt cx="4243408" cy="784225"/>
          </a:xfrm>
        </p:grpSpPr>
        <p:sp>
          <p:nvSpPr>
            <p:cNvPr id="27" name="Freeform 27"/>
            <p:cNvSpPr/>
            <p:nvPr/>
          </p:nvSpPr>
          <p:spPr>
            <a:xfrm>
              <a:off x="0" y="0"/>
              <a:ext cx="4243408" cy="439944"/>
            </a:xfrm>
            <a:custGeom>
              <a:avLst/>
              <a:gdLst/>
              <a:ahLst/>
              <a:cxnLst/>
              <a:rect l="l" t="t" r="r" b="b"/>
              <a:pathLst>
                <a:path w="4243408" h="439944">
                  <a:moveTo>
                    <a:pt x="24506" y="0"/>
                  </a:moveTo>
                  <a:lnTo>
                    <a:pt x="4218901" y="0"/>
                  </a:lnTo>
                  <a:cubicBezTo>
                    <a:pt x="4232436" y="0"/>
                    <a:pt x="4243408" y="10972"/>
                    <a:pt x="4243408" y="24506"/>
                  </a:cubicBezTo>
                  <a:lnTo>
                    <a:pt x="4243408" y="415438"/>
                  </a:lnTo>
                  <a:cubicBezTo>
                    <a:pt x="4243408" y="428972"/>
                    <a:pt x="4232436" y="439944"/>
                    <a:pt x="4218901" y="439944"/>
                  </a:cubicBezTo>
                  <a:lnTo>
                    <a:pt x="24506" y="439944"/>
                  </a:lnTo>
                  <a:cubicBezTo>
                    <a:pt x="10972" y="439944"/>
                    <a:pt x="0" y="428972"/>
                    <a:pt x="0" y="415438"/>
                  </a:cubicBezTo>
                  <a:lnTo>
                    <a:pt x="0" y="24506"/>
                  </a:lnTo>
                  <a:cubicBezTo>
                    <a:pt x="0" y="10972"/>
                    <a:pt x="10972" y="0"/>
                    <a:pt x="24506" y="0"/>
                  </a:cubicBezTo>
                  <a:close/>
                </a:path>
              </a:pathLst>
            </a:custGeom>
            <a:solidFill>
              <a:srgbClr val="CDCFCB"/>
            </a:solidFill>
          </p:spPr>
        </p:sp>
        <p:sp>
          <p:nvSpPr>
            <p:cNvPr id="28" name="TextBox 28"/>
            <p:cNvSpPr txBox="1"/>
            <p:nvPr/>
          </p:nvSpPr>
          <p:spPr>
            <a:xfrm>
              <a:off x="5822" y="-152859"/>
              <a:ext cx="4179872" cy="784225"/>
            </a:xfrm>
            <a:prstGeom prst="rect">
              <a:avLst/>
            </a:prstGeom>
          </p:spPr>
          <p:txBody>
            <a:bodyPr lIns="50800" tIns="50800" rIns="50800" bIns="50800" rtlCol="0" anchor="ctr"/>
            <a:lstStyle/>
            <a:p>
              <a:pPr algn="ctr">
                <a:lnSpc>
                  <a:spcPts val="3629"/>
                </a:lnSpc>
              </a:pPr>
              <a:r>
                <a:rPr lang="en-US" sz="3299" dirty="0">
                  <a:solidFill>
                    <a:srgbClr val="000000"/>
                  </a:solidFill>
                  <a:latin typeface="Tex Gyre Termes Bold Italics"/>
                </a:rPr>
                <a:t>  SẢN PHẨM TIÊU DÙNG</a:t>
              </a:r>
              <a:r>
                <a:rPr lang="en-US" sz="3299" dirty="0">
                  <a:solidFill>
                    <a:srgbClr val="000000"/>
                  </a:solidFill>
                  <a:latin typeface="Tex Gyre Termes Bold"/>
                </a:rPr>
                <a:t> </a:t>
              </a:r>
              <a:r>
                <a:rPr lang="en-US" sz="3299" dirty="0" err="1">
                  <a:solidFill>
                    <a:srgbClr val="000000"/>
                  </a:solidFill>
                  <a:latin typeface="Tex Gyre Termes"/>
                </a:rPr>
                <a:t>là</a:t>
              </a:r>
              <a:r>
                <a:rPr lang="en-US" sz="3299" dirty="0">
                  <a:solidFill>
                    <a:srgbClr val="000000"/>
                  </a:solidFill>
                  <a:latin typeface="Tex Gyre Termes"/>
                </a:rPr>
                <a:t> </a:t>
              </a:r>
              <a:r>
                <a:rPr lang="en-US" sz="3299" dirty="0" err="1">
                  <a:solidFill>
                    <a:srgbClr val="000000"/>
                  </a:solidFill>
                  <a:latin typeface="Tex Gyre Termes"/>
                </a:rPr>
                <a:t>sản</a:t>
              </a:r>
              <a:r>
                <a:rPr lang="en-US" sz="3299" dirty="0">
                  <a:solidFill>
                    <a:srgbClr val="000000"/>
                  </a:solidFill>
                  <a:latin typeface="Tex Gyre Termes"/>
                </a:rPr>
                <a:t> </a:t>
              </a:r>
              <a:r>
                <a:rPr lang="en-US" sz="3299" dirty="0" err="1">
                  <a:solidFill>
                    <a:srgbClr val="000000"/>
                  </a:solidFill>
                  <a:latin typeface="Tex Gyre Termes"/>
                </a:rPr>
                <a:t>phẩm</a:t>
              </a:r>
              <a:r>
                <a:rPr lang="en-US" sz="3299" dirty="0">
                  <a:solidFill>
                    <a:srgbClr val="000000"/>
                  </a:solidFill>
                  <a:latin typeface="Tex Gyre Termes"/>
                </a:rPr>
                <a:t> </a:t>
              </a:r>
              <a:r>
                <a:rPr lang="en-US" sz="3299" dirty="0" err="1">
                  <a:solidFill>
                    <a:srgbClr val="000000"/>
                  </a:solidFill>
                  <a:latin typeface="Tex Gyre Termes"/>
                </a:rPr>
                <a:t>và</a:t>
              </a:r>
              <a:r>
                <a:rPr lang="en-US" sz="3299" dirty="0">
                  <a:solidFill>
                    <a:srgbClr val="000000"/>
                  </a:solidFill>
                  <a:latin typeface="Tex Gyre Termes"/>
                </a:rPr>
                <a:t> </a:t>
              </a:r>
              <a:r>
                <a:rPr lang="en-US" sz="3299" dirty="0" err="1">
                  <a:solidFill>
                    <a:srgbClr val="000000"/>
                  </a:solidFill>
                  <a:latin typeface="Tex Gyre Termes"/>
                </a:rPr>
                <a:t>dịch</a:t>
              </a:r>
              <a:r>
                <a:rPr lang="en-US" sz="3299" dirty="0">
                  <a:solidFill>
                    <a:srgbClr val="000000"/>
                  </a:solidFill>
                  <a:latin typeface="Tex Gyre Termes"/>
                </a:rPr>
                <a:t> </a:t>
              </a:r>
              <a:r>
                <a:rPr lang="en-US" sz="3299" dirty="0" err="1">
                  <a:solidFill>
                    <a:srgbClr val="000000"/>
                  </a:solidFill>
                  <a:latin typeface="Tex Gyre Termes"/>
                </a:rPr>
                <a:t>vụ</a:t>
              </a:r>
              <a:r>
                <a:rPr lang="en-US" sz="3299" dirty="0">
                  <a:solidFill>
                    <a:srgbClr val="000000"/>
                  </a:solidFill>
                  <a:latin typeface="Tex Gyre Termes"/>
                </a:rPr>
                <a:t> </a:t>
              </a:r>
              <a:r>
                <a:rPr lang="en-US" sz="3299" dirty="0" err="1">
                  <a:solidFill>
                    <a:srgbClr val="000000"/>
                  </a:solidFill>
                  <a:latin typeface="Tex Gyre Termes"/>
                </a:rPr>
                <a:t>được</a:t>
              </a:r>
              <a:r>
                <a:rPr lang="en-US" sz="3299" dirty="0">
                  <a:solidFill>
                    <a:srgbClr val="000000"/>
                  </a:solidFill>
                  <a:latin typeface="Tex Gyre Termes"/>
                </a:rPr>
                <a:t> </a:t>
              </a:r>
              <a:r>
                <a:rPr lang="en-US" sz="3299" dirty="0" err="1">
                  <a:solidFill>
                    <a:srgbClr val="000000"/>
                  </a:solidFill>
                  <a:latin typeface="Tex Gyre Termes"/>
                </a:rPr>
                <a:t>mua</a:t>
              </a:r>
              <a:r>
                <a:rPr lang="en-US" sz="3299" dirty="0">
                  <a:solidFill>
                    <a:srgbClr val="000000"/>
                  </a:solidFill>
                  <a:latin typeface="Tex Gyre Termes"/>
                </a:rPr>
                <a:t> </a:t>
              </a:r>
              <a:r>
                <a:rPr lang="en-US" sz="3299" dirty="0" err="1">
                  <a:solidFill>
                    <a:srgbClr val="000000"/>
                  </a:solidFill>
                  <a:latin typeface="Tex Gyre Termes"/>
                </a:rPr>
                <a:t>bởi</a:t>
              </a:r>
              <a:r>
                <a:rPr lang="en-US" sz="3299" dirty="0">
                  <a:solidFill>
                    <a:srgbClr val="000000"/>
                  </a:solidFill>
                  <a:latin typeface="Tex Gyre Termes"/>
                </a:rPr>
                <a:t> </a:t>
              </a:r>
              <a:r>
                <a:rPr lang="en-US" sz="3299" dirty="0" err="1">
                  <a:solidFill>
                    <a:srgbClr val="000000"/>
                  </a:solidFill>
                  <a:latin typeface="Tex Gyre Termes"/>
                </a:rPr>
                <a:t>người</a:t>
              </a:r>
              <a:r>
                <a:rPr lang="en-US" sz="3299" dirty="0">
                  <a:solidFill>
                    <a:srgbClr val="000000"/>
                  </a:solidFill>
                  <a:latin typeface="Tex Gyre Termes"/>
                </a:rPr>
                <a:t> </a:t>
              </a:r>
              <a:r>
                <a:rPr lang="en-US" sz="3299" dirty="0" err="1">
                  <a:solidFill>
                    <a:srgbClr val="000000"/>
                  </a:solidFill>
                  <a:latin typeface="Tex Gyre Termes"/>
                </a:rPr>
                <a:t>tiêu</a:t>
              </a:r>
              <a:r>
                <a:rPr lang="en-US" sz="3299" dirty="0">
                  <a:solidFill>
                    <a:srgbClr val="000000"/>
                  </a:solidFill>
                  <a:latin typeface="Tex Gyre Termes"/>
                </a:rPr>
                <a:t> </a:t>
              </a:r>
              <a:r>
                <a:rPr lang="en-US" sz="3299" dirty="0" err="1">
                  <a:solidFill>
                    <a:srgbClr val="000000"/>
                  </a:solidFill>
                  <a:latin typeface="Tex Gyre Termes"/>
                </a:rPr>
                <a:t>dùng</a:t>
              </a:r>
              <a:r>
                <a:rPr lang="en-US" sz="3299" dirty="0">
                  <a:solidFill>
                    <a:srgbClr val="000000"/>
                  </a:solidFill>
                  <a:latin typeface="Tex Gyre Termes"/>
                </a:rPr>
                <a:t> </a:t>
              </a:r>
              <a:r>
                <a:rPr lang="en-US" sz="3299" dirty="0" err="1">
                  <a:solidFill>
                    <a:srgbClr val="000000"/>
                  </a:solidFill>
                  <a:latin typeface="Tex Gyre Termes"/>
                </a:rPr>
                <a:t>cuối</a:t>
              </a:r>
              <a:r>
                <a:rPr lang="en-US" sz="3299" dirty="0">
                  <a:solidFill>
                    <a:srgbClr val="000000"/>
                  </a:solidFill>
                  <a:latin typeface="Tex Gyre Termes"/>
                </a:rPr>
                <a:t> </a:t>
              </a:r>
              <a:r>
                <a:rPr lang="en-US" sz="3299" dirty="0" err="1">
                  <a:solidFill>
                    <a:srgbClr val="000000"/>
                  </a:solidFill>
                  <a:latin typeface="Tex Gyre Termes"/>
                </a:rPr>
                <a:t>cùng</a:t>
              </a:r>
              <a:r>
                <a:rPr lang="en-US" sz="3299" dirty="0">
                  <a:solidFill>
                    <a:srgbClr val="000000"/>
                  </a:solidFill>
                  <a:latin typeface="Tex Gyre Termes"/>
                </a:rPr>
                <a:t> </a:t>
              </a:r>
              <a:r>
                <a:rPr lang="en-US" sz="3299" dirty="0" err="1">
                  <a:solidFill>
                    <a:srgbClr val="000000"/>
                  </a:solidFill>
                  <a:latin typeface="Tex Gyre Termes"/>
                </a:rPr>
                <a:t>để</a:t>
              </a:r>
              <a:r>
                <a:rPr lang="en-US" sz="3299" dirty="0">
                  <a:solidFill>
                    <a:srgbClr val="000000"/>
                  </a:solidFill>
                  <a:latin typeface="Tex Gyre Termes"/>
                </a:rPr>
                <a:t> </a:t>
              </a:r>
              <a:r>
                <a:rPr lang="en-US" sz="3299" dirty="0" err="1">
                  <a:solidFill>
                    <a:srgbClr val="000000"/>
                  </a:solidFill>
                  <a:latin typeface="Tex Gyre Termes"/>
                </a:rPr>
                <a:t>sử</a:t>
              </a:r>
              <a:r>
                <a:rPr lang="en-US" sz="3299" dirty="0">
                  <a:solidFill>
                    <a:srgbClr val="000000"/>
                  </a:solidFill>
                  <a:latin typeface="Tex Gyre Termes"/>
                </a:rPr>
                <a:t> </a:t>
              </a:r>
              <a:r>
                <a:rPr lang="en-US" sz="3299" dirty="0" err="1">
                  <a:solidFill>
                    <a:srgbClr val="000000"/>
                  </a:solidFill>
                  <a:latin typeface="Tex Gyre Termes"/>
                </a:rPr>
                <a:t>dụng</a:t>
              </a:r>
              <a:r>
                <a:rPr lang="en-US" sz="3299" dirty="0">
                  <a:solidFill>
                    <a:srgbClr val="000000"/>
                  </a:solidFill>
                  <a:latin typeface="Tex Gyre Termes"/>
                </a:rPr>
                <a:t> </a:t>
              </a:r>
              <a:r>
                <a:rPr lang="en-US" sz="3299" dirty="0" err="1">
                  <a:solidFill>
                    <a:srgbClr val="000000"/>
                  </a:solidFill>
                  <a:latin typeface="Tex Gyre Termes"/>
                </a:rPr>
                <a:t>cho</a:t>
              </a:r>
              <a:r>
                <a:rPr lang="en-US" sz="3299" dirty="0">
                  <a:solidFill>
                    <a:srgbClr val="000000"/>
                  </a:solidFill>
                  <a:latin typeface="Tex Gyre Termes"/>
                </a:rPr>
                <a:t> </a:t>
              </a:r>
              <a:r>
                <a:rPr lang="en-US" sz="3299" dirty="0" err="1">
                  <a:solidFill>
                    <a:srgbClr val="000000"/>
                  </a:solidFill>
                  <a:latin typeface="Tex Gyre Termes"/>
                </a:rPr>
                <a:t>mục</a:t>
              </a:r>
              <a:r>
                <a:rPr lang="en-US" sz="3299" dirty="0">
                  <a:solidFill>
                    <a:srgbClr val="000000"/>
                  </a:solidFill>
                  <a:latin typeface="Tex Gyre Termes"/>
                </a:rPr>
                <a:t> </a:t>
              </a:r>
              <a:r>
                <a:rPr lang="en-US" sz="3299" dirty="0" err="1">
                  <a:solidFill>
                    <a:srgbClr val="000000"/>
                  </a:solidFill>
                  <a:latin typeface="Tex Gyre Termes"/>
                </a:rPr>
                <a:t>đích</a:t>
              </a:r>
              <a:r>
                <a:rPr lang="en-US" sz="3299" dirty="0">
                  <a:solidFill>
                    <a:srgbClr val="000000"/>
                  </a:solidFill>
                  <a:latin typeface="Tex Gyre Termes"/>
                </a:rPr>
                <a:t> </a:t>
              </a:r>
              <a:r>
                <a:rPr lang="en-US" sz="3299" dirty="0" err="1">
                  <a:solidFill>
                    <a:srgbClr val="000000"/>
                  </a:solidFill>
                  <a:latin typeface="Tex Gyre Termes"/>
                </a:rPr>
                <a:t>cá</a:t>
              </a:r>
              <a:r>
                <a:rPr lang="en-US" sz="3299" dirty="0">
                  <a:solidFill>
                    <a:srgbClr val="000000"/>
                  </a:solidFill>
                  <a:latin typeface="Tex Gyre Termes"/>
                </a:rPr>
                <a:t> </a:t>
              </a:r>
              <a:r>
                <a:rPr lang="en-US" sz="3299" dirty="0" err="1">
                  <a:solidFill>
                    <a:srgbClr val="000000"/>
                  </a:solidFill>
                  <a:latin typeface="Tex Gyre Termes"/>
                </a:rPr>
                <a:t>nhân</a:t>
              </a:r>
              <a:r>
                <a:rPr lang="en-US" sz="3299" dirty="0">
                  <a:solidFill>
                    <a:srgbClr val="000000"/>
                  </a:solidFill>
                  <a:latin typeface="Tex Gyre Termes"/>
                </a:rPr>
                <a:t>.</a:t>
              </a:r>
            </a:p>
          </p:txBody>
        </p:sp>
      </p:grpSp>
      <p:sp>
        <p:nvSpPr>
          <p:cNvPr id="29" name="TextBox 29"/>
          <p:cNvSpPr txBox="1"/>
          <p:nvPr/>
        </p:nvSpPr>
        <p:spPr>
          <a:xfrm>
            <a:off x="3477151" y="666750"/>
            <a:ext cx="13231059" cy="727710"/>
          </a:xfrm>
          <a:prstGeom prst="rect">
            <a:avLst/>
          </a:prstGeom>
        </p:spPr>
        <p:txBody>
          <a:bodyPr lIns="0" tIns="0" rIns="0" bIns="0" rtlCol="0" anchor="t">
            <a:spAutoFit/>
          </a:bodyPr>
          <a:lstStyle/>
          <a:p>
            <a:pPr algn="ctr">
              <a:lnSpc>
                <a:spcPts val="5400"/>
              </a:lnSpc>
            </a:pPr>
            <a:r>
              <a:rPr lang="en-US" sz="5400">
                <a:solidFill>
                  <a:srgbClr val="191919"/>
                </a:solidFill>
                <a:latin typeface="Tex Gyre Termes Bold"/>
              </a:rPr>
              <a:t>PHÂN LOẠI SẢN PHẨM VÀ DỊCH VỤ</a:t>
            </a:r>
          </a:p>
        </p:txBody>
      </p:sp>
      <p:sp>
        <p:nvSpPr>
          <p:cNvPr id="30" name="TextBox 30"/>
          <p:cNvSpPr txBox="1"/>
          <p:nvPr/>
        </p:nvSpPr>
        <p:spPr>
          <a:xfrm>
            <a:off x="544580" y="4418920"/>
            <a:ext cx="3458392" cy="476250"/>
          </a:xfrm>
          <a:prstGeom prst="rect">
            <a:avLst/>
          </a:prstGeom>
        </p:spPr>
        <p:txBody>
          <a:bodyPr lIns="0" tIns="0" rIns="0" bIns="0" rtlCol="0" anchor="t">
            <a:spAutoFit/>
          </a:bodyPr>
          <a:lstStyle/>
          <a:p>
            <a:pPr algn="ctr">
              <a:lnSpc>
                <a:spcPts val="3719"/>
              </a:lnSpc>
            </a:pPr>
            <a:r>
              <a:rPr lang="en-US" sz="3099" spc="45">
                <a:solidFill>
                  <a:srgbClr val="FFFFFF"/>
                </a:solidFill>
                <a:latin typeface="Tex Gyre Termes Bold"/>
              </a:rPr>
              <a:t>TIỆN ÍCH</a:t>
            </a:r>
          </a:p>
        </p:txBody>
      </p:sp>
      <p:sp>
        <p:nvSpPr>
          <p:cNvPr id="31" name="TextBox 31"/>
          <p:cNvSpPr txBox="1"/>
          <p:nvPr/>
        </p:nvSpPr>
        <p:spPr>
          <a:xfrm>
            <a:off x="14395074" y="4418920"/>
            <a:ext cx="3143566" cy="476250"/>
          </a:xfrm>
          <a:prstGeom prst="rect">
            <a:avLst/>
          </a:prstGeom>
        </p:spPr>
        <p:txBody>
          <a:bodyPr lIns="0" tIns="0" rIns="0" bIns="0" rtlCol="0" anchor="t">
            <a:spAutoFit/>
          </a:bodyPr>
          <a:lstStyle/>
          <a:p>
            <a:pPr algn="ctr">
              <a:lnSpc>
                <a:spcPts val="3719"/>
              </a:lnSpc>
            </a:pPr>
            <a:r>
              <a:rPr lang="en-US" sz="3099" spc="45">
                <a:solidFill>
                  <a:srgbClr val="FFFFFF"/>
                </a:solidFill>
                <a:latin typeface="Tex Gyre Termes Bold"/>
              </a:rPr>
              <a:t>NC THỤ ĐỘNG</a:t>
            </a:r>
          </a:p>
        </p:txBody>
      </p:sp>
      <p:sp>
        <p:nvSpPr>
          <p:cNvPr id="32" name="TextBox 32"/>
          <p:cNvSpPr txBox="1"/>
          <p:nvPr/>
        </p:nvSpPr>
        <p:spPr>
          <a:xfrm>
            <a:off x="9840608" y="4418920"/>
            <a:ext cx="3233684" cy="476250"/>
          </a:xfrm>
          <a:prstGeom prst="rect">
            <a:avLst/>
          </a:prstGeom>
        </p:spPr>
        <p:txBody>
          <a:bodyPr lIns="0" tIns="0" rIns="0" bIns="0" rtlCol="0" anchor="t">
            <a:spAutoFit/>
          </a:bodyPr>
          <a:lstStyle/>
          <a:p>
            <a:pPr algn="ctr">
              <a:lnSpc>
                <a:spcPts val="3719"/>
              </a:lnSpc>
            </a:pPr>
            <a:r>
              <a:rPr lang="en-US" sz="3099" spc="45">
                <a:solidFill>
                  <a:srgbClr val="FFFFFF"/>
                </a:solidFill>
                <a:latin typeface="Tex Gyre Termes Bold"/>
              </a:rPr>
              <a:t>CHUYÊN BIỆT</a:t>
            </a:r>
          </a:p>
        </p:txBody>
      </p:sp>
      <p:sp>
        <p:nvSpPr>
          <p:cNvPr id="33" name="TextBox 33"/>
          <p:cNvSpPr txBox="1"/>
          <p:nvPr/>
        </p:nvSpPr>
        <p:spPr>
          <a:xfrm>
            <a:off x="5313111" y="4418920"/>
            <a:ext cx="3130599" cy="476250"/>
          </a:xfrm>
          <a:prstGeom prst="rect">
            <a:avLst/>
          </a:prstGeom>
        </p:spPr>
        <p:txBody>
          <a:bodyPr lIns="0" tIns="0" rIns="0" bIns="0" rtlCol="0" anchor="t">
            <a:spAutoFit/>
          </a:bodyPr>
          <a:lstStyle/>
          <a:p>
            <a:pPr algn="ctr">
              <a:lnSpc>
                <a:spcPts val="3719"/>
              </a:lnSpc>
            </a:pPr>
            <a:r>
              <a:rPr lang="en-US" sz="3099" spc="45">
                <a:solidFill>
                  <a:srgbClr val="FFFFFF"/>
                </a:solidFill>
                <a:latin typeface="Tex Gyre Termes Bold"/>
              </a:rPr>
              <a:t>CHỌN MUA</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2526524" y="712470"/>
            <a:ext cx="13231059" cy="727710"/>
          </a:xfrm>
          <a:prstGeom prst="rect">
            <a:avLst/>
          </a:prstGeom>
        </p:spPr>
        <p:txBody>
          <a:bodyPr lIns="0" tIns="0" rIns="0" bIns="0" rtlCol="0" anchor="t">
            <a:spAutoFit/>
          </a:bodyPr>
          <a:lstStyle/>
          <a:p>
            <a:pPr algn="ctr">
              <a:lnSpc>
                <a:spcPts val="5400"/>
              </a:lnSpc>
            </a:pPr>
            <a:r>
              <a:rPr lang="en-US" sz="5400">
                <a:solidFill>
                  <a:srgbClr val="191919"/>
                </a:solidFill>
                <a:latin typeface="Tex Gyre Termes Bold"/>
              </a:rPr>
              <a:t>PHÂN LOẠI SẢN PHẨM VÀ DỊCH VỤ</a:t>
            </a:r>
          </a:p>
        </p:txBody>
      </p:sp>
      <p:grpSp>
        <p:nvGrpSpPr>
          <p:cNvPr id="3" name="Group 3"/>
          <p:cNvGrpSpPr/>
          <p:nvPr/>
        </p:nvGrpSpPr>
        <p:grpSpPr>
          <a:xfrm rot="-10800000">
            <a:off x="16629918" y="218138"/>
            <a:ext cx="1658082" cy="3708294"/>
            <a:chOff x="0" y="0"/>
            <a:chExt cx="2580164" cy="5770525"/>
          </a:xfrm>
        </p:grpSpPr>
        <p:sp>
          <p:nvSpPr>
            <p:cNvPr id="4" name="Freeform 4"/>
            <p:cNvSpPr/>
            <p:nvPr/>
          </p:nvSpPr>
          <p:spPr>
            <a:xfrm>
              <a:off x="0" y="0"/>
              <a:ext cx="2580132" cy="5770499"/>
            </a:xfrm>
            <a:custGeom>
              <a:avLst/>
              <a:gdLst/>
              <a:ahLst/>
              <a:cxnLst/>
              <a:rect l="l" t="t" r="r" b="b"/>
              <a:pathLst>
                <a:path w="2580132" h="5770499">
                  <a:moveTo>
                    <a:pt x="2580132" y="5770499"/>
                  </a:moveTo>
                  <a:lnTo>
                    <a:pt x="0" y="5770499"/>
                  </a:lnTo>
                  <a:lnTo>
                    <a:pt x="0" y="0"/>
                  </a:lnTo>
                  <a:lnTo>
                    <a:pt x="2580132" y="5770499"/>
                  </a:lnTo>
                  <a:close/>
                </a:path>
              </a:pathLst>
            </a:custGeom>
            <a:solidFill>
              <a:srgbClr val="052896"/>
            </a:solidFill>
          </p:spPr>
        </p:sp>
      </p:grpSp>
      <p:grpSp>
        <p:nvGrpSpPr>
          <p:cNvPr id="5" name="Group 5"/>
          <p:cNvGrpSpPr/>
          <p:nvPr/>
        </p:nvGrpSpPr>
        <p:grpSpPr>
          <a:xfrm rot="-10800000">
            <a:off x="15047737" y="0"/>
            <a:ext cx="3343087" cy="1511355"/>
            <a:chOff x="0" y="0"/>
            <a:chExt cx="5196225" cy="2349128"/>
          </a:xfrm>
        </p:grpSpPr>
        <p:sp>
          <p:nvSpPr>
            <p:cNvPr id="6" name="Freeform 6"/>
            <p:cNvSpPr/>
            <p:nvPr/>
          </p:nvSpPr>
          <p:spPr>
            <a:xfrm>
              <a:off x="0" y="0"/>
              <a:ext cx="5196205" cy="2349119"/>
            </a:xfrm>
            <a:custGeom>
              <a:avLst/>
              <a:gdLst/>
              <a:ahLst/>
              <a:cxnLst/>
              <a:rect l="l" t="t" r="r" b="b"/>
              <a:pathLst>
                <a:path w="5196205" h="2349119">
                  <a:moveTo>
                    <a:pt x="5196205" y="2349119"/>
                  </a:moveTo>
                  <a:lnTo>
                    <a:pt x="0" y="2349119"/>
                  </a:lnTo>
                  <a:lnTo>
                    <a:pt x="0" y="0"/>
                  </a:lnTo>
                  <a:lnTo>
                    <a:pt x="5196205" y="2349119"/>
                  </a:lnTo>
                  <a:close/>
                </a:path>
              </a:pathLst>
            </a:custGeom>
            <a:solidFill>
              <a:srgbClr val="EA4B33"/>
            </a:solidFill>
          </p:spPr>
        </p:sp>
      </p:grpSp>
      <p:grpSp>
        <p:nvGrpSpPr>
          <p:cNvPr id="7" name="Group 7"/>
          <p:cNvGrpSpPr/>
          <p:nvPr/>
        </p:nvGrpSpPr>
        <p:grpSpPr>
          <a:xfrm>
            <a:off x="1620024" y="4073241"/>
            <a:ext cx="3535136" cy="945581"/>
            <a:chOff x="0" y="0"/>
            <a:chExt cx="4713515" cy="1260775"/>
          </a:xfrm>
        </p:grpSpPr>
        <p:sp>
          <p:nvSpPr>
            <p:cNvPr id="8" name="Freeform 8"/>
            <p:cNvSpPr/>
            <p:nvPr/>
          </p:nvSpPr>
          <p:spPr>
            <a:xfrm>
              <a:off x="0" y="0"/>
              <a:ext cx="4713478" cy="1260729"/>
            </a:xfrm>
            <a:custGeom>
              <a:avLst/>
              <a:gdLst/>
              <a:ahLst/>
              <a:cxnLst/>
              <a:rect l="l" t="t" r="r" b="b"/>
              <a:pathLst>
                <a:path w="4713478" h="1260729">
                  <a:moveTo>
                    <a:pt x="0" y="0"/>
                  </a:moveTo>
                  <a:lnTo>
                    <a:pt x="4713478" y="0"/>
                  </a:lnTo>
                  <a:lnTo>
                    <a:pt x="4713478" y="1260729"/>
                  </a:lnTo>
                  <a:lnTo>
                    <a:pt x="0" y="1260729"/>
                  </a:lnTo>
                  <a:close/>
                </a:path>
              </a:pathLst>
            </a:custGeom>
            <a:solidFill>
              <a:srgbClr val="EA4B33"/>
            </a:solidFill>
          </p:spPr>
        </p:sp>
      </p:grpSp>
      <p:grpSp>
        <p:nvGrpSpPr>
          <p:cNvPr id="9" name="Group 9"/>
          <p:cNvGrpSpPr/>
          <p:nvPr/>
        </p:nvGrpSpPr>
        <p:grpSpPr>
          <a:xfrm>
            <a:off x="7374485" y="4073241"/>
            <a:ext cx="3535136" cy="945581"/>
            <a:chOff x="0" y="0"/>
            <a:chExt cx="4713515" cy="1260775"/>
          </a:xfrm>
        </p:grpSpPr>
        <p:sp>
          <p:nvSpPr>
            <p:cNvPr id="10" name="Freeform 10"/>
            <p:cNvSpPr/>
            <p:nvPr/>
          </p:nvSpPr>
          <p:spPr>
            <a:xfrm>
              <a:off x="0" y="0"/>
              <a:ext cx="4713478" cy="1260729"/>
            </a:xfrm>
            <a:custGeom>
              <a:avLst/>
              <a:gdLst/>
              <a:ahLst/>
              <a:cxnLst/>
              <a:rect l="l" t="t" r="r" b="b"/>
              <a:pathLst>
                <a:path w="4713478" h="1260729">
                  <a:moveTo>
                    <a:pt x="0" y="0"/>
                  </a:moveTo>
                  <a:lnTo>
                    <a:pt x="4713478" y="0"/>
                  </a:lnTo>
                  <a:lnTo>
                    <a:pt x="4713478" y="1260729"/>
                  </a:lnTo>
                  <a:lnTo>
                    <a:pt x="0" y="1260729"/>
                  </a:lnTo>
                  <a:close/>
                </a:path>
              </a:pathLst>
            </a:custGeom>
            <a:solidFill>
              <a:srgbClr val="EA4B33"/>
            </a:solidFill>
          </p:spPr>
        </p:sp>
      </p:grpSp>
      <p:grpSp>
        <p:nvGrpSpPr>
          <p:cNvPr id="11" name="Group 11"/>
          <p:cNvGrpSpPr/>
          <p:nvPr/>
        </p:nvGrpSpPr>
        <p:grpSpPr>
          <a:xfrm>
            <a:off x="13132840" y="4073241"/>
            <a:ext cx="4126460" cy="945581"/>
            <a:chOff x="0" y="0"/>
            <a:chExt cx="5501947" cy="1260775"/>
          </a:xfrm>
        </p:grpSpPr>
        <p:sp>
          <p:nvSpPr>
            <p:cNvPr id="12" name="Freeform 12"/>
            <p:cNvSpPr/>
            <p:nvPr/>
          </p:nvSpPr>
          <p:spPr>
            <a:xfrm>
              <a:off x="0" y="0"/>
              <a:ext cx="5501894" cy="1260729"/>
            </a:xfrm>
            <a:custGeom>
              <a:avLst/>
              <a:gdLst/>
              <a:ahLst/>
              <a:cxnLst/>
              <a:rect l="l" t="t" r="r" b="b"/>
              <a:pathLst>
                <a:path w="5501894" h="1260729">
                  <a:moveTo>
                    <a:pt x="0" y="0"/>
                  </a:moveTo>
                  <a:lnTo>
                    <a:pt x="5501894" y="0"/>
                  </a:lnTo>
                  <a:lnTo>
                    <a:pt x="5501894" y="1260729"/>
                  </a:lnTo>
                  <a:lnTo>
                    <a:pt x="0" y="1260729"/>
                  </a:lnTo>
                  <a:close/>
                </a:path>
              </a:pathLst>
            </a:custGeom>
            <a:solidFill>
              <a:srgbClr val="EA4B33"/>
            </a:solidFill>
          </p:spPr>
        </p:sp>
      </p:grpSp>
      <p:grpSp>
        <p:nvGrpSpPr>
          <p:cNvPr id="13" name="Group 13"/>
          <p:cNvGrpSpPr/>
          <p:nvPr/>
        </p:nvGrpSpPr>
        <p:grpSpPr>
          <a:xfrm rot="5397287">
            <a:off x="2841738" y="5517073"/>
            <a:ext cx="1091709" cy="57150"/>
            <a:chOff x="0" y="0"/>
            <a:chExt cx="1455612" cy="76200"/>
          </a:xfrm>
        </p:grpSpPr>
        <p:sp>
          <p:nvSpPr>
            <p:cNvPr id="14" name="Freeform 14"/>
            <p:cNvSpPr/>
            <p:nvPr/>
          </p:nvSpPr>
          <p:spPr>
            <a:xfrm>
              <a:off x="0" y="0"/>
              <a:ext cx="1455674" cy="76200"/>
            </a:xfrm>
            <a:custGeom>
              <a:avLst/>
              <a:gdLst/>
              <a:ahLst/>
              <a:cxnLst/>
              <a:rect l="l" t="t" r="r" b="b"/>
              <a:pathLst>
                <a:path w="1455674" h="76200">
                  <a:moveTo>
                    <a:pt x="38100" y="0"/>
                  </a:moveTo>
                  <a:lnTo>
                    <a:pt x="1417574" y="0"/>
                  </a:lnTo>
                  <a:cubicBezTo>
                    <a:pt x="1438656" y="0"/>
                    <a:pt x="1455674" y="17018"/>
                    <a:pt x="1455674" y="38100"/>
                  </a:cubicBezTo>
                  <a:cubicBezTo>
                    <a:pt x="1455674" y="59182"/>
                    <a:pt x="1438656" y="76200"/>
                    <a:pt x="1417574" y="76200"/>
                  </a:cubicBezTo>
                  <a:lnTo>
                    <a:pt x="38100" y="76200"/>
                  </a:lnTo>
                  <a:cubicBezTo>
                    <a:pt x="17018" y="76200"/>
                    <a:pt x="0" y="59182"/>
                    <a:pt x="0" y="38100"/>
                  </a:cubicBezTo>
                  <a:cubicBezTo>
                    <a:pt x="0" y="17018"/>
                    <a:pt x="17018" y="0"/>
                    <a:pt x="38100" y="0"/>
                  </a:cubicBezTo>
                  <a:close/>
                </a:path>
              </a:pathLst>
            </a:custGeom>
            <a:solidFill>
              <a:srgbClr val="000000"/>
            </a:solidFill>
          </p:spPr>
        </p:sp>
      </p:grpSp>
      <p:grpSp>
        <p:nvGrpSpPr>
          <p:cNvPr id="15" name="Group 15"/>
          <p:cNvGrpSpPr/>
          <p:nvPr/>
        </p:nvGrpSpPr>
        <p:grpSpPr>
          <a:xfrm rot="5397287">
            <a:off x="14383514" y="5545649"/>
            <a:ext cx="1091709" cy="57150"/>
            <a:chOff x="0" y="0"/>
            <a:chExt cx="1455612" cy="76200"/>
          </a:xfrm>
        </p:grpSpPr>
        <p:sp>
          <p:nvSpPr>
            <p:cNvPr id="16" name="Freeform 16"/>
            <p:cNvSpPr/>
            <p:nvPr/>
          </p:nvSpPr>
          <p:spPr>
            <a:xfrm>
              <a:off x="0" y="0"/>
              <a:ext cx="1455674" cy="76200"/>
            </a:xfrm>
            <a:custGeom>
              <a:avLst/>
              <a:gdLst/>
              <a:ahLst/>
              <a:cxnLst/>
              <a:rect l="l" t="t" r="r" b="b"/>
              <a:pathLst>
                <a:path w="1455674" h="76200">
                  <a:moveTo>
                    <a:pt x="38100" y="0"/>
                  </a:moveTo>
                  <a:lnTo>
                    <a:pt x="1417574" y="0"/>
                  </a:lnTo>
                  <a:cubicBezTo>
                    <a:pt x="1438656" y="0"/>
                    <a:pt x="1455674" y="17018"/>
                    <a:pt x="1455674" y="38100"/>
                  </a:cubicBezTo>
                  <a:cubicBezTo>
                    <a:pt x="1455674" y="59182"/>
                    <a:pt x="1438656" y="76200"/>
                    <a:pt x="1417574" y="76200"/>
                  </a:cubicBezTo>
                  <a:lnTo>
                    <a:pt x="38100" y="76200"/>
                  </a:lnTo>
                  <a:cubicBezTo>
                    <a:pt x="17018" y="76200"/>
                    <a:pt x="0" y="59182"/>
                    <a:pt x="0" y="38100"/>
                  </a:cubicBezTo>
                  <a:cubicBezTo>
                    <a:pt x="0" y="17018"/>
                    <a:pt x="17018" y="0"/>
                    <a:pt x="38100" y="0"/>
                  </a:cubicBezTo>
                  <a:close/>
                </a:path>
              </a:pathLst>
            </a:custGeom>
            <a:solidFill>
              <a:srgbClr val="000000"/>
            </a:solidFill>
          </p:spPr>
        </p:sp>
      </p:grpSp>
      <p:grpSp>
        <p:nvGrpSpPr>
          <p:cNvPr id="17" name="Group 17"/>
          <p:cNvGrpSpPr/>
          <p:nvPr/>
        </p:nvGrpSpPr>
        <p:grpSpPr>
          <a:xfrm rot="5397287">
            <a:off x="8627129" y="5545649"/>
            <a:ext cx="1091709" cy="57150"/>
            <a:chOff x="0" y="0"/>
            <a:chExt cx="1455612" cy="76200"/>
          </a:xfrm>
        </p:grpSpPr>
        <p:sp>
          <p:nvSpPr>
            <p:cNvPr id="18" name="Freeform 18"/>
            <p:cNvSpPr/>
            <p:nvPr/>
          </p:nvSpPr>
          <p:spPr>
            <a:xfrm>
              <a:off x="0" y="0"/>
              <a:ext cx="1455674" cy="76200"/>
            </a:xfrm>
            <a:custGeom>
              <a:avLst/>
              <a:gdLst/>
              <a:ahLst/>
              <a:cxnLst/>
              <a:rect l="l" t="t" r="r" b="b"/>
              <a:pathLst>
                <a:path w="1455674" h="76200">
                  <a:moveTo>
                    <a:pt x="38100" y="0"/>
                  </a:moveTo>
                  <a:lnTo>
                    <a:pt x="1417574" y="0"/>
                  </a:lnTo>
                  <a:cubicBezTo>
                    <a:pt x="1438656" y="0"/>
                    <a:pt x="1455674" y="17018"/>
                    <a:pt x="1455674" y="38100"/>
                  </a:cubicBezTo>
                  <a:cubicBezTo>
                    <a:pt x="1455674" y="59182"/>
                    <a:pt x="1438656" y="76200"/>
                    <a:pt x="1417574" y="76200"/>
                  </a:cubicBezTo>
                  <a:lnTo>
                    <a:pt x="38100" y="76200"/>
                  </a:lnTo>
                  <a:cubicBezTo>
                    <a:pt x="17018" y="76200"/>
                    <a:pt x="0" y="59182"/>
                    <a:pt x="0" y="38100"/>
                  </a:cubicBezTo>
                  <a:cubicBezTo>
                    <a:pt x="0" y="17018"/>
                    <a:pt x="17018" y="0"/>
                    <a:pt x="38100" y="0"/>
                  </a:cubicBezTo>
                  <a:close/>
                </a:path>
              </a:pathLst>
            </a:custGeom>
            <a:solidFill>
              <a:srgbClr val="000000"/>
            </a:solidFill>
          </p:spPr>
        </p:sp>
      </p:grpSp>
      <p:pic>
        <p:nvPicPr>
          <p:cNvPr id="19" name="Picture 19"/>
          <p:cNvPicPr>
            <a:picLocks noChangeAspect="1"/>
          </p:cNvPicPr>
          <p:nvPr/>
        </p:nvPicPr>
        <p:blipFill>
          <a:blip r:embed="rId3"/>
          <a:srcRect b="149"/>
          <a:stretch>
            <a:fillRect/>
          </a:stretch>
        </p:blipFill>
        <p:spPr>
          <a:xfrm>
            <a:off x="859360" y="6082000"/>
            <a:ext cx="4998497" cy="3023863"/>
          </a:xfrm>
          <a:prstGeom prst="rect">
            <a:avLst/>
          </a:prstGeom>
        </p:spPr>
      </p:pic>
      <p:pic>
        <p:nvPicPr>
          <p:cNvPr id="20" name="Picture 20"/>
          <p:cNvPicPr>
            <a:picLocks noChangeAspect="1"/>
          </p:cNvPicPr>
          <p:nvPr/>
        </p:nvPicPr>
        <p:blipFill>
          <a:blip r:embed="rId4"/>
          <a:srcRect/>
          <a:stretch>
            <a:fillRect/>
          </a:stretch>
        </p:blipFill>
        <p:spPr>
          <a:xfrm>
            <a:off x="7105351" y="5913688"/>
            <a:ext cx="4402300" cy="3204875"/>
          </a:xfrm>
          <a:prstGeom prst="rect">
            <a:avLst/>
          </a:prstGeom>
        </p:spPr>
      </p:pic>
      <p:pic>
        <p:nvPicPr>
          <p:cNvPr id="21" name="Picture 21"/>
          <p:cNvPicPr>
            <a:picLocks noChangeAspect="1"/>
          </p:cNvPicPr>
          <p:nvPr/>
        </p:nvPicPr>
        <p:blipFill>
          <a:blip r:embed="rId5"/>
          <a:srcRect/>
          <a:stretch>
            <a:fillRect/>
          </a:stretch>
        </p:blipFill>
        <p:spPr>
          <a:xfrm>
            <a:off x="12554718" y="6053425"/>
            <a:ext cx="4807312" cy="3204875"/>
          </a:xfrm>
          <a:prstGeom prst="rect">
            <a:avLst/>
          </a:prstGeom>
        </p:spPr>
      </p:pic>
      <p:grpSp>
        <p:nvGrpSpPr>
          <p:cNvPr id="22" name="Group 22"/>
          <p:cNvGrpSpPr/>
          <p:nvPr/>
        </p:nvGrpSpPr>
        <p:grpSpPr>
          <a:xfrm>
            <a:off x="1251921" y="1093613"/>
            <a:ext cx="15467360" cy="3096960"/>
            <a:chOff x="0" y="-153389"/>
            <a:chExt cx="2854287" cy="571500"/>
          </a:xfrm>
        </p:grpSpPr>
        <p:sp>
          <p:nvSpPr>
            <p:cNvPr id="23" name="Freeform 23"/>
            <p:cNvSpPr/>
            <p:nvPr/>
          </p:nvSpPr>
          <p:spPr>
            <a:xfrm>
              <a:off x="0" y="0"/>
              <a:ext cx="2854287" cy="231235"/>
            </a:xfrm>
            <a:custGeom>
              <a:avLst/>
              <a:gdLst/>
              <a:ahLst/>
              <a:cxnLst/>
              <a:rect l="l" t="t" r="r" b="b"/>
              <a:pathLst>
                <a:path w="2854287" h="231235">
                  <a:moveTo>
                    <a:pt x="2651087" y="0"/>
                  </a:moveTo>
                  <a:lnTo>
                    <a:pt x="0" y="0"/>
                  </a:lnTo>
                  <a:lnTo>
                    <a:pt x="203200" y="231235"/>
                  </a:lnTo>
                  <a:lnTo>
                    <a:pt x="2854287" y="231235"/>
                  </a:lnTo>
                  <a:lnTo>
                    <a:pt x="2651087" y="0"/>
                  </a:lnTo>
                  <a:close/>
                </a:path>
              </a:pathLst>
            </a:custGeom>
            <a:solidFill>
              <a:srgbClr val="BFB8B2"/>
            </a:solidFill>
          </p:spPr>
        </p:sp>
        <p:sp>
          <p:nvSpPr>
            <p:cNvPr id="24" name="TextBox 24"/>
            <p:cNvSpPr txBox="1"/>
            <p:nvPr/>
          </p:nvSpPr>
          <p:spPr>
            <a:xfrm>
              <a:off x="249355" y="-153389"/>
              <a:ext cx="2339090" cy="571500"/>
            </a:xfrm>
            <a:prstGeom prst="rect">
              <a:avLst/>
            </a:prstGeom>
          </p:spPr>
          <p:txBody>
            <a:bodyPr lIns="50800" tIns="50800" rIns="50800" bIns="50800" rtlCol="0" anchor="ctr"/>
            <a:lstStyle/>
            <a:p>
              <a:pPr algn="ctr">
                <a:lnSpc>
                  <a:spcPts val="3189"/>
                </a:lnSpc>
              </a:pPr>
              <a:r>
                <a:rPr lang="en-US" sz="2900" dirty="0">
                  <a:solidFill>
                    <a:srgbClr val="000000"/>
                  </a:solidFill>
                  <a:latin typeface="Tex Gyre Termes Bold Italics"/>
                </a:rPr>
                <a:t>SẢN PHẨM CÔNG NGHIỆP</a:t>
              </a:r>
              <a:r>
                <a:rPr lang="en-US" sz="2900" dirty="0">
                  <a:solidFill>
                    <a:srgbClr val="000000"/>
                  </a:solidFill>
                  <a:latin typeface="Tex Gyre Termes Bold"/>
                </a:rPr>
                <a:t> </a:t>
              </a:r>
              <a:r>
                <a:rPr lang="en-US" sz="2900" dirty="0" err="1">
                  <a:solidFill>
                    <a:srgbClr val="000000"/>
                  </a:solidFill>
                  <a:latin typeface="Tex Gyre Termes"/>
                </a:rPr>
                <a:t>là</a:t>
              </a:r>
              <a:r>
                <a:rPr lang="en-US" sz="2900" dirty="0">
                  <a:solidFill>
                    <a:srgbClr val="000000"/>
                  </a:solidFill>
                  <a:latin typeface="Tex Gyre Termes"/>
                </a:rPr>
                <a:t> </a:t>
              </a:r>
              <a:r>
                <a:rPr lang="en-US" sz="2900" dirty="0" err="1">
                  <a:solidFill>
                    <a:srgbClr val="000000"/>
                  </a:solidFill>
                  <a:latin typeface="Tex Gyre Termes"/>
                </a:rPr>
                <a:t>sản</a:t>
              </a:r>
              <a:r>
                <a:rPr lang="en-US" sz="2900" dirty="0">
                  <a:solidFill>
                    <a:srgbClr val="000000"/>
                  </a:solidFill>
                  <a:latin typeface="Tex Gyre Termes"/>
                </a:rPr>
                <a:t> </a:t>
              </a:r>
              <a:r>
                <a:rPr lang="en-US" sz="2900" dirty="0" err="1">
                  <a:solidFill>
                    <a:srgbClr val="000000"/>
                  </a:solidFill>
                  <a:latin typeface="Tex Gyre Termes"/>
                </a:rPr>
                <a:t>phẩm</a:t>
              </a:r>
              <a:r>
                <a:rPr lang="en-US" sz="2900" dirty="0">
                  <a:solidFill>
                    <a:srgbClr val="000000"/>
                  </a:solidFill>
                  <a:latin typeface="Tex Gyre Termes"/>
                </a:rPr>
                <a:t> </a:t>
              </a:r>
              <a:r>
                <a:rPr lang="en-US" sz="2900" dirty="0" err="1">
                  <a:solidFill>
                    <a:srgbClr val="000000"/>
                  </a:solidFill>
                  <a:latin typeface="Tex Gyre Termes"/>
                </a:rPr>
                <a:t>được</a:t>
              </a:r>
              <a:r>
                <a:rPr lang="en-US" sz="2900" dirty="0">
                  <a:solidFill>
                    <a:srgbClr val="000000"/>
                  </a:solidFill>
                  <a:latin typeface="Tex Gyre Termes"/>
                </a:rPr>
                <a:t> </a:t>
              </a:r>
              <a:r>
                <a:rPr lang="en-US" sz="2900" dirty="0" err="1">
                  <a:solidFill>
                    <a:srgbClr val="000000"/>
                  </a:solidFill>
                  <a:latin typeface="Tex Gyre Termes"/>
                </a:rPr>
                <a:t>cá</a:t>
              </a:r>
              <a:r>
                <a:rPr lang="en-US" sz="2900" dirty="0">
                  <a:solidFill>
                    <a:srgbClr val="000000"/>
                  </a:solidFill>
                  <a:latin typeface="Tex Gyre Termes"/>
                </a:rPr>
                <a:t> </a:t>
              </a:r>
              <a:r>
                <a:rPr lang="en-US" sz="2900" dirty="0" err="1">
                  <a:solidFill>
                    <a:srgbClr val="000000"/>
                  </a:solidFill>
                  <a:latin typeface="Tex Gyre Termes"/>
                </a:rPr>
                <a:t>nhân</a:t>
              </a:r>
              <a:r>
                <a:rPr lang="en-US" sz="2900" dirty="0">
                  <a:solidFill>
                    <a:srgbClr val="000000"/>
                  </a:solidFill>
                  <a:latin typeface="Tex Gyre Termes"/>
                </a:rPr>
                <a:t> hay </a:t>
              </a:r>
              <a:r>
                <a:rPr lang="en-US" sz="2900" dirty="0" err="1">
                  <a:solidFill>
                    <a:srgbClr val="000000"/>
                  </a:solidFill>
                  <a:latin typeface="Tex Gyre Termes"/>
                </a:rPr>
                <a:t>tổ</a:t>
              </a:r>
              <a:r>
                <a:rPr lang="en-US" sz="2900" dirty="0">
                  <a:solidFill>
                    <a:srgbClr val="000000"/>
                  </a:solidFill>
                  <a:latin typeface="Tex Gyre Termes"/>
                </a:rPr>
                <a:t> </a:t>
              </a:r>
              <a:r>
                <a:rPr lang="en-US" sz="2900" dirty="0" err="1">
                  <a:solidFill>
                    <a:srgbClr val="000000"/>
                  </a:solidFill>
                  <a:latin typeface="Tex Gyre Termes"/>
                </a:rPr>
                <a:t>chức</a:t>
              </a:r>
              <a:r>
                <a:rPr lang="en-US" sz="2900" dirty="0">
                  <a:solidFill>
                    <a:srgbClr val="000000"/>
                  </a:solidFill>
                  <a:latin typeface="Tex Gyre Termes"/>
                </a:rPr>
                <a:t> </a:t>
              </a:r>
              <a:r>
                <a:rPr lang="en-US" sz="2900" dirty="0" err="1">
                  <a:solidFill>
                    <a:srgbClr val="000000"/>
                  </a:solidFill>
                  <a:latin typeface="Tex Gyre Termes"/>
                </a:rPr>
                <a:t>mua</a:t>
              </a:r>
              <a:r>
                <a:rPr lang="en-US" sz="2900" dirty="0">
                  <a:solidFill>
                    <a:srgbClr val="000000"/>
                  </a:solidFill>
                  <a:latin typeface="Tex Gyre Termes"/>
                </a:rPr>
                <a:t> </a:t>
              </a:r>
              <a:r>
                <a:rPr lang="en-US" sz="2900" dirty="0" err="1">
                  <a:solidFill>
                    <a:srgbClr val="000000"/>
                  </a:solidFill>
                  <a:latin typeface="Tex Gyre Termes"/>
                </a:rPr>
                <a:t>để</a:t>
              </a:r>
              <a:r>
                <a:rPr lang="en-US" sz="2900" dirty="0">
                  <a:solidFill>
                    <a:srgbClr val="000000"/>
                  </a:solidFill>
                  <a:latin typeface="Tex Gyre Termes"/>
                </a:rPr>
                <a:t> </a:t>
              </a:r>
              <a:r>
                <a:rPr lang="en-US" sz="2900" dirty="0" err="1">
                  <a:solidFill>
                    <a:srgbClr val="000000"/>
                  </a:solidFill>
                  <a:latin typeface="Tex Gyre Termes"/>
                </a:rPr>
                <a:t>tiếp</a:t>
              </a:r>
              <a:r>
                <a:rPr lang="en-US" sz="2900" dirty="0">
                  <a:solidFill>
                    <a:srgbClr val="000000"/>
                  </a:solidFill>
                  <a:latin typeface="Tex Gyre Termes"/>
                </a:rPr>
                <a:t> </a:t>
              </a:r>
              <a:r>
                <a:rPr lang="en-US" sz="2900" dirty="0" err="1">
                  <a:solidFill>
                    <a:srgbClr val="000000"/>
                  </a:solidFill>
                  <a:latin typeface="Tex Gyre Termes"/>
                </a:rPr>
                <a:t>tục</a:t>
              </a:r>
              <a:r>
                <a:rPr lang="en-US" sz="2900" dirty="0">
                  <a:solidFill>
                    <a:srgbClr val="000000"/>
                  </a:solidFill>
                  <a:latin typeface="Tex Gyre Termes"/>
                </a:rPr>
                <a:t> </a:t>
              </a:r>
              <a:r>
                <a:rPr lang="en-US" sz="2900" dirty="0" err="1">
                  <a:solidFill>
                    <a:srgbClr val="000000"/>
                  </a:solidFill>
                  <a:latin typeface="Tex Gyre Termes"/>
                </a:rPr>
                <a:t>chế</a:t>
              </a:r>
              <a:r>
                <a:rPr lang="en-US" sz="2900" dirty="0">
                  <a:solidFill>
                    <a:srgbClr val="000000"/>
                  </a:solidFill>
                  <a:latin typeface="Tex Gyre Termes"/>
                </a:rPr>
                <a:t> </a:t>
              </a:r>
              <a:r>
                <a:rPr lang="en-US" sz="2900" dirty="0" err="1">
                  <a:solidFill>
                    <a:srgbClr val="000000"/>
                  </a:solidFill>
                  <a:latin typeface="Tex Gyre Termes"/>
                </a:rPr>
                <a:t>biến</a:t>
              </a:r>
              <a:r>
                <a:rPr lang="en-US" sz="2900" dirty="0">
                  <a:solidFill>
                    <a:srgbClr val="000000"/>
                  </a:solidFill>
                  <a:latin typeface="Tex Gyre Termes"/>
                </a:rPr>
                <a:t> </a:t>
              </a:r>
              <a:r>
                <a:rPr lang="en-US" sz="2900" dirty="0" err="1">
                  <a:solidFill>
                    <a:srgbClr val="000000"/>
                  </a:solidFill>
                  <a:latin typeface="Tex Gyre Termes"/>
                </a:rPr>
                <a:t>hoặc</a:t>
              </a:r>
              <a:r>
                <a:rPr lang="en-US" sz="2900" dirty="0">
                  <a:solidFill>
                    <a:srgbClr val="000000"/>
                  </a:solidFill>
                  <a:latin typeface="Tex Gyre Termes"/>
                </a:rPr>
                <a:t> </a:t>
              </a:r>
              <a:r>
                <a:rPr lang="en-US" sz="2900" dirty="0" err="1">
                  <a:solidFill>
                    <a:srgbClr val="000000"/>
                  </a:solidFill>
                  <a:latin typeface="Tex Gyre Termes"/>
                </a:rPr>
                <a:t>để</a:t>
              </a:r>
              <a:r>
                <a:rPr lang="en-US" sz="2900" dirty="0">
                  <a:solidFill>
                    <a:srgbClr val="000000"/>
                  </a:solidFill>
                  <a:latin typeface="Tex Gyre Termes"/>
                </a:rPr>
                <a:t> </a:t>
              </a:r>
              <a:r>
                <a:rPr lang="en-US" sz="2900" dirty="0" err="1">
                  <a:solidFill>
                    <a:srgbClr val="000000"/>
                  </a:solidFill>
                  <a:latin typeface="Tex Gyre Termes"/>
                </a:rPr>
                <a:t>sử</a:t>
              </a:r>
              <a:r>
                <a:rPr lang="en-US" sz="2900" dirty="0">
                  <a:solidFill>
                    <a:srgbClr val="000000"/>
                  </a:solidFill>
                  <a:latin typeface="Tex Gyre Termes"/>
                </a:rPr>
                <a:t> </a:t>
              </a:r>
              <a:r>
                <a:rPr lang="en-US" sz="2900" dirty="0" err="1">
                  <a:solidFill>
                    <a:srgbClr val="000000"/>
                  </a:solidFill>
                  <a:latin typeface="Tex Gyre Termes"/>
                </a:rPr>
                <a:t>dụng</a:t>
              </a:r>
              <a:r>
                <a:rPr lang="en-US" sz="2900" dirty="0">
                  <a:solidFill>
                    <a:srgbClr val="000000"/>
                  </a:solidFill>
                  <a:latin typeface="Tex Gyre Termes"/>
                </a:rPr>
                <a:t> </a:t>
              </a:r>
              <a:r>
                <a:rPr lang="en-US" sz="2900" dirty="0" err="1">
                  <a:solidFill>
                    <a:srgbClr val="000000"/>
                  </a:solidFill>
                  <a:latin typeface="Tex Gyre Termes"/>
                </a:rPr>
                <a:t>cho</a:t>
              </a:r>
              <a:r>
                <a:rPr lang="en-US" sz="2900" dirty="0">
                  <a:solidFill>
                    <a:srgbClr val="000000"/>
                  </a:solidFill>
                  <a:latin typeface="Tex Gyre Termes"/>
                </a:rPr>
                <a:t> </a:t>
              </a:r>
              <a:r>
                <a:rPr lang="en-US" sz="2900" dirty="0" err="1">
                  <a:solidFill>
                    <a:srgbClr val="000000"/>
                  </a:solidFill>
                  <a:latin typeface="Tex Gyre Termes"/>
                </a:rPr>
                <a:t>hoạt</a:t>
              </a:r>
              <a:r>
                <a:rPr lang="en-US" sz="2900" dirty="0">
                  <a:solidFill>
                    <a:srgbClr val="000000"/>
                  </a:solidFill>
                  <a:latin typeface="Tex Gyre Termes"/>
                </a:rPr>
                <a:t> </a:t>
              </a:r>
              <a:r>
                <a:rPr lang="en-US" sz="2900" dirty="0" err="1">
                  <a:solidFill>
                    <a:srgbClr val="000000"/>
                  </a:solidFill>
                  <a:latin typeface="Tex Gyre Termes"/>
                </a:rPr>
                <a:t>động</a:t>
              </a:r>
              <a:r>
                <a:rPr lang="en-US" sz="2900" dirty="0">
                  <a:solidFill>
                    <a:srgbClr val="000000"/>
                  </a:solidFill>
                  <a:latin typeface="Tex Gyre Termes"/>
                </a:rPr>
                <a:t> </a:t>
              </a:r>
              <a:r>
                <a:rPr lang="en-US" sz="2900" dirty="0" err="1">
                  <a:solidFill>
                    <a:srgbClr val="000000"/>
                  </a:solidFill>
                  <a:latin typeface="Tex Gyre Termes"/>
                </a:rPr>
                <a:t>kinh</a:t>
              </a:r>
              <a:r>
                <a:rPr lang="en-US" sz="2900" dirty="0">
                  <a:solidFill>
                    <a:srgbClr val="000000"/>
                  </a:solidFill>
                  <a:latin typeface="Tex Gyre Termes"/>
                </a:rPr>
                <a:t> </a:t>
              </a:r>
              <a:r>
                <a:rPr lang="en-US" sz="2900" dirty="0" err="1">
                  <a:solidFill>
                    <a:srgbClr val="000000"/>
                  </a:solidFill>
                  <a:latin typeface="Tex Gyre Termes"/>
                </a:rPr>
                <a:t>doanh</a:t>
              </a:r>
              <a:r>
                <a:rPr lang="en-US" sz="2900" dirty="0">
                  <a:solidFill>
                    <a:srgbClr val="000000"/>
                  </a:solidFill>
                  <a:latin typeface="Tex Gyre Termes"/>
                </a:rPr>
                <a:t>.</a:t>
              </a:r>
            </a:p>
          </p:txBody>
        </p:sp>
      </p:grpSp>
      <p:sp>
        <p:nvSpPr>
          <p:cNvPr id="25" name="TextBox 25"/>
          <p:cNvSpPr txBox="1"/>
          <p:nvPr/>
        </p:nvSpPr>
        <p:spPr>
          <a:xfrm>
            <a:off x="1898019" y="4298381"/>
            <a:ext cx="3037158" cy="466725"/>
          </a:xfrm>
          <a:prstGeom prst="rect">
            <a:avLst/>
          </a:prstGeom>
        </p:spPr>
        <p:txBody>
          <a:bodyPr lIns="0" tIns="0" rIns="0" bIns="0" rtlCol="0" anchor="t">
            <a:spAutoFit/>
          </a:bodyPr>
          <a:lstStyle/>
          <a:p>
            <a:pPr algn="ctr">
              <a:lnSpc>
                <a:spcPts val="3600"/>
              </a:lnSpc>
            </a:pPr>
            <a:r>
              <a:rPr lang="en-US" sz="3000" spc="44">
                <a:solidFill>
                  <a:srgbClr val="FFFFFF"/>
                </a:solidFill>
                <a:latin typeface="Tex Gyre Termes Bold"/>
              </a:rPr>
              <a:t>NVL- Linh Kiện</a:t>
            </a:r>
          </a:p>
        </p:txBody>
      </p:sp>
      <p:sp>
        <p:nvSpPr>
          <p:cNvPr id="26" name="TextBox 26"/>
          <p:cNvSpPr txBox="1"/>
          <p:nvPr/>
        </p:nvSpPr>
        <p:spPr>
          <a:xfrm>
            <a:off x="7745847" y="4298381"/>
            <a:ext cx="2912284" cy="466725"/>
          </a:xfrm>
          <a:prstGeom prst="rect">
            <a:avLst/>
          </a:prstGeom>
        </p:spPr>
        <p:txBody>
          <a:bodyPr lIns="0" tIns="0" rIns="0" bIns="0" rtlCol="0" anchor="t">
            <a:spAutoFit/>
          </a:bodyPr>
          <a:lstStyle/>
          <a:p>
            <a:pPr algn="ctr">
              <a:lnSpc>
                <a:spcPts val="3600"/>
              </a:lnSpc>
            </a:pPr>
            <a:r>
              <a:rPr lang="en-US" sz="3000" spc="44">
                <a:solidFill>
                  <a:srgbClr val="FFFFFF"/>
                </a:solidFill>
                <a:latin typeface="Tex Gyre Termes Bold"/>
              </a:rPr>
              <a:t>Tư liệu Sản xuất</a:t>
            </a:r>
          </a:p>
        </p:txBody>
      </p:sp>
      <p:sp>
        <p:nvSpPr>
          <p:cNvPr id="27" name="TextBox 27"/>
          <p:cNvSpPr txBox="1"/>
          <p:nvPr/>
        </p:nvSpPr>
        <p:spPr>
          <a:xfrm>
            <a:off x="13204134" y="4307907"/>
            <a:ext cx="3983873" cy="466725"/>
          </a:xfrm>
          <a:prstGeom prst="rect">
            <a:avLst/>
          </a:prstGeom>
        </p:spPr>
        <p:txBody>
          <a:bodyPr lIns="0" tIns="0" rIns="0" bIns="0" rtlCol="0" anchor="t">
            <a:spAutoFit/>
          </a:bodyPr>
          <a:lstStyle/>
          <a:p>
            <a:pPr algn="ctr">
              <a:lnSpc>
                <a:spcPts val="3600"/>
              </a:lnSpc>
            </a:pPr>
            <a:r>
              <a:rPr lang="en-US" sz="3000" spc="44">
                <a:solidFill>
                  <a:srgbClr val="FFFFFF"/>
                </a:solidFill>
                <a:latin typeface="Tex Gyre Termes Bold"/>
              </a:rPr>
              <a:t>Nguồn cung và Dịch vụ</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6396" r="40898"/>
          <a:stretch>
            <a:fillRect/>
          </a:stretch>
        </p:blipFill>
        <p:spPr>
          <a:xfrm>
            <a:off x="12203456" y="0"/>
            <a:ext cx="8116904" cy="10269008"/>
          </a:xfrm>
          <a:prstGeom prst="rect">
            <a:avLst/>
          </a:prstGeom>
        </p:spPr>
      </p:pic>
      <p:grpSp>
        <p:nvGrpSpPr>
          <p:cNvPr id="3" name="Group 3"/>
          <p:cNvGrpSpPr/>
          <p:nvPr/>
        </p:nvGrpSpPr>
        <p:grpSpPr>
          <a:xfrm rot="-1273145">
            <a:off x="3020552" y="6867657"/>
            <a:ext cx="11511968" cy="10594471"/>
            <a:chOff x="0" y="0"/>
            <a:chExt cx="14286115" cy="13147520"/>
          </a:xfrm>
        </p:grpSpPr>
        <p:sp>
          <p:nvSpPr>
            <p:cNvPr id="4" name="Freeform 4"/>
            <p:cNvSpPr/>
            <p:nvPr/>
          </p:nvSpPr>
          <p:spPr>
            <a:xfrm>
              <a:off x="0" y="0"/>
              <a:ext cx="14286103" cy="13147548"/>
            </a:xfrm>
            <a:custGeom>
              <a:avLst/>
              <a:gdLst/>
              <a:ahLst/>
              <a:cxnLst/>
              <a:rect l="l" t="t" r="r" b="b"/>
              <a:pathLst>
                <a:path w="14286103" h="13147548">
                  <a:moveTo>
                    <a:pt x="0" y="0"/>
                  </a:moveTo>
                  <a:lnTo>
                    <a:pt x="14286103" y="0"/>
                  </a:lnTo>
                  <a:lnTo>
                    <a:pt x="14286103" y="13147548"/>
                  </a:lnTo>
                  <a:lnTo>
                    <a:pt x="0" y="13147548"/>
                  </a:lnTo>
                  <a:close/>
                </a:path>
              </a:pathLst>
            </a:custGeom>
            <a:solidFill>
              <a:srgbClr val="FFFFFF"/>
            </a:solidFill>
          </p:spPr>
        </p:sp>
      </p:grpSp>
      <p:grpSp>
        <p:nvGrpSpPr>
          <p:cNvPr id="5" name="Group 5"/>
          <p:cNvGrpSpPr/>
          <p:nvPr/>
        </p:nvGrpSpPr>
        <p:grpSpPr>
          <a:xfrm rot="-10800000">
            <a:off x="16633055" y="-23668"/>
            <a:ext cx="3735607" cy="10161431"/>
            <a:chOff x="0" y="0"/>
            <a:chExt cx="4980809" cy="13548575"/>
          </a:xfrm>
        </p:grpSpPr>
        <p:sp>
          <p:nvSpPr>
            <p:cNvPr id="6" name="Freeform 6"/>
            <p:cNvSpPr/>
            <p:nvPr/>
          </p:nvSpPr>
          <p:spPr>
            <a:xfrm>
              <a:off x="0" y="0"/>
              <a:ext cx="4980813" cy="13548613"/>
            </a:xfrm>
            <a:custGeom>
              <a:avLst/>
              <a:gdLst/>
              <a:ahLst/>
              <a:cxnLst/>
              <a:rect l="l" t="t" r="r" b="b"/>
              <a:pathLst>
                <a:path w="4980813" h="13548613">
                  <a:moveTo>
                    <a:pt x="4980813" y="13548613"/>
                  </a:moveTo>
                  <a:lnTo>
                    <a:pt x="0" y="13548613"/>
                  </a:lnTo>
                  <a:lnTo>
                    <a:pt x="0" y="0"/>
                  </a:lnTo>
                  <a:lnTo>
                    <a:pt x="4980813" y="13548613"/>
                  </a:lnTo>
                  <a:close/>
                </a:path>
              </a:pathLst>
            </a:custGeom>
            <a:solidFill>
              <a:srgbClr val="EA4B33"/>
            </a:solidFill>
          </p:spPr>
        </p:sp>
      </p:grpSp>
      <p:grpSp>
        <p:nvGrpSpPr>
          <p:cNvPr id="7" name="Group 7"/>
          <p:cNvGrpSpPr/>
          <p:nvPr/>
        </p:nvGrpSpPr>
        <p:grpSpPr>
          <a:xfrm rot="-5400000">
            <a:off x="13636205" y="5883228"/>
            <a:ext cx="3281581" cy="7381208"/>
            <a:chOff x="0" y="0"/>
            <a:chExt cx="4375441" cy="9841611"/>
          </a:xfrm>
        </p:grpSpPr>
        <p:sp>
          <p:nvSpPr>
            <p:cNvPr id="8" name="Freeform 8"/>
            <p:cNvSpPr/>
            <p:nvPr/>
          </p:nvSpPr>
          <p:spPr>
            <a:xfrm>
              <a:off x="0" y="0"/>
              <a:ext cx="4375476" cy="9841611"/>
            </a:xfrm>
            <a:custGeom>
              <a:avLst/>
              <a:gdLst/>
              <a:ahLst/>
              <a:cxnLst/>
              <a:rect l="l" t="t" r="r" b="b"/>
              <a:pathLst>
                <a:path w="4375476" h="9841611">
                  <a:moveTo>
                    <a:pt x="4375476" y="9841611"/>
                  </a:moveTo>
                  <a:lnTo>
                    <a:pt x="0" y="9841611"/>
                  </a:lnTo>
                  <a:lnTo>
                    <a:pt x="0" y="0"/>
                  </a:lnTo>
                  <a:lnTo>
                    <a:pt x="4375476" y="9841611"/>
                  </a:lnTo>
                  <a:close/>
                </a:path>
              </a:pathLst>
            </a:custGeom>
            <a:solidFill>
              <a:srgbClr val="052896"/>
            </a:solidFill>
          </p:spPr>
        </p:sp>
      </p:grpSp>
      <p:grpSp>
        <p:nvGrpSpPr>
          <p:cNvPr id="9" name="Group 9"/>
          <p:cNvGrpSpPr/>
          <p:nvPr/>
        </p:nvGrpSpPr>
        <p:grpSpPr>
          <a:xfrm>
            <a:off x="1223475" y="2715385"/>
            <a:ext cx="3342143" cy="2419119"/>
            <a:chOff x="0" y="0"/>
            <a:chExt cx="4147531" cy="3002076"/>
          </a:xfrm>
        </p:grpSpPr>
        <p:sp>
          <p:nvSpPr>
            <p:cNvPr id="10" name="Freeform 10"/>
            <p:cNvSpPr/>
            <p:nvPr/>
          </p:nvSpPr>
          <p:spPr>
            <a:xfrm>
              <a:off x="0" y="0"/>
              <a:ext cx="4147579" cy="3002124"/>
            </a:xfrm>
            <a:custGeom>
              <a:avLst/>
              <a:gdLst/>
              <a:ahLst/>
              <a:cxnLst/>
              <a:rect l="l" t="t" r="r" b="b"/>
              <a:pathLst>
                <a:path w="4147579" h="3002124">
                  <a:moveTo>
                    <a:pt x="3330994" y="0"/>
                  </a:moveTo>
                  <a:lnTo>
                    <a:pt x="816591" y="0"/>
                  </a:lnTo>
                  <a:lnTo>
                    <a:pt x="0" y="591067"/>
                  </a:lnTo>
                  <a:lnTo>
                    <a:pt x="0" y="2411048"/>
                  </a:lnTo>
                  <a:lnTo>
                    <a:pt x="816591" y="3002124"/>
                  </a:lnTo>
                  <a:lnTo>
                    <a:pt x="3330994" y="3002124"/>
                  </a:lnTo>
                  <a:lnTo>
                    <a:pt x="4147579" y="2411048"/>
                  </a:lnTo>
                  <a:lnTo>
                    <a:pt x="4147579" y="591067"/>
                  </a:lnTo>
                  <a:lnTo>
                    <a:pt x="3330994" y="0"/>
                  </a:lnTo>
                  <a:close/>
                </a:path>
              </a:pathLst>
            </a:custGeom>
            <a:solidFill>
              <a:srgbClr val="EA4B33"/>
            </a:solidFill>
          </p:spPr>
        </p:sp>
      </p:grpSp>
      <p:sp>
        <p:nvSpPr>
          <p:cNvPr id="11" name="TextBox 11"/>
          <p:cNvSpPr txBox="1"/>
          <p:nvPr/>
        </p:nvSpPr>
        <p:spPr>
          <a:xfrm>
            <a:off x="1696793" y="3357133"/>
            <a:ext cx="2395507" cy="1004454"/>
          </a:xfrm>
          <a:prstGeom prst="rect">
            <a:avLst/>
          </a:prstGeom>
        </p:spPr>
        <p:txBody>
          <a:bodyPr lIns="0" tIns="0" rIns="0" bIns="0" rtlCol="0" anchor="t">
            <a:spAutoFit/>
          </a:bodyPr>
          <a:lstStyle/>
          <a:p>
            <a:pPr algn="ctr">
              <a:lnSpc>
                <a:spcPts val="3955"/>
              </a:lnSpc>
            </a:pPr>
            <a:r>
              <a:rPr lang="en-US" sz="3699">
                <a:solidFill>
                  <a:srgbClr val="FFFFFF"/>
                </a:solidFill>
                <a:latin typeface="Tex Gyre Termes Bold"/>
              </a:rPr>
              <a:t>Marketing tổ chức</a:t>
            </a:r>
          </a:p>
        </p:txBody>
      </p:sp>
      <p:grpSp>
        <p:nvGrpSpPr>
          <p:cNvPr id="12" name="Group 12"/>
          <p:cNvGrpSpPr/>
          <p:nvPr/>
        </p:nvGrpSpPr>
        <p:grpSpPr>
          <a:xfrm>
            <a:off x="7210099" y="2715385"/>
            <a:ext cx="3238352" cy="2428115"/>
            <a:chOff x="0" y="0"/>
            <a:chExt cx="4018728" cy="3013240"/>
          </a:xfrm>
        </p:grpSpPr>
        <p:sp>
          <p:nvSpPr>
            <p:cNvPr id="13" name="Freeform 13"/>
            <p:cNvSpPr/>
            <p:nvPr/>
          </p:nvSpPr>
          <p:spPr>
            <a:xfrm>
              <a:off x="0" y="0"/>
              <a:ext cx="4018776" cy="3013288"/>
            </a:xfrm>
            <a:custGeom>
              <a:avLst/>
              <a:gdLst/>
              <a:ahLst/>
              <a:cxnLst/>
              <a:rect l="l" t="t" r="r" b="b"/>
              <a:pathLst>
                <a:path w="4018776" h="3013288">
                  <a:moveTo>
                    <a:pt x="3227549" y="0"/>
                  </a:moveTo>
                  <a:lnTo>
                    <a:pt x="791232" y="0"/>
                  </a:lnTo>
                  <a:lnTo>
                    <a:pt x="0" y="593265"/>
                  </a:lnTo>
                  <a:lnTo>
                    <a:pt x="0" y="2420014"/>
                  </a:lnTo>
                  <a:lnTo>
                    <a:pt x="791232" y="3013288"/>
                  </a:lnTo>
                  <a:lnTo>
                    <a:pt x="3227549" y="3013288"/>
                  </a:lnTo>
                  <a:lnTo>
                    <a:pt x="4018776" y="2420014"/>
                  </a:lnTo>
                  <a:lnTo>
                    <a:pt x="4018776" y="593265"/>
                  </a:lnTo>
                  <a:lnTo>
                    <a:pt x="3227549" y="0"/>
                  </a:lnTo>
                  <a:close/>
                </a:path>
              </a:pathLst>
            </a:custGeom>
            <a:solidFill>
              <a:srgbClr val="052896"/>
            </a:solidFill>
          </p:spPr>
        </p:sp>
      </p:grpSp>
      <p:sp>
        <p:nvSpPr>
          <p:cNvPr id="14" name="TextBox 14"/>
          <p:cNvSpPr txBox="1"/>
          <p:nvPr/>
        </p:nvSpPr>
        <p:spPr>
          <a:xfrm>
            <a:off x="7631521" y="3357133"/>
            <a:ext cx="2395507" cy="1004454"/>
          </a:xfrm>
          <a:prstGeom prst="rect">
            <a:avLst/>
          </a:prstGeom>
        </p:spPr>
        <p:txBody>
          <a:bodyPr lIns="0" tIns="0" rIns="0" bIns="0" rtlCol="0" anchor="t">
            <a:spAutoFit/>
          </a:bodyPr>
          <a:lstStyle/>
          <a:p>
            <a:pPr algn="ctr">
              <a:lnSpc>
                <a:spcPts val="3955"/>
              </a:lnSpc>
            </a:pPr>
            <a:r>
              <a:rPr lang="en-US" sz="3699">
                <a:solidFill>
                  <a:srgbClr val="FFFFFF"/>
                </a:solidFill>
                <a:latin typeface="Tex Gyre Termes Bold"/>
              </a:rPr>
              <a:t>Marketing con người</a:t>
            </a:r>
          </a:p>
        </p:txBody>
      </p:sp>
      <p:grpSp>
        <p:nvGrpSpPr>
          <p:cNvPr id="15" name="Group 15"/>
          <p:cNvGrpSpPr/>
          <p:nvPr/>
        </p:nvGrpSpPr>
        <p:grpSpPr>
          <a:xfrm>
            <a:off x="1223475" y="6808650"/>
            <a:ext cx="3342143" cy="2449650"/>
            <a:chOff x="0" y="0"/>
            <a:chExt cx="4147531" cy="3039965"/>
          </a:xfrm>
        </p:grpSpPr>
        <p:sp>
          <p:nvSpPr>
            <p:cNvPr id="16" name="Freeform 16"/>
            <p:cNvSpPr/>
            <p:nvPr/>
          </p:nvSpPr>
          <p:spPr>
            <a:xfrm>
              <a:off x="0" y="0"/>
              <a:ext cx="4147579" cy="3040013"/>
            </a:xfrm>
            <a:custGeom>
              <a:avLst/>
              <a:gdLst/>
              <a:ahLst/>
              <a:cxnLst/>
              <a:rect l="l" t="t" r="r" b="b"/>
              <a:pathLst>
                <a:path w="4147579" h="3040013">
                  <a:moveTo>
                    <a:pt x="3330994" y="0"/>
                  </a:moveTo>
                  <a:lnTo>
                    <a:pt x="816591" y="0"/>
                  </a:lnTo>
                  <a:lnTo>
                    <a:pt x="0" y="598527"/>
                  </a:lnTo>
                  <a:lnTo>
                    <a:pt x="0" y="2441478"/>
                  </a:lnTo>
                  <a:lnTo>
                    <a:pt x="816591" y="3040013"/>
                  </a:lnTo>
                  <a:lnTo>
                    <a:pt x="3330994" y="3040013"/>
                  </a:lnTo>
                  <a:lnTo>
                    <a:pt x="4147579" y="2441478"/>
                  </a:lnTo>
                  <a:lnTo>
                    <a:pt x="4147579" y="598527"/>
                  </a:lnTo>
                  <a:lnTo>
                    <a:pt x="3330994" y="0"/>
                  </a:lnTo>
                  <a:close/>
                </a:path>
              </a:pathLst>
            </a:custGeom>
            <a:solidFill>
              <a:srgbClr val="052896"/>
            </a:solidFill>
          </p:spPr>
        </p:sp>
      </p:grpSp>
      <p:sp>
        <p:nvSpPr>
          <p:cNvPr id="17" name="TextBox 17"/>
          <p:cNvSpPr txBox="1"/>
          <p:nvPr/>
        </p:nvSpPr>
        <p:spPr>
          <a:xfrm>
            <a:off x="1696793" y="7620396"/>
            <a:ext cx="2395507" cy="1004454"/>
          </a:xfrm>
          <a:prstGeom prst="rect">
            <a:avLst/>
          </a:prstGeom>
        </p:spPr>
        <p:txBody>
          <a:bodyPr lIns="0" tIns="0" rIns="0" bIns="0" rtlCol="0" anchor="t">
            <a:spAutoFit/>
          </a:bodyPr>
          <a:lstStyle/>
          <a:p>
            <a:pPr algn="ctr">
              <a:lnSpc>
                <a:spcPts val="3955"/>
              </a:lnSpc>
            </a:pPr>
            <a:r>
              <a:rPr lang="en-US" sz="3699">
                <a:solidFill>
                  <a:srgbClr val="FFFFFF"/>
                </a:solidFill>
                <a:latin typeface="Tex Gyre Termes Bold"/>
              </a:rPr>
              <a:t>Marketing địa điểm</a:t>
            </a:r>
          </a:p>
        </p:txBody>
      </p:sp>
      <p:grpSp>
        <p:nvGrpSpPr>
          <p:cNvPr id="18" name="Group 18"/>
          <p:cNvGrpSpPr/>
          <p:nvPr/>
        </p:nvGrpSpPr>
        <p:grpSpPr>
          <a:xfrm>
            <a:off x="7210099" y="6791249"/>
            <a:ext cx="3238352" cy="2467051"/>
            <a:chOff x="0" y="0"/>
            <a:chExt cx="4018728" cy="3061559"/>
          </a:xfrm>
        </p:grpSpPr>
        <p:sp>
          <p:nvSpPr>
            <p:cNvPr id="19" name="Freeform 19"/>
            <p:cNvSpPr/>
            <p:nvPr/>
          </p:nvSpPr>
          <p:spPr>
            <a:xfrm>
              <a:off x="0" y="0"/>
              <a:ext cx="4018776" cy="3061607"/>
            </a:xfrm>
            <a:custGeom>
              <a:avLst/>
              <a:gdLst/>
              <a:ahLst/>
              <a:cxnLst/>
              <a:rect l="l" t="t" r="r" b="b"/>
              <a:pathLst>
                <a:path w="4018776" h="3061607">
                  <a:moveTo>
                    <a:pt x="3227549" y="0"/>
                  </a:moveTo>
                  <a:lnTo>
                    <a:pt x="791232" y="0"/>
                  </a:lnTo>
                  <a:lnTo>
                    <a:pt x="0" y="602778"/>
                  </a:lnTo>
                  <a:lnTo>
                    <a:pt x="0" y="2458820"/>
                  </a:lnTo>
                  <a:lnTo>
                    <a:pt x="791232" y="3061607"/>
                  </a:lnTo>
                  <a:lnTo>
                    <a:pt x="3227549" y="3061607"/>
                  </a:lnTo>
                  <a:lnTo>
                    <a:pt x="4018776" y="2458820"/>
                  </a:lnTo>
                  <a:lnTo>
                    <a:pt x="4018776" y="602778"/>
                  </a:lnTo>
                  <a:lnTo>
                    <a:pt x="3227549" y="0"/>
                  </a:lnTo>
                  <a:close/>
                </a:path>
              </a:pathLst>
            </a:custGeom>
            <a:solidFill>
              <a:srgbClr val="EA4B33"/>
            </a:solidFill>
          </p:spPr>
        </p:sp>
      </p:grpSp>
      <p:sp>
        <p:nvSpPr>
          <p:cNvPr id="20" name="TextBox 20"/>
          <p:cNvSpPr txBox="1"/>
          <p:nvPr/>
        </p:nvSpPr>
        <p:spPr>
          <a:xfrm>
            <a:off x="7578783" y="7415132"/>
            <a:ext cx="2395507" cy="1073919"/>
          </a:xfrm>
          <a:prstGeom prst="rect">
            <a:avLst/>
          </a:prstGeom>
        </p:spPr>
        <p:txBody>
          <a:bodyPr lIns="0" tIns="0" rIns="0" bIns="0" rtlCol="0" anchor="t">
            <a:spAutoFit/>
          </a:bodyPr>
          <a:lstStyle/>
          <a:p>
            <a:pPr algn="ctr">
              <a:lnSpc>
                <a:spcPts val="4135"/>
              </a:lnSpc>
            </a:pPr>
            <a:r>
              <a:rPr lang="en-US" sz="3867">
                <a:solidFill>
                  <a:srgbClr val="FFFFFF"/>
                </a:solidFill>
                <a:latin typeface="Tex Gyre Termes Bold"/>
              </a:rPr>
              <a:t>Marketing xã hội</a:t>
            </a:r>
          </a:p>
        </p:txBody>
      </p:sp>
      <p:sp>
        <p:nvSpPr>
          <p:cNvPr id="21" name="TextBox 21"/>
          <p:cNvSpPr txBox="1"/>
          <p:nvPr/>
        </p:nvSpPr>
        <p:spPr>
          <a:xfrm>
            <a:off x="499156" y="574187"/>
            <a:ext cx="11232543" cy="1297467"/>
          </a:xfrm>
          <a:prstGeom prst="rect">
            <a:avLst/>
          </a:prstGeom>
        </p:spPr>
        <p:txBody>
          <a:bodyPr lIns="0" tIns="0" rIns="0" bIns="0" rtlCol="0" anchor="t">
            <a:spAutoFit/>
          </a:bodyPr>
          <a:lstStyle/>
          <a:p>
            <a:pPr algn="ctr">
              <a:lnSpc>
                <a:spcPts val="5053"/>
              </a:lnSpc>
            </a:pPr>
            <a:r>
              <a:rPr lang="en-US" sz="4599">
                <a:solidFill>
                  <a:srgbClr val="191919"/>
                </a:solidFill>
                <a:latin typeface="Tex Gyre Termes Bold"/>
              </a:rPr>
              <a:t>TỔ CHỨC CON NGƯỜI  VÀ ĐỊA ĐIỂM LÝ TƯỞNG</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TotalTime>
  <Words>1767</Words>
  <Application>Microsoft Office PowerPoint</Application>
  <PresentationFormat>Custom</PresentationFormat>
  <Paragraphs>261</Paragraphs>
  <Slides>35</Slides>
  <Notes>30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35</vt:i4>
      </vt:variant>
    </vt:vector>
  </HeadingPairs>
  <TitlesOfParts>
    <vt:vector size="43" baseType="lpstr">
      <vt:lpstr>Bungee Shade</vt:lpstr>
      <vt:lpstr>Tex Gyre Termes Bold</vt:lpstr>
      <vt:lpstr>Calibri</vt:lpstr>
      <vt:lpstr>Tex Gyre Termes Bold Italics</vt:lpstr>
      <vt:lpstr>Tex Gyre Termes</vt:lpstr>
      <vt:lpstr>Tex Gyre Termes Italics</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Bài thuyết trình Chương 8 - Môn Marketing -280223.pptx</dc:title>
  <cp:lastModifiedBy>Admin</cp:lastModifiedBy>
  <cp:revision>7</cp:revision>
  <dcterms:created xsi:type="dcterms:W3CDTF">2006-08-16T00:00:00Z</dcterms:created>
  <dcterms:modified xsi:type="dcterms:W3CDTF">2025-08-20T04:56:53Z</dcterms:modified>
  <dc:identifier>DAFcNhSv2oU</dc:identifier>
</cp:coreProperties>
</file>