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F4BF4C"/>
    <a:srgbClr val="90B614"/>
    <a:srgbClr val="71CAD6"/>
    <a:srgbClr val="33ABDE"/>
    <a:srgbClr val="E33F53"/>
    <a:srgbClr val="F48A2C"/>
    <a:srgbClr val="43AAF0"/>
    <a:srgbClr val="00B2B5"/>
    <a:srgbClr val="F27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8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1C70-FAB5-4528-A4E3-05C4D30BF2D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54ED-0833-45C1-A8DF-D502A159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1" y="340219"/>
            <a:ext cx="4544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FU Futura" panose="00000400000000000000" pitchFamily="2" charset="0"/>
              </a:rPr>
              <a:t>TỔNG KẾT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89002" y="894217"/>
            <a:ext cx="6179917" cy="5655150"/>
            <a:chOff x="3312427" y="1355252"/>
            <a:chExt cx="5342531" cy="4977308"/>
          </a:xfrm>
        </p:grpSpPr>
        <p:sp>
          <p:nvSpPr>
            <p:cNvPr id="3" name="Freeform 2"/>
            <p:cNvSpPr/>
            <p:nvPr/>
          </p:nvSpPr>
          <p:spPr>
            <a:xfrm>
              <a:off x="4987253" y="2960931"/>
              <a:ext cx="2040888" cy="1765451"/>
            </a:xfrm>
            <a:custGeom>
              <a:avLst/>
              <a:gdLst>
                <a:gd name="connsiteX0" fmla="*/ 0 w 2040888"/>
                <a:gd name="connsiteY0" fmla="*/ 882726 h 1765451"/>
                <a:gd name="connsiteX1" fmla="*/ 504389 w 2040888"/>
                <a:gd name="connsiteY1" fmla="*/ 0 h 1765451"/>
                <a:gd name="connsiteX2" fmla="*/ 1536499 w 2040888"/>
                <a:gd name="connsiteY2" fmla="*/ 0 h 1765451"/>
                <a:gd name="connsiteX3" fmla="*/ 2040888 w 2040888"/>
                <a:gd name="connsiteY3" fmla="*/ 882726 h 1765451"/>
                <a:gd name="connsiteX4" fmla="*/ 1536499 w 2040888"/>
                <a:gd name="connsiteY4" fmla="*/ 1765451 h 1765451"/>
                <a:gd name="connsiteX5" fmla="*/ 504389 w 2040888"/>
                <a:gd name="connsiteY5" fmla="*/ 1765451 h 1765451"/>
                <a:gd name="connsiteX6" fmla="*/ 0 w 2040888"/>
                <a:gd name="connsiteY6" fmla="*/ 882726 h 176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0888" h="1765451">
                  <a:moveTo>
                    <a:pt x="0" y="882726"/>
                  </a:moveTo>
                  <a:lnTo>
                    <a:pt x="504389" y="0"/>
                  </a:lnTo>
                  <a:lnTo>
                    <a:pt x="1536499" y="0"/>
                  </a:lnTo>
                  <a:lnTo>
                    <a:pt x="2040888" y="882726"/>
                  </a:lnTo>
                  <a:lnTo>
                    <a:pt x="1536499" y="1765451"/>
                  </a:lnTo>
                  <a:lnTo>
                    <a:pt x="504389" y="1765451"/>
                  </a:lnTo>
                  <a:lnTo>
                    <a:pt x="0" y="882726"/>
                  </a:lnTo>
                  <a:close/>
                </a:path>
              </a:pathLst>
            </a:custGeom>
            <a:solidFill>
              <a:srgbClr val="FFBF00"/>
            </a:solidFill>
            <a:ln>
              <a:solidFill>
                <a:srgbClr val="FFBF00"/>
              </a:solidFill>
            </a:ln>
            <a:effectLst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064" tIns="315420" rIns="361064" bIns="31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SFU Futura" panose="00000400000000000000" pitchFamily="2" charset="0"/>
                </a:rPr>
                <a:t>6 principles of marketing</a:t>
              </a:r>
            </a:p>
          </p:txBody>
        </p:sp>
        <p:sp>
          <p:nvSpPr>
            <p:cNvPr id="6" name="Hexagon 5"/>
            <p:cNvSpPr/>
            <p:nvPr/>
          </p:nvSpPr>
          <p:spPr>
            <a:xfrm>
              <a:off x="6265242" y="2116282"/>
              <a:ext cx="770021" cy="663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175249" y="1355252"/>
              <a:ext cx="1672493" cy="1446903"/>
            </a:xfrm>
            <a:custGeom>
              <a:avLst/>
              <a:gdLst>
                <a:gd name="connsiteX0" fmla="*/ 0 w 1672493"/>
                <a:gd name="connsiteY0" fmla="*/ 723452 h 1446903"/>
                <a:gd name="connsiteX1" fmla="*/ 413380 w 1672493"/>
                <a:gd name="connsiteY1" fmla="*/ 0 h 1446903"/>
                <a:gd name="connsiteX2" fmla="*/ 1259113 w 1672493"/>
                <a:gd name="connsiteY2" fmla="*/ 0 h 1446903"/>
                <a:gd name="connsiteX3" fmla="*/ 1672493 w 1672493"/>
                <a:gd name="connsiteY3" fmla="*/ 723452 h 1446903"/>
                <a:gd name="connsiteX4" fmla="*/ 1259113 w 1672493"/>
                <a:gd name="connsiteY4" fmla="*/ 1446903 h 1446903"/>
                <a:gd name="connsiteX5" fmla="*/ 413380 w 1672493"/>
                <a:gd name="connsiteY5" fmla="*/ 1446903 h 1446903"/>
                <a:gd name="connsiteX6" fmla="*/ 0 w 1672493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2493" h="1446903">
                  <a:moveTo>
                    <a:pt x="0" y="723452"/>
                  </a:moveTo>
                  <a:lnTo>
                    <a:pt x="413380" y="0"/>
                  </a:lnTo>
                  <a:lnTo>
                    <a:pt x="1259113" y="0"/>
                  </a:lnTo>
                  <a:lnTo>
                    <a:pt x="1672493" y="723452"/>
                  </a:lnTo>
                  <a:lnTo>
                    <a:pt x="1259113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E33F53"/>
            </a:solidFill>
            <a:ln>
              <a:solidFill>
                <a:srgbClr val="E33F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488" tIns="260103" rIns="297488" bIns="26010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1. Focus on customer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7191206" y="3302760"/>
              <a:ext cx="770021" cy="7985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54137" y="2245194"/>
              <a:ext cx="2000821" cy="1446903"/>
            </a:xfrm>
            <a:custGeom>
              <a:avLst/>
              <a:gdLst>
                <a:gd name="connsiteX0" fmla="*/ 0 w 2000821"/>
                <a:gd name="connsiteY0" fmla="*/ 723452 h 1446903"/>
                <a:gd name="connsiteX1" fmla="*/ 413380 w 2000821"/>
                <a:gd name="connsiteY1" fmla="*/ 0 h 1446903"/>
                <a:gd name="connsiteX2" fmla="*/ 1587441 w 2000821"/>
                <a:gd name="connsiteY2" fmla="*/ 0 h 1446903"/>
                <a:gd name="connsiteX3" fmla="*/ 2000821 w 2000821"/>
                <a:gd name="connsiteY3" fmla="*/ 723452 h 1446903"/>
                <a:gd name="connsiteX4" fmla="*/ 1587441 w 2000821"/>
                <a:gd name="connsiteY4" fmla="*/ 1446903 h 1446903"/>
                <a:gd name="connsiteX5" fmla="*/ 413380 w 2000821"/>
                <a:gd name="connsiteY5" fmla="*/ 1446903 h 1446903"/>
                <a:gd name="connsiteX6" fmla="*/ 0 w 2000821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821" h="1446903">
                  <a:moveTo>
                    <a:pt x="0" y="723452"/>
                  </a:moveTo>
                  <a:lnTo>
                    <a:pt x="413380" y="0"/>
                  </a:lnTo>
                  <a:lnTo>
                    <a:pt x="1587441" y="0"/>
                  </a:lnTo>
                  <a:lnTo>
                    <a:pt x="2000821" y="723452"/>
                  </a:lnTo>
                  <a:lnTo>
                    <a:pt x="1587441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F48A2C"/>
            </a:solidFill>
            <a:ln>
              <a:solidFill>
                <a:srgbClr val="F48A2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848" tIns="240541" rIns="324848" bIns="2405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2</a:t>
              </a:r>
              <a:r>
                <a:rPr lang="en-US" sz="1600" kern="1200">
                  <a:latin typeface="SFU Futura" panose="00000400000000000000" pitchFamily="2" charset="0"/>
                </a:rPr>
                <a:t>. Compete </a:t>
              </a:r>
              <a:r>
                <a:rPr lang="en-US" sz="1600" kern="1200" dirty="0">
                  <a:latin typeface="SFU Futura" panose="00000400000000000000" pitchFamily="2" charset="0"/>
                </a:rPr>
                <a:t>in markets having a competitive advantage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6539639" y="4756744"/>
              <a:ext cx="770021" cy="663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22767" y="3940141"/>
              <a:ext cx="1672493" cy="1446903"/>
            </a:xfrm>
            <a:custGeom>
              <a:avLst/>
              <a:gdLst>
                <a:gd name="connsiteX0" fmla="*/ 0 w 1672493"/>
                <a:gd name="connsiteY0" fmla="*/ 723452 h 1446903"/>
                <a:gd name="connsiteX1" fmla="*/ 413380 w 1672493"/>
                <a:gd name="connsiteY1" fmla="*/ 0 h 1446903"/>
                <a:gd name="connsiteX2" fmla="*/ 1259113 w 1672493"/>
                <a:gd name="connsiteY2" fmla="*/ 0 h 1446903"/>
                <a:gd name="connsiteX3" fmla="*/ 1672493 w 1672493"/>
                <a:gd name="connsiteY3" fmla="*/ 723452 h 1446903"/>
                <a:gd name="connsiteX4" fmla="*/ 1259113 w 1672493"/>
                <a:gd name="connsiteY4" fmla="*/ 1446903 h 1446903"/>
                <a:gd name="connsiteX5" fmla="*/ 413380 w 1672493"/>
                <a:gd name="connsiteY5" fmla="*/ 1446903 h 1446903"/>
                <a:gd name="connsiteX6" fmla="*/ 0 w 1672493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2493" h="1446903">
                  <a:moveTo>
                    <a:pt x="0" y="723452"/>
                  </a:moveTo>
                  <a:lnTo>
                    <a:pt x="413380" y="0"/>
                  </a:lnTo>
                  <a:lnTo>
                    <a:pt x="1259113" y="0"/>
                  </a:lnTo>
                  <a:lnTo>
                    <a:pt x="1672493" y="723452"/>
                  </a:lnTo>
                  <a:lnTo>
                    <a:pt x="1259113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F4BF4C"/>
            </a:solidFill>
            <a:ln>
              <a:solidFill>
                <a:srgbClr val="F4BF4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488" tIns="260103" rIns="297488" bIns="26010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3</a:t>
              </a:r>
              <a:r>
                <a:rPr lang="en-US" sz="1600" kern="1200">
                  <a:latin typeface="SFU Futura" panose="00000400000000000000" pitchFamily="2" charset="0"/>
                </a:rPr>
                <a:t>. Customers </a:t>
              </a:r>
              <a:r>
                <a:rPr lang="en-US" sz="1600" kern="1200" dirty="0">
                  <a:latin typeface="SFU Futura" panose="00000400000000000000" pitchFamily="2" charset="0"/>
                </a:rPr>
                <a:t>do not buy products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4967785" y="4874787"/>
              <a:ext cx="816553" cy="663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23468" y="4885657"/>
              <a:ext cx="1912530" cy="1446903"/>
            </a:xfrm>
            <a:custGeom>
              <a:avLst/>
              <a:gdLst>
                <a:gd name="connsiteX0" fmla="*/ 0 w 1912530"/>
                <a:gd name="connsiteY0" fmla="*/ 723452 h 1446903"/>
                <a:gd name="connsiteX1" fmla="*/ 413380 w 1912530"/>
                <a:gd name="connsiteY1" fmla="*/ 0 h 1446903"/>
                <a:gd name="connsiteX2" fmla="*/ 1499150 w 1912530"/>
                <a:gd name="connsiteY2" fmla="*/ 0 h 1446903"/>
                <a:gd name="connsiteX3" fmla="*/ 1912530 w 1912530"/>
                <a:gd name="connsiteY3" fmla="*/ 723452 h 1446903"/>
                <a:gd name="connsiteX4" fmla="*/ 1499150 w 1912530"/>
                <a:gd name="connsiteY4" fmla="*/ 1446903 h 1446903"/>
                <a:gd name="connsiteX5" fmla="*/ 413380 w 1912530"/>
                <a:gd name="connsiteY5" fmla="*/ 1446903 h 1446903"/>
                <a:gd name="connsiteX6" fmla="*/ 0 w 1912530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2530" h="1446903">
                  <a:moveTo>
                    <a:pt x="0" y="723452"/>
                  </a:moveTo>
                  <a:lnTo>
                    <a:pt x="413380" y="0"/>
                  </a:lnTo>
                  <a:lnTo>
                    <a:pt x="1499150" y="0"/>
                  </a:lnTo>
                  <a:lnTo>
                    <a:pt x="1912530" y="723452"/>
                  </a:lnTo>
                  <a:lnTo>
                    <a:pt x="1499150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90B614"/>
            </a:solidFill>
            <a:ln>
              <a:solidFill>
                <a:srgbClr val="90B61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491" tIns="245141" rIns="317491" bIns="245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4</a:t>
              </a:r>
              <a:r>
                <a:rPr lang="en-US" sz="1600" kern="1200">
                  <a:latin typeface="SFU Futura" panose="00000400000000000000" pitchFamily="2" charset="0"/>
                </a:rPr>
                <a:t>. Marketing </a:t>
              </a:r>
              <a:r>
                <a:rPr lang="en-US" sz="1600" kern="1200" dirty="0">
                  <a:latin typeface="SFU Futura" panose="00000400000000000000" pitchFamily="2" charset="0"/>
                </a:rPr>
                <a:t>is too important to leave to the marketing department</a:t>
              </a:r>
            </a:p>
          </p:txBody>
        </p:sp>
        <p:sp>
          <p:nvSpPr>
            <p:cNvPr id="14" name="Hexagon 13"/>
            <p:cNvSpPr/>
            <p:nvPr/>
          </p:nvSpPr>
          <p:spPr>
            <a:xfrm>
              <a:off x="3982146" y="3621291"/>
              <a:ext cx="770021" cy="663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26483" y="3954781"/>
              <a:ext cx="1896976" cy="1446903"/>
            </a:xfrm>
            <a:custGeom>
              <a:avLst/>
              <a:gdLst>
                <a:gd name="connsiteX0" fmla="*/ 0 w 1896976"/>
                <a:gd name="connsiteY0" fmla="*/ 723452 h 1446903"/>
                <a:gd name="connsiteX1" fmla="*/ 413380 w 1896976"/>
                <a:gd name="connsiteY1" fmla="*/ 0 h 1446903"/>
                <a:gd name="connsiteX2" fmla="*/ 1483596 w 1896976"/>
                <a:gd name="connsiteY2" fmla="*/ 0 h 1446903"/>
                <a:gd name="connsiteX3" fmla="*/ 1896976 w 1896976"/>
                <a:gd name="connsiteY3" fmla="*/ 723452 h 1446903"/>
                <a:gd name="connsiteX4" fmla="*/ 1483596 w 1896976"/>
                <a:gd name="connsiteY4" fmla="*/ 1446903 h 1446903"/>
                <a:gd name="connsiteX5" fmla="*/ 413380 w 1896976"/>
                <a:gd name="connsiteY5" fmla="*/ 1446903 h 1446903"/>
                <a:gd name="connsiteX6" fmla="*/ 0 w 1896976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976" h="1446903">
                  <a:moveTo>
                    <a:pt x="0" y="723452"/>
                  </a:moveTo>
                  <a:lnTo>
                    <a:pt x="413380" y="0"/>
                  </a:lnTo>
                  <a:lnTo>
                    <a:pt x="1483596" y="0"/>
                  </a:lnTo>
                  <a:lnTo>
                    <a:pt x="1896976" y="723452"/>
                  </a:lnTo>
                  <a:lnTo>
                    <a:pt x="1483596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71CAD6"/>
            </a:solidFill>
            <a:ln>
              <a:solidFill>
                <a:srgbClr val="71CAD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6195" tIns="245996" rIns="316195" bIns="24599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5</a:t>
              </a:r>
              <a:r>
                <a:rPr lang="en-US" sz="1600" kern="1200">
                  <a:latin typeface="SFU Futura" panose="00000400000000000000" pitchFamily="2" charset="0"/>
                </a:rPr>
                <a:t>. Markets </a:t>
              </a:r>
              <a:r>
                <a:rPr lang="en-US" sz="1600" kern="1200" dirty="0">
                  <a:latin typeface="SFU Futura" panose="00000400000000000000" pitchFamily="2" charset="0"/>
                </a:rPr>
                <a:t>are heterogeneous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12427" y="2243203"/>
              <a:ext cx="2043202" cy="1446903"/>
            </a:xfrm>
            <a:custGeom>
              <a:avLst/>
              <a:gdLst>
                <a:gd name="connsiteX0" fmla="*/ 0 w 2043202"/>
                <a:gd name="connsiteY0" fmla="*/ 723452 h 1446903"/>
                <a:gd name="connsiteX1" fmla="*/ 413380 w 2043202"/>
                <a:gd name="connsiteY1" fmla="*/ 0 h 1446903"/>
                <a:gd name="connsiteX2" fmla="*/ 1629822 w 2043202"/>
                <a:gd name="connsiteY2" fmla="*/ 0 h 1446903"/>
                <a:gd name="connsiteX3" fmla="*/ 2043202 w 2043202"/>
                <a:gd name="connsiteY3" fmla="*/ 723452 h 1446903"/>
                <a:gd name="connsiteX4" fmla="*/ 1629822 w 2043202"/>
                <a:gd name="connsiteY4" fmla="*/ 1446903 h 1446903"/>
                <a:gd name="connsiteX5" fmla="*/ 413380 w 2043202"/>
                <a:gd name="connsiteY5" fmla="*/ 1446903 h 1446903"/>
                <a:gd name="connsiteX6" fmla="*/ 0 w 2043202"/>
                <a:gd name="connsiteY6" fmla="*/ 723452 h 144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202" h="1446903">
                  <a:moveTo>
                    <a:pt x="0" y="723452"/>
                  </a:moveTo>
                  <a:lnTo>
                    <a:pt x="413380" y="0"/>
                  </a:lnTo>
                  <a:lnTo>
                    <a:pt x="1629822" y="0"/>
                  </a:lnTo>
                  <a:lnTo>
                    <a:pt x="2043202" y="723452"/>
                  </a:lnTo>
                  <a:lnTo>
                    <a:pt x="1629822" y="1446903"/>
                  </a:lnTo>
                  <a:lnTo>
                    <a:pt x="413380" y="1446903"/>
                  </a:lnTo>
                  <a:lnTo>
                    <a:pt x="0" y="723452"/>
                  </a:lnTo>
                  <a:close/>
                </a:path>
              </a:pathLst>
            </a:custGeom>
            <a:solidFill>
              <a:srgbClr val="33ABDE"/>
            </a:solidFill>
            <a:ln>
              <a:solidFill>
                <a:srgbClr val="33ABD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8380" tIns="238474" rIns="328380" bIns="23847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SFU Futura" panose="00000400000000000000" pitchFamily="2" charset="0"/>
                </a:rPr>
                <a:t>6</a:t>
              </a:r>
              <a:r>
                <a:rPr lang="en-US" sz="1600" kern="1200">
                  <a:latin typeface="SFU Futura" panose="00000400000000000000" pitchFamily="2" charset="0"/>
                </a:rPr>
                <a:t>. Markets </a:t>
              </a:r>
              <a:r>
                <a:rPr lang="en-US" sz="1600" kern="1200" dirty="0">
                  <a:latin typeface="SFU Futura" panose="00000400000000000000" pitchFamily="2" charset="0"/>
                </a:rPr>
                <a:t>and customers are constantly changing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07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1" y="326571"/>
            <a:ext cx="455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SFU Futura" panose="00000400000000000000" pitchFamily="2" charset="0"/>
              </a:rPr>
              <a:t>NỘI DUNG TIẾP THEO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230887" y="3106611"/>
            <a:ext cx="5204708" cy="2201681"/>
            <a:chOff x="4941110" y="4326265"/>
            <a:chExt cx="5204708" cy="2201681"/>
          </a:xfrm>
        </p:grpSpPr>
        <p:sp>
          <p:nvSpPr>
            <p:cNvPr id="10" name="Flowchart: Extract 9"/>
            <p:cNvSpPr/>
            <p:nvPr/>
          </p:nvSpPr>
          <p:spPr>
            <a:xfrm rot="7825597">
              <a:off x="9230978" y="5613107"/>
              <a:ext cx="916929" cy="912750"/>
            </a:xfrm>
            <a:prstGeom prst="flowChartExtra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B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941110" y="4326265"/>
              <a:ext cx="4844046" cy="1981146"/>
              <a:chOff x="4941110" y="4326265"/>
              <a:chExt cx="4844046" cy="198114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090614" y="4326265"/>
                <a:ext cx="4545039" cy="198114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4B4B4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294124" y="5424535"/>
                <a:ext cx="373054" cy="77118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941110" y="4832872"/>
                <a:ext cx="48440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latin typeface="SFU Futura" panose="00000400000000000000" pitchFamily="2" charset="0"/>
                  </a:rPr>
                  <a:t>Vai trò của </a:t>
                </a:r>
                <a:r>
                  <a:rPr lang="vi-VN" sz="2800">
                    <a:latin typeface="SFU Futura" panose="00000400000000000000" pitchFamily="2" charset="0"/>
                  </a:rPr>
                  <a:t>Marketing </a:t>
                </a:r>
                <a:br>
                  <a:rPr lang="vi-VN" sz="2800">
                    <a:latin typeface="SFU Futura" panose="00000400000000000000" pitchFamily="2" charset="0"/>
                  </a:rPr>
                </a:br>
                <a:r>
                  <a:rPr lang="vi-VN" sz="2800">
                    <a:latin typeface="SFU Futura" panose="00000400000000000000" pitchFamily="2" charset="0"/>
                  </a:rPr>
                  <a:t>trong </a:t>
                </a:r>
                <a:r>
                  <a:rPr lang="vi-VN" sz="2800" dirty="0">
                    <a:latin typeface="SFU Futura" panose="00000400000000000000" pitchFamily="2" charset="0"/>
                  </a:rPr>
                  <a:t>quản trị chiến lược</a:t>
                </a:r>
                <a:endParaRPr lang="en-US" sz="2800" dirty="0">
                  <a:latin typeface="SFU Futura" panose="00000400000000000000" pitchFamily="2" charset="0"/>
                </a:endParaRPr>
              </a:p>
            </p:txBody>
          </p:sp>
        </p:grpSp>
      </p:grpSp>
      <p:grpSp>
        <p:nvGrpSpPr>
          <p:cNvPr id="111" name="Group"/>
          <p:cNvGrpSpPr/>
          <p:nvPr/>
        </p:nvGrpSpPr>
        <p:grpSpPr>
          <a:xfrm>
            <a:off x="10272813" y="1287725"/>
            <a:ext cx="925392" cy="4856368"/>
            <a:chOff x="-18" y="-2"/>
            <a:chExt cx="925391" cy="4856367"/>
          </a:xfrm>
        </p:grpSpPr>
        <p:grpSp>
          <p:nvGrpSpPr>
            <p:cNvPr id="112" name="Group"/>
            <p:cNvGrpSpPr/>
            <p:nvPr/>
          </p:nvGrpSpPr>
          <p:grpSpPr>
            <a:xfrm>
              <a:off x="29804" y="421466"/>
              <a:ext cx="868857" cy="4434899"/>
              <a:chOff x="-1" y="0"/>
              <a:chExt cx="868856" cy="4434898"/>
            </a:xfrm>
          </p:grpSpPr>
          <p:grpSp>
            <p:nvGrpSpPr>
              <p:cNvPr id="140" name="Group"/>
              <p:cNvGrpSpPr/>
              <p:nvPr/>
            </p:nvGrpSpPr>
            <p:grpSpPr>
              <a:xfrm>
                <a:off x="4845" y="3260123"/>
                <a:ext cx="854900" cy="1174775"/>
                <a:chOff x="0" y="0"/>
                <a:chExt cx="854899" cy="1174774"/>
              </a:xfrm>
            </p:grpSpPr>
            <p:sp>
              <p:nvSpPr>
                <p:cNvPr id="150" name="Freeform 732"/>
                <p:cNvSpPr/>
                <p:nvPr/>
              </p:nvSpPr>
              <p:spPr>
                <a:xfrm>
                  <a:off x="130934" y="0"/>
                  <a:ext cx="291225" cy="8706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458"/>
                      </a:moveTo>
                      <a:lnTo>
                        <a:pt x="21337" y="0"/>
                      </a:lnTo>
                      <a:lnTo>
                        <a:pt x="5016" y="0"/>
                      </a:lnTo>
                      <a:lnTo>
                        <a:pt x="0" y="3236"/>
                      </a:lnTo>
                      <a:lnTo>
                        <a:pt x="14926" y="21600"/>
                      </a:lnTo>
                      <a:cubicBezTo>
                        <a:pt x="17133" y="21466"/>
                        <a:pt x="19369" y="21419"/>
                        <a:pt x="21600" y="21458"/>
                      </a:cubicBezTo>
                      <a:close/>
                    </a:path>
                  </a:pathLst>
                </a:custGeom>
                <a:solidFill>
                  <a:srgbClr val="FFE6C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51" name="Freeform 733"/>
                <p:cNvSpPr/>
                <p:nvPr/>
              </p:nvSpPr>
              <p:spPr>
                <a:xfrm>
                  <a:off x="418611" y="-1"/>
                  <a:ext cx="290952" cy="877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660" y="21600"/>
                      </a:moveTo>
                      <a:lnTo>
                        <a:pt x="21600" y="3375"/>
                      </a:lnTo>
                      <a:lnTo>
                        <a:pt x="16195" y="0"/>
                      </a:lnTo>
                      <a:lnTo>
                        <a:pt x="0" y="0"/>
                      </a:lnTo>
                      <a:lnTo>
                        <a:pt x="263" y="21288"/>
                      </a:lnTo>
                      <a:cubicBezTo>
                        <a:pt x="2417" y="21311"/>
                        <a:pt x="4559" y="21416"/>
                        <a:pt x="6660" y="21600"/>
                      </a:cubicBezTo>
                      <a:close/>
                    </a:path>
                  </a:pathLst>
                </a:custGeom>
                <a:solidFill>
                  <a:srgbClr val="FFDA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52" name="Freeform 734"/>
                <p:cNvSpPr/>
                <p:nvPr/>
              </p:nvSpPr>
              <p:spPr>
                <a:xfrm>
                  <a:off x="508322" y="137126"/>
                  <a:ext cx="346577" cy="767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5" y="21600"/>
                      </a:moveTo>
                      <a:lnTo>
                        <a:pt x="21600" y="7706"/>
                      </a:lnTo>
                      <a:lnTo>
                        <a:pt x="12542" y="0"/>
                      </a:lnTo>
                      <a:lnTo>
                        <a:pt x="0" y="20832"/>
                      </a:lnTo>
                      <a:cubicBezTo>
                        <a:pt x="1612" y="21021"/>
                        <a:pt x="3192" y="21277"/>
                        <a:pt x="4725" y="21600"/>
                      </a:cubicBezTo>
                      <a:close/>
                    </a:path>
                  </a:pathLst>
                </a:custGeom>
                <a:solidFill>
                  <a:srgbClr val="D6B38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53" name="Freeform 735"/>
                <p:cNvSpPr/>
                <p:nvPr/>
              </p:nvSpPr>
              <p:spPr>
                <a:xfrm>
                  <a:off x="-1" y="130459"/>
                  <a:ext cx="331085" cy="765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85" y="0"/>
                      </a:moveTo>
                      <a:cubicBezTo>
                        <a:pt x="6938" y="2640"/>
                        <a:pt x="2848" y="5280"/>
                        <a:pt x="0" y="7920"/>
                      </a:cubicBezTo>
                      <a:cubicBezTo>
                        <a:pt x="5782" y="12480"/>
                        <a:pt x="10642" y="17040"/>
                        <a:pt x="16423" y="21600"/>
                      </a:cubicBezTo>
                      <a:cubicBezTo>
                        <a:pt x="18103" y="21294"/>
                        <a:pt x="19836" y="21069"/>
                        <a:pt x="21600" y="20928"/>
                      </a:cubicBezTo>
                      <a:lnTo>
                        <a:pt x="9785" y="0"/>
                      </a:lnTo>
                      <a:close/>
                    </a:path>
                  </a:pathLst>
                </a:custGeom>
                <a:solidFill>
                  <a:srgbClr val="FFF2E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54" name="Freeform 737"/>
                <p:cNvSpPr/>
                <p:nvPr/>
              </p:nvSpPr>
              <p:spPr>
                <a:xfrm>
                  <a:off x="252822" y="845506"/>
                  <a:ext cx="331308" cy="329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84" extrusionOk="0">
                      <a:moveTo>
                        <a:pt x="0" y="3233"/>
                      </a:moveTo>
                      <a:lnTo>
                        <a:pt x="9458" y="20285"/>
                      </a:lnTo>
                      <a:cubicBezTo>
                        <a:pt x="9796" y="20860"/>
                        <a:pt x="10365" y="21198"/>
                        <a:pt x="10969" y="21183"/>
                      </a:cubicBezTo>
                      <a:cubicBezTo>
                        <a:pt x="11566" y="21191"/>
                        <a:pt x="12128" y="20853"/>
                        <a:pt x="12462" y="20285"/>
                      </a:cubicBezTo>
                      <a:lnTo>
                        <a:pt x="21600" y="3825"/>
                      </a:lnTo>
                      <a:cubicBezTo>
                        <a:pt x="19822" y="3049"/>
                        <a:pt x="18809" y="497"/>
                        <a:pt x="17209" y="88"/>
                      </a:cubicBezTo>
                      <a:cubicBezTo>
                        <a:pt x="15253" y="-402"/>
                        <a:pt x="12818" y="1313"/>
                        <a:pt x="11040" y="1252"/>
                      </a:cubicBezTo>
                      <a:cubicBezTo>
                        <a:pt x="8907" y="1252"/>
                        <a:pt x="6560" y="-239"/>
                        <a:pt x="4782" y="88"/>
                      </a:cubicBezTo>
                      <a:cubicBezTo>
                        <a:pt x="3004" y="415"/>
                        <a:pt x="1422" y="2641"/>
                        <a:pt x="0" y="3233"/>
                      </a:cubicBezTo>
                      <a:close/>
                    </a:path>
                  </a:pathLst>
                </a:custGeom>
                <a:solidFill>
                  <a:srgbClr val="63636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grpSp>
              <p:nvGrpSpPr>
                <p:cNvPr id="155" name="Group"/>
                <p:cNvGrpSpPr/>
                <p:nvPr/>
              </p:nvGrpSpPr>
              <p:grpSpPr>
                <a:xfrm>
                  <a:off x="286772" y="891887"/>
                  <a:ext cx="260082" cy="267550"/>
                  <a:chOff x="0" y="0"/>
                  <a:chExt cx="260081" cy="267548"/>
                </a:xfrm>
              </p:grpSpPr>
              <p:sp>
                <p:nvSpPr>
                  <p:cNvPr id="156" name="Freeform 77"/>
                  <p:cNvSpPr/>
                  <p:nvPr/>
                </p:nvSpPr>
                <p:spPr>
                  <a:xfrm rot="10800000">
                    <a:off x="145536" y="8771"/>
                    <a:ext cx="114546" cy="258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84" extrusionOk="0">
                        <a:moveTo>
                          <a:pt x="0" y="19401"/>
                        </a:moveTo>
                        <a:lnTo>
                          <a:pt x="21600" y="0"/>
                        </a:lnTo>
                        <a:lnTo>
                          <a:pt x="13652" y="19935"/>
                        </a:lnTo>
                        <a:cubicBezTo>
                          <a:pt x="11956" y="21047"/>
                          <a:pt x="8570" y="21600"/>
                          <a:pt x="5335" y="21305"/>
                        </a:cubicBezTo>
                        <a:cubicBezTo>
                          <a:pt x="2799" y="21073"/>
                          <a:pt x="763" y="20341"/>
                          <a:pt x="0" y="1940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157" name="Freeform 78"/>
                  <p:cNvSpPr/>
                  <p:nvPr/>
                </p:nvSpPr>
                <p:spPr>
                  <a:xfrm rot="10800000">
                    <a:off x="-1" y="-1"/>
                    <a:ext cx="120498" cy="2675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74" extrusionOk="0">
                        <a:moveTo>
                          <a:pt x="21600" y="19790"/>
                        </a:moveTo>
                        <a:lnTo>
                          <a:pt x="0" y="0"/>
                        </a:lnTo>
                        <a:lnTo>
                          <a:pt x="8889" y="20997"/>
                        </a:lnTo>
                        <a:cubicBezTo>
                          <a:pt x="10995" y="21485"/>
                          <a:pt x="13606" y="21600"/>
                          <a:pt x="16005" y="21334"/>
                        </a:cubicBezTo>
                        <a:cubicBezTo>
                          <a:pt x="18284" y="21082"/>
                          <a:pt x="20208" y="20521"/>
                          <a:pt x="21600" y="1979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41" name="Shape"/>
              <p:cNvSpPr/>
              <p:nvPr/>
            </p:nvSpPr>
            <p:spPr>
              <a:xfrm>
                <a:off x="217351" y="2752823"/>
                <a:ext cx="216798" cy="97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9" y="20110"/>
                      <a:pt x="1317" y="20578"/>
                      <a:pt x="3276" y="20872"/>
                    </a:cubicBezTo>
                    <a:lnTo>
                      <a:pt x="7496" y="21424"/>
                    </a:lnTo>
                    <a:cubicBezTo>
                      <a:pt x="8527" y="21545"/>
                      <a:pt x="9636" y="21600"/>
                      <a:pt x="10772" y="21600"/>
                    </a:cubicBezTo>
                    <a:cubicBezTo>
                      <a:pt x="11909" y="21600"/>
                      <a:pt x="13073" y="21545"/>
                      <a:pt x="14104" y="21424"/>
                    </a:cubicBezTo>
                    <a:lnTo>
                      <a:pt x="18324" y="20872"/>
                    </a:lnTo>
                    <a:cubicBezTo>
                      <a:pt x="20285" y="20579"/>
                      <a:pt x="21464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FFC203"/>
                  </a:gs>
                  <a:gs pos="34125">
                    <a:srgbClr val="FFC203"/>
                  </a:gs>
                  <a:gs pos="48736">
                    <a:srgbClr val="FFC203"/>
                  </a:gs>
                  <a:gs pos="100000">
                    <a:srgbClr val="FFC203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Shape"/>
              <p:cNvSpPr/>
              <p:nvPr/>
            </p:nvSpPr>
            <p:spPr>
              <a:xfrm>
                <a:off x="651499" y="2752823"/>
                <a:ext cx="217355" cy="97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6" y="20110"/>
                      <a:pt x="1371" y="20578"/>
                      <a:pt x="3323" y="20872"/>
                    </a:cubicBezTo>
                    <a:lnTo>
                      <a:pt x="7477" y="21424"/>
                    </a:lnTo>
                    <a:cubicBezTo>
                      <a:pt x="8505" y="21545"/>
                      <a:pt x="9653" y="21600"/>
                      <a:pt x="10800" y="21600"/>
                    </a:cubicBezTo>
                    <a:cubicBezTo>
                      <a:pt x="11947" y="21600"/>
                      <a:pt x="13095" y="21545"/>
                      <a:pt x="14123" y="21424"/>
                    </a:cubicBezTo>
                    <a:lnTo>
                      <a:pt x="18277" y="20872"/>
                    </a:lnTo>
                    <a:cubicBezTo>
                      <a:pt x="20226" y="20578"/>
                      <a:pt x="21461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CB4F44"/>
                  </a:gs>
                  <a:gs pos="34125">
                    <a:srgbClr val="CB4F44"/>
                  </a:gs>
                  <a:gs pos="48736">
                    <a:srgbClr val="CB4F44"/>
                  </a:gs>
                  <a:gs pos="100000">
                    <a:srgbClr val="CB4F4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3" name="Shape"/>
              <p:cNvSpPr/>
              <p:nvPr/>
            </p:nvSpPr>
            <p:spPr>
              <a:xfrm>
                <a:off x="-2" y="2752823"/>
                <a:ext cx="217356" cy="97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9" y="20110"/>
                      <a:pt x="1314" y="20578"/>
                      <a:pt x="3268" y="20872"/>
                    </a:cubicBezTo>
                    <a:lnTo>
                      <a:pt x="7477" y="21424"/>
                    </a:lnTo>
                    <a:cubicBezTo>
                      <a:pt x="8505" y="21545"/>
                      <a:pt x="9611" y="21600"/>
                      <a:pt x="10745" y="21600"/>
                    </a:cubicBezTo>
                    <a:cubicBezTo>
                      <a:pt x="11878" y="21600"/>
                      <a:pt x="13039" y="21545"/>
                      <a:pt x="14068" y="21424"/>
                    </a:cubicBezTo>
                    <a:lnTo>
                      <a:pt x="18277" y="20872"/>
                    </a:lnTo>
                    <a:cubicBezTo>
                      <a:pt x="20229" y="20578"/>
                      <a:pt x="21464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4" name="Shape"/>
              <p:cNvSpPr/>
              <p:nvPr/>
            </p:nvSpPr>
            <p:spPr>
              <a:xfrm>
                <a:off x="434146" y="2752823"/>
                <a:ext cx="217356" cy="97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6" y="20110"/>
                      <a:pt x="1371" y="20578"/>
                      <a:pt x="3323" y="20872"/>
                    </a:cubicBezTo>
                    <a:lnTo>
                      <a:pt x="7532" y="21424"/>
                    </a:lnTo>
                    <a:cubicBezTo>
                      <a:pt x="8561" y="21545"/>
                      <a:pt x="9667" y="21600"/>
                      <a:pt x="10800" y="21600"/>
                    </a:cubicBezTo>
                    <a:cubicBezTo>
                      <a:pt x="11933" y="21600"/>
                      <a:pt x="13095" y="21545"/>
                      <a:pt x="14123" y="21424"/>
                    </a:cubicBezTo>
                    <a:lnTo>
                      <a:pt x="18332" y="20872"/>
                    </a:lnTo>
                    <a:cubicBezTo>
                      <a:pt x="20286" y="20578"/>
                      <a:pt x="21462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DF8544"/>
                  </a:gs>
                  <a:gs pos="34125">
                    <a:srgbClr val="DF8544"/>
                  </a:gs>
                  <a:gs pos="48736">
                    <a:srgbClr val="DF8544"/>
                  </a:gs>
                  <a:gs pos="100000">
                    <a:srgbClr val="DF854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45" name="Group"/>
              <p:cNvGrpSpPr/>
              <p:nvPr/>
            </p:nvGrpSpPr>
            <p:grpSpPr>
              <a:xfrm>
                <a:off x="-1" y="-1"/>
                <a:ext cx="868857" cy="2913735"/>
                <a:chOff x="-1" y="0"/>
                <a:chExt cx="868856" cy="2913733"/>
              </a:xfrm>
            </p:grpSpPr>
            <p:sp>
              <p:nvSpPr>
                <p:cNvPr id="146" name="Rectangle"/>
                <p:cNvSpPr/>
                <p:nvPr/>
              </p:nvSpPr>
              <p:spPr>
                <a:xfrm>
                  <a:off x="-2" y="-1"/>
                  <a:ext cx="217356" cy="2913735"/>
                </a:xfrm>
                <a:prstGeom prst="rect">
                  <a:avLst/>
                </a:prstGeom>
                <a:solidFill>
                  <a:srgbClr val="FFDD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7" name="Rectangle"/>
                <p:cNvSpPr/>
                <p:nvPr/>
              </p:nvSpPr>
              <p:spPr>
                <a:xfrm>
                  <a:off x="217352" y="-1"/>
                  <a:ext cx="216798" cy="2913735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FFC203"/>
                    </a:gs>
                    <a:gs pos="34125">
                      <a:srgbClr val="FFC203"/>
                    </a:gs>
                    <a:gs pos="48736">
                      <a:srgbClr val="FFC203"/>
                    </a:gs>
                    <a:gs pos="100000">
                      <a:srgbClr val="FFC20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8" name="Rectangle"/>
                <p:cNvSpPr/>
                <p:nvPr/>
              </p:nvSpPr>
              <p:spPr>
                <a:xfrm>
                  <a:off x="434148" y="-1"/>
                  <a:ext cx="217355" cy="2913735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DF8544"/>
                    </a:gs>
                    <a:gs pos="34125">
                      <a:srgbClr val="DF8544"/>
                    </a:gs>
                    <a:gs pos="48736">
                      <a:srgbClr val="DF8544"/>
                    </a:gs>
                    <a:gs pos="100000">
                      <a:srgbClr val="DF8544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Rectangle"/>
                <p:cNvSpPr/>
                <p:nvPr/>
              </p:nvSpPr>
              <p:spPr>
                <a:xfrm>
                  <a:off x="651501" y="-1"/>
                  <a:ext cx="217355" cy="2913735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CB4F44"/>
                    </a:gs>
                    <a:gs pos="34125">
                      <a:srgbClr val="CB4F44"/>
                    </a:gs>
                    <a:gs pos="48736">
                      <a:srgbClr val="CB4F44"/>
                    </a:gs>
                    <a:gs pos="100000">
                      <a:srgbClr val="CB4F44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13" name="Google Shape;30;p1"/>
            <p:cNvGrpSpPr/>
            <p:nvPr/>
          </p:nvGrpSpPr>
          <p:grpSpPr>
            <a:xfrm>
              <a:off x="-19" y="-3"/>
              <a:ext cx="925392" cy="990576"/>
              <a:chOff x="-17" y="-1"/>
              <a:chExt cx="925391" cy="990574"/>
            </a:xfrm>
          </p:grpSpPr>
          <p:grpSp>
            <p:nvGrpSpPr>
              <p:cNvPr id="114" name="Google Shape;31;p1"/>
              <p:cNvGrpSpPr/>
              <p:nvPr/>
            </p:nvGrpSpPr>
            <p:grpSpPr>
              <a:xfrm>
                <a:off x="-18" y="-2"/>
                <a:ext cx="925392" cy="990576"/>
                <a:chOff x="-16" y="0"/>
                <a:chExt cx="925391" cy="990574"/>
              </a:xfrm>
            </p:grpSpPr>
            <p:sp>
              <p:nvSpPr>
                <p:cNvPr id="116" name="Google Shape;32;p1"/>
                <p:cNvSpPr/>
                <p:nvPr/>
              </p:nvSpPr>
              <p:spPr>
                <a:xfrm rot="16200000">
                  <a:off x="144907" y="-99178"/>
                  <a:ext cx="647300" cy="8456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8084" y="21600"/>
                      </a:lnTo>
                      <a:cubicBezTo>
                        <a:pt x="20021" y="21600"/>
                        <a:pt x="21600" y="20098"/>
                        <a:pt x="21600" y="18244"/>
                      </a:cubicBezTo>
                      <a:lnTo>
                        <a:pt x="21600" y="3356"/>
                      </a:lnTo>
                      <a:cubicBezTo>
                        <a:pt x="21600" y="1502"/>
                        <a:pt x="20021" y="0"/>
                        <a:pt x="1808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venir"/>
                      <a:ea typeface="Avenir"/>
                      <a:cs typeface="Avenir"/>
                      <a:sym typeface="Avenir Roman"/>
                    </a:defRPr>
                  </a:pPr>
                  <a:endParaRPr/>
                </a:p>
              </p:txBody>
            </p:sp>
            <p:sp>
              <p:nvSpPr>
                <p:cNvPr id="117" name="Google Shape;33;p1"/>
                <p:cNvSpPr/>
                <p:nvPr/>
              </p:nvSpPr>
              <p:spPr>
                <a:xfrm rot="16200000">
                  <a:off x="142880" y="232230"/>
                  <a:ext cx="647051" cy="8696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2" h="21600" extrusionOk="0">
                      <a:moveTo>
                        <a:pt x="4" y="21133"/>
                      </a:moveTo>
                      <a:lnTo>
                        <a:pt x="4" y="426"/>
                      </a:lnTo>
                      <a:cubicBezTo>
                        <a:pt x="-7" y="198"/>
                        <a:pt x="232" y="8"/>
                        <a:pt x="538" y="0"/>
                      </a:cubicBezTo>
                      <a:cubicBezTo>
                        <a:pt x="538" y="0"/>
                        <a:pt x="538" y="0"/>
                        <a:pt x="539" y="0"/>
                      </a:cubicBezTo>
                      <a:lnTo>
                        <a:pt x="4227" y="0"/>
                      </a:lnTo>
                      <a:lnTo>
                        <a:pt x="4227" y="185"/>
                      </a:lnTo>
                      <a:lnTo>
                        <a:pt x="6274" y="185"/>
                      </a:lnTo>
                      <a:lnTo>
                        <a:pt x="6274" y="0"/>
                      </a:lnTo>
                      <a:lnTo>
                        <a:pt x="15283" y="0"/>
                      </a:lnTo>
                      <a:lnTo>
                        <a:pt x="15283" y="185"/>
                      </a:lnTo>
                      <a:lnTo>
                        <a:pt x="17358" y="185"/>
                      </a:lnTo>
                      <a:lnTo>
                        <a:pt x="17358" y="0"/>
                      </a:lnTo>
                      <a:lnTo>
                        <a:pt x="21047" y="0"/>
                      </a:lnTo>
                      <a:cubicBezTo>
                        <a:pt x="21352" y="7"/>
                        <a:pt x="21592" y="198"/>
                        <a:pt x="21582" y="425"/>
                      </a:cubicBezTo>
                      <a:cubicBezTo>
                        <a:pt x="21582" y="425"/>
                        <a:pt x="21582" y="425"/>
                        <a:pt x="21582" y="426"/>
                      </a:cubicBezTo>
                      <a:lnTo>
                        <a:pt x="21582" y="21133"/>
                      </a:lnTo>
                      <a:cubicBezTo>
                        <a:pt x="21592" y="21362"/>
                        <a:pt x="21354" y="21555"/>
                        <a:pt x="21047" y="21566"/>
                      </a:cubicBezTo>
                      <a:lnTo>
                        <a:pt x="17358" y="21566"/>
                      </a:lnTo>
                      <a:lnTo>
                        <a:pt x="17358" y="21408"/>
                      </a:lnTo>
                      <a:lnTo>
                        <a:pt x="15283" y="21408"/>
                      </a:lnTo>
                      <a:lnTo>
                        <a:pt x="15283" y="21600"/>
                      </a:lnTo>
                      <a:lnTo>
                        <a:pt x="6274" y="21600"/>
                      </a:lnTo>
                      <a:lnTo>
                        <a:pt x="6274" y="21408"/>
                      </a:lnTo>
                      <a:lnTo>
                        <a:pt x="4236" y="21408"/>
                      </a:lnTo>
                      <a:lnTo>
                        <a:pt x="4236" y="21600"/>
                      </a:lnTo>
                      <a:lnTo>
                        <a:pt x="548" y="21600"/>
                      </a:lnTo>
                      <a:cubicBezTo>
                        <a:pt x="237" y="21594"/>
                        <a:pt x="-8" y="21402"/>
                        <a:pt x="0" y="21171"/>
                      </a:cubicBezTo>
                      <a:cubicBezTo>
                        <a:pt x="1" y="21158"/>
                        <a:pt x="2" y="21146"/>
                        <a:pt x="4" y="21133"/>
                      </a:cubicBezTo>
                      <a:close/>
                    </a:path>
                  </a:pathLst>
                </a:custGeom>
                <a:solidFill>
                  <a:srgbClr val="BCBE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venir"/>
                      <a:ea typeface="Avenir"/>
                      <a:cs typeface="Avenir"/>
                      <a:sym typeface="Avenir Roman"/>
                    </a:defRPr>
                  </a:pPr>
                  <a:endParaRPr/>
                </a:p>
              </p:txBody>
            </p:sp>
            <p:grpSp>
              <p:nvGrpSpPr>
                <p:cNvPr id="118" name="Google Shape;34;p1"/>
                <p:cNvGrpSpPr/>
                <p:nvPr/>
              </p:nvGrpSpPr>
              <p:grpSpPr>
                <a:xfrm>
                  <a:off x="-17" y="366971"/>
                  <a:ext cx="925392" cy="570477"/>
                  <a:chOff x="-15" y="0"/>
                  <a:chExt cx="925391" cy="570476"/>
                </a:xfrm>
              </p:grpSpPr>
              <p:sp>
                <p:nvSpPr>
                  <p:cNvPr id="134" name="Google Shape;35;p1"/>
                  <p:cNvSpPr/>
                  <p:nvPr/>
                </p:nvSpPr>
                <p:spPr>
                  <a:xfrm rot="16200000">
                    <a:off x="439247" y="-326222"/>
                    <a:ext cx="51979" cy="92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537" extrusionOk="0">
                        <a:moveTo>
                          <a:pt x="55" y="20866"/>
                        </a:moveTo>
                        <a:lnTo>
                          <a:pt x="55" y="670"/>
                        </a:lnTo>
                        <a:cubicBezTo>
                          <a:pt x="-529" y="336"/>
                          <a:pt x="3570" y="37"/>
                          <a:pt x="9213" y="3"/>
                        </a:cubicBezTo>
                        <a:cubicBezTo>
                          <a:pt x="14855" y="-32"/>
                          <a:pt x="19903" y="211"/>
                          <a:pt x="20486" y="545"/>
                        </a:cubicBezTo>
                        <a:cubicBezTo>
                          <a:pt x="20560" y="586"/>
                          <a:pt x="20560" y="628"/>
                          <a:pt x="20486" y="670"/>
                        </a:cubicBezTo>
                        <a:lnTo>
                          <a:pt x="20486" y="20866"/>
                        </a:lnTo>
                        <a:cubicBezTo>
                          <a:pt x="21071" y="21200"/>
                          <a:pt x="16970" y="21499"/>
                          <a:pt x="11329" y="21533"/>
                        </a:cubicBezTo>
                        <a:cubicBezTo>
                          <a:pt x="5687" y="21568"/>
                          <a:pt x="639" y="21325"/>
                          <a:pt x="55" y="20991"/>
                        </a:cubicBezTo>
                        <a:cubicBezTo>
                          <a:pt x="-18" y="20950"/>
                          <a:pt x="-18" y="20908"/>
                          <a:pt x="55" y="20866"/>
                        </a:cubicBezTo>
                        <a:close/>
                      </a:path>
                    </a:pathLst>
                  </a:custGeom>
                  <a:solidFill>
                    <a:srgbClr val="6D6E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135" name="Google Shape;36;p1"/>
                  <p:cNvSpPr/>
                  <p:nvPr/>
                </p:nvSpPr>
                <p:spPr>
                  <a:xfrm rot="16200000">
                    <a:off x="450344" y="-395497"/>
                    <a:ext cx="36921" cy="827914"/>
                  </a:xfrm>
                  <a:prstGeom prst="rect">
                    <a:avLst/>
                  </a:prstGeom>
                  <a:solidFill>
                    <a:srgbClr val="000000">
                      <a:alpha val="6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136" name="Google Shape;37;p1"/>
                  <p:cNvSpPr/>
                  <p:nvPr/>
                </p:nvSpPr>
                <p:spPr>
                  <a:xfrm rot="16200000">
                    <a:off x="447256" y="117886"/>
                    <a:ext cx="36921" cy="868260"/>
                  </a:xfrm>
                  <a:prstGeom prst="rect">
                    <a:avLst/>
                  </a:prstGeom>
                  <a:solidFill>
                    <a:srgbClr val="000000">
                      <a:alpha val="4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137" name="Google Shape;38;p1"/>
                  <p:cNvSpPr/>
                  <p:nvPr/>
                </p:nvSpPr>
                <p:spPr>
                  <a:xfrm rot="16200000">
                    <a:off x="434134" y="6132"/>
                    <a:ext cx="51980" cy="92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537" extrusionOk="0">
                        <a:moveTo>
                          <a:pt x="55" y="20866"/>
                        </a:moveTo>
                        <a:lnTo>
                          <a:pt x="55" y="670"/>
                        </a:lnTo>
                        <a:cubicBezTo>
                          <a:pt x="-529" y="336"/>
                          <a:pt x="3570" y="37"/>
                          <a:pt x="9213" y="3"/>
                        </a:cubicBezTo>
                        <a:cubicBezTo>
                          <a:pt x="14855" y="-32"/>
                          <a:pt x="19903" y="211"/>
                          <a:pt x="20486" y="545"/>
                        </a:cubicBezTo>
                        <a:cubicBezTo>
                          <a:pt x="20560" y="586"/>
                          <a:pt x="20560" y="628"/>
                          <a:pt x="20486" y="670"/>
                        </a:cubicBezTo>
                        <a:lnTo>
                          <a:pt x="20486" y="20866"/>
                        </a:lnTo>
                        <a:cubicBezTo>
                          <a:pt x="21071" y="21200"/>
                          <a:pt x="16970" y="21499"/>
                          <a:pt x="11328" y="21533"/>
                        </a:cubicBezTo>
                        <a:cubicBezTo>
                          <a:pt x="5687" y="21568"/>
                          <a:pt x="639" y="21325"/>
                          <a:pt x="55" y="20991"/>
                        </a:cubicBezTo>
                        <a:cubicBezTo>
                          <a:pt x="-18" y="20950"/>
                          <a:pt x="-18" y="20908"/>
                          <a:pt x="55" y="208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606867"/>
                      </a:gs>
                      <a:gs pos="24000">
                        <a:srgbClr val="606867"/>
                      </a:gs>
                      <a:gs pos="79000">
                        <a:srgbClr val="222625"/>
                      </a:gs>
                      <a:gs pos="100000">
                        <a:srgbClr val="222625"/>
                      </a:gs>
                    </a:gsLst>
                    <a:lin ang="3514153" scaled="0"/>
                  </a:gradFill>
                  <a:ln w="9525" cap="flat">
                    <a:solidFill>
                      <a:srgbClr val="707473"/>
                    </a:solidFill>
                    <a:prstDash val="solid"/>
                    <a:miter lim="800000"/>
                  </a:ln>
                  <a:effectLst>
                    <a:outerShdw blurRad="241300" dist="101600" dir="27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138" name="Google Shape;39;p1"/>
                  <p:cNvSpPr/>
                  <p:nvPr/>
                </p:nvSpPr>
                <p:spPr>
                  <a:xfrm rot="16200000">
                    <a:off x="375365" y="-110643"/>
                    <a:ext cx="36923" cy="4891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8" h="21600" extrusionOk="0">
                        <a:moveTo>
                          <a:pt x="2" y="20978"/>
                        </a:moveTo>
                        <a:lnTo>
                          <a:pt x="2" y="622"/>
                        </a:lnTo>
                        <a:cubicBezTo>
                          <a:pt x="-117" y="286"/>
                          <a:pt x="4569" y="7"/>
                          <a:pt x="10468" y="0"/>
                        </a:cubicBezTo>
                        <a:cubicBezTo>
                          <a:pt x="10540" y="0"/>
                          <a:pt x="10612" y="0"/>
                          <a:pt x="10684" y="0"/>
                        </a:cubicBezTo>
                        <a:cubicBezTo>
                          <a:pt x="16583" y="0"/>
                          <a:pt x="21366" y="273"/>
                          <a:pt x="21368" y="610"/>
                        </a:cubicBezTo>
                        <a:cubicBezTo>
                          <a:pt x="21368" y="614"/>
                          <a:pt x="21366" y="618"/>
                          <a:pt x="21366" y="622"/>
                        </a:cubicBezTo>
                        <a:lnTo>
                          <a:pt x="21366" y="20978"/>
                        </a:lnTo>
                        <a:cubicBezTo>
                          <a:pt x="21483" y="21314"/>
                          <a:pt x="16797" y="21593"/>
                          <a:pt x="10900" y="21600"/>
                        </a:cubicBezTo>
                        <a:cubicBezTo>
                          <a:pt x="10828" y="21600"/>
                          <a:pt x="10756" y="21600"/>
                          <a:pt x="10684" y="21600"/>
                        </a:cubicBezTo>
                        <a:cubicBezTo>
                          <a:pt x="4785" y="21600"/>
                          <a:pt x="2" y="21327"/>
                          <a:pt x="0" y="20990"/>
                        </a:cubicBezTo>
                        <a:cubicBezTo>
                          <a:pt x="0" y="20986"/>
                          <a:pt x="0" y="20982"/>
                          <a:pt x="2" y="209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139" name="Google Shape;40;p1"/>
                  <p:cNvSpPr/>
                  <p:nvPr/>
                </p:nvSpPr>
                <p:spPr>
                  <a:xfrm rot="16200000">
                    <a:off x="375365" y="221711"/>
                    <a:ext cx="36923" cy="4891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8" h="21600" extrusionOk="0">
                        <a:moveTo>
                          <a:pt x="2" y="20978"/>
                        </a:moveTo>
                        <a:lnTo>
                          <a:pt x="2" y="622"/>
                        </a:lnTo>
                        <a:cubicBezTo>
                          <a:pt x="-117" y="286"/>
                          <a:pt x="4569" y="7"/>
                          <a:pt x="10468" y="0"/>
                        </a:cubicBezTo>
                        <a:cubicBezTo>
                          <a:pt x="10540" y="0"/>
                          <a:pt x="10612" y="0"/>
                          <a:pt x="10684" y="0"/>
                        </a:cubicBezTo>
                        <a:cubicBezTo>
                          <a:pt x="16583" y="0"/>
                          <a:pt x="21366" y="273"/>
                          <a:pt x="21368" y="610"/>
                        </a:cubicBezTo>
                        <a:cubicBezTo>
                          <a:pt x="21368" y="614"/>
                          <a:pt x="21366" y="618"/>
                          <a:pt x="21366" y="622"/>
                        </a:cubicBezTo>
                        <a:lnTo>
                          <a:pt x="21366" y="20978"/>
                        </a:lnTo>
                        <a:cubicBezTo>
                          <a:pt x="21483" y="21314"/>
                          <a:pt x="16797" y="21593"/>
                          <a:pt x="10900" y="21600"/>
                        </a:cubicBezTo>
                        <a:cubicBezTo>
                          <a:pt x="10828" y="21600"/>
                          <a:pt x="10756" y="21600"/>
                          <a:pt x="10684" y="21600"/>
                        </a:cubicBezTo>
                        <a:cubicBezTo>
                          <a:pt x="4785" y="21600"/>
                          <a:pt x="2" y="21327"/>
                          <a:pt x="0" y="20990"/>
                        </a:cubicBezTo>
                        <a:cubicBezTo>
                          <a:pt x="0" y="20986"/>
                          <a:pt x="0" y="20982"/>
                          <a:pt x="2" y="209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9" name="Google Shape;41;p1"/>
                <p:cNvGrpSpPr/>
                <p:nvPr/>
              </p:nvGrpSpPr>
              <p:grpSpPr>
                <a:xfrm>
                  <a:off x="409614" y="608450"/>
                  <a:ext cx="117885" cy="117226"/>
                  <a:chOff x="-1" y="2"/>
                  <a:chExt cx="117883" cy="117225"/>
                </a:xfrm>
              </p:grpSpPr>
              <p:grpSp>
                <p:nvGrpSpPr>
                  <p:cNvPr id="130" name="Google Shape;42;p1"/>
                  <p:cNvGrpSpPr/>
                  <p:nvPr/>
                </p:nvGrpSpPr>
                <p:grpSpPr>
                  <a:xfrm>
                    <a:off x="-2" y="2"/>
                    <a:ext cx="117885" cy="117226"/>
                    <a:chOff x="0" y="2"/>
                    <a:chExt cx="117883" cy="117225"/>
                  </a:xfrm>
                </p:grpSpPr>
                <p:sp>
                  <p:nvSpPr>
                    <p:cNvPr id="132" name="Google Shape;43;p1"/>
                    <p:cNvSpPr/>
                    <p:nvPr/>
                  </p:nvSpPr>
                  <p:spPr>
                    <a:xfrm rot="16200000">
                      <a:off x="7316" y="3748"/>
                      <a:ext cx="110589" cy="11054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33" name="Google Shape;44;p1"/>
                    <p:cNvSpPr/>
                    <p:nvPr/>
                  </p:nvSpPr>
                  <p:spPr>
                    <a:xfrm rot="16200000">
                      <a:off x="-20" y="21"/>
                      <a:ext cx="117226" cy="1171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31" name="Google Shape;45;p1"/>
                  <p:cNvSpPr/>
                  <p:nvPr/>
                </p:nvSpPr>
                <p:spPr>
                  <a:xfrm rot="16200000">
                    <a:off x="10834" y="10522"/>
                    <a:ext cx="96211" cy="96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0" name="Google Shape;46;p1"/>
                <p:cNvGrpSpPr/>
                <p:nvPr/>
              </p:nvGrpSpPr>
              <p:grpSpPr>
                <a:xfrm>
                  <a:off x="132131" y="608448"/>
                  <a:ext cx="117883" cy="117226"/>
                  <a:chOff x="-1" y="2"/>
                  <a:chExt cx="117882" cy="117225"/>
                </a:xfrm>
              </p:grpSpPr>
              <p:grpSp>
                <p:nvGrpSpPr>
                  <p:cNvPr id="126" name="Google Shape;47;p1"/>
                  <p:cNvGrpSpPr/>
                  <p:nvPr/>
                </p:nvGrpSpPr>
                <p:grpSpPr>
                  <a:xfrm>
                    <a:off x="-2" y="2"/>
                    <a:ext cx="117884" cy="117226"/>
                    <a:chOff x="0" y="2"/>
                    <a:chExt cx="117882" cy="117225"/>
                  </a:xfrm>
                </p:grpSpPr>
                <p:sp>
                  <p:nvSpPr>
                    <p:cNvPr id="128" name="Google Shape;48;p1"/>
                    <p:cNvSpPr/>
                    <p:nvPr/>
                  </p:nvSpPr>
                  <p:spPr>
                    <a:xfrm rot="16200000">
                      <a:off x="7316" y="3749"/>
                      <a:ext cx="110589" cy="1105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29" name="Google Shape;49;p1"/>
                    <p:cNvSpPr/>
                    <p:nvPr/>
                  </p:nvSpPr>
                  <p:spPr>
                    <a:xfrm rot="16200000">
                      <a:off x="-19" y="20"/>
                      <a:ext cx="117226" cy="1171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27" name="Google Shape;50;p1"/>
                  <p:cNvSpPr/>
                  <p:nvPr/>
                </p:nvSpPr>
                <p:spPr>
                  <a:xfrm rot="16200000">
                    <a:off x="10832" y="10522"/>
                    <a:ext cx="96212" cy="961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1" name="Google Shape;51;p1"/>
                <p:cNvGrpSpPr/>
                <p:nvPr/>
              </p:nvGrpSpPr>
              <p:grpSpPr>
                <a:xfrm>
                  <a:off x="641510" y="605090"/>
                  <a:ext cx="117884" cy="117226"/>
                  <a:chOff x="-1" y="2"/>
                  <a:chExt cx="117883" cy="117225"/>
                </a:xfrm>
              </p:grpSpPr>
              <p:grpSp>
                <p:nvGrpSpPr>
                  <p:cNvPr id="122" name="Google Shape;52;p1"/>
                  <p:cNvGrpSpPr/>
                  <p:nvPr/>
                </p:nvGrpSpPr>
                <p:grpSpPr>
                  <a:xfrm>
                    <a:off x="-2" y="2"/>
                    <a:ext cx="117884" cy="117226"/>
                    <a:chOff x="0" y="2"/>
                    <a:chExt cx="117883" cy="117225"/>
                  </a:xfrm>
                </p:grpSpPr>
                <p:sp>
                  <p:nvSpPr>
                    <p:cNvPr id="124" name="Google Shape;53;p1"/>
                    <p:cNvSpPr/>
                    <p:nvPr/>
                  </p:nvSpPr>
                  <p:spPr>
                    <a:xfrm rot="16200000">
                      <a:off x="7316" y="3749"/>
                      <a:ext cx="110589" cy="1105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25" name="Google Shape;54;p1"/>
                    <p:cNvSpPr/>
                    <p:nvPr/>
                  </p:nvSpPr>
                  <p:spPr>
                    <a:xfrm rot="16200000">
                      <a:off x="-19" y="20"/>
                      <a:ext cx="117226" cy="1171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23" name="Google Shape;55;p1"/>
                  <p:cNvSpPr/>
                  <p:nvPr/>
                </p:nvSpPr>
                <p:spPr>
                  <a:xfrm rot="16200000">
                    <a:off x="10833" y="10522"/>
                    <a:ext cx="96212" cy="96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 Roman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15" name="Google Shape;56;p1"/>
              <p:cNvSpPr/>
              <p:nvPr/>
            </p:nvSpPr>
            <p:spPr>
              <a:xfrm>
                <a:off x="415146" y="18426"/>
                <a:ext cx="470580" cy="322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3" y="0"/>
                    </a:moveTo>
                    <a:lnTo>
                      <a:pt x="4537" y="0"/>
                    </a:lnTo>
                    <a:cubicBezTo>
                      <a:pt x="2032" y="0"/>
                      <a:pt x="0" y="1435"/>
                      <a:pt x="0" y="319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196"/>
                    </a:lnTo>
                    <a:cubicBezTo>
                      <a:pt x="21600" y="1435"/>
                      <a:pt x="19560" y="0"/>
                      <a:pt x="1706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22846">
                    <a:srgbClr val="FFFFFF"/>
                  </a:gs>
                  <a:gs pos="63321">
                    <a:srgbClr val="E6EAEB"/>
                  </a:gs>
                  <a:gs pos="99960">
                    <a:srgbClr val="CDD5D8"/>
                  </a:gs>
                  <a:gs pos="10000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</p:grpSp>
      <p:sp>
        <p:nvSpPr>
          <p:cNvPr id="158" name="Freeform: Shape 29">
            <a:extLst>
              <a:ext uri="{FF2B5EF4-FFF2-40B4-BE49-F238E27FC236}">
                <a16:creationId xmlns:a16="http://schemas.microsoft.com/office/drawing/2014/main" id="{0F42728F-52ED-4A58-860D-7AFD646DAD15}"/>
              </a:ext>
            </a:extLst>
          </p:cNvPr>
          <p:cNvSpPr/>
          <p:nvPr/>
        </p:nvSpPr>
        <p:spPr>
          <a:xfrm>
            <a:off x="9059535" y="6152436"/>
            <a:ext cx="2329809" cy="311706"/>
          </a:xfrm>
          <a:custGeom>
            <a:avLst/>
            <a:gdLst>
              <a:gd name="connsiteX0" fmla="*/ 1099751 w 1582739"/>
              <a:gd name="connsiteY0" fmla="*/ 20213 h 773975"/>
              <a:gd name="connsiteX1" fmla="*/ 1037967 w 1582739"/>
              <a:gd name="connsiteY1" fmla="*/ 20213 h 773975"/>
              <a:gd name="connsiteX2" fmla="*/ 259491 w 1582739"/>
              <a:gd name="connsiteY2" fmla="*/ 230278 h 773975"/>
              <a:gd name="connsiteX3" fmla="*/ 1581664 w 1582739"/>
              <a:gd name="connsiteY3" fmla="*/ 427986 h 773975"/>
              <a:gd name="connsiteX4" fmla="*/ 0 w 1582739"/>
              <a:gd name="connsiteY4" fmla="*/ 773975 h 773975"/>
              <a:gd name="connsiteX5" fmla="*/ 0 w 1582739"/>
              <a:gd name="connsiteY5" fmla="*/ 773975 h 7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739" h="773975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en-US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236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340219"/>
            <a:ext cx="4445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SFU Futura" panose="00000400000000000000" pitchFamily="2" charset="0"/>
              </a:rPr>
              <a:t>MỤC TIÊU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85" y="3633748"/>
            <a:ext cx="838776" cy="8387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57906" y="2252591"/>
            <a:ext cx="5406780" cy="2762314"/>
            <a:chOff x="2459963" y="1710210"/>
            <a:chExt cx="7743402" cy="3893218"/>
          </a:xfrm>
        </p:grpSpPr>
        <p:sp>
          <p:nvSpPr>
            <p:cNvPr id="14" name="Rounded Rectangle 13"/>
            <p:cNvSpPr/>
            <p:nvPr/>
          </p:nvSpPr>
          <p:spPr>
            <a:xfrm flipH="1">
              <a:off x="2888207" y="1856514"/>
              <a:ext cx="7176055" cy="3338829"/>
            </a:xfrm>
            <a:prstGeom prst="roundRect">
              <a:avLst>
                <a:gd name="adj" fmla="val 2009"/>
              </a:avLst>
            </a:prstGeom>
            <a:solidFill>
              <a:srgbClr val="9FCA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 flipH="1">
              <a:off x="2770859" y="1964718"/>
              <a:ext cx="7176055" cy="3338829"/>
            </a:xfrm>
            <a:prstGeom prst="roundRect">
              <a:avLst>
                <a:gd name="adj" fmla="val 2009"/>
              </a:avLst>
            </a:prstGeom>
            <a:solidFill>
              <a:srgbClr val="BFD6B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 flipH="1">
              <a:off x="2640811" y="2082066"/>
              <a:ext cx="7176055" cy="3338829"/>
            </a:xfrm>
            <a:prstGeom prst="roundRect">
              <a:avLst>
                <a:gd name="adj" fmla="val 2009"/>
              </a:avLst>
            </a:prstGeom>
            <a:solidFill>
              <a:srgbClr val="C8ECB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ounded Rectangle 16"/>
            <p:cNvSpPr/>
            <p:nvPr/>
          </p:nvSpPr>
          <p:spPr>
            <a:xfrm flipH="1">
              <a:off x="2879463" y="2249325"/>
              <a:ext cx="6675440" cy="2871176"/>
            </a:xfrm>
            <a:prstGeom prst="roundRect">
              <a:avLst>
                <a:gd name="adj" fmla="val 10856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706492" y="4940989"/>
              <a:ext cx="239611" cy="220660"/>
              <a:chOff x="8284647" y="2172403"/>
              <a:chExt cx="302152" cy="300700"/>
            </a:xfrm>
          </p:grpSpPr>
          <p:sp>
            <p:nvSpPr>
              <p:cNvPr id="46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041049" y="4940989"/>
              <a:ext cx="239611" cy="220660"/>
              <a:chOff x="8284647" y="2172403"/>
              <a:chExt cx="302152" cy="300700"/>
            </a:xfrm>
          </p:grpSpPr>
          <p:sp>
            <p:nvSpPr>
              <p:cNvPr id="44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333872" y="4940989"/>
              <a:ext cx="239611" cy="220660"/>
              <a:chOff x="8284647" y="2172403"/>
              <a:chExt cx="302152" cy="300700"/>
            </a:xfrm>
          </p:grpSpPr>
          <p:sp>
            <p:nvSpPr>
              <p:cNvPr id="42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888207" y="2249661"/>
              <a:ext cx="239611" cy="220660"/>
              <a:chOff x="8284647" y="2172403"/>
              <a:chExt cx="302152" cy="300700"/>
            </a:xfrm>
          </p:grpSpPr>
          <p:sp>
            <p:nvSpPr>
              <p:cNvPr id="40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222764" y="2249661"/>
              <a:ext cx="239611" cy="220660"/>
              <a:chOff x="8284647" y="2172403"/>
              <a:chExt cx="302152" cy="300700"/>
            </a:xfrm>
          </p:grpSpPr>
          <p:sp>
            <p:nvSpPr>
              <p:cNvPr id="38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15587" y="2249661"/>
              <a:ext cx="239611" cy="220660"/>
              <a:chOff x="8284647" y="2172403"/>
              <a:chExt cx="302152" cy="300700"/>
            </a:xfrm>
          </p:grpSpPr>
          <p:sp>
            <p:nvSpPr>
              <p:cNvPr id="36" name="Google Shape;496;p20"/>
              <p:cNvSpPr/>
              <p:nvPr/>
            </p:nvSpPr>
            <p:spPr>
              <a:xfrm>
                <a:off x="8314421" y="217875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05;p20"/>
              <p:cNvSpPr/>
              <p:nvPr/>
            </p:nvSpPr>
            <p:spPr>
              <a:xfrm>
                <a:off x="8284647" y="2172403"/>
                <a:ext cx="272378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3" name="Elbow Connector 32"/>
            <p:cNvCxnSpPr/>
            <p:nvPr/>
          </p:nvCxnSpPr>
          <p:spPr>
            <a:xfrm>
              <a:off x="2459963" y="4485828"/>
              <a:ext cx="1192912" cy="1117600"/>
            </a:xfrm>
            <a:prstGeom prst="bentConnector3">
              <a:avLst>
                <a:gd name="adj1" fmla="val -37"/>
              </a:avLst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flipH="1" flipV="1">
              <a:off x="9010453" y="1710210"/>
              <a:ext cx="1192912" cy="1117600"/>
            </a:xfrm>
            <a:prstGeom prst="bentConnector3">
              <a:avLst>
                <a:gd name="adj1" fmla="val -37"/>
              </a:avLst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11818" y="2958060"/>
              <a:ext cx="6638054" cy="134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>
                  <a:latin typeface="SFU Futura" panose="00000400000000000000" pitchFamily="2" charset="0"/>
                </a:rPr>
                <a:t>Hiểu và vận dụng được các nguyên tắc tiếp thị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4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2" y="340218"/>
            <a:ext cx="4544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SFU Futura" panose="00000400000000000000" pitchFamily="2" charset="0"/>
              </a:rPr>
              <a:t>MỤC LỤC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8416" y="1540442"/>
            <a:ext cx="7428217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 </a:t>
            </a:r>
            <a:r>
              <a:rPr lang="en-US" sz="2400" dirty="0" err="1">
                <a:latin typeface="SFU Futura" panose="00000400000000000000" pitchFamily="2" charset="0"/>
              </a:rPr>
              <a:t>Tập</a:t>
            </a:r>
            <a:r>
              <a:rPr lang="en-US" sz="2400" dirty="0">
                <a:latin typeface="SFU Futura" panose="00000400000000000000" pitchFamily="2" charset="0"/>
              </a:rPr>
              <a:t> </a:t>
            </a:r>
            <a:r>
              <a:rPr lang="en-US" sz="2400" dirty="0" err="1">
                <a:latin typeface="SFU Futura" panose="00000400000000000000" pitchFamily="2" charset="0"/>
              </a:rPr>
              <a:t>trung</a:t>
            </a:r>
            <a:r>
              <a:rPr lang="en-US" sz="2400" dirty="0">
                <a:latin typeface="SFU Futura" panose="00000400000000000000" pitchFamily="2" charset="0"/>
              </a:rPr>
              <a:t> </a:t>
            </a:r>
            <a:r>
              <a:rPr lang="en-US" sz="2400" dirty="0" err="1">
                <a:latin typeface="SFU Futura" panose="00000400000000000000" pitchFamily="2" charset="0"/>
              </a:rPr>
              <a:t>vào</a:t>
            </a:r>
            <a:r>
              <a:rPr lang="en-US" sz="2400" dirty="0">
                <a:latin typeface="SFU Futura" panose="00000400000000000000" pitchFamily="2" charset="0"/>
              </a:rPr>
              <a:t> </a:t>
            </a:r>
            <a:r>
              <a:rPr lang="en-US" sz="2400" dirty="0" err="1">
                <a:latin typeface="SFU Futura" panose="00000400000000000000" pitchFamily="2" charset="0"/>
              </a:rPr>
              <a:t>khách</a:t>
            </a:r>
            <a:r>
              <a:rPr lang="en-US" sz="2400" dirty="0">
                <a:latin typeface="SFU Futura" panose="00000400000000000000" pitchFamily="2" charset="0"/>
              </a:rPr>
              <a:t> </a:t>
            </a:r>
            <a:r>
              <a:rPr lang="en-US" sz="2400" dirty="0" err="1">
                <a:latin typeface="SFU Futura" panose="00000400000000000000" pitchFamily="2" charset="0"/>
              </a:rPr>
              <a:t>hàng</a:t>
            </a:r>
            <a:endParaRPr lang="en-US" sz="2400" dirty="0">
              <a:latin typeface="SFU Futura" panose="00000400000000000000" pitchFamily="2" charset="0"/>
            </a:endParaRPr>
          </a:p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Chỉ cạnh tranh trong các thị trường mà </a:t>
            </a:r>
            <a:r>
              <a:rPr lang="vi-VN" sz="2400">
                <a:latin typeface="SFU Futura" panose="00000400000000000000" pitchFamily="2" charset="0"/>
              </a:rPr>
              <a:t>bạn </a:t>
            </a:r>
            <a:br>
              <a:rPr lang="vi-VN" sz="2400">
                <a:latin typeface="SFU Futura" panose="00000400000000000000" pitchFamily="2" charset="0"/>
              </a:rPr>
            </a:br>
            <a:r>
              <a:rPr lang="vi-VN" sz="2400">
                <a:latin typeface="SFU Futura" panose="00000400000000000000" pitchFamily="2" charset="0"/>
              </a:rPr>
              <a:t>có lợi </a:t>
            </a:r>
            <a:r>
              <a:rPr lang="vi-VN" sz="2400" dirty="0">
                <a:latin typeface="SFU Futura" panose="00000400000000000000" pitchFamily="2" charset="0"/>
              </a:rPr>
              <a:t>thế cạnh tranh.</a:t>
            </a:r>
            <a:endParaRPr lang="en-US" sz="2400" dirty="0">
              <a:latin typeface="SFU Futura" panose="00000400000000000000" pitchFamily="2" charset="0"/>
            </a:endParaRPr>
          </a:p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Khách hàng không mua sản phẩm, họ </a:t>
            </a:r>
            <a:r>
              <a:rPr lang="vi-VN" sz="2400">
                <a:latin typeface="SFU Futura" panose="00000400000000000000" pitchFamily="2" charset="0"/>
              </a:rPr>
              <a:t>mua </a:t>
            </a:r>
            <a:br>
              <a:rPr lang="vi-VN" sz="2400">
                <a:latin typeface="SFU Futura" panose="00000400000000000000" pitchFamily="2" charset="0"/>
              </a:rPr>
            </a:br>
            <a:r>
              <a:rPr lang="vi-VN" sz="2400">
                <a:latin typeface="SFU Futura" panose="00000400000000000000" pitchFamily="2" charset="0"/>
              </a:rPr>
              <a:t>giải </a:t>
            </a:r>
            <a:r>
              <a:rPr lang="vi-VN" sz="2400" dirty="0">
                <a:latin typeface="SFU Futura" panose="00000400000000000000" pitchFamily="2" charset="0"/>
              </a:rPr>
              <a:t>pháp cho vấn đề của mình.</a:t>
            </a:r>
            <a:endParaRPr lang="en-US" sz="2400" dirty="0">
              <a:latin typeface="SFU Futura" panose="00000400000000000000" pitchFamily="2" charset="0"/>
            </a:endParaRPr>
          </a:p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Marketing quá </a:t>
            </a:r>
            <a:r>
              <a:rPr lang="vi-VN" sz="2400">
                <a:latin typeface="SFU Futura" panose="00000400000000000000" pitchFamily="2" charset="0"/>
              </a:rPr>
              <a:t>quan trọng, vì vậy không thể </a:t>
            </a:r>
            <a:br>
              <a:rPr lang="vi-VN" sz="2400">
                <a:latin typeface="SFU Futura" panose="00000400000000000000" pitchFamily="2" charset="0"/>
              </a:rPr>
            </a:br>
            <a:r>
              <a:rPr lang="vi-VN" sz="2400">
                <a:latin typeface="SFU Futura" panose="00000400000000000000" pitchFamily="2" charset="0"/>
              </a:rPr>
              <a:t>chỉ giao cho bộ phận Marketing. </a:t>
            </a:r>
            <a:endParaRPr lang="en-US" sz="2400" dirty="0">
              <a:latin typeface="SFU Futura" panose="00000400000000000000" pitchFamily="2" charset="0"/>
            </a:endParaRPr>
          </a:p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Thị trường và khách hàng không đồng nhất</a:t>
            </a:r>
            <a:r>
              <a:rPr lang="en-US" sz="2400" dirty="0">
                <a:latin typeface="SFU Futura" panose="00000400000000000000" pitchFamily="2" charset="0"/>
              </a:rPr>
              <a:t>.</a:t>
            </a:r>
          </a:p>
          <a:p>
            <a:pPr marL="342900" indent="-342900">
              <a:spcBef>
                <a:spcPts val="2000"/>
              </a:spcBef>
              <a:buAutoNum type="arabicPeriod"/>
            </a:pPr>
            <a:r>
              <a:rPr lang="vi-VN" sz="2400" dirty="0">
                <a:latin typeface="SFU Futura" panose="00000400000000000000" pitchFamily="2" charset="0"/>
              </a:rPr>
              <a:t>Thị trường và khách hàng liên tục thay đổi.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4880" y="1642404"/>
            <a:ext cx="7508994" cy="399776"/>
            <a:chOff x="4165572" y="1169065"/>
            <a:chExt cx="7508994" cy="399776"/>
          </a:xfrm>
        </p:grpSpPr>
        <p:sp>
          <p:nvSpPr>
            <p:cNvPr id="7" name="Rounded Rectangle 6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FE4213"/>
            </a:solidFill>
            <a:ln>
              <a:solidFill>
                <a:srgbClr val="FE4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FE4213"/>
            </a:solidFill>
            <a:ln>
              <a:solidFill>
                <a:srgbClr val="FE4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FE42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424880" y="2632483"/>
            <a:ext cx="7508994" cy="399776"/>
            <a:chOff x="4165572" y="1169065"/>
            <a:chExt cx="7508994" cy="399776"/>
          </a:xfrm>
        </p:grpSpPr>
        <p:sp>
          <p:nvSpPr>
            <p:cNvPr id="11" name="Rounded Rectangle 10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F78A0B"/>
            </a:solidFill>
            <a:ln>
              <a:solidFill>
                <a:srgbClr val="F78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F78A0B"/>
            </a:solidFill>
            <a:ln>
              <a:solidFill>
                <a:srgbClr val="F78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F78A0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24880" y="3595626"/>
            <a:ext cx="7508994" cy="399776"/>
            <a:chOff x="4165572" y="1169065"/>
            <a:chExt cx="7508994" cy="399776"/>
          </a:xfrm>
        </p:grpSpPr>
        <p:sp>
          <p:nvSpPr>
            <p:cNvPr id="15" name="Rounded Rectangle 14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FACE1E"/>
            </a:solidFill>
            <a:ln>
              <a:solidFill>
                <a:srgbClr val="FAC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FACE1E"/>
            </a:solidFill>
            <a:ln>
              <a:solidFill>
                <a:srgbClr val="FAC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FACE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424880" y="4629100"/>
            <a:ext cx="7508994" cy="399776"/>
            <a:chOff x="4165572" y="1169065"/>
            <a:chExt cx="7508994" cy="399776"/>
          </a:xfrm>
        </p:grpSpPr>
        <p:sp>
          <p:nvSpPr>
            <p:cNvPr id="19" name="Rounded Rectangle 18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C1C14F"/>
            </a:solidFill>
            <a:ln>
              <a:solidFill>
                <a:srgbClr val="C1C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C1C14F"/>
            </a:solidFill>
            <a:ln>
              <a:solidFill>
                <a:srgbClr val="C1C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C1C1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424880" y="5289612"/>
            <a:ext cx="7508994" cy="399776"/>
            <a:chOff x="4165572" y="1169065"/>
            <a:chExt cx="7508994" cy="399776"/>
          </a:xfrm>
        </p:grpSpPr>
        <p:sp>
          <p:nvSpPr>
            <p:cNvPr id="23" name="Rounded Rectangle 22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6CA645"/>
            </a:solidFill>
            <a:ln>
              <a:solidFill>
                <a:srgbClr val="6CA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6CA645"/>
            </a:solidFill>
            <a:ln>
              <a:solidFill>
                <a:srgbClr val="6CA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6CA64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24880" y="5916108"/>
            <a:ext cx="7508994" cy="399776"/>
            <a:chOff x="4165572" y="1169065"/>
            <a:chExt cx="7508994" cy="399776"/>
          </a:xfrm>
        </p:grpSpPr>
        <p:sp>
          <p:nvSpPr>
            <p:cNvPr id="27" name="Rounded Rectangle 26"/>
            <p:cNvSpPr/>
            <p:nvPr/>
          </p:nvSpPr>
          <p:spPr>
            <a:xfrm>
              <a:off x="4165572" y="1169065"/>
              <a:ext cx="365760" cy="365760"/>
            </a:xfrm>
            <a:prstGeom prst="roundRect">
              <a:avLst/>
            </a:prstGeom>
            <a:solidFill>
              <a:srgbClr val="50C5FF"/>
            </a:solidFill>
            <a:ln>
              <a:solidFill>
                <a:srgbClr val="50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613606" y="1507881"/>
              <a:ext cx="60960" cy="60960"/>
            </a:xfrm>
            <a:prstGeom prst="ellipse">
              <a:avLst/>
            </a:prstGeom>
            <a:solidFill>
              <a:srgbClr val="50C5FF"/>
            </a:solidFill>
            <a:ln>
              <a:solidFill>
                <a:srgbClr val="50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296200" y="1534825"/>
              <a:ext cx="7315200" cy="0"/>
            </a:xfrm>
            <a:prstGeom prst="line">
              <a:avLst/>
            </a:prstGeom>
            <a:ln>
              <a:solidFill>
                <a:srgbClr val="50C5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1" y="285627"/>
            <a:ext cx="8297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SFU Futura" panose="00000400000000000000" pitchFamily="2" charset="0"/>
              </a:rPr>
              <a:t>NGUYÊN TẮC 1: </a:t>
            </a:r>
            <a:br>
              <a:rPr lang="en-US" sz="2800" b="1">
                <a:solidFill>
                  <a:schemeClr val="bg1"/>
                </a:solidFill>
                <a:latin typeface="SFU Futura" panose="00000400000000000000" pitchFamily="2" charset="0"/>
              </a:rPr>
            </a:br>
            <a:r>
              <a:rPr lang="en-US" sz="2800" b="1">
                <a:solidFill>
                  <a:schemeClr val="bg1"/>
                </a:solidFill>
                <a:latin typeface="SFU Futura" panose="00000400000000000000" pitchFamily="2" charset="0"/>
              </a:rPr>
              <a:t>TẬP TRUNG VÀO KHÁCH HÀNG</a:t>
            </a:r>
            <a:endParaRPr lang="en-US" sz="28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  <p:pic>
        <p:nvPicPr>
          <p:cNvPr id="6" name="Picture 4" descr="Infographic: What Smartphone Buyers Really Want | Statista">
            <a:extLst>
              <a:ext uri="{FF2B5EF4-FFF2-40B4-BE49-F238E27FC236}">
                <a16:creationId xmlns:a16="http://schemas.microsoft.com/office/drawing/2014/main" id="{315EAB9F-11AF-42CF-9B69-53A6CEC4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2" y="2766738"/>
            <a:ext cx="5109882" cy="36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3081" y="1431381"/>
            <a:ext cx="10763686" cy="1128251"/>
            <a:chOff x="1069729" y="2436124"/>
            <a:chExt cx="10763686" cy="1128251"/>
          </a:xfrm>
        </p:grpSpPr>
        <p:sp>
          <p:nvSpPr>
            <p:cNvPr id="10" name="Freeform 9"/>
            <p:cNvSpPr/>
            <p:nvPr/>
          </p:nvSpPr>
          <p:spPr>
            <a:xfrm>
              <a:off x="1601052" y="2465991"/>
              <a:ext cx="10232363" cy="1098384"/>
            </a:xfrm>
            <a:custGeom>
              <a:avLst/>
              <a:gdLst>
                <a:gd name="connsiteX0" fmla="*/ 203759 w 9098792"/>
                <a:gd name="connsiteY0" fmla="*/ 0 h 1222530"/>
                <a:gd name="connsiteX1" fmla="*/ 8895033 w 9098792"/>
                <a:gd name="connsiteY1" fmla="*/ 0 h 1222530"/>
                <a:gd name="connsiteX2" fmla="*/ 9098792 w 9098792"/>
                <a:gd name="connsiteY2" fmla="*/ 203759 h 1222530"/>
                <a:gd name="connsiteX3" fmla="*/ 9098792 w 9098792"/>
                <a:gd name="connsiteY3" fmla="*/ 883861 h 1222530"/>
                <a:gd name="connsiteX4" fmla="*/ 9098792 w 9098792"/>
                <a:gd name="connsiteY4" fmla="*/ 1018771 h 1222530"/>
                <a:gd name="connsiteX5" fmla="*/ 9098792 w 9098792"/>
                <a:gd name="connsiteY5" fmla="*/ 1214272 h 1222530"/>
                <a:gd name="connsiteX6" fmla="*/ 8949365 w 9098792"/>
                <a:gd name="connsiteY6" fmla="*/ 1214272 h 1222530"/>
                <a:gd name="connsiteX7" fmla="*/ 8936098 w 9098792"/>
                <a:gd name="connsiteY7" fmla="*/ 1218390 h 1222530"/>
                <a:gd name="connsiteX8" fmla="*/ 8895033 w 9098792"/>
                <a:gd name="connsiteY8" fmla="*/ 1222530 h 1222530"/>
                <a:gd name="connsiteX9" fmla="*/ 586854 w 9098792"/>
                <a:gd name="connsiteY9" fmla="*/ 1222530 h 1222530"/>
                <a:gd name="connsiteX10" fmla="*/ 203759 w 9098792"/>
                <a:gd name="connsiteY10" fmla="*/ 1222530 h 1222530"/>
                <a:gd name="connsiteX11" fmla="*/ 0 w 9098792"/>
                <a:gd name="connsiteY11" fmla="*/ 1222530 h 1222530"/>
                <a:gd name="connsiteX12" fmla="*/ 0 w 9098792"/>
                <a:gd name="connsiteY12" fmla="*/ 1018772 h 1222530"/>
                <a:gd name="connsiteX13" fmla="*/ 0 w 9098792"/>
                <a:gd name="connsiteY13" fmla="*/ 1018771 h 1222530"/>
                <a:gd name="connsiteX14" fmla="*/ 0 w 9098792"/>
                <a:gd name="connsiteY14" fmla="*/ 203759 h 1222530"/>
                <a:gd name="connsiteX15" fmla="*/ 203759 w 9098792"/>
                <a:gd name="connsiteY15" fmla="*/ 0 h 1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98792" h="1222530">
                  <a:moveTo>
                    <a:pt x="203759" y="0"/>
                  </a:moveTo>
                  <a:lnTo>
                    <a:pt x="8895033" y="0"/>
                  </a:lnTo>
                  <a:cubicBezTo>
                    <a:pt x="9007566" y="0"/>
                    <a:pt x="9098792" y="91226"/>
                    <a:pt x="9098792" y="203759"/>
                  </a:cubicBezTo>
                  <a:lnTo>
                    <a:pt x="9098792" y="883861"/>
                  </a:lnTo>
                  <a:lnTo>
                    <a:pt x="9098792" y="1018771"/>
                  </a:lnTo>
                  <a:lnTo>
                    <a:pt x="9098792" y="1214272"/>
                  </a:lnTo>
                  <a:lnTo>
                    <a:pt x="8949365" y="1214272"/>
                  </a:lnTo>
                  <a:lnTo>
                    <a:pt x="8936098" y="1218390"/>
                  </a:lnTo>
                  <a:cubicBezTo>
                    <a:pt x="8922833" y="1221105"/>
                    <a:pt x="8909100" y="1222530"/>
                    <a:pt x="8895033" y="1222530"/>
                  </a:cubicBezTo>
                  <a:lnTo>
                    <a:pt x="586854" y="1222530"/>
                  </a:lnTo>
                  <a:lnTo>
                    <a:pt x="203759" y="1222530"/>
                  </a:lnTo>
                  <a:lnTo>
                    <a:pt x="0" y="1222530"/>
                  </a:lnTo>
                  <a:lnTo>
                    <a:pt x="0" y="1018772"/>
                  </a:lnTo>
                  <a:lnTo>
                    <a:pt x="0" y="1018771"/>
                  </a:lnTo>
                  <a:lnTo>
                    <a:pt x="0" y="203759"/>
                  </a:lnTo>
                  <a:cubicBezTo>
                    <a:pt x="0" y="91226"/>
                    <a:pt x="91226" y="0"/>
                    <a:pt x="2037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4B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2799" y="2999642"/>
              <a:ext cx="271733" cy="221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69729" y="2436124"/>
              <a:ext cx="1437463" cy="607326"/>
              <a:chOff x="6714699" y="1337480"/>
              <a:chExt cx="2163691" cy="83251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514456" y="1356188"/>
                <a:ext cx="1363934" cy="753754"/>
              </a:xfrm>
              <a:custGeom>
                <a:avLst/>
                <a:gdLst>
                  <a:gd name="connsiteX0" fmla="*/ 0 w 1742550"/>
                  <a:gd name="connsiteY0" fmla="*/ 0 h 731520"/>
                  <a:gd name="connsiteX1" fmla="*/ 1425758 w 1742550"/>
                  <a:gd name="connsiteY1" fmla="*/ 0 h 731520"/>
                  <a:gd name="connsiteX2" fmla="*/ 1742550 w 1742550"/>
                  <a:gd name="connsiteY2" fmla="*/ 731520 h 731520"/>
                  <a:gd name="connsiteX3" fmla="*/ 0 w 1742550"/>
                  <a:gd name="connsiteY3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550" h="731520">
                    <a:moveTo>
                      <a:pt x="0" y="0"/>
                    </a:moveTo>
                    <a:lnTo>
                      <a:pt x="1425758" y="0"/>
                    </a:lnTo>
                    <a:lnTo>
                      <a:pt x="1742550" y="731520"/>
                    </a:lnTo>
                    <a:lnTo>
                      <a:pt x="0" y="731520"/>
                    </a:lnTo>
                    <a:close/>
                  </a:path>
                </a:pathLst>
              </a:custGeom>
              <a:solidFill>
                <a:srgbClr val="04BDBF"/>
              </a:solidFill>
              <a:ln>
                <a:solidFill>
                  <a:srgbClr val="04B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714699" y="1337480"/>
                <a:ext cx="1363936" cy="832514"/>
              </a:xfrm>
              <a:custGeom>
                <a:avLst/>
                <a:gdLst>
                  <a:gd name="connsiteX0" fmla="*/ 0 w 1363936"/>
                  <a:gd name="connsiteY0" fmla="*/ 416256 h 832514"/>
                  <a:gd name="connsiteX1" fmla="*/ 0 w 1363936"/>
                  <a:gd name="connsiteY1" fmla="*/ 416257 h 832514"/>
                  <a:gd name="connsiteX2" fmla="*/ 0 w 1363936"/>
                  <a:gd name="connsiteY2" fmla="*/ 416257 h 832514"/>
                  <a:gd name="connsiteX3" fmla="*/ 416257 w 1363936"/>
                  <a:gd name="connsiteY3" fmla="*/ 0 h 832514"/>
                  <a:gd name="connsiteX4" fmla="*/ 1363936 w 1363936"/>
                  <a:gd name="connsiteY4" fmla="*/ 0 h 832514"/>
                  <a:gd name="connsiteX5" fmla="*/ 908968 w 1363936"/>
                  <a:gd name="connsiteY5" fmla="*/ 832514 h 832514"/>
                  <a:gd name="connsiteX6" fmla="*/ 416257 w 1363936"/>
                  <a:gd name="connsiteY6" fmla="*/ 832513 h 832514"/>
                  <a:gd name="connsiteX7" fmla="*/ 8457 w 1363936"/>
                  <a:gd name="connsiteY7" fmla="*/ 500146 h 832514"/>
                  <a:gd name="connsiteX8" fmla="*/ 0 w 1363936"/>
                  <a:gd name="connsiteY8" fmla="*/ 416257 h 832514"/>
                  <a:gd name="connsiteX9" fmla="*/ 8457 w 1363936"/>
                  <a:gd name="connsiteY9" fmla="*/ 332367 h 832514"/>
                  <a:gd name="connsiteX10" fmla="*/ 416257 w 1363936"/>
                  <a:gd name="connsiteY10" fmla="*/ 0 h 83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3936" h="832514">
                    <a:moveTo>
                      <a:pt x="0" y="416256"/>
                    </a:moveTo>
                    <a:lnTo>
                      <a:pt x="0" y="416257"/>
                    </a:lnTo>
                    <a:lnTo>
                      <a:pt x="0" y="416257"/>
                    </a:lnTo>
                    <a:close/>
                    <a:moveTo>
                      <a:pt x="416257" y="0"/>
                    </a:moveTo>
                    <a:lnTo>
                      <a:pt x="1363936" y="0"/>
                    </a:lnTo>
                    <a:lnTo>
                      <a:pt x="908968" y="832514"/>
                    </a:lnTo>
                    <a:lnTo>
                      <a:pt x="416257" y="832513"/>
                    </a:lnTo>
                    <a:cubicBezTo>
                      <a:pt x="215102" y="832513"/>
                      <a:pt x="47272" y="689827"/>
                      <a:pt x="8457" y="500146"/>
                    </a:cubicBezTo>
                    <a:lnTo>
                      <a:pt x="0" y="416257"/>
                    </a:lnTo>
                    <a:lnTo>
                      <a:pt x="8457" y="332367"/>
                    </a:lnTo>
                    <a:cubicBezTo>
                      <a:pt x="47272" y="142686"/>
                      <a:pt x="215102" y="0"/>
                      <a:pt x="416257" y="0"/>
                    </a:cubicBezTo>
                    <a:close/>
                  </a:path>
                </a:pathLst>
              </a:custGeom>
              <a:solidFill>
                <a:srgbClr val="039192"/>
              </a:solidFill>
              <a:ln>
                <a:solidFill>
                  <a:srgbClr val="039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782936" y="1378423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505518" y="3110257"/>
              <a:ext cx="191069" cy="191069"/>
            </a:xfrm>
            <a:prstGeom prst="ellipse">
              <a:avLst/>
            </a:prstGeom>
            <a:solidFill>
              <a:srgbClr val="04BDBF"/>
            </a:solidFill>
            <a:ln>
              <a:solidFill>
                <a:srgbClr val="04B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30DC8CC-5754-4507-A778-FEFD0FFF26D3}"/>
              </a:ext>
            </a:extLst>
          </p:cNvPr>
          <p:cNvSpPr txBox="1">
            <a:spLocks/>
          </p:cNvSpPr>
          <p:nvPr/>
        </p:nvSpPr>
        <p:spPr>
          <a:xfrm>
            <a:off x="1860544" y="1558787"/>
            <a:ext cx="9371556" cy="916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Để </a:t>
            </a:r>
            <a: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đạt được mục tiêu dài hạn của một tổ chức, cần tập trung vào </a:t>
            </a:r>
            <a:br>
              <a:rPr lang="en-US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khách hàng và hiểu rõ mong muốn và nhu cầu của họ. </a:t>
            </a:r>
            <a:endParaRPr lang="en-US" sz="2400" dirty="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" descr="State government Computer Icons, blue, angle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8633" l="10000" r="90000">
                        <a14:foregroundMark x1="46556" y1="10156" x2="46556" y2="10156"/>
                        <a14:foregroundMark x1="49333" y1="32227" x2="49333" y2="32227"/>
                        <a14:foregroundMark x1="44778" y1="41992" x2="44778" y2="41992"/>
                        <a14:foregroundMark x1="56222" y1="43164" x2="56222" y2="43164"/>
                        <a14:foregroundMark x1="66556" y1="47070" x2="66556" y2="47070"/>
                        <a14:foregroundMark x1="34889" y1="56641" x2="34889" y2="5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" y="1595689"/>
            <a:ext cx="468539" cy="2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41" y="326571"/>
            <a:ext cx="8240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>
                <a:solidFill>
                  <a:schemeClr val="bg1"/>
                </a:solidFill>
                <a:latin typeface="SFU Futura" panose="00000400000000000000" pitchFamily="2" charset="0"/>
              </a:rPr>
              <a:t>NGUYÊN TẮC 2: CHỈ CẠNH TRANH TRONG </a:t>
            </a:r>
            <a:br>
              <a:rPr lang="en-US" sz="2500" b="1">
                <a:solidFill>
                  <a:schemeClr val="bg1"/>
                </a:solidFill>
                <a:latin typeface="SFU Futura" panose="00000400000000000000" pitchFamily="2" charset="0"/>
              </a:rPr>
            </a:br>
            <a:r>
              <a:rPr lang="vi-VN" sz="2500" b="1">
                <a:solidFill>
                  <a:schemeClr val="bg1"/>
                </a:solidFill>
                <a:latin typeface="SFU Futura" panose="00000400000000000000" pitchFamily="2" charset="0"/>
              </a:rPr>
              <a:t>THỊ TRƯỜNG MÀ BẠN CÓ LỢI THẾ CẠNH TRANH</a:t>
            </a:r>
            <a:endParaRPr lang="en-US" sz="25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  <p:pic>
        <p:nvPicPr>
          <p:cNvPr id="6" name="Picture 2" descr="Electric car sales not rising fast enough ahead of 2030 petrol ban">
            <a:extLst>
              <a:ext uri="{FF2B5EF4-FFF2-40B4-BE49-F238E27FC236}">
                <a16:creationId xmlns:a16="http://schemas.microsoft.com/office/drawing/2014/main" id="{4459DDC5-746F-40FE-9CC0-75DD5705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85" y="3245510"/>
            <a:ext cx="4986618" cy="311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1003914" y="1714177"/>
            <a:ext cx="10746808" cy="1229933"/>
          </a:xfrm>
          <a:prstGeom prst="roundRect">
            <a:avLst>
              <a:gd name="adj" fmla="val 50000"/>
            </a:avLst>
          </a:prstGeom>
          <a:solidFill>
            <a:srgbClr val="DFE2E5"/>
          </a:solidFill>
          <a:ln w="38100">
            <a:solidFill>
              <a:srgbClr val="DFE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02DE8EF-1D15-4FAB-AC79-F3933C4B175C}"/>
              </a:ext>
            </a:extLst>
          </p:cNvPr>
          <p:cNvSpPr txBox="1">
            <a:spLocks/>
          </p:cNvSpPr>
          <p:nvPr/>
        </p:nvSpPr>
        <p:spPr>
          <a:xfrm>
            <a:off x="1850076" y="1804855"/>
            <a:ext cx="9559452" cy="1148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Lựa </a:t>
            </a:r>
            <a: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chọn thị trường mà một tổ chức muốn cạnh tranh và đầu tư </a:t>
            </a:r>
            <a:b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nguồn lực của mình. Liệu chúng ta có những kỹ năng và năng lực </a:t>
            </a:r>
            <a:b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cần thiết để cạnh tranh trong thị trường này hay không</a:t>
            </a:r>
            <a:r>
              <a:rPr lang="en-US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3913" y="2090305"/>
            <a:ext cx="846163" cy="504967"/>
            <a:chOff x="6701051" y="5281683"/>
            <a:chExt cx="846163" cy="504967"/>
          </a:xfrm>
        </p:grpSpPr>
        <p:sp>
          <p:nvSpPr>
            <p:cNvPr id="9" name="Rectangle 8"/>
            <p:cNvSpPr/>
            <p:nvPr/>
          </p:nvSpPr>
          <p:spPr>
            <a:xfrm>
              <a:off x="6701051" y="5377218"/>
              <a:ext cx="464024" cy="298051"/>
            </a:xfrm>
            <a:prstGeom prst="rect">
              <a:avLst/>
            </a:prstGeom>
            <a:solidFill>
              <a:srgbClr val="A73721"/>
            </a:solidFill>
            <a:ln>
              <a:solidFill>
                <a:srgbClr val="CD5944"/>
              </a:solidFill>
            </a:ln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103661" y="5343098"/>
              <a:ext cx="504967" cy="382138"/>
            </a:xfrm>
            <a:prstGeom prst="triangle">
              <a:avLst/>
            </a:prstGeom>
            <a:solidFill>
              <a:srgbClr val="E85430"/>
            </a:solidFill>
            <a:ln>
              <a:solidFill>
                <a:srgbClr val="E8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2" y="326571"/>
            <a:ext cx="833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>
                <a:solidFill>
                  <a:schemeClr val="bg1"/>
                </a:solidFill>
                <a:latin typeface="SFU Futura" panose="00000400000000000000" pitchFamily="2" charset="0"/>
              </a:rPr>
              <a:t>NGUYÊN TẮC 3: KHÁCH HÀNG KHÔNG MUA SẢN PHẨM, HỌ MUA GIẢI PHÁP</a:t>
            </a:r>
            <a:endParaRPr lang="en-US" sz="25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  <p:pic>
        <p:nvPicPr>
          <p:cNvPr id="5" name="Picture 2" descr="Giải Trí - Dịch Vụ - Apple (VN)">
            <a:extLst>
              <a:ext uri="{FF2B5EF4-FFF2-40B4-BE49-F238E27FC236}">
                <a16:creationId xmlns:a16="http://schemas.microsoft.com/office/drawing/2014/main" id="{F74B30A0-06C3-4571-AB77-572988F0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53" y="3280884"/>
            <a:ext cx="6327691" cy="33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2960" y="1576119"/>
            <a:ext cx="11192870" cy="1820357"/>
            <a:chOff x="832513" y="3666042"/>
            <a:chExt cx="11192870" cy="1820357"/>
          </a:xfrm>
        </p:grpSpPr>
        <p:grpSp>
          <p:nvGrpSpPr>
            <p:cNvPr id="8" name="Group 7"/>
            <p:cNvGrpSpPr/>
            <p:nvPr/>
          </p:nvGrpSpPr>
          <p:grpSpPr>
            <a:xfrm>
              <a:off x="1387521" y="3807724"/>
              <a:ext cx="10637862" cy="1296539"/>
              <a:chOff x="1387521" y="3807724"/>
              <a:chExt cx="10637862" cy="1296539"/>
            </a:xfrm>
          </p:grpSpPr>
          <p:sp>
            <p:nvSpPr>
              <p:cNvPr id="12" name="Trapezoid 11"/>
              <p:cNvSpPr/>
              <p:nvPr/>
            </p:nvSpPr>
            <p:spPr>
              <a:xfrm rot="16200000">
                <a:off x="1445526" y="4144371"/>
                <a:ext cx="975817" cy="302524"/>
              </a:xfrm>
              <a:prstGeom prst="trapezoid">
                <a:avLst>
                  <a:gd name="adj" fmla="val 59204"/>
                </a:avLst>
              </a:prstGeom>
              <a:solidFill>
                <a:srgbClr val="78B641"/>
              </a:solidFill>
              <a:ln>
                <a:solidFill>
                  <a:srgbClr val="78B6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2"/>
              <p:cNvSpPr/>
              <p:nvPr/>
            </p:nvSpPr>
            <p:spPr>
              <a:xfrm rot="16200000">
                <a:off x="1445527" y="4465092"/>
                <a:ext cx="975817" cy="302524"/>
              </a:xfrm>
              <a:prstGeom prst="trapezoid">
                <a:avLst>
                  <a:gd name="adj" fmla="val 59204"/>
                </a:avLst>
              </a:prstGeom>
              <a:solidFill>
                <a:srgbClr val="78B641"/>
              </a:solidFill>
              <a:ln>
                <a:solidFill>
                  <a:srgbClr val="78B6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844722" y="3807725"/>
                <a:ext cx="10180661" cy="1296538"/>
              </a:xfrm>
              <a:prstGeom prst="roundRect">
                <a:avLst>
                  <a:gd name="adj" fmla="val 22632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87521" y="3985146"/>
                <a:ext cx="914401" cy="914401"/>
              </a:xfrm>
              <a:prstGeom prst="ellipse">
                <a:avLst/>
              </a:prstGeom>
              <a:solidFill>
                <a:srgbClr val="78B641"/>
              </a:solidFill>
              <a:ln>
                <a:solidFill>
                  <a:srgbClr val="78B6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55761" y="4057365"/>
                <a:ext cx="768825" cy="7688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32513" y="3666042"/>
              <a:ext cx="934873" cy="1820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8448" y="4322359"/>
              <a:ext cx="238835" cy="2388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77283" y="4462818"/>
              <a:ext cx="709683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86E97-1940-492A-A785-7B9653D487C0}"/>
              </a:ext>
            </a:extLst>
          </p:cNvPr>
          <p:cNvSpPr txBox="1">
            <a:spLocks/>
          </p:cNvSpPr>
          <p:nvPr/>
        </p:nvSpPr>
        <p:spPr>
          <a:xfrm>
            <a:off x="1937702" y="1839013"/>
            <a:ext cx="9528128" cy="1081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Khách hàng không chỉ quan tâm đến sản phẩm hay dịch vụ họ mua, mà họ quan tâm đến những lợi ích mà sản phẩm/dịch vụ đó mang lại trong việc giải quyết vấn đề hay nhu cầu của họ</a:t>
            </a:r>
          </a:p>
        </p:txBody>
      </p:sp>
    </p:spTree>
    <p:extLst>
      <p:ext uri="{BB962C8B-B14F-4D97-AF65-F5344CB8AC3E}">
        <p14:creationId xmlns:p14="http://schemas.microsoft.com/office/powerpoint/2010/main" val="387369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4" y="340219"/>
            <a:ext cx="8297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chemeClr val="bg1"/>
                </a:solidFill>
                <a:latin typeface="SFU Futura" panose="00000400000000000000" pitchFamily="2" charset="0"/>
              </a:rPr>
              <a:t>NGUYÊN TẮC 4: MARKETING QUÁ QUAN TRỌNG ĐỂ KHÔNG CHỈ GIAO CHO BỘ PHẬN MARKETING</a:t>
            </a:r>
            <a:endParaRPr lang="en-US" sz="24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D94A111-2226-45B8-A31D-71A85F9FC5D8}"/>
              </a:ext>
            </a:extLst>
          </p:cNvPr>
          <p:cNvSpPr txBox="1">
            <a:spLocks/>
          </p:cNvSpPr>
          <p:nvPr/>
        </p:nvSpPr>
        <p:spPr>
          <a:xfrm>
            <a:off x="580570" y="1993633"/>
            <a:ext cx="11219544" cy="1204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23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arketing không chỉ là trách nhiệm của bộ phận marketing mà là công việc </a:t>
            </a:r>
            <a:endParaRPr lang="en-US" sz="230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sz="23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của mọi người trong tổ chức. Tất cả mọi thành viên trong tổ chức có thể góp phần </a:t>
            </a:r>
            <a:endParaRPr lang="en-US" sz="230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sz="23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vào việc tạo ra giá trị cho khách hàng và đạt được sự hài lòng của khách hàng</a:t>
            </a:r>
            <a:r>
              <a:rPr lang="en-US" sz="23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300" dirty="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The Staff You Need to Hire to Run a Restaurant | Entrepreneur">
            <a:extLst>
              <a:ext uri="{FF2B5EF4-FFF2-40B4-BE49-F238E27FC236}">
                <a16:creationId xmlns:a16="http://schemas.microsoft.com/office/drawing/2014/main" id="{610A7168-20F0-475B-AAFB-0C5A00A3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96" y="3504581"/>
            <a:ext cx="4399691" cy="278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395784" y="1572138"/>
            <a:ext cx="11404330" cy="1793311"/>
            <a:chOff x="3861722" y="5730942"/>
            <a:chExt cx="11404330" cy="1793311"/>
          </a:xfrm>
        </p:grpSpPr>
        <p:sp>
          <p:nvSpPr>
            <p:cNvPr id="10" name="Rounded Rectangle 9"/>
            <p:cNvSpPr/>
            <p:nvPr/>
          </p:nvSpPr>
          <p:spPr>
            <a:xfrm>
              <a:off x="3861722" y="5845726"/>
              <a:ext cx="11404330" cy="1678527"/>
            </a:xfrm>
            <a:prstGeom prst="roundRect">
              <a:avLst/>
            </a:prstGeom>
            <a:noFill/>
            <a:ln w="28575">
              <a:solidFill>
                <a:srgbClr val="7C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hape"/>
            <p:cNvSpPr/>
            <p:nvPr/>
          </p:nvSpPr>
          <p:spPr>
            <a:xfrm rot="5400000">
              <a:off x="4383269" y="5537511"/>
              <a:ext cx="114787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46" y="28"/>
                    <a:pt x="15383" y="86"/>
                    <a:pt x="12708" y="232"/>
                  </a:cubicBezTo>
                  <a:cubicBezTo>
                    <a:pt x="7501" y="561"/>
                    <a:pt x="3405" y="1270"/>
                    <a:pt x="1510" y="2172"/>
                  </a:cubicBezTo>
                  <a:cubicBezTo>
                    <a:pt x="2" y="2996"/>
                    <a:pt x="0" y="3774"/>
                    <a:pt x="0" y="5302"/>
                  </a:cubicBezTo>
                  <a:lnTo>
                    <a:pt x="0" y="16276"/>
                  </a:lnTo>
                  <a:cubicBezTo>
                    <a:pt x="0" y="17828"/>
                    <a:pt x="2" y="18604"/>
                    <a:pt x="1510" y="19428"/>
                  </a:cubicBezTo>
                  <a:cubicBezTo>
                    <a:pt x="3405" y="20330"/>
                    <a:pt x="7501" y="21039"/>
                    <a:pt x="12708" y="21368"/>
                  </a:cubicBezTo>
                  <a:cubicBezTo>
                    <a:pt x="15399" y="21515"/>
                    <a:pt x="18247" y="21572"/>
                    <a:pt x="21600" y="21600"/>
                  </a:cubicBezTo>
                  <a:lnTo>
                    <a:pt x="21600" y="19690"/>
                  </a:lnTo>
                  <a:cubicBezTo>
                    <a:pt x="18708" y="19690"/>
                    <a:pt x="16934" y="19694"/>
                    <a:pt x="15267" y="19603"/>
                  </a:cubicBezTo>
                  <a:cubicBezTo>
                    <a:pt x="13310" y="19479"/>
                    <a:pt x="11785" y="19208"/>
                    <a:pt x="11073" y="18869"/>
                  </a:cubicBezTo>
                  <a:cubicBezTo>
                    <a:pt x="10506" y="18559"/>
                    <a:pt x="10485" y="18268"/>
                    <a:pt x="10485" y="17685"/>
                  </a:cubicBezTo>
                  <a:lnTo>
                    <a:pt x="10485" y="3900"/>
                  </a:lnTo>
                  <a:cubicBezTo>
                    <a:pt x="10485" y="3326"/>
                    <a:pt x="10506" y="3041"/>
                    <a:pt x="11073" y="2731"/>
                  </a:cubicBezTo>
                  <a:cubicBezTo>
                    <a:pt x="11785" y="2392"/>
                    <a:pt x="13310" y="2121"/>
                    <a:pt x="15267" y="1997"/>
                  </a:cubicBezTo>
                  <a:cubicBezTo>
                    <a:pt x="16923" y="1906"/>
                    <a:pt x="18700" y="1910"/>
                    <a:pt x="21600" y="191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C71C9"/>
            </a:solidFill>
            <a:ln w="12700">
              <a:solidFill>
                <a:srgbClr val="7C71C9"/>
              </a:solidFill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36433" y="5745737"/>
              <a:ext cx="404256" cy="448964"/>
            </a:xfrm>
            <a:prstGeom prst="roundRect">
              <a:avLst/>
            </a:prstGeom>
            <a:solidFill>
              <a:srgbClr val="7C71C9"/>
            </a:solidFill>
            <a:ln>
              <a:solidFill>
                <a:srgbClr val="7C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78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wards Case Study: Nike+">
            <a:extLst>
              <a:ext uri="{FF2B5EF4-FFF2-40B4-BE49-F238E27FC236}">
                <a16:creationId xmlns:a16="http://schemas.microsoft.com/office/drawing/2014/main" id="{2898609F-0D49-4DF1-90CB-A1309E78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41" y="3428217"/>
            <a:ext cx="4935071" cy="27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77922" y="1630151"/>
            <a:ext cx="10325508" cy="1455558"/>
            <a:chOff x="436728" y="1560599"/>
            <a:chExt cx="10325508" cy="1455558"/>
          </a:xfrm>
        </p:grpSpPr>
        <p:sp>
          <p:nvSpPr>
            <p:cNvPr id="5" name="Content Placeholder 5">
              <a:extLst>
                <a:ext uri="{FF2B5EF4-FFF2-40B4-BE49-F238E27FC236}">
                  <a16:creationId xmlns:a16="http://schemas.microsoft.com/office/drawing/2014/main" id="{AD9BC59F-1117-439C-84AD-03CF52A6B812}"/>
                </a:ext>
              </a:extLst>
            </p:cNvPr>
            <p:cNvSpPr txBox="1">
              <a:spLocks/>
            </p:cNvSpPr>
            <p:nvPr/>
          </p:nvSpPr>
          <p:spPr>
            <a:xfrm>
              <a:off x="1316800" y="1946877"/>
              <a:ext cx="9445436" cy="93128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vi-VN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ầu hết các thị trường không đồng nhất mà được tạo thành </a:t>
              </a:r>
              <a:br>
                <a:rPr lang="vi-VN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từ các phân khúc hay đối tượng khách hàng</a:t>
              </a:r>
              <a:r>
                <a:rPr lang="en-US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khác nhau</a:t>
              </a:r>
              <a:r>
                <a:rPr lang="vi-VN" sz="2400">
                  <a:latin typeface="SFU Futura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400" dirty="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B12C85-89EE-973B-AA56-D07FB8786EBF}"/>
                </a:ext>
              </a:extLst>
            </p:cNvPr>
            <p:cNvCxnSpPr/>
            <p:nvPr/>
          </p:nvCxnSpPr>
          <p:spPr>
            <a:xfrm>
              <a:off x="1316799" y="1757571"/>
              <a:ext cx="8809840" cy="2990"/>
            </a:xfrm>
            <a:prstGeom prst="line">
              <a:avLst/>
            </a:prstGeom>
            <a:ln w="28575">
              <a:solidFill>
                <a:srgbClr val="FB4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2E45DA-1534-A8C1-6FE4-92DEB0C43861}"/>
                </a:ext>
              </a:extLst>
            </p:cNvPr>
            <p:cNvCxnSpPr/>
            <p:nvPr/>
          </p:nvCxnSpPr>
          <p:spPr>
            <a:xfrm>
              <a:off x="1191606" y="2845035"/>
              <a:ext cx="8935033" cy="24366"/>
            </a:xfrm>
            <a:prstGeom prst="line">
              <a:avLst/>
            </a:prstGeom>
            <a:ln w="28575">
              <a:solidFill>
                <a:srgbClr val="FB4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evron 13">
              <a:extLst>
                <a:ext uri="{FF2B5EF4-FFF2-40B4-BE49-F238E27FC236}">
                  <a16:creationId xmlns:a16="http://schemas.microsoft.com/office/drawing/2014/main" id="{18C62AA7-81C3-C775-A8B8-6F452A8C3367}"/>
                </a:ext>
              </a:extLst>
            </p:cNvPr>
            <p:cNvSpPr/>
            <p:nvPr/>
          </p:nvSpPr>
          <p:spPr>
            <a:xfrm flipH="1">
              <a:off x="436728" y="1560599"/>
              <a:ext cx="1136468" cy="1455558"/>
            </a:xfrm>
            <a:prstGeom prst="chevron">
              <a:avLst>
                <a:gd name="adj" fmla="val 41348"/>
              </a:avLst>
            </a:prstGeom>
            <a:solidFill>
              <a:srgbClr val="FB4C3C"/>
            </a:solidFill>
            <a:ln w="76200"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740AE7-DD8E-A3AA-F554-E33F5065AF0C}"/>
                </a:ext>
              </a:extLst>
            </p:cNvPr>
            <p:cNvSpPr/>
            <p:nvPr/>
          </p:nvSpPr>
          <p:spPr>
            <a:xfrm>
              <a:off x="10117778" y="1708351"/>
              <a:ext cx="107005" cy="107005"/>
            </a:xfrm>
            <a:prstGeom prst="ellipse">
              <a:avLst/>
            </a:prstGeom>
            <a:solidFill>
              <a:srgbClr val="FB4C3C"/>
            </a:solidFill>
            <a:ln>
              <a:solidFill>
                <a:srgbClr val="FB4C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FC6A2E-1F28-8E97-6B1A-0CF4445889F3}"/>
                </a:ext>
              </a:extLst>
            </p:cNvPr>
            <p:cNvSpPr/>
            <p:nvPr/>
          </p:nvSpPr>
          <p:spPr>
            <a:xfrm>
              <a:off x="10121859" y="2804855"/>
              <a:ext cx="107005" cy="107005"/>
            </a:xfrm>
            <a:prstGeom prst="ellipse">
              <a:avLst/>
            </a:prstGeom>
            <a:solidFill>
              <a:srgbClr val="FB4C3C"/>
            </a:solidFill>
            <a:ln>
              <a:solidFill>
                <a:srgbClr val="FB4C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784" y="271113"/>
            <a:ext cx="8297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SFU Futura" panose="00000400000000000000" pitchFamily="2" charset="0"/>
              </a:rPr>
              <a:t>NGUYÊN TẮC 5: THỊ TRƯỜNG VÀ </a:t>
            </a:r>
            <a:endParaRPr lang="en-US" sz="2800" b="1">
              <a:solidFill>
                <a:schemeClr val="bg1"/>
              </a:solidFill>
              <a:latin typeface="SFU Futura" panose="00000400000000000000" pitchFamily="2" charset="0"/>
            </a:endParaRPr>
          </a:p>
          <a:p>
            <a:pPr algn="ctr"/>
            <a:r>
              <a:rPr lang="vi-VN" sz="2800" b="1">
                <a:solidFill>
                  <a:schemeClr val="bg1"/>
                </a:solidFill>
                <a:latin typeface="SFU Futura" panose="00000400000000000000" pitchFamily="2" charset="0"/>
              </a:rPr>
              <a:t>KHÁCH HÀNG KHÔNG ĐỒNG NHẤT</a:t>
            </a:r>
            <a:endParaRPr lang="en-US" sz="28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3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4" y="271113"/>
            <a:ext cx="8297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SFU Futura" panose="00000400000000000000" pitchFamily="2" charset="0"/>
              </a:rPr>
              <a:t>NGUYÊN TẮC 6: THỊ TRƯỜNG VÀ </a:t>
            </a:r>
            <a:endParaRPr lang="en-US" sz="2800" b="1">
              <a:solidFill>
                <a:schemeClr val="bg1"/>
              </a:solidFill>
              <a:latin typeface="SFU Futura" panose="00000400000000000000" pitchFamily="2" charset="0"/>
            </a:endParaRPr>
          </a:p>
          <a:p>
            <a:pPr algn="ctr"/>
            <a:r>
              <a:rPr lang="vi-VN" sz="2800" b="1">
                <a:solidFill>
                  <a:schemeClr val="bg1"/>
                </a:solidFill>
                <a:latin typeface="SFU Futura" panose="00000400000000000000" pitchFamily="2" charset="0"/>
              </a:rPr>
              <a:t>KHÁCH HÀNG LIÊN TỤC THAY ĐỔI</a:t>
            </a:r>
            <a:endParaRPr lang="en-US" sz="2800" b="1" dirty="0">
              <a:solidFill>
                <a:schemeClr val="bg1"/>
              </a:solidFill>
              <a:latin typeface="SFU Futura" panose="00000400000000000000" pitchFamily="2" charset="0"/>
            </a:endParaRPr>
          </a:p>
        </p:txBody>
      </p:sp>
      <p:pic>
        <p:nvPicPr>
          <p:cNvPr id="6" name="Picture 2" descr="Grab công bố tầm nhìn thành phố thông minh - Ứng dụng cho cuộc sống hằng  ngày của mọi người| Grab VN">
            <a:extLst>
              <a:ext uri="{FF2B5EF4-FFF2-40B4-BE49-F238E27FC236}">
                <a16:creationId xmlns:a16="http://schemas.microsoft.com/office/drawing/2014/main" id="{D55CB992-11B2-4B88-89BF-E931259C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72" y="2984110"/>
            <a:ext cx="7708086" cy="3037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363666" y="1584581"/>
            <a:ext cx="11400706" cy="1116237"/>
            <a:chOff x="-1055704" y="2677884"/>
            <a:chExt cx="11400706" cy="1116237"/>
          </a:xfrm>
        </p:grpSpPr>
        <p:sp>
          <p:nvSpPr>
            <p:cNvPr id="12" name="Round Single Corner Rectangle 2"/>
            <p:cNvSpPr/>
            <p:nvPr/>
          </p:nvSpPr>
          <p:spPr>
            <a:xfrm>
              <a:off x="0" y="2677885"/>
              <a:ext cx="10345002" cy="1116236"/>
            </a:xfrm>
            <a:custGeom>
              <a:avLst/>
              <a:gdLst>
                <a:gd name="connsiteX0" fmla="*/ 0 w 6860134"/>
                <a:gd name="connsiteY0" fmla="*/ 0 h 869576"/>
                <a:gd name="connsiteX1" fmla="*/ 6464190 w 6860134"/>
                <a:gd name="connsiteY1" fmla="*/ 0 h 869576"/>
                <a:gd name="connsiteX2" fmla="*/ 6860134 w 6860134"/>
                <a:gd name="connsiteY2" fmla="*/ 395944 h 869576"/>
                <a:gd name="connsiteX3" fmla="*/ 6860134 w 6860134"/>
                <a:gd name="connsiteY3" fmla="*/ 869576 h 869576"/>
                <a:gd name="connsiteX4" fmla="*/ 0 w 6860134"/>
                <a:gd name="connsiteY4" fmla="*/ 869576 h 869576"/>
                <a:gd name="connsiteX5" fmla="*/ 0 w 6860134"/>
                <a:gd name="connsiteY5" fmla="*/ 0 h 869576"/>
                <a:gd name="connsiteX0-1" fmla="*/ 0 w 7093217"/>
                <a:gd name="connsiteY0-2" fmla="*/ 0 h 923365"/>
                <a:gd name="connsiteX1-3" fmla="*/ 6697273 w 7093217"/>
                <a:gd name="connsiteY1-4" fmla="*/ 53789 h 923365"/>
                <a:gd name="connsiteX2-5" fmla="*/ 7093217 w 7093217"/>
                <a:gd name="connsiteY2-6" fmla="*/ 449733 h 923365"/>
                <a:gd name="connsiteX3-7" fmla="*/ 7093217 w 7093217"/>
                <a:gd name="connsiteY3-8" fmla="*/ 923365 h 923365"/>
                <a:gd name="connsiteX4-9" fmla="*/ 233083 w 7093217"/>
                <a:gd name="connsiteY4-10" fmla="*/ 923365 h 923365"/>
                <a:gd name="connsiteX5-11" fmla="*/ 0 w 7093217"/>
                <a:gd name="connsiteY5-12" fmla="*/ 0 h 923365"/>
                <a:gd name="connsiteX0-13" fmla="*/ 0 w 7093217"/>
                <a:gd name="connsiteY0-14" fmla="*/ 0 h 923365"/>
                <a:gd name="connsiteX1-15" fmla="*/ 6697273 w 7093217"/>
                <a:gd name="connsiteY1-16" fmla="*/ 53789 h 923365"/>
                <a:gd name="connsiteX2-17" fmla="*/ 7093217 w 7093217"/>
                <a:gd name="connsiteY2-18" fmla="*/ 449733 h 923365"/>
                <a:gd name="connsiteX3-19" fmla="*/ 7093217 w 7093217"/>
                <a:gd name="connsiteY3-20" fmla="*/ 923365 h 923365"/>
                <a:gd name="connsiteX4-21" fmla="*/ 233083 w 7093217"/>
                <a:gd name="connsiteY4-22" fmla="*/ 923365 h 923365"/>
                <a:gd name="connsiteX5-23" fmla="*/ 0 w 7093217"/>
                <a:gd name="connsiteY5-24" fmla="*/ 0 h 923365"/>
                <a:gd name="connsiteX0-25" fmla="*/ 0 w 7093217"/>
                <a:gd name="connsiteY0-26" fmla="*/ 0 h 869576"/>
                <a:gd name="connsiteX1-27" fmla="*/ 6697273 w 7093217"/>
                <a:gd name="connsiteY1-28" fmla="*/ 0 h 869576"/>
                <a:gd name="connsiteX2-29" fmla="*/ 7093217 w 7093217"/>
                <a:gd name="connsiteY2-30" fmla="*/ 395944 h 869576"/>
                <a:gd name="connsiteX3-31" fmla="*/ 7093217 w 7093217"/>
                <a:gd name="connsiteY3-32" fmla="*/ 869576 h 869576"/>
                <a:gd name="connsiteX4-33" fmla="*/ 233083 w 7093217"/>
                <a:gd name="connsiteY4-34" fmla="*/ 869576 h 869576"/>
                <a:gd name="connsiteX5-35" fmla="*/ 0 w 7093217"/>
                <a:gd name="connsiteY5-36" fmla="*/ 0 h 869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093217" h="869576">
                  <a:moveTo>
                    <a:pt x="0" y="0"/>
                  </a:moveTo>
                  <a:lnTo>
                    <a:pt x="6697273" y="0"/>
                  </a:lnTo>
                  <a:cubicBezTo>
                    <a:pt x="6915947" y="0"/>
                    <a:pt x="7093217" y="177270"/>
                    <a:pt x="7093217" y="395944"/>
                  </a:cubicBezTo>
                  <a:lnTo>
                    <a:pt x="7093217" y="869576"/>
                  </a:lnTo>
                  <a:lnTo>
                    <a:pt x="233083" y="869576"/>
                  </a:lnTo>
                  <a:cubicBezTo>
                    <a:pt x="155389" y="561788"/>
                    <a:pt x="364564" y="2629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39B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1055704" y="2677884"/>
              <a:ext cx="867365" cy="1116236"/>
              <a:chOff x="3060771" y="1231864"/>
              <a:chExt cx="1294765" cy="1435321"/>
            </a:xfrm>
          </p:grpSpPr>
          <p:sp>
            <p:nvSpPr>
              <p:cNvPr id="14" name="Lưu đồ: Dữ liệu 3"/>
              <p:cNvSpPr/>
              <p:nvPr/>
            </p:nvSpPr>
            <p:spPr>
              <a:xfrm rot="16200000" flipH="1">
                <a:off x="3550039" y="1861688"/>
                <a:ext cx="1120140" cy="490854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-1" fmla="*/ 0 w 10000"/>
                  <a:gd name="connsiteY0-2" fmla="*/ 10000 h 10154"/>
                  <a:gd name="connsiteX1-3" fmla="*/ 2000 w 10000"/>
                  <a:gd name="connsiteY1-4" fmla="*/ 0 h 10154"/>
                  <a:gd name="connsiteX2-5" fmla="*/ 10000 w 10000"/>
                  <a:gd name="connsiteY2-6" fmla="*/ 0 h 10154"/>
                  <a:gd name="connsiteX3-7" fmla="*/ 6766 w 10000"/>
                  <a:gd name="connsiteY3-8" fmla="*/ 10154 h 10154"/>
                  <a:gd name="connsiteX4-9" fmla="*/ 0 w 10000"/>
                  <a:gd name="connsiteY4-10" fmla="*/ 10000 h 10154"/>
                  <a:gd name="connsiteX0-11" fmla="*/ 1120 w 8000"/>
                  <a:gd name="connsiteY0-12" fmla="*/ 8000 h 10154"/>
                  <a:gd name="connsiteX1-13" fmla="*/ 0 w 8000"/>
                  <a:gd name="connsiteY1-14" fmla="*/ 0 h 10154"/>
                  <a:gd name="connsiteX2-15" fmla="*/ 8000 w 8000"/>
                  <a:gd name="connsiteY2-16" fmla="*/ 0 h 10154"/>
                  <a:gd name="connsiteX3-17" fmla="*/ 4766 w 8000"/>
                  <a:gd name="connsiteY3-18" fmla="*/ 10154 h 10154"/>
                  <a:gd name="connsiteX4-19" fmla="*/ 1120 w 8000"/>
                  <a:gd name="connsiteY4-20" fmla="*/ 8000 h 101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000" h="10154">
                    <a:moveTo>
                      <a:pt x="1120" y="8000"/>
                    </a:moveTo>
                    <a:lnTo>
                      <a:pt x="0" y="0"/>
                    </a:lnTo>
                    <a:lnTo>
                      <a:pt x="8000" y="0"/>
                    </a:lnTo>
                    <a:lnTo>
                      <a:pt x="4766" y="10154"/>
                    </a:lnTo>
                    <a:lnTo>
                      <a:pt x="1120" y="8000"/>
                    </a:lnTo>
                    <a:close/>
                  </a:path>
                </a:pathLst>
              </a:custGeom>
              <a:solidFill>
                <a:srgbClr val="1D90A3"/>
              </a:solidFill>
              <a:ln>
                <a:solidFill>
                  <a:srgbClr val="1D90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/>
              </a:p>
            </p:txBody>
          </p:sp>
          <p:sp>
            <p:nvSpPr>
              <p:cNvPr id="15" name="Hình chữ nhật: Góc Chéo Tròn 9"/>
              <p:cNvSpPr/>
              <p:nvPr/>
            </p:nvSpPr>
            <p:spPr>
              <a:xfrm rot="5400000">
                <a:off x="3217299" y="1075336"/>
                <a:ext cx="981710" cy="1294765"/>
              </a:xfrm>
              <a:prstGeom prst="round2DiagRect">
                <a:avLst>
                  <a:gd name="adj1" fmla="val 41026"/>
                  <a:gd name="adj2" fmla="val 0"/>
                </a:avLst>
              </a:prstGeom>
              <a:solidFill>
                <a:srgbClr val="39BAD7"/>
              </a:solidFill>
              <a:ln>
                <a:solidFill>
                  <a:srgbClr val="39BAD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1061" y="2791161"/>
              <a:ext cx="492142" cy="527551"/>
            </a:xfrm>
            <a:prstGeom prst="rect">
              <a:avLst/>
            </a:prstGeom>
          </p:spPr>
        </p:pic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A92FB3-CE7C-4B63-8F6C-A3BB465837A7}"/>
              </a:ext>
            </a:extLst>
          </p:cNvPr>
          <p:cNvSpPr txBox="1">
            <a:spLocks/>
          </p:cNvSpPr>
          <p:nvPr/>
        </p:nvSpPr>
        <p:spPr>
          <a:xfrm>
            <a:off x="1588992" y="1790727"/>
            <a:ext cx="10321539" cy="701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2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hị trường và khách hàng không ổn định, mà liên tục thay đổi theo thời gian.</a:t>
            </a:r>
            <a:r>
              <a:rPr lang="en-US" sz="22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latin typeface="SFU Futura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Tổ chức cần liên tục cải tiến và thích ứng để đáp ứng nhu cầu thay đổi này.</a:t>
            </a:r>
            <a:endParaRPr lang="en-US" sz="2200" dirty="0">
              <a:latin typeface="SFU Futura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6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472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</vt:lpstr>
      <vt:lpstr>Calibri</vt:lpstr>
      <vt:lpstr>Calibri Light</vt:lpstr>
      <vt:lpstr>SFU 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Truong Vo</cp:lastModifiedBy>
  <cp:revision>40</cp:revision>
  <dcterms:created xsi:type="dcterms:W3CDTF">2023-09-13T02:55:28Z</dcterms:created>
  <dcterms:modified xsi:type="dcterms:W3CDTF">2023-09-29T04:09:57Z</dcterms:modified>
</cp:coreProperties>
</file>