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8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78" r:id="rId34"/>
  </p:sldIdLst>
  <p:sldSz cx="18288000" cy="10287000"/>
  <p:notesSz cx="6858000" cy="9144000"/>
  <p:embeddedFontLst>
    <p:embeddedFont>
      <p:font typeface="Abhaya Libre Regular" panose="020B0604020202020204" charset="0"/>
      <p:regular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Muli Regular" panose="020B0604020202020204" charset="0"/>
      <p:regular r:id="rId40"/>
    </p:embeddedFont>
    <p:embeddedFont>
      <p:font typeface="Abhaya Libre Regular Italics" panose="020B0604020202020204" charset="0"/>
      <p:regular r:id="rId41"/>
    </p:embeddedFont>
    <p:embeddedFont>
      <p:font typeface="Josefin Sans Regular" panose="020B0604020202020204" charset="0"/>
      <p:regular r:id="rId42"/>
    </p:embeddedFont>
    <p:embeddedFont>
      <p:font typeface="Garet Book" panose="020B0604020202020204" charset="0"/>
      <p:regular r:id="rId43"/>
    </p:embeddedFont>
    <p:embeddedFont>
      <p:font typeface="Muli Regular Bold" panose="020B0604020202020204" charset="0"/>
      <p:regular r:id="rId44"/>
    </p:embeddedFont>
    <p:embeddedFont>
      <p:font typeface="Paytone One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6.png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09516"/>
            <a:ext cx="11437054" cy="3755364"/>
            <a:chOff x="0" y="0"/>
            <a:chExt cx="15249406" cy="5007152"/>
          </a:xfrm>
        </p:grpSpPr>
        <p:sp>
          <p:nvSpPr>
            <p:cNvPr id="3" name="TextBox 3"/>
            <p:cNvSpPr txBox="1"/>
            <p:nvPr/>
          </p:nvSpPr>
          <p:spPr>
            <a:xfrm>
              <a:off x="0" y="277495"/>
              <a:ext cx="15249406" cy="3241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80"/>
                </a:lnSpc>
              </a:pPr>
              <a:r>
                <a:rPr lang="en-US" sz="4700" spc="-51">
                  <a:solidFill>
                    <a:srgbClr val="000000"/>
                  </a:solidFill>
                  <a:latin typeface="Muli Regular"/>
                </a:rPr>
                <a:t>CÔNG TY VÀ CHIẾN LƯỢC MARKETING: HỢP TÁC ĐỂ XÂY DỰNG GIÁ TRỊ VÀ MỐI QUAN HỆ VỚI KHÁCH HÀNG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221022"/>
              <a:ext cx="15249406" cy="78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endParaRPr lang="en-US" sz="3599" dirty="0">
                <a:solidFill>
                  <a:srgbClr val="000000"/>
                </a:solidFill>
                <a:latin typeface="Muli Regular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472182" y="1575249"/>
            <a:ext cx="8177753" cy="708197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AAFB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9F726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8A37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1028700"/>
            <a:ext cx="4212844" cy="586200"/>
            <a:chOff x="0" y="0"/>
            <a:chExt cx="5617125" cy="781600"/>
          </a:xfrm>
        </p:grpSpPr>
        <p:sp>
          <p:nvSpPr>
            <p:cNvPr id="14" name="TextBox 14"/>
            <p:cNvSpPr txBox="1"/>
            <p:nvPr/>
          </p:nvSpPr>
          <p:spPr>
            <a:xfrm>
              <a:off x="1293956" y="104415"/>
              <a:ext cx="432316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5010" cy="7816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72182" y="2592047"/>
            <a:ext cx="5048378" cy="50483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845542" y="-4052547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CFA28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4E423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8267" y="2173590"/>
            <a:ext cx="12251466" cy="76785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79892" y="303371"/>
            <a:ext cx="6873146" cy="140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57"/>
              </a:lnSpc>
              <a:spcBef>
                <a:spcPct val="0"/>
              </a:spcBef>
            </a:pPr>
            <a:r>
              <a:rPr lang="en-US" sz="4275" spc="-42">
                <a:solidFill>
                  <a:srgbClr val="000000"/>
                </a:solidFill>
                <a:latin typeface="Muli Regular"/>
              </a:rPr>
              <a:t>THIẾT KẾ HẠNG MỤC KINH DOANH CHO CÔNG 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222" r="152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603900"/>
            <a:ext cx="6195139" cy="55597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63413" y="1853381"/>
            <a:ext cx="1627859" cy="54870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765" r="8274"/>
          <a:stretch>
            <a:fillRect/>
          </a:stretch>
        </p:blipFill>
        <p:spPr>
          <a:xfrm>
            <a:off x="1899265" y="2720089"/>
            <a:ext cx="4854801" cy="24234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29397" y="539463"/>
            <a:ext cx="7194294" cy="21008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67086" y="7163640"/>
            <a:ext cx="6984629" cy="20752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65" r="2712" b="565"/>
          <a:stretch>
            <a:fillRect/>
          </a:stretch>
        </p:blipFill>
        <p:spPr>
          <a:xfrm>
            <a:off x="9796122" y="3483029"/>
            <a:ext cx="7463178" cy="2227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1852" y="-232686"/>
            <a:ext cx="3107000" cy="2690677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9F726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5245" y="0"/>
            <a:ext cx="11127429" cy="1775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05149" y="2109097"/>
            <a:ext cx="14376438" cy="770854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8144" y="1446063"/>
            <a:ext cx="2125025" cy="1840281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AAFB2"/>
            </a:solid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34932" cy="14421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6970" y="2337899"/>
            <a:ext cx="8474060" cy="56112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09440"/>
            <a:ext cx="13708968" cy="9077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028700"/>
            <a:ext cx="16230600" cy="112635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t="39534" b="39469"/>
          <a:stretch>
            <a:fillRect/>
          </a:stretch>
        </p:blipFill>
        <p:spPr>
          <a:xfrm>
            <a:off x="-553735" y="-518803"/>
            <a:ext cx="19395470" cy="611954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901837" y="4187133"/>
            <a:ext cx="2560527" cy="256052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675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301137" y="4187133"/>
            <a:ext cx="2560527" cy="25605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675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502537" y="4187133"/>
            <a:ext cx="2560527" cy="256052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06753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6381750" y="4252245"/>
            <a:ext cx="19050" cy="5334000"/>
          </a:xfrm>
          <a:prstGeom prst="rect">
            <a:avLst/>
          </a:prstGeom>
          <a:solidFill>
            <a:srgbClr val="806753"/>
          </a:solidFill>
        </p:spPr>
      </p:sp>
      <p:sp>
        <p:nvSpPr>
          <p:cNvPr id="10" name="AutoShape 10"/>
          <p:cNvSpPr/>
          <p:nvPr/>
        </p:nvSpPr>
        <p:spPr>
          <a:xfrm>
            <a:off x="11982450" y="4252245"/>
            <a:ext cx="19050" cy="5334000"/>
          </a:xfrm>
          <a:prstGeom prst="rect">
            <a:avLst/>
          </a:prstGeom>
          <a:solidFill>
            <a:srgbClr val="806753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403681" y="4585831"/>
            <a:ext cx="1575889" cy="16700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001750" y="4813264"/>
            <a:ext cx="1606570" cy="1215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757263" y="4799901"/>
            <a:ext cx="1624237" cy="122851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43272" y="1815408"/>
            <a:ext cx="14801455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0"/>
              </a:lnSpc>
            </a:pPr>
            <a:r>
              <a:rPr lang="en-US" sz="6275" spc="125">
                <a:solidFill>
                  <a:srgbClr val="806753"/>
                </a:solidFill>
                <a:latin typeface="Paytone One"/>
              </a:rPr>
              <a:t>LẬP KẾ HOẠCH TIẾP THỊ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3976" y="7182059"/>
            <a:ext cx="4354847" cy="108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900">
                <a:solidFill>
                  <a:srgbClr val="3B181D"/>
                </a:solidFill>
                <a:latin typeface="Josefin Sans Regular"/>
              </a:rPr>
              <a:t>Xây dựng mối quan hệ khách hàng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04676" y="7182059"/>
            <a:ext cx="4354847" cy="108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900">
                <a:solidFill>
                  <a:srgbClr val="3B181D"/>
                </a:solidFill>
                <a:latin typeface="Josefin Sans Regular"/>
              </a:rPr>
              <a:t>Hợp tác với các bộ phận khác của công 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05376" y="7182059"/>
            <a:ext cx="4354847" cy="107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9"/>
              </a:lnSpc>
            </a:pPr>
            <a:r>
              <a:rPr lang="en-US" sz="2899">
                <a:solidFill>
                  <a:srgbClr val="3B181D"/>
                </a:solidFill>
                <a:latin typeface="Josefin Sans Regular"/>
              </a:rPr>
              <a:t>Hợp tác với các công ty khác trong hệ thống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9687" y="0"/>
            <a:ext cx="18524120" cy="101575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6135" y="2114320"/>
            <a:ext cx="15295729" cy="6058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8A3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E423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89399" y="1711981"/>
            <a:ext cx="11895235" cy="75463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9776" y="755211"/>
            <a:ext cx="1568476" cy="9567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028700"/>
            <a:ext cx="569908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0"/>
              </a:lnSpc>
              <a:spcBef>
                <a:spcPct val="0"/>
              </a:spcBef>
            </a:pPr>
            <a:r>
              <a:rPr lang="en-US" sz="4300" spc="-43">
                <a:solidFill>
                  <a:srgbClr val="000000"/>
                </a:solidFill>
                <a:latin typeface="Muli Regular Bold"/>
              </a:rPr>
              <a:t>CHIẾN LƯỢC TIẾP THỊ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69" b="56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5512745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Muli Regular"/>
              </a:rPr>
              <a:t>5 mục tiêu của chương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8A37D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AAFB2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E423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E423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370277" y="976645"/>
            <a:ext cx="9505645" cy="159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600" b="1" u="sng" dirty="0" err="1">
                <a:solidFill>
                  <a:srgbClr val="000000"/>
                </a:solidFill>
                <a:latin typeface="Garet Book"/>
              </a:rPr>
              <a:t>Mục</a:t>
            </a:r>
            <a:r>
              <a:rPr lang="en-US" sz="2600" b="1" u="sng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Garet Book"/>
              </a:rPr>
              <a:t>tiêu</a:t>
            </a:r>
            <a:r>
              <a:rPr lang="en-US" sz="2600" b="1" u="sng" dirty="0">
                <a:solidFill>
                  <a:srgbClr val="000000"/>
                </a:solidFill>
                <a:latin typeface="Garet Book"/>
              </a:rPr>
              <a:t> 1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Giải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thích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kế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hoạch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chiến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lược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toàn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ty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bốn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bước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kế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hoạch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Hoạch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chiến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lược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toàn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ty: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vai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trò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aret Book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Garet Book"/>
              </a:rPr>
              <a:t> marketing 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Garet Book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70277" y="2548270"/>
            <a:ext cx="926589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Mục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tiêu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Thảo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luận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thiết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kế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danh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mục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tư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kinh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doanh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phát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triển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chiến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lược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tăng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trưởng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Muli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70277" y="5906688"/>
            <a:ext cx="9265895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Mục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tiêu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4: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Mô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tả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yếu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tố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chiến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lược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hỗn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hướng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giá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trị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khách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hàng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lực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lượng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ảnh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hưởng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chúng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Muli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0277" y="7611663"/>
            <a:ext cx="9265895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Mục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tiêu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5: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Liệt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kê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chức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quản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lý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, bao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gồm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yếu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tố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kế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hoạch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thảo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luận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tầm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quan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trọng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việc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đo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lường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quản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lý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lợi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tức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tư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Muli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59391" y="3909285"/>
            <a:ext cx="9265895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Mục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Muli Regular"/>
              </a:rPr>
              <a:t>tiêu</a:t>
            </a:r>
            <a:r>
              <a:rPr lang="en-US" sz="2600" b="1" u="sng" dirty="0">
                <a:solidFill>
                  <a:srgbClr val="000000"/>
                </a:solidFill>
                <a:latin typeface="Muli Regular"/>
              </a:rPr>
              <a:t> 3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Giải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thích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vai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trò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việc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lập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kế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hoạch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chiến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lược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hoạt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tiếp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thị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đối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tác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mình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tạo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ra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mang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giá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trị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khách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uli Regular"/>
              </a:rPr>
              <a:t>hàng</a:t>
            </a:r>
            <a:r>
              <a:rPr lang="en-US" sz="2600" dirty="0">
                <a:solidFill>
                  <a:srgbClr val="000000"/>
                </a:solidFill>
                <a:latin typeface="Muli Regular"/>
              </a:rPr>
              <a:t> 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endParaRPr lang="en-US" sz="2600" dirty="0">
              <a:solidFill>
                <a:srgbClr val="000000"/>
              </a:solidFill>
              <a:latin typeface="Muli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45432" y="-762000"/>
            <a:ext cx="8039100" cy="11811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8217159" y="1887855"/>
            <a:ext cx="9042141" cy="5827395"/>
            <a:chOff x="0" y="0"/>
            <a:chExt cx="12056188" cy="7769860"/>
          </a:xfrm>
        </p:grpSpPr>
        <p:sp>
          <p:nvSpPr>
            <p:cNvPr id="4" name="TextBox 4"/>
            <p:cNvSpPr txBox="1"/>
            <p:nvPr/>
          </p:nvSpPr>
          <p:spPr>
            <a:xfrm>
              <a:off x="24168" y="681056"/>
              <a:ext cx="12007853" cy="77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7862" lvl="1" indent="-358931" algn="l">
                <a:lnSpc>
                  <a:spcPts val="4987"/>
                </a:lnSpc>
                <a:buFont typeface="Arial"/>
                <a:buChar char="•"/>
              </a:pPr>
              <a:r>
                <a:rPr lang="en-US" sz="3324">
                  <a:solidFill>
                    <a:srgbClr val="3B181D"/>
                  </a:solidFill>
                  <a:latin typeface="Abhaya Libre Regular"/>
                </a:rPr>
                <a:t>Giới tính, vin trí địa lý, độ tuổi, thu nhập,...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4168" y="-38100"/>
              <a:ext cx="12007853" cy="1430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89"/>
                </a:lnSpc>
              </a:pPr>
              <a:r>
                <a:rPr lang="en-US" sz="3299" spc="98">
                  <a:solidFill>
                    <a:srgbClr val="806753"/>
                  </a:solidFill>
                  <a:latin typeface="Abhaya Libre Regular"/>
                </a:rPr>
                <a:t>NHÂN KHẨU </a:t>
              </a:r>
            </a:p>
            <a:p>
              <a:pPr algn="l">
                <a:lnSpc>
                  <a:spcPts val="4289"/>
                </a:lnSpc>
              </a:pPr>
              <a:endParaRPr lang="en-US" sz="3299" spc="98">
                <a:solidFill>
                  <a:srgbClr val="806753"/>
                </a:solidFill>
                <a:latin typeface="Abhaya Libre Regular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24168" y="2209987"/>
              <a:ext cx="12032021" cy="66700"/>
            </a:xfrm>
            <a:prstGeom prst="rect">
              <a:avLst/>
            </a:prstGeom>
            <a:solidFill>
              <a:srgbClr val="806753">
                <a:alpha val="19608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4168" y="3414942"/>
              <a:ext cx="12007853" cy="1612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7862" lvl="1" indent="-358931" algn="l">
                <a:lnSpc>
                  <a:spcPts val="4987"/>
                </a:lnSpc>
                <a:buFont typeface="Arial"/>
                <a:buChar char="•"/>
              </a:pPr>
              <a:r>
                <a:rPr lang="en-US" sz="3324">
                  <a:solidFill>
                    <a:srgbClr val="3B181D"/>
                  </a:solidFill>
                  <a:latin typeface="Abhaya Libre Regular"/>
                </a:rPr>
                <a:t>Hành vi sống, hành vi mua sắm, hành vi sử dụng,...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4168" y="2695787"/>
              <a:ext cx="12007853" cy="1356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94"/>
                </a:lnSpc>
              </a:pPr>
              <a:r>
                <a:rPr lang="en-US" sz="3149" spc="94">
                  <a:solidFill>
                    <a:srgbClr val="806753"/>
                  </a:solidFill>
                  <a:latin typeface="Abhaya Libre Regular"/>
                </a:rPr>
                <a:t>HÀNH VI</a:t>
              </a:r>
            </a:p>
            <a:p>
              <a:pPr algn="l">
                <a:lnSpc>
                  <a:spcPts val="4094"/>
                </a:lnSpc>
              </a:pPr>
              <a:endParaRPr lang="en-US" sz="3149" spc="94">
                <a:solidFill>
                  <a:srgbClr val="806753"/>
                </a:solidFill>
                <a:latin typeface="Abhaya Libre Regular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24168" y="4943874"/>
              <a:ext cx="12032021" cy="66700"/>
            </a:xfrm>
            <a:prstGeom prst="rect">
              <a:avLst/>
            </a:prstGeom>
            <a:solidFill>
              <a:srgbClr val="806753">
                <a:alpha val="19608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6733029"/>
              <a:ext cx="12007853" cy="77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7862" lvl="1" indent="-358931" algn="l">
                <a:lnSpc>
                  <a:spcPts val="4987"/>
                </a:lnSpc>
                <a:buFont typeface="Arial"/>
                <a:buChar char="•"/>
              </a:pPr>
              <a:r>
                <a:rPr lang="en-US" sz="3324">
                  <a:solidFill>
                    <a:srgbClr val="3B181D"/>
                  </a:solidFill>
                  <a:latin typeface="Abhaya Libre Regular"/>
                </a:rPr>
                <a:t>Tự tin, quyết đoán, thẳng thắn,...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270923"/>
              <a:ext cx="12007853" cy="1816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37"/>
                </a:lnSpc>
              </a:pPr>
              <a:r>
                <a:rPr lang="en-US" sz="3374" spc="101">
                  <a:solidFill>
                    <a:srgbClr val="806753"/>
                  </a:solidFill>
                  <a:latin typeface="Abhaya Libre Regular"/>
                </a:rPr>
                <a:t>TÂM LÝ</a:t>
              </a:r>
            </a:p>
            <a:p>
              <a:pPr algn="l">
                <a:lnSpc>
                  <a:spcPts val="5737"/>
                </a:lnSpc>
              </a:pPr>
              <a:endParaRPr lang="en-US" sz="3374" spc="101">
                <a:solidFill>
                  <a:srgbClr val="806753"/>
                </a:solidFill>
                <a:latin typeface="Abhaya Libre Regular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7703160"/>
              <a:ext cx="12032021" cy="66700"/>
            </a:xfrm>
            <a:prstGeom prst="rect">
              <a:avLst/>
            </a:prstGeom>
            <a:solidFill>
              <a:srgbClr val="806753">
                <a:alpha val="19608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l="2617" t="736" r="15888" b="6182"/>
          <a:stretch>
            <a:fillRect/>
          </a:stretch>
        </p:blipFill>
        <p:spPr>
          <a:xfrm>
            <a:off x="-945432" y="0"/>
            <a:ext cx="8039100" cy="5173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14350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" b="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40375" y="1465185"/>
            <a:ext cx="15318925" cy="87616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9816" y="103854"/>
            <a:ext cx="11228213" cy="18496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482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li  Regular"/>
                <a:ea typeface="Arial" panose="020B0604020202020204" pitchFamily="34" charset="0"/>
                <a:cs typeface="Times New Roman" panose="02020603050405020304" pitchFamily="18" charset="0"/>
              </a:rPr>
              <a:t>1. Trong phương pháp ma trận BCG, biểu tượng bò sữa tượng trưng cho sản phẩm như thế nào</a:t>
            </a:r>
            <a:endParaRPr lang="vi-VN" sz="4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uli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li  Regular"/>
                <a:ea typeface="Arial" panose="020B0604020202020204" pitchFamily="34" charset="0"/>
                <a:cs typeface="Times New Roman" panose="02020603050405020304" pitchFamily="18" charset="0"/>
              </a:rPr>
              <a:t>A. Sản phẩm ở các thị trường tăng trưởng thấp với thị phần cao</a:t>
            </a:r>
            <a:endParaRPr lang="vi-VN" sz="4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uli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li  Regular"/>
                <a:ea typeface="Arial" panose="020B0604020202020204" pitchFamily="34" charset="0"/>
                <a:cs typeface="Times New Roman" panose="02020603050405020304" pitchFamily="18" charset="0"/>
              </a:rPr>
              <a:t>B. Sản phẩm ở các thị trường tăng trưởng cao, thị phần thấp</a:t>
            </a:r>
            <a:endParaRPr lang="vi-VN" sz="4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uli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li  Regular"/>
                <a:ea typeface="Arial" panose="020B0604020202020204" pitchFamily="34" charset="0"/>
                <a:cs typeface="Times New Roman" panose="02020603050405020304" pitchFamily="18" charset="0"/>
              </a:rPr>
              <a:t>C. Sản phẩm thuộc ngành sữa và các chế phẩm từ sữa</a:t>
            </a:r>
            <a:endParaRPr lang="vi-VN" sz="4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uli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uli  Regular"/>
                <a:ea typeface="Arial" panose="020B0604020202020204" pitchFamily="34" charset="0"/>
                <a:cs typeface="Times New Roman" panose="02020603050405020304" pitchFamily="18" charset="0"/>
              </a:rPr>
              <a:t>D. Các sản phẩm thuộc ngành chăn nuôi</a:t>
            </a:r>
            <a:endParaRPr lang="vi-VN" sz="4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uli  Regular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371600" y="3845168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631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482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2. Trong phương pháp phân tích SWOT, yếu tố nào thuộc về phần nội tại của doanh nghiệp</a:t>
            </a:r>
            <a:endParaRPr lang="vi-VN" sz="4500" dirty="0">
              <a:effectLst/>
              <a:latin typeface="Muli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A. Cơ hội, Thách thức</a:t>
            </a:r>
            <a:endParaRPr lang="vi-VN" sz="4500" dirty="0">
              <a:effectLst/>
              <a:latin typeface="Muli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B. Cơ hội, Điểm mạnh</a:t>
            </a:r>
            <a:endParaRPr lang="vi-VN" sz="4500" dirty="0">
              <a:effectLst/>
              <a:latin typeface="Muli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C. Điểm mạnh, Điểm yếu</a:t>
            </a:r>
            <a:endParaRPr lang="vi-VN" sz="4500" dirty="0">
              <a:effectLst/>
              <a:latin typeface="Muli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D. Điểm yếu, thách thức</a:t>
            </a:r>
            <a:endParaRPr lang="vi-VN" sz="4500" dirty="0">
              <a:effectLst/>
              <a:latin typeface="Muli    Regular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371600" y="5600700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009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69AD6ABA-6A2B-D3D8-DFF5-E7EC458C50A6}"/>
              </a:ext>
            </a:extLst>
          </p:cNvPr>
          <p:cNvSpPr txBox="1"/>
          <p:nvPr/>
        </p:nvSpPr>
        <p:spPr>
          <a:xfrm>
            <a:off x="1485900" y="2716399"/>
            <a:ext cx="15316200" cy="5564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3. Công ty </a:t>
            </a:r>
            <a:r>
              <a:rPr lang="vi-VN" sz="4500" b="1" dirty="0"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cần p</a:t>
            </a: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hân tích SWOT để làm gì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A. Để tạo công việc cho nhân viên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B. Để kết hợp điểm mạnh của công ty với cơ hội, hạn chế, vượt qua điểm yếu và giảm thiểu thách thức</a:t>
            </a:r>
            <a:endParaRPr lang="vi-VN" sz="4500" dirty="0">
              <a:effectLst/>
              <a:latin typeface="Muli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4500" b="1" dirty="0">
                <a:effectLst/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. Để phân tích tình huống của công ty, từ đó đưa ra các định hướng phù hợp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b="1" dirty="0">
                <a:latin typeface="Muli    Regular"/>
                <a:ea typeface="Arial" panose="020B0604020202020204" pitchFamily="34" charset="0"/>
                <a:cs typeface="Times New Roman" panose="02020603050405020304" pitchFamily="18" charset="0"/>
              </a:rPr>
              <a:t>D. Cả B và D đều đúng</a:t>
            </a:r>
            <a:endParaRPr lang="vi-VN" sz="4500" dirty="0">
              <a:effectLst/>
              <a:latin typeface="Muli    Regular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2C25CE69-1B23-A2B4-C005-791992B5ED13}"/>
              </a:ext>
            </a:extLst>
          </p:cNvPr>
          <p:cNvSpPr/>
          <p:nvPr/>
        </p:nvSpPr>
        <p:spPr>
          <a:xfrm>
            <a:off x="1181100" y="7562534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>
                <a:latin typeface="Muli   Regular"/>
              </a:rPr>
              <a:t>D</a:t>
            </a:r>
            <a:endParaRPr lang="vi-VN" sz="4500" dirty="0">
              <a:latin typeface="Muli  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23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762000" y="2476500"/>
            <a:ext cx="17515703" cy="4529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4. Các P trong 4P của tổ hợp tiếp thị bao gồm những gì ?</a:t>
            </a:r>
            <a:endParaRPr lang="vi-VN" sz="4200" dirty="0">
              <a:effectLst/>
              <a:latin typeface="Muli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Product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(sản phẩm),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Price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(giá cả),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Promotion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(chiêu thị),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Place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(phân phối)</a:t>
            </a:r>
            <a:endParaRPr lang="vi-VN" sz="4200" dirty="0">
              <a:effectLst/>
              <a:latin typeface="Muli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Product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(sản phẩm),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Payment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(phương thức thanh toán),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Promotion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(chiêu thị),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Place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(phân phối)</a:t>
            </a:r>
            <a:endParaRPr lang="vi-VN" sz="4200" dirty="0">
              <a:effectLst/>
              <a:latin typeface="Muli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Product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(sản phẩm),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Price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(giá cả),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Profit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(lợi nhuận) 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Place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(phân phối)</a:t>
            </a:r>
            <a:endParaRPr lang="vi-VN" sz="4200" dirty="0">
              <a:effectLst/>
              <a:latin typeface="Muli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Product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(sản phẩm),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Price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(giá cả),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Promotion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(chiêu thị), </a:t>
            </a:r>
            <a:r>
              <a:rPr lang="vi-VN" sz="4200" b="1" dirty="0" err="1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Public</a:t>
            </a:r>
            <a:r>
              <a:rPr lang="vi-VN" sz="4200" b="1" dirty="0">
                <a:effectLst/>
                <a:latin typeface="Muli     Regular"/>
                <a:ea typeface="Arial" panose="020B0604020202020204" pitchFamily="34" charset="0"/>
                <a:cs typeface="Times New Roman" panose="02020603050405020304" pitchFamily="18" charset="0"/>
              </a:rPr>
              <a:t> (cộng đồng)</a:t>
            </a:r>
            <a:endParaRPr lang="vi-VN" sz="4200" dirty="0">
              <a:effectLst/>
              <a:latin typeface="Muli     Regular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342900" y="3238987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70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4082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5.Bước đầu trong quá trình nghiên cứu </a:t>
            </a:r>
            <a:r>
              <a:rPr lang="vi-VN" sz="4500" spc="15" dirty="0" err="1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Marketing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 là gì?</a:t>
            </a:r>
            <a:endParaRPr lang="vi-VN" sz="4500" dirty="0">
              <a:effectLst/>
              <a:latin typeface="Muli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A.Chuẩn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 bị phương tiện máy móc để tiến hành xử lý dữ liệu </a:t>
            </a:r>
            <a:endParaRPr lang="vi-VN" sz="4500" dirty="0">
              <a:effectLst/>
              <a:latin typeface="Muli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B.Xác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 định vấn đề và mục tiêu cần nghiên cứu </a:t>
            </a:r>
            <a:endParaRPr lang="vi-VN" sz="4500" dirty="0">
              <a:effectLst/>
              <a:latin typeface="Muli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C.Lập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 kế hoạch nghiên cứu (hoặc thiết kế dự án nghiên cứu) </a:t>
            </a:r>
            <a:endParaRPr lang="vi-VN" sz="4500" dirty="0">
              <a:effectLst/>
              <a:latin typeface="Muli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D.Thu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Regular"/>
                <a:ea typeface="Arial" panose="020B0604020202020204" pitchFamily="34" charset="0"/>
                <a:cs typeface="Times New Roman" panose="02020603050405020304" pitchFamily="18" charset="0"/>
              </a:rPr>
              <a:t> thập dữ liệu </a:t>
            </a:r>
            <a:endParaRPr lang="vi-VN" sz="4500" dirty="0">
              <a:effectLst/>
              <a:latin typeface="Muli      Regular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181100" y="4082395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793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482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6. Sau khi thu thập dữ liệu xong, bước tiếp theo trong quá trình </a:t>
            </a:r>
            <a:r>
              <a:rPr lang="vi-VN" sz="4500" spc="15" dirty="0" err="1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Marketing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 sẽ là gì?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A.Báo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 cáo kết quả thu được </a:t>
            </a:r>
            <a:endParaRPr lang="vi-VN" sz="4500" dirty="0">
              <a:effectLst/>
              <a:latin typeface="Muli 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B.Phân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 tích thông tin </a:t>
            </a:r>
            <a:endParaRPr lang="vi-VN" sz="4500" dirty="0">
              <a:effectLst/>
              <a:latin typeface="Muli 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C.Tìm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 ra giải pháp cho vấn đề cần nghiên cứu </a:t>
            </a:r>
            <a:endParaRPr lang="vi-VN" sz="4500" dirty="0">
              <a:effectLst/>
              <a:latin typeface="Muli 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 err="1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D.Chuyển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 dữ liệu cho nhà </a:t>
            </a:r>
            <a:r>
              <a:rPr lang="vi-VN" sz="4500" spc="15" dirty="0" err="1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Marketing</a:t>
            </a:r>
            <a:r>
              <a:rPr lang="vi-VN" sz="4500" spc="15" dirty="0">
                <a:solidFill>
                  <a:srgbClr val="081C36"/>
                </a:solidFill>
                <a:effectLst/>
                <a:latin typeface="Muli       Regular"/>
                <a:ea typeface="Arial" panose="020B0604020202020204" pitchFamily="34" charset="0"/>
                <a:cs typeface="Times New Roman" panose="02020603050405020304" pitchFamily="18" charset="0"/>
              </a:rPr>
              <a:t> để họ xem xét.</a:t>
            </a:r>
            <a:endParaRPr lang="vi-VN" sz="4500" dirty="0">
              <a:effectLst/>
              <a:latin typeface="Muli       Regular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181100" y="4768981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941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482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Muli        Regular"/>
                <a:ea typeface="Arial" panose="020B0604020202020204" pitchFamily="34" charset="0"/>
                <a:cs typeface="Times New Roman" panose="02020603050405020304" pitchFamily="18" charset="0"/>
              </a:rPr>
              <a:t>7. Có bao nhiêu bước để lập kế hoạch chiến lược công ty? Hãy liệt kê các bước đó. </a:t>
            </a:r>
            <a:endParaRPr lang="vi-VN" sz="4500" dirty="0">
              <a:effectLst/>
              <a:latin typeface="Muli  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Muli        Regular"/>
                <a:ea typeface="Arial" panose="020B0604020202020204" pitchFamily="34" charset="0"/>
                <a:cs typeface="Times New Roman" panose="02020603050405020304" pitchFamily="18" charset="0"/>
              </a:rPr>
              <a:t>A. 3 </a:t>
            </a:r>
            <a:endParaRPr lang="vi-VN" sz="4500" dirty="0">
              <a:effectLst/>
              <a:latin typeface="Muli  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Muli        Regular"/>
                <a:ea typeface="Arial" panose="020B0604020202020204" pitchFamily="34" charset="0"/>
                <a:cs typeface="Times New Roman" panose="02020603050405020304" pitchFamily="18" charset="0"/>
              </a:rPr>
              <a:t>B. 5</a:t>
            </a:r>
            <a:endParaRPr lang="vi-VN" sz="4500" dirty="0">
              <a:effectLst/>
              <a:latin typeface="Muli  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Muli        Regular"/>
                <a:ea typeface="Arial" panose="020B0604020202020204" pitchFamily="34" charset="0"/>
                <a:cs typeface="Times New Roman" panose="02020603050405020304" pitchFamily="18" charset="0"/>
              </a:rPr>
              <a:t>C. 4 </a:t>
            </a:r>
            <a:endParaRPr lang="vi-VN" sz="4500" dirty="0">
              <a:effectLst/>
              <a:latin typeface="Muli        Regular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Muli        Regular"/>
                <a:ea typeface="Arial" panose="020B0604020202020204" pitchFamily="34" charset="0"/>
                <a:cs typeface="Times New Roman" panose="02020603050405020304" pitchFamily="18" charset="0"/>
              </a:rPr>
              <a:t>D. 6 </a:t>
            </a:r>
            <a:endParaRPr lang="vi-VN" sz="4500" dirty="0">
              <a:effectLst/>
              <a:latin typeface="Muli        Regular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371600" y="5600700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159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51104" y="2007429"/>
            <a:ext cx="10028180" cy="8279571"/>
            <a:chOff x="0" y="0"/>
            <a:chExt cx="3796631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96631" cy="3134614"/>
            </a:xfrm>
            <a:custGeom>
              <a:avLst/>
              <a:gdLst/>
              <a:ahLst/>
              <a:cxnLst/>
              <a:rect l="l" t="t" r="r" b="b"/>
              <a:pathLst>
                <a:path w="3796631" h="3134614">
                  <a:moveTo>
                    <a:pt x="3796631" y="1567307"/>
                  </a:moveTo>
                  <a:lnTo>
                    <a:pt x="2891756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891629" y="0"/>
                  </a:lnTo>
                  <a:lnTo>
                    <a:pt x="3796631" y="1567307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AAFB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4212844" cy="586200"/>
            <a:chOff x="0" y="0"/>
            <a:chExt cx="5617125" cy="781600"/>
          </a:xfrm>
        </p:grpSpPr>
        <p:sp>
          <p:nvSpPr>
            <p:cNvPr id="7" name="TextBox 7"/>
            <p:cNvSpPr txBox="1"/>
            <p:nvPr/>
          </p:nvSpPr>
          <p:spPr>
            <a:xfrm>
              <a:off x="1293956" y="104415"/>
              <a:ext cx="432316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Trung Nguyên Legend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5010" cy="78160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61630" y="2884030"/>
            <a:ext cx="6526370" cy="652637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8700" y="3334525"/>
            <a:ext cx="7784689" cy="3618006"/>
            <a:chOff x="0" y="0"/>
            <a:chExt cx="10379585" cy="48240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0379585" cy="3467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40"/>
                </a:lnSpc>
                <a:spcBef>
                  <a:spcPct val="0"/>
                </a:spcBef>
              </a:pPr>
              <a:r>
                <a:rPr lang="en-US" sz="5700" spc="-57">
                  <a:solidFill>
                    <a:srgbClr val="000000"/>
                  </a:solidFill>
                  <a:latin typeface="Muli Regular"/>
                </a:rPr>
                <a:t>LẬP KẾ HOẠCH TIẾP THỊ CỦA TOÀN CÔNG TY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02174"/>
              <a:ext cx="9298793" cy="1121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Muli Regular"/>
                </a:rPr>
                <a:t>Giải thích kế hoạch chiến 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Muli Regular"/>
                </a:rPr>
                <a:t>Xác định vai trò của tiếp thị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4802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8.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Doanh nghiệp cần xác định tối thiểu bao nhiêu yếu tố để tạo ra sứ mệnh hợp lý?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A. 3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B. 7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C. 6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D. 4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371600" y="6448262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82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4802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9. Theo </a:t>
            </a:r>
            <a:r>
              <a:rPr lang="vi-VN" sz="4500" spc="15" dirty="0" err="1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Philip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500" spc="15" dirty="0" err="1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Kotler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có mấy quan niệm cơ bản tạo cơ sở cho quá trình quản lý </a:t>
            </a:r>
            <a:r>
              <a:rPr lang="vi-VN" sz="4500" spc="15" dirty="0" err="1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Marketing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ở các doanh nghiệp: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3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4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5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6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371600" y="5637199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32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6090" b="6090"/>
          <a:stretch>
            <a:fillRect/>
          </a:stretch>
        </p:blipFill>
        <p:spPr>
          <a:xfrm>
            <a:off x="0" y="-15446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71501" y="306063"/>
            <a:ext cx="1900201" cy="1159123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97906F1-E190-3D7C-2521-B3C9A94DEC27}"/>
              </a:ext>
            </a:extLst>
          </p:cNvPr>
          <p:cNvSpPr txBox="1"/>
          <p:nvPr/>
        </p:nvSpPr>
        <p:spPr>
          <a:xfrm>
            <a:off x="1600200" y="2400300"/>
            <a:ext cx="15316200" cy="554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10. ''Chỉ bán cái mà khách hàng cần chứ không bán cái doanh nghiệp có'' doanh nghiệp đã vận dụng quan điểm nào?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Quan niệm hoàn thiện sản phẩm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Quan niệm gia tăng nỗ lực thương mại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Quan niệm </a:t>
            </a:r>
            <a:r>
              <a:rPr lang="vi-VN" sz="4500" spc="15" dirty="0" err="1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marketing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500" spc="15" dirty="0">
                <a:solidFill>
                  <a:srgbClr val="081C36"/>
                </a:solidFill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4500" spc="15" dirty="0">
                <a:solidFill>
                  <a:srgbClr val="081C36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Quan niệm sản xuất </a:t>
            </a:r>
            <a:endParaRPr lang="vi-VN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883910A-6EF5-6434-54C2-D470447175CC}"/>
              </a:ext>
            </a:extLst>
          </p:cNvPr>
          <p:cNvSpPr txBox="1"/>
          <p:nvPr/>
        </p:nvSpPr>
        <p:spPr>
          <a:xfrm>
            <a:off x="1600200" y="697449"/>
            <a:ext cx="66294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vi-VN" sz="5400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Muli Regular"/>
              </a:rPr>
              <a:t>Câu hỏi thuyết trình</a:t>
            </a:r>
            <a:endParaRPr lang="en-US" sz="5400" spc="-172" dirty="0">
              <a:solidFill>
                <a:schemeClr val="tx1">
                  <a:lumMod val="95000"/>
                  <a:lumOff val="5000"/>
                </a:schemeClr>
              </a:solidFill>
              <a:latin typeface="Muli Regular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145CDE53-875E-0D2C-9C4A-9BA19C7EB290}"/>
              </a:ext>
            </a:extLst>
          </p:cNvPr>
          <p:cNvSpPr/>
          <p:nvPr/>
        </p:nvSpPr>
        <p:spPr>
          <a:xfrm>
            <a:off x="1371600" y="6362700"/>
            <a:ext cx="838200" cy="718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 dirty="0">
                <a:latin typeface="Muli   Regular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616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and Yellow Abstract Dots Creative Thank You For Matching Video">
            <a:hlinkClick r:id="" action="ppaction://media"/>
            <a:extLst>
              <a:ext uri="{FF2B5EF4-FFF2-40B4-BE49-F238E27FC236}">
                <a16:creationId xmlns:a16="http://schemas.microsoft.com/office/drawing/2014/main" xmlns="" id="{F514E27A-4264-7B98-CF72-8FC7E1D66D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54" y="-13387"/>
            <a:ext cx="18265346" cy="102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222" r="152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603900"/>
            <a:ext cx="6195139" cy="55597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65157" y="3316260"/>
            <a:ext cx="7094143" cy="2135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30846" y="641754"/>
            <a:ext cx="7395656" cy="1992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30846" y="6559745"/>
            <a:ext cx="7123403" cy="1905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63413" y="1853381"/>
            <a:ext cx="1627859" cy="5487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00769" y="2282920"/>
            <a:ext cx="4355656" cy="3441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15828" y="-3678236"/>
            <a:ext cx="12804984" cy="6226137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CFA28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611724" y="-865713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4E423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87" r="287"/>
          <a:stretch>
            <a:fillRect/>
          </a:stretch>
        </p:blipFill>
        <p:spPr>
          <a:xfrm>
            <a:off x="858916" y="3712459"/>
            <a:ext cx="16400384" cy="52265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8916" y="494673"/>
            <a:ext cx="5893432" cy="140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57"/>
              </a:lnSpc>
              <a:spcBef>
                <a:spcPct val="0"/>
              </a:spcBef>
            </a:pPr>
            <a:r>
              <a:rPr lang="en-US" sz="4275" spc="-42">
                <a:solidFill>
                  <a:srgbClr val="000000"/>
                </a:solidFill>
                <a:latin typeface="Muli Regular Bold"/>
              </a:rPr>
              <a:t>VAI TRÒ CỦA KẾ HOẠCH CHIẾN LƯỢC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29949" y="3240654"/>
            <a:ext cx="378539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uli Regular"/>
              </a:rPr>
              <a:t>Cấp độ doanh nghiệp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75157" y="2716779"/>
            <a:ext cx="394075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uli Regular"/>
              </a:rPr>
              <a:t>Cấp độ đơn vị kinh doanh, sản phẩm và thị trường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3365333" y="7211088"/>
            <a:ext cx="9525" cy="2382742"/>
          </a:xfrm>
          <a:prstGeom prst="rect">
            <a:avLst/>
          </a:prstGeom>
          <a:solidFill>
            <a:srgbClr val="806753"/>
          </a:solidFill>
        </p:spPr>
      </p:sp>
      <p:sp>
        <p:nvSpPr>
          <p:cNvPr id="11" name="AutoShape 11"/>
          <p:cNvSpPr/>
          <p:nvPr/>
        </p:nvSpPr>
        <p:spPr>
          <a:xfrm>
            <a:off x="13355808" y="3288279"/>
            <a:ext cx="9525" cy="2382742"/>
          </a:xfrm>
          <a:prstGeom prst="rect">
            <a:avLst/>
          </a:prstGeom>
          <a:solidFill>
            <a:srgbClr val="806753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44"/>
          <a:stretch>
            <a:fillRect/>
          </a:stretch>
        </p:blipFill>
        <p:spPr>
          <a:xfrm>
            <a:off x="0" y="0"/>
            <a:ext cx="18288000" cy="64958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45350" y="5176158"/>
            <a:ext cx="1314632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E423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05679" y="5832746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4980" y="5330568"/>
            <a:ext cx="5048378" cy="50483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437777"/>
            <a:ext cx="5851811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79"/>
              </a:lnSpc>
              <a:spcBef>
                <a:spcPct val="0"/>
              </a:spcBef>
            </a:pPr>
            <a:r>
              <a:rPr lang="en-US" sz="4649" spc="-172" dirty="0">
                <a:solidFill>
                  <a:srgbClr val="F4F4F4"/>
                </a:solidFill>
                <a:latin typeface="Muli Regular"/>
              </a:rPr>
              <a:t>TẠO RA MỘT SỨ MỆNH HỢP LÝ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00540" y="1944401"/>
            <a:ext cx="67773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u="sng">
                <a:solidFill>
                  <a:srgbClr val="F4F4F4"/>
                </a:solidFill>
                <a:latin typeface="Muli Regular"/>
              </a:rPr>
              <a:t>Công việc kinh doanh của chúng ta là gì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00540" y="3634800"/>
            <a:ext cx="610932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4F4F4"/>
                </a:solidFill>
                <a:latin typeface="Muli Regular"/>
              </a:rPr>
              <a:t>Khách hàng là ai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00540" y="5059105"/>
            <a:ext cx="677731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4F4F4"/>
                </a:solidFill>
                <a:latin typeface="Muli Regular"/>
              </a:rPr>
              <a:t>Người tiêu dùng coi trọng điều gì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0540" y="6225629"/>
            <a:ext cx="6109328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4F4F4"/>
                </a:solidFill>
                <a:latin typeface="Muli Regular"/>
              </a:rPr>
              <a:t>Công việc kinh doanh của chúng ta nên là gì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50318" y="7522962"/>
            <a:ext cx="6383425" cy="5528076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80675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7744396"/>
            <a:ext cx="3290226" cy="2849351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88" y="6595636"/>
            <a:ext cx="2582325" cy="223630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9E726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86207" y="5143500"/>
            <a:ext cx="5201793" cy="520179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8700" y="1028700"/>
            <a:ext cx="14766361" cy="4065721"/>
            <a:chOff x="0" y="0"/>
            <a:chExt cx="19688481" cy="542096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4690712"/>
              <a:ext cx="19688481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Ví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dụ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về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tuyên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ngôn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sứ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mệnh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chính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của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Trung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Nguyên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Legend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từ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2018 </a:t>
              </a:r>
              <a:r>
                <a:rPr lang="en-US" sz="3500" dirty="0" err="1">
                  <a:solidFill>
                    <a:srgbClr val="000000"/>
                  </a:solidFill>
                  <a:latin typeface="Abhaya Libre Regular"/>
                </a:rPr>
                <a:t>đến</a:t>
              </a:r>
              <a:r>
                <a:rPr lang="en-US" sz="3500" dirty="0">
                  <a:solidFill>
                    <a:srgbClr val="000000"/>
                  </a:solidFill>
                  <a:latin typeface="Abhaya Libre Regular"/>
                </a:rPr>
                <a:t> nay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9688481" cy="384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0"/>
                </a:lnSpc>
              </a:pPr>
              <a:r>
                <a:rPr lang="en-US" sz="5900">
                  <a:solidFill>
                    <a:srgbClr val="000000"/>
                  </a:solidFill>
                  <a:latin typeface="Abhaya Libre Regular Italics"/>
                </a:rPr>
                <a:t>"Xây dựng một cộng đồng nhân loại hợp nhất theo một hệ giá trị của lối sống tỉnh thức đem đến thành công và hạnh phúc thực sự".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674" b="86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9833" y="401467"/>
            <a:ext cx="1495862" cy="9034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9922" y="0"/>
            <a:ext cx="9784948" cy="22633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3675" y="2263301"/>
            <a:ext cx="5931084" cy="14278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42613" y="2492770"/>
            <a:ext cx="9241067" cy="67655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t="9263"/>
          <a:stretch>
            <a:fillRect/>
          </a:stretch>
        </p:blipFill>
        <p:spPr>
          <a:xfrm>
            <a:off x="7262397" y="4255518"/>
            <a:ext cx="5523307" cy="12318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44838" y="6049353"/>
            <a:ext cx="5681732" cy="1341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154871" y="7953184"/>
            <a:ext cx="5049473" cy="1192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1043</Words>
  <Application>Microsoft Office PowerPoint</Application>
  <PresentationFormat>Custom</PresentationFormat>
  <Paragraphs>103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Times New Roman</vt:lpstr>
      <vt:lpstr>Abhaya Libre Regular</vt:lpstr>
      <vt:lpstr>Segoe UI</vt:lpstr>
      <vt:lpstr>Muli      Regular</vt:lpstr>
      <vt:lpstr>Muli       Regular</vt:lpstr>
      <vt:lpstr>Muli   Regular</vt:lpstr>
      <vt:lpstr>Muli Regular</vt:lpstr>
      <vt:lpstr>Muli        Regular</vt:lpstr>
      <vt:lpstr>Muli  Regular</vt:lpstr>
      <vt:lpstr>Abhaya Libre Regular Italics</vt:lpstr>
      <vt:lpstr>Muli     Regular</vt:lpstr>
      <vt:lpstr>Josefin Sans Regular</vt:lpstr>
      <vt:lpstr>Muli    Regular</vt:lpstr>
      <vt:lpstr>Garet Book</vt:lpstr>
      <vt:lpstr>Arial</vt:lpstr>
      <vt:lpstr>Muli Regular Bold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đậm Xanh lá nhạt Trắng Doanh nghiệp Hình học Bản trình bày nội bộ của công ty Bản thuyết trình Kinh doanh</dc:title>
  <cp:lastModifiedBy>Admin</cp:lastModifiedBy>
  <cp:revision>9</cp:revision>
  <dcterms:created xsi:type="dcterms:W3CDTF">2006-08-16T00:00:00Z</dcterms:created>
  <dcterms:modified xsi:type="dcterms:W3CDTF">2025-08-20T05:00:12Z</dcterms:modified>
  <dc:identifier>DAFaWNdm48E</dc:identifier>
</cp:coreProperties>
</file>