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5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Lst>
  <p:sldSz cx="12192000" cy="6858000"/>
  <p:notesSz cx="6858000" cy="9144000"/>
  <p:embeddedFontLst>
    <p:embeddedFont>
      <p:font typeface="Corben" panose="020B0604020202020204" charset="0"/>
      <p:bold r:id="rId55"/>
    </p:embeddedFont>
    <p:embeddedFont>
      <p:font typeface="Poppins" panose="020B0604020202020204" charset="0"/>
      <p:regular r:id="rId56"/>
      <p:bold r:id="rId57"/>
      <p:italic r:id="rId58"/>
      <p:boldItalic r:id="rId59"/>
    </p:embeddedFont>
    <p:embeddedFont>
      <p:font typeface="Montserrat" panose="020B0604020202020204" charset="0"/>
      <p:regular r:id="rId60"/>
      <p:bold r:id="rId61"/>
      <p:italic r:id="rId62"/>
      <p:boldItalic r:id="rId63"/>
    </p:embeddedFont>
    <p:embeddedFont>
      <p:font typeface="Microsoft Yahei" panose="020B0503020204020204" pitchFamily="34" charset="-122"/>
      <p:regular r:id="rId64"/>
      <p:bold r:id="rId6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6" roundtripDataSignature="AMtx7mgoVgl1NfTI+w2Ys9E33RSei4fPf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1" d="100"/>
          <a:sy n="111" d="100"/>
        </p:scale>
        <p:origin x="558"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9.fntdata"/><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4.fntdata"/><Relationship Id="rId66" Type="http://customschemas.google.com/relationships/presentationmetadata" Target="metadata"/><Relationship Id="rId5" Type="http://schemas.openxmlformats.org/officeDocument/2006/relationships/slide" Target="slides/slide4.xml"/><Relationship Id="rId61" Type="http://schemas.openxmlformats.org/officeDocument/2006/relationships/font" Target="fonts/font7.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2.fntdata"/><Relationship Id="rId64" Type="http://schemas.openxmlformats.org/officeDocument/2006/relationships/font" Target="fonts/font10.fntdata"/><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5.fntdata"/><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62" Type="http://schemas.openxmlformats.org/officeDocument/2006/relationships/font" Target="fonts/font8.fntdata"/><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3.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6.fntdata"/><Relationship Id="rId65"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font" Target="fonts/font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74028643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
        <p:cNvGrpSpPr/>
        <p:nvPr/>
      </p:nvGrpSpPr>
      <p:grpSpPr>
        <a:xfrm>
          <a:off x="0" y="0"/>
          <a:ext cx="0" cy="0"/>
          <a:chOff x="0" y="0"/>
          <a:chExt cx="0" cy="0"/>
        </a:xfrm>
      </p:grpSpPr>
      <p:sp>
        <p:nvSpPr>
          <p:cNvPr id="18" name="Google Shape;1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 name="Google Shape;19;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 name="Google Shape;20;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extLst>
      <p:ext uri="{BB962C8B-B14F-4D97-AF65-F5344CB8AC3E}">
        <p14:creationId xmlns:p14="http://schemas.microsoft.com/office/powerpoint/2010/main" val="9128642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1" name="Google Shape;221;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2" name="Google Shape;222;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extLst>
      <p:ext uri="{BB962C8B-B14F-4D97-AF65-F5344CB8AC3E}">
        <p14:creationId xmlns:p14="http://schemas.microsoft.com/office/powerpoint/2010/main" val="22144901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9" name="Google Shape;239;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0" name="Google Shape;240;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extLst>
      <p:ext uri="{BB962C8B-B14F-4D97-AF65-F5344CB8AC3E}">
        <p14:creationId xmlns:p14="http://schemas.microsoft.com/office/powerpoint/2010/main" val="26078305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9" name="Google Shape;25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0" name="Google Shape;260;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extLst>
      <p:ext uri="{BB962C8B-B14F-4D97-AF65-F5344CB8AC3E}">
        <p14:creationId xmlns:p14="http://schemas.microsoft.com/office/powerpoint/2010/main" val="34900614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4" name="Google Shape;27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5" name="Google Shape;27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extLst>
      <p:ext uri="{BB962C8B-B14F-4D97-AF65-F5344CB8AC3E}">
        <p14:creationId xmlns:p14="http://schemas.microsoft.com/office/powerpoint/2010/main" val="2011687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2" name="Google Shape;292;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3" name="Google Shape;293;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extLst>
      <p:ext uri="{BB962C8B-B14F-4D97-AF65-F5344CB8AC3E}">
        <p14:creationId xmlns:p14="http://schemas.microsoft.com/office/powerpoint/2010/main" val="17264697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9" name="Google Shape;309;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0" name="Google Shape;310;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extLst>
      <p:ext uri="{BB962C8B-B14F-4D97-AF65-F5344CB8AC3E}">
        <p14:creationId xmlns:p14="http://schemas.microsoft.com/office/powerpoint/2010/main" val="27058865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5" name="Google Shape;325;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6" name="Google Shape;326;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extLst>
      <p:ext uri="{BB962C8B-B14F-4D97-AF65-F5344CB8AC3E}">
        <p14:creationId xmlns:p14="http://schemas.microsoft.com/office/powerpoint/2010/main" val="2759657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1" name="Google Shape;341;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2" name="Google Shape;342;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extLst>
      <p:ext uri="{BB962C8B-B14F-4D97-AF65-F5344CB8AC3E}">
        <p14:creationId xmlns:p14="http://schemas.microsoft.com/office/powerpoint/2010/main" val="23060520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9" name="Google Shape;359;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0" name="Google Shape;360;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extLst>
      <p:ext uri="{BB962C8B-B14F-4D97-AF65-F5344CB8AC3E}">
        <p14:creationId xmlns:p14="http://schemas.microsoft.com/office/powerpoint/2010/main" val="19060073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6" name="Google Shape;376;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7" name="Google Shape;377;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extLst>
      <p:ext uri="{BB962C8B-B14F-4D97-AF65-F5344CB8AC3E}">
        <p14:creationId xmlns:p14="http://schemas.microsoft.com/office/powerpoint/2010/main" val="36821628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
        <p:cNvGrpSpPr/>
        <p:nvPr/>
      </p:nvGrpSpPr>
      <p:grpSpPr>
        <a:xfrm>
          <a:off x="0" y="0"/>
          <a:ext cx="0" cy="0"/>
          <a:chOff x="0" y="0"/>
          <a:chExt cx="0" cy="0"/>
        </a:xfrm>
      </p:grpSpPr>
      <p:sp>
        <p:nvSpPr>
          <p:cNvPr id="38" name="Google Shape;3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 name="Google Shape;3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 name="Google Shape;40;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extLst>
      <p:ext uri="{BB962C8B-B14F-4D97-AF65-F5344CB8AC3E}">
        <p14:creationId xmlns:p14="http://schemas.microsoft.com/office/powerpoint/2010/main" val="39534545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4" name="Google Shape;404;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5" name="Google Shape;405;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extLst>
      <p:ext uri="{BB962C8B-B14F-4D97-AF65-F5344CB8AC3E}">
        <p14:creationId xmlns:p14="http://schemas.microsoft.com/office/powerpoint/2010/main" val="38674605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3" name="Google Shape;433;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4" name="Google Shape;434;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extLst>
      <p:ext uri="{BB962C8B-B14F-4D97-AF65-F5344CB8AC3E}">
        <p14:creationId xmlns:p14="http://schemas.microsoft.com/office/powerpoint/2010/main" val="34709233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4" name="Google Shape;454;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456194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6" name="Google Shape;486;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373930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5" name="Google Shape;515;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28383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3" name="Google Shape;543;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05775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2" name="Google Shape;562;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3" name="Google Shape;563;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extLst>
      <p:ext uri="{BB962C8B-B14F-4D97-AF65-F5344CB8AC3E}">
        <p14:creationId xmlns:p14="http://schemas.microsoft.com/office/powerpoint/2010/main" val="13641149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4" name="Google Shape;594;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891945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3" name="Google Shape;623;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4" name="Google Shape;624;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extLst>
      <p:ext uri="{BB962C8B-B14F-4D97-AF65-F5344CB8AC3E}">
        <p14:creationId xmlns:p14="http://schemas.microsoft.com/office/powerpoint/2010/main" val="12747787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4" name="Google Shape;644;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5" name="Google Shape;645;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extLst>
      <p:ext uri="{BB962C8B-B14F-4D97-AF65-F5344CB8AC3E}">
        <p14:creationId xmlns:p14="http://schemas.microsoft.com/office/powerpoint/2010/main" val="23750633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 name="Google Shape;71;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 name="Google Shape;72;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extLst>
      <p:ext uri="{BB962C8B-B14F-4D97-AF65-F5344CB8AC3E}">
        <p14:creationId xmlns:p14="http://schemas.microsoft.com/office/powerpoint/2010/main" val="34305170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2" name="Google Shape;672;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3" name="Google Shape;673;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extLst>
      <p:ext uri="{BB962C8B-B14F-4D97-AF65-F5344CB8AC3E}">
        <p14:creationId xmlns:p14="http://schemas.microsoft.com/office/powerpoint/2010/main" val="32210268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Google Shape;701;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2" name="Google Shape;702;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3" name="Google Shape;703;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extLst>
      <p:ext uri="{BB962C8B-B14F-4D97-AF65-F5344CB8AC3E}">
        <p14:creationId xmlns:p14="http://schemas.microsoft.com/office/powerpoint/2010/main" val="40325437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Google Shape;726;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7" name="Google Shape;727;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880515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
        <p:cNvGrpSpPr/>
        <p:nvPr/>
      </p:nvGrpSpPr>
      <p:grpSpPr>
        <a:xfrm>
          <a:off x="0" y="0"/>
          <a:ext cx="0" cy="0"/>
          <a:chOff x="0" y="0"/>
          <a:chExt cx="0" cy="0"/>
        </a:xfrm>
      </p:grpSpPr>
      <p:sp>
        <p:nvSpPr>
          <p:cNvPr id="748" name="Google Shape;748;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9" name="Google Shape;749;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0" name="Google Shape;750;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extLst>
      <p:ext uri="{BB962C8B-B14F-4D97-AF65-F5344CB8AC3E}">
        <p14:creationId xmlns:p14="http://schemas.microsoft.com/office/powerpoint/2010/main" val="35248374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7"/>
        <p:cNvGrpSpPr/>
        <p:nvPr/>
      </p:nvGrpSpPr>
      <p:grpSpPr>
        <a:xfrm>
          <a:off x="0" y="0"/>
          <a:ext cx="0" cy="0"/>
          <a:chOff x="0" y="0"/>
          <a:chExt cx="0" cy="0"/>
        </a:xfrm>
      </p:grpSpPr>
      <p:sp>
        <p:nvSpPr>
          <p:cNvPr id="788" name="Google Shape;788;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9" name="Google Shape;789;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0" name="Google Shape;790;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extLst>
      <p:ext uri="{BB962C8B-B14F-4D97-AF65-F5344CB8AC3E}">
        <p14:creationId xmlns:p14="http://schemas.microsoft.com/office/powerpoint/2010/main" val="32502705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
        <p:cNvGrpSpPr/>
        <p:nvPr/>
      </p:nvGrpSpPr>
      <p:grpSpPr>
        <a:xfrm>
          <a:off x="0" y="0"/>
          <a:ext cx="0" cy="0"/>
          <a:chOff x="0" y="0"/>
          <a:chExt cx="0" cy="0"/>
        </a:xfrm>
      </p:grpSpPr>
      <p:sp>
        <p:nvSpPr>
          <p:cNvPr id="812" name="Google Shape;812;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3" name="Google Shape;813;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4" name="Google Shape;814;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extLst>
      <p:ext uri="{BB962C8B-B14F-4D97-AF65-F5344CB8AC3E}">
        <p14:creationId xmlns:p14="http://schemas.microsoft.com/office/powerpoint/2010/main" val="19538609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9"/>
        <p:cNvGrpSpPr/>
        <p:nvPr/>
      </p:nvGrpSpPr>
      <p:grpSpPr>
        <a:xfrm>
          <a:off x="0" y="0"/>
          <a:ext cx="0" cy="0"/>
          <a:chOff x="0" y="0"/>
          <a:chExt cx="0" cy="0"/>
        </a:xfrm>
      </p:grpSpPr>
      <p:sp>
        <p:nvSpPr>
          <p:cNvPr id="830" name="Google Shape;830;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1" name="Google Shape;831;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2" name="Google Shape;832;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extLst>
      <p:ext uri="{BB962C8B-B14F-4D97-AF65-F5344CB8AC3E}">
        <p14:creationId xmlns:p14="http://schemas.microsoft.com/office/powerpoint/2010/main" val="9672233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6"/>
        <p:cNvGrpSpPr/>
        <p:nvPr/>
      </p:nvGrpSpPr>
      <p:grpSpPr>
        <a:xfrm>
          <a:off x="0" y="0"/>
          <a:ext cx="0" cy="0"/>
          <a:chOff x="0" y="0"/>
          <a:chExt cx="0" cy="0"/>
        </a:xfrm>
      </p:grpSpPr>
      <p:sp>
        <p:nvSpPr>
          <p:cNvPr id="867" name="Google Shape;867;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8" name="Google Shape;868;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9" name="Google Shape;869;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extLst>
      <p:ext uri="{BB962C8B-B14F-4D97-AF65-F5344CB8AC3E}">
        <p14:creationId xmlns:p14="http://schemas.microsoft.com/office/powerpoint/2010/main" val="14722654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6"/>
        <p:cNvGrpSpPr/>
        <p:nvPr/>
      </p:nvGrpSpPr>
      <p:grpSpPr>
        <a:xfrm>
          <a:off x="0" y="0"/>
          <a:ext cx="0" cy="0"/>
          <a:chOff x="0" y="0"/>
          <a:chExt cx="0" cy="0"/>
        </a:xfrm>
      </p:grpSpPr>
      <p:sp>
        <p:nvSpPr>
          <p:cNvPr id="887" name="Google Shape;887;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8" name="Google Shape;888;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895879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9" name="Google Shape;909;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817323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 name="Google Shape;9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 name="Google Shape;91;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extLst>
      <p:ext uri="{BB962C8B-B14F-4D97-AF65-F5344CB8AC3E}">
        <p14:creationId xmlns:p14="http://schemas.microsoft.com/office/powerpoint/2010/main" val="24985599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3"/>
        <p:cNvGrpSpPr/>
        <p:nvPr/>
      </p:nvGrpSpPr>
      <p:grpSpPr>
        <a:xfrm>
          <a:off x="0" y="0"/>
          <a:ext cx="0" cy="0"/>
          <a:chOff x="0" y="0"/>
          <a:chExt cx="0" cy="0"/>
        </a:xfrm>
      </p:grpSpPr>
      <p:sp>
        <p:nvSpPr>
          <p:cNvPr id="924" name="Google Shape;924;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5" name="Google Shape;925;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6" name="Google Shape;926;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a:p>
        </p:txBody>
      </p:sp>
    </p:spTree>
    <p:extLst>
      <p:ext uri="{BB962C8B-B14F-4D97-AF65-F5344CB8AC3E}">
        <p14:creationId xmlns:p14="http://schemas.microsoft.com/office/powerpoint/2010/main" val="12071387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6"/>
        <p:cNvGrpSpPr/>
        <p:nvPr/>
      </p:nvGrpSpPr>
      <p:grpSpPr>
        <a:xfrm>
          <a:off x="0" y="0"/>
          <a:ext cx="0" cy="0"/>
          <a:chOff x="0" y="0"/>
          <a:chExt cx="0" cy="0"/>
        </a:xfrm>
      </p:grpSpPr>
      <p:sp>
        <p:nvSpPr>
          <p:cNvPr id="957" name="Google Shape;957;p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8" name="Google Shape;958;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837826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0"/>
        <p:cNvGrpSpPr/>
        <p:nvPr/>
      </p:nvGrpSpPr>
      <p:grpSpPr>
        <a:xfrm>
          <a:off x="0" y="0"/>
          <a:ext cx="0" cy="0"/>
          <a:chOff x="0" y="0"/>
          <a:chExt cx="0" cy="0"/>
        </a:xfrm>
      </p:grpSpPr>
      <p:sp>
        <p:nvSpPr>
          <p:cNvPr id="971" name="Google Shape;971;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2" name="Google Shape;972;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3" name="Google Shape;973;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42</a:t>
            </a:fld>
            <a:endParaRPr/>
          </a:p>
        </p:txBody>
      </p:sp>
    </p:spTree>
    <p:extLst>
      <p:ext uri="{BB962C8B-B14F-4D97-AF65-F5344CB8AC3E}">
        <p14:creationId xmlns:p14="http://schemas.microsoft.com/office/powerpoint/2010/main" val="396835556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0"/>
        <p:cNvGrpSpPr/>
        <p:nvPr/>
      </p:nvGrpSpPr>
      <p:grpSpPr>
        <a:xfrm>
          <a:off x="0" y="0"/>
          <a:ext cx="0" cy="0"/>
          <a:chOff x="0" y="0"/>
          <a:chExt cx="0" cy="0"/>
        </a:xfrm>
      </p:grpSpPr>
      <p:sp>
        <p:nvSpPr>
          <p:cNvPr id="991" name="Google Shape;991;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2" name="Google Shape;992;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3" name="Google Shape;993;p4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43</a:t>
            </a:fld>
            <a:endParaRPr/>
          </a:p>
        </p:txBody>
      </p:sp>
    </p:spTree>
    <p:extLst>
      <p:ext uri="{BB962C8B-B14F-4D97-AF65-F5344CB8AC3E}">
        <p14:creationId xmlns:p14="http://schemas.microsoft.com/office/powerpoint/2010/main" val="39847511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6"/>
        <p:cNvGrpSpPr/>
        <p:nvPr/>
      </p:nvGrpSpPr>
      <p:grpSpPr>
        <a:xfrm>
          <a:off x="0" y="0"/>
          <a:ext cx="0" cy="0"/>
          <a:chOff x="0" y="0"/>
          <a:chExt cx="0" cy="0"/>
        </a:xfrm>
      </p:grpSpPr>
      <p:sp>
        <p:nvSpPr>
          <p:cNvPr id="1027" name="Google Shape;1027;p4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8" name="Google Shape;1028;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7782515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2"/>
        <p:cNvGrpSpPr/>
        <p:nvPr/>
      </p:nvGrpSpPr>
      <p:grpSpPr>
        <a:xfrm>
          <a:off x="0" y="0"/>
          <a:ext cx="0" cy="0"/>
          <a:chOff x="0" y="0"/>
          <a:chExt cx="0" cy="0"/>
        </a:xfrm>
      </p:grpSpPr>
      <p:sp>
        <p:nvSpPr>
          <p:cNvPr id="1043" name="Google Shape;1043;p4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4" name="Google Shape;1044;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4793652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8"/>
        <p:cNvGrpSpPr/>
        <p:nvPr/>
      </p:nvGrpSpPr>
      <p:grpSpPr>
        <a:xfrm>
          <a:off x="0" y="0"/>
          <a:ext cx="0" cy="0"/>
          <a:chOff x="0" y="0"/>
          <a:chExt cx="0" cy="0"/>
        </a:xfrm>
      </p:grpSpPr>
      <p:sp>
        <p:nvSpPr>
          <p:cNvPr id="1059" name="Google Shape;1059;p4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0" name="Google Shape;1060;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8630675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4"/>
        <p:cNvGrpSpPr/>
        <p:nvPr/>
      </p:nvGrpSpPr>
      <p:grpSpPr>
        <a:xfrm>
          <a:off x="0" y="0"/>
          <a:ext cx="0" cy="0"/>
          <a:chOff x="0" y="0"/>
          <a:chExt cx="0" cy="0"/>
        </a:xfrm>
      </p:grpSpPr>
      <p:sp>
        <p:nvSpPr>
          <p:cNvPr id="1085" name="Google Shape;1085;p4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86" name="Google Shape;1086;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5099601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5"/>
        <p:cNvGrpSpPr/>
        <p:nvPr/>
      </p:nvGrpSpPr>
      <p:grpSpPr>
        <a:xfrm>
          <a:off x="0" y="0"/>
          <a:ext cx="0" cy="0"/>
          <a:chOff x="0" y="0"/>
          <a:chExt cx="0" cy="0"/>
        </a:xfrm>
      </p:grpSpPr>
      <p:sp>
        <p:nvSpPr>
          <p:cNvPr id="1106" name="Google Shape;1106;p4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07" name="Google Shape;1107;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6193074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3"/>
        <p:cNvGrpSpPr/>
        <p:nvPr/>
      </p:nvGrpSpPr>
      <p:grpSpPr>
        <a:xfrm>
          <a:off x="0" y="0"/>
          <a:ext cx="0" cy="0"/>
          <a:chOff x="0" y="0"/>
          <a:chExt cx="0" cy="0"/>
        </a:xfrm>
      </p:grpSpPr>
      <p:sp>
        <p:nvSpPr>
          <p:cNvPr id="1134" name="Google Shape;1134;p4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5" name="Google Shape;1135;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066617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 name="Google Shape;119;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0" name="Google Shape;120;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extLst>
      <p:ext uri="{BB962C8B-B14F-4D97-AF65-F5344CB8AC3E}">
        <p14:creationId xmlns:p14="http://schemas.microsoft.com/office/powerpoint/2010/main" val="108022495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p5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72" name="Google Shape;1172;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9248371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6"/>
        <p:cNvGrpSpPr/>
        <p:nvPr/>
      </p:nvGrpSpPr>
      <p:grpSpPr>
        <a:xfrm>
          <a:off x="0" y="0"/>
          <a:ext cx="0" cy="0"/>
          <a:chOff x="0" y="0"/>
          <a:chExt cx="0" cy="0"/>
        </a:xfrm>
      </p:grpSpPr>
      <p:sp>
        <p:nvSpPr>
          <p:cNvPr id="1197" name="Google Shape;1197;p5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98" name="Google Shape;1198;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5088378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3"/>
        <p:cNvGrpSpPr/>
        <p:nvPr/>
      </p:nvGrpSpPr>
      <p:grpSpPr>
        <a:xfrm>
          <a:off x="0" y="0"/>
          <a:ext cx="0" cy="0"/>
          <a:chOff x="0" y="0"/>
          <a:chExt cx="0" cy="0"/>
        </a:xfrm>
      </p:grpSpPr>
      <p:sp>
        <p:nvSpPr>
          <p:cNvPr id="1234" name="Google Shape;1234;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5" name="Google Shape;1235;p5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36" name="Google Shape;1236;p5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52</a:t>
            </a:fld>
            <a:endParaRPr/>
          </a:p>
        </p:txBody>
      </p:sp>
    </p:spTree>
    <p:extLst>
      <p:ext uri="{BB962C8B-B14F-4D97-AF65-F5344CB8AC3E}">
        <p14:creationId xmlns:p14="http://schemas.microsoft.com/office/powerpoint/2010/main" val="5522832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7" name="Google Shape;157;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extLst>
      <p:ext uri="{BB962C8B-B14F-4D97-AF65-F5344CB8AC3E}">
        <p14:creationId xmlns:p14="http://schemas.microsoft.com/office/powerpoint/2010/main" val="7057846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 name="Google Shape;175;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6" name="Google Shape;176;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extLst>
      <p:ext uri="{BB962C8B-B14F-4D97-AF65-F5344CB8AC3E}">
        <p14:creationId xmlns:p14="http://schemas.microsoft.com/office/powerpoint/2010/main" val="28238304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 name="Google Shape;190;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1" name="Google Shape;191;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extLst>
      <p:ext uri="{BB962C8B-B14F-4D97-AF65-F5344CB8AC3E}">
        <p14:creationId xmlns:p14="http://schemas.microsoft.com/office/powerpoint/2010/main" val="38167241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 name="Google Shape;205;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6" name="Google Shape;206;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extLst>
      <p:ext uri="{BB962C8B-B14F-4D97-AF65-F5344CB8AC3E}">
        <p14:creationId xmlns:p14="http://schemas.microsoft.com/office/powerpoint/2010/main" val="39425949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13"/>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比较">
  <p:cSld name="1_比较">
    <p:spTree>
      <p:nvGrpSpPr>
        <p:cNvPr id="1" name="Shape 14"/>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仅标题">
  <p:cSld name="仅标题">
    <p:spTree>
      <p:nvGrpSpPr>
        <p:cNvPr id="1" name="Shape 15"/>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仅标题">
  <p:cSld name="1_仅标题">
    <p:spTree>
      <p:nvGrpSpPr>
        <p:cNvPr id="1" name="Shape 16"/>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
        <p:cNvGrpSpPr/>
        <p:nvPr/>
      </p:nvGrpSpPr>
      <p:grpSpPr>
        <a:xfrm>
          <a:off x="0" y="0"/>
          <a:ext cx="0" cy="0"/>
          <a:chOff x="0" y="0"/>
          <a:chExt cx="0" cy="0"/>
        </a:xfrm>
      </p:grpSpPr>
      <p:sp>
        <p:nvSpPr>
          <p:cNvPr id="10" name="Google Shape;10;p53"/>
          <p:cNvSpPr txBox="1"/>
          <p:nvPr/>
        </p:nvSpPr>
        <p:spPr>
          <a:xfrm>
            <a:off x="4318000" y="2971800"/>
            <a:ext cx="3556000" cy="2298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 b="0" i="0" u="none" strike="noStrike" cap="none">
                <a:solidFill>
                  <a:schemeClr val="lt1"/>
                </a:solidFill>
                <a:latin typeface="Microsoft Yahei"/>
                <a:ea typeface="Microsoft Yahei"/>
                <a:cs typeface="Microsoft Yahei"/>
                <a:sym typeface="Microsoft Yahei"/>
              </a:rPr>
              <a:t>感谢您下载包图网平台上提供的PPT作品，为了您和包图网以及原创作者的利益，请勿复制、传播、销售，否则将承担法律责任！包图网将对作品进行维权，按照传播下载次数进行十倍的索取赔偿！</a:t>
            </a:r>
            <a:endParaRPr/>
          </a:p>
          <a:p>
            <a:pPr marL="0" marR="0" lvl="0" indent="0" algn="l" rtl="0">
              <a:spcBef>
                <a:spcPts val="0"/>
              </a:spcBef>
              <a:spcAft>
                <a:spcPts val="0"/>
              </a:spcAft>
              <a:buNone/>
            </a:pPr>
            <a:r>
              <a:rPr lang="en-US" sz="600">
                <a:solidFill>
                  <a:schemeClr val="lt1"/>
                </a:solidFill>
                <a:latin typeface="Microsoft Yahei"/>
                <a:ea typeface="Microsoft Yahei"/>
                <a:cs typeface="Microsoft Yahei"/>
                <a:sym typeface="Microsoft Yahei"/>
              </a:rPr>
              <a:t>ibaotu.com</a:t>
            </a:r>
            <a:endParaRPr/>
          </a:p>
        </p:txBody>
      </p:sp>
      <p:pic>
        <p:nvPicPr>
          <p:cNvPr id="11" name="Google Shape;11;p53"/>
          <p:cNvPicPr preferRelativeResize="0"/>
          <p:nvPr/>
        </p:nvPicPr>
        <p:blipFill rotWithShape="1">
          <a:blip r:embed="rId6">
            <a:alphaModFix/>
          </a:blip>
          <a:srcRect l="33014" t="5402" r="33013" b="5403"/>
          <a:stretch/>
        </p:blipFill>
        <p:spPr>
          <a:xfrm>
            <a:off x="4" y="1"/>
            <a:ext cx="12191996" cy="6858000"/>
          </a:xfrm>
          <a:custGeom>
            <a:avLst/>
            <a:gdLst/>
            <a:ahLst/>
            <a:cxnLst/>
            <a:rect l="l" t="t" r="r" b="b"/>
            <a:pathLst>
              <a:path w="12191996" h="6858000" extrusionOk="0">
                <a:moveTo>
                  <a:pt x="0" y="0"/>
                </a:moveTo>
                <a:lnTo>
                  <a:pt x="12191996" y="0"/>
                </a:lnTo>
                <a:lnTo>
                  <a:pt x="12191996" y="6858000"/>
                </a:lnTo>
                <a:lnTo>
                  <a:pt x="0" y="6858000"/>
                </a:lnTo>
                <a:close/>
              </a:path>
            </a:pathLst>
          </a:custGeom>
          <a:noFill/>
          <a:ln>
            <a:noFill/>
          </a:ln>
        </p:spPr>
      </p:pic>
      <p:sp>
        <p:nvSpPr>
          <p:cNvPr id="12" name="Google Shape;12;p53"/>
          <p:cNvSpPr/>
          <p:nvPr/>
        </p:nvSpPr>
        <p:spPr>
          <a:xfrm>
            <a:off x="1" y="0"/>
            <a:ext cx="12191996" cy="6857999"/>
          </a:xfrm>
          <a:prstGeom prst="rect">
            <a:avLst/>
          </a:prstGeom>
          <a:gradFill>
            <a:gsLst>
              <a:gs pos="0">
                <a:schemeClr val="lt1"/>
              </a:gs>
              <a:gs pos="13000">
                <a:schemeClr val="lt1"/>
              </a:gs>
              <a:gs pos="100000">
                <a:srgbClr val="FFFFFF">
                  <a:alpha val="0"/>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19.jpg"/><Relationship Id="rId4" Type="http://schemas.openxmlformats.org/officeDocument/2006/relationships/image" Target="../media/image18.jp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1.jpg"/></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27.jpg"/><Relationship Id="rId4" Type="http://schemas.openxmlformats.org/officeDocument/2006/relationships/image" Target="../media/image26.jpg"/></Relationships>
</file>

<file path=ppt/slides/_rels/slide2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9.jpg"/></Relationships>
</file>

<file path=ppt/slides/_rels/slide2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33.jpg"/></Relationships>
</file>

<file path=ppt/slides/_rels/slide2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jpg"/><Relationship Id="rId4" Type="http://schemas.openxmlformats.org/officeDocument/2006/relationships/image" Target="../media/image36.jpg"/></Relationships>
</file>

<file path=ppt/slides/_rels/slide3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41.jpg"/><Relationship Id="rId4" Type="http://schemas.openxmlformats.org/officeDocument/2006/relationships/image" Target="../media/image40.jpg"/></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39.jpg"/><Relationship Id="rId5" Type="http://schemas.openxmlformats.org/officeDocument/2006/relationships/image" Target="../media/image44.jpg"/><Relationship Id="rId4" Type="http://schemas.openxmlformats.org/officeDocument/2006/relationships/image" Target="../media/image43.jpg"/></Relationships>
</file>

<file path=ppt/slides/_rels/slide3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47.jpg"/><Relationship Id="rId5" Type="http://schemas.openxmlformats.org/officeDocument/2006/relationships/image" Target="../media/image4.jpg"/><Relationship Id="rId4" Type="http://schemas.openxmlformats.org/officeDocument/2006/relationships/image" Target="../media/image46.jpg"/></Relationships>
</file>

<file path=ppt/slides/_rels/slide3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jp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51.jpg"/></Relationships>
</file>

<file path=ppt/slides/_rels/slide37.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38.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56.jpg"/><Relationship Id="rId4" Type="http://schemas.openxmlformats.org/officeDocument/2006/relationships/image" Target="../media/image55.jp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57.jpg"/><Relationship Id="rId7" Type="http://schemas.openxmlformats.org/officeDocument/2006/relationships/image" Target="../media/image61.jp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60.jpg"/><Relationship Id="rId5" Type="http://schemas.openxmlformats.org/officeDocument/2006/relationships/image" Target="../media/image59.jpg"/><Relationship Id="rId4" Type="http://schemas.openxmlformats.org/officeDocument/2006/relationships/image" Target="../media/image58.jp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4.xml"/><Relationship Id="rId1" Type="http://schemas.openxmlformats.org/officeDocument/2006/relationships/slideLayout" Target="../slideLayouts/slideLayout1.xml"/><Relationship Id="rId5" Type="http://schemas.openxmlformats.org/officeDocument/2006/relationships/image" Target="../media/image64.jpg"/><Relationship Id="rId4" Type="http://schemas.openxmlformats.org/officeDocument/2006/relationships/image" Target="../media/image63.jpg"/></Relationships>
</file>

<file path=ppt/slides/_rels/slide45.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image" Target="../media/image68.jpg"/><Relationship Id="rId5" Type="http://schemas.openxmlformats.org/officeDocument/2006/relationships/image" Target="../media/image67.jpg"/><Relationship Id="rId4" Type="http://schemas.openxmlformats.org/officeDocument/2006/relationships/image" Target="../media/image66.jpg"/></Relationships>
</file>

<file path=ppt/slides/_rels/slide46.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72.jp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6.jpg"/></Relationships>
</file>

<file path=ppt/slides/_rels/slide50.xml.rels><?xml version="1.0" encoding="UTF-8" standalone="yes"?>
<Relationships xmlns="http://schemas.openxmlformats.org/package/2006/relationships"><Relationship Id="rId3" Type="http://schemas.openxmlformats.org/officeDocument/2006/relationships/image" Target="../media/image73.jpg"/><Relationship Id="rId7" Type="http://schemas.openxmlformats.org/officeDocument/2006/relationships/image" Target="../media/image77.png"/><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image" Target="../media/image76.jpg"/><Relationship Id="rId5" Type="http://schemas.openxmlformats.org/officeDocument/2006/relationships/image" Target="../media/image75.png"/><Relationship Id="rId4" Type="http://schemas.openxmlformats.org/officeDocument/2006/relationships/image" Target="../media/image74.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
        <p:cNvGrpSpPr/>
        <p:nvPr/>
      </p:nvGrpSpPr>
      <p:grpSpPr>
        <a:xfrm>
          <a:off x="0" y="0"/>
          <a:ext cx="0" cy="0"/>
          <a:chOff x="0" y="0"/>
          <a:chExt cx="0" cy="0"/>
        </a:xfrm>
      </p:grpSpPr>
      <p:grpSp>
        <p:nvGrpSpPr>
          <p:cNvPr id="22" name="Google Shape;22;p1"/>
          <p:cNvGrpSpPr/>
          <p:nvPr/>
        </p:nvGrpSpPr>
        <p:grpSpPr>
          <a:xfrm>
            <a:off x="6395170" y="-1"/>
            <a:ext cx="5796830" cy="6413502"/>
            <a:chOff x="6395170" y="-1"/>
            <a:chExt cx="5796830" cy="6413502"/>
          </a:xfrm>
        </p:grpSpPr>
        <p:sp>
          <p:nvSpPr>
            <p:cNvPr id="23" name="Google Shape;23;p1"/>
            <p:cNvSpPr/>
            <p:nvPr/>
          </p:nvSpPr>
          <p:spPr>
            <a:xfrm rot="-5400000">
              <a:off x="6618313" y="839814"/>
              <a:ext cx="6413502" cy="4733872"/>
            </a:xfrm>
            <a:custGeom>
              <a:avLst/>
              <a:gdLst/>
              <a:ahLst/>
              <a:cxnLst/>
              <a:rect l="l" t="t" r="r" b="b"/>
              <a:pathLst>
                <a:path w="6026438" h="4448176" extrusionOk="0">
                  <a:moveTo>
                    <a:pt x="6026438" y="3944622"/>
                  </a:moveTo>
                  <a:lnTo>
                    <a:pt x="6026438" y="4448176"/>
                  </a:lnTo>
                  <a:lnTo>
                    <a:pt x="0" y="4448175"/>
                  </a:lnTo>
                  <a:lnTo>
                    <a:pt x="2579942" y="0"/>
                  </a:lnTo>
                  <a:lnTo>
                    <a:pt x="3738559" y="0"/>
                  </a:lnTo>
                  <a:lnTo>
                    <a:pt x="6026438" y="3944622"/>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24" name="Google Shape;24;p1"/>
            <p:cNvSpPr/>
            <p:nvPr/>
          </p:nvSpPr>
          <p:spPr>
            <a:xfrm rot="-5400000">
              <a:off x="6339327" y="2702321"/>
              <a:ext cx="809721" cy="698035"/>
            </a:xfrm>
            <a:custGeom>
              <a:avLst/>
              <a:gdLst/>
              <a:ahLst/>
              <a:cxnLst/>
              <a:rect l="l" t="t" r="r" b="b"/>
              <a:pathLst>
                <a:path w="760853" h="655908" extrusionOk="0">
                  <a:moveTo>
                    <a:pt x="760853" y="655908"/>
                  </a:moveTo>
                  <a:lnTo>
                    <a:pt x="0" y="655908"/>
                  </a:lnTo>
                  <a:lnTo>
                    <a:pt x="380427" y="0"/>
                  </a:lnTo>
                  <a:lnTo>
                    <a:pt x="760853" y="655908"/>
                  </a:lnTo>
                  <a:close/>
                </a:path>
              </a:pathLst>
            </a:cu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grpSp>
      <p:sp>
        <p:nvSpPr>
          <p:cNvPr id="25" name="Google Shape;25;p1"/>
          <p:cNvSpPr/>
          <p:nvPr/>
        </p:nvSpPr>
        <p:spPr>
          <a:xfrm rot="-5400000" flipH="1">
            <a:off x="6129856" y="2401449"/>
            <a:ext cx="3847028" cy="3316402"/>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26" name="Google Shape;26;p1"/>
          <p:cNvSpPr/>
          <p:nvPr/>
        </p:nvSpPr>
        <p:spPr>
          <a:xfrm rot="5400000">
            <a:off x="7053664" y="782699"/>
            <a:ext cx="2982777" cy="2571360"/>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27" name="Google Shape;27;p1"/>
          <p:cNvSpPr/>
          <p:nvPr/>
        </p:nvSpPr>
        <p:spPr>
          <a:xfrm rot="5400000">
            <a:off x="9903395" y="677616"/>
            <a:ext cx="1071904" cy="924055"/>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28" name="Google Shape;28;p1"/>
          <p:cNvSpPr/>
          <p:nvPr/>
        </p:nvSpPr>
        <p:spPr>
          <a:xfrm rot="-5400000" flipH="1">
            <a:off x="6948114" y="1561313"/>
            <a:ext cx="4624656" cy="3986771"/>
          </a:xfrm>
          <a:prstGeom prst="triangle">
            <a:avLst>
              <a:gd name="adj" fmla="val 50000"/>
            </a:avLst>
          </a:prstGeom>
          <a:blipFill rotWithShape="0">
            <a:blip r:embed="rId3">
              <a:alphaModFix/>
            </a:blip>
            <a:tile tx="0" ty="0" sx="90000" sy="90000" flip="none" algn="ctr"/>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29" name="Google Shape;29;p1"/>
          <p:cNvSpPr/>
          <p:nvPr/>
        </p:nvSpPr>
        <p:spPr>
          <a:xfrm rot="5400000">
            <a:off x="11364884" y="1404992"/>
            <a:ext cx="799115" cy="688892"/>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30" name="Google Shape;30;p1"/>
          <p:cNvSpPr/>
          <p:nvPr/>
        </p:nvSpPr>
        <p:spPr>
          <a:xfrm rot="5400000">
            <a:off x="9791960" y="5288767"/>
            <a:ext cx="745833" cy="642960"/>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31" name="Google Shape;31;p1"/>
          <p:cNvSpPr txBox="1"/>
          <p:nvPr/>
        </p:nvSpPr>
        <p:spPr>
          <a:xfrm>
            <a:off x="264583" y="2850200"/>
            <a:ext cx="6133597" cy="13234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i="1" dirty="0">
                <a:solidFill>
                  <a:srgbClr val="262626"/>
                </a:solidFill>
                <a:latin typeface="Arial"/>
                <a:ea typeface="Arial"/>
                <a:cs typeface="Arial"/>
                <a:sym typeface="Arial"/>
              </a:rPr>
              <a:t>CHUYỂN GIAO GIÁ TRỊ ĐẾN KHÁCH HÀNG</a:t>
            </a:r>
            <a:endParaRPr sz="4000" dirty="0">
              <a:solidFill>
                <a:srgbClr val="262626"/>
              </a:solidFill>
              <a:latin typeface="Arial"/>
              <a:ea typeface="Arial"/>
              <a:cs typeface="Arial"/>
              <a:sym typeface="Arial"/>
            </a:endParaRPr>
          </a:p>
        </p:txBody>
      </p:sp>
      <p:grpSp>
        <p:nvGrpSpPr>
          <p:cNvPr id="32" name="Google Shape;32;p1"/>
          <p:cNvGrpSpPr/>
          <p:nvPr/>
        </p:nvGrpSpPr>
        <p:grpSpPr>
          <a:xfrm>
            <a:off x="609217" y="4243749"/>
            <a:ext cx="2130708" cy="483959"/>
            <a:chOff x="882755" y="4634519"/>
            <a:chExt cx="1652628" cy="420081"/>
          </a:xfrm>
        </p:grpSpPr>
        <p:sp>
          <p:nvSpPr>
            <p:cNvPr id="33" name="Google Shape;33;p1"/>
            <p:cNvSpPr/>
            <p:nvPr/>
          </p:nvSpPr>
          <p:spPr>
            <a:xfrm>
              <a:off x="882755" y="4634519"/>
              <a:ext cx="1652628" cy="420081"/>
            </a:xfrm>
            <a:prstGeom prst="roundRect">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34" name="Google Shape;34;p1"/>
            <p:cNvSpPr txBox="1"/>
            <p:nvPr/>
          </p:nvSpPr>
          <p:spPr>
            <a:xfrm>
              <a:off x="985551" y="4684122"/>
              <a:ext cx="1524569" cy="3472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000" dirty="0">
                <a:solidFill>
                  <a:schemeClr val="lt1"/>
                </a:solidFill>
                <a:latin typeface="Poppins"/>
                <a:ea typeface="Poppins"/>
                <a:cs typeface="Poppins"/>
                <a:sym typeface="Poppins"/>
              </a:endParaRPr>
            </a:p>
          </p:txBody>
        </p:sp>
      </p:grpSp>
      <p:sp>
        <p:nvSpPr>
          <p:cNvPr id="35" name="Google Shape;35;p1"/>
          <p:cNvSpPr txBox="1"/>
          <p:nvPr/>
        </p:nvSpPr>
        <p:spPr>
          <a:xfrm>
            <a:off x="59429" y="1932639"/>
            <a:ext cx="8099414"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b="1" i="1">
                <a:solidFill>
                  <a:schemeClr val="accent1"/>
                </a:solidFill>
                <a:latin typeface="Arial"/>
                <a:ea typeface="Arial"/>
                <a:cs typeface="Arial"/>
                <a:sym typeface="Arial"/>
              </a:rPr>
              <a:t>CÁC KÊNH TIẾP THỊ</a:t>
            </a:r>
            <a:endParaRPr/>
          </a:p>
        </p:txBody>
      </p:sp>
      <p:pic>
        <p:nvPicPr>
          <p:cNvPr id="36" name="Google Shape;36;p1"/>
          <p:cNvPicPr preferRelativeResize="0"/>
          <p:nvPr/>
        </p:nvPicPr>
        <p:blipFill rotWithShape="1">
          <a:blip r:embed="rId4">
            <a:alphaModFix/>
          </a:blip>
          <a:srcRect/>
          <a:stretch/>
        </p:blipFill>
        <p:spPr>
          <a:xfrm>
            <a:off x="-40217" y="-725920"/>
            <a:ext cx="609600" cy="6096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
                                        <p:tgtEl>
                                          <p:spTgt spid="36"/>
                                        </p:tgtEl>
                                      </p:cBhvr>
                                    </p:animEffect>
                                  </p:childTnLst>
                                </p:cTn>
                              </p:par>
                              <p:par>
                                <p:cTn id="8" presetID="2" presetClass="entr" presetSubtype="8"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 calcmode="lin" valueType="num">
                                      <p:cBhvr additive="base">
                                        <p:cTn id="10" dur="500"/>
                                        <p:tgtEl>
                                          <p:spTgt spid="26"/>
                                        </p:tgtEl>
                                        <p:attrNameLst>
                                          <p:attrName>ppt_x</p:attrName>
                                        </p:attrNameLst>
                                      </p:cBhvr>
                                      <p:tavLst>
                                        <p:tav tm="0">
                                          <p:val>
                                            <p:strVal val="#ppt_x-1"/>
                                          </p:val>
                                        </p:tav>
                                        <p:tav tm="100000">
                                          <p:val>
                                            <p:strVal val="#ppt_x"/>
                                          </p:val>
                                        </p:tav>
                                      </p:tavLst>
                                    </p:anim>
                                  </p:childTnLst>
                                </p:cTn>
                              </p:par>
                              <p:par>
                                <p:cTn id="11" presetID="2" presetClass="entr" presetSubtype="2" fill="hold" nodeType="withEffect">
                                  <p:stCondLst>
                                    <p:cond delay="40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p:tgtEl>
                                          <p:spTgt spid="25"/>
                                        </p:tgtEl>
                                        <p:attrNameLst>
                                          <p:attrName>ppt_x</p:attrName>
                                        </p:attrNameLst>
                                      </p:cBhvr>
                                      <p:tavLst>
                                        <p:tav tm="0">
                                          <p:val>
                                            <p:strVal val="#ppt_x+1"/>
                                          </p:val>
                                        </p:tav>
                                        <p:tav tm="100000">
                                          <p:val>
                                            <p:strVal val="#ppt_x"/>
                                          </p:val>
                                        </p:tav>
                                      </p:tavLst>
                                    </p:anim>
                                  </p:childTnLst>
                                </p:cTn>
                              </p:par>
                              <p:par>
                                <p:cTn id="14" presetID="2" presetClass="entr" presetSubtype="2" fill="hold" nodeType="withEffect">
                                  <p:stCondLst>
                                    <p:cond delay="200"/>
                                  </p:stCondLst>
                                  <p:childTnLst>
                                    <p:set>
                                      <p:cBhvr>
                                        <p:cTn id="15" dur="1" fill="hold">
                                          <p:stCondLst>
                                            <p:cond delay="0"/>
                                          </p:stCondLst>
                                        </p:cTn>
                                        <p:tgtEl>
                                          <p:spTgt spid="22"/>
                                        </p:tgtEl>
                                        <p:attrNameLst>
                                          <p:attrName>style.visibility</p:attrName>
                                        </p:attrNameLst>
                                      </p:cBhvr>
                                      <p:to>
                                        <p:strVal val="visible"/>
                                      </p:to>
                                    </p:set>
                                    <p:anim calcmode="lin" valueType="num">
                                      <p:cBhvr additive="base">
                                        <p:cTn id="16" dur="500"/>
                                        <p:tgtEl>
                                          <p:spTgt spid="22"/>
                                        </p:tgtEl>
                                        <p:attrNameLst>
                                          <p:attrName>ppt_x</p:attrName>
                                        </p:attrNameLst>
                                      </p:cBhvr>
                                      <p:tavLst>
                                        <p:tav tm="0">
                                          <p:val>
                                            <p:strVal val="#ppt_x+1"/>
                                          </p:val>
                                        </p:tav>
                                        <p:tav tm="100000">
                                          <p:val>
                                            <p:strVal val="#ppt_x"/>
                                          </p:val>
                                        </p:tav>
                                      </p:tavLst>
                                    </p:anim>
                                  </p:childTnLst>
                                </p:cTn>
                              </p:par>
                              <p:par>
                                <p:cTn id="17" presetID="2" presetClass="entr" presetSubtype="8" fill="hold" nodeType="withEffect">
                                  <p:stCondLst>
                                    <p:cond delay="60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p:tgtEl>
                                          <p:spTgt spid="27"/>
                                        </p:tgtEl>
                                        <p:attrNameLst>
                                          <p:attrName>ppt_x</p:attrName>
                                        </p:attrNameLst>
                                      </p:cBhvr>
                                      <p:tavLst>
                                        <p:tav tm="0">
                                          <p:val>
                                            <p:strVal val="#ppt_x-1"/>
                                          </p:val>
                                        </p:tav>
                                        <p:tav tm="100000">
                                          <p:val>
                                            <p:strVal val="#ppt_x"/>
                                          </p:val>
                                        </p:tav>
                                      </p:tavLst>
                                    </p:anim>
                                  </p:childTnLst>
                                </p:cTn>
                              </p:par>
                              <p:par>
                                <p:cTn id="20" presetID="2" presetClass="entr" presetSubtype="8" fill="hold" nodeType="withEffect">
                                  <p:stCondLst>
                                    <p:cond delay="100"/>
                                  </p:stCondLst>
                                  <p:childTnLst>
                                    <p:set>
                                      <p:cBhvr>
                                        <p:cTn id="21" dur="1" fill="hold">
                                          <p:stCondLst>
                                            <p:cond delay="0"/>
                                          </p:stCondLst>
                                        </p:cTn>
                                        <p:tgtEl>
                                          <p:spTgt spid="29"/>
                                        </p:tgtEl>
                                        <p:attrNameLst>
                                          <p:attrName>style.visibility</p:attrName>
                                        </p:attrNameLst>
                                      </p:cBhvr>
                                      <p:to>
                                        <p:strVal val="visible"/>
                                      </p:to>
                                    </p:set>
                                    <p:anim calcmode="lin" valueType="num">
                                      <p:cBhvr additive="base">
                                        <p:cTn id="22" dur="500"/>
                                        <p:tgtEl>
                                          <p:spTgt spid="29"/>
                                        </p:tgtEl>
                                        <p:attrNameLst>
                                          <p:attrName>ppt_x</p:attrName>
                                        </p:attrNameLst>
                                      </p:cBhvr>
                                      <p:tavLst>
                                        <p:tav tm="0">
                                          <p:val>
                                            <p:strVal val="#ppt_x-1"/>
                                          </p:val>
                                        </p:tav>
                                        <p:tav tm="100000">
                                          <p:val>
                                            <p:strVal val="#ppt_x"/>
                                          </p:val>
                                        </p:tav>
                                      </p:tavLst>
                                    </p:anim>
                                  </p:childTnLst>
                                </p:cTn>
                              </p:par>
                              <p:par>
                                <p:cTn id="23" presetID="2" presetClass="entr" presetSubtype="8" fill="hold" nodeType="withEffect">
                                  <p:stCondLst>
                                    <p:cond delay="500"/>
                                  </p:stCondLst>
                                  <p:childTnLst>
                                    <p:set>
                                      <p:cBhvr>
                                        <p:cTn id="24" dur="1" fill="hold">
                                          <p:stCondLst>
                                            <p:cond delay="0"/>
                                          </p:stCondLst>
                                        </p:cTn>
                                        <p:tgtEl>
                                          <p:spTgt spid="30"/>
                                        </p:tgtEl>
                                        <p:attrNameLst>
                                          <p:attrName>style.visibility</p:attrName>
                                        </p:attrNameLst>
                                      </p:cBhvr>
                                      <p:to>
                                        <p:strVal val="visible"/>
                                      </p:to>
                                    </p:set>
                                    <p:anim calcmode="lin" valueType="num">
                                      <p:cBhvr additive="base">
                                        <p:cTn id="25" dur="500"/>
                                        <p:tgtEl>
                                          <p:spTgt spid="30"/>
                                        </p:tgtEl>
                                        <p:attrNameLst>
                                          <p:attrName>ppt_x</p:attrName>
                                        </p:attrNameLst>
                                      </p:cBhvr>
                                      <p:tavLst>
                                        <p:tav tm="0">
                                          <p:val>
                                            <p:strVal val="#ppt_x-1"/>
                                          </p:val>
                                        </p:tav>
                                        <p:tav tm="100000">
                                          <p:val>
                                            <p:strVal val="#ppt_x"/>
                                          </p:val>
                                        </p:tav>
                                      </p:tavLst>
                                    </p:anim>
                                  </p:childTnLst>
                                </p:cTn>
                              </p:par>
                              <p:par>
                                <p:cTn id="26" presetID="2" presetClass="entr" presetSubtype="2" fill="hold" nodeType="withEffect">
                                  <p:stCondLst>
                                    <p:cond delay="300"/>
                                  </p:stCondLst>
                                  <p:childTnLst>
                                    <p:set>
                                      <p:cBhvr>
                                        <p:cTn id="27" dur="1" fill="hold">
                                          <p:stCondLst>
                                            <p:cond delay="0"/>
                                          </p:stCondLst>
                                        </p:cTn>
                                        <p:tgtEl>
                                          <p:spTgt spid="28"/>
                                        </p:tgtEl>
                                        <p:attrNameLst>
                                          <p:attrName>style.visibility</p:attrName>
                                        </p:attrNameLst>
                                      </p:cBhvr>
                                      <p:to>
                                        <p:strVal val="visible"/>
                                      </p:to>
                                    </p:set>
                                    <p:anim calcmode="lin" valueType="num">
                                      <p:cBhvr additive="base">
                                        <p:cTn id="28" dur="500"/>
                                        <p:tgtEl>
                                          <p:spTgt spid="28"/>
                                        </p:tgtEl>
                                        <p:attrNameLst>
                                          <p:attrName>ppt_x</p:attrName>
                                        </p:attrNameLst>
                                      </p:cBhvr>
                                      <p:tavLst>
                                        <p:tav tm="0">
                                          <p:val>
                                            <p:strVal val="#ppt_x+1"/>
                                          </p:val>
                                        </p:tav>
                                        <p:tav tm="100000">
                                          <p:val>
                                            <p:strVal val="#ppt_x"/>
                                          </p:val>
                                        </p:tav>
                                      </p:tavLst>
                                    </p:anim>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500"/>
                                        <p:tgtEl>
                                          <p:spTgt spid="35"/>
                                        </p:tgtEl>
                                      </p:cBhvr>
                                    </p:animEffect>
                                  </p:childTnLst>
                                </p:cTn>
                              </p:par>
                            </p:childTnLst>
                          </p:cTn>
                        </p:par>
                        <p:par>
                          <p:cTn id="33" fill="hold">
                            <p:stCondLst>
                              <p:cond delay="1000"/>
                            </p:stCondLst>
                            <p:childTnLst>
                              <p:par>
                                <p:cTn id="34" presetID="10" presetClass="entr" presetSubtype="0" fill="hold" nodeType="after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fade">
                                      <p:cBhvr>
                                        <p:cTn id="36" dur="500"/>
                                        <p:tgtEl>
                                          <p:spTgt spid="31"/>
                                        </p:tgtEl>
                                      </p:cBhvr>
                                    </p:animEffect>
                                  </p:childTnLst>
                                </p:cTn>
                              </p:par>
                            </p:childTnLst>
                          </p:cTn>
                        </p:par>
                        <p:par>
                          <p:cTn id="37" fill="hold">
                            <p:stCondLst>
                              <p:cond delay="1500"/>
                            </p:stCondLst>
                            <p:childTnLst>
                              <p:par>
                                <p:cTn id="38" presetID="23" presetClass="entr" presetSubtype="16" fill="hold" nodeType="afterEffect">
                                  <p:stCondLst>
                                    <p:cond delay="0"/>
                                  </p:stCondLst>
                                  <p:childTnLst>
                                    <p:set>
                                      <p:cBhvr>
                                        <p:cTn id="39" dur="1" fill="hold">
                                          <p:stCondLst>
                                            <p:cond delay="0"/>
                                          </p:stCondLst>
                                        </p:cTn>
                                        <p:tgtEl>
                                          <p:spTgt spid="32"/>
                                        </p:tgtEl>
                                        <p:attrNameLst>
                                          <p:attrName>style.visibility</p:attrName>
                                        </p:attrNameLst>
                                      </p:cBhvr>
                                      <p:to>
                                        <p:strVal val="visible"/>
                                      </p:to>
                                    </p:set>
                                    <p:anim calcmode="lin" valueType="num">
                                      <p:cBhvr additive="base">
                                        <p:cTn id="40" dur="500"/>
                                        <p:tgtEl>
                                          <p:spTgt spid="32"/>
                                        </p:tgtEl>
                                        <p:attrNameLst>
                                          <p:attrName>ppt_w</p:attrName>
                                        </p:attrNameLst>
                                      </p:cBhvr>
                                      <p:tavLst>
                                        <p:tav tm="0">
                                          <p:val>
                                            <p:strVal val="0"/>
                                          </p:val>
                                        </p:tav>
                                        <p:tav tm="100000">
                                          <p:val>
                                            <p:strVal val="#ppt_w"/>
                                          </p:val>
                                        </p:tav>
                                      </p:tavLst>
                                    </p:anim>
                                    <p:anim calcmode="lin" valueType="num">
                                      <p:cBhvr additive="base">
                                        <p:cTn id="41" dur="500"/>
                                        <p:tgtEl>
                                          <p:spTgt spid="32"/>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10"/>
          <p:cNvSpPr txBox="1"/>
          <p:nvPr/>
        </p:nvSpPr>
        <p:spPr>
          <a:xfrm>
            <a:off x="942622" y="7588954"/>
            <a:ext cx="565008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Các chức năng của các thành viên marketing:</a:t>
            </a:r>
            <a:endParaRPr sz="1800">
              <a:solidFill>
                <a:schemeClr val="dk1"/>
              </a:solidFill>
              <a:latin typeface="Arial"/>
              <a:ea typeface="Arial"/>
              <a:cs typeface="Arial"/>
              <a:sym typeface="Arial"/>
            </a:endParaRPr>
          </a:p>
        </p:txBody>
      </p:sp>
      <p:pic>
        <p:nvPicPr>
          <p:cNvPr id="225" name="Google Shape;225;p10"/>
          <p:cNvPicPr preferRelativeResize="0"/>
          <p:nvPr/>
        </p:nvPicPr>
        <p:blipFill rotWithShape="1">
          <a:blip r:embed="rId3">
            <a:alphaModFix/>
          </a:blip>
          <a:srcRect/>
          <a:stretch/>
        </p:blipFill>
        <p:spPr>
          <a:xfrm>
            <a:off x="111033" y="1244600"/>
            <a:ext cx="12070642" cy="6000044"/>
          </a:xfrm>
          <a:prstGeom prst="rect">
            <a:avLst/>
          </a:prstGeom>
          <a:noFill/>
          <a:ln>
            <a:noFill/>
          </a:ln>
        </p:spPr>
      </p:pic>
      <p:sp>
        <p:nvSpPr>
          <p:cNvPr id="226" name="Google Shape;226;p10"/>
          <p:cNvSpPr txBox="1"/>
          <p:nvPr/>
        </p:nvSpPr>
        <p:spPr>
          <a:xfrm>
            <a:off x="1691647" y="775969"/>
            <a:ext cx="9145571" cy="49244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600" b="1">
                <a:solidFill>
                  <a:schemeClr val="dk1"/>
                </a:solidFill>
                <a:latin typeface="Times New Roman"/>
                <a:ea typeface="Times New Roman"/>
                <a:cs typeface="Times New Roman"/>
                <a:sym typeface="Times New Roman"/>
              </a:rPr>
              <a:t>CÁC CHỨC NĂNG CỦA CÁC THÀNH VIÊN MARKETING​</a:t>
            </a:r>
            <a:endParaRPr/>
          </a:p>
        </p:txBody>
      </p:sp>
      <p:sp>
        <p:nvSpPr>
          <p:cNvPr id="227" name="Google Shape;227;p10"/>
          <p:cNvSpPr txBox="1"/>
          <p:nvPr/>
        </p:nvSpPr>
        <p:spPr>
          <a:xfrm>
            <a:off x="420512" y="4244622"/>
            <a:ext cx="3293533" cy="1862048"/>
          </a:xfrm>
          <a:prstGeom prst="rect">
            <a:avLst/>
          </a:prstGeom>
          <a:noFill/>
          <a:ln>
            <a:noFill/>
          </a:ln>
        </p:spPr>
        <p:txBody>
          <a:bodyPr spcFirstLastPara="1" wrap="square" lIns="91425" tIns="45700" rIns="91425" bIns="45700" anchor="t" anchorCtr="0">
            <a:spAutoFit/>
          </a:bodyPr>
          <a:lstStyle/>
          <a:p>
            <a:pPr marL="0" marR="0" lvl="0" indent="-146050" algn="l" rtl="0">
              <a:spcBef>
                <a:spcPts val="0"/>
              </a:spcBef>
              <a:spcAft>
                <a:spcPts val="0"/>
              </a:spcAft>
              <a:buClr>
                <a:schemeClr val="dk1"/>
              </a:buClr>
              <a:buSzPts val="2300"/>
              <a:buFont typeface="Times New Roman"/>
              <a:buChar char="•"/>
            </a:pPr>
            <a:r>
              <a:rPr lang="en-US" sz="2300" b="1">
                <a:solidFill>
                  <a:schemeClr val="dk1"/>
                </a:solidFill>
                <a:latin typeface="Times New Roman"/>
                <a:ea typeface="Times New Roman"/>
                <a:cs typeface="Times New Roman"/>
                <a:sym typeface="Times New Roman"/>
              </a:rPr>
              <a:t>Thông tin​</a:t>
            </a:r>
            <a:endParaRPr/>
          </a:p>
          <a:p>
            <a:pPr marL="0" marR="0" lvl="0" indent="-146050" algn="l" rtl="0">
              <a:spcBef>
                <a:spcPts val="0"/>
              </a:spcBef>
              <a:spcAft>
                <a:spcPts val="0"/>
              </a:spcAft>
              <a:buClr>
                <a:schemeClr val="dk1"/>
              </a:buClr>
              <a:buSzPts val="2300"/>
              <a:buFont typeface="Times New Roman"/>
              <a:buChar char="•"/>
            </a:pPr>
            <a:r>
              <a:rPr lang="en-US" sz="2300" b="1">
                <a:solidFill>
                  <a:schemeClr val="dk1"/>
                </a:solidFill>
                <a:latin typeface="Times New Roman"/>
                <a:ea typeface="Times New Roman"/>
                <a:cs typeface="Times New Roman"/>
                <a:sym typeface="Times New Roman"/>
              </a:rPr>
              <a:t>Truyền thông​</a:t>
            </a:r>
            <a:endParaRPr/>
          </a:p>
          <a:p>
            <a:pPr marL="0" marR="0" lvl="0" indent="-146050" algn="l" rtl="0">
              <a:spcBef>
                <a:spcPts val="0"/>
              </a:spcBef>
              <a:spcAft>
                <a:spcPts val="0"/>
              </a:spcAft>
              <a:buClr>
                <a:schemeClr val="dk1"/>
              </a:buClr>
              <a:buSzPts val="2300"/>
              <a:buFont typeface="Times New Roman"/>
              <a:buChar char="•"/>
            </a:pPr>
            <a:r>
              <a:rPr lang="en-US" sz="2300" b="1">
                <a:solidFill>
                  <a:schemeClr val="dk1"/>
                </a:solidFill>
                <a:latin typeface="Times New Roman"/>
                <a:ea typeface="Times New Roman"/>
                <a:cs typeface="Times New Roman"/>
                <a:sym typeface="Times New Roman"/>
              </a:rPr>
              <a:t>Mối quan hệ​</a:t>
            </a:r>
            <a:endParaRPr/>
          </a:p>
          <a:p>
            <a:pPr marL="0" marR="0" lvl="0" indent="-146050" algn="l" rtl="0">
              <a:spcBef>
                <a:spcPts val="0"/>
              </a:spcBef>
              <a:spcAft>
                <a:spcPts val="0"/>
              </a:spcAft>
              <a:buClr>
                <a:schemeClr val="dk1"/>
              </a:buClr>
              <a:buSzPts val="2300"/>
              <a:buFont typeface="Times New Roman"/>
              <a:buChar char="•"/>
            </a:pPr>
            <a:r>
              <a:rPr lang="en-US" sz="2300" b="1">
                <a:solidFill>
                  <a:schemeClr val="dk1"/>
                </a:solidFill>
                <a:latin typeface="Times New Roman"/>
                <a:ea typeface="Times New Roman"/>
                <a:cs typeface="Times New Roman"/>
                <a:sym typeface="Times New Roman"/>
              </a:rPr>
              <a:t>Cân đối</a:t>
            </a:r>
            <a:endParaRPr sz="2300" b="1">
              <a:solidFill>
                <a:schemeClr val="dk1"/>
              </a:solidFill>
              <a:latin typeface="Times New Roman"/>
              <a:ea typeface="Times New Roman"/>
              <a:cs typeface="Times New Roman"/>
              <a:sym typeface="Times New Roman"/>
            </a:endParaRPr>
          </a:p>
          <a:p>
            <a:pPr marL="0" marR="0" lvl="0" indent="-146050" algn="l" rtl="0">
              <a:spcBef>
                <a:spcPts val="0"/>
              </a:spcBef>
              <a:spcAft>
                <a:spcPts val="0"/>
              </a:spcAft>
              <a:buClr>
                <a:schemeClr val="dk1"/>
              </a:buClr>
              <a:buSzPts val="2300"/>
              <a:buFont typeface="Times New Roman"/>
              <a:buChar char="•"/>
            </a:pPr>
            <a:r>
              <a:rPr lang="en-US" sz="2300" b="1">
                <a:solidFill>
                  <a:schemeClr val="dk1"/>
                </a:solidFill>
                <a:latin typeface="Times New Roman"/>
                <a:ea typeface="Times New Roman"/>
                <a:cs typeface="Times New Roman"/>
                <a:sym typeface="Times New Roman"/>
              </a:rPr>
              <a:t>Thương lượng</a:t>
            </a:r>
            <a:endParaRPr sz="2300" b="1">
              <a:solidFill>
                <a:schemeClr val="dk1"/>
              </a:solidFill>
              <a:latin typeface="Times New Roman"/>
              <a:ea typeface="Times New Roman"/>
              <a:cs typeface="Times New Roman"/>
              <a:sym typeface="Times New Roman"/>
            </a:endParaRPr>
          </a:p>
        </p:txBody>
      </p:sp>
      <p:sp>
        <p:nvSpPr>
          <p:cNvPr id="228" name="Google Shape;228;p10"/>
          <p:cNvSpPr txBox="1"/>
          <p:nvPr/>
        </p:nvSpPr>
        <p:spPr>
          <a:xfrm>
            <a:off x="9028289" y="4244622"/>
            <a:ext cx="2743200" cy="1154162"/>
          </a:xfrm>
          <a:prstGeom prst="rect">
            <a:avLst/>
          </a:prstGeom>
          <a:noFill/>
          <a:ln>
            <a:noFill/>
          </a:ln>
        </p:spPr>
        <p:txBody>
          <a:bodyPr spcFirstLastPara="1" wrap="square" lIns="91425" tIns="45700" rIns="91425" bIns="45700" anchor="t" anchorCtr="0">
            <a:spAutoFit/>
          </a:bodyPr>
          <a:lstStyle/>
          <a:p>
            <a:pPr marL="0" marR="0" lvl="0" indent="-146050" algn="l" rtl="0">
              <a:spcBef>
                <a:spcPts val="0"/>
              </a:spcBef>
              <a:spcAft>
                <a:spcPts val="0"/>
              </a:spcAft>
              <a:buClr>
                <a:schemeClr val="dk1"/>
              </a:buClr>
              <a:buSzPts val="2300"/>
              <a:buFont typeface="Times New Roman"/>
              <a:buChar char="•"/>
            </a:pPr>
            <a:r>
              <a:rPr lang="en-US" sz="2300" b="1">
                <a:solidFill>
                  <a:schemeClr val="dk1"/>
                </a:solidFill>
                <a:latin typeface="Times New Roman"/>
                <a:ea typeface="Times New Roman"/>
                <a:cs typeface="Times New Roman"/>
                <a:sym typeface="Times New Roman"/>
              </a:rPr>
              <a:t>Phân phối vật chất​</a:t>
            </a:r>
            <a:endParaRPr/>
          </a:p>
          <a:p>
            <a:pPr marL="0" marR="0" lvl="0" indent="-146050" algn="l" rtl="0">
              <a:spcBef>
                <a:spcPts val="0"/>
              </a:spcBef>
              <a:spcAft>
                <a:spcPts val="0"/>
              </a:spcAft>
              <a:buClr>
                <a:schemeClr val="dk1"/>
              </a:buClr>
              <a:buSzPts val="2300"/>
              <a:buFont typeface="Times New Roman"/>
              <a:buChar char="•"/>
            </a:pPr>
            <a:r>
              <a:rPr lang="en-US" sz="2300" b="1">
                <a:solidFill>
                  <a:schemeClr val="dk1"/>
                </a:solidFill>
                <a:latin typeface="Times New Roman"/>
                <a:ea typeface="Times New Roman"/>
                <a:cs typeface="Times New Roman"/>
                <a:sym typeface="Times New Roman"/>
              </a:rPr>
              <a:t>Tài trợ​</a:t>
            </a:r>
            <a:endParaRPr/>
          </a:p>
          <a:p>
            <a:pPr marL="0" marR="0" lvl="0" indent="-146050" algn="l" rtl="0">
              <a:spcBef>
                <a:spcPts val="0"/>
              </a:spcBef>
              <a:spcAft>
                <a:spcPts val="0"/>
              </a:spcAft>
              <a:buClr>
                <a:schemeClr val="dk1"/>
              </a:buClr>
              <a:buSzPts val="2300"/>
              <a:buFont typeface="Times New Roman"/>
              <a:buChar char="•"/>
            </a:pPr>
            <a:r>
              <a:rPr lang="en-US" sz="2300" b="1">
                <a:solidFill>
                  <a:schemeClr val="dk1"/>
                </a:solidFill>
                <a:latin typeface="Times New Roman"/>
                <a:ea typeface="Times New Roman"/>
                <a:cs typeface="Times New Roman"/>
                <a:sym typeface="Times New Roman"/>
              </a:rPr>
              <a:t>Tiếp nhận rủi ro.​</a:t>
            </a:r>
            <a:endParaRPr/>
          </a:p>
        </p:txBody>
      </p:sp>
      <p:sp>
        <p:nvSpPr>
          <p:cNvPr id="229" name="Google Shape;229;p10"/>
          <p:cNvSpPr/>
          <p:nvPr/>
        </p:nvSpPr>
        <p:spPr>
          <a:xfrm rot="-5400000">
            <a:off x="11265253" y="6435987"/>
            <a:ext cx="346075" cy="345552"/>
          </a:xfrm>
          <a:custGeom>
            <a:avLst/>
            <a:gdLst/>
            <a:ahLst/>
            <a:cxnLst/>
            <a:rect l="l" t="t" r="r" b="b"/>
            <a:pathLst>
              <a:path w="6827" h="6827" extrusionOk="0">
                <a:moveTo>
                  <a:pt x="3413" y="0"/>
                </a:moveTo>
                <a:cubicBezTo>
                  <a:pt x="1528" y="0"/>
                  <a:pt x="0" y="1528"/>
                  <a:pt x="0" y="3413"/>
                </a:cubicBezTo>
                <a:cubicBezTo>
                  <a:pt x="0" y="5298"/>
                  <a:pt x="1528" y="6827"/>
                  <a:pt x="3413" y="6827"/>
                </a:cubicBezTo>
                <a:cubicBezTo>
                  <a:pt x="5298" y="6827"/>
                  <a:pt x="6827" y="5298"/>
                  <a:pt x="6827" y="3413"/>
                </a:cubicBezTo>
                <a:cubicBezTo>
                  <a:pt x="6827" y="1528"/>
                  <a:pt x="5298" y="0"/>
                  <a:pt x="3413" y="0"/>
                </a:cubicBezTo>
                <a:close/>
                <a:moveTo>
                  <a:pt x="1636" y="3971"/>
                </a:moveTo>
                <a:lnTo>
                  <a:pt x="3413" y="2194"/>
                </a:lnTo>
                <a:lnTo>
                  <a:pt x="5190" y="3971"/>
                </a:lnTo>
                <a:lnTo>
                  <a:pt x="1636" y="3971"/>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230" name="Google Shape;230;p10"/>
          <p:cNvSpPr/>
          <p:nvPr/>
        </p:nvSpPr>
        <p:spPr>
          <a:xfrm rot="5400000">
            <a:off x="11735153" y="6435987"/>
            <a:ext cx="346075" cy="345552"/>
          </a:xfrm>
          <a:custGeom>
            <a:avLst/>
            <a:gdLst/>
            <a:ahLst/>
            <a:cxnLst/>
            <a:rect l="l" t="t" r="r" b="b"/>
            <a:pathLst>
              <a:path w="6827" h="6827" extrusionOk="0">
                <a:moveTo>
                  <a:pt x="3413" y="0"/>
                </a:moveTo>
                <a:cubicBezTo>
                  <a:pt x="1528" y="0"/>
                  <a:pt x="0" y="1528"/>
                  <a:pt x="0" y="3413"/>
                </a:cubicBezTo>
                <a:cubicBezTo>
                  <a:pt x="0" y="5298"/>
                  <a:pt x="1528" y="6827"/>
                  <a:pt x="3413" y="6827"/>
                </a:cubicBezTo>
                <a:cubicBezTo>
                  <a:pt x="5298" y="6827"/>
                  <a:pt x="6827" y="5298"/>
                  <a:pt x="6827" y="3413"/>
                </a:cubicBezTo>
                <a:cubicBezTo>
                  <a:pt x="6827" y="1528"/>
                  <a:pt x="5298" y="0"/>
                  <a:pt x="3413" y="0"/>
                </a:cubicBezTo>
                <a:close/>
                <a:moveTo>
                  <a:pt x="1636" y="3971"/>
                </a:moveTo>
                <a:lnTo>
                  <a:pt x="3413" y="2194"/>
                </a:lnTo>
                <a:lnTo>
                  <a:pt x="5190" y="3971"/>
                </a:lnTo>
                <a:lnTo>
                  <a:pt x="1636" y="3971"/>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grpSp>
        <p:nvGrpSpPr>
          <p:cNvPr id="231" name="Google Shape;231;p10"/>
          <p:cNvGrpSpPr/>
          <p:nvPr/>
        </p:nvGrpSpPr>
        <p:grpSpPr>
          <a:xfrm>
            <a:off x="0" y="0"/>
            <a:ext cx="1153895" cy="1268412"/>
            <a:chOff x="-578555" y="451556"/>
            <a:chExt cx="958067" cy="1053150"/>
          </a:xfrm>
        </p:grpSpPr>
        <p:sp>
          <p:nvSpPr>
            <p:cNvPr id="232" name="Google Shape;232;p10"/>
            <p:cNvSpPr/>
            <p:nvPr/>
          </p:nvSpPr>
          <p:spPr>
            <a:xfrm rot="5400000">
              <a:off x="-590763" y="463763"/>
              <a:ext cx="982481" cy="958066"/>
            </a:xfrm>
            <a:custGeom>
              <a:avLst/>
              <a:gdLst/>
              <a:ahLst/>
              <a:cxnLst/>
              <a:rect l="l" t="t" r="r" b="b"/>
              <a:pathLst>
                <a:path w="982481" h="958066" extrusionOk="0">
                  <a:moveTo>
                    <a:pt x="0" y="958066"/>
                  </a:moveTo>
                  <a:lnTo>
                    <a:pt x="0" y="735870"/>
                  </a:lnTo>
                  <a:lnTo>
                    <a:pt x="426804" y="0"/>
                  </a:lnTo>
                  <a:lnTo>
                    <a:pt x="982481" y="95806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233" name="Google Shape;233;p10"/>
            <p:cNvSpPr/>
            <p:nvPr/>
          </p:nvSpPr>
          <p:spPr>
            <a:xfrm rot="5400000">
              <a:off x="-626516" y="857222"/>
              <a:ext cx="695444" cy="599522"/>
            </a:xfrm>
            <a:prstGeom prst="triangle">
              <a:avLst>
                <a:gd name="adj" fmla="val 50000"/>
              </a:avLst>
            </a:prstGeom>
            <a:solidFill>
              <a:srgbClr val="C8790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234" name="Google Shape;234;p10"/>
            <p:cNvSpPr/>
            <p:nvPr/>
          </p:nvSpPr>
          <p:spPr>
            <a:xfrm rot="-5400000" flipH="1">
              <a:off x="68657" y="923645"/>
              <a:ext cx="333880" cy="287829"/>
            </a:xfrm>
            <a:prstGeom prst="triangle">
              <a:avLst>
                <a:gd name="adj" fmla="val 50000"/>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235" name="Google Shape;235;p10"/>
            <p:cNvSpPr/>
            <p:nvPr/>
          </p:nvSpPr>
          <p:spPr>
            <a:xfrm rot="5400000">
              <a:off x="-609796" y="621908"/>
              <a:ext cx="453007" cy="390523"/>
            </a:xfrm>
            <a:prstGeom prst="triangle">
              <a:avLst>
                <a:gd name="adj" fmla="val 50000"/>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grpSp>
      <p:sp>
        <p:nvSpPr>
          <p:cNvPr id="236" name="Google Shape;236;p10"/>
          <p:cNvSpPr txBox="1"/>
          <p:nvPr/>
        </p:nvSpPr>
        <p:spPr>
          <a:xfrm>
            <a:off x="-397164" y="128471"/>
            <a:ext cx="5967142"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rgbClr val="262626"/>
                </a:solidFill>
                <a:latin typeface="Times New Roman"/>
                <a:ea typeface="Times New Roman"/>
                <a:cs typeface="Times New Roman"/>
                <a:sym typeface="Times New Roman"/>
              </a:rPr>
              <a:t>Bản chất kênh Marketing</a:t>
            </a:r>
            <a:endParaRPr sz="2000">
              <a:solidFill>
                <a:srgbClr val="262626"/>
              </a:solidFill>
              <a:latin typeface="Arial"/>
              <a:ea typeface="Arial"/>
              <a:cs typeface="Arial"/>
              <a:sym typeface="Arial"/>
            </a:endParaRPr>
          </a:p>
          <a:p>
            <a:pPr marL="0" marR="0" lvl="0" indent="0" algn="ctr" rtl="0">
              <a:spcBef>
                <a:spcPts val="0"/>
              </a:spcBef>
              <a:spcAft>
                <a:spcPts val="0"/>
              </a:spcAft>
              <a:buNone/>
            </a:pPr>
            <a:r>
              <a:rPr lang="en-US" sz="2000" b="1">
                <a:solidFill>
                  <a:srgbClr val="262626"/>
                </a:solidFill>
                <a:latin typeface="Poppins"/>
                <a:ea typeface="Poppins"/>
                <a:cs typeface="Poppins"/>
                <a:sym typeface="Poppins"/>
              </a:rPr>
              <a:t> MMMMMMMMMMMMMMMMM</a:t>
            </a:r>
            <a:endParaRPr sz="2000" b="1">
              <a:solidFill>
                <a:srgbClr val="262626"/>
              </a:solidFill>
              <a:latin typeface="Poppins"/>
              <a:ea typeface="Poppins"/>
              <a:cs typeface="Poppins"/>
              <a:sym typeface="Poppins"/>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27"/>
                                        </p:tgtEl>
                                        <p:attrNameLst>
                                          <p:attrName>style.visibility</p:attrName>
                                        </p:attrNameLst>
                                      </p:cBhvr>
                                      <p:to>
                                        <p:strVal val="visible"/>
                                      </p:to>
                                    </p:set>
                                    <p:anim calcmode="lin" valueType="num">
                                      <p:cBhvr additive="base">
                                        <p:cTn id="7" dur="500"/>
                                        <p:tgtEl>
                                          <p:spTgt spid="227"/>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228"/>
                                        </p:tgtEl>
                                        <p:attrNameLst>
                                          <p:attrName>style.visibility</p:attrName>
                                        </p:attrNameLst>
                                      </p:cBhvr>
                                      <p:to>
                                        <p:strVal val="visible"/>
                                      </p:to>
                                    </p:set>
                                    <p:anim calcmode="lin" valueType="num">
                                      <p:cBhvr additive="base">
                                        <p:cTn id="10" dur="500"/>
                                        <p:tgtEl>
                                          <p:spTgt spid="228"/>
                                        </p:tgtEl>
                                        <p:attrNameLst>
                                          <p:attrName>ppt_y</p:attrName>
                                        </p:attrNameLst>
                                      </p:cBhvr>
                                      <p:tavLst>
                                        <p:tav tm="0">
                                          <p:val>
                                            <p:strVal val="#ppt_y+1"/>
                                          </p:val>
                                        </p:tav>
                                        <p:tav tm="100000">
                                          <p:val>
                                            <p:strVal val="#ppt_y"/>
                                          </p:val>
                                        </p:tav>
                                      </p:tavLst>
                                    </p:anim>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236"/>
                                        </p:tgtEl>
                                        <p:attrNameLst>
                                          <p:attrName>style.visibility</p:attrName>
                                        </p:attrNameLst>
                                      </p:cBhvr>
                                      <p:to>
                                        <p:strVal val="visible"/>
                                      </p:to>
                                    </p:set>
                                    <p:animEffect transition="in" filter="fade">
                                      <p:cBhvr>
                                        <p:cTn id="14"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grpSp>
        <p:nvGrpSpPr>
          <p:cNvPr id="242" name="Google Shape;242;p11"/>
          <p:cNvGrpSpPr/>
          <p:nvPr/>
        </p:nvGrpSpPr>
        <p:grpSpPr>
          <a:xfrm rot="5400000" flipH="1">
            <a:off x="-195065" y="2209845"/>
            <a:ext cx="2828438" cy="2438308"/>
            <a:chOff x="1290699" y="4006312"/>
            <a:chExt cx="3307958" cy="2851688"/>
          </a:xfrm>
        </p:grpSpPr>
        <p:sp>
          <p:nvSpPr>
            <p:cNvPr id="243" name="Google Shape;243;p11"/>
            <p:cNvSpPr/>
            <p:nvPr/>
          </p:nvSpPr>
          <p:spPr>
            <a:xfrm>
              <a:off x="1290699" y="4006312"/>
              <a:ext cx="3307958" cy="2851688"/>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44" name="Google Shape;244;p11"/>
            <p:cNvSpPr/>
            <p:nvPr/>
          </p:nvSpPr>
          <p:spPr>
            <a:xfrm>
              <a:off x="2274997" y="4854844"/>
              <a:ext cx="2323660" cy="2003155"/>
            </a:xfrm>
            <a:prstGeom prst="triangle">
              <a:avLst>
                <a:gd name="adj" fmla="val 50000"/>
              </a:avLst>
            </a:prstGeom>
            <a:solidFill>
              <a:srgbClr val="C8790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45" name="Google Shape;245;p11"/>
            <p:cNvSpPr/>
            <p:nvPr/>
          </p:nvSpPr>
          <p:spPr>
            <a:xfrm>
              <a:off x="2274997" y="5703376"/>
              <a:ext cx="1339363" cy="1154623"/>
            </a:xfrm>
            <a:prstGeom prst="triangle">
              <a:avLst>
                <a:gd name="adj" fmla="val 50000"/>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246" name="Google Shape;246;p11"/>
          <p:cNvGrpSpPr/>
          <p:nvPr/>
        </p:nvGrpSpPr>
        <p:grpSpPr>
          <a:xfrm rot="-5400000" flipH="1">
            <a:off x="9555141" y="2209845"/>
            <a:ext cx="2828438" cy="2438308"/>
            <a:chOff x="1290699" y="4006312"/>
            <a:chExt cx="3307958" cy="2851688"/>
          </a:xfrm>
        </p:grpSpPr>
        <p:sp>
          <p:nvSpPr>
            <p:cNvPr id="247" name="Google Shape;247;p11"/>
            <p:cNvSpPr/>
            <p:nvPr/>
          </p:nvSpPr>
          <p:spPr>
            <a:xfrm>
              <a:off x="1290699" y="4006312"/>
              <a:ext cx="3307958" cy="2851688"/>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48" name="Google Shape;248;p11"/>
            <p:cNvSpPr/>
            <p:nvPr/>
          </p:nvSpPr>
          <p:spPr>
            <a:xfrm>
              <a:off x="2274997" y="4854844"/>
              <a:ext cx="2323660" cy="2003155"/>
            </a:xfrm>
            <a:prstGeom prst="triangle">
              <a:avLst>
                <a:gd name="adj" fmla="val 50000"/>
              </a:avLst>
            </a:prstGeom>
            <a:solidFill>
              <a:srgbClr val="C8790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49" name="Google Shape;249;p11"/>
            <p:cNvSpPr/>
            <p:nvPr/>
          </p:nvSpPr>
          <p:spPr>
            <a:xfrm>
              <a:off x="2274997" y="5703376"/>
              <a:ext cx="1339363" cy="1154623"/>
            </a:xfrm>
            <a:prstGeom prst="triangle">
              <a:avLst>
                <a:gd name="adj" fmla="val 50000"/>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250" name="Google Shape;250;p11"/>
          <p:cNvSpPr txBox="1"/>
          <p:nvPr/>
        </p:nvSpPr>
        <p:spPr>
          <a:xfrm>
            <a:off x="3894670" y="3375407"/>
            <a:ext cx="184731" cy="553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3000" b="1">
              <a:solidFill>
                <a:srgbClr val="262626"/>
              </a:solidFill>
              <a:latin typeface="Times New Roman"/>
              <a:ea typeface="Times New Roman"/>
              <a:cs typeface="Times New Roman"/>
              <a:sym typeface="Times New Roman"/>
            </a:endParaRPr>
          </a:p>
        </p:txBody>
      </p:sp>
      <p:cxnSp>
        <p:nvCxnSpPr>
          <p:cNvPr id="251" name="Google Shape;251;p11"/>
          <p:cNvCxnSpPr/>
          <p:nvPr/>
        </p:nvCxnSpPr>
        <p:spPr>
          <a:xfrm>
            <a:off x="5163202" y="4241382"/>
            <a:ext cx="1791854" cy="0"/>
          </a:xfrm>
          <a:prstGeom prst="straightConnector1">
            <a:avLst/>
          </a:prstGeom>
          <a:noFill/>
          <a:ln w="19050" cap="flat" cmpd="sng">
            <a:solidFill>
              <a:srgbClr val="595959"/>
            </a:solidFill>
            <a:prstDash val="solid"/>
            <a:miter lim="800000"/>
            <a:headEnd type="none" w="sm" len="sm"/>
            <a:tailEnd type="none" w="sm" len="sm"/>
          </a:ln>
        </p:spPr>
      </p:cxnSp>
      <p:grpSp>
        <p:nvGrpSpPr>
          <p:cNvPr id="252" name="Google Shape;252;p11"/>
          <p:cNvGrpSpPr/>
          <p:nvPr/>
        </p:nvGrpSpPr>
        <p:grpSpPr>
          <a:xfrm>
            <a:off x="5499318" y="1865455"/>
            <a:ext cx="1180936" cy="1230098"/>
            <a:chOff x="6488607" y="2572066"/>
            <a:chExt cx="603456" cy="603456"/>
          </a:xfrm>
        </p:grpSpPr>
        <p:sp>
          <p:nvSpPr>
            <p:cNvPr id="253" name="Google Shape;253;p11"/>
            <p:cNvSpPr/>
            <p:nvPr/>
          </p:nvSpPr>
          <p:spPr>
            <a:xfrm>
              <a:off x="6488607" y="2572066"/>
              <a:ext cx="603456" cy="603456"/>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254" name="Google Shape;254;p11"/>
            <p:cNvSpPr/>
            <p:nvPr/>
          </p:nvSpPr>
          <p:spPr>
            <a:xfrm>
              <a:off x="6638355" y="2722042"/>
              <a:ext cx="303960" cy="303502"/>
            </a:xfrm>
            <a:custGeom>
              <a:avLst/>
              <a:gdLst/>
              <a:ahLst/>
              <a:cxnLst/>
              <a:rect l="l" t="t" r="r" b="b"/>
              <a:pathLst>
                <a:path w="607634" h="606719" extrusionOk="0">
                  <a:moveTo>
                    <a:pt x="497258" y="328620"/>
                  </a:moveTo>
                  <a:cubicBezTo>
                    <a:pt x="524674" y="328620"/>
                    <a:pt x="538293" y="340707"/>
                    <a:pt x="544969" y="350839"/>
                  </a:cubicBezTo>
                  <a:cubicBezTo>
                    <a:pt x="558944" y="372170"/>
                    <a:pt x="550132" y="386924"/>
                    <a:pt x="543545" y="393856"/>
                  </a:cubicBezTo>
                  <a:lnTo>
                    <a:pt x="541230" y="396167"/>
                  </a:lnTo>
                  <a:lnTo>
                    <a:pt x="540607" y="409588"/>
                  </a:lnTo>
                  <a:cubicBezTo>
                    <a:pt x="542299" y="410743"/>
                    <a:pt x="543901" y="412076"/>
                    <a:pt x="545236" y="413676"/>
                  </a:cubicBezTo>
                  <a:cubicBezTo>
                    <a:pt x="549687" y="418742"/>
                    <a:pt x="551734" y="425408"/>
                    <a:pt x="550933" y="432074"/>
                  </a:cubicBezTo>
                  <a:lnTo>
                    <a:pt x="548173" y="454116"/>
                  </a:lnTo>
                  <a:cubicBezTo>
                    <a:pt x="547105" y="462026"/>
                    <a:pt x="542299" y="468692"/>
                    <a:pt x="535534" y="472158"/>
                  </a:cubicBezTo>
                  <a:cubicBezTo>
                    <a:pt x="532596" y="486556"/>
                    <a:pt x="525564" y="500510"/>
                    <a:pt x="515684" y="511353"/>
                  </a:cubicBezTo>
                  <a:lnTo>
                    <a:pt x="517286" y="517663"/>
                  </a:lnTo>
                  <a:lnTo>
                    <a:pt x="555295" y="527173"/>
                  </a:lnTo>
                  <a:cubicBezTo>
                    <a:pt x="586093" y="534817"/>
                    <a:pt x="607634" y="562369"/>
                    <a:pt x="607634" y="594009"/>
                  </a:cubicBezTo>
                  <a:cubicBezTo>
                    <a:pt x="607634" y="601031"/>
                    <a:pt x="601937" y="606719"/>
                    <a:pt x="594905" y="606719"/>
                  </a:cubicBezTo>
                  <a:lnTo>
                    <a:pt x="341752" y="606719"/>
                  </a:lnTo>
                  <a:cubicBezTo>
                    <a:pt x="334809" y="606719"/>
                    <a:pt x="329112" y="601031"/>
                    <a:pt x="329112" y="594098"/>
                  </a:cubicBezTo>
                  <a:cubicBezTo>
                    <a:pt x="329112" y="562369"/>
                    <a:pt x="350653" y="534817"/>
                    <a:pt x="381363" y="527173"/>
                  </a:cubicBezTo>
                  <a:lnTo>
                    <a:pt x="419372" y="517663"/>
                  </a:lnTo>
                  <a:lnTo>
                    <a:pt x="421241" y="510286"/>
                  </a:lnTo>
                  <a:cubicBezTo>
                    <a:pt x="411983" y="499621"/>
                    <a:pt x="405307" y="486289"/>
                    <a:pt x="402459" y="472513"/>
                  </a:cubicBezTo>
                  <a:cubicBezTo>
                    <a:pt x="394804" y="469136"/>
                    <a:pt x="389552" y="462381"/>
                    <a:pt x="388484" y="454116"/>
                  </a:cubicBezTo>
                  <a:lnTo>
                    <a:pt x="385725" y="432074"/>
                  </a:lnTo>
                  <a:cubicBezTo>
                    <a:pt x="384923" y="425408"/>
                    <a:pt x="386971" y="418653"/>
                    <a:pt x="391510" y="413587"/>
                  </a:cubicBezTo>
                  <a:cubicBezTo>
                    <a:pt x="392935" y="411899"/>
                    <a:pt x="394715" y="410388"/>
                    <a:pt x="396584" y="409232"/>
                  </a:cubicBezTo>
                  <a:cubicBezTo>
                    <a:pt x="395872" y="402655"/>
                    <a:pt x="395071" y="394834"/>
                    <a:pt x="395071" y="390746"/>
                  </a:cubicBezTo>
                  <a:cubicBezTo>
                    <a:pt x="395071" y="369504"/>
                    <a:pt x="401213" y="341507"/>
                    <a:pt x="453375" y="339641"/>
                  </a:cubicBezTo>
                  <a:cubicBezTo>
                    <a:pt x="470999" y="328620"/>
                    <a:pt x="489247" y="328620"/>
                    <a:pt x="497258" y="328620"/>
                  </a:cubicBezTo>
                  <a:close/>
                  <a:moveTo>
                    <a:pt x="316494" y="278076"/>
                  </a:moveTo>
                  <a:cubicBezTo>
                    <a:pt x="310620" y="278076"/>
                    <a:pt x="305102" y="279498"/>
                    <a:pt x="300206" y="281898"/>
                  </a:cubicBezTo>
                  <a:lnTo>
                    <a:pt x="325395" y="307050"/>
                  </a:lnTo>
                  <a:cubicBezTo>
                    <a:pt x="330379" y="312027"/>
                    <a:pt x="330379" y="320025"/>
                    <a:pt x="325395" y="324913"/>
                  </a:cubicBezTo>
                  <a:cubicBezTo>
                    <a:pt x="322903" y="327402"/>
                    <a:pt x="319699" y="328646"/>
                    <a:pt x="316494" y="328646"/>
                  </a:cubicBezTo>
                  <a:cubicBezTo>
                    <a:pt x="313201" y="328646"/>
                    <a:pt x="309997" y="327402"/>
                    <a:pt x="307505" y="324913"/>
                  </a:cubicBezTo>
                  <a:lnTo>
                    <a:pt x="282316" y="299762"/>
                  </a:lnTo>
                  <a:cubicBezTo>
                    <a:pt x="279913" y="304739"/>
                    <a:pt x="278489" y="310160"/>
                    <a:pt x="278489" y="316026"/>
                  </a:cubicBezTo>
                  <a:cubicBezTo>
                    <a:pt x="278489" y="336912"/>
                    <a:pt x="295489" y="353887"/>
                    <a:pt x="316494" y="353887"/>
                  </a:cubicBezTo>
                  <a:cubicBezTo>
                    <a:pt x="337411" y="353887"/>
                    <a:pt x="354411" y="336912"/>
                    <a:pt x="354411" y="316026"/>
                  </a:cubicBezTo>
                  <a:cubicBezTo>
                    <a:pt x="354411" y="295051"/>
                    <a:pt x="337411" y="278076"/>
                    <a:pt x="316494" y="278076"/>
                  </a:cubicBezTo>
                  <a:close/>
                  <a:moveTo>
                    <a:pt x="175289" y="238820"/>
                  </a:moveTo>
                  <a:cubicBezTo>
                    <a:pt x="178360" y="237743"/>
                    <a:pt x="181831" y="237832"/>
                    <a:pt x="184947" y="239342"/>
                  </a:cubicBezTo>
                  <a:cubicBezTo>
                    <a:pt x="191267" y="242364"/>
                    <a:pt x="193937" y="249828"/>
                    <a:pt x="190911" y="256137"/>
                  </a:cubicBezTo>
                  <a:cubicBezTo>
                    <a:pt x="181831" y="275154"/>
                    <a:pt x="177202" y="295236"/>
                    <a:pt x="177202" y="315941"/>
                  </a:cubicBezTo>
                  <a:cubicBezTo>
                    <a:pt x="177202" y="403115"/>
                    <a:pt x="257048" y="472783"/>
                    <a:pt x="348911" y="451012"/>
                  </a:cubicBezTo>
                  <a:cubicBezTo>
                    <a:pt x="355766" y="449412"/>
                    <a:pt x="362531" y="453589"/>
                    <a:pt x="364133" y="460431"/>
                  </a:cubicBezTo>
                  <a:cubicBezTo>
                    <a:pt x="365735" y="467273"/>
                    <a:pt x="361552" y="474027"/>
                    <a:pt x="354786" y="475626"/>
                  </a:cubicBezTo>
                  <a:cubicBezTo>
                    <a:pt x="341790" y="478736"/>
                    <a:pt x="328972" y="480336"/>
                    <a:pt x="316510" y="480336"/>
                  </a:cubicBezTo>
                  <a:cubicBezTo>
                    <a:pt x="225715" y="480336"/>
                    <a:pt x="151922" y="406581"/>
                    <a:pt x="151922" y="316030"/>
                  </a:cubicBezTo>
                  <a:cubicBezTo>
                    <a:pt x="151922" y="291504"/>
                    <a:pt x="157352" y="267689"/>
                    <a:pt x="168034" y="245296"/>
                  </a:cubicBezTo>
                  <a:cubicBezTo>
                    <a:pt x="169547" y="242142"/>
                    <a:pt x="172218" y="239898"/>
                    <a:pt x="175289" y="238820"/>
                  </a:cubicBezTo>
                  <a:close/>
                  <a:moveTo>
                    <a:pt x="102834" y="164298"/>
                  </a:moveTo>
                  <a:cubicBezTo>
                    <a:pt x="106016" y="163653"/>
                    <a:pt x="109442" y="164209"/>
                    <a:pt x="112334" y="166119"/>
                  </a:cubicBezTo>
                  <a:cubicBezTo>
                    <a:pt x="118119" y="169941"/>
                    <a:pt x="119721" y="177850"/>
                    <a:pt x="115894" y="183626"/>
                  </a:cubicBezTo>
                  <a:cubicBezTo>
                    <a:pt x="89730" y="222994"/>
                    <a:pt x="75936" y="268849"/>
                    <a:pt x="75936" y="316038"/>
                  </a:cubicBezTo>
                  <a:cubicBezTo>
                    <a:pt x="75936" y="439652"/>
                    <a:pt x="172583" y="544604"/>
                    <a:pt x="295840" y="555090"/>
                  </a:cubicBezTo>
                  <a:cubicBezTo>
                    <a:pt x="302782" y="555712"/>
                    <a:pt x="307943" y="561844"/>
                    <a:pt x="307409" y="568775"/>
                  </a:cubicBezTo>
                  <a:cubicBezTo>
                    <a:pt x="306875" y="575351"/>
                    <a:pt x="301358" y="580328"/>
                    <a:pt x="294772" y="580328"/>
                  </a:cubicBezTo>
                  <a:cubicBezTo>
                    <a:pt x="294416" y="580328"/>
                    <a:pt x="294060" y="580328"/>
                    <a:pt x="293704" y="580328"/>
                  </a:cubicBezTo>
                  <a:cubicBezTo>
                    <a:pt x="157454" y="568775"/>
                    <a:pt x="50661" y="452626"/>
                    <a:pt x="50661" y="316038"/>
                  </a:cubicBezTo>
                  <a:cubicBezTo>
                    <a:pt x="50661" y="263873"/>
                    <a:pt x="65879" y="213219"/>
                    <a:pt x="94802" y="169674"/>
                  </a:cubicBezTo>
                  <a:cubicBezTo>
                    <a:pt x="96716" y="166786"/>
                    <a:pt x="99653" y="164942"/>
                    <a:pt x="102834" y="164298"/>
                  </a:cubicBezTo>
                  <a:close/>
                  <a:moveTo>
                    <a:pt x="316510" y="151713"/>
                  </a:moveTo>
                  <a:cubicBezTo>
                    <a:pt x="397594" y="151713"/>
                    <a:pt x="467553" y="212154"/>
                    <a:pt x="479124" y="292417"/>
                  </a:cubicBezTo>
                  <a:cubicBezTo>
                    <a:pt x="480192" y="299350"/>
                    <a:pt x="475297" y="305749"/>
                    <a:pt x="468443" y="306727"/>
                  </a:cubicBezTo>
                  <a:cubicBezTo>
                    <a:pt x="467820" y="306816"/>
                    <a:pt x="467197" y="306816"/>
                    <a:pt x="466574" y="306816"/>
                  </a:cubicBezTo>
                  <a:cubicBezTo>
                    <a:pt x="460433" y="306816"/>
                    <a:pt x="455003" y="302283"/>
                    <a:pt x="454113" y="295972"/>
                  </a:cubicBezTo>
                  <a:cubicBezTo>
                    <a:pt x="444323" y="228153"/>
                    <a:pt x="385134" y="176956"/>
                    <a:pt x="316510" y="176956"/>
                  </a:cubicBezTo>
                  <a:cubicBezTo>
                    <a:pt x="295771" y="176956"/>
                    <a:pt x="275567" y="181578"/>
                    <a:pt x="256609" y="190644"/>
                  </a:cubicBezTo>
                  <a:cubicBezTo>
                    <a:pt x="250200" y="193666"/>
                    <a:pt x="242724" y="191000"/>
                    <a:pt x="239697" y="184689"/>
                  </a:cubicBezTo>
                  <a:cubicBezTo>
                    <a:pt x="236671" y="178378"/>
                    <a:pt x="239341" y="170823"/>
                    <a:pt x="245661" y="167890"/>
                  </a:cubicBezTo>
                  <a:cubicBezTo>
                    <a:pt x="268090" y="157135"/>
                    <a:pt x="291944" y="151713"/>
                    <a:pt x="316510" y="151713"/>
                  </a:cubicBezTo>
                  <a:close/>
                  <a:moveTo>
                    <a:pt x="316477" y="50592"/>
                  </a:moveTo>
                  <a:cubicBezTo>
                    <a:pt x="463060" y="50592"/>
                    <a:pt x="582230" y="169684"/>
                    <a:pt x="582230" y="316062"/>
                  </a:cubicBezTo>
                  <a:cubicBezTo>
                    <a:pt x="582230" y="316328"/>
                    <a:pt x="582141" y="319083"/>
                    <a:pt x="582141" y="319350"/>
                  </a:cubicBezTo>
                  <a:cubicBezTo>
                    <a:pt x="581607" y="326016"/>
                    <a:pt x="576000" y="332148"/>
                    <a:pt x="569325" y="332148"/>
                  </a:cubicBezTo>
                  <a:lnTo>
                    <a:pt x="568880" y="332148"/>
                  </a:lnTo>
                  <a:cubicBezTo>
                    <a:pt x="562027" y="331881"/>
                    <a:pt x="556598" y="327349"/>
                    <a:pt x="556687" y="320416"/>
                  </a:cubicBezTo>
                  <a:cubicBezTo>
                    <a:pt x="556687" y="320239"/>
                    <a:pt x="556865" y="317839"/>
                    <a:pt x="556865" y="317661"/>
                  </a:cubicBezTo>
                  <a:cubicBezTo>
                    <a:pt x="556954" y="183638"/>
                    <a:pt x="449087" y="75832"/>
                    <a:pt x="316477" y="75832"/>
                  </a:cubicBezTo>
                  <a:cubicBezTo>
                    <a:pt x="269129" y="75832"/>
                    <a:pt x="223294" y="89608"/>
                    <a:pt x="183956" y="115737"/>
                  </a:cubicBezTo>
                  <a:cubicBezTo>
                    <a:pt x="178082" y="119559"/>
                    <a:pt x="170250" y="118048"/>
                    <a:pt x="166334" y="112182"/>
                  </a:cubicBezTo>
                  <a:cubicBezTo>
                    <a:pt x="162507" y="106317"/>
                    <a:pt x="164109" y="98496"/>
                    <a:pt x="169894" y="94674"/>
                  </a:cubicBezTo>
                  <a:cubicBezTo>
                    <a:pt x="213504" y="65878"/>
                    <a:pt x="264145" y="50592"/>
                    <a:pt x="316477" y="50592"/>
                  </a:cubicBezTo>
                  <a:close/>
                  <a:moveTo>
                    <a:pt x="58464" y="964"/>
                  </a:moveTo>
                  <a:cubicBezTo>
                    <a:pt x="63181" y="-991"/>
                    <a:pt x="68611" y="75"/>
                    <a:pt x="72260" y="3719"/>
                  </a:cubicBezTo>
                  <a:lnTo>
                    <a:pt x="122905" y="54289"/>
                  </a:lnTo>
                  <a:cubicBezTo>
                    <a:pt x="125219" y="56600"/>
                    <a:pt x="126554" y="59799"/>
                    <a:pt x="126554" y="63177"/>
                  </a:cubicBezTo>
                  <a:lnTo>
                    <a:pt x="126554" y="108503"/>
                  </a:lnTo>
                  <a:lnTo>
                    <a:pt x="281604" y="263323"/>
                  </a:lnTo>
                  <a:cubicBezTo>
                    <a:pt x="291662" y="256657"/>
                    <a:pt x="303588" y="252836"/>
                    <a:pt x="316494" y="252836"/>
                  </a:cubicBezTo>
                  <a:cubicBezTo>
                    <a:pt x="351385" y="252836"/>
                    <a:pt x="379778" y="281187"/>
                    <a:pt x="379778" y="316026"/>
                  </a:cubicBezTo>
                  <a:cubicBezTo>
                    <a:pt x="379778" y="350865"/>
                    <a:pt x="351385" y="379216"/>
                    <a:pt x="316494" y="379216"/>
                  </a:cubicBezTo>
                  <a:cubicBezTo>
                    <a:pt x="281515" y="379216"/>
                    <a:pt x="253122" y="350865"/>
                    <a:pt x="253122" y="316026"/>
                  </a:cubicBezTo>
                  <a:cubicBezTo>
                    <a:pt x="253122" y="303139"/>
                    <a:pt x="257038" y="291230"/>
                    <a:pt x="263713" y="281187"/>
                  </a:cubicBezTo>
                  <a:lnTo>
                    <a:pt x="108664" y="126367"/>
                  </a:lnTo>
                  <a:lnTo>
                    <a:pt x="63270" y="126367"/>
                  </a:lnTo>
                  <a:cubicBezTo>
                    <a:pt x="59888" y="126367"/>
                    <a:pt x="56684" y="125034"/>
                    <a:pt x="54280" y="122723"/>
                  </a:cubicBezTo>
                  <a:lnTo>
                    <a:pt x="3724" y="72153"/>
                  </a:lnTo>
                  <a:cubicBezTo>
                    <a:pt x="75" y="68509"/>
                    <a:pt x="-993" y="63088"/>
                    <a:pt x="965" y="58377"/>
                  </a:cubicBezTo>
                  <a:cubicBezTo>
                    <a:pt x="2923" y="53667"/>
                    <a:pt x="7551" y="50556"/>
                    <a:pt x="12625" y="50556"/>
                  </a:cubicBezTo>
                  <a:lnTo>
                    <a:pt x="50631" y="50556"/>
                  </a:lnTo>
                  <a:lnTo>
                    <a:pt x="50631" y="12607"/>
                  </a:lnTo>
                  <a:cubicBezTo>
                    <a:pt x="50631" y="7541"/>
                    <a:pt x="53746" y="2919"/>
                    <a:pt x="58464" y="96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grpSp>
      <p:sp>
        <p:nvSpPr>
          <p:cNvPr id="255" name="Google Shape;255;p11"/>
          <p:cNvSpPr txBox="1"/>
          <p:nvPr/>
        </p:nvSpPr>
        <p:spPr>
          <a:xfrm>
            <a:off x="3642851" y="3274141"/>
            <a:ext cx="5742037" cy="4770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500" b="1">
                <a:solidFill>
                  <a:srgbClr val="262626"/>
                </a:solidFill>
                <a:latin typeface="Times New Roman"/>
                <a:ea typeface="Times New Roman"/>
                <a:cs typeface="Times New Roman"/>
                <a:sym typeface="Times New Roman"/>
              </a:rPr>
              <a:t>Hành vi kênh và tổ chức kênh tiếp thị </a:t>
            </a:r>
            <a:endParaRPr sz="2500">
              <a:solidFill>
                <a:schemeClr val="dk1"/>
              </a:solidFill>
              <a:latin typeface="Times New Roman"/>
              <a:ea typeface="Times New Roman"/>
              <a:cs typeface="Times New Roman"/>
              <a:sym typeface="Times New Roman"/>
            </a:endParaRPr>
          </a:p>
        </p:txBody>
      </p:sp>
      <p:sp>
        <p:nvSpPr>
          <p:cNvPr id="256" name="Google Shape;256;p11"/>
          <p:cNvSpPr txBox="1"/>
          <p:nvPr/>
        </p:nvSpPr>
        <p:spPr>
          <a:xfrm>
            <a:off x="2339622" y="4456289"/>
            <a:ext cx="7526866"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rgbClr val="333333"/>
                </a:solidFill>
                <a:latin typeface="Times New Roman"/>
                <a:ea typeface="Times New Roman"/>
                <a:cs typeface="Times New Roman"/>
                <a:sym typeface="Times New Roman"/>
              </a:rPr>
              <a:t>Các kênh phân phối là hệ thống hành vi phức tạp, trong đó con người </a:t>
            </a:r>
            <a:endParaRPr/>
          </a:p>
          <a:p>
            <a:pPr marL="0" marR="0" lvl="0" indent="0" algn="ctr" rtl="0">
              <a:spcBef>
                <a:spcPts val="0"/>
              </a:spcBef>
              <a:spcAft>
                <a:spcPts val="0"/>
              </a:spcAft>
              <a:buNone/>
            </a:pPr>
            <a:r>
              <a:rPr lang="en-US" sz="2000">
                <a:solidFill>
                  <a:srgbClr val="333333"/>
                </a:solidFill>
                <a:latin typeface="Times New Roman"/>
                <a:ea typeface="Times New Roman"/>
                <a:cs typeface="Times New Roman"/>
                <a:sym typeface="Times New Roman"/>
              </a:rPr>
              <a:t>và doanh nghiệp tương tác để đạt được các mục tiêu riêng và chung.</a:t>
            </a:r>
            <a:r>
              <a:rPr lang="en-US" sz="2000">
                <a:solidFill>
                  <a:schemeClr val="dk1"/>
                </a:solidFill>
                <a:latin typeface="Times New Roman"/>
                <a:ea typeface="Times New Roman"/>
                <a:cs typeface="Times New Roman"/>
                <a:sym typeface="Times New Roman"/>
              </a:rPr>
              <a:t>​</a:t>
            </a:r>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42"/>
                                        </p:tgtEl>
                                        <p:attrNameLst>
                                          <p:attrName>style.visibility</p:attrName>
                                        </p:attrNameLst>
                                      </p:cBhvr>
                                      <p:to>
                                        <p:strVal val="visible"/>
                                      </p:to>
                                    </p:set>
                                    <p:anim calcmode="lin" valueType="num">
                                      <p:cBhvr additive="base">
                                        <p:cTn id="7" dur="500"/>
                                        <p:tgtEl>
                                          <p:spTgt spid="242"/>
                                        </p:tgtEl>
                                        <p:attrNameLst>
                                          <p:attrName>ppt_x</p:attrName>
                                        </p:attrNameLst>
                                      </p:cBhvr>
                                      <p:tavLst>
                                        <p:tav tm="0">
                                          <p:val>
                                            <p:strVal val="#ppt_x-1"/>
                                          </p:val>
                                        </p:tav>
                                        <p:tav tm="100000">
                                          <p:val>
                                            <p:strVal val="#ppt_x"/>
                                          </p:val>
                                        </p:tav>
                                      </p:tavLst>
                                    </p:anim>
                                  </p:childTnLst>
                                </p:cTn>
                              </p:par>
                              <p:par>
                                <p:cTn id="8" presetID="2" presetClass="entr" presetSubtype="2" fill="hold" nodeType="withEffect">
                                  <p:stCondLst>
                                    <p:cond delay="0"/>
                                  </p:stCondLst>
                                  <p:childTnLst>
                                    <p:set>
                                      <p:cBhvr>
                                        <p:cTn id="9" dur="1" fill="hold">
                                          <p:stCondLst>
                                            <p:cond delay="0"/>
                                          </p:stCondLst>
                                        </p:cTn>
                                        <p:tgtEl>
                                          <p:spTgt spid="246"/>
                                        </p:tgtEl>
                                        <p:attrNameLst>
                                          <p:attrName>style.visibility</p:attrName>
                                        </p:attrNameLst>
                                      </p:cBhvr>
                                      <p:to>
                                        <p:strVal val="visible"/>
                                      </p:to>
                                    </p:set>
                                    <p:anim calcmode="lin" valueType="num">
                                      <p:cBhvr additive="base">
                                        <p:cTn id="10" dur="500"/>
                                        <p:tgtEl>
                                          <p:spTgt spid="246"/>
                                        </p:tgtEl>
                                        <p:attrNameLst>
                                          <p:attrName>ppt_x</p:attrName>
                                        </p:attrNameLst>
                                      </p:cBhvr>
                                      <p:tavLst>
                                        <p:tav tm="0">
                                          <p:val>
                                            <p:strVal val="#ppt_x+1"/>
                                          </p:val>
                                        </p:tav>
                                        <p:tav tm="100000">
                                          <p:val>
                                            <p:strVal val="#ppt_x"/>
                                          </p:val>
                                        </p:tav>
                                      </p:tavLst>
                                    </p:anim>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250"/>
                                        </p:tgtEl>
                                        <p:attrNameLst>
                                          <p:attrName>style.visibility</p:attrName>
                                        </p:attrNameLst>
                                      </p:cBhvr>
                                      <p:to>
                                        <p:strVal val="visible"/>
                                      </p:to>
                                    </p:set>
                                    <p:animEffect transition="in" filter="fade">
                                      <p:cBhvr>
                                        <p:cTn id="14" dur="500"/>
                                        <p:tgtEl>
                                          <p:spTgt spid="250"/>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251"/>
                                        </p:tgtEl>
                                        <p:attrNameLst>
                                          <p:attrName>style.visibility</p:attrName>
                                        </p:attrNameLst>
                                      </p:cBhvr>
                                      <p:to>
                                        <p:strVal val="visible"/>
                                      </p:to>
                                    </p:set>
                                    <p:animEffect transition="in" filter="fade">
                                      <p:cBhvr>
                                        <p:cTn id="18" dur="500"/>
                                        <p:tgtEl>
                                          <p:spTgt spid="251"/>
                                        </p:tgtEl>
                                      </p:cBhvr>
                                    </p:animEffect>
                                  </p:childTnLst>
                                </p:cTn>
                              </p:par>
                            </p:childTnLst>
                          </p:cTn>
                        </p:par>
                        <p:par>
                          <p:cTn id="19" fill="hold">
                            <p:stCondLst>
                              <p:cond delay="1500"/>
                            </p:stCondLst>
                            <p:childTnLst>
                              <p:par>
                                <p:cTn id="20" presetID="23" presetClass="entr" presetSubtype="16" fill="hold" nodeType="afterEffect">
                                  <p:stCondLst>
                                    <p:cond delay="0"/>
                                  </p:stCondLst>
                                  <p:childTnLst>
                                    <p:set>
                                      <p:cBhvr>
                                        <p:cTn id="21" dur="1" fill="hold">
                                          <p:stCondLst>
                                            <p:cond delay="0"/>
                                          </p:stCondLst>
                                        </p:cTn>
                                        <p:tgtEl>
                                          <p:spTgt spid="252"/>
                                        </p:tgtEl>
                                        <p:attrNameLst>
                                          <p:attrName>style.visibility</p:attrName>
                                        </p:attrNameLst>
                                      </p:cBhvr>
                                      <p:to>
                                        <p:strVal val="visible"/>
                                      </p:to>
                                    </p:set>
                                    <p:anim calcmode="lin" valueType="num">
                                      <p:cBhvr additive="base">
                                        <p:cTn id="22" dur="500"/>
                                        <p:tgtEl>
                                          <p:spTgt spid="252"/>
                                        </p:tgtEl>
                                        <p:attrNameLst>
                                          <p:attrName>ppt_w</p:attrName>
                                        </p:attrNameLst>
                                      </p:cBhvr>
                                      <p:tavLst>
                                        <p:tav tm="0">
                                          <p:val>
                                            <p:strVal val="0"/>
                                          </p:val>
                                        </p:tav>
                                        <p:tav tm="100000">
                                          <p:val>
                                            <p:strVal val="#ppt_w"/>
                                          </p:val>
                                        </p:tav>
                                      </p:tavLst>
                                    </p:anim>
                                    <p:anim calcmode="lin" valueType="num">
                                      <p:cBhvr additive="base">
                                        <p:cTn id="23" dur="500"/>
                                        <p:tgtEl>
                                          <p:spTgt spid="252"/>
                                        </p:tgtEl>
                                        <p:attrNameLst>
                                          <p:attrName>ppt_h</p:attrName>
                                        </p:attrNameLst>
                                      </p:cBhvr>
                                      <p:tavLst>
                                        <p:tav tm="0">
                                          <p:val>
                                            <p:strVal val="0"/>
                                          </p:val>
                                        </p:tav>
                                        <p:tav tm="100000">
                                          <p:val>
                                            <p:strVal val="#ppt_h"/>
                                          </p:val>
                                        </p:tav>
                                      </p:tavLst>
                                    </p:anim>
                                  </p:childTnLst>
                                </p:cTn>
                              </p:par>
                              <p:par>
                                <p:cTn id="24" presetID="10" presetClass="entr" presetSubtype="0" fill="hold" nodeType="withEffect">
                                  <p:stCondLst>
                                    <p:cond delay="0"/>
                                  </p:stCondLst>
                                  <p:childTnLst>
                                    <p:set>
                                      <p:cBhvr>
                                        <p:cTn id="25" dur="1" fill="hold">
                                          <p:stCondLst>
                                            <p:cond delay="0"/>
                                          </p:stCondLst>
                                        </p:cTn>
                                        <p:tgtEl>
                                          <p:spTgt spid="255"/>
                                        </p:tgtEl>
                                        <p:attrNameLst>
                                          <p:attrName>style.visibility</p:attrName>
                                        </p:attrNameLst>
                                      </p:cBhvr>
                                      <p:to>
                                        <p:strVal val="visible"/>
                                      </p:to>
                                    </p:set>
                                    <p:animEffect transition="in" filter="fade">
                                      <p:cBhvr>
                                        <p:cTn id="26" dur="1000"/>
                                        <p:tgtEl>
                                          <p:spTgt spid="255"/>
                                        </p:tgtEl>
                                      </p:cBhvr>
                                    </p:animEffect>
                                  </p:childTnLst>
                                </p:cTn>
                              </p:par>
                              <p:par>
                                <p:cTn id="27" presetID="10" presetClass="entr" presetSubtype="0" fill="hold" nodeType="withEffect">
                                  <p:stCondLst>
                                    <p:cond delay="0"/>
                                  </p:stCondLst>
                                  <p:childTnLst>
                                    <p:set>
                                      <p:cBhvr>
                                        <p:cTn id="28" dur="1" fill="hold">
                                          <p:stCondLst>
                                            <p:cond delay="0"/>
                                          </p:stCondLst>
                                        </p:cTn>
                                        <p:tgtEl>
                                          <p:spTgt spid="256"/>
                                        </p:tgtEl>
                                        <p:attrNameLst>
                                          <p:attrName>style.visibility</p:attrName>
                                        </p:attrNameLst>
                                      </p:cBhvr>
                                      <p:to>
                                        <p:strVal val="visible"/>
                                      </p:to>
                                    </p:set>
                                    <p:animEffect transition="in" filter="fade">
                                      <p:cBhvr>
                                        <p:cTn id="29" dur="1000"/>
                                        <p:tgtEl>
                                          <p:spTgt spid="2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pic>
        <p:nvPicPr>
          <p:cNvPr id="262" name="Google Shape;262;p12" descr="Ảnh có chứa văn bản&#10;&#10;Mô tả được tự động tạo"/>
          <p:cNvPicPr preferRelativeResize="0"/>
          <p:nvPr/>
        </p:nvPicPr>
        <p:blipFill rotWithShape="1">
          <a:blip r:embed="rId3">
            <a:alphaModFix/>
          </a:blip>
          <a:srcRect/>
          <a:stretch/>
        </p:blipFill>
        <p:spPr>
          <a:xfrm>
            <a:off x="703182" y="1751668"/>
            <a:ext cx="4777381" cy="3184920"/>
          </a:xfrm>
          <a:custGeom>
            <a:avLst/>
            <a:gdLst/>
            <a:ahLst/>
            <a:cxnLst/>
            <a:rect l="l" t="t" r="r" b="b"/>
            <a:pathLst>
              <a:path w="4777381" h="5643794" extrusionOk="0">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noFill/>
          <a:ln>
            <a:noFill/>
          </a:ln>
        </p:spPr>
      </p:pic>
      <p:sp>
        <p:nvSpPr>
          <p:cNvPr id="263" name="Google Shape;263;p12"/>
          <p:cNvSpPr txBox="1"/>
          <p:nvPr/>
        </p:nvSpPr>
        <p:spPr>
          <a:xfrm>
            <a:off x="6029980" y="1070044"/>
            <a:ext cx="5458838" cy="419252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2000"/>
              <a:buFont typeface="Arial"/>
              <a:buChar char="•"/>
            </a:pPr>
            <a:r>
              <a:rPr lang="en-US" sz="2000">
                <a:solidFill>
                  <a:schemeClr val="dk1"/>
                </a:solidFill>
                <a:latin typeface="Times New Roman"/>
                <a:ea typeface="Times New Roman"/>
                <a:cs typeface="Times New Roman"/>
                <a:sym typeface="Times New Roman"/>
              </a:rPr>
              <a:t>Một kênh marketing tạo thành từ các doanh nghiệp hợp tác với nhau vì lợi ích chung. </a:t>
            </a:r>
            <a:endParaRPr/>
          </a:p>
          <a:p>
            <a:pPr marL="0" marR="0" lvl="0" indent="127000" algn="l" rtl="0">
              <a:lnSpc>
                <a:spcPct val="90000"/>
              </a:lnSpc>
              <a:spcBef>
                <a:spcPts val="600"/>
              </a:spcBef>
              <a:spcAft>
                <a:spcPts val="0"/>
              </a:spcAft>
              <a:buClr>
                <a:schemeClr val="dk1"/>
              </a:buClr>
              <a:buSzPts val="2000"/>
              <a:buFont typeface="Arial"/>
              <a:buNone/>
            </a:pPr>
            <a:endParaRPr sz="2000">
              <a:solidFill>
                <a:schemeClr val="dk1"/>
              </a:solidFill>
              <a:latin typeface="Times New Roman"/>
              <a:ea typeface="Times New Roman"/>
              <a:cs typeface="Times New Roman"/>
              <a:sym typeface="Times New Roman"/>
            </a:endParaRPr>
          </a:p>
          <a:p>
            <a:pPr marL="0" marR="0" lvl="0" indent="0" algn="l" rtl="0">
              <a:lnSpc>
                <a:spcPct val="90000"/>
              </a:lnSpc>
              <a:spcBef>
                <a:spcPts val="600"/>
              </a:spcBef>
              <a:spcAft>
                <a:spcPts val="0"/>
              </a:spcAft>
              <a:buClr>
                <a:schemeClr val="dk1"/>
              </a:buClr>
              <a:buSzPts val="2000"/>
              <a:buFont typeface="Arial"/>
              <a:buChar char="•"/>
            </a:pPr>
            <a:r>
              <a:rPr lang="en-US" sz="2000">
                <a:solidFill>
                  <a:schemeClr val="dk1"/>
                </a:solidFill>
                <a:latin typeface="Times New Roman"/>
                <a:ea typeface="Times New Roman"/>
                <a:cs typeface="Times New Roman"/>
                <a:sym typeface="Times New Roman"/>
              </a:rPr>
              <a:t>Các thành viên trong hệ thống đều phụ thuộc lẫn nhau.</a:t>
            </a:r>
            <a:endParaRPr/>
          </a:p>
          <a:p>
            <a:pPr marL="0" marR="0" lvl="0" indent="127000" algn="l" rtl="0">
              <a:lnSpc>
                <a:spcPct val="90000"/>
              </a:lnSpc>
              <a:spcBef>
                <a:spcPts val="600"/>
              </a:spcBef>
              <a:spcAft>
                <a:spcPts val="0"/>
              </a:spcAft>
              <a:buClr>
                <a:schemeClr val="dk1"/>
              </a:buClr>
              <a:buSzPts val="2000"/>
              <a:buFont typeface="Arial"/>
              <a:buNone/>
            </a:pPr>
            <a:endParaRPr sz="2000">
              <a:solidFill>
                <a:schemeClr val="dk1"/>
              </a:solidFill>
              <a:latin typeface="Times New Roman"/>
              <a:ea typeface="Times New Roman"/>
              <a:cs typeface="Times New Roman"/>
              <a:sym typeface="Times New Roman"/>
            </a:endParaRPr>
          </a:p>
          <a:p>
            <a:pPr marL="0" marR="0" lvl="0" indent="0" algn="l" rtl="0">
              <a:lnSpc>
                <a:spcPct val="90000"/>
              </a:lnSpc>
              <a:spcBef>
                <a:spcPts val="600"/>
              </a:spcBef>
              <a:spcAft>
                <a:spcPts val="0"/>
              </a:spcAft>
              <a:buClr>
                <a:schemeClr val="dk1"/>
              </a:buClr>
              <a:buSzPts val="2000"/>
              <a:buFont typeface="Arial"/>
              <a:buChar char="•"/>
            </a:pPr>
            <a:r>
              <a:rPr lang="en-US" sz="2000">
                <a:solidFill>
                  <a:schemeClr val="dk1"/>
                </a:solidFill>
                <a:latin typeface="Times New Roman"/>
                <a:ea typeface="Times New Roman"/>
                <a:cs typeface="Times New Roman"/>
                <a:sym typeface="Times New Roman"/>
              </a:rPr>
              <a:t>Mỗi thành viên trong hệ thống đảm nhiệm một vai trò khác nhau</a:t>
            </a:r>
            <a:endParaRPr sz="2000">
              <a:solidFill>
                <a:schemeClr val="dk1"/>
              </a:solidFill>
              <a:latin typeface="Times New Roman"/>
              <a:ea typeface="Times New Roman"/>
              <a:cs typeface="Times New Roman"/>
              <a:sym typeface="Times New Roman"/>
            </a:endParaRPr>
          </a:p>
          <a:p>
            <a:pPr marL="0" marR="0" lvl="0" indent="127000" algn="l" rtl="0">
              <a:lnSpc>
                <a:spcPct val="90000"/>
              </a:lnSpc>
              <a:spcBef>
                <a:spcPts val="600"/>
              </a:spcBef>
              <a:spcAft>
                <a:spcPts val="0"/>
              </a:spcAft>
              <a:buClr>
                <a:schemeClr val="dk1"/>
              </a:buClr>
              <a:buSzPts val="2000"/>
              <a:buFont typeface="Arial"/>
              <a:buNone/>
            </a:pPr>
            <a:endParaRPr sz="2000">
              <a:solidFill>
                <a:schemeClr val="dk1"/>
              </a:solidFill>
              <a:latin typeface="Times New Roman"/>
              <a:ea typeface="Times New Roman"/>
              <a:cs typeface="Times New Roman"/>
              <a:sym typeface="Times New Roman"/>
            </a:endParaRPr>
          </a:p>
          <a:p>
            <a:pPr marL="0" marR="0" lvl="0" indent="0" algn="l" rtl="0">
              <a:lnSpc>
                <a:spcPct val="90000"/>
              </a:lnSpc>
              <a:spcBef>
                <a:spcPts val="600"/>
              </a:spcBef>
              <a:spcAft>
                <a:spcPts val="0"/>
              </a:spcAft>
              <a:buClr>
                <a:schemeClr val="dk1"/>
              </a:buClr>
              <a:buSzPts val="2000"/>
              <a:buFont typeface="Arial"/>
              <a:buChar char="•"/>
            </a:pPr>
            <a:r>
              <a:rPr lang="en-US" sz="2000">
                <a:solidFill>
                  <a:schemeClr val="dk1"/>
                </a:solidFill>
                <a:latin typeface="Times New Roman"/>
                <a:ea typeface="Times New Roman"/>
                <a:cs typeface="Times New Roman"/>
                <a:sym typeface="Times New Roman"/>
              </a:rPr>
              <a:t>Thành công của từng thành viên trong kênh marketing phụ thuộc vào vào thành công của toàn hệ thống, vậy nên tất cả các doanh nghiệp thuộc cùng một kênh nên hợp tác suôn sẻ với nhau</a:t>
            </a:r>
            <a:endParaRPr sz="2000">
              <a:solidFill>
                <a:schemeClr val="dk1"/>
              </a:solidFill>
              <a:latin typeface="Times New Roman"/>
              <a:ea typeface="Times New Roman"/>
              <a:cs typeface="Times New Roman"/>
              <a:sym typeface="Times New Roman"/>
            </a:endParaRPr>
          </a:p>
        </p:txBody>
      </p:sp>
      <p:grpSp>
        <p:nvGrpSpPr>
          <p:cNvPr id="264" name="Google Shape;264;p12"/>
          <p:cNvGrpSpPr/>
          <p:nvPr/>
        </p:nvGrpSpPr>
        <p:grpSpPr>
          <a:xfrm>
            <a:off x="0" y="0"/>
            <a:ext cx="1153895" cy="1268412"/>
            <a:chOff x="1" y="1"/>
            <a:chExt cx="958067" cy="1053150"/>
          </a:xfrm>
        </p:grpSpPr>
        <p:sp>
          <p:nvSpPr>
            <p:cNvPr id="265" name="Google Shape;265;p12"/>
            <p:cNvSpPr/>
            <p:nvPr/>
          </p:nvSpPr>
          <p:spPr>
            <a:xfrm rot="5400000">
              <a:off x="-12207" y="12208"/>
              <a:ext cx="982481" cy="958066"/>
            </a:xfrm>
            <a:custGeom>
              <a:avLst/>
              <a:gdLst/>
              <a:ahLst/>
              <a:cxnLst/>
              <a:rect l="l" t="t" r="r" b="b"/>
              <a:pathLst>
                <a:path w="982481" h="958066" extrusionOk="0">
                  <a:moveTo>
                    <a:pt x="0" y="958066"/>
                  </a:moveTo>
                  <a:lnTo>
                    <a:pt x="0" y="735870"/>
                  </a:lnTo>
                  <a:lnTo>
                    <a:pt x="426804" y="0"/>
                  </a:lnTo>
                  <a:lnTo>
                    <a:pt x="982481" y="95806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266" name="Google Shape;266;p12"/>
            <p:cNvSpPr/>
            <p:nvPr/>
          </p:nvSpPr>
          <p:spPr>
            <a:xfrm rot="5400000">
              <a:off x="-47960" y="405667"/>
              <a:ext cx="695444" cy="599522"/>
            </a:xfrm>
            <a:prstGeom prst="triangle">
              <a:avLst>
                <a:gd name="adj" fmla="val 50000"/>
              </a:avLst>
            </a:prstGeom>
            <a:solidFill>
              <a:srgbClr val="C8790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267" name="Google Shape;267;p12"/>
            <p:cNvSpPr/>
            <p:nvPr/>
          </p:nvSpPr>
          <p:spPr>
            <a:xfrm rot="-5400000" flipH="1">
              <a:off x="647213" y="472090"/>
              <a:ext cx="333880" cy="287829"/>
            </a:xfrm>
            <a:prstGeom prst="triangle">
              <a:avLst>
                <a:gd name="adj" fmla="val 50000"/>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268" name="Google Shape;268;p12"/>
            <p:cNvSpPr/>
            <p:nvPr/>
          </p:nvSpPr>
          <p:spPr>
            <a:xfrm rot="5400000">
              <a:off x="-31240" y="170353"/>
              <a:ext cx="453007" cy="390523"/>
            </a:xfrm>
            <a:prstGeom prst="triangle">
              <a:avLst>
                <a:gd name="adj" fmla="val 50000"/>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grpSp>
      <p:sp>
        <p:nvSpPr>
          <p:cNvPr id="269" name="Google Shape;269;p12"/>
          <p:cNvSpPr/>
          <p:nvPr/>
        </p:nvSpPr>
        <p:spPr>
          <a:xfrm rot="-5400000">
            <a:off x="10912475" y="6308987"/>
            <a:ext cx="346075" cy="345552"/>
          </a:xfrm>
          <a:custGeom>
            <a:avLst/>
            <a:gdLst/>
            <a:ahLst/>
            <a:cxnLst/>
            <a:rect l="l" t="t" r="r" b="b"/>
            <a:pathLst>
              <a:path w="6827" h="6827" extrusionOk="0">
                <a:moveTo>
                  <a:pt x="3413" y="0"/>
                </a:moveTo>
                <a:cubicBezTo>
                  <a:pt x="1528" y="0"/>
                  <a:pt x="0" y="1528"/>
                  <a:pt x="0" y="3413"/>
                </a:cubicBezTo>
                <a:cubicBezTo>
                  <a:pt x="0" y="5298"/>
                  <a:pt x="1528" y="6827"/>
                  <a:pt x="3413" y="6827"/>
                </a:cubicBezTo>
                <a:cubicBezTo>
                  <a:pt x="5298" y="6827"/>
                  <a:pt x="6827" y="5298"/>
                  <a:pt x="6827" y="3413"/>
                </a:cubicBezTo>
                <a:cubicBezTo>
                  <a:pt x="6827" y="1528"/>
                  <a:pt x="5298" y="0"/>
                  <a:pt x="3413" y="0"/>
                </a:cubicBezTo>
                <a:close/>
                <a:moveTo>
                  <a:pt x="1636" y="3971"/>
                </a:moveTo>
                <a:lnTo>
                  <a:pt x="3413" y="2194"/>
                </a:lnTo>
                <a:lnTo>
                  <a:pt x="5190" y="3971"/>
                </a:lnTo>
                <a:lnTo>
                  <a:pt x="1636" y="3971"/>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270" name="Google Shape;270;p12"/>
          <p:cNvSpPr/>
          <p:nvPr/>
        </p:nvSpPr>
        <p:spPr>
          <a:xfrm rot="5400000">
            <a:off x="11382375" y="6308987"/>
            <a:ext cx="346075" cy="345552"/>
          </a:xfrm>
          <a:custGeom>
            <a:avLst/>
            <a:gdLst/>
            <a:ahLst/>
            <a:cxnLst/>
            <a:rect l="l" t="t" r="r" b="b"/>
            <a:pathLst>
              <a:path w="6827" h="6827" extrusionOk="0">
                <a:moveTo>
                  <a:pt x="3413" y="0"/>
                </a:moveTo>
                <a:cubicBezTo>
                  <a:pt x="1528" y="0"/>
                  <a:pt x="0" y="1528"/>
                  <a:pt x="0" y="3413"/>
                </a:cubicBezTo>
                <a:cubicBezTo>
                  <a:pt x="0" y="5298"/>
                  <a:pt x="1528" y="6827"/>
                  <a:pt x="3413" y="6827"/>
                </a:cubicBezTo>
                <a:cubicBezTo>
                  <a:pt x="5298" y="6827"/>
                  <a:pt x="6827" y="5298"/>
                  <a:pt x="6827" y="3413"/>
                </a:cubicBezTo>
                <a:cubicBezTo>
                  <a:pt x="6827" y="1528"/>
                  <a:pt x="5298" y="0"/>
                  <a:pt x="3413" y="0"/>
                </a:cubicBezTo>
                <a:close/>
                <a:moveTo>
                  <a:pt x="1636" y="3971"/>
                </a:moveTo>
                <a:lnTo>
                  <a:pt x="3413" y="2194"/>
                </a:lnTo>
                <a:lnTo>
                  <a:pt x="5190" y="3971"/>
                </a:lnTo>
                <a:lnTo>
                  <a:pt x="1636" y="3971"/>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271" name="Google Shape;271;p12"/>
          <p:cNvSpPr txBox="1"/>
          <p:nvPr/>
        </p:nvSpPr>
        <p:spPr>
          <a:xfrm>
            <a:off x="1044507" y="171519"/>
            <a:ext cx="574203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262626"/>
                </a:solidFill>
                <a:latin typeface="Times New Roman"/>
                <a:ea typeface="Times New Roman"/>
                <a:cs typeface="Times New Roman"/>
                <a:sym typeface="Times New Roman"/>
              </a:rPr>
              <a:t>Hành vi kênh và tổ chức kênh tiếp thị </a:t>
            </a:r>
            <a:endParaRPr sz="1800">
              <a:solidFill>
                <a:schemeClr val="dk1"/>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71"/>
                                        </p:tgtEl>
                                        <p:attrNameLst>
                                          <p:attrName>style.visibility</p:attrName>
                                        </p:attrNameLst>
                                      </p:cBhvr>
                                      <p:to>
                                        <p:strVal val="visible"/>
                                      </p:to>
                                    </p:set>
                                    <p:animEffect transition="in" filter="fade">
                                      <p:cBhvr>
                                        <p:cTn id="7" dur="1000"/>
                                        <p:tgtEl>
                                          <p:spTgt spid="27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3">
                                            <p:txEl>
                                              <p:pRg st="0" end="0"/>
                                            </p:txEl>
                                          </p:spTgt>
                                        </p:tgtEl>
                                        <p:attrNameLst>
                                          <p:attrName>style.visibility</p:attrName>
                                        </p:attrNameLst>
                                      </p:cBhvr>
                                      <p:to>
                                        <p:strVal val="visible"/>
                                      </p:to>
                                    </p:set>
                                    <p:animEffect transition="in" filter="fade">
                                      <p:cBhvr>
                                        <p:cTn id="12" dur="1000"/>
                                        <p:tgtEl>
                                          <p:spTgt spid="26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3">
                                            <p:txEl>
                                              <p:pRg st="1" end="1"/>
                                            </p:txEl>
                                          </p:spTgt>
                                        </p:tgtEl>
                                        <p:attrNameLst>
                                          <p:attrName>style.visibility</p:attrName>
                                        </p:attrNameLst>
                                      </p:cBhvr>
                                      <p:to>
                                        <p:strVal val="visible"/>
                                      </p:to>
                                    </p:set>
                                    <p:animEffect transition="in" filter="fade">
                                      <p:cBhvr>
                                        <p:cTn id="17" dur="1000"/>
                                        <p:tgtEl>
                                          <p:spTgt spid="26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63">
                                            <p:txEl>
                                              <p:pRg st="2" end="2"/>
                                            </p:txEl>
                                          </p:spTgt>
                                        </p:tgtEl>
                                        <p:attrNameLst>
                                          <p:attrName>style.visibility</p:attrName>
                                        </p:attrNameLst>
                                      </p:cBhvr>
                                      <p:to>
                                        <p:strVal val="visible"/>
                                      </p:to>
                                    </p:set>
                                    <p:animEffect transition="in" filter="fade">
                                      <p:cBhvr>
                                        <p:cTn id="22" dur="1000"/>
                                        <p:tgtEl>
                                          <p:spTgt spid="26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63">
                                            <p:txEl>
                                              <p:pRg st="3" end="3"/>
                                            </p:txEl>
                                          </p:spTgt>
                                        </p:tgtEl>
                                        <p:attrNameLst>
                                          <p:attrName>style.visibility</p:attrName>
                                        </p:attrNameLst>
                                      </p:cBhvr>
                                      <p:to>
                                        <p:strVal val="visible"/>
                                      </p:to>
                                    </p:set>
                                    <p:animEffect transition="in" filter="fade">
                                      <p:cBhvr>
                                        <p:cTn id="27" dur="1000"/>
                                        <p:tgtEl>
                                          <p:spTgt spid="26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63">
                                            <p:txEl>
                                              <p:pRg st="4" end="4"/>
                                            </p:txEl>
                                          </p:spTgt>
                                        </p:tgtEl>
                                        <p:attrNameLst>
                                          <p:attrName>style.visibility</p:attrName>
                                        </p:attrNameLst>
                                      </p:cBhvr>
                                      <p:to>
                                        <p:strVal val="visible"/>
                                      </p:to>
                                    </p:set>
                                    <p:animEffect transition="in" filter="fade">
                                      <p:cBhvr>
                                        <p:cTn id="32" dur="1000"/>
                                        <p:tgtEl>
                                          <p:spTgt spid="26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63">
                                            <p:txEl>
                                              <p:pRg st="5" end="5"/>
                                            </p:txEl>
                                          </p:spTgt>
                                        </p:tgtEl>
                                        <p:attrNameLst>
                                          <p:attrName>style.visibility</p:attrName>
                                        </p:attrNameLst>
                                      </p:cBhvr>
                                      <p:to>
                                        <p:strVal val="visible"/>
                                      </p:to>
                                    </p:set>
                                    <p:animEffect transition="in" filter="fade">
                                      <p:cBhvr>
                                        <p:cTn id="37" dur="1000"/>
                                        <p:tgtEl>
                                          <p:spTgt spid="26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63">
                                            <p:txEl>
                                              <p:pRg st="6" end="6"/>
                                            </p:txEl>
                                          </p:spTgt>
                                        </p:tgtEl>
                                        <p:attrNameLst>
                                          <p:attrName>style.visibility</p:attrName>
                                        </p:attrNameLst>
                                      </p:cBhvr>
                                      <p:to>
                                        <p:strVal val="visible"/>
                                      </p:to>
                                    </p:set>
                                    <p:animEffect transition="in" filter="fade">
                                      <p:cBhvr>
                                        <p:cTn id="42" dur="1000"/>
                                        <p:tgtEl>
                                          <p:spTgt spid="26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grpSp>
        <p:nvGrpSpPr>
          <p:cNvPr id="277" name="Google Shape;277;p13"/>
          <p:cNvGrpSpPr/>
          <p:nvPr/>
        </p:nvGrpSpPr>
        <p:grpSpPr>
          <a:xfrm>
            <a:off x="0" y="0"/>
            <a:ext cx="1153895" cy="1268412"/>
            <a:chOff x="1" y="1"/>
            <a:chExt cx="958067" cy="1053150"/>
          </a:xfrm>
        </p:grpSpPr>
        <p:sp>
          <p:nvSpPr>
            <p:cNvPr id="278" name="Google Shape;278;p13"/>
            <p:cNvSpPr/>
            <p:nvPr/>
          </p:nvSpPr>
          <p:spPr>
            <a:xfrm rot="5400000">
              <a:off x="-12207" y="12208"/>
              <a:ext cx="982481" cy="958066"/>
            </a:xfrm>
            <a:custGeom>
              <a:avLst/>
              <a:gdLst/>
              <a:ahLst/>
              <a:cxnLst/>
              <a:rect l="l" t="t" r="r" b="b"/>
              <a:pathLst>
                <a:path w="982481" h="958066" extrusionOk="0">
                  <a:moveTo>
                    <a:pt x="0" y="958066"/>
                  </a:moveTo>
                  <a:lnTo>
                    <a:pt x="0" y="735870"/>
                  </a:lnTo>
                  <a:lnTo>
                    <a:pt x="426804" y="0"/>
                  </a:lnTo>
                  <a:lnTo>
                    <a:pt x="982481" y="95806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279" name="Google Shape;279;p13"/>
            <p:cNvSpPr/>
            <p:nvPr/>
          </p:nvSpPr>
          <p:spPr>
            <a:xfrm rot="5400000">
              <a:off x="-47960" y="405667"/>
              <a:ext cx="695444" cy="599522"/>
            </a:xfrm>
            <a:prstGeom prst="triangle">
              <a:avLst>
                <a:gd name="adj" fmla="val 50000"/>
              </a:avLst>
            </a:prstGeom>
            <a:solidFill>
              <a:srgbClr val="C8790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280" name="Google Shape;280;p13"/>
            <p:cNvSpPr/>
            <p:nvPr/>
          </p:nvSpPr>
          <p:spPr>
            <a:xfrm rot="-5400000" flipH="1">
              <a:off x="647213" y="472090"/>
              <a:ext cx="333880" cy="287829"/>
            </a:xfrm>
            <a:prstGeom prst="triangle">
              <a:avLst>
                <a:gd name="adj" fmla="val 50000"/>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281" name="Google Shape;281;p13"/>
            <p:cNvSpPr/>
            <p:nvPr/>
          </p:nvSpPr>
          <p:spPr>
            <a:xfrm rot="5400000">
              <a:off x="-31240" y="170353"/>
              <a:ext cx="453007" cy="390523"/>
            </a:xfrm>
            <a:prstGeom prst="triangle">
              <a:avLst>
                <a:gd name="adj" fmla="val 50000"/>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grpSp>
      <p:sp>
        <p:nvSpPr>
          <p:cNvPr id="282" name="Google Shape;282;p13"/>
          <p:cNvSpPr txBox="1"/>
          <p:nvPr/>
        </p:nvSpPr>
        <p:spPr>
          <a:xfrm>
            <a:off x="6786544" y="2028616"/>
            <a:ext cx="5438422" cy="2800767"/>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rgbClr val="333333"/>
              </a:buClr>
              <a:buSzPts val="2200"/>
              <a:buFont typeface="Arial"/>
              <a:buChar char="•"/>
            </a:pPr>
            <a:r>
              <a:rPr lang="en-US" sz="2200" b="1">
                <a:solidFill>
                  <a:srgbClr val="333333"/>
                </a:solidFill>
                <a:latin typeface="Times New Roman"/>
                <a:ea typeface="Times New Roman"/>
                <a:cs typeface="Times New Roman"/>
                <a:sym typeface="Times New Roman"/>
              </a:rPr>
              <a:t>Xung đột ngang </a:t>
            </a:r>
            <a:r>
              <a:rPr lang="en-US" sz="2200">
                <a:solidFill>
                  <a:srgbClr val="333333"/>
                </a:solidFill>
                <a:latin typeface="Times New Roman"/>
                <a:ea typeface="Times New Roman"/>
                <a:cs typeface="Times New Roman"/>
                <a:sym typeface="Times New Roman"/>
              </a:rPr>
              <a:t>xảy ra giữa các doanh nghiệp cùng cấp độ trong marketing</a:t>
            </a:r>
            <a:endParaRPr/>
          </a:p>
          <a:p>
            <a:pPr marL="342900" marR="0" lvl="0" indent="-203200" algn="l" rtl="0">
              <a:spcBef>
                <a:spcPts val="0"/>
              </a:spcBef>
              <a:spcAft>
                <a:spcPts val="0"/>
              </a:spcAft>
              <a:buClr>
                <a:schemeClr val="dk1"/>
              </a:buClr>
              <a:buSzPts val="2200"/>
              <a:buFont typeface="Arial"/>
              <a:buNone/>
            </a:pPr>
            <a:endParaRPr sz="2200">
              <a:solidFill>
                <a:srgbClr val="333333"/>
              </a:solidFill>
              <a:latin typeface="Times New Roman"/>
              <a:ea typeface="Times New Roman"/>
              <a:cs typeface="Times New Roman"/>
              <a:sym typeface="Times New Roman"/>
            </a:endParaRPr>
          </a:p>
          <a:p>
            <a:pPr marL="342900" marR="0" lvl="0" indent="-342900" algn="l" rtl="0">
              <a:spcBef>
                <a:spcPts val="0"/>
              </a:spcBef>
              <a:spcAft>
                <a:spcPts val="0"/>
              </a:spcAft>
              <a:buClr>
                <a:srgbClr val="333333"/>
              </a:buClr>
              <a:buSzPts val="2200"/>
              <a:buFont typeface="Arial"/>
              <a:buChar char="•"/>
            </a:pPr>
            <a:r>
              <a:rPr lang="en-US" sz="2200" b="1">
                <a:solidFill>
                  <a:srgbClr val="333333"/>
                </a:solidFill>
                <a:latin typeface="Times New Roman"/>
                <a:ea typeface="Times New Roman"/>
                <a:cs typeface="Times New Roman"/>
                <a:sym typeface="Times New Roman"/>
              </a:rPr>
              <a:t>Xung đột dọc </a:t>
            </a:r>
            <a:r>
              <a:rPr lang="en-US" sz="2200">
                <a:solidFill>
                  <a:srgbClr val="333333"/>
                </a:solidFill>
                <a:latin typeface="Times New Roman"/>
                <a:ea typeface="Times New Roman"/>
                <a:cs typeface="Times New Roman"/>
                <a:sym typeface="Times New Roman"/>
              </a:rPr>
              <a:t>xảy ra giữa những cấp độ khác nhau trong cùng một kênh marketing, thường xuất hiện nhiều hơn</a:t>
            </a:r>
            <a:endParaRPr sz="2200">
              <a:solidFill>
                <a:srgbClr val="333333"/>
              </a:solidFill>
              <a:latin typeface="Times New Roman"/>
              <a:ea typeface="Times New Roman"/>
              <a:cs typeface="Times New Roman"/>
              <a:sym typeface="Times New Roman"/>
            </a:endParaRPr>
          </a:p>
          <a:p>
            <a:pPr marL="0" marR="0" lvl="0" indent="0" algn="l" rtl="0">
              <a:spcBef>
                <a:spcPts val="0"/>
              </a:spcBef>
              <a:spcAft>
                <a:spcPts val="0"/>
              </a:spcAft>
              <a:buNone/>
            </a:pPr>
            <a:endParaRPr sz="2200">
              <a:solidFill>
                <a:srgbClr val="333333"/>
              </a:solidFill>
              <a:latin typeface="Times New Roman"/>
              <a:ea typeface="Times New Roman"/>
              <a:cs typeface="Times New Roman"/>
              <a:sym typeface="Times New Roman"/>
            </a:endParaRPr>
          </a:p>
          <a:p>
            <a:pPr marL="0" marR="0" lvl="0" indent="0" algn="l" rtl="0">
              <a:spcBef>
                <a:spcPts val="0"/>
              </a:spcBef>
              <a:spcAft>
                <a:spcPts val="0"/>
              </a:spcAft>
              <a:buNone/>
            </a:pPr>
            <a:endParaRPr sz="2200">
              <a:solidFill>
                <a:srgbClr val="333333"/>
              </a:solidFill>
              <a:latin typeface="Times New Roman"/>
              <a:ea typeface="Times New Roman"/>
              <a:cs typeface="Times New Roman"/>
              <a:sym typeface="Times New Roman"/>
            </a:endParaRPr>
          </a:p>
        </p:txBody>
      </p:sp>
      <p:sp>
        <p:nvSpPr>
          <p:cNvPr id="283" name="Google Shape;283;p13"/>
          <p:cNvSpPr txBox="1"/>
          <p:nvPr/>
        </p:nvSpPr>
        <p:spPr>
          <a:xfrm>
            <a:off x="1271411" y="708091"/>
            <a:ext cx="8062711"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a:solidFill>
                  <a:srgbClr val="333333"/>
                </a:solidFill>
                <a:latin typeface="Times New Roman"/>
                <a:ea typeface="Times New Roman"/>
                <a:cs typeface="Times New Roman"/>
                <a:sym typeface="Times New Roman"/>
              </a:rPr>
              <a:t>Dù phụ thuộc lẫn nhau nhưng các thành  viên trong cùng một hệ thống thường hoạt động đơn lẻ để đạt hiệu quả cao nhất cho bản thân. </a:t>
            </a:r>
            <a:endParaRPr sz="2200">
              <a:solidFill>
                <a:schemeClr val="dk1"/>
              </a:solidFill>
              <a:latin typeface="Times New Roman"/>
              <a:ea typeface="Times New Roman"/>
              <a:cs typeface="Times New Roman"/>
              <a:sym typeface="Times New Roman"/>
            </a:endParaRPr>
          </a:p>
        </p:txBody>
      </p:sp>
      <p:sp>
        <p:nvSpPr>
          <p:cNvPr id="284" name="Google Shape;284;p13"/>
          <p:cNvSpPr txBox="1"/>
          <p:nvPr/>
        </p:nvSpPr>
        <p:spPr>
          <a:xfrm>
            <a:off x="1271411" y="1519248"/>
            <a:ext cx="4649554" cy="430887"/>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333333"/>
              </a:buClr>
              <a:buSzPts val="2200"/>
              <a:buFont typeface="Noto Sans Symbols"/>
              <a:buChar char="⮚"/>
            </a:pPr>
            <a:r>
              <a:rPr lang="en-US" sz="2200">
                <a:solidFill>
                  <a:srgbClr val="333333"/>
                </a:solidFill>
                <a:latin typeface="Times New Roman"/>
                <a:ea typeface="Times New Roman"/>
                <a:cs typeface="Times New Roman"/>
                <a:sym typeface="Times New Roman"/>
              </a:rPr>
              <a:t> Tạo nên xung đột trong marketing</a:t>
            </a:r>
            <a:r>
              <a:rPr lang="en-US" sz="2200">
                <a:solidFill>
                  <a:schemeClr val="dk1"/>
                </a:solidFill>
                <a:latin typeface="Times New Roman"/>
                <a:ea typeface="Times New Roman"/>
                <a:cs typeface="Times New Roman"/>
                <a:sym typeface="Times New Roman"/>
              </a:rPr>
              <a:t>​</a:t>
            </a:r>
            <a:endParaRPr/>
          </a:p>
        </p:txBody>
      </p:sp>
      <p:pic>
        <p:nvPicPr>
          <p:cNvPr id="285" name="Google Shape;285;p13"/>
          <p:cNvPicPr preferRelativeResize="0"/>
          <p:nvPr/>
        </p:nvPicPr>
        <p:blipFill rotWithShape="1">
          <a:blip r:embed="rId3">
            <a:alphaModFix/>
          </a:blip>
          <a:srcRect/>
          <a:stretch/>
        </p:blipFill>
        <p:spPr>
          <a:xfrm>
            <a:off x="110068" y="2853625"/>
            <a:ext cx="5988754" cy="4001195"/>
          </a:xfrm>
          <a:prstGeom prst="rect">
            <a:avLst/>
          </a:prstGeom>
          <a:noFill/>
          <a:ln>
            <a:noFill/>
          </a:ln>
        </p:spPr>
      </p:pic>
      <p:sp>
        <p:nvSpPr>
          <p:cNvPr id="286" name="Google Shape;286;p13"/>
          <p:cNvSpPr/>
          <p:nvPr/>
        </p:nvSpPr>
        <p:spPr>
          <a:xfrm rot="-5400000">
            <a:off x="10912475" y="6308987"/>
            <a:ext cx="346075" cy="345552"/>
          </a:xfrm>
          <a:custGeom>
            <a:avLst/>
            <a:gdLst/>
            <a:ahLst/>
            <a:cxnLst/>
            <a:rect l="l" t="t" r="r" b="b"/>
            <a:pathLst>
              <a:path w="6827" h="6827" extrusionOk="0">
                <a:moveTo>
                  <a:pt x="3413" y="0"/>
                </a:moveTo>
                <a:cubicBezTo>
                  <a:pt x="1528" y="0"/>
                  <a:pt x="0" y="1528"/>
                  <a:pt x="0" y="3413"/>
                </a:cubicBezTo>
                <a:cubicBezTo>
                  <a:pt x="0" y="5298"/>
                  <a:pt x="1528" y="6827"/>
                  <a:pt x="3413" y="6827"/>
                </a:cubicBezTo>
                <a:cubicBezTo>
                  <a:pt x="5298" y="6827"/>
                  <a:pt x="6827" y="5298"/>
                  <a:pt x="6827" y="3413"/>
                </a:cubicBezTo>
                <a:cubicBezTo>
                  <a:pt x="6827" y="1528"/>
                  <a:pt x="5298" y="0"/>
                  <a:pt x="3413" y="0"/>
                </a:cubicBezTo>
                <a:close/>
                <a:moveTo>
                  <a:pt x="1636" y="3971"/>
                </a:moveTo>
                <a:lnTo>
                  <a:pt x="3413" y="2194"/>
                </a:lnTo>
                <a:lnTo>
                  <a:pt x="5190" y="3971"/>
                </a:lnTo>
                <a:lnTo>
                  <a:pt x="1636" y="3971"/>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287" name="Google Shape;287;p13"/>
          <p:cNvSpPr/>
          <p:nvPr/>
        </p:nvSpPr>
        <p:spPr>
          <a:xfrm rot="5400000">
            <a:off x="11382375" y="6308987"/>
            <a:ext cx="346075" cy="345552"/>
          </a:xfrm>
          <a:custGeom>
            <a:avLst/>
            <a:gdLst/>
            <a:ahLst/>
            <a:cxnLst/>
            <a:rect l="l" t="t" r="r" b="b"/>
            <a:pathLst>
              <a:path w="6827" h="6827" extrusionOk="0">
                <a:moveTo>
                  <a:pt x="3413" y="0"/>
                </a:moveTo>
                <a:cubicBezTo>
                  <a:pt x="1528" y="0"/>
                  <a:pt x="0" y="1528"/>
                  <a:pt x="0" y="3413"/>
                </a:cubicBezTo>
                <a:cubicBezTo>
                  <a:pt x="0" y="5298"/>
                  <a:pt x="1528" y="6827"/>
                  <a:pt x="3413" y="6827"/>
                </a:cubicBezTo>
                <a:cubicBezTo>
                  <a:pt x="5298" y="6827"/>
                  <a:pt x="6827" y="5298"/>
                  <a:pt x="6827" y="3413"/>
                </a:cubicBezTo>
                <a:cubicBezTo>
                  <a:pt x="6827" y="1528"/>
                  <a:pt x="5298" y="0"/>
                  <a:pt x="3413" y="0"/>
                </a:cubicBezTo>
                <a:close/>
                <a:moveTo>
                  <a:pt x="1636" y="3971"/>
                </a:moveTo>
                <a:lnTo>
                  <a:pt x="3413" y="2194"/>
                </a:lnTo>
                <a:lnTo>
                  <a:pt x="5190" y="3971"/>
                </a:lnTo>
                <a:lnTo>
                  <a:pt x="1636" y="3971"/>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288" name="Google Shape;288;p13"/>
          <p:cNvSpPr txBox="1"/>
          <p:nvPr/>
        </p:nvSpPr>
        <p:spPr>
          <a:xfrm>
            <a:off x="6945909" y="4518693"/>
            <a:ext cx="4312380" cy="13234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Times New Roman"/>
                <a:ea typeface="Times New Roman"/>
                <a:cs typeface="Times New Roman"/>
                <a:sym typeface="Times New Roman"/>
              </a:rPr>
              <a:t>Một số xung đột trong kênh Marketing xuất hiện ở dạng cạnh tranh lành mạnh. Không có nó, kênh Marketing có thể trở nên thụ động và không được cải tiến.</a:t>
            </a:r>
            <a:endParaRPr/>
          </a:p>
        </p:txBody>
      </p:sp>
      <p:sp>
        <p:nvSpPr>
          <p:cNvPr id="289" name="Google Shape;289;p13"/>
          <p:cNvSpPr txBox="1"/>
          <p:nvPr/>
        </p:nvSpPr>
        <p:spPr>
          <a:xfrm>
            <a:off x="1044507" y="171519"/>
            <a:ext cx="574203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262626"/>
                </a:solidFill>
                <a:latin typeface="Times New Roman"/>
                <a:ea typeface="Times New Roman"/>
                <a:cs typeface="Times New Roman"/>
                <a:sym typeface="Times New Roman"/>
              </a:rPr>
              <a:t>Hành vi kênh và tổ chức kênh tiếp thị </a:t>
            </a:r>
            <a:endParaRPr sz="1800">
              <a:solidFill>
                <a:schemeClr val="dk1"/>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89"/>
                                        </p:tgtEl>
                                        <p:attrNameLst>
                                          <p:attrName>style.visibility</p:attrName>
                                        </p:attrNameLst>
                                      </p:cBhvr>
                                      <p:to>
                                        <p:strVal val="visible"/>
                                      </p:to>
                                    </p:set>
                                    <p:animEffect transition="in" filter="fade">
                                      <p:cBhvr>
                                        <p:cTn id="7" dur="1000"/>
                                        <p:tgtEl>
                                          <p:spTgt spid="28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3"/>
                                        </p:tgtEl>
                                        <p:attrNameLst>
                                          <p:attrName>style.visibility</p:attrName>
                                        </p:attrNameLst>
                                      </p:cBhvr>
                                      <p:to>
                                        <p:strVal val="visible"/>
                                      </p:to>
                                    </p:set>
                                    <p:animEffect transition="in" filter="fade">
                                      <p:cBhvr>
                                        <p:cTn id="12" dur="500"/>
                                        <p:tgtEl>
                                          <p:spTgt spid="28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8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8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82">
                                            <p:txEl>
                                              <p:pRg st="0" end="0"/>
                                            </p:txEl>
                                          </p:spTgt>
                                        </p:tgtEl>
                                        <p:attrNameLst>
                                          <p:attrName>style.visibility</p:attrName>
                                        </p:attrNameLst>
                                      </p:cBhvr>
                                      <p:to>
                                        <p:strVal val="visible"/>
                                      </p:to>
                                    </p:set>
                                    <p:animEffect transition="in" filter="fade">
                                      <p:cBhvr>
                                        <p:cTn id="25" dur="500"/>
                                        <p:tgtEl>
                                          <p:spTgt spid="282">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82">
                                            <p:txEl>
                                              <p:pRg st="1" end="1"/>
                                            </p:txEl>
                                          </p:spTgt>
                                        </p:tgtEl>
                                        <p:attrNameLst>
                                          <p:attrName>style.visibility</p:attrName>
                                        </p:attrNameLst>
                                      </p:cBhvr>
                                      <p:to>
                                        <p:strVal val="visible"/>
                                      </p:to>
                                    </p:set>
                                    <p:animEffect transition="in" filter="fade">
                                      <p:cBhvr>
                                        <p:cTn id="30" dur="500"/>
                                        <p:tgtEl>
                                          <p:spTgt spid="282">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82">
                                            <p:txEl>
                                              <p:pRg st="2" end="2"/>
                                            </p:txEl>
                                          </p:spTgt>
                                        </p:tgtEl>
                                        <p:attrNameLst>
                                          <p:attrName>style.visibility</p:attrName>
                                        </p:attrNameLst>
                                      </p:cBhvr>
                                      <p:to>
                                        <p:strVal val="visible"/>
                                      </p:to>
                                    </p:set>
                                    <p:animEffect transition="in" filter="fade">
                                      <p:cBhvr>
                                        <p:cTn id="35" dur="500"/>
                                        <p:tgtEl>
                                          <p:spTgt spid="282">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82">
                                            <p:txEl>
                                              <p:pRg st="3" end="3"/>
                                            </p:txEl>
                                          </p:spTgt>
                                        </p:tgtEl>
                                        <p:attrNameLst>
                                          <p:attrName>style.visibility</p:attrName>
                                        </p:attrNameLst>
                                      </p:cBhvr>
                                      <p:to>
                                        <p:strVal val="visible"/>
                                      </p:to>
                                    </p:set>
                                    <p:animEffect transition="in" filter="fade">
                                      <p:cBhvr>
                                        <p:cTn id="40" dur="500"/>
                                        <p:tgtEl>
                                          <p:spTgt spid="282">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82">
                                            <p:txEl>
                                              <p:pRg st="4" end="4"/>
                                            </p:txEl>
                                          </p:spTgt>
                                        </p:tgtEl>
                                        <p:attrNameLst>
                                          <p:attrName>style.visibility</p:attrName>
                                        </p:attrNameLst>
                                      </p:cBhvr>
                                      <p:to>
                                        <p:strVal val="visible"/>
                                      </p:to>
                                    </p:set>
                                    <p:animEffect transition="in" filter="fade">
                                      <p:cBhvr>
                                        <p:cTn id="45" dur="500"/>
                                        <p:tgtEl>
                                          <p:spTgt spid="282">
                                            <p:txEl>
                                              <p:pRg st="4" end="4"/>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88"/>
                                        </p:tgtEl>
                                        <p:attrNameLst>
                                          <p:attrName>style.visibility</p:attrName>
                                        </p:attrNameLst>
                                      </p:cBhvr>
                                      <p:to>
                                        <p:strVal val="visible"/>
                                      </p:to>
                                    </p:set>
                                    <p:animEffect transition="in" filter="fade">
                                      <p:cBhvr>
                                        <p:cTn id="50" dur="500"/>
                                        <p:tgtEl>
                                          <p:spTgt spid="2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14"/>
          <p:cNvSpPr txBox="1"/>
          <p:nvPr/>
        </p:nvSpPr>
        <p:spPr>
          <a:xfrm>
            <a:off x="684129" y="2103984"/>
            <a:ext cx="5411872" cy="391777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endParaRPr sz="2000">
              <a:solidFill>
                <a:schemeClr val="dk1"/>
              </a:solidFill>
              <a:latin typeface="Times New Roman"/>
              <a:ea typeface="Times New Roman"/>
              <a:cs typeface="Times New Roman"/>
              <a:sym typeface="Times New Roman"/>
            </a:endParaRPr>
          </a:p>
          <a:p>
            <a:pPr marL="57150" marR="0" lvl="0" indent="-57150" algn="l" rtl="0">
              <a:lnSpc>
                <a:spcPct val="90000"/>
              </a:lnSpc>
              <a:spcBef>
                <a:spcPts val="600"/>
              </a:spcBef>
              <a:spcAft>
                <a:spcPts val="0"/>
              </a:spcAft>
              <a:buClr>
                <a:schemeClr val="dk1"/>
              </a:buClr>
              <a:buSzPts val="2000"/>
              <a:buFont typeface="Noto Sans Symbols"/>
              <a:buChar char="⮚"/>
            </a:pPr>
            <a:r>
              <a:rPr lang="en-US" sz="2000" b="1">
                <a:solidFill>
                  <a:schemeClr val="dk1"/>
                </a:solidFill>
                <a:latin typeface="Times New Roman"/>
                <a:ea typeface="Times New Roman"/>
                <a:cs typeface="Times New Roman"/>
                <a:sym typeface="Times New Roman"/>
              </a:rPr>
              <a:t>VMS tập đoàn</a:t>
            </a:r>
            <a:r>
              <a:rPr lang="en-US" sz="2000">
                <a:solidFill>
                  <a:schemeClr val="dk1"/>
                </a:solidFill>
                <a:latin typeface="Times New Roman"/>
                <a:ea typeface="Times New Roman"/>
                <a:cs typeface="Times New Roman"/>
                <a:sym typeface="Times New Roman"/>
              </a:rPr>
              <a:t>: hợp nhất các bước kế tiếp nhau của hoạt động sản xuất và phân phối dưới một quyền sở hữu duy nhất.</a:t>
            </a:r>
            <a:endParaRPr/>
          </a:p>
          <a:p>
            <a:pPr marL="57150" marR="0" lvl="0" indent="69850" algn="l" rtl="0">
              <a:lnSpc>
                <a:spcPct val="90000"/>
              </a:lnSpc>
              <a:spcBef>
                <a:spcPts val="600"/>
              </a:spcBef>
              <a:spcAft>
                <a:spcPts val="0"/>
              </a:spcAft>
              <a:buClr>
                <a:schemeClr val="dk1"/>
              </a:buClr>
              <a:buSzPts val="2000"/>
              <a:buFont typeface="Noto Sans Symbols"/>
              <a:buNone/>
            </a:pPr>
            <a:endParaRPr sz="2000">
              <a:solidFill>
                <a:schemeClr val="dk1"/>
              </a:solidFill>
              <a:latin typeface="Times New Roman"/>
              <a:ea typeface="Times New Roman"/>
              <a:cs typeface="Times New Roman"/>
              <a:sym typeface="Times New Roman"/>
            </a:endParaRPr>
          </a:p>
          <a:p>
            <a:pPr marL="57150" marR="0" lvl="0" indent="-57150" algn="l" rtl="0">
              <a:lnSpc>
                <a:spcPct val="90000"/>
              </a:lnSpc>
              <a:spcBef>
                <a:spcPts val="600"/>
              </a:spcBef>
              <a:spcAft>
                <a:spcPts val="0"/>
              </a:spcAft>
              <a:buClr>
                <a:schemeClr val="dk1"/>
              </a:buClr>
              <a:buSzPts val="2000"/>
              <a:buFont typeface="Noto Sans Symbols"/>
              <a:buChar char="⮚"/>
            </a:pPr>
            <a:r>
              <a:rPr lang="en-US" sz="2000" b="1">
                <a:solidFill>
                  <a:schemeClr val="dk1"/>
                </a:solidFill>
                <a:latin typeface="Times New Roman"/>
                <a:ea typeface="Times New Roman"/>
                <a:cs typeface="Times New Roman"/>
                <a:sym typeface="Times New Roman"/>
              </a:rPr>
              <a:t> VMS hợp đồng: </a:t>
            </a:r>
            <a:r>
              <a:rPr lang="en-US" sz="2000">
                <a:solidFill>
                  <a:schemeClr val="dk1"/>
                </a:solidFill>
                <a:latin typeface="Times New Roman"/>
                <a:ea typeface="Times New Roman"/>
                <a:cs typeface="Times New Roman"/>
                <a:sym typeface="Times New Roman"/>
              </a:rPr>
              <a:t>tạo thành từ các doanh nghiệp độc lập nằm ở các cấp độ khác nhau của quá trình sản xuất và phân phối</a:t>
            </a:r>
            <a:endParaRPr sz="2000">
              <a:solidFill>
                <a:schemeClr val="dk1"/>
              </a:solidFill>
              <a:latin typeface="Times New Roman"/>
              <a:ea typeface="Times New Roman"/>
              <a:cs typeface="Times New Roman"/>
              <a:sym typeface="Times New Roman"/>
            </a:endParaRPr>
          </a:p>
          <a:p>
            <a:pPr marL="57150" marR="0" lvl="0" indent="69850" algn="l" rtl="0">
              <a:lnSpc>
                <a:spcPct val="90000"/>
              </a:lnSpc>
              <a:spcBef>
                <a:spcPts val="600"/>
              </a:spcBef>
              <a:spcAft>
                <a:spcPts val="0"/>
              </a:spcAft>
              <a:buClr>
                <a:schemeClr val="dk1"/>
              </a:buClr>
              <a:buSzPts val="2000"/>
              <a:buFont typeface="Noto Sans Symbols"/>
              <a:buNone/>
            </a:pPr>
            <a:endParaRPr sz="2000">
              <a:solidFill>
                <a:schemeClr val="dk1"/>
              </a:solidFill>
              <a:latin typeface="Times New Roman"/>
              <a:ea typeface="Times New Roman"/>
              <a:cs typeface="Times New Roman"/>
              <a:sym typeface="Times New Roman"/>
            </a:endParaRPr>
          </a:p>
          <a:p>
            <a:pPr marL="57150" marR="0" lvl="0" indent="-57150" algn="l" rtl="0">
              <a:lnSpc>
                <a:spcPct val="90000"/>
              </a:lnSpc>
              <a:spcBef>
                <a:spcPts val="600"/>
              </a:spcBef>
              <a:spcAft>
                <a:spcPts val="0"/>
              </a:spcAft>
              <a:buClr>
                <a:schemeClr val="dk1"/>
              </a:buClr>
              <a:buSzPts val="2000"/>
              <a:buFont typeface="Noto Sans Symbols"/>
              <a:buChar char="⮚"/>
            </a:pPr>
            <a:r>
              <a:rPr lang="en-US" sz="2000" b="1">
                <a:solidFill>
                  <a:schemeClr val="dk1"/>
                </a:solidFill>
                <a:latin typeface="Times New Roman"/>
                <a:ea typeface="Times New Roman"/>
                <a:cs typeface="Times New Roman"/>
                <a:sym typeface="Times New Roman"/>
              </a:rPr>
              <a:t>VMS được quản lí</a:t>
            </a:r>
            <a:r>
              <a:rPr lang="en-US" sz="2000">
                <a:solidFill>
                  <a:schemeClr val="dk1"/>
                </a:solidFill>
                <a:latin typeface="Times New Roman"/>
                <a:ea typeface="Times New Roman"/>
                <a:cs typeface="Times New Roman"/>
                <a:sym typeface="Times New Roman"/>
              </a:rPr>
              <a:t>: quyền lãnh đạo kênh được đề ra phải thông qua quyền sở hữu hoặc ràng buộc theo hợp đồng thông qua quyền lực của một hoặc vài thành viên có ưu thế trong kênh.</a:t>
            </a:r>
            <a:endParaRPr/>
          </a:p>
          <a:p>
            <a:pPr marL="57150" marR="0" lvl="0" indent="69850" algn="l" rtl="0">
              <a:lnSpc>
                <a:spcPct val="90000"/>
              </a:lnSpc>
              <a:spcBef>
                <a:spcPts val="600"/>
              </a:spcBef>
              <a:spcAft>
                <a:spcPts val="0"/>
              </a:spcAft>
              <a:buClr>
                <a:schemeClr val="dk1"/>
              </a:buClr>
              <a:buSzPts val="2000"/>
              <a:buFont typeface="Noto Sans Symbols"/>
              <a:buNone/>
            </a:pPr>
            <a:endParaRPr sz="2000">
              <a:solidFill>
                <a:schemeClr val="dk1"/>
              </a:solidFill>
              <a:latin typeface="Times New Roman"/>
              <a:ea typeface="Times New Roman"/>
              <a:cs typeface="Times New Roman"/>
              <a:sym typeface="Times New Roman"/>
            </a:endParaRPr>
          </a:p>
        </p:txBody>
      </p:sp>
      <p:pic>
        <p:nvPicPr>
          <p:cNvPr id="296" name="Google Shape;296;p14"/>
          <p:cNvPicPr preferRelativeResize="0"/>
          <p:nvPr/>
        </p:nvPicPr>
        <p:blipFill rotWithShape="1">
          <a:blip r:embed="rId3">
            <a:alphaModFix/>
          </a:blip>
          <a:srcRect/>
          <a:stretch/>
        </p:blipFill>
        <p:spPr>
          <a:xfrm>
            <a:off x="6719367" y="2663730"/>
            <a:ext cx="4788505" cy="2798282"/>
          </a:xfrm>
          <a:prstGeom prst="rect">
            <a:avLst/>
          </a:prstGeom>
          <a:noFill/>
          <a:ln>
            <a:noFill/>
          </a:ln>
        </p:spPr>
      </p:pic>
      <p:grpSp>
        <p:nvGrpSpPr>
          <p:cNvPr id="297" name="Google Shape;297;p14"/>
          <p:cNvGrpSpPr/>
          <p:nvPr/>
        </p:nvGrpSpPr>
        <p:grpSpPr>
          <a:xfrm>
            <a:off x="0" y="0"/>
            <a:ext cx="1153895" cy="1268412"/>
            <a:chOff x="1" y="1"/>
            <a:chExt cx="958067" cy="1053150"/>
          </a:xfrm>
        </p:grpSpPr>
        <p:sp>
          <p:nvSpPr>
            <p:cNvPr id="298" name="Google Shape;298;p14"/>
            <p:cNvSpPr/>
            <p:nvPr/>
          </p:nvSpPr>
          <p:spPr>
            <a:xfrm rot="5400000">
              <a:off x="-12207" y="12208"/>
              <a:ext cx="982481" cy="958066"/>
            </a:xfrm>
            <a:custGeom>
              <a:avLst/>
              <a:gdLst/>
              <a:ahLst/>
              <a:cxnLst/>
              <a:rect l="l" t="t" r="r" b="b"/>
              <a:pathLst>
                <a:path w="982481" h="958066" extrusionOk="0">
                  <a:moveTo>
                    <a:pt x="0" y="958066"/>
                  </a:moveTo>
                  <a:lnTo>
                    <a:pt x="0" y="735870"/>
                  </a:lnTo>
                  <a:lnTo>
                    <a:pt x="426804" y="0"/>
                  </a:lnTo>
                  <a:lnTo>
                    <a:pt x="982481" y="95806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299" name="Google Shape;299;p14"/>
            <p:cNvSpPr/>
            <p:nvPr/>
          </p:nvSpPr>
          <p:spPr>
            <a:xfrm rot="5400000">
              <a:off x="-47960" y="405667"/>
              <a:ext cx="695444" cy="599522"/>
            </a:xfrm>
            <a:prstGeom prst="triangle">
              <a:avLst>
                <a:gd name="adj" fmla="val 50000"/>
              </a:avLst>
            </a:prstGeom>
            <a:solidFill>
              <a:srgbClr val="C8790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300" name="Google Shape;300;p14"/>
            <p:cNvSpPr/>
            <p:nvPr/>
          </p:nvSpPr>
          <p:spPr>
            <a:xfrm rot="-5400000" flipH="1">
              <a:off x="647213" y="472090"/>
              <a:ext cx="333880" cy="287829"/>
            </a:xfrm>
            <a:prstGeom prst="triangle">
              <a:avLst>
                <a:gd name="adj" fmla="val 50000"/>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301" name="Google Shape;301;p14"/>
            <p:cNvSpPr/>
            <p:nvPr/>
          </p:nvSpPr>
          <p:spPr>
            <a:xfrm rot="5400000">
              <a:off x="-31240" y="170353"/>
              <a:ext cx="453007" cy="390523"/>
            </a:xfrm>
            <a:prstGeom prst="triangle">
              <a:avLst>
                <a:gd name="adj" fmla="val 50000"/>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grpSp>
      <p:sp>
        <p:nvSpPr>
          <p:cNvPr id="302" name="Google Shape;302;p14"/>
          <p:cNvSpPr/>
          <p:nvPr/>
        </p:nvSpPr>
        <p:spPr>
          <a:xfrm rot="-5400000">
            <a:off x="10912475" y="6308987"/>
            <a:ext cx="346075" cy="345552"/>
          </a:xfrm>
          <a:custGeom>
            <a:avLst/>
            <a:gdLst/>
            <a:ahLst/>
            <a:cxnLst/>
            <a:rect l="l" t="t" r="r" b="b"/>
            <a:pathLst>
              <a:path w="6827" h="6827" extrusionOk="0">
                <a:moveTo>
                  <a:pt x="3413" y="0"/>
                </a:moveTo>
                <a:cubicBezTo>
                  <a:pt x="1528" y="0"/>
                  <a:pt x="0" y="1528"/>
                  <a:pt x="0" y="3413"/>
                </a:cubicBezTo>
                <a:cubicBezTo>
                  <a:pt x="0" y="5298"/>
                  <a:pt x="1528" y="6827"/>
                  <a:pt x="3413" y="6827"/>
                </a:cubicBezTo>
                <a:cubicBezTo>
                  <a:pt x="5298" y="6827"/>
                  <a:pt x="6827" y="5298"/>
                  <a:pt x="6827" y="3413"/>
                </a:cubicBezTo>
                <a:cubicBezTo>
                  <a:pt x="6827" y="1528"/>
                  <a:pt x="5298" y="0"/>
                  <a:pt x="3413" y="0"/>
                </a:cubicBezTo>
                <a:close/>
                <a:moveTo>
                  <a:pt x="1636" y="3971"/>
                </a:moveTo>
                <a:lnTo>
                  <a:pt x="3413" y="2194"/>
                </a:lnTo>
                <a:lnTo>
                  <a:pt x="5190" y="3971"/>
                </a:lnTo>
                <a:lnTo>
                  <a:pt x="1636" y="3971"/>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303" name="Google Shape;303;p14"/>
          <p:cNvSpPr/>
          <p:nvPr/>
        </p:nvSpPr>
        <p:spPr>
          <a:xfrm rot="5400000">
            <a:off x="11382375" y="6308987"/>
            <a:ext cx="346075" cy="345552"/>
          </a:xfrm>
          <a:custGeom>
            <a:avLst/>
            <a:gdLst/>
            <a:ahLst/>
            <a:cxnLst/>
            <a:rect l="l" t="t" r="r" b="b"/>
            <a:pathLst>
              <a:path w="6827" h="6827" extrusionOk="0">
                <a:moveTo>
                  <a:pt x="3413" y="0"/>
                </a:moveTo>
                <a:cubicBezTo>
                  <a:pt x="1528" y="0"/>
                  <a:pt x="0" y="1528"/>
                  <a:pt x="0" y="3413"/>
                </a:cubicBezTo>
                <a:cubicBezTo>
                  <a:pt x="0" y="5298"/>
                  <a:pt x="1528" y="6827"/>
                  <a:pt x="3413" y="6827"/>
                </a:cubicBezTo>
                <a:cubicBezTo>
                  <a:pt x="5298" y="6827"/>
                  <a:pt x="6827" y="5298"/>
                  <a:pt x="6827" y="3413"/>
                </a:cubicBezTo>
                <a:cubicBezTo>
                  <a:pt x="6827" y="1528"/>
                  <a:pt x="5298" y="0"/>
                  <a:pt x="3413" y="0"/>
                </a:cubicBezTo>
                <a:close/>
                <a:moveTo>
                  <a:pt x="1636" y="3971"/>
                </a:moveTo>
                <a:lnTo>
                  <a:pt x="3413" y="2194"/>
                </a:lnTo>
                <a:lnTo>
                  <a:pt x="5190" y="3971"/>
                </a:lnTo>
                <a:lnTo>
                  <a:pt x="1636" y="3971"/>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304" name="Google Shape;304;p14"/>
          <p:cNvSpPr txBox="1"/>
          <p:nvPr/>
        </p:nvSpPr>
        <p:spPr>
          <a:xfrm>
            <a:off x="1044507" y="171519"/>
            <a:ext cx="574203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262626"/>
                </a:solidFill>
                <a:latin typeface="Times New Roman"/>
                <a:ea typeface="Times New Roman"/>
                <a:cs typeface="Times New Roman"/>
                <a:sym typeface="Times New Roman"/>
              </a:rPr>
              <a:t>Hành vi kênh và tổ chức kênh tiếp thị </a:t>
            </a:r>
            <a:endParaRPr sz="1800">
              <a:solidFill>
                <a:schemeClr val="dk1"/>
              </a:solidFill>
              <a:latin typeface="Times New Roman"/>
              <a:ea typeface="Times New Roman"/>
              <a:cs typeface="Times New Roman"/>
              <a:sym typeface="Times New Roman"/>
            </a:endParaRPr>
          </a:p>
        </p:txBody>
      </p:sp>
      <p:sp>
        <p:nvSpPr>
          <p:cNvPr id="305" name="Google Shape;305;p14"/>
          <p:cNvSpPr txBox="1"/>
          <p:nvPr/>
        </p:nvSpPr>
        <p:spPr>
          <a:xfrm>
            <a:off x="3374680" y="766479"/>
            <a:ext cx="6097508"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chemeClr val="dk1"/>
                </a:solidFill>
                <a:latin typeface="Times New Roman"/>
                <a:ea typeface="Times New Roman"/>
                <a:cs typeface="Times New Roman"/>
                <a:sym typeface="Times New Roman"/>
              </a:rPr>
              <a:t>Hệ thống tiếp thị dọc (VMS): </a:t>
            </a:r>
            <a:endParaRPr sz="3200">
              <a:solidFill>
                <a:schemeClr val="dk1"/>
              </a:solidFill>
              <a:latin typeface="Arial"/>
              <a:ea typeface="Arial"/>
              <a:cs typeface="Arial"/>
              <a:sym typeface="Arial"/>
            </a:endParaRPr>
          </a:p>
        </p:txBody>
      </p:sp>
      <p:sp>
        <p:nvSpPr>
          <p:cNvPr id="306" name="Google Shape;306;p14"/>
          <p:cNvSpPr txBox="1"/>
          <p:nvPr/>
        </p:nvSpPr>
        <p:spPr>
          <a:xfrm>
            <a:off x="1278060" y="1679252"/>
            <a:ext cx="10450129" cy="42473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US" sz="2400">
                <a:solidFill>
                  <a:schemeClr val="dk1"/>
                </a:solidFill>
                <a:latin typeface="Times New Roman"/>
                <a:ea typeface="Times New Roman"/>
                <a:cs typeface="Times New Roman"/>
                <a:sym typeface="Times New Roman"/>
              </a:rPr>
              <a:t>Tạo thành từ các nhà sản xuất, đại lý và nhà bán lẻ hoạt động thống đồng nhất</a:t>
            </a:r>
            <a:endParaRPr sz="2400">
              <a:solidFill>
                <a:schemeClr val="dk1"/>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4"/>
                                        </p:tgtEl>
                                        <p:attrNameLst>
                                          <p:attrName>style.visibility</p:attrName>
                                        </p:attrNameLst>
                                      </p:cBhvr>
                                      <p:to>
                                        <p:strVal val="visible"/>
                                      </p:to>
                                    </p:set>
                                    <p:animEffect transition="in" filter="fade">
                                      <p:cBhvr>
                                        <p:cTn id="7" dur="1000"/>
                                        <p:tgtEl>
                                          <p:spTgt spid="30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5"/>
                                        </p:tgtEl>
                                        <p:attrNameLst>
                                          <p:attrName>style.visibility</p:attrName>
                                        </p:attrNameLst>
                                      </p:cBhvr>
                                      <p:to>
                                        <p:strVal val="visible"/>
                                      </p:to>
                                    </p:set>
                                    <p:animEffect transition="in" filter="fade">
                                      <p:cBhvr>
                                        <p:cTn id="12" dur="1000"/>
                                        <p:tgtEl>
                                          <p:spTgt spid="305"/>
                                        </p:tgtEl>
                                      </p:cBhvr>
                                    </p:animEffect>
                                  </p:childTnLst>
                                </p:cTn>
                              </p:par>
                              <p:par>
                                <p:cTn id="13" presetID="10" presetClass="entr" presetSubtype="0" fill="hold" nodeType="withEffect">
                                  <p:stCondLst>
                                    <p:cond delay="0"/>
                                  </p:stCondLst>
                                  <p:childTnLst>
                                    <p:set>
                                      <p:cBhvr>
                                        <p:cTn id="14" dur="1" fill="hold">
                                          <p:stCondLst>
                                            <p:cond delay="0"/>
                                          </p:stCondLst>
                                        </p:cTn>
                                        <p:tgtEl>
                                          <p:spTgt spid="306"/>
                                        </p:tgtEl>
                                        <p:attrNameLst>
                                          <p:attrName>style.visibility</p:attrName>
                                        </p:attrNameLst>
                                      </p:cBhvr>
                                      <p:to>
                                        <p:strVal val="visible"/>
                                      </p:to>
                                    </p:set>
                                    <p:animEffect transition="in" filter="fade">
                                      <p:cBhvr>
                                        <p:cTn id="15" dur="1000"/>
                                        <p:tgtEl>
                                          <p:spTgt spid="3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15"/>
          <p:cNvSpPr txBox="1"/>
          <p:nvPr/>
        </p:nvSpPr>
        <p:spPr>
          <a:xfrm>
            <a:off x="1044507" y="2412700"/>
            <a:ext cx="4297605" cy="3553581"/>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None/>
            </a:pPr>
            <a:r>
              <a:rPr lang="en-US" sz="2400">
                <a:solidFill>
                  <a:schemeClr val="dk1"/>
                </a:solidFill>
                <a:latin typeface="Times New Roman"/>
                <a:ea typeface="Times New Roman"/>
                <a:cs typeface="Times New Roman"/>
                <a:sym typeface="Times New Roman"/>
              </a:rPr>
              <a:t>Các doanh nghiệp đồng tầng sẽ bắt tay nhau cùng hợp tác. Bằng cách liên kết này, các doanh nghiệp có thể kết hợp nguồn lực tài chính, sản xuất và marketing để đạt hiệu quả cao hơn</a:t>
            </a:r>
            <a:endParaRPr sz="2400">
              <a:solidFill>
                <a:schemeClr val="dk1"/>
              </a:solidFill>
              <a:latin typeface="Times New Roman"/>
              <a:ea typeface="Times New Roman"/>
              <a:cs typeface="Times New Roman"/>
              <a:sym typeface="Times New Roman"/>
            </a:endParaRPr>
          </a:p>
        </p:txBody>
      </p:sp>
      <p:pic>
        <p:nvPicPr>
          <p:cNvPr id="313" name="Google Shape;313;p15" descr="Ảnh có chứa văn bản, đồ chơi, búp bê&#10;&#10;Mô tả được tự động tạo"/>
          <p:cNvPicPr preferRelativeResize="0"/>
          <p:nvPr/>
        </p:nvPicPr>
        <p:blipFill rotWithShape="1">
          <a:blip r:embed="rId3">
            <a:alphaModFix/>
          </a:blip>
          <a:srcRect/>
          <a:stretch/>
        </p:blipFill>
        <p:spPr>
          <a:xfrm>
            <a:off x="6800986" y="2107924"/>
            <a:ext cx="4747547" cy="2670495"/>
          </a:xfrm>
          <a:prstGeom prst="rect">
            <a:avLst/>
          </a:prstGeom>
          <a:noFill/>
          <a:ln>
            <a:noFill/>
          </a:ln>
        </p:spPr>
      </p:pic>
      <p:grpSp>
        <p:nvGrpSpPr>
          <p:cNvPr id="314" name="Google Shape;314;p15"/>
          <p:cNvGrpSpPr/>
          <p:nvPr/>
        </p:nvGrpSpPr>
        <p:grpSpPr>
          <a:xfrm>
            <a:off x="0" y="0"/>
            <a:ext cx="1153895" cy="1268412"/>
            <a:chOff x="1" y="1"/>
            <a:chExt cx="958067" cy="1053150"/>
          </a:xfrm>
        </p:grpSpPr>
        <p:sp>
          <p:nvSpPr>
            <p:cNvPr id="315" name="Google Shape;315;p15"/>
            <p:cNvSpPr/>
            <p:nvPr/>
          </p:nvSpPr>
          <p:spPr>
            <a:xfrm rot="5400000">
              <a:off x="-12207" y="12208"/>
              <a:ext cx="982481" cy="958066"/>
            </a:xfrm>
            <a:custGeom>
              <a:avLst/>
              <a:gdLst/>
              <a:ahLst/>
              <a:cxnLst/>
              <a:rect l="l" t="t" r="r" b="b"/>
              <a:pathLst>
                <a:path w="982481" h="958066" extrusionOk="0">
                  <a:moveTo>
                    <a:pt x="0" y="958066"/>
                  </a:moveTo>
                  <a:lnTo>
                    <a:pt x="0" y="735870"/>
                  </a:lnTo>
                  <a:lnTo>
                    <a:pt x="426804" y="0"/>
                  </a:lnTo>
                  <a:lnTo>
                    <a:pt x="982481" y="95806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316" name="Google Shape;316;p15"/>
            <p:cNvSpPr/>
            <p:nvPr/>
          </p:nvSpPr>
          <p:spPr>
            <a:xfrm rot="5400000">
              <a:off x="-47960" y="405667"/>
              <a:ext cx="695444" cy="599522"/>
            </a:xfrm>
            <a:prstGeom prst="triangle">
              <a:avLst>
                <a:gd name="adj" fmla="val 50000"/>
              </a:avLst>
            </a:prstGeom>
            <a:solidFill>
              <a:srgbClr val="C8790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317" name="Google Shape;317;p15"/>
            <p:cNvSpPr/>
            <p:nvPr/>
          </p:nvSpPr>
          <p:spPr>
            <a:xfrm rot="-5400000" flipH="1">
              <a:off x="647213" y="472090"/>
              <a:ext cx="333880" cy="287829"/>
            </a:xfrm>
            <a:prstGeom prst="triangle">
              <a:avLst>
                <a:gd name="adj" fmla="val 50000"/>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318" name="Google Shape;318;p15"/>
            <p:cNvSpPr/>
            <p:nvPr/>
          </p:nvSpPr>
          <p:spPr>
            <a:xfrm rot="5400000">
              <a:off x="-31240" y="170353"/>
              <a:ext cx="453007" cy="390523"/>
            </a:xfrm>
            <a:prstGeom prst="triangle">
              <a:avLst>
                <a:gd name="adj" fmla="val 50000"/>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grpSp>
      <p:sp>
        <p:nvSpPr>
          <p:cNvPr id="319" name="Google Shape;319;p15"/>
          <p:cNvSpPr/>
          <p:nvPr/>
        </p:nvSpPr>
        <p:spPr>
          <a:xfrm rot="-5400000">
            <a:off x="10912475" y="6308987"/>
            <a:ext cx="346075" cy="345552"/>
          </a:xfrm>
          <a:custGeom>
            <a:avLst/>
            <a:gdLst/>
            <a:ahLst/>
            <a:cxnLst/>
            <a:rect l="l" t="t" r="r" b="b"/>
            <a:pathLst>
              <a:path w="6827" h="6827" extrusionOk="0">
                <a:moveTo>
                  <a:pt x="3413" y="0"/>
                </a:moveTo>
                <a:cubicBezTo>
                  <a:pt x="1528" y="0"/>
                  <a:pt x="0" y="1528"/>
                  <a:pt x="0" y="3413"/>
                </a:cubicBezTo>
                <a:cubicBezTo>
                  <a:pt x="0" y="5298"/>
                  <a:pt x="1528" y="6827"/>
                  <a:pt x="3413" y="6827"/>
                </a:cubicBezTo>
                <a:cubicBezTo>
                  <a:pt x="5298" y="6827"/>
                  <a:pt x="6827" y="5298"/>
                  <a:pt x="6827" y="3413"/>
                </a:cubicBezTo>
                <a:cubicBezTo>
                  <a:pt x="6827" y="1528"/>
                  <a:pt x="5298" y="0"/>
                  <a:pt x="3413" y="0"/>
                </a:cubicBezTo>
                <a:close/>
                <a:moveTo>
                  <a:pt x="1636" y="3971"/>
                </a:moveTo>
                <a:lnTo>
                  <a:pt x="3413" y="2194"/>
                </a:lnTo>
                <a:lnTo>
                  <a:pt x="5190" y="3971"/>
                </a:lnTo>
                <a:lnTo>
                  <a:pt x="1636" y="3971"/>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320" name="Google Shape;320;p15"/>
          <p:cNvSpPr/>
          <p:nvPr/>
        </p:nvSpPr>
        <p:spPr>
          <a:xfrm rot="5400000">
            <a:off x="11382375" y="6308987"/>
            <a:ext cx="346075" cy="345552"/>
          </a:xfrm>
          <a:custGeom>
            <a:avLst/>
            <a:gdLst/>
            <a:ahLst/>
            <a:cxnLst/>
            <a:rect l="l" t="t" r="r" b="b"/>
            <a:pathLst>
              <a:path w="6827" h="6827" extrusionOk="0">
                <a:moveTo>
                  <a:pt x="3413" y="0"/>
                </a:moveTo>
                <a:cubicBezTo>
                  <a:pt x="1528" y="0"/>
                  <a:pt x="0" y="1528"/>
                  <a:pt x="0" y="3413"/>
                </a:cubicBezTo>
                <a:cubicBezTo>
                  <a:pt x="0" y="5298"/>
                  <a:pt x="1528" y="6827"/>
                  <a:pt x="3413" y="6827"/>
                </a:cubicBezTo>
                <a:cubicBezTo>
                  <a:pt x="5298" y="6827"/>
                  <a:pt x="6827" y="5298"/>
                  <a:pt x="6827" y="3413"/>
                </a:cubicBezTo>
                <a:cubicBezTo>
                  <a:pt x="6827" y="1528"/>
                  <a:pt x="5298" y="0"/>
                  <a:pt x="3413" y="0"/>
                </a:cubicBezTo>
                <a:close/>
                <a:moveTo>
                  <a:pt x="1636" y="3971"/>
                </a:moveTo>
                <a:lnTo>
                  <a:pt x="3413" y="2194"/>
                </a:lnTo>
                <a:lnTo>
                  <a:pt x="5190" y="3971"/>
                </a:lnTo>
                <a:lnTo>
                  <a:pt x="1636" y="3971"/>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321" name="Google Shape;321;p15"/>
          <p:cNvSpPr txBox="1"/>
          <p:nvPr/>
        </p:nvSpPr>
        <p:spPr>
          <a:xfrm>
            <a:off x="1044507" y="171519"/>
            <a:ext cx="574203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262626"/>
                </a:solidFill>
                <a:latin typeface="Times New Roman"/>
                <a:ea typeface="Times New Roman"/>
                <a:cs typeface="Times New Roman"/>
                <a:sym typeface="Times New Roman"/>
              </a:rPr>
              <a:t>Hành vi kênh và tổ chức kênh tiếp thị </a:t>
            </a:r>
            <a:endParaRPr sz="1800">
              <a:solidFill>
                <a:schemeClr val="dk1"/>
              </a:solidFill>
              <a:latin typeface="Times New Roman"/>
              <a:ea typeface="Times New Roman"/>
              <a:cs typeface="Times New Roman"/>
              <a:sym typeface="Times New Roman"/>
            </a:endParaRPr>
          </a:p>
        </p:txBody>
      </p:sp>
      <p:sp>
        <p:nvSpPr>
          <p:cNvPr id="322" name="Google Shape;322;p15"/>
          <p:cNvSpPr txBox="1"/>
          <p:nvPr/>
        </p:nvSpPr>
        <p:spPr>
          <a:xfrm>
            <a:off x="2768097" y="772161"/>
            <a:ext cx="6097508" cy="590931"/>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None/>
            </a:pPr>
            <a:r>
              <a:rPr lang="en-US" sz="3600" b="1">
                <a:solidFill>
                  <a:schemeClr val="dk1"/>
                </a:solidFill>
                <a:latin typeface="Times New Roman"/>
                <a:ea typeface="Times New Roman"/>
                <a:cs typeface="Times New Roman"/>
                <a:sym typeface="Times New Roman"/>
              </a:rPr>
              <a:t>Hệ thống tiếp thị ngang</a:t>
            </a:r>
            <a:r>
              <a:rPr lang="en-US" sz="3600">
                <a:solidFill>
                  <a:schemeClr val="dk1"/>
                </a:solidFill>
                <a:latin typeface="Times New Roman"/>
                <a:ea typeface="Times New Roman"/>
                <a:cs typeface="Times New Roman"/>
                <a:sym typeface="Times New Roman"/>
              </a:rPr>
              <a:t> </a:t>
            </a:r>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1"/>
                                        </p:tgtEl>
                                        <p:attrNameLst>
                                          <p:attrName>style.visibility</p:attrName>
                                        </p:attrNameLst>
                                      </p:cBhvr>
                                      <p:to>
                                        <p:strVal val="visible"/>
                                      </p:to>
                                    </p:set>
                                    <p:animEffect transition="in" filter="fade">
                                      <p:cBhvr>
                                        <p:cTn id="7" dur="1000"/>
                                        <p:tgtEl>
                                          <p:spTgt spid="3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16"/>
          <p:cNvSpPr txBox="1"/>
          <p:nvPr/>
        </p:nvSpPr>
        <p:spPr>
          <a:xfrm>
            <a:off x="2872310" y="800563"/>
            <a:ext cx="9502422"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333333"/>
                </a:solidFill>
                <a:latin typeface="Times New Roman"/>
                <a:ea typeface="Times New Roman"/>
                <a:cs typeface="Times New Roman"/>
                <a:sym typeface="Times New Roman"/>
              </a:rPr>
              <a:t>HỆ THỐNG PHÂN PHỐI ĐA KÊNH</a:t>
            </a:r>
            <a:endParaRPr sz="2800">
              <a:solidFill>
                <a:srgbClr val="333333"/>
              </a:solidFill>
              <a:latin typeface="Times New Roman"/>
              <a:ea typeface="Times New Roman"/>
              <a:cs typeface="Times New Roman"/>
              <a:sym typeface="Times New Roman"/>
            </a:endParaRPr>
          </a:p>
        </p:txBody>
      </p:sp>
      <p:pic>
        <p:nvPicPr>
          <p:cNvPr id="329" name="Google Shape;329;p16" descr="Ảnh có chứa LEGO, đồ chơi&#10;&#10;Mô tả được tự động tạo"/>
          <p:cNvPicPr preferRelativeResize="0"/>
          <p:nvPr/>
        </p:nvPicPr>
        <p:blipFill rotWithShape="1">
          <a:blip r:embed="rId3">
            <a:alphaModFix/>
          </a:blip>
          <a:srcRect/>
          <a:stretch/>
        </p:blipFill>
        <p:spPr>
          <a:xfrm>
            <a:off x="73891" y="1528124"/>
            <a:ext cx="12197641" cy="3328150"/>
          </a:xfrm>
          <a:prstGeom prst="rect">
            <a:avLst/>
          </a:prstGeom>
          <a:noFill/>
          <a:ln>
            <a:noFill/>
          </a:ln>
        </p:spPr>
      </p:pic>
      <p:sp>
        <p:nvSpPr>
          <p:cNvPr id="330" name="Google Shape;330;p16"/>
          <p:cNvSpPr/>
          <p:nvPr/>
        </p:nvSpPr>
        <p:spPr>
          <a:xfrm rot="-5400000">
            <a:off x="10912475" y="6308987"/>
            <a:ext cx="346075" cy="345552"/>
          </a:xfrm>
          <a:custGeom>
            <a:avLst/>
            <a:gdLst/>
            <a:ahLst/>
            <a:cxnLst/>
            <a:rect l="l" t="t" r="r" b="b"/>
            <a:pathLst>
              <a:path w="6827" h="6827" extrusionOk="0">
                <a:moveTo>
                  <a:pt x="3413" y="0"/>
                </a:moveTo>
                <a:cubicBezTo>
                  <a:pt x="1528" y="0"/>
                  <a:pt x="0" y="1528"/>
                  <a:pt x="0" y="3413"/>
                </a:cubicBezTo>
                <a:cubicBezTo>
                  <a:pt x="0" y="5298"/>
                  <a:pt x="1528" y="6827"/>
                  <a:pt x="3413" y="6827"/>
                </a:cubicBezTo>
                <a:cubicBezTo>
                  <a:pt x="5298" y="6827"/>
                  <a:pt x="6827" y="5298"/>
                  <a:pt x="6827" y="3413"/>
                </a:cubicBezTo>
                <a:cubicBezTo>
                  <a:pt x="6827" y="1528"/>
                  <a:pt x="5298" y="0"/>
                  <a:pt x="3413" y="0"/>
                </a:cubicBezTo>
                <a:close/>
                <a:moveTo>
                  <a:pt x="1636" y="3971"/>
                </a:moveTo>
                <a:lnTo>
                  <a:pt x="3413" y="2194"/>
                </a:lnTo>
                <a:lnTo>
                  <a:pt x="5190" y="3971"/>
                </a:lnTo>
                <a:lnTo>
                  <a:pt x="1636" y="3971"/>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31" name="Google Shape;331;p16"/>
          <p:cNvSpPr/>
          <p:nvPr/>
        </p:nvSpPr>
        <p:spPr>
          <a:xfrm rot="5400000">
            <a:off x="11382375" y="6308987"/>
            <a:ext cx="346075" cy="345552"/>
          </a:xfrm>
          <a:custGeom>
            <a:avLst/>
            <a:gdLst/>
            <a:ahLst/>
            <a:cxnLst/>
            <a:rect l="l" t="t" r="r" b="b"/>
            <a:pathLst>
              <a:path w="6827" h="6827" extrusionOk="0">
                <a:moveTo>
                  <a:pt x="3413" y="0"/>
                </a:moveTo>
                <a:cubicBezTo>
                  <a:pt x="1528" y="0"/>
                  <a:pt x="0" y="1528"/>
                  <a:pt x="0" y="3413"/>
                </a:cubicBezTo>
                <a:cubicBezTo>
                  <a:pt x="0" y="5298"/>
                  <a:pt x="1528" y="6827"/>
                  <a:pt x="3413" y="6827"/>
                </a:cubicBezTo>
                <a:cubicBezTo>
                  <a:pt x="5298" y="6827"/>
                  <a:pt x="6827" y="5298"/>
                  <a:pt x="6827" y="3413"/>
                </a:cubicBezTo>
                <a:cubicBezTo>
                  <a:pt x="6827" y="1528"/>
                  <a:pt x="5298" y="0"/>
                  <a:pt x="3413" y="0"/>
                </a:cubicBezTo>
                <a:close/>
                <a:moveTo>
                  <a:pt x="1636" y="3971"/>
                </a:moveTo>
                <a:lnTo>
                  <a:pt x="3413" y="2194"/>
                </a:lnTo>
                <a:lnTo>
                  <a:pt x="5190" y="3971"/>
                </a:lnTo>
                <a:lnTo>
                  <a:pt x="1636" y="3971"/>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nvGrpSpPr>
          <p:cNvPr id="332" name="Google Shape;332;p16"/>
          <p:cNvGrpSpPr/>
          <p:nvPr/>
        </p:nvGrpSpPr>
        <p:grpSpPr>
          <a:xfrm>
            <a:off x="0" y="0"/>
            <a:ext cx="1153895" cy="1268412"/>
            <a:chOff x="1" y="0"/>
            <a:chExt cx="958067" cy="1053150"/>
          </a:xfrm>
        </p:grpSpPr>
        <p:sp>
          <p:nvSpPr>
            <p:cNvPr id="333" name="Google Shape;333;p16"/>
            <p:cNvSpPr/>
            <p:nvPr/>
          </p:nvSpPr>
          <p:spPr>
            <a:xfrm rot="5400000">
              <a:off x="-12207" y="12207"/>
              <a:ext cx="982481" cy="958066"/>
            </a:xfrm>
            <a:custGeom>
              <a:avLst/>
              <a:gdLst/>
              <a:ahLst/>
              <a:cxnLst/>
              <a:rect l="l" t="t" r="r" b="b"/>
              <a:pathLst>
                <a:path w="982481" h="958066" extrusionOk="0">
                  <a:moveTo>
                    <a:pt x="0" y="958066"/>
                  </a:moveTo>
                  <a:lnTo>
                    <a:pt x="0" y="735870"/>
                  </a:lnTo>
                  <a:lnTo>
                    <a:pt x="426804" y="0"/>
                  </a:lnTo>
                  <a:lnTo>
                    <a:pt x="982481" y="95806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334" name="Google Shape;334;p16"/>
            <p:cNvSpPr/>
            <p:nvPr/>
          </p:nvSpPr>
          <p:spPr>
            <a:xfrm rot="5400000">
              <a:off x="-47960" y="405666"/>
              <a:ext cx="695444" cy="599522"/>
            </a:xfrm>
            <a:prstGeom prst="triangle">
              <a:avLst>
                <a:gd name="adj" fmla="val 50000"/>
              </a:avLst>
            </a:prstGeom>
            <a:solidFill>
              <a:srgbClr val="C8790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335" name="Google Shape;335;p16"/>
            <p:cNvSpPr/>
            <p:nvPr/>
          </p:nvSpPr>
          <p:spPr>
            <a:xfrm rot="-5400000" flipH="1">
              <a:off x="647213" y="472089"/>
              <a:ext cx="333880" cy="287829"/>
            </a:xfrm>
            <a:prstGeom prst="triangle">
              <a:avLst>
                <a:gd name="adj" fmla="val 50000"/>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336" name="Google Shape;336;p16"/>
            <p:cNvSpPr/>
            <p:nvPr/>
          </p:nvSpPr>
          <p:spPr>
            <a:xfrm rot="5400000">
              <a:off x="-31240" y="170352"/>
              <a:ext cx="453007" cy="390523"/>
            </a:xfrm>
            <a:prstGeom prst="triangle">
              <a:avLst>
                <a:gd name="adj" fmla="val 50000"/>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grpSp>
      <p:sp>
        <p:nvSpPr>
          <p:cNvPr id="337" name="Google Shape;337;p16"/>
          <p:cNvSpPr txBox="1"/>
          <p:nvPr/>
        </p:nvSpPr>
        <p:spPr>
          <a:xfrm>
            <a:off x="1044507" y="171519"/>
            <a:ext cx="574203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262626"/>
                </a:solidFill>
                <a:latin typeface="Times New Roman"/>
                <a:ea typeface="Times New Roman"/>
                <a:cs typeface="Times New Roman"/>
                <a:sym typeface="Times New Roman"/>
              </a:rPr>
              <a:t>Hành vi kênh và tổ chức kênh tiếp thị </a:t>
            </a:r>
            <a:endParaRPr sz="1800">
              <a:solidFill>
                <a:schemeClr val="dk1"/>
              </a:solidFill>
              <a:latin typeface="Times New Roman"/>
              <a:ea typeface="Times New Roman"/>
              <a:cs typeface="Times New Roman"/>
              <a:sym typeface="Times New Roman"/>
            </a:endParaRPr>
          </a:p>
        </p:txBody>
      </p:sp>
      <p:sp>
        <p:nvSpPr>
          <p:cNvPr id="338" name="Google Shape;338;p16"/>
          <p:cNvSpPr txBox="1"/>
          <p:nvPr/>
        </p:nvSpPr>
        <p:spPr>
          <a:xfrm>
            <a:off x="2508309" y="5287996"/>
            <a:ext cx="7175382"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a:solidFill>
                  <a:srgbClr val="333333"/>
                </a:solidFill>
                <a:latin typeface="Times New Roman"/>
                <a:ea typeface="Times New Roman"/>
                <a:cs typeface="Times New Roman"/>
                <a:sym typeface="Times New Roman"/>
              </a:rPr>
              <a:t>Xuất hiện khi một doanh nghiệp thiết lập ít nhất hai kênh marketing để tiếp cận một hoặc nhiều phân khúc khách hàng</a:t>
            </a:r>
            <a:endParaRPr sz="2200">
              <a:solidFill>
                <a:schemeClr val="dk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7"/>
                                        </p:tgtEl>
                                        <p:attrNameLst>
                                          <p:attrName>style.visibility</p:attrName>
                                        </p:attrNameLst>
                                      </p:cBhvr>
                                      <p:to>
                                        <p:strVal val="visible"/>
                                      </p:to>
                                    </p:set>
                                    <p:animEffect transition="in" filter="fade">
                                      <p:cBhvr>
                                        <p:cTn id="7" dur="1000"/>
                                        <p:tgtEl>
                                          <p:spTgt spid="337"/>
                                        </p:tgtEl>
                                      </p:cBhvr>
                                    </p:animEffect>
                                  </p:childTnLst>
                                </p:cTn>
                              </p:par>
                              <p:par>
                                <p:cTn id="8" presetID="10" presetClass="entr" presetSubtype="0" fill="hold" nodeType="withEffect">
                                  <p:stCondLst>
                                    <p:cond delay="0"/>
                                  </p:stCondLst>
                                  <p:childTnLst>
                                    <p:set>
                                      <p:cBhvr>
                                        <p:cTn id="9" dur="1" fill="hold">
                                          <p:stCondLst>
                                            <p:cond delay="0"/>
                                          </p:stCondLst>
                                        </p:cTn>
                                        <p:tgtEl>
                                          <p:spTgt spid="328"/>
                                        </p:tgtEl>
                                        <p:attrNameLst>
                                          <p:attrName>style.visibility</p:attrName>
                                        </p:attrNameLst>
                                      </p:cBhvr>
                                      <p:to>
                                        <p:strVal val="visible"/>
                                      </p:to>
                                    </p:set>
                                    <p:animEffect transition="in" filter="fade">
                                      <p:cBhvr>
                                        <p:cTn id="10" dur="1000"/>
                                        <p:tgtEl>
                                          <p:spTgt spid="328"/>
                                        </p:tgtEl>
                                      </p:cBhvr>
                                    </p:animEffect>
                                  </p:childTnLst>
                                </p:cTn>
                              </p:par>
                              <p:par>
                                <p:cTn id="11" presetID="10" presetClass="entr" presetSubtype="0" fill="hold" nodeType="withEffect">
                                  <p:stCondLst>
                                    <p:cond delay="0"/>
                                  </p:stCondLst>
                                  <p:childTnLst>
                                    <p:set>
                                      <p:cBhvr>
                                        <p:cTn id="12" dur="1" fill="hold">
                                          <p:stCondLst>
                                            <p:cond delay="0"/>
                                          </p:stCondLst>
                                        </p:cTn>
                                        <p:tgtEl>
                                          <p:spTgt spid="338"/>
                                        </p:tgtEl>
                                        <p:attrNameLst>
                                          <p:attrName>style.visibility</p:attrName>
                                        </p:attrNameLst>
                                      </p:cBhvr>
                                      <p:to>
                                        <p:strVal val="visible"/>
                                      </p:to>
                                    </p:set>
                                    <p:animEffect transition="in" filter="fade">
                                      <p:cBhvr>
                                        <p:cTn id="13" dur="1000"/>
                                        <p:tgtEl>
                                          <p:spTgt spid="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grpSp>
        <p:nvGrpSpPr>
          <p:cNvPr id="344" name="Google Shape;344;p17"/>
          <p:cNvGrpSpPr/>
          <p:nvPr/>
        </p:nvGrpSpPr>
        <p:grpSpPr>
          <a:xfrm rot="5400000" flipH="1">
            <a:off x="-195065" y="2209845"/>
            <a:ext cx="2828438" cy="2438308"/>
            <a:chOff x="1290699" y="4006312"/>
            <a:chExt cx="3307958" cy="2851688"/>
          </a:xfrm>
        </p:grpSpPr>
        <p:sp>
          <p:nvSpPr>
            <p:cNvPr id="345" name="Google Shape;345;p17"/>
            <p:cNvSpPr/>
            <p:nvPr/>
          </p:nvSpPr>
          <p:spPr>
            <a:xfrm>
              <a:off x="1290699" y="4006312"/>
              <a:ext cx="3307958" cy="2851688"/>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346" name="Google Shape;346;p17"/>
            <p:cNvSpPr/>
            <p:nvPr/>
          </p:nvSpPr>
          <p:spPr>
            <a:xfrm>
              <a:off x="2274997" y="4854844"/>
              <a:ext cx="2323660" cy="2003155"/>
            </a:xfrm>
            <a:prstGeom prst="triangle">
              <a:avLst>
                <a:gd name="adj" fmla="val 50000"/>
              </a:avLst>
            </a:prstGeom>
            <a:solidFill>
              <a:srgbClr val="C8790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347" name="Google Shape;347;p17"/>
            <p:cNvSpPr/>
            <p:nvPr/>
          </p:nvSpPr>
          <p:spPr>
            <a:xfrm>
              <a:off x="2274997" y="5703376"/>
              <a:ext cx="1339363" cy="1154623"/>
            </a:xfrm>
            <a:prstGeom prst="triangle">
              <a:avLst>
                <a:gd name="adj" fmla="val 50000"/>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grpSp>
      <p:grpSp>
        <p:nvGrpSpPr>
          <p:cNvPr id="348" name="Google Shape;348;p17"/>
          <p:cNvGrpSpPr/>
          <p:nvPr/>
        </p:nvGrpSpPr>
        <p:grpSpPr>
          <a:xfrm rot="-5400000" flipH="1">
            <a:off x="9555141" y="2209845"/>
            <a:ext cx="2828438" cy="2438308"/>
            <a:chOff x="1290699" y="4006312"/>
            <a:chExt cx="3307958" cy="2851688"/>
          </a:xfrm>
        </p:grpSpPr>
        <p:sp>
          <p:nvSpPr>
            <p:cNvPr id="349" name="Google Shape;349;p17"/>
            <p:cNvSpPr/>
            <p:nvPr/>
          </p:nvSpPr>
          <p:spPr>
            <a:xfrm>
              <a:off x="1290699" y="4006312"/>
              <a:ext cx="3307958" cy="2851688"/>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350" name="Google Shape;350;p17"/>
            <p:cNvSpPr/>
            <p:nvPr/>
          </p:nvSpPr>
          <p:spPr>
            <a:xfrm>
              <a:off x="2274997" y="4854844"/>
              <a:ext cx="2323660" cy="2003155"/>
            </a:xfrm>
            <a:prstGeom prst="triangle">
              <a:avLst>
                <a:gd name="adj" fmla="val 50000"/>
              </a:avLst>
            </a:prstGeom>
            <a:solidFill>
              <a:srgbClr val="C8790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351" name="Google Shape;351;p17"/>
            <p:cNvSpPr/>
            <p:nvPr/>
          </p:nvSpPr>
          <p:spPr>
            <a:xfrm>
              <a:off x="2274997" y="5703376"/>
              <a:ext cx="1339363" cy="1154623"/>
            </a:xfrm>
            <a:prstGeom prst="triangle">
              <a:avLst>
                <a:gd name="adj" fmla="val 50000"/>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grpSp>
      <p:sp>
        <p:nvSpPr>
          <p:cNvPr id="352" name="Google Shape;352;p17"/>
          <p:cNvSpPr txBox="1"/>
          <p:nvPr/>
        </p:nvSpPr>
        <p:spPr>
          <a:xfrm>
            <a:off x="2810355" y="3006697"/>
            <a:ext cx="6567824" cy="156966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a:solidFill>
                  <a:srgbClr val="262626"/>
                </a:solidFill>
                <a:latin typeface="Times New Roman"/>
                <a:ea typeface="Times New Roman"/>
                <a:cs typeface="Times New Roman"/>
                <a:sym typeface="Times New Roman"/>
              </a:rPr>
              <a:t>Quyết định thiết kế và </a:t>
            </a:r>
            <a:endParaRPr/>
          </a:p>
          <a:p>
            <a:pPr marL="0" marR="0" lvl="0" indent="0" algn="ctr" rtl="0">
              <a:spcBef>
                <a:spcPts val="0"/>
              </a:spcBef>
              <a:spcAft>
                <a:spcPts val="0"/>
              </a:spcAft>
              <a:buNone/>
            </a:pPr>
            <a:r>
              <a:rPr lang="en-US" sz="4800" b="1">
                <a:solidFill>
                  <a:srgbClr val="262626"/>
                </a:solidFill>
                <a:latin typeface="Times New Roman"/>
                <a:ea typeface="Times New Roman"/>
                <a:cs typeface="Times New Roman"/>
                <a:sym typeface="Times New Roman"/>
              </a:rPr>
              <a:t>quản lý kênh Marketing</a:t>
            </a:r>
            <a:endParaRPr sz="4800" b="1">
              <a:solidFill>
                <a:srgbClr val="262626"/>
              </a:solidFill>
              <a:latin typeface="Times New Roman"/>
              <a:ea typeface="Times New Roman"/>
              <a:cs typeface="Times New Roman"/>
              <a:sym typeface="Times New Roman"/>
            </a:endParaRPr>
          </a:p>
        </p:txBody>
      </p:sp>
      <p:cxnSp>
        <p:nvCxnSpPr>
          <p:cNvPr id="353" name="Google Shape;353;p17"/>
          <p:cNvCxnSpPr/>
          <p:nvPr/>
        </p:nvCxnSpPr>
        <p:spPr>
          <a:xfrm>
            <a:off x="5198340" y="5002935"/>
            <a:ext cx="1791854" cy="0"/>
          </a:xfrm>
          <a:prstGeom prst="straightConnector1">
            <a:avLst/>
          </a:prstGeom>
          <a:noFill/>
          <a:ln w="19050" cap="flat" cmpd="sng">
            <a:solidFill>
              <a:srgbClr val="595959"/>
            </a:solidFill>
            <a:prstDash val="solid"/>
            <a:miter lim="800000"/>
            <a:headEnd type="none" w="sm" len="sm"/>
            <a:tailEnd type="none" w="sm" len="sm"/>
          </a:ln>
        </p:spPr>
      </p:cxnSp>
      <p:grpSp>
        <p:nvGrpSpPr>
          <p:cNvPr id="354" name="Google Shape;354;p17"/>
          <p:cNvGrpSpPr/>
          <p:nvPr/>
        </p:nvGrpSpPr>
        <p:grpSpPr>
          <a:xfrm>
            <a:off x="5486400" y="1258590"/>
            <a:ext cx="1219200" cy="1219200"/>
            <a:chOff x="5794272" y="1865032"/>
            <a:chExt cx="603456" cy="603456"/>
          </a:xfrm>
        </p:grpSpPr>
        <p:sp>
          <p:nvSpPr>
            <p:cNvPr id="355" name="Google Shape;355;p17"/>
            <p:cNvSpPr/>
            <p:nvPr/>
          </p:nvSpPr>
          <p:spPr>
            <a:xfrm>
              <a:off x="5794272" y="1865032"/>
              <a:ext cx="603456" cy="60345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356" name="Google Shape;356;p17"/>
            <p:cNvSpPr/>
            <p:nvPr/>
          </p:nvSpPr>
          <p:spPr>
            <a:xfrm>
              <a:off x="5944020" y="2017743"/>
              <a:ext cx="303960" cy="298033"/>
            </a:xfrm>
            <a:custGeom>
              <a:avLst/>
              <a:gdLst/>
              <a:ahLst/>
              <a:cxnLst/>
              <a:rect l="l" t="t" r="r" b="b"/>
              <a:pathLst>
                <a:path w="1990" h="1954" extrusionOk="0">
                  <a:moveTo>
                    <a:pt x="1231" y="1534"/>
                  </a:moveTo>
                  <a:cubicBezTo>
                    <a:pt x="1258" y="1542"/>
                    <a:pt x="1285" y="1548"/>
                    <a:pt x="1312" y="1552"/>
                  </a:cubicBezTo>
                  <a:cubicBezTo>
                    <a:pt x="1272" y="1665"/>
                    <a:pt x="1165" y="1746"/>
                    <a:pt x="1039" y="1746"/>
                  </a:cubicBezTo>
                  <a:lnTo>
                    <a:pt x="291" y="1746"/>
                  </a:lnTo>
                  <a:cubicBezTo>
                    <a:pt x="131" y="1746"/>
                    <a:pt x="0" y="1615"/>
                    <a:pt x="0" y="1455"/>
                  </a:cubicBezTo>
                  <a:lnTo>
                    <a:pt x="0" y="540"/>
                  </a:lnTo>
                  <a:cubicBezTo>
                    <a:pt x="0" y="380"/>
                    <a:pt x="131" y="249"/>
                    <a:pt x="291" y="249"/>
                  </a:cubicBezTo>
                  <a:lnTo>
                    <a:pt x="515" y="249"/>
                  </a:lnTo>
                  <a:cubicBezTo>
                    <a:pt x="535" y="109"/>
                    <a:pt x="656" y="0"/>
                    <a:pt x="802" y="0"/>
                  </a:cubicBezTo>
                  <a:lnTo>
                    <a:pt x="1205" y="0"/>
                  </a:lnTo>
                  <a:cubicBezTo>
                    <a:pt x="1366" y="0"/>
                    <a:pt x="1496" y="131"/>
                    <a:pt x="1496" y="291"/>
                  </a:cubicBezTo>
                  <a:lnTo>
                    <a:pt x="1496" y="489"/>
                  </a:lnTo>
                  <a:cubicBezTo>
                    <a:pt x="1469" y="484"/>
                    <a:pt x="1441" y="480"/>
                    <a:pt x="1413" y="479"/>
                  </a:cubicBezTo>
                  <a:lnTo>
                    <a:pt x="1413" y="291"/>
                  </a:lnTo>
                  <a:cubicBezTo>
                    <a:pt x="1413" y="176"/>
                    <a:pt x="1320" y="83"/>
                    <a:pt x="1205" y="83"/>
                  </a:cubicBezTo>
                  <a:lnTo>
                    <a:pt x="802" y="83"/>
                  </a:lnTo>
                  <a:cubicBezTo>
                    <a:pt x="701" y="83"/>
                    <a:pt x="617" y="155"/>
                    <a:pt x="598" y="249"/>
                  </a:cubicBezTo>
                  <a:lnTo>
                    <a:pt x="1039" y="249"/>
                  </a:lnTo>
                  <a:cubicBezTo>
                    <a:pt x="1180" y="249"/>
                    <a:pt x="1297" y="349"/>
                    <a:pt x="1324" y="482"/>
                  </a:cubicBezTo>
                  <a:cubicBezTo>
                    <a:pt x="1297" y="485"/>
                    <a:pt x="1270" y="491"/>
                    <a:pt x="1243" y="499"/>
                  </a:cubicBezTo>
                  <a:cubicBezTo>
                    <a:pt x="1224" y="404"/>
                    <a:pt x="1140" y="333"/>
                    <a:pt x="1039" y="333"/>
                  </a:cubicBezTo>
                  <a:lnTo>
                    <a:pt x="291" y="333"/>
                  </a:lnTo>
                  <a:cubicBezTo>
                    <a:pt x="177" y="333"/>
                    <a:pt x="83" y="426"/>
                    <a:pt x="83" y="540"/>
                  </a:cubicBezTo>
                  <a:lnTo>
                    <a:pt x="83" y="1455"/>
                  </a:lnTo>
                  <a:cubicBezTo>
                    <a:pt x="83" y="1569"/>
                    <a:pt x="177" y="1663"/>
                    <a:pt x="291" y="1663"/>
                  </a:cubicBezTo>
                  <a:lnTo>
                    <a:pt x="1039" y="1663"/>
                  </a:lnTo>
                  <a:cubicBezTo>
                    <a:pt x="1126" y="1663"/>
                    <a:pt x="1200" y="1609"/>
                    <a:pt x="1231" y="1534"/>
                  </a:cubicBezTo>
                  <a:close/>
                  <a:moveTo>
                    <a:pt x="1641" y="1453"/>
                  </a:moveTo>
                  <a:cubicBezTo>
                    <a:pt x="1401" y="1591"/>
                    <a:pt x="1093" y="1509"/>
                    <a:pt x="955" y="1269"/>
                  </a:cubicBezTo>
                  <a:cubicBezTo>
                    <a:pt x="816" y="1029"/>
                    <a:pt x="899" y="722"/>
                    <a:pt x="1138" y="583"/>
                  </a:cubicBezTo>
                  <a:cubicBezTo>
                    <a:pt x="1378" y="445"/>
                    <a:pt x="1686" y="527"/>
                    <a:pt x="1824" y="767"/>
                  </a:cubicBezTo>
                  <a:cubicBezTo>
                    <a:pt x="1963" y="1007"/>
                    <a:pt x="1880" y="1314"/>
                    <a:pt x="1641" y="1453"/>
                  </a:cubicBezTo>
                  <a:close/>
                  <a:moveTo>
                    <a:pt x="1599" y="1381"/>
                  </a:moveTo>
                  <a:cubicBezTo>
                    <a:pt x="1799" y="1266"/>
                    <a:pt x="1868" y="1009"/>
                    <a:pt x="1752" y="809"/>
                  </a:cubicBezTo>
                  <a:cubicBezTo>
                    <a:pt x="1637" y="608"/>
                    <a:pt x="1380" y="539"/>
                    <a:pt x="1180" y="655"/>
                  </a:cubicBezTo>
                  <a:cubicBezTo>
                    <a:pt x="980" y="771"/>
                    <a:pt x="911" y="1027"/>
                    <a:pt x="1026" y="1228"/>
                  </a:cubicBezTo>
                  <a:cubicBezTo>
                    <a:pt x="1142" y="1428"/>
                    <a:pt x="1399" y="1497"/>
                    <a:pt x="1599" y="1381"/>
                  </a:cubicBezTo>
                  <a:close/>
                  <a:moveTo>
                    <a:pt x="1767" y="1422"/>
                  </a:moveTo>
                  <a:lnTo>
                    <a:pt x="1551" y="1547"/>
                  </a:lnTo>
                  <a:lnTo>
                    <a:pt x="1717" y="1835"/>
                  </a:lnTo>
                  <a:lnTo>
                    <a:pt x="1933" y="1710"/>
                  </a:lnTo>
                  <a:lnTo>
                    <a:pt x="1767" y="1422"/>
                  </a:lnTo>
                  <a:close/>
                  <a:moveTo>
                    <a:pt x="1956" y="1749"/>
                  </a:moveTo>
                  <a:lnTo>
                    <a:pt x="1739" y="1874"/>
                  </a:lnTo>
                  <a:cubicBezTo>
                    <a:pt x="1774" y="1934"/>
                    <a:pt x="1850" y="1954"/>
                    <a:pt x="1910" y="1919"/>
                  </a:cubicBezTo>
                  <a:cubicBezTo>
                    <a:pt x="1969" y="1885"/>
                    <a:pt x="1990" y="1809"/>
                    <a:pt x="1956" y="1749"/>
                  </a:cubicBezTo>
                  <a:close/>
                  <a:moveTo>
                    <a:pt x="803" y="551"/>
                  </a:moveTo>
                  <a:lnTo>
                    <a:pt x="249" y="551"/>
                  </a:lnTo>
                  <a:lnTo>
                    <a:pt x="249" y="613"/>
                  </a:lnTo>
                  <a:lnTo>
                    <a:pt x="803" y="613"/>
                  </a:lnTo>
                  <a:lnTo>
                    <a:pt x="803" y="551"/>
                  </a:lnTo>
                  <a:close/>
                  <a:moveTo>
                    <a:pt x="675" y="828"/>
                  </a:moveTo>
                  <a:lnTo>
                    <a:pt x="249" y="828"/>
                  </a:lnTo>
                  <a:lnTo>
                    <a:pt x="249" y="890"/>
                  </a:lnTo>
                  <a:lnTo>
                    <a:pt x="675" y="890"/>
                  </a:lnTo>
                  <a:lnTo>
                    <a:pt x="675" y="828"/>
                  </a:lnTo>
                  <a:close/>
                  <a:moveTo>
                    <a:pt x="249" y="1167"/>
                  </a:moveTo>
                  <a:lnTo>
                    <a:pt x="675" y="1167"/>
                  </a:lnTo>
                  <a:lnTo>
                    <a:pt x="675" y="1105"/>
                  </a:lnTo>
                  <a:lnTo>
                    <a:pt x="249" y="1105"/>
                  </a:lnTo>
                  <a:lnTo>
                    <a:pt x="249" y="1167"/>
                  </a:lnTo>
                  <a:close/>
                  <a:moveTo>
                    <a:pt x="249" y="1444"/>
                  </a:moveTo>
                  <a:lnTo>
                    <a:pt x="803" y="1444"/>
                  </a:lnTo>
                  <a:lnTo>
                    <a:pt x="803" y="1382"/>
                  </a:lnTo>
                  <a:lnTo>
                    <a:pt x="249" y="1382"/>
                  </a:lnTo>
                  <a:lnTo>
                    <a:pt x="249" y="1444"/>
                  </a:lnTo>
                  <a:close/>
                  <a:moveTo>
                    <a:pt x="1308" y="1105"/>
                  </a:moveTo>
                  <a:lnTo>
                    <a:pt x="1179" y="961"/>
                  </a:lnTo>
                  <a:lnTo>
                    <a:pt x="1118" y="1017"/>
                  </a:lnTo>
                  <a:lnTo>
                    <a:pt x="1300" y="1219"/>
                  </a:lnTo>
                  <a:lnTo>
                    <a:pt x="1657" y="922"/>
                  </a:lnTo>
                  <a:lnTo>
                    <a:pt x="1604" y="858"/>
                  </a:lnTo>
                  <a:lnTo>
                    <a:pt x="1308" y="1105"/>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44"/>
                                        </p:tgtEl>
                                        <p:attrNameLst>
                                          <p:attrName>style.visibility</p:attrName>
                                        </p:attrNameLst>
                                      </p:cBhvr>
                                      <p:to>
                                        <p:strVal val="visible"/>
                                      </p:to>
                                    </p:set>
                                    <p:anim calcmode="lin" valueType="num">
                                      <p:cBhvr additive="base">
                                        <p:cTn id="7" dur="500"/>
                                        <p:tgtEl>
                                          <p:spTgt spid="344"/>
                                        </p:tgtEl>
                                        <p:attrNameLst>
                                          <p:attrName>ppt_x</p:attrName>
                                        </p:attrNameLst>
                                      </p:cBhvr>
                                      <p:tavLst>
                                        <p:tav tm="0">
                                          <p:val>
                                            <p:strVal val="#ppt_x-1"/>
                                          </p:val>
                                        </p:tav>
                                        <p:tav tm="100000">
                                          <p:val>
                                            <p:strVal val="#ppt_x"/>
                                          </p:val>
                                        </p:tav>
                                      </p:tavLst>
                                    </p:anim>
                                  </p:childTnLst>
                                </p:cTn>
                              </p:par>
                              <p:par>
                                <p:cTn id="8" presetID="2" presetClass="entr" presetSubtype="2" fill="hold" nodeType="withEffect">
                                  <p:stCondLst>
                                    <p:cond delay="0"/>
                                  </p:stCondLst>
                                  <p:childTnLst>
                                    <p:set>
                                      <p:cBhvr>
                                        <p:cTn id="9" dur="1" fill="hold">
                                          <p:stCondLst>
                                            <p:cond delay="0"/>
                                          </p:stCondLst>
                                        </p:cTn>
                                        <p:tgtEl>
                                          <p:spTgt spid="348"/>
                                        </p:tgtEl>
                                        <p:attrNameLst>
                                          <p:attrName>style.visibility</p:attrName>
                                        </p:attrNameLst>
                                      </p:cBhvr>
                                      <p:to>
                                        <p:strVal val="visible"/>
                                      </p:to>
                                    </p:set>
                                    <p:anim calcmode="lin" valueType="num">
                                      <p:cBhvr additive="base">
                                        <p:cTn id="10" dur="500"/>
                                        <p:tgtEl>
                                          <p:spTgt spid="348"/>
                                        </p:tgtEl>
                                        <p:attrNameLst>
                                          <p:attrName>ppt_x</p:attrName>
                                        </p:attrNameLst>
                                      </p:cBhvr>
                                      <p:tavLst>
                                        <p:tav tm="0">
                                          <p:val>
                                            <p:strVal val="#ppt_x+1"/>
                                          </p:val>
                                        </p:tav>
                                        <p:tav tm="100000">
                                          <p:val>
                                            <p:strVal val="#ppt_x"/>
                                          </p:val>
                                        </p:tav>
                                      </p:tavLst>
                                    </p:anim>
                                  </p:childTnLst>
                                </p:cTn>
                              </p:par>
                            </p:childTnLst>
                          </p:cTn>
                        </p:par>
                        <p:par>
                          <p:cTn id="11" fill="hold">
                            <p:stCondLst>
                              <p:cond delay="500"/>
                            </p:stCondLst>
                            <p:childTnLst>
                              <p:par>
                                <p:cTn id="12" presetID="23" presetClass="entr" presetSubtype="16" fill="hold" nodeType="afterEffect">
                                  <p:stCondLst>
                                    <p:cond delay="0"/>
                                  </p:stCondLst>
                                  <p:childTnLst>
                                    <p:set>
                                      <p:cBhvr>
                                        <p:cTn id="13" dur="1" fill="hold">
                                          <p:stCondLst>
                                            <p:cond delay="0"/>
                                          </p:stCondLst>
                                        </p:cTn>
                                        <p:tgtEl>
                                          <p:spTgt spid="354"/>
                                        </p:tgtEl>
                                        <p:attrNameLst>
                                          <p:attrName>style.visibility</p:attrName>
                                        </p:attrNameLst>
                                      </p:cBhvr>
                                      <p:to>
                                        <p:strVal val="visible"/>
                                      </p:to>
                                    </p:set>
                                    <p:anim calcmode="lin" valueType="num">
                                      <p:cBhvr additive="base">
                                        <p:cTn id="14" dur="500"/>
                                        <p:tgtEl>
                                          <p:spTgt spid="354"/>
                                        </p:tgtEl>
                                        <p:attrNameLst>
                                          <p:attrName>ppt_w</p:attrName>
                                        </p:attrNameLst>
                                      </p:cBhvr>
                                      <p:tavLst>
                                        <p:tav tm="0">
                                          <p:val>
                                            <p:strVal val="0"/>
                                          </p:val>
                                        </p:tav>
                                        <p:tav tm="100000">
                                          <p:val>
                                            <p:strVal val="#ppt_w"/>
                                          </p:val>
                                        </p:tav>
                                      </p:tavLst>
                                    </p:anim>
                                    <p:anim calcmode="lin" valueType="num">
                                      <p:cBhvr additive="base">
                                        <p:cTn id="15" dur="500"/>
                                        <p:tgtEl>
                                          <p:spTgt spid="354"/>
                                        </p:tgtEl>
                                        <p:attrNameLst>
                                          <p:attrName>ppt_h</p:attrName>
                                        </p:attrNameLst>
                                      </p:cBhvr>
                                      <p:tavLst>
                                        <p:tav tm="0">
                                          <p:val>
                                            <p:strVal val="0"/>
                                          </p:val>
                                        </p:tav>
                                        <p:tav tm="100000">
                                          <p:val>
                                            <p:strVal val="#ppt_h"/>
                                          </p:val>
                                        </p:tav>
                                      </p:tavLst>
                                    </p:anim>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352"/>
                                        </p:tgtEl>
                                        <p:attrNameLst>
                                          <p:attrName>style.visibility</p:attrName>
                                        </p:attrNameLst>
                                      </p:cBhvr>
                                      <p:to>
                                        <p:strVal val="visible"/>
                                      </p:to>
                                    </p:set>
                                    <p:animEffect transition="in" filter="fade">
                                      <p:cBhvr>
                                        <p:cTn id="19" dur="500"/>
                                        <p:tgtEl>
                                          <p:spTgt spid="352"/>
                                        </p:tgtEl>
                                      </p:cBhvr>
                                    </p:animEffect>
                                  </p:childTnLst>
                                </p:cTn>
                              </p:par>
                            </p:childTnLst>
                          </p:cTn>
                        </p:par>
                        <p:par>
                          <p:cTn id="20" fill="hold">
                            <p:stCondLst>
                              <p:cond delay="1500"/>
                            </p:stCondLst>
                            <p:childTnLst>
                              <p:par>
                                <p:cTn id="21" presetID="10" presetClass="entr" presetSubtype="0" fill="hold" nodeType="afterEffect">
                                  <p:stCondLst>
                                    <p:cond delay="0"/>
                                  </p:stCondLst>
                                  <p:childTnLst>
                                    <p:set>
                                      <p:cBhvr>
                                        <p:cTn id="22" dur="1" fill="hold">
                                          <p:stCondLst>
                                            <p:cond delay="0"/>
                                          </p:stCondLst>
                                        </p:cTn>
                                        <p:tgtEl>
                                          <p:spTgt spid="353"/>
                                        </p:tgtEl>
                                        <p:attrNameLst>
                                          <p:attrName>style.visibility</p:attrName>
                                        </p:attrNameLst>
                                      </p:cBhvr>
                                      <p:to>
                                        <p:strVal val="visible"/>
                                      </p:to>
                                    </p:set>
                                    <p:animEffect transition="in" filter="fade">
                                      <p:cBhvr>
                                        <p:cTn id="23" dur="500"/>
                                        <p:tgtEl>
                                          <p:spTgt spid="3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18"/>
          <p:cNvSpPr/>
          <p:nvPr/>
        </p:nvSpPr>
        <p:spPr>
          <a:xfrm>
            <a:off x="874712" y="1301711"/>
            <a:ext cx="5137871" cy="2460586"/>
          </a:xfrm>
          <a:prstGeom prst="rect">
            <a:avLst/>
          </a:prstGeom>
          <a:blipFill rotWithShape="1">
            <a:blip r:embed="rId3">
              <a:alphaModFix/>
            </a:blip>
            <a:stretch>
              <a:fillRect t="-11680" b="-11583"/>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363" name="Google Shape;363;p18"/>
          <p:cNvSpPr/>
          <p:nvPr/>
        </p:nvSpPr>
        <p:spPr>
          <a:xfrm>
            <a:off x="6179419" y="1301711"/>
            <a:ext cx="5137871" cy="2460586"/>
          </a:xfrm>
          <a:prstGeom prst="rect">
            <a:avLst/>
          </a:prstGeom>
          <a:blipFill rotWithShape="1">
            <a:blip r:embed="rId4">
              <a:alphaModFix/>
            </a:blip>
            <a:stretch>
              <a:fillRect t="-11680" b="-11583"/>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364" name="Google Shape;364;p18"/>
          <p:cNvSpPr/>
          <p:nvPr/>
        </p:nvSpPr>
        <p:spPr>
          <a:xfrm>
            <a:off x="874712" y="3874635"/>
            <a:ext cx="5137871" cy="2460586"/>
          </a:xfrm>
          <a:prstGeom prst="rect">
            <a:avLst/>
          </a:prstGeom>
          <a:blipFill rotWithShape="1">
            <a:blip r:embed="rId5">
              <a:alphaModFix/>
            </a:blip>
            <a:stretch>
              <a:fillRect t="-11680" b="-11583"/>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365" name="Google Shape;365;p18"/>
          <p:cNvSpPr txBox="1"/>
          <p:nvPr/>
        </p:nvSpPr>
        <p:spPr>
          <a:xfrm>
            <a:off x="6179419" y="3948739"/>
            <a:ext cx="5001199" cy="2706062"/>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sz="2400" i="0" u="none" strike="noStrike">
                <a:solidFill>
                  <a:srgbClr val="000000"/>
                </a:solidFill>
                <a:latin typeface="Times New Roman"/>
                <a:ea typeface="Times New Roman"/>
                <a:cs typeface="Times New Roman"/>
                <a:sym typeface="Times New Roman"/>
              </a:rPr>
              <a:t>Thiết kế kênh Marketing là tất cả những hoạt động liên quan đến việc phát triển những kênh Marketing mới ở những nơi mà trước đó chưa có hoặc để cải tiến các kênh Marketing.</a:t>
            </a:r>
            <a:endParaRPr/>
          </a:p>
          <a:p>
            <a:pPr marL="0" marR="0" lvl="0" indent="0" algn="ctr" rtl="0">
              <a:lnSpc>
                <a:spcPct val="120000"/>
              </a:lnSpc>
              <a:spcBef>
                <a:spcPts val="0"/>
              </a:spcBef>
              <a:spcAft>
                <a:spcPts val="0"/>
              </a:spcAft>
              <a:buNone/>
            </a:pPr>
            <a:endParaRPr sz="2400">
              <a:solidFill>
                <a:schemeClr val="lt1"/>
              </a:solidFill>
              <a:latin typeface="Poppins"/>
              <a:ea typeface="Poppins"/>
              <a:cs typeface="Poppins"/>
              <a:sym typeface="Poppins"/>
            </a:endParaRPr>
          </a:p>
        </p:txBody>
      </p:sp>
      <p:grpSp>
        <p:nvGrpSpPr>
          <p:cNvPr id="366" name="Google Shape;366;p18"/>
          <p:cNvGrpSpPr/>
          <p:nvPr/>
        </p:nvGrpSpPr>
        <p:grpSpPr>
          <a:xfrm>
            <a:off x="0" y="0"/>
            <a:ext cx="1153895" cy="1268412"/>
            <a:chOff x="1" y="1"/>
            <a:chExt cx="958067" cy="1053150"/>
          </a:xfrm>
        </p:grpSpPr>
        <p:sp>
          <p:nvSpPr>
            <p:cNvPr id="367" name="Google Shape;367;p18"/>
            <p:cNvSpPr/>
            <p:nvPr/>
          </p:nvSpPr>
          <p:spPr>
            <a:xfrm rot="5400000">
              <a:off x="-12207" y="12208"/>
              <a:ext cx="982481" cy="958066"/>
            </a:xfrm>
            <a:custGeom>
              <a:avLst/>
              <a:gdLst/>
              <a:ahLst/>
              <a:cxnLst/>
              <a:rect l="l" t="t" r="r" b="b"/>
              <a:pathLst>
                <a:path w="982481" h="958066" extrusionOk="0">
                  <a:moveTo>
                    <a:pt x="0" y="958066"/>
                  </a:moveTo>
                  <a:lnTo>
                    <a:pt x="0" y="735870"/>
                  </a:lnTo>
                  <a:lnTo>
                    <a:pt x="426804" y="0"/>
                  </a:lnTo>
                  <a:lnTo>
                    <a:pt x="982481" y="95806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368" name="Google Shape;368;p18"/>
            <p:cNvSpPr/>
            <p:nvPr/>
          </p:nvSpPr>
          <p:spPr>
            <a:xfrm rot="5400000">
              <a:off x="-47960" y="405667"/>
              <a:ext cx="695444" cy="599522"/>
            </a:xfrm>
            <a:prstGeom prst="triangle">
              <a:avLst>
                <a:gd name="adj" fmla="val 50000"/>
              </a:avLst>
            </a:prstGeom>
            <a:solidFill>
              <a:srgbClr val="C8790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369" name="Google Shape;369;p18"/>
            <p:cNvSpPr/>
            <p:nvPr/>
          </p:nvSpPr>
          <p:spPr>
            <a:xfrm rot="-5400000" flipH="1">
              <a:off x="647213" y="472090"/>
              <a:ext cx="333880" cy="287829"/>
            </a:xfrm>
            <a:prstGeom prst="triangle">
              <a:avLst>
                <a:gd name="adj" fmla="val 50000"/>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370" name="Google Shape;370;p18"/>
            <p:cNvSpPr/>
            <p:nvPr/>
          </p:nvSpPr>
          <p:spPr>
            <a:xfrm rot="5400000">
              <a:off x="-31240" y="170353"/>
              <a:ext cx="453007" cy="390523"/>
            </a:xfrm>
            <a:prstGeom prst="triangle">
              <a:avLst>
                <a:gd name="adj" fmla="val 50000"/>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grpSp>
      <p:sp>
        <p:nvSpPr>
          <p:cNvPr id="371" name="Google Shape;371;p18"/>
          <p:cNvSpPr/>
          <p:nvPr/>
        </p:nvSpPr>
        <p:spPr>
          <a:xfrm rot="-5400000">
            <a:off x="10912475" y="6308987"/>
            <a:ext cx="346075" cy="345552"/>
          </a:xfrm>
          <a:custGeom>
            <a:avLst/>
            <a:gdLst/>
            <a:ahLst/>
            <a:cxnLst/>
            <a:rect l="l" t="t" r="r" b="b"/>
            <a:pathLst>
              <a:path w="6827" h="6827" extrusionOk="0">
                <a:moveTo>
                  <a:pt x="3413" y="0"/>
                </a:moveTo>
                <a:cubicBezTo>
                  <a:pt x="1528" y="0"/>
                  <a:pt x="0" y="1528"/>
                  <a:pt x="0" y="3413"/>
                </a:cubicBezTo>
                <a:cubicBezTo>
                  <a:pt x="0" y="5298"/>
                  <a:pt x="1528" y="6827"/>
                  <a:pt x="3413" y="6827"/>
                </a:cubicBezTo>
                <a:cubicBezTo>
                  <a:pt x="5298" y="6827"/>
                  <a:pt x="6827" y="5298"/>
                  <a:pt x="6827" y="3413"/>
                </a:cubicBezTo>
                <a:cubicBezTo>
                  <a:pt x="6827" y="1528"/>
                  <a:pt x="5298" y="0"/>
                  <a:pt x="3413" y="0"/>
                </a:cubicBezTo>
                <a:close/>
                <a:moveTo>
                  <a:pt x="1636" y="3971"/>
                </a:moveTo>
                <a:lnTo>
                  <a:pt x="3413" y="2194"/>
                </a:lnTo>
                <a:lnTo>
                  <a:pt x="5190" y="3971"/>
                </a:lnTo>
                <a:lnTo>
                  <a:pt x="1636" y="3971"/>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372" name="Google Shape;372;p18"/>
          <p:cNvSpPr/>
          <p:nvPr/>
        </p:nvSpPr>
        <p:spPr>
          <a:xfrm rot="5400000">
            <a:off x="11382375" y="6308987"/>
            <a:ext cx="346075" cy="345552"/>
          </a:xfrm>
          <a:custGeom>
            <a:avLst/>
            <a:gdLst/>
            <a:ahLst/>
            <a:cxnLst/>
            <a:rect l="l" t="t" r="r" b="b"/>
            <a:pathLst>
              <a:path w="6827" h="6827" extrusionOk="0">
                <a:moveTo>
                  <a:pt x="3413" y="0"/>
                </a:moveTo>
                <a:cubicBezTo>
                  <a:pt x="1528" y="0"/>
                  <a:pt x="0" y="1528"/>
                  <a:pt x="0" y="3413"/>
                </a:cubicBezTo>
                <a:cubicBezTo>
                  <a:pt x="0" y="5298"/>
                  <a:pt x="1528" y="6827"/>
                  <a:pt x="3413" y="6827"/>
                </a:cubicBezTo>
                <a:cubicBezTo>
                  <a:pt x="5298" y="6827"/>
                  <a:pt x="6827" y="5298"/>
                  <a:pt x="6827" y="3413"/>
                </a:cubicBezTo>
                <a:cubicBezTo>
                  <a:pt x="6827" y="1528"/>
                  <a:pt x="5298" y="0"/>
                  <a:pt x="3413" y="0"/>
                </a:cubicBezTo>
                <a:close/>
                <a:moveTo>
                  <a:pt x="1636" y="3971"/>
                </a:moveTo>
                <a:lnTo>
                  <a:pt x="3413" y="2194"/>
                </a:lnTo>
                <a:lnTo>
                  <a:pt x="5190" y="3971"/>
                </a:lnTo>
                <a:lnTo>
                  <a:pt x="1636" y="3971"/>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373" name="Google Shape;373;p18"/>
          <p:cNvSpPr txBox="1"/>
          <p:nvPr/>
        </p:nvSpPr>
        <p:spPr>
          <a:xfrm>
            <a:off x="1196997" y="435674"/>
            <a:ext cx="518444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262626"/>
                </a:solidFill>
                <a:latin typeface="Times New Roman"/>
                <a:ea typeface="Times New Roman"/>
                <a:cs typeface="Times New Roman"/>
                <a:sym typeface="Times New Roman"/>
              </a:rPr>
              <a:t>Quyết định thiết kế kênh Marketing</a:t>
            </a:r>
            <a:endParaRPr sz="2400" b="1">
              <a:solidFill>
                <a:srgbClr val="262626"/>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73"/>
                                        </p:tgtEl>
                                        <p:attrNameLst>
                                          <p:attrName>style.visibility</p:attrName>
                                        </p:attrNameLst>
                                      </p:cBhvr>
                                      <p:to>
                                        <p:strVal val="visible"/>
                                      </p:to>
                                    </p:set>
                                    <p:animEffect transition="in" filter="fade">
                                      <p:cBhvr>
                                        <p:cTn id="7" dur="1000"/>
                                        <p:tgtEl>
                                          <p:spTgt spid="373"/>
                                        </p:tgtEl>
                                      </p:cBhvr>
                                    </p:animEffect>
                                  </p:childTnLst>
                                </p:cTn>
                              </p:par>
                            </p:childTnLst>
                          </p:cTn>
                        </p:par>
                        <p:par>
                          <p:cTn id="8" fill="hold">
                            <p:stCondLst>
                              <p:cond delay="1000"/>
                            </p:stCondLst>
                            <p:childTnLst>
                              <p:par>
                                <p:cTn id="9" presetID="2" presetClass="entr" presetSubtype="8" fill="hold" nodeType="afterEffect">
                                  <p:stCondLst>
                                    <p:cond delay="0"/>
                                  </p:stCondLst>
                                  <p:childTnLst>
                                    <p:set>
                                      <p:cBhvr>
                                        <p:cTn id="10" dur="1" fill="hold">
                                          <p:stCondLst>
                                            <p:cond delay="0"/>
                                          </p:stCondLst>
                                        </p:cTn>
                                        <p:tgtEl>
                                          <p:spTgt spid="362"/>
                                        </p:tgtEl>
                                        <p:attrNameLst>
                                          <p:attrName>style.visibility</p:attrName>
                                        </p:attrNameLst>
                                      </p:cBhvr>
                                      <p:to>
                                        <p:strVal val="visible"/>
                                      </p:to>
                                    </p:set>
                                    <p:anim calcmode="lin" valueType="num">
                                      <p:cBhvr additive="base">
                                        <p:cTn id="11" dur="1000"/>
                                        <p:tgtEl>
                                          <p:spTgt spid="362"/>
                                        </p:tgtEl>
                                        <p:attrNameLst>
                                          <p:attrName>ppt_x</p:attrName>
                                        </p:attrNameLst>
                                      </p:cBhvr>
                                      <p:tavLst>
                                        <p:tav tm="0">
                                          <p:val>
                                            <p:strVal val="#ppt_x-1"/>
                                          </p:val>
                                        </p:tav>
                                        <p:tav tm="100000">
                                          <p:val>
                                            <p:strVal val="#ppt_x"/>
                                          </p:val>
                                        </p:tav>
                                      </p:tavLst>
                                    </p:anim>
                                  </p:childTnLst>
                                </p:cTn>
                              </p:par>
                              <p:par>
                                <p:cTn id="12" presetID="2" presetClass="entr" presetSubtype="8" fill="hold" nodeType="withEffect">
                                  <p:stCondLst>
                                    <p:cond delay="0"/>
                                  </p:stCondLst>
                                  <p:childTnLst>
                                    <p:set>
                                      <p:cBhvr>
                                        <p:cTn id="13" dur="1" fill="hold">
                                          <p:stCondLst>
                                            <p:cond delay="0"/>
                                          </p:stCondLst>
                                        </p:cTn>
                                        <p:tgtEl>
                                          <p:spTgt spid="363"/>
                                        </p:tgtEl>
                                        <p:attrNameLst>
                                          <p:attrName>style.visibility</p:attrName>
                                        </p:attrNameLst>
                                      </p:cBhvr>
                                      <p:to>
                                        <p:strVal val="visible"/>
                                      </p:to>
                                    </p:set>
                                    <p:anim calcmode="lin" valueType="num">
                                      <p:cBhvr additive="base">
                                        <p:cTn id="14" dur="1000"/>
                                        <p:tgtEl>
                                          <p:spTgt spid="363"/>
                                        </p:tgtEl>
                                        <p:attrNameLst>
                                          <p:attrName>ppt_x</p:attrName>
                                        </p:attrNameLst>
                                      </p:cBhvr>
                                      <p:tavLst>
                                        <p:tav tm="0">
                                          <p:val>
                                            <p:strVal val="#ppt_x-1"/>
                                          </p:val>
                                        </p:tav>
                                        <p:tav tm="100000">
                                          <p:val>
                                            <p:strVal val="#ppt_x"/>
                                          </p:val>
                                        </p:tav>
                                      </p:tavLst>
                                    </p:anim>
                                  </p:childTnLst>
                                </p:cTn>
                              </p:par>
                              <p:par>
                                <p:cTn id="15" presetID="2" presetClass="entr" presetSubtype="8" fill="hold" nodeType="withEffect">
                                  <p:stCondLst>
                                    <p:cond delay="0"/>
                                  </p:stCondLst>
                                  <p:childTnLst>
                                    <p:set>
                                      <p:cBhvr>
                                        <p:cTn id="16" dur="1" fill="hold">
                                          <p:stCondLst>
                                            <p:cond delay="0"/>
                                          </p:stCondLst>
                                        </p:cTn>
                                        <p:tgtEl>
                                          <p:spTgt spid="364"/>
                                        </p:tgtEl>
                                        <p:attrNameLst>
                                          <p:attrName>style.visibility</p:attrName>
                                        </p:attrNameLst>
                                      </p:cBhvr>
                                      <p:to>
                                        <p:strVal val="visible"/>
                                      </p:to>
                                    </p:set>
                                    <p:anim calcmode="lin" valueType="num">
                                      <p:cBhvr additive="base">
                                        <p:cTn id="17" dur="1000"/>
                                        <p:tgtEl>
                                          <p:spTgt spid="364"/>
                                        </p:tgtEl>
                                        <p:attrNameLst>
                                          <p:attrName>ppt_x</p:attrName>
                                        </p:attrNameLst>
                                      </p:cBhvr>
                                      <p:tavLst>
                                        <p:tav tm="0">
                                          <p:val>
                                            <p:strVal val="#ppt_x-1"/>
                                          </p:val>
                                        </p:tav>
                                        <p:tav tm="100000">
                                          <p:val>
                                            <p:strVal val="#ppt_x"/>
                                          </p:val>
                                        </p:tav>
                                      </p:tavLst>
                                    </p:anim>
                                  </p:childTnLst>
                                </p:cTn>
                              </p:par>
                              <p:par>
                                <p:cTn id="18" presetID="10" presetClass="entr" presetSubtype="0" fill="hold" nodeType="withEffect">
                                  <p:stCondLst>
                                    <p:cond delay="0"/>
                                  </p:stCondLst>
                                  <p:childTnLst>
                                    <p:set>
                                      <p:cBhvr>
                                        <p:cTn id="19" dur="1" fill="hold">
                                          <p:stCondLst>
                                            <p:cond delay="0"/>
                                          </p:stCondLst>
                                        </p:cTn>
                                        <p:tgtEl>
                                          <p:spTgt spid="365"/>
                                        </p:tgtEl>
                                        <p:attrNameLst>
                                          <p:attrName>style.visibility</p:attrName>
                                        </p:attrNameLst>
                                      </p:cBhvr>
                                      <p:to>
                                        <p:strVal val="visible"/>
                                      </p:to>
                                    </p:set>
                                    <p:animEffect transition="in" filter="fade">
                                      <p:cBhvr>
                                        <p:cTn id="20" dur="1000"/>
                                        <p:tgtEl>
                                          <p:spTgt spid="3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19"/>
          <p:cNvSpPr/>
          <p:nvPr/>
        </p:nvSpPr>
        <p:spPr>
          <a:xfrm>
            <a:off x="2353546" y="1456600"/>
            <a:ext cx="9029090" cy="2415747"/>
          </a:xfrm>
          <a:custGeom>
            <a:avLst/>
            <a:gdLst/>
            <a:ahLst/>
            <a:cxnLst/>
            <a:rect l="l" t="t" r="r" b="b"/>
            <a:pathLst>
              <a:path w="1599" h="595" extrusionOk="0">
                <a:moveTo>
                  <a:pt x="1599" y="0"/>
                </a:moveTo>
                <a:cubicBezTo>
                  <a:pt x="1434" y="28"/>
                  <a:pt x="1434" y="28"/>
                  <a:pt x="1434" y="28"/>
                </a:cubicBezTo>
                <a:cubicBezTo>
                  <a:pt x="1470" y="71"/>
                  <a:pt x="1470" y="71"/>
                  <a:pt x="1470" y="71"/>
                </a:cubicBezTo>
                <a:cubicBezTo>
                  <a:pt x="1202" y="291"/>
                  <a:pt x="1202" y="291"/>
                  <a:pt x="1202" y="291"/>
                </a:cubicBezTo>
                <a:cubicBezTo>
                  <a:pt x="842" y="164"/>
                  <a:pt x="842" y="164"/>
                  <a:pt x="842" y="164"/>
                </a:cubicBezTo>
                <a:cubicBezTo>
                  <a:pt x="842" y="164"/>
                  <a:pt x="842" y="164"/>
                  <a:pt x="842" y="164"/>
                </a:cubicBezTo>
                <a:cubicBezTo>
                  <a:pt x="842" y="164"/>
                  <a:pt x="842" y="164"/>
                  <a:pt x="842" y="164"/>
                </a:cubicBezTo>
                <a:cubicBezTo>
                  <a:pt x="842" y="164"/>
                  <a:pt x="842" y="164"/>
                  <a:pt x="842" y="164"/>
                </a:cubicBezTo>
                <a:cubicBezTo>
                  <a:pt x="841" y="164"/>
                  <a:pt x="840" y="164"/>
                  <a:pt x="840" y="163"/>
                </a:cubicBezTo>
                <a:cubicBezTo>
                  <a:pt x="839" y="163"/>
                  <a:pt x="839" y="163"/>
                  <a:pt x="839" y="163"/>
                </a:cubicBezTo>
                <a:cubicBezTo>
                  <a:pt x="838" y="163"/>
                  <a:pt x="837" y="163"/>
                  <a:pt x="837" y="163"/>
                </a:cubicBezTo>
                <a:cubicBezTo>
                  <a:pt x="837" y="163"/>
                  <a:pt x="836" y="163"/>
                  <a:pt x="836" y="163"/>
                </a:cubicBezTo>
                <a:cubicBezTo>
                  <a:pt x="835" y="163"/>
                  <a:pt x="835" y="163"/>
                  <a:pt x="834" y="163"/>
                </a:cubicBezTo>
                <a:cubicBezTo>
                  <a:pt x="834" y="163"/>
                  <a:pt x="834" y="163"/>
                  <a:pt x="834" y="163"/>
                </a:cubicBezTo>
                <a:cubicBezTo>
                  <a:pt x="833" y="163"/>
                  <a:pt x="833" y="163"/>
                  <a:pt x="833" y="163"/>
                </a:cubicBezTo>
                <a:cubicBezTo>
                  <a:pt x="833" y="163"/>
                  <a:pt x="833" y="163"/>
                  <a:pt x="833" y="163"/>
                </a:cubicBezTo>
                <a:cubicBezTo>
                  <a:pt x="833" y="163"/>
                  <a:pt x="833" y="163"/>
                  <a:pt x="833" y="163"/>
                </a:cubicBezTo>
                <a:cubicBezTo>
                  <a:pt x="832" y="163"/>
                  <a:pt x="832" y="163"/>
                  <a:pt x="831" y="163"/>
                </a:cubicBezTo>
                <a:cubicBezTo>
                  <a:pt x="831" y="163"/>
                  <a:pt x="831" y="163"/>
                  <a:pt x="830" y="163"/>
                </a:cubicBezTo>
                <a:cubicBezTo>
                  <a:pt x="830" y="163"/>
                  <a:pt x="829" y="163"/>
                  <a:pt x="829" y="163"/>
                </a:cubicBezTo>
                <a:cubicBezTo>
                  <a:pt x="828" y="163"/>
                  <a:pt x="828" y="163"/>
                  <a:pt x="828" y="163"/>
                </a:cubicBezTo>
                <a:cubicBezTo>
                  <a:pt x="827" y="163"/>
                  <a:pt x="827" y="163"/>
                  <a:pt x="826" y="163"/>
                </a:cubicBezTo>
                <a:cubicBezTo>
                  <a:pt x="825" y="164"/>
                  <a:pt x="825" y="164"/>
                  <a:pt x="825" y="164"/>
                </a:cubicBezTo>
                <a:cubicBezTo>
                  <a:pt x="824" y="164"/>
                  <a:pt x="824" y="164"/>
                  <a:pt x="823" y="164"/>
                </a:cubicBezTo>
                <a:cubicBezTo>
                  <a:pt x="823" y="164"/>
                  <a:pt x="823" y="165"/>
                  <a:pt x="822" y="165"/>
                </a:cubicBezTo>
                <a:cubicBezTo>
                  <a:pt x="822" y="165"/>
                  <a:pt x="821" y="165"/>
                  <a:pt x="821" y="165"/>
                </a:cubicBezTo>
                <a:cubicBezTo>
                  <a:pt x="20" y="541"/>
                  <a:pt x="20" y="541"/>
                  <a:pt x="20" y="541"/>
                </a:cubicBezTo>
                <a:cubicBezTo>
                  <a:pt x="6" y="548"/>
                  <a:pt x="0" y="565"/>
                  <a:pt x="7" y="579"/>
                </a:cubicBezTo>
                <a:cubicBezTo>
                  <a:pt x="11" y="589"/>
                  <a:pt x="22" y="595"/>
                  <a:pt x="32" y="595"/>
                </a:cubicBezTo>
                <a:cubicBezTo>
                  <a:pt x="36" y="595"/>
                  <a:pt x="40" y="594"/>
                  <a:pt x="44" y="592"/>
                </a:cubicBezTo>
                <a:cubicBezTo>
                  <a:pt x="834" y="221"/>
                  <a:pt x="834" y="221"/>
                  <a:pt x="834" y="221"/>
                </a:cubicBezTo>
                <a:cubicBezTo>
                  <a:pt x="1199" y="349"/>
                  <a:pt x="1199" y="349"/>
                  <a:pt x="1199" y="349"/>
                </a:cubicBezTo>
                <a:cubicBezTo>
                  <a:pt x="1199" y="349"/>
                  <a:pt x="1199" y="349"/>
                  <a:pt x="1199" y="349"/>
                </a:cubicBezTo>
                <a:cubicBezTo>
                  <a:pt x="1200" y="349"/>
                  <a:pt x="1202" y="350"/>
                  <a:pt x="1203" y="350"/>
                </a:cubicBezTo>
                <a:cubicBezTo>
                  <a:pt x="1204" y="350"/>
                  <a:pt x="1204" y="350"/>
                  <a:pt x="1204" y="350"/>
                </a:cubicBezTo>
                <a:cubicBezTo>
                  <a:pt x="1205" y="350"/>
                  <a:pt x="1206" y="350"/>
                  <a:pt x="1208" y="350"/>
                </a:cubicBezTo>
                <a:cubicBezTo>
                  <a:pt x="1208" y="350"/>
                  <a:pt x="1208" y="350"/>
                  <a:pt x="1208" y="350"/>
                </a:cubicBezTo>
                <a:cubicBezTo>
                  <a:pt x="1210" y="350"/>
                  <a:pt x="1211" y="350"/>
                  <a:pt x="1213" y="350"/>
                </a:cubicBezTo>
                <a:cubicBezTo>
                  <a:pt x="1213" y="350"/>
                  <a:pt x="1213" y="350"/>
                  <a:pt x="1214" y="350"/>
                </a:cubicBezTo>
                <a:cubicBezTo>
                  <a:pt x="1215" y="350"/>
                  <a:pt x="1216" y="349"/>
                  <a:pt x="1217" y="349"/>
                </a:cubicBezTo>
                <a:cubicBezTo>
                  <a:pt x="1217" y="349"/>
                  <a:pt x="1218" y="349"/>
                  <a:pt x="1219" y="348"/>
                </a:cubicBezTo>
                <a:cubicBezTo>
                  <a:pt x="1219" y="348"/>
                  <a:pt x="1220" y="348"/>
                  <a:pt x="1221" y="347"/>
                </a:cubicBezTo>
                <a:cubicBezTo>
                  <a:pt x="1222" y="347"/>
                  <a:pt x="1222" y="347"/>
                  <a:pt x="1223" y="346"/>
                </a:cubicBezTo>
                <a:cubicBezTo>
                  <a:pt x="1223" y="346"/>
                  <a:pt x="1224" y="345"/>
                  <a:pt x="1225" y="345"/>
                </a:cubicBezTo>
                <a:cubicBezTo>
                  <a:pt x="1226" y="344"/>
                  <a:pt x="1226" y="344"/>
                  <a:pt x="1226" y="344"/>
                </a:cubicBezTo>
                <a:cubicBezTo>
                  <a:pt x="1505" y="114"/>
                  <a:pt x="1505" y="114"/>
                  <a:pt x="1505" y="114"/>
                </a:cubicBezTo>
                <a:cubicBezTo>
                  <a:pt x="1540" y="157"/>
                  <a:pt x="1540" y="157"/>
                  <a:pt x="1540" y="157"/>
                </a:cubicBezTo>
                <a:cubicBezTo>
                  <a:pt x="1599" y="0"/>
                  <a:pt x="1599" y="0"/>
                  <a:pt x="1599" y="0"/>
                </a:cubicBezTo>
              </a:path>
            </a:pathLst>
          </a:custGeom>
          <a:solidFill>
            <a:srgbClr val="59595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Poppins"/>
              <a:ea typeface="Poppins"/>
              <a:cs typeface="Poppins"/>
              <a:sym typeface="Poppins"/>
            </a:endParaRPr>
          </a:p>
        </p:txBody>
      </p:sp>
      <p:sp>
        <p:nvSpPr>
          <p:cNvPr id="380" name="Google Shape;380;p19"/>
          <p:cNvSpPr/>
          <p:nvPr/>
        </p:nvSpPr>
        <p:spPr>
          <a:xfrm>
            <a:off x="3179611" y="3580158"/>
            <a:ext cx="1191072" cy="2666526"/>
          </a:xfrm>
          <a:custGeom>
            <a:avLst/>
            <a:gdLst/>
            <a:ahLst/>
            <a:cxnLst/>
            <a:rect l="l" t="t" r="r" b="b"/>
            <a:pathLst>
              <a:path w="372" h="1159" extrusionOk="0">
                <a:moveTo>
                  <a:pt x="0" y="174"/>
                </a:moveTo>
                <a:lnTo>
                  <a:pt x="0" y="1159"/>
                </a:lnTo>
                <a:lnTo>
                  <a:pt x="372" y="1159"/>
                </a:lnTo>
                <a:lnTo>
                  <a:pt x="372" y="0"/>
                </a:lnTo>
                <a:lnTo>
                  <a:pt x="0" y="174"/>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Poppins"/>
              <a:ea typeface="Poppins"/>
              <a:cs typeface="Poppins"/>
              <a:sym typeface="Poppins"/>
            </a:endParaRPr>
          </a:p>
        </p:txBody>
      </p:sp>
      <p:sp>
        <p:nvSpPr>
          <p:cNvPr id="381" name="Google Shape;381;p19"/>
          <p:cNvSpPr/>
          <p:nvPr/>
        </p:nvSpPr>
        <p:spPr>
          <a:xfrm>
            <a:off x="4690862" y="3067098"/>
            <a:ext cx="1191072" cy="3179584"/>
          </a:xfrm>
          <a:custGeom>
            <a:avLst/>
            <a:gdLst/>
            <a:ahLst/>
            <a:cxnLst/>
            <a:rect l="l" t="t" r="r" b="b"/>
            <a:pathLst>
              <a:path w="372" h="1382" extrusionOk="0">
                <a:moveTo>
                  <a:pt x="0" y="175"/>
                </a:moveTo>
                <a:lnTo>
                  <a:pt x="0" y="1382"/>
                </a:lnTo>
                <a:lnTo>
                  <a:pt x="372" y="1382"/>
                </a:lnTo>
                <a:lnTo>
                  <a:pt x="372" y="0"/>
                </a:lnTo>
                <a:lnTo>
                  <a:pt x="0" y="175"/>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Poppins"/>
              <a:ea typeface="Poppins"/>
              <a:cs typeface="Poppins"/>
              <a:sym typeface="Poppins"/>
            </a:endParaRPr>
          </a:p>
        </p:txBody>
      </p:sp>
      <p:sp>
        <p:nvSpPr>
          <p:cNvPr id="382" name="Google Shape;382;p19"/>
          <p:cNvSpPr/>
          <p:nvPr/>
        </p:nvSpPr>
        <p:spPr>
          <a:xfrm>
            <a:off x="4690862" y="3067098"/>
            <a:ext cx="1191072" cy="3179584"/>
          </a:xfrm>
          <a:custGeom>
            <a:avLst/>
            <a:gdLst/>
            <a:ahLst/>
            <a:cxnLst/>
            <a:rect l="l" t="t" r="r" b="b"/>
            <a:pathLst>
              <a:path w="372" h="1382" extrusionOk="0">
                <a:moveTo>
                  <a:pt x="0" y="175"/>
                </a:moveTo>
                <a:lnTo>
                  <a:pt x="0" y="1382"/>
                </a:lnTo>
                <a:lnTo>
                  <a:pt x="372" y="1382"/>
                </a:lnTo>
                <a:lnTo>
                  <a:pt x="372" y="0"/>
                </a:lnTo>
                <a:lnTo>
                  <a:pt x="0" y="175"/>
                </a:lnTo>
              </a:path>
            </a:pathLst>
          </a:cu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Poppins"/>
              <a:ea typeface="Poppins"/>
              <a:cs typeface="Poppins"/>
              <a:sym typeface="Poppins"/>
            </a:endParaRPr>
          </a:p>
        </p:txBody>
      </p:sp>
      <p:sp>
        <p:nvSpPr>
          <p:cNvPr id="383" name="Google Shape;383;p19"/>
          <p:cNvSpPr/>
          <p:nvPr/>
        </p:nvSpPr>
        <p:spPr>
          <a:xfrm>
            <a:off x="6205320" y="2662173"/>
            <a:ext cx="1191072" cy="3584509"/>
          </a:xfrm>
          <a:custGeom>
            <a:avLst/>
            <a:gdLst/>
            <a:ahLst/>
            <a:cxnLst/>
            <a:rect l="l" t="t" r="r" b="b"/>
            <a:pathLst>
              <a:path w="372" h="1558" extrusionOk="0">
                <a:moveTo>
                  <a:pt x="275" y="0"/>
                </a:moveTo>
                <a:lnTo>
                  <a:pt x="0" y="129"/>
                </a:lnTo>
                <a:lnTo>
                  <a:pt x="0" y="1558"/>
                </a:lnTo>
                <a:lnTo>
                  <a:pt x="372" y="1558"/>
                </a:lnTo>
                <a:lnTo>
                  <a:pt x="372" y="33"/>
                </a:lnTo>
                <a:lnTo>
                  <a:pt x="275" y="0"/>
                </a:ln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Poppins"/>
              <a:ea typeface="Poppins"/>
              <a:cs typeface="Poppins"/>
              <a:sym typeface="Poppins"/>
            </a:endParaRPr>
          </a:p>
        </p:txBody>
      </p:sp>
      <p:sp>
        <p:nvSpPr>
          <p:cNvPr id="384" name="Google Shape;384;p19"/>
          <p:cNvSpPr/>
          <p:nvPr/>
        </p:nvSpPr>
        <p:spPr>
          <a:xfrm>
            <a:off x="6205320" y="2662173"/>
            <a:ext cx="1191072" cy="3584509"/>
          </a:xfrm>
          <a:custGeom>
            <a:avLst/>
            <a:gdLst/>
            <a:ahLst/>
            <a:cxnLst/>
            <a:rect l="l" t="t" r="r" b="b"/>
            <a:pathLst>
              <a:path w="372" h="1558" extrusionOk="0">
                <a:moveTo>
                  <a:pt x="275" y="0"/>
                </a:moveTo>
                <a:lnTo>
                  <a:pt x="0" y="129"/>
                </a:lnTo>
                <a:lnTo>
                  <a:pt x="0" y="1558"/>
                </a:lnTo>
                <a:lnTo>
                  <a:pt x="372" y="1558"/>
                </a:lnTo>
                <a:lnTo>
                  <a:pt x="372" y="33"/>
                </a:lnTo>
                <a:lnTo>
                  <a:pt x="275" y="0"/>
                </a:lnTo>
              </a:path>
            </a:pathLst>
          </a:cu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Poppins"/>
              <a:ea typeface="Poppins"/>
              <a:cs typeface="Poppins"/>
              <a:sym typeface="Poppins"/>
            </a:endParaRPr>
          </a:p>
        </p:txBody>
      </p:sp>
      <p:sp>
        <p:nvSpPr>
          <p:cNvPr id="385" name="Google Shape;385;p19"/>
          <p:cNvSpPr/>
          <p:nvPr/>
        </p:nvSpPr>
        <p:spPr>
          <a:xfrm>
            <a:off x="7713367" y="2820924"/>
            <a:ext cx="1191072" cy="3425760"/>
          </a:xfrm>
          <a:custGeom>
            <a:avLst/>
            <a:gdLst/>
            <a:ahLst/>
            <a:cxnLst/>
            <a:rect l="l" t="t" r="r" b="b"/>
            <a:pathLst>
              <a:path w="372" h="1489" extrusionOk="0">
                <a:moveTo>
                  <a:pt x="0" y="0"/>
                </a:moveTo>
                <a:lnTo>
                  <a:pt x="0" y="1489"/>
                </a:lnTo>
                <a:lnTo>
                  <a:pt x="372" y="1489"/>
                </a:lnTo>
                <a:lnTo>
                  <a:pt x="372" y="130"/>
                </a:lnTo>
                <a:lnTo>
                  <a:pt x="0"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Poppins"/>
              <a:ea typeface="Poppins"/>
              <a:cs typeface="Poppins"/>
              <a:sym typeface="Poppins"/>
            </a:endParaRPr>
          </a:p>
        </p:txBody>
      </p:sp>
      <p:sp>
        <p:nvSpPr>
          <p:cNvPr id="386" name="Google Shape;386;p19"/>
          <p:cNvSpPr/>
          <p:nvPr/>
        </p:nvSpPr>
        <p:spPr>
          <a:xfrm>
            <a:off x="7713367" y="2820924"/>
            <a:ext cx="1191072" cy="3425760"/>
          </a:xfrm>
          <a:custGeom>
            <a:avLst/>
            <a:gdLst/>
            <a:ahLst/>
            <a:cxnLst/>
            <a:rect l="l" t="t" r="r" b="b"/>
            <a:pathLst>
              <a:path w="372" h="1489" extrusionOk="0">
                <a:moveTo>
                  <a:pt x="0" y="0"/>
                </a:moveTo>
                <a:lnTo>
                  <a:pt x="0" y="1489"/>
                </a:lnTo>
                <a:lnTo>
                  <a:pt x="372" y="1489"/>
                </a:lnTo>
                <a:lnTo>
                  <a:pt x="372" y="130"/>
                </a:lnTo>
                <a:lnTo>
                  <a:pt x="0" y="0"/>
                </a:lnTo>
              </a:path>
            </a:pathLst>
          </a:cu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Poppins"/>
              <a:ea typeface="Poppins"/>
              <a:cs typeface="Poppins"/>
              <a:sym typeface="Poppins"/>
            </a:endParaRPr>
          </a:p>
        </p:txBody>
      </p:sp>
      <p:sp>
        <p:nvSpPr>
          <p:cNvPr id="387" name="Google Shape;387;p19"/>
          <p:cNvSpPr/>
          <p:nvPr/>
        </p:nvSpPr>
        <p:spPr>
          <a:xfrm>
            <a:off x="9224620" y="2498823"/>
            <a:ext cx="1191072" cy="3747859"/>
          </a:xfrm>
          <a:custGeom>
            <a:avLst/>
            <a:gdLst/>
            <a:ahLst/>
            <a:cxnLst/>
            <a:rect l="l" t="t" r="r" b="b"/>
            <a:pathLst>
              <a:path w="211" h="923" extrusionOk="0">
                <a:moveTo>
                  <a:pt x="13" y="163"/>
                </a:moveTo>
                <a:cubicBezTo>
                  <a:pt x="12" y="164"/>
                  <a:pt x="12" y="164"/>
                  <a:pt x="12" y="164"/>
                </a:cubicBezTo>
                <a:cubicBezTo>
                  <a:pt x="11" y="164"/>
                  <a:pt x="10" y="165"/>
                  <a:pt x="10" y="165"/>
                </a:cubicBezTo>
                <a:cubicBezTo>
                  <a:pt x="9" y="166"/>
                  <a:pt x="9" y="166"/>
                  <a:pt x="8" y="166"/>
                </a:cubicBezTo>
                <a:cubicBezTo>
                  <a:pt x="7" y="167"/>
                  <a:pt x="6" y="167"/>
                  <a:pt x="6" y="167"/>
                </a:cubicBezTo>
                <a:cubicBezTo>
                  <a:pt x="5" y="168"/>
                  <a:pt x="4" y="168"/>
                  <a:pt x="4" y="168"/>
                </a:cubicBezTo>
                <a:cubicBezTo>
                  <a:pt x="3" y="168"/>
                  <a:pt x="2" y="169"/>
                  <a:pt x="1" y="169"/>
                </a:cubicBezTo>
                <a:cubicBezTo>
                  <a:pt x="0" y="169"/>
                  <a:pt x="0" y="169"/>
                  <a:pt x="0" y="169"/>
                </a:cubicBezTo>
                <a:cubicBezTo>
                  <a:pt x="0" y="923"/>
                  <a:pt x="0" y="923"/>
                  <a:pt x="0" y="923"/>
                </a:cubicBezTo>
                <a:cubicBezTo>
                  <a:pt x="211" y="923"/>
                  <a:pt x="211" y="923"/>
                  <a:pt x="211" y="923"/>
                </a:cubicBezTo>
                <a:cubicBezTo>
                  <a:pt x="211" y="0"/>
                  <a:pt x="211" y="0"/>
                  <a:pt x="211" y="0"/>
                </a:cubicBezTo>
                <a:cubicBezTo>
                  <a:pt x="13" y="163"/>
                  <a:pt x="13" y="163"/>
                  <a:pt x="13" y="163"/>
                </a:cubicBezTo>
              </a:path>
            </a:pathLst>
          </a:cu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Poppins"/>
              <a:ea typeface="Poppins"/>
              <a:cs typeface="Poppins"/>
              <a:sym typeface="Poppins"/>
            </a:endParaRPr>
          </a:p>
        </p:txBody>
      </p:sp>
      <p:sp>
        <p:nvSpPr>
          <p:cNvPr id="388" name="Google Shape;388;p19"/>
          <p:cNvSpPr/>
          <p:nvPr/>
        </p:nvSpPr>
        <p:spPr>
          <a:xfrm>
            <a:off x="3193681" y="4306630"/>
            <a:ext cx="1191072" cy="150577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b="1">
                <a:solidFill>
                  <a:srgbClr val="3A3838"/>
                </a:solidFill>
                <a:latin typeface="Times New Roman"/>
                <a:ea typeface="Times New Roman"/>
                <a:cs typeface="Times New Roman"/>
                <a:sym typeface="Times New Roman"/>
              </a:rPr>
              <a:t>Phân tích </a:t>
            </a:r>
            <a:endParaRPr/>
          </a:p>
          <a:p>
            <a:pPr marL="0" marR="0" lvl="0" indent="0" algn="ctr" rtl="0">
              <a:spcBef>
                <a:spcPts val="0"/>
              </a:spcBef>
              <a:spcAft>
                <a:spcPts val="0"/>
              </a:spcAft>
              <a:buNone/>
            </a:pPr>
            <a:r>
              <a:rPr lang="en-US" sz="2000" b="1">
                <a:solidFill>
                  <a:srgbClr val="3A3838"/>
                </a:solidFill>
                <a:latin typeface="Times New Roman"/>
                <a:ea typeface="Times New Roman"/>
                <a:cs typeface="Times New Roman"/>
                <a:sym typeface="Times New Roman"/>
              </a:rPr>
              <a:t>nhu cầu </a:t>
            </a:r>
            <a:endParaRPr/>
          </a:p>
          <a:p>
            <a:pPr marL="0" marR="0" lvl="0" indent="0" algn="ctr" rtl="0">
              <a:spcBef>
                <a:spcPts val="0"/>
              </a:spcBef>
              <a:spcAft>
                <a:spcPts val="0"/>
              </a:spcAft>
              <a:buNone/>
            </a:pPr>
            <a:r>
              <a:rPr lang="en-US" sz="2000" b="1">
                <a:solidFill>
                  <a:srgbClr val="3A3838"/>
                </a:solidFill>
                <a:latin typeface="Times New Roman"/>
                <a:ea typeface="Times New Roman"/>
                <a:cs typeface="Times New Roman"/>
                <a:sym typeface="Times New Roman"/>
              </a:rPr>
              <a:t>người </a:t>
            </a:r>
            <a:endParaRPr/>
          </a:p>
          <a:p>
            <a:pPr marL="0" marR="0" lvl="0" indent="0" algn="ctr" rtl="0">
              <a:spcBef>
                <a:spcPts val="0"/>
              </a:spcBef>
              <a:spcAft>
                <a:spcPts val="0"/>
              </a:spcAft>
              <a:buNone/>
            </a:pPr>
            <a:r>
              <a:rPr lang="en-US" sz="2000" b="1">
                <a:solidFill>
                  <a:srgbClr val="3A3838"/>
                </a:solidFill>
                <a:latin typeface="Times New Roman"/>
                <a:ea typeface="Times New Roman"/>
                <a:cs typeface="Times New Roman"/>
                <a:sym typeface="Times New Roman"/>
              </a:rPr>
              <a:t>tiêu </a:t>
            </a:r>
            <a:endParaRPr/>
          </a:p>
          <a:p>
            <a:pPr marL="0" marR="0" lvl="0" indent="0" algn="ctr" rtl="0">
              <a:spcBef>
                <a:spcPts val="0"/>
              </a:spcBef>
              <a:spcAft>
                <a:spcPts val="0"/>
              </a:spcAft>
              <a:buNone/>
            </a:pPr>
            <a:r>
              <a:rPr lang="en-US" sz="2000" b="1">
                <a:solidFill>
                  <a:srgbClr val="3A3838"/>
                </a:solidFill>
                <a:latin typeface="Times New Roman"/>
                <a:ea typeface="Times New Roman"/>
                <a:cs typeface="Times New Roman"/>
                <a:sym typeface="Times New Roman"/>
              </a:rPr>
              <a:t>dùng</a:t>
            </a:r>
            <a:endParaRPr sz="2000" b="1">
              <a:solidFill>
                <a:srgbClr val="3A3838"/>
              </a:solidFill>
              <a:latin typeface="Times New Roman"/>
              <a:ea typeface="Times New Roman"/>
              <a:cs typeface="Times New Roman"/>
              <a:sym typeface="Times New Roman"/>
            </a:endParaRPr>
          </a:p>
        </p:txBody>
      </p:sp>
      <p:sp>
        <p:nvSpPr>
          <p:cNvPr id="389" name="Google Shape;389;p19"/>
          <p:cNvSpPr/>
          <p:nvPr/>
        </p:nvSpPr>
        <p:spPr>
          <a:xfrm>
            <a:off x="4708139" y="4057756"/>
            <a:ext cx="1211554" cy="150577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b="1">
                <a:solidFill>
                  <a:srgbClr val="FFFFFF"/>
                </a:solidFill>
                <a:latin typeface="Times New Roman"/>
                <a:ea typeface="Times New Roman"/>
                <a:cs typeface="Times New Roman"/>
                <a:sym typeface="Times New Roman"/>
              </a:rPr>
              <a:t>Thiết lập</a:t>
            </a:r>
            <a:endParaRPr sz="2000" b="1">
              <a:solidFill>
                <a:srgbClr val="FFFFFF"/>
              </a:solidFill>
              <a:latin typeface="Times New Roman"/>
              <a:ea typeface="Times New Roman"/>
              <a:cs typeface="Times New Roman"/>
              <a:sym typeface="Times New Roman"/>
            </a:endParaRPr>
          </a:p>
          <a:p>
            <a:pPr marL="0" marR="0" lvl="0" indent="0" algn="ctr" rtl="0">
              <a:spcBef>
                <a:spcPts val="0"/>
              </a:spcBef>
              <a:spcAft>
                <a:spcPts val="0"/>
              </a:spcAft>
              <a:buNone/>
            </a:pPr>
            <a:r>
              <a:rPr lang="en-US" sz="2000" b="1">
                <a:solidFill>
                  <a:srgbClr val="FFFFFF"/>
                </a:solidFill>
                <a:latin typeface="Times New Roman"/>
                <a:ea typeface="Times New Roman"/>
                <a:cs typeface="Times New Roman"/>
                <a:sym typeface="Times New Roman"/>
              </a:rPr>
              <a:t>các </a:t>
            </a:r>
            <a:endParaRPr/>
          </a:p>
          <a:p>
            <a:pPr marL="0" marR="0" lvl="0" indent="0" algn="ctr" rtl="0">
              <a:spcBef>
                <a:spcPts val="0"/>
              </a:spcBef>
              <a:spcAft>
                <a:spcPts val="0"/>
              </a:spcAft>
              <a:buNone/>
            </a:pPr>
            <a:r>
              <a:rPr lang="en-US" sz="2000" b="1">
                <a:solidFill>
                  <a:srgbClr val="FFFFFF"/>
                </a:solidFill>
                <a:latin typeface="Times New Roman"/>
                <a:ea typeface="Times New Roman"/>
                <a:cs typeface="Times New Roman"/>
                <a:sym typeface="Times New Roman"/>
              </a:rPr>
              <a:t>mục tiêu </a:t>
            </a:r>
            <a:endParaRPr/>
          </a:p>
          <a:p>
            <a:pPr marL="0" marR="0" lvl="0" indent="0" algn="ctr" rtl="0">
              <a:spcBef>
                <a:spcPts val="0"/>
              </a:spcBef>
              <a:spcAft>
                <a:spcPts val="0"/>
              </a:spcAft>
              <a:buNone/>
            </a:pPr>
            <a:r>
              <a:rPr lang="en-US" sz="2000" b="1">
                <a:solidFill>
                  <a:srgbClr val="FFFFFF"/>
                </a:solidFill>
                <a:latin typeface="Times New Roman"/>
                <a:ea typeface="Times New Roman"/>
                <a:cs typeface="Times New Roman"/>
                <a:sym typeface="Times New Roman"/>
              </a:rPr>
              <a:t>cho kênh</a:t>
            </a:r>
            <a:endParaRPr sz="2000" b="1">
              <a:solidFill>
                <a:srgbClr val="FFFFFF"/>
              </a:solidFill>
              <a:latin typeface="Times New Roman"/>
              <a:ea typeface="Times New Roman"/>
              <a:cs typeface="Times New Roman"/>
              <a:sym typeface="Times New Roman"/>
            </a:endParaRPr>
          </a:p>
        </p:txBody>
      </p:sp>
      <p:sp>
        <p:nvSpPr>
          <p:cNvPr id="390" name="Google Shape;390;p19"/>
          <p:cNvSpPr/>
          <p:nvPr/>
        </p:nvSpPr>
        <p:spPr>
          <a:xfrm>
            <a:off x="6198908" y="3642825"/>
            <a:ext cx="1237551" cy="202812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b="1">
                <a:solidFill>
                  <a:srgbClr val="3A3838"/>
                </a:solidFill>
                <a:latin typeface="Times New Roman"/>
                <a:ea typeface="Times New Roman"/>
                <a:cs typeface="Times New Roman"/>
                <a:sym typeface="Times New Roman"/>
              </a:rPr>
              <a:t>Nhận diện </a:t>
            </a:r>
            <a:endParaRPr/>
          </a:p>
          <a:p>
            <a:pPr marL="0" marR="0" lvl="0" indent="0" algn="ctr" rtl="0">
              <a:spcBef>
                <a:spcPts val="0"/>
              </a:spcBef>
              <a:spcAft>
                <a:spcPts val="0"/>
              </a:spcAft>
              <a:buNone/>
            </a:pPr>
            <a:r>
              <a:rPr lang="en-US" sz="2000" b="1">
                <a:solidFill>
                  <a:srgbClr val="3A3838"/>
                </a:solidFill>
                <a:latin typeface="Times New Roman"/>
                <a:ea typeface="Times New Roman"/>
                <a:cs typeface="Times New Roman"/>
                <a:sym typeface="Times New Roman"/>
              </a:rPr>
              <a:t>những </a:t>
            </a:r>
            <a:endParaRPr/>
          </a:p>
          <a:p>
            <a:pPr marL="0" marR="0" lvl="0" indent="0" algn="ctr" rtl="0">
              <a:spcBef>
                <a:spcPts val="0"/>
              </a:spcBef>
              <a:spcAft>
                <a:spcPts val="0"/>
              </a:spcAft>
              <a:buNone/>
            </a:pPr>
            <a:r>
              <a:rPr lang="en-US" sz="2000" b="1">
                <a:solidFill>
                  <a:srgbClr val="3A3838"/>
                </a:solidFill>
                <a:latin typeface="Times New Roman"/>
                <a:ea typeface="Times New Roman"/>
                <a:cs typeface="Times New Roman"/>
                <a:sym typeface="Times New Roman"/>
              </a:rPr>
              <a:t>kênh </a:t>
            </a:r>
            <a:endParaRPr/>
          </a:p>
          <a:p>
            <a:pPr marL="0" marR="0" lvl="0" indent="0" algn="ctr" rtl="0">
              <a:spcBef>
                <a:spcPts val="0"/>
              </a:spcBef>
              <a:spcAft>
                <a:spcPts val="0"/>
              </a:spcAft>
              <a:buNone/>
            </a:pPr>
            <a:r>
              <a:rPr lang="en-US" sz="2000" b="1">
                <a:solidFill>
                  <a:srgbClr val="3A3838"/>
                </a:solidFill>
                <a:latin typeface="Times New Roman"/>
                <a:ea typeface="Times New Roman"/>
                <a:cs typeface="Times New Roman"/>
                <a:sym typeface="Times New Roman"/>
              </a:rPr>
              <a:t>thay thế </a:t>
            </a:r>
            <a:endParaRPr/>
          </a:p>
          <a:p>
            <a:pPr marL="0" marR="0" lvl="0" indent="0" algn="ctr" rtl="0">
              <a:spcBef>
                <a:spcPts val="0"/>
              </a:spcBef>
              <a:spcAft>
                <a:spcPts val="0"/>
              </a:spcAft>
              <a:buNone/>
            </a:pPr>
            <a:r>
              <a:rPr lang="en-US" sz="2000" b="1">
                <a:solidFill>
                  <a:srgbClr val="3A3838"/>
                </a:solidFill>
                <a:latin typeface="Times New Roman"/>
                <a:ea typeface="Times New Roman"/>
                <a:cs typeface="Times New Roman"/>
                <a:sym typeface="Times New Roman"/>
              </a:rPr>
              <a:t>chính</a:t>
            </a:r>
            <a:endParaRPr sz="2000" b="1">
              <a:solidFill>
                <a:srgbClr val="3A3838"/>
              </a:solidFill>
              <a:latin typeface="Times New Roman"/>
              <a:ea typeface="Times New Roman"/>
              <a:cs typeface="Times New Roman"/>
              <a:sym typeface="Times New Roman"/>
            </a:endParaRPr>
          </a:p>
        </p:txBody>
      </p:sp>
      <p:sp>
        <p:nvSpPr>
          <p:cNvPr id="391" name="Google Shape;391;p19"/>
          <p:cNvSpPr/>
          <p:nvPr/>
        </p:nvSpPr>
        <p:spPr>
          <a:xfrm>
            <a:off x="7710163" y="3474049"/>
            <a:ext cx="1191072" cy="144052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b="1">
                <a:solidFill>
                  <a:srgbClr val="FFFFFF"/>
                </a:solidFill>
                <a:latin typeface="Times New Roman"/>
                <a:ea typeface="Times New Roman"/>
                <a:cs typeface="Times New Roman"/>
                <a:sym typeface="Times New Roman"/>
              </a:rPr>
              <a:t>Đánh giá </a:t>
            </a:r>
            <a:endParaRPr/>
          </a:p>
          <a:p>
            <a:pPr marL="0" marR="0" lvl="0" indent="0" algn="ctr" rtl="0">
              <a:spcBef>
                <a:spcPts val="0"/>
              </a:spcBef>
              <a:spcAft>
                <a:spcPts val="0"/>
              </a:spcAft>
              <a:buNone/>
            </a:pPr>
            <a:r>
              <a:rPr lang="en-US" sz="2000" b="1">
                <a:solidFill>
                  <a:srgbClr val="FFFFFF"/>
                </a:solidFill>
                <a:latin typeface="Times New Roman"/>
                <a:ea typeface="Times New Roman"/>
                <a:cs typeface="Times New Roman"/>
                <a:sym typeface="Times New Roman"/>
              </a:rPr>
              <a:t>các kênh </a:t>
            </a:r>
            <a:endParaRPr/>
          </a:p>
          <a:p>
            <a:pPr marL="0" marR="0" lvl="0" indent="0" algn="ctr" rtl="0">
              <a:spcBef>
                <a:spcPts val="0"/>
              </a:spcBef>
              <a:spcAft>
                <a:spcPts val="0"/>
              </a:spcAft>
              <a:buNone/>
            </a:pPr>
            <a:r>
              <a:rPr lang="en-US" sz="2000" b="1">
                <a:solidFill>
                  <a:srgbClr val="FFFFFF"/>
                </a:solidFill>
                <a:latin typeface="Times New Roman"/>
                <a:ea typeface="Times New Roman"/>
                <a:cs typeface="Times New Roman"/>
                <a:sym typeface="Times New Roman"/>
              </a:rPr>
              <a:t>thay thế </a:t>
            </a:r>
            <a:endParaRPr/>
          </a:p>
          <a:p>
            <a:pPr marL="0" marR="0" lvl="0" indent="0" algn="ctr" rtl="0">
              <a:spcBef>
                <a:spcPts val="0"/>
              </a:spcBef>
              <a:spcAft>
                <a:spcPts val="0"/>
              </a:spcAft>
              <a:buNone/>
            </a:pPr>
            <a:r>
              <a:rPr lang="en-US" sz="2000" b="1">
                <a:solidFill>
                  <a:srgbClr val="FFFFFF"/>
                </a:solidFill>
                <a:latin typeface="Times New Roman"/>
                <a:ea typeface="Times New Roman"/>
                <a:cs typeface="Times New Roman"/>
                <a:sym typeface="Times New Roman"/>
              </a:rPr>
              <a:t>chính</a:t>
            </a:r>
            <a:endParaRPr sz="2000" b="1">
              <a:solidFill>
                <a:srgbClr val="FFFFFF"/>
              </a:solidFill>
              <a:latin typeface="Times New Roman"/>
              <a:ea typeface="Times New Roman"/>
              <a:cs typeface="Times New Roman"/>
              <a:sym typeface="Times New Roman"/>
            </a:endParaRPr>
          </a:p>
        </p:txBody>
      </p:sp>
      <p:sp>
        <p:nvSpPr>
          <p:cNvPr id="392" name="Google Shape;392;p19"/>
          <p:cNvSpPr/>
          <p:nvPr/>
        </p:nvSpPr>
        <p:spPr>
          <a:xfrm>
            <a:off x="9052522" y="3359701"/>
            <a:ext cx="1571862" cy="44091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b="1">
                <a:solidFill>
                  <a:srgbClr val="3A3838"/>
                </a:solidFill>
                <a:latin typeface="Times New Roman"/>
                <a:ea typeface="Times New Roman"/>
                <a:cs typeface="Times New Roman"/>
                <a:sym typeface="Times New Roman"/>
              </a:rPr>
              <a:t>Thiết kế </a:t>
            </a:r>
            <a:endParaRPr/>
          </a:p>
          <a:p>
            <a:pPr marL="0" marR="0" lvl="0" indent="0" algn="ctr" rtl="0">
              <a:spcBef>
                <a:spcPts val="0"/>
              </a:spcBef>
              <a:spcAft>
                <a:spcPts val="0"/>
              </a:spcAft>
              <a:buNone/>
            </a:pPr>
            <a:r>
              <a:rPr lang="en-US" sz="2000" b="1">
                <a:solidFill>
                  <a:srgbClr val="3A3838"/>
                </a:solidFill>
                <a:latin typeface="Times New Roman"/>
                <a:ea typeface="Times New Roman"/>
                <a:cs typeface="Times New Roman"/>
                <a:sym typeface="Times New Roman"/>
              </a:rPr>
              <a:t>các kênh </a:t>
            </a:r>
            <a:endParaRPr/>
          </a:p>
          <a:p>
            <a:pPr marL="0" marR="0" lvl="0" indent="0" algn="ctr" rtl="0">
              <a:spcBef>
                <a:spcPts val="0"/>
              </a:spcBef>
              <a:spcAft>
                <a:spcPts val="0"/>
              </a:spcAft>
              <a:buNone/>
            </a:pPr>
            <a:r>
              <a:rPr lang="en-US" sz="2000" b="1">
                <a:solidFill>
                  <a:srgbClr val="3A3838"/>
                </a:solidFill>
                <a:latin typeface="Times New Roman"/>
                <a:ea typeface="Times New Roman"/>
                <a:cs typeface="Times New Roman"/>
                <a:sym typeface="Times New Roman"/>
              </a:rPr>
              <a:t>phân </a:t>
            </a:r>
            <a:endParaRPr/>
          </a:p>
          <a:p>
            <a:pPr marL="0" marR="0" lvl="0" indent="0" algn="ctr" rtl="0">
              <a:spcBef>
                <a:spcPts val="0"/>
              </a:spcBef>
              <a:spcAft>
                <a:spcPts val="0"/>
              </a:spcAft>
              <a:buNone/>
            </a:pPr>
            <a:r>
              <a:rPr lang="en-US" sz="2000" b="1">
                <a:solidFill>
                  <a:srgbClr val="3A3838"/>
                </a:solidFill>
                <a:latin typeface="Times New Roman"/>
                <a:ea typeface="Times New Roman"/>
                <a:cs typeface="Times New Roman"/>
                <a:sym typeface="Times New Roman"/>
              </a:rPr>
              <a:t>phối </a:t>
            </a:r>
            <a:endParaRPr/>
          </a:p>
          <a:p>
            <a:pPr marL="0" marR="0" lvl="0" indent="0" algn="ctr" rtl="0">
              <a:spcBef>
                <a:spcPts val="0"/>
              </a:spcBef>
              <a:spcAft>
                <a:spcPts val="0"/>
              </a:spcAft>
              <a:buNone/>
            </a:pPr>
            <a:r>
              <a:rPr lang="en-US" sz="2000" b="1">
                <a:solidFill>
                  <a:srgbClr val="3A3838"/>
                </a:solidFill>
                <a:latin typeface="Times New Roman"/>
                <a:ea typeface="Times New Roman"/>
                <a:cs typeface="Times New Roman"/>
                <a:sym typeface="Times New Roman"/>
              </a:rPr>
              <a:t>quốc tế</a:t>
            </a:r>
            <a:endParaRPr sz="2000" b="1">
              <a:solidFill>
                <a:srgbClr val="3A3838"/>
              </a:solidFill>
              <a:latin typeface="Times New Roman"/>
              <a:ea typeface="Times New Roman"/>
              <a:cs typeface="Times New Roman"/>
              <a:sym typeface="Times New Roman"/>
            </a:endParaRPr>
          </a:p>
        </p:txBody>
      </p:sp>
      <p:grpSp>
        <p:nvGrpSpPr>
          <p:cNvPr id="393" name="Google Shape;393;p19"/>
          <p:cNvGrpSpPr/>
          <p:nvPr/>
        </p:nvGrpSpPr>
        <p:grpSpPr>
          <a:xfrm>
            <a:off x="0" y="0"/>
            <a:ext cx="1153895" cy="1268412"/>
            <a:chOff x="1" y="1"/>
            <a:chExt cx="958067" cy="1053150"/>
          </a:xfrm>
        </p:grpSpPr>
        <p:sp>
          <p:nvSpPr>
            <p:cNvPr id="394" name="Google Shape;394;p19"/>
            <p:cNvSpPr/>
            <p:nvPr/>
          </p:nvSpPr>
          <p:spPr>
            <a:xfrm rot="5400000">
              <a:off x="-12207" y="12208"/>
              <a:ext cx="982481" cy="958066"/>
            </a:xfrm>
            <a:custGeom>
              <a:avLst/>
              <a:gdLst/>
              <a:ahLst/>
              <a:cxnLst/>
              <a:rect l="l" t="t" r="r" b="b"/>
              <a:pathLst>
                <a:path w="982481" h="958066" extrusionOk="0">
                  <a:moveTo>
                    <a:pt x="0" y="958066"/>
                  </a:moveTo>
                  <a:lnTo>
                    <a:pt x="0" y="735870"/>
                  </a:lnTo>
                  <a:lnTo>
                    <a:pt x="426804" y="0"/>
                  </a:lnTo>
                  <a:lnTo>
                    <a:pt x="982481" y="95806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395" name="Google Shape;395;p19"/>
            <p:cNvSpPr/>
            <p:nvPr/>
          </p:nvSpPr>
          <p:spPr>
            <a:xfrm rot="5400000">
              <a:off x="-47960" y="405667"/>
              <a:ext cx="695444" cy="599522"/>
            </a:xfrm>
            <a:prstGeom prst="triangle">
              <a:avLst>
                <a:gd name="adj" fmla="val 50000"/>
              </a:avLst>
            </a:prstGeom>
            <a:solidFill>
              <a:srgbClr val="C8790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396" name="Google Shape;396;p19"/>
            <p:cNvSpPr/>
            <p:nvPr/>
          </p:nvSpPr>
          <p:spPr>
            <a:xfrm rot="-5400000" flipH="1">
              <a:off x="647213" y="472090"/>
              <a:ext cx="333880" cy="287829"/>
            </a:xfrm>
            <a:prstGeom prst="triangle">
              <a:avLst>
                <a:gd name="adj" fmla="val 50000"/>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397" name="Google Shape;397;p19"/>
            <p:cNvSpPr/>
            <p:nvPr/>
          </p:nvSpPr>
          <p:spPr>
            <a:xfrm rot="5400000">
              <a:off x="-31240" y="170353"/>
              <a:ext cx="453007" cy="390523"/>
            </a:xfrm>
            <a:prstGeom prst="triangle">
              <a:avLst>
                <a:gd name="adj" fmla="val 50000"/>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grpSp>
      <p:sp>
        <p:nvSpPr>
          <p:cNvPr id="398" name="Google Shape;398;p19"/>
          <p:cNvSpPr/>
          <p:nvPr/>
        </p:nvSpPr>
        <p:spPr>
          <a:xfrm rot="-5400000">
            <a:off x="10912475" y="6308987"/>
            <a:ext cx="346075" cy="345552"/>
          </a:xfrm>
          <a:custGeom>
            <a:avLst/>
            <a:gdLst/>
            <a:ahLst/>
            <a:cxnLst/>
            <a:rect l="l" t="t" r="r" b="b"/>
            <a:pathLst>
              <a:path w="6827" h="6827" extrusionOk="0">
                <a:moveTo>
                  <a:pt x="3413" y="0"/>
                </a:moveTo>
                <a:cubicBezTo>
                  <a:pt x="1528" y="0"/>
                  <a:pt x="0" y="1528"/>
                  <a:pt x="0" y="3413"/>
                </a:cubicBezTo>
                <a:cubicBezTo>
                  <a:pt x="0" y="5298"/>
                  <a:pt x="1528" y="6827"/>
                  <a:pt x="3413" y="6827"/>
                </a:cubicBezTo>
                <a:cubicBezTo>
                  <a:pt x="5298" y="6827"/>
                  <a:pt x="6827" y="5298"/>
                  <a:pt x="6827" y="3413"/>
                </a:cubicBezTo>
                <a:cubicBezTo>
                  <a:pt x="6827" y="1528"/>
                  <a:pt x="5298" y="0"/>
                  <a:pt x="3413" y="0"/>
                </a:cubicBezTo>
                <a:close/>
                <a:moveTo>
                  <a:pt x="1636" y="3971"/>
                </a:moveTo>
                <a:lnTo>
                  <a:pt x="3413" y="2194"/>
                </a:lnTo>
                <a:lnTo>
                  <a:pt x="5190" y="3971"/>
                </a:lnTo>
                <a:lnTo>
                  <a:pt x="1636" y="3971"/>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399" name="Google Shape;399;p19"/>
          <p:cNvSpPr/>
          <p:nvPr/>
        </p:nvSpPr>
        <p:spPr>
          <a:xfrm rot="5400000">
            <a:off x="11382375" y="6308987"/>
            <a:ext cx="346075" cy="345552"/>
          </a:xfrm>
          <a:custGeom>
            <a:avLst/>
            <a:gdLst/>
            <a:ahLst/>
            <a:cxnLst/>
            <a:rect l="l" t="t" r="r" b="b"/>
            <a:pathLst>
              <a:path w="6827" h="6827" extrusionOk="0">
                <a:moveTo>
                  <a:pt x="3413" y="0"/>
                </a:moveTo>
                <a:cubicBezTo>
                  <a:pt x="1528" y="0"/>
                  <a:pt x="0" y="1528"/>
                  <a:pt x="0" y="3413"/>
                </a:cubicBezTo>
                <a:cubicBezTo>
                  <a:pt x="0" y="5298"/>
                  <a:pt x="1528" y="6827"/>
                  <a:pt x="3413" y="6827"/>
                </a:cubicBezTo>
                <a:cubicBezTo>
                  <a:pt x="5298" y="6827"/>
                  <a:pt x="6827" y="5298"/>
                  <a:pt x="6827" y="3413"/>
                </a:cubicBezTo>
                <a:cubicBezTo>
                  <a:pt x="6827" y="1528"/>
                  <a:pt x="5298" y="0"/>
                  <a:pt x="3413" y="0"/>
                </a:cubicBezTo>
                <a:close/>
                <a:moveTo>
                  <a:pt x="1636" y="3971"/>
                </a:moveTo>
                <a:lnTo>
                  <a:pt x="3413" y="2194"/>
                </a:lnTo>
                <a:lnTo>
                  <a:pt x="5190" y="3971"/>
                </a:lnTo>
                <a:lnTo>
                  <a:pt x="1636" y="3971"/>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400" name="Google Shape;400;p19"/>
          <p:cNvSpPr txBox="1"/>
          <p:nvPr/>
        </p:nvSpPr>
        <p:spPr>
          <a:xfrm>
            <a:off x="264376" y="1561657"/>
            <a:ext cx="5001199" cy="2018501"/>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sz="3600" b="1" i="0" u="none" strike="noStrike">
                <a:solidFill>
                  <a:srgbClr val="000000"/>
                </a:solidFill>
                <a:latin typeface="Times New Roman"/>
                <a:ea typeface="Times New Roman"/>
                <a:cs typeface="Times New Roman"/>
                <a:sym typeface="Times New Roman"/>
              </a:rPr>
              <a:t>Tiến trình thiết kế kênh Marketing</a:t>
            </a:r>
            <a:endParaRPr/>
          </a:p>
          <a:p>
            <a:pPr marL="0" marR="0" lvl="0" indent="0" algn="ctr" rtl="0">
              <a:lnSpc>
                <a:spcPct val="120000"/>
              </a:lnSpc>
              <a:spcBef>
                <a:spcPts val="0"/>
              </a:spcBef>
              <a:spcAft>
                <a:spcPts val="0"/>
              </a:spcAft>
              <a:buNone/>
            </a:pPr>
            <a:endParaRPr sz="3600" b="1">
              <a:solidFill>
                <a:schemeClr val="lt1"/>
              </a:solidFill>
              <a:latin typeface="Poppins"/>
              <a:ea typeface="Poppins"/>
              <a:cs typeface="Poppins"/>
              <a:sym typeface="Poppins"/>
            </a:endParaRPr>
          </a:p>
        </p:txBody>
      </p:sp>
      <p:sp>
        <p:nvSpPr>
          <p:cNvPr id="401" name="Google Shape;401;p19"/>
          <p:cNvSpPr txBox="1"/>
          <p:nvPr/>
        </p:nvSpPr>
        <p:spPr>
          <a:xfrm>
            <a:off x="1196997" y="435674"/>
            <a:ext cx="518444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262626"/>
                </a:solidFill>
                <a:latin typeface="Times New Roman"/>
                <a:ea typeface="Times New Roman"/>
                <a:cs typeface="Times New Roman"/>
                <a:sym typeface="Times New Roman"/>
              </a:rPr>
              <a:t>Quyết định thiết kế kênh Marketing</a:t>
            </a:r>
            <a:endParaRPr sz="2400" b="1">
              <a:solidFill>
                <a:srgbClr val="262626"/>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400"/>
                                        </p:tgtEl>
                                        <p:attrNameLst>
                                          <p:attrName>style.visibility</p:attrName>
                                        </p:attrNameLst>
                                      </p:cBhvr>
                                      <p:to>
                                        <p:strVal val="visible"/>
                                      </p:to>
                                    </p:set>
                                    <p:anim calcmode="lin" valueType="num">
                                      <p:cBhvr additive="base">
                                        <p:cTn id="7" dur="500"/>
                                        <p:tgtEl>
                                          <p:spTgt spid="400"/>
                                        </p:tgtEl>
                                        <p:attrNameLst>
                                          <p:attrName>ppt_w</p:attrName>
                                        </p:attrNameLst>
                                      </p:cBhvr>
                                      <p:tavLst>
                                        <p:tav tm="0">
                                          <p:val>
                                            <p:strVal val="0"/>
                                          </p:val>
                                        </p:tav>
                                        <p:tav tm="100000">
                                          <p:val>
                                            <p:strVal val="#ppt_w"/>
                                          </p:val>
                                        </p:tav>
                                      </p:tavLst>
                                    </p:anim>
                                    <p:anim calcmode="lin" valueType="num">
                                      <p:cBhvr additive="base">
                                        <p:cTn id="8" dur="500"/>
                                        <p:tgtEl>
                                          <p:spTgt spid="400"/>
                                        </p:tgtEl>
                                        <p:attrNameLst>
                                          <p:attrName>ppt_h</p:attrName>
                                        </p:attrNameLst>
                                      </p:cBhvr>
                                      <p:tavLst>
                                        <p:tav tm="0">
                                          <p:val>
                                            <p:strVal val="0"/>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401">
                                            <p:txEl>
                                              <p:pRg st="0" end="0"/>
                                            </p:txEl>
                                          </p:spTgt>
                                        </p:tgtEl>
                                        <p:attrNameLst>
                                          <p:attrName>style.visibility</p:attrName>
                                        </p:attrNameLst>
                                      </p:cBhvr>
                                      <p:to>
                                        <p:strVal val="visible"/>
                                      </p:to>
                                    </p:set>
                                    <p:animEffect transition="in" filter="fade">
                                      <p:cBhvr>
                                        <p:cTn id="11" dur="1000"/>
                                        <p:tgtEl>
                                          <p:spTgt spid="401">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379"/>
                                        </p:tgtEl>
                                        <p:attrNameLst>
                                          <p:attrName>style.visibility</p:attrName>
                                        </p:attrNameLst>
                                      </p:cBhvr>
                                      <p:to>
                                        <p:strVal val="visible"/>
                                      </p:to>
                                    </p:set>
                                    <p:anim calcmode="lin" valueType="num">
                                      <p:cBhvr additive="base">
                                        <p:cTn id="16" dur="500"/>
                                        <p:tgtEl>
                                          <p:spTgt spid="379"/>
                                        </p:tgtEl>
                                        <p:attrNameLst>
                                          <p:attrName>ppt_x</p:attrName>
                                        </p:attrNameLst>
                                      </p:cBhvr>
                                      <p:tavLst>
                                        <p:tav tm="0">
                                          <p:val>
                                            <p:strVal val="#ppt_x-1"/>
                                          </p:val>
                                        </p:tav>
                                        <p:tav tm="100000">
                                          <p:val>
                                            <p:strVal val="#ppt_x"/>
                                          </p:val>
                                        </p:tav>
                                      </p:tavLst>
                                    </p:anim>
                                  </p:childTnLst>
                                </p:cTn>
                              </p:par>
                              <p:par>
                                <p:cTn id="17" presetID="2" presetClass="entr" presetSubtype="8" fill="hold" nodeType="withEffect">
                                  <p:stCondLst>
                                    <p:cond delay="0"/>
                                  </p:stCondLst>
                                  <p:childTnLst>
                                    <p:set>
                                      <p:cBhvr>
                                        <p:cTn id="18" dur="1" fill="hold">
                                          <p:stCondLst>
                                            <p:cond delay="0"/>
                                          </p:stCondLst>
                                        </p:cTn>
                                        <p:tgtEl>
                                          <p:spTgt spid="388"/>
                                        </p:tgtEl>
                                        <p:attrNameLst>
                                          <p:attrName>style.visibility</p:attrName>
                                        </p:attrNameLst>
                                      </p:cBhvr>
                                      <p:to>
                                        <p:strVal val="visible"/>
                                      </p:to>
                                    </p:set>
                                    <p:anim calcmode="lin" valueType="num">
                                      <p:cBhvr additive="base">
                                        <p:cTn id="19" dur="500"/>
                                        <p:tgtEl>
                                          <p:spTgt spid="388"/>
                                        </p:tgtEl>
                                        <p:attrNameLst>
                                          <p:attrName>ppt_x</p:attrName>
                                        </p:attrNameLst>
                                      </p:cBhvr>
                                      <p:tavLst>
                                        <p:tav tm="0">
                                          <p:val>
                                            <p:strVal val="#ppt_x-1"/>
                                          </p:val>
                                        </p:tav>
                                        <p:tav tm="100000">
                                          <p:val>
                                            <p:strVal val="#ppt_x"/>
                                          </p:val>
                                        </p:tav>
                                      </p:tavLst>
                                    </p:anim>
                                  </p:childTnLst>
                                </p:cTn>
                              </p:par>
                              <p:par>
                                <p:cTn id="20" presetID="2" presetClass="entr" presetSubtype="8" fill="hold" nodeType="withEffect">
                                  <p:stCondLst>
                                    <p:cond delay="0"/>
                                  </p:stCondLst>
                                  <p:childTnLst>
                                    <p:set>
                                      <p:cBhvr>
                                        <p:cTn id="21" dur="1" fill="hold">
                                          <p:stCondLst>
                                            <p:cond delay="0"/>
                                          </p:stCondLst>
                                        </p:cTn>
                                        <p:tgtEl>
                                          <p:spTgt spid="380"/>
                                        </p:tgtEl>
                                        <p:attrNameLst>
                                          <p:attrName>style.visibility</p:attrName>
                                        </p:attrNameLst>
                                      </p:cBhvr>
                                      <p:to>
                                        <p:strVal val="visible"/>
                                      </p:to>
                                    </p:set>
                                    <p:anim calcmode="lin" valueType="num">
                                      <p:cBhvr additive="base">
                                        <p:cTn id="22" dur="500"/>
                                        <p:tgtEl>
                                          <p:spTgt spid="380"/>
                                        </p:tgtEl>
                                        <p:attrNameLst>
                                          <p:attrName>ppt_x</p:attrName>
                                        </p:attrNameLst>
                                      </p:cBhvr>
                                      <p:tavLst>
                                        <p:tav tm="0">
                                          <p:val>
                                            <p:strVal val="#ppt_x-1"/>
                                          </p:val>
                                        </p:tav>
                                        <p:tav tm="100000">
                                          <p:val>
                                            <p:strVal val="#ppt_x"/>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381"/>
                                        </p:tgtEl>
                                        <p:attrNameLst>
                                          <p:attrName>style.visibility</p:attrName>
                                        </p:attrNameLst>
                                      </p:cBhvr>
                                      <p:to>
                                        <p:strVal val="visible"/>
                                      </p:to>
                                    </p:set>
                                    <p:anim calcmode="lin" valueType="num">
                                      <p:cBhvr additive="base">
                                        <p:cTn id="27" dur="500"/>
                                        <p:tgtEl>
                                          <p:spTgt spid="381"/>
                                        </p:tgtEl>
                                        <p:attrNameLst>
                                          <p:attrName>ppt_x</p:attrName>
                                        </p:attrNameLst>
                                      </p:cBhvr>
                                      <p:tavLst>
                                        <p:tav tm="0">
                                          <p:val>
                                            <p:strVal val="#ppt_x-1"/>
                                          </p:val>
                                        </p:tav>
                                        <p:tav tm="100000">
                                          <p:val>
                                            <p:strVal val="#ppt_x"/>
                                          </p:val>
                                        </p:tav>
                                      </p:tavLst>
                                    </p:anim>
                                  </p:childTnLst>
                                </p:cTn>
                              </p:par>
                              <p:par>
                                <p:cTn id="28" presetID="2" presetClass="entr" presetSubtype="8" fill="hold" nodeType="withEffect">
                                  <p:stCondLst>
                                    <p:cond delay="0"/>
                                  </p:stCondLst>
                                  <p:childTnLst>
                                    <p:set>
                                      <p:cBhvr>
                                        <p:cTn id="29" dur="1" fill="hold">
                                          <p:stCondLst>
                                            <p:cond delay="0"/>
                                          </p:stCondLst>
                                        </p:cTn>
                                        <p:tgtEl>
                                          <p:spTgt spid="389"/>
                                        </p:tgtEl>
                                        <p:attrNameLst>
                                          <p:attrName>style.visibility</p:attrName>
                                        </p:attrNameLst>
                                      </p:cBhvr>
                                      <p:to>
                                        <p:strVal val="visible"/>
                                      </p:to>
                                    </p:set>
                                    <p:anim calcmode="lin" valueType="num">
                                      <p:cBhvr additive="base">
                                        <p:cTn id="30" dur="500"/>
                                        <p:tgtEl>
                                          <p:spTgt spid="389"/>
                                        </p:tgtEl>
                                        <p:attrNameLst>
                                          <p:attrName>ppt_x</p:attrName>
                                        </p:attrNameLst>
                                      </p:cBhvr>
                                      <p:tavLst>
                                        <p:tav tm="0">
                                          <p:val>
                                            <p:strVal val="#ppt_x-1"/>
                                          </p:val>
                                        </p:tav>
                                        <p:tav tm="100000">
                                          <p:val>
                                            <p:strVal val="#ppt_x"/>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nodeType="clickEffect">
                                  <p:stCondLst>
                                    <p:cond delay="0"/>
                                  </p:stCondLst>
                                  <p:childTnLst>
                                    <p:set>
                                      <p:cBhvr>
                                        <p:cTn id="34" dur="1" fill="hold">
                                          <p:stCondLst>
                                            <p:cond delay="0"/>
                                          </p:stCondLst>
                                        </p:cTn>
                                        <p:tgtEl>
                                          <p:spTgt spid="383"/>
                                        </p:tgtEl>
                                        <p:attrNameLst>
                                          <p:attrName>style.visibility</p:attrName>
                                        </p:attrNameLst>
                                      </p:cBhvr>
                                      <p:to>
                                        <p:strVal val="visible"/>
                                      </p:to>
                                    </p:set>
                                    <p:anim calcmode="lin" valueType="num">
                                      <p:cBhvr additive="base">
                                        <p:cTn id="35" dur="500"/>
                                        <p:tgtEl>
                                          <p:spTgt spid="383"/>
                                        </p:tgtEl>
                                        <p:attrNameLst>
                                          <p:attrName>ppt_x</p:attrName>
                                        </p:attrNameLst>
                                      </p:cBhvr>
                                      <p:tavLst>
                                        <p:tav tm="0">
                                          <p:val>
                                            <p:strVal val="#ppt_x-1"/>
                                          </p:val>
                                        </p:tav>
                                        <p:tav tm="100000">
                                          <p:val>
                                            <p:strVal val="#ppt_x"/>
                                          </p:val>
                                        </p:tav>
                                      </p:tavLst>
                                    </p:anim>
                                  </p:childTnLst>
                                </p:cTn>
                              </p:par>
                              <p:par>
                                <p:cTn id="36" presetID="2" presetClass="entr" presetSubtype="8" fill="hold" nodeType="withEffect">
                                  <p:stCondLst>
                                    <p:cond delay="0"/>
                                  </p:stCondLst>
                                  <p:childTnLst>
                                    <p:set>
                                      <p:cBhvr>
                                        <p:cTn id="37" dur="1" fill="hold">
                                          <p:stCondLst>
                                            <p:cond delay="0"/>
                                          </p:stCondLst>
                                        </p:cTn>
                                        <p:tgtEl>
                                          <p:spTgt spid="390"/>
                                        </p:tgtEl>
                                        <p:attrNameLst>
                                          <p:attrName>style.visibility</p:attrName>
                                        </p:attrNameLst>
                                      </p:cBhvr>
                                      <p:to>
                                        <p:strVal val="visible"/>
                                      </p:to>
                                    </p:set>
                                    <p:anim calcmode="lin" valueType="num">
                                      <p:cBhvr additive="base">
                                        <p:cTn id="38" dur="500"/>
                                        <p:tgtEl>
                                          <p:spTgt spid="390"/>
                                        </p:tgtEl>
                                        <p:attrNameLst>
                                          <p:attrName>ppt_x</p:attrName>
                                        </p:attrNameLst>
                                      </p:cBhvr>
                                      <p:tavLst>
                                        <p:tav tm="0">
                                          <p:val>
                                            <p:strVal val="#ppt_x-1"/>
                                          </p:val>
                                        </p:tav>
                                        <p:tav tm="100000">
                                          <p:val>
                                            <p:strVal val="#ppt_x"/>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391"/>
                                        </p:tgtEl>
                                        <p:attrNameLst>
                                          <p:attrName>style.visibility</p:attrName>
                                        </p:attrNameLst>
                                      </p:cBhvr>
                                      <p:to>
                                        <p:strVal val="visible"/>
                                      </p:to>
                                    </p:set>
                                    <p:anim calcmode="lin" valueType="num">
                                      <p:cBhvr additive="base">
                                        <p:cTn id="43" dur="500"/>
                                        <p:tgtEl>
                                          <p:spTgt spid="391"/>
                                        </p:tgtEl>
                                        <p:attrNameLst>
                                          <p:attrName>ppt_x</p:attrName>
                                        </p:attrNameLst>
                                      </p:cBhvr>
                                      <p:tavLst>
                                        <p:tav tm="0">
                                          <p:val>
                                            <p:strVal val="#ppt_x-1"/>
                                          </p:val>
                                        </p:tav>
                                        <p:tav tm="100000">
                                          <p:val>
                                            <p:strVal val="#ppt_x"/>
                                          </p:val>
                                        </p:tav>
                                      </p:tavLst>
                                    </p:anim>
                                  </p:childTnLst>
                                </p:cTn>
                              </p:par>
                              <p:par>
                                <p:cTn id="44" presetID="2" presetClass="entr" presetSubtype="8" fill="hold" nodeType="withEffect">
                                  <p:stCondLst>
                                    <p:cond delay="0"/>
                                  </p:stCondLst>
                                  <p:childTnLst>
                                    <p:set>
                                      <p:cBhvr>
                                        <p:cTn id="45" dur="1" fill="hold">
                                          <p:stCondLst>
                                            <p:cond delay="0"/>
                                          </p:stCondLst>
                                        </p:cTn>
                                        <p:tgtEl>
                                          <p:spTgt spid="385"/>
                                        </p:tgtEl>
                                        <p:attrNameLst>
                                          <p:attrName>style.visibility</p:attrName>
                                        </p:attrNameLst>
                                      </p:cBhvr>
                                      <p:to>
                                        <p:strVal val="visible"/>
                                      </p:to>
                                    </p:set>
                                    <p:anim calcmode="lin" valueType="num">
                                      <p:cBhvr additive="base">
                                        <p:cTn id="46" dur="500"/>
                                        <p:tgtEl>
                                          <p:spTgt spid="385"/>
                                        </p:tgtEl>
                                        <p:attrNameLst>
                                          <p:attrName>ppt_x</p:attrName>
                                        </p:attrNameLst>
                                      </p:cBhvr>
                                      <p:tavLst>
                                        <p:tav tm="0">
                                          <p:val>
                                            <p:strVal val="#ppt_x-1"/>
                                          </p:val>
                                        </p:tav>
                                        <p:tav tm="100000">
                                          <p:val>
                                            <p:strVal val="#ppt_x"/>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8" fill="hold" nodeType="clickEffect">
                                  <p:stCondLst>
                                    <p:cond delay="0"/>
                                  </p:stCondLst>
                                  <p:childTnLst>
                                    <p:set>
                                      <p:cBhvr>
                                        <p:cTn id="50" dur="1" fill="hold">
                                          <p:stCondLst>
                                            <p:cond delay="0"/>
                                          </p:stCondLst>
                                        </p:cTn>
                                        <p:tgtEl>
                                          <p:spTgt spid="392"/>
                                        </p:tgtEl>
                                        <p:attrNameLst>
                                          <p:attrName>style.visibility</p:attrName>
                                        </p:attrNameLst>
                                      </p:cBhvr>
                                      <p:to>
                                        <p:strVal val="visible"/>
                                      </p:to>
                                    </p:set>
                                    <p:anim calcmode="lin" valueType="num">
                                      <p:cBhvr additive="base">
                                        <p:cTn id="51" dur="500"/>
                                        <p:tgtEl>
                                          <p:spTgt spid="392"/>
                                        </p:tgtEl>
                                        <p:attrNameLst>
                                          <p:attrName>ppt_x</p:attrName>
                                        </p:attrNameLst>
                                      </p:cBhvr>
                                      <p:tavLst>
                                        <p:tav tm="0">
                                          <p:val>
                                            <p:strVal val="#ppt_x-1"/>
                                          </p:val>
                                        </p:tav>
                                        <p:tav tm="100000">
                                          <p:val>
                                            <p:strVal val="#ppt_x"/>
                                          </p:val>
                                        </p:tav>
                                      </p:tavLst>
                                    </p:anim>
                                  </p:childTnLst>
                                </p:cTn>
                              </p:par>
                              <p:par>
                                <p:cTn id="52" presetID="2" presetClass="entr" presetSubtype="8" fill="hold" nodeType="withEffect">
                                  <p:stCondLst>
                                    <p:cond delay="0"/>
                                  </p:stCondLst>
                                  <p:childTnLst>
                                    <p:set>
                                      <p:cBhvr>
                                        <p:cTn id="53" dur="1" fill="hold">
                                          <p:stCondLst>
                                            <p:cond delay="0"/>
                                          </p:stCondLst>
                                        </p:cTn>
                                        <p:tgtEl>
                                          <p:spTgt spid="387"/>
                                        </p:tgtEl>
                                        <p:attrNameLst>
                                          <p:attrName>style.visibility</p:attrName>
                                        </p:attrNameLst>
                                      </p:cBhvr>
                                      <p:to>
                                        <p:strVal val="visible"/>
                                      </p:to>
                                    </p:set>
                                    <p:anim calcmode="lin" valueType="num">
                                      <p:cBhvr additive="base">
                                        <p:cTn id="54" dur="500"/>
                                        <p:tgtEl>
                                          <p:spTgt spid="387"/>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42" name="Google Shape;42;p2"/>
          <p:cNvSpPr/>
          <p:nvPr/>
        </p:nvSpPr>
        <p:spPr>
          <a:xfrm rot="5400000">
            <a:off x="-377015" y="801949"/>
            <a:ext cx="5466691" cy="4712662"/>
          </a:xfrm>
          <a:prstGeom prst="triangle">
            <a:avLst>
              <a:gd name="adj" fmla="val 50000"/>
            </a:avLst>
          </a:prstGeom>
          <a:blipFill rotWithShape="0">
            <a:blip r:embed="rId3">
              <a:alphaModFix/>
            </a:blip>
            <a:tile tx="0" ty="0" sx="10000" sy="10000" flip="none" algn="ctr"/>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3" name="Google Shape;43;p2"/>
          <p:cNvSpPr/>
          <p:nvPr/>
        </p:nvSpPr>
        <p:spPr>
          <a:xfrm rot="5400000" flipH="1">
            <a:off x="2427261" y="32175"/>
            <a:ext cx="1659750" cy="1595400"/>
          </a:xfrm>
          <a:custGeom>
            <a:avLst/>
            <a:gdLst/>
            <a:ahLst/>
            <a:cxnLst/>
            <a:rect l="l" t="t" r="r" b="b"/>
            <a:pathLst>
              <a:path w="1659750" h="1595400" extrusionOk="0">
                <a:moveTo>
                  <a:pt x="1659750" y="1595400"/>
                </a:moveTo>
                <a:lnTo>
                  <a:pt x="1659750" y="1266237"/>
                </a:lnTo>
                <a:lnTo>
                  <a:pt x="925334" y="0"/>
                </a:lnTo>
                <a:lnTo>
                  <a:pt x="0" y="1595400"/>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44" name="Google Shape;44;p2"/>
          <p:cNvSpPr/>
          <p:nvPr/>
        </p:nvSpPr>
        <p:spPr>
          <a:xfrm rot="-5400000" flipH="1">
            <a:off x="1460092" y="763512"/>
            <a:ext cx="962626" cy="829850"/>
          </a:xfrm>
          <a:prstGeom prst="triangle">
            <a:avLst>
              <a:gd name="adj" fmla="val 50000"/>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5" name="Google Shape;45;p2"/>
          <p:cNvSpPr/>
          <p:nvPr/>
        </p:nvSpPr>
        <p:spPr>
          <a:xfrm rot="5400000">
            <a:off x="-235921" y="3641320"/>
            <a:ext cx="3420852" cy="2949009"/>
          </a:xfrm>
          <a:prstGeom prst="triangle">
            <a:avLst>
              <a:gd name="adj" fmla="val 50000"/>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6" name="Google Shape;46;p2"/>
          <p:cNvSpPr/>
          <p:nvPr/>
        </p:nvSpPr>
        <p:spPr>
          <a:xfrm rot="-5400000" flipH="1">
            <a:off x="4018267" y="3319217"/>
            <a:ext cx="745833" cy="642960"/>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grpSp>
        <p:nvGrpSpPr>
          <p:cNvPr id="47" name="Google Shape;47;p2"/>
          <p:cNvGrpSpPr/>
          <p:nvPr/>
        </p:nvGrpSpPr>
        <p:grpSpPr>
          <a:xfrm>
            <a:off x="6066121" y="2823943"/>
            <a:ext cx="763066" cy="763066"/>
            <a:chOff x="6447897" y="1425926"/>
            <a:chExt cx="603456" cy="603456"/>
          </a:xfrm>
        </p:grpSpPr>
        <p:sp>
          <p:nvSpPr>
            <p:cNvPr id="48" name="Google Shape;48;p2"/>
            <p:cNvSpPr/>
            <p:nvPr/>
          </p:nvSpPr>
          <p:spPr>
            <a:xfrm>
              <a:off x="6447897" y="1425926"/>
              <a:ext cx="603456" cy="60345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49" name="Google Shape;49;p2"/>
            <p:cNvSpPr/>
            <p:nvPr/>
          </p:nvSpPr>
          <p:spPr>
            <a:xfrm>
              <a:off x="6606507" y="1584910"/>
              <a:ext cx="303960" cy="280703"/>
            </a:xfrm>
            <a:custGeom>
              <a:avLst/>
              <a:gdLst/>
              <a:ahLst/>
              <a:cxnLst/>
              <a:rect l="l" t="t" r="r" b="b"/>
              <a:pathLst>
                <a:path w="608697" h="562124" extrusionOk="0">
                  <a:moveTo>
                    <a:pt x="186302" y="63862"/>
                  </a:moveTo>
                  <a:cubicBezTo>
                    <a:pt x="196225" y="63862"/>
                    <a:pt x="204357" y="71907"/>
                    <a:pt x="204357" y="81889"/>
                  </a:cubicBezTo>
                  <a:cubicBezTo>
                    <a:pt x="204357" y="91871"/>
                    <a:pt x="196300" y="99991"/>
                    <a:pt x="186302" y="99991"/>
                  </a:cubicBezTo>
                  <a:cubicBezTo>
                    <a:pt x="137808" y="99991"/>
                    <a:pt x="99759" y="137907"/>
                    <a:pt x="99759" y="186326"/>
                  </a:cubicBezTo>
                  <a:cubicBezTo>
                    <a:pt x="99759" y="196308"/>
                    <a:pt x="91702" y="204428"/>
                    <a:pt x="81705" y="204428"/>
                  </a:cubicBezTo>
                  <a:cubicBezTo>
                    <a:pt x="71708" y="204428"/>
                    <a:pt x="63650" y="196308"/>
                    <a:pt x="63650" y="186326"/>
                  </a:cubicBezTo>
                  <a:cubicBezTo>
                    <a:pt x="63650" y="117645"/>
                    <a:pt x="117516" y="63862"/>
                    <a:pt x="186302" y="63862"/>
                  </a:cubicBezTo>
                  <a:close/>
                  <a:moveTo>
                    <a:pt x="175448" y="36129"/>
                  </a:moveTo>
                  <a:cubicBezTo>
                    <a:pt x="97347" y="36129"/>
                    <a:pt x="36179" y="97213"/>
                    <a:pt x="36179" y="175282"/>
                  </a:cubicBezTo>
                  <a:cubicBezTo>
                    <a:pt x="36179" y="273687"/>
                    <a:pt x="122933" y="355182"/>
                    <a:pt x="276226" y="490611"/>
                  </a:cubicBezTo>
                  <a:cubicBezTo>
                    <a:pt x="276450" y="490834"/>
                    <a:pt x="276748" y="491132"/>
                    <a:pt x="276972" y="491356"/>
                  </a:cubicBezTo>
                  <a:lnTo>
                    <a:pt x="304349" y="518546"/>
                  </a:lnTo>
                  <a:lnTo>
                    <a:pt x="331725" y="491356"/>
                  </a:lnTo>
                  <a:cubicBezTo>
                    <a:pt x="331949" y="491132"/>
                    <a:pt x="332247" y="490834"/>
                    <a:pt x="332471" y="490611"/>
                  </a:cubicBezTo>
                  <a:cubicBezTo>
                    <a:pt x="485764" y="355182"/>
                    <a:pt x="572518" y="273762"/>
                    <a:pt x="572518" y="175282"/>
                  </a:cubicBezTo>
                  <a:cubicBezTo>
                    <a:pt x="572518" y="97213"/>
                    <a:pt x="511350" y="36129"/>
                    <a:pt x="433249" y="36129"/>
                  </a:cubicBezTo>
                  <a:cubicBezTo>
                    <a:pt x="390282" y="36129"/>
                    <a:pt x="346196" y="56689"/>
                    <a:pt x="318149" y="89764"/>
                  </a:cubicBezTo>
                  <a:cubicBezTo>
                    <a:pt x="314717" y="93861"/>
                    <a:pt x="309645" y="96170"/>
                    <a:pt x="304349" y="96170"/>
                  </a:cubicBezTo>
                  <a:cubicBezTo>
                    <a:pt x="299052" y="96170"/>
                    <a:pt x="293980" y="93861"/>
                    <a:pt x="290548" y="89764"/>
                  </a:cubicBezTo>
                  <a:cubicBezTo>
                    <a:pt x="262501" y="56689"/>
                    <a:pt x="218415" y="36129"/>
                    <a:pt x="175448" y="36129"/>
                  </a:cubicBezTo>
                  <a:close/>
                  <a:moveTo>
                    <a:pt x="175448" y="0"/>
                  </a:moveTo>
                  <a:cubicBezTo>
                    <a:pt x="222891" y="0"/>
                    <a:pt x="269736" y="19145"/>
                    <a:pt x="304349" y="51847"/>
                  </a:cubicBezTo>
                  <a:cubicBezTo>
                    <a:pt x="338961" y="19145"/>
                    <a:pt x="385807" y="0"/>
                    <a:pt x="433249" y="0"/>
                  </a:cubicBezTo>
                  <a:cubicBezTo>
                    <a:pt x="531640" y="0"/>
                    <a:pt x="608697" y="77026"/>
                    <a:pt x="608697" y="175282"/>
                  </a:cubicBezTo>
                  <a:cubicBezTo>
                    <a:pt x="608697" y="230258"/>
                    <a:pt x="586020" y="283446"/>
                    <a:pt x="537309" y="342593"/>
                  </a:cubicBezTo>
                  <a:cubicBezTo>
                    <a:pt x="494865" y="394291"/>
                    <a:pt x="435711" y="447628"/>
                    <a:pt x="356864" y="517354"/>
                  </a:cubicBezTo>
                  <a:lnTo>
                    <a:pt x="317104" y="556835"/>
                  </a:lnTo>
                  <a:cubicBezTo>
                    <a:pt x="313598" y="560336"/>
                    <a:pt x="308973" y="562124"/>
                    <a:pt x="304349" y="562124"/>
                  </a:cubicBezTo>
                  <a:cubicBezTo>
                    <a:pt x="299724" y="562124"/>
                    <a:pt x="295099" y="560336"/>
                    <a:pt x="291593" y="556835"/>
                  </a:cubicBezTo>
                  <a:lnTo>
                    <a:pt x="251834" y="517354"/>
                  </a:lnTo>
                  <a:cubicBezTo>
                    <a:pt x="172986" y="447628"/>
                    <a:pt x="113832" y="394291"/>
                    <a:pt x="71388" y="342593"/>
                  </a:cubicBezTo>
                  <a:cubicBezTo>
                    <a:pt x="22677" y="283446"/>
                    <a:pt x="0" y="230258"/>
                    <a:pt x="0" y="175282"/>
                  </a:cubicBezTo>
                  <a:cubicBezTo>
                    <a:pt x="0" y="77026"/>
                    <a:pt x="77057" y="0"/>
                    <a:pt x="175448"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grpSp>
      <p:grpSp>
        <p:nvGrpSpPr>
          <p:cNvPr id="50" name="Google Shape;50;p2"/>
          <p:cNvGrpSpPr/>
          <p:nvPr/>
        </p:nvGrpSpPr>
        <p:grpSpPr>
          <a:xfrm>
            <a:off x="6066121" y="3749343"/>
            <a:ext cx="763066" cy="763066"/>
            <a:chOff x="6488607" y="2572066"/>
            <a:chExt cx="603456" cy="603456"/>
          </a:xfrm>
        </p:grpSpPr>
        <p:sp>
          <p:nvSpPr>
            <p:cNvPr id="51" name="Google Shape;51;p2"/>
            <p:cNvSpPr/>
            <p:nvPr/>
          </p:nvSpPr>
          <p:spPr>
            <a:xfrm>
              <a:off x="6488607" y="2572066"/>
              <a:ext cx="603456" cy="603456"/>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52" name="Google Shape;52;p2"/>
            <p:cNvSpPr/>
            <p:nvPr/>
          </p:nvSpPr>
          <p:spPr>
            <a:xfrm>
              <a:off x="6638355" y="2722042"/>
              <a:ext cx="303960" cy="303502"/>
            </a:xfrm>
            <a:custGeom>
              <a:avLst/>
              <a:gdLst/>
              <a:ahLst/>
              <a:cxnLst/>
              <a:rect l="l" t="t" r="r" b="b"/>
              <a:pathLst>
                <a:path w="607634" h="606719" extrusionOk="0">
                  <a:moveTo>
                    <a:pt x="497258" y="328620"/>
                  </a:moveTo>
                  <a:cubicBezTo>
                    <a:pt x="524674" y="328620"/>
                    <a:pt x="538293" y="340707"/>
                    <a:pt x="544969" y="350839"/>
                  </a:cubicBezTo>
                  <a:cubicBezTo>
                    <a:pt x="558944" y="372170"/>
                    <a:pt x="550132" y="386924"/>
                    <a:pt x="543545" y="393856"/>
                  </a:cubicBezTo>
                  <a:lnTo>
                    <a:pt x="541230" y="396167"/>
                  </a:lnTo>
                  <a:lnTo>
                    <a:pt x="540607" y="409588"/>
                  </a:lnTo>
                  <a:cubicBezTo>
                    <a:pt x="542299" y="410743"/>
                    <a:pt x="543901" y="412076"/>
                    <a:pt x="545236" y="413676"/>
                  </a:cubicBezTo>
                  <a:cubicBezTo>
                    <a:pt x="549687" y="418742"/>
                    <a:pt x="551734" y="425408"/>
                    <a:pt x="550933" y="432074"/>
                  </a:cubicBezTo>
                  <a:lnTo>
                    <a:pt x="548173" y="454116"/>
                  </a:lnTo>
                  <a:cubicBezTo>
                    <a:pt x="547105" y="462026"/>
                    <a:pt x="542299" y="468692"/>
                    <a:pt x="535534" y="472158"/>
                  </a:cubicBezTo>
                  <a:cubicBezTo>
                    <a:pt x="532596" y="486556"/>
                    <a:pt x="525564" y="500510"/>
                    <a:pt x="515684" y="511353"/>
                  </a:cubicBezTo>
                  <a:lnTo>
                    <a:pt x="517286" y="517663"/>
                  </a:lnTo>
                  <a:lnTo>
                    <a:pt x="555295" y="527173"/>
                  </a:lnTo>
                  <a:cubicBezTo>
                    <a:pt x="586093" y="534817"/>
                    <a:pt x="607634" y="562369"/>
                    <a:pt x="607634" y="594009"/>
                  </a:cubicBezTo>
                  <a:cubicBezTo>
                    <a:pt x="607634" y="601031"/>
                    <a:pt x="601937" y="606719"/>
                    <a:pt x="594905" y="606719"/>
                  </a:cubicBezTo>
                  <a:lnTo>
                    <a:pt x="341752" y="606719"/>
                  </a:lnTo>
                  <a:cubicBezTo>
                    <a:pt x="334809" y="606719"/>
                    <a:pt x="329112" y="601031"/>
                    <a:pt x="329112" y="594098"/>
                  </a:cubicBezTo>
                  <a:cubicBezTo>
                    <a:pt x="329112" y="562369"/>
                    <a:pt x="350653" y="534817"/>
                    <a:pt x="381363" y="527173"/>
                  </a:cubicBezTo>
                  <a:lnTo>
                    <a:pt x="419372" y="517663"/>
                  </a:lnTo>
                  <a:lnTo>
                    <a:pt x="421241" y="510286"/>
                  </a:lnTo>
                  <a:cubicBezTo>
                    <a:pt x="411983" y="499621"/>
                    <a:pt x="405307" y="486289"/>
                    <a:pt x="402459" y="472513"/>
                  </a:cubicBezTo>
                  <a:cubicBezTo>
                    <a:pt x="394804" y="469136"/>
                    <a:pt x="389552" y="462381"/>
                    <a:pt x="388484" y="454116"/>
                  </a:cubicBezTo>
                  <a:lnTo>
                    <a:pt x="385725" y="432074"/>
                  </a:lnTo>
                  <a:cubicBezTo>
                    <a:pt x="384923" y="425408"/>
                    <a:pt x="386971" y="418653"/>
                    <a:pt x="391510" y="413587"/>
                  </a:cubicBezTo>
                  <a:cubicBezTo>
                    <a:pt x="392935" y="411899"/>
                    <a:pt x="394715" y="410388"/>
                    <a:pt x="396584" y="409232"/>
                  </a:cubicBezTo>
                  <a:cubicBezTo>
                    <a:pt x="395872" y="402655"/>
                    <a:pt x="395071" y="394834"/>
                    <a:pt x="395071" y="390746"/>
                  </a:cubicBezTo>
                  <a:cubicBezTo>
                    <a:pt x="395071" y="369504"/>
                    <a:pt x="401213" y="341507"/>
                    <a:pt x="453375" y="339641"/>
                  </a:cubicBezTo>
                  <a:cubicBezTo>
                    <a:pt x="470999" y="328620"/>
                    <a:pt x="489247" y="328620"/>
                    <a:pt x="497258" y="328620"/>
                  </a:cubicBezTo>
                  <a:close/>
                  <a:moveTo>
                    <a:pt x="316494" y="278076"/>
                  </a:moveTo>
                  <a:cubicBezTo>
                    <a:pt x="310620" y="278076"/>
                    <a:pt x="305102" y="279498"/>
                    <a:pt x="300206" y="281898"/>
                  </a:cubicBezTo>
                  <a:lnTo>
                    <a:pt x="325395" y="307050"/>
                  </a:lnTo>
                  <a:cubicBezTo>
                    <a:pt x="330379" y="312027"/>
                    <a:pt x="330379" y="320025"/>
                    <a:pt x="325395" y="324913"/>
                  </a:cubicBezTo>
                  <a:cubicBezTo>
                    <a:pt x="322903" y="327402"/>
                    <a:pt x="319699" y="328646"/>
                    <a:pt x="316494" y="328646"/>
                  </a:cubicBezTo>
                  <a:cubicBezTo>
                    <a:pt x="313201" y="328646"/>
                    <a:pt x="309997" y="327402"/>
                    <a:pt x="307505" y="324913"/>
                  </a:cubicBezTo>
                  <a:lnTo>
                    <a:pt x="282316" y="299762"/>
                  </a:lnTo>
                  <a:cubicBezTo>
                    <a:pt x="279913" y="304739"/>
                    <a:pt x="278489" y="310160"/>
                    <a:pt x="278489" y="316026"/>
                  </a:cubicBezTo>
                  <a:cubicBezTo>
                    <a:pt x="278489" y="336912"/>
                    <a:pt x="295489" y="353887"/>
                    <a:pt x="316494" y="353887"/>
                  </a:cubicBezTo>
                  <a:cubicBezTo>
                    <a:pt x="337411" y="353887"/>
                    <a:pt x="354411" y="336912"/>
                    <a:pt x="354411" y="316026"/>
                  </a:cubicBezTo>
                  <a:cubicBezTo>
                    <a:pt x="354411" y="295051"/>
                    <a:pt x="337411" y="278076"/>
                    <a:pt x="316494" y="278076"/>
                  </a:cubicBezTo>
                  <a:close/>
                  <a:moveTo>
                    <a:pt x="175289" y="238820"/>
                  </a:moveTo>
                  <a:cubicBezTo>
                    <a:pt x="178360" y="237743"/>
                    <a:pt x="181831" y="237832"/>
                    <a:pt x="184947" y="239342"/>
                  </a:cubicBezTo>
                  <a:cubicBezTo>
                    <a:pt x="191267" y="242364"/>
                    <a:pt x="193937" y="249828"/>
                    <a:pt x="190911" y="256137"/>
                  </a:cubicBezTo>
                  <a:cubicBezTo>
                    <a:pt x="181831" y="275154"/>
                    <a:pt x="177202" y="295236"/>
                    <a:pt x="177202" y="315941"/>
                  </a:cubicBezTo>
                  <a:cubicBezTo>
                    <a:pt x="177202" y="403115"/>
                    <a:pt x="257048" y="472783"/>
                    <a:pt x="348911" y="451012"/>
                  </a:cubicBezTo>
                  <a:cubicBezTo>
                    <a:pt x="355766" y="449412"/>
                    <a:pt x="362531" y="453589"/>
                    <a:pt x="364133" y="460431"/>
                  </a:cubicBezTo>
                  <a:cubicBezTo>
                    <a:pt x="365735" y="467273"/>
                    <a:pt x="361552" y="474027"/>
                    <a:pt x="354786" y="475626"/>
                  </a:cubicBezTo>
                  <a:cubicBezTo>
                    <a:pt x="341790" y="478736"/>
                    <a:pt x="328972" y="480336"/>
                    <a:pt x="316510" y="480336"/>
                  </a:cubicBezTo>
                  <a:cubicBezTo>
                    <a:pt x="225715" y="480336"/>
                    <a:pt x="151922" y="406581"/>
                    <a:pt x="151922" y="316030"/>
                  </a:cubicBezTo>
                  <a:cubicBezTo>
                    <a:pt x="151922" y="291504"/>
                    <a:pt x="157352" y="267689"/>
                    <a:pt x="168034" y="245296"/>
                  </a:cubicBezTo>
                  <a:cubicBezTo>
                    <a:pt x="169547" y="242142"/>
                    <a:pt x="172218" y="239898"/>
                    <a:pt x="175289" y="238820"/>
                  </a:cubicBezTo>
                  <a:close/>
                  <a:moveTo>
                    <a:pt x="102834" y="164298"/>
                  </a:moveTo>
                  <a:cubicBezTo>
                    <a:pt x="106016" y="163653"/>
                    <a:pt x="109442" y="164209"/>
                    <a:pt x="112334" y="166119"/>
                  </a:cubicBezTo>
                  <a:cubicBezTo>
                    <a:pt x="118119" y="169941"/>
                    <a:pt x="119721" y="177850"/>
                    <a:pt x="115894" y="183626"/>
                  </a:cubicBezTo>
                  <a:cubicBezTo>
                    <a:pt x="89730" y="222994"/>
                    <a:pt x="75936" y="268849"/>
                    <a:pt x="75936" y="316038"/>
                  </a:cubicBezTo>
                  <a:cubicBezTo>
                    <a:pt x="75936" y="439652"/>
                    <a:pt x="172583" y="544604"/>
                    <a:pt x="295840" y="555090"/>
                  </a:cubicBezTo>
                  <a:cubicBezTo>
                    <a:pt x="302782" y="555712"/>
                    <a:pt x="307943" y="561844"/>
                    <a:pt x="307409" y="568775"/>
                  </a:cubicBezTo>
                  <a:cubicBezTo>
                    <a:pt x="306875" y="575351"/>
                    <a:pt x="301358" y="580328"/>
                    <a:pt x="294772" y="580328"/>
                  </a:cubicBezTo>
                  <a:cubicBezTo>
                    <a:pt x="294416" y="580328"/>
                    <a:pt x="294060" y="580328"/>
                    <a:pt x="293704" y="580328"/>
                  </a:cubicBezTo>
                  <a:cubicBezTo>
                    <a:pt x="157454" y="568775"/>
                    <a:pt x="50661" y="452626"/>
                    <a:pt x="50661" y="316038"/>
                  </a:cubicBezTo>
                  <a:cubicBezTo>
                    <a:pt x="50661" y="263873"/>
                    <a:pt x="65879" y="213219"/>
                    <a:pt x="94802" y="169674"/>
                  </a:cubicBezTo>
                  <a:cubicBezTo>
                    <a:pt x="96716" y="166786"/>
                    <a:pt x="99653" y="164942"/>
                    <a:pt x="102834" y="164298"/>
                  </a:cubicBezTo>
                  <a:close/>
                  <a:moveTo>
                    <a:pt x="316510" y="151713"/>
                  </a:moveTo>
                  <a:cubicBezTo>
                    <a:pt x="397594" y="151713"/>
                    <a:pt x="467553" y="212154"/>
                    <a:pt x="479124" y="292417"/>
                  </a:cubicBezTo>
                  <a:cubicBezTo>
                    <a:pt x="480192" y="299350"/>
                    <a:pt x="475297" y="305749"/>
                    <a:pt x="468443" y="306727"/>
                  </a:cubicBezTo>
                  <a:cubicBezTo>
                    <a:pt x="467820" y="306816"/>
                    <a:pt x="467197" y="306816"/>
                    <a:pt x="466574" y="306816"/>
                  </a:cubicBezTo>
                  <a:cubicBezTo>
                    <a:pt x="460433" y="306816"/>
                    <a:pt x="455003" y="302283"/>
                    <a:pt x="454113" y="295972"/>
                  </a:cubicBezTo>
                  <a:cubicBezTo>
                    <a:pt x="444323" y="228153"/>
                    <a:pt x="385134" y="176956"/>
                    <a:pt x="316510" y="176956"/>
                  </a:cubicBezTo>
                  <a:cubicBezTo>
                    <a:pt x="295771" y="176956"/>
                    <a:pt x="275567" y="181578"/>
                    <a:pt x="256609" y="190644"/>
                  </a:cubicBezTo>
                  <a:cubicBezTo>
                    <a:pt x="250200" y="193666"/>
                    <a:pt x="242724" y="191000"/>
                    <a:pt x="239697" y="184689"/>
                  </a:cubicBezTo>
                  <a:cubicBezTo>
                    <a:pt x="236671" y="178378"/>
                    <a:pt x="239341" y="170823"/>
                    <a:pt x="245661" y="167890"/>
                  </a:cubicBezTo>
                  <a:cubicBezTo>
                    <a:pt x="268090" y="157135"/>
                    <a:pt x="291944" y="151713"/>
                    <a:pt x="316510" y="151713"/>
                  </a:cubicBezTo>
                  <a:close/>
                  <a:moveTo>
                    <a:pt x="316477" y="50592"/>
                  </a:moveTo>
                  <a:cubicBezTo>
                    <a:pt x="463060" y="50592"/>
                    <a:pt x="582230" y="169684"/>
                    <a:pt x="582230" y="316062"/>
                  </a:cubicBezTo>
                  <a:cubicBezTo>
                    <a:pt x="582230" y="316328"/>
                    <a:pt x="582141" y="319083"/>
                    <a:pt x="582141" y="319350"/>
                  </a:cubicBezTo>
                  <a:cubicBezTo>
                    <a:pt x="581607" y="326016"/>
                    <a:pt x="576000" y="332148"/>
                    <a:pt x="569325" y="332148"/>
                  </a:cubicBezTo>
                  <a:lnTo>
                    <a:pt x="568880" y="332148"/>
                  </a:lnTo>
                  <a:cubicBezTo>
                    <a:pt x="562027" y="331881"/>
                    <a:pt x="556598" y="327349"/>
                    <a:pt x="556687" y="320416"/>
                  </a:cubicBezTo>
                  <a:cubicBezTo>
                    <a:pt x="556687" y="320239"/>
                    <a:pt x="556865" y="317839"/>
                    <a:pt x="556865" y="317661"/>
                  </a:cubicBezTo>
                  <a:cubicBezTo>
                    <a:pt x="556954" y="183638"/>
                    <a:pt x="449087" y="75832"/>
                    <a:pt x="316477" y="75832"/>
                  </a:cubicBezTo>
                  <a:cubicBezTo>
                    <a:pt x="269129" y="75832"/>
                    <a:pt x="223294" y="89608"/>
                    <a:pt x="183956" y="115737"/>
                  </a:cubicBezTo>
                  <a:cubicBezTo>
                    <a:pt x="178082" y="119559"/>
                    <a:pt x="170250" y="118048"/>
                    <a:pt x="166334" y="112182"/>
                  </a:cubicBezTo>
                  <a:cubicBezTo>
                    <a:pt x="162507" y="106317"/>
                    <a:pt x="164109" y="98496"/>
                    <a:pt x="169894" y="94674"/>
                  </a:cubicBezTo>
                  <a:cubicBezTo>
                    <a:pt x="213504" y="65878"/>
                    <a:pt x="264145" y="50592"/>
                    <a:pt x="316477" y="50592"/>
                  </a:cubicBezTo>
                  <a:close/>
                  <a:moveTo>
                    <a:pt x="58464" y="964"/>
                  </a:moveTo>
                  <a:cubicBezTo>
                    <a:pt x="63181" y="-991"/>
                    <a:pt x="68611" y="75"/>
                    <a:pt x="72260" y="3719"/>
                  </a:cubicBezTo>
                  <a:lnTo>
                    <a:pt x="122905" y="54289"/>
                  </a:lnTo>
                  <a:cubicBezTo>
                    <a:pt x="125219" y="56600"/>
                    <a:pt x="126554" y="59799"/>
                    <a:pt x="126554" y="63177"/>
                  </a:cubicBezTo>
                  <a:lnTo>
                    <a:pt x="126554" y="108503"/>
                  </a:lnTo>
                  <a:lnTo>
                    <a:pt x="281604" y="263323"/>
                  </a:lnTo>
                  <a:cubicBezTo>
                    <a:pt x="291662" y="256657"/>
                    <a:pt x="303588" y="252836"/>
                    <a:pt x="316494" y="252836"/>
                  </a:cubicBezTo>
                  <a:cubicBezTo>
                    <a:pt x="351385" y="252836"/>
                    <a:pt x="379778" y="281187"/>
                    <a:pt x="379778" y="316026"/>
                  </a:cubicBezTo>
                  <a:cubicBezTo>
                    <a:pt x="379778" y="350865"/>
                    <a:pt x="351385" y="379216"/>
                    <a:pt x="316494" y="379216"/>
                  </a:cubicBezTo>
                  <a:cubicBezTo>
                    <a:pt x="281515" y="379216"/>
                    <a:pt x="253122" y="350865"/>
                    <a:pt x="253122" y="316026"/>
                  </a:cubicBezTo>
                  <a:cubicBezTo>
                    <a:pt x="253122" y="303139"/>
                    <a:pt x="257038" y="291230"/>
                    <a:pt x="263713" y="281187"/>
                  </a:cubicBezTo>
                  <a:lnTo>
                    <a:pt x="108664" y="126367"/>
                  </a:lnTo>
                  <a:lnTo>
                    <a:pt x="63270" y="126367"/>
                  </a:lnTo>
                  <a:cubicBezTo>
                    <a:pt x="59888" y="126367"/>
                    <a:pt x="56684" y="125034"/>
                    <a:pt x="54280" y="122723"/>
                  </a:cubicBezTo>
                  <a:lnTo>
                    <a:pt x="3724" y="72153"/>
                  </a:lnTo>
                  <a:cubicBezTo>
                    <a:pt x="75" y="68509"/>
                    <a:pt x="-993" y="63088"/>
                    <a:pt x="965" y="58377"/>
                  </a:cubicBezTo>
                  <a:cubicBezTo>
                    <a:pt x="2923" y="53667"/>
                    <a:pt x="7551" y="50556"/>
                    <a:pt x="12625" y="50556"/>
                  </a:cubicBezTo>
                  <a:lnTo>
                    <a:pt x="50631" y="50556"/>
                  </a:lnTo>
                  <a:lnTo>
                    <a:pt x="50631" y="12607"/>
                  </a:lnTo>
                  <a:cubicBezTo>
                    <a:pt x="50631" y="7541"/>
                    <a:pt x="53746" y="2919"/>
                    <a:pt x="58464" y="96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grpSp>
      <p:grpSp>
        <p:nvGrpSpPr>
          <p:cNvPr id="53" name="Google Shape;53;p2"/>
          <p:cNvGrpSpPr/>
          <p:nvPr/>
        </p:nvGrpSpPr>
        <p:grpSpPr>
          <a:xfrm>
            <a:off x="6066121" y="4775213"/>
            <a:ext cx="763066" cy="763066"/>
            <a:chOff x="6488607" y="3682477"/>
            <a:chExt cx="603456" cy="603456"/>
          </a:xfrm>
        </p:grpSpPr>
        <p:sp>
          <p:nvSpPr>
            <p:cNvPr id="54" name="Google Shape;54;p2"/>
            <p:cNvSpPr/>
            <p:nvPr/>
          </p:nvSpPr>
          <p:spPr>
            <a:xfrm>
              <a:off x="6488607" y="3682477"/>
              <a:ext cx="603456" cy="60345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55" name="Google Shape;55;p2"/>
            <p:cNvSpPr/>
            <p:nvPr/>
          </p:nvSpPr>
          <p:spPr>
            <a:xfrm>
              <a:off x="6638355" y="3835188"/>
              <a:ext cx="303960" cy="298033"/>
            </a:xfrm>
            <a:custGeom>
              <a:avLst/>
              <a:gdLst/>
              <a:ahLst/>
              <a:cxnLst/>
              <a:rect l="l" t="t" r="r" b="b"/>
              <a:pathLst>
                <a:path w="1990" h="1954" extrusionOk="0">
                  <a:moveTo>
                    <a:pt x="1231" y="1534"/>
                  </a:moveTo>
                  <a:cubicBezTo>
                    <a:pt x="1258" y="1542"/>
                    <a:pt x="1285" y="1548"/>
                    <a:pt x="1312" y="1552"/>
                  </a:cubicBezTo>
                  <a:cubicBezTo>
                    <a:pt x="1272" y="1665"/>
                    <a:pt x="1165" y="1746"/>
                    <a:pt x="1039" y="1746"/>
                  </a:cubicBezTo>
                  <a:lnTo>
                    <a:pt x="291" y="1746"/>
                  </a:lnTo>
                  <a:cubicBezTo>
                    <a:pt x="131" y="1746"/>
                    <a:pt x="0" y="1615"/>
                    <a:pt x="0" y="1455"/>
                  </a:cubicBezTo>
                  <a:lnTo>
                    <a:pt x="0" y="540"/>
                  </a:lnTo>
                  <a:cubicBezTo>
                    <a:pt x="0" y="380"/>
                    <a:pt x="131" y="249"/>
                    <a:pt x="291" y="249"/>
                  </a:cubicBezTo>
                  <a:lnTo>
                    <a:pt x="515" y="249"/>
                  </a:lnTo>
                  <a:cubicBezTo>
                    <a:pt x="535" y="109"/>
                    <a:pt x="656" y="0"/>
                    <a:pt x="802" y="0"/>
                  </a:cubicBezTo>
                  <a:lnTo>
                    <a:pt x="1205" y="0"/>
                  </a:lnTo>
                  <a:cubicBezTo>
                    <a:pt x="1366" y="0"/>
                    <a:pt x="1496" y="131"/>
                    <a:pt x="1496" y="291"/>
                  </a:cubicBezTo>
                  <a:lnTo>
                    <a:pt x="1496" y="489"/>
                  </a:lnTo>
                  <a:cubicBezTo>
                    <a:pt x="1469" y="484"/>
                    <a:pt x="1441" y="480"/>
                    <a:pt x="1413" y="479"/>
                  </a:cubicBezTo>
                  <a:lnTo>
                    <a:pt x="1413" y="291"/>
                  </a:lnTo>
                  <a:cubicBezTo>
                    <a:pt x="1413" y="176"/>
                    <a:pt x="1320" y="83"/>
                    <a:pt x="1205" y="83"/>
                  </a:cubicBezTo>
                  <a:lnTo>
                    <a:pt x="802" y="83"/>
                  </a:lnTo>
                  <a:cubicBezTo>
                    <a:pt x="701" y="83"/>
                    <a:pt x="617" y="155"/>
                    <a:pt x="598" y="249"/>
                  </a:cubicBezTo>
                  <a:lnTo>
                    <a:pt x="1039" y="249"/>
                  </a:lnTo>
                  <a:cubicBezTo>
                    <a:pt x="1180" y="249"/>
                    <a:pt x="1297" y="349"/>
                    <a:pt x="1324" y="482"/>
                  </a:cubicBezTo>
                  <a:cubicBezTo>
                    <a:pt x="1297" y="485"/>
                    <a:pt x="1270" y="491"/>
                    <a:pt x="1243" y="499"/>
                  </a:cubicBezTo>
                  <a:cubicBezTo>
                    <a:pt x="1224" y="404"/>
                    <a:pt x="1140" y="333"/>
                    <a:pt x="1039" y="333"/>
                  </a:cubicBezTo>
                  <a:lnTo>
                    <a:pt x="291" y="333"/>
                  </a:lnTo>
                  <a:cubicBezTo>
                    <a:pt x="177" y="333"/>
                    <a:pt x="83" y="426"/>
                    <a:pt x="83" y="540"/>
                  </a:cubicBezTo>
                  <a:lnTo>
                    <a:pt x="83" y="1455"/>
                  </a:lnTo>
                  <a:cubicBezTo>
                    <a:pt x="83" y="1569"/>
                    <a:pt x="177" y="1663"/>
                    <a:pt x="291" y="1663"/>
                  </a:cubicBezTo>
                  <a:lnTo>
                    <a:pt x="1039" y="1663"/>
                  </a:lnTo>
                  <a:cubicBezTo>
                    <a:pt x="1126" y="1663"/>
                    <a:pt x="1200" y="1609"/>
                    <a:pt x="1231" y="1534"/>
                  </a:cubicBezTo>
                  <a:close/>
                  <a:moveTo>
                    <a:pt x="1641" y="1453"/>
                  </a:moveTo>
                  <a:cubicBezTo>
                    <a:pt x="1401" y="1591"/>
                    <a:pt x="1093" y="1509"/>
                    <a:pt x="955" y="1269"/>
                  </a:cubicBezTo>
                  <a:cubicBezTo>
                    <a:pt x="816" y="1029"/>
                    <a:pt x="899" y="722"/>
                    <a:pt x="1138" y="583"/>
                  </a:cubicBezTo>
                  <a:cubicBezTo>
                    <a:pt x="1378" y="445"/>
                    <a:pt x="1686" y="527"/>
                    <a:pt x="1824" y="767"/>
                  </a:cubicBezTo>
                  <a:cubicBezTo>
                    <a:pt x="1963" y="1007"/>
                    <a:pt x="1880" y="1314"/>
                    <a:pt x="1641" y="1453"/>
                  </a:cubicBezTo>
                  <a:close/>
                  <a:moveTo>
                    <a:pt x="1599" y="1381"/>
                  </a:moveTo>
                  <a:cubicBezTo>
                    <a:pt x="1799" y="1266"/>
                    <a:pt x="1868" y="1009"/>
                    <a:pt x="1752" y="809"/>
                  </a:cubicBezTo>
                  <a:cubicBezTo>
                    <a:pt x="1637" y="608"/>
                    <a:pt x="1380" y="539"/>
                    <a:pt x="1180" y="655"/>
                  </a:cubicBezTo>
                  <a:cubicBezTo>
                    <a:pt x="980" y="771"/>
                    <a:pt x="911" y="1027"/>
                    <a:pt x="1026" y="1228"/>
                  </a:cubicBezTo>
                  <a:cubicBezTo>
                    <a:pt x="1142" y="1428"/>
                    <a:pt x="1399" y="1497"/>
                    <a:pt x="1599" y="1381"/>
                  </a:cubicBezTo>
                  <a:close/>
                  <a:moveTo>
                    <a:pt x="1767" y="1422"/>
                  </a:moveTo>
                  <a:lnTo>
                    <a:pt x="1551" y="1547"/>
                  </a:lnTo>
                  <a:lnTo>
                    <a:pt x="1717" y="1835"/>
                  </a:lnTo>
                  <a:lnTo>
                    <a:pt x="1933" y="1710"/>
                  </a:lnTo>
                  <a:lnTo>
                    <a:pt x="1767" y="1422"/>
                  </a:lnTo>
                  <a:close/>
                  <a:moveTo>
                    <a:pt x="1956" y="1749"/>
                  </a:moveTo>
                  <a:lnTo>
                    <a:pt x="1739" y="1874"/>
                  </a:lnTo>
                  <a:cubicBezTo>
                    <a:pt x="1774" y="1934"/>
                    <a:pt x="1850" y="1954"/>
                    <a:pt x="1910" y="1919"/>
                  </a:cubicBezTo>
                  <a:cubicBezTo>
                    <a:pt x="1969" y="1885"/>
                    <a:pt x="1990" y="1809"/>
                    <a:pt x="1956" y="1749"/>
                  </a:cubicBezTo>
                  <a:close/>
                  <a:moveTo>
                    <a:pt x="803" y="551"/>
                  </a:moveTo>
                  <a:lnTo>
                    <a:pt x="249" y="551"/>
                  </a:lnTo>
                  <a:lnTo>
                    <a:pt x="249" y="613"/>
                  </a:lnTo>
                  <a:lnTo>
                    <a:pt x="803" y="613"/>
                  </a:lnTo>
                  <a:lnTo>
                    <a:pt x="803" y="551"/>
                  </a:lnTo>
                  <a:close/>
                  <a:moveTo>
                    <a:pt x="675" y="828"/>
                  </a:moveTo>
                  <a:lnTo>
                    <a:pt x="249" y="828"/>
                  </a:lnTo>
                  <a:lnTo>
                    <a:pt x="249" y="890"/>
                  </a:lnTo>
                  <a:lnTo>
                    <a:pt x="675" y="890"/>
                  </a:lnTo>
                  <a:lnTo>
                    <a:pt x="675" y="828"/>
                  </a:lnTo>
                  <a:close/>
                  <a:moveTo>
                    <a:pt x="249" y="1167"/>
                  </a:moveTo>
                  <a:lnTo>
                    <a:pt x="675" y="1167"/>
                  </a:lnTo>
                  <a:lnTo>
                    <a:pt x="675" y="1105"/>
                  </a:lnTo>
                  <a:lnTo>
                    <a:pt x="249" y="1105"/>
                  </a:lnTo>
                  <a:lnTo>
                    <a:pt x="249" y="1167"/>
                  </a:lnTo>
                  <a:close/>
                  <a:moveTo>
                    <a:pt x="249" y="1444"/>
                  </a:moveTo>
                  <a:lnTo>
                    <a:pt x="803" y="1444"/>
                  </a:lnTo>
                  <a:lnTo>
                    <a:pt x="803" y="1382"/>
                  </a:lnTo>
                  <a:lnTo>
                    <a:pt x="249" y="1382"/>
                  </a:lnTo>
                  <a:lnTo>
                    <a:pt x="249" y="1444"/>
                  </a:lnTo>
                  <a:close/>
                  <a:moveTo>
                    <a:pt x="1308" y="1105"/>
                  </a:moveTo>
                  <a:lnTo>
                    <a:pt x="1179" y="961"/>
                  </a:lnTo>
                  <a:lnTo>
                    <a:pt x="1118" y="1017"/>
                  </a:lnTo>
                  <a:lnTo>
                    <a:pt x="1300" y="1219"/>
                  </a:lnTo>
                  <a:lnTo>
                    <a:pt x="1657" y="922"/>
                  </a:lnTo>
                  <a:lnTo>
                    <a:pt x="1604" y="858"/>
                  </a:lnTo>
                  <a:lnTo>
                    <a:pt x="1308" y="1105"/>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grpSp>
      <p:grpSp>
        <p:nvGrpSpPr>
          <p:cNvPr id="56" name="Google Shape;56;p2"/>
          <p:cNvGrpSpPr/>
          <p:nvPr/>
        </p:nvGrpSpPr>
        <p:grpSpPr>
          <a:xfrm>
            <a:off x="6066121" y="5755054"/>
            <a:ext cx="763066" cy="763066"/>
            <a:chOff x="6488607" y="4792890"/>
            <a:chExt cx="603456" cy="603456"/>
          </a:xfrm>
        </p:grpSpPr>
        <p:sp>
          <p:nvSpPr>
            <p:cNvPr id="57" name="Google Shape;57;p2"/>
            <p:cNvSpPr/>
            <p:nvPr/>
          </p:nvSpPr>
          <p:spPr>
            <a:xfrm>
              <a:off x="6488607" y="4792890"/>
              <a:ext cx="603456" cy="603456"/>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58" name="Google Shape;58;p2"/>
            <p:cNvSpPr/>
            <p:nvPr/>
          </p:nvSpPr>
          <p:spPr>
            <a:xfrm>
              <a:off x="6643275" y="4942638"/>
              <a:ext cx="294118" cy="303960"/>
            </a:xfrm>
            <a:custGeom>
              <a:avLst/>
              <a:gdLst/>
              <a:ahLst/>
              <a:cxnLst/>
              <a:rect l="l" t="t" r="r" b="b"/>
              <a:pathLst>
                <a:path w="743" h="769" extrusionOk="0">
                  <a:moveTo>
                    <a:pt x="743" y="27"/>
                  </a:moveTo>
                  <a:cubicBezTo>
                    <a:pt x="743" y="20"/>
                    <a:pt x="741" y="13"/>
                    <a:pt x="736" y="8"/>
                  </a:cubicBezTo>
                  <a:cubicBezTo>
                    <a:pt x="731" y="3"/>
                    <a:pt x="724" y="0"/>
                    <a:pt x="717" y="0"/>
                  </a:cubicBezTo>
                  <a:lnTo>
                    <a:pt x="599" y="0"/>
                  </a:lnTo>
                  <a:cubicBezTo>
                    <a:pt x="596" y="0"/>
                    <a:pt x="594" y="0"/>
                    <a:pt x="591" y="1"/>
                  </a:cubicBezTo>
                  <a:lnTo>
                    <a:pt x="569" y="1"/>
                  </a:lnTo>
                  <a:cubicBezTo>
                    <a:pt x="565" y="1"/>
                    <a:pt x="560" y="1"/>
                    <a:pt x="555" y="2"/>
                  </a:cubicBezTo>
                  <a:lnTo>
                    <a:pt x="184" y="2"/>
                  </a:lnTo>
                  <a:cubicBezTo>
                    <a:pt x="179" y="1"/>
                    <a:pt x="175" y="1"/>
                    <a:pt x="171" y="1"/>
                  </a:cubicBezTo>
                  <a:lnTo>
                    <a:pt x="152" y="1"/>
                  </a:lnTo>
                  <a:cubicBezTo>
                    <a:pt x="149" y="0"/>
                    <a:pt x="147" y="0"/>
                    <a:pt x="144" y="0"/>
                  </a:cubicBezTo>
                  <a:lnTo>
                    <a:pt x="26" y="0"/>
                  </a:lnTo>
                  <a:cubicBezTo>
                    <a:pt x="19" y="0"/>
                    <a:pt x="13" y="3"/>
                    <a:pt x="8" y="8"/>
                  </a:cubicBezTo>
                  <a:cubicBezTo>
                    <a:pt x="2" y="13"/>
                    <a:pt x="0" y="20"/>
                    <a:pt x="0" y="27"/>
                  </a:cubicBezTo>
                  <a:cubicBezTo>
                    <a:pt x="0" y="36"/>
                    <a:pt x="3" y="239"/>
                    <a:pt x="118" y="266"/>
                  </a:cubicBezTo>
                  <a:lnTo>
                    <a:pt x="118" y="267"/>
                  </a:lnTo>
                  <a:cubicBezTo>
                    <a:pt x="118" y="268"/>
                    <a:pt x="118" y="269"/>
                    <a:pt x="118" y="270"/>
                  </a:cubicBezTo>
                  <a:cubicBezTo>
                    <a:pt x="123" y="394"/>
                    <a:pt x="220" y="497"/>
                    <a:pt x="342" y="511"/>
                  </a:cubicBezTo>
                  <a:lnTo>
                    <a:pt x="342" y="713"/>
                  </a:lnTo>
                  <a:lnTo>
                    <a:pt x="242" y="713"/>
                  </a:lnTo>
                  <a:cubicBezTo>
                    <a:pt x="234" y="713"/>
                    <a:pt x="228" y="719"/>
                    <a:pt x="228" y="727"/>
                  </a:cubicBezTo>
                  <a:lnTo>
                    <a:pt x="228" y="756"/>
                  </a:lnTo>
                  <a:cubicBezTo>
                    <a:pt x="228" y="763"/>
                    <a:pt x="234" y="769"/>
                    <a:pt x="242" y="769"/>
                  </a:cubicBezTo>
                  <a:lnTo>
                    <a:pt x="498" y="769"/>
                  </a:lnTo>
                  <a:cubicBezTo>
                    <a:pt x="505" y="769"/>
                    <a:pt x="511" y="763"/>
                    <a:pt x="511" y="756"/>
                  </a:cubicBezTo>
                  <a:lnTo>
                    <a:pt x="511" y="727"/>
                  </a:lnTo>
                  <a:cubicBezTo>
                    <a:pt x="511" y="719"/>
                    <a:pt x="505" y="713"/>
                    <a:pt x="498" y="713"/>
                  </a:cubicBezTo>
                  <a:lnTo>
                    <a:pt x="398" y="713"/>
                  </a:lnTo>
                  <a:lnTo>
                    <a:pt x="398" y="511"/>
                  </a:lnTo>
                  <a:cubicBezTo>
                    <a:pt x="519" y="498"/>
                    <a:pt x="612" y="401"/>
                    <a:pt x="621" y="279"/>
                  </a:cubicBezTo>
                  <a:cubicBezTo>
                    <a:pt x="622" y="277"/>
                    <a:pt x="623" y="274"/>
                    <a:pt x="623" y="271"/>
                  </a:cubicBezTo>
                  <a:lnTo>
                    <a:pt x="623" y="266"/>
                  </a:lnTo>
                  <a:cubicBezTo>
                    <a:pt x="740" y="242"/>
                    <a:pt x="743" y="36"/>
                    <a:pt x="743" y="27"/>
                  </a:cubicBezTo>
                  <a:close/>
                  <a:moveTo>
                    <a:pt x="370" y="457"/>
                  </a:moveTo>
                  <a:cubicBezTo>
                    <a:pt x="262" y="457"/>
                    <a:pt x="174" y="369"/>
                    <a:pt x="174" y="261"/>
                  </a:cubicBezTo>
                  <a:lnTo>
                    <a:pt x="174" y="58"/>
                  </a:lnTo>
                  <a:lnTo>
                    <a:pt x="566" y="58"/>
                  </a:lnTo>
                  <a:lnTo>
                    <a:pt x="566" y="261"/>
                  </a:lnTo>
                  <a:cubicBezTo>
                    <a:pt x="566" y="369"/>
                    <a:pt x="478" y="457"/>
                    <a:pt x="370" y="457"/>
                  </a:cubicBezTo>
                  <a:close/>
                  <a:moveTo>
                    <a:pt x="118" y="209"/>
                  </a:moveTo>
                  <a:cubicBezTo>
                    <a:pt x="73" y="184"/>
                    <a:pt x="59" y="98"/>
                    <a:pt x="55" y="53"/>
                  </a:cubicBezTo>
                  <a:lnTo>
                    <a:pt x="118" y="53"/>
                  </a:lnTo>
                  <a:lnTo>
                    <a:pt x="118" y="209"/>
                  </a:lnTo>
                  <a:close/>
                  <a:moveTo>
                    <a:pt x="626" y="209"/>
                  </a:moveTo>
                  <a:lnTo>
                    <a:pt x="626" y="53"/>
                  </a:lnTo>
                  <a:lnTo>
                    <a:pt x="688" y="53"/>
                  </a:lnTo>
                  <a:cubicBezTo>
                    <a:pt x="684" y="98"/>
                    <a:pt x="670" y="184"/>
                    <a:pt x="626" y="20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grpSp>
      <p:sp>
        <p:nvSpPr>
          <p:cNvPr id="59" name="Google Shape;59;p2"/>
          <p:cNvSpPr txBox="1"/>
          <p:nvPr/>
        </p:nvSpPr>
        <p:spPr>
          <a:xfrm>
            <a:off x="7055158" y="2882178"/>
            <a:ext cx="4665060"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262626"/>
                </a:solidFill>
                <a:latin typeface="Times New Roman"/>
                <a:ea typeface="Times New Roman"/>
                <a:cs typeface="Times New Roman"/>
                <a:sym typeface="Times New Roman"/>
              </a:rPr>
              <a:t>02. Bản chất kênh Marketing</a:t>
            </a:r>
            <a:endParaRPr sz="2800" b="1">
              <a:solidFill>
                <a:srgbClr val="262626"/>
              </a:solidFill>
              <a:latin typeface="Times New Roman"/>
              <a:ea typeface="Times New Roman"/>
              <a:cs typeface="Times New Roman"/>
              <a:sym typeface="Times New Roman"/>
            </a:endParaRPr>
          </a:p>
        </p:txBody>
      </p:sp>
      <p:sp>
        <p:nvSpPr>
          <p:cNvPr id="60" name="Google Shape;60;p2"/>
          <p:cNvSpPr txBox="1"/>
          <p:nvPr/>
        </p:nvSpPr>
        <p:spPr>
          <a:xfrm>
            <a:off x="7055158" y="3651572"/>
            <a:ext cx="4437739"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Times New Roman"/>
                <a:ea typeface="Times New Roman"/>
                <a:cs typeface="Times New Roman"/>
                <a:sym typeface="Times New Roman"/>
              </a:rPr>
              <a:t>03. Hành vi kênh và tổ chức kênh tiếp thị</a:t>
            </a:r>
            <a:endParaRPr/>
          </a:p>
        </p:txBody>
      </p:sp>
      <p:sp>
        <p:nvSpPr>
          <p:cNvPr id="61" name="Google Shape;61;p2"/>
          <p:cNvSpPr txBox="1"/>
          <p:nvPr/>
        </p:nvSpPr>
        <p:spPr>
          <a:xfrm>
            <a:off x="7055158" y="4674743"/>
            <a:ext cx="4795755"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262626"/>
                </a:solidFill>
                <a:latin typeface="Times New Roman"/>
                <a:ea typeface="Times New Roman"/>
                <a:cs typeface="Times New Roman"/>
                <a:sym typeface="Times New Roman"/>
              </a:rPr>
              <a:t>04. Quyết định thiết kế và quản lý kênh Marketing</a:t>
            </a:r>
            <a:endParaRPr sz="1800" b="1">
              <a:solidFill>
                <a:srgbClr val="262626"/>
              </a:solidFill>
              <a:latin typeface="Times New Roman"/>
              <a:ea typeface="Times New Roman"/>
              <a:cs typeface="Times New Roman"/>
              <a:sym typeface="Times New Roman"/>
            </a:endParaRPr>
          </a:p>
        </p:txBody>
      </p:sp>
      <p:sp>
        <p:nvSpPr>
          <p:cNvPr id="62" name="Google Shape;62;p2"/>
          <p:cNvSpPr txBox="1"/>
          <p:nvPr/>
        </p:nvSpPr>
        <p:spPr>
          <a:xfrm>
            <a:off x="7055158" y="5661651"/>
            <a:ext cx="4489216"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262626"/>
                </a:solidFill>
                <a:latin typeface="Times New Roman"/>
                <a:ea typeface="Times New Roman"/>
                <a:cs typeface="Times New Roman"/>
                <a:sym typeface="Times New Roman"/>
              </a:rPr>
              <a:t>05. Quản lý chuỗi cung ứng và Hậu cần</a:t>
            </a:r>
            <a:endParaRPr sz="2800" b="1">
              <a:solidFill>
                <a:srgbClr val="262626"/>
              </a:solidFill>
              <a:latin typeface="Times New Roman"/>
              <a:ea typeface="Times New Roman"/>
              <a:cs typeface="Times New Roman"/>
              <a:sym typeface="Times New Roman"/>
            </a:endParaRPr>
          </a:p>
        </p:txBody>
      </p:sp>
      <p:sp>
        <p:nvSpPr>
          <p:cNvPr id="63" name="Google Shape;63;p2"/>
          <p:cNvSpPr txBox="1"/>
          <p:nvPr/>
        </p:nvSpPr>
        <p:spPr>
          <a:xfrm>
            <a:off x="4106148" y="668289"/>
            <a:ext cx="6133597" cy="113877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400" b="1" i="1">
                <a:solidFill>
                  <a:srgbClr val="262626"/>
                </a:solidFill>
                <a:latin typeface="Arial"/>
                <a:ea typeface="Arial"/>
                <a:cs typeface="Arial"/>
                <a:sym typeface="Arial"/>
              </a:rPr>
              <a:t>CHUYỂN GIAO GIÁ TRỊ ĐẾN KHÁCH HÀNG</a:t>
            </a:r>
            <a:endParaRPr sz="3400">
              <a:solidFill>
                <a:srgbClr val="262626"/>
              </a:solidFill>
              <a:latin typeface="Arial"/>
              <a:ea typeface="Arial"/>
              <a:cs typeface="Arial"/>
              <a:sym typeface="Arial"/>
            </a:endParaRPr>
          </a:p>
        </p:txBody>
      </p:sp>
      <p:sp>
        <p:nvSpPr>
          <p:cNvPr id="64" name="Google Shape;64;p2"/>
          <p:cNvSpPr txBox="1"/>
          <p:nvPr/>
        </p:nvSpPr>
        <p:spPr>
          <a:xfrm>
            <a:off x="4082831" y="165712"/>
            <a:ext cx="8099414" cy="61555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400" b="1" i="1">
                <a:solidFill>
                  <a:schemeClr val="accent1"/>
                </a:solidFill>
                <a:latin typeface="Arial"/>
                <a:ea typeface="Arial"/>
                <a:cs typeface="Arial"/>
                <a:sym typeface="Arial"/>
              </a:rPr>
              <a:t>CÁC KÊNH TIẾP THỊ</a:t>
            </a:r>
            <a:endParaRPr/>
          </a:p>
        </p:txBody>
      </p:sp>
      <p:grpSp>
        <p:nvGrpSpPr>
          <p:cNvPr id="65" name="Google Shape;65;p2"/>
          <p:cNvGrpSpPr/>
          <p:nvPr/>
        </p:nvGrpSpPr>
        <p:grpSpPr>
          <a:xfrm>
            <a:off x="6066122" y="1900465"/>
            <a:ext cx="763066" cy="763066"/>
            <a:chOff x="6488607" y="4792890"/>
            <a:chExt cx="603456" cy="603456"/>
          </a:xfrm>
        </p:grpSpPr>
        <p:sp>
          <p:nvSpPr>
            <p:cNvPr id="66" name="Google Shape;66;p2"/>
            <p:cNvSpPr/>
            <p:nvPr/>
          </p:nvSpPr>
          <p:spPr>
            <a:xfrm>
              <a:off x="6488607" y="4792890"/>
              <a:ext cx="603456" cy="603456"/>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67" name="Google Shape;67;p2"/>
            <p:cNvSpPr/>
            <p:nvPr/>
          </p:nvSpPr>
          <p:spPr>
            <a:xfrm>
              <a:off x="6643275" y="4942638"/>
              <a:ext cx="294118" cy="303960"/>
            </a:xfrm>
            <a:custGeom>
              <a:avLst/>
              <a:gdLst/>
              <a:ahLst/>
              <a:cxnLst/>
              <a:rect l="l" t="t" r="r" b="b"/>
              <a:pathLst>
                <a:path w="743" h="769" extrusionOk="0">
                  <a:moveTo>
                    <a:pt x="743" y="27"/>
                  </a:moveTo>
                  <a:cubicBezTo>
                    <a:pt x="743" y="20"/>
                    <a:pt x="741" y="13"/>
                    <a:pt x="736" y="8"/>
                  </a:cubicBezTo>
                  <a:cubicBezTo>
                    <a:pt x="731" y="3"/>
                    <a:pt x="724" y="0"/>
                    <a:pt x="717" y="0"/>
                  </a:cubicBezTo>
                  <a:lnTo>
                    <a:pt x="599" y="0"/>
                  </a:lnTo>
                  <a:cubicBezTo>
                    <a:pt x="596" y="0"/>
                    <a:pt x="594" y="0"/>
                    <a:pt x="591" y="1"/>
                  </a:cubicBezTo>
                  <a:lnTo>
                    <a:pt x="569" y="1"/>
                  </a:lnTo>
                  <a:cubicBezTo>
                    <a:pt x="565" y="1"/>
                    <a:pt x="560" y="1"/>
                    <a:pt x="555" y="2"/>
                  </a:cubicBezTo>
                  <a:lnTo>
                    <a:pt x="184" y="2"/>
                  </a:lnTo>
                  <a:cubicBezTo>
                    <a:pt x="179" y="1"/>
                    <a:pt x="175" y="1"/>
                    <a:pt x="171" y="1"/>
                  </a:cubicBezTo>
                  <a:lnTo>
                    <a:pt x="152" y="1"/>
                  </a:lnTo>
                  <a:cubicBezTo>
                    <a:pt x="149" y="0"/>
                    <a:pt x="147" y="0"/>
                    <a:pt x="144" y="0"/>
                  </a:cubicBezTo>
                  <a:lnTo>
                    <a:pt x="26" y="0"/>
                  </a:lnTo>
                  <a:cubicBezTo>
                    <a:pt x="19" y="0"/>
                    <a:pt x="13" y="3"/>
                    <a:pt x="8" y="8"/>
                  </a:cubicBezTo>
                  <a:cubicBezTo>
                    <a:pt x="2" y="13"/>
                    <a:pt x="0" y="20"/>
                    <a:pt x="0" y="27"/>
                  </a:cubicBezTo>
                  <a:cubicBezTo>
                    <a:pt x="0" y="36"/>
                    <a:pt x="3" y="239"/>
                    <a:pt x="118" y="266"/>
                  </a:cubicBezTo>
                  <a:lnTo>
                    <a:pt x="118" y="267"/>
                  </a:lnTo>
                  <a:cubicBezTo>
                    <a:pt x="118" y="268"/>
                    <a:pt x="118" y="269"/>
                    <a:pt x="118" y="270"/>
                  </a:cubicBezTo>
                  <a:cubicBezTo>
                    <a:pt x="123" y="394"/>
                    <a:pt x="220" y="497"/>
                    <a:pt x="342" y="511"/>
                  </a:cubicBezTo>
                  <a:lnTo>
                    <a:pt x="342" y="713"/>
                  </a:lnTo>
                  <a:lnTo>
                    <a:pt x="242" y="713"/>
                  </a:lnTo>
                  <a:cubicBezTo>
                    <a:pt x="234" y="713"/>
                    <a:pt x="228" y="719"/>
                    <a:pt x="228" y="727"/>
                  </a:cubicBezTo>
                  <a:lnTo>
                    <a:pt x="228" y="756"/>
                  </a:lnTo>
                  <a:cubicBezTo>
                    <a:pt x="228" y="763"/>
                    <a:pt x="234" y="769"/>
                    <a:pt x="242" y="769"/>
                  </a:cubicBezTo>
                  <a:lnTo>
                    <a:pt x="498" y="769"/>
                  </a:lnTo>
                  <a:cubicBezTo>
                    <a:pt x="505" y="769"/>
                    <a:pt x="511" y="763"/>
                    <a:pt x="511" y="756"/>
                  </a:cubicBezTo>
                  <a:lnTo>
                    <a:pt x="511" y="727"/>
                  </a:lnTo>
                  <a:cubicBezTo>
                    <a:pt x="511" y="719"/>
                    <a:pt x="505" y="713"/>
                    <a:pt x="498" y="713"/>
                  </a:cubicBezTo>
                  <a:lnTo>
                    <a:pt x="398" y="713"/>
                  </a:lnTo>
                  <a:lnTo>
                    <a:pt x="398" y="511"/>
                  </a:lnTo>
                  <a:cubicBezTo>
                    <a:pt x="519" y="498"/>
                    <a:pt x="612" y="401"/>
                    <a:pt x="621" y="279"/>
                  </a:cubicBezTo>
                  <a:cubicBezTo>
                    <a:pt x="622" y="277"/>
                    <a:pt x="623" y="274"/>
                    <a:pt x="623" y="271"/>
                  </a:cubicBezTo>
                  <a:lnTo>
                    <a:pt x="623" y="266"/>
                  </a:lnTo>
                  <a:cubicBezTo>
                    <a:pt x="740" y="242"/>
                    <a:pt x="743" y="36"/>
                    <a:pt x="743" y="27"/>
                  </a:cubicBezTo>
                  <a:close/>
                  <a:moveTo>
                    <a:pt x="370" y="457"/>
                  </a:moveTo>
                  <a:cubicBezTo>
                    <a:pt x="262" y="457"/>
                    <a:pt x="174" y="369"/>
                    <a:pt x="174" y="261"/>
                  </a:cubicBezTo>
                  <a:lnTo>
                    <a:pt x="174" y="58"/>
                  </a:lnTo>
                  <a:lnTo>
                    <a:pt x="566" y="58"/>
                  </a:lnTo>
                  <a:lnTo>
                    <a:pt x="566" y="261"/>
                  </a:lnTo>
                  <a:cubicBezTo>
                    <a:pt x="566" y="369"/>
                    <a:pt x="478" y="457"/>
                    <a:pt x="370" y="457"/>
                  </a:cubicBezTo>
                  <a:close/>
                  <a:moveTo>
                    <a:pt x="118" y="209"/>
                  </a:moveTo>
                  <a:cubicBezTo>
                    <a:pt x="73" y="184"/>
                    <a:pt x="59" y="98"/>
                    <a:pt x="55" y="53"/>
                  </a:cubicBezTo>
                  <a:lnTo>
                    <a:pt x="118" y="53"/>
                  </a:lnTo>
                  <a:lnTo>
                    <a:pt x="118" y="209"/>
                  </a:lnTo>
                  <a:close/>
                  <a:moveTo>
                    <a:pt x="626" y="209"/>
                  </a:moveTo>
                  <a:lnTo>
                    <a:pt x="626" y="53"/>
                  </a:lnTo>
                  <a:lnTo>
                    <a:pt x="688" y="53"/>
                  </a:lnTo>
                  <a:cubicBezTo>
                    <a:pt x="684" y="98"/>
                    <a:pt x="670" y="184"/>
                    <a:pt x="626" y="20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grpSp>
      <p:sp>
        <p:nvSpPr>
          <p:cNvPr id="68" name="Google Shape;68;p2"/>
          <p:cNvSpPr txBox="1"/>
          <p:nvPr/>
        </p:nvSpPr>
        <p:spPr>
          <a:xfrm>
            <a:off x="7055158" y="1807062"/>
            <a:ext cx="4795755"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262626"/>
                </a:solidFill>
                <a:latin typeface="Times New Roman"/>
                <a:ea typeface="Times New Roman"/>
                <a:cs typeface="Times New Roman"/>
                <a:sym typeface="Times New Roman"/>
              </a:rPr>
              <a:t>01. Chuỗi cung ứng và mạng lưới chuyển giao giá trị.</a:t>
            </a:r>
            <a:endParaRPr sz="2800" b="1">
              <a:solidFill>
                <a:srgbClr val="262626"/>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0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500"/>
                                        <p:tgtEl>
                                          <p:spTgt spid="42"/>
                                        </p:tgtEl>
                                        <p:attrNameLst>
                                          <p:attrName>ppt_x</p:attrName>
                                        </p:attrNameLst>
                                      </p:cBhvr>
                                      <p:tavLst>
                                        <p:tav tm="0">
                                          <p:val>
                                            <p:strVal val="#ppt_x-1"/>
                                          </p:val>
                                        </p:tav>
                                        <p:tav tm="100000">
                                          <p:val>
                                            <p:strVal val="#ppt_x"/>
                                          </p:val>
                                        </p:tav>
                                      </p:tavLst>
                                    </p:anim>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4"/>
                                        </p:tgtEl>
                                        <p:attrNameLst>
                                          <p:attrName>style.visibility</p:attrName>
                                        </p:attrNameLst>
                                      </p:cBhvr>
                                      <p:to>
                                        <p:strVal val="visible"/>
                                      </p:to>
                                    </p:set>
                                    <p:animEffect transition="in" filter="fade">
                                      <p:cBhvr>
                                        <p:cTn id="11" dur="500"/>
                                        <p:tgtEl>
                                          <p:spTgt spid="6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3"/>
                                        </p:tgtEl>
                                        <p:attrNameLst>
                                          <p:attrName>style.visibility</p:attrName>
                                        </p:attrNameLst>
                                      </p:cBhvr>
                                      <p:to>
                                        <p:strVal val="visible"/>
                                      </p:to>
                                    </p:set>
                                    <p:animEffect transition="in" filter="fade">
                                      <p:cBhvr>
                                        <p:cTn id="15" dur="500"/>
                                        <p:tgtEl>
                                          <p:spTgt spid="63"/>
                                        </p:tgtEl>
                                      </p:cBhvr>
                                    </p:animEffect>
                                  </p:childTnLst>
                                </p:cTn>
                              </p:par>
                              <p:par>
                                <p:cTn id="16" presetID="2" presetClass="entr" presetSubtype="8" fill="hold" nodeType="withEffect">
                                  <p:stCondLst>
                                    <p:cond delay="0"/>
                                  </p:stCondLst>
                                  <p:childTnLst>
                                    <p:set>
                                      <p:cBhvr>
                                        <p:cTn id="17" dur="1" fill="hold">
                                          <p:stCondLst>
                                            <p:cond delay="0"/>
                                          </p:stCondLst>
                                        </p:cTn>
                                        <p:tgtEl>
                                          <p:spTgt spid="43"/>
                                        </p:tgtEl>
                                        <p:attrNameLst>
                                          <p:attrName>style.visibility</p:attrName>
                                        </p:attrNameLst>
                                      </p:cBhvr>
                                      <p:to>
                                        <p:strVal val="visible"/>
                                      </p:to>
                                    </p:set>
                                    <p:anim calcmode="lin" valueType="num">
                                      <p:cBhvr additive="base">
                                        <p:cTn id="18" dur="500"/>
                                        <p:tgtEl>
                                          <p:spTgt spid="43"/>
                                        </p:tgtEl>
                                        <p:attrNameLst>
                                          <p:attrName>ppt_x</p:attrName>
                                        </p:attrNameLst>
                                      </p:cBhvr>
                                      <p:tavLst>
                                        <p:tav tm="0">
                                          <p:val>
                                            <p:strVal val="#ppt_x-1"/>
                                          </p:val>
                                        </p:tav>
                                        <p:tav tm="100000">
                                          <p:val>
                                            <p:strVal val="#ppt_x"/>
                                          </p:val>
                                        </p:tav>
                                      </p:tavLst>
                                    </p:anim>
                                  </p:childTnLst>
                                </p:cTn>
                              </p:par>
                              <p:par>
                                <p:cTn id="19" presetID="2" presetClass="entr" presetSubtype="8" fill="hold" nodeType="withEffect">
                                  <p:stCondLst>
                                    <p:cond delay="400"/>
                                  </p:stCondLst>
                                  <p:childTnLst>
                                    <p:set>
                                      <p:cBhvr>
                                        <p:cTn id="20" dur="1" fill="hold">
                                          <p:stCondLst>
                                            <p:cond delay="0"/>
                                          </p:stCondLst>
                                        </p:cTn>
                                        <p:tgtEl>
                                          <p:spTgt spid="44"/>
                                        </p:tgtEl>
                                        <p:attrNameLst>
                                          <p:attrName>style.visibility</p:attrName>
                                        </p:attrNameLst>
                                      </p:cBhvr>
                                      <p:to>
                                        <p:strVal val="visible"/>
                                      </p:to>
                                    </p:set>
                                    <p:anim calcmode="lin" valueType="num">
                                      <p:cBhvr additive="base">
                                        <p:cTn id="21" dur="500"/>
                                        <p:tgtEl>
                                          <p:spTgt spid="44"/>
                                        </p:tgtEl>
                                        <p:attrNameLst>
                                          <p:attrName>ppt_x</p:attrName>
                                        </p:attrNameLst>
                                      </p:cBhvr>
                                      <p:tavLst>
                                        <p:tav tm="0">
                                          <p:val>
                                            <p:strVal val="#ppt_x-1"/>
                                          </p:val>
                                        </p:tav>
                                        <p:tav tm="100000">
                                          <p:val>
                                            <p:strVal val="#ppt_x"/>
                                          </p:val>
                                        </p:tav>
                                      </p:tavLst>
                                    </p:anim>
                                  </p:childTnLst>
                                </p:cTn>
                              </p:par>
                              <p:par>
                                <p:cTn id="22" presetID="2" presetClass="entr" presetSubtype="8" fill="hold" nodeType="withEffect">
                                  <p:stCondLst>
                                    <p:cond delay="100"/>
                                  </p:stCondLst>
                                  <p:childTnLst>
                                    <p:set>
                                      <p:cBhvr>
                                        <p:cTn id="23" dur="1" fill="hold">
                                          <p:stCondLst>
                                            <p:cond delay="0"/>
                                          </p:stCondLst>
                                        </p:cTn>
                                        <p:tgtEl>
                                          <p:spTgt spid="45"/>
                                        </p:tgtEl>
                                        <p:attrNameLst>
                                          <p:attrName>style.visibility</p:attrName>
                                        </p:attrNameLst>
                                      </p:cBhvr>
                                      <p:to>
                                        <p:strVal val="visible"/>
                                      </p:to>
                                    </p:set>
                                    <p:anim calcmode="lin" valueType="num">
                                      <p:cBhvr additive="base">
                                        <p:cTn id="24" dur="500"/>
                                        <p:tgtEl>
                                          <p:spTgt spid="45"/>
                                        </p:tgtEl>
                                        <p:attrNameLst>
                                          <p:attrName>ppt_x</p:attrName>
                                        </p:attrNameLst>
                                      </p:cBhvr>
                                      <p:tavLst>
                                        <p:tav tm="0">
                                          <p:val>
                                            <p:strVal val="#ppt_x-1"/>
                                          </p:val>
                                        </p:tav>
                                        <p:tav tm="100000">
                                          <p:val>
                                            <p:strVal val="#ppt_x"/>
                                          </p:val>
                                        </p:tav>
                                      </p:tavLst>
                                    </p:anim>
                                  </p:childTnLst>
                                </p:cTn>
                              </p:par>
                              <p:par>
                                <p:cTn id="25" presetID="2" presetClass="entr" presetSubtype="2" fill="hold" nodeType="withEffect">
                                  <p:stCondLst>
                                    <p:cond delay="300"/>
                                  </p:stCondLst>
                                  <p:childTnLst>
                                    <p:set>
                                      <p:cBhvr>
                                        <p:cTn id="26" dur="1" fill="hold">
                                          <p:stCondLst>
                                            <p:cond delay="0"/>
                                          </p:stCondLst>
                                        </p:cTn>
                                        <p:tgtEl>
                                          <p:spTgt spid="46"/>
                                        </p:tgtEl>
                                        <p:attrNameLst>
                                          <p:attrName>style.visibility</p:attrName>
                                        </p:attrNameLst>
                                      </p:cBhvr>
                                      <p:to>
                                        <p:strVal val="visible"/>
                                      </p:to>
                                    </p:set>
                                    <p:anim calcmode="lin" valueType="num">
                                      <p:cBhvr additive="base">
                                        <p:cTn id="27" dur="500"/>
                                        <p:tgtEl>
                                          <p:spTgt spid="46"/>
                                        </p:tgtEl>
                                        <p:attrNameLst>
                                          <p:attrName>ppt_x</p:attrName>
                                        </p:attrNameLst>
                                      </p:cBhvr>
                                      <p:tavLst>
                                        <p:tav tm="0">
                                          <p:val>
                                            <p:strVal val="#ppt_x+1"/>
                                          </p:val>
                                        </p:tav>
                                        <p:tav tm="100000">
                                          <p:val>
                                            <p:strVal val="#ppt_x"/>
                                          </p:val>
                                        </p:tav>
                                      </p:tavLst>
                                    </p:anim>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nodeType="clickEffect">
                                  <p:stCondLst>
                                    <p:cond delay="0"/>
                                  </p:stCondLst>
                                  <p:childTnLst>
                                    <p:set>
                                      <p:cBhvr>
                                        <p:cTn id="31" dur="1" fill="hold">
                                          <p:stCondLst>
                                            <p:cond delay="0"/>
                                          </p:stCondLst>
                                        </p:cTn>
                                        <p:tgtEl>
                                          <p:spTgt spid="65"/>
                                        </p:tgtEl>
                                        <p:attrNameLst>
                                          <p:attrName>style.visibility</p:attrName>
                                        </p:attrNameLst>
                                      </p:cBhvr>
                                      <p:to>
                                        <p:strVal val="visible"/>
                                      </p:to>
                                    </p:set>
                                    <p:anim calcmode="lin" valueType="num">
                                      <p:cBhvr additive="base">
                                        <p:cTn id="32" dur="500"/>
                                        <p:tgtEl>
                                          <p:spTgt spid="65"/>
                                        </p:tgtEl>
                                        <p:attrNameLst>
                                          <p:attrName>ppt_w</p:attrName>
                                        </p:attrNameLst>
                                      </p:cBhvr>
                                      <p:tavLst>
                                        <p:tav tm="0">
                                          <p:val>
                                            <p:strVal val="0"/>
                                          </p:val>
                                        </p:tav>
                                        <p:tav tm="100000">
                                          <p:val>
                                            <p:strVal val="#ppt_w"/>
                                          </p:val>
                                        </p:tav>
                                      </p:tavLst>
                                    </p:anim>
                                    <p:anim calcmode="lin" valueType="num">
                                      <p:cBhvr additive="base">
                                        <p:cTn id="33" dur="500"/>
                                        <p:tgtEl>
                                          <p:spTgt spid="65"/>
                                        </p:tgtEl>
                                        <p:attrNameLst>
                                          <p:attrName>ppt_h</p:attrName>
                                        </p:attrNameLst>
                                      </p:cBhvr>
                                      <p:tavLst>
                                        <p:tav tm="0">
                                          <p:val>
                                            <p:strVal val="0"/>
                                          </p:val>
                                        </p:tav>
                                        <p:tav tm="100000">
                                          <p:val>
                                            <p:strVal val="#ppt_h"/>
                                          </p:val>
                                        </p:tav>
                                      </p:tavLst>
                                    </p:anim>
                                  </p:childTnLst>
                                </p:cTn>
                              </p:par>
                              <p:par>
                                <p:cTn id="34" presetID="23" presetClass="entr" presetSubtype="16" fill="hold" nodeType="withEffect">
                                  <p:stCondLst>
                                    <p:cond delay="0"/>
                                  </p:stCondLst>
                                  <p:childTnLst>
                                    <p:set>
                                      <p:cBhvr>
                                        <p:cTn id="35" dur="1" fill="hold">
                                          <p:stCondLst>
                                            <p:cond delay="0"/>
                                          </p:stCondLst>
                                        </p:cTn>
                                        <p:tgtEl>
                                          <p:spTgt spid="68"/>
                                        </p:tgtEl>
                                        <p:attrNameLst>
                                          <p:attrName>style.visibility</p:attrName>
                                        </p:attrNameLst>
                                      </p:cBhvr>
                                      <p:to>
                                        <p:strVal val="visible"/>
                                      </p:to>
                                    </p:set>
                                    <p:anim calcmode="lin" valueType="num">
                                      <p:cBhvr additive="base">
                                        <p:cTn id="36" dur="500"/>
                                        <p:tgtEl>
                                          <p:spTgt spid="68"/>
                                        </p:tgtEl>
                                        <p:attrNameLst>
                                          <p:attrName>ppt_w</p:attrName>
                                        </p:attrNameLst>
                                      </p:cBhvr>
                                      <p:tavLst>
                                        <p:tav tm="0">
                                          <p:val>
                                            <p:strVal val="0"/>
                                          </p:val>
                                        </p:tav>
                                        <p:tav tm="100000">
                                          <p:val>
                                            <p:strVal val="#ppt_w"/>
                                          </p:val>
                                        </p:tav>
                                      </p:tavLst>
                                    </p:anim>
                                    <p:anim calcmode="lin" valueType="num">
                                      <p:cBhvr additive="base">
                                        <p:cTn id="37" dur="500"/>
                                        <p:tgtEl>
                                          <p:spTgt spid="68"/>
                                        </p:tgtEl>
                                        <p:attrNameLst>
                                          <p:attrName>ppt_h</p:attrName>
                                        </p:attrNameLst>
                                      </p:cBhvr>
                                      <p:tavLst>
                                        <p:tav tm="0">
                                          <p:val>
                                            <p:strVal val="0"/>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23" presetClass="entr" presetSubtype="16" fill="hold" nodeType="clickEffect">
                                  <p:stCondLst>
                                    <p:cond delay="0"/>
                                  </p:stCondLst>
                                  <p:childTnLst>
                                    <p:set>
                                      <p:cBhvr>
                                        <p:cTn id="41" dur="1" fill="hold">
                                          <p:stCondLst>
                                            <p:cond delay="0"/>
                                          </p:stCondLst>
                                        </p:cTn>
                                        <p:tgtEl>
                                          <p:spTgt spid="47"/>
                                        </p:tgtEl>
                                        <p:attrNameLst>
                                          <p:attrName>style.visibility</p:attrName>
                                        </p:attrNameLst>
                                      </p:cBhvr>
                                      <p:to>
                                        <p:strVal val="visible"/>
                                      </p:to>
                                    </p:set>
                                    <p:anim calcmode="lin" valueType="num">
                                      <p:cBhvr additive="base">
                                        <p:cTn id="42" dur="500"/>
                                        <p:tgtEl>
                                          <p:spTgt spid="47"/>
                                        </p:tgtEl>
                                        <p:attrNameLst>
                                          <p:attrName>ppt_w</p:attrName>
                                        </p:attrNameLst>
                                      </p:cBhvr>
                                      <p:tavLst>
                                        <p:tav tm="0">
                                          <p:val>
                                            <p:strVal val="0"/>
                                          </p:val>
                                        </p:tav>
                                        <p:tav tm="100000">
                                          <p:val>
                                            <p:strVal val="#ppt_w"/>
                                          </p:val>
                                        </p:tav>
                                      </p:tavLst>
                                    </p:anim>
                                    <p:anim calcmode="lin" valueType="num">
                                      <p:cBhvr additive="base">
                                        <p:cTn id="43" dur="500"/>
                                        <p:tgtEl>
                                          <p:spTgt spid="47"/>
                                        </p:tgtEl>
                                        <p:attrNameLst>
                                          <p:attrName>ppt_h</p:attrName>
                                        </p:attrNameLst>
                                      </p:cBhvr>
                                      <p:tavLst>
                                        <p:tav tm="0">
                                          <p:val>
                                            <p:strVal val="0"/>
                                          </p:val>
                                        </p:tav>
                                        <p:tav tm="100000">
                                          <p:val>
                                            <p:strVal val="#ppt_h"/>
                                          </p:val>
                                        </p:tav>
                                      </p:tavLst>
                                    </p:anim>
                                  </p:childTnLst>
                                </p:cTn>
                              </p:par>
                              <p:par>
                                <p:cTn id="44" presetID="23" presetClass="entr" presetSubtype="16" fill="hold" nodeType="withEffect">
                                  <p:stCondLst>
                                    <p:cond delay="0"/>
                                  </p:stCondLst>
                                  <p:childTnLst>
                                    <p:set>
                                      <p:cBhvr>
                                        <p:cTn id="45" dur="1" fill="hold">
                                          <p:stCondLst>
                                            <p:cond delay="0"/>
                                          </p:stCondLst>
                                        </p:cTn>
                                        <p:tgtEl>
                                          <p:spTgt spid="59"/>
                                        </p:tgtEl>
                                        <p:attrNameLst>
                                          <p:attrName>style.visibility</p:attrName>
                                        </p:attrNameLst>
                                      </p:cBhvr>
                                      <p:to>
                                        <p:strVal val="visible"/>
                                      </p:to>
                                    </p:set>
                                    <p:anim calcmode="lin" valueType="num">
                                      <p:cBhvr additive="base">
                                        <p:cTn id="46" dur="500"/>
                                        <p:tgtEl>
                                          <p:spTgt spid="59"/>
                                        </p:tgtEl>
                                        <p:attrNameLst>
                                          <p:attrName>ppt_w</p:attrName>
                                        </p:attrNameLst>
                                      </p:cBhvr>
                                      <p:tavLst>
                                        <p:tav tm="0">
                                          <p:val>
                                            <p:strVal val="0"/>
                                          </p:val>
                                        </p:tav>
                                        <p:tav tm="100000">
                                          <p:val>
                                            <p:strVal val="#ppt_w"/>
                                          </p:val>
                                        </p:tav>
                                      </p:tavLst>
                                    </p:anim>
                                    <p:anim calcmode="lin" valueType="num">
                                      <p:cBhvr additive="base">
                                        <p:cTn id="47" dur="500"/>
                                        <p:tgtEl>
                                          <p:spTgt spid="59"/>
                                        </p:tgtEl>
                                        <p:attrNameLst>
                                          <p:attrName>ppt_h</p:attrName>
                                        </p:attrNameLst>
                                      </p:cBhvr>
                                      <p:tavLst>
                                        <p:tav tm="0">
                                          <p:val>
                                            <p:strVal val="0"/>
                                          </p:val>
                                        </p:tav>
                                        <p:tav tm="100000">
                                          <p:val>
                                            <p:strVal val="#ppt_h"/>
                                          </p:val>
                                        </p:tav>
                                      </p:tavLst>
                                    </p:anim>
                                  </p:childTnLst>
                                </p:cTn>
                              </p:par>
                            </p:childTnLst>
                          </p:cTn>
                        </p:par>
                      </p:childTnLst>
                    </p:cTn>
                  </p:par>
                  <p:par>
                    <p:cTn id="48" fill="hold">
                      <p:stCondLst>
                        <p:cond delay="indefinite"/>
                      </p:stCondLst>
                      <p:childTnLst>
                        <p:par>
                          <p:cTn id="49" fill="hold">
                            <p:stCondLst>
                              <p:cond delay="0"/>
                            </p:stCondLst>
                            <p:childTnLst>
                              <p:par>
                                <p:cTn id="50" presetID="23" presetClass="entr" presetSubtype="16" fill="hold" nodeType="clickEffect">
                                  <p:stCondLst>
                                    <p:cond delay="0"/>
                                  </p:stCondLst>
                                  <p:childTnLst>
                                    <p:set>
                                      <p:cBhvr>
                                        <p:cTn id="51" dur="1" fill="hold">
                                          <p:stCondLst>
                                            <p:cond delay="0"/>
                                          </p:stCondLst>
                                        </p:cTn>
                                        <p:tgtEl>
                                          <p:spTgt spid="50"/>
                                        </p:tgtEl>
                                        <p:attrNameLst>
                                          <p:attrName>style.visibility</p:attrName>
                                        </p:attrNameLst>
                                      </p:cBhvr>
                                      <p:to>
                                        <p:strVal val="visible"/>
                                      </p:to>
                                    </p:set>
                                    <p:anim calcmode="lin" valueType="num">
                                      <p:cBhvr additive="base">
                                        <p:cTn id="52" dur="500"/>
                                        <p:tgtEl>
                                          <p:spTgt spid="50"/>
                                        </p:tgtEl>
                                        <p:attrNameLst>
                                          <p:attrName>ppt_w</p:attrName>
                                        </p:attrNameLst>
                                      </p:cBhvr>
                                      <p:tavLst>
                                        <p:tav tm="0">
                                          <p:val>
                                            <p:strVal val="0"/>
                                          </p:val>
                                        </p:tav>
                                        <p:tav tm="100000">
                                          <p:val>
                                            <p:strVal val="#ppt_w"/>
                                          </p:val>
                                        </p:tav>
                                      </p:tavLst>
                                    </p:anim>
                                    <p:anim calcmode="lin" valueType="num">
                                      <p:cBhvr additive="base">
                                        <p:cTn id="53" dur="500"/>
                                        <p:tgtEl>
                                          <p:spTgt spid="50"/>
                                        </p:tgtEl>
                                        <p:attrNameLst>
                                          <p:attrName>ppt_h</p:attrName>
                                        </p:attrNameLst>
                                      </p:cBhvr>
                                      <p:tavLst>
                                        <p:tav tm="0">
                                          <p:val>
                                            <p:strVal val="0"/>
                                          </p:val>
                                        </p:tav>
                                        <p:tav tm="100000">
                                          <p:val>
                                            <p:strVal val="#ppt_h"/>
                                          </p:val>
                                        </p:tav>
                                      </p:tavLst>
                                    </p:anim>
                                  </p:childTnLst>
                                </p:cTn>
                              </p:par>
                              <p:par>
                                <p:cTn id="54" presetID="23" presetClass="entr" presetSubtype="16" fill="hold" nodeType="withEffect">
                                  <p:stCondLst>
                                    <p:cond delay="0"/>
                                  </p:stCondLst>
                                  <p:childTnLst>
                                    <p:set>
                                      <p:cBhvr>
                                        <p:cTn id="55" dur="1" fill="hold">
                                          <p:stCondLst>
                                            <p:cond delay="0"/>
                                          </p:stCondLst>
                                        </p:cTn>
                                        <p:tgtEl>
                                          <p:spTgt spid="60"/>
                                        </p:tgtEl>
                                        <p:attrNameLst>
                                          <p:attrName>style.visibility</p:attrName>
                                        </p:attrNameLst>
                                      </p:cBhvr>
                                      <p:to>
                                        <p:strVal val="visible"/>
                                      </p:to>
                                    </p:set>
                                    <p:anim calcmode="lin" valueType="num">
                                      <p:cBhvr additive="base">
                                        <p:cTn id="56" dur="500"/>
                                        <p:tgtEl>
                                          <p:spTgt spid="60"/>
                                        </p:tgtEl>
                                        <p:attrNameLst>
                                          <p:attrName>ppt_w</p:attrName>
                                        </p:attrNameLst>
                                      </p:cBhvr>
                                      <p:tavLst>
                                        <p:tav tm="0">
                                          <p:val>
                                            <p:strVal val="0"/>
                                          </p:val>
                                        </p:tav>
                                        <p:tav tm="100000">
                                          <p:val>
                                            <p:strVal val="#ppt_w"/>
                                          </p:val>
                                        </p:tav>
                                      </p:tavLst>
                                    </p:anim>
                                    <p:anim calcmode="lin" valueType="num">
                                      <p:cBhvr additive="base">
                                        <p:cTn id="57" dur="500"/>
                                        <p:tgtEl>
                                          <p:spTgt spid="60"/>
                                        </p:tgtEl>
                                        <p:attrNameLst>
                                          <p:attrName>ppt_h</p:attrName>
                                        </p:attrNameLst>
                                      </p:cBhvr>
                                      <p:tavLst>
                                        <p:tav tm="0">
                                          <p:val>
                                            <p:strVal val="0"/>
                                          </p:val>
                                        </p:tav>
                                        <p:tav tm="100000">
                                          <p:val>
                                            <p:strVal val="#ppt_h"/>
                                          </p:val>
                                        </p:tav>
                                      </p:tavLst>
                                    </p:anim>
                                  </p:childTnLst>
                                </p:cTn>
                              </p:par>
                            </p:childTnLst>
                          </p:cTn>
                        </p:par>
                      </p:childTnLst>
                    </p:cTn>
                  </p:par>
                  <p:par>
                    <p:cTn id="58" fill="hold">
                      <p:stCondLst>
                        <p:cond delay="indefinite"/>
                      </p:stCondLst>
                      <p:childTnLst>
                        <p:par>
                          <p:cTn id="59" fill="hold">
                            <p:stCondLst>
                              <p:cond delay="0"/>
                            </p:stCondLst>
                            <p:childTnLst>
                              <p:par>
                                <p:cTn id="60" presetID="23" presetClass="entr" presetSubtype="16" fill="hold" nodeType="clickEffect">
                                  <p:stCondLst>
                                    <p:cond delay="0"/>
                                  </p:stCondLst>
                                  <p:childTnLst>
                                    <p:set>
                                      <p:cBhvr>
                                        <p:cTn id="61" dur="1" fill="hold">
                                          <p:stCondLst>
                                            <p:cond delay="0"/>
                                          </p:stCondLst>
                                        </p:cTn>
                                        <p:tgtEl>
                                          <p:spTgt spid="53"/>
                                        </p:tgtEl>
                                        <p:attrNameLst>
                                          <p:attrName>style.visibility</p:attrName>
                                        </p:attrNameLst>
                                      </p:cBhvr>
                                      <p:to>
                                        <p:strVal val="visible"/>
                                      </p:to>
                                    </p:set>
                                    <p:anim calcmode="lin" valueType="num">
                                      <p:cBhvr additive="base">
                                        <p:cTn id="62" dur="500"/>
                                        <p:tgtEl>
                                          <p:spTgt spid="53"/>
                                        </p:tgtEl>
                                        <p:attrNameLst>
                                          <p:attrName>ppt_w</p:attrName>
                                        </p:attrNameLst>
                                      </p:cBhvr>
                                      <p:tavLst>
                                        <p:tav tm="0">
                                          <p:val>
                                            <p:strVal val="0"/>
                                          </p:val>
                                        </p:tav>
                                        <p:tav tm="100000">
                                          <p:val>
                                            <p:strVal val="#ppt_w"/>
                                          </p:val>
                                        </p:tav>
                                      </p:tavLst>
                                    </p:anim>
                                    <p:anim calcmode="lin" valueType="num">
                                      <p:cBhvr additive="base">
                                        <p:cTn id="63" dur="500"/>
                                        <p:tgtEl>
                                          <p:spTgt spid="53"/>
                                        </p:tgtEl>
                                        <p:attrNameLst>
                                          <p:attrName>ppt_h</p:attrName>
                                        </p:attrNameLst>
                                      </p:cBhvr>
                                      <p:tavLst>
                                        <p:tav tm="0">
                                          <p:val>
                                            <p:strVal val="0"/>
                                          </p:val>
                                        </p:tav>
                                        <p:tav tm="100000">
                                          <p:val>
                                            <p:strVal val="#ppt_h"/>
                                          </p:val>
                                        </p:tav>
                                      </p:tavLst>
                                    </p:anim>
                                  </p:childTnLst>
                                </p:cTn>
                              </p:par>
                              <p:par>
                                <p:cTn id="64" presetID="23" presetClass="entr" presetSubtype="16" fill="hold" nodeType="withEffect">
                                  <p:stCondLst>
                                    <p:cond delay="0"/>
                                  </p:stCondLst>
                                  <p:childTnLst>
                                    <p:set>
                                      <p:cBhvr>
                                        <p:cTn id="65" dur="1" fill="hold">
                                          <p:stCondLst>
                                            <p:cond delay="0"/>
                                          </p:stCondLst>
                                        </p:cTn>
                                        <p:tgtEl>
                                          <p:spTgt spid="61"/>
                                        </p:tgtEl>
                                        <p:attrNameLst>
                                          <p:attrName>style.visibility</p:attrName>
                                        </p:attrNameLst>
                                      </p:cBhvr>
                                      <p:to>
                                        <p:strVal val="visible"/>
                                      </p:to>
                                    </p:set>
                                    <p:anim calcmode="lin" valueType="num">
                                      <p:cBhvr additive="base">
                                        <p:cTn id="66" dur="500"/>
                                        <p:tgtEl>
                                          <p:spTgt spid="61"/>
                                        </p:tgtEl>
                                        <p:attrNameLst>
                                          <p:attrName>ppt_w</p:attrName>
                                        </p:attrNameLst>
                                      </p:cBhvr>
                                      <p:tavLst>
                                        <p:tav tm="0">
                                          <p:val>
                                            <p:strVal val="0"/>
                                          </p:val>
                                        </p:tav>
                                        <p:tav tm="100000">
                                          <p:val>
                                            <p:strVal val="#ppt_w"/>
                                          </p:val>
                                        </p:tav>
                                      </p:tavLst>
                                    </p:anim>
                                    <p:anim calcmode="lin" valueType="num">
                                      <p:cBhvr additive="base">
                                        <p:cTn id="67" dur="500"/>
                                        <p:tgtEl>
                                          <p:spTgt spid="61"/>
                                        </p:tgtEl>
                                        <p:attrNameLst>
                                          <p:attrName>ppt_h</p:attrName>
                                        </p:attrNameLst>
                                      </p:cBhvr>
                                      <p:tavLst>
                                        <p:tav tm="0">
                                          <p:val>
                                            <p:strVal val="0"/>
                                          </p:val>
                                        </p:tav>
                                        <p:tav tm="100000">
                                          <p:val>
                                            <p:strVal val="#ppt_h"/>
                                          </p:val>
                                        </p:tav>
                                      </p:tavLst>
                                    </p:anim>
                                  </p:childTnLst>
                                </p:cTn>
                              </p:par>
                            </p:childTnLst>
                          </p:cTn>
                        </p:par>
                      </p:childTnLst>
                    </p:cTn>
                  </p:par>
                  <p:par>
                    <p:cTn id="68" fill="hold">
                      <p:stCondLst>
                        <p:cond delay="indefinite"/>
                      </p:stCondLst>
                      <p:childTnLst>
                        <p:par>
                          <p:cTn id="69" fill="hold">
                            <p:stCondLst>
                              <p:cond delay="0"/>
                            </p:stCondLst>
                            <p:childTnLst>
                              <p:par>
                                <p:cTn id="70" presetID="23" presetClass="entr" presetSubtype="16" fill="hold" nodeType="clickEffect">
                                  <p:stCondLst>
                                    <p:cond delay="0"/>
                                  </p:stCondLst>
                                  <p:childTnLst>
                                    <p:set>
                                      <p:cBhvr>
                                        <p:cTn id="71" dur="1" fill="hold">
                                          <p:stCondLst>
                                            <p:cond delay="0"/>
                                          </p:stCondLst>
                                        </p:cTn>
                                        <p:tgtEl>
                                          <p:spTgt spid="56"/>
                                        </p:tgtEl>
                                        <p:attrNameLst>
                                          <p:attrName>style.visibility</p:attrName>
                                        </p:attrNameLst>
                                      </p:cBhvr>
                                      <p:to>
                                        <p:strVal val="visible"/>
                                      </p:to>
                                    </p:set>
                                    <p:anim calcmode="lin" valueType="num">
                                      <p:cBhvr additive="base">
                                        <p:cTn id="72" dur="500"/>
                                        <p:tgtEl>
                                          <p:spTgt spid="56"/>
                                        </p:tgtEl>
                                        <p:attrNameLst>
                                          <p:attrName>ppt_w</p:attrName>
                                        </p:attrNameLst>
                                      </p:cBhvr>
                                      <p:tavLst>
                                        <p:tav tm="0">
                                          <p:val>
                                            <p:strVal val="0"/>
                                          </p:val>
                                        </p:tav>
                                        <p:tav tm="100000">
                                          <p:val>
                                            <p:strVal val="#ppt_w"/>
                                          </p:val>
                                        </p:tav>
                                      </p:tavLst>
                                    </p:anim>
                                    <p:anim calcmode="lin" valueType="num">
                                      <p:cBhvr additive="base">
                                        <p:cTn id="73" dur="500"/>
                                        <p:tgtEl>
                                          <p:spTgt spid="56"/>
                                        </p:tgtEl>
                                        <p:attrNameLst>
                                          <p:attrName>ppt_h</p:attrName>
                                        </p:attrNameLst>
                                      </p:cBhvr>
                                      <p:tavLst>
                                        <p:tav tm="0">
                                          <p:val>
                                            <p:strVal val="0"/>
                                          </p:val>
                                        </p:tav>
                                        <p:tav tm="100000">
                                          <p:val>
                                            <p:strVal val="#ppt_h"/>
                                          </p:val>
                                        </p:tav>
                                      </p:tavLst>
                                    </p:anim>
                                  </p:childTnLst>
                                </p:cTn>
                              </p:par>
                              <p:par>
                                <p:cTn id="74" presetID="23" presetClass="entr" presetSubtype="16" fill="hold" nodeType="withEffect">
                                  <p:stCondLst>
                                    <p:cond delay="0"/>
                                  </p:stCondLst>
                                  <p:childTnLst>
                                    <p:set>
                                      <p:cBhvr>
                                        <p:cTn id="75" dur="1" fill="hold">
                                          <p:stCondLst>
                                            <p:cond delay="0"/>
                                          </p:stCondLst>
                                        </p:cTn>
                                        <p:tgtEl>
                                          <p:spTgt spid="62"/>
                                        </p:tgtEl>
                                        <p:attrNameLst>
                                          <p:attrName>style.visibility</p:attrName>
                                        </p:attrNameLst>
                                      </p:cBhvr>
                                      <p:to>
                                        <p:strVal val="visible"/>
                                      </p:to>
                                    </p:set>
                                    <p:anim calcmode="lin" valueType="num">
                                      <p:cBhvr additive="base">
                                        <p:cTn id="76" dur="500"/>
                                        <p:tgtEl>
                                          <p:spTgt spid="62"/>
                                        </p:tgtEl>
                                        <p:attrNameLst>
                                          <p:attrName>ppt_w</p:attrName>
                                        </p:attrNameLst>
                                      </p:cBhvr>
                                      <p:tavLst>
                                        <p:tav tm="0">
                                          <p:val>
                                            <p:strVal val="0"/>
                                          </p:val>
                                        </p:tav>
                                        <p:tav tm="100000">
                                          <p:val>
                                            <p:strVal val="#ppt_w"/>
                                          </p:val>
                                        </p:tav>
                                      </p:tavLst>
                                    </p:anim>
                                    <p:anim calcmode="lin" valueType="num">
                                      <p:cBhvr additive="base">
                                        <p:cTn id="77" dur="500"/>
                                        <p:tgtEl>
                                          <p:spTgt spid="62"/>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grpSp>
        <p:nvGrpSpPr>
          <p:cNvPr id="407" name="Google Shape;407;p20"/>
          <p:cNvGrpSpPr/>
          <p:nvPr/>
        </p:nvGrpSpPr>
        <p:grpSpPr>
          <a:xfrm>
            <a:off x="470348" y="1210956"/>
            <a:ext cx="6309499" cy="4466075"/>
            <a:chOff x="344455" y="2220195"/>
            <a:chExt cx="3612597" cy="3383827"/>
          </a:xfrm>
        </p:grpSpPr>
        <p:sp>
          <p:nvSpPr>
            <p:cNvPr id="408" name="Google Shape;408;p20"/>
            <p:cNvSpPr/>
            <p:nvPr/>
          </p:nvSpPr>
          <p:spPr>
            <a:xfrm>
              <a:off x="344455" y="2220195"/>
              <a:ext cx="1081224" cy="3223645"/>
            </a:xfrm>
            <a:custGeom>
              <a:avLst/>
              <a:gdLst/>
              <a:ahLst/>
              <a:cxnLst/>
              <a:rect l="l" t="t" r="r" b="b"/>
              <a:pathLst>
                <a:path w="372" h="1159" extrusionOk="0">
                  <a:moveTo>
                    <a:pt x="0" y="174"/>
                  </a:moveTo>
                  <a:lnTo>
                    <a:pt x="0" y="1159"/>
                  </a:lnTo>
                  <a:lnTo>
                    <a:pt x="372" y="1159"/>
                  </a:lnTo>
                  <a:lnTo>
                    <a:pt x="372" y="0"/>
                  </a:lnTo>
                  <a:lnTo>
                    <a:pt x="0" y="174"/>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Poppins"/>
                <a:ea typeface="Poppins"/>
                <a:cs typeface="Poppins"/>
                <a:sym typeface="Poppins"/>
              </a:endParaRPr>
            </a:p>
          </p:txBody>
        </p:sp>
        <p:sp>
          <p:nvSpPr>
            <p:cNvPr id="409" name="Google Shape;409;p20"/>
            <p:cNvSpPr/>
            <p:nvPr/>
          </p:nvSpPr>
          <p:spPr>
            <a:xfrm>
              <a:off x="3275086" y="2888134"/>
              <a:ext cx="681966" cy="2715888"/>
            </a:xfrm>
            <a:custGeom>
              <a:avLst/>
              <a:gdLst/>
              <a:ahLst/>
              <a:cxnLst/>
              <a:rect l="l" t="t" r="r" b="b"/>
              <a:pathLst>
                <a:path w="372" h="1558" extrusionOk="0">
                  <a:moveTo>
                    <a:pt x="275" y="0"/>
                  </a:moveTo>
                  <a:lnTo>
                    <a:pt x="0" y="129"/>
                  </a:lnTo>
                  <a:lnTo>
                    <a:pt x="0" y="1558"/>
                  </a:lnTo>
                  <a:lnTo>
                    <a:pt x="372" y="1558"/>
                  </a:lnTo>
                  <a:lnTo>
                    <a:pt x="372" y="33"/>
                  </a:lnTo>
                  <a:lnTo>
                    <a:pt x="275" y="0"/>
                  </a:lnTo>
                </a:path>
              </a:pathLst>
            </a:cu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Poppins"/>
                <a:ea typeface="Poppins"/>
                <a:cs typeface="Poppins"/>
                <a:sym typeface="Poppins"/>
              </a:endParaRPr>
            </a:p>
          </p:txBody>
        </p:sp>
        <p:sp>
          <p:nvSpPr>
            <p:cNvPr id="410" name="Google Shape;410;p20"/>
            <p:cNvSpPr/>
            <p:nvPr/>
          </p:nvSpPr>
          <p:spPr>
            <a:xfrm>
              <a:off x="590890" y="2888134"/>
              <a:ext cx="681966" cy="114088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b="1">
                  <a:solidFill>
                    <a:srgbClr val="3A3838"/>
                  </a:solidFill>
                  <a:latin typeface="Times New Roman"/>
                  <a:ea typeface="Times New Roman"/>
                  <a:cs typeface="Times New Roman"/>
                  <a:sym typeface="Times New Roman"/>
                </a:rPr>
                <a:t>Phân tích </a:t>
              </a:r>
              <a:endParaRPr/>
            </a:p>
            <a:p>
              <a:pPr marL="0" marR="0" lvl="0" indent="0" algn="ctr" rtl="0">
                <a:spcBef>
                  <a:spcPts val="0"/>
                </a:spcBef>
                <a:spcAft>
                  <a:spcPts val="0"/>
                </a:spcAft>
                <a:buNone/>
              </a:pPr>
              <a:r>
                <a:rPr lang="en-US" sz="3600" b="1">
                  <a:solidFill>
                    <a:srgbClr val="3A3838"/>
                  </a:solidFill>
                  <a:latin typeface="Times New Roman"/>
                  <a:ea typeface="Times New Roman"/>
                  <a:cs typeface="Times New Roman"/>
                  <a:sym typeface="Times New Roman"/>
                </a:rPr>
                <a:t>nhu cầu </a:t>
              </a:r>
              <a:endParaRPr/>
            </a:p>
            <a:p>
              <a:pPr marL="0" marR="0" lvl="0" indent="0" algn="ctr" rtl="0">
                <a:spcBef>
                  <a:spcPts val="0"/>
                </a:spcBef>
                <a:spcAft>
                  <a:spcPts val="0"/>
                </a:spcAft>
                <a:buNone/>
              </a:pPr>
              <a:r>
                <a:rPr lang="en-US" sz="3600" b="1">
                  <a:solidFill>
                    <a:srgbClr val="3A3838"/>
                  </a:solidFill>
                  <a:latin typeface="Times New Roman"/>
                  <a:ea typeface="Times New Roman"/>
                  <a:cs typeface="Times New Roman"/>
                  <a:sym typeface="Times New Roman"/>
                </a:rPr>
                <a:t>người </a:t>
              </a:r>
              <a:endParaRPr/>
            </a:p>
            <a:p>
              <a:pPr marL="0" marR="0" lvl="0" indent="0" algn="ctr" rtl="0">
                <a:spcBef>
                  <a:spcPts val="0"/>
                </a:spcBef>
                <a:spcAft>
                  <a:spcPts val="0"/>
                </a:spcAft>
                <a:buNone/>
              </a:pPr>
              <a:r>
                <a:rPr lang="en-US" sz="3600" b="1">
                  <a:solidFill>
                    <a:srgbClr val="3A3838"/>
                  </a:solidFill>
                  <a:latin typeface="Times New Roman"/>
                  <a:ea typeface="Times New Roman"/>
                  <a:cs typeface="Times New Roman"/>
                  <a:sym typeface="Times New Roman"/>
                </a:rPr>
                <a:t>tiêu </a:t>
              </a:r>
              <a:endParaRPr/>
            </a:p>
            <a:p>
              <a:pPr marL="0" marR="0" lvl="0" indent="0" algn="ctr" rtl="0">
                <a:spcBef>
                  <a:spcPts val="0"/>
                </a:spcBef>
                <a:spcAft>
                  <a:spcPts val="0"/>
                </a:spcAft>
                <a:buNone/>
              </a:pPr>
              <a:r>
                <a:rPr lang="en-US" sz="3600" b="1">
                  <a:solidFill>
                    <a:srgbClr val="3A3838"/>
                  </a:solidFill>
                  <a:latin typeface="Times New Roman"/>
                  <a:ea typeface="Times New Roman"/>
                  <a:cs typeface="Times New Roman"/>
                  <a:sym typeface="Times New Roman"/>
                </a:rPr>
                <a:t>dùng</a:t>
              </a:r>
              <a:endParaRPr sz="3600" b="1">
                <a:solidFill>
                  <a:srgbClr val="3A3838"/>
                </a:solidFill>
                <a:latin typeface="Times New Roman"/>
                <a:ea typeface="Times New Roman"/>
                <a:cs typeface="Times New Roman"/>
                <a:sym typeface="Times New Roman"/>
              </a:endParaRPr>
            </a:p>
          </p:txBody>
        </p:sp>
      </p:grpSp>
      <p:grpSp>
        <p:nvGrpSpPr>
          <p:cNvPr id="411" name="Google Shape;411;p20"/>
          <p:cNvGrpSpPr/>
          <p:nvPr/>
        </p:nvGrpSpPr>
        <p:grpSpPr>
          <a:xfrm>
            <a:off x="0" y="0"/>
            <a:ext cx="1153895" cy="1268412"/>
            <a:chOff x="1" y="1"/>
            <a:chExt cx="958067" cy="1053150"/>
          </a:xfrm>
        </p:grpSpPr>
        <p:sp>
          <p:nvSpPr>
            <p:cNvPr id="412" name="Google Shape;412;p20"/>
            <p:cNvSpPr/>
            <p:nvPr/>
          </p:nvSpPr>
          <p:spPr>
            <a:xfrm rot="5400000">
              <a:off x="-12207" y="12208"/>
              <a:ext cx="982481" cy="958066"/>
            </a:xfrm>
            <a:custGeom>
              <a:avLst/>
              <a:gdLst/>
              <a:ahLst/>
              <a:cxnLst/>
              <a:rect l="l" t="t" r="r" b="b"/>
              <a:pathLst>
                <a:path w="982481" h="958066" extrusionOk="0">
                  <a:moveTo>
                    <a:pt x="0" y="958066"/>
                  </a:moveTo>
                  <a:lnTo>
                    <a:pt x="0" y="735870"/>
                  </a:lnTo>
                  <a:lnTo>
                    <a:pt x="426804" y="0"/>
                  </a:lnTo>
                  <a:lnTo>
                    <a:pt x="982481" y="95806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413" name="Google Shape;413;p20"/>
            <p:cNvSpPr/>
            <p:nvPr/>
          </p:nvSpPr>
          <p:spPr>
            <a:xfrm rot="5400000">
              <a:off x="-47960" y="405667"/>
              <a:ext cx="695444" cy="599522"/>
            </a:xfrm>
            <a:prstGeom prst="triangle">
              <a:avLst>
                <a:gd name="adj" fmla="val 50000"/>
              </a:avLst>
            </a:prstGeom>
            <a:solidFill>
              <a:srgbClr val="C8790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414" name="Google Shape;414;p20"/>
            <p:cNvSpPr/>
            <p:nvPr/>
          </p:nvSpPr>
          <p:spPr>
            <a:xfrm rot="-5400000" flipH="1">
              <a:off x="647213" y="472090"/>
              <a:ext cx="333880" cy="287829"/>
            </a:xfrm>
            <a:prstGeom prst="triangle">
              <a:avLst>
                <a:gd name="adj" fmla="val 50000"/>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415" name="Google Shape;415;p20"/>
            <p:cNvSpPr/>
            <p:nvPr/>
          </p:nvSpPr>
          <p:spPr>
            <a:xfrm rot="5400000">
              <a:off x="-31240" y="170353"/>
              <a:ext cx="453007" cy="390523"/>
            </a:xfrm>
            <a:prstGeom prst="triangle">
              <a:avLst>
                <a:gd name="adj" fmla="val 50000"/>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grpSp>
      <p:sp>
        <p:nvSpPr>
          <p:cNvPr id="416" name="Google Shape;416;p20"/>
          <p:cNvSpPr/>
          <p:nvPr/>
        </p:nvSpPr>
        <p:spPr>
          <a:xfrm rot="-5400000">
            <a:off x="10912475" y="6308987"/>
            <a:ext cx="346075" cy="345552"/>
          </a:xfrm>
          <a:custGeom>
            <a:avLst/>
            <a:gdLst/>
            <a:ahLst/>
            <a:cxnLst/>
            <a:rect l="l" t="t" r="r" b="b"/>
            <a:pathLst>
              <a:path w="6827" h="6827" extrusionOk="0">
                <a:moveTo>
                  <a:pt x="3413" y="0"/>
                </a:moveTo>
                <a:cubicBezTo>
                  <a:pt x="1528" y="0"/>
                  <a:pt x="0" y="1528"/>
                  <a:pt x="0" y="3413"/>
                </a:cubicBezTo>
                <a:cubicBezTo>
                  <a:pt x="0" y="5298"/>
                  <a:pt x="1528" y="6827"/>
                  <a:pt x="3413" y="6827"/>
                </a:cubicBezTo>
                <a:cubicBezTo>
                  <a:pt x="5298" y="6827"/>
                  <a:pt x="6827" y="5298"/>
                  <a:pt x="6827" y="3413"/>
                </a:cubicBezTo>
                <a:cubicBezTo>
                  <a:pt x="6827" y="1528"/>
                  <a:pt x="5298" y="0"/>
                  <a:pt x="3413" y="0"/>
                </a:cubicBezTo>
                <a:close/>
                <a:moveTo>
                  <a:pt x="1636" y="3971"/>
                </a:moveTo>
                <a:lnTo>
                  <a:pt x="3413" y="2194"/>
                </a:lnTo>
                <a:lnTo>
                  <a:pt x="5190" y="3971"/>
                </a:lnTo>
                <a:lnTo>
                  <a:pt x="1636" y="3971"/>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417" name="Google Shape;417;p20"/>
          <p:cNvSpPr/>
          <p:nvPr/>
        </p:nvSpPr>
        <p:spPr>
          <a:xfrm rot="5400000">
            <a:off x="11382375" y="6308987"/>
            <a:ext cx="346075" cy="345552"/>
          </a:xfrm>
          <a:custGeom>
            <a:avLst/>
            <a:gdLst/>
            <a:ahLst/>
            <a:cxnLst/>
            <a:rect l="l" t="t" r="r" b="b"/>
            <a:pathLst>
              <a:path w="6827" h="6827" extrusionOk="0">
                <a:moveTo>
                  <a:pt x="3413" y="0"/>
                </a:moveTo>
                <a:cubicBezTo>
                  <a:pt x="1528" y="0"/>
                  <a:pt x="0" y="1528"/>
                  <a:pt x="0" y="3413"/>
                </a:cubicBezTo>
                <a:cubicBezTo>
                  <a:pt x="0" y="5298"/>
                  <a:pt x="1528" y="6827"/>
                  <a:pt x="3413" y="6827"/>
                </a:cubicBezTo>
                <a:cubicBezTo>
                  <a:pt x="5298" y="6827"/>
                  <a:pt x="6827" y="5298"/>
                  <a:pt x="6827" y="3413"/>
                </a:cubicBezTo>
                <a:cubicBezTo>
                  <a:pt x="6827" y="1528"/>
                  <a:pt x="5298" y="0"/>
                  <a:pt x="3413" y="0"/>
                </a:cubicBezTo>
                <a:close/>
                <a:moveTo>
                  <a:pt x="1636" y="3971"/>
                </a:moveTo>
                <a:lnTo>
                  <a:pt x="3413" y="2194"/>
                </a:lnTo>
                <a:lnTo>
                  <a:pt x="5190" y="3971"/>
                </a:lnTo>
                <a:lnTo>
                  <a:pt x="1636" y="3971"/>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418" name="Google Shape;418;p20"/>
          <p:cNvSpPr txBox="1"/>
          <p:nvPr/>
        </p:nvSpPr>
        <p:spPr>
          <a:xfrm>
            <a:off x="1196997" y="435674"/>
            <a:ext cx="518444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262626"/>
                </a:solidFill>
                <a:latin typeface="Times New Roman"/>
                <a:ea typeface="Times New Roman"/>
                <a:cs typeface="Times New Roman"/>
                <a:sym typeface="Times New Roman"/>
              </a:rPr>
              <a:t>Quyết định thiết kế kênh Marketing</a:t>
            </a:r>
            <a:endParaRPr sz="2400" b="1">
              <a:solidFill>
                <a:srgbClr val="262626"/>
              </a:solidFill>
              <a:latin typeface="Times New Roman"/>
              <a:ea typeface="Times New Roman"/>
              <a:cs typeface="Times New Roman"/>
              <a:sym typeface="Times New Roman"/>
            </a:endParaRPr>
          </a:p>
        </p:txBody>
      </p:sp>
      <p:grpSp>
        <p:nvGrpSpPr>
          <p:cNvPr id="419" name="Google Shape;419;p20"/>
          <p:cNvGrpSpPr/>
          <p:nvPr/>
        </p:nvGrpSpPr>
        <p:grpSpPr>
          <a:xfrm>
            <a:off x="3305320" y="1426743"/>
            <a:ext cx="7220671" cy="1818252"/>
            <a:chOff x="592138" y="1807369"/>
            <a:chExt cx="5446712" cy="1924844"/>
          </a:xfrm>
        </p:grpSpPr>
        <p:sp>
          <p:nvSpPr>
            <p:cNvPr id="420" name="Google Shape;420;p20"/>
            <p:cNvSpPr/>
            <p:nvPr/>
          </p:nvSpPr>
          <p:spPr>
            <a:xfrm>
              <a:off x="592138" y="1807370"/>
              <a:ext cx="1990617" cy="1924843"/>
            </a:xfrm>
            <a:prstGeom prst="rect">
              <a:avLst/>
            </a:prstGeom>
            <a:blipFill rotWithShape="1">
              <a:blip r:embed="rId3">
                <a:alphaModFix/>
              </a:blip>
              <a:stretch>
                <a:fillRect l="-22949" r="-22657"/>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Poppins"/>
                <a:ea typeface="Poppins"/>
                <a:cs typeface="Poppins"/>
                <a:sym typeface="Poppins"/>
              </a:endParaRPr>
            </a:p>
          </p:txBody>
        </p:sp>
        <p:sp>
          <p:nvSpPr>
            <p:cNvPr id="421" name="Google Shape;421;p20"/>
            <p:cNvSpPr/>
            <p:nvPr/>
          </p:nvSpPr>
          <p:spPr>
            <a:xfrm>
              <a:off x="2582756" y="1807369"/>
              <a:ext cx="3456094" cy="1924844"/>
            </a:xfrm>
            <a:prstGeom prst="rect">
              <a:avLst/>
            </a:prstGeom>
            <a:solidFill>
              <a:srgbClr val="3A38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Poppins"/>
                <a:ea typeface="Poppins"/>
                <a:cs typeface="Poppins"/>
                <a:sym typeface="Poppins"/>
              </a:endParaRPr>
            </a:p>
          </p:txBody>
        </p:sp>
        <p:sp>
          <p:nvSpPr>
            <p:cNvPr id="422" name="Google Shape;422;p20"/>
            <p:cNvSpPr/>
            <p:nvPr/>
          </p:nvSpPr>
          <p:spPr>
            <a:xfrm>
              <a:off x="2132813" y="2319848"/>
              <a:ext cx="899886" cy="899886"/>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Poppins"/>
                <a:ea typeface="Poppins"/>
                <a:cs typeface="Poppins"/>
                <a:sym typeface="Poppins"/>
              </a:endParaRPr>
            </a:p>
          </p:txBody>
        </p:sp>
        <p:sp>
          <p:nvSpPr>
            <p:cNvPr id="423" name="Google Shape;423;p20"/>
            <p:cNvSpPr/>
            <p:nvPr/>
          </p:nvSpPr>
          <p:spPr>
            <a:xfrm>
              <a:off x="2374612" y="2574951"/>
              <a:ext cx="416288" cy="389680"/>
            </a:xfrm>
            <a:custGeom>
              <a:avLst/>
              <a:gdLst/>
              <a:ahLst/>
              <a:cxnLst/>
              <a:rect l="l" t="t" r="r" b="b"/>
              <a:pathLst>
                <a:path w="600653" h="562265" extrusionOk="0">
                  <a:moveTo>
                    <a:pt x="243883" y="476473"/>
                  </a:moveTo>
                  <a:lnTo>
                    <a:pt x="243883" y="521100"/>
                  </a:lnTo>
                  <a:lnTo>
                    <a:pt x="356770" y="521100"/>
                  </a:lnTo>
                  <a:lnTo>
                    <a:pt x="356770" y="476473"/>
                  </a:lnTo>
                  <a:close/>
                  <a:moveTo>
                    <a:pt x="38528" y="381063"/>
                  </a:moveTo>
                  <a:lnTo>
                    <a:pt x="38528" y="418766"/>
                  </a:lnTo>
                  <a:cubicBezTo>
                    <a:pt x="38528" y="429345"/>
                    <a:pt x="47197" y="438001"/>
                    <a:pt x="57792" y="438001"/>
                  </a:cubicBezTo>
                  <a:lnTo>
                    <a:pt x="542861" y="438001"/>
                  </a:lnTo>
                  <a:cubicBezTo>
                    <a:pt x="553649" y="438001"/>
                    <a:pt x="562125" y="429345"/>
                    <a:pt x="562125" y="418766"/>
                  </a:cubicBezTo>
                  <a:lnTo>
                    <a:pt x="562125" y="381063"/>
                  </a:lnTo>
                  <a:close/>
                  <a:moveTo>
                    <a:pt x="300326" y="210426"/>
                  </a:moveTo>
                  <a:cubicBezTo>
                    <a:pt x="308787" y="210426"/>
                    <a:pt x="315710" y="217356"/>
                    <a:pt x="315710" y="225826"/>
                  </a:cubicBezTo>
                  <a:lnTo>
                    <a:pt x="315710" y="251620"/>
                  </a:lnTo>
                  <a:cubicBezTo>
                    <a:pt x="315710" y="260089"/>
                    <a:pt x="308787" y="267019"/>
                    <a:pt x="300326" y="267019"/>
                  </a:cubicBezTo>
                  <a:cubicBezTo>
                    <a:pt x="291866" y="267019"/>
                    <a:pt x="284943" y="260089"/>
                    <a:pt x="284943" y="251620"/>
                  </a:cubicBezTo>
                  <a:lnTo>
                    <a:pt x="284943" y="225826"/>
                  </a:lnTo>
                  <a:cubicBezTo>
                    <a:pt x="284943" y="217356"/>
                    <a:pt x="291866" y="210426"/>
                    <a:pt x="300326" y="210426"/>
                  </a:cubicBezTo>
                  <a:close/>
                  <a:moveTo>
                    <a:pt x="253291" y="184466"/>
                  </a:moveTo>
                  <a:cubicBezTo>
                    <a:pt x="247897" y="184466"/>
                    <a:pt x="243081" y="189274"/>
                    <a:pt x="243081" y="194851"/>
                  </a:cubicBezTo>
                  <a:lnTo>
                    <a:pt x="243081" y="281397"/>
                  </a:lnTo>
                  <a:cubicBezTo>
                    <a:pt x="243081" y="286974"/>
                    <a:pt x="247897" y="291782"/>
                    <a:pt x="253291" y="291782"/>
                  </a:cubicBezTo>
                  <a:lnTo>
                    <a:pt x="347292" y="291782"/>
                  </a:lnTo>
                  <a:cubicBezTo>
                    <a:pt x="352879" y="291782"/>
                    <a:pt x="357502" y="286974"/>
                    <a:pt x="357502" y="281397"/>
                  </a:cubicBezTo>
                  <a:lnTo>
                    <a:pt x="357502" y="194851"/>
                  </a:lnTo>
                  <a:cubicBezTo>
                    <a:pt x="357502" y="189274"/>
                    <a:pt x="352879" y="184466"/>
                    <a:pt x="347292" y="184466"/>
                  </a:cubicBezTo>
                  <a:close/>
                  <a:moveTo>
                    <a:pt x="300292" y="100420"/>
                  </a:moveTo>
                  <a:cubicBezTo>
                    <a:pt x="277176" y="100420"/>
                    <a:pt x="258299" y="119268"/>
                    <a:pt x="258299" y="142347"/>
                  </a:cubicBezTo>
                  <a:lnTo>
                    <a:pt x="258299" y="153694"/>
                  </a:lnTo>
                  <a:lnTo>
                    <a:pt x="342477" y="153694"/>
                  </a:lnTo>
                  <a:lnTo>
                    <a:pt x="342477" y="142347"/>
                  </a:lnTo>
                  <a:cubicBezTo>
                    <a:pt x="342477" y="119268"/>
                    <a:pt x="323599" y="100420"/>
                    <a:pt x="300292" y="100420"/>
                  </a:cubicBezTo>
                  <a:close/>
                  <a:moveTo>
                    <a:pt x="300292" y="69648"/>
                  </a:moveTo>
                  <a:cubicBezTo>
                    <a:pt x="340551" y="69648"/>
                    <a:pt x="373297" y="102343"/>
                    <a:pt x="373297" y="142347"/>
                  </a:cubicBezTo>
                  <a:lnTo>
                    <a:pt x="373297" y="161964"/>
                  </a:lnTo>
                  <a:cubicBezTo>
                    <a:pt x="373297" y="162348"/>
                    <a:pt x="373104" y="162541"/>
                    <a:pt x="373104" y="162925"/>
                  </a:cubicBezTo>
                  <a:cubicBezTo>
                    <a:pt x="382351" y="170426"/>
                    <a:pt x="388322" y="181965"/>
                    <a:pt x="388322" y="194851"/>
                  </a:cubicBezTo>
                  <a:lnTo>
                    <a:pt x="388322" y="281397"/>
                  </a:lnTo>
                  <a:cubicBezTo>
                    <a:pt x="388322" y="304091"/>
                    <a:pt x="370022" y="322554"/>
                    <a:pt x="347292" y="322554"/>
                  </a:cubicBezTo>
                  <a:lnTo>
                    <a:pt x="253291" y="322554"/>
                  </a:lnTo>
                  <a:cubicBezTo>
                    <a:pt x="230753" y="322554"/>
                    <a:pt x="212261" y="304091"/>
                    <a:pt x="212261" y="281397"/>
                  </a:cubicBezTo>
                  <a:lnTo>
                    <a:pt x="212261" y="194851"/>
                  </a:lnTo>
                  <a:cubicBezTo>
                    <a:pt x="212261" y="181965"/>
                    <a:pt x="218232" y="170426"/>
                    <a:pt x="227479" y="162925"/>
                  </a:cubicBezTo>
                  <a:cubicBezTo>
                    <a:pt x="227479" y="162541"/>
                    <a:pt x="227479" y="162348"/>
                    <a:pt x="227479" y="161964"/>
                  </a:cubicBezTo>
                  <a:lnTo>
                    <a:pt x="227479" y="142347"/>
                  </a:lnTo>
                  <a:cubicBezTo>
                    <a:pt x="227479" y="102343"/>
                    <a:pt x="260225" y="69648"/>
                    <a:pt x="300292" y="69648"/>
                  </a:cubicBezTo>
                  <a:close/>
                  <a:moveTo>
                    <a:pt x="57792" y="38472"/>
                  </a:moveTo>
                  <a:cubicBezTo>
                    <a:pt x="47197" y="38472"/>
                    <a:pt x="38528" y="47128"/>
                    <a:pt x="38528" y="57708"/>
                  </a:cubicBezTo>
                  <a:lnTo>
                    <a:pt x="38528" y="342591"/>
                  </a:lnTo>
                  <a:lnTo>
                    <a:pt x="562125" y="342591"/>
                  </a:lnTo>
                  <a:lnTo>
                    <a:pt x="562125" y="57708"/>
                  </a:lnTo>
                  <a:cubicBezTo>
                    <a:pt x="562125" y="47128"/>
                    <a:pt x="553649" y="38472"/>
                    <a:pt x="542861" y="38472"/>
                  </a:cubicBezTo>
                  <a:close/>
                  <a:moveTo>
                    <a:pt x="57792" y="0"/>
                  </a:moveTo>
                  <a:lnTo>
                    <a:pt x="542861" y="0"/>
                  </a:lnTo>
                  <a:cubicBezTo>
                    <a:pt x="574839" y="0"/>
                    <a:pt x="600653" y="25776"/>
                    <a:pt x="600653" y="57708"/>
                  </a:cubicBezTo>
                  <a:lnTo>
                    <a:pt x="600653" y="418766"/>
                  </a:lnTo>
                  <a:cubicBezTo>
                    <a:pt x="600653" y="450505"/>
                    <a:pt x="574839" y="476473"/>
                    <a:pt x="542861" y="476473"/>
                  </a:cubicBezTo>
                  <a:lnTo>
                    <a:pt x="395298" y="476473"/>
                  </a:lnTo>
                  <a:lnTo>
                    <a:pt x="395298" y="523793"/>
                  </a:lnTo>
                  <a:lnTo>
                    <a:pt x="460411" y="523793"/>
                  </a:lnTo>
                  <a:cubicBezTo>
                    <a:pt x="471006" y="523793"/>
                    <a:pt x="479675" y="532257"/>
                    <a:pt x="479675" y="543029"/>
                  </a:cubicBezTo>
                  <a:cubicBezTo>
                    <a:pt x="479675" y="553609"/>
                    <a:pt x="471006" y="562265"/>
                    <a:pt x="460411" y="562265"/>
                  </a:cubicBezTo>
                  <a:lnTo>
                    <a:pt x="140435" y="562265"/>
                  </a:lnTo>
                  <a:cubicBezTo>
                    <a:pt x="129840" y="562265"/>
                    <a:pt x="121171" y="553609"/>
                    <a:pt x="121171" y="543029"/>
                  </a:cubicBezTo>
                  <a:cubicBezTo>
                    <a:pt x="121171" y="532257"/>
                    <a:pt x="129840" y="523793"/>
                    <a:pt x="140435" y="523793"/>
                  </a:cubicBezTo>
                  <a:lnTo>
                    <a:pt x="205355" y="523793"/>
                  </a:lnTo>
                  <a:lnTo>
                    <a:pt x="205355" y="476473"/>
                  </a:lnTo>
                  <a:lnTo>
                    <a:pt x="57792" y="476473"/>
                  </a:lnTo>
                  <a:cubicBezTo>
                    <a:pt x="26006" y="476473"/>
                    <a:pt x="0" y="450505"/>
                    <a:pt x="0" y="418766"/>
                  </a:cubicBezTo>
                  <a:lnTo>
                    <a:pt x="0" y="57708"/>
                  </a:lnTo>
                  <a:cubicBezTo>
                    <a:pt x="0" y="25776"/>
                    <a:pt x="26006" y="0"/>
                    <a:pt x="57792"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Poppins"/>
                <a:ea typeface="Poppins"/>
                <a:cs typeface="Poppins"/>
                <a:sym typeface="Poppins"/>
              </a:endParaRPr>
            </a:p>
          </p:txBody>
        </p:sp>
        <p:sp>
          <p:nvSpPr>
            <p:cNvPr id="424" name="Google Shape;424;p20"/>
            <p:cNvSpPr/>
            <p:nvPr/>
          </p:nvSpPr>
          <p:spPr>
            <a:xfrm>
              <a:off x="3092712" y="1986223"/>
              <a:ext cx="2946138" cy="1474604"/>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US" sz="1800" b="1">
                  <a:solidFill>
                    <a:schemeClr val="lt1"/>
                  </a:solidFill>
                  <a:latin typeface="Times New Roman"/>
                  <a:ea typeface="Times New Roman"/>
                  <a:cs typeface="Times New Roman"/>
                  <a:sym typeface="Times New Roman"/>
                </a:rPr>
                <a:t>Q</a:t>
              </a:r>
              <a:r>
                <a:rPr lang="en-US" sz="1800" b="1" i="0" u="none" strike="noStrike">
                  <a:solidFill>
                    <a:schemeClr val="lt1"/>
                  </a:solidFill>
                  <a:latin typeface="Times New Roman"/>
                  <a:ea typeface="Times New Roman"/>
                  <a:cs typeface="Times New Roman"/>
                  <a:sym typeface="Times New Roman"/>
                </a:rPr>
                <a:t>uy trình thiết kế kênh Marketing bắt đầu bằng việc tìm hiểu những điều mà khách hàng mục tiêu muốn từ kênh Marketing của doanh nghiệp,</a:t>
              </a:r>
              <a:endParaRPr sz="2400" b="1">
                <a:solidFill>
                  <a:schemeClr val="lt1"/>
                </a:solidFill>
                <a:latin typeface="Times New Roman"/>
                <a:ea typeface="Times New Roman"/>
                <a:cs typeface="Times New Roman"/>
                <a:sym typeface="Times New Roman"/>
              </a:endParaRPr>
            </a:p>
          </p:txBody>
        </p:sp>
      </p:grpSp>
      <p:grpSp>
        <p:nvGrpSpPr>
          <p:cNvPr id="425" name="Google Shape;425;p20"/>
          <p:cNvGrpSpPr/>
          <p:nvPr/>
        </p:nvGrpSpPr>
        <p:grpSpPr>
          <a:xfrm>
            <a:off x="4946072" y="3654417"/>
            <a:ext cx="7058000" cy="2583223"/>
            <a:chOff x="6172200" y="3959226"/>
            <a:chExt cx="5673743" cy="2734661"/>
          </a:xfrm>
        </p:grpSpPr>
        <p:sp>
          <p:nvSpPr>
            <p:cNvPr id="426" name="Google Shape;426;p20"/>
            <p:cNvSpPr/>
            <p:nvPr/>
          </p:nvSpPr>
          <p:spPr>
            <a:xfrm>
              <a:off x="6172200" y="3959227"/>
              <a:ext cx="1990617" cy="1924843"/>
            </a:xfrm>
            <a:prstGeom prst="rect">
              <a:avLst/>
            </a:prstGeom>
            <a:blipFill rotWithShape="1">
              <a:blip r:embed="rId4">
                <a:alphaModFix/>
              </a:blip>
              <a:stretch>
                <a:fillRect l="-21842" r="-21574"/>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Poppins"/>
                <a:ea typeface="Poppins"/>
                <a:cs typeface="Poppins"/>
                <a:sym typeface="Poppins"/>
              </a:endParaRPr>
            </a:p>
          </p:txBody>
        </p:sp>
        <p:sp>
          <p:nvSpPr>
            <p:cNvPr id="427" name="Google Shape;427;p20"/>
            <p:cNvSpPr/>
            <p:nvPr/>
          </p:nvSpPr>
          <p:spPr>
            <a:xfrm>
              <a:off x="8162817" y="3959226"/>
              <a:ext cx="3683126" cy="1924844"/>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Poppins"/>
                <a:ea typeface="Poppins"/>
                <a:cs typeface="Poppins"/>
                <a:sym typeface="Poppins"/>
              </a:endParaRPr>
            </a:p>
          </p:txBody>
        </p:sp>
        <p:sp>
          <p:nvSpPr>
            <p:cNvPr id="428" name="Google Shape;428;p20"/>
            <p:cNvSpPr/>
            <p:nvPr/>
          </p:nvSpPr>
          <p:spPr>
            <a:xfrm>
              <a:off x="7712875" y="4471705"/>
              <a:ext cx="899886" cy="899886"/>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Poppins"/>
                <a:ea typeface="Poppins"/>
                <a:cs typeface="Poppins"/>
                <a:sym typeface="Poppins"/>
              </a:endParaRPr>
            </a:p>
          </p:txBody>
        </p:sp>
        <p:sp>
          <p:nvSpPr>
            <p:cNvPr id="429" name="Google Shape;429;p20"/>
            <p:cNvSpPr/>
            <p:nvPr/>
          </p:nvSpPr>
          <p:spPr>
            <a:xfrm>
              <a:off x="7961413" y="4713504"/>
              <a:ext cx="402810" cy="416288"/>
            </a:xfrm>
            <a:custGeom>
              <a:avLst/>
              <a:gdLst/>
              <a:ahLst/>
              <a:cxnLst/>
              <a:rect l="l" t="t" r="r" b="b"/>
              <a:pathLst>
                <a:path w="743" h="769" extrusionOk="0">
                  <a:moveTo>
                    <a:pt x="743" y="27"/>
                  </a:moveTo>
                  <a:cubicBezTo>
                    <a:pt x="743" y="20"/>
                    <a:pt x="741" y="13"/>
                    <a:pt x="736" y="8"/>
                  </a:cubicBezTo>
                  <a:cubicBezTo>
                    <a:pt x="731" y="3"/>
                    <a:pt x="724" y="0"/>
                    <a:pt x="717" y="0"/>
                  </a:cubicBezTo>
                  <a:lnTo>
                    <a:pt x="599" y="0"/>
                  </a:lnTo>
                  <a:cubicBezTo>
                    <a:pt x="596" y="0"/>
                    <a:pt x="594" y="0"/>
                    <a:pt x="591" y="1"/>
                  </a:cubicBezTo>
                  <a:lnTo>
                    <a:pt x="569" y="1"/>
                  </a:lnTo>
                  <a:cubicBezTo>
                    <a:pt x="565" y="1"/>
                    <a:pt x="560" y="1"/>
                    <a:pt x="555" y="2"/>
                  </a:cubicBezTo>
                  <a:lnTo>
                    <a:pt x="184" y="2"/>
                  </a:lnTo>
                  <a:cubicBezTo>
                    <a:pt x="179" y="1"/>
                    <a:pt x="175" y="1"/>
                    <a:pt x="171" y="1"/>
                  </a:cubicBezTo>
                  <a:lnTo>
                    <a:pt x="152" y="1"/>
                  </a:lnTo>
                  <a:cubicBezTo>
                    <a:pt x="149" y="0"/>
                    <a:pt x="147" y="0"/>
                    <a:pt x="144" y="0"/>
                  </a:cubicBezTo>
                  <a:lnTo>
                    <a:pt x="26" y="0"/>
                  </a:lnTo>
                  <a:cubicBezTo>
                    <a:pt x="19" y="0"/>
                    <a:pt x="13" y="3"/>
                    <a:pt x="8" y="8"/>
                  </a:cubicBezTo>
                  <a:cubicBezTo>
                    <a:pt x="2" y="13"/>
                    <a:pt x="0" y="20"/>
                    <a:pt x="0" y="27"/>
                  </a:cubicBezTo>
                  <a:cubicBezTo>
                    <a:pt x="0" y="36"/>
                    <a:pt x="3" y="239"/>
                    <a:pt x="118" y="266"/>
                  </a:cubicBezTo>
                  <a:lnTo>
                    <a:pt x="118" y="267"/>
                  </a:lnTo>
                  <a:cubicBezTo>
                    <a:pt x="118" y="268"/>
                    <a:pt x="118" y="269"/>
                    <a:pt x="118" y="270"/>
                  </a:cubicBezTo>
                  <a:cubicBezTo>
                    <a:pt x="123" y="394"/>
                    <a:pt x="220" y="497"/>
                    <a:pt x="342" y="511"/>
                  </a:cubicBezTo>
                  <a:lnTo>
                    <a:pt x="342" y="713"/>
                  </a:lnTo>
                  <a:lnTo>
                    <a:pt x="242" y="713"/>
                  </a:lnTo>
                  <a:cubicBezTo>
                    <a:pt x="234" y="713"/>
                    <a:pt x="228" y="719"/>
                    <a:pt x="228" y="727"/>
                  </a:cubicBezTo>
                  <a:lnTo>
                    <a:pt x="228" y="756"/>
                  </a:lnTo>
                  <a:cubicBezTo>
                    <a:pt x="228" y="763"/>
                    <a:pt x="234" y="769"/>
                    <a:pt x="242" y="769"/>
                  </a:cubicBezTo>
                  <a:lnTo>
                    <a:pt x="498" y="769"/>
                  </a:lnTo>
                  <a:cubicBezTo>
                    <a:pt x="505" y="769"/>
                    <a:pt x="511" y="763"/>
                    <a:pt x="511" y="756"/>
                  </a:cubicBezTo>
                  <a:lnTo>
                    <a:pt x="511" y="727"/>
                  </a:lnTo>
                  <a:cubicBezTo>
                    <a:pt x="511" y="719"/>
                    <a:pt x="505" y="713"/>
                    <a:pt x="498" y="713"/>
                  </a:cubicBezTo>
                  <a:lnTo>
                    <a:pt x="398" y="713"/>
                  </a:lnTo>
                  <a:lnTo>
                    <a:pt x="398" y="511"/>
                  </a:lnTo>
                  <a:cubicBezTo>
                    <a:pt x="519" y="498"/>
                    <a:pt x="612" y="401"/>
                    <a:pt x="621" y="279"/>
                  </a:cubicBezTo>
                  <a:cubicBezTo>
                    <a:pt x="622" y="277"/>
                    <a:pt x="623" y="274"/>
                    <a:pt x="623" y="271"/>
                  </a:cubicBezTo>
                  <a:lnTo>
                    <a:pt x="623" y="266"/>
                  </a:lnTo>
                  <a:cubicBezTo>
                    <a:pt x="740" y="242"/>
                    <a:pt x="743" y="36"/>
                    <a:pt x="743" y="27"/>
                  </a:cubicBezTo>
                  <a:close/>
                  <a:moveTo>
                    <a:pt x="370" y="457"/>
                  </a:moveTo>
                  <a:cubicBezTo>
                    <a:pt x="262" y="457"/>
                    <a:pt x="174" y="369"/>
                    <a:pt x="174" y="261"/>
                  </a:cubicBezTo>
                  <a:lnTo>
                    <a:pt x="174" y="58"/>
                  </a:lnTo>
                  <a:lnTo>
                    <a:pt x="566" y="58"/>
                  </a:lnTo>
                  <a:lnTo>
                    <a:pt x="566" y="261"/>
                  </a:lnTo>
                  <a:cubicBezTo>
                    <a:pt x="566" y="369"/>
                    <a:pt x="478" y="457"/>
                    <a:pt x="370" y="457"/>
                  </a:cubicBezTo>
                  <a:close/>
                  <a:moveTo>
                    <a:pt x="118" y="209"/>
                  </a:moveTo>
                  <a:cubicBezTo>
                    <a:pt x="73" y="184"/>
                    <a:pt x="59" y="98"/>
                    <a:pt x="55" y="53"/>
                  </a:cubicBezTo>
                  <a:lnTo>
                    <a:pt x="118" y="53"/>
                  </a:lnTo>
                  <a:lnTo>
                    <a:pt x="118" y="209"/>
                  </a:lnTo>
                  <a:close/>
                  <a:moveTo>
                    <a:pt x="626" y="209"/>
                  </a:moveTo>
                  <a:lnTo>
                    <a:pt x="626" y="53"/>
                  </a:lnTo>
                  <a:lnTo>
                    <a:pt x="688" y="53"/>
                  </a:lnTo>
                  <a:cubicBezTo>
                    <a:pt x="684" y="98"/>
                    <a:pt x="670" y="184"/>
                    <a:pt x="626" y="20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Poppins"/>
                <a:ea typeface="Poppins"/>
                <a:cs typeface="Poppins"/>
                <a:sym typeface="Poppins"/>
              </a:endParaRPr>
            </a:p>
          </p:txBody>
        </p:sp>
        <p:sp>
          <p:nvSpPr>
            <p:cNvPr id="430" name="Google Shape;430;p20"/>
            <p:cNvSpPr/>
            <p:nvPr/>
          </p:nvSpPr>
          <p:spPr>
            <a:xfrm>
              <a:off x="8612761" y="4144349"/>
              <a:ext cx="3151952" cy="25495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0" u="none" strike="noStrike">
                  <a:solidFill>
                    <a:srgbClr val="000000"/>
                  </a:solidFill>
                  <a:latin typeface="Times New Roman"/>
                  <a:ea typeface="Times New Roman"/>
                  <a:cs typeface="Times New Roman"/>
                  <a:sym typeface="Times New Roman"/>
                </a:rPr>
                <a:t>Qua đó, các doanh nghiệp cần phải có sự cân bằng nhu cầu khách hàng không chỉ với tính khả thi và chi phí đáp ứng nhu cầu mà còn cả khả năng chấp nhận giá của khách hàng.</a:t>
              </a:r>
              <a:endParaRPr sz="2400" b="1">
                <a:solidFill>
                  <a:schemeClr val="dk1"/>
                </a:solidFill>
                <a:latin typeface="Arial"/>
                <a:ea typeface="Arial"/>
                <a:cs typeface="Arial"/>
                <a:sym typeface="Arial"/>
              </a:endParaRPr>
            </a:p>
            <a:p>
              <a:pPr marL="0" marR="0" lvl="0" indent="0" algn="l" rtl="0">
                <a:spcBef>
                  <a:spcPts val="1500"/>
                </a:spcBef>
                <a:spcAft>
                  <a:spcPts val="0"/>
                </a:spcAft>
                <a:buNone/>
              </a:pPr>
              <a:r>
                <a:rPr lang="en-US" sz="2400">
                  <a:solidFill>
                    <a:schemeClr val="dk1"/>
                  </a:solidFill>
                  <a:latin typeface="Arial"/>
                  <a:ea typeface="Arial"/>
                  <a:cs typeface="Arial"/>
                  <a:sym typeface="Arial"/>
                </a:rPr>
                <a:t/>
              </a:r>
              <a:br>
                <a:rPr lang="en-US" sz="2400">
                  <a:solidFill>
                    <a:schemeClr val="dk1"/>
                  </a:solidFill>
                  <a:latin typeface="Arial"/>
                  <a:ea typeface="Arial"/>
                  <a:cs typeface="Arial"/>
                  <a:sym typeface="Arial"/>
                </a:rPr>
              </a:br>
              <a:endParaRPr sz="2400" b="1">
                <a:solidFill>
                  <a:schemeClr val="lt1"/>
                </a:solidFill>
                <a:latin typeface="Poppins"/>
                <a:ea typeface="Poppins"/>
                <a:cs typeface="Poppins"/>
                <a:sym typeface="Poppins"/>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07"/>
                                        </p:tgtEl>
                                        <p:attrNameLst>
                                          <p:attrName>style.visibility</p:attrName>
                                        </p:attrNameLst>
                                      </p:cBhvr>
                                      <p:to>
                                        <p:strVal val="visible"/>
                                      </p:to>
                                    </p:set>
                                    <p:animEffect transition="in" filter="fade">
                                      <p:cBhvr>
                                        <p:cTn id="7" dur="1000"/>
                                        <p:tgtEl>
                                          <p:spTgt spid="407"/>
                                        </p:tgtEl>
                                      </p:cBhvr>
                                    </p:animEffect>
                                  </p:childTnLst>
                                </p:cTn>
                              </p:par>
                              <p:par>
                                <p:cTn id="8" presetID="10" presetClass="entr" presetSubtype="0" fill="hold" nodeType="withEffect">
                                  <p:stCondLst>
                                    <p:cond delay="0"/>
                                  </p:stCondLst>
                                  <p:childTnLst>
                                    <p:set>
                                      <p:cBhvr>
                                        <p:cTn id="9" dur="1" fill="hold">
                                          <p:stCondLst>
                                            <p:cond delay="0"/>
                                          </p:stCondLst>
                                        </p:cTn>
                                        <p:tgtEl>
                                          <p:spTgt spid="418"/>
                                        </p:tgtEl>
                                        <p:attrNameLst>
                                          <p:attrName>style.visibility</p:attrName>
                                        </p:attrNameLst>
                                      </p:cBhvr>
                                      <p:to>
                                        <p:strVal val="visible"/>
                                      </p:to>
                                    </p:set>
                                    <p:animEffect transition="in" filter="fade">
                                      <p:cBhvr>
                                        <p:cTn id="10" dur="1000"/>
                                        <p:tgtEl>
                                          <p:spTgt spid="4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19"/>
                                        </p:tgtEl>
                                        <p:attrNameLst>
                                          <p:attrName>style.visibility</p:attrName>
                                        </p:attrNameLst>
                                      </p:cBhvr>
                                      <p:to>
                                        <p:strVal val="visible"/>
                                      </p:to>
                                    </p:set>
                                    <p:animEffect transition="in" filter="fade">
                                      <p:cBhvr>
                                        <p:cTn id="15" dur="1000"/>
                                        <p:tgtEl>
                                          <p:spTgt spid="41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25"/>
                                        </p:tgtEl>
                                        <p:attrNameLst>
                                          <p:attrName>style.visibility</p:attrName>
                                        </p:attrNameLst>
                                      </p:cBhvr>
                                      <p:to>
                                        <p:strVal val="visible"/>
                                      </p:to>
                                    </p:set>
                                    <p:animEffect transition="in" filter="fade">
                                      <p:cBhvr>
                                        <p:cTn id="20" dur="1000"/>
                                        <p:tgtEl>
                                          <p:spTgt spid="4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pic>
        <p:nvPicPr>
          <p:cNvPr id="436" name="Google Shape;436;p21" descr="Is Digital Marketing Measurable &amp; the Importance of Marketing Metrics in  Digital Marketing | Digital Marketing | Emeritus India"/>
          <p:cNvPicPr preferRelativeResize="0"/>
          <p:nvPr/>
        </p:nvPicPr>
        <p:blipFill rotWithShape="1">
          <a:blip r:embed="rId3">
            <a:alphaModFix/>
          </a:blip>
          <a:srcRect/>
          <a:stretch/>
        </p:blipFill>
        <p:spPr>
          <a:xfrm>
            <a:off x="2725544" y="3428999"/>
            <a:ext cx="3577274" cy="2367629"/>
          </a:xfrm>
          <a:prstGeom prst="rect">
            <a:avLst/>
          </a:prstGeom>
          <a:noFill/>
          <a:ln>
            <a:noFill/>
          </a:ln>
        </p:spPr>
      </p:pic>
      <p:pic>
        <p:nvPicPr>
          <p:cNvPr id="437" name="Google Shape;437;p21" descr="Học Marketing ra làm gì? Mô tả các công việc ngành Marketing - Khối ngành  Marketing Truyền thông"/>
          <p:cNvPicPr preferRelativeResize="0"/>
          <p:nvPr/>
        </p:nvPicPr>
        <p:blipFill rotWithShape="1">
          <a:blip r:embed="rId4">
            <a:alphaModFix/>
          </a:blip>
          <a:srcRect/>
          <a:stretch/>
        </p:blipFill>
        <p:spPr>
          <a:xfrm>
            <a:off x="7218539" y="897339"/>
            <a:ext cx="4785875" cy="2687086"/>
          </a:xfrm>
          <a:prstGeom prst="rect">
            <a:avLst/>
          </a:prstGeom>
          <a:noFill/>
          <a:ln>
            <a:noFill/>
          </a:ln>
        </p:spPr>
      </p:pic>
      <p:grpSp>
        <p:nvGrpSpPr>
          <p:cNvPr id="438" name="Google Shape;438;p21"/>
          <p:cNvGrpSpPr/>
          <p:nvPr/>
        </p:nvGrpSpPr>
        <p:grpSpPr>
          <a:xfrm>
            <a:off x="470348" y="1210956"/>
            <a:ext cx="6309499" cy="4466075"/>
            <a:chOff x="344455" y="2220195"/>
            <a:chExt cx="3612597" cy="3383827"/>
          </a:xfrm>
        </p:grpSpPr>
        <p:sp>
          <p:nvSpPr>
            <p:cNvPr id="439" name="Google Shape;439;p21"/>
            <p:cNvSpPr/>
            <p:nvPr/>
          </p:nvSpPr>
          <p:spPr>
            <a:xfrm>
              <a:off x="344455" y="2220195"/>
              <a:ext cx="1081224" cy="3223645"/>
            </a:xfrm>
            <a:custGeom>
              <a:avLst/>
              <a:gdLst/>
              <a:ahLst/>
              <a:cxnLst/>
              <a:rect l="l" t="t" r="r" b="b"/>
              <a:pathLst>
                <a:path w="372" h="1159" extrusionOk="0">
                  <a:moveTo>
                    <a:pt x="0" y="174"/>
                  </a:moveTo>
                  <a:lnTo>
                    <a:pt x="0" y="1159"/>
                  </a:lnTo>
                  <a:lnTo>
                    <a:pt x="372" y="1159"/>
                  </a:lnTo>
                  <a:lnTo>
                    <a:pt x="372" y="0"/>
                  </a:lnTo>
                  <a:lnTo>
                    <a:pt x="0" y="174"/>
                  </a:lnTo>
                  <a:close/>
                </a:path>
              </a:pathLst>
            </a:custGeom>
            <a:solidFill>
              <a:srgbClr val="3A38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Poppins"/>
                <a:ea typeface="Poppins"/>
                <a:cs typeface="Poppins"/>
                <a:sym typeface="Poppins"/>
              </a:endParaRPr>
            </a:p>
          </p:txBody>
        </p:sp>
        <p:sp>
          <p:nvSpPr>
            <p:cNvPr id="440" name="Google Shape;440;p21"/>
            <p:cNvSpPr/>
            <p:nvPr/>
          </p:nvSpPr>
          <p:spPr>
            <a:xfrm>
              <a:off x="3275086" y="2888134"/>
              <a:ext cx="681966" cy="2715888"/>
            </a:xfrm>
            <a:custGeom>
              <a:avLst/>
              <a:gdLst/>
              <a:ahLst/>
              <a:cxnLst/>
              <a:rect l="l" t="t" r="r" b="b"/>
              <a:pathLst>
                <a:path w="372" h="1558" extrusionOk="0">
                  <a:moveTo>
                    <a:pt x="275" y="0"/>
                  </a:moveTo>
                  <a:lnTo>
                    <a:pt x="0" y="129"/>
                  </a:lnTo>
                  <a:lnTo>
                    <a:pt x="0" y="1558"/>
                  </a:lnTo>
                  <a:lnTo>
                    <a:pt x="372" y="1558"/>
                  </a:lnTo>
                  <a:lnTo>
                    <a:pt x="372" y="33"/>
                  </a:lnTo>
                  <a:lnTo>
                    <a:pt x="275" y="0"/>
                  </a:lnTo>
                </a:path>
              </a:pathLst>
            </a:cu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Poppins"/>
                <a:ea typeface="Poppins"/>
                <a:cs typeface="Poppins"/>
                <a:sym typeface="Poppins"/>
              </a:endParaRPr>
            </a:p>
          </p:txBody>
        </p:sp>
      </p:grpSp>
      <p:grpSp>
        <p:nvGrpSpPr>
          <p:cNvPr id="441" name="Google Shape;441;p21"/>
          <p:cNvGrpSpPr/>
          <p:nvPr/>
        </p:nvGrpSpPr>
        <p:grpSpPr>
          <a:xfrm>
            <a:off x="0" y="0"/>
            <a:ext cx="1153895" cy="1268412"/>
            <a:chOff x="1" y="1"/>
            <a:chExt cx="958067" cy="1053150"/>
          </a:xfrm>
        </p:grpSpPr>
        <p:sp>
          <p:nvSpPr>
            <p:cNvPr id="442" name="Google Shape;442;p21"/>
            <p:cNvSpPr/>
            <p:nvPr/>
          </p:nvSpPr>
          <p:spPr>
            <a:xfrm rot="5400000">
              <a:off x="-12207" y="12208"/>
              <a:ext cx="982481" cy="958066"/>
            </a:xfrm>
            <a:custGeom>
              <a:avLst/>
              <a:gdLst/>
              <a:ahLst/>
              <a:cxnLst/>
              <a:rect l="l" t="t" r="r" b="b"/>
              <a:pathLst>
                <a:path w="982481" h="958066" extrusionOk="0">
                  <a:moveTo>
                    <a:pt x="0" y="958066"/>
                  </a:moveTo>
                  <a:lnTo>
                    <a:pt x="0" y="735870"/>
                  </a:lnTo>
                  <a:lnTo>
                    <a:pt x="426804" y="0"/>
                  </a:lnTo>
                  <a:lnTo>
                    <a:pt x="982481" y="95806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443" name="Google Shape;443;p21"/>
            <p:cNvSpPr/>
            <p:nvPr/>
          </p:nvSpPr>
          <p:spPr>
            <a:xfrm rot="5400000">
              <a:off x="-47960" y="405667"/>
              <a:ext cx="695444" cy="599522"/>
            </a:xfrm>
            <a:prstGeom prst="triangle">
              <a:avLst>
                <a:gd name="adj" fmla="val 50000"/>
              </a:avLst>
            </a:prstGeom>
            <a:solidFill>
              <a:srgbClr val="C8790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444" name="Google Shape;444;p21"/>
            <p:cNvSpPr/>
            <p:nvPr/>
          </p:nvSpPr>
          <p:spPr>
            <a:xfrm rot="-5400000" flipH="1">
              <a:off x="647213" y="472090"/>
              <a:ext cx="333880" cy="287829"/>
            </a:xfrm>
            <a:prstGeom prst="triangle">
              <a:avLst>
                <a:gd name="adj" fmla="val 50000"/>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445" name="Google Shape;445;p21"/>
            <p:cNvSpPr/>
            <p:nvPr/>
          </p:nvSpPr>
          <p:spPr>
            <a:xfrm rot="5400000">
              <a:off x="-31240" y="170353"/>
              <a:ext cx="453007" cy="390523"/>
            </a:xfrm>
            <a:prstGeom prst="triangle">
              <a:avLst>
                <a:gd name="adj" fmla="val 50000"/>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grpSp>
      <p:sp>
        <p:nvSpPr>
          <p:cNvPr id="446" name="Google Shape;446;p21"/>
          <p:cNvSpPr/>
          <p:nvPr/>
        </p:nvSpPr>
        <p:spPr>
          <a:xfrm rot="-5400000">
            <a:off x="10912475" y="6308987"/>
            <a:ext cx="346075" cy="345552"/>
          </a:xfrm>
          <a:custGeom>
            <a:avLst/>
            <a:gdLst/>
            <a:ahLst/>
            <a:cxnLst/>
            <a:rect l="l" t="t" r="r" b="b"/>
            <a:pathLst>
              <a:path w="6827" h="6827" extrusionOk="0">
                <a:moveTo>
                  <a:pt x="3413" y="0"/>
                </a:moveTo>
                <a:cubicBezTo>
                  <a:pt x="1528" y="0"/>
                  <a:pt x="0" y="1528"/>
                  <a:pt x="0" y="3413"/>
                </a:cubicBezTo>
                <a:cubicBezTo>
                  <a:pt x="0" y="5298"/>
                  <a:pt x="1528" y="6827"/>
                  <a:pt x="3413" y="6827"/>
                </a:cubicBezTo>
                <a:cubicBezTo>
                  <a:pt x="5298" y="6827"/>
                  <a:pt x="6827" y="5298"/>
                  <a:pt x="6827" y="3413"/>
                </a:cubicBezTo>
                <a:cubicBezTo>
                  <a:pt x="6827" y="1528"/>
                  <a:pt x="5298" y="0"/>
                  <a:pt x="3413" y="0"/>
                </a:cubicBezTo>
                <a:close/>
                <a:moveTo>
                  <a:pt x="1636" y="3971"/>
                </a:moveTo>
                <a:lnTo>
                  <a:pt x="3413" y="2194"/>
                </a:lnTo>
                <a:lnTo>
                  <a:pt x="5190" y="3971"/>
                </a:lnTo>
                <a:lnTo>
                  <a:pt x="1636" y="3971"/>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447" name="Google Shape;447;p21"/>
          <p:cNvSpPr/>
          <p:nvPr/>
        </p:nvSpPr>
        <p:spPr>
          <a:xfrm rot="5400000">
            <a:off x="11382375" y="6308987"/>
            <a:ext cx="346075" cy="345552"/>
          </a:xfrm>
          <a:custGeom>
            <a:avLst/>
            <a:gdLst/>
            <a:ahLst/>
            <a:cxnLst/>
            <a:rect l="l" t="t" r="r" b="b"/>
            <a:pathLst>
              <a:path w="6827" h="6827" extrusionOk="0">
                <a:moveTo>
                  <a:pt x="3413" y="0"/>
                </a:moveTo>
                <a:cubicBezTo>
                  <a:pt x="1528" y="0"/>
                  <a:pt x="0" y="1528"/>
                  <a:pt x="0" y="3413"/>
                </a:cubicBezTo>
                <a:cubicBezTo>
                  <a:pt x="0" y="5298"/>
                  <a:pt x="1528" y="6827"/>
                  <a:pt x="3413" y="6827"/>
                </a:cubicBezTo>
                <a:cubicBezTo>
                  <a:pt x="5298" y="6827"/>
                  <a:pt x="6827" y="5298"/>
                  <a:pt x="6827" y="3413"/>
                </a:cubicBezTo>
                <a:cubicBezTo>
                  <a:pt x="6827" y="1528"/>
                  <a:pt x="5298" y="0"/>
                  <a:pt x="3413" y="0"/>
                </a:cubicBezTo>
                <a:close/>
                <a:moveTo>
                  <a:pt x="1636" y="3971"/>
                </a:moveTo>
                <a:lnTo>
                  <a:pt x="3413" y="2194"/>
                </a:lnTo>
                <a:lnTo>
                  <a:pt x="5190" y="3971"/>
                </a:lnTo>
                <a:lnTo>
                  <a:pt x="1636" y="3971"/>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448" name="Google Shape;448;p21"/>
          <p:cNvSpPr txBox="1"/>
          <p:nvPr/>
        </p:nvSpPr>
        <p:spPr>
          <a:xfrm>
            <a:off x="1196997" y="435674"/>
            <a:ext cx="518444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262626"/>
                </a:solidFill>
                <a:latin typeface="Times New Roman"/>
                <a:ea typeface="Times New Roman"/>
                <a:cs typeface="Times New Roman"/>
                <a:sym typeface="Times New Roman"/>
              </a:rPr>
              <a:t>Quyết định thiết kế kênh Marketing</a:t>
            </a:r>
            <a:endParaRPr sz="2400" b="1">
              <a:solidFill>
                <a:srgbClr val="262626"/>
              </a:solidFill>
              <a:latin typeface="Times New Roman"/>
              <a:ea typeface="Times New Roman"/>
              <a:cs typeface="Times New Roman"/>
              <a:sym typeface="Times New Roman"/>
            </a:endParaRPr>
          </a:p>
        </p:txBody>
      </p:sp>
      <p:sp>
        <p:nvSpPr>
          <p:cNvPr id="449" name="Google Shape;449;p21"/>
          <p:cNvSpPr/>
          <p:nvPr/>
        </p:nvSpPr>
        <p:spPr>
          <a:xfrm>
            <a:off x="837157" y="2268452"/>
            <a:ext cx="1211554" cy="150577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b="1">
                <a:solidFill>
                  <a:srgbClr val="FFFFFF"/>
                </a:solidFill>
                <a:latin typeface="Times New Roman"/>
                <a:ea typeface="Times New Roman"/>
                <a:cs typeface="Times New Roman"/>
                <a:sym typeface="Times New Roman"/>
              </a:rPr>
              <a:t>Thiết lập</a:t>
            </a:r>
            <a:endParaRPr sz="3600" b="1">
              <a:solidFill>
                <a:srgbClr val="FFFFFF"/>
              </a:solidFill>
              <a:latin typeface="Times New Roman"/>
              <a:ea typeface="Times New Roman"/>
              <a:cs typeface="Times New Roman"/>
              <a:sym typeface="Times New Roman"/>
            </a:endParaRPr>
          </a:p>
          <a:p>
            <a:pPr marL="0" marR="0" lvl="0" indent="0" algn="ctr" rtl="0">
              <a:spcBef>
                <a:spcPts val="0"/>
              </a:spcBef>
              <a:spcAft>
                <a:spcPts val="0"/>
              </a:spcAft>
              <a:buNone/>
            </a:pPr>
            <a:r>
              <a:rPr lang="en-US" sz="3600" b="1">
                <a:solidFill>
                  <a:srgbClr val="FFFFFF"/>
                </a:solidFill>
                <a:latin typeface="Times New Roman"/>
                <a:ea typeface="Times New Roman"/>
                <a:cs typeface="Times New Roman"/>
                <a:sym typeface="Times New Roman"/>
              </a:rPr>
              <a:t>các </a:t>
            </a:r>
            <a:endParaRPr/>
          </a:p>
          <a:p>
            <a:pPr marL="0" marR="0" lvl="0" indent="0" algn="ctr" rtl="0">
              <a:spcBef>
                <a:spcPts val="0"/>
              </a:spcBef>
              <a:spcAft>
                <a:spcPts val="0"/>
              </a:spcAft>
              <a:buNone/>
            </a:pPr>
            <a:r>
              <a:rPr lang="en-US" sz="3600" b="1">
                <a:solidFill>
                  <a:srgbClr val="FFFFFF"/>
                </a:solidFill>
                <a:latin typeface="Times New Roman"/>
                <a:ea typeface="Times New Roman"/>
                <a:cs typeface="Times New Roman"/>
                <a:sym typeface="Times New Roman"/>
              </a:rPr>
              <a:t>mục tiêu </a:t>
            </a:r>
            <a:endParaRPr/>
          </a:p>
          <a:p>
            <a:pPr marL="0" marR="0" lvl="0" indent="0" algn="ctr" rtl="0">
              <a:spcBef>
                <a:spcPts val="0"/>
              </a:spcBef>
              <a:spcAft>
                <a:spcPts val="0"/>
              </a:spcAft>
              <a:buNone/>
            </a:pPr>
            <a:r>
              <a:rPr lang="en-US" sz="3600" b="1">
                <a:solidFill>
                  <a:srgbClr val="FFFFFF"/>
                </a:solidFill>
                <a:latin typeface="Times New Roman"/>
                <a:ea typeface="Times New Roman"/>
                <a:cs typeface="Times New Roman"/>
                <a:sym typeface="Times New Roman"/>
              </a:rPr>
              <a:t>cho kênh</a:t>
            </a:r>
            <a:endParaRPr sz="3600" b="1">
              <a:solidFill>
                <a:srgbClr val="FFFFFF"/>
              </a:solidFill>
              <a:latin typeface="Times New Roman"/>
              <a:ea typeface="Times New Roman"/>
              <a:cs typeface="Times New Roman"/>
              <a:sym typeface="Times New Roman"/>
            </a:endParaRPr>
          </a:p>
        </p:txBody>
      </p:sp>
      <p:sp>
        <p:nvSpPr>
          <p:cNvPr id="450" name="Google Shape;450;p21"/>
          <p:cNvSpPr/>
          <p:nvPr/>
        </p:nvSpPr>
        <p:spPr>
          <a:xfrm>
            <a:off x="2725544" y="1407426"/>
            <a:ext cx="5184439" cy="1613911"/>
          </a:xfrm>
          <a:prstGeom prst="rect">
            <a:avLst/>
          </a:prstGeom>
          <a:solidFill>
            <a:srgbClr val="F89E1B"/>
          </a:solidFill>
          <a:ln w="38100" cap="flat" cmpd="sng">
            <a:solidFill>
              <a:srgbClr val="FF94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i="0" u="none" strike="noStrike">
                <a:solidFill>
                  <a:srgbClr val="000000"/>
                </a:solidFill>
                <a:latin typeface="Times New Roman"/>
                <a:ea typeface="Times New Roman"/>
                <a:cs typeface="Times New Roman"/>
                <a:sym typeface="Times New Roman"/>
              </a:rPr>
              <a:t>Các Doanh nghiệp nên thiết lập mục tiêu cho kênh Marketing dựa trên mức độ dịch vụ khách hàng mà họ muốn đạt được. </a:t>
            </a:r>
            <a:endParaRPr sz="2000" b="1">
              <a:solidFill>
                <a:schemeClr val="lt1"/>
              </a:solidFill>
              <a:latin typeface="Arial"/>
              <a:ea typeface="Arial"/>
              <a:cs typeface="Arial"/>
              <a:sym typeface="Arial"/>
            </a:endParaRPr>
          </a:p>
        </p:txBody>
      </p:sp>
      <p:sp>
        <p:nvSpPr>
          <p:cNvPr id="451" name="Google Shape;451;p21"/>
          <p:cNvSpPr/>
          <p:nvPr/>
        </p:nvSpPr>
        <p:spPr>
          <a:xfrm>
            <a:off x="5607292" y="4063120"/>
            <a:ext cx="5650997" cy="1613911"/>
          </a:xfrm>
          <a:prstGeom prst="rect">
            <a:avLst/>
          </a:prstGeom>
          <a:solidFill>
            <a:srgbClr val="3A38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i="0" u="none" strike="noStrike">
                <a:solidFill>
                  <a:schemeClr val="lt1"/>
                </a:solidFill>
                <a:latin typeface="Times New Roman"/>
                <a:ea typeface="Times New Roman"/>
                <a:cs typeface="Times New Roman"/>
                <a:sym typeface="Times New Roman"/>
              </a:rPr>
              <a:t>Mục tiêu mà 1 doanh nghiệp đặt ra cho kênh Marketing cũng bị ảnh hưởng bởi: </a:t>
            </a:r>
            <a:r>
              <a:rPr lang="en-US" sz="2000" b="1" i="1" u="none" strike="noStrike">
                <a:solidFill>
                  <a:schemeClr val="lt1"/>
                </a:solidFill>
                <a:latin typeface="Times New Roman"/>
                <a:ea typeface="Times New Roman"/>
                <a:cs typeface="Times New Roman"/>
                <a:sym typeface="Times New Roman"/>
              </a:rPr>
              <a:t>bản chất doanh nghiệp, sản phẩm trung gian Marketing, đối thủ cạnh tranh và môi trường. </a:t>
            </a:r>
            <a:endParaRPr sz="2000" b="1">
              <a:solidFill>
                <a:schemeClr val="lt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38"/>
                                        </p:tgtEl>
                                        <p:attrNameLst>
                                          <p:attrName>style.visibility</p:attrName>
                                        </p:attrNameLst>
                                      </p:cBhvr>
                                      <p:to>
                                        <p:strVal val="visible"/>
                                      </p:to>
                                    </p:set>
                                    <p:anim calcmode="lin" valueType="num">
                                      <p:cBhvr additive="base">
                                        <p:cTn id="7" dur="500"/>
                                        <p:tgtEl>
                                          <p:spTgt spid="438"/>
                                        </p:tgtEl>
                                        <p:attrNameLst>
                                          <p:attrName>ppt_x</p:attrName>
                                        </p:attrNameLst>
                                      </p:cBhvr>
                                      <p:tavLst>
                                        <p:tav tm="0">
                                          <p:val>
                                            <p:strVal val="#ppt_x-1"/>
                                          </p:val>
                                        </p:tav>
                                        <p:tav tm="100000">
                                          <p:val>
                                            <p:strVal val="#ppt_x"/>
                                          </p:val>
                                        </p:tav>
                                      </p:tavLst>
                                    </p:anim>
                                  </p:childTnLst>
                                </p:cTn>
                              </p:par>
                              <p:par>
                                <p:cTn id="8" presetID="10" presetClass="entr" presetSubtype="0" fill="hold" nodeType="withEffect">
                                  <p:stCondLst>
                                    <p:cond delay="0"/>
                                  </p:stCondLst>
                                  <p:childTnLst>
                                    <p:set>
                                      <p:cBhvr>
                                        <p:cTn id="9" dur="1" fill="hold">
                                          <p:stCondLst>
                                            <p:cond delay="0"/>
                                          </p:stCondLst>
                                        </p:cTn>
                                        <p:tgtEl>
                                          <p:spTgt spid="448"/>
                                        </p:tgtEl>
                                        <p:attrNameLst>
                                          <p:attrName>style.visibility</p:attrName>
                                        </p:attrNameLst>
                                      </p:cBhvr>
                                      <p:to>
                                        <p:strVal val="visible"/>
                                      </p:to>
                                    </p:set>
                                    <p:animEffect transition="in" filter="fade">
                                      <p:cBhvr>
                                        <p:cTn id="10" dur="1000"/>
                                        <p:tgtEl>
                                          <p:spTgt spid="448"/>
                                        </p:tgtEl>
                                      </p:cBhvr>
                                    </p:animEffect>
                                  </p:childTnLst>
                                </p:cTn>
                              </p:par>
                              <p:par>
                                <p:cTn id="11" presetID="2" presetClass="entr" presetSubtype="8" fill="hold" nodeType="withEffect">
                                  <p:stCondLst>
                                    <p:cond delay="0"/>
                                  </p:stCondLst>
                                  <p:childTnLst>
                                    <p:set>
                                      <p:cBhvr>
                                        <p:cTn id="12" dur="1" fill="hold">
                                          <p:stCondLst>
                                            <p:cond delay="0"/>
                                          </p:stCondLst>
                                        </p:cTn>
                                        <p:tgtEl>
                                          <p:spTgt spid="449"/>
                                        </p:tgtEl>
                                        <p:attrNameLst>
                                          <p:attrName>style.visibility</p:attrName>
                                        </p:attrNameLst>
                                      </p:cBhvr>
                                      <p:to>
                                        <p:strVal val="visible"/>
                                      </p:to>
                                    </p:set>
                                    <p:anim calcmode="lin" valueType="num">
                                      <p:cBhvr additive="base">
                                        <p:cTn id="13" dur="500"/>
                                        <p:tgtEl>
                                          <p:spTgt spid="449"/>
                                        </p:tgtEl>
                                        <p:attrNameLst>
                                          <p:attrName>ppt_x</p:attrName>
                                        </p:attrNameLst>
                                      </p:cBhvr>
                                      <p:tavLst>
                                        <p:tav tm="0">
                                          <p:val>
                                            <p:strVal val="#ppt_x-1"/>
                                          </p:val>
                                        </p:tav>
                                        <p:tav tm="100000">
                                          <p:val>
                                            <p:strVal val="#ppt_x"/>
                                          </p:val>
                                        </p:tav>
                                      </p:tavLst>
                                    </p:anim>
                                  </p:childTnLst>
                                </p:cTn>
                              </p:par>
                              <p:par>
                                <p:cTn id="14" presetID="2" presetClass="entr" presetSubtype="8" fill="hold" nodeType="withEffect">
                                  <p:stCondLst>
                                    <p:cond delay="0"/>
                                  </p:stCondLst>
                                  <p:childTnLst>
                                    <p:set>
                                      <p:cBhvr>
                                        <p:cTn id="15" dur="1" fill="hold">
                                          <p:stCondLst>
                                            <p:cond delay="0"/>
                                          </p:stCondLst>
                                        </p:cTn>
                                        <p:tgtEl>
                                          <p:spTgt spid="437"/>
                                        </p:tgtEl>
                                        <p:attrNameLst>
                                          <p:attrName>style.visibility</p:attrName>
                                        </p:attrNameLst>
                                      </p:cBhvr>
                                      <p:to>
                                        <p:strVal val="visible"/>
                                      </p:to>
                                    </p:set>
                                    <p:anim calcmode="lin" valueType="num">
                                      <p:cBhvr additive="base">
                                        <p:cTn id="16" dur="500"/>
                                        <p:tgtEl>
                                          <p:spTgt spid="437"/>
                                        </p:tgtEl>
                                        <p:attrNameLst>
                                          <p:attrName>ppt_x</p:attrName>
                                        </p:attrNameLst>
                                      </p:cBhvr>
                                      <p:tavLst>
                                        <p:tav tm="0">
                                          <p:val>
                                            <p:strVal val="#ppt_x-1"/>
                                          </p:val>
                                        </p:tav>
                                        <p:tav tm="100000">
                                          <p:val>
                                            <p:strVal val="#ppt_x"/>
                                          </p:val>
                                        </p:tav>
                                      </p:tavLst>
                                    </p:anim>
                                  </p:childTnLst>
                                </p:cTn>
                              </p:par>
                              <p:par>
                                <p:cTn id="17" presetID="2" presetClass="entr" presetSubtype="8" fill="hold" nodeType="withEffect">
                                  <p:stCondLst>
                                    <p:cond delay="0"/>
                                  </p:stCondLst>
                                  <p:childTnLst>
                                    <p:set>
                                      <p:cBhvr>
                                        <p:cTn id="18" dur="1" fill="hold">
                                          <p:stCondLst>
                                            <p:cond delay="0"/>
                                          </p:stCondLst>
                                        </p:cTn>
                                        <p:tgtEl>
                                          <p:spTgt spid="436"/>
                                        </p:tgtEl>
                                        <p:attrNameLst>
                                          <p:attrName>style.visibility</p:attrName>
                                        </p:attrNameLst>
                                      </p:cBhvr>
                                      <p:to>
                                        <p:strVal val="visible"/>
                                      </p:to>
                                    </p:set>
                                    <p:anim calcmode="lin" valueType="num">
                                      <p:cBhvr additive="base">
                                        <p:cTn id="19" dur="500"/>
                                        <p:tgtEl>
                                          <p:spTgt spid="436"/>
                                        </p:tgtEl>
                                        <p:attrNameLst>
                                          <p:attrName>ppt_x</p:attrName>
                                        </p:attrNameLst>
                                      </p:cBhvr>
                                      <p:tavLst>
                                        <p:tav tm="0">
                                          <p:val>
                                            <p:strVal val="#ppt_x-1"/>
                                          </p:val>
                                        </p:tav>
                                        <p:tav tm="100000">
                                          <p:val>
                                            <p:strVal val="#ppt_x"/>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50"/>
                                        </p:tgtEl>
                                        <p:attrNameLst>
                                          <p:attrName>style.visibility</p:attrName>
                                        </p:attrNameLst>
                                      </p:cBhvr>
                                      <p:to>
                                        <p:strVal val="visible"/>
                                      </p:to>
                                    </p:set>
                                    <p:animEffect transition="in" filter="fade">
                                      <p:cBhvr>
                                        <p:cTn id="24" dur="1000"/>
                                        <p:tgtEl>
                                          <p:spTgt spid="45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51"/>
                                        </p:tgtEl>
                                        <p:attrNameLst>
                                          <p:attrName>style.visibility</p:attrName>
                                        </p:attrNameLst>
                                      </p:cBhvr>
                                      <p:to>
                                        <p:strVal val="visible"/>
                                      </p:to>
                                    </p:set>
                                    <p:animEffect transition="in" filter="fade">
                                      <p:cBhvr>
                                        <p:cTn id="29" dur="1000"/>
                                        <p:tgtEl>
                                          <p:spTgt spid="4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22"/>
          <p:cNvSpPr/>
          <p:nvPr/>
        </p:nvSpPr>
        <p:spPr>
          <a:xfrm>
            <a:off x="430864" y="1253998"/>
            <a:ext cx="1734895" cy="4406827"/>
          </a:xfrm>
          <a:custGeom>
            <a:avLst/>
            <a:gdLst/>
            <a:ahLst/>
            <a:cxnLst/>
            <a:rect l="l" t="t" r="r" b="b"/>
            <a:pathLst>
              <a:path w="372" h="1558" extrusionOk="0">
                <a:moveTo>
                  <a:pt x="275" y="0"/>
                </a:moveTo>
                <a:lnTo>
                  <a:pt x="0" y="129"/>
                </a:lnTo>
                <a:lnTo>
                  <a:pt x="0" y="1558"/>
                </a:lnTo>
                <a:lnTo>
                  <a:pt x="372" y="1558"/>
                </a:lnTo>
                <a:lnTo>
                  <a:pt x="372" y="33"/>
                </a:lnTo>
                <a:lnTo>
                  <a:pt x="275" y="0"/>
                </a:ln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Poppins"/>
              <a:ea typeface="Poppins"/>
              <a:cs typeface="Poppins"/>
              <a:sym typeface="Poppins"/>
            </a:endParaRPr>
          </a:p>
        </p:txBody>
      </p:sp>
      <p:sp>
        <p:nvSpPr>
          <p:cNvPr id="457" name="Google Shape;457;p22"/>
          <p:cNvSpPr/>
          <p:nvPr/>
        </p:nvSpPr>
        <p:spPr>
          <a:xfrm>
            <a:off x="722065" y="1809264"/>
            <a:ext cx="1237551" cy="202812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b="1">
                <a:solidFill>
                  <a:srgbClr val="3A3838"/>
                </a:solidFill>
                <a:latin typeface="Times New Roman"/>
                <a:ea typeface="Times New Roman"/>
                <a:cs typeface="Times New Roman"/>
                <a:sym typeface="Times New Roman"/>
              </a:rPr>
              <a:t>Nhận </a:t>
            </a:r>
            <a:endParaRPr/>
          </a:p>
          <a:p>
            <a:pPr marL="0" marR="0" lvl="0" indent="0" algn="ctr" rtl="0">
              <a:spcBef>
                <a:spcPts val="0"/>
              </a:spcBef>
              <a:spcAft>
                <a:spcPts val="0"/>
              </a:spcAft>
              <a:buNone/>
            </a:pPr>
            <a:r>
              <a:rPr lang="en-US" sz="3600" b="1">
                <a:solidFill>
                  <a:srgbClr val="3A3838"/>
                </a:solidFill>
                <a:latin typeface="Times New Roman"/>
                <a:ea typeface="Times New Roman"/>
                <a:cs typeface="Times New Roman"/>
                <a:sym typeface="Times New Roman"/>
              </a:rPr>
              <a:t>diện </a:t>
            </a:r>
            <a:endParaRPr/>
          </a:p>
          <a:p>
            <a:pPr marL="0" marR="0" lvl="0" indent="0" algn="ctr" rtl="0">
              <a:spcBef>
                <a:spcPts val="0"/>
              </a:spcBef>
              <a:spcAft>
                <a:spcPts val="0"/>
              </a:spcAft>
              <a:buNone/>
            </a:pPr>
            <a:r>
              <a:rPr lang="en-US" sz="3600" b="1">
                <a:solidFill>
                  <a:srgbClr val="3A3838"/>
                </a:solidFill>
                <a:latin typeface="Times New Roman"/>
                <a:ea typeface="Times New Roman"/>
                <a:cs typeface="Times New Roman"/>
                <a:sym typeface="Times New Roman"/>
              </a:rPr>
              <a:t>những </a:t>
            </a:r>
            <a:endParaRPr/>
          </a:p>
          <a:p>
            <a:pPr marL="0" marR="0" lvl="0" indent="0" algn="ctr" rtl="0">
              <a:spcBef>
                <a:spcPts val="0"/>
              </a:spcBef>
              <a:spcAft>
                <a:spcPts val="0"/>
              </a:spcAft>
              <a:buNone/>
            </a:pPr>
            <a:r>
              <a:rPr lang="en-US" sz="3600" b="1">
                <a:solidFill>
                  <a:srgbClr val="3A3838"/>
                </a:solidFill>
                <a:latin typeface="Times New Roman"/>
                <a:ea typeface="Times New Roman"/>
                <a:cs typeface="Times New Roman"/>
                <a:sym typeface="Times New Roman"/>
              </a:rPr>
              <a:t>kênh </a:t>
            </a:r>
            <a:endParaRPr/>
          </a:p>
          <a:p>
            <a:pPr marL="0" marR="0" lvl="0" indent="0" algn="ctr" rtl="0">
              <a:spcBef>
                <a:spcPts val="0"/>
              </a:spcBef>
              <a:spcAft>
                <a:spcPts val="0"/>
              </a:spcAft>
              <a:buNone/>
            </a:pPr>
            <a:r>
              <a:rPr lang="en-US" sz="3600" b="1">
                <a:solidFill>
                  <a:srgbClr val="3A3838"/>
                </a:solidFill>
                <a:latin typeface="Times New Roman"/>
                <a:ea typeface="Times New Roman"/>
                <a:cs typeface="Times New Roman"/>
                <a:sym typeface="Times New Roman"/>
              </a:rPr>
              <a:t>thay thế </a:t>
            </a:r>
            <a:endParaRPr/>
          </a:p>
          <a:p>
            <a:pPr marL="0" marR="0" lvl="0" indent="0" algn="ctr" rtl="0">
              <a:spcBef>
                <a:spcPts val="0"/>
              </a:spcBef>
              <a:spcAft>
                <a:spcPts val="0"/>
              </a:spcAft>
              <a:buNone/>
            </a:pPr>
            <a:r>
              <a:rPr lang="en-US" sz="3600" b="1">
                <a:solidFill>
                  <a:srgbClr val="3A3838"/>
                </a:solidFill>
                <a:latin typeface="Times New Roman"/>
                <a:ea typeface="Times New Roman"/>
                <a:cs typeface="Times New Roman"/>
                <a:sym typeface="Times New Roman"/>
              </a:rPr>
              <a:t>chính</a:t>
            </a:r>
            <a:endParaRPr sz="3600" b="1">
              <a:solidFill>
                <a:srgbClr val="3A3838"/>
              </a:solidFill>
              <a:latin typeface="Times New Roman"/>
              <a:ea typeface="Times New Roman"/>
              <a:cs typeface="Times New Roman"/>
              <a:sym typeface="Times New Roman"/>
            </a:endParaRPr>
          </a:p>
        </p:txBody>
      </p:sp>
      <p:grpSp>
        <p:nvGrpSpPr>
          <p:cNvPr id="458" name="Google Shape;458;p22"/>
          <p:cNvGrpSpPr/>
          <p:nvPr/>
        </p:nvGrpSpPr>
        <p:grpSpPr>
          <a:xfrm>
            <a:off x="0" y="0"/>
            <a:ext cx="1153895" cy="1268412"/>
            <a:chOff x="1" y="1"/>
            <a:chExt cx="958067" cy="1053150"/>
          </a:xfrm>
        </p:grpSpPr>
        <p:sp>
          <p:nvSpPr>
            <p:cNvPr id="459" name="Google Shape;459;p22"/>
            <p:cNvSpPr/>
            <p:nvPr/>
          </p:nvSpPr>
          <p:spPr>
            <a:xfrm rot="5400000">
              <a:off x="-12207" y="12208"/>
              <a:ext cx="982481" cy="958066"/>
            </a:xfrm>
            <a:custGeom>
              <a:avLst/>
              <a:gdLst/>
              <a:ahLst/>
              <a:cxnLst/>
              <a:rect l="l" t="t" r="r" b="b"/>
              <a:pathLst>
                <a:path w="982481" h="958066" extrusionOk="0">
                  <a:moveTo>
                    <a:pt x="0" y="958066"/>
                  </a:moveTo>
                  <a:lnTo>
                    <a:pt x="0" y="735870"/>
                  </a:lnTo>
                  <a:lnTo>
                    <a:pt x="426804" y="0"/>
                  </a:lnTo>
                  <a:lnTo>
                    <a:pt x="982481" y="95806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460" name="Google Shape;460;p22"/>
            <p:cNvSpPr/>
            <p:nvPr/>
          </p:nvSpPr>
          <p:spPr>
            <a:xfrm rot="5400000">
              <a:off x="-47960" y="405667"/>
              <a:ext cx="695444" cy="599522"/>
            </a:xfrm>
            <a:prstGeom prst="triangle">
              <a:avLst>
                <a:gd name="adj" fmla="val 50000"/>
              </a:avLst>
            </a:prstGeom>
            <a:solidFill>
              <a:srgbClr val="C8790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461" name="Google Shape;461;p22"/>
            <p:cNvSpPr/>
            <p:nvPr/>
          </p:nvSpPr>
          <p:spPr>
            <a:xfrm rot="-5400000" flipH="1">
              <a:off x="647213" y="472090"/>
              <a:ext cx="333880" cy="287829"/>
            </a:xfrm>
            <a:prstGeom prst="triangle">
              <a:avLst>
                <a:gd name="adj" fmla="val 50000"/>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462" name="Google Shape;462;p22"/>
            <p:cNvSpPr/>
            <p:nvPr/>
          </p:nvSpPr>
          <p:spPr>
            <a:xfrm rot="5400000">
              <a:off x="-31240" y="170353"/>
              <a:ext cx="453007" cy="390523"/>
            </a:xfrm>
            <a:prstGeom prst="triangle">
              <a:avLst>
                <a:gd name="adj" fmla="val 50000"/>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grpSp>
      <p:sp>
        <p:nvSpPr>
          <p:cNvPr id="463" name="Google Shape;463;p22"/>
          <p:cNvSpPr txBox="1"/>
          <p:nvPr/>
        </p:nvSpPr>
        <p:spPr>
          <a:xfrm>
            <a:off x="1196997" y="435674"/>
            <a:ext cx="518444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262626"/>
                </a:solidFill>
                <a:latin typeface="Times New Roman"/>
                <a:ea typeface="Times New Roman"/>
                <a:cs typeface="Times New Roman"/>
                <a:sym typeface="Times New Roman"/>
              </a:rPr>
              <a:t>Quyết định thiết kế kênh Marketing</a:t>
            </a:r>
            <a:endParaRPr sz="2400" b="1">
              <a:solidFill>
                <a:srgbClr val="262626"/>
              </a:solidFill>
              <a:latin typeface="Times New Roman"/>
              <a:ea typeface="Times New Roman"/>
              <a:cs typeface="Times New Roman"/>
              <a:sym typeface="Times New Roman"/>
            </a:endParaRPr>
          </a:p>
        </p:txBody>
      </p:sp>
      <p:sp>
        <p:nvSpPr>
          <p:cNvPr id="464" name="Google Shape;464;p22"/>
          <p:cNvSpPr/>
          <p:nvPr/>
        </p:nvSpPr>
        <p:spPr>
          <a:xfrm rot="-5400000">
            <a:off x="10912475" y="6308987"/>
            <a:ext cx="346075" cy="345552"/>
          </a:xfrm>
          <a:custGeom>
            <a:avLst/>
            <a:gdLst/>
            <a:ahLst/>
            <a:cxnLst/>
            <a:rect l="l" t="t" r="r" b="b"/>
            <a:pathLst>
              <a:path w="6827" h="6827" extrusionOk="0">
                <a:moveTo>
                  <a:pt x="3413" y="0"/>
                </a:moveTo>
                <a:cubicBezTo>
                  <a:pt x="1528" y="0"/>
                  <a:pt x="0" y="1528"/>
                  <a:pt x="0" y="3413"/>
                </a:cubicBezTo>
                <a:cubicBezTo>
                  <a:pt x="0" y="5298"/>
                  <a:pt x="1528" y="6827"/>
                  <a:pt x="3413" y="6827"/>
                </a:cubicBezTo>
                <a:cubicBezTo>
                  <a:pt x="5298" y="6827"/>
                  <a:pt x="6827" y="5298"/>
                  <a:pt x="6827" y="3413"/>
                </a:cubicBezTo>
                <a:cubicBezTo>
                  <a:pt x="6827" y="1528"/>
                  <a:pt x="5298" y="0"/>
                  <a:pt x="3413" y="0"/>
                </a:cubicBezTo>
                <a:close/>
                <a:moveTo>
                  <a:pt x="1636" y="3971"/>
                </a:moveTo>
                <a:lnTo>
                  <a:pt x="3413" y="2194"/>
                </a:lnTo>
                <a:lnTo>
                  <a:pt x="5190" y="3971"/>
                </a:lnTo>
                <a:lnTo>
                  <a:pt x="1636" y="3971"/>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465" name="Google Shape;465;p22"/>
          <p:cNvSpPr/>
          <p:nvPr/>
        </p:nvSpPr>
        <p:spPr>
          <a:xfrm rot="5400000">
            <a:off x="11382375" y="6308987"/>
            <a:ext cx="346075" cy="345552"/>
          </a:xfrm>
          <a:custGeom>
            <a:avLst/>
            <a:gdLst/>
            <a:ahLst/>
            <a:cxnLst/>
            <a:rect l="l" t="t" r="r" b="b"/>
            <a:pathLst>
              <a:path w="6827" h="6827" extrusionOk="0">
                <a:moveTo>
                  <a:pt x="3413" y="0"/>
                </a:moveTo>
                <a:cubicBezTo>
                  <a:pt x="1528" y="0"/>
                  <a:pt x="0" y="1528"/>
                  <a:pt x="0" y="3413"/>
                </a:cubicBezTo>
                <a:cubicBezTo>
                  <a:pt x="0" y="5298"/>
                  <a:pt x="1528" y="6827"/>
                  <a:pt x="3413" y="6827"/>
                </a:cubicBezTo>
                <a:cubicBezTo>
                  <a:pt x="5298" y="6827"/>
                  <a:pt x="6827" y="5298"/>
                  <a:pt x="6827" y="3413"/>
                </a:cubicBezTo>
                <a:cubicBezTo>
                  <a:pt x="6827" y="1528"/>
                  <a:pt x="5298" y="0"/>
                  <a:pt x="3413" y="0"/>
                </a:cubicBezTo>
                <a:close/>
                <a:moveTo>
                  <a:pt x="1636" y="3971"/>
                </a:moveTo>
                <a:lnTo>
                  <a:pt x="3413" y="2194"/>
                </a:lnTo>
                <a:lnTo>
                  <a:pt x="5190" y="3971"/>
                </a:lnTo>
                <a:lnTo>
                  <a:pt x="1636" y="3971"/>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grpSp>
        <p:nvGrpSpPr>
          <p:cNvPr id="466" name="Google Shape;466;p22"/>
          <p:cNvGrpSpPr/>
          <p:nvPr/>
        </p:nvGrpSpPr>
        <p:grpSpPr>
          <a:xfrm>
            <a:off x="3267920" y="1253998"/>
            <a:ext cx="5656160" cy="4188720"/>
            <a:chOff x="2624955" y="1271922"/>
            <a:chExt cx="4704912" cy="3550385"/>
          </a:xfrm>
        </p:grpSpPr>
        <p:sp>
          <p:nvSpPr>
            <p:cNvPr id="467" name="Google Shape;467;p22"/>
            <p:cNvSpPr/>
            <p:nvPr/>
          </p:nvSpPr>
          <p:spPr>
            <a:xfrm>
              <a:off x="4394136" y="1531030"/>
              <a:ext cx="1882007" cy="221599"/>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2400" b="1">
                  <a:solidFill>
                    <a:srgbClr val="0C0C0C"/>
                  </a:solidFill>
                  <a:latin typeface="Montserrat"/>
                  <a:ea typeface="Montserrat"/>
                  <a:cs typeface="Montserrat"/>
                  <a:sym typeface="Montserrat"/>
                </a:rPr>
                <a:t>Các loại trung gian.</a:t>
              </a:r>
              <a:endParaRPr sz="2400" b="1">
                <a:solidFill>
                  <a:srgbClr val="0C0C0C"/>
                </a:solidFill>
                <a:latin typeface="Montserrat"/>
                <a:ea typeface="Montserrat"/>
                <a:cs typeface="Montserrat"/>
                <a:sym typeface="Montserrat"/>
              </a:endParaRPr>
            </a:p>
          </p:txBody>
        </p:sp>
        <p:sp>
          <p:nvSpPr>
            <p:cNvPr id="468" name="Google Shape;468;p22"/>
            <p:cNvSpPr/>
            <p:nvPr/>
          </p:nvSpPr>
          <p:spPr>
            <a:xfrm>
              <a:off x="5447860" y="2613655"/>
              <a:ext cx="1882007" cy="221599"/>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2000" b="1">
                  <a:solidFill>
                    <a:srgbClr val="0C0C0C"/>
                  </a:solidFill>
                  <a:latin typeface="Montserrat"/>
                  <a:ea typeface="Montserrat"/>
                  <a:cs typeface="Montserrat"/>
                  <a:sym typeface="Montserrat"/>
                </a:rPr>
                <a:t>Số lượng trung gian.</a:t>
              </a:r>
              <a:endParaRPr sz="2000" b="1">
                <a:solidFill>
                  <a:srgbClr val="0C0C0C"/>
                </a:solidFill>
                <a:latin typeface="Montserrat"/>
                <a:ea typeface="Montserrat"/>
                <a:cs typeface="Montserrat"/>
                <a:sym typeface="Montserrat"/>
              </a:endParaRPr>
            </a:p>
          </p:txBody>
        </p:sp>
        <p:sp>
          <p:nvSpPr>
            <p:cNvPr id="469" name="Google Shape;469;p22"/>
            <p:cNvSpPr/>
            <p:nvPr/>
          </p:nvSpPr>
          <p:spPr>
            <a:xfrm>
              <a:off x="4962052" y="3662892"/>
              <a:ext cx="1882007" cy="221599"/>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2000" b="1">
                  <a:solidFill>
                    <a:srgbClr val="0C0C0C"/>
                  </a:solidFill>
                  <a:latin typeface="Montserrat"/>
                  <a:ea typeface="Montserrat"/>
                  <a:cs typeface="Montserrat"/>
                  <a:sym typeface="Montserrat"/>
                </a:rPr>
                <a:t>Trách nhiệm của từng thành viên </a:t>
              </a:r>
              <a:endParaRPr/>
            </a:p>
            <a:p>
              <a:pPr marL="0" marR="0" lvl="0" indent="0" algn="l" rtl="0">
                <a:spcBef>
                  <a:spcPts val="0"/>
                </a:spcBef>
                <a:spcAft>
                  <a:spcPts val="0"/>
                </a:spcAft>
                <a:buNone/>
              </a:pPr>
              <a:r>
                <a:rPr lang="en-US" sz="2000" b="1">
                  <a:solidFill>
                    <a:srgbClr val="0C0C0C"/>
                  </a:solidFill>
                  <a:latin typeface="Montserrat"/>
                  <a:ea typeface="Montserrat"/>
                  <a:cs typeface="Montserrat"/>
                  <a:sym typeface="Montserrat"/>
                </a:rPr>
                <a:t>trong kênh Marketing.</a:t>
              </a:r>
              <a:endParaRPr sz="2000" b="1">
                <a:solidFill>
                  <a:srgbClr val="0C0C0C"/>
                </a:solidFill>
                <a:latin typeface="Montserrat"/>
                <a:ea typeface="Montserrat"/>
                <a:cs typeface="Montserrat"/>
                <a:sym typeface="Montserrat"/>
              </a:endParaRPr>
            </a:p>
          </p:txBody>
        </p:sp>
        <p:grpSp>
          <p:nvGrpSpPr>
            <p:cNvPr id="470" name="Google Shape;470;p22"/>
            <p:cNvGrpSpPr/>
            <p:nvPr/>
          </p:nvGrpSpPr>
          <p:grpSpPr>
            <a:xfrm>
              <a:off x="2624955" y="1271922"/>
              <a:ext cx="1714500" cy="1714500"/>
              <a:chOff x="955219" y="1110420"/>
              <a:chExt cx="1285875" cy="1285875"/>
            </a:xfrm>
          </p:grpSpPr>
          <p:sp>
            <p:nvSpPr>
              <p:cNvPr id="471" name="Google Shape;471;p22"/>
              <p:cNvSpPr/>
              <p:nvPr/>
            </p:nvSpPr>
            <p:spPr>
              <a:xfrm>
                <a:off x="955219" y="1110420"/>
                <a:ext cx="1285875" cy="1285875"/>
              </a:xfrm>
              <a:prstGeom prst="diamond">
                <a:avLst/>
              </a:prstGeom>
              <a:solidFill>
                <a:srgbClr val="F89D1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7F7F7F"/>
                  </a:solidFill>
                  <a:latin typeface="Montserrat"/>
                  <a:ea typeface="Montserrat"/>
                  <a:cs typeface="Montserrat"/>
                  <a:sym typeface="Montserrat"/>
                </a:endParaRPr>
              </a:p>
            </p:txBody>
          </p:sp>
          <p:sp>
            <p:nvSpPr>
              <p:cNvPr id="472" name="Google Shape;472;p22"/>
              <p:cNvSpPr/>
              <p:nvPr/>
            </p:nvSpPr>
            <p:spPr>
              <a:xfrm>
                <a:off x="1148436" y="1306894"/>
                <a:ext cx="892926" cy="892926"/>
              </a:xfrm>
              <a:prstGeom prst="diamond">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7F7F7F"/>
                  </a:solidFill>
                  <a:latin typeface="Montserrat"/>
                  <a:ea typeface="Montserrat"/>
                  <a:cs typeface="Montserrat"/>
                  <a:sym typeface="Montserrat"/>
                </a:endParaRPr>
              </a:p>
            </p:txBody>
          </p:sp>
          <p:sp>
            <p:nvSpPr>
              <p:cNvPr id="473" name="Google Shape;473;p22"/>
              <p:cNvSpPr/>
              <p:nvPr/>
            </p:nvSpPr>
            <p:spPr>
              <a:xfrm>
                <a:off x="1407831" y="1579464"/>
                <a:ext cx="320366" cy="332929"/>
              </a:xfrm>
              <a:custGeom>
                <a:avLst/>
                <a:gdLst/>
                <a:ahLst/>
                <a:cxnLst/>
                <a:rect l="l" t="t" r="r" b="b"/>
                <a:pathLst>
                  <a:path w="323850" h="336550" extrusionOk="0">
                    <a:moveTo>
                      <a:pt x="200025" y="303213"/>
                    </a:moveTo>
                    <a:cubicBezTo>
                      <a:pt x="193887" y="303213"/>
                      <a:pt x="188912" y="308188"/>
                      <a:pt x="188912" y="314326"/>
                    </a:cubicBezTo>
                    <a:cubicBezTo>
                      <a:pt x="188912" y="320464"/>
                      <a:pt x="193887" y="325439"/>
                      <a:pt x="200025" y="325439"/>
                    </a:cubicBezTo>
                    <a:cubicBezTo>
                      <a:pt x="206163" y="325439"/>
                      <a:pt x="211138" y="320464"/>
                      <a:pt x="211138" y="314326"/>
                    </a:cubicBezTo>
                    <a:cubicBezTo>
                      <a:pt x="211138" y="308188"/>
                      <a:pt x="206163" y="303213"/>
                      <a:pt x="200025" y="303213"/>
                    </a:cubicBezTo>
                    <a:close/>
                    <a:moveTo>
                      <a:pt x="267890" y="200026"/>
                    </a:moveTo>
                    <a:cubicBezTo>
                      <a:pt x="267890" y="200026"/>
                      <a:pt x="267890" y="200026"/>
                      <a:pt x="306529" y="200026"/>
                    </a:cubicBezTo>
                    <a:cubicBezTo>
                      <a:pt x="315856" y="200026"/>
                      <a:pt x="323850" y="207909"/>
                      <a:pt x="323850" y="217105"/>
                    </a:cubicBezTo>
                    <a:cubicBezTo>
                      <a:pt x="323850" y="217105"/>
                      <a:pt x="323850" y="217105"/>
                      <a:pt x="323850" y="219733"/>
                    </a:cubicBezTo>
                    <a:cubicBezTo>
                      <a:pt x="323850" y="228929"/>
                      <a:pt x="315856" y="238126"/>
                      <a:pt x="306529" y="238126"/>
                    </a:cubicBezTo>
                    <a:cubicBezTo>
                      <a:pt x="306529" y="238126"/>
                      <a:pt x="306529" y="238126"/>
                      <a:pt x="267890" y="238126"/>
                    </a:cubicBezTo>
                    <a:cubicBezTo>
                      <a:pt x="257231" y="238126"/>
                      <a:pt x="249237" y="228929"/>
                      <a:pt x="249237" y="219733"/>
                    </a:cubicBezTo>
                    <a:cubicBezTo>
                      <a:pt x="249237" y="219733"/>
                      <a:pt x="249237" y="219733"/>
                      <a:pt x="249237" y="217105"/>
                    </a:cubicBezTo>
                    <a:cubicBezTo>
                      <a:pt x="249237" y="207909"/>
                      <a:pt x="257231" y="200026"/>
                      <a:pt x="267890" y="200026"/>
                    </a:cubicBezTo>
                    <a:close/>
                    <a:moveTo>
                      <a:pt x="267890" y="155576"/>
                    </a:moveTo>
                    <a:cubicBezTo>
                      <a:pt x="267890" y="155576"/>
                      <a:pt x="267890" y="155576"/>
                      <a:pt x="306529" y="155576"/>
                    </a:cubicBezTo>
                    <a:cubicBezTo>
                      <a:pt x="315856" y="155576"/>
                      <a:pt x="323850" y="163400"/>
                      <a:pt x="323850" y="172528"/>
                    </a:cubicBezTo>
                    <a:cubicBezTo>
                      <a:pt x="323850" y="172528"/>
                      <a:pt x="323850" y="172528"/>
                      <a:pt x="323850" y="175137"/>
                    </a:cubicBezTo>
                    <a:cubicBezTo>
                      <a:pt x="323850" y="184265"/>
                      <a:pt x="315856" y="192089"/>
                      <a:pt x="306529" y="192089"/>
                    </a:cubicBezTo>
                    <a:cubicBezTo>
                      <a:pt x="306529" y="192089"/>
                      <a:pt x="306529" y="192089"/>
                      <a:pt x="267890" y="192089"/>
                    </a:cubicBezTo>
                    <a:cubicBezTo>
                      <a:pt x="257231" y="192089"/>
                      <a:pt x="249237" y="184265"/>
                      <a:pt x="249237" y="175137"/>
                    </a:cubicBezTo>
                    <a:cubicBezTo>
                      <a:pt x="249237" y="175137"/>
                      <a:pt x="249237" y="175137"/>
                      <a:pt x="249237" y="172528"/>
                    </a:cubicBezTo>
                    <a:cubicBezTo>
                      <a:pt x="249237" y="163400"/>
                      <a:pt x="257231" y="155576"/>
                      <a:pt x="267890" y="155576"/>
                    </a:cubicBezTo>
                    <a:close/>
                    <a:moveTo>
                      <a:pt x="175670" y="15876"/>
                    </a:moveTo>
                    <a:cubicBezTo>
                      <a:pt x="174353" y="15876"/>
                      <a:pt x="173037" y="17146"/>
                      <a:pt x="173037" y="19686"/>
                    </a:cubicBezTo>
                    <a:cubicBezTo>
                      <a:pt x="173037" y="20956"/>
                      <a:pt x="174353" y="22226"/>
                      <a:pt x="175670" y="22226"/>
                    </a:cubicBezTo>
                    <a:cubicBezTo>
                      <a:pt x="175670" y="22226"/>
                      <a:pt x="175670" y="22226"/>
                      <a:pt x="224379" y="22226"/>
                    </a:cubicBezTo>
                    <a:cubicBezTo>
                      <a:pt x="225695" y="22226"/>
                      <a:pt x="227012" y="20956"/>
                      <a:pt x="227012" y="19686"/>
                    </a:cubicBezTo>
                    <a:cubicBezTo>
                      <a:pt x="227012" y="17146"/>
                      <a:pt x="225695" y="15876"/>
                      <a:pt x="224379" y="15876"/>
                    </a:cubicBezTo>
                    <a:cubicBezTo>
                      <a:pt x="224379" y="15876"/>
                      <a:pt x="224379" y="15876"/>
                      <a:pt x="175670" y="15876"/>
                    </a:cubicBezTo>
                    <a:close/>
                    <a:moveTo>
                      <a:pt x="125064" y="0"/>
                    </a:moveTo>
                    <a:cubicBezTo>
                      <a:pt x="125064" y="0"/>
                      <a:pt x="125064" y="0"/>
                      <a:pt x="276458" y="0"/>
                    </a:cubicBezTo>
                    <a:cubicBezTo>
                      <a:pt x="288306" y="0"/>
                      <a:pt x="298837" y="10517"/>
                      <a:pt x="298837" y="22349"/>
                    </a:cubicBezTo>
                    <a:cubicBezTo>
                      <a:pt x="298837" y="22349"/>
                      <a:pt x="298837" y="22349"/>
                      <a:pt x="298837" y="109116"/>
                    </a:cubicBezTo>
                    <a:cubicBezTo>
                      <a:pt x="298837" y="109116"/>
                      <a:pt x="298837" y="109116"/>
                      <a:pt x="306736" y="109116"/>
                    </a:cubicBezTo>
                    <a:cubicBezTo>
                      <a:pt x="315951" y="109116"/>
                      <a:pt x="323850" y="118318"/>
                      <a:pt x="323850" y="127521"/>
                    </a:cubicBezTo>
                    <a:cubicBezTo>
                      <a:pt x="323850" y="127521"/>
                      <a:pt x="323850" y="127521"/>
                      <a:pt x="323850" y="130150"/>
                    </a:cubicBezTo>
                    <a:cubicBezTo>
                      <a:pt x="323850" y="139353"/>
                      <a:pt x="315951" y="147241"/>
                      <a:pt x="306736" y="147241"/>
                    </a:cubicBezTo>
                    <a:cubicBezTo>
                      <a:pt x="306736" y="147241"/>
                      <a:pt x="306736" y="147241"/>
                      <a:pt x="268559" y="147241"/>
                    </a:cubicBezTo>
                    <a:cubicBezTo>
                      <a:pt x="258027" y="147241"/>
                      <a:pt x="250128" y="139353"/>
                      <a:pt x="250128" y="130150"/>
                    </a:cubicBezTo>
                    <a:cubicBezTo>
                      <a:pt x="250128" y="130150"/>
                      <a:pt x="250128" y="130150"/>
                      <a:pt x="250128" y="127521"/>
                    </a:cubicBezTo>
                    <a:cubicBezTo>
                      <a:pt x="250128" y="118318"/>
                      <a:pt x="258027" y="109116"/>
                      <a:pt x="268559" y="109116"/>
                    </a:cubicBezTo>
                    <a:cubicBezTo>
                      <a:pt x="268559" y="109116"/>
                      <a:pt x="268559" y="109116"/>
                      <a:pt x="272508" y="109116"/>
                    </a:cubicBezTo>
                    <a:cubicBezTo>
                      <a:pt x="272508" y="109116"/>
                      <a:pt x="272508" y="109116"/>
                      <a:pt x="283040" y="109116"/>
                    </a:cubicBezTo>
                    <a:cubicBezTo>
                      <a:pt x="283040" y="109116"/>
                      <a:pt x="283040" y="109116"/>
                      <a:pt x="283040" y="35496"/>
                    </a:cubicBezTo>
                    <a:cubicBezTo>
                      <a:pt x="283040" y="35496"/>
                      <a:pt x="283040" y="35496"/>
                      <a:pt x="118481" y="35496"/>
                    </a:cubicBezTo>
                    <a:cubicBezTo>
                      <a:pt x="118481" y="35496"/>
                      <a:pt x="118481" y="35496"/>
                      <a:pt x="118481" y="76250"/>
                    </a:cubicBezTo>
                    <a:cubicBezTo>
                      <a:pt x="134279" y="67047"/>
                      <a:pt x="148760" y="59159"/>
                      <a:pt x="155342" y="56530"/>
                    </a:cubicBezTo>
                    <a:cubicBezTo>
                      <a:pt x="176406" y="44698"/>
                      <a:pt x="188254" y="59159"/>
                      <a:pt x="184305" y="74935"/>
                    </a:cubicBezTo>
                    <a:cubicBezTo>
                      <a:pt x="181672" y="86767"/>
                      <a:pt x="160608" y="99913"/>
                      <a:pt x="139545" y="117004"/>
                    </a:cubicBezTo>
                    <a:cubicBezTo>
                      <a:pt x="134279" y="120948"/>
                      <a:pt x="126380" y="126206"/>
                      <a:pt x="118481" y="131465"/>
                    </a:cubicBezTo>
                    <a:cubicBezTo>
                      <a:pt x="118481" y="131465"/>
                      <a:pt x="118481" y="131465"/>
                      <a:pt x="118481" y="294481"/>
                    </a:cubicBezTo>
                    <a:cubicBezTo>
                      <a:pt x="118481" y="294481"/>
                      <a:pt x="118481" y="294481"/>
                      <a:pt x="283040" y="294481"/>
                    </a:cubicBezTo>
                    <a:cubicBezTo>
                      <a:pt x="283040" y="294481"/>
                      <a:pt x="283040" y="294481"/>
                      <a:pt x="283040" y="282649"/>
                    </a:cubicBezTo>
                    <a:cubicBezTo>
                      <a:pt x="283040" y="282649"/>
                      <a:pt x="283040" y="282649"/>
                      <a:pt x="268559" y="282649"/>
                    </a:cubicBezTo>
                    <a:cubicBezTo>
                      <a:pt x="258027" y="282649"/>
                      <a:pt x="250128" y="274762"/>
                      <a:pt x="250128" y="264244"/>
                    </a:cubicBezTo>
                    <a:cubicBezTo>
                      <a:pt x="250128" y="264244"/>
                      <a:pt x="250128" y="264244"/>
                      <a:pt x="250128" y="262930"/>
                    </a:cubicBezTo>
                    <a:cubicBezTo>
                      <a:pt x="250128" y="252413"/>
                      <a:pt x="258027" y="244525"/>
                      <a:pt x="268559" y="244525"/>
                    </a:cubicBezTo>
                    <a:cubicBezTo>
                      <a:pt x="268559" y="244525"/>
                      <a:pt x="268559" y="244525"/>
                      <a:pt x="306736" y="244525"/>
                    </a:cubicBezTo>
                    <a:cubicBezTo>
                      <a:pt x="315951" y="244525"/>
                      <a:pt x="323850" y="252413"/>
                      <a:pt x="323850" y="262930"/>
                    </a:cubicBezTo>
                    <a:cubicBezTo>
                      <a:pt x="323850" y="262930"/>
                      <a:pt x="323850" y="262930"/>
                      <a:pt x="323850" y="264244"/>
                    </a:cubicBezTo>
                    <a:cubicBezTo>
                      <a:pt x="323850" y="274762"/>
                      <a:pt x="315951" y="282649"/>
                      <a:pt x="306736" y="282649"/>
                    </a:cubicBezTo>
                    <a:cubicBezTo>
                      <a:pt x="306736" y="282649"/>
                      <a:pt x="306736" y="282649"/>
                      <a:pt x="301470" y="282649"/>
                    </a:cubicBezTo>
                    <a:cubicBezTo>
                      <a:pt x="301470" y="282649"/>
                      <a:pt x="301470" y="282649"/>
                      <a:pt x="298837" y="282649"/>
                    </a:cubicBezTo>
                    <a:cubicBezTo>
                      <a:pt x="298837" y="282649"/>
                      <a:pt x="298837" y="282649"/>
                      <a:pt x="298837" y="314201"/>
                    </a:cubicBezTo>
                    <a:cubicBezTo>
                      <a:pt x="298837" y="326033"/>
                      <a:pt x="288306" y="336550"/>
                      <a:pt x="276458" y="336550"/>
                    </a:cubicBezTo>
                    <a:cubicBezTo>
                      <a:pt x="276458" y="336550"/>
                      <a:pt x="276458" y="336550"/>
                      <a:pt x="125064" y="336550"/>
                    </a:cubicBezTo>
                    <a:cubicBezTo>
                      <a:pt x="113216" y="336550"/>
                      <a:pt x="102684" y="326033"/>
                      <a:pt x="102684" y="314201"/>
                    </a:cubicBezTo>
                    <a:cubicBezTo>
                      <a:pt x="102684" y="314201"/>
                      <a:pt x="102684" y="314201"/>
                      <a:pt x="102684" y="287908"/>
                    </a:cubicBezTo>
                    <a:cubicBezTo>
                      <a:pt x="102684" y="287908"/>
                      <a:pt x="102684" y="287908"/>
                      <a:pt x="75038" y="287908"/>
                    </a:cubicBezTo>
                    <a:cubicBezTo>
                      <a:pt x="75038" y="287908"/>
                      <a:pt x="35544" y="287908"/>
                      <a:pt x="13164" y="255042"/>
                    </a:cubicBezTo>
                    <a:cubicBezTo>
                      <a:pt x="13164" y="253727"/>
                      <a:pt x="13164" y="253727"/>
                      <a:pt x="11848" y="253727"/>
                    </a:cubicBezTo>
                    <a:cubicBezTo>
                      <a:pt x="11848" y="252413"/>
                      <a:pt x="10531" y="251098"/>
                      <a:pt x="9215" y="249783"/>
                    </a:cubicBezTo>
                    <a:cubicBezTo>
                      <a:pt x="9215" y="248469"/>
                      <a:pt x="7899" y="245839"/>
                      <a:pt x="7899" y="244525"/>
                    </a:cubicBezTo>
                    <a:cubicBezTo>
                      <a:pt x="6582" y="243210"/>
                      <a:pt x="6582" y="241895"/>
                      <a:pt x="6582" y="240581"/>
                    </a:cubicBezTo>
                    <a:cubicBezTo>
                      <a:pt x="5266" y="237951"/>
                      <a:pt x="3949" y="235322"/>
                      <a:pt x="2633" y="231378"/>
                    </a:cubicBezTo>
                    <a:cubicBezTo>
                      <a:pt x="2633" y="230063"/>
                      <a:pt x="2633" y="230063"/>
                      <a:pt x="2633" y="228749"/>
                    </a:cubicBezTo>
                    <a:cubicBezTo>
                      <a:pt x="1316" y="226120"/>
                      <a:pt x="1316" y="223490"/>
                      <a:pt x="0" y="219546"/>
                    </a:cubicBezTo>
                    <a:cubicBezTo>
                      <a:pt x="0" y="218232"/>
                      <a:pt x="0" y="216917"/>
                      <a:pt x="0" y="215602"/>
                    </a:cubicBezTo>
                    <a:cubicBezTo>
                      <a:pt x="0" y="211658"/>
                      <a:pt x="0" y="207714"/>
                      <a:pt x="0" y="202456"/>
                    </a:cubicBezTo>
                    <a:cubicBezTo>
                      <a:pt x="0" y="149870"/>
                      <a:pt x="23696" y="127521"/>
                      <a:pt x="40810" y="119633"/>
                    </a:cubicBezTo>
                    <a:cubicBezTo>
                      <a:pt x="40810" y="119633"/>
                      <a:pt x="72405" y="102543"/>
                      <a:pt x="102684" y="85452"/>
                    </a:cubicBezTo>
                    <a:cubicBezTo>
                      <a:pt x="102684" y="85452"/>
                      <a:pt x="102684" y="85452"/>
                      <a:pt x="102684" y="22349"/>
                    </a:cubicBezTo>
                    <a:cubicBezTo>
                      <a:pt x="102684" y="10517"/>
                      <a:pt x="113216" y="0"/>
                      <a:pt x="125064" y="0"/>
                    </a:cubicBezTo>
                    <a:close/>
                  </a:path>
                </a:pathLst>
              </a:custGeom>
              <a:solidFill>
                <a:srgbClr val="F89D1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7F7F7F"/>
                  </a:solidFill>
                  <a:latin typeface="Montserrat"/>
                  <a:ea typeface="Montserrat"/>
                  <a:cs typeface="Montserrat"/>
                  <a:sym typeface="Montserrat"/>
                </a:endParaRPr>
              </a:p>
            </p:txBody>
          </p:sp>
        </p:grpSp>
        <p:grpSp>
          <p:nvGrpSpPr>
            <p:cNvPr id="474" name="Google Shape;474;p22"/>
            <p:cNvGrpSpPr/>
            <p:nvPr/>
          </p:nvGrpSpPr>
          <p:grpSpPr>
            <a:xfrm>
              <a:off x="3536290" y="2192970"/>
              <a:ext cx="1714500" cy="1714500"/>
              <a:chOff x="1638720" y="1801206"/>
              <a:chExt cx="1285875" cy="1285875"/>
            </a:xfrm>
          </p:grpSpPr>
          <p:grpSp>
            <p:nvGrpSpPr>
              <p:cNvPr id="475" name="Google Shape;475;p22"/>
              <p:cNvGrpSpPr/>
              <p:nvPr/>
            </p:nvGrpSpPr>
            <p:grpSpPr>
              <a:xfrm>
                <a:off x="1638720" y="1801206"/>
                <a:ext cx="1285875" cy="1285875"/>
                <a:chOff x="1638720" y="1801206"/>
                <a:chExt cx="1285875" cy="1285875"/>
              </a:xfrm>
            </p:grpSpPr>
            <p:sp>
              <p:nvSpPr>
                <p:cNvPr id="476" name="Google Shape;476;p22"/>
                <p:cNvSpPr/>
                <p:nvPr/>
              </p:nvSpPr>
              <p:spPr>
                <a:xfrm>
                  <a:off x="1638720" y="1801206"/>
                  <a:ext cx="1285875" cy="1285875"/>
                </a:xfrm>
                <a:prstGeom prst="diamond">
                  <a:avLst/>
                </a:prstGeom>
                <a:solidFill>
                  <a:srgbClr val="3A373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7F7F7F"/>
                    </a:solidFill>
                    <a:latin typeface="Montserrat"/>
                    <a:ea typeface="Montserrat"/>
                    <a:cs typeface="Montserrat"/>
                    <a:sym typeface="Montserrat"/>
                  </a:endParaRPr>
                </a:p>
              </p:txBody>
            </p:sp>
            <p:sp>
              <p:nvSpPr>
                <p:cNvPr id="477" name="Google Shape;477;p22"/>
                <p:cNvSpPr/>
                <p:nvPr/>
              </p:nvSpPr>
              <p:spPr>
                <a:xfrm>
                  <a:off x="1835194" y="2001841"/>
                  <a:ext cx="892926" cy="892926"/>
                </a:xfrm>
                <a:prstGeom prst="diamond">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7F7F7F"/>
                    </a:solidFill>
                    <a:latin typeface="Montserrat"/>
                    <a:ea typeface="Montserrat"/>
                    <a:cs typeface="Montserrat"/>
                    <a:sym typeface="Montserrat"/>
                  </a:endParaRPr>
                </a:p>
              </p:txBody>
            </p:sp>
          </p:grpSp>
          <p:sp>
            <p:nvSpPr>
              <p:cNvPr id="478" name="Google Shape;478;p22"/>
              <p:cNvSpPr/>
              <p:nvPr/>
            </p:nvSpPr>
            <p:spPr>
              <a:xfrm>
                <a:off x="2088308" y="2275818"/>
                <a:ext cx="332930" cy="330117"/>
              </a:xfrm>
              <a:custGeom>
                <a:avLst/>
                <a:gdLst/>
                <a:ahLst/>
                <a:cxnLst/>
                <a:rect l="l" t="t" r="r" b="b"/>
                <a:pathLst>
                  <a:path w="338138" h="335282" extrusionOk="0">
                    <a:moveTo>
                      <a:pt x="192254" y="135421"/>
                    </a:moveTo>
                    <a:cubicBezTo>
                      <a:pt x="177774" y="135421"/>
                      <a:pt x="163461" y="140666"/>
                      <a:pt x="152810" y="151158"/>
                    </a:cubicBezTo>
                    <a:cubicBezTo>
                      <a:pt x="130175" y="173452"/>
                      <a:pt x="130175" y="207548"/>
                      <a:pt x="152810" y="229842"/>
                    </a:cubicBezTo>
                    <a:cubicBezTo>
                      <a:pt x="174113" y="250825"/>
                      <a:pt x="210062" y="250825"/>
                      <a:pt x="232697" y="229842"/>
                    </a:cubicBezTo>
                    <a:cubicBezTo>
                      <a:pt x="254000" y="207548"/>
                      <a:pt x="254000" y="173452"/>
                      <a:pt x="232697" y="151158"/>
                    </a:cubicBezTo>
                    <a:cubicBezTo>
                      <a:pt x="221379" y="140666"/>
                      <a:pt x="206733" y="135421"/>
                      <a:pt x="192254" y="135421"/>
                    </a:cubicBezTo>
                    <a:close/>
                    <a:moveTo>
                      <a:pt x="238125" y="69850"/>
                    </a:moveTo>
                    <a:cubicBezTo>
                      <a:pt x="231111" y="69850"/>
                      <a:pt x="225425" y="74825"/>
                      <a:pt x="225425" y="80963"/>
                    </a:cubicBezTo>
                    <a:cubicBezTo>
                      <a:pt x="225425" y="87101"/>
                      <a:pt x="231111" y="92076"/>
                      <a:pt x="238125" y="92076"/>
                    </a:cubicBezTo>
                    <a:cubicBezTo>
                      <a:pt x="245139" y="92076"/>
                      <a:pt x="250825" y="87101"/>
                      <a:pt x="250825" y="80963"/>
                    </a:cubicBezTo>
                    <a:cubicBezTo>
                      <a:pt x="250825" y="74825"/>
                      <a:pt x="245139" y="69850"/>
                      <a:pt x="238125" y="69850"/>
                    </a:cubicBezTo>
                    <a:close/>
                    <a:moveTo>
                      <a:pt x="214313" y="57150"/>
                    </a:moveTo>
                    <a:lnTo>
                      <a:pt x="263526" y="57150"/>
                    </a:lnTo>
                    <a:lnTo>
                      <a:pt x="263526" y="106363"/>
                    </a:lnTo>
                    <a:lnTo>
                      <a:pt x="214313" y="106363"/>
                    </a:lnTo>
                    <a:close/>
                    <a:moveTo>
                      <a:pt x="49213" y="57150"/>
                    </a:moveTo>
                    <a:lnTo>
                      <a:pt x="195263" y="57150"/>
                    </a:lnTo>
                    <a:lnTo>
                      <a:pt x="195263" y="106363"/>
                    </a:lnTo>
                    <a:lnTo>
                      <a:pt x="49213" y="106363"/>
                    </a:lnTo>
                    <a:close/>
                    <a:moveTo>
                      <a:pt x="22225" y="28575"/>
                    </a:moveTo>
                    <a:cubicBezTo>
                      <a:pt x="22225" y="28575"/>
                      <a:pt x="22225" y="28575"/>
                      <a:pt x="22225" y="269875"/>
                    </a:cubicBezTo>
                    <a:lnTo>
                      <a:pt x="241853" y="269875"/>
                    </a:lnTo>
                    <a:cubicBezTo>
                      <a:pt x="241853" y="269875"/>
                      <a:pt x="241853" y="269875"/>
                      <a:pt x="247114" y="259384"/>
                    </a:cubicBezTo>
                    <a:cubicBezTo>
                      <a:pt x="247114" y="259384"/>
                      <a:pt x="247114" y="259384"/>
                      <a:pt x="233962" y="248892"/>
                    </a:cubicBezTo>
                    <a:cubicBezTo>
                      <a:pt x="210289" y="264629"/>
                      <a:pt x="178726" y="265941"/>
                      <a:pt x="155054" y="251515"/>
                    </a:cubicBezTo>
                    <a:cubicBezTo>
                      <a:pt x="155054" y="251515"/>
                      <a:pt x="155054" y="251515"/>
                      <a:pt x="49843" y="251515"/>
                    </a:cubicBezTo>
                    <a:cubicBezTo>
                      <a:pt x="49843" y="251515"/>
                      <a:pt x="49843" y="251515"/>
                      <a:pt x="49843" y="231844"/>
                    </a:cubicBezTo>
                    <a:cubicBezTo>
                      <a:pt x="49843" y="231844"/>
                      <a:pt x="49843" y="231844"/>
                      <a:pt x="135327" y="231844"/>
                    </a:cubicBezTo>
                    <a:cubicBezTo>
                      <a:pt x="128751" y="222664"/>
                      <a:pt x="123490" y="213484"/>
                      <a:pt x="122175" y="201682"/>
                    </a:cubicBezTo>
                    <a:cubicBezTo>
                      <a:pt x="122175" y="201682"/>
                      <a:pt x="122175" y="201682"/>
                      <a:pt x="49843" y="201682"/>
                    </a:cubicBezTo>
                    <a:cubicBezTo>
                      <a:pt x="49843" y="201682"/>
                      <a:pt x="49843" y="201682"/>
                      <a:pt x="49843" y="183322"/>
                    </a:cubicBezTo>
                    <a:cubicBezTo>
                      <a:pt x="49843" y="183322"/>
                      <a:pt x="49843" y="183322"/>
                      <a:pt x="120860" y="183322"/>
                    </a:cubicBezTo>
                    <a:cubicBezTo>
                      <a:pt x="122175" y="172831"/>
                      <a:pt x="124806" y="162339"/>
                      <a:pt x="131381" y="153159"/>
                    </a:cubicBezTo>
                    <a:cubicBezTo>
                      <a:pt x="131381" y="153159"/>
                      <a:pt x="131381" y="153159"/>
                      <a:pt x="49843" y="153159"/>
                    </a:cubicBezTo>
                    <a:cubicBezTo>
                      <a:pt x="49843" y="153159"/>
                      <a:pt x="49843" y="153159"/>
                      <a:pt x="49843" y="134800"/>
                    </a:cubicBezTo>
                    <a:cubicBezTo>
                      <a:pt x="49843" y="134800"/>
                      <a:pt x="49843" y="134800"/>
                      <a:pt x="147163" y="134800"/>
                    </a:cubicBezTo>
                    <a:cubicBezTo>
                      <a:pt x="174781" y="111194"/>
                      <a:pt x="216865" y="112506"/>
                      <a:pt x="243168" y="138734"/>
                    </a:cubicBezTo>
                    <a:cubicBezTo>
                      <a:pt x="269471" y="164962"/>
                      <a:pt x="270786" y="202993"/>
                      <a:pt x="251059" y="231844"/>
                    </a:cubicBezTo>
                    <a:cubicBezTo>
                      <a:pt x="251059" y="231844"/>
                      <a:pt x="251059" y="231844"/>
                      <a:pt x="264210" y="243647"/>
                    </a:cubicBezTo>
                    <a:cubicBezTo>
                      <a:pt x="264210" y="243647"/>
                      <a:pt x="264210" y="243647"/>
                      <a:pt x="272101" y="238401"/>
                    </a:cubicBezTo>
                    <a:cubicBezTo>
                      <a:pt x="272101" y="238401"/>
                      <a:pt x="272101" y="238401"/>
                      <a:pt x="290513" y="256761"/>
                    </a:cubicBezTo>
                    <a:cubicBezTo>
                      <a:pt x="290513" y="256761"/>
                      <a:pt x="290513" y="256761"/>
                      <a:pt x="290513" y="28575"/>
                    </a:cubicBezTo>
                    <a:cubicBezTo>
                      <a:pt x="290513" y="28575"/>
                      <a:pt x="290513" y="28575"/>
                      <a:pt x="22225" y="28575"/>
                    </a:cubicBezTo>
                    <a:close/>
                    <a:moveTo>
                      <a:pt x="0" y="0"/>
                    </a:moveTo>
                    <a:cubicBezTo>
                      <a:pt x="0" y="0"/>
                      <a:pt x="0" y="0"/>
                      <a:pt x="311721" y="0"/>
                    </a:cubicBezTo>
                    <a:cubicBezTo>
                      <a:pt x="311721" y="0"/>
                      <a:pt x="311721" y="0"/>
                      <a:pt x="311721" y="278479"/>
                    </a:cubicBezTo>
                    <a:cubicBezTo>
                      <a:pt x="311721" y="278479"/>
                      <a:pt x="311721" y="278479"/>
                      <a:pt x="338138" y="304875"/>
                    </a:cubicBezTo>
                    <a:cubicBezTo>
                      <a:pt x="338138" y="304875"/>
                      <a:pt x="338138" y="316753"/>
                      <a:pt x="330213" y="325992"/>
                    </a:cubicBezTo>
                    <a:cubicBezTo>
                      <a:pt x="320967" y="336550"/>
                      <a:pt x="307759" y="335230"/>
                      <a:pt x="307759" y="335230"/>
                    </a:cubicBezTo>
                    <a:cubicBezTo>
                      <a:pt x="307759" y="335230"/>
                      <a:pt x="307759" y="335230"/>
                      <a:pt x="262850" y="291677"/>
                    </a:cubicBezTo>
                    <a:cubicBezTo>
                      <a:pt x="262850" y="291677"/>
                      <a:pt x="262850" y="291677"/>
                      <a:pt x="0" y="291677"/>
                    </a:cubicBezTo>
                    <a:cubicBezTo>
                      <a:pt x="0" y="291677"/>
                      <a:pt x="0" y="291677"/>
                      <a:pt x="0" y="0"/>
                    </a:cubicBezTo>
                    <a:close/>
                  </a:path>
                </a:pathLst>
              </a:custGeom>
              <a:solidFill>
                <a:srgbClr val="3A373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7F7F7F"/>
                  </a:solidFill>
                  <a:latin typeface="Montserrat"/>
                  <a:ea typeface="Montserrat"/>
                  <a:cs typeface="Montserrat"/>
                  <a:sym typeface="Montserrat"/>
                </a:endParaRPr>
              </a:p>
            </p:txBody>
          </p:sp>
        </p:grpSp>
        <p:grpSp>
          <p:nvGrpSpPr>
            <p:cNvPr id="479" name="Google Shape;479;p22"/>
            <p:cNvGrpSpPr/>
            <p:nvPr/>
          </p:nvGrpSpPr>
          <p:grpSpPr>
            <a:xfrm>
              <a:off x="2624955" y="3107807"/>
              <a:ext cx="1714500" cy="1714500"/>
              <a:chOff x="955219" y="2487334"/>
              <a:chExt cx="1285875" cy="1285875"/>
            </a:xfrm>
          </p:grpSpPr>
          <p:sp>
            <p:nvSpPr>
              <p:cNvPr id="480" name="Google Shape;480;p22"/>
              <p:cNvSpPr/>
              <p:nvPr/>
            </p:nvSpPr>
            <p:spPr>
              <a:xfrm>
                <a:off x="955219" y="2487334"/>
                <a:ext cx="1285875" cy="1285875"/>
              </a:xfrm>
              <a:prstGeom prst="diamond">
                <a:avLst/>
              </a:prstGeom>
              <a:solidFill>
                <a:srgbClr val="F89D1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7F7F7F"/>
                  </a:solidFill>
                  <a:latin typeface="Montserrat"/>
                  <a:ea typeface="Montserrat"/>
                  <a:cs typeface="Montserrat"/>
                  <a:sym typeface="Montserrat"/>
                </a:endParaRPr>
              </a:p>
            </p:txBody>
          </p:sp>
          <p:grpSp>
            <p:nvGrpSpPr>
              <p:cNvPr id="481" name="Google Shape;481;p22"/>
              <p:cNvGrpSpPr/>
              <p:nvPr/>
            </p:nvGrpSpPr>
            <p:grpSpPr>
              <a:xfrm>
                <a:off x="1149521" y="2688430"/>
                <a:ext cx="892926" cy="892926"/>
                <a:chOff x="1149521" y="2688430"/>
                <a:chExt cx="892926" cy="892926"/>
              </a:xfrm>
            </p:grpSpPr>
            <p:sp>
              <p:nvSpPr>
                <p:cNvPr id="482" name="Google Shape;482;p22"/>
                <p:cNvSpPr/>
                <p:nvPr/>
              </p:nvSpPr>
              <p:spPr>
                <a:xfrm>
                  <a:off x="1149521" y="2688430"/>
                  <a:ext cx="892926" cy="892926"/>
                </a:xfrm>
                <a:prstGeom prst="diamond">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7F7F7F"/>
                    </a:solidFill>
                    <a:latin typeface="Montserrat"/>
                    <a:ea typeface="Montserrat"/>
                    <a:cs typeface="Montserrat"/>
                    <a:sym typeface="Montserrat"/>
                  </a:endParaRPr>
                </a:p>
              </p:txBody>
            </p:sp>
            <p:sp>
              <p:nvSpPr>
                <p:cNvPr id="483" name="Google Shape;483;p22"/>
                <p:cNvSpPr/>
                <p:nvPr/>
              </p:nvSpPr>
              <p:spPr>
                <a:xfrm>
                  <a:off x="1409702" y="2961000"/>
                  <a:ext cx="318795" cy="332928"/>
                </a:xfrm>
                <a:custGeom>
                  <a:avLst/>
                  <a:gdLst/>
                  <a:ahLst/>
                  <a:cxnLst/>
                  <a:rect l="l" t="t" r="r" b="b"/>
                  <a:pathLst>
                    <a:path w="322263" h="336550" extrusionOk="0">
                      <a:moveTo>
                        <a:pt x="293688" y="298450"/>
                      </a:moveTo>
                      <a:cubicBezTo>
                        <a:pt x="293688" y="298450"/>
                        <a:pt x="293688" y="298450"/>
                        <a:pt x="293688" y="305019"/>
                      </a:cubicBezTo>
                      <a:cubicBezTo>
                        <a:pt x="293688" y="322099"/>
                        <a:pt x="280333" y="336550"/>
                        <a:pt x="261635" y="336550"/>
                      </a:cubicBezTo>
                      <a:cubicBezTo>
                        <a:pt x="261635" y="336550"/>
                        <a:pt x="261635" y="336550"/>
                        <a:pt x="241603" y="336550"/>
                      </a:cubicBezTo>
                      <a:cubicBezTo>
                        <a:pt x="224241" y="336550"/>
                        <a:pt x="209550" y="322099"/>
                        <a:pt x="209550" y="305019"/>
                      </a:cubicBezTo>
                      <a:cubicBezTo>
                        <a:pt x="209550" y="305019"/>
                        <a:pt x="209550" y="305019"/>
                        <a:pt x="209550" y="301078"/>
                      </a:cubicBezTo>
                      <a:lnTo>
                        <a:pt x="277662" y="301078"/>
                      </a:lnTo>
                      <a:cubicBezTo>
                        <a:pt x="283004" y="301078"/>
                        <a:pt x="289681" y="299764"/>
                        <a:pt x="293688" y="298450"/>
                      </a:cubicBezTo>
                      <a:close/>
                      <a:moveTo>
                        <a:pt x="28575" y="298450"/>
                      </a:moveTo>
                      <a:cubicBezTo>
                        <a:pt x="32582" y="299764"/>
                        <a:pt x="39259" y="301078"/>
                        <a:pt x="44601" y="301078"/>
                      </a:cubicBezTo>
                      <a:cubicBezTo>
                        <a:pt x="44601" y="301078"/>
                        <a:pt x="44601" y="301078"/>
                        <a:pt x="112713" y="301078"/>
                      </a:cubicBezTo>
                      <a:cubicBezTo>
                        <a:pt x="112713" y="301078"/>
                        <a:pt x="112713" y="301078"/>
                        <a:pt x="112713" y="305019"/>
                      </a:cubicBezTo>
                      <a:cubicBezTo>
                        <a:pt x="112713" y="322099"/>
                        <a:pt x="98022" y="336550"/>
                        <a:pt x="80660" y="336550"/>
                      </a:cubicBezTo>
                      <a:cubicBezTo>
                        <a:pt x="80660" y="336550"/>
                        <a:pt x="80660" y="336550"/>
                        <a:pt x="60628" y="336550"/>
                      </a:cubicBezTo>
                      <a:cubicBezTo>
                        <a:pt x="41930" y="336550"/>
                        <a:pt x="28575" y="322099"/>
                        <a:pt x="28575" y="305019"/>
                      </a:cubicBezTo>
                      <a:cubicBezTo>
                        <a:pt x="28575" y="305019"/>
                        <a:pt x="28575" y="305019"/>
                        <a:pt x="28575" y="298450"/>
                      </a:cubicBezTo>
                      <a:close/>
                      <a:moveTo>
                        <a:pt x="233362" y="228600"/>
                      </a:moveTo>
                      <a:lnTo>
                        <a:pt x="273050" y="228600"/>
                      </a:lnTo>
                      <a:lnTo>
                        <a:pt x="273050" y="241300"/>
                      </a:lnTo>
                      <a:lnTo>
                        <a:pt x="233362" y="241300"/>
                      </a:lnTo>
                      <a:close/>
                      <a:moveTo>
                        <a:pt x="49212" y="228600"/>
                      </a:moveTo>
                      <a:lnTo>
                        <a:pt x="88900" y="228600"/>
                      </a:lnTo>
                      <a:lnTo>
                        <a:pt x="88900" y="241300"/>
                      </a:lnTo>
                      <a:lnTo>
                        <a:pt x="49212" y="241300"/>
                      </a:lnTo>
                      <a:close/>
                      <a:moveTo>
                        <a:pt x="228109" y="212725"/>
                      </a:moveTo>
                      <a:cubicBezTo>
                        <a:pt x="222798" y="212725"/>
                        <a:pt x="217487" y="218141"/>
                        <a:pt x="217487" y="224912"/>
                      </a:cubicBezTo>
                      <a:cubicBezTo>
                        <a:pt x="217487" y="224912"/>
                        <a:pt x="217487" y="224912"/>
                        <a:pt x="217487" y="246577"/>
                      </a:cubicBezTo>
                      <a:cubicBezTo>
                        <a:pt x="217487" y="253347"/>
                        <a:pt x="222798" y="258763"/>
                        <a:pt x="228109" y="258763"/>
                      </a:cubicBezTo>
                      <a:cubicBezTo>
                        <a:pt x="228109" y="258763"/>
                        <a:pt x="228109" y="258763"/>
                        <a:pt x="278563" y="258763"/>
                      </a:cubicBezTo>
                      <a:cubicBezTo>
                        <a:pt x="285201" y="258763"/>
                        <a:pt x="290512" y="253347"/>
                        <a:pt x="290512" y="246577"/>
                      </a:cubicBezTo>
                      <a:lnTo>
                        <a:pt x="290512" y="224912"/>
                      </a:lnTo>
                      <a:cubicBezTo>
                        <a:pt x="290512" y="218141"/>
                        <a:pt x="285201" y="212725"/>
                        <a:pt x="278563" y="212725"/>
                      </a:cubicBezTo>
                      <a:cubicBezTo>
                        <a:pt x="278563" y="212725"/>
                        <a:pt x="278563" y="212725"/>
                        <a:pt x="228109" y="212725"/>
                      </a:cubicBezTo>
                      <a:close/>
                      <a:moveTo>
                        <a:pt x="43699" y="212725"/>
                      </a:moveTo>
                      <a:cubicBezTo>
                        <a:pt x="37061" y="212725"/>
                        <a:pt x="31750" y="218141"/>
                        <a:pt x="31750" y="224912"/>
                      </a:cubicBezTo>
                      <a:cubicBezTo>
                        <a:pt x="31750" y="224912"/>
                        <a:pt x="31750" y="224912"/>
                        <a:pt x="31750" y="246577"/>
                      </a:cubicBezTo>
                      <a:cubicBezTo>
                        <a:pt x="31750" y="253347"/>
                        <a:pt x="37061" y="258763"/>
                        <a:pt x="43699" y="258763"/>
                      </a:cubicBezTo>
                      <a:cubicBezTo>
                        <a:pt x="43699" y="258763"/>
                        <a:pt x="43699" y="258763"/>
                        <a:pt x="94153" y="258763"/>
                      </a:cubicBezTo>
                      <a:cubicBezTo>
                        <a:pt x="99464" y="258763"/>
                        <a:pt x="104775" y="253347"/>
                        <a:pt x="104775" y="246577"/>
                      </a:cubicBezTo>
                      <a:lnTo>
                        <a:pt x="104775" y="224912"/>
                      </a:lnTo>
                      <a:cubicBezTo>
                        <a:pt x="104775" y="218141"/>
                        <a:pt x="99464" y="212725"/>
                        <a:pt x="94153" y="212725"/>
                      </a:cubicBezTo>
                      <a:cubicBezTo>
                        <a:pt x="94153" y="212725"/>
                        <a:pt x="94153" y="212725"/>
                        <a:pt x="43699" y="212725"/>
                      </a:cubicBezTo>
                      <a:close/>
                      <a:moveTo>
                        <a:pt x="44905" y="184150"/>
                      </a:moveTo>
                      <a:cubicBezTo>
                        <a:pt x="44905" y="184150"/>
                        <a:pt x="44905" y="184150"/>
                        <a:pt x="277358" y="184150"/>
                      </a:cubicBezTo>
                      <a:cubicBezTo>
                        <a:pt x="302452" y="184150"/>
                        <a:pt x="322263" y="203890"/>
                        <a:pt x="322263" y="228893"/>
                      </a:cubicBezTo>
                      <a:cubicBezTo>
                        <a:pt x="322263" y="228893"/>
                        <a:pt x="322263" y="228893"/>
                        <a:pt x="322263" y="239421"/>
                      </a:cubicBezTo>
                      <a:cubicBezTo>
                        <a:pt x="322263" y="264424"/>
                        <a:pt x="302452" y="284163"/>
                        <a:pt x="277358" y="284163"/>
                      </a:cubicBezTo>
                      <a:cubicBezTo>
                        <a:pt x="277358" y="284163"/>
                        <a:pt x="277358" y="284163"/>
                        <a:pt x="44905" y="284163"/>
                      </a:cubicBezTo>
                      <a:cubicBezTo>
                        <a:pt x="19811" y="284163"/>
                        <a:pt x="0" y="264424"/>
                        <a:pt x="0" y="239421"/>
                      </a:cubicBezTo>
                      <a:cubicBezTo>
                        <a:pt x="0" y="239421"/>
                        <a:pt x="0" y="239421"/>
                        <a:pt x="0" y="228893"/>
                      </a:cubicBezTo>
                      <a:cubicBezTo>
                        <a:pt x="0" y="203890"/>
                        <a:pt x="19811" y="184150"/>
                        <a:pt x="44905" y="184150"/>
                      </a:cubicBezTo>
                      <a:close/>
                      <a:moveTo>
                        <a:pt x="100909" y="112712"/>
                      </a:moveTo>
                      <a:cubicBezTo>
                        <a:pt x="100909" y="112712"/>
                        <a:pt x="100909" y="112712"/>
                        <a:pt x="221354" y="112712"/>
                      </a:cubicBezTo>
                      <a:cubicBezTo>
                        <a:pt x="229209" y="112712"/>
                        <a:pt x="239682" y="119138"/>
                        <a:pt x="242300" y="125563"/>
                      </a:cubicBezTo>
                      <a:lnTo>
                        <a:pt x="259320" y="158977"/>
                      </a:lnTo>
                      <a:cubicBezTo>
                        <a:pt x="261938" y="162832"/>
                        <a:pt x="259320" y="166687"/>
                        <a:pt x="254083" y="166687"/>
                      </a:cubicBezTo>
                      <a:cubicBezTo>
                        <a:pt x="254083" y="166687"/>
                        <a:pt x="254083" y="166687"/>
                        <a:pt x="68180" y="166687"/>
                      </a:cubicBezTo>
                      <a:cubicBezTo>
                        <a:pt x="62943" y="166687"/>
                        <a:pt x="60325" y="162832"/>
                        <a:pt x="62943" y="158977"/>
                      </a:cubicBezTo>
                      <a:cubicBezTo>
                        <a:pt x="62943" y="158977"/>
                        <a:pt x="62943" y="158977"/>
                        <a:pt x="79963" y="125563"/>
                      </a:cubicBezTo>
                      <a:cubicBezTo>
                        <a:pt x="82581" y="119138"/>
                        <a:pt x="93054" y="112712"/>
                        <a:pt x="100909" y="112712"/>
                      </a:cubicBezTo>
                      <a:close/>
                      <a:moveTo>
                        <a:pt x="209688" y="60325"/>
                      </a:moveTo>
                      <a:cubicBezTo>
                        <a:pt x="209688" y="60325"/>
                        <a:pt x="209688" y="60325"/>
                        <a:pt x="222112" y="60325"/>
                      </a:cubicBezTo>
                      <a:cubicBezTo>
                        <a:pt x="227634" y="60325"/>
                        <a:pt x="231775" y="64407"/>
                        <a:pt x="231775" y="69850"/>
                      </a:cubicBezTo>
                      <a:cubicBezTo>
                        <a:pt x="231775" y="75293"/>
                        <a:pt x="227634" y="79375"/>
                        <a:pt x="222112" y="79375"/>
                      </a:cubicBezTo>
                      <a:cubicBezTo>
                        <a:pt x="222112" y="79375"/>
                        <a:pt x="222112" y="79375"/>
                        <a:pt x="209688" y="79375"/>
                      </a:cubicBezTo>
                      <a:cubicBezTo>
                        <a:pt x="204166" y="79375"/>
                        <a:pt x="200025" y="75293"/>
                        <a:pt x="200025" y="69850"/>
                      </a:cubicBezTo>
                      <a:cubicBezTo>
                        <a:pt x="200025" y="64407"/>
                        <a:pt x="204166" y="60325"/>
                        <a:pt x="209688" y="60325"/>
                      </a:cubicBezTo>
                      <a:close/>
                      <a:moveTo>
                        <a:pt x="101255" y="60325"/>
                      </a:moveTo>
                      <a:cubicBezTo>
                        <a:pt x="101255" y="60325"/>
                        <a:pt x="101255" y="60325"/>
                        <a:pt x="113058" y="60325"/>
                      </a:cubicBezTo>
                      <a:cubicBezTo>
                        <a:pt x="118304" y="60325"/>
                        <a:pt x="122238" y="64407"/>
                        <a:pt x="122238" y="69850"/>
                      </a:cubicBezTo>
                      <a:cubicBezTo>
                        <a:pt x="122238" y="75293"/>
                        <a:pt x="118304" y="79375"/>
                        <a:pt x="113058" y="79375"/>
                      </a:cubicBezTo>
                      <a:cubicBezTo>
                        <a:pt x="113058" y="79375"/>
                        <a:pt x="113058" y="79375"/>
                        <a:pt x="101255" y="79375"/>
                      </a:cubicBezTo>
                      <a:cubicBezTo>
                        <a:pt x="96009" y="79375"/>
                        <a:pt x="92075" y="75293"/>
                        <a:pt x="92075" y="69850"/>
                      </a:cubicBezTo>
                      <a:cubicBezTo>
                        <a:pt x="92075" y="64407"/>
                        <a:pt x="96009" y="60325"/>
                        <a:pt x="101255" y="60325"/>
                      </a:cubicBezTo>
                      <a:close/>
                      <a:moveTo>
                        <a:pt x="161132" y="34925"/>
                      </a:moveTo>
                      <a:cubicBezTo>
                        <a:pt x="179510" y="34925"/>
                        <a:pt x="195263" y="49731"/>
                        <a:pt x="195263" y="69920"/>
                      </a:cubicBezTo>
                      <a:lnTo>
                        <a:pt x="195263" y="86071"/>
                      </a:lnTo>
                      <a:cubicBezTo>
                        <a:pt x="195263" y="91455"/>
                        <a:pt x="190012" y="96838"/>
                        <a:pt x="184761" y="96838"/>
                      </a:cubicBezTo>
                      <a:cubicBezTo>
                        <a:pt x="184761" y="96838"/>
                        <a:pt x="184761" y="96838"/>
                        <a:pt x="137502" y="96838"/>
                      </a:cubicBezTo>
                      <a:cubicBezTo>
                        <a:pt x="132251" y="96838"/>
                        <a:pt x="127000" y="91455"/>
                        <a:pt x="127000" y="86071"/>
                      </a:cubicBezTo>
                      <a:cubicBezTo>
                        <a:pt x="127000" y="86071"/>
                        <a:pt x="127000" y="86071"/>
                        <a:pt x="127000" y="69920"/>
                      </a:cubicBezTo>
                      <a:cubicBezTo>
                        <a:pt x="127000" y="49731"/>
                        <a:pt x="142753" y="34925"/>
                        <a:pt x="161132" y="34925"/>
                      </a:cubicBezTo>
                      <a:close/>
                      <a:moveTo>
                        <a:pt x="196771" y="21272"/>
                      </a:moveTo>
                      <a:cubicBezTo>
                        <a:pt x="200819" y="17462"/>
                        <a:pt x="206217" y="17462"/>
                        <a:pt x="210265" y="21272"/>
                      </a:cubicBezTo>
                      <a:cubicBezTo>
                        <a:pt x="214313" y="25082"/>
                        <a:pt x="214313" y="30162"/>
                        <a:pt x="210265" y="33972"/>
                      </a:cubicBezTo>
                      <a:cubicBezTo>
                        <a:pt x="210265" y="33972"/>
                        <a:pt x="210265" y="33972"/>
                        <a:pt x="204867" y="39052"/>
                      </a:cubicBezTo>
                      <a:cubicBezTo>
                        <a:pt x="202168" y="41592"/>
                        <a:pt x="199470" y="42862"/>
                        <a:pt x="196771" y="42862"/>
                      </a:cubicBezTo>
                      <a:cubicBezTo>
                        <a:pt x="195421" y="42862"/>
                        <a:pt x="192723" y="41592"/>
                        <a:pt x="190024" y="39052"/>
                      </a:cubicBezTo>
                      <a:cubicBezTo>
                        <a:pt x="187325" y="36512"/>
                        <a:pt x="187325" y="30162"/>
                        <a:pt x="190024" y="26352"/>
                      </a:cubicBezTo>
                      <a:cubicBezTo>
                        <a:pt x="190024" y="26352"/>
                        <a:pt x="190024" y="26352"/>
                        <a:pt x="196771" y="21272"/>
                      </a:cubicBezTo>
                      <a:close/>
                      <a:moveTo>
                        <a:pt x="111998" y="21272"/>
                      </a:moveTo>
                      <a:cubicBezTo>
                        <a:pt x="116046" y="17462"/>
                        <a:pt x="121444" y="17462"/>
                        <a:pt x="125492" y="21272"/>
                      </a:cubicBezTo>
                      <a:cubicBezTo>
                        <a:pt x="125492" y="21272"/>
                        <a:pt x="125492" y="21272"/>
                        <a:pt x="132239" y="26352"/>
                      </a:cubicBezTo>
                      <a:cubicBezTo>
                        <a:pt x="134938" y="30162"/>
                        <a:pt x="134938" y="36512"/>
                        <a:pt x="132239" y="39052"/>
                      </a:cubicBezTo>
                      <a:cubicBezTo>
                        <a:pt x="129540" y="41592"/>
                        <a:pt x="126842" y="42862"/>
                        <a:pt x="125492" y="42862"/>
                      </a:cubicBezTo>
                      <a:cubicBezTo>
                        <a:pt x="122793" y="42862"/>
                        <a:pt x="120095" y="41592"/>
                        <a:pt x="117396" y="39052"/>
                      </a:cubicBezTo>
                      <a:lnTo>
                        <a:pt x="111998" y="33972"/>
                      </a:lnTo>
                      <a:cubicBezTo>
                        <a:pt x="107950" y="30162"/>
                        <a:pt x="107950" y="25082"/>
                        <a:pt x="111998" y="21272"/>
                      </a:cubicBezTo>
                      <a:close/>
                      <a:moveTo>
                        <a:pt x="161132" y="0"/>
                      </a:moveTo>
                      <a:cubicBezTo>
                        <a:pt x="166121" y="0"/>
                        <a:pt x="169863" y="3934"/>
                        <a:pt x="169863" y="9180"/>
                      </a:cubicBezTo>
                      <a:cubicBezTo>
                        <a:pt x="169863" y="9180"/>
                        <a:pt x="169863" y="9180"/>
                        <a:pt x="169863" y="20983"/>
                      </a:cubicBezTo>
                      <a:cubicBezTo>
                        <a:pt x="169863" y="26228"/>
                        <a:pt x="166121" y="30163"/>
                        <a:pt x="161132" y="30163"/>
                      </a:cubicBezTo>
                      <a:cubicBezTo>
                        <a:pt x="156142" y="30163"/>
                        <a:pt x="152400" y="26228"/>
                        <a:pt x="152400" y="20983"/>
                      </a:cubicBezTo>
                      <a:cubicBezTo>
                        <a:pt x="152400" y="20983"/>
                        <a:pt x="152400" y="20983"/>
                        <a:pt x="152400" y="9180"/>
                      </a:cubicBezTo>
                      <a:cubicBezTo>
                        <a:pt x="152400" y="3934"/>
                        <a:pt x="156142" y="0"/>
                        <a:pt x="161132" y="0"/>
                      </a:cubicBezTo>
                      <a:close/>
                    </a:path>
                  </a:pathLst>
                </a:custGeom>
                <a:solidFill>
                  <a:srgbClr val="F89D1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7F7F7F"/>
                    </a:solidFill>
                    <a:latin typeface="Montserrat"/>
                    <a:ea typeface="Montserrat"/>
                    <a:cs typeface="Montserrat"/>
                    <a:sym typeface="Montserrat"/>
                  </a:endParaRPr>
                </a:p>
              </p:txBody>
            </p:sp>
          </p:grpSp>
        </p:gr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63"/>
                                        </p:tgtEl>
                                        <p:attrNameLst>
                                          <p:attrName>style.visibility</p:attrName>
                                        </p:attrNameLst>
                                      </p:cBhvr>
                                      <p:to>
                                        <p:strVal val="visible"/>
                                      </p:to>
                                    </p:set>
                                    <p:animEffect transition="in" filter="fade">
                                      <p:cBhvr>
                                        <p:cTn id="7" dur="1000"/>
                                        <p:tgtEl>
                                          <p:spTgt spid="463"/>
                                        </p:tgtEl>
                                      </p:cBhvr>
                                    </p:animEffect>
                                  </p:childTnLst>
                                </p:cTn>
                              </p:par>
                              <p:par>
                                <p:cTn id="8" presetID="2" presetClass="entr" presetSubtype="8" fill="hold" nodeType="withEffect">
                                  <p:stCondLst>
                                    <p:cond delay="0"/>
                                  </p:stCondLst>
                                  <p:childTnLst>
                                    <p:set>
                                      <p:cBhvr>
                                        <p:cTn id="9" dur="1" fill="hold">
                                          <p:stCondLst>
                                            <p:cond delay="0"/>
                                          </p:stCondLst>
                                        </p:cTn>
                                        <p:tgtEl>
                                          <p:spTgt spid="457"/>
                                        </p:tgtEl>
                                        <p:attrNameLst>
                                          <p:attrName>style.visibility</p:attrName>
                                        </p:attrNameLst>
                                      </p:cBhvr>
                                      <p:to>
                                        <p:strVal val="visible"/>
                                      </p:to>
                                    </p:set>
                                    <p:anim calcmode="lin" valueType="num">
                                      <p:cBhvr additive="base">
                                        <p:cTn id="10" dur="500"/>
                                        <p:tgtEl>
                                          <p:spTgt spid="457"/>
                                        </p:tgtEl>
                                        <p:attrNameLst>
                                          <p:attrName>ppt_x</p:attrName>
                                        </p:attrNameLst>
                                      </p:cBhvr>
                                      <p:tavLst>
                                        <p:tav tm="0">
                                          <p:val>
                                            <p:strVal val="#ppt_x-1"/>
                                          </p:val>
                                        </p:tav>
                                        <p:tav tm="100000">
                                          <p:val>
                                            <p:strVal val="#ppt_x"/>
                                          </p:val>
                                        </p:tav>
                                      </p:tavLst>
                                    </p:anim>
                                  </p:childTnLst>
                                </p:cTn>
                              </p:par>
                              <p:par>
                                <p:cTn id="11" presetID="2" presetClass="entr" presetSubtype="8" fill="hold" nodeType="withEffect">
                                  <p:stCondLst>
                                    <p:cond delay="0"/>
                                  </p:stCondLst>
                                  <p:childTnLst>
                                    <p:set>
                                      <p:cBhvr>
                                        <p:cTn id="12" dur="1" fill="hold">
                                          <p:stCondLst>
                                            <p:cond delay="0"/>
                                          </p:stCondLst>
                                        </p:cTn>
                                        <p:tgtEl>
                                          <p:spTgt spid="456"/>
                                        </p:tgtEl>
                                        <p:attrNameLst>
                                          <p:attrName>style.visibility</p:attrName>
                                        </p:attrNameLst>
                                      </p:cBhvr>
                                      <p:to>
                                        <p:strVal val="visible"/>
                                      </p:to>
                                    </p:set>
                                    <p:anim calcmode="lin" valueType="num">
                                      <p:cBhvr additive="base">
                                        <p:cTn id="13" dur="500"/>
                                        <p:tgtEl>
                                          <p:spTgt spid="456"/>
                                        </p:tgtEl>
                                        <p:attrNameLst>
                                          <p:attrName>ppt_x</p:attrName>
                                        </p:attrNameLst>
                                      </p:cBhvr>
                                      <p:tavLst>
                                        <p:tav tm="0">
                                          <p:val>
                                            <p:strVal val="#ppt_x-1"/>
                                          </p:val>
                                        </p:tav>
                                        <p:tav tm="100000">
                                          <p:val>
                                            <p:strVal val="#ppt_x"/>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66"/>
                                        </p:tgtEl>
                                        <p:attrNameLst>
                                          <p:attrName>style.visibility</p:attrName>
                                        </p:attrNameLst>
                                      </p:cBhvr>
                                      <p:to>
                                        <p:strVal val="visible"/>
                                      </p:to>
                                    </p:set>
                                    <p:animEffect transition="in" filter="fade">
                                      <p:cBhvr>
                                        <p:cTn id="18" dur="1000"/>
                                        <p:tgtEl>
                                          <p:spTgt spid="4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pic>
        <p:nvPicPr>
          <p:cNvPr id="488" name="Google Shape;488;p23" descr="Hình ảnh góc làm việc đẹp nhất - Ảnh không gian làm việc"/>
          <p:cNvPicPr preferRelativeResize="0"/>
          <p:nvPr/>
        </p:nvPicPr>
        <p:blipFill rotWithShape="1">
          <a:blip r:embed="rId3">
            <a:alphaModFix/>
          </a:blip>
          <a:srcRect/>
          <a:stretch/>
        </p:blipFill>
        <p:spPr>
          <a:xfrm>
            <a:off x="8041977" y="1648496"/>
            <a:ext cx="3915695" cy="2859201"/>
          </a:xfrm>
          <a:prstGeom prst="rect">
            <a:avLst/>
          </a:prstGeom>
          <a:noFill/>
          <a:ln>
            <a:noFill/>
          </a:ln>
        </p:spPr>
      </p:pic>
      <p:sp>
        <p:nvSpPr>
          <p:cNvPr id="489" name="Google Shape;489;p23"/>
          <p:cNvSpPr/>
          <p:nvPr/>
        </p:nvSpPr>
        <p:spPr>
          <a:xfrm rot="-1048546">
            <a:off x="1268107" y="4670653"/>
            <a:ext cx="5727622" cy="1640971"/>
          </a:xfrm>
          <a:custGeom>
            <a:avLst/>
            <a:gdLst/>
            <a:ahLst/>
            <a:cxnLst/>
            <a:rect l="l" t="t" r="r" b="b"/>
            <a:pathLst>
              <a:path w="8176398" h="2447690" extrusionOk="0">
                <a:moveTo>
                  <a:pt x="12549" y="2183662"/>
                </a:moveTo>
                <a:lnTo>
                  <a:pt x="0" y="0"/>
                </a:lnTo>
                <a:cubicBezTo>
                  <a:pt x="205592" y="273240"/>
                  <a:pt x="626444" y="319565"/>
                  <a:pt x="1487456" y="490603"/>
                </a:cubicBezTo>
                <a:cubicBezTo>
                  <a:pt x="2348468" y="661641"/>
                  <a:pt x="3295208" y="425463"/>
                  <a:pt x="5166074" y="1026231"/>
                </a:cubicBezTo>
                <a:cubicBezTo>
                  <a:pt x="7036940" y="1626999"/>
                  <a:pt x="9508750" y="3028877"/>
                  <a:pt x="7315984" y="2183662"/>
                </a:cubicBezTo>
                <a:cubicBezTo>
                  <a:pt x="5123218" y="1338447"/>
                  <a:pt x="2447027" y="2183662"/>
                  <a:pt x="12549" y="2183662"/>
                </a:cubicBezTo>
                <a:close/>
              </a:path>
            </a:pathLst>
          </a:custGeom>
          <a:solidFill>
            <a:srgbClr val="3A383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Montserrat"/>
              <a:ea typeface="Montserrat"/>
              <a:cs typeface="Montserrat"/>
              <a:sym typeface="Montserrat"/>
            </a:endParaRPr>
          </a:p>
        </p:txBody>
      </p:sp>
      <p:sp>
        <p:nvSpPr>
          <p:cNvPr id="490" name="Google Shape;490;p23"/>
          <p:cNvSpPr/>
          <p:nvPr/>
        </p:nvSpPr>
        <p:spPr>
          <a:xfrm>
            <a:off x="430864" y="1253998"/>
            <a:ext cx="1734895" cy="4406827"/>
          </a:xfrm>
          <a:custGeom>
            <a:avLst/>
            <a:gdLst/>
            <a:ahLst/>
            <a:cxnLst/>
            <a:rect l="l" t="t" r="r" b="b"/>
            <a:pathLst>
              <a:path w="372" h="1558" extrusionOk="0">
                <a:moveTo>
                  <a:pt x="275" y="0"/>
                </a:moveTo>
                <a:lnTo>
                  <a:pt x="0" y="129"/>
                </a:lnTo>
                <a:lnTo>
                  <a:pt x="0" y="1558"/>
                </a:lnTo>
                <a:lnTo>
                  <a:pt x="372" y="1558"/>
                </a:lnTo>
                <a:lnTo>
                  <a:pt x="372" y="33"/>
                </a:lnTo>
                <a:lnTo>
                  <a:pt x="275" y="0"/>
                </a:ln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Poppins"/>
              <a:ea typeface="Poppins"/>
              <a:cs typeface="Poppins"/>
              <a:sym typeface="Poppins"/>
            </a:endParaRPr>
          </a:p>
        </p:txBody>
      </p:sp>
      <p:sp>
        <p:nvSpPr>
          <p:cNvPr id="491" name="Google Shape;491;p23"/>
          <p:cNvSpPr/>
          <p:nvPr/>
        </p:nvSpPr>
        <p:spPr>
          <a:xfrm>
            <a:off x="722065" y="1809264"/>
            <a:ext cx="1237551" cy="202812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b="1">
                <a:solidFill>
                  <a:srgbClr val="3A3838"/>
                </a:solidFill>
                <a:latin typeface="Times New Roman"/>
                <a:ea typeface="Times New Roman"/>
                <a:cs typeface="Times New Roman"/>
                <a:sym typeface="Times New Roman"/>
              </a:rPr>
              <a:t>Nhận </a:t>
            </a:r>
            <a:endParaRPr/>
          </a:p>
          <a:p>
            <a:pPr marL="0" marR="0" lvl="0" indent="0" algn="ctr" rtl="0">
              <a:spcBef>
                <a:spcPts val="0"/>
              </a:spcBef>
              <a:spcAft>
                <a:spcPts val="0"/>
              </a:spcAft>
              <a:buNone/>
            </a:pPr>
            <a:r>
              <a:rPr lang="en-US" sz="3600" b="1">
                <a:solidFill>
                  <a:srgbClr val="3A3838"/>
                </a:solidFill>
                <a:latin typeface="Times New Roman"/>
                <a:ea typeface="Times New Roman"/>
                <a:cs typeface="Times New Roman"/>
                <a:sym typeface="Times New Roman"/>
              </a:rPr>
              <a:t>diện </a:t>
            </a:r>
            <a:endParaRPr/>
          </a:p>
          <a:p>
            <a:pPr marL="0" marR="0" lvl="0" indent="0" algn="ctr" rtl="0">
              <a:spcBef>
                <a:spcPts val="0"/>
              </a:spcBef>
              <a:spcAft>
                <a:spcPts val="0"/>
              </a:spcAft>
              <a:buNone/>
            </a:pPr>
            <a:r>
              <a:rPr lang="en-US" sz="3600" b="1">
                <a:solidFill>
                  <a:srgbClr val="3A3838"/>
                </a:solidFill>
                <a:latin typeface="Times New Roman"/>
                <a:ea typeface="Times New Roman"/>
                <a:cs typeface="Times New Roman"/>
                <a:sym typeface="Times New Roman"/>
              </a:rPr>
              <a:t>những </a:t>
            </a:r>
            <a:endParaRPr/>
          </a:p>
          <a:p>
            <a:pPr marL="0" marR="0" lvl="0" indent="0" algn="ctr" rtl="0">
              <a:spcBef>
                <a:spcPts val="0"/>
              </a:spcBef>
              <a:spcAft>
                <a:spcPts val="0"/>
              </a:spcAft>
              <a:buNone/>
            </a:pPr>
            <a:r>
              <a:rPr lang="en-US" sz="3600" b="1">
                <a:solidFill>
                  <a:srgbClr val="3A3838"/>
                </a:solidFill>
                <a:latin typeface="Times New Roman"/>
                <a:ea typeface="Times New Roman"/>
                <a:cs typeface="Times New Roman"/>
                <a:sym typeface="Times New Roman"/>
              </a:rPr>
              <a:t>kênh </a:t>
            </a:r>
            <a:endParaRPr/>
          </a:p>
          <a:p>
            <a:pPr marL="0" marR="0" lvl="0" indent="0" algn="ctr" rtl="0">
              <a:spcBef>
                <a:spcPts val="0"/>
              </a:spcBef>
              <a:spcAft>
                <a:spcPts val="0"/>
              </a:spcAft>
              <a:buNone/>
            </a:pPr>
            <a:r>
              <a:rPr lang="en-US" sz="3600" b="1">
                <a:solidFill>
                  <a:srgbClr val="3A3838"/>
                </a:solidFill>
                <a:latin typeface="Times New Roman"/>
                <a:ea typeface="Times New Roman"/>
                <a:cs typeface="Times New Roman"/>
                <a:sym typeface="Times New Roman"/>
              </a:rPr>
              <a:t>thay thế </a:t>
            </a:r>
            <a:endParaRPr/>
          </a:p>
          <a:p>
            <a:pPr marL="0" marR="0" lvl="0" indent="0" algn="ctr" rtl="0">
              <a:spcBef>
                <a:spcPts val="0"/>
              </a:spcBef>
              <a:spcAft>
                <a:spcPts val="0"/>
              </a:spcAft>
              <a:buNone/>
            </a:pPr>
            <a:r>
              <a:rPr lang="en-US" sz="3600" b="1">
                <a:solidFill>
                  <a:srgbClr val="3A3838"/>
                </a:solidFill>
                <a:latin typeface="Times New Roman"/>
                <a:ea typeface="Times New Roman"/>
                <a:cs typeface="Times New Roman"/>
                <a:sym typeface="Times New Roman"/>
              </a:rPr>
              <a:t>chính</a:t>
            </a:r>
            <a:endParaRPr sz="3600" b="1">
              <a:solidFill>
                <a:srgbClr val="3A3838"/>
              </a:solidFill>
              <a:latin typeface="Times New Roman"/>
              <a:ea typeface="Times New Roman"/>
              <a:cs typeface="Times New Roman"/>
              <a:sym typeface="Times New Roman"/>
            </a:endParaRPr>
          </a:p>
        </p:txBody>
      </p:sp>
      <p:grpSp>
        <p:nvGrpSpPr>
          <p:cNvPr id="492" name="Google Shape;492;p23"/>
          <p:cNvGrpSpPr/>
          <p:nvPr/>
        </p:nvGrpSpPr>
        <p:grpSpPr>
          <a:xfrm>
            <a:off x="0" y="0"/>
            <a:ext cx="1153895" cy="1268412"/>
            <a:chOff x="1" y="1"/>
            <a:chExt cx="958067" cy="1053150"/>
          </a:xfrm>
        </p:grpSpPr>
        <p:sp>
          <p:nvSpPr>
            <p:cNvPr id="493" name="Google Shape;493;p23"/>
            <p:cNvSpPr/>
            <p:nvPr/>
          </p:nvSpPr>
          <p:spPr>
            <a:xfrm rot="5400000">
              <a:off x="-12207" y="12208"/>
              <a:ext cx="982481" cy="958066"/>
            </a:xfrm>
            <a:custGeom>
              <a:avLst/>
              <a:gdLst/>
              <a:ahLst/>
              <a:cxnLst/>
              <a:rect l="l" t="t" r="r" b="b"/>
              <a:pathLst>
                <a:path w="982481" h="958066" extrusionOk="0">
                  <a:moveTo>
                    <a:pt x="0" y="958066"/>
                  </a:moveTo>
                  <a:lnTo>
                    <a:pt x="0" y="735870"/>
                  </a:lnTo>
                  <a:lnTo>
                    <a:pt x="426804" y="0"/>
                  </a:lnTo>
                  <a:lnTo>
                    <a:pt x="982481" y="95806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494" name="Google Shape;494;p23"/>
            <p:cNvSpPr/>
            <p:nvPr/>
          </p:nvSpPr>
          <p:spPr>
            <a:xfrm rot="5400000">
              <a:off x="-47960" y="405667"/>
              <a:ext cx="695444" cy="599522"/>
            </a:xfrm>
            <a:prstGeom prst="triangle">
              <a:avLst>
                <a:gd name="adj" fmla="val 50000"/>
              </a:avLst>
            </a:prstGeom>
            <a:solidFill>
              <a:srgbClr val="C8790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495" name="Google Shape;495;p23"/>
            <p:cNvSpPr/>
            <p:nvPr/>
          </p:nvSpPr>
          <p:spPr>
            <a:xfrm rot="-5400000" flipH="1">
              <a:off x="647213" y="472090"/>
              <a:ext cx="333880" cy="287829"/>
            </a:xfrm>
            <a:prstGeom prst="triangle">
              <a:avLst>
                <a:gd name="adj" fmla="val 50000"/>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496" name="Google Shape;496;p23"/>
            <p:cNvSpPr/>
            <p:nvPr/>
          </p:nvSpPr>
          <p:spPr>
            <a:xfrm rot="5400000">
              <a:off x="-31240" y="170353"/>
              <a:ext cx="453007" cy="390523"/>
            </a:xfrm>
            <a:prstGeom prst="triangle">
              <a:avLst>
                <a:gd name="adj" fmla="val 50000"/>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grpSp>
      <p:sp>
        <p:nvSpPr>
          <p:cNvPr id="497" name="Google Shape;497;p23"/>
          <p:cNvSpPr txBox="1"/>
          <p:nvPr/>
        </p:nvSpPr>
        <p:spPr>
          <a:xfrm>
            <a:off x="1196997" y="435674"/>
            <a:ext cx="518444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262626"/>
                </a:solidFill>
                <a:latin typeface="Times New Roman"/>
                <a:ea typeface="Times New Roman"/>
                <a:cs typeface="Times New Roman"/>
                <a:sym typeface="Times New Roman"/>
              </a:rPr>
              <a:t>Quyết định thiết kế kênh Marketing</a:t>
            </a:r>
            <a:endParaRPr sz="2400" b="1">
              <a:solidFill>
                <a:srgbClr val="262626"/>
              </a:solidFill>
              <a:latin typeface="Times New Roman"/>
              <a:ea typeface="Times New Roman"/>
              <a:cs typeface="Times New Roman"/>
              <a:sym typeface="Times New Roman"/>
            </a:endParaRPr>
          </a:p>
        </p:txBody>
      </p:sp>
      <p:sp>
        <p:nvSpPr>
          <p:cNvPr id="498" name="Google Shape;498;p23"/>
          <p:cNvSpPr/>
          <p:nvPr/>
        </p:nvSpPr>
        <p:spPr>
          <a:xfrm rot="-5400000">
            <a:off x="10912475" y="6308987"/>
            <a:ext cx="346075" cy="345552"/>
          </a:xfrm>
          <a:custGeom>
            <a:avLst/>
            <a:gdLst/>
            <a:ahLst/>
            <a:cxnLst/>
            <a:rect l="l" t="t" r="r" b="b"/>
            <a:pathLst>
              <a:path w="6827" h="6827" extrusionOk="0">
                <a:moveTo>
                  <a:pt x="3413" y="0"/>
                </a:moveTo>
                <a:cubicBezTo>
                  <a:pt x="1528" y="0"/>
                  <a:pt x="0" y="1528"/>
                  <a:pt x="0" y="3413"/>
                </a:cubicBezTo>
                <a:cubicBezTo>
                  <a:pt x="0" y="5298"/>
                  <a:pt x="1528" y="6827"/>
                  <a:pt x="3413" y="6827"/>
                </a:cubicBezTo>
                <a:cubicBezTo>
                  <a:pt x="5298" y="6827"/>
                  <a:pt x="6827" y="5298"/>
                  <a:pt x="6827" y="3413"/>
                </a:cubicBezTo>
                <a:cubicBezTo>
                  <a:pt x="6827" y="1528"/>
                  <a:pt x="5298" y="0"/>
                  <a:pt x="3413" y="0"/>
                </a:cubicBezTo>
                <a:close/>
                <a:moveTo>
                  <a:pt x="1636" y="3971"/>
                </a:moveTo>
                <a:lnTo>
                  <a:pt x="3413" y="2194"/>
                </a:lnTo>
                <a:lnTo>
                  <a:pt x="5190" y="3971"/>
                </a:lnTo>
                <a:lnTo>
                  <a:pt x="1636" y="3971"/>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499" name="Google Shape;499;p23"/>
          <p:cNvSpPr/>
          <p:nvPr/>
        </p:nvSpPr>
        <p:spPr>
          <a:xfrm rot="5400000">
            <a:off x="11382375" y="6308987"/>
            <a:ext cx="346075" cy="345552"/>
          </a:xfrm>
          <a:custGeom>
            <a:avLst/>
            <a:gdLst/>
            <a:ahLst/>
            <a:cxnLst/>
            <a:rect l="l" t="t" r="r" b="b"/>
            <a:pathLst>
              <a:path w="6827" h="6827" extrusionOk="0">
                <a:moveTo>
                  <a:pt x="3413" y="0"/>
                </a:moveTo>
                <a:cubicBezTo>
                  <a:pt x="1528" y="0"/>
                  <a:pt x="0" y="1528"/>
                  <a:pt x="0" y="3413"/>
                </a:cubicBezTo>
                <a:cubicBezTo>
                  <a:pt x="0" y="5298"/>
                  <a:pt x="1528" y="6827"/>
                  <a:pt x="3413" y="6827"/>
                </a:cubicBezTo>
                <a:cubicBezTo>
                  <a:pt x="5298" y="6827"/>
                  <a:pt x="6827" y="5298"/>
                  <a:pt x="6827" y="3413"/>
                </a:cubicBezTo>
                <a:cubicBezTo>
                  <a:pt x="6827" y="1528"/>
                  <a:pt x="5298" y="0"/>
                  <a:pt x="3413" y="0"/>
                </a:cubicBezTo>
                <a:close/>
                <a:moveTo>
                  <a:pt x="1636" y="3971"/>
                </a:moveTo>
                <a:lnTo>
                  <a:pt x="3413" y="2194"/>
                </a:lnTo>
                <a:lnTo>
                  <a:pt x="5190" y="3971"/>
                </a:lnTo>
                <a:lnTo>
                  <a:pt x="1636" y="3971"/>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500" name="Google Shape;500;p23"/>
          <p:cNvSpPr/>
          <p:nvPr/>
        </p:nvSpPr>
        <p:spPr>
          <a:xfrm>
            <a:off x="3951104" y="1219029"/>
            <a:ext cx="2262515" cy="261441"/>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2400" b="1">
                <a:solidFill>
                  <a:srgbClr val="0C0C0C"/>
                </a:solidFill>
                <a:latin typeface="Montserrat"/>
                <a:ea typeface="Montserrat"/>
                <a:cs typeface="Montserrat"/>
                <a:sym typeface="Montserrat"/>
              </a:rPr>
              <a:t>Các loại trung gian.</a:t>
            </a:r>
            <a:endParaRPr sz="2400" b="1">
              <a:solidFill>
                <a:srgbClr val="0C0C0C"/>
              </a:solidFill>
              <a:latin typeface="Montserrat"/>
              <a:ea typeface="Montserrat"/>
              <a:cs typeface="Montserrat"/>
              <a:sym typeface="Montserrat"/>
            </a:endParaRPr>
          </a:p>
        </p:txBody>
      </p:sp>
      <p:grpSp>
        <p:nvGrpSpPr>
          <p:cNvPr id="501" name="Google Shape;501;p23"/>
          <p:cNvGrpSpPr/>
          <p:nvPr/>
        </p:nvGrpSpPr>
        <p:grpSpPr>
          <a:xfrm>
            <a:off x="2456960" y="1048842"/>
            <a:ext cx="1494144" cy="1183300"/>
            <a:chOff x="955219" y="1110420"/>
            <a:chExt cx="1285875" cy="1285875"/>
          </a:xfrm>
        </p:grpSpPr>
        <p:sp>
          <p:nvSpPr>
            <p:cNvPr id="502" name="Google Shape;502;p23"/>
            <p:cNvSpPr/>
            <p:nvPr/>
          </p:nvSpPr>
          <p:spPr>
            <a:xfrm>
              <a:off x="955219" y="1110420"/>
              <a:ext cx="1285875" cy="1285875"/>
            </a:xfrm>
            <a:prstGeom prst="diamond">
              <a:avLst/>
            </a:prstGeom>
            <a:solidFill>
              <a:srgbClr val="F89D1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7F7F7F"/>
                </a:solidFill>
                <a:latin typeface="Montserrat"/>
                <a:ea typeface="Montserrat"/>
                <a:cs typeface="Montserrat"/>
                <a:sym typeface="Montserrat"/>
              </a:endParaRPr>
            </a:p>
          </p:txBody>
        </p:sp>
        <p:sp>
          <p:nvSpPr>
            <p:cNvPr id="503" name="Google Shape;503;p23"/>
            <p:cNvSpPr/>
            <p:nvPr/>
          </p:nvSpPr>
          <p:spPr>
            <a:xfrm>
              <a:off x="1148436" y="1306894"/>
              <a:ext cx="892926" cy="892926"/>
            </a:xfrm>
            <a:prstGeom prst="diamond">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7F7F7F"/>
                </a:solidFill>
                <a:latin typeface="Montserrat"/>
                <a:ea typeface="Montserrat"/>
                <a:cs typeface="Montserrat"/>
                <a:sym typeface="Montserrat"/>
              </a:endParaRPr>
            </a:p>
          </p:txBody>
        </p:sp>
        <p:sp>
          <p:nvSpPr>
            <p:cNvPr id="504" name="Google Shape;504;p23"/>
            <p:cNvSpPr/>
            <p:nvPr/>
          </p:nvSpPr>
          <p:spPr>
            <a:xfrm>
              <a:off x="1407831" y="1579464"/>
              <a:ext cx="320366" cy="332929"/>
            </a:xfrm>
            <a:custGeom>
              <a:avLst/>
              <a:gdLst/>
              <a:ahLst/>
              <a:cxnLst/>
              <a:rect l="l" t="t" r="r" b="b"/>
              <a:pathLst>
                <a:path w="323850" h="336550" extrusionOk="0">
                  <a:moveTo>
                    <a:pt x="200025" y="303213"/>
                  </a:moveTo>
                  <a:cubicBezTo>
                    <a:pt x="193887" y="303213"/>
                    <a:pt x="188912" y="308188"/>
                    <a:pt x="188912" y="314326"/>
                  </a:cubicBezTo>
                  <a:cubicBezTo>
                    <a:pt x="188912" y="320464"/>
                    <a:pt x="193887" y="325439"/>
                    <a:pt x="200025" y="325439"/>
                  </a:cubicBezTo>
                  <a:cubicBezTo>
                    <a:pt x="206163" y="325439"/>
                    <a:pt x="211138" y="320464"/>
                    <a:pt x="211138" y="314326"/>
                  </a:cubicBezTo>
                  <a:cubicBezTo>
                    <a:pt x="211138" y="308188"/>
                    <a:pt x="206163" y="303213"/>
                    <a:pt x="200025" y="303213"/>
                  </a:cubicBezTo>
                  <a:close/>
                  <a:moveTo>
                    <a:pt x="267890" y="200026"/>
                  </a:moveTo>
                  <a:cubicBezTo>
                    <a:pt x="267890" y="200026"/>
                    <a:pt x="267890" y="200026"/>
                    <a:pt x="306529" y="200026"/>
                  </a:cubicBezTo>
                  <a:cubicBezTo>
                    <a:pt x="315856" y="200026"/>
                    <a:pt x="323850" y="207909"/>
                    <a:pt x="323850" y="217105"/>
                  </a:cubicBezTo>
                  <a:cubicBezTo>
                    <a:pt x="323850" y="217105"/>
                    <a:pt x="323850" y="217105"/>
                    <a:pt x="323850" y="219733"/>
                  </a:cubicBezTo>
                  <a:cubicBezTo>
                    <a:pt x="323850" y="228929"/>
                    <a:pt x="315856" y="238126"/>
                    <a:pt x="306529" y="238126"/>
                  </a:cubicBezTo>
                  <a:cubicBezTo>
                    <a:pt x="306529" y="238126"/>
                    <a:pt x="306529" y="238126"/>
                    <a:pt x="267890" y="238126"/>
                  </a:cubicBezTo>
                  <a:cubicBezTo>
                    <a:pt x="257231" y="238126"/>
                    <a:pt x="249237" y="228929"/>
                    <a:pt x="249237" y="219733"/>
                  </a:cubicBezTo>
                  <a:cubicBezTo>
                    <a:pt x="249237" y="219733"/>
                    <a:pt x="249237" y="219733"/>
                    <a:pt x="249237" y="217105"/>
                  </a:cubicBezTo>
                  <a:cubicBezTo>
                    <a:pt x="249237" y="207909"/>
                    <a:pt x="257231" y="200026"/>
                    <a:pt x="267890" y="200026"/>
                  </a:cubicBezTo>
                  <a:close/>
                  <a:moveTo>
                    <a:pt x="267890" y="155576"/>
                  </a:moveTo>
                  <a:cubicBezTo>
                    <a:pt x="267890" y="155576"/>
                    <a:pt x="267890" y="155576"/>
                    <a:pt x="306529" y="155576"/>
                  </a:cubicBezTo>
                  <a:cubicBezTo>
                    <a:pt x="315856" y="155576"/>
                    <a:pt x="323850" y="163400"/>
                    <a:pt x="323850" y="172528"/>
                  </a:cubicBezTo>
                  <a:cubicBezTo>
                    <a:pt x="323850" y="172528"/>
                    <a:pt x="323850" y="172528"/>
                    <a:pt x="323850" y="175137"/>
                  </a:cubicBezTo>
                  <a:cubicBezTo>
                    <a:pt x="323850" y="184265"/>
                    <a:pt x="315856" y="192089"/>
                    <a:pt x="306529" y="192089"/>
                  </a:cubicBezTo>
                  <a:cubicBezTo>
                    <a:pt x="306529" y="192089"/>
                    <a:pt x="306529" y="192089"/>
                    <a:pt x="267890" y="192089"/>
                  </a:cubicBezTo>
                  <a:cubicBezTo>
                    <a:pt x="257231" y="192089"/>
                    <a:pt x="249237" y="184265"/>
                    <a:pt x="249237" y="175137"/>
                  </a:cubicBezTo>
                  <a:cubicBezTo>
                    <a:pt x="249237" y="175137"/>
                    <a:pt x="249237" y="175137"/>
                    <a:pt x="249237" y="172528"/>
                  </a:cubicBezTo>
                  <a:cubicBezTo>
                    <a:pt x="249237" y="163400"/>
                    <a:pt x="257231" y="155576"/>
                    <a:pt x="267890" y="155576"/>
                  </a:cubicBezTo>
                  <a:close/>
                  <a:moveTo>
                    <a:pt x="175670" y="15876"/>
                  </a:moveTo>
                  <a:cubicBezTo>
                    <a:pt x="174353" y="15876"/>
                    <a:pt x="173037" y="17146"/>
                    <a:pt x="173037" y="19686"/>
                  </a:cubicBezTo>
                  <a:cubicBezTo>
                    <a:pt x="173037" y="20956"/>
                    <a:pt x="174353" y="22226"/>
                    <a:pt x="175670" y="22226"/>
                  </a:cubicBezTo>
                  <a:cubicBezTo>
                    <a:pt x="175670" y="22226"/>
                    <a:pt x="175670" y="22226"/>
                    <a:pt x="224379" y="22226"/>
                  </a:cubicBezTo>
                  <a:cubicBezTo>
                    <a:pt x="225695" y="22226"/>
                    <a:pt x="227012" y="20956"/>
                    <a:pt x="227012" y="19686"/>
                  </a:cubicBezTo>
                  <a:cubicBezTo>
                    <a:pt x="227012" y="17146"/>
                    <a:pt x="225695" y="15876"/>
                    <a:pt x="224379" y="15876"/>
                  </a:cubicBezTo>
                  <a:cubicBezTo>
                    <a:pt x="224379" y="15876"/>
                    <a:pt x="224379" y="15876"/>
                    <a:pt x="175670" y="15876"/>
                  </a:cubicBezTo>
                  <a:close/>
                  <a:moveTo>
                    <a:pt x="125064" y="0"/>
                  </a:moveTo>
                  <a:cubicBezTo>
                    <a:pt x="125064" y="0"/>
                    <a:pt x="125064" y="0"/>
                    <a:pt x="276458" y="0"/>
                  </a:cubicBezTo>
                  <a:cubicBezTo>
                    <a:pt x="288306" y="0"/>
                    <a:pt x="298837" y="10517"/>
                    <a:pt x="298837" y="22349"/>
                  </a:cubicBezTo>
                  <a:cubicBezTo>
                    <a:pt x="298837" y="22349"/>
                    <a:pt x="298837" y="22349"/>
                    <a:pt x="298837" y="109116"/>
                  </a:cubicBezTo>
                  <a:cubicBezTo>
                    <a:pt x="298837" y="109116"/>
                    <a:pt x="298837" y="109116"/>
                    <a:pt x="306736" y="109116"/>
                  </a:cubicBezTo>
                  <a:cubicBezTo>
                    <a:pt x="315951" y="109116"/>
                    <a:pt x="323850" y="118318"/>
                    <a:pt x="323850" y="127521"/>
                  </a:cubicBezTo>
                  <a:cubicBezTo>
                    <a:pt x="323850" y="127521"/>
                    <a:pt x="323850" y="127521"/>
                    <a:pt x="323850" y="130150"/>
                  </a:cubicBezTo>
                  <a:cubicBezTo>
                    <a:pt x="323850" y="139353"/>
                    <a:pt x="315951" y="147241"/>
                    <a:pt x="306736" y="147241"/>
                  </a:cubicBezTo>
                  <a:cubicBezTo>
                    <a:pt x="306736" y="147241"/>
                    <a:pt x="306736" y="147241"/>
                    <a:pt x="268559" y="147241"/>
                  </a:cubicBezTo>
                  <a:cubicBezTo>
                    <a:pt x="258027" y="147241"/>
                    <a:pt x="250128" y="139353"/>
                    <a:pt x="250128" y="130150"/>
                  </a:cubicBezTo>
                  <a:cubicBezTo>
                    <a:pt x="250128" y="130150"/>
                    <a:pt x="250128" y="130150"/>
                    <a:pt x="250128" y="127521"/>
                  </a:cubicBezTo>
                  <a:cubicBezTo>
                    <a:pt x="250128" y="118318"/>
                    <a:pt x="258027" y="109116"/>
                    <a:pt x="268559" y="109116"/>
                  </a:cubicBezTo>
                  <a:cubicBezTo>
                    <a:pt x="268559" y="109116"/>
                    <a:pt x="268559" y="109116"/>
                    <a:pt x="272508" y="109116"/>
                  </a:cubicBezTo>
                  <a:cubicBezTo>
                    <a:pt x="272508" y="109116"/>
                    <a:pt x="272508" y="109116"/>
                    <a:pt x="283040" y="109116"/>
                  </a:cubicBezTo>
                  <a:cubicBezTo>
                    <a:pt x="283040" y="109116"/>
                    <a:pt x="283040" y="109116"/>
                    <a:pt x="283040" y="35496"/>
                  </a:cubicBezTo>
                  <a:cubicBezTo>
                    <a:pt x="283040" y="35496"/>
                    <a:pt x="283040" y="35496"/>
                    <a:pt x="118481" y="35496"/>
                  </a:cubicBezTo>
                  <a:cubicBezTo>
                    <a:pt x="118481" y="35496"/>
                    <a:pt x="118481" y="35496"/>
                    <a:pt x="118481" y="76250"/>
                  </a:cubicBezTo>
                  <a:cubicBezTo>
                    <a:pt x="134279" y="67047"/>
                    <a:pt x="148760" y="59159"/>
                    <a:pt x="155342" y="56530"/>
                  </a:cubicBezTo>
                  <a:cubicBezTo>
                    <a:pt x="176406" y="44698"/>
                    <a:pt x="188254" y="59159"/>
                    <a:pt x="184305" y="74935"/>
                  </a:cubicBezTo>
                  <a:cubicBezTo>
                    <a:pt x="181672" y="86767"/>
                    <a:pt x="160608" y="99913"/>
                    <a:pt x="139545" y="117004"/>
                  </a:cubicBezTo>
                  <a:cubicBezTo>
                    <a:pt x="134279" y="120948"/>
                    <a:pt x="126380" y="126206"/>
                    <a:pt x="118481" y="131465"/>
                  </a:cubicBezTo>
                  <a:cubicBezTo>
                    <a:pt x="118481" y="131465"/>
                    <a:pt x="118481" y="131465"/>
                    <a:pt x="118481" y="294481"/>
                  </a:cubicBezTo>
                  <a:cubicBezTo>
                    <a:pt x="118481" y="294481"/>
                    <a:pt x="118481" y="294481"/>
                    <a:pt x="283040" y="294481"/>
                  </a:cubicBezTo>
                  <a:cubicBezTo>
                    <a:pt x="283040" y="294481"/>
                    <a:pt x="283040" y="294481"/>
                    <a:pt x="283040" y="282649"/>
                  </a:cubicBezTo>
                  <a:cubicBezTo>
                    <a:pt x="283040" y="282649"/>
                    <a:pt x="283040" y="282649"/>
                    <a:pt x="268559" y="282649"/>
                  </a:cubicBezTo>
                  <a:cubicBezTo>
                    <a:pt x="258027" y="282649"/>
                    <a:pt x="250128" y="274762"/>
                    <a:pt x="250128" y="264244"/>
                  </a:cubicBezTo>
                  <a:cubicBezTo>
                    <a:pt x="250128" y="264244"/>
                    <a:pt x="250128" y="264244"/>
                    <a:pt x="250128" y="262930"/>
                  </a:cubicBezTo>
                  <a:cubicBezTo>
                    <a:pt x="250128" y="252413"/>
                    <a:pt x="258027" y="244525"/>
                    <a:pt x="268559" y="244525"/>
                  </a:cubicBezTo>
                  <a:cubicBezTo>
                    <a:pt x="268559" y="244525"/>
                    <a:pt x="268559" y="244525"/>
                    <a:pt x="306736" y="244525"/>
                  </a:cubicBezTo>
                  <a:cubicBezTo>
                    <a:pt x="315951" y="244525"/>
                    <a:pt x="323850" y="252413"/>
                    <a:pt x="323850" y="262930"/>
                  </a:cubicBezTo>
                  <a:cubicBezTo>
                    <a:pt x="323850" y="262930"/>
                    <a:pt x="323850" y="262930"/>
                    <a:pt x="323850" y="264244"/>
                  </a:cubicBezTo>
                  <a:cubicBezTo>
                    <a:pt x="323850" y="274762"/>
                    <a:pt x="315951" y="282649"/>
                    <a:pt x="306736" y="282649"/>
                  </a:cubicBezTo>
                  <a:cubicBezTo>
                    <a:pt x="306736" y="282649"/>
                    <a:pt x="306736" y="282649"/>
                    <a:pt x="301470" y="282649"/>
                  </a:cubicBezTo>
                  <a:cubicBezTo>
                    <a:pt x="301470" y="282649"/>
                    <a:pt x="301470" y="282649"/>
                    <a:pt x="298837" y="282649"/>
                  </a:cubicBezTo>
                  <a:cubicBezTo>
                    <a:pt x="298837" y="282649"/>
                    <a:pt x="298837" y="282649"/>
                    <a:pt x="298837" y="314201"/>
                  </a:cubicBezTo>
                  <a:cubicBezTo>
                    <a:pt x="298837" y="326033"/>
                    <a:pt x="288306" y="336550"/>
                    <a:pt x="276458" y="336550"/>
                  </a:cubicBezTo>
                  <a:cubicBezTo>
                    <a:pt x="276458" y="336550"/>
                    <a:pt x="276458" y="336550"/>
                    <a:pt x="125064" y="336550"/>
                  </a:cubicBezTo>
                  <a:cubicBezTo>
                    <a:pt x="113216" y="336550"/>
                    <a:pt x="102684" y="326033"/>
                    <a:pt x="102684" y="314201"/>
                  </a:cubicBezTo>
                  <a:cubicBezTo>
                    <a:pt x="102684" y="314201"/>
                    <a:pt x="102684" y="314201"/>
                    <a:pt x="102684" y="287908"/>
                  </a:cubicBezTo>
                  <a:cubicBezTo>
                    <a:pt x="102684" y="287908"/>
                    <a:pt x="102684" y="287908"/>
                    <a:pt x="75038" y="287908"/>
                  </a:cubicBezTo>
                  <a:cubicBezTo>
                    <a:pt x="75038" y="287908"/>
                    <a:pt x="35544" y="287908"/>
                    <a:pt x="13164" y="255042"/>
                  </a:cubicBezTo>
                  <a:cubicBezTo>
                    <a:pt x="13164" y="253727"/>
                    <a:pt x="13164" y="253727"/>
                    <a:pt x="11848" y="253727"/>
                  </a:cubicBezTo>
                  <a:cubicBezTo>
                    <a:pt x="11848" y="252413"/>
                    <a:pt x="10531" y="251098"/>
                    <a:pt x="9215" y="249783"/>
                  </a:cubicBezTo>
                  <a:cubicBezTo>
                    <a:pt x="9215" y="248469"/>
                    <a:pt x="7899" y="245839"/>
                    <a:pt x="7899" y="244525"/>
                  </a:cubicBezTo>
                  <a:cubicBezTo>
                    <a:pt x="6582" y="243210"/>
                    <a:pt x="6582" y="241895"/>
                    <a:pt x="6582" y="240581"/>
                  </a:cubicBezTo>
                  <a:cubicBezTo>
                    <a:pt x="5266" y="237951"/>
                    <a:pt x="3949" y="235322"/>
                    <a:pt x="2633" y="231378"/>
                  </a:cubicBezTo>
                  <a:cubicBezTo>
                    <a:pt x="2633" y="230063"/>
                    <a:pt x="2633" y="230063"/>
                    <a:pt x="2633" y="228749"/>
                  </a:cubicBezTo>
                  <a:cubicBezTo>
                    <a:pt x="1316" y="226120"/>
                    <a:pt x="1316" y="223490"/>
                    <a:pt x="0" y="219546"/>
                  </a:cubicBezTo>
                  <a:cubicBezTo>
                    <a:pt x="0" y="218232"/>
                    <a:pt x="0" y="216917"/>
                    <a:pt x="0" y="215602"/>
                  </a:cubicBezTo>
                  <a:cubicBezTo>
                    <a:pt x="0" y="211658"/>
                    <a:pt x="0" y="207714"/>
                    <a:pt x="0" y="202456"/>
                  </a:cubicBezTo>
                  <a:cubicBezTo>
                    <a:pt x="0" y="149870"/>
                    <a:pt x="23696" y="127521"/>
                    <a:pt x="40810" y="119633"/>
                  </a:cubicBezTo>
                  <a:cubicBezTo>
                    <a:pt x="40810" y="119633"/>
                    <a:pt x="72405" y="102543"/>
                    <a:pt x="102684" y="85452"/>
                  </a:cubicBezTo>
                  <a:cubicBezTo>
                    <a:pt x="102684" y="85452"/>
                    <a:pt x="102684" y="85452"/>
                    <a:pt x="102684" y="22349"/>
                  </a:cubicBezTo>
                  <a:cubicBezTo>
                    <a:pt x="102684" y="10517"/>
                    <a:pt x="113216" y="0"/>
                    <a:pt x="125064" y="0"/>
                  </a:cubicBezTo>
                  <a:close/>
                </a:path>
              </a:pathLst>
            </a:custGeom>
            <a:solidFill>
              <a:srgbClr val="F89D1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7F7F7F"/>
                </a:solidFill>
                <a:latin typeface="Montserrat"/>
                <a:ea typeface="Montserrat"/>
                <a:cs typeface="Montserrat"/>
                <a:sym typeface="Montserrat"/>
              </a:endParaRPr>
            </a:p>
          </p:txBody>
        </p:sp>
      </p:grpSp>
      <p:grpSp>
        <p:nvGrpSpPr>
          <p:cNvPr id="505" name="Google Shape;505;p23"/>
          <p:cNvGrpSpPr/>
          <p:nvPr/>
        </p:nvGrpSpPr>
        <p:grpSpPr>
          <a:xfrm>
            <a:off x="2289851" y="2412945"/>
            <a:ext cx="5585019" cy="2495066"/>
            <a:chOff x="1099116" y="2483989"/>
            <a:chExt cx="2723824" cy="1918698"/>
          </a:xfrm>
        </p:grpSpPr>
        <p:sp>
          <p:nvSpPr>
            <p:cNvPr id="506" name="Google Shape;506;p23"/>
            <p:cNvSpPr/>
            <p:nvPr/>
          </p:nvSpPr>
          <p:spPr>
            <a:xfrm rot="5400000">
              <a:off x="2574860" y="3749952"/>
              <a:ext cx="409339" cy="896131"/>
            </a:xfrm>
            <a:prstGeom prst="triangle">
              <a:avLst>
                <a:gd name="adj" fmla="val 67564"/>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507" name="Google Shape;507;p23"/>
            <p:cNvSpPr/>
            <p:nvPr/>
          </p:nvSpPr>
          <p:spPr>
            <a:xfrm>
              <a:off x="1099116" y="2483989"/>
              <a:ext cx="2723824" cy="1201627"/>
            </a:xfrm>
            <a:prstGeom prst="rect">
              <a:avLst/>
            </a:prstGeom>
            <a:solidFill>
              <a:schemeClr val="accent1"/>
            </a:solidFill>
            <a:ln>
              <a:noFill/>
            </a:ln>
          </p:spPr>
          <p:txBody>
            <a:bodyPr spcFirstLastPara="1" wrap="square" lIns="91425" tIns="45700" rIns="91425" bIns="45700" anchor="ctr" anchorCtr="0">
              <a:normAutofit/>
            </a:bodyPr>
            <a:lstStyle/>
            <a:p>
              <a:pPr marL="0" marR="0" lvl="0" indent="0" algn="ctr" rtl="0">
                <a:lnSpc>
                  <a:spcPct val="120000"/>
                </a:lnSpc>
                <a:spcBef>
                  <a:spcPts val="0"/>
                </a:spcBef>
                <a:spcAft>
                  <a:spcPts val="0"/>
                </a:spcAft>
                <a:buNone/>
              </a:pPr>
              <a:endParaRPr sz="1200">
                <a:solidFill>
                  <a:schemeClr val="lt1"/>
                </a:solidFill>
                <a:latin typeface="Poppins"/>
                <a:ea typeface="Poppins"/>
                <a:cs typeface="Poppins"/>
                <a:sym typeface="Poppins"/>
              </a:endParaRPr>
            </a:p>
          </p:txBody>
        </p:sp>
        <p:sp>
          <p:nvSpPr>
            <p:cNvPr id="508" name="Google Shape;508;p23"/>
            <p:cNvSpPr/>
            <p:nvPr/>
          </p:nvSpPr>
          <p:spPr>
            <a:xfrm rot="10800000">
              <a:off x="1107050" y="3685615"/>
              <a:ext cx="2287860" cy="246593"/>
            </a:xfrm>
            <a:prstGeom prst="rtTriangle">
              <a:avLst/>
            </a:prstGeom>
            <a:solidFill>
              <a:srgbClr val="C8790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509" name="Google Shape;509;p23"/>
            <p:cNvSpPr/>
            <p:nvPr/>
          </p:nvSpPr>
          <p:spPr>
            <a:xfrm rot="5400000">
              <a:off x="2288264" y="2969094"/>
              <a:ext cx="351984" cy="1861310"/>
            </a:xfrm>
            <a:prstGeom prst="triangle">
              <a:avLst>
                <a:gd name="adj" fmla="val 56702"/>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510" name="Google Shape;510;p23"/>
            <p:cNvSpPr/>
            <p:nvPr/>
          </p:nvSpPr>
          <p:spPr>
            <a:xfrm rot="-5400000" flipH="1">
              <a:off x="2225509" y="3248853"/>
              <a:ext cx="308172" cy="1691987"/>
            </a:xfrm>
            <a:prstGeom prst="triangle">
              <a:avLst>
                <a:gd name="adj" fmla="val 45027"/>
              </a:avLst>
            </a:prstGeom>
            <a:solidFill>
              <a:srgbClr val="C8790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511" name="Google Shape;511;p23"/>
            <p:cNvSpPr txBox="1"/>
            <p:nvPr/>
          </p:nvSpPr>
          <p:spPr>
            <a:xfrm>
              <a:off x="1180615" y="2538374"/>
              <a:ext cx="2564086" cy="1128171"/>
            </a:xfrm>
            <a:prstGeom prst="rect">
              <a:avLst/>
            </a:prstGeom>
            <a:noFill/>
            <a:ln>
              <a:noFill/>
            </a:ln>
          </p:spPr>
          <p:txBody>
            <a:bodyPr spcFirstLastPara="1" wrap="square" lIns="91425" tIns="45700" rIns="91425" bIns="45700" anchor="t" anchorCtr="0">
              <a:spAutoFit/>
            </a:bodyPr>
            <a:lstStyle/>
            <a:p>
              <a:pPr marL="0" marR="0" lvl="0" indent="0" algn="l" rtl="0">
                <a:lnSpc>
                  <a:spcPct val="114000"/>
                </a:lnSpc>
                <a:spcBef>
                  <a:spcPts val="0"/>
                </a:spcBef>
                <a:spcAft>
                  <a:spcPts val="0"/>
                </a:spcAft>
                <a:buNone/>
              </a:pPr>
              <a:r>
                <a:rPr lang="en-US" sz="2000" b="1" i="0" u="none" strike="noStrike">
                  <a:solidFill>
                    <a:srgbClr val="000000"/>
                  </a:solidFill>
                  <a:latin typeface="Times New Roman"/>
                  <a:ea typeface="Times New Roman"/>
                  <a:cs typeface="Times New Roman"/>
                  <a:sym typeface="Times New Roman"/>
                </a:rPr>
                <a:t>Doanh nghiệp nên xác định các loại thành viên kênh có thể tham gia công việc kênh Marketing. Hầu hết các doanh nghiệp đều có rất nhiều sự lựa chọn thành viên kênh.</a:t>
              </a:r>
              <a:endParaRPr sz="2000" b="1">
                <a:solidFill>
                  <a:schemeClr val="lt1"/>
                </a:solidFill>
                <a:latin typeface="Poppins"/>
                <a:ea typeface="Poppins"/>
                <a:cs typeface="Poppins"/>
                <a:sym typeface="Poppins"/>
              </a:endParaRPr>
            </a:p>
          </p:txBody>
        </p:sp>
      </p:grpSp>
      <p:sp>
        <p:nvSpPr>
          <p:cNvPr id="512" name="Google Shape;512;p23"/>
          <p:cNvSpPr/>
          <p:nvPr/>
        </p:nvSpPr>
        <p:spPr>
          <a:xfrm>
            <a:off x="7013491" y="4307324"/>
            <a:ext cx="4714697" cy="1784383"/>
          </a:xfrm>
          <a:custGeom>
            <a:avLst/>
            <a:gdLst/>
            <a:ahLst/>
            <a:cxnLst/>
            <a:rect l="l" t="t" r="r" b="b"/>
            <a:pathLst>
              <a:path w="372" h="1558" extrusionOk="0">
                <a:moveTo>
                  <a:pt x="275" y="0"/>
                </a:moveTo>
                <a:lnTo>
                  <a:pt x="0" y="129"/>
                </a:lnTo>
                <a:lnTo>
                  <a:pt x="0" y="1558"/>
                </a:lnTo>
                <a:lnTo>
                  <a:pt x="372" y="1558"/>
                </a:lnTo>
                <a:lnTo>
                  <a:pt x="372" y="33"/>
                </a:lnTo>
                <a:lnTo>
                  <a:pt x="275" y="0"/>
                </a:lnTo>
                <a:close/>
              </a:path>
            </a:pathLst>
          </a:custGeom>
          <a:solidFill>
            <a:srgbClr val="3A38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0" i="0" u="none" strike="noStrike">
                <a:solidFill>
                  <a:srgbClr val="000000"/>
                </a:solidFill>
                <a:latin typeface="Times New Roman"/>
                <a:ea typeface="Times New Roman"/>
                <a:cs typeface="Times New Roman"/>
                <a:sym typeface="Times New Roman"/>
              </a:rPr>
              <a:t> </a:t>
            </a:r>
            <a:r>
              <a:rPr lang="en-US" sz="2000" b="1" i="0" u="none" strike="noStrike">
                <a:solidFill>
                  <a:schemeClr val="lt1"/>
                </a:solidFill>
                <a:latin typeface="Times New Roman"/>
                <a:ea typeface="Times New Roman"/>
                <a:cs typeface="Times New Roman"/>
                <a:sym typeface="Times New Roman"/>
              </a:rPr>
              <a:t>Việc sử dụng nhiều loại hình đại lý trong một kênh sẽ mang lại cho doanh nghiệp nhiều lợi ích, song cũng có trở ngại.</a:t>
            </a:r>
            <a:endParaRPr sz="2000" b="1">
              <a:solidFill>
                <a:schemeClr val="lt1"/>
              </a:solidFill>
              <a:latin typeface="Poppins"/>
              <a:ea typeface="Poppins"/>
              <a:cs typeface="Poppins"/>
              <a:sym typeface="Poppins"/>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01"/>
                                        </p:tgtEl>
                                        <p:attrNameLst>
                                          <p:attrName>style.visibility</p:attrName>
                                        </p:attrNameLst>
                                      </p:cBhvr>
                                      <p:to>
                                        <p:strVal val="visible"/>
                                      </p:to>
                                    </p:set>
                                    <p:animEffect transition="in" filter="fade">
                                      <p:cBhvr>
                                        <p:cTn id="7" dur="1000"/>
                                        <p:tgtEl>
                                          <p:spTgt spid="501"/>
                                        </p:tgtEl>
                                      </p:cBhvr>
                                    </p:animEffect>
                                  </p:childTnLst>
                                </p:cTn>
                              </p:par>
                              <p:par>
                                <p:cTn id="8" presetID="10" presetClass="entr" presetSubtype="0" fill="hold" nodeType="withEffect">
                                  <p:stCondLst>
                                    <p:cond delay="0"/>
                                  </p:stCondLst>
                                  <p:childTnLst>
                                    <p:set>
                                      <p:cBhvr>
                                        <p:cTn id="9" dur="1" fill="hold">
                                          <p:stCondLst>
                                            <p:cond delay="0"/>
                                          </p:stCondLst>
                                        </p:cTn>
                                        <p:tgtEl>
                                          <p:spTgt spid="500"/>
                                        </p:tgtEl>
                                        <p:attrNameLst>
                                          <p:attrName>style.visibility</p:attrName>
                                        </p:attrNameLst>
                                      </p:cBhvr>
                                      <p:to>
                                        <p:strVal val="visible"/>
                                      </p:to>
                                    </p:set>
                                    <p:animEffect transition="in" filter="fade">
                                      <p:cBhvr>
                                        <p:cTn id="10" dur="1000"/>
                                        <p:tgtEl>
                                          <p:spTgt spid="500"/>
                                        </p:tgtEl>
                                      </p:cBhvr>
                                    </p:animEffect>
                                  </p:childTnLst>
                                </p:cTn>
                              </p:par>
                              <p:par>
                                <p:cTn id="11" presetID="2" presetClass="entr" presetSubtype="8" fill="hold" nodeType="withEffect">
                                  <p:stCondLst>
                                    <p:cond delay="0"/>
                                  </p:stCondLst>
                                  <p:childTnLst>
                                    <p:set>
                                      <p:cBhvr>
                                        <p:cTn id="12" dur="1" fill="hold">
                                          <p:stCondLst>
                                            <p:cond delay="0"/>
                                          </p:stCondLst>
                                        </p:cTn>
                                        <p:tgtEl>
                                          <p:spTgt spid="488"/>
                                        </p:tgtEl>
                                        <p:attrNameLst>
                                          <p:attrName>style.visibility</p:attrName>
                                        </p:attrNameLst>
                                      </p:cBhvr>
                                      <p:to>
                                        <p:strVal val="visible"/>
                                      </p:to>
                                    </p:set>
                                    <p:anim calcmode="lin" valueType="num">
                                      <p:cBhvr additive="base">
                                        <p:cTn id="13" dur="500"/>
                                        <p:tgtEl>
                                          <p:spTgt spid="488"/>
                                        </p:tgtEl>
                                        <p:attrNameLst>
                                          <p:attrName>ppt_x</p:attrName>
                                        </p:attrNameLst>
                                      </p:cBhvr>
                                      <p:tavLst>
                                        <p:tav tm="0">
                                          <p:val>
                                            <p:strVal val="#ppt_x-1"/>
                                          </p:val>
                                        </p:tav>
                                        <p:tav tm="100000">
                                          <p:val>
                                            <p:strVal val="#ppt_x"/>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05"/>
                                        </p:tgtEl>
                                        <p:attrNameLst>
                                          <p:attrName>style.visibility</p:attrName>
                                        </p:attrNameLst>
                                      </p:cBhvr>
                                      <p:to>
                                        <p:strVal val="visible"/>
                                      </p:to>
                                    </p:set>
                                    <p:animEffect transition="in" filter="fade">
                                      <p:cBhvr>
                                        <p:cTn id="18" dur="500"/>
                                        <p:tgtEl>
                                          <p:spTgt spid="50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89"/>
                                        </p:tgtEl>
                                        <p:attrNameLst>
                                          <p:attrName>style.visibility</p:attrName>
                                        </p:attrNameLst>
                                      </p:cBhvr>
                                      <p:to>
                                        <p:strVal val="visible"/>
                                      </p:to>
                                    </p:set>
                                    <p:animEffect transition="in" filter="fade">
                                      <p:cBhvr>
                                        <p:cTn id="23" dur="500"/>
                                        <p:tgtEl>
                                          <p:spTgt spid="489"/>
                                        </p:tgtEl>
                                      </p:cBhvr>
                                    </p:animEffect>
                                  </p:childTnLst>
                                </p:cTn>
                              </p:par>
                              <p:par>
                                <p:cTn id="24" presetID="10" presetClass="entr" presetSubtype="0" fill="hold" nodeType="withEffect">
                                  <p:stCondLst>
                                    <p:cond delay="0"/>
                                  </p:stCondLst>
                                  <p:childTnLst>
                                    <p:set>
                                      <p:cBhvr>
                                        <p:cTn id="25" dur="1" fill="hold">
                                          <p:stCondLst>
                                            <p:cond delay="0"/>
                                          </p:stCondLst>
                                        </p:cTn>
                                        <p:tgtEl>
                                          <p:spTgt spid="512"/>
                                        </p:tgtEl>
                                        <p:attrNameLst>
                                          <p:attrName>style.visibility</p:attrName>
                                        </p:attrNameLst>
                                      </p:cBhvr>
                                      <p:to>
                                        <p:strVal val="visible"/>
                                      </p:to>
                                    </p:set>
                                    <p:animEffect transition="in" filter="fade">
                                      <p:cBhvr>
                                        <p:cTn id="26" dur="500"/>
                                        <p:tgtEl>
                                          <p:spTgt spid="51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1000"/>
                                        <p:tgtEl>
                                          <p:spTgt spid="501"/>
                                        </p:tgtEl>
                                      </p:cBhvr>
                                    </p:animEffect>
                                    <p:set>
                                      <p:cBhvr>
                                        <p:cTn id="31" dur="1" fill="hold">
                                          <p:stCondLst>
                                            <p:cond delay="1000"/>
                                          </p:stCondLst>
                                        </p:cTn>
                                        <p:tgtEl>
                                          <p:spTgt spid="501"/>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1000"/>
                                        <p:tgtEl>
                                          <p:spTgt spid="500"/>
                                        </p:tgtEl>
                                      </p:cBhvr>
                                    </p:animEffect>
                                    <p:set>
                                      <p:cBhvr>
                                        <p:cTn id="34" dur="1" fill="hold">
                                          <p:stCondLst>
                                            <p:cond delay="1000"/>
                                          </p:stCondLst>
                                        </p:cTn>
                                        <p:tgtEl>
                                          <p:spTgt spid="500"/>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1000"/>
                                        <p:tgtEl>
                                          <p:spTgt spid="488"/>
                                        </p:tgtEl>
                                      </p:cBhvr>
                                    </p:animEffect>
                                    <p:set>
                                      <p:cBhvr>
                                        <p:cTn id="37" dur="1" fill="hold">
                                          <p:stCondLst>
                                            <p:cond delay="1000"/>
                                          </p:stCondLst>
                                        </p:cTn>
                                        <p:tgtEl>
                                          <p:spTgt spid="488"/>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1000"/>
                                        <p:tgtEl>
                                          <p:spTgt spid="505"/>
                                        </p:tgtEl>
                                      </p:cBhvr>
                                    </p:animEffect>
                                    <p:set>
                                      <p:cBhvr>
                                        <p:cTn id="40" dur="1" fill="hold">
                                          <p:stCondLst>
                                            <p:cond delay="1000"/>
                                          </p:stCondLst>
                                        </p:cTn>
                                        <p:tgtEl>
                                          <p:spTgt spid="505"/>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1000"/>
                                        <p:tgtEl>
                                          <p:spTgt spid="489"/>
                                        </p:tgtEl>
                                      </p:cBhvr>
                                    </p:animEffect>
                                    <p:set>
                                      <p:cBhvr>
                                        <p:cTn id="43" dur="1" fill="hold">
                                          <p:stCondLst>
                                            <p:cond delay="1000"/>
                                          </p:stCondLst>
                                        </p:cTn>
                                        <p:tgtEl>
                                          <p:spTgt spid="489"/>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1000"/>
                                        <p:tgtEl>
                                          <p:spTgt spid="512"/>
                                        </p:tgtEl>
                                      </p:cBhvr>
                                    </p:animEffect>
                                    <p:set>
                                      <p:cBhvr>
                                        <p:cTn id="46" dur="1" fill="hold">
                                          <p:stCondLst>
                                            <p:cond delay="1000"/>
                                          </p:stCondLst>
                                        </p:cTn>
                                        <p:tgtEl>
                                          <p:spTgt spid="5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grpSp>
        <p:nvGrpSpPr>
          <p:cNvPr id="517" name="Google Shape;517;p24"/>
          <p:cNvGrpSpPr/>
          <p:nvPr/>
        </p:nvGrpSpPr>
        <p:grpSpPr>
          <a:xfrm>
            <a:off x="2456960" y="942977"/>
            <a:ext cx="3483127" cy="1077915"/>
            <a:chOff x="4363510" y="2296258"/>
            <a:chExt cx="3710564" cy="1054137"/>
          </a:xfrm>
        </p:grpSpPr>
        <p:sp>
          <p:nvSpPr>
            <p:cNvPr id="518" name="Google Shape;518;p24"/>
            <p:cNvSpPr/>
            <p:nvPr/>
          </p:nvSpPr>
          <p:spPr>
            <a:xfrm>
              <a:off x="5811559" y="2563681"/>
              <a:ext cx="2262515" cy="261441"/>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2000" b="1">
                  <a:solidFill>
                    <a:srgbClr val="0C0C0C"/>
                  </a:solidFill>
                  <a:latin typeface="Montserrat"/>
                  <a:ea typeface="Montserrat"/>
                  <a:cs typeface="Montserrat"/>
                  <a:sym typeface="Montserrat"/>
                </a:rPr>
                <a:t>Số lượng trung gian.</a:t>
              </a:r>
              <a:endParaRPr sz="2000" b="1">
                <a:solidFill>
                  <a:srgbClr val="0C0C0C"/>
                </a:solidFill>
                <a:latin typeface="Montserrat"/>
                <a:ea typeface="Montserrat"/>
                <a:cs typeface="Montserrat"/>
                <a:sym typeface="Montserrat"/>
              </a:endParaRPr>
            </a:p>
          </p:txBody>
        </p:sp>
        <p:sp>
          <p:nvSpPr>
            <p:cNvPr id="519" name="Google Shape;519;p24"/>
            <p:cNvSpPr/>
            <p:nvPr/>
          </p:nvSpPr>
          <p:spPr>
            <a:xfrm>
              <a:off x="4363510" y="2296258"/>
              <a:ext cx="1254306" cy="1054137"/>
            </a:xfrm>
            <a:prstGeom prst="diamond">
              <a:avLst/>
            </a:prstGeom>
            <a:solidFill>
              <a:schemeClr val="lt1"/>
            </a:solidFill>
            <a:ln w="76200" cap="flat" cmpd="sng">
              <a:solidFill>
                <a:srgbClr val="3A3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7F7F7F"/>
                </a:solidFill>
                <a:latin typeface="Montserrat"/>
                <a:ea typeface="Montserrat"/>
                <a:cs typeface="Montserrat"/>
                <a:sym typeface="Montserrat"/>
              </a:endParaRPr>
            </a:p>
          </p:txBody>
        </p:sp>
        <p:sp>
          <p:nvSpPr>
            <p:cNvPr id="520" name="Google Shape;520;p24"/>
            <p:cNvSpPr/>
            <p:nvPr/>
          </p:nvSpPr>
          <p:spPr>
            <a:xfrm>
              <a:off x="4723835" y="2563681"/>
              <a:ext cx="533657" cy="519293"/>
            </a:xfrm>
            <a:custGeom>
              <a:avLst/>
              <a:gdLst/>
              <a:ahLst/>
              <a:cxnLst/>
              <a:rect l="l" t="t" r="r" b="b"/>
              <a:pathLst>
                <a:path w="338138" h="335282" extrusionOk="0">
                  <a:moveTo>
                    <a:pt x="192254" y="135421"/>
                  </a:moveTo>
                  <a:cubicBezTo>
                    <a:pt x="177774" y="135421"/>
                    <a:pt x="163461" y="140666"/>
                    <a:pt x="152810" y="151158"/>
                  </a:cubicBezTo>
                  <a:cubicBezTo>
                    <a:pt x="130175" y="173452"/>
                    <a:pt x="130175" y="207548"/>
                    <a:pt x="152810" y="229842"/>
                  </a:cubicBezTo>
                  <a:cubicBezTo>
                    <a:pt x="174113" y="250825"/>
                    <a:pt x="210062" y="250825"/>
                    <a:pt x="232697" y="229842"/>
                  </a:cubicBezTo>
                  <a:cubicBezTo>
                    <a:pt x="254000" y="207548"/>
                    <a:pt x="254000" y="173452"/>
                    <a:pt x="232697" y="151158"/>
                  </a:cubicBezTo>
                  <a:cubicBezTo>
                    <a:pt x="221379" y="140666"/>
                    <a:pt x="206733" y="135421"/>
                    <a:pt x="192254" y="135421"/>
                  </a:cubicBezTo>
                  <a:close/>
                  <a:moveTo>
                    <a:pt x="238125" y="69850"/>
                  </a:moveTo>
                  <a:cubicBezTo>
                    <a:pt x="231111" y="69850"/>
                    <a:pt x="225425" y="74825"/>
                    <a:pt x="225425" y="80963"/>
                  </a:cubicBezTo>
                  <a:cubicBezTo>
                    <a:pt x="225425" y="87101"/>
                    <a:pt x="231111" y="92076"/>
                    <a:pt x="238125" y="92076"/>
                  </a:cubicBezTo>
                  <a:cubicBezTo>
                    <a:pt x="245139" y="92076"/>
                    <a:pt x="250825" y="87101"/>
                    <a:pt x="250825" y="80963"/>
                  </a:cubicBezTo>
                  <a:cubicBezTo>
                    <a:pt x="250825" y="74825"/>
                    <a:pt x="245139" y="69850"/>
                    <a:pt x="238125" y="69850"/>
                  </a:cubicBezTo>
                  <a:close/>
                  <a:moveTo>
                    <a:pt x="214313" y="57150"/>
                  </a:moveTo>
                  <a:lnTo>
                    <a:pt x="263526" y="57150"/>
                  </a:lnTo>
                  <a:lnTo>
                    <a:pt x="263526" y="106363"/>
                  </a:lnTo>
                  <a:lnTo>
                    <a:pt x="214313" y="106363"/>
                  </a:lnTo>
                  <a:close/>
                  <a:moveTo>
                    <a:pt x="49213" y="57150"/>
                  </a:moveTo>
                  <a:lnTo>
                    <a:pt x="195263" y="57150"/>
                  </a:lnTo>
                  <a:lnTo>
                    <a:pt x="195263" y="106363"/>
                  </a:lnTo>
                  <a:lnTo>
                    <a:pt x="49213" y="106363"/>
                  </a:lnTo>
                  <a:close/>
                  <a:moveTo>
                    <a:pt x="22225" y="28575"/>
                  </a:moveTo>
                  <a:cubicBezTo>
                    <a:pt x="22225" y="28575"/>
                    <a:pt x="22225" y="28575"/>
                    <a:pt x="22225" y="269875"/>
                  </a:cubicBezTo>
                  <a:lnTo>
                    <a:pt x="241853" y="269875"/>
                  </a:lnTo>
                  <a:cubicBezTo>
                    <a:pt x="241853" y="269875"/>
                    <a:pt x="241853" y="269875"/>
                    <a:pt x="247114" y="259384"/>
                  </a:cubicBezTo>
                  <a:cubicBezTo>
                    <a:pt x="247114" y="259384"/>
                    <a:pt x="247114" y="259384"/>
                    <a:pt x="233962" y="248892"/>
                  </a:cubicBezTo>
                  <a:cubicBezTo>
                    <a:pt x="210289" y="264629"/>
                    <a:pt x="178726" y="265941"/>
                    <a:pt x="155054" y="251515"/>
                  </a:cubicBezTo>
                  <a:cubicBezTo>
                    <a:pt x="155054" y="251515"/>
                    <a:pt x="155054" y="251515"/>
                    <a:pt x="49843" y="251515"/>
                  </a:cubicBezTo>
                  <a:cubicBezTo>
                    <a:pt x="49843" y="251515"/>
                    <a:pt x="49843" y="251515"/>
                    <a:pt x="49843" y="231844"/>
                  </a:cubicBezTo>
                  <a:cubicBezTo>
                    <a:pt x="49843" y="231844"/>
                    <a:pt x="49843" y="231844"/>
                    <a:pt x="135327" y="231844"/>
                  </a:cubicBezTo>
                  <a:cubicBezTo>
                    <a:pt x="128751" y="222664"/>
                    <a:pt x="123490" y="213484"/>
                    <a:pt x="122175" y="201682"/>
                  </a:cubicBezTo>
                  <a:cubicBezTo>
                    <a:pt x="122175" y="201682"/>
                    <a:pt x="122175" y="201682"/>
                    <a:pt x="49843" y="201682"/>
                  </a:cubicBezTo>
                  <a:cubicBezTo>
                    <a:pt x="49843" y="201682"/>
                    <a:pt x="49843" y="201682"/>
                    <a:pt x="49843" y="183322"/>
                  </a:cubicBezTo>
                  <a:cubicBezTo>
                    <a:pt x="49843" y="183322"/>
                    <a:pt x="49843" y="183322"/>
                    <a:pt x="120860" y="183322"/>
                  </a:cubicBezTo>
                  <a:cubicBezTo>
                    <a:pt x="122175" y="172831"/>
                    <a:pt x="124806" y="162339"/>
                    <a:pt x="131381" y="153159"/>
                  </a:cubicBezTo>
                  <a:cubicBezTo>
                    <a:pt x="131381" y="153159"/>
                    <a:pt x="131381" y="153159"/>
                    <a:pt x="49843" y="153159"/>
                  </a:cubicBezTo>
                  <a:cubicBezTo>
                    <a:pt x="49843" y="153159"/>
                    <a:pt x="49843" y="153159"/>
                    <a:pt x="49843" y="134800"/>
                  </a:cubicBezTo>
                  <a:cubicBezTo>
                    <a:pt x="49843" y="134800"/>
                    <a:pt x="49843" y="134800"/>
                    <a:pt x="147163" y="134800"/>
                  </a:cubicBezTo>
                  <a:cubicBezTo>
                    <a:pt x="174781" y="111194"/>
                    <a:pt x="216865" y="112506"/>
                    <a:pt x="243168" y="138734"/>
                  </a:cubicBezTo>
                  <a:cubicBezTo>
                    <a:pt x="269471" y="164962"/>
                    <a:pt x="270786" y="202993"/>
                    <a:pt x="251059" y="231844"/>
                  </a:cubicBezTo>
                  <a:cubicBezTo>
                    <a:pt x="251059" y="231844"/>
                    <a:pt x="251059" y="231844"/>
                    <a:pt x="264210" y="243647"/>
                  </a:cubicBezTo>
                  <a:cubicBezTo>
                    <a:pt x="264210" y="243647"/>
                    <a:pt x="264210" y="243647"/>
                    <a:pt x="272101" y="238401"/>
                  </a:cubicBezTo>
                  <a:cubicBezTo>
                    <a:pt x="272101" y="238401"/>
                    <a:pt x="272101" y="238401"/>
                    <a:pt x="290513" y="256761"/>
                  </a:cubicBezTo>
                  <a:cubicBezTo>
                    <a:pt x="290513" y="256761"/>
                    <a:pt x="290513" y="256761"/>
                    <a:pt x="290513" y="28575"/>
                  </a:cubicBezTo>
                  <a:cubicBezTo>
                    <a:pt x="290513" y="28575"/>
                    <a:pt x="290513" y="28575"/>
                    <a:pt x="22225" y="28575"/>
                  </a:cubicBezTo>
                  <a:close/>
                  <a:moveTo>
                    <a:pt x="0" y="0"/>
                  </a:moveTo>
                  <a:cubicBezTo>
                    <a:pt x="0" y="0"/>
                    <a:pt x="0" y="0"/>
                    <a:pt x="311721" y="0"/>
                  </a:cubicBezTo>
                  <a:cubicBezTo>
                    <a:pt x="311721" y="0"/>
                    <a:pt x="311721" y="0"/>
                    <a:pt x="311721" y="278479"/>
                  </a:cubicBezTo>
                  <a:cubicBezTo>
                    <a:pt x="311721" y="278479"/>
                    <a:pt x="311721" y="278479"/>
                    <a:pt x="338138" y="304875"/>
                  </a:cubicBezTo>
                  <a:cubicBezTo>
                    <a:pt x="338138" y="304875"/>
                    <a:pt x="338138" y="316753"/>
                    <a:pt x="330213" y="325992"/>
                  </a:cubicBezTo>
                  <a:cubicBezTo>
                    <a:pt x="320967" y="336550"/>
                    <a:pt x="307759" y="335230"/>
                    <a:pt x="307759" y="335230"/>
                  </a:cubicBezTo>
                  <a:cubicBezTo>
                    <a:pt x="307759" y="335230"/>
                    <a:pt x="307759" y="335230"/>
                    <a:pt x="262850" y="291677"/>
                  </a:cubicBezTo>
                  <a:cubicBezTo>
                    <a:pt x="262850" y="291677"/>
                    <a:pt x="262850" y="291677"/>
                    <a:pt x="0" y="291677"/>
                  </a:cubicBezTo>
                  <a:cubicBezTo>
                    <a:pt x="0" y="291677"/>
                    <a:pt x="0" y="291677"/>
                    <a:pt x="0" y="0"/>
                  </a:cubicBezTo>
                  <a:close/>
                </a:path>
              </a:pathLst>
            </a:custGeom>
            <a:solidFill>
              <a:srgbClr val="3A373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7F7F7F"/>
                </a:solidFill>
                <a:latin typeface="Montserrat"/>
                <a:ea typeface="Montserrat"/>
                <a:cs typeface="Montserrat"/>
                <a:sym typeface="Montserrat"/>
              </a:endParaRPr>
            </a:p>
          </p:txBody>
        </p:sp>
      </p:grpSp>
      <p:sp>
        <p:nvSpPr>
          <p:cNvPr id="521" name="Google Shape;521;p24"/>
          <p:cNvSpPr/>
          <p:nvPr/>
        </p:nvSpPr>
        <p:spPr>
          <a:xfrm>
            <a:off x="2571054" y="2294347"/>
            <a:ext cx="2089029" cy="1904576"/>
          </a:xfrm>
          <a:prstGeom prst="ellipse">
            <a:avLst/>
          </a:prstGeom>
          <a:blipFill rotWithShape="1">
            <a:blip r:embed="rId3">
              <a:alphaModFix/>
            </a:blip>
            <a:stretch>
              <a:fillRect l="-25448" r="-25189"/>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grpSp>
        <p:nvGrpSpPr>
          <p:cNvPr id="522" name="Google Shape;522;p24"/>
          <p:cNvGrpSpPr/>
          <p:nvPr/>
        </p:nvGrpSpPr>
        <p:grpSpPr>
          <a:xfrm>
            <a:off x="3221411" y="3908539"/>
            <a:ext cx="788314" cy="788314"/>
            <a:chOff x="1736858" y="5291364"/>
            <a:chExt cx="1074058" cy="1074058"/>
          </a:xfrm>
        </p:grpSpPr>
        <p:sp>
          <p:nvSpPr>
            <p:cNvPr id="523" name="Google Shape;523;p24"/>
            <p:cNvSpPr/>
            <p:nvPr/>
          </p:nvSpPr>
          <p:spPr>
            <a:xfrm>
              <a:off x="1736858" y="5291364"/>
              <a:ext cx="1074058" cy="1074058"/>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524" name="Google Shape;524;p24"/>
            <p:cNvSpPr/>
            <p:nvPr/>
          </p:nvSpPr>
          <p:spPr>
            <a:xfrm>
              <a:off x="1993260" y="5569661"/>
              <a:ext cx="561254" cy="517462"/>
            </a:xfrm>
            <a:custGeom>
              <a:avLst/>
              <a:gdLst/>
              <a:ahLst/>
              <a:cxnLst/>
              <a:rect l="l" t="t" r="r" b="b"/>
              <a:pathLst>
                <a:path w="578320" h="533197" extrusionOk="0">
                  <a:moveTo>
                    <a:pt x="469488" y="312166"/>
                  </a:moveTo>
                  <a:cubicBezTo>
                    <a:pt x="499002" y="312166"/>
                    <a:pt x="523904" y="335190"/>
                    <a:pt x="523904" y="363740"/>
                  </a:cubicBezTo>
                  <a:lnTo>
                    <a:pt x="523904" y="376634"/>
                  </a:lnTo>
                  <a:cubicBezTo>
                    <a:pt x="523904" y="376634"/>
                    <a:pt x="529438" y="381238"/>
                    <a:pt x="527594" y="391369"/>
                  </a:cubicBezTo>
                  <a:cubicBezTo>
                    <a:pt x="526671" y="404262"/>
                    <a:pt x="512837" y="411630"/>
                    <a:pt x="512837" y="411630"/>
                  </a:cubicBezTo>
                  <a:cubicBezTo>
                    <a:pt x="512837" y="411630"/>
                    <a:pt x="509147" y="430970"/>
                    <a:pt x="498080" y="440180"/>
                  </a:cubicBezTo>
                  <a:cubicBezTo>
                    <a:pt x="494391" y="467809"/>
                    <a:pt x="513759" y="470572"/>
                    <a:pt x="529438" y="475176"/>
                  </a:cubicBezTo>
                  <a:cubicBezTo>
                    <a:pt x="555263" y="483465"/>
                    <a:pt x="578320" y="485307"/>
                    <a:pt x="578320" y="518462"/>
                  </a:cubicBezTo>
                  <a:cubicBezTo>
                    <a:pt x="578320" y="525829"/>
                    <a:pt x="543273" y="532276"/>
                    <a:pt x="485168" y="533197"/>
                  </a:cubicBezTo>
                  <a:lnTo>
                    <a:pt x="477789" y="486228"/>
                  </a:lnTo>
                  <a:lnTo>
                    <a:pt x="481478" y="479781"/>
                  </a:lnTo>
                  <a:cubicBezTo>
                    <a:pt x="481478" y="478860"/>
                    <a:pt x="481478" y="477939"/>
                    <a:pt x="480556" y="477939"/>
                  </a:cubicBezTo>
                  <a:lnTo>
                    <a:pt x="471333" y="466888"/>
                  </a:lnTo>
                  <a:cubicBezTo>
                    <a:pt x="470411" y="465967"/>
                    <a:pt x="468566" y="465967"/>
                    <a:pt x="467644" y="466888"/>
                  </a:cubicBezTo>
                  <a:lnTo>
                    <a:pt x="458421" y="477939"/>
                  </a:lnTo>
                  <a:cubicBezTo>
                    <a:pt x="457499" y="477939"/>
                    <a:pt x="457499" y="478860"/>
                    <a:pt x="458421" y="479781"/>
                  </a:cubicBezTo>
                  <a:lnTo>
                    <a:pt x="462110" y="486228"/>
                  </a:lnTo>
                  <a:lnTo>
                    <a:pt x="454732" y="533197"/>
                  </a:lnTo>
                  <a:cubicBezTo>
                    <a:pt x="396627" y="532276"/>
                    <a:pt x="361579" y="525829"/>
                    <a:pt x="361579" y="518462"/>
                  </a:cubicBezTo>
                  <a:cubicBezTo>
                    <a:pt x="361579" y="485307"/>
                    <a:pt x="384637" y="483465"/>
                    <a:pt x="409539" y="475176"/>
                  </a:cubicBezTo>
                  <a:cubicBezTo>
                    <a:pt x="425218" y="470572"/>
                    <a:pt x="444586" y="466888"/>
                    <a:pt x="440897" y="440180"/>
                  </a:cubicBezTo>
                  <a:cubicBezTo>
                    <a:pt x="430752" y="430970"/>
                    <a:pt x="427063" y="411630"/>
                    <a:pt x="427063" y="411630"/>
                  </a:cubicBezTo>
                  <a:cubicBezTo>
                    <a:pt x="427063" y="411630"/>
                    <a:pt x="413228" y="404262"/>
                    <a:pt x="411383" y="391369"/>
                  </a:cubicBezTo>
                  <a:cubicBezTo>
                    <a:pt x="410461" y="381238"/>
                    <a:pt x="415995" y="376634"/>
                    <a:pt x="415995" y="376634"/>
                  </a:cubicBezTo>
                  <a:lnTo>
                    <a:pt x="415995" y="363740"/>
                  </a:lnTo>
                  <a:cubicBezTo>
                    <a:pt x="415995" y="335190"/>
                    <a:pt x="439975" y="312166"/>
                    <a:pt x="469488" y="312166"/>
                  </a:cubicBezTo>
                  <a:close/>
                  <a:moveTo>
                    <a:pt x="107909" y="312166"/>
                  </a:moveTo>
                  <a:cubicBezTo>
                    <a:pt x="138345" y="312166"/>
                    <a:pt x="162325" y="335190"/>
                    <a:pt x="162325" y="363740"/>
                  </a:cubicBezTo>
                  <a:lnTo>
                    <a:pt x="162325" y="376634"/>
                  </a:lnTo>
                  <a:cubicBezTo>
                    <a:pt x="162325" y="376634"/>
                    <a:pt x="167859" y="381238"/>
                    <a:pt x="166937" y="391369"/>
                  </a:cubicBezTo>
                  <a:cubicBezTo>
                    <a:pt x="165092" y="404262"/>
                    <a:pt x="151257" y="411630"/>
                    <a:pt x="151257" y="411630"/>
                  </a:cubicBezTo>
                  <a:cubicBezTo>
                    <a:pt x="151257" y="411630"/>
                    <a:pt x="147568" y="430970"/>
                    <a:pt x="137423" y="440180"/>
                  </a:cubicBezTo>
                  <a:cubicBezTo>
                    <a:pt x="132811" y="467809"/>
                    <a:pt x="152180" y="470572"/>
                    <a:pt x="167859" y="475176"/>
                  </a:cubicBezTo>
                  <a:cubicBezTo>
                    <a:pt x="193684" y="483465"/>
                    <a:pt x="216741" y="485307"/>
                    <a:pt x="216741" y="518462"/>
                  </a:cubicBezTo>
                  <a:cubicBezTo>
                    <a:pt x="216741" y="525829"/>
                    <a:pt x="181693" y="532276"/>
                    <a:pt x="123588" y="533197"/>
                  </a:cubicBezTo>
                  <a:lnTo>
                    <a:pt x="116210" y="486228"/>
                  </a:lnTo>
                  <a:lnTo>
                    <a:pt x="119899" y="479781"/>
                  </a:lnTo>
                  <a:cubicBezTo>
                    <a:pt x="120821" y="478860"/>
                    <a:pt x="119899" y="477939"/>
                    <a:pt x="119899" y="477939"/>
                  </a:cubicBezTo>
                  <a:lnTo>
                    <a:pt x="109754" y="466888"/>
                  </a:lnTo>
                  <a:cubicBezTo>
                    <a:pt x="108832" y="465967"/>
                    <a:pt x="107909" y="465967"/>
                    <a:pt x="106987" y="466888"/>
                  </a:cubicBezTo>
                  <a:lnTo>
                    <a:pt x="96842" y="477939"/>
                  </a:lnTo>
                  <a:cubicBezTo>
                    <a:pt x="96842" y="477939"/>
                    <a:pt x="95919" y="478860"/>
                    <a:pt x="96842" y="479781"/>
                  </a:cubicBezTo>
                  <a:lnTo>
                    <a:pt x="100531" y="486228"/>
                  </a:lnTo>
                  <a:lnTo>
                    <a:pt x="93152" y="533197"/>
                  </a:lnTo>
                  <a:cubicBezTo>
                    <a:pt x="35047" y="532276"/>
                    <a:pt x="0" y="525829"/>
                    <a:pt x="0" y="518462"/>
                  </a:cubicBezTo>
                  <a:cubicBezTo>
                    <a:pt x="0" y="485307"/>
                    <a:pt x="23057" y="483465"/>
                    <a:pt x="48882" y="475176"/>
                  </a:cubicBezTo>
                  <a:cubicBezTo>
                    <a:pt x="64561" y="470572"/>
                    <a:pt x="83929" y="466888"/>
                    <a:pt x="79318" y="440180"/>
                  </a:cubicBezTo>
                  <a:cubicBezTo>
                    <a:pt x="69173" y="430970"/>
                    <a:pt x="65483" y="411630"/>
                    <a:pt x="65483" y="411630"/>
                  </a:cubicBezTo>
                  <a:cubicBezTo>
                    <a:pt x="65483" y="411630"/>
                    <a:pt x="51649" y="404262"/>
                    <a:pt x="49804" y="391369"/>
                  </a:cubicBezTo>
                  <a:cubicBezTo>
                    <a:pt x="48882" y="381238"/>
                    <a:pt x="54416" y="376634"/>
                    <a:pt x="54416" y="376634"/>
                  </a:cubicBezTo>
                  <a:lnTo>
                    <a:pt x="54416" y="363740"/>
                  </a:lnTo>
                  <a:cubicBezTo>
                    <a:pt x="54416" y="335190"/>
                    <a:pt x="78396" y="312166"/>
                    <a:pt x="107909" y="312166"/>
                  </a:cubicBezTo>
                  <a:close/>
                  <a:moveTo>
                    <a:pt x="288717" y="237601"/>
                  </a:moveTo>
                  <a:cubicBezTo>
                    <a:pt x="297024" y="237601"/>
                    <a:pt x="303485" y="244048"/>
                    <a:pt x="303485" y="252338"/>
                  </a:cubicBezTo>
                  <a:lnTo>
                    <a:pt x="303485" y="331547"/>
                  </a:lnTo>
                  <a:lnTo>
                    <a:pt x="384708" y="398782"/>
                  </a:lnTo>
                  <a:cubicBezTo>
                    <a:pt x="390246" y="403387"/>
                    <a:pt x="391169" y="412598"/>
                    <a:pt x="386554" y="419045"/>
                  </a:cubicBezTo>
                  <a:cubicBezTo>
                    <a:pt x="383785" y="421808"/>
                    <a:pt x="379170" y="423650"/>
                    <a:pt x="375478" y="423650"/>
                  </a:cubicBezTo>
                  <a:cubicBezTo>
                    <a:pt x="371786" y="423650"/>
                    <a:pt x="369017" y="422729"/>
                    <a:pt x="366248" y="420887"/>
                  </a:cubicBezTo>
                  <a:lnTo>
                    <a:pt x="288717" y="356415"/>
                  </a:lnTo>
                  <a:lnTo>
                    <a:pt x="212108" y="420887"/>
                  </a:lnTo>
                  <a:cubicBezTo>
                    <a:pt x="205647" y="425492"/>
                    <a:pt x="196417" y="424571"/>
                    <a:pt x="191802" y="419045"/>
                  </a:cubicBezTo>
                  <a:cubicBezTo>
                    <a:pt x="186264" y="412598"/>
                    <a:pt x="187187" y="403387"/>
                    <a:pt x="193648" y="398782"/>
                  </a:cubicBezTo>
                  <a:lnTo>
                    <a:pt x="274872" y="331547"/>
                  </a:lnTo>
                  <a:lnTo>
                    <a:pt x="274872" y="252338"/>
                  </a:lnTo>
                  <a:cubicBezTo>
                    <a:pt x="274872" y="244048"/>
                    <a:pt x="281333" y="237601"/>
                    <a:pt x="288717" y="237601"/>
                  </a:cubicBezTo>
                  <a:close/>
                  <a:moveTo>
                    <a:pt x="288699" y="0"/>
                  </a:moveTo>
                  <a:cubicBezTo>
                    <a:pt x="318213" y="0"/>
                    <a:pt x="343115" y="22103"/>
                    <a:pt x="343115" y="50653"/>
                  </a:cubicBezTo>
                  <a:lnTo>
                    <a:pt x="343115" y="63546"/>
                  </a:lnTo>
                  <a:cubicBezTo>
                    <a:pt x="343115" y="63546"/>
                    <a:pt x="348649" y="68151"/>
                    <a:pt x="346805" y="78282"/>
                  </a:cubicBezTo>
                  <a:cubicBezTo>
                    <a:pt x="345882" y="92096"/>
                    <a:pt x="332048" y="98543"/>
                    <a:pt x="332048" y="98543"/>
                  </a:cubicBezTo>
                  <a:cubicBezTo>
                    <a:pt x="332048" y="98543"/>
                    <a:pt x="328358" y="117883"/>
                    <a:pt x="318213" y="127093"/>
                  </a:cubicBezTo>
                  <a:cubicBezTo>
                    <a:pt x="313602" y="154722"/>
                    <a:pt x="332970" y="157484"/>
                    <a:pt x="348649" y="163010"/>
                  </a:cubicBezTo>
                  <a:cubicBezTo>
                    <a:pt x="374474" y="171299"/>
                    <a:pt x="397531" y="172220"/>
                    <a:pt x="397531" y="206295"/>
                  </a:cubicBezTo>
                  <a:cubicBezTo>
                    <a:pt x="397531" y="212742"/>
                    <a:pt x="362484" y="219189"/>
                    <a:pt x="304379" y="220110"/>
                  </a:cubicBezTo>
                  <a:lnTo>
                    <a:pt x="297000" y="173141"/>
                  </a:lnTo>
                  <a:lnTo>
                    <a:pt x="300689" y="167615"/>
                  </a:lnTo>
                  <a:cubicBezTo>
                    <a:pt x="300689" y="166694"/>
                    <a:pt x="300689" y="165773"/>
                    <a:pt x="300689" y="164852"/>
                  </a:cubicBezTo>
                  <a:lnTo>
                    <a:pt x="290544" y="154722"/>
                  </a:lnTo>
                  <a:cubicBezTo>
                    <a:pt x="289622" y="153801"/>
                    <a:pt x="287777" y="153801"/>
                    <a:pt x="287777" y="154722"/>
                  </a:cubicBezTo>
                  <a:lnTo>
                    <a:pt x="277632" y="164852"/>
                  </a:lnTo>
                  <a:cubicBezTo>
                    <a:pt x="276710" y="165773"/>
                    <a:pt x="276710" y="166694"/>
                    <a:pt x="277632" y="167615"/>
                  </a:cubicBezTo>
                  <a:lnTo>
                    <a:pt x="281321" y="173141"/>
                  </a:lnTo>
                  <a:lnTo>
                    <a:pt x="273943" y="221031"/>
                  </a:lnTo>
                  <a:cubicBezTo>
                    <a:pt x="215838" y="219189"/>
                    <a:pt x="180790" y="212742"/>
                    <a:pt x="180790" y="206295"/>
                  </a:cubicBezTo>
                  <a:cubicBezTo>
                    <a:pt x="180790" y="172220"/>
                    <a:pt x="203848" y="171299"/>
                    <a:pt x="228750" y="163010"/>
                  </a:cubicBezTo>
                  <a:cubicBezTo>
                    <a:pt x="244429" y="157484"/>
                    <a:pt x="264720" y="154722"/>
                    <a:pt x="260108" y="127093"/>
                  </a:cubicBezTo>
                  <a:cubicBezTo>
                    <a:pt x="249963" y="117883"/>
                    <a:pt x="246274" y="98543"/>
                    <a:pt x="246274" y="98543"/>
                  </a:cubicBezTo>
                  <a:cubicBezTo>
                    <a:pt x="246274" y="98543"/>
                    <a:pt x="232439" y="92096"/>
                    <a:pt x="230594" y="78282"/>
                  </a:cubicBezTo>
                  <a:cubicBezTo>
                    <a:pt x="229672" y="68151"/>
                    <a:pt x="235206" y="63546"/>
                    <a:pt x="235206" y="63546"/>
                  </a:cubicBezTo>
                  <a:lnTo>
                    <a:pt x="235206" y="50653"/>
                  </a:lnTo>
                  <a:cubicBezTo>
                    <a:pt x="235206" y="22103"/>
                    <a:pt x="259186" y="0"/>
                    <a:pt x="288699"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grpSp>
      <p:sp>
        <p:nvSpPr>
          <p:cNvPr id="525" name="Google Shape;525;p24"/>
          <p:cNvSpPr/>
          <p:nvPr/>
        </p:nvSpPr>
        <p:spPr>
          <a:xfrm>
            <a:off x="5532702" y="2361360"/>
            <a:ext cx="1999217" cy="1904575"/>
          </a:xfrm>
          <a:prstGeom prst="ellipse">
            <a:avLst/>
          </a:prstGeom>
          <a:blipFill rotWithShape="1">
            <a:blip r:embed="rId4">
              <a:alphaModFix/>
            </a:blip>
            <a:stretch>
              <a:fillRect l="-24309" r="-24064"/>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526" name="Google Shape;526;p24"/>
          <p:cNvSpPr/>
          <p:nvPr/>
        </p:nvSpPr>
        <p:spPr>
          <a:xfrm>
            <a:off x="8847786" y="2361358"/>
            <a:ext cx="2195210" cy="1904577"/>
          </a:xfrm>
          <a:prstGeom prst="ellipse">
            <a:avLst/>
          </a:prstGeom>
          <a:blipFill rotWithShape="1">
            <a:blip r:embed="rId5">
              <a:alphaModFix/>
            </a:blip>
            <a:stretch>
              <a:fillRect l="-25448" r="-25189"/>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grpSp>
        <p:nvGrpSpPr>
          <p:cNvPr id="527" name="Google Shape;527;p24"/>
          <p:cNvGrpSpPr/>
          <p:nvPr/>
        </p:nvGrpSpPr>
        <p:grpSpPr>
          <a:xfrm>
            <a:off x="9620946" y="3837393"/>
            <a:ext cx="788314" cy="788314"/>
            <a:chOff x="1736858" y="5291364"/>
            <a:chExt cx="1074058" cy="1074058"/>
          </a:xfrm>
        </p:grpSpPr>
        <p:sp>
          <p:nvSpPr>
            <p:cNvPr id="528" name="Google Shape;528;p24"/>
            <p:cNvSpPr/>
            <p:nvPr/>
          </p:nvSpPr>
          <p:spPr>
            <a:xfrm>
              <a:off x="1736858" y="5291364"/>
              <a:ext cx="1074058" cy="1074058"/>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529" name="Google Shape;529;p24"/>
            <p:cNvSpPr/>
            <p:nvPr/>
          </p:nvSpPr>
          <p:spPr>
            <a:xfrm>
              <a:off x="2002346" y="5547766"/>
              <a:ext cx="543081" cy="561254"/>
            </a:xfrm>
            <a:custGeom>
              <a:avLst/>
              <a:gdLst/>
              <a:ahLst/>
              <a:cxnLst/>
              <a:rect l="l" t="t" r="r" b="b"/>
              <a:pathLst>
                <a:path w="743" h="769" extrusionOk="0">
                  <a:moveTo>
                    <a:pt x="743" y="27"/>
                  </a:moveTo>
                  <a:cubicBezTo>
                    <a:pt x="743" y="20"/>
                    <a:pt x="741" y="13"/>
                    <a:pt x="736" y="8"/>
                  </a:cubicBezTo>
                  <a:cubicBezTo>
                    <a:pt x="731" y="3"/>
                    <a:pt x="724" y="0"/>
                    <a:pt x="717" y="0"/>
                  </a:cubicBezTo>
                  <a:lnTo>
                    <a:pt x="599" y="0"/>
                  </a:lnTo>
                  <a:cubicBezTo>
                    <a:pt x="596" y="0"/>
                    <a:pt x="594" y="0"/>
                    <a:pt x="591" y="1"/>
                  </a:cubicBezTo>
                  <a:lnTo>
                    <a:pt x="569" y="1"/>
                  </a:lnTo>
                  <a:cubicBezTo>
                    <a:pt x="565" y="1"/>
                    <a:pt x="560" y="1"/>
                    <a:pt x="555" y="2"/>
                  </a:cubicBezTo>
                  <a:lnTo>
                    <a:pt x="184" y="2"/>
                  </a:lnTo>
                  <a:cubicBezTo>
                    <a:pt x="179" y="1"/>
                    <a:pt x="175" y="1"/>
                    <a:pt x="171" y="1"/>
                  </a:cubicBezTo>
                  <a:lnTo>
                    <a:pt x="152" y="1"/>
                  </a:lnTo>
                  <a:cubicBezTo>
                    <a:pt x="149" y="0"/>
                    <a:pt x="147" y="0"/>
                    <a:pt x="144" y="0"/>
                  </a:cubicBezTo>
                  <a:lnTo>
                    <a:pt x="26" y="0"/>
                  </a:lnTo>
                  <a:cubicBezTo>
                    <a:pt x="19" y="0"/>
                    <a:pt x="13" y="3"/>
                    <a:pt x="8" y="8"/>
                  </a:cubicBezTo>
                  <a:cubicBezTo>
                    <a:pt x="2" y="13"/>
                    <a:pt x="0" y="20"/>
                    <a:pt x="0" y="27"/>
                  </a:cubicBezTo>
                  <a:cubicBezTo>
                    <a:pt x="0" y="36"/>
                    <a:pt x="3" y="239"/>
                    <a:pt x="118" y="266"/>
                  </a:cubicBezTo>
                  <a:lnTo>
                    <a:pt x="118" y="267"/>
                  </a:lnTo>
                  <a:cubicBezTo>
                    <a:pt x="118" y="268"/>
                    <a:pt x="118" y="269"/>
                    <a:pt x="118" y="270"/>
                  </a:cubicBezTo>
                  <a:cubicBezTo>
                    <a:pt x="123" y="394"/>
                    <a:pt x="220" y="497"/>
                    <a:pt x="342" y="511"/>
                  </a:cubicBezTo>
                  <a:lnTo>
                    <a:pt x="342" y="713"/>
                  </a:lnTo>
                  <a:lnTo>
                    <a:pt x="242" y="713"/>
                  </a:lnTo>
                  <a:cubicBezTo>
                    <a:pt x="234" y="713"/>
                    <a:pt x="228" y="719"/>
                    <a:pt x="228" y="727"/>
                  </a:cubicBezTo>
                  <a:lnTo>
                    <a:pt x="228" y="756"/>
                  </a:lnTo>
                  <a:cubicBezTo>
                    <a:pt x="228" y="763"/>
                    <a:pt x="234" y="769"/>
                    <a:pt x="242" y="769"/>
                  </a:cubicBezTo>
                  <a:lnTo>
                    <a:pt x="498" y="769"/>
                  </a:lnTo>
                  <a:cubicBezTo>
                    <a:pt x="505" y="769"/>
                    <a:pt x="511" y="763"/>
                    <a:pt x="511" y="756"/>
                  </a:cubicBezTo>
                  <a:lnTo>
                    <a:pt x="511" y="727"/>
                  </a:lnTo>
                  <a:cubicBezTo>
                    <a:pt x="511" y="719"/>
                    <a:pt x="505" y="713"/>
                    <a:pt x="498" y="713"/>
                  </a:cubicBezTo>
                  <a:lnTo>
                    <a:pt x="398" y="713"/>
                  </a:lnTo>
                  <a:lnTo>
                    <a:pt x="398" y="511"/>
                  </a:lnTo>
                  <a:cubicBezTo>
                    <a:pt x="519" y="498"/>
                    <a:pt x="612" y="401"/>
                    <a:pt x="621" y="279"/>
                  </a:cubicBezTo>
                  <a:cubicBezTo>
                    <a:pt x="622" y="277"/>
                    <a:pt x="623" y="274"/>
                    <a:pt x="623" y="271"/>
                  </a:cubicBezTo>
                  <a:lnTo>
                    <a:pt x="623" y="266"/>
                  </a:lnTo>
                  <a:cubicBezTo>
                    <a:pt x="740" y="242"/>
                    <a:pt x="743" y="36"/>
                    <a:pt x="743" y="27"/>
                  </a:cubicBezTo>
                  <a:close/>
                  <a:moveTo>
                    <a:pt x="370" y="457"/>
                  </a:moveTo>
                  <a:cubicBezTo>
                    <a:pt x="262" y="457"/>
                    <a:pt x="174" y="369"/>
                    <a:pt x="174" y="261"/>
                  </a:cubicBezTo>
                  <a:lnTo>
                    <a:pt x="174" y="58"/>
                  </a:lnTo>
                  <a:lnTo>
                    <a:pt x="566" y="58"/>
                  </a:lnTo>
                  <a:lnTo>
                    <a:pt x="566" y="261"/>
                  </a:lnTo>
                  <a:cubicBezTo>
                    <a:pt x="566" y="369"/>
                    <a:pt x="478" y="457"/>
                    <a:pt x="370" y="457"/>
                  </a:cubicBezTo>
                  <a:close/>
                  <a:moveTo>
                    <a:pt x="118" y="209"/>
                  </a:moveTo>
                  <a:cubicBezTo>
                    <a:pt x="73" y="184"/>
                    <a:pt x="59" y="98"/>
                    <a:pt x="55" y="53"/>
                  </a:cubicBezTo>
                  <a:lnTo>
                    <a:pt x="118" y="53"/>
                  </a:lnTo>
                  <a:lnTo>
                    <a:pt x="118" y="209"/>
                  </a:lnTo>
                  <a:close/>
                  <a:moveTo>
                    <a:pt x="626" y="209"/>
                  </a:moveTo>
                  <a:lnTo>
                    <a:pt x="626" y="53"/>
                  </a:lnTo>
                  <a:lnTo>
                    <a:pt x="688" y="53"/>
                  </a:lnTo>
                  <a:cubicBezTo>
                    <a:pt x="684" y="98"/>
                    <a:pt x="670" y="184"/>
                    <a:pt x="626" y="20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grpSp>
      <p:sp>
        <p:nvSpPr>
          <p:cNvPr id="530" name="Google Shape;530;p24"/>
          <p:cNvSpPr txBox="1"/>
          <p:nvPr/>
        </p:nvSpPr>
        <p:spPr>
          <a:xfrm>
            <a:off x="2507724" y="4755735"/>
            <a:ext cx="2253319"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rgbClr val="262626"/>
                </a:solidFill>
                <a:latin typeface="Corben"/>
                <a:ea typeface="Corben"/>
                <a:cs typeface="Corben"/>
                <a:sym typeface="Corben"/>
              </a:rPr>
              <a:t>Phân phối đại trà</a:t>
            </a:r>
            <a:endParaRPr/>
          </a:p>
          <a:p>
            <a:pPr marL="0" marR="0" lvl="0" indent="0" algn="ctr" rtl="0">
              <a:spcBef>
                <a:spcPts val="0"/>
              </a:spcBef>
              <a:spcAft>
                <a:spcPts val="0"/>
              </a:spcAft>
              <a:buNone/>
            </a:pPr>
            <a:endParaRPr sz="2400">
              <a:solidFill>
                <a:srgbClr val="262626"/>
              </a:solidFill>
              <a:latin typeface="Corben"/>
              <a:ea typeface="Corben"/>
              <a:cs typeface="Corben"/>
              <a:sym typeface="Corben"/>
            </a:endParaRPr>
          </a:p>
        </p:txBody>
      </p:sp>
      <p:sp>
        <p:nvSpPr>
          <p:cNvPr id="531" name="Google Shape;531;p24"/>
          <p:cNvSpPr txBox="1"/>
          <p:nvPr/>
        </p:nvSpPr>
        <p:spPr>
          <a:xfrm>
            <a:off x="5499119" y="4780467"/>
            <a:ext cx="2253319"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rgbClr val="C87906"/>
                </a:solidFill>
                <a:latin typeface="Corben"/>
                <a:ea typeface="Corben"/>
                <a:cs typeface="Corben"/>
                <a:sym typeface="Corben"/>
              </a:rPr>
              <a:t>Phân phối độc quyền</a:t>
            </a:r>
            <a:endParaRPr sz="2400">
              <a:solidFill>
                <a:srgbClr val="C87906"/>
              </a:solidFill>
              <a:latin typeface="Corben"/>
              <a:ea typeface="Corben"/>
              <a:cs typeface="Corben"/>
              <a:sym typeface="Corben"/>
            </a:endParaRPr>
          </a:p>
          <a:p>
            <a:pPr marL="0" marR="0" lvl="0" indent="0" algn="ctr" rtl="0">
              <a:spcBef>
                <a:spcPts val="0"/>
              </a:spcBef>
              <a:spcAft>
                <a:spcPts val="0"/>
              </a:spcAft>
              <a:buNone/>
            </a:pPr>
            <a:endParaRPr sz="2400">
              <a:solidFill>
                <a:srgbClr val="C87906"/>
              </a:solidFill>
              <a:latin typeface="Corben"/>
              <a:ea typeface="Corben"/>
              <a:cs typeface="Corben"/>
              <a:sym typeface="Corben"/>
            </a:endParaRPr>
          </a:p>
        </p:txBody>
      </p:sp>
      <p:sp>
        <p:nvSpPr>
          <p:cNvPr id="532" name="Google Shape;532;p24"/>
          <p:cNvSpPr txBox="1"/>
          <p:nvPr/>
        </p:nvSpPr>
        <p:spPr>
          <a:xfrm>
            <a:off x="8847786" y="4755736"/>
            <a:ext cx="2253319"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rgbClr val="262626"/>
                </a:solidFill>
                <a:latin typeface="Corben"/>
                <a:ea typeface="Corben"/>
                <a:cs typeface="Corben"/>
                <a:sym typeface="Corben"/>
              </a:rPr>
              <a:t>Phân phối chọn lọc</a:t>
            </a:r>
            <a:endParaRPr sz="2400">
              <a:solidFill>
                <a:srgbClr val="262626"/>
              </a:solidFill>
              <a:latin typeface="Corben"/>
              <a:ea typeface="Corben"/>
              <a:cs typeface="Corben"/>
              <a:sym typeface="Corben"/>
            </a:endParaRPr>
          </a:p>
          <a:p>
            <a:pPr marL="0" marR="0" lvl="0" indent="0" algn="ctr" rtl="0">
              <a:spcBef>
                <a:spcPts val="0"/>
              </a:spcBef>
              <a:spcAft>
                <a:spcPts val="0"/>
              </a:spcAft>
              <a:buNone/>
            </a:pPr>
            <a:endParaRPr sz="2400">
              <a:solidFill>
                <a:srgbClr val="262626"/>
              </a:solidFill>
              <a:latin typeface="Corben"/>
              <a:ea typeface="Corben"/>
              <a:cs typeface="Corben"/>
              <a:sym typeface="Corben"/>
            </a:endParaRPr>
          </a:p>
        </p:txBody>
      </p:sp>
      <p:sp>
        <p:nvSpPr>
          <p:cNvPr id="533" name="Google Shape;533;p24"/>
          <p:cNvSpPr/>
          <p:nvPr/>
        </p:nvSpPr>
        <p:spPr>
          <a:xfrm>
            <a:off x="430864" y="1253998"/>
            <a:ext cx="1734895" cy="4406827"/>
          </a:xfrm>
          <a:custGeom>
            <a:avLst/>
            <a:gdLst/>
            <a:ahLst/>
            <a:cxnLst/>
            <a:rect l="l" t="t" r="r" b="b"/>
            <a:pathLst>
              <a:path w="372" h="1558" extrusionOk="0">
                <a:moveTo>
                  <a:pt x="275" y="0"/>
                </a:moveTo>
                <a:lnTo>
                  <a:pt x="0" y="129"/>
                </a:lnTo>
                <a:lnTo>
                  <a:pt x="0" y="1558"/>
                </a:lnTo>
                <a:lnTo>
                  <a:pt x="372" y="1558"/>
                </a:lnTo>
                <a:lnTo>
                  <a:pt x="372" y="33"/>
                </a:lnTo>
                <a:lnTo>
                  <a:pt x="275" y="0"/>
                </a:ln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Poppins"/>
              <a:ea typeface="Poppins"/>
              <a:cs typeface="Poppins"/>
              <a:sym typeface="Poppins"/>
            </a:endParaRPr>
          </a:p>
        </p:txBody>
      </p:sp>
      <p:sp>
        <p:nvSpPr>
          <p:cNvPr id="534" name="Google Shape;534;p24"/>
          <p:cNvSpPr/>
          <p:nvPr/>
        </p:nvSpPr>
        <p:spPr>
          <a:xfrm>
            <a:off x="722065" y="1809264"/>
            <a:ext cx="1237551" cy="202812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b="1">
                <a:solidFill>
                  <a:srgbClr val="3A3838"/>
                </a:solidFill>
                <a:latin typeface="Times New Roman"/>
                <a:ea typeface="Times New Roman"/>
                <a:cs typeface="Times New Roman"/>
                <a:sym typeface="Times New Roman"/>
              </a:rPr>
              <a:t>Nhận </a:t>
            </a:r>
            <a:endParaRPr/>
          </a:p>
          <a:p>
            <a:pPr marL="0" marR="0" lvl="0" indent="0" algn="ctr" rtl="0">
              <a:spcBef>
                <a:spcPts val="0"/>
              </a:spcBef>
              <a:spcAft>
                <a:spcPts val="0"/>
              </a:spcAft>
              <a:buNone/>
            </a:pPr>
            <a:r>
              <a:rPr lang="en-US" sz="3600" b="1">
                <a:solidFill>
                  <a:srgbClr val="3A3838"/>
                </a:solidFill>
                <a:latin typeface="Times New Roman"/>
                <a:ea typeface="Times New Roman"/>
                <a:cs typeface="Times New Roman"/>
                <a:sym typeface="Times New Roman"/>
              </a:rPr>
              <a:t>diện </a:t>
            </a:r>
            <a:endParaRPr/>
          </a:p>
          <a:p>
            <a:pPr marL="0" marR="0" lvl="0" indent="0" algn="ctr" rtl="0">
              <a:spcBef>
                <a:spcPts val="0"/>
              </a:spcBef>
              <a:spcAft>
                <a:spcPts val="0"/>
              </a:spcAft>
              <a:buNone/>
            </a:pPr>
            <a:r>
              <a:rPr lang="en-US" sz="3600" b="1">
                <a:solidFill>
                  <a:srgbClr val="3A3838"/>
                </a:solidFill>
                <a:latin typeface="Times New Roman"/>
                <a:ea typeface="Times New Roman"/>
                <a:cs typeface="Times New Roman"/>
                <a:sym typeface="Times New Roman"/>
              </a:rPr>
              <a:t>những </a:t>
            </a:r>
            <a:endParaRPr/>
          </a:p>
          <a:p>
            <a:pPr marL="0" marR="0" lvl="0" indent="0" algn="ctr" rtl="0">
              <a:spcBef>
                <a:spcPts val="0"/>
              </a:spcBef>
              <a:spcAft>
                <a:spcPts val="0"/>
              </a:spcAft>
              <a:buNone/>
            </a:pPr>
            <a:r>
              <a:rPr lang="en-US" sz="3600" b="1">
                <a:solidFill>
                  <a:srgbClr val="3A3838"/>
                </a:solidFill>
                <a:latin typeface="Times New Roman"/>
                <a:ea typeface="Times New Roman"/>
                <a:cs typeface="Times New Roman"/>
                <a:sym typeface="Times New Roman"/>
              </a:rPr>
              <a:t>kênh </a:t>
            </a:r>
            <a:endParaRPr/>
          </a:p>
          <a:p>
            <a:pPr marL="0" marR="0" lvl="0" indent="0" algn="ctr" rtl="0">
              <a:spcBef>
                <a:spcPts val="0"/>
              </a:spcBef>
              <a:spcAft>
                <a:spcPts val="0"/>
              </a:spcAft>
              <a:buNone/>
            </a:pPr>
            <a:r>
              <a:rPr lang="en-US" sz="3600" b="1">
                <a:solidFill>
                  <a:srgbClr val="3A3838"/>
                </a:solidFill>
                <a:latin typeface="Times New Roman"/>
                <a:ea typeface="Times New Roman"/>
                <a:cs typeface="Times New Roman"/>
                <a:sym typeface="Times New Roman"/>
              </a:rPr>
              <a:t>thay thế </a:t>
            </a:r>
            <a:endParaRPr/>
          </a:p>
          <a:p>
            <a:pPr marL="0" marR="0" lvl="0" indent="0" algn="ctr" rtl="0">
              <a:spcBef>
                <a:spcPts val="0"/>
              </a:spcBef>
              <a:spcAft>
                <a:spcPts val="0"/>
              </a:spcAft>
              <a:buNone/>
            </a:pPr>
            <a:r>
              <a:rPr lang="en-US" sz="3600" b="1">
                <a:solidFill>
                  <a:srgbClr val="3A3838"/>
                </a:solidFill>
                <a:latin typeface="Times New Roman"/>
                <a:ea typeface="Times New Roman"/>
                <a:cs typeface="Times New Roman"/>
                <a:sym typeface="Times New Roman"/>
              </a:rPr>
              <a:t>chính</a:t>
            </a:r>
            <a:endParaRPr sz="3600" b="1">
              <a:solidFill>
                <a:srgbClr val="3A3838"/>
              </a:solidFill>
              <a:latin typeface="Times New Roman"/>
              <a:ea typeface="Times New Roman"/>
              <a:cs typeface="Times New Roman"/>
              <a:sym typeface="Times New Roman"/>
            </a:endParaRPr>
          </a:p>
        </p:txBody>
      </p:sp>
      <p:grpSp>
        <p:nvGrpSpPr>
          <p:cNvPr id="535" name="Google Shape;535;p24"/>
          <p:cNvGrpSpPr/>
          <p:nvPr/>
        </p:nvGrpSpPr>
        <p:grpSpPr>
          <a:xfrm>
            <a:off x="0" y="0"/>
            <a:ext cx="1153895" cy="1268412"/>
            <a:chOff x="1" y="1"/>
            <a:chExt cx="958067" cy="1053150"/>
          </a:xfrm>
        </p:grpSpPr>
        <p:sp>
          <p:nvSpPr>
            <p:cNvPr id="536" name="Google Shape;536;p24"/>
            <p:cNvSpPr/>
            <p:nvPr/>
          </p:nvSpPr>
          <p:spPr>
            <a:xfrm rot="5400000">
              <a:off x="-12207" y="12208"/>
              <a:ext cx="982481" cy="958066"/>
            </a:xfrm>
            <a:custGeom>
              <a:avLst/>
              <a:gdLst/>
              <a:ahLst/>
              <a:cxnLst/>
              <a:rect l="l" t="t" r="r" b="b"/>
              <a:pathLst>
                <a:path w="982481" h="958066" extrusionOk="0">
                  <a:moveTo>
                    <a:pt x="0" y="958066"/>
                  </a:moveTo>
                  <a:lnTo>
                    <a:pt x="0" y="735870"/>
                  </a:lnTo>
                  <a:lnTo>
                    <a:pt x="426804" y="0"/>
                  </a:lnTo>
                  <a:lnTo>
                    <a:pt x="982481" y="95806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537" name="Google Shape;537;p24"/>
            <p:cNvSpPr/>
            <p:nvPr/>
          </p:nvSpPr>
          <p:spPr>
            <a:xfrm rot="5400000">
              <a:off x="-47960" y="405667"/>
              <a:ext cx="695444" cy="599522"/>
            </a:xfrm>
            <a:prstGeom prst="triangle">
              <a:avLst>
                <a:gd name="adj" fmla="val 50000"/>
              </a:avLst>
            </a:prstGeom>
            <a:solidFill>
              <a:srgbClr val="C8790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538" name="Google Shape;538;p24"/>
            <p:cNvSpPr/>
            <p:nvPr/>
          </p:nvSpPr>
          <p:spPr>
            <a:xfrm rot="-5400000" flipH="1">
              <a:off x="647213" y="472090"/>
              <a:ext cx="333880" cy="287829"/>
            </a:xfrm>
            <a:prstGeom prst="triangle">
              <a:avLst>
                <a:gd name="adj" fmla="val 50000"/>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539" name="Google Shape;539;p24"/>
            <p:cNvSpPr/>
            <p:nvPr/>
          </p:nvSpPr>
          <p:spPr>
            <a:xfrm rot="5400000">
              <a:off x="-31240" y="170353"/>
              <a:ext cx="453007" cy="390523"/>
            </a:xfrm>
            <a:prstGeom prst="triangle">
              <a:avLst>
                <a:gd name="adj" fmla="val 50000"/>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grpSp>
      <p:sp>
        <p:nvSpPr>
          <p:cNvPr id="540" name="Google Shape;540;p24"/>
          <p:cNvSpPr txBox="1"/>
          <p:nvPr/>
        </p:nvSpPr>
        <p:spPr>
          <a:xfrm>
            <a:off x="1196997" y="435674"/>
            <a:ext cx="518444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262626"/>
                </a:solidFill>
                <a:latin typeface="Times New Roman"/>
                <a:ea typeface="Times New Roman"/>
                <a:cs typeface="Times New Roman"/>
                <a:sym typeface="Times New Roman"/>
              </a:rPr>
              <a:t>Quyết định thiết kế kênh Marketing</a:t>
            </a:r>
            <a:endParaRPr sz="2400" b="1">
              <a:solidFill>
                <a:srgbClr val="262626"/>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200"/>
                                  </p:stCondLst>
                                  <p:childTnLst>
                                    <p:set>
                                      <p:cBhvr>
                                        <p:cTn id="6" dur="1" fill="hold">
                                          <p:stCondLst>
                                            <p:cond delay="0"/>
                                          </p:stCondLst>
                                        </p:cTn>
                                        <p:tgtEl>
                                          <p:spTgt spid="517"/>
                                        </p:tgtEl>
                                        <p:attrNameLst>
                                          <p:attrName>style.visibility</p:attrName>
                                        </p:attrNameLst>
                                      </p:cBhvr>
                                      <p:to>
                                        <p:strVal val="visible"/>
                                      </p:to>
                                    </p:set>
                                    <p:animEffect transition="in" filter="fade">
                                      <p:cBhvr>
                                        <p:cTn id="7" dur="1000"/>
                                        <p:tgtEl>
                                          <p:spTgt spid="5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21"/>
                                        </p:tgtEl>
                                        <p:attrNameLst>
                                          <p:attrName>style.visibility</p:attrName>
                                        </p:attrNameLst>
                                      </p:cBhvr>
                                      <p:to>
                                        <p:strVal val="visible"/>
                                      </p:to>
                                    </p:set>
                                    <p:animEffect transition="in" filter="fade">
                                      <p:cBhvr>
                                        <p:cTn id="12" dur="500"/>
                                        <p:tgtEl>
                                          <p:spTgt spid="521"/>
                                        </p:tgtEl>
                                      </p:cBhvr>
                                    </p:animEffect>
                                  </p:childTnLst>
                                </p:cTn>
                              </p:par>
                              <p:par>
                                <p:cTn id="13" presetID="10" presetClass="entr" presetSubtype="0" fill="hold" nodeType="withEffect">
                                  <p:stCondLst>
                                    <p:cond delay="200"/>
                                  </p:stCondLst>
                                  <p:childTnLst>
                                    <p:set>
                                      <p:cBhvr>
                                        <p:cTn id="14" dur="1" fill="hold">
                                          <p:stCondLst>
                                            <p:cond delay="0"/>
                                          </p:stCondLst>
                                        </p:cTn>
                                        <p:tgtEl>
                                          <p:spTgt spid="522"/>
                                        </p:tgtEl>
                                        <p:attrNameLst>
                                          <p:attrName>style.visibility</p:attrName>
                                        </p:attrNameLst>
                                      </p:cBhvr>
                                      <p:to>
                                        <p:strVal val="visible"/>
                                      </p:to>
                                    </p:set>
                                    <p:animEffect transition="in" filter="fade">
                                      <p:cBhvr>
                                        <p:cTn id="15" dur="500"/>
                                        <p:tgtEl>
                                          <p:spTgt spid="522"/>
                                        </p:tgtEl>
                                      </p:cBhvr>
                                    </p:animEffect>
                                  </p:childTnLst>
                                </p:cTn>
                              </p:par>
                              <p:par>
                                <p:cTn id="16" presetID="10" presetClass="entr" presetSubtype="0" fill="hold" nodeType="withEffect">
                                  <p:stCondLst>
                                    <p:cond delay="200"/>
                                  </p:stCondLst>
                                  <p:childTnLst>
                                    <p:set>
                                      <p:cBhvr>
                                        <p:cTn id="17" dur="1" fill="hold">
                                          <p:stCondLst>
                                            <p:cond delay="0"/>
                                          </p:stCondLst>
                                        </p:cTn>
                                        <p:tgtEl>
                                          <p:spTgt spid="530"/>
                                        </p:tgtEl>
                                        <p:attrNameLst>
                                          <p:attrName>style.visibility</p:attrName>
                                        </p:attrNameLst>
                                      </p:cBhvr>
                                      <p:to>
                                        <p:strVal val="visible"/>
                                      </p:to>
                                    </p:set>
                                    <p:animEffect transition="in" filter="fade">
                                      <p:cBhvr>
                                        <p:cTn id="18" dur="500"/>
                                        <p:tgtEl>
                                          <p:spTgt spid="53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200"/>
                                  </p:stCondLst>
                                  <p:childTnLst>
                                    <p:set>
                                      <p:cBhvr>
                                        <p:cTn id="22" dur="1" fill="hold">
                                          <p:stCondLst>
                                            <p:cond delay="0"/>
                                          </p:stCondLst>
                                        </p:cTn>
                                        <p:tgtEl>
                                          <p:spTgt spid="525"/>
                                        </p:tgtEl>
                                        <p:attrNameLst>
                                          <p:attrName>style.visibility</p:attrName>
                                        </p:attrNameLst>
                                      </p:cBhvr>
                                      <p:to>
                                        <p:strVal val="visible"/>
                                      </p:to>
                                    </p:set>
                                    <p:animEffect transition="in" filter="fade">
                                      <p:cBhvr>
                                        <p:cTn id="23" dur="500"/>
                                        <p:tgtEl>
                                          <p:spTgt spid="525"/>
                                        </p:tgtEl>
                                      </p:cBhvr>
                                    </p:animEffect>
                                  </p:childTnLst>
                                </p:cTn>
                              </p:par>
                              <p:par>
                                <p:cTn id="24" presetID="10" presetClass="entr" presetSubtype="0" fill="hold" nodeType="withEffect">
                                  <p:stCondLst>
                                    <p:cond delay="200"/>
                                  </p:stCondLst>
                                  <p:childTnLst>
                                    <p:set>
                                      <p:cBhvr>
                                        <p:cTn id="25" dur="1" fill="hold">
                                          <p:stCondLst>
                                            <p:cond delay="0"/>
                                          </p:stCondLst>
                                        </p:cTn>
                                        <p:tgtEl>
                                          <p:spTgt spid="531"/>
                                        </p:tgtEl>
                                        <p:attrNameLst>
                                          <p:attrName>style.visibility</p:attrName>
                                        </p:attrNameLst>
                                      </p:cBhvr>
                                      <p:to>
                                        <p:strVal val="visible"/>
                                      </p:to>
                                    </p:set>
                                    <p:animEffect transition="in" filter="fade">
                                      <p:cBhvr>
                                        <p:cTn id="26" dur="500"/>
                                        <p:tgtEl>
                                          <p:spTgt spid="53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526"/>
                                        </p:tgtEl>
                                        <p:attrNameLst>
                                          <p:attrName>style.visibility</p:attrName>
                                        </p:attrNameLst>
                                      </p:cBhvr>
                                      <p:to>
                                        <p:strVal val="visible"/>
                                      </p:to>
                                    </p:set>
                                    <p:animEffect transition="in" filter="fade">
                                      <p:cBhvr>
                                        <p:cTn id="31" dur="500"/>
                                        <p:tgtEl>
                                          <p:spTgt spid="526"/>
                                        </p:tgtEl>
                                      </p:cBhvr>
                                    </p:animEffect>
                                  </p:childTnLst>
                                </p:cTn>
                              </p:par>
                              <p:par>
                                <p:cTn id="32" presetID="10" presetClass="entr" presetSubtype="0" fill="hold" nodeType="withEffect">
                                  <p:stCondLst>
                                    <p:cond delay="200"/>
                                  </p:stCondLst>
                                  <p:childTnLst>
                                    <p:set>
                                      <p:cBhvr>
                                        <p:cTn id="33" dur="1" fill="hold">
                                          <p:stCondLst>
                                            <p:cond delay="0"/>
                                          </p:stCondLst>
                                        </p:cTn>
                                        <p:tgtEl>
                                          <p:spTgt spid="527"/>
                                        </p:tgtEl>
                                        <p:attrNameLst>
                                          <p:attrName>style.visibility</p:attrName>
                                        </p:attrNameLst>
                                      </p:cBhvr>
                                      <p:to>
                                        <p:strVal val="visible"/>
                                      </p:to>
                                    </p:set>
                                    <p:animEffect transition="in" filter="fade">
                                      <p:cBhvr>
                                        <p:cTn id="34" dur="500"/>
                                        <p:tgtEl>
                                          <p:spTgt spid="527"/>
                                        </p:tgtEl>
                                      </p:cBhvr>
                                    </p:animEffect>
                                  </p:childTnLst>
                                </p:cTn>
                              </p:par>
                              <p:par>
                                <p:cTn id="35" presetID="10" presetClass="entr" presetSubtype="0" fill="hold" nodeType="withEffect">
                                  <p:stCondLst>
                                    <p:cond delay="200"/>
                                  </p:stCondLst>
                                  <p:childTnLst>
                                    <p:set>
                                      <p:cBhvr>
                                        <p:cTn id="36" dur="1" fill="hold">
                                          <p:stCondLst>
                                            <p:cond delay="0"/>
                                          </p:stCondLst>
                                        </p:cTn>
                                        <p:tgtEl>
                                          <p:spTgt spid="532"/>
                                        </p:tgtEl>
                                        <p:attrNameLst>
                                          <p:attrName>style.visibility</p:attrName>
                                        </p:attrNameLst>
                                      </p:cBhvr>
                                      <p:to>
                                        <p:strVal val="visible"/>
                                      </p:to>
                                    </p:set>
                                    <p:animEffect transition="in" filter="fade">
                                      <p:cBhvr>
                                        <p:cTn id="37" dur="500"/>
                                        <p:tgtEl>
                                          <p:spTgt spid="53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517"/>
                                        </p:tgtEl>
                                      </p:cBhvr>
                                    </p:animEffect>
                                    <p:set>
                                      <p:cBhvr>
                                        <p:cTn id="42" dur="1" fill="hold">
                                          <p:stCondLst>
                                            <p:cond delay="500"/>
                                          </p:stCondLst>
                                        </p:cTn>
                                        <p:tgtEl>
                                          <p:spTgt spid="517"/>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521"/>
                                        </p:tgtEl>
                                      </p:cBhvr>
                                    </p:animEffect>
                                    <p:set>
                                      <p:cBhvr>
                                        <p:cTn id="45" dur="1" fill="hold">
                                          <p:stCondLst>
                                            <p:cond delay="500"/>
                                          </p:stCondLst>
                                        </p:cTn>
                                        <p:tgtEl>
                                          <p:spTgt spid="521"/>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500"/>
                                        <p:tgtEl>
                                          <p:spTgt spid="522"/>
                                        </p:tgtEl>
                                      </p:cBhvr>
                                    </p:animEffect>
                                    <p:set>
                                      <p:cBhvr>
                                        <p:cTn id="48" dur="1" fill="hold">
                                          <p:stCondLst>
                                            <p:cond delay="500"/>
                                          </p:stCondLst>
                                        </p:cTn>
                                        <p:tgtEl>
                                          <p:spTgt spid="522"/>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530"/>
                                        </p:tgtEl>
                                      </p:cBhvr>
                                    </p:animEffect>
                                    <p:set>
                                      <p:cBhvr>
                                        <p:cTn id="51" dur="1" fill="hold">
                                          <p:stCondLst>
                                            <p:cond delay="500"/>
                                          </p:stCondLst>
                                        </p:cTn>
                                        <p:tgtEl>
                                          <p:spTgt spid="530"/>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525"/>
                                        </p:tgtEl>
                                      </p:cBhvr>
                                    </p:animEffect>
                                    <p:set>
                                      <p:cBhvr>
                                        <p:cTn id="54" dur="1" fill="hold">
                                          <p:stCondLst>
                                            <p:cond delay="500"/>
                                          </p:stCondLst>
                                        </p:cTn>
                                        <p:tgtEl>
                                          <p:spTgt spid="525"/>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531"/>
                                        </p:tgtEl>
                                      </p:cBhvr>
                                    </p:animEffect>
                                    <p:set>
                                      <p:cBhvr>
                                        <p:cTn id="57" dur="1" fill="hold">
                                          <p:stCondLst>
                                            <p:cond delay="500"/>
                                          </p:stCondLst>
                                        </p:cTn>
                                        <p:tgtEl>
                                          <p:spTgt spid="531"/>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526"/>
                                        </p:tgtEl>
                                      </p:cBhvr>
                                    </p:animEffect>
                                    <p:set>
                                      <p:cBhvr>
                                        <p:cTn id="60" dur="1" fill="hold">
                                          <p:stCondLst>
                                            <p:cond delay="500"/>
                                          </p:stCondLst>
                                        </p:cTn>
                                        <p:tgtEl>
                                          <p:spTgt spid="526"/>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527"/>
                                        </p:tgtEl>
                                      </p:cBhvr>
                                    </p:animEffect>
                                    <p:set>
                                      <p:cBhvr>
                                        <p:cTn id="63" dur="1" fill="hold">
                                          <p:stCondLst>
                                            <p:cond delay="500"/>
                                          </p:stCondLst>
                                        </p:cTn>
                                        <p:tgtEl>
                                          <p:spTgt spid="527"/>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532"/>
                                        </p:tgtEl>
                                      </p:cBhvr>
                                    </p:animEffect>
                                    <p:set>
                                      <p:cBhvr>
                                        <p:cTn id="66" dur="1" fill="hold">
                                          <p:stCondLst>
                                            <p:cond delay="500"/>
                                          </p:stCondLst>
                                        </p:cTn>
                                        <p:tgtEl>
                                          <p:spTgt spid="5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p25"/>
          <p:cNvSpPr/>
          <p:nvPr/>
        </p:nvSpPr>
        <p:spPr>
          <a:xfrm>
            <a:off x="430864" y="1253998"/>
            <a:ext cx="1734895" cy="4406827"/>
          </a:xfrm>
          <a:custGeom>
            <a:avLst/>
            <a:gdLst/>
            <a:ahLst/>
            <a:cxnLst/>
            <a:rect l="l" t="t" r="r" b="b"/>
            <a:pathLst>
              <a:path w="372" h="1558" extrusionOk="0">
                <a:moveTo>
                  <a:pt x="275" y="0"/>
                </a:moveTo>
                <a:lnTo>
                  <a:pt x="0" y="129"/>
                </a:lnTo>
                <a:lnTo>
                  <a:pt x="0" y="1558"/>
                </a:lnTo>
                <a:lnTo>
                  <a:pt x="372" y="1558"/>
                </a:lnTo>
                <a:lnTo>
                  <a:pt x="372" y="33"/>
                </a:lnTo>
                <a:lnTo>
                  <a:pt x="275" y="0"/>
                </a:ln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Poppins"/>
              <a:ea typeface="Poppins"/>
              <a:cs typeface="Poppins"/>
              <a:sym typeface="Poppins"/>
            </a:endParaRPr>
          </a:p>
        </p:txBody>
      </p:sp>
      <p:sp>
        <p:nvSpPr>
          <p:cNvPr id="546" name="Google Shape;546;p25"/>
          <p:cNvSpPr/>
          <p:nvPr/>
        </p:nvSpPr>
        <p:spPr>
          <a:xfrm>
            <a:off x="722065" y="1809264"/>
            <a:ext cx="1237551" cy="202812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b="1">
                <a:solidFill>
                  <a:srgbClr val="3A3838"/>
                </a:solidFill>
                <a:latin typeface="Times New Roman"/>
                <a:ea typeface="Times New Roman"/>
                <a:cs typeface="Times New Roman"/>
                <a:sym typeface="Times New Roman"/>
              </a:rPr>
              <a:t>Nhận </a:t>
            </a:r>
            <a:endParaRPr/>
          </a:p>
          <a:p>
            <a:pPr marL="0" marR="0" lvl="0" indent="0" algn="ctr" rtl="0">
              <a:spcBef>
                <a:spcPts val="0"/>
              </a:spcBef>
              <a:spcAft>
                <a:spcPts val="0"/>
              </a:spcAft>
              <a:buNone/>
            </a:pPr>
            <a:r>
              <a:rPr lang="en-US" sz="3600" b="1">
                <a:solidFill>
                  <a:srgbClr val="3A3838"/>
                </a:solidFill>
                <a:latin typeface="Times New Roman"/>
                <a:ea typeface="Times New Roman"/>
                <a:cs typeface="Times New Roman"/>
                <a:sym typeface="Times New Roman"/>
              </a:rPr>
              <a:t>diện </a:t>
            </a:r>
            <a:endParaRPr/>
          </a:p>
          <a:p>
            <a:pPr marL="0" marR="0" lvl="0" indent="0" algn="ctr" rtl="0">
              <a:spcBef>
                <a:spcPts val="0"/>
              </a:spcBef>
              <a:spcAft>
                <a:spcPts val="0"/>
              </a:spcAft>
              <a:buNone/>
            </a:pPr>
            <a:r>
              <a:rPr lang="en-US" sz="3600" b="1">
                <a:solidFill>
                  <a:srgbClr val="3A3838"/>
                </a:solidFill>
                <a:latin typeface="Times New Roman"/>
                <a:ea typeface="Times New Roman"/>
                <a:cs typeface="Times New Roman"/>
                <a:sym typeface="Times New Roman"/>
              </a:rPr>
              <a:t>những </a:t>
            </a:r>
            <a:endParaRPr/>
          </a:p>
          <a:p>
            <a:pPr marL="0" marR="0" lvl="0" indent="0" algn="ctr" rtl="0">
              <a:spcBef>
                <a:spcPts val="0"/>
              </a:spcBef>
              <a:spcAft>
                <a:spcPts val="0"/>
              </a:spcAft>
              <a:buNone/>
            </a:pPr>
            <a:r>
              <a:rPr lang="en-US" sz="3600" b="1">
                <a:solidFill>
                  <a:srgbClr val="3A3838"/>
                </a:solidFill>
                <a:latin typeface="Times New Roman"/>
                <a:ea typeface="Times New Roman"/>
                <a:cs typeface="Times New Roman"/>
                <a:sym typeface="Times New Roman"/>
              </a:rPr>
              <a:t>kênh </a:t>
            </a:r>
            <a:endParaRPr/>
          </a:p>
          <a:p>
            <a:pPr marL="0" marR="0" lvl="0" indent="0" algn="ctr" rtl="0">
              <a:spcBef>
                <a:spcPts val="0"/>
              </a:spcBef>
              <a:spcAft>
                <a:spcPts val="0"/>
              </a:spcAft>
              <a:buNone/>
            </a:pPr>
            <a:r>
              <a:rPr lang="en-US" sz="3600" b="1">
                <a:solidFill>
                  <a:srgbClr val="3A3838"/>
                </a:solidFill>
                <a:latin typeface="Times New Roman"/>
                <a:ea typeface="Times New Roman"/>
                <a:cs typeface="Times New Roman"/>
                <a:sym typeface="Times New Roman"/>
              </a:rPr>
              <a:t>thay thế </a:t>
            </a:r>
            <a:endParaRPr/>
          </a:p>
          <a:p>
            <a:pPr marL="0" marR="0" lvl="0" indent="0" algn="ctr" rtl="0">
              <a:spcBef>
                <a:spcPts val="0"/>
              </a:spcBef>
              <a:spcAft>
                <a:spcPts val="0"/>
              </a:spcAft>
              <a:buNone/>
            </a:pPr>
            <a:r>
              <a:rPr lang="en-US" sz="3600" b="1">
                <a:solidFill>
                  <a:srgbClr val="3A3838"/>
                </a:solidFill>
                <a:latin typeface="Times New Roman"/>
                <a:ea typeface="Times New Roman"/>
                <a:cs typeface="Times New Roman"/>
                <a:sym typeface="Times New Roman"/>
              </a:rPr>
              <a:t>chính</a:t>
            </a:r>
            <a:endParaRPr sz="3600" b="1">
              <a:solidFill>
                <a:srgbClr val="3A3838"/>
              </a:solidFill>
              <a:latin typeface="Times New Roman"/>
              <a:ea typeface="Times New Roman"/>
              <a:cs typeface="Times New Roman"/>
              <a:sym typeface="Times New Roman"/>
            </a:endParaRPr>
          </a:p>
        </p:txBody>
      </p:sp>
      <p:grpSp>
        <p:nvGrpSpPr>
          <p:cNvPr id="547" name="Google Shape;547;p25"/>
          <p:cNvGrpSpPr/>
          <p:nvPr/>
        </p:nvGrpSpPr>
        <p:grpSpPr>
          <a:xfrm>
            <a:off x="0" y="0"/>
            <a:ext cx="1153895" cy="1268412"/>
            <a:chOff x="1" y="1"/>
            <a:chExt cx="958067" cy="1053150"/>
          </a:xfrm>
        </p:grpSpPr>
        <p:sp>
          <p:nvSpPr>
            <p:cNvPr id="548" name="Google Shape;548;p25"/>
            <p:cNvSpPr/>
            <p:nvPr/>
          </p:nvSpPr>
          <p:spPr>
            <a:xfrm rot="5400000">
              <a:off x="-12207" y="12208"/>
              <a:ext cx="982481" cy="958066"/>
            </a:xfrm>
            <a:custGeom>
              <a:avLst/>
              <a:gdLst/>
              <a:ahLst/>
              <a:cxnLst/>
              <a:rect l="l" t="t" r="r" b="b"/>
              <a:pathLst>
                <a:path w="982481" h="958066" extrusionOk="0">
                  <a:moveTo>
                    <a:pt x="0" y="958066"/>
                  </a:moveTo>
                  <a:lnTo>
                    <a:pt x="0" y="735870"/>
                  </a:lnTo>
                  <a:lnTo>
                    <a:pt x="426804" y="0"/>
                  </a:lnTo>
                  <a:lnTo>
                    <a:pt x="982481" y="95806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549" name="Google Shape;549;p25"/>
            <p:cNvSpPr/>
            <p:nvPr/>
          </p:nvSpPr>
          <p:spPr>
            <a:xfrm rot="5400000">
              <a:off x="-47960" y="405667"/>
              <a:ext cx="695444" cy="599522"/>
            </a:xfrm>
            <a:prstGeom prst="triangle">
              <a:avLst>
                <a:gd name="adj" fmla="val 50000"/>
              </a:avLst>
            </a:prstGeom>
            <a:solidFill>
              <a:srgbClr val="C8790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550" name="Google Shape;550;p25"/>
            <p:cNvSpPr/>
            <p:nvPr/>
          </p:nvSpPr>
          <p:spPr>
            <a:xfrm rot="-5400000" flipH="1">
              <a:off x="647213" y="472090"/>
              <a:ext cx="333880" cy="287829"/>
            </a:xfrm>
            <a:prstGeom prst="triangle">
              <a:avLst>
                <a:gd name="adj" fmla="val 50000"/>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551" name="Google Shape;551;p25"/>
            <p:cNvSpPr/>
            <p:nvPr/>
          </p:nvSpPr>
          <p:spPr>
            <a:xfrm rot="5400000">
              <a:off x="-31240" y="170353"/>
              <a:ext cx="453007" cy="390523"/>
            </a:xfrm>
            <a:prstGeom prst="triangle">
              <a:avLst>
                <a:gd name="adj" fmla="val 50000"/>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grpSp>
      <p:sp>
        <p:nvSpPr>
          <p:cNvPr id="552" name="Google Shape;552;p25"/>
          <p:cNvSpPr txBox="1"/>
          <p:nvPr/>
        </p:nvSpPr>
        <p:spPr>
          <a:xfrm>
            <a:off x="1196997" y="435674"/>
            <a:ext cx="518444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262626"/>
                </a:solidFill>
                <a:latin typeface="Times New Roman"/>
                <a:ea typeface="Times New Roman"/>
                <a:cs typeface="Times New Roman"/>
                <a:sym typeface="Times New Roman"/>
              </a:rPr>
              <a:t>Quyết định thiết kế kênh Marketing</a:t>
            </a:r>
            <a:endParaRPr sz="2400" b="1">
              <a:solidFill>
                <a:srgbClr val="262626"/>
              </a:solidFill>
              <a:latin typeface="Times New Roman"/>
              <a:ea typeface="Times New Roman"/>
              <a:cs typeface="Times New Roman"/>
              <a:sym typeface="Times New Roman"/>
            </a:endParaRPr>
          </a:p>
        </p:txBody>
      </p:sp>
      <p:grpSp>
        <p:nvGrpSpPr>
          <p:cNvPr id="553" name="Google Shape;553;p25"/>
          <p:cNvGrpSpPr/>
          <p:nvPr/>
        </p:nvGrpSpPr>
        <p:grpSpPr>
          <a:xfrm>
            <a:off x="2623559" y="978746"/>
            <a:ext cx="5681816" cy="967473"/>
            <a:chOff x="2623559" y="978746"/>
            <a:chExt cx="5681816" cy="967473"/>
          </a:xfrm>
        </p:grpSpPr>
        <p:sp>
          <p:nvSpPr>
            <p:cNvPr id="554" name="Google Shape;554;p25"/>
            <p:cNvSpPr/>
            <p:nvPr/>
          </p:nvSpPr>
          <p:spPr>
            <a:xfrm>
              <a:off x="3698409" y="1042326"/>
              <a:ext cx="4606966" cy="629455"/>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2000" b="1">
                  <a:solidFill>
                    <a:srgbClr val="0C0C0C"/>
                  </a:solidFill>
                  <a:latin typeface="Montserrat"/>
                  <a:ea typeface="Montserrat"/>
                  <a:cs typeface="Montserrat"/>
                  <a:sym typeface="Montserrat"/>
                </a:rPr>
                <a:t>Trách nhiệm của từng thành viên</a:t>
              </a:r>
              <a:endParaRPr sz="2000" b="1">
                <a:solidFill>
                  <a:srgbClr val="0C0C0C"/>
                </a:solidFill>
                <a:latin typeface="Montserrat"/>
                <a:ea typeface="Montserrat"/>
                <a:cs typeface="Montserrat"/>
                <a:sym typeface="Montserrat"/>
              </a:endParaRPr>
            </a:p>
            <a:p>
              <a:pPr marL="0" marR="0" lvl="0" indent="0" algn="l" rtl="0">
                <a:spcBef>
                  <a:spcPts val="0"/>
                </a:spcBef>
                <a:spcAft>
                  <a:spcPts val="0"/>
                </a:spcAft>
                <a:buNone/>
              </a:pPr>
              <a:r>
                <a:rPr lang="en-US" sz="2000" b="1">
                  <a:solidFill>
                    <a:srgbClr val="0C0C0C"/>
                  </a:solidFill>
                  <a:latin typeface="Montserrat"/>
                  <a:ea typeface="Montserrat"/>
                  <a:cs typeface="Montserrat"/>
                  <a:sym typeface="Montserrat"/>
                </a:rPr>
                <a:t>   trong kênh Marketing.</a:t>
              </a:r>
              <a:endParaRPr sz="2000" b="1">
                <a:solidFill>
                  <a:srgbClr val="0C0C0C"/>
                </a:solidFill>
                <a:latin typeface="Montserrat"/>
                <a:ea typeface="Montserrat"/>
                <a:cs typeface="Montserrat"/>
                <a:sym typeface="Montserrat"/>
              </a:endParaRPr>
            </a:p>
          </p:txBody>
        </p:sp>
        <p:sp>
          <p:nvSpPr>
            <p:cNvPr id="555" name="Google Shape;555;p25"/>
            <p:cNvSpPr/>
            <p:nvPr/>
          </p:nvSpPr>
          <p:spPr>
            <a:xfrm>
              <a:off x="2623559" y="978746"/>
              <a:ext cx="1153895" cy="967473"/>
            </a:xfrm>
            <a:prstGeom prst="diamond">
              <a:avLst/>
            </a:prstGeom>
            <a:solidFill>
              <a:schemeClr val="lt1"/>
            </a:solidFill>
            <a:ln w="76200" cap="flat" cmpd="sng">
              <a:solidFill>
                <a:srgbClr val="FF94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7F7F7F"/>
                </a:solidFill>
                <a:latin typeface="Montserrat"/>
                <a:ea typeface="Montserrat"/>
                <a:cs typeface="Montserrat"/>
                <a:sym typeface="Montserrat"/>
              </a:endParaRPr>
            </a:p>
          </p:txBody>
        </p:sp>
        <p:sp>
          <p:nvSpPr>
            <p:cNvPr id="556" name="Google Shape;556;p25"/>
            <p:cNvSpPr/>
            <p:nvPr/>
          </p:nvSpPr>
          <p:spPr>
            <a:xfrm>
              <a:off x="2862908" y="1231649"/>
              <a:ext cx="675196" cy="461665"/>
            </a:xfrm>
            <a:custGeom>
              <a:avLst/>
              <a:gdLst/>
              <a:ahLst/>
              <a:cxnLst/>
              <a:rect l="l" t="t" r="r" b="b"/>
              <a:pathLst>
                <a:path w="322263" h="336550" extrusionOk="0">
                  <a:moveTo>
                    <a:pt x="293688" y="298450"/>
                  </a:moveTo>
                  <a:cubicBezTo>
                    <a:pt x="293688" y="298450"/>
                    <a:pt x="293688" y="298450"/>
                    <a:pt x="293688" y="305019"/>
                  </a:cubicBezTo>
                  <a:cubicBezTo>
                    <a:pt x="293688" y="322099"/>
                    <a:pt x="280333" y="336550"/>
                    <a:pt x="261635" y="336550"/>
                  </a:cubicBezTo>
                  <a:cubicBezTo>
                    <a:pt x="261635" y="336550"/>
                    <a:pt x="261635" y="336550"/>
                    <a:pt x="241603" y="336550"/>
                  </a:cubicBezTo>
                  <a:cubicBezTo>
                    <a:pt x="224241" y="336550"/>
                    <a:pt x="209550" y="322099"/>
                    <a:pt x="209550" y="305019"/>
                  </a:cubicBezTo>
                  <a:cubicBezTo>
                    <a:pt x="209550" y="305019"/>
                    <a:pt x="209550" y="305019"/>
                    <a:pt x="209550" y="301078"/>
                  </a:cubicBezTo>
                  <a:lnTo>
                    <a:pt x="277662" y="301078"/>
                  </a:lnTo>
                  <a:cubicBezTo>
                    <a:pt x="283004" y="301078"/>
                    <a:pt x="289681" y="299764"/>
                    <a:pt x="293688" y="298450"/>
                  </a:cubicBezTo>
                  <a:close/>
                  <a:moveTo>
                    <a:pt x="28575" y="298450"/>
                  </a:moveTo>
                  <a:cubicBezTo>
                    <a:pt x="32582" y="299764"/>
                    <a:pt x="39259" y="301078"/>
                    <a:pt x="44601" y="301078"/>
                  </a:cubicBezTo>
                  <a:cubicBezTo>
                    <a:pt x="44601" y="301078"/>
                    <a:pt x="44601" y="301078"/>
                    <a:pt x="112713" y="301078"/>
                  </a:cubicBezTo>
                  <a:cubicBezTo>
                    <a:pt x="112713" y="301078"/>
                    <a:pt x="112713" y="301078"/>
                    <a:pt x="112713" y="305019"/>
                  </a:cubicBezTo>
                  <a:cubicBezTo>
                    <a:pt x="112713" y="322099"/>
                    <a:pt x="98022" y="336550"/>
                    <a:pt x="80660" y="336550"/>
                  </a:cubicBezTo>
                  <a:cubicBezTo>
                    <a:pt x="80660" y="336550"/>
                    <a:pt x="80660" y="336550"/>
                    <a:pt x="60628" y="336550"/>
                  </a:cubicBezTo>
                  <a:cubicBezTo>
                    <a:pt x="41930" y="336550"/>
                    <a:pt x="28575" y="322099"/>
                    <a:pt x="28575" y="305019"/>
                  </a:cubicBezTo>
                  <a:cubicBezTo>
                    <a:pt x="28575" y="305019"/>
                    <a:pt x="28575" y="305019"/>
                    <a:pt x="28575" y="298450"/>
                  </a:cubicBezTo>
                  <a:close/>
                  <a:moveTo>
                    <a:pt x="233362" y="228600"/>
                  </a:moveTo>
                  <a:lnTo>
                    <a:pt x="273050" y="228600"/>
                  </a:lnTo>
                  <a:lnTo>
                    <a:pt x="273050" y="241300"/>
                  </a:lnTo>
                  <a:lnTo>
                    <a:pt x="233362" y="241300"/>
                  </a:lnTo>
                  <a:close/>
                  <a:moveTo>
                    <a:pt x="49212" y="228600"/>
                  </a:moveTo>
                  <a:lnTo>
                    <a:pt x="88900" y="228600"/>
                  </a:lnTo>
                  <a:lnTo>
                    <a:pt x="88900" y="241300"/>
                  </a:lnTo>
                  <a:lnTo>
                    <a:pt x="49212" y="241300"/>
                  </a:lnTo>
                  <a:close/>
                  <a:moveTo>
                    <a:pt x="228109" y="212725"/>
                  </a:moveTo>
                  <a:cubicBezTo>
                    <a:pt x="222798" y="212725"/>
                    <a:pt x="217487" y="218141"/>
                    <a:pt x="217487" y="224912"/>
                  </a:cubicBezTo>
                  <a:cubicBezTo>
                    <a:pt x="217487" y="224912"/>
                    <a:pt x="217487" y="224912"/>
                    <a:pt x="217487" y="246577"/>
                  </a:cubicBezTo>
                  <a:cubicBezTo>
                    <a:pt x="217487" y="253347"/>
                    <a:pt x="222798" y="258763"/>
                    <a:pt x="228109" y="258763"/>
                  </a:cubicBezTo>
                  <a:cubicBezTo>
                    <a:pt x="228109" y="258763"/>
                    <a:pt x="228109" y="258763"/>
                    <a:pt x="278563" y="258763"/>
                  </a:cubicBezTo>
                  <a:cubicBezTo>
                    <a:pt x="285201" y="258763"/>
                    <a:pt x="290512" y="253347"/>
                    <a:pt x="290512" y="246577"/>
                  </a:cubicBezTo>
                  <a:lnTo>
                    <a:pt x="290512" y="224912"/>
                  </a:lnTo>
                  <a:cubicBezTo>
                    <a:pt x="290512" y="218141"/>
                    <a:pt x="285201" y="212725"/>
                    <a:pt x="278563" y="212725"/>
                  </a:cubicBezTo>
                  <a:cubicBezTo>
                    <a:pt x="278563" y="212725"/>
                    <a:pt x="278563" y="212725"/>
                    <a:pt x="228109" y="212725"/>
                  </a:cubicBezTo>
                  <a:close/>
                  <a:moveTo>
                    <a:pt x="43699" y="212725"/>
                  </a:moveTo>
                  <a:cubicBezTo>
                    <a:pt x="37061" y="212725"/>
                    <a:pt x="31750" y="218141"/>
                    <a:pt x="31750" y="224912"/>
                  </a:cubicBezTo>
                  <a:cubicBezTo>
                    <a:pt x="31750" y="224912"/>
                    <a:pt x="31750" y="224912"/>
                    <a:pt x="31750" y="246577"/>
                  </a:cubicBezTo>
                  <a:cubicBezTo>
                    <a:pt x="31750" y="253347"/>
                    <a:pt x="37061" y="258763"/>
                    <a:pt x="43699" y="258763"/>
                  </a:cubicBezTo>
                  <a:cubicBezTo>
                    <a:pt x="43699" y="258763"/>
                    <a:pt x="43699" y="258763"/>
                    <a:pt x="94153" y="258763"/>
                  </a:cubicBezTo>
                  <a:cubicBezTo>
                    <a:pt x="99464" y="258763"/>
                    <a:pt x="104775" y="253347"/>
                    <a:pt x="104775" y="246577"/>
                  </a:cubicBezTo>
                  <a:lnTo>
                    <a:pt x="104775" y="224912"/>
                  </a:lnTo>
                  <a:cubicBezTo>
                    <a:pt x="104775" y="218141"/>
                    <a:pt x="99464" y="212725"/>
                    <a:pt x="94153" y="212725"/>
                  </a:cubicBezTo>
                  <a:cubicBezTo>
                    <a:pt x="94153" y="212725"/>
                    <a:pt x="94153" y="212725"/>
                    <a:pt x="43699" y="212725"/>
                  </a:cubicBezTo>
                  <a:close/>
                  <a:moveTo>
                    <a:pt x="44905" y="184150"/>
                  </a:moveTo>
                  <a:cubicBezTo>
                    <a:pt x="44905" y="184150"/>
                    <a:pt x="44905" y="184150"/>
                    <a:pt x="277358" y="184150"/>
                  </a:cubicBezTo>
                  <a:cubicBezTo>
                    <a:pt x="302452" y="184150"/>
                    <a:pt x="322263" y="203890"/>
                    <a:pt x="322263" y="228893"/>
                  </a:cubicBezTo>
                  <a:cubicBezTo>
                    <a:pt x="322263" y="228893"/>
                    <a:pt x="322263" y="228893"/>
                    <a:pt x="322263" y="239421"/>
                  </a:cubicBezTo>
                  <a:cubicBezTo>
                    <a:pt x="322263" y="264424"/>
                    <a:pt x="302452" y="284163"/>
                    <a:pt x="277358" y="284163"/>
                  </a:cubicBezTo>
                  <a:cubicBezTo>
                    <a:pt x="277358" y="284163"/>
                    <a:pt x="277358" y="284163"/>
                    <a:pt x="44905" y="284163"/>
                  </a:cubicBezTo>
                  <a:cubicBezTo>
                    <a:pt x="19811" y="284163"/>
                    <a:pt x="0" y="264424"/>
                    <a:pt x="0" y="239421"/>
                  </a:cubicBezTo>
                  <a:cubicBezTo>
                    <a:pt x="0" y="239421"/>
                    <a:pt x="0" y="239421"/>
                    <a:pt x="0" y="228893"/>
                  </a:cubicBezTo>
                  <a:cubicBezTo>
                    <a:pt x="0" y="203890"/>
                    <a:pt x="19811" y="184150"/>
                    <a:pt x="44905" y="184150"/>
                  </a:cubicBezTo>
                  <a:close/>
                  <a:moveTo>
                    <a:pt x="100909" y="112712"/>
                  </a:moveTo>
                  <a:cubicBezTo>
                    <a:pt x="100909" y="112712"/>
                    <a:pt x="100909" y="112712"/>
                    <a:pt x="221354" y="112712"/>
                  </a:cubicBezTo>
                  <a:cubicBezTo>
                    <a:pt x="229209" y="112712"/>
                    <a:pt x="239682" y="119138"/>
                    <a:pt x="242300" y="125563"/>
                  </a:cubicBezTo>
                  <a:lnTo>
                    <a:pt x="259320" y="158977"/>
                  </a:lnTo>
                  <a:cubicBezTo>
                    <a:pt x="261938" y="162832"/>
                    <a:pt x="259320" y="166687"/>
                    <a:pt x="254083" y="166687"/>
                  </a:cubicBezTo>
                  <a:cubicBezTo>
                    <a:pt x="254083" y="166687"/>
                    <a:pt x="254083" y="166687"/>
                    <a:pt x="68180" y="166687"/>
                  </a:cubicBezTo>
                  <a:cubicBezTo>
                    <a:pt x="62943" y="166687"/>
                    <a:pt x="60325" y="162832"/>
                    <a:pt x="62943" y="158977"/>
                  </a:cubicBezTo>
                  <a:cubicBezTo>
                    <a:pt x="62943" y="158977"/>
                    <a:pt x="62943" y="158977"/>
                    <a:pt x="79963" y="125563"/>
                  </a:cubicBezTo>
                  <a:cubicBezTo>
                    <a:pt x="82581" y="119138"/>
                    <a:pt x="93054" y="112712"/>
                    <a:pt x="100909" y="112712"/>
                  </a:cubicBezTo>
                  <a:close/>
                  <a:moveTo>
                    <a:pt x="209688" y="60325"/>
                  </a:moveTo>
                  <a:cubicBezTo>
                    <a:pt x="209688" y="60325"/>
                    <a:pt x="209688" y="60325"/>
                    <a:pt x="222112" y="60325"/>
                  </a:cubicBezTo>
                  <a:cubicBezTo>
                    <a:pt x="227634" y="60325"/>
                    <a:pt x="231775" y="64407"/>
                    <a:pt x="231775" y="69850"/>
                  </a:cubicBezTo>
                  <a:cubicBezTo>
                    <a:pt x="231775" y="75293"/>
                    <a:pt x="227634" y="79375"/>
                    <a:pt x="222112" y="79375"/>
                  </a:cubicBezTo>
                  <a:cubicBezTo>
                    <a:pt x="222112" y="79375"/>
                    <a:pt x="222112" y="79375"/>
                    <a:pt x="209688" y="79375"/>
                  </a:cubicBezTo>
                  <a:cubicBezTo>
                    <a:pt x="204166" y="79375"/>
                    <a:pt x="200025" y="75293"/>
                    <a:pt x="200025" y="69850"/>
                  </a:cubicBezTo>
                  <a:cubicBezTo>
                    <a:pt x="200025" y="64407"/>
                    <a:pt x="204166" y="60325"/>
                    <a:pt x="209688" y="60325"/>
                  </a:cubicBezTo>
                  <a:close/>
                  <a:moveTo>
                    <a:pt x="101255" y="60325"/>
                  </a:moveTo>
                  <a:cubicBezTo>
                    <a:pt x="101255" y="60325"/>
                    <a:pt x="101255" y="60325"/>
                    <a:pt x="113058" y="60325"/>
                  </a:cubicBezTo>
                  <a:cubicBezTo>
                    <a:pt x="118304" y="60325"/>
                    <a:pt x="122238" y="64407"/>
                    <a:pt x="122238" y="69850"/>
                  </a:cubicBezTo>
                  <a:cubicBezTo>
                    <a:pt x="122238" y="75293"/>
                    <a:pt x="118304" y="79375"/>
                    <a:pt x="113058" y="79375"/>
                  </a:cubicBezTo>
                  <a:cubicBezTo>
                    <a:pt x="113058" y="79375"/>
                    <a:pt x="113058" y="79375"/>
                    <a:pt x="101255" y="79375"/>
                  </a:cubicBezTo>
                  <a:cubicBezTo>
                    <a:pt x="96009" y="79375"/>
                    <a:pt x="92075" y="75293"/>
                    <a:pt x="92075" y="69850"/>
                  </a:cubicBezTo>
                  <a:cubicBezTo>
                    <a:pt x="92075" y="64407"/>
                    <a:pt x="96009" y="60325"/>
                    <a:pt x="101255" y="60325"/>
                  </a:cubicBezTo>
                  <a:close/>
                  <a:moveTo>
                    <a:pt x="161132" y="34925"/>
                  </a:moveTo>
                  <a:cubicBezTo>
                    <a:pt x="179510" y="34925"/>
                    <a:pt x="195263" y="49731"/>
                    <a:pt x="195263" y="69920"/>
                  </a:cubicBezTo>
                  <a:lnTo>
                    <a:pt x="195263" y="86071"/>
                  </a:lnTo>
                  <a:cubicBezTo>
                    <a:pt x="195263" y="91455"/>
                    <a:pt x="190012" y="96838"/>
                    <a:pt x="184761" y="96838"/>
                  </a:cubicBezTo>
                  <a:cubicBezTo>
                    <a:pt x="184761" y="96838"/>
                    <a:pt x="184761" y="96838"/>
                    <a:pt x="137502" y="96838"/>
                  </a:cubicBezTo>
                  <a:cubicBezTo>
                    <a:pt x="132251" y="96838"/>
                    <a:pt x="127000" y="91455"/>
                    <a:pt x="127000" y="86071"/>
                  </a:cubicBezTo>
                  <a:cubicBezTo>
                    <a:pt x="127000" y="86071"/>
                    <a:pt x="127000" y="86071"/>
                    <a:pt x="127000" y="69920"/>
                  </a:cubicBezTo>
                  <a:cubicBezTo>
                    <a:pt x="127000" y="49731"/>
                    <a:pt x="142753" y="34925"/>
                    <a:pt x="161132" y="34925"/>
                  </a:cubicBezTo>
                  <a:close/>
                  <a:moveTo>
                    <a:pt x="196771" y="21272"/>
                  </a:moveTo>
                  <a:cubicBezTo>
                    <a:pt x="200819" y="17462"/>
                    <a:pt x="206217" y="17462"/>
                    <a:pt x="210265" y="21272"/>
                  </a:cubicBezTo>
                  <a:cubicBezTo>
                    <a:pt x="214313" y="25082"/>
                    <a:pt x="214313" y="30162"/>
                    <a:pt x="210265" y="33972"/>
                  </a:cubicBezTo>
                  <a:cubicBezTo>
                    <a:pt x="210265" y="33972"/>
                    <a:pt x="210265" y="33972"/>
                    <a:pt x="204867" y="39052"/>
                  </a:cubicBezTo>
                  <a:cubicBezTo>
                    <a:pt x="202168" y="41592"/>
                    <a:pt x="199470" y="42862"/>
                    <a:pt x="196771" y="42862"/>
                  </a:cubicBezTo>
                  <a:cubicBezTo>
                    <a:pt x="195421" y="42862"/>
                    <a:pt x="192723" y="41592"/>
                    <a:pt x="190024" y="39052"/>
                  </a:cubicBezTo>
                  <a:cubicBezTo>
                    <a:pt x="187325" y="36512"/>
                    <a:pt x="187325" y="30162"/>
                    <a:pt x="190024" y="26352"/>
                  </a:cubicBezTo>
                  <a:cubicBezTo>
                    <a:pt x="190024" y="26352"/>
                    <a:pt x="190024" y="26352"/>
                    <a:pt x="196771" y="21272"/>
                  </a:cubicBezTo>
                  <a:close/>
                  <a:moveTo>
                    <a:pt x="111998" y="21272"/>
                  </a:moveTo>
                  <a:cubicBezTo>
                    <a:pt x="116046" y="17462"/>
                    <a:pt x="121444" y="17462"/>
                    <a:pt x="125492" y="21272"/>
                  </a:cubicBezTo>
                  <a:cubicBezTo>
                    <a:pt x="125492" y="21272"/>
                    <a:pt x="125492" y="21272"/>
                    <a:pt x="132239" y="26352"/>
                  </a:cubicBezTo>
                  <a:cubicBezTo>
                    <a:pt x="134938" y="30162"/>
                    <a:pt x="134938" y="36512"/>
                    <a:pt x="132239" y="39052"/>
                  </a:cubicBezTo>
                  <a:cubicBezTo>
                    <a:pt x="129540" y="41592"/>
                    <a:pt x="126842" y="42862"/>
                    <a:pt x="125492" y="42862"/>
                  </a:cubicBezTo>
                  <a:cubicBezTo>
                    <a:pt x="122793" y="42862"/>
                    <a:pt x="120095" y="41592"/>
                    <a:pt x="117396" y="39052"/>
                  </a:cubicBezTo>
                  <a:lnTo>
                    <a:pt x="111998" y="33972"/>
                  </a:lnTo>
                  <a:cubicBezTo>
                    <a:pt x="107950" y="30162"/>
                    <a:pt x="107950" y="25082"/>
                    <a:pt x="111998" y="21272"/>
                  </a:cubicBezTo>
                  <a:close/>
                  <a:moveTo>
                    <a:pt x="161132" y="0"/>
                  </a:moveTo>
                  <a:cubicBezTo>
                    <a:pt x="166121" y="0"/>
                    <a:pt x="169863" y="3934"/>
                    <a:pt x="169863" y="9180"/>
                  </a:cubicBezTo>
                  <a:cubicBezTo>
                    <a:pt x="169863" y="9180"/>
                    <a:pt x="169863" y="9180"/>
                    <a:pt x="169863" y="20983"/>
                  </a:cubicBezTo>
                  <a:cubicBezTo>
                    <a:pt x="169863" y="26228"/>
                    <a:pt x="166121" y="30163"/>
                    <a:pt x="161132" y="30163"/>
                  </a:cubicBezTo>
                  <a:cubicBezTo>
                    <a:pt x="156142" y="30163"/>
                    <a:pt x="152400" y="26228"/>
                    <a:pt x="152400" y="20983"/>
                  </a:cubicBezTo>
                  <a:cubicBezTo>
                    <a:pt x="152400" y="20983"/>
                    <a:pt x="152400" y="20983"/>
                    <a:pt x="152400" y="9180"/>
                  </a:cubicBezTo>
                  <a:cubicBezTo>
                    <a:pt x="152400" y="3934"/>
                    <a:pt x="156142" y="0"/>
                    <a:pt x="161132" y="0"/>
                  </a:cubicBezTo>
                  <a:close/>
                </a:path>
              </a:pathLst>
            </a:custGeom>
            <a:solidFill>
              <a:srgbClr val="F89D1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7F7F7F"/>
                </a:solidFill>
                <a:latin typeface="Montserrat"/>
                <a:ea typeface="Montserrat"/>
                <a:cs typeface="Montserrat"/>
                <a:sym typeface="Montserrat"/>
              </a:endParaRPr>
            </a:p>
          </p:txBody>
        </p:sp>
      </p:grpSp>
      <p:sp>
        <p:nvSpPr>
          <p:cNvPr id="557" name="Google Shape;557;p25"/>
          <p:cNvSpPr txBox="1"/>
          <p:nvPr/>
        </p:nvSpPr>
        <p:spPr>
          <a:xfrm>
            <a:off x="7412879" y="4430152"/>
            <a:ext cx="4142533" cy="15696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i="0" u="none" strike="noStrike">
                <a:solidFill>
                  <a:srgbClr val="000000"/>
                </a:solidFill>
                <a:latin typeface="Times New Roman"/>
                <a:ea typeface="Times New Roman"/>
                <a:cs typeface="Times New Roman"/>
                <a:sym typeface="Times New Roman"/>
              </a:rPr>
              <a:t>Nhà sản xuất và các trung gian cần đồng thuận về điều khoản và trách nhiệm của từng tv trong kênh Marketing.</a:t>
            </a:r>
            <a:endParaRPr sz="2400">
              <a:solidFill>
                <a:schemeClr val="dk1"/>
              </a:solidFill>
              <a:latin typeface="Arial"/>
              <a:ea typeface="Arial"/>
              <a:cs typeface="Arial"/>
              <a:sym typeface="Arial"/>
            </a:endParaRPr>
          </a:p>
        </p:txBody>
      </p:sp>
      <p:pic>
        <p:nvPicPr>
          <p:cNvPr id="558" name="Google Shape;558;p25" descr="Môi trường làm việc chuyên nghiệp dưới góc nhìn của người làm nhân sự -  Humax"/>
          <p:cNvPicPr preferRelativeResize="0"/>
          <p:nvPr/>
        </p:nvPicPr>
        <p:blipFill rotWithShape="1">
          <a:blip r:embed="rId3">
            <a:alphaModFix/>
          </a:blip>
          <a:srcRect/>
          <a:stretch/>
        </p:blipFill>
        <p:spPr>
          <a:xfrm>
            <a:off x="3135903" y="2617267"/>
            <a:ext cx="3858026" cy="2778250"/>
          </a:xfrm>
          <a:prstGeom prst="rect">
            <a:avLst/>
          </a:prstGeom>
          <a:noFill/>
          <a:ln>
            <a:noFill/>
          </a:ln>
        </p:spPr>
      </p:pic>
      <p:pic>
        <p:nvPicPr>
          <p:cNvPr id="559" name="Google Shape;559;p25" descr="5 yếu tố nhận diện một MÔI TRƯỜNG LÀM VIỆC CHUYÊN NGHIỆP"/>
          <p:cNvPicPr preferRelativeResize="0"/>
          <p:nvPr/>
        </p:nvPicPr>
        <p:blipFill rotWithShape="1">
          <a:blip r:embed="rId4">
            <a:alphaModFix/>
          </a:blip>
          <a:srcRect/>
          <a:stretch/>
        </p:blipFill>
        <p:spPr>
          <a:xfrm>
            <a:off x="7585655" y="1533788"/>
            <a:ext cx="3884279" cy="258745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3"/>
                                        </p:tgtEl>
                                        <p:attrNameLst>
                                          <p:attrName>style.visibility</p:attrName>
                                        </p:attrNameLst>
                                      </p:cBhvr>
                                      <p:to>
                                        <p:strVal val="visible"/>
                                      </p:to>
                                    </p:set>
                                    <p:animEffect transition="in" filter="fade">
                                      <p:cBhvr>
                                        <p:cTn id="7" dur="1000"/>
                                        <p:tgtEl>
                                          <p:spTgt spid="553"/>
                                        </p:tgtEl>
                                      </p:cBhvr>
                                    </p:animEffect>
                                  </p:childTnLst>
                                </p:cTn>
                              </p:par>
                              <p:par>
                                <p:cTn id="8" presetID="2" presetClass="entr" presetSubtype="8" fill="hold" nodeType="withEffect">
                                  <p:stCondLst>
                                    <p:cond delay="0"/>
                                  </p:stCondLst>
                                  <p:childTnLst>
                                    <p:set>
                                      <p:cBhvr>
                                        <p:cTn id="9" dur="1" fill="hold">
                                          <p:stCondLst>
                                            <p:cond delay="0"/>
                                          </p:stCondLst>
                                        </p:cTn>
                                        <p:tgtEl>
                                          <p:spTgt spid="558"/>
                                        </p:tgtEl>
                                        <p:attrNameLst>
                                          <p:attrName>style.visibility</p:attrName>
                                        </p:attrNameLst>
                                      </p:cBhvr>
                                      <p:to>
                                        <p:strVal val="visible"/>
                                      </p:to>
                                    </p:set>
                                    <p:anim calcmode="lin" valueType="num">
                                      <p:cBhvr additive="base">
                                        <p:cTn id="10" dur="500"/>
                                        <p:tgtEl>
                                          <p:spTgt spid="558"/>
                                        </p:tgtEl>
                                        <p:attrNameLst>
                                          <p:attrName>ppt_x</p:attrName>
                                        </p:attrNameLst>
                                      </p:cBhvr>
                                      <p:tavLst>
                                        <p:tav tm="0">
                                          <p:val>
                                            <p:strVal val="#ppt_x-1"/>
                                          </p:val>
                                        </p:tav>
                                        <p:tav tm="100000">
                                          <p:val>
                                            <p:strVal val="#ppt_x"/>
                                          </p:val>
                                        </p:tav>
                                      </p:tavLst>
                                    </p:anim>
                                  </p:childTnLst>
                                </p:cTn>
                              </p:par>
                              <p:par>
                                <p:cTn id="11" presetID="2" presetClass="entr" presetSubtype="8" fill="hold" nodeType="withEffect">
                                  <p:stCondLst>
                                    <p:cond delay="0"/>
                                  </p:stCondLst>
                                  <p:childTnLst>
                                    <p:set>
                                      <p:cBhvr>
                                        <p:cTn id="12" dur="1" fill="hold">
                                          <p:stCondLst>
                                            <p:cond delay="0"/>
                                          </p:stCondLst>
                                        </p:cTn>
                                        <p:tgtEl>
                                          <p:spTgt spid="559"/>
                                        </p:tgtEl>
                                        <p:attrNameLst>
                                          <p:attrName>style.visibility</p:attrName>
                                        </p:attrNameLst>
                                      </p:cBhvr>
                                      <p:to>
                                        <p:strVal val="visible"/>
                                      </p:to>
                                    </p:set>
                                    <p:anim calcmode="lin" valueType="num">
                                      <p:cBhvr additive="base">
                                        <p:cTn id="13" dur="500"/>
                                        <p:tgtEl>
                                          <p:spTgt spid="559"/>
                                        </p:tgtEl>
                                        <p:attrNameLst>
                                          <p:attrName>ppt_x</p:attrName>
                                        </p:attrNameLst>
                                      </p:cBhvr>
                                      <p:tavLst>
                                        <p:tav tm="0">
                                          <p:val>
                                            <p:strVal val="#ppt_x-1"/>
                                          </p:val>
                                        </p:tav>
                                        <p:tav tm="100000">
                                          <p:val>
                                            <p:strVal val="#ppt_x"/>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57"/>
                                        </p:tgtEl>
                                        <p:attrNameLst>
                                          <p:attrName>style.visibility</p:attrName>
                                        </p:attrNameLst>
                                      </p:cBhvr>
                                      <p:to>
                                        <p:strVal val="visible"/>
                                      </p:to>
                                    </p:set>
                                    <p:anim calcmode="lin" valueType="num">
                                      <p:cBhvr additive="base">
                                        <p:cTn id="18" dur="500"/>
                                        <p:tgtEl>
                                          <p:spTgt spid="55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grpSp>
        <p:nvGrpSpPr>
          <p:cNvPr id="565" name="Google Shape;565;p26"/>
          <p:cNvGrpSpPr/>
          <p:nvPr/>
        </p:nvGrpSpPr>
        <p:grpSpPr>
          <a:xfrm>
            <a:off x="0" y="0"/>
            <a:ext cx="1153895" cy="1268412"/>
            <a:chOff x="1" y="1"/>
            <a:chExt cx="958067" cy="1053150"/>
          </a:xfrm>
        </p:grpSpPr>
        <p:sp>
          <p:nvSpPr>
            <p:cNvPr id="566" name="Google Shape;566;p26"/>
            <p:cNvSpPr/>
            <p:nvPr/>
          </p:nvSpPr>
          <p:spPr>
            <a:xfrm rot="5400000">
              <a:off x="-12207" y="12208"/>
              <a:ext cx="982481" cy="958066"/>
            </a:xfrm>
            <a:custGeom>
              <a:avLst/>
              <a:gdLst/>
              <a:ahLst/>
              <a:cxnLst/>
              <a:rect l="l" t="t" r="r" b="b"/>
              <a:pathLst>
                <a:path w="982481" h="958066" extrusionOk="0">
                  <a:moveTo>
                    <a:pt x="0" y="958066"/>
                  </a:moveTo>
                  <a:lnTo>
                    <a:pt x="0" y="735870"/>
                  </a:lnTo>
                  <a:lnTo>
                    <a:pt x="426804" y="0"/>
                  </a:lnTo>
                  <a:lnTo>
                    <a:pt x="982481" y="95806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567" name="Google Shape;567;p26"/>
            <p:cNvSpPr/>
            <p:nvPr/>
          </p:nvSpPr>
          <p:spPr>
            <a:xfrm rot="5400000">
              <a:off x="-47960" y="405667"/>
              <a:ext cx="695444" cy="599522"/>
            </a:xfrm>
            <a:prstGeom prst="triangle">
              <a:avLst>
                <a:gd name="adj" fmla="val 50000"/>
              </a:avLst>
            </a:prstGeom>
            <a:solidFill>
              <a:srgbClr val="C8790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568" name="Google Shape;568;p26"/>
            <p:cNvSpPr/>
            <p:nvPr/>
          </p:nvSpPr>
          <p:spPr>
            <a:xfrm rot="-5400000" flipH="1">
              <a:off x="647213" y="472090"/>
              <a:ext cx="333880" cy="287829"/>
            </a:xfrm>
            <a:prstGeom prst="triangle">
              <a:avLst>
                <a:gd name="adj" fmla="val 50000"/>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569" name="Google Shape;569;p26"/>
            <p:cNvSpPr/>
            <p:nvPr/>
          </p:nvSpPr>
          <p:spPr>
            <a:xfrm rot="5400000">
              <a:off x="-31240" y="170353"/>
              <a:ext cx="453007" cy="390523"/>
            </a:xfrm>
            <a:prstGeom prst="triangle">
              <a:avLst>
                <a:gd name="adj" fmla="val 50000"/>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grpSp>
      <p:sp>
        <p:nvSpPr>
          <p:cNvPr id="570" name="Google Shape;570;p26"/>
          <p:cNvSpPr/>
          <p:nvPr/>
        </p:nvSpPr>
        <p:spPr>
          <a:xfrm rot="-5400000">
            <a:off x="10912475" y="6308987"/>
            <a:ext cx="346075" cy="345552"/>
          </a:xfrm>
          <a:custGeom>
            <a:avLst/>
            <a:gdLst/>
            <a:ahLst/>
            <a:cxnLst/>
            <a:rect l="l" t="t" r="r" b="b"/>
            <a:pathLst>
              <a:path w="6827" h="6827" extrusionOk="0">
                <a:moveTo>
                  <a:pt x="3413" y="0"/>
                </a:moveTo>
                <a:cubicBezTo>
                  <a:pt x="1528" y="0"/>
                  <a:pt x="0" y="1528"/>
                  <a:pt x="0" y="3413"/>
                </a:cubicBezTo>
                <a:cubicBezTo>
                  <a:pt x="0" y="5298"/>
                  <a:pt x="1528" y="6827"/>
                  <a:pt x="3413" y="6827"/>
                </a:cubicBezTo>
                <a:cubicBezTo>
                  <a:pt x="5298" y="6827"/>
                  <a:pt x="6827" y="5298"/>
                  <a:pt x="6827" y="3413"/>
                </a:cubicBezTo>
                <a:cubicBezTo>
                  <a:pt x="6827" y="1528"/>
                  <a:pt x="5298" y="0"/>
                  <a:pt x="3413" y="0"/>
                </a:cubicBezTo>
                <a:close/>
                <a:moveTo>
                  <a:pt x="1636" y="3971"/>
                </a:moveTo>
                <a:lnTo>
                  <a:pt x="3413" y="2194"/>
                </a:lnTo>
                <a:lnTo>
                  <a:pt x="5190" y="3971"/>
                </a:lnTo>
                <a:lnTo>
                  <a:pt x="1636" y="3971"/>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571" name="Google Shape;571;p26"/>
          <p:cNvSpPr/>
          <p:nvPr/>
        </p:nvSpPr>
        <p:spPr>
          <a:xfrm rot="5400000">
            <a:off x="11382375" y="6308987"/>
            <a:ext cx="346075" cy="345552"/>
          </a:xfrm>
          <a:custGeom>
            <a:avLst/>
            <a:gdLst/>
            <a:ahLst/>
            <a:cxnLst/>
            <a:rect l="l" t="t" r="r" b="b"/>
            <a:pathLst>
              <a:path w="6827" h="6827" extrusionOk="0">
                <a:moveTo>
                  <a:pt x="3413" y="0"/>
                </a:moveTo>
                <a:cubicBezTo>
                  <a:pt x="1528" y="0"/>
                  <a:pt x="0" y="1528"/>
                  <a:pt x="0" y="3413"/>
                </a:cubicBezTo>
                <a:cubicBezTo>
                  <a:pt x="0" y="5298"/>
                  <a:pt x="1528" y="6827"/>
                  <a:pt x="3413" y="6827"/>
                </a:cubicBezTo>
                <a:cubicBezTo>
                  <a:pt x="5298" y="6827"/>
                  <a:pt x="6827" y="5298"/>
                  <a:pt x="6827" y="3413"/>
                </a:cubicBezTo>
                <a:cubicBezTo>
                  <a:pt x="6827" y="1528"/>
                  <a:pt x="5298" y="0"/>
                  <a:pt x="3413" y="0"/>
                </a:cubicBezTo>
                <a:close/>
                <a:moveTo>
                  <a:pt x="1636" y="3971"/>
                </a:moveTo>
                <a:lnTo>
                  <a:pt x="3413" y="2194"/>
                </a:lnTo>
                <a:lnTo>
                  <a:pt x="5190" y="3971"/>
                </a:lnTo>
                <a:lnTo>
                  <a:pt x="1636" y="3971"/>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572" name="Google Shape;572;p26"/>
          <p:cNvSpPr txBox="1"/>
          <p:nvPr/>
        </p:nvSpPr>
        <p:spPr>
          <a:xfrm>
            <a:off x="1196997" y="435674"/>
            <a:ext cx="518444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262626"/>
                </a:solidFill>
                <a:latin typeface="Times New Roman"/>
                <a:ea typeface="Times New Roman"/>
                <a:cs typeface="Times New Roman"/>
                <a:sym typeface="Times New Roman"/>
              </a:rPr>
              <a:t>Quyết định thiết kế kênh Marketing</a:t>
            </a:r>
            <a:endParaRPr sz="2400" b="1">
              <a:solidFill>
                <a:srgbClr val="262626"/>
              </a:solidFill>
              <a:latin typeface="Times New Roman"/>
              <a:ea typeface="Times New Roman"/>
              <a:cs typeface="Times New Roman"/>
              <a:sym typeface="Times New Roman"/>
            </a:endParaRPr>
          </a:p>
        </p:txBody>
      </p:sp>
      <p:sp>
        <p:nvSpPr>
          <p:cNvPr id="573" name="Google Shape;573;p26"/>
          <p:cNvSpPr/>
          <p:nvPr/>
        </p:nvSpPr>
        <p:spPr>
          <a:xfrm>
            <a:off x="473553" y="1531688"/>
            <a:ext cx="1638582" cy="4301974"/>
          </a:xfrm>
          <a:custGeom>
            <a:avLst/>
            <a:gdLst/>
            <a:ahLst/>
            <a:cxnLst/>
            <a:rect l="l" t="t" r="r" b="b"/>
            <a:pathLst>
              <a:path w="372" h="1489" extrusionOk="0">
                <a:moveTo>
                  <a:pt x="0" y="0"/>
                </a:moveTo>
                <a:lnTo>
                  <a:pt x="0" y="1489"/>
                </a:lnTo>
                <a:lnTo>
                  <a:pt x="372" y="1489"/>
                </a:lnTo>
                <a:lnTo>
                  <a:pt x="372" y="130"/>
                </a:lnTo>
                <a:lnTo>
                  <a:pt x="0"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Poppins"/>
              <a:ea typeface="Poppins"/>
              <a:cs typeface="Poppins"/>
              <a:sym typeface="Poppins"/>
            </a:endParaRPr>
          </a:p>
        </p:txBody>
      </p:sp>
      <p:sp>
        <p:nvSpPr>
          <p:cNvPr id="574" name="Google Shape;574;p26"/>
          <p:cNvSpPr/>
          <p:nvPr/>
        </p:nvSpPr>
        <p:spPr>
          <a:xfrm>
            <a:off x="361033" y="2344853"/>
            <a:ext cx="1976638" cy="180896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b="1">
                <a:solidFill>
                  <a:srgbClr val="FFFFFF"/>
                </a:solidFill>
                <a:latin typeface="Times New Roman"/>
                <a:ea typeface="Times New Roman"/>
                <a:cs typeface="Times New Roman"/>
                <a:sym typeface="Times New Roman"/>
              </a:rPr>
              <a:t>Đánh </a:t>
            </a:r>
            <a:endParaRPr/>
          </a:p>
          <a:p>
            <a:pPr marL="0" marR="0" lvl="0" indent="0" algn="ctr" rtl="0">
              <a:spcBef>
                <a:spcPts val="0"/>
              </a:spcBef>
              <a:spcAft>
                <a:spcPts val="0"/>
              </a:spcAft>
              <a:buNone/>
            </a:pPr>
            <a:r>
              <a:rPr lang="en-US" sz="3200" b="1">
                <a:solidFill>
                  <a:srgbClr val="FFFFFF"/>
                </a:solidFill>
                <a:latin typeface="Times New Roman"/>
                <a:ea typeface="Times New Roman"/>
                <a:cs typeface="Times New Roman"/>
                <a:sym typeface="Times New Roman"/>
              </a:rPr>
              <a:t>giá </a:t>
            </a:r>
            <a:endParaRPr/>
          </a:p>
          <a:p>
            <a:pPr marL="0" marR="0" lvl="0" indent="0" algn="ctr" rtl="0">
              <a:spcBef>
                <a:spcPts val="0"/>
              </a:spcBef>
              <a:spcAft>
                <a:spcPts val="0"/>
              </a:spcAft>
              <a:buNone/>
            </a:pPr>
            <a:r>
              <a:rPr lang="en-US" sz="3200" b="1">
                <a:solidFill>
                  <a:srgbClr val="FFFFFF"/>
                </a:solidFill>
                <a:latin typeface="Times New Roman"/>
                <a:ea typeface="Times New Roman"/>
                <a:cs typeface="Times New Roman"/>
                <a:sym typeface="Times New Roman"/>
              </a:rPr>
              <a:t>các kênh </a:t>
            </a:r>
            <a:endParaRPr/>
          </a:p>
          <a:p>
            <a:pPr marL="0" marR="0" lvl="0" indent="0" algn="ctr" rtl="0">
              <a:spcBef>
                <a:spcPts val="0"/>
              </a:spcBef>
              <a:spcAft>
                <a:spcPts val="0"/>
              </a:spcAft>
              <a:buNone/>
            </a:pPr>
            <a:r>
              <a:rPr lang="en-US" sz="3200" b="1">
                <a:solidFill>
                  <a:srgbClr val="FFFFFF"/>
                </a:solidFill>
                <a:latin typeface="Times New Roman"/>
                <a:ea typeface="Times New Roman"/>
                <a:cs typeface="Times New Roman"/>
                <a:sym typeface="Times New Roman"/>
              </a:rPr>
              <a:t>thay thế </a:t>
            </a:r>
            <a:endParaRPr/>
          </a:p>
          <a:p>
            <a:pPr marL="0" marR="0" lvl="0" indent="0" algn="ctr" rtl="0">
              <a:spcBef>
                <a:spcPts val="0"/>
              </a:spcBef>
              <a:spcAft>
                <a:spcPts val="0"/>
              </a:spcAft>
              <a:buNone/>
            </a:pPr>
            <a:r>
              <a:rPr lang="en-US" sz="3200" b="1">
                <a:solidFill>
                  <a:srgbClr val="FFFFFF"/>
                </a:solidFill>
                <a:latin typeface="Times New Roman"/>
                <a:ea typeface="Times New Roman"/>
                <a:cs typeface="Times New Roman"/>
                <a:sym typeface="Times New Roman"/>
              </a:rPr>
              <a:t>chính</a:t>
            </a:r>
            <a:endParaRPr sz="3200" b="1">
              <a:solidFill>
                <a:srgbClr val="FFFFFF"/>
              </a:solidFill>
              <a:latin typeface="Times New Roman"/>
              <a:ea typeface="Times New Roman"/>
              <a:cs typeface="Times New Roman"/>
              <a:sym typeface="Times New Roman"/>
            </a:endParaRPr>
          </a:p>
        </p:txBody>
      </p:sp>
      <p:sp>
        <p:nvSpPr>
          <p:cNvPr id="575" name="Google Shape;575;p26"/>
          <p:cNvSpPr txBox="1"/>
          <p:nvPr/>
        </p:nvSpPr>
        <p:spPr>
          <a:xfrm>
            <a:off x="2350796" y="1353995"/>
            <a:ext cx="6098146" cy="15696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i="0" u="none" strike="noStrike">
                <a:solidFill>
                  <a:srgbClr val="000000"/>
                </a:solidFill>
                <a:latin typeface="Times New Roman"/>
                <a:ea typeface="Times New Roman"/>
                <a:cs typeface="Times New Roman"/>
                <a:sym typeface="Times New Roman"/>
              </a:rPr>
              <a:t>Đánh giá theo tiêu chí: </a:t>
            </a:r>
            <a:r>
              <a:rPr lang="en-US" sz="3200" b="1" i="0" u="none" strike="noStrike">
                <a:solidFill>
                  <a:srgbClr val="000000"/>
                </a:solidFill>
                <a:latin typeface="Times New Roman"/>
                <a:ea typeface="Times New Roman"/>
                <a:cs typeface="Times New Roman"/>
                <a:sym typeface="Times New Roman"/>
              </a:rPr>
              <a:t>hiệu quả kinh tế, khả năng kiểm soát, khả năng thích nghi.</a:t>
            </a:r>
            <a:endParaRPr sz="3200" b="1">
              <a:solidFill>
                <a:schemeClr val="dk1"/>
              </a:solidFill>
              <a:latin typeface="Arial"/>
              <a:ea typeface="Arial"/>
              <a:cs typeface="Arial"/>
              <a:sym typeface="Arial"/>
            </a:endParaRPr>
          </a:p>
        </p:txBody>
      </p:sp>
      <p:pic>
        <p:nvPicPr>
          <p:cNvPr id="576" name="Google Shape;576;p26" descr="Phân tích môi trường bên ngoài, môi trường bên trong của doanh nghiệp -  Viet Dream Up"/>
          <p:cNvPicPr preferRelativeResize="0"/>
          <p:nvPr/>
        </p:nvPicPr>
        <p:blipFill rotWithShape="1">
          <a:blip r:embed="rId3">
            <a:alphaModFix/>
          </a:blip>
          <a:srcRect/>
          <a:stretch/>
        </p:blipFill>
        <p:spPr>
          <a:xfrm>
            <a:off x="2729763" y="3503074"/>
            <a:ext cx="4534467" cy="2595486"/>
          </a:xfrm>
          <a:prstGeom prst="rect">
            <a:avLst/>
          </a:prstGeom>
          <a:noFill/>
          <a:ln>
            <a:noFill/>
          </a:ln>
        </p:spPr>
      </p:pic>
      <p:pic>
        <p:nvPicPr>
          <p:cNvPr id="577" name="Google Shape;577;p26" descr="Môi trường làm việc và những điều bạn cần biết - Tín dụng"/>
          <p:cNvPicPr preferRelativeResize="0"/>
          <p:nvPr/>
        </p:nvPicPr>
        <p:blipFill rotWithShape="1">
          <a:blip r:embed="rId4">
            <a:alphaModFix/>
          </a:blip>
          <a:srcRect/>
          <a:stretch/>
        </p:blipFill>
        <p:spPr>
          <a:xfrm>
            <a:off x="8039155" y="4010720"/>
            <a:ext cx="3612800" cy="2167680"/>
          </a:xfrm>
          <a:prstGeom prst="rect">
            <a:avLst/>
          </a:prstGeom>
          <a:noFill/>
          <a:ln>
            <a:noFill/>
          </a:ln>
        </p:spPr>
      </p:pic>
      <p:grpSp>
        <p:nvGrpSpPr>
          <p:cNvPr id="578" name="Google Shape;578;p26"/>
          <p:cNvGrpSpPr/>
          <p:nvPr/>
        </p:nvGrpSpPr>
        <p:grpSpPr>
          <a:xfrm>
            <a:off x="8503948" y="425309"/>
            <a:ext cx="3041964" cy="3012788"/>
            <a:chOff x="571258" y="2404098"/>
            <a:chExt cx="3740948" cy="4093065"/>
          </a:xfrm>
        </p:grpSpPr>
        <p:sp>
          <p:nvSpPr>
            <p:cNvPr id="579" name="Google Shape;579;p26"/>
            <p:cNvSpPr/>
            <p:nvPr/>
          </p:nvSpPr>
          <p:spPr>
            <a:xfrm>
              <a:off x="1961744" y="5487069"/>
              <a:ext cx="230034" cy="888009"/>
            </a:xfrm>
            <a:custGeom>
              <a:avLst/>
              <a:gdLst/>
              <a:ahLst/>
              <a:cxnLst/>
              <a:rect l="l" t="t" r="r" b="b"/>
              <a:pathLst>
                <a:path w="76" h="292" extrusionOk="0">
                  <a:moveTo>
                    <a:pt x="76" y="292"/>
                  </a:moveTo>
                  <a:cubicBezTo>
                    <a:pt x="53" y="292"/>
                    <a:pt x="53" y="292"/>
                    <a:pt x="53" y="292"/>
                  </a:cubicBezTo>
                  <a:cubicBezTo>
                    <a:pt x="53" y="118"/>
                    <a:pt x="1" y="11"/>
                    <a:pt x="0" y="10"/>
                  </a:cubicBezTo>
                  <a:cubicBezTo>
                    <a:pt x="21" y="0"/>
                    <a:pt x="21" y="0"/>
                    <a:pt x="21" y="0"/>
                  </a:cubicBezTo>
                  <a:cubicBezTo>
                    <a:pt x="24" y="4"/>
                    <a:pt x="76" y="112"/>
                    <a:pt x="76" y="29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ontserrat"/>
                <a:ea typeface="Montserrat"/>
                <a:cs typeface="Montserrat"/>
                <a:sym typeface="Montserrat"/>
              </a:endParaRPr>
            </a:p>
          </p:txBody>
        </p:sp>
        <p:sp>
          <p:nvSpPr>
            <p:cNvPr id="580" name="Google Shape;580;p26"/>
            <p:cNvSpPr/>
            <p:nvPr/>
          </p:nvSpPr>
          <p:spPr>
            <a:xfrm>
              <a:off x="2414102" y="5460082"/>
              <a:ext cx="231319" cy="888009"/>
            </a:xfrm>
            <a:custGeom>
              <a:avLst/>
              <a:gdLst/>
              <a:ahLst/>
              <a:cxnLst/>
              <a:rect l="l" t="t" r="r" b="b"/>
              <a:pathLst>
                <a:path w="76" h="292" extrusionOk="0">
                  <a:moveTo>
                    <a:pt x="24" y="292"/>
                  </a:moveTo>
                  <a:cubicBezTo>
                    <a:pt x="0" y="292"/>
                    <a:pt x="0" y="292"/>
                    <a:pt x="0" y="292"/>
                  </a:cubicBezTo>
                  <a:cubicBezTo>
                    <a:pt x="0" y="113"/>
                    <a:pt x="53" y="5"/>
                    <a:pt x="55" y="0"/>
                  </a:cubicBezTo>
                  <a:cubicBezTo>
                    <a:pt x="76" y="11"/>
                    <a:pt x="76" y="11"/>
                    <a:pt x="76" y="11"/>
                  </a:cubicBezTo>
                  <a:cubicBezTo>
                    <a:pt x="66" y="6"/>
                    <a:pt x="66" y="6"/>
                    <a:pt x="66" y="6"/>
                  </a:cubicBezTo>
                  <a:cubicBezTo>
                    <a:pt x="76" y="11"/>
                    <a:pt x="76" y="11"/>
                    <a:pt x="76" y="11"/>
                  </a:cubicBezTo>
                  <a:cubicBezTo>
                    <a:pt x="76" y="12"/>
                    <a:pt x="24" y="119"/>
                    <a:pt x="24" y="29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ontserrat"/>
                <a:ea typeface="Montserrat"/>
                <a:cs typeface="Montserrat"/>
                <a:sym typeface="Montserrat"/>
              </a:endParaRPr>
            </a:p>
          </p:txBody>
        </p:sp>
        <p:sp>
          <p:nvSpPr>
            <p:cNvPr id="581" name="Google Shape;581;p26"/>
            <p:cNvSpPr/>
            <p:nvPr/>
          </p:nvSpPr>
          <p:spPr>
            <a:xfrm>
              <a:off x="2347276" y="2711238"/>
              <a:ext cx="1252979" cy="1252979"/>
            </a:xfrm>
            <a:custGeom>
              <a:avLst/>
              <a:gdLst/>
              <a:ahLst/>
              <a:cxnLst/>
              <a:rect l="l" t="t" r="r" b="b"/>
              <a:pathLst>
                <a:path w="412" h="412" extrusionOk="0">
                  <a:moveTo>
                    <a:pt x="52" y="112"/>
                  </a:moveTo>
                  <a:cubicBezTo>
                    <a:pt x="0" y="198"/>
                    <a:pt x="27" y="309"/>
                    <a:pt x="112" y="361"/>
                  </a:cubicBezTo>
                  <a:cubicBezTo>
                    <a:pt x="197" y="412"/>
                    <a:pt x="308" y="385"/>
                    <a:pt x="360" y="300"/>
                  </a:cubicBezTo>
                  <a:cubicBezTo>
                    <a:pt x="412" y="215"/>
                    <a:pt x="385" y="104"/>
                    <a:pt x="300" y="52"/>
                  </a:cubicBezTo>
                  <a:cubicBezTo>
                    <a:pt x="214" y="0"/>
                    <a:pt x="103" y="27"/>
                    <a:pt x="52" y="112"/>
                  </a:cubicBezTo>
                  <a:close/>
                </a:path>
              </a:pathLst>
            </a:custGeom>
            <a:solidFill>
              <a:schemeClr val="accent3"/>
            </a:solidFill>
            <a:ln>
              <a:noFill/>
            </a:ln>
          </p:spPr>
          <p:txBody>
            <a:bodyPr spcFirstLastPara="1" wrap="square" lIns="0" tIns="0" rIns="0" bIns="0" anchor="ctr" anchorCtr="1">
              <a:normAutofit/>
            </a:bodyPr>
            <a:lstStyle/>
            <a:p>
              <a:pPr marL="0" marR="0" lvl="0" indent="0" algn="ctr" rtl="0">
                <a:spcBef>
                  <a:spcPts val="0"/>
                </a:spcBef>
                <a:spcAft>
                  <a:spcPts val="0"/>
                </a:spcAft>
                <a:buNone/>
              </a:pPr>
              <a:r>
                <a:rPr lang="en-US" sz="1800">
                  <a:solidFill>
                    <a:schemeClr val="lt1"/>
                  </a:solidFill>
                  <a:latin typeface="Montserrat"/>
                  <a:ea typeface="Montserrat"/>
                  <a:cs typeface="Montserrat"/>
                  <a:sym typeface="Montserrat"/>
                </a:rPr>
                <a:t>Kinh tế</a:t>
              </a:r>
              <a:endParaRPr sz="1800">
                <a:solidFill>
                  <a:schemeClr val="lt1"/>
                </a:solidFill>
                <a:latin typeface="Montserrat"/>
                <a:ea typeface="Montserrat"/>
                <a:cs typeface="Montserrat"/>
                <a:sym typeface="Montserrat"/>
              </a:endParaRPr>
            </a:p>
          </p:txBody>
        </p:sp>
        <p:sp>
          <p:nvSpPr>
            <p:cNvPr id="582" name="Google Shape;582;p26"/>
            <p:cNvSpPr/>
            <p:nvPr/>
          </p:nvSpPr>
          <p:spPr>
            <a:xfrm>
              <a:off x="2040136" y="2404098"/>
              <a:ext cx="1869831" cy="1863405"/>
            </a:xfrm>
            <a:custGeom>
              <a:avLst/>
              <a:gdLst/>
              <a:ahLst/>
              <a:cxnLst/>
              <a:rect l="l" t="t" r="r" b="b"/>
              <a:pathLst>
                <a:path w="615" h="613" extrusionOk="0">
                  <a:moveTo>
                    <a:pt x="136" y="126"/>
                  </a:moveTo>
                  <a:cubicBezTo>
                    <a:pt x="126" y="135"/>
                    <a:pt x="117" y="145"/>
                    <a:pt x="109" y="156"/>
                  </a:cubicBezTo>
                  <a:cubicBezTo>
                    <a:pt x="108" y="155"/>
                    <a:pt x="108" y="155"/>
                    <a:pt x="108" y="155"/>
                  </a:cubicBezTo>
                  <a:cubicBezTo>
                    <a:pt x="50" y="137"/>
                    <a:pt x="50" y="137"/>
                    <a:pt x="50" y="137"/>
                  </a:cubicBezTo>
                  <a:cubicBezTo>
                    <a:pt x="21" y="192"/>
                    <a:pt x="21" y="192"/>
                    <a:pt x="21" y="192"/>
                  </a:cubicBezTo>
                  <a:cubicBezTo>
                    <a:pt x="70" y="231"/>
                    <a:pt x="70" y="231"/>
                    <a:pt x="70" y="231"/>
                  </a:cubicBezTo>
                  <a:cubicBezTo>
                    <a:pt x="66" y="244"/>
                    <a:pt x="63" y="257"/>
                    <a:pt x="61" y="270"/>
                  </a:cubicBezTo>
                  <a:cubicBezTo>
                    <a:pt x="59" y="270"/>
                    <a:pt x="59" y="270"/>
                    <a:pt x="59" y="270"/>
                  </a:cubicBezTo>
                  <a:cubicBezTo>
                    <a:pt x="0" y="281"/>
                    <a:pt x="0" y="281"/>
                    <a:pt x="0" y="281"/>
                  </a:cubicBezTo>
                  <a:cubicBezTo>
                    <a:pt x="1" y="344"/>
                    <a:pt x="1" y="344"/>
                    <a:pt x="1" y="344"/>
                  </a:cubicBezTo>
                  <a:cubicBezTo>
                    <a:pt x="62" y="354"/>
                    <a:pt x="62" y="354"/>
                    <a:pt x="62" y="354"/>
                  </a:cubicBezTo>
                  <a:cubicBezTo>
                    <a:pt x="65" y="367"/>
                    <a:pt x="69" y="380"/>
                    <a:pt x="73" y="393"/>
                  </a:cubicBezTo>
                  <a:cubicBezTo>
                    <a:pt x="72" y="394"/>
                    <a:pt x="72" y="394"/>
                    <a:pt x="72" y="394"/>
                  </a:cubicBezTo>
                  <a:cubicBezTo>
                    <a:pt x="26" y="432"/>
                    <a:pt x="26" y="432"/>
                    <a:pt x="26" y="432"/>
                  </a:cubicBezTo>
                  <a:cubicBezTo>
                    <a:pt x="57" y="486"/>
                    <a:pt x="57" y="486"/>
                    <a:pt x="57" y="486"/>
                  </a:cubicBezTo>
                  <a:cubicBezTo>
                    <a:pt x="116" y="466"/>
                    <a:pt x="116" y="466"/>
                    <a:pt x="116" y="466"/>
                  </a:cubicBezTo>
                  <a:cubicBezTo>
                    <a:pt x="124" y="477"/>
                    <a:pt x="128" y="483"/>
                    <a:pt x="144" y="495"/>
                  </a:cubicBezTo>
                  <a:cubicBezTo>
                    <a:pt x="144" y="496"/>
                    <a:pt x="144" y="496"/>
                    <a:pt x="144" y="496"/>
                  </a:cubicBezTo>
                  <a:cubicBezTo>
                    <a:pt x="122" y="551"/>
                    <a:pt x="122" y="551"/>
                    <a:pt x="122" y="551"/>
                  </a:cubicBezTo>
                  <a:cubicBezTo>
                    <a:pt x="175" y="583"/>
                    <a:pt x="175" y="583"/>
                    <a:pt x="175" y="583"/>
                  </a:cubicBezTo>
                  <a:cubicBezTo>
                    <a:pt x="216" y="538"/>
                    <a:pt x="216" y="538"/>
                    <a:pt x="216" y="538"/>
                  </a:cubicBezTo>
                  <a:cubicBezTo>
                    <a:pt x="233" y="545"/>
                    <a:pt x="249" y="550"/>
                    <a:pt x="267" y="553"/>
                  </a:cubicBezTo>
                  <a:cubicBezTo>
                    <a:pt x="266" y="554"/>
                    <a:pt x="266" y="554"/>
                    <a:pt x="266" y="554"/>
                  </a:cubicBezTo>
                  <a:cubicBezTo>
                    <a:pt x="277" y="613"/>
                    <a:pt x="277" y="613"/>
                    <a:pt x="277" y="613"/>
                  </a:cubicBezTo>
                  <a:cubicBezTo>
                    <a:pt x="339" y="613"/>
                    <a:pt x="339" y="613"/>
                    <a:pt x="339" y="613"/>
                  </a:cubicBezTo>
                  <a:cubicBezTo>
                    <a:pt x="351" y="552"/>
                    <a:pt x="351" y="552"/>
                    <a:pt x="351" y="552"/>
                  </a:cubicBezTo>
                  <a:cubicBezTo>
                    <a:pt x="371" y="549"/>
                    <a:pt x="390" y="543"/>
                    <a:pt x="409" y="534"/>
                  </a:cubicBezTo>
                  <a:cubicBezTo>
                    <a:pt x="409" y="536"/>
                    <a:pt x="409" y="536"/>
                    <a:pt x="409" y="536"/>
                  </a:cubicBezTo>
                  <a:cubicBezTo>
                    <a:pt x="451" y="579"/>
                    <a:pt x="451" y="579"/>
                    <a:pt x="451" y="579"/>
                  </a:cubicBezTo>
                  <a:cubicBezTo>
                    <a:pt x="503" y="545"/>
                    <a:pt x="503" y="545"/>
                    <a:pt x="503" y="545"/>
                  </a:cubicBezTo>
                  <a:cubicBezTo>
                    <a:pt x="479" y="487"/>
                    <a:pt x="479" y="487"/>
                    <a:pt x="479" y="487"/>
                  </a:cubicBezTo>
                  <a:cubicBezTo>
                    <a:pt x="479" y="487"/>
                    <a:pt x="479" y="487"/>
                    <a:pt x="479" y="487"/>
                  </a:cubicBezTo>
                  <a:cubicBezTo>
                    <a:pt x="488" y="478"/>
                    <a:pt x="497" y="468"/>
                    <a:pt x="506" y="458"/>
                  </a:cubicBezTo>
                  <a:cubicBezTo>
                    <a:pt x="507" y="458"/>
                    <a:pt x="507" y="458"/>
                    <a:pt x="507" y="458"/>
                  </a:cubicBezTo>
                  <a:cubicBezTo>
                    <a:pt x="565" y="477"/>
                    <a:pt x="565" y="477"/>
                    <a:pt x="565" y="477"/>
                  </a:cubicBezTo>
                  <a:cubicBezTo>
                    <a:pt x="593" y="421"/>
                    <a:pt x="593" y="421"/>
                    <a:pt x="593" y="421"/>
                  </a:cubicBezTo>
                  <a:cubicBezTo>
                    <a:pt x="545" y="382"/>
                    <a:pt x="545" y="382"/>
                    <a:pt x="545" y="382"/>
                  </a:cubicBezTo>
                  <a:cubicBezTo>
                    <a:pt x="544" y="382"/>
                    <a:pt x="544" y="382"/>
                    <a:pt x="544" y="382"/>
                  </a:cubicBezTo>
                  <a:cubicBezTo>
                    <a:pt x="548" y="370"/>
                    <a:pt x="551" y="357"/>
                    <a:pt x="553" y="344"/>
                  </a:cubicBezTo>
                  <a:cubicBezTo>
                    <a:pt x="555" y="344"/>
                    <a:pt x="555" y="344"/>
                    <a:pt x="555" y="344"/>
                  </a:cubicBezTo>
                  <a:cubicBezTo>
                    <a:pt x="615" y="332"/>
                    <a:pt x="615" y="332"/>
                    <a:pt x="615" y="332"/>
                  </a:cubicBezTo>
                  <a:cubicBezTo>
                    <a:pt x="613" y="270"/>
                    <a:pt x="613" y="270"/>
                    <a:pt x="613" y="270"/>
                  </a:cubicBezTo>
                  <a:cubicBezTo>
                    <a:pt x="552" y="259"/>
                    <a:pt x="552" y="259"/>
                    <a:pt x="552" y="259"/>
                  </a:cubicBezTo>
                  <a:cubicBezTo>
                    <a:pt x="551" y="259"/>
                    <a:pt x="551" y="259"/>
                    <a:pt x="551" y="259"/>
                  </a:cubicBezTo>
                  <a:cubicBezTo>
                    <a:pt x="548" y="246"/>
                    <a:pt x="545" y="233"/>
                    <a:pt x="540" y="221"/>
                  </a:cubicBezTo>
                  <a:cubicBezTo>
                    <a:pt x="542" y="220"/>
                    <a:pt x="542" y="220"/>
                    <a:pt x="542" y="220"/>
                  </a:cubicBezTo>
                  <a:cubicBezTo>
                    <a:pt x="589" y="181"/>
                    <a:pt x="589" y="181"/>
                    <a:pt x="589" y="181"/>
                  </a:cubicBezTo>
                  <a:cubicBezTo>
                    <a:pt x="558" y="127"/>
                    <a:pt x="558" y="127"/>
                    <a:pt x="558" y="127"/>
                  </a:cubicBezTo>
                  <a:cubicBezTo>
                    <a:pt x="499" y="147"/>
                    <a:pt x="499" y="147"/>
                    <a:pt x="499" y="147"/>
                  </a:cubicBezTo>
                  <a:cubicBezTo>
                    <a:pt x="494" y="145"/>
                    <a:pt x="494" y="145"/>
                    <a:pt x="494" y="145"/>
                  </a:cubicBezTo>
                  <a:cubicBezTo>
                    <a:pt x="486" y="135"/>
                    <a:pt x="479" y="127"/>
                    <a:pt x="463" y="115"/>
                  </a:cubicBezTo>
                  <a:cubicBezTo>
                    <a:pt x="464" y="113"/>
                    <a:pt x="464" y="113"/>
                    <a:pt x="464" y="113"/>
                  </a:cubicBezTo>
                  <a:cubicBezTo>
                    <a:pt x="490" y="68"/>
                    <a:pt x="490" y="68"/>
                    <a:pt x="490" y="68"/>
                  </a:cubicBezTo>
                  <a:cubicBezTo>
                    <a:pt x="437" y="35"/>
                    <a:pt x="437" y="35"/>
                    <a:pt x="437" y="35"/>
                  </a:cubicBezTo>
                  <a:cubicBezTo>
                    <a:pt x="396" y="78"/>
                    <a:pt x="396" y="78"/>
                    <a:pt x="396" y="78"/>
                  </a:cubicBezTo>
                  <a:cubicBezTo>
                    <a:pt x="397" y="77"/>
                    <a:pt x="397" y="77"/>
                    <a:pt x="397" y="77"/>
                  </a:cubicBezTo>
                  <a:cubicBezTo>
                    <a:pt x="381" y="71"/>
                    <a:pt x="365" y="65"/>
                    <a:pt x="348" y="62"/>
                  </a:cubicBezTo>
                  <a:cubicBezTo>
                    <a:pt x="348" y="60"/>
                    <a:pt x="348" y="60"/>
                    <a:pt x="348" y="60"/>
                  </a:cubicBezTo>
                  <a:cubicBezTo>
                    <a:pt x="337" y="0"/>
                    <a:pt x="337" y="0"/>
                    <a:pt x="337" y="0"/>
                  </a:cubicBezTo>
                  <a:cubicBezTo>
                    <a:pt x="275" y="0"/>
                    <a:pt x="275" y="0"/>
                    <a:pt x="275" y="0"/>
                  </a:cubicBezTo>
                  <a:cubicBezTo>
                    <a:pt x="264" y="62"/>
                    <a:pt x="264" y="62"/>
                    <a:pt x="264" y="62"/>
                  </a:cubicBezTo>
                  <a:cubicBezTo>
                    <a:pt x="264" y="62"/>
                    <a:pt x="264" y="62"/>
                    <a:pt x="264" y="62"/>
                  </a:cubicBezTo>
                  <a:cubicBezTo>
                    <a:pt x="244" y="66"/>
                    <a:pt x="225" y="71"/>
                    <a:pt x="206" y="79"/>
                  </a:cubicBezTo>
                  <a:cubicBezTo>
                    <a:pt x="205" y="78"/>
                    <a:pt x="205" y="78"/>
                    <a:pt x="205" y="78"/>
                  </a:cubicBezTo>
                  <a:cubicBezTo>
                    <a:pt x="163" y="34"/>
                    <a:pt x="163" y="34"/>
                    <a:pt x="163" y="34"/>
                  </a:cubicBezTo>
                  <a:cubicBezTo>
                    <a:pt x="112" y="69"/>
                    <a:pt x="112" y="69"/>
                    <a:pt x="112" y="69"/>
                  </a:cubicBezTo>
                  <a:cubicBezTo>
                    <a:pt x="136" y="126"/>
                    <a:pt x="136" y="126"/>
                    <a:pt x="136" y="126"/>
                  </a:cubicBezTo>
                  <a:close/>
                  <a:moveTo>
                    <a:pt x="414" y="131"/>
                  </a:moveTo>
                  <a:cubicBezTo>
                    <a:pt x="512" y="190"/>
                    <a:pt x="543" y="317"/>
                    <a:pt x="483" y="414"/>
                  </a:cubicBezTo>
                  <a:cubicBezTo>
                    <a:pt x="424" y="512"/>
                    <a:pt x="297" y="543"/>
                    <a:pt x="200" y="484"/>
                  </a:cubicBezTo>
                  <a:cubicBezTo>
                    <a:pt x="102" y="425"/>
                    <a:pt x="71" y="298"/>
                    <a:pt x="130" y="200"/>
                  </a:cubicBezTo>
                  <a:cubicBezTo>
                    <a:pt x="189" y="102"/>
                    <a:pt x="317" y="71"/>
                    <a:pt x="414" y="13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ontserrat"/>
                <a:ea typeface="Montserrat"/>
                <a:cs typeface="Montserrat"/>
                <a:sym typeface="Montserrat"/>
              </a:endParaRPr>
            </a:p>
          </p:txBody>
        </p:sp>
        <p:sp>
          <p:nvSpPr>
            <p:cNvPr id="583" name="Google Shape;583;p26"/>
            <p:cNvSpPr/>
            <p:nvPr/>
          </p:nvSpPr>
          <p:spPr>
            <a:xfrm>
              <a:off x="1757412" y="4387018"/>
              <a:ext cx="1119328" cy="1115473"/>
            </a:xfrm>
            <a:custGeom>
              <a:avLst/>
              <a:gdLst/>
              <a:ahLst/>
              <a:cxnLst/>
              <a:rect l="l" t="t" r="r" b="b"/>
              <a:pathLst>
                <a:path w="368" h="367" extrusionOk="0">
                  <a:moveTo>
                    <a:pt x="46" y="100"/>
                  </a:moveTo>
                  <a:cubicBezTo>
                    <a:pt x="0" y="176"/>
                    <a:pt x="25" y="275"/>
                    <a:pt x="101" y="321"/>
                  </a:cubicBezTo>
                  <a:cubicBezTo>
                    <a:pt x="176" y="367"/>
                    <a:pt x="275" y="343"/>
                    <a:pt x="322" y="267"/>
                  </a:cubicBezTo>
                  <a:cubicBezTo>
                    <a:pt x="368" y="191"/>
                    <a:pt x="343" y="92"/>
                    <a:pt x="267" y="46"/>
                  </a:cubicBezTo>
                  <a:cubicBezTo>
                    <a:pt x="192" y="0"/>
                    <a:pt x="93" y="24"/>
                    <a:pt x="46" y="100"/>
                  </a:cubicBezTo>
                  <a:close/>
                </a:path>
              </a:pathLst>
            </a:custGeom>
            <a:solidFill>
              <a:schemeClr val="accent1"/>
            </a:solidFill>
            <a:ln>
              <a:noFill/>
            </a:ln>
          </p:spPr>
          <p:txBody>
            <a:bodyPr spcFirstLastPara="1" wrap="square" lIns="0" tIns="0" rIns="0" bIns="0" anchor="ctr" anchorCtr="1">
              <a:normAutofit/>
            </a:bodyPr>
            <a:lstStyle/>
            <a:p>
              <a:pPr marL="0" marR="0" lvl="0" indent="0" algn="ctr" rtl="0">
                <a:spcBef>
                  <a:spcPts val="0"/>
                </a:spcBef>
                <a:spcAft>
                  <a:spcPts val="0"/>
                </a:spcAft>
                <a:buNone/>
              </a:pPr>
              <a:r>
                <a:rPr lang="en-US" sz="1800">
                  <a:solidFill>
                    <a:schemeClr val="lt1"/>
                  </a:solidFill>
                  <a:latin typeface="Montserrat"/>
                  <a:ea typeface="Montserrat"/>
                  <a:cs typeface="Montserrat"/>
                  <a:sym typeface="Montserrat"/>
                </a:rPr>
                <a:t>Kiểm </a:t>
              </a:r>
              <a:endParaRPr/>
            </a:p>
            <a:p>
              <a:pPr marL="0" marR="0" lvl="0" indent="0" algn="ctr" rtl="0">
                <a:spcBef>
                  <a:spcPts val="0"/>
                </a:spcBef>
                <a:spcAft>
                  <a:spcPts val="0"/>
                </a:spcAft>
                <a:buNone/>
              </a:pPr>
              <a:r>
                <a:rPr lang="en-US" sz="1800">
                  <a:solidFill>
                    <a:schemeClr val="lt1"/>
                  </a:solidFill>
                  <a:latin typeface="Montserrat"/>
                  <a:ea typeface="Montserrat"/>
                  <a:cs typeface="Montserrat"/>
                  <a:sym typeface="Montserrat"/>
                </a:rPr>
                <a:t>soát</a:t>
              </a:r>
              <a:endParaRPr sz="1800">
                <a:solidFill>
                  <a:schemeClr val="lt1"/>
                </a:solidFill>
                <a:latin typeface="Montserrat"/>
                <a:ea typeface="Montserrat"/>
                <a:cs typeface="Montserrat"/>
                <a:sym typeface="Montserrat"/>
              </a:endParaRPr>
            </a:p>
          </p:txBody>
        </p:sp>
        <p:sp>
          <p:nvSpPr>
            <p:cNvPr id="584" name="Google Shape;584;p26"/>
            <p:cNvSpPr/>
            <p:nvPr/>
          </p:nvSpPr>
          <p:spPr>
            <a:xfrm>
              <a:off x="1486254" y="4113290"/>
              <a:ext cx="1664213" cy="1662928"/>
            </a:xfrm>
            <a:custGeom>
              <a:avLst/>
              <a:gdLst/>
              <a:ahLst/>
              <a:cxnLst/>
              <a:rect l="l" t="t" r="r" b="b"/>
              <a:pathLst>
                <a:path w="547" h="547" extrusionOk="0">
                  <a:moveTo>
                    <a:pt x="121" y="113"/>
                  </a:moveTo>
                  <a:cubicBezTo>
                    <a:pt x="112" y="121"/>
                    <a:pt x="104" y="129"/>
                    <a:pt x="97" y="139"/>
                  </a:cubicBezTo>
                  <a:cubicBezTo>
                    <a:pt x="95" y="138"/>
                    <a:pt x="95" y="138"/>
                    <a:pt x="95" y="138"/>
                  </a:cubicBezTo>
                  <a:cubicBezTo>
                    <a:pt x="44" y="122"/>
                    <a:pt x="44" y="122"/>
                    <a:pt x="44" y="122"/>
                  </a:cubicBezTo>
                  <a:cubicBezTo>
                    <a:pt x="19" y="171"/>
                    <a:pt x="19" y="171"/>
                    <a:pt x="19" y="171"/>
                  </a:cubicBezTo>
                  <a:cubicBezTo>
                    <a:pt x="62" y="206"/>
                    <a:pt x="62" y="206"/>
                    <a:pt x="62" y="206"/>
                  </a:cubicBezTo>
                  <a:cubicBezTo>
                    <a:pt x="58" y="217"/>
                    <a:pt x="55" y="229"/>
                    <a:pt x="53" y="240"/>
                  </a:cubicBezTo>
                  <a:cubicBezTo>
                    <a:pt x="52" y="240"/>
                    <a:pt x="52" y="240"/>
                    <a:pt x="52" y="240"/>
                  </a:cubicBezTo>
                  <a:cubicBezTo>
                    <a:pt x="0" y="251"/>
                    <a:pt x="0" y="251"/>
                    <a:pt x="0" y="251"/>
                  </a:cubicBezTo>
                  <a:cubicBezTo>
                    <a:pt x="1" y="306"/>
                    <a:pt x="1" y="306"/>
                    <a:pt x="1" y="306"/>
                  </a:cubicBezTo>
                  <a:cubicBezTo>
                    <a:pt x="55" y="316"/>
                    <a:pt x="55" y="316"/>
                    <a:pt x="55" y="316"/>
                  </a:cubicBezTo>
                  <a:cubicBezTo>
                    <a:pt x="57" y="328"/>
                    <a:pt x="61" y="339"/>
                    <a:pt x="65" y="350"/>
                  </a:cubicBezTo>
                  <a:cubicBezTo>
                    <a:pt x="64" y="351"/>
                    <a:pt x="64" y="351"/>
                    <a:pt x="64" y="351"/>
                  </a:cubicBezTo>
                  <a:cubicBezTo>
                    <a:pt x="23" y="385"/>
                    <a:pt x="23" y="385"/>
                    <a:pt x="23" y="385"/>
                  </a:cubicBezTo>
                  <a:cubicBezTo>
                    <a:pt x="50" y="433"/>
                    <a:pt x="50" y="433"/>
                    <a:pt x="50" y="433"/>
                  </a:cubicBezTo>
                  <a:cubicBezTo>
                    <a:pt x="103" y="416"/>
                    <a:pt x="103" y="416"/>
                    <a:pt x="103" y="416"/>
                  </a:cubicBezTo>
                  <a:cubicBezTo>
                    <a:pt x="110" y="425"/>
                    <a:pt x="114" y="431"/>
                    <a:pt x="128" y="442"/>
                  </a:cubicBezTo>
                  <a:cubicBezTo>
                    <a:pt x="128" y="442"/>
                    <a:pt x="128" y="442"/>
                    <a:pt x="128" y="442"/>
                  </a:cubicBezTo>
                  <a:cubicBezTo>
                    <a:pt x="108" y="491"/>
                    <a:pt x="108" y="491"/>
                    <a:pt x="108" y="491"/>
                  </a:cubicBezTo>
                  <a:cubicBezTo>
                    <a:pt x="155" y="520"/>
                    <a:pt x="155" y="520"/>
                    <a:pt x="155" y="520"/>
                  </a:cubicBezTo>
                  <a:cubicBezTo>
                    <a:pt x="192" y="480"/>
                    <a:pt x="192" y="480"/>
                    <a:pt x="192" y="480"/>
                  </a:cubicBezTo>
                  <a:cubicBezTo>
                    <a:pt x="207" y="485"/>
                    <a:pt x="222" y="490"/>
                    <a:pt x="237" y="492"/>
                  </a:cubicBezTo>
                  <a:cubicBezTo>
                    <a:pt x="237" y="494"/>
                    <a:pt x="237" y="494"/>
                    <a:pt x="237" y="494"/>
                  </a:cubicBezTo>
                  <a:cubicBezTo>
                    <a:pt x="247" y="547"/>
                    <a:pt x="247" y="547"/>
                    <a:pt x="247" y="547"/>
                  </a:cubicBezTo>
                  <a:cubicBezTo>
                    <a:pt x="302" y="546"/>
                    <a:pt x="302" y="546"/>
                    <a:pt x="302" y="546"/>
                  </a:cubicBezTo>
                  <a:cubicBezTo>
                    <a:pt x="312" y="492"/>
                    <a:pt x="312" y="492"/>
                    <a:pt x="312" y="492"/>
                  </a:cubicBezTo>
                  <a:cubicBezTo>
                    <a:pt x="330" y="489"/>
                    <a:pt x="347" y="484"/>
                    <a:pt x="364" y="476"/>
                  </a:cubicBezTo>
                  <a:cubicBezTo>
                    <a:pt x="364" y="477"/>
                    <a:pt x="364" y="477"/>
                    <a:pt x="364" y="477"/>
                  </a:cubicBezTo>
                  <a:cubicBezTo>
                    <a:pt x="402" y="516"/>
                    <a:pt x="402" y="516"/>
                    <a:pt x="402" y="516"/>
                  </a:cubicBezTo>
                  <a:cubicBezTo>
                    <a:pt x="448" y="486"/>
                    <a:pt x="448" y="486"/>
                    <a:pt x="448" y="486"/>
                  </a:cubicBezTo>
                  <a:cubicBezTo>
                    <a:pt x="426" y="434"/>
                    <a:pt x="426" y="434"/>
                    <a:pt x="426" y="434"/>
                  </a:cubicBezTo>
                  <a:cubicBezTo>
                    <a:pt x="426" y="434"/>
                    <a:pt x="426" y="434"/>
                    <a:pt x="426" y="434"/>
                  </a:cubicBezTo>
                  <a:cubicBezTo>
                    <a:pt x="435" y="426"/>
                    <a:pt x="443" y="417"/>
                    <a:pt x="450" y="408"/>
                  </a:cubicBezTo>
                  <a:cubicBezTo>
                    <a:pt x="451" y="408"/>
                    <a:pt x="451" y="408"/>
                    <a:pt x="451" y="408"/>
                  </a:cubicBezTo>
                  <a:cubicBezTo>
                    <a:pt x="503" y="425"/>
                    <a:pt x="503" y="425"/>
                    <a:pt x="503" y="425"/>
                  </a:cubicBezTo>
                  <a:cubicBezTo>
                    <a:pt x="528" y="376"/>
                    <a:pt x="528" y="376"/>
                    <a:pt x="528" y="376"/>
                  </a:cubicBezTo>
                  <a:cubicBezTo>
                    <a:pt x="485" y="341"/>
                    <a:pt x="485" y="341"/>
                    <a:pt x="485" y="341"/>
                  </a:cubicBezTo>
                  <a:cubicBezTo>
                    <a:pt x="484" y="341"/>
                    <a:pt x="484" y="341"/>
                    <a:pt x="484" y="341"/>
                  </a:cubicBezTo>
                  <a:cubicBezTo>
                    <a:pt x="488" y="329"/>
                    <a:pt x="491" y="318"/>
                    <a:pt x="493" y="306"/>
                  </a:cubicBezTo>
                  <a:cubicBezTo>
                    <a:pt x="494" y="306"/>
                    <a:pt x="494" y="306"/>
                    <a:pt x="494" y="306"/>
                  </a:cubicBezTo>
                  <a:cubicBezTo>
                    <a:pt x="547" y="296"/>
                    <a:pt x="547" y="296"/>
                    <a:pt x="547" y="296"/>
                  </a:cubicBezTo>
                  <a:cubicBezTo>
                    <a:pt x="546" y="240"/>
                    <a:pt x="546" y="240"/>
                    <a:pt x="546" y="240"/>
                  </a:cubicBezTo>
                  <a:cubicBezTo>
                    <a:pt x="491" y="231"/>
                    <a:pt x="491" y="231"/>
                    <a:pt x="491" y="231"/>
                  </a:cubicBezTo>
                  <a:cubicBezTo>
                    <a:pt x="491" y="231"/>
                    <a:pt x="491" y="231"/>
                    <a:pt x="491" y="231"/>
                  </a:cubicBezTo>
                  <a:cubicBezTo>
                    <a:pt x="488" y="219"/>
                    <a:pt x="485" y="208"/>
                    <a:pt x="481" y="197"/>
                  </a:cubicBezTo>
                  <a:cubicBezTo>
                    <a:pt x="483" y="196"/>
                    <a:pt x="483" y="196"/>
                    <a:pt x="483" y="196"/>
                  </a:cubicBezTo>
                  <a:cubicBezTo>
                    <a:pt x="524" y="161"/>
                    <a:pt x="524" y="161"/>
                    <a:pt x="524" y="161"/>
                  </a:cubicBezTo>
                  <a:cubicBezTo>
                    <a:pt x="497" y="113"/>
                    <a:pt x="497" y="113"/>
                    <a:pt x="497" y="113"/>
                  </a:cubicBezTo>
                  <a:cubicBezTo>
                    <a:pt x="444" y="131"/>
                    <a:pt x="444" y="131"/>
                    <a:pt x="444" y="131"/>
                  </a:cubicBezTo>
                  <a:cubicBezTo>
                    <a:pt x="440" y="130"/>
                    <a:pt x="440" y="130"/>
                    <a:pt x="440" y="130"/>
                  </a:cubicBezTo>
                  <a:cubicBezTo>
                    <a:pt x="433" y="121"/>
                    <a:pt x="426" y="113"/>
                    <a:pt x="412" y="102"/>
                  </a:cubicBezTo>
                  <a:cubicBezTo>
                    <a:pt x="413" y="101"/>
                    <a:pt x="413" y="101"/>
                    <a:pt x="413" y="101"/>
                  </a:cubicBezTo>
                  <a:cubicBezTo>
                    <a:pt x="436" y="60"/>
                    <a:pt x="436" y="60"/>
                    <a:pt x="436" y="60"/>
                  </a:cubicBezTo>
                  <a:cubicBezTo>
                    <a:pt x="389" y="32"/>
                    <a:pt x="389" y="32"/>
                    <a:pt x="389" y="32"/>
                  </a:cubicBezTo>
                  <a:cubicBezTo>
                    <a:pt x="353" y="70"/>
                    <a:pt x="353" y="70"/>
                    <a:pt x="353" y="70"/>
                  </a:cubicBezTo>
                  <a:cubicBezTo>
                    <a:pt x="353" y="69"/>
                    <a:pt x="353" y="69"/>
                    <a:pt x="353" y="69"/>
                  </a:cubicBezTo>
                  <a:cubicBezTo>
                    <a:pt x="339" y="63"/>
                    <a:pt x="324" y="58"/>
                    <a:pt x="309" y="56"/>
                  </a:cubicBezTo>
                  <a:cubicBezTo>
                    <a:pt x="310" y="53"/>
                    <a:pt x="310" y="53"/>
                    <a:pt x="310" y="53"/>
                  </a:cubicBezTo>
                  <a:cubicBezTo>
                    <a:pt x="300" y="0"/>
                    <a:pt x="300" y="0"/>
                    <a:pt x="300" y="0"/>
                  </a:cubicBezTo>
                  <a:cubicBezTo>
                    <a:pt x="245" y="0"/>
                    <a:pt x="245" y="0"/>
                    <a:pt x="245" y="0"/>
                  </a:cubicBezTo>
                  <a:cubicBezTo>
                    <a:pt x="234" y="55"/>
                    <a:pt x="234" y="55"/>
                    <a:pt x="234" y="55"/>
                  </a:cubicBezTo>
                  <a:cubicBezTo>
                    <a:pt x="235" y="55"/>
                    <a:pt x="235" y="55"/>
                    <a:pt x="235" y="55"/>
                  </a:cubicBezTo>
                  <a:cubicBezTo>
                    <a:pt x="217" y="58"/>
                    <a:pt x="200" y="64"/>
                    <a:pt x="183" y="71"/>
                  </a:cubicBezTo>
                  <a:cubicBezTo>
                    <a:pt x="182" y="69"/>
                    <a:pt x="182" y="69"/>
                    <a:pt x="182" y="69"/>
                  </a:cubicBezTo>
                  <a:cubicBezTo>
                    <a:pt x="145" y="30"/>
                    <a:pt x="145" y="30"/>
                    <a:pt x="145" y="30"/>
                  </a:cubicBezTo>
                  <a:cubicBezTo>
                    <a:pt x="99" y="61"/>
                    <a:pt x="99" y="61"/>
                    <a:pt x="99" y="61"/>
                  </a:cubicBezTo>
                  <a:cubicBezTo>
                    <a:pt x="121" y="112"/>
                    <a:pt x="121" y="112"/>
                    <a:pt x="121" y="112"/>
                  </a:cubicBezTo>
                  <a:lnTo>
                    <a:pt x="121" y="113"/>
                  </a:lnTo>
                  <a:close/>
                  <a:moveTo>
                    <a:pt x="369" y="116"/>
                  </a:moveTo>
                  <a:cubicBezTo>
                    <a:pt x="455" y="169"/>
                    <a:pt x="483" y="282"/>
                    <a:pt x="430" y="369"/>
                  </a:cubicBezTo>
                  <a:cubicBezTo>
                    <a:pt x="378" y="456"/>
                    <a:pt x="264" y="484"/>
                    <a:pt x="177" y="431"/>
                  </a:cubicBezTo>
                  <a:cubicBezTo>
                    <a:pt x="91" y="378"/>
                    <a:pt x="63" y="265"/>
                    <a:pt x="116" y="178"/>
                  </a:cubicBezTo>
                  <a:cubicBezTo>
                    <a:pt x="168" y="91"/>
                    <a:pt x="282" y="64"/>
                    <a:pt x="369" y="11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ontserrat"/>
                <a:ea typeface="Montserrat"/>
                <a:cs typeface="Montserrat"/>
                <a:sym typeface="Montserrat"/>
              </a:endParaRPr>
            </a:p>
          </p:txBody>
        </p:sp>
        <p:sp>
          <p:nvSpPr>
            <p:cNvPr id="585" name="Google Shape;585;p26"/>
            <p:cNvSpPr/>
            <p:nvPr/>
          </p:nvSpPr>
          <p:spPr>
            <a:xfrm>
              <a:off x="3361658" y="4164051"/>
              <a:ext cx="793331" cy="821184"/>
            </a:xfrm>
            <a:custGeom>
              <a:avLst/>
              <a:gdLst/>
              <a:ahLst/>
              <a:cxnLst/>
              <a:rect l="l" t="t" r="r" b="b"/>
              <a:pathLst>
                <a:path w="218" h="219" extrusionOk="0">
                  <a:moveTo>
                    <a:pt x="28" y="60"/>
                  </a:moveTo>
                  <a:cubicBezTo>
                    <a:pt x="0" y="105"/>
                    <a:pt x="15" y="164"/>
                    <a:pt x="60" y="191"/>
                  </a:cubicBezTo>
                  <a:cubicBezTo>
                    <a:pt x="105" y="219"/>
                    <a:pt x="164" y="204"/>
                    <a:pt x="191" y="159"/>
                  </a:cubicBezTo>
                  <a:cubicBezTo>
                    <a:pt x="218" y="114"/>
                    <a:pt x="204" y="55"/>
                    <a:pt x="159" y="28"/>
                  </a:cubicBezTo>
                  <a:cubicBezTo>
                    <a:pt x="114" y="0"/>
                    <a:pt x="55" y="15"/>
                    <a:pt x="28" y="60"/>
                  </a:cubicBezTo>
                </a:path>
              </a:pathLst>
            </a:custGeom>
            <a:solidFill>
              <a:schemeClr val="accent2"/>
            </a:solidFill>
            <a:ln>
              <a:noFill/>
            </a:ln>
          </p:spPr>
          <p:txBody>
            <a:bodyPr spcFirstLastPara="1" wrap="square" lIns="0" tIns="0" rIns="0" bIns="0" anchor="ctr" anchorCtr="1">
              <a:normAutofit/>
            </a:bodyPr>
            <a:lstStyle/>
            <a:p>
              <a:pPr marL="0" marR="0" lvl="0" indent="0" algn="ctr" rtl="0">
                <a:spcBef>
                  <a:spcPts val="0"/>
                </a:spcBef>
                <a:spcAft>
                  <a:spcPts val="0"/>
                </a:spcAft>
                <a:buNone/>
              </a:pPr>
              <a:r>
                <a:rPr lang="en-US" sz="1200">
                  <a:solidFill>
                    <a:schemeClr val="lt1"/>
                  </a:solidFill>
                  <a:latin typeface="Montserrat"/>
                  <a:ea typeface="Montserrat"/>
                  <a:cs typeface="Montserrat"/>
                  <a:sym typeface="Montserrat"/>
                </a:rPr>
                <a:t>Thích</a:t>
              </a:r>
              <a:endParaRPr/>
            </a:p>
            <a:p>
              <a:pPr marL="0" marR="0" lvl="0" indent="0" algn="ctr" rtl="0">
                <a:spcBef>
                  <a:spcPts val="0"/>
                </a:spcBef>
                <a:spcAft>
                  <a:spcPts val="0"/>
                </a:spcAft>
                <a:buNone/>
              </a:pPr>
              <a:r>
                <a:rPr lang="en-US" sz="1200">
                  <a:solidFill>
                    <a:schemeClr val="lt1"/>
                  </a:solidFill>
                  <a:latin typeface="Montserrat"/>
                  <a:ea typeface="Montserrat"/>
                  <a:cs typeface="Montserrat"/>
                  <a:sym typeface="Montserrat"/>
                </a:rPr>
                <a:t> nghi</a:t>
              </a:r>
              <a:endParaRPr sz="1200">
                <a:solidFill>
                  <a:schemeClr val="lt1"/>
                </a:solidFill>
                <a:latin typeface="Montserrat"/>
                <a:ea typeface="Montserrat"/>
                <a:cs typeface="Montserrat"/>
                <a:sym typeface="Montserrat"/>
              </a:endParaRPr>
            </a:p>
          </p:txBody>
        </p:sp>
        <p:sp>
          <p:nvSpPr>
            <p:cNvPr id="586" name="Google Shape;586;p26"/>
            <p:cNvSpPr/>
            <p:nvPr/>
          </p:nvSpPr>
          <p:spPr>
            <a:xfrm>
              <a:off x="3213437" y="4041952"/>
              <a:ext cx="1098769" cy="1053161"/>
            </a:xfrm>
            <a:custGeom>
              <a:avLst/>
              <a:gdLst/>
              <a:ahLst/>
              <a:cxnLst/>
              <a:rect l="l" t="t" r="r" b="b"/>
              <a:pathLst>
                <a:path w="325" h="325" extrusionOk="0">
                  <a:moveTo>
                    <a:pt x="72" y="67"/>
                  </a:moveTo>
                  <a:cubicBezTo>
                    <a:pt x="67" y="71"/>
                    <a:pt x="62" y="77"/>
                    <a:pt x="57" y="82"/>
                  </a:cubicBezTo>
                  <a:cubicBezTo>
                    <a:pt x="57" y="82"/>
                    <a:pt x="57" y="82"/>
                    <a:pt x="57" y="82"/>
                  </a:cubicBezTo>
                  <a:cubicBezTo>
                    <a:pt x="26" y="72"/>
                    <a:pt x="26" y="72"/>
                    <a:pt x="26" y="72"/>
                  </a:cubicBezTo>
                  <a:cubicBezTo>
                    <a:pt x="11" y="101"/>
                    <a:pt x="11" y="101"/>
                    <a:pt x="11" y="101"/>
                  </a:cubicBezTo>
                  <a:cubicBezTo>
                    <a:pt x="37" y="122"/>
                    <a:pt x="37" y="122"/>
                    <a:pt x="37" y="122"/>
                  </a:cubicBezTo>
                  <a:cubicBezTo>
                    <a:pt x="35" y="129"/>
                    <a:pt x="33" y="136"/>
                    <a:pt x="32" y="143"/>
                  </a:cubicBezTo>
                  <a:cubicBezTo>
                    <a:pt x="31" y="143"/>
                    <a:pt x="31" y="143"/>
                    <a:pt x="31" y="143"/>
                  </a:cubicBezTo>
                  <a:cubicBezTo>
                    <a:pt x="0" y="149"/>
                    <a:pt x="0" y="149"/>
                    <a:pt x="0" y="149"/>
                  </a:cubicBezTo>
                  <a:cubicBezTo>
                    <a:pt x="0" y="182"/>
                    <a:pt x="0" y="182"/>
                    <a:pt x="0" y="182"/>
                  </a:cubicBezTo>
                  <a:cubicBezTo>
                    <a:pt x="33" y="187"/>
                    <a:pt x="33" y="187"/>
                    <a:pt x="33" y="187"/>
                  </a:cubicBezTo>
                  <a:cubicBezTo>
                    <a:pt x="34" y="194"/>
                    <a:pt x="36" y="201"/>
                    <a:pt x="38" y="208"/>
                  </a:cubicBezTo>
                  <a:cubicBezTo>
                    <a:pt x="38" y="208"/>
                    <a:pt x="38" y="208"/>
                    <a:pt x="38" y="208"/>
                  </a:cubicBezTo>
                  <a:cubicBezTo>
                    <a:pt x="13" y="229"/>
                    <a:pt x="13" y="229"/>
                    <a:pt x="13" y="229"/>
                  </a:cubicBezTo>
                  <a:cubicBezTo>
                    <a:pt x="30" y="257"/>
                    <a:pt x="30" y="257"/>
                    <a:pt x="30" y="257"/>
                  </a:cubicBezTo>
                  <a:cubicBezTo>
                    <a:pt x="61" y="247"/>
                    <a:pt x="61" y="247"/>
                    <a:pt x="61" y="247"/>
                  </a:cubicBezTo>
                  <a:cubicBezTo>
                    <a:pt x="66" y="252"/>
                    <a:pt x="68" y="256"/>
                    <a:pt x="76" y="262"/>
                  </a:cubicBezTo>
                  <a:cubicBezTo>
                    <a:pt x="76" y="263"/>
                    <a:pt x="76" y="263"/>
                    <a:pt x="76" y="263"/>
                  </a:cubicBezTo>
                  <a:cubicBezTo>
                    <a:pt x="64" y="292"/>
                    <a:pt x="64" y="292"/>
                    <a:pt x="64" y="292"/>
                  </a:cubicBezTo>
                  <a:cubicBezTo>
                    <a:pt x="92" y="309"/>
                    <a:pt x="92" y="309"/>
                    <a:pt x="92" y="309"/>
                  </a:cubicBezTo>
                  <a:cubicBezTo>
                    <a:pt x="114" y="285"/>
                    <a:pt x="114" y="285"/>
                    <a:pt x="114" y="285"/>
                  </a:cubicBezTo>
                  <a:cubicBezTo>
                    <a:pt x="123" y="288"/>
                    <a:pt x="132" y="291"/>
                    <a:pt x="141" y="292"/>
                  </a:cubicBezTo>
                  <a:cubicBezTo>
                    <a:pt x="141" y="293"/>
                    <a:pt x="141" y="293"/>
                    <a:pt x="141" y="293"/>
                  </a:cubicBezTo>
                  <a:cubicBezTo>
                    <a:pt x="147" y="325"/>
                    <a:pt x="147" y="325"/>
                    <a:pt x="147" y="325"/>
                  </a:cubicBezTo>
                  <a:cubicBezTo>
                    <a:pt x="179" y="324"/>
                    <a:pt x="179" y="324"/>
                    <a:pt x="179" y="324"/>
                  </a:cubicBezTo>
                  <a:cubicBezTo>
                    <a:pt x="186" y="292"/>
                    <a:pt x="186" y="292"/>
                    <a:pt x="186" y="292"/>
                  </a:cubicBezTo>
                  <a:cubicBezTo>
                    <a:pt x="196" y="290"/>
                    <a:pt x="206" y="287"/>
                    <a:pt x="216" y="283"/>
                  </a:cubicBezTo>
                  <a:cubicBezTo>
                    <a:pt x="217" y="283"/>
                    <a:pt x="217" y="283"/>
                    <a:pt x="217" y="283"/>
                  </a:cubicBezTo>
                  <a:cubicBezTo>
                    <a:pt x="239" y="307"/>
                    <a:pt x="239" y="307"/>
                    <a:pt x="239" y="307"/>
                  </a:cubicBezTo>
                  <a:cubicBezTo>
                    <a:pt x="266" y="288"/>
                    <a:pt x="266" y="288"/>
                    <a:pt x="266" y="288"/>
                  </a:cubicBezTo>
                  <a:cubicBezTo>
                    <a:pt x="253" y="258"/>
                    <a:pt x="253" y="258"/>
                    <a:pt x="253" y="258"/>
                  </a:cubicBezTo>
                  <a:cubicBezTo>
                    <a:pt x="253" y="258"/>
                    <a:pt x="253" y="258"/>
                    <a:pt x="253" y="258"/>
                  </a:cubicBezTo>
                  <a:cubicBezTo>
                    <a:pt x="258" y="253"/>
                    <a:pt x="263" y="248"/>
                    <a:pt x="268" y="242"/>
                  </a:cubicBezTo>
                  <a:cubicBezTo>
                    <a:pt x="268" y="242"/>
                    <a:pt x="268" y="242"/>
                    <a:pt x="268" y="242"/>
                  </a:cubicBezTo>
                  <a:cubicBezTo>
                    <a:pt x="299" y="252"/>
                    <a:pt x="299" y="252"/>
                    <a:pt x="299" y="252"/>
                  </a:cubicBezTo>
                  <a:cubicBezTo>
                    <a:pt x="314" y="223"/>
                    <a:pt x="314" y="223"/>
                    <a:pt x="314" y="223"/>
                  </a:cubicBezTo>
                  <a:cubicBezTo>
                    <a:pt x="288" y="202"/>
                    <a:pt x="288" y="202"/>
                    <a:pt x="288" y="202"/>
                  </a:cubicBezTo>
                  <a:cubicBezTo>
                    <a:pt x="288" y="202"/>
                    <a:pt x="288" y="202"/>
                    <a:pt x="288" y="202"/>
                  </a:cubicBezTo>
                  <a:cubicBezTo>
                    <a:pt x="290" y="195"/>
                    <a:pt x="292" y="189"/>
                    <a:pt x="293" y="182"/>
                  </a:cubicBezTo>
                  <a:cubicBezTo>
                    <a:pt x="294" y="182"/>
                    <a:pt x="294" y="182"/>
                    <a:pt x="294" y="182"/>
                  </a:cubicBezTo>
                  <a:cubicBezTo>
                    <a:pt x="325" y="175"/>
                    <a:pt x="325" y="175"/>
                    <a:pt x="325" y="175"/>
                  </a:cubicBezTo>
                  <a:cubicBezTo>
                    <a:pt x="325" y="143"/>
                    <a:pt x="325" y="143"/>
                    <a:pt x="325" y="143"/>
                  </a:cubicBezTo>
                  <a:cubicBezTo>
                    <a:pt x="292" y="137"/>
                    <a:pt x="292" y="137"/>
                    <a:pt x="292" y="137"/>
                  </a:cubicBezTo>
                  <a:cubicBezTo>
                    <a:pt x="292" y="137"/>
                    <a:pt x="292" y="137"/>
                    <a:pt x="292" y="137"/>
                  </a:cubicBezTo>
                  <a:cubicBezTo>
                    <a:pt x="290" y="130"/>
                    <a:pt x="288" y="123"/>
                    <a:pt x="286" y="117"/>
                  </a:cubicBezTo>
                  <a:cubicBezTo>
                    <a:pt x="287" y="116"/>
                    <a:pt x="287" y="116"/>
                    <a:pt x="287" y="116"/>
                  </a:cubicBezTo>
                  <a:cubicBezTo>
                    <a:pt x="312" y="96"/>
                    <a:pt x="312" y="96"/>
                    <a:pt x="312" y="96"/>
                  </a:cubicBezTo>
                  <a:cubicBezTo>
                    <a:pt x="295" y="67"/>
                    <a:pt x="295" y="67"/>
                    <a:pt x="295" y="67"/>
                  </a:cubicBezTo>
                  <a:cubicBezTo>
                    <a:pt x="264" y="78"/>
                    <a:pt x="264" y="78"/>
                    <a:pt x="264" y="78"/>
                  </a:cubicBezTo>
                  <a:cubicBezTo>
                    <a:pt x="262" y="77"/>
                    <a:pt x="262" y="77"/>
                    <a:pt x="262" y="77"/>
                  </a:cubicBezTo>
                  <a:cubicBezTo>
                    <a:pt x="257" y="71"/>
                    <a:pt x="253" y="67"/>
                    <a:pt x="245" y="61"/>
                  </a:cubicBezTo>
                  <a:cubicBezTo>
                    <a:pt x="246" y="59"/>
                    <a:pt x="246" y="59"/>
                    <a:pt x="246" y="59"/>
                  </a:cubicBezTo>
                  <a:cubicBezTo>
                    <a:pt x="259" y="36"/>
                    <a:pt x="259" y="36"/>
                    <a:pt x="259" y="36"/>
                  </a:cubicBezTo>
                  <a:cubicBezTo>
                    <a:pt x="231" y="18"/>
                    <a:pt x="231" y="18"/>
                    <a:pt x="231" y="18"/>
                  </a:cubicBezTo>
                  <a:cubicBezTo>
                    <a:pt x="210" y="41"/>
                    <a:pt x="210" y="41"/>
                    <a:pt x="210" y="41"/>
                  </a:cubicBezTo>
                  <a:cubicBezTo>
                    <a:pt x="210" y="41"/>
                    <a:pt x="210" y="41"/>
                    <a:pt x="210" y="41"/>
                  </a:cubicBezTo>
                  <a:cubicBezTo>
                    <a:pt x="201" y="37"/>
                    <a:pt x="193" y="34"/>
                    <a:pt x="184" y="33"/>
                  </a:cubicBezTo>
                  <a:cubicBezTo>
                    <a:pt x="184" y="31"/>
                    <a:pt x="184" y="31"/>
                    <a:pt x="184" y="31"/>
                  </a:cubicBezTo>
                  <a:cubicBezTo>
                    <a:pt x="178" y="0"/>
                    <a:pt x="178" y="0"/>
                    <a:pt x="178" y="0"/>
                  </a:cubicBezTo>
                  <a:cubicBezTo>
                    <a:pt x="146" y="0"/>
                    <a:pt x="146" y="0"/>
                    <a:pt x="146" y="0"/>
                  </a:cubicBezTo>
                  <a:cubicBezTo>
                    <a:pt x="139" y="32"/>
                    <a:pt x="139" y="32"/>
                    <a:pt x="139" y="32"/>
                  </a:cubicBezTo>
                  <a:cubicBezTo>
                    <a:pt x="139" y="33"/>
                    <a:pt x="139" y="33"/>
                    <a:pt x="139" y="33"/>
                  </a:cubicBezTo>
                  <a:cubicBezTo>
                    <a:pt x="129" y="34"/>
                    <a:pt x="119" y="37"/>
                    <a:pt x="109" y="42"/>
                  </a:cubicBezTo>
                  <a:cubicBezTo>
                    <a:pt x="108" y="41"/>
                    <a:pt x="108" y="41"/>
                    <a:pt x="108" y="41"/>
                  </a:cubicBezTo>
                  <a:cubicBezTo>
                    <a:pt x="86" y="18"/>
                    <a:pt x="86" y="18"/>
                    <a:pt x="86" y="18"/>
                  </a:cubicBezTo>
                  <a:cubicBezTo>
                    <a:pt x="59" y="36"/>
                    <a:pt x="59" y="36"/>
                    <a:pt x="59" y="36"/>
                  </a:cubicBezTo>
                  <a:cubicBezTo>
                    <a:pt x="72" y="66"/>
                    <a:pt x="72" y="66"/>
                    <a:pt x="72" y="66"/>
                  </a:cubicBezTo>
                  <a:lnTo>
                    <a:pt x="72" y="67"/>
                  </a:lnTo>
                  <a:close/>
                  <a:moveTo>
                    <a:pt x="219" y="69"/>
                  </a:moveTo>
                  <a:cubicBezTo>
                    <a:pt x="271" y="100"/>
                    <a:pt x="287" y="167"/>
                    <a:pt x="256" y="219"/>
                  </a:cubicBezTo>
                  <a:cubicBezTo>
                    <a:pt x="224" y="271"/>
                    <a:pt x="157" y="287"/>
                    <a:pt x="106" y="256"/>
                  </a:cubicBezTo>
                  <a:cubicBezTo>
                    <a:pt x="54" y="225"/>
                    <a:pt x="37" y="157"/>
                    <a:pt x="69" y="106"/>
                  </a:cubicBezTo>
                  <a:cubicBezTo>
                    <a:pt x="100" y="54"/>
                    <a:pt x="167" y="38"/>
                    <a:pt x="219" y="6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ontserrat"/>
                <a:ea typeface="Montserrat"/>
                <a:cs typeface="Montserrat"/>
                <a:sym typeface="Montserrat"/>
              </a:endParaRPr>
            </a:p>
          </p:txBody>
        </p:sp>
        <p:sp>
          <p:nvSpPr>
            <p:cNvPr id="587" name="Google Shape;587;p26"/>
            <p:cNvSpPr/>
            <p:nvPr/>
          </p:nvSpPr>
          <p:spPr>
            <a:xfrm>
              <a:off x="824424" y="3991205"/>
              <a:ext cx="379106" cy="334127"/>
            </a:xfrm>
            <a:custGeom>
              <a:avLst/>
              <a:gdLst/>
              <a:ahLst/>
              <a:cxnLst/>
              <a:rect l="l" t="t" r="r" b="b"/>
              <a:pathLst>
                <a:path w="125" h="110" extrusionOk="0">
                  <a:moveTo>
                    <a:pt x="113" y="62"/>
                  </a:moveTo>
                  <a:cubicBezTo>
                    <a:pt x="124" y="70"/>
                    <a:pt x="125" y="86"/>
                    <a:pt x="117" y="97"/>
                  </a:cubicBezTo>
                  <a:cubicBezTo>
                    <a:pt x="109" y="108"/>
                    <a:pt x="93" y="110"/>
                    <a:pt x="82" y="102"/>
                  </a:cubicBezTo>
                  <a:cubicBezTo>
                    <a:pt x="13" y="49"/>
                    <a:pt x="13" y="49"/>
                    <a:pt x="13" y="49"/>
                  </a:cubicBezTo>
                  <a:cubicBezTo>
                    <a:pt x="2" y="41"/>
                    <a:pt x="0" y="25"/>
                    <a:pt x="9" y="14"/>
                  </a:cubicBezTo>
                  <a:cubicBezTo>
                    <a:pt x="17" y="3"/>
                    <a:pt x="33" y="0"/>
                    <a:pt x="44" y="9"/>
                  </a:cubicBezTo>
                  <a:lnTo>
                    <a:pt x="113" y="62"/>
                  </a:ln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ontserrat"/>
                <a:ea typeface="Montserrat"/>
                <a:cs typeface="Montserrat"/>
                <a:sym typeface="Montserrat"/>
              </a:endParaRPr>
            </a:p>
          </p:txBody>
        </p:sp>
        <p:sp>
          <p:nvSpPr>
            <p:cNvPr id="588" name="Google Shape;588;p26"/>
            <p:cNvSpPr/>
            <p:nvPr/>
          </p:nvSpPr>
          <p:spPr>
            <a:xfrm>
              <a:off x="571258" y="4727571"/>
              <a:ext cx="426656" cy="218468"/>
            </a:xfrm>
            <a:custGeom>
              <a:avLst/>
              <a:gdLst/>
              <a:ahLst/>
              <a:cxnLst/>
              <a:rect l="l" t="t" r="r" b="b"/>
              <a:pathLst>
                <a:path w="140" h="72" extrusionOk="0">
                  <a:moveTo>
                    <a:pt x="117" y="20"/>
                  </a:moveTo>
                  <a:cubicBezTo>
                    <a:pt x="131" y="22"/>
                    <a:pt x="140" y="36"/>
                    <a:pt x="137" y="49"/>
                  </a:cubicBezTo>
                  <a:cubicBezTo>
                    <a:pt x="134" y="63"/>
                    <a:pt x="121" y="72"/>
                    <a:pt x="108" y="69"/>
                  </a:cubicBezTo>
                  <a:cubicBezTo>
                    <a:pt x="22" y="52"/>
                    <a:pt x="22" y="52"/>
                    <a:pt x="22" y="52"/>
                  </a:cubicBezTo>
                  <a:cubicBezTo>
                    <a:pt x="9" y="50"/>
                    <a:pt x="0" y="37"/>
                    <a:pt x="3" y="23"/>
                  </a:cubicBezTo>
                  <a:cubicBezTo>
                    <a:pt x="6" y="9"/>
                    <a:pt x="19" y="0"/>
                    <a:pt x="32" y="3"/>
                  </a:cubicBezTo>
                  <a:lnTo>
                    <a:pt x="117" y="20"/>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ontserrat"/>
                <a:ea typeface="Montserrat"/>
                <a:cs typeface="Montserrat"/>
                <a:sym typeface="Montserrat"/>
              </a:endParaRPr>
            </a:p>
          </p:txBody>
        </p:sp>
        <p:sp>
          <p:nvSpPr>
            <p:cNvPr id="589" name="Google Shape;589;p26"/>
            <p:cNvSpPr/>
            <p:nvPr/>
          </p:nvSpPr>
          <p:spPr>
            <a:xfrm>
              <a:off x="757599" y="5433095"/>
              <a:ext cx="422800" cy="240315"/>
            </a:xfrm>
            <a:custGeom>
              <a:avLst/>
              <a:gdLst/>
              <a:ahLst/>
              <a:cxnLst/>
              <a:rect l="l" t="t" r="r" b="b"/>
              <a:pathLst>
                <a:path w="139" h="79" extrusionOk="0">
                  <a:moveTo>
                    <a:pt x="105" y="4"/>
                  </a:moveTo>
                  <a:cubicBezTo>
                    <a:pt x="118" y="0"/>
                    <a:pt x="132" y="8"/>
                    <a:pt x="136" y="22"/>
                  </a:cubicBezTo>
                  <a:cubicBezTo>
                    <a:pt x="139" y="35"/>
                    <a:pt x="131" y="49"/>
                    <a:pt x="118" y="52"/>
                  </a:cubicBezTo>
                  <a:cubicBezTo>
                    <a:pt x="34" y="75"/>
                    <a:pt x="34" y="75"/>
                    <a:pt x="34" y="75"/>
                  </a:cubicBezTo>
                  <a:cubicBezTo>
                    <a:pt x="21" y="79"/>
                    <a:pt x="7" y="71"/>
                    <a:pt x="4" y="57"/>
                  </a:cubicBezTo>
                  <a:cubicBezTo>
                    <a:pt x="0" y="44"/>
                    <a:pt x="8" y="30"/>
                    <a:pt x="21" y="26"/>
                  </a:cubicBezTo>
                  <a:lnTo>
                    <a:pt x="105" y="4"/>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ontserrat"/>
                <a:ea typeface="Montserrat"/>
                <a:cs typeface="Montserrat"/>
                <a:sym typeface="Montserrat"/>
              </a:endParaRPr>
            </a:p>
          </p:txBody>
        </p:sp>
        <p:sp>
          <p:nvSpPr>
            <p:cNvPr id="590" name="Google Shape;590;p26"/>
            <p:cNvSpPr/>
            <p:nvPr/>
          </p:nvSpPr>
          <p:spPr>
            <a:xfrm>
              <a:off x="3544995" y="5433095"/>
              <a:ext cx="425371" cy="240315"/>
            </a:xfrm>
            <a:custGeom>
              <a:avLst/>
              <a:gdLst/>
              <a:ahLst/>
              <a:cxnLst/>
              <a:rect l="l" t="t" r="r" b="b"/>
              <a:pathLst>
                <a:path w="140" h="79" extrusionOk="0">
                  <a:moveTo>
                    <a:pt x="35" y="4"/>
                  </a:moveTo>
                  <a:cubicBezTo>
                    <a:pt x="21" y="0"/>
                    <a:pt x="8" y="8"/>
                    <a:pt x="4" y="22"/>
                  </a:cubicBezTo>
                  <a:cubicBezTo>
                    <a:pt x="0" y="35"/>
                    <a:pt x="8" y="49"/>
                    <a:pt x="21" y="52"/>
                  </a:cubicBezTo>
                  <a:cubicBezTo>
                    <a:pt x="105" y="75"/>
                    <a:pt x="105" y="75"/>
                    <a:pt x="105" y="75"/>
                  </a:cubicBezTo>
                  <a:cubicBezTo>
                    <a:pt x="119" y="79"/>
                    <a:pt x="132" y="71"/>
                    <a:pt x="136" y="57"/>
                  </a:cubicBezTo>
                  <a:cubicBezTo>
                    <a:pt x="140" y="44"/>
                    <a:pt x="132" y="30"/>
                    <a:pt x="119" y="26"/>
                  </a:cubicBezTo>
                  <a:lnTo>
                    <a:pt x="35" y="4"/>
                  </a:ln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ontserrat"/>
                <a:ea typeface="Montserrat"/>
                <a:cs typeface="Montserrat"/>
                <a:sym typeface="Montserrat"/>
              </a:endParaRPr>
            </a:p>
          </p:txBody>
        </p:sp>
        <p:sp>
          <p:nvSpPr>
            <p:cNvPr id="591" name="Google Shape;591;p26"/>
            <p:cNvSpPr/>
            <p:nvPr/>
          </p:nvSpPr>
          <p:spPr>
            <a:xfrm>
              <a:off x="1140561" y="3748320"/>
              <a:ext cx="2335039" cy="2748843"/>
            </a:xfrm>
            <a:custGeom>
              <a:avLst/>
              <a:gdLst/>
              <a:ahLst/>
              <a:cxnLst/>
              <a:rect l="l" t="t" r="r" b="b"/>
              <a:pathLst>
                <a:path w="768" h="904" extrusionOk="0">
                  <a:moveTo>
                    <a:pt x="702" y="412"/>
                  </a:moveTo>
                  <a:cubicBezTo>
                    <a:pt x="694" y="485"/>
                    <a:pt x="661" y="552"/>
                    <a:pt x="611" y="601"/>
                  </a:cubicBezTo>
                  <a:cubicBezTo>
                    <a:pt x="611" y="602"/>
                    <a:pt x="611" y="602"/>
                    <a:pt x="611" y="602"/>
                  </a:cubicBezTo>
                  <a:cubicBezTo>
                    <a:pt x="610" y="603"/>
                    <a:pt x="609" y="603"/>
                    <a:pt x="609" y="604"/>
                  </a:cubicBezTo>
                  <a:cubicBezTo>
                    <a:pt x="609" y="604"/>
                    <a:pt x="608" y="605"/>
                    <a:pt x="606" y="606"/>
                  </a:cubicBezTo>
                  <a:cubicBezTo>
                    <a:pt x="606" y="607"/>
                    <a:pt x="606" y="607"/>
                    <a:pt x="606" y="607"/>
                  </a:cubicBezTo>
                  <a:cubicBezTo>
                    <a:pt x="595" y="619"/>
                    <a:pt x="556" y="665"/>
                    <a:pt x="536" y="735"/>
                  </a:cubicBezTo>
                  <a:cubicBezTo>
                    <a:pt x="528" y="762"/>
                    <a:pt x="523" y="793"/>
                    <a:pt x="523" y="827"/>
                  </a:cubicBezTo>
                  <a:cubicBezTo>
                    <a:pt x="523" y="829"/>
                    <a:pt x="523" y="831"/>
                    <a:pt x="523" y="833"/>
                  </a:cubicBezTo>
                  <a:cubicBezTo>
                    <a:pt x="523" y="833"/>
                    <a:pt x="522" y="835"/>
                    <a:pt x="521" y="837"/>
                  </a:cubicBezTo>
                  <a:cubicBezTo>
                    <a:pt x="519" y="839"/>
                    <a:pt x="514" y="842"/>
                    <a:pt x="504" y="844"/>
                  </a:cubicBezTo>
                  <a:cubicBezTo>
                    <a:pt x="274" y="844"/>
                    <a:pt x="274" y="844"/>
                    <a:pt x="274" y="844"/>
                  </a:cubicBezTo>
                  <a:cubicBezTo>
                    <a:pt x="265" y="842"/>
                    <a:pt x="260" y="840"/>
                    <a:pt x="257" y="837"/>
                  </a:cubicBezTo>
                  <a:cubicBezTo>
                    <a:pt x="256" y="836"/>
                    <a:pt x="255" y="833"/>
                    <a:pt x="255" y="832"/>
                  </a:cubicBezTo>
                  <a:cubicBezTo>
                    <a:pt x="256" y="830"/>
                    <a:pt x="256" y="830"/>
                    <a:pt x="256" y="827"/>
                  </a:cubicBezTo>
                  <a:cubicBezTo>
                    <a:pt x="256" y="794"/>
                    <a:pt x="251" y="764"/>
                    <a:pt x="243" y="737"/>
                  </a:cubicBezTo>
                  <a:cubicBezTo>
                    <a:pt x="227" y="683"/>
                    <a:pt x="201" y="643"/>
                    <a:pt x="185" y="622"/>
                  </a:cubicBezTo>
                  <a:cubicBezTo>
                    <a:pt x="180" y="616"/>
                    <a:pt x="175" y="610"/>
                    <a:pt x="170" y="604"/>
                  </a:cubicBezTo>
                  <a:cubicBezTo>
                    <a:pt x="159" y="593"/>
                    <a:pt x="146" y="583"/>
                    <a:pt x="136" y="571"/>
                  </a:cubicBezTo>
                  <a:cubicBezTo>
                    <a:pt x="125" y="558"/>
                    <a:pt x="116" y="544"/>
                    <a:pt x="109" y="530"/>
                  </a:cubicBezTo>
                  <a:cubicBezTo>
                    <a:pt x="94" y="501"/>
                    <a:pt x="81" y="469"/>
                    <a:pt x="75" y="436"/>
                  </a:cubicBezTo>
                  <a:cubicBezTo>
                    <a:pt x="72" y="417"/>
                    <a:pt x="70" y="397"/>
                    <a:pt x="70" y="378"/>
                  </a:cubicBezTo>
                  <a:cubicBezTo>
                    <a:pt x="70" y="219"/>
                    <a:pt x="189" y="87"/>
                    <a:pt x="342" y="65"/>
                  </a:cubicBezTo>
                  <a:cubicBezTo>
                    <a:pt x="305" y="0"/>
                    <a:pt x="305" y="0"/>
                    <a:pt x="305" y="0"/>
                  </a:cubicBezTo>
                  <a:cubicBezTo>
                    <a:pt x="131" y="38"/>
                    <a:pt x="0" y="193"/>
                    <a:pt x="0" y="378"/>
                  </a:cubicBezTo>
                  <a:cubicBezTo>
                    <a:pt x="0" y="494"/>
                    <a:pt x="51" y="598"/>
                    <a:pt x="132" y="669"/>
                  </a:cubicBezTo>
                  <a:cubicBezTo>
                    <a:pt x="151" y="694"/>
                    <a:pt x="185" y="750"/>
                    <a:pt x="186" y="825"/>
                  </a:cubicBezTo>
                  <a:cubicBezTo>
                    <a:pt x="184" y="841"/>
                    <a:pt x="188" y="864"/>
                    <a:pt x="204" y="883"/>
                  </a:cubicBezTo>
                  <a:cubicBezTo>
                    <a:pt x="210" y="890"/>
                    <a:pt x="218" y="897"/>
                    <a:pt x="226" y="902"/>
                  </a:cubicBezTo>
                  <a:cubicBezTo>
                    <a:pt x="380" y="903"/>
                    <a:pt x="380" y="903"/>
                    <a:pt x="380" y="903"/>
                  </a:cubicBezTo>
                  <a:cubicBezTo>
                    <a:pt x="547" y="904"/>
                    <a:pt x="547" y="904"/>
                    <a:pt x="547" y="904"/>
                  </a:cubicBezTo>
                  <a:cubicBezTo>
                    <a:pt x="558" y="899"/>
                    <a:pt x="567" y="892"/>
                    <a:pt x="575" y="883"/>
                  </a:cubicBezTo>
                  <a:cubicBezTo>
                    <a:pt x="590" y="864"/>
                    <a:pt x="594" y="841"/>
                    <a:pt x="593" y="825"/>
                  </a:cubicBezTo>
                  <a:cubicBezTo>
                    <a:pt x="594" y="723"/>
                    <a:pt x="657" y="655"/>
                    <a:pt x="658" y="654"/>
                  </a:cubicBezTo>
                  <a:cubicBezTo>
                    <a:pt x="660" y="653"/>
                    <a:pt x="661" y="652"/>
                    <a:pt x="662" y="650"/>
                  </a:cubicBezTo>
                  <a:cubicBezTo>
                    <a:pt x="717" y="595"/>
                    <a:pt x="755" y="522"/>
                    <a:pt x="768" y="442"/>
                  </a:cubicBezTo>
                  <a:cubicBezTo>
                    <a:pt x="750" y="433"/>
                    <a:pt x="720" y="420"/>
                    <a:pt x="702" y="412"/>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ontserrat"/>
                <a:ea typeface="Montserrat"/>
                <a:cs typeface="Montserrat"/>
                <a:sym typeface="Montserrat"/>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72"/>
                                        </p:tgtEl>
                                        <p:attrNameLst>
                                          <p:attrName>style.visibility</p:attrName>
                                        </p:attrNameLst>
                                      </p:cBhvr>
                                      <p:to>
                                        <p:strVal val="visible"/>
                                      </p:to>
                                    </p:set>
                                    <p:animEffect transition="in" filter="fade">
                                      <p:cBhvr>
                                        <p:cTn id="7" dur="1000"/>
                                        <p:tgtEl>
                                          <p:spTgt spid="572"/>
                                        </p:tgtEl>
                                      </p:cBhvr>
                                    </p:animEffect>
                                  </p:childTnLst>
                                </p:cTn>
                              </p:par>
                              <p:par>
                                <p:cTn id="8" presetID="2" presetClass="entr" presetSubtype="8" fill="hold" nodeType="withEffect">
                                  <p:stCondLst>
                                    <p:cond delay="0"/>
                                  </p:stCondLst>
                                  <p:childTnLst>
                                    <p:set>
                                      <p:cBhvr>
                                        <p:cTn id="9" dur="1" fill="hold">
                                          <p:stCondLst>
                                            <p:cond delay="0"/>
                                          </p:stCondLst>
                                        </p:cTn>
                                        <p:tgtEl>
                                          <p:spTgt spid="574"/>
                                        </p:tgtEl>
                                        <p:attrNameLst>
                                          <p:attrName>style.visibility</p:attrName>
                                        </p:attrNameLst>
                                      </p:cBhvr>
                                      <p:to>
                                        <p:strVal val="visible"/>
                                      </p:to>
                                    </p:set>
                                    <p:anim calcmode="lin" valueType="num">
                                      <p:cBhvr additive="base">
                                        <p:cTn id="10" dur="500"/>
                                        <p:tgtEl>
                                          <p:spTgt spid="574"/>
                                        </p:tgtEl>
                                        <p:attrNameLst>
                                          <p:attrName>ppt_x</p:attrName>
                                        </p:attrNameLst>
                                      </p:cBhvr>
                                      <p:tavLst>
                                        <p:tav tm="0">
                                          <p:val>
                                            <p:strVal val="#ppt_x-1"/>
                                          </p:val>
                                        </p:tav>
                                        <p:tav tm="100000">
                                          <p:val>
                                            <p:strVal val="#ppt_x"/>
                                          </p:val>
                                        </p:tav>
                                      </p:tavLst>
                                    </p:anim>
                                  </p:childTnLst>
                                </p:cTn>
                              </p:par>
                              <p:par>
                                <p:cTn id="11" presetID="2" presetClass="entr" presetSubtype="8" fill="hold" nodeType="withEffect">
                                  <p:stCondLst>
                                    <p:cond delay="0"/>
                                  </p:stCondLst>
                                  <p:childTnLst>
                                    <p:set>
                                      <p:cBhvr>
                                        <p:cTn id="12" dur="1" fill="hold">
                                          <p:stCondLst>
                                            <p:cond delay="0"/>
                                          </p:stCondLst>
                                        </p:cTn>
                                        <p:tgtEl>
                                          <p:spTgt spid="573"/>
                                        </p:tgtEl>
                                        <p:attrNameLst>
                                          <p:attrName>style.visibility</p:attrName>
                                        </p:attrNameLst>
                                      </p:cBhvr>
                                      <p:to>
                                        <p:strVal val="visible"/>
                                      </p:to>
                                    </p:set>
                                    <p:anim calcmode="lin" valueType="num">
                                      <p:cBhvr additive="base">
                                        <p:cTn id="13" dur="500"/>
                                        <p:tgtEl>
                                          <p:spTgt spid="573"/>
                                        </p:tgtEl>
                                        <p:attrNameLst>
                                          <p:attrName>ppt_x</p:attrName>
                                        </p:attrNameLst>
                                      </p:cBhvr>
                                      <p:tavLst>
                                        <p:tav tm="0">
                                          <p:val>
                                            <p:strVal val="#ppt_x-1"/>
                                          </p:val>
                                        </p:tav>
                                        <p:tav tm="100000">
                                          <p:val>
                                            <p:strVal val="#ppt_x"/>
                                          </p:val>
                                        </p:tav>
                                      </p:tavLst>
                                    </p:anim>
                                  </p:childTnLst>
                                </p:cTn>
                              </p:par>
                              <p:par>
                                <p:cTn id="14" presetID="23" presetClass="entr" presetSubtype="16" fill="hold" nodeType="withEffect">
                                  <p:stCondLst>
                                    <p:cond delay="0"/>
                                  </p:stCondLst>
                                  <p:childTnLst>
                                    <p:set>
                                      <p:cBhvr>
                                        <p:cTn id="15" dur="1" fill="hold">
                                          <p:stCondLst>
                                            <p:cond delay="0"/>
                                          </p:stCondLst>
                                        </p:cTn>
                                        <p:tgtEl>
                                          <p:spTgt spid="576"/>
                                        </p:tgtEl>
                                        <p:attrNameLst>
                                          <p:attrName>style.visibility</p:attrName>
                                        </p:attrNameLst>
                                      </p:cBhvr>
                                      <p:to>
                                        <p:strVal val="visible"/>
                                      </p:to>
                                    </p:set>
                                    <p:anim calcmode="lin" valueType="num">
                                      <p:cBhvr additive="base">
                                        <p:cTn id="16" dur="500"/>
                                        <p:tgtEl>
                                          <p:spTgt spid="576"/>
                                        </p:tgtEl>
                                        <p:attrNameLst>
                                          <p:attrName>ppt_w</p:attrName>
                                        </p:attrNameLst>
                                      </p:cBhvr>
                                      <p:tavLst>
                                        <p:tav tm="0">
                                          <p:val>
                                            <p:strVal val="0"/>
                                          </p:val>
                                        </p:tav>
                                        <p:tav tm="100000">
                                          <p:val>
                                            <p:strVal val="#ppt_w"/>
                                          </p:val>
                                        </p:tav>
                                      </p:tavLst>
                                    </p:anim>
                                    <p:anim calcmode="lin" valueType="num">
                                      <p:cBhvr additive="base">
                                        <p:cTn id="17" dur="500"/>
                                        <p:tgtEl>
                                          <p:spTgt spid="576"/>
                                        </p:tgtEl>
                                        <p:attrNameLst>
                                          <p:attrName>ppt_h</p:attrName>
                                        </p:attrNameLst>
                                      </p:cBhvr>
                                      <p:tavLst>
                                        <p:tav tm="0">
                                          <p:val>
                                            <p:strVal val="0"/>
                                          </p:val>
                                        </p:tav>
                                        <p:tav tm="100000">
                                          <p:val>
                                            <p:strVal val="#ppt_h"/>
                                          </p:val>
                                        </p:tav>
                                      </p:tavLst>
                                    </p:anim>
                                  </p:childTnLst>
                                </p:cTn>
                              </p:par>
                              <p:par>
                                <p:cTn id="18" presetID="23" presetClass="entr" presetSubtype="16" fill="hold" nodeType="withEffect">
                                  <p:stCondLst>
                                    <p:cond delay="0"/>
                                  </p:stCondLst>
                                  <p:childTnLst>
                                    <p:set>
                                      <p:cBhvr>
                                        <p:cTn id="19" dur="1" fill="hold">
                                          <p:stCondLst>
                                            <p:cond delay="0"/>
                                          </p:stCondLst>
                                        </p:cTn>
                                        <p:tgtEl>
                                          <p:spTgt spid="577"/>
                                        </p:tgtEl>
                                        <p:attrNameLst>
                                          <p:attrName>style.visibility</p:attrName>
                                        </p:attrNameLst>
                                      </p:cBhvr>
                                      <p:to>
                                        <p:strVal val="visible"/>
                                      </p:to>
                                    </p:set>
                                    <p:anim calcmode="lin" valueType="num">
                                      <p:cBhvr additive="base">
                                        <p:cTn id="20" dur="500"/>
                                        <p:tgtEl>
                                          <p:spTgt spid="577"/>
                                        </p:tgtEl>
                                        <p:attrNameLst>
                                          <p:attrName>ppt_w</p:attrName>
                                        </p:attrNameLst>
                                      </p:cBhvr>
                                      <p:tavLst>
                                        <p:tav tm="0">
                                          <p:val>
                                            <p:strVal val="0"/>
                                          </p:val>
                                        </p:tav>
                                        <p:tav tm="100000">
                                          <p:val>
                                            <p:strVal val="#ppt_w"/>
                                          </p:val>
                                        </p:tav>
                                      </p:tavLst>
                                    </p:anim>
                                    <p:anim calcmode="lin" valueType="num">
                                      <p:cBhvr additive="base">
                                        <p:cTn id="21" dur="500"/>
                                        <p:tgtEl>
                                          <p:spTgt spid="577"/>
                                        </p:tgtEl>
                                        <p:attrNameLst>
                                          <p:attrName>ppt_h</p:attrName>
                                        </p:attrNameLst>
                                      </p:cBhvr>
                                      <p:tavLst>
                                        <p:tav tm="0">
                                          <p:val>
                                            <p:strVal val="0"/>
                                          </p:val>
                                        </p:tav>
                                        <p:tav tm="100000">
                                          <p:val>
                                            <p:strVal val="#ppt_h"/>
                                          </p:val>
                                        </p:tav>
                                      </p:tavLst>
                                    </p:anim>
                                  </p:childTnLst>
                                </p:cTn>
                              </p:par>
                              <p:par>
                                <p:cTn id="22" presetID="10" presetClass="entr" presetSubtype="0" fill="hold" nodeType="withEffect">
                                  <p:stCondLst>
                                    <p:cond delay="0"/>
                                  </p:stCondLst>
                                  <p:childTnLst>
                                    <p:set>
                                      <p:cBhvr>
                                        <p:cTn id="23" dur="1" fill="hold">
                                          <p:stCondLst>
                                            <p:cond delay="0"/>
                                          </p:stCondLst>
                                        </p:cTn>
                                        <p:tgtEl>
                                          <p:spTgt spid="575"/>
                                        </p:tgtEl>
                                        <p:attrNameLst>
                                          <p:attrName>style.visibility</p:attrName>
                                        </p:attrNameLst>
                                      </p:cBhvr>
                                      <p:to>
                                        <p:strVal val="visible"/>
                                      </p:to>
                                    </p:set>
                                    <p:animEffect transition="in" filter="fade">
                                      <p:cBhvr>
                                        <p:cTn id="24" dur="1000"/>
                                        <p:tgtEl>
                                          <p:spTgt spid="575"/>
                                        </p:tgtEl>
                                      </p:cBhvr>
                                    </p:animEffect>
                                  </p:childTnLst>
                                </p:cTn>
                              </p:par>
                              <p:par>
                                <p:cTn id="25" presetID="10" presetClass="exit" presetSubtype="0" fill="hold" nodeType="withEffect">
                                  <p:stCondLst>
                                    <p:cond delay="0"/>
                                  </p:stCondLst>
                                  <p:childTnLst>
                                    <p:animEffect transition="out" filter="fade">
                                      <p:cBhvr>
                                        <p:cTn id="26" dur="500"/>
                                        <p:tgtEl>
                                          <p:spTgt spid="576"/>
                                        </p:tgtEl>
                                      </p:cBhvr>
                                    </p:animEffect>
                                    <p:set>
                                      <p:cBhvr>
                                        <p:cTn id="27" dur="1" fill="hold">
                                          <p:stCondLst>
                                            <p:cond delay="500"/>
                                          </p:stCondLst>
                                        </p:cTn>
                                        <p:tgtEl>
                                          <p:spTgt spid="576"/>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577"/>
                                        </p:tgtEl>
                                      </p:cBhvr>
                                    </p:animEffect>
                                    <p:set>
                                      <p:cBhvr>
                                        <p:cTn id="30" dur="1" fill="hold">
                                          <p:stCondLst>
                                            <p:cond delay="500"/>
                                          </p:stCondLst>
                                        </p:cTn>
                                        <p:tgtEl>
                                          <p:spTgt spid="577"/>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575"/>
                                        </p:tgtEl>
                                      </p:cBhvr>
                                    </p:animEffect>
                                    <p:set>
                                      <p:cBhvr>
                                        <p:cTn id="33" dur="1" fill="hold">
                                          <p:stCondLst>
                                            <p:cond delay="500"/>
                                          </p:stCondLst>
                                        </p:cTn>
                                        <p:tgtEl>
                                          <p:spTgt spid="575"/>
                                        </p:tgtEl>
                                        <p:attrNameLst>
                                          <p:attrName>style.visibility</p:attrName>
                                        </p:attrNameLst>
                                      </p:cBhvr>
                                      <p:to>
                                        <p:strVal val="hidden"/>
                                      </p:to>
                                    </p:set>
                                  </p:childTnLst>
                                </p:cTn>
                              </p:par>
                              <p:par>
                                <p:cTn id="34" presetID="23" presetClass="entr" presetSubtype="16" fill="hold" nodeType="withEffect">
                                  <p:stCondLst>
                                    <p:cond delay="0"/>
                                  </p:stCondLst>
                                  <p:childTnLst>
                                    <p:set>
                                      <p:cBhvr>
                                        <p:cTn id="35" dur="1" fill="hold">
                                          <p:stCondLst>
                                            <p:cond delay="0"/>
                                          </p:stCondLst>
                                        </p:cTn>
                                        <p:tgtEl>
                                          <p:spTgt spid="578"/>
                                        </p:tgtEl>
                                        <p:attrNameLst>
                                          <p:attrName>style.visibility</p:attrName>
                                        </p:attrNameLst>
                                      </p:cBhvr>
                                      <p:to>
                                        <p:strVal val="visible"/>
                                      </p:to>
                                    </p:set>
                                    <p:anim calcmode="lin" valueType="num">
                                      <p:cBhvr additive="base">
                                        <p:cTn id="36" dur="500"/>
                                        <p:tgtEl>
                                          <p:spTgt spid="578"/>
                                        </p:tgtEl>
                                        <p:attrNameLst>
                                          <p:attrName>ppt_w</p:attrName>
                                        </p:attrNameLst>
                                      </p:cBhvr>
                                      <p:tavLst>
                                        <p:tav tm="0">
                                          <p:val>
                                            <p:strVal val="0"/>
                                          </p:val>
                                        </p:tav>
                                        <p:tav tm="100000">
                                          <p:val>
                                            <p:strVal val="#ppt_w"/>
                                          </p:val>
                                        </p:tav>
                                      </p:tavLst>
                                    </p:anim>
                                    <p:anim calcmode="lin" valueType="num">
                                      <p:cBhvr additive="base">
                                        <p:cTn id="37" dur="500"/>
                                        <p:tgtEl>
                                          <p:spTgt spid="578"/>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grpSp>
        <p:nvGrpSpPr>
          <p:cNvPr id="596" name="Google Shape;596;p27"/>
          <p:cNvGrpSpPr/>
          <p:nvPr/>
        </p:nvGrpSpPr>
        <p:grpSpPr>
          <a:xfrm>
            <a:off x="0" y="0"/>
            <a:ext cx="1153895" cy="1268412"/>
            <a:chOff x="1" y="1"/>
            <a:chExt cx="958067" cy="1053150"/>
          </a:xfrm>
        </p:grpSpPr>
        <p:sp>
          <p:nvSpPr>
            <p:cNvPr id="597" name="Google Shape;597;p27"/>
            <p:cNvSpPr/>
            <p:nvPr/>
          </p:nvSpPr>
          <p:spPr>
            <a:xfrm rot="5400000">
              <a:off x="-12207" y="12208"/>
              <a:ext cx="982481" cy="958066"/>
            </a:xfrm>
            <a:custGeom>
              <a:avLst/>
              <a:gdLst/>
              <a:ahLst/>
              <a:cxnLst/>
              <a:rect l="l" t="t" r="r" b="b"/>
              <a:pathLst>
                <a:path w="982481" h="958066" extrusionOk="0">
                  <a:moveTo>
                    <a:pt x="0" y="958066"/>
                  </a:moveTo>
                  <a:lnTo>
                    <a:pt x="0" y="735870"/>
                  </a:lnTo>
                  <a:lnTo>
                    <a:pt x="426804" y="0"/>
                  </a:lnTo>
                  <a:lnTo>
                    <a:pt x="982481" y="95806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598" name="Google Shape;598;p27"/>
            <p:cNvSpPr/>
            <p:nvPr/>
          </p:nvSpPr>
          <p:spPr>
            <a:xfrm rot="5400000">
              <a:off x="-47960" y="405667"/>
              <a:ext cx="695444" cy="599522"/>
            </a:xfrm>
            <a:prstGeom prst="triangle">
              <a:avLst>
                <a:gd name="adj" fmla="val 50000"/>
              </a:avLst>
            </a:prstGeom>
            <a:solidFill>
              <a:srgbClr val="C8790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599" name="Google Shape;599;p27"/>
            <p:cNvSpPr/>
            <p:nvPr/>
          </p:nvSpPr>
          <p:spPr>
            <a:xfrm rot="-5400000" flipH="1">
              <a:off x="647213" y="472090"/>
              <a:ext cx="333880" cy="287829"/>
            </a:xfrm>
            <a:prstGeom prst="triangle">
              <a:avLst>
                <a:gd name="adj" fmla="val 50000"/>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600" name="Google Shape;600;p27"/>
            <p:cNvSpPr/>
            <p:nvPr/>
          </p:nvSpPr>
          <p:spPr>
            <a:xfrm rot="5400000">
              <a:off x="-31240" y="170353"/>
              <a:ext cx="453007" cy="390523"/>
            </a:xfrm>
            <a:prstGeom prst="triangle">
              <a:avLst>
                <a:gd name="adj" fmla="val 50000"/>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grpSp>
      <p:sp>
        <p:nvSpPr>
          <p:cNvPr id="601" name="Google Shape;601;p27"/>
          <p:cNvSpPr txBox="1"/>
          <p:nvPr/>
        </p:nvSpPr>
        <p:spPr>
          <a:xfrm>
            <a:off x="1196997" y="435674"/>
            <a:ext cx="518444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262626"/>
                </a:solidFill>
                <a:latin typeface="Times New Roman"/>
                <a:ea typeface="Times New Roman"/>
                <a:cs typeface="Times New Roman"/>
                <a:sym typeface="Times New Roman"/>
              </a:rPr>
              <a:t>Quyết định thiết kế kênh Marketing</a:t>
            </a:r>
            <a:endParaRPr sz="2400" b="1">
              <a:solidFill>
                <a:srgbClr val="262626"/>
              </a:solidFill>
              <a:latin typeface="Times New Roman"/>
              <a:ea typeface="Times New Roman"/>
              <a:cs typeface="Times New Roman"/>
              <a:sym typeface="Times New Roman"/>
            </a:endParaRPr>
          </a:p>
        </p:txBody>
      </p:sp>
      <p:sp>
        <p:nvSpPr>
          <p:cNvPr id="602" name="Google Shape;602;p27"/>
          <p:cNvSpPr/>
          <p:nvPr/>
        </p:nvSpPr>
        <p:spPr>
          <a:xfrm>
            <a:off x="473553" y="1531688"/>
            <a:ext cx="1638582" cy="4301974"/>
          </a:xfrm>
          <a:custGeom>
            <a:avLst/>
            <a:gdLst/>
            <a:ahLst/>
            <a:cxnLst/>
            <a:rect l="l" t="t" r="r" b="b"/>
            <a:pathLst>
              <a:path w="372" h="1489" extrusionOk="0">
                <a:moveTo>
                  <a:pt x="0" y="0"/>
                </a:moveTo>
                <a:lnTo>
                  <a:pt x="0" y="1489"/>
                </a:lnTo>
                <a:lnTo>
                  <a:pt x="372" y="1489"/>
                </a:lnTo>
                <a:lnTo>
                  <a:pt x="372" y="130"/>
                </a:lnTo>
                <a:lnTo>
                  <a:pt x="0"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Poppins"/>
              <a:ea typeface="Poppins"/>
              <a:cs typeface="Poppins"/>
              <a:sym typeface="Poppins"/>
            </a:endParaRPr>
          </a:p>
        </p:txBody>
      </p:sp>
      <p:sp>
        <p:nvSpPr>
          <p:cNvPr id="603" name="Google Shape;603;p27"/>
          <p:cNvSpPr/>
          <p:nvPr/>
        </p:nvSpPr>
        <p:spPr>
          <a:xfrm>
            <a:off x="361033" y="2344853"/>
            <a:ext cx="1976638" cy="180896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b="1">
                <a:solidFill>
                  <a:srgbClr val="FFFFFF"/>
                </a:solidFill>
                <a:latin typeface="Times New Roman"/>
                <a:ea typeface="Times New Roman"/>
                <a:cs typeface="Times New Roman"/>
                <a:sym typeface="Times New Roman"/>
              </a:rPr>
              <a:t>Đánh </a:t>
            </a:r>
            <a:endParaRPr/>
          </a:p>
          <a:p>
            <a:pPr marL="0" marR="0" lvl="0" indent="0" algn="ctr" rtl="0">
              <a:spcBef>
                <a:spcPts val="0"/>
              </a:spcBef>
              <a:spcAft>
                <a:spcPts val="0"/>
              </a:spcAft>
              <a:buNone/>
            </a:pPr>
            <a:r>
              <a:rPr lang="en-US" sz="3200" b="1">
                <a:solidFill>
                  <a:srgbClr val="FFFFFF"/>
                </a:solidFill>
                <a:latin typeface="Times New Roman"/>
                <a:ea typeface="Times New Roman"/>
                <a:cs typeface="Times New Roman"/>
                <a:sym typeface="Times New Roman"/>
              </a:rPr>
              <a:t>giá </a:t>
            </a:r>
            <a:endParaRPr/>
          </a:p>
          <a:p>
            <a:pPr marL="0" marR="0" lvl="0" indent="0" algn="ctr" rtl="0">
              <a:spcBef>
                <a:spcPts val="0"/>
              </a:spcBef>
              <a:spcAft>
                <a:spcPts val="0"/>
              </a:spcAft>
              <a:buNone/>
            </a:pPr>
            <a:r>
              <a:rPr lang="en-US" sz="3200" b="1">
                <a:solidFill>
                  <a:srgbClr val="FFFFFF"/>
                </a:solidFill>
                <a:latin typeface="Times New Roman"/>
                <a:ea typeface="Times New Roman"/>
                <a:cs typeface="Times New Roman"/>
                <a:sym typeface="Times New Roman"/>
              </a:rPr>
              <a:t>các kênh </a:t>
            </a:r>
            <a:endParaRPr/>
          </a:p>
          <a:p>
            <a:pPr marL="0" marR="0" lvl="0" indent="0" algn="ctr" rtl="0">
              <a:spcBef>
                <a:spcPts val="0"/>
              </a:spcBef>
              <a:spcAft>
                <a:spcPts val="0"/>
              </a:spcAft>
              <a:buNone/>
            </a:pPr>
            <a:r>
              <a:rPr lang="en-US" sz="3200" b="1">
                <a:solidFill>
                  <a:srgbClr val="FFFFFF"/>
                </a:solidFill>
                <a:latin typeface="Times New Roman"/>
                <a:ea typeface="Times New Roman"/>
                <a:cs typeface="Times New Roman"/>
                <a:sym typeface="Times New Roman"/>
              </a:rPr>
              <a:t>thay thế </a:t>
            </a:r>
            <a:endParaRPr/>
          </a:p>
          <a:p>
            <a:pPr marL="0" marR="0" lvl="0" indent="0" algn="ctr" rtl="0">
              <a:spcBef>
                <a:spcPts val="0"/>
              </a:spcBef>
              <a:spcAft>
                <a:spcPts val="0"/>
              </a:spcAft>
              <a:buNone/>
            </a:pPr>
            <a:r>
              <a:rPr lang="en-US" sz="3200" b="1">
                <a:solidFill>
                  <a:srgbClr val="FFFFFF"/>
                </a:solidFill>
                <a:latin typeface="Times New Roman"/>
                <a:ea typeface="Times New Roman"/>
                <a:cs typeface="Times New Roman"/>
                <a:sym typeface="Times New Roman"/>
              </a:rPr>
              <a:t>chính</a:t>
            </a:r>
            <a:endParaRPr sz="3200" b="1">
              <a:solidFill>
                <a:srgbClr val="FFFFFF"/>
              </a:solidFill>
              <a:latin typeface="Times New Roman"/>
              <a:ea typeface="Times New Roman"/>
              <a:cs typeface="Times New Roman"/>
              <a:sym typeface="Times New Roman"/>
            </a:endParaRPr>
          </a:p>
        </p:txBody>
      </p:sp>
      <p:grpSp>
        <p:nvGrpSpPr>
          <p:cNvPr id="604" name="Google Shape;604;p27"/>
          <p:cNvGrpSpPr/>
          <p:nvPr/>
        </p:nvGrpSpPr>
        <p:grpSpPr>
          <a:xfrm>
            <a:off x="8503948" y="425309"/>
            <a:ext cx="3041964" cy="3012788"/>
            <a:chOff x="571258" y="2404098"/>
            <a:chExt cx="3740948" cy="4093065"/>
          </a:xfrm>
        </p:grpSpPr>
        <p:sp>
          <p:nvSpPr>
            <p:cNvPr id="605" name="Google Shape;605;p27"/>
            <p:cNvSpPr/>
            <p:nvPr/>
          </p:nvSpPr>
          <p:spPr>
            <a:xfrm>
              <a:off x="1961744" y="5487069"/>
              <a:ext cx="230034" cy="888009"/>
            </a:xfrm>
            <a:custGeom>
              <a:avLst/>
              <a:gdLst/>
              <a:ahLst/>
              <a:cxnLst/>
              <a:rect l="l" t="t" r="r" b="b"/>
              <a:pathLst>
                <a:path w="76" h="292" extrusionOk="0">
                  <a:moveTo>
                    <a:pt x="76" y="292"/>
                  </a:moveTo>
                  <a:cubicBezTo>
                    <a:pt x="53" y="292"/>
                    <a:pt x="53" y="292"/>
                    <a:pt x="53" y="292"/>
                  </a:cubicBezTo>
                  <a:cubicBezTo>
                    <a:pt x="53" y="118"/>
                    <a:pt x="1" y="11"/>
                    <a:pt x="0" y="10"/>
                  </a:cubicBezTo>
                  <a:cubicBezTo>
                    <a:pt x="21" y="0"/>
                    <a:pt x="21" y="0"/>
                    <a:pt x="21" y="0"/>
                  </a:cubicBezTo>
                  <a:cubicBezTo>
                    <a:pt x="24" y="4"/>
                    <a:pt x="76" y="112"/>
                    <a:pt x="76" y="29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ontserrat"/>
                <a:ea typeface="Montserrat"/>
                <a:cs typeface="Montserrat"/>
                <a:sym typeface="Montserrat"/>
              </a:endParaRPr>
            </a:p>
          </p:txBody>
        </p:sp>
        <p:sp>
          <p:nvSpPr>
            <p:cNvPr id="606" name="Google Shape;606;p27"/>
            <p:cNvSpPr/>
            <p:nvPr/>
          </p:nvSpPr>
          <p:spPr>
            <a:xfrm>
              <a:off x="2414102" y="5460082"/>
              <a:ext cx="231319" cy="888009"/>
            </a:xfrm>
            <a:custGeom>
              <a:avLst/>
              <a:gdLst/>
              <a:ahLst/>
              <a:cxnLst/>
              <a:rect l="l" t="t" r="r" b="b"/>
              <a:pathLst>
                <a:path w="76" h="292" extrusionOk="0">
                  <a:moveTo>
                    <a:pt x="24" y="292"/>
                  </a:moveTo>
                  <a:cubicBezTo>
                    <a:pt x="0" y="292"/>
                    <a:pt x="0" y="292"/>
                    <a:pt x="0" y="292"/>
                  </a:cubicBezTo>
                  <a:cubicBezTo>
                    <a:pt x="0" y="113"/>
                    <a:pt x="53" y="5"/>
                    <a:pt x="55" y="0"/>
                  </a:cubicBezTo>
                  <a:cubicBezTo>
                    <a:pt x="76" y="11"/>
                    <a:pt x="76" y="11"/>
                    <a:pt x="76" y="11"/>
                  </a:cubicBezTo>
                  <a:cubicBezTo>
                    <a:pt x="66" y="6"/>
                    <a:pt x="66" y="6"/>
                    <a:pt x="66" y="6"/>
                  </a:cubicBezTo>
                  <a:cubicBezTo>
                    <a:pt x="76" y="11"/>
                    <a:pt x="76" y="11"/>
                    <a:pt x="76" y="11"/>
                  </a:cubicBezTo>
                  <a:cubicBezTo>
                    <a:pt x="76" y="12"/>
                    <a:pt x="24" y="119"/>
                    <a:pt x="24" y="29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ontserrat"/>
                <a:ea typeface="Montserrat"/>
                <a:cs typeface="Montserrat"/>
                <a:sym typeface="Montserrat"/>
              </a:endParaRPr>
            </a:p>
          </p:txBody>
        </p:sp>
        <p:sp>
          <p:nvSpPr>
            <p:cNvPr id="607" name="Google Shape;607;p27"/>
            <p:cNvSpPr/>
            <p:nvPr/>
          </p:nvSpPr>
          <p:spPr>
            <a:xfrm>
              <a:off x="2347276" y="2711238"/>
              <a:ext cx="1252979" cy="1252979"/>
            </a:xfrm>
            <a:custGeom>
              <a:avLst/>
              <a:gdLst/>
              <a:ahLst/>
              <a:cxnLst/>
              <a:rect l="l" t="t" r="r" b="b"/>
              <a:pathLst>
                <a:path w="412" h="412" extrusionOk="0">
                  <a:moveTo>
                    <a:pt x="52" y="112"/>
                  </a:moveTo>
                  <a:cubicBezTo>
                    <a:pt x="0" y="198"/>
                    <a:pt x="27" y="309"/>
                    <a:pt x="112" y="361"/>
                  </a:cubicBezTo>
                  <a:cubicBezTo>
                    <a:pt x="197" y="412"/>
                    <a:pt x="308" y="385"/>
                    <a:pt x="360" y="300"/>
                  </a:cubicBezTo>
                  <a:cubicBezTo>
                    <a:pt x="412" y="215"/>
                    <a:pt x="385" y="104"/>
                    <a:pt x="300" y="52"/>
                  </a:cubicBezTo>
                  <a:cubicBezTo>
                    <a:pt x="214" y="0"/>
                    <a:pt x="103" y="27"/>
                    <a:pt x="52" y="112"/>
                  </a:cubicBezTo>
                  <a:close/>
                </a:path>
              </a:pathLst>
            </a:custGeom>
            <a:solidFill>
              <a:schemeClr val="accent3"/>
            </a:solidFill>
            <a:ln>
              <a:noFill/>
            </a:ln>
          </p:spPr>
          <p:txBody>
            <a:bodyPr spcFirstLastPara="1" wrap="square" lIns="0" tIns="0" rIns="0" bIns="0" anchor="ctr" anchorCtr="1">
              <a:normAutofit/>
            </a:bodyPr>
            <a:lstStyle/>
            <a:p>
              <a:pPr marL="0" marR="0" lvl="0" indent="0" algn="ctr" rtl="0">
                <a:spcBef>
                  <a:spcPts val="0"/>
                </a:spcBef>
                <a:spcAft>
                  <a:spcPts val="0"/>
                </a:spcAft>
                <a:buNone/>
              </a:pPr>
              <a:r>
                <a:rPr lang="en-US" sz="1800">
                  <a:solidFill>
                    <a:schemeClr val="lt1"/>
                  </a:solidFill>
                  <a:latin typeface="Montserrat"/>
                  <a:ea typeface="Montserrat"/>
                  <a:cs typeface="Montserrat"/>
                  <a:sym typeface="Montserrat"/>
                </a:rPr>
                <a:t>Kinh tế</a:t>
              </a:r>
              <a:endParaRPr sz="1800">
                <a:solidFill>
                  <a:schemeClr val="lt1"/>
                </a:solidFill>
                <a:latin typeface="Montserrat"/>
                <a:ea typeface="Montserrat"/>
                <a:cs typeface="Montserrat"/>
                <a:sym typeface="Montserrat"/>
              </a:endParaRPr>
            </a:p>
          </p:txBody>
        </p:sp>
        <p:sp>
          <p:nvSpPr>
            <p:cNvPr id="608" name="Google Shape;608;p27"/>
            <p:cNvSpPr/>
            <p:nvPr/>
          </p:nvSpPr>
          <p:spPr>
            <a:xfrm>
              <a:off x="2040136" y="2404098"/>
              <a:ext cx="1869831" cy="1863405"/>
            </a:xfrm>
            <a:custGeom>
              <a:avLst/>
              <a:gdLst/>
              <a:ahLst/>
              <a:cxnLst/>
              <a:rect l="l" t="t" r="r" b="b"/>
              <a:pathLst>
                <a:path w="615" h="613" extrusionOk="0">
                  <a:moveTo>
                    <a:pt x="136" y="126"/>
                  </a:moveTo>
                  <a:cubicBezTo>
                    <a:pt x="126" y="135"/>
                    <a:pt x="117" y="145"/>
                    <a:pt x="109" y="156"/>
                  </a:cubicBezTo>
                  <a:cubicBezTo>
                    <a:pt x="108" y="155"/>
                    <a:pt x="108" y="155"/>
                    <a:pt x="108" y="155"/>
                  </a:cubicBezTo>
                  <a:cubicBezTo>
                    <a:pt x="50" y="137"/>
                    <a:pt x="50" y="137"/>
                    <a:pt x="50" y="137"/>
                  </a:cubicBezTo>
                  <a:cubicBezTo>
                    <a:pt x="21" y="192"/>
                    <a:pt x="21" y="192"/>
                    <a:pt x="21" y="192"/>
                  </a:cubicBezTo>
                  <a:cubicBezTo>
                    <a:pt x="70" y="231"/>
                    <a:pt x="70" y="231"/>
                    <a:pt x="70" y="231"/>
                  </a:cubicBezTo>
                  <a:cubicBezTo>
                    <a:pt x="66" y="244"/>
                    <a:pt x="63" y="257"/>
                    <a:pt x="61" y="270"/>
                  </a:cubicBezTo>
                  <a:cubicBezTo>
                    <a:pt x="59" y="270"/>
                    <a:pt x="59" y="270"/>
                    <a:pt x="59" y="270"/>
                  </a:cubicBezTo>
                  <a:cubicBezTo>
                    <a:pt x="0" y="281"/>
                    <a:pt x="0" y="281"/>
                    <a:pt x="0" y="281"/>
                  </a:cubicBezTo>
                  <a:cubicBezTo>
                    <a:pt x="1" y="344"/>
                    <a:pt x="1" y="344"/>
                    <a:pt x="1" y="344"/>
                  </a:cubicBezTo>
                  <a:cubicBezTo>
                    <a:pt x="62" y="354"/>
                    <a:pt x="62" y="354"/>
                    <a:pt x="62" y="354"/>
                  </a:cubicBezTo>
                  <a:cubicBezTo>
                    <a:pt x="65" y="367"/>
                    <a:pt x="69" y="380"/>
                    <a:pt x="73" y="393"/>
                  </a:cubicBezTo>
                  <a:cubicBezTo>
                    <a:pt x="72" y="394"/>
                    <a:pt x="72" y="394"/>
                    <a:pt x="72" y="394"/>
                  </a:cubicBezTo>
                  <a:cubicBezTo>
                    <a:pt x="26" y="432"/>
                    <a:pt x="26" y="432"/>
                    <a:pt x="26" y="432"/>
                  </a:cubicBezTo>
                  <a:cubicBezTo>
                    <a:pt x="57" y="486"/>
                    <a:pt x="57" y="486"/>
                    <a:pt x="57" y="486"/>
                  </a:cubicBezTo>
                  <a:cubicBezTo>
                    <a:pt x="116" y="466"/>
                    <a:pt x="116" y="466"/>
                    <a:pt x="116" y="466"/>
                  </a:cubicBezTo>
                  <a:cubicBezTo>
                    <a:pt x="124" y="477"/>
                    <a:pt x="128" y="483"/>
                    <a:pt x="144" y="495"/>
                  </a:cubicBezTo>
                  <a:cubicBezTo>
                    <a:pt x="144" y="496"/>
                    <a:pt x="144" y="496"/>
                    <a:pt x="144" y="496"/>
                  </a:cubicBezTo>
                  <a:cubicBezTo>
                    <a:pt x="122" y="551"/>
                    <a:pt x="122" y="551"/>
                    <a:pt x="122" y="551"/>
                  </a:cubicBezTo>
                  <a:cubicBezTo>
                    <a:pt x="175" y="583"/>
                    <a:pt x="175" y="583"/>
                    <a:pt x="175" y="583"/>
                  </a:cubicBezTo>
                  <a:cubicBezTo>
                    <a:pt x="216" y="538"/>
                    <a:pt x="216" y="538"/>
                    <a:pt x="216" y="538"/>
                  </a:cubicBezTo>
                  <a:cubicBezTo>
                    <a:pt x="233" y="545"/>
                    <a:pt x="249" y="550"/>
                    <a:pt x="267" y="553"/>
                  </a:cubicBezTo>
                  <a:cubicBezTo>
                    <a:pt x="266" y="554"/>
                    <a:pt x="266" y="554"/>
                    <a:pt x="266" y="554"/>
                  </a:cubicBezTo>
                  <a:cubicBezTo>
                    <a:pt x="277" y="613"/>
                    <a:pt x="277" y="613"/>
                    <a:pt x="277" y="613"/>
                  </a:cubicBezTo>
                  <a:cubicBezTo>
                    <a:pt x="339" y="613"/>
                    <a:pt x="339" y="613"/>
                    <a:pt x="339" y="613"/>
                  </a:cubicBezTo>
                  <a:cubicBezTo>
                    <a:pt x="351" y="552"/>
                    <a:pt x="351" y="552"/>
                    <a:pt x="351" y="552"/>
                  </a:cubicBezTo>
                  <a:cubicBezTo>
                    <a:pt x="371" y="549"/>
                    <a:pt x="390" y="543"/>
                    <a:pt x="409" y="534"/>
                  </a:cubicBezTo>
                  <a:cubicBezTo>
                    <a:pt x="409" y="536"/>
                    <a:pt x="409" y="536"/>
                    <a:pt x="409" y="536"/>
                  </a:cubicBezTo>
                  <a:cubicBezTo>
                    <a:pt x="451" y="579"/>
                    <a:pt x="451" y="579"/>
                    <a:pt x="451" y="579"/>
                  </a:cubicBezTo>
                  <a:cubicBezTo>
                    <a:pt x="503" y="545"/>
                    <a:pt x="503" y="545"/>
                    <a:pt x="503" y="545"/>
                  </a:cubicBezTo>
                  <a:cubicBezTo>
                    <a:pt x="479" y="487"/>
                    <a:pt x="479" y="487"/>
                    <a:pt x="479" y="487"/>
                  </a:cubicBezTo>
                  <a:cubicBezTo>
                    <a:pt x="479" y="487"/>
                    <a:pt x="479" y="487"/>
                    <a:pt x="479" y="487"/>
                  </a:cubicBezTo>
                  <a:cubicBezTo>
                    <a:pt x="488" y="478"/>
                    <a:pt x="497" y="468"/>
                    <a:pt x="506" y="458"/>
                  </a:cubicBezTo>
                  <a:cubicBezTo>
                    <a:pt x="507" y="458"/>
                    <a:pt x="507" y="458"/>
                    <a:pt x="507" y="458"/>
                  </a:cubicBezTo>
                  <a:cubicBezTo>
                    <a:pt x="565" y="477"/>
                    <a:pt x="565" y="477"/>
                    <a:pt x="565" y="477"/>
                  </a:cubicBezTo>
                  <a:cubicBezTo>
                    <a:pt x="593" y="421"/>
                    <a:pt x="593" y="421"/>
                    <a:pt x="593" y="421"/>
                  </a:cubicBezTo>
                  <a:cubicBezTo>
                    <a:pt x="545" y="382"/>
                    <a:pt x="545" y="382"/>
                    <a:pt x="545" y="382"/>
                  </a:cubicBezTo>
                  <a:cubicBezTo>
                    <a:pt x="544" y="382"/>
                    <a:pt x="544" y="382"/>
                    <a:pt x="544" y="382"/>
                  </a:cubicBezTo>
                  <a:cubicBezTo>
                    <a:pt x="548" y="370"/>
                    <a:pt x="551" y="357"/>
                    <a:pt x="553" y="344"/>
                  </a:cubicBezTo>
                  <a:cubicBezTo>
                    <a:pt x="555" y="344"/>
                    <a:pt x="555" y="344"/>
                    <a:pt x="555" y="344"/>
                  </a:cubicBezTo>
                  <a:cubicBezTo>
                    <a:pt x="615" y="332"/>
                    <a:pt x="615" y="332"/>
                    <a:pt x="615" y="332"/>
                  </a:cubicBezTo>
                  <a:cubicBezTo>
                    <a:pt x="613" y="270"/>
                    <a:pt x="613" y="270"/>
                    <a:pt x="613" y="270"/>
                  </a:cubicBezTo>
                  <a:cubicBezTo>
                    <a:pt x="552" y="259"/>
                    <a:pt x="552" y="259"/>
                    <a:pt x="552" y="259"/>
                  </a:cubicBezTo>
                  <a:cubicBezTo>
                    <a:pt x="551" y="259"/>
                    <a:pt x="551" y="259"/>
                    <a:pt x="551" y="259"/>
                  </a:cubicBezTo>
                  <a:cubicBezTo>
                    <a:pt x="548" y="246"/>
                    <a:pt x="545" y="233"/>
                    <a:pt x="540" y="221"/>
                  </a:cubicBezTo>
                  <a:cubicBezTo>
                    <a:pt x="542" y="220"/>
                    <a:pt x="542" y="220"/>
                    <a:pt x="542" y="220"/>
                  </a:cubicBezTo>
                  <a:cubicBezTo>
                    <a:pt x="589" y="181"/>
                    <a:pt x="589" y="181"/>
                    <a:pt x="589" y="181"/>
                  </a:cubicBezTo>
                  <a:cubicBezTo>
                    <a:pt x="558" y="127"/>
                    <a:pt x="558" y="127"/>
                    <a:pt x="558" y="127"/>
                  </a:cubicBezTo>
                  <a:cubicBezTo>
                    <a:pt x="499" y="147"/>
                    <a:pt x="499" y="147"/>
                    <a:pt x="499" y="147"/>
                  </a:cubicBezTo>
                  <a:cubicBezTo>
                    <a:pt x="494" y="145"/>
                    <a:pt x="494" y="145"/>
                    <a:pt x="494" y="145"/>
                  </a:cubicBezTo>
                  <a:cubicBezTo>
                    <a:pt x="486" y="135"/>
                    <a:pt x="479" y="127"/>
                    <a:pt x="463" y="115"/>
                  </a:cubicBezTo>
                  <a:cubicBezTo>
                    <a:pt x="464" y="113"/>
                    <a:pt x="464" y="113"/>
                    <a:pt x="464" y="113"/>
                  </a:cubicBezTo>
                  <a:cubicBezTo>
                    <a:pt x="490" y="68"/>
                    <a:pt x="490" y="68"/>
                    <a:pt x="490" y="68"/>
                  </a:cubicBezTo>
                  <a:cubicBezTo>
                    <a:pt x="437" y="35"/>
                    <a:pt x="437" y="35"/>
                    <a:pt x="437" y="35"/>
                  </a:cubicBezTo>
                  <a:cubicBezTo>
                    <a:pt x="396" y="78"/>
                    <a:pt x="396" y="78"/>
                    <a:pt x="396" y="78"/>
                  </a:cubicBezTo>
                  <a:cubicBezTo>
                    <a:pt x="397" y="77"/>
                    <a:pt x="397" y="77"/>
                    <a:pt x="397" y="77"/>
                  </a:cubicBezTo>
                  <a:cubicBezTo>
                    <a:pt x="381" y="71"/>
                    <a:pt x="365" y="65"/>
                    <a:pt x="348" y="62"/>
                  </a:cubicBezTo>
                  <a:cubicBezTo>
                    <a:pt x="348" y="60"/>
                    <a:pt x="348" y="60"/>
                    <a:pt x="348" y="60"/>
                  </a:cubicBezTo>
                  <a:cubicBezTo>
                    <a:pt x="337" y="0"/>
                    <a:pt x="337" y="0"/>
                    <a:pt x="337" y="0"/>
                  </a:cubicBezTo>
                  <a:cubicBezTo>
                    <a:pt x="275" y="0"/>
                    <a:pt x="275" y="0"/>
                    <a:pt x="275" y="0"/>
                  </a:cubicBezTo>
                  <a:cubicBezTo>
                    <a:pt x="264" y="62"/>
                    <a:pt x="264" y="62"/>
                    <a:pt x="264" y="62"/>
                  </a:cubicBezTo>
                  <a:cubicBezTo>
                    <a:pt x="264" y="62"/>
                    <a:pt x="264" y="62"/>
                    <a:pt x="264" y="62"/>
                  </a:cubicBezTo>
                  <a:cubicBezTo>
                    <a:pt x="244" y="66"/>
                    <a:pt x="225" y="71"/>
                    <a:pt x="206" y="79"/>
                  </a:cubicBezTo>
                  <a:cubicBezTo>
                    <a:pt x="205" y="78"/>
                    <a:pt x="205" y="78"/>
                    <a:pt x="205" y="78"/>
                  </a:cubicBezTo>
                  <a:cubicBezTo>
                    <a:pt x="163" y="34"/>
                    <a:pt x="163" y="34"/>
                    <a:pt x="163" y="34"/>
                  </a:cubicBezTo>
                  <a:cubicBezTo>
                    <a:pt x="112" y="69"/>
                    <a:pt x="112" y="69"/>
                    <a:pt x="112" y="69"/>
                  </a:cubicBezTo>
                  <a:cubicBezTo>
                    <a:pt x="136" y="126"/>
                    <a:pt x="136" y="126"/>
                    <a:pt x="136" y="126"/>
                  </a:cubicBezTo>
                  <a:close/>
                  <a:moveTo>
                    <a:pt x="414" y="131"/>
                  </a:moveTo>
                  <a:cubicBezTo>
                    <a:pt x="512" y="190"/>
                    <a:pt x="543" y="317"/>
                    <a:pt x="483" y="414"/>
                  </a:cubicBezTo>
                  <a:cubicBezTo>
                    <a:pt x="424" y="512"/>
                    <a:pt x="297" y="543"/>
                    <a:pt x="200" y="484"/>
                  </a:cubicBezTo>
                  <a:cubicBezTo>
                    <a:pt x="102" y="425"/>
                    <a:pt x="71" y="298"/>
                    <a:pt x="130" y="200"/>
                  </a:cubicBezTo>
                  <a:cubicBezTo>
                    <a:pt x="189" y="102"/>
                    <a:pt x="317" y="71"/>
                    <a:pt x="414" y="13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ontserrat"/>
                <a:ea typeface="Montserrat"/>
                <a:cs typeface="Montserrat"/>
                <a:sym typeface="Montserrat"/>
              </a:endParaRPr>
            </a:p>
          </p:txBody>
        </p:sp>
        <p:sp>
          <p:nvSpPr>
            <p:cNvPr id="609" name="Google Shape;609;p27"/>
            <p:cNvSpPr/>
            <p:nvPr/>
          </p:nvSpPr>
          <p:spPr>
            <a:xfrm>
              <a:off x="1757412" y="4387018"/>
              <a:ext cx="1119328" cy="1115473"/>
            </a:xfrm>
            <a:custGeom>
              <a:avLst/>
              <a:gdLst/>
              <a:ahLst/>
              <a:cxnLst/>
              <a:rect l="l" t="t" r="r" b="b"/>
              <a:pathLst>
                <a:path w="368" h="367" extrusionOk="0">
                  <a:moveTo>
                    <a:pt x="46" y="100"/>
                  </a:moveTo>
                  <a:cubicBezTo>
                    <a:pt x="0" y="176"/>
                    <a:pt x="25" y="275"/>
                    <a:pt x="101" y="321"/>
                  </a:cubicBezTo>
                  <a:cubicBezTo>
                    <a:pt x="176" y="367"/>
                    <a:pt x="275" y="343"/>
                    <a:pt x="322" y="267"/>
                  </a:cubicBezTo>
                  <a:cubicBezTo>
                    <a:pt x="368" y="191"/>
                    <a:pt x="343" y="92"/>
                    <a:pt x="267" y="46"/>
                  </a:cubicBezTo>
                  <a:cubicBezTo>
                    <a:pt x="192" y="0"/>
                    <a:pt x="93" y="24"/>
                    <a:pt x="46" y="100"/>
                  </a:cubicBezTo>
                  <a:close/>
                </a:path>
              </a:pathLst>
            </a:custGeom>
            <a:solidFill>
              <a:schemeClr val="accent1"/>
            </a:solidFill>
            <a:ln>
              <a:noFill/>
            </a:ln>
          </p:spPr>
          <p:txBody>
            <a:bodyPr spcFirstLastPara="1" wrap="square" lIns="0" tIns="0" rIns="0" bIns="0" anchor="ctr" anchorCtr="1">
              <a:normAutofit/>
            </a:bodyPr>
            <a:lstStyle/>
            <a:p>
              <a:pPr marL="0" marR="0" lvl="0" indent="0" algn="ctr" rtl="0">
                <a:spcBef>
                  <a:spcPts val="0"/>
                </a:spcBef>
                <a:spcAft>
                  <a:spcPts val="0"/>
                </a:spcAft>
                <a:buNone/>
              </a:pPr>
              <a:r>
                <a:rPr lang="en-US" sz="1800">
                  <a:solidFill>
                    <a:schemeClr val="lt1"/>
                  </a:solidFill>
                  <a:latin typeface="Montserrat"/>
                  <a:ea typeface="Montserrat"/>
                  <a:cs typeface="Montserrat"/>
                  <a:sym typeface="Montserrat"/>
                </a:rPr>
                <a:t>Kiểm </a:t>
              </a:r>
              <a:endParaRPr/>
            </a:p>
            <a:p>
              <a:pPr marL="0" marR="0" lvl="0" indent="0" algn="ctr" rtl="0">
                <a:spcBef>
                  <a:spcPts val="0"/>
                </a:spcBef>
                <a:spcAft>
                  <a:spcPts val="0"/>
                </a:spcAft>
                <a:buNone/>
              </a:pPr>
              <a:r>
                <a:rPr lang="en-US" sz="1800">
                  <a:solidFill>
                    <a:schemeClr val="lt1"/>
                  </a:solidFill>
                  <a:latin typeface="Montserrat"/>
                  <a:ea typeface="Montserrat"/>
                  <a:cs typeface="Montserrat"/>
                  <a:sym typeface="Montserrat"/>
                </a:rPr>
                <a:t>soát</a:t>
              </a:r>
              <a:endParaRPr sz="1800">
                <a:solidFill>
                  <a:schemeClr val="lt1"/>
                </a:solidFill>
                <a:latin typeface="Montserrat"/>
                <a:ea typeface="Montserrat"/>
                <a:cs typeface="Montserrat"/>
                <a:sym typeface="Montserrat"/>
              </a:endParaRPr>
            </a:p>
          </p:txBody>
        </p:sp>
        <p:sp>
          <p:nvSpPr>
            <p:cNvPr id="610" name="Google Shape;610;p27"/>
            <p:cNvSpPr/>
            <p:nvPr/>
          </p:nvSpPr>
          <p:spPr>
            <a:xfrm>
              <a:off x="1486254" y="4113290"/>
              <a:ext cx="1664213" cy="1662928"/>
            </a:xfrm>
            <a:custGeom>
              <a:avLst/>
              <a:gdLst/>
              <a:ahLst/>
              <a:cxnLst/>
              <a:rect l="l" t="t" r="r" b="b"/>
              <a:pathLst>
                <a:path w="547" h="547" extrusionOk="0">
                  <a:moveTo>
                    <a:pt x="121" y="113"/>
                  </a:moveTo>
                  <a:cubicBezTo>
                    <a:pt x="112" y="121"/>
                    <a:pt x="104" y="129"/>
                    <a:pt x="97" y="139"/>
                  </a:cubicBezTo>
                  <a:cubicBezTo>
                    <a:pt x="95" y="138"/>
                    <a:pt x="95" y="138"/>
                    <a:pt x="95" y="138"/>
                  </a:cubicBezTo>
                  <a:cubicBezTo>
                    <a:pt x="44" y="122"/>
                    <a:pt x="44" y="122"/>
                    <a:pt x="44" y="122"/>
                  </a:cubicBezTo>
                  <a:cubicBezTo>
                    <a:pt x="19" y="171"/>
                    <a:pt x="19" y="171"/>
                    <a:pt x="19" y="171"/>
                  </a:cubicBezTo>
                  <a:cubicBezTo>
                    <a:pt x="62" y="206"/>
                    <a:pt x="62" y="206"/>
                    <a:pt x="62" y="206"/>
                  </a:cubicBezTo>
                  <a:cubicBezTo>
                    <a:pt x="58" y="217"/>
                    <a:pt x="55" y="229"/>
                    <a:pt x="53" y="240"/>
                  </a:cubicBezTo>
                  <a:cubicBezTo>
                    <a:pt x="52" y="240"/>
                    <a:pt x="52" y="240"/>
                    <a:pt x="52" y="240"/>
                  </a:cubicBezTo>
                  <a:cubicBezTo>
                    <a:pt x="0" y="251"/>
                    <a:pt x="0" y="251"/>
                    <a:pt x="0" y="251"/>
                  </a:cubicBezTo>
                  <a:cubicBezTo>
                    <a:pt x="1" y="306"/>
                    <a:pt x="1" y="306"/>
                    <a:pt x="1" y="306"/>
                  </a:cubicBezTo>
                  <a:cubicBezTo>
                    <a:pt x="55" y="316"/>
                    <a:pt x="55" y="316"/>
                    <a:pt x="55" y="316"/>
                  </a:cubicBezTo>
                  <a:cubicBezTo>
                    <a:pt x="57" y="328"/>
                    <a:pt x="61" y="339"/>
                    <a:pt x="65" y="350"/>
                  </a:cubicBezTo>
                  <a:cubicBezTo>
                    <a:pt x="64" y="351"/>
                    <a:pt x="64" y="351"/>
                    <a:pt x="64" y="351"/>
                  </a:cubicBezTo>
                  <a:cubicBezTo>
                    <a:pt x="23" y="385"/>
                    <a:pt x="23" y="385"/>
                    <a:pt x="23" y="385"/>
                  </a:cubicBezTo>
                  <a:cubicBezTo>
                    <a:pt x="50" y="433"/>
                    <a:pt x="50" y="433"/>
                    <a:pt x="50" y="433"/>
                  </a:cubicBezTo>
                  <a:cubicBezTo>
                    <a:pt x="103" y="416"/>
                    <a:pt x="103" y="416"/>
                    <a:pt x="103" y="416"/>
                  </a:cubicBezTo>
                  <a:cubicBezTo>
                    <a:pt x="110" y="425"/>
                    <a:pt x="114" y="431"/>
                    <a:pt x="128" y="442"/>
                  </a:cubicBezTo>
                  <a:cubicBezTo>
                    <a:pt x="128" y="442"/>
                    <a:pt x="128" y="442"/>
                    <a:pt x="128" y="442"/>
                  </a:cubicBezTo>
                  <a:cubicBezTo>
                    <a:pt x="108" y="491"/>
                    <a:pt x="108" y="491"/>
                    <a:pt x="108" y="491"/>
                  </a:cubicBezTo>
                  <a:cubicBezTo>
                    <a:pt x="155" y="520"/>
                    <a:pt x="155" y="520"/>
                    <a:pt x="155" y="520"/>
                  </a:cubicBezTo>
                  <a:cubicBezTo>
                    <a:pt x="192" y="480"/>
                    <a:pt x="192" y="480"/>
                    <a:pt x="192" y="480"/>
                  </a:cubicBezTo>
                  <a:cubicBezTo>
                    <a:pt x="207" y="485"/>
                    <a:pt x="222" y="490"/>
                    <a:pt x="237" y="492"/>
                  </a:cubicBezTo>
                  <a:cubicBezTo>
                    <a:pt x="237" y="494"/>
                    <a:pt x="237" y="494"/>
                    <a:pt x="237" y="494"/>
                  </a:cubicBezTo>
                  <a:cubicBezTo>
                    <a:pt x="247" y="547"/>
                    <a:pt x="247" y="547"/>
                    <a:pt x="247" y="547"/>
                  </a:cubicBezTo>
                  <a:cubicBezTo>
                    <a:pt x="302" y="546"/>
                    <a:pt x="302" y="546"/>
                    <a:pt x="302" y="546"/>
                  </a:cubicBezTo>
                  <a:cubicBezTo>
                    <a:pt x="312" y="492"/>
                    <a:pt x="312" y="492"/>
                    <a:pt x="312" y="492"/>
                  </a:cubicBezTo>
                  <a:cubicBezTo>
                    <a:pt x="330" y="489"/>
                    <a:pt x="347" y="484"/>
                    <a:pt x="364" y="476"/>
                  </a:cubicBezTo>
                  <a:cubicBezTo>
                    <a:pt x="364" y="477"/>
                    <a:pt x="364" y="477"/>
                    <a:pt x="364" y="477"/>
                  </a:cubicBezTo>
                  <a:cubicBezTo>
                    <a:pt x="402" y="516"/>
                    <a:pt x="402" y="516"/>
                    <a:pt x="402" y="516"/>
                  </a:cubicBezTo>
                  <a:cubicBezTo>
                    <a:pt x="448" y="486"/>
                    <a:pt x="448" y="486"/>
                    <a:pt x="448" y="486"/>
                  </a:cubicBezTo>
                  <a:cubicBezTo>
                    <a:pt x="426" y="434"/>
                    <a:pt x="426" y="434"/>
                    <a:pt x="426" y="434"/>
                  </a:cubicBezTo>
                  <a:cubicBezTo>
                    <a:pt x="426" y="434"/>
                    <a:pt x="426" y="434"/>
                    <a:pt x="426" y="434"/>
                  </a:cubicBezTo>
                  <a:cubicBezTo>
                    <a:pt x="435" y="426"/>
                    <a:pt x="443" y="417"/>
                    <a:pt x="450" y="408"/>
                  </a:cubicBezTo>
                  <a:cubicBezTo>
                    <a:pt x="451" y="408"/>
                    <a:pt x="451" y="408"/>
                    <a:pt x="451" y="408"/>
                  </a:cubicBezTo>
                  <a:cubicBezTo>
                    <a:pt x="503" y="425"/>
                    <a:pt x="503" y="425"/>
                    <a:pt x="503" y="425"/>
                  </a:cubicBezTo>
                  <a:cubicBezTo>
                    <a:pt x="528" y="376"/>
                    <a:pt x="528" y="376"/>
                    <a:pt x="528" y="376"/>
                  </a:cubicBezTo>
                  <a:cubicBezTo>
                    <a:pt x="485" y="341"/>
                    <a:pt x="485" y="341"/>
                    <a:pt x="485" y="341"/>
                  </a:cubicBezTo>
                  <a:cubicBezTo>
                    <a:pt x="484" y="341"/>
                    <a:pt x="484" y="341"/>
                    <a:pt x="484" y="341"/>
                  </a:cubicBezTo>
                  <a:cubicBezTo>
                    <a:pt x="488" y="329"/>
                    <a:pt x="491" y="318"/>
                    <a:pt x="493" y="306"/>
                  </a:cubicBezTo>
                  <a:cubicBezTo>
                    <a:pt x="494" y="306"/>
                    <a:pt x="494" y="306"/>
                    <a:pt x="494" y="306"/>
                  </a:cubicBezTo>
                  <a:cubicBezTo>
                    <a:pt x="547" y="296"/>
                    <a:pt x="547" y="296"/>
                    <a:pt x="547" y="296"/>
                  </a:cubicBezTo>
                  <a:cubicBezTo>
                    <a:pt x="546" y="240"/>
                    <a:pt x="546" y="240"/>
                    <a:pt x="546" y="240"/>
                  </a:cubicBezTo>
                  <a:cubicBezTo>
                    <a:pt x="491" y="231"/>
                    <a:pt x="491" y="231"/>
                    <a:pt x="491" y="231"/>
                  </a:cubicBezTo>
                  <a:cubicBezTo>
                    <a:pt x="491" y="231"/>
                    <a:pt x="491" y="231"/>
                    <a:pt x="491" y="231"/>
                  </a:cubicBezTo>
                  <a:cubicBezTo>
                    <a:pt x="488" y="219"/>
                    <a:pt x="485" y="208"/>
                    <a:pt x="481" y="197"/>
                  </a:cubicBezTo>
                  <a:cubicBezTo>
                    <a:pt x="483" y="196"/>
                    <a:pt x="483" y="196"/>
                    <a:pt x="483" y="196"/>
                  </a:cubicBezTo>
                  <a:cubicBezTo>
                    <a:pt x="524" y="161"/>
                    <a:pt x="524" y="161"/>
                    <a:pt x="524" y="161"/>
                  </a:cubicBezTo>
                  <a:cubicBezTo>
                    <a:pt x="497" y="113"/>
                    <a:pt x="497" y="113"/>
                    <a:pt x="497" y="113"/>
                  </a:cubicBezTo>
                  <a:cubicBezTo>
                    <a:pt x="444" y="131"/>
                    <a:pt x="444" y="131"/>
                    <a:pt x="444" y="131"/>
                  </a:cubicBezTo>
                  <a:cubicBezTo>
                    <a:pt x="440" y="130"/>
                    <a:pt x="440" y="130"/>
                    <a:pt x="440" y="130"/>
                  </a:cubicBezTo>
                  <a:cubicBezTo>
                    <a:pt x="433" y="121"/>
                    <a:pt x="426" y="113"/>
                    <a:pt x="412" y="102"/>
                  </a:cubicBezTo>
                  <a:cubicBezTo>
                    <a:pt x="413" y="101"/>
                    <a:pt x="413" y="101"/>
                    <a:pt x="413" y="101"/>
                  </a:cubicBezTo>
                  <a:cubicBezTo>
                    <a:pt x="436" y="60"/>
                    <a:pt x="436" y="60"/>
                    <a:pt x="436" y="60"/>
                  </a:cubicBezTo>
                  <a:cubicBezTo>
                    <a:pt x="389" y="32"/>
                    <a:pt x="389" y="32"/>
                    <a:pt x="389" y="32"/>
                  </a:cubicBezTo>
                  <a:cubicBezTo>
                    <a:pt x="353" y="70"/>
                    <a:pt x="353" y="70"/>
                    <a:pt x="353" y="70"/>
                  </a:cubicBezTo>
                  <a:cubicBezTo>
                    <a:pt x="353" y="69"/>
                    <a:pt x="353" y="69"/>
                    <a:pt x="353" y="69"/>
                  </a:cubicBezTo>
                  <a:cubicBezTo>
                    <a:pt x="339" y="63"/>
                    <a:pt x="324" y="58"/>
                    <a:pt x="309" y="56"/>
                  </a:cubicBezTo>
                  <a:cubicBezTo>
                    <a:pt x="310" y="53"/>
                    <a:pt x="310" y="53"/>
                    <a:pt x="310" y="53"/>
                  </a:cubicBezTo>
                  <a:cubicBezTo>
                    <a:pt x="300" y="0"/>
                    <a:pt x="300" y="0"/>
                    <a:pt x="300" y="0"/>
                  </a:cubicBezTo>
                  <a:cubicBezTo>
                    <a:pt x="245" y="0"/>
                    <a:pt x="245" y="0"/>
                    <a:pt x="245" y="0"/>
                  </a:cubicBezTo>
                  <a:cubicBezTo>
                    <a:pt x="234" y="55"/>
                    <a:pt x="234" y="55"/>
                    <a:pt x="234" y="55"/>
                  </a:cubicBezTo>
                  <a:cubicBezTo>
                    <a:pt x="235" y="55"/>
                    <a:pt x="235" y="55"/>
                    <a:pt x="235" y="55"/>
                  </a:cubicBezTo>
                  <a:cubicBezTo>
                    <a:pt x="217" y="58"/>
                    <a:pt x="200" y="64"/>
                    <a:pt x="183" y="71"/>
                  </a:cubicBezTo>
                  <a:cubicBezTo>
                    <a:pt x="182" y="69"/>
                    <a:pt x="182" y="69"/>
                    <a:pt x="182" y="69"/>
                  </a:cubicBezTo>
                  <a:cubicBezTo>
                    <a:pt x="145" y="30"/>
                    <a:pt x="145" y="30"/>
                    <a:pt x="145" y="30"/>
                  </a:cubicBezTo>
                  <a:cubicBezTo>
                    <a:pt x="99" y="61"/>
                    <a:pt x="99" y="61"/>
                    <a:pt x="99" y="61"/>
                  </a:cubicBezTo>
                  <a:cubicBezTo>
                    <a:pt x="121" y="112"/>
                    <a:pt x="121" y="112"/>
                    <a:pt x="121" y="112"/>
                  </a:cubicBezTo>
                  <a:lnTo>
                    <a:pt x="121" y="113"/>
                  </a:lnTo>
                  <a:close/>
                  <a:moveTo>
                    <a:pt x="369" y="116"/>
                  </a:moveTo>
                  <a:cubicBezTo>
                    <a:pt x="455" y="169"/>
                    <a:pt x="483" y="282"/>
                    <a:pt x="430" y="369"/>
                  </a:cubicBezTo>
                  <a:cubicBezTo>
                    <a:pt x="378" y="456"/>
                    <a:pt x="264" y="484"/>
                    <a:pt x="177" y="431"/>
                  </a:cubicBezTo>
                  <a:cubicBezTo>
                    <a:pt x="91" y="378"/>
                    <a:pt x="63" y="265"/>
                    <a:pt x="116" y="178"/>
                  </a:cubicBezTo>
                  <a:cubicBezTo>
                    <a:pt x="168" y="91"/>
                    <a:pt x="282" y="64"/>
                    <a:pt x="369" y="11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ontserrat"/>
                <a:ea typeface="Montserrat"/>
                <a:cs typeface="Montserrat"/>
                <a:sym typeface="Montserrat"/>
              </a:endParaRPr>
            </a:p>
          </p:txBody>
        </p:sp>
        <p:sp>
          <p:nvSpPr>
            <p:cNvPr id="611" name="Google Shape;611;p27"/>
            <p:cNvSpPr/>
            <p:nvPr/>
          </p:nvSpPr>
          <p:spPr>
            <a:xfrm>
              <a:off x="3361658" y="4164051"/>
              <a:ext cx="793331" cy="821184"/>
            </a:xfrm>
            <a:custGeom>
              <a:avLst/>
              <a:gdLst/>
              <a:ahLst/>
              <a:cxnLst/>
              <a:rect l="l" t="t" r="r" b="b"/>
              <a:pathLst>
                <a:path w="218" h="219" extrusionOk="0">
                  <a:moveTo>
                    <a:pt x="28" y="60"/>
                  </a:moveTo>
                  <a:cubicBezTo>
                    <a:pt x="0" y="105"/>
                    <a:pt x="15" y="164"/>
                    <a:pt x="60" y="191"/>
                  </a:cubicBezTo>
                  <a:cubicBezTo>
                    <a:pt x="105" y="219"/>
                    <a:pt x="164" y="204"/>
                    <a:pt x="191" y="159"/>
                  </a:cubicBezTo>
                  <a:cubicBezTo>
                    <a:pt x="218" y="114"/>
                    <a:pt x="204" y="55"/>
                    <a:pt x="159" y="28"/>
                  </a:cubicBezTo>
                  <a:cubicBezTo>
                    <a:pt x="114" y="0"/>
                    <a:pt x="55" y="15"/>
                    <a:pt x="28" y="60"/>
                  </a:cubicBezTo>
                </a:path>
              </a:pathLst>
            </a:custGeom>
            <a:solidFill>
              <a:schemeClr val="accent2"/>
            </a:solidFill>
            <a:ln>
              <a:noFill/>
            </a:ln>
          </p:spPr>
          <p:txBody>
            <a:bodyPr spcFirstLastPara="1" wrap="square" lIns="0" tIns="0" rIns="0" bIns="0" anchor="ctr" anchorCtr="1">
              <a:normAutofit/>
            </a:bodyPr>
            <a:lstStyle/>
            <a:p>
              <a:pPr marL="0" marR="0" lvl="0" indent="0" algn="ctr" rtl="0">
                <a:spcBef>
                  <a:spcPts val="0"/>
                </a:spcBef>
                <a:spcAft>
                  <a:spcPts val="0"/>
                </a:spcAft>
                <a:buNone/>
              </a:pPr>
              <a:r>
                <a:rPr lang="en-US" sz="1200">
                  <a:solidFill>
                    <a:schemeClr val="lt1"/>
                  </a:solidFill>
                  <a:latin typeface="Montserrat"/>
                  <a:ea typeface="Montserrat"/>
                  <a:cs typeface="Montserrat"/>
                  <a:sym typeface="Montserrat"/>
                </a:rPr>
                <a:t>Thích</a:t>
              </a:r>
              <a:endParaRPr/>
            </a:p>
            <a:p>
              <a:pPr marL="0" marR="0" lvl="0" indent="0" algn="ctr" rtl="0">
                <a:spcBef>
                  <a:spcPts val="0"/>
                </a:spcBef>
                <a:spcAft>
                  <a:spcPts val="0"/>
                </a:spcAft>
                <a:buNone/>
              </a:pPr>
              <a:r>
                <a:rPr lang="en-US" sz="1200">
                  <a:solidFill>
                    <a:schemeClr val="lt1"/>
                  </a:solidFill>
                  <a:latin typeface="Montserrat"/>
                  <a:ea typeface="Montserrat"/>
                  <a:cs typeface="Montserrat"/>
                  <a:sym typeface="Montserrat"/>
                </a:rPr>
                <a:t> nghi</a:t>
              </a:r>
              <a:endParaRPr sz="1200">
                <a:solidFill>
                  <a:schemeClr val="lt1"/>
                </a:solidFill>
                <a:latin typeface="Montserrat"/>
                <a:ea typeface="Montserrat"/>
                <a:cs typeface="Montserrat"/>
                <a:sym typeface="Montserrat"/>
              </a:endParaRPr>
            </a:p>
          </p:txBody>
        </p:sp>
        <p:sp>
          <p:nvSpPr>
            <p:cNvPr id="612" name="Google Shape;612;p27"/>
            <p:cNvSpPr/>
            <p:nvPr/>
          </p:nvSpPr>
          <p:spPr>
            <a:xfrm>
              <a:off x="3213437" y="4041952"/>
              <a:ext cx="1098769" cy="1053161"/>
            </a:xfrm>
            <a:custGeom>
              <a:avLst/>
              <a:gdLst/>
              <a:ahLst/>
              <a:cxnLst/>
              <a:rect l="l" t="t" r="r" b="b"/>
              <a:pathLst>
                <a:path w="325" h="325" extrusionOk="0">
                  <a:moveTo>
                    <a:pt x="72" y="67"/>
                  </a:moveTo>
                  <a:cubicBezTo>
                    <a:pt x="67" y="71"/>
                    <a:pt x="62" y="77"/>
                    <a:pt x="57" y="82"/>
                  </a:cubicBezTo>
                  <a:cubicBezTo>
                    <a:pt x="57" y="82"/>
                    <a:pt x="57" y="82"/>
                    <a:pt x="57" y="82"/>
                  </a:cubicBezTo>
                  <a:cubicBezTo>
                    <a:pt x="26" y="72"/>
                    <a:pt x="26" y="72"/>
                    <a:pt x="26" y="72"/>
                  </a:cubicBezTo>
                  <a:cubicBezTo>
                    <a:pt x="11" y="101"/>
                    <a:pt x="11" y="101"/>
                    <a:pt x="11" y="101"/>
                  </a:cubicBezTo>
                  <a:cubicBezTo>
                    <a:pt x="37" y="122"/>
                    <a:pt x="37" y="122"/>
                    <a:pt x="37" y="122"/>
                  </a:cubicBezTo>
                  <a:cubicBezTo>
                    <a:pt x="35" y="129"/>
                    <a:pt x="33" y="136"/>
                    <a:pt x="32" y="143"/>
                  </a:cubicBezTo>
                  <a:cubicBezTo>
                    <a:pt x="31" y="143"/>
                    <a:pt x="31" y="143"/>
                    <a:pt x="31" y="143"/>
                  </a:cubicBezTo>
                  <a:cubicBezTo>
                    <a:pt x="0" y="149"/>
                    <a:pt x="0" y="149"/>
                    <a:pt x="0" y="149"/>
                  </a:cubicBezTo>
                  <a:cubicBezTo>
                    <a:pt x="0" y="182"/>
                    <a:pt x="0" y="182"/>
                    <a:pt x="0" y="182"/>
                  </a:cubicBezTo>
                  <a:cubicBezTo>
                    <a:pt x="33" y="187"/>
                    <a:pt x="33" y="187"/>
                    <a:pt x="33" y="187"/>
                  </a:cubicBezTo>
                  <a:cubicBezTo>
                    <a:pt x="34" y="194"/>
                    <a:pt x="36" y="201"/>
                    <a:pt x="38" y="208"/>
                  </a:cubicBezTo>
                  <a:cubicBezTo>
                    <a:pt x="38" y="208"/>
                    <a:pt x="38" y="208"/>
                    <a:pt x="38" y="208"/>
                  </a:cubicBezTo>
                  <a:cubicBezTo>
                    <a:pt x="13" y="229"/>
                    <a:pt x="13" y="229"/>
                    <a:pt x="13" y="229"/>
                  </a:cubicBezTo>
                  <a:cubicBezTo>
                    <a:pt x="30" y="257"/>
                    <a:pt x="30" y="257"/>
                    <a:pt x="30" y="257"/>
                  </a:cubicBezTo>
                  <a:cubicBezTo>
                    <a:pt x="61" y="247"/>
                    <a:pt x="61" y="247"/>
                    <a:pt x="61" y="247"/>
                  </a:cubicBezTo>
                  <a:cubicBezTo>
                    <a:pt x="66" y="252"/>
                    <a:pt x="68" y="256"/>
                    <a:pt x="76" y="262"/>
                  </a:cubicBezTo>
                  <a:cubicBezTo>
                    <a:pt x="76" y="263"/>
                    <a:pt x="76" y="263"/>
                    <a:pt x="76" y="263"/>
                  </a:cubicBezTo>
                  <a:cubicBezTo>
                    <a:pt x="64" y="292"/>
                    <a:pt x="64" y="292"/>
                    <a:pt x="64" y="292"/>
                  </a:cubicBezTo>
                  <a:cubicBezTo>
                    <a:pt x="92" y="309"/>
                    <a:pt x="92" y="309"/>
                    <a:pt x="92" y="309"/>
                  </a:cubicBezTo>
                  <a:cubicBezTo>
                    <a:pt x="114" y="285"/>
                    <a:pt x="114" y="285"/>
                    <a:pt x="114" y="285"/>
                  </a:cubicBezTo>
                  <a:cubicBezTo>
                    <a:pt x="123" y="288"/>
                    <a:pt x="132" y="291"/>
                    <a:pt x="141" y="292"/>
                  </a:cubicBezTo>
                  <a:cubicBezTo>
                    <a:pt x="141" y="293"/>
                    <a:pt x="141" y="293"/>
                    <a:pt x="141" y="293"/>
                  </a:cubicBezTo>
                  <a:cubicBezTo>
                    <a:pt x="147" y="325"/>
                    <a:pt x="147" y="325"/>
                    <a:pt x="147" y="325"/>
                  </a:cubicBezTo>
                  <a:cubicBezTo>
                    <a:pt x="179" y="324"/>
                    <a:pt x="179" y="324"/>
                    <a:pt x="179" y="324"/>
                  </a:cubicBezTo>
                  <a:cubicBezTo>
                    <a:pt x="186" y="292"/>
                    <a:pt x="186" y="292"/>
                    <a:pt x="186" y="292"/>
                  </a:cubicBezTo>
                  <a:cubicBezTo>
                    <a:pt x="196" y="290"/>
                    <a:pt x="206" y="287"/>
                    <a:pt x="216" y="283"/>
                  </a:cubicBezTo>
                  <a:cubicBezTo>
                    <a:pt x="217" y="283"/>
                    <a:pt x="217" y="283"/>
                    <a:pt x="217" y="283"/>
                  </a:cubicBezTo>
                  <a:cubicBezTo>
                    <a:pt x="239" y="307"/>
                    <a:pt x="239" y="307"/>
                    <a:pt x="239" y="307"/>
                  </a:cubicBezTo>
                  <a:cubicBezTo>
                    <a:pt x="266" y="288"/>
                    <a:pt x="266" y="288"/>
                    <a:pt x="266" y="288"/>
                  </a:cubicBezTo>
                  <a:cubicBezTo>
                    <a:pt x="253" y="258"/>
                    <a:pt x="253" y="258"/>
                    <a:pt x="253" y="258"/>
                  </a:cubicBezTo>
                  <a:cubicBezTo>
                    <a:pt x="253" y="258"/>
                    <a:pt x="253" y="258"/>
                    <a:pt x="253" y="258"/>
                  </a:cubicBezTo>
                  <a:cubicBezTo>
                    <a:pt x="258" y="253"/>
                    <a:pt x="263" y="248"/>
                    <a:pt x="268" y="242"/>
                  </a:cubicBezTo>
                  <a:cubicBezTo>
                    <a:pt x="268" y="242"/>
                    <a:pt x="268" y="242"/>
                    <a:pt x="268" y="242"/>
                  </a:cubicBezTo>
                  <a:cubicBezTo>
                    <a:pt x="299" y="252"/>
                    <a:pt x="299" y="252"/>
                    <a:pt x="299" y="252"/>
                  </a:cubicBezTo>
                  <a:cubicBezTo>
                    <a:pt x="314" y="223"/>
                    <a:pt x="314" y="223"/>
                    <a:pt x="314" y="223"/>
                  </a:cubicBezTo>
                  <a:cubicBezTo>
                    <a:pt x="288" y="202"/>
                    <a:pt x="288" y="202"/>
                    <a:pt x="288" y="202"/>
                  </a:cubicBezTo>
                  <a:cubicBezTo>
                    <a:pt x="288" y="202"/>
                    <a:pt x="288" y="202"/>
                    <a:pt x="288" y="202"/>
                  </a:cubicBezTo>
                  <a:cubicBezTo>
                    <a:pt x="290" y="195"/>
                    <a:pt x="292" y="189"/>
                    <a:pt x="293" y="182"/>
                  </a:cubicBezTo>
                  <a:cubicBezTo>
                    <a:pt x="294" y="182"/>
                    <a:pt x="294" y="182"/>
                    <a:pt x="294" y="182"/>
                  </a:cubicBezTo>
                  <a:cubicBezTo>
                    <a:pt x="325" y="175"/>
                    <a:pt x="325" y="175"/>
                    <a:pt x="325" y="175"/>
                  </a:cubicBezTo>
                  <a:cubicBezTo>
                    <a:pt x="325" y="143"/>
                    <a:pt x="325" y="143"/>
                    <a:pt x="325" y="143"/>
                  </a:cubicBezTo>
                  <a:cubicBezTo>
                    <a:pt x="292" y="137"/>
                    <a:pt x="292" y="137"/>
                    <a:pt x="292" y="137"/>
                  </a:cubicBezTo>
                  <a:cubicBezTo>
                    <a:pt x="292" y="137"/>
                    <a:pt x="292" y="137"/>
                    <a:pt x="292" y="137"/>
                  </a:cubicBezTo>
                  <a:cubicBezTo>
                    <a:pt x="290" y="130"/>
                    <a:pt x="288" y="123"/>
                    <a:pt x="286" y="117"/>
                  </a:cubicBezTo>
                  <a:cubicBezTo>
                    <a:pt x="287" y="116"/>
                    <a:pt x="287" y="116"/>
                    <a:pt x="287" y="116"/>
                  </a:cubicBezTo>
                  <a:cubicBezTo>
                    <a:pt x="312" y="96"/>
                    <a:pt x="312" y="96"/>
                    <a:pt x="312" y="96"/>
                  </a:cubicBezTo>
                  <a:cubicBezTo>
                    <a:pt x="295" y="67"/>
                    <a:pt x="295" y="67"/>
                    <a:pt x="295" y="67"/>
                  </a:cubicBezTo>
                  <a:cubicBezTo>
                    <a:pt x="264" y="78"/>
                    <a:pt x="264" y="78"/>
                    <a:pt x="264" y="78"/>
                  </a:cubicBezTo>
                  <a:cubicBezTo>
                    <a:pt x="262" y="77"/>
                    <a:pt x="262" y="77"/>
                    <a:pt x="262" y="77"/>
                  </a:cubicBezTo>
                  <a:cubicBezTo>
                    <a:pt x="257" y="71"/>
                    <a:pt x="253" y="67"/>
                    <a:pt x="245" y="61"/>
                  </a:cubicBezTo>
                  <a:cubicBezTo>
                    <a:pt x="246" y="59"/>
                    <a:pt x="246" y="59"/>
                    <a:pt x="246" y="59"/>
                  </a:cubicBezTo>
                  <a:cubicBezTo>
                    <a:pt x="259" y="36"/>
                    <a:pt x="259" y="36"/>
                    <a:pt x="259" y="36"/>
                  </a:cubicBezTo>
                  <a:cubicBezTo>
                    <a:pt x="231" y="18"/>
                    <a:pt x="231" y="18"/>
                    <a:pt x="231" y="18"/>
                  </a:cubicBezTo>
                  <a:cubicBezTo>
                    <a:pt x="210" y="41"/>
                    <a:pt x="210" y="41"/>
                    <a:pt x="210" y="41"/>
                  </a:cubicBezTo>
                  <a:cubicBezTo>
                    <a:pt x="210" y="41"/>
                    <a:pt x="210" y="41"/>
                    <a:pt x="210" y="41"/>
                  </a:cubicBezTo>
                  <a:cubicBezTo>
                    <a:pt x="201" y="37"/>
                    <a:pt x="193" y="34"/>
                    <a:pt x="184" y="33"/>
                  </a:cubicBezTo>
                  <a:cubicBezTo>
                    <a:pt x="184" y="31"/>
                    <a:pt x="184" y="31"/>
                    <a:pt x="184" y="31"/>
                  </a:cubicBezTo>
                  <a:cubicBezTo>
                    <a:pt x="178" y="0"/>
                    <a:pt x="178" y="0"/>
                    <a:pt x="178" y="0"/>
                  </a:cubicBezTo>
                  <a:cubicBezTo>
                    <a:pt x="146" y="0"/>
                    <a:pt x="146" y="0"/>
                    <a:pt x="146" y="0"/>
                  </a:cubicBezTo>
                  <a:cubicBezTo>
                    <a:pt x="139" y="32"/>
                    <a:pt x="139" y="32"/>
                    <a:pt x="139" y="32"/>
                  </a:cubicBezTo>
                  <a:cubicBezTo>
                    <a:pt x="139" y="33"/>
                    <a:pt x="139" y="33"/>
                    <a:pt x="139" y="33"/>
                  </a:cubicBezTo>
                  <a:cubicBezTo>
                    <a:pt x="129" y="34"/>
                    <a:pt x="119" y="37"/>
                    <a:pt x="109" y="42"/>
                  </a:cubicBezTo>
                  <a:cubicBezTo>
                    <a:pt x="108" y="41"/>
                    <a:pt x="108" y="41"/>
                    <a:pt x="108" y="41"/>
                  </a:cubicBezTo>
                  <a:cubicBezTo>
                    <a:pt x="86" y="18"/>
                    <a:pt x="86" y="18"/>
                    <a:pt x="86" y="18"/>
                  </a:cubicBezTo>
                  <a:cubicBezTo>
                    <a:pt x="59" y="36"/>
                    <a:pt x="59" y="36"/>
                    <a:pt x="59" y="36"/>
                  </a:cubicBezTo>
                  <a:cubicBezTo>
                    <a:pt x="72" y="66"/>
                    <a:pt x="72" y="66"/>
                    <a:pt x="72" y="66"/>
                  </a:cubicBezTo>
                  <a:lnTo>
                    <a:pt x="72" y="67"/>
                  </a:lnTo>
                  <a:close/>
                  <a:moveTo>
                    <a:pt x="219" y="69"/>
                  </a:moveTo>
                  <a:cubicBezTo>
                    <a:pt x="271" y="100"/>
                    <a:pt x="287" y="167"/>
                    <a:pt x="256" y="219"/>
                  </a:cubicBezTo>
                  <a:cubicBezTo>
                    <a:pt x="224" y="271"/>
                    <a:pt x="157" y="287"/>
                    <a:pt x="106" y="256"/>
                  </a:cubicBezTo>
                  <a:cubicBezTo>
                    <a:pt x="54" y="225"/>
                    <a:pt x="37" y="157"/>
                    <a:pt x="69" y="106"/>
                  </a:cubicBezTo>
                  <a:cubicBezTo>
                    <a:pt x="100" y="54"/>
                    <a:pt x="167" y="38"/>
                    <a:pt x="219" y="6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ontserrat"/>
                <a:ea typeface="Montserrat"/>
                <a:cs typeface="Montserrat"/>
                <a:sym typeface="Montserrat"/>
              </a:endParaRPr>
            </a:p>
          </p:txBody>
        </p:sp>
        <p:sp>
          <p:nvSpPr>
            <p:cNvPr id="613" name="Google Shape;613;p27"/>
            <p:cNvSpPr/>
            <p:nvPr/>
          </p:nvSpPr>
          <p:spPr>
            <a:xfrm>
              <a:off x="824424" y="3991205"/>
              <a:ext cx="379106" cy="334127"/>
            </a:xfrm>
            <a:custGeom>
              <a:avLst/>
              <a:gdLst/>
              <a:ahLst/>
              <a:cxnLst/>
              <a:rect l="l" t="t" r="r" b="b"/>
              <a:pathLst>
                <a:path w="125" h="110" extrusionOk="0">
                  <a:moveTo>
                    <a:pt x="113" y="62"/>
                  </a:moveTo>
                  <a:cubicBezTo>
                    <a:pt x="124" y="70"/>
                    <a:pt x="125" y="86"/>
                    <a:pt x="117" y="97"/>
                  </a:cubicBezTo>
                  <a:cubicBezTo>
                    <a:pt x="109" y="108"/>
                    <a:pt x="93" y="110"/>
                    <a:pt x="82" y="102"/>
                  </a:cubicBezTo>
                  <a:cubicBezTo>
                    <a:pt x="13" y="49"/>
                    <a:pt x="13" y="49"/>
                    <a:pt x="13" y="49"/>
                  </a:cubicBezTo>
                  <a:cubicBezTo>
                    <a:pt x="2" y="41"/>
                    <a:pt x="0" y="25"/>
                    <a:pt x="9" y="14"/>
                  </a:cubicBezTo>
                  <a:cubicBezTo>
                    <a:pt x="17" y="3"/>
                    <a:pt x="33" y="0"/>
                    <a:pt x="44" y="9"/>
                  </a:cubicBezTo>
                  <a:lnTo>
                    <a:pt x="113" y="62"/>
                  </a:ln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ontserrat"/>
                <a:ea typeface="Montserrat"/>
                <a:cs typeface="Montserrat"/>
                <a:sym typeface="Montserrat"/>
              </a:endParaRPr>
            </a:p>
          </p:txBody>
        </p:sp>
        <p:sp>
          <p:nvSpPr>
            <p:cNvPr id="614" name="Google Shape;614;p27"/>
            <p:cNvSpPr/>
            <p:nvPr/>
          </p:nvSpPr>
          <p:spPr>
            <a:xfrm>
              <a:off x="571258" y="4727571"/>
              <a:ext cx="426656" cy="218468"/>
            </a:xfrm>
            <a:custGeom>
              <a:avLst/>
              <a:gdLst/>
              <a:ahLst/>
              <a:cxnLst/>
              <a:rect l="l" t="t" r="r" b="b"/>
              <a:pathLst>
                <a:path w="140" h="72" extrusionOk="0">
                  <a:moveTo>
                    <a:pt x="117" y="20"/>
                  </a:moveTo>
                  <a:cubicBezTo>
                    <a:pt x="131" y="22"/>
                    <a:pt x="140" y="36"/>
                    <a:pt x="137" y="49"/>
                  </a:cubicBezTo>
                  <a:cubicBezTo>
                    <a:pt x="134" y="63"/>
                    <a:pt x="121" y="72"/>
                    <a:pt x="108" y="69"/>
                  </a:cubicBezTo>
                  <a:cubicBezTo>
                    <a:pt x="22" y="52"/>
                    <a:pt x="22" y="52"/>
                    <a:pt x="22" y="52"/>
                  </a:cubicBezTo>
                  <a:cubicBezTo>
                    <a:pt x="9" y="50"/>
                    <a:pt x="0" y="37"/>
                    <a:pt x="3" y="23"/>
                  </a:cubicBezTo>
                  <a:cubicBezTo>
                    <a:pt x="6" y="9"/>
                    <a:pt x="19" y="0"/>
                    <a:pt x="32" y="3"/>
                  </a:cubicBezTo>
                  <a:lnTo>
                    <a:pt x="117" y="20"/>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ontserrat"/>
                <a:ea typeface="Montserrat"/>
                <a:cs typeface="Montserrat"/>
                <a:sym typeface="Montserrat"/>
              </a:endParaRPr>
            </a:p>
          </p:txBody>
        </p:sp>
        <p:sp>
          <p:nvSpPr>
            <p:cNvPr id="615" name="Google Shape;615;p27"/>
            <p:cNvSpPr/>
            <p:nvPr/>
          </p:nvSpPr>
          <p:spPr>
            <a:xfrm>
              <a:off x="757599" y="5433095"/>
              <a:ext cx="422800" cy="240315"/>
            </a:xfrm>
            <a:custGeom>
              <a:avLst/>
              <a:gdLst/>
              <a:ahLst/>
              <a:cxnLst/>
              <a:rect l="l" t="t" r="r" b="b"/>
              <a:pathLst>
                <a:path w="139" h="79" extrusionOk="0">
                  <a:moveTo>
                    <a:pt x="105" y="4"/>
                  </a:moveTo>
                  <a:cubicBezTo>
                    <a:pt x="118" y="0"/>
                    <a:pt x="132" y="8"/>
                    <a:pt x="136" y="22"/>
                  </a:cubicBezTo>
                  <a:cubicBezTo>
                    <a:pt x="139" y="35"/>
                    <a:pt x="131" y="49"/>
                    <a:pt x="118" y="52"/>
                  </a:cubicBezTo>
                  <a:cubicBezTo>
                    <a:pt x="34" y="75"/>
                    <a:pt x="34" y="75"/>
                    <a:pt x="34" y="75"/>
                  </a:cubicBezTo>
                  <a:cubicBezTo>
                    <a:pt x="21" y="79"/>
                    <a:pt x="7" y="71"/>
                    <a:pt x="4" y="57"/>
                  </a:cubicBezTo>
                  <a:cubicBezTo>
                    <a:pt x="0" y="44"/>
                    <a:pt x="8" y="30"/>
                    <a:pt x="21" y="26"/>
                  </a:cubicBezTo>
                  <a:lnTo>
                    <a:pt x="105" y="4"/>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ontserrat"/>
                <a:ea typeface="Montserrat"/>
                <a:cs typeface="Montserrat"/>
                <a:sym typeface="Montserrat"/>
              </a:endParaRPr>
            </a:p>
          </p:txBody>
        </p:sp>
        <p:sp>
          <p:nvSpPr>
            <p:cNvPr id="616" name="Google Shape;616;p27"/>
            <p:cNvSpPr/>
            <p:nvPr/>
          </p:nvSpPr>
          <p:spPr>
            <a:xfrm>
              <a:off x="3544995" y="5433095"/>
              <a:ext cx="425371" cy="240315"/>
            </a:xfrm>
            <a:custGeom>
              <a:avLst/>
              <a:gdLst/>
              <a:ahLst/>
              <a:cxnLst/>
              <a:rect l="l" t="t" r="r" b="b"/>
              <a:pathLst>
                <a:path w="140" h="79" extrusionOk="0">
                  <a:moveTo>
                    <a:pt x="35" y="4"/>
                  </a:moveTo>
                  <a:cubicBezTo>
                    <a:pt x="21" y="0"/>
                    <a:pt x="8" y="8"/>
                    <a:pt x="4" y="22"/>
                  </a:cubicBezTo>
                  <a:cubicBezTo>
                    <a:pt x="0" y="35"/>
                    <a:pt x="8" y="49"/>
                    <a:pt x="21" y="52"/>
                  </a:cubicBezTo>
                  <a:cubicBezTo>
                    <a:pt x="105" y="75"/>
                    <a:pt x="105" y="75"/>
                    <a:pt x="105" y="75"/>
                  </a:cubicBezTo>
                  <a:cubicBezTo>
                    <a:pt x="119" y="79"/>
                    <a:pt x="132" y="71"/>
                    <a:pt x="136" y="57"/>
                  </a:cubicBezTo>
                  <a:cubicBezTo>
                    <a:pt x="140" y="44"/>
                    <a:pt x="132" y="30"/>
                    <a:pt x="119" y="26"/>
                  </a:cubicBezTo>
                  <a:lnTo>
                    <a:pt x="35" y="4"/>
                  </a:ln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ontserrat"/>
                <a:ea typeface="Montserrat"/>
                <a:cs typeface="Montserrat"/>
                <a:sym typeface="Montserrat"/>
              </a:endParaRPr>
            </a:p>
          </p:txBody>
        </p:sp>
        <p:sp>
          <p:nvSpPr>
            <p:cNvPr id="617" name="Google Shape;617;p27"/>
            <p:cNvSpPr/>
            <p:nvPr/>
          </p:nvSpPr>
          <p:spPr>
            <a:xfrm>
              <a:off x="1140561" y="3748320"/>
              <a:ext cx="2335039" cy="2748843"/>
            </a:xfrm>
            <a:custGeom>
              <a:avLst/>
              <a:gdLst/>
              <a:ahLst/>
              <a:cxnLst/>
              <a:rect l="l" t="t" r="r" b="b"/>
              <a:pathLst>
                <a:path w="768" h="904" extrusionOk="0">
                  <a:moveTo>
                    <a:pt x="702" y="412"/>
                  </a:moveTo>
                  <a:cubicBezTo>
                    <a:pt x="694" y="485"/>
                    <a:pt x="661" y="552"/>
                    <a:pt x="611" y="601"/>
                  </a:cubicBezTo>
                  <a:cubicBezTo>
                    <a:pt x="611" y="602"/>
                    <a:pt x="611" y="602"/>
                    <a:pt x="611" y="602"/>
                  </a:cubicBezTo>
                  <a:cubicBezTo>
                    <a:pt x="610" y="603"/>
                    <a:pt x="609" y="603"/>
                    <a:pt x="609" y="604"/>
                  </a:cubicBezTo>
                  <a:cubicBezTo>
                    <a:pt x="609" y="604"/>
                    <a:pt x="608" y="605"/>
                    <a:pt x="606" y="606"/>
                  </a:cubicBezTo>
                  <a:cubicBezTo>
                    <a:pt x="606" y="607"/>
                    <a:pt x="606" y="607"/>
                    <a:pt x="606" y="607"/>
                  </a:cubicBezTo>
                  <a:cubicBezTo>
                    <a:pt x="595" y="619"/>
                    <a:pt x="556" y="665"/>
                    <a:pt x="536" y="735"/>
                  </a:cubicBezTo>
                  <a:cubicBezTo>
                    <a:pt x="528" y="762"/>
                    <a:pt x="523" y="793"/>
                    <a:pt x="523" y="827"/>
                  </a:cubicBezTo>
                  <a:cubicBezTo>
                    <a:pt x="523" y="829"/>
                    <a:pt x="523" y="831"/>
                    <a:pt x="523" y="833"/>
                  </a:cubicBezTo>
                  <a:cubicBezTo>
                    <a:pt x="523" y="833"/>
                    <a:pt x="522" y="835"/>
                    <a:pt x="521" y="837"/>
                  </a:cubicBezTo>
                  <a:cubicBezTo>
                    <a:pt x="519" y="839"/>
                    <a:pt x="514" y="842"/>
                    <a:pt x="504" y="844"/>
                  </a:cubicBezTo>
                  <a:cubicBezTo>
                    <a:pt x="274" y="844"/>
                    <a:pt x="274" y="844"/>
                    <a:pt x="274" y="844"/>
                  </a:cubicBezTo>
                  <a:cubicBezTo>
                    <a:pt x="265" y="842"/>
                    <a:pt x="260" y="840"/>
                    <a:pt x="257" y="837"/>
                  </a:cubicBezTo>
                  <a:cubicBezTo>
                    <a:pt x="256" y="836"/>
                    <a:pt x="255" y="833"/>
                    <a:pt x="255" y="832"/>
                  </a:cubicBezTo>
                  <a:cubicBezTo>
                    <a:pt x="256" y="830"/>
                    <a:pt x="256" y="830"/>
                    <a:pt x="256" y="827"/>
                  </a:cubicBezTo>
                  <a:cubicBezTo>
                    <a:pt x="256" y="794"/>
                    <a:pt x="251" y="764"/>
                    <a:pt x="243" y="737"/>
                  </a:cubicBezTo>
                  <a:cubicBezTo>
                    <a:pt x="227" y="683"/>
                    <a:pt x="201" y="643"/>
                    <a:pt x="185" y="622"/>
                  </a:cubicBezTo>
                  <a:cubicBezTo>
                    <a:pt x="180" y="616"/>
                    <a:pt x="175" y="610"/>
                    <a:pt x="170" y="604"/>
                  </a:cubicBezTo>
                  <a:cubicBezTo>
                    <a:pt x="159" y="593"/>
                    <a:pt x="146" y="583"/>
                    <a:pt x="136" y="571"/>
                  </a:cubicBezTo>
                  <a:cubicBezTo>
                    <a:pt x="125" y="558"/>
                    <a:pt x="116" y="544"/>
                    <a:pt x="109" y="530"/>
                  </a:cubicBezTo>
                  <a:cubicBezTo>
                    <a:pt x="94" y="501"/>
                    <a:pt x="81" y="469"/>
                    <a:pt x="75" y="436"/>
                  </a:cubicBezTo>
                  <a:cubicBezTo>
                    <a:pt x="72" y="417"/>
                    <a:pt x="70" y="397"/>
                    <a:pt x="70" y="378"/>
                  </a:cubicBezTo>
                  <a:cubicBezTo>
                    <a:pt x="70" y="219"/>
                    <a:pt x="189" y="87"/>
                    <a:pt x="342" y="65"/>
                  </a:cubicBezTo>
                  <a:cubicBezTo>
                    <a:pt x="305" y="0"/>
                    <a:pt x="305" y="0"/>
                    <a:pt x="305" y="0"/>
                  </a:cubicBezTo>
                  <a:cubicBezTo>
                    <a:pt x="131" y="38"/>
                    <a:pt x="0" y="193"/>
                    <a:pt x="0" y="378"/>
                  </a:cubicBezTo>
                  <a:cubicBezTo>
                    <a:pt x="0" y="494"/>
                    <a:pt x="51" y="598"/>
                    <a:pt x="132" y="669"/>
                  </a:cubicBezTo>
                  <a:cubicBezTo>
                    <a:pt x="151" y="694"/>
                    <a:pt x="185" y="750"/>
                    <a:pt x="186" y="825"/>
                  </a:cubicBezTo>
                  <a:cubicBezTo>
                    <a:pt x="184" y="841"/>
                    <a:pt x="188" y="864"/>
                    <a:pt x="204" y="883"/>
                  </a:cubicBezTo>
                  <a:cubicBezTo>
                    <a:pt x="210" y="890"/>
                    <a:pt x="218" y="897"/>
                    <a:pt x="226" y="902"/>
                  </a:cubicBezTo>
                  <a:cubicBezTo>
                    <a:pt x="380" y="903"/>
                    <a:pt x="380" y="903"/>
                    <a:pt x="380" y="903"/>
                  </a:cubicBezTo>
                  <a:cubicBezTo>
                    <a:pt x="547" y="904"/>
                    <a:pt x="547" y="904"/>
                    <a:pt x="547" y="904"/>
                  </a:cubicBezTo>
                  <a:cubicBezTo>
                    <a:pt x="558" y="899"/>
                    <a:pt x="567" y="892"/>
                    <a:pt x="575" y="883"/>
                  </a:cubicBezTo>
                  <a:cubicBezTo>
                    <a:pt x="590" y="864"/>
                    <a:pt x="594" y="841"/>
                    <a:pt x="593" y="825"/>
                  </a:cubicBezTo>
                  <a:cubicBezTo>
                    <a:pt x="594" y="723"/>
                    <a:pt x="657" y="655"/>
                    <a:pt x="658" y="654"/>
                  </a:cubicBezTo>
                  <a:cubicBezTo>
                    <a:pt x="660" y="653"/>
                    <a:pt x="661" y="652"/>
                    <a:pt x="662" y="650"/>
                  </a:cubicBezTo>
                  <a:cubicBezTo>
                    <a:pt x="717" y="595"/>
                    <a:pt x="755" y="522"/>
                    <a:pt x="768" y="442"/>
                  </a:cubicBezTo>
                  <a:cubicBezTo>
                    <a:pt x="750" y="433"/>
                    <a:pt x="720" y="420"/>
                    <a:pt x="702" y="412"/>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ontserrat"/>
                <a:ea typeface="Montserrat"/>
                <a:cs typeface="Montserrat"/>
                <a:sym typeface="Montserrat"/>
              </a:endParaRPr>
            </a:p>
          </p:txBody>
        </p:sp>
      </p:grpSp>
      <p:sp>
        <p:nvSpPr>
          <p:cNvPr id="618" name="Google Shape;618;p27"/>
          <p:cNvSpPr txBox="1"/>
          <p:nvPr/>
        </p:nvSpPr>
        <p:spPr>
          <a:xfrm>
            <a:off x="2422973" y="1031756"/>
            <a:ext cx="6174462" cy="11079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i="0" u="none" strike="noStrike">
                <a:solidFill>
                  <a:srgbClr val="000000"/>
                </a:solidFill>
                <a:latin typeface="Times New Roman"/>
                <a:ea typeface="Times New Roman"/>
                <a:cs typeface="Times New Roman"/>
                <a:sym typeface="Times New Roman"/>
              </a:rPr>
              <a:t>Tiêu chí kinh tế: </a:t>
            </a:r>
            <a:r>
              <a:rPr lang="en-US" sz="2200" b="0" i="0" u="none" strike="noStrike">
                <a:solidFill>
                  <a:srgbClr val="000000"/>
                </a:solidFill>
                <a:latin typeface="Times New Roman"/>
                <a:ea typeface="Times New Roman"/>
                <a:cs typeface="Times New Roman"/>
                <a:sym typeface="Times New Roman"/>
              </a:rPr>
              <a:t>Doanh nghiệp so sánh doanh số, chi phí, khả năng sinh lợi mà các kênh </a:t>
            </a:r>
            <a:r>
              <a:rPr lang="en-US" sz="2200">
                <a:solidFill>
                  <a:srgbClr val="000000"/>
                </a:solidFill>
                <a:latin typeface="Times New Roman"/>
                <a:ea typeface="Times New Roman"/>
                <a:cs typeface="Times New Roman"/>
                <a:sym typeface="Times New Roman"/>
              </a:rPr>
              <a:t>marketing</a:t>
            </a:r>
            <a:r>
              <a:rPr lang="en-US" sz="2200" b="0" i="0" u="none" strike="noStrike">
                <a:solidFill>
                  <a:srgbClr val="000000"/>
                </a:solidFill>
                <a:latin typeface="Times New Roman"/>
                <a:ea typeface="Times New Roman"/>
                <a:cs typeface="Times New Roman"/>
                <a:sym typeface="Times New Roman"/>
              </a:rPr>
              <a:t> khác nhau đạt được. </a:t>
            </a:r>
            <a:endParaRPr sz="2200">
              <a:solidFill>
                <a:schemeClr val="dk1"/>
              </a:solidFill>
              <a:latin typeface="Arial"/>
              <a:ea typeface="Arial"/>
              <a:cs typeface="Arial"/>
              <a:sym typeface="Arial"/>
            </a:endParaRPr>
          </a:p>
        </p:txBody>
      </p:sp>
      <p:sp>
        <p:nvSpPr>
          <p:cNvPr id="619" name="Google Shape;619;p27"/>
          <p:cNvSpPr txBox="1"/>
          <p:nvPr/>
        </p:nvSpPr>
        <p:spPr>
          <a:xfrm>
            <a:off x="2439812" y="2455612"/>
            <a:ext cx="6174462" cy="11079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i="0" u="none" strike="noStrike">
                <a:solidFill>
                  <a:srgbClr val="000000"/>
                </a:solidFill>
                <a:latin typeface="Times New Roman"/>
                <a:ea typeface="Times New Roman"/>
                <a:cs typeface="Times New Roman"/>
                <a:sym typeface="Times New Roman"/>
              </a:rPr>
              <a:t>Quyền kiểm soát: </a:t>
            </a:r>
            <a:r>
              <a:rPr lang="en-US" sz="2200" b="0" i="0" u="none" strike="noStrike">
                <a:solidFill>
                  <a:srgbClr val="000000"/>
                </a:solidFill>
                <a:latin typeface="Times New Roman"/>
                <a:ea typeface="Times New Roman"/>
                <a:cs typeface="Times New Roman"/>
                <a:sym typeface="Times New Roman"/>
              </a:rPr>
              <a:t>Doanh nghiệp nên trao cho các trung gian một phần kiểm soát trong việc quảng bá sản phẩm.</a:t>
            </a:r>
            <a:endParaRPr sz="2200">
              <a:solidFill>
                <a:schemeClr val="dk1"/>
              </a:solidFill>
              <a:latin typeface="Arial"/>
              <a:ea typeface="Arial"/>
              <a:cs typeface="Arial"/>
              <a:sym typeface="Arial"/>
            </a:endParaRPr>
          </a:p>
        </p:txBody>
      </p:sp>
      <p:sp>
        <p:nvSpPr>
          <p:cNvPr id="620" name="Google Shape;620;p27"/>
          <p:cNvSpPr txBox="1"/>
          <p:nvPr/>
        </p:nvSpPr>
        <p:spPr>
          <a:xfrm>
            <a:off x="2418923" y="3932677"/>
            <a:ext cx="6174462" cy="178510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i="0" u="none" strike="noStrike">
                <a:solidFill>
                  <a:srgbClr val="000000"/>
                </a:solidFill>
                <a:latin typeface="Times New Roman"/>
                <a:ea typeface="Times New Roman"/>
                <a:cs typeface="Times New Roman"/>
                <a:sym typeface="Times New Roman"/>
              </a:rPr>
              <a:t>Tiêu chí khả năng thích nghi: </a:t>
            </a:r>
            <a:r>
              <a:rPr lang="en-US" sz="2200" b="0" i="0" u="none" strike="noStrike">
                <a:solidFill>
                  <a:srgbClr val="000000"/>
                </a:solidFill>
                <a:latin typeface="Times New Roman"/>
                <a:ea typeface="Times New Roman"/>
                <a:cs typeface="Times New Roman"/>
                <a:sym typeface="Times New Roman"/>
              </a:rPr>
              <a:t>Các kênh thường có những cam kết dài hạn, tuy nhiên, DN muốn đảm bảo tính linh động cho kênh của mình nhằm tạo sự thích nghi với những thay đổi trong môi trường kinh doanh.</a:t>
            </a:r>
            <a:endParaRPr sz="2200">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01"/>
                                        </p:tgtEl>
                                        <p:attrNameLst>
                                          <p:attrName>style.visibility</p:attrName>
                                        </p:attrNameLst>
                                      </p:cBhvr>
                                      <p:to>
                                        <p:strVal val="visible"/>
                                      </p:to>
                                    </p:set>
                                    <p:animEffect transition="in" filter="fade">
                                      <p:cBhvr>
                                        <p:cTn id="7" dur="1000"/>
                                        <p:tgtEl>
                                          <p:spTgt spid="601"/>
                                        </p:tgtEl>
                                      </p:cBhvr>
                                    </p:animEffect>
                                  </p:childTnLst>
                                </p:cTn>
                              </p:par>
                              <p:par>
                                <p:cTn id="8" presetID="2" presetClass="entr" presetSubtype="8" fill="hold" nodeType="withEffect">
                                  <p:stCondLst>
                                    <p:cond delay="0"/>
                                  </p:stCondLst>
                                  <p:childTnLst>
                                    <p:set>
                                      <p:cBhvr>
                                        <p:cTn id="9" dur="1" fill="hold">
                                          <p:stCondLst>
                                            <p:cond delay="0"/>
                                          </p:stCondLst>
                                        </p:cTn>
                                        <p:tgtEl>
                                          <p:spTgt spid="603"/>
                                        </p:tgtEl>
                                        <p:attrNameLst>
                                          <p:attrName>style.visibility</p:attrName>
                                        </p:attrNameLst>
                                      </p:cBhvr>
                                      <p:to>
                                        <p:strVal val="visible"/>
                                      </p:to>
                                    </p:set>
                                    <p:anim calcmode="lin" valueType="num">
                                      <p:cBhvr additive="base">
                                        <p:cTn id="10" dur="500"/>
                                        <p:tgtEl>
                                          <p:spTgt spid="603"/>
                                        </p:tgtEl>
                                        <p:attrNameLst>
                                          <p:attrName>ppt_x</p:attrName>
                                        </p:attrNameLst>
                                      </p:cBhvr>
                                      <p:tavLst>
                                        <p:tav tm="0">
                                          <p:val>
                                            <p:strVal val="#ppt_x-1"/>
                                          </p:val>
                                        </p:tav>
                                        <p:tav tm="100000">
                                          <p:val>
                                            <p:strVal val="#ppt_x"/>
                                          </p:val>
                                        </p:tav>
                                      </p:tavLst>
                                    </p:anim>
                                  </p:childTnLst>
                                </p:cTn>
                              </p:par>
                              <p:par>
                                <p:cTn id="11" presetID="2" presetClass="entr" presetSubtype="8" fill="hold" nodeType="withEffect">
                                  <p:stCondLst>
                                    <p:cond delay="0"/>
                                  </p:stCondLst>
                                  <p:childTnLst>
                                    <p:set>
                                      <p:cBhvr>
                                        <p:cTn id="12" dur="1" fill="hold">
                                          <p:stCondLst>
                                            <p:cond delay="0"/>
                                          </p:stCondLst>
                                        </p:cTn>
                                        <p:tgtEl>
                                          <p:spTgt spid="602"/>
                                        </p:tgtEl>
                                        <p:attrNameLst>
                                          <p:attrName>style.visibility</p:attrName>
                                        </p:attrNameLst>
                                      </p:cBhvr>
                                      <p:to>
                                        <p:strVal val="visible"/>
                                      </p:to>
                                    </p:set>
                                    <p:anim calcmode="lin" valueType="num">
                                      <p:cBhvr additive="base">
                                        <p:cTn id="13" dur="500"/>
                                        <p:tgtEl>
                                          <p:spTgt spid="602"/>
                                        </p:tgtEl>
                                        <p:attrNameLst>
                                          <p:attrName>ppt_x</p:attrName>
                                        </p:attrNameLst>
                                      </p:cBhvr>
                                      <p:tavLst>
                                        <p:tav tm="0">
                                          <p:val>
                                            <p:strVal val="#ppt_x-1"/>
                                          </p:val>
                                        </p:tav>
                                        <p:tav tm="100000">
                                          <p:val>
                                            <p:strVal val="#ppt_x"/>
                                          </p:val>
                                        </p:tav>
                                      </p:tavLst>
                                    </p:anim>
                                  </p:childTnLst>
                                </p:cTn>
                              </p:par>
                              <p:par>
                                <p:cTn id="14" presetID="23" presetClass="entr" presetSubtype="16" fill="hold" nodeType="withEffect">
                                  <p:stCondLst>
                                    <p:cond delay="0"/>
                                  </p:stCondLst>
                                  <p:childTnLst>
                                    <p:set>
                                      <p:cBhvr>
                                        <p:cTn id="15" dur="1" fill="hold">
                                          <p:stCondLst>
                                            <p:cond delay="0"/>
                                          </p:stCondLst>
                                        </p:cTn>
                                        <p:tgtEl>
                                          <p:spTgt spid="604"/>
                                        </p:tgtEl>
                                        <p:attrNameLst>
                                          <p:attrName>style.visibility</p:attrName>
                                        </p:attrNameLst>
                                      </p:cBhvr>
                                      <p:to>
                                        <p:strVal val="visible"/>
                                      </p:to>
                                    </p:set>
                                    <p:anim calcmode="lin" valueType="num">
                                      <p:cBhvr additive="base">
                                        <p:cTn id="16" dur="500"/>
                                        <p:tgtEl>
                                          <p:spTgt spid="604"/>
                                        </p:tgtEl>
                                        <p:attrNameLst>
                                          <p:attrName>ppt_w</p:attrName>
                                        </p:attrNameLst>
                                      </p:cBhvr>
                                      <p:tavLst>
                                        <p:tav tm="0">
                                          <p:val>
                                            <p:strVal val="0"/>
                                          </p:val>
                                        </p:tav>
                                        <p:tav tm="100000">
                                          <p:val>
                                            <p:strVal val="#ppt_w"/>
                                          </p:val>
                                        </p:tav>
                                      </p:tavLst>
                                    </p:anim>
                                    <p:anim calcmode="lin" valueType="num">
                                      <p:cBhvr additive="base">
                                        <p:cTn id="17" dur="500"/>
                                        <p:tgtEl>
                                          <p:spTgt spid="604"/>
                                        </p:tgtEl>
                                        <p:attrNameLst>
                                          <p:attrName>ppt_h</p:attrName>
                                        </p:attrNameLst>
                                      </p:cBhvr>
                                      <p:tavLst>
                                        <p:tav tm="0">
                                          <p:val>
                                            <p:strVal val="0"/>
                                          </p:val>
                                        </p:tav>
                                        <p:tav tm="100000">
                                          <p:val>
                                            <p:strVal val="#ppt_h"/>
                                          </p:val>
                                        </p:tav>
                                      </p:tavLst>
                                    </p:anim>
                                  </p:childTnLst>
                                </p:cTn>
                              </p:par>
                              <p:par>
                                <p:cTn id="18" presetID="10" presetClass="entr" presetSubtype="0" fill="hold" nodeType="withEffect">
                                  <p:stCondLst>
                                    <p:cond delay="0"/>
                                  </p:stCondLst>
                                  <p:childTnLst>
                                    <p:set>
                                      <p:cBhvr>
                                        <p:cTn id="19" dur="1" fill="hold">
                                          <p:stCondLst>
                                            <p:cond delay="0"/>
                                          </p:stCondLst>
                                        </p:cTn>
                                        <p:tgtEl>
                                          <p:spTgt spid="618"/>
                                        </p:tgtEl>
                                        <p:attrNameLst>
                                          <p:attrName>style.visibility</p:attrName>
                                        </p:attrNameLst>
                                      </p:cBhvr>
                                      <p:to>
                                        <p:strVal val="visible"/>
                                      </p:to>
                                    </p:set>
                                    <p:animEffect transition="in" filter="fade">
                                      <p:cBhvr>
                                        <p:cTn id="20" dur="1000"/>
                                        <p:tgtEl>
                                          <p:spTgt spid="61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19">
                                            <p:txEl>
                                              <p:pRg st="0" end="0"/>
                                            </p:txEl>
                                          </p:spTgt>
                                        </p:tgtEl>
                                        <p:attrNameLst>
                                          <p:attrName>style.visibility</p:attrName>
                                        </p:attrNameLst>
                                      </p:cBhvr>
                                      <p:to>
                                        <p:strVal val="visible"/>
                                      </p:to>
                                    </p:set>
                                    <p:animEffect transition="in" filter="fade">
                                      <p:cBhvr>
                                        <p:cTn id="25" dur="1000"/>
                                        <p:tgtEl>
                                          <p:spTgt spid="619">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620">
                                            <p:txEl>
                                              <p:pRg st="0" end="0"/>
                                            </p:txEl>
                                          </p:spTgt>
                                        </p:tgtEl>
                                        <p:attrNameLst>
                                          <p:attrName>style.visibility</p:attrName>
                                        </p:attrNameLst>
                                      </p:cBhvr>
                                      <p:to>
                                        <p:strVal val="visible"/>
                                      </p:to>
                                    </p:set>
                                    <p:animEffect transition="in" filter="fade">
                                      <p:cBhvr>
                                        <p:cTn id="30" dur="1000"/>
                                        <p:tgtEl>
                                          <p:spTgt spid="6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pic>
        <p:nvPicPr>
          <p:cNvPr id="626" name="Google Shape;626;p28" descr="Dịch Vụ Thiết Kế Hình Ảnh Quảng Cáo Banner Chuyên Nghiệp"/>
          <p:cNvPicPr preferRelativeResize="0"/>
          <p:nvPr/>
        </p:nvPicPr>
        <p:blipFill rotWithShape="1">
          <a:blip r:embed="rId3">
            <a:alphaModFix/>
          </a:blip>
          <a:srcRect/>
          <a:stretch/>
        </p:blipFill>
        <p:spPr>
          <a:xfrm>
            <a:off x="8001253" y="4331406"/>
            <a:ext cx="3728440" cy="1954134"/>
          </a:xfrm>
          <a:prstGeom prst="rect">
            <a:avLst/>
          </a:prstGeom>
          <a:noFill/>
          <a:ln>
            <a:noFill/>
          </a:ln>
        </p:spPr>
      </p:pic>
      <p:pic>
        <p:nvPicPr>
          <p:cNvPr id="627" name="Google Shape;627;p28" descr="công cụ làm hình ảnh đẹp Archives - Cung cấp giải pháp hỗ trợ kinh doanh  online hiệu quả, tiết kiệm chi phí tối đa"/>
          <p:cNvPicPr preferRelativeResize="0"/>
          <p:nvPr/>
        </p:nvPicPr>
        <p:blipFill rotWithShape="1">
          <a:blip r:embed="rId4">
            <a:alphaModFix/>
          </a:blip>
          <a:srcRect/>
          <a:stretch/>
        </p:blipFill>
        <p:spPr>
          <a:xfrm>
            <a:off x="8292907" y="1428575"/>
            <a:ext cx="3377191" cy="2529953"/>
          </a:xfrm>
          <a:prstGeom prst="rect">
            <a:avLst/>
          </a:prstGeom>
          <a:noFill/>
          <a:ln>
            <a:noFill/>
          </a:ln>
        </p:spPr>
      </p:pic>
      <p:grpSp>
        <p:nvGrpSpPr>
          <p:cNvPr id="628" name="Google Shape;628;p28"/>
          <p:cNvGrpSpPr/>
          <p:nvPr/>
        </p:nvGrpSpPr>
        <p:grpSpPr>
          <a:xfrm>
            <a:off x="0" y="0"/>
            <a:ext cx="1153895" cy="1268412"/>
            <a:chOff x="1" y="1"/>
            <a:chExt cx="958067" cy="1053150"/>
          </a:xfrm>
        </p:grpSpPr>
        <p:sp>
          <p:nvSpPr>
            <p:cNvPr id="629" name="Google Shape;629;p28"/>
            <p:cNvSpPr/>
            <p:nvPr/>
          </p:nvSpPr>
          <p:spPr>
            <a:xfrm rot="5400000">
              <a:off x="-12207" y="12208"/>
              <a:ext cx="982481" cy="958066"/>
            </a:xfrm>
            <a:custGeom>
              <a:avLst/>
              <a:gdLst/>
              <a:ahLst/>
              <a:cxnLst/>
              <a:rect l="l" t="t" r="r" b="b"/>
              <a:pathLst>
                <a:path w="982481" h="958066" extrusionOk="0">
                  <a:moveTo>
                    <a:pt x="0" y="958066"/>
                  </a:moveTo>
                  <a:lnTo>
                    <a:pt x="0" y="735870"/>
                  </a:lnTo>
                  <a:lnTo>
                    <a:pt x="426804" y="0"/>
                  </a:lnTo>
                  <a:lnTo>
                    <a:pt x="982481" y="95806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630" name="Google Shape;630;p28"/>
            <p:cNvSpPr/>
            <p:nvPr/>
          </p:nvSpPr>
          <p:spPr>
            <a:xfrm rot="5400000">
              <a:off x="-47960" y="405667"/>
              <a:ext cx="695444" cy="599522"/>
            </a:xfrm>
            <a:prstGeom prst="triangle">
              <a:avLst>
                <a:gd name="adj" fmla="val 50000"/>
              </a:avLst>
            </a:prstGeom>
            <a:solidFill>
              <a:srgbClr val="C8790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631" name="Google Shape;631;p28"/>
            <p:cNvSpPr/>
            <p:nvPr/>
          </p:nvSpPr>
          <p:spPr>
            <a:xfrm rot="-5400000" flipH="1">
              <a:off x="647213" y="472090"/>
              <a:ext cx="333880" cy="287829"/>
            </a:xfrm>
            <a:prstGeom prst="triangle">
              <a:avLst>
                <a:gd name="adj" fmla="val 50000"/>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632" name="Google Shape;632;p28"/>
            <p:cNvSpPr/>
            <p:nvPr/>
          </p:nvSpPr>
          <p:spPr>
            <a:xfrm rot="5400000">
              <a:off x="-31240" y="170353"/>
              <a:ext cx="453007" cy="390523"/>
            </a:xfrm>
            <a:prstGeom prst="triangle">
              <a:avLst>
                <a:gd name="adj" fmla="val 50000"/>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grpSp>
      <p:sp>
        <p:nvSpPr>
          <p:cNvPr id="633" name="Google Shape;633;p28"/>
          <p:cNvSpPr/>
          <p:nvPr/>
        </p:nvSpPr>
        <p:spPr>
          <a:xfrm rot="-5400000">
            <a:off x="10912475" y="6308987"/>
            <a:ext cx="346075" cy="345552"/>
          </a:xfrm>
          <a:custGeom>
            <a:avLst/>
            <a:gdLst/>
            <a:ahLst/>
            <a:cxnLst/>
            <a:rect l="l" t="t" r="r" b="b"/>
            <a:pathLst>
              <a:path w="6827" h="6827" extrusionOk="0">
                <a:moveTo>
                  <a:pt x="3413" y="0"/>
                </a:moveTo>
                <a:cubicBezTo>
                  <a:pt x="1528" y="0"/>
                  <a:pt x="0" y="1528"/>
                  <a:pt x="0" y="3413"/>
                </a:cubicBezTo>
                <a:cubicBezTo>
                  <a:pt x="0" y="5298"/>
                  <a:pt x="1528" y="6827"/>
                  <a:pt x="3413" y="6827"/>
                </a:cubicBezTo>
                <a:cubicBezTo>
                  <a:pt x="5298" y="6827"/>
                  <a:pt x="6827" y="5298"/>
                  <a:pt x="6827" y="3413"/>
                </a:cubicBezTo>
                <a:cubicBezTo>
                  <a:pt x="6827" y="1528"/>
                  <a:pt x="5298" y="0"/>
                  <a:pt x="3413" y="0"/>
                </a:cubicBezTo>
                <a:close/>
                <a:moveTo>
                  <a:pt x="1636" y="3971"/>
                </a:moveTo>
                <a:lnTo>
                  <a:pt x="3413" y="2194"/>
                </a:lnTo>
                <a:lnTo>
                  <a:pt x="5190" y="3971"/>
                </a:lnTo>
                <a:lnTo>
                  <a:pt x="1636" y="3971"/>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634" name="Google Shape;634;p28"/>
          <p:cNvSpPr/>
          <p:nvPr/>
        </p:nvSpPr>
        <p:spPr>
          <a:xfrm rot="5400000">
            <a:off x="11382375" y="6308987"/>
            <a:ext cx="346075" cy="345552"/>
          </a:xfrm>
          <a:custGeom>
            <a:avLst/>
            <a:gdLst/>
            <a:ahLst/>
            <a:cxnLst/>
            <a:rect l="l" t="t" r="r" b="b"/>
            <a:pathLst>
              <a:path w="6827" h="6827" extrusionOk="0">
                <a:moveTo>
                  <a:pt x="3413" y="0"/>
                </a:moveTo>
                <a:cubicBezTo>
                  <a:pt x="1528" y="0"/>
                  <a:pt x="0" y="1528"/>
                  <a:pt x="0" y="3413"/>
                </a:cubicBezTo>
                <a:cubicBezTo>
                  <a:pt x="0" y="5298"/>
                  <a:pt x="1528" y="6827"/>
                  <a:pt x="3413" y="6827"/>
                </a:cubicBezTo>
                <a:cubicBezTo>
                  <a:pt x="5298" y="6827"/>
                  <a:pt x="6827" y="5298"/>
                  <a:pt x="6827" y="3413"/>
                </a:cubicBezTo>
                <a:cubicBezTo>
                  <a:pt x="6827" y="1528"/>
                  <a:pt x="5298" y="0"/>
                  <a:pt x="3413" y="0"/>
                </a:cubicBezTo>
                <a:close/>
                <a:moveTo>
                  <a:pt x="1636" y="3971"/>
                </a:moveTo>
                <a:lnTo>
                  <a:pt x="3413" y="2194"/>
                </a:lnTo>
                <a:lnTo>
                  <a:pt x="5190" y="3971"/>
                </a:lnTo>
                <a:lnTo>
                  <a:pt x="1636" y="3971"/>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635" name="Google Shape;635;p28"/>
          <p:cNvSpPr txBox="1"/>
          <p:nvPr/>
        </p:nvSpPr>
        <p:spPr>
          <a:xfrm>
            <a:off x="1196997" y="435674"/>
            <a:ext cx="518444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262626"/>
                </a:solidFill>
                <a:latin typeface="Times New Roman"/>
                <a:ea typeface="Times New Roman"/>
                <a:cs typeface="Times New Roman"/>
                <a:sym typeface="Times New Roman"/>
              </a:rPr>
              <a:t>Quyết định thiết kế kênh Marketing</a:t>
            </a:r>
            <a:endParaRPr sz="2400" b="1">
              <a:solidFill>
                <a:srgbClr val="262626"/>
              </a:solidFill>
              <a:latin typeface="Times New Roman"/>
              <a:ea typeface="Times New Roman"/>
              <a:cs typeface="Times New Roman"/>
              <a:sym typeface="Times New Roman"/>
            </a:endParaRPr>
          </a:p>
        </p:txBody>
      </p:sp>
      <p:sp>
        <p:nvSpPr>
          <p:cNvPr id="636" name="Google Shape;636;p28"/>
          <p:cNvSpPr/>
          <p:nvPr/>
        </p:nvSpPr>
        <p:spPr>
          <a:xfrm>
            <a:off x="470348" y="976422"/>
            <a:ext cx="1500120" cy="4574372"/>
          </a:xfrm>
          <a:custGeom>
            <a:avLst/>
            <a:gdLst/>
            <a:ahLst/>
            <a:cxnLst/>
            <a:rect l="l" t="t" r="r" b="b"/>
            <a:pathLst>
              <a:path w="211" h="923" extrusionOk="0">
                <a:moveTo>
                  <a:pt x="13" y="163"/>
                </a:moveTo>
                <a:cubicBezTo>
                  <a:pt x="12" y="164"/>
                  <a:pt x="12" y="164"/>
                  <a:pt x="12" y="164"/>
                </a:cubicBezTo>
                <a:cubicBezTo>
                  <a:pt x="11" y="164"/>
                  <a:pt x="10" y="165"/>
                  <a:pt x="10" y="165"/>
                </a:cubicBezTo>
                <a:cubicBezTo>
                  <a:pt x="9" y="166"/>
                  <a:pt x="9" y="166"/>
                  <a:pt x="8" y="166"/>
                </a:cubicBezTo>
                <a:cubicBezTo>
                  <a:pt x="7" y="167"/>
                  <a:pt x="6" y="167"/>
                  <a:pt x="6" y="167"/>
                </a:cubicBezTo>
                <a:cubicBezTo>
                  <a:pt x="5" y="168"/>
                  <a:pt x="4" y="168"/>
                  <a:pt x="4" y="168"/>
                </a:cubicBezTo>
                <a:cubicBezTo>
                  <a:pt x="3" y="168"/>
                  <a:pt x="2" y="169"/>
                  <a:pt x="1" y="169"/>
                </a:cubicBezTo>
                <a:cubicBezTo>
                  <a:pt x="0" y="169"/>
                  <a:pt x="0" y="169"/>
                  <a:pt x="0" y="169"/>
                </a:cubicBezTo>
                <a:cubicBezTo>
                  <a:pt x="0" y="923"/>
                  <a:pt x="0" y="923"/>
                  <a:pt x="0" y="923"/>
                </a:cubicBezTo>
                <a:cubicBezTo>
                  <a:pt x="211" y="923"/>
                  <a:pt x="211" y="923"/>
                  <a:pt x="211" y="923"/>
                </a:cubicBezTo>
                <a:cubicBezTo>
                  <a:pt x="211" y="0"/>
                  <a:pt x="211" y="0"/>
                  <a:pt x="211" y="0"/>
                </a:cubicBezTo>
                <a:cubicBezTo>
                  <a:pt x="13" y="163"/>
                  <a:pt x="13" y="163"/>
                  <a:pt x="13" y="163"/>
                </a:cubicBezTo>
              </a:path>
            </a:pathLst>
          </a:cu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Poppins"/>
              <a:ea typeface="Poppins"/>
              <a:cs typeface="Poppins"/>
              <a:sym typeface="Poppins"/>
            </a:endParaRPr>
          </a:p>
        </p:txBody>
      </p:sp>
      <p:sp>
        <p:nvSpPr>
          <p:cNvPr id="637" name="Google Shape;637;p28"/>
          <p:cNvSpPr/>
          <p:nvPr/>
        </p:nvSpPr>
        <p:spPr>
          <a:xfrm>
            <a:off x="214562" y="1715211"/>
            <a:ext cx="2140414" cy="5037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b="1">
                <a:solidFill>
                  <a:srgbClr val="3A3838"/>
                </a:solidFill>
                <a:latin typeface="Times New Roman"/>
                <a:ea typeface="Times New Roman"/>
                <a:cs typeface="Times New Roman"/>
                <a:sym typeface="Times New Roman"/>
              </a:rPr>
              <a:t>Thiết </a:t>
            </a:r>
            <a:endParaRPr/>
          </a:p>
          <a:p>
            <a:pPr marL="0" marR="0" lvl="0" indent="0" algn="ctr" rtl="0">
              <a:spcBef>
                <a:spcPts val="0"/>
              </a:spcBef>
              <a:spcAft>
                <a:spcPts val="0"/>
              </a:spcAft>
              <a:buNone/>
            </a:pPr>
            <a:r>
              <a:rPr lang="en-US" sz="3200" b="1">
                <a:solidFill>
                  <a:srgbClr val="3A3838"/>
                </a:solidFill>
                <a:latin typeface="Times New Roman"/>
                <a:ea typeface="Times New Roman"/>
                <a:cs typeface="Times New Roman"/>
                <a:sym typeface="Times New Roman"/>
              </a:rPr>
              <a:t>kế </a:t>
            </a:r>
            <a:endParaRPr/>
          </a:p>
          <a:p>
            <a:pPr marL="0" marR="0" lvl="0" indent="0" algn="ctr" rtl="0">
              <a:spcBef>
                <a:spcPts val="0"/>
              </a:spcBef>
              <a:spcAft>
                <a:spcPts val="0"/>
              </a:spcAft>
              <a:buNone/>
            </a:pPr>
            <a:r>
              <a:rPr lang="en-US" sz="3200" b="1">
                <a:solidFill>
                  <a:srgbClr val="3A3838"/>
                </a:solidFill>
                <a:latin typeface="Times New Roman"/>
                <a:ea typeface="Times New Roman"/>
                <a:cs typeface="Times New Roman"/>
                <a:sym typeface="Times New Roman"/>
              </a:rPr>
              <a:t>các </a:t>
            </a:r>
            <a:endParaRPr/>
          </a:p>
          <a:p>
            <a:pPr marL="0" marR="0" lvl="0" indent="0" algn="ctr" rtl="0">
              <a:spcBef>
                <a:spcPts val="0"/>
              </a:spcBef>
              <a:spcAft>
                <a:spcPts val="0"/>
              </a:spcAft>
              <a:buNone/>
            </a:pPr>
            <a:r>
              <a:rPr lang="en-US" sz="3200" b="1">
                <a:solidFill>
                  <a:srgbClr val="3A3838"/>
                </a:solidFill>
                <a:latin typeface="Times New Roman"/>
                <a:ea typeface="Times New Roman"/>
                <a:cs typeface="Times New Roman"/>
                <a:sym typeface="Times New Roman"/>
              </a:rPr>
              <a:t>kênh </a:t>
            </a:r>
            <a:endParaRPr/>
          </a:p>
          <a:p>
            <a:pPr marL="0" marR="0" lvl="0" indent="0" algn="ctr" rtl="0">
              <a:spcBef>
                <a:spcPts val="0"/>
              </a:spcBef>
              <a:spcAft>
                <a:spcPts val="0"/>
              </a:spcAft>
              <a:buNone/>
            </a:pPr>
            <a:r>
              <a:rPr lang="en-US" sz="3200" b="1">
                <a:solidFill>
                  <a:srgbClr val="3A3838"/>
                </a:solidFill>
                <a:latin typeface="Times New Roman"/>
                <a:ea typeface="Times New Roman"/>
                <a:cs typeface="Times New Roman"/>
                <a:sym typeface="Times New Roman"/>
              </a:rPr>
              <a:t>phân </a:t>
            </a:r>
            <a:endParaRPr/>
          </a:p>
          <a:p>
            <a:pPr marL="0" marR="0" lvl="0" indent="0" algn="ctr" rtl="0">
              <a:spcBef>
                <a:spcPts val="0"/>
              </a:spcBef>
              <a:spcAft>
                <a:spcPts val="0"/>
              </a:spcAft>
              <a:buNone/>
            </a:pPr>
            <a:r>
              <a:rPr lang="en-US" sz="3200" b="1">
                <a:solidFill>
                  <a:srgbClr val="3A3838"/>
                </a:solidFill>
                <a:latin typeface="Times New Roman"/>
                <a:ea typeface="Times New Roman"/>
                <a:cs typeface="Times New Roman"/>
                <a:sym typeface="Times New Roman"/>
              </a:rPr>
              <a:t>phối </a:t>
            </a:r>
            <a:endParaRPr/>
          </a:p>
          <a:p>
            <a:pPr marL="0" marR="0" lvl="0" indent="0" algn="ctr" rtl="0">
              <a:spcBef>
                <a:spcPts val="0"/>
              </a:spcBef>
              <a:spcAft>
                <a:spcPts val="0"/>
              </a:spcAft>
              <a:buNone/>
            </a:pPr>
            <a:r>
              <a:rPr lang="en-US" sz="3200" b="1">
                <a:solidFill>
                  <a:srgbClr val="3A3838"/>
                </a:solidFill>
                <a:latin typeface="Times New Roman"/>
                <a:ea typeface="Times New Roman"/>
                <a:cs typeface="Times New Roman"/>
                <a:sym typeface="Times New Roman"/>
              </a:rPr>
              <a:t>quốc tế</a:t>
            </a:r>
            <a:endParaRPr sz="3200" b="1">
              <a:solidFill>
                <a:srgbClr val="3A3838"/>
              </a:solidFill>
              <a:latin typeface="Times New Roman"/>
              <a:ea typeface="Times New Roman"/>
              <a:cs typeface="Times New Roman"/>
              <a:sym typeface="Times New Roman"/>
            </a:endParaRPr>
          </a:p>
        </p:txBody>
      </p:sp>
      <p:sp>
        <p:nvSpPr>
          <p:cNvPr id="638" name="Google Shape;638;p28"/>
          <p:cNvSpPr/>
          <p:nvPr/>
        </p:nvSpPr>
        <p:spPr>
          <a:xfrm>
            <a:off x="2309922" y="2171338"/>
            <a:ext cx="4714697" cy="978794"/>
          </a:xfrm>
          <a:custGeom>
            <a:avLst/>
            <a:gdLst/>
            <a:ahLst/>
            <a:cxnLst/>
            <a:rect l="l" t="t" r="r" b="b"/>
            <a:pathLst>
              <a:path w="372" h="1558" extrusionOk="0">
                <a:moveTo>
                  <a:pt x="275" y="0"/>
                </a:moveTo>
                <a:lnTo>
                  <a:pt x="0" y="129"/>
                </a:lnTo>
                <a:lnTo>
                  <a:pt x="0" y="1558"/>
                </a:lnTo>
                <a:lnTo>
                  <a:pt x="372" y="1558"/>
                </a:lnTo>
                <a:lnTo>
                  <a:pt x="372" y="33"/>
                </a:lnTo>
                <a:lnTo>
                  <a:pt x="275" y="0"/>
                </a:lnTo>
                <a:close/>
              </a:path>
            </a:pathLst>
          </a:custGeom>
          <a:solidFill>
            <a:srgbClr val="F89E1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i="0" u="none" strike="noStrike">
                <a:solidFill>
                  <a:schemeClr val="dk1"/>
                </a:solidFill>
                <a:latin typeface="Times New Roman"/>
                <a:ea typeface="Times New Roman"/>
                <a:cs typeface="Times New Roman"/>
                <a:sym typeface="Times New Roman"/>
              </a:rPr>
              <a:t>Hệ thống phân phối rất phức tạp, tính cạnh tranh cao và khó thâm nhập.</a:t>
            </a:r>
            <a:endParaRPr sz="2000" b="1">
              <a:solidFill>
                <a:schemeClr val="dk1"/>
              </a:solidFill>
              <a:latin typeface="Poppins"/>
              <a:ea typeface="Poppins"/>
              <a:cs typeface="Poppins"/>
              <a:sym typeface="Poppins"/>
            </a:endParaRPr>
          </a:p>
        </p:txBody>
      </p:sp>
      <p:sp>
        <p:nvSpPr>
          <p:cNvPr id="639" name="Google Shape;639;p28"/>
          <p:cNvSpPr/>
          <p:nvPr/>
        </p:nvSpPr>
        <p:spPr>
          <a:xfrm>
            <a:off x="2309922" y="1002415"/>
            <a:ext cx="6458390" cy="978794"/>
          </a:xfrm>
          <a:custGeom>
            <a:avLst/>
            <a:gdLst/>
            <a:ahLst/>
            <a:cxnLst/>
            <a:rect l="l" t="t" r="r" b="b"/>
            <a:pathLst>
              <a:path w="372" h="1558" extrusionOk="0">
                <a:moveTo>
                  <a:pt x="275" y="0"/>
                </a:moveTo>
                <a:lnTo>
                  <a:pt x="0" y="129"/>
                </a:lnTo>
                <a:lnTo>
                  <a:pt x="0" y="1558"/>
                </a:lnTo>
                <a:lnTo>
                  <a:pt x="372" y="1558"/>
                </a:lnTo>
                <a:lnTo>
                  <a:pt x="372" y="33"/>
                </a:lnTo>
                <a:lnTo>
                  <a:pt x="275" y="0"/>
                </a:lnTo>
                <a:close/>
              </a:path>
            </a:pathLst>
          </a:custGeom>
          <a:solidFill>
            <a:srgbClr val="3A38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i="0" u="none" strike="noStrike">
                <a:solidFill>
                  <a:schemeClr val="lt1"/>
                </a:solidFill>
                <a:latin typeface="Times New Roman"/>
                <a:ea typeface="Times New Roman"/>
                <a:cs typeface="Times New Roman"/>
                <a:sym typeface="Times New Roman"/>
              </a:rPr>
              <a:t>Chuyên gia Marketing cần phải thường xuyên điều chỉnh chiến lược kênh Marketing cho phù hợp với những cấu trúc hiện có tại từng quốc gia..</a:t>
            </a:r>
            <a:endParaRPr sz="2000" b="1">
              <a:solidFill>
                <a:schemeClr val="lt1"/>
              </a:solidFill>
              <a:latin typeface="Poppins"/>
              <a:ea typeface="Poppins"/>
              <a:cs typeface="Poppins"/>
              <a:sym typeface="Poppins"/>
            </a:endParaRPr>
          </a:p>
        </p:txBody>
      </p:sp>
      <p:sp>
        <p:nvSpPr>
          <p:cNvPr id="640" name="Google Shape;640;p28"/>
          <p:cNvSpPr/>
          <p:nvPr/>
        </p:nvSpPr>
        <p:spPr>
          <a:xfrm>
            <a:off x="2309921" y="5366188"/>
            <a:ext cx="6458390" cy="978794"/>
          </a:xfrm>
          <a:custGeom>
            <a:avLst/>
            <a:gdLst/>
            <a:ahLst/>
            <a:cxnLst/>
            <a:rect l="l" t="t" r="r" b="b"/>
            <a:pathLst>
              <a:path w="372" h="1558" extrusionOk="0">
                <a:moveTo>
                  <a:pt x="275" y="0"/>
                </a:moveTo>
                <a:lnTo>
                  <a:pt x="0" y="129"/>
                </a:lnTo>
                <a:lnTo>
                  <a:pt x="0" y="1558"/>
                </a:lnTo>
                <a:lnTo>
                  <a:pt x="372" y="1558"/>
                </a:lnTo>
                <a:lnTo>
                  <a:pt x="372" y="33"/>
                </a:lnTo>
                <a:lnTo>
                  <a:pt x="275" y="0"/>
                </a:lnTo>
                <a:close/>
              </a:path>
            </a:pathLst>
          </a:custGeom>
          <a:solidFill>
            <a:srgbClr val="3A38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a:solidFill>
                  <a:schemeClr val="lt1"/>
                </a:solidFill>
                <a:latin typeface="Times New Roman"/>
                <a:ea typeface="Times New Roman"/>
                <a:cs typeface="Times New Roman"/>
                <a:sym typeface="Times New Roman"/>
              </a:rPr>
              <a:t>Điều kiện của địa phương có thể ảnh hưởng mạnh mẽ tới cách thức phân phối sản phẩm của một doanh nghiệp trên thị trường quốc tế.</a:t>
            </a:r>
            <a:endParaRPr sz="2000" b="1">
              <a:solidFill>
                <a:schemeClr val="lt1"/>
              </a:solidFill>
              <a:latin typeface="Poppins"/>
              <a:ea typeface="Poppins"/>
              <a:cs typeface="Poppins"/>
              <a:sym typeface="Poppins"/>
            </a:endParaRPr>
          </a:p>
        </p:txBody>
      </p:sp>
      <p:sp>
        <p:nvSpPr>
          <p:cNvPr id="641" name="Google Shape;641;p28"/>
          <p:cNvSpPr/>
          <p:nvPr/>
        </p:nvSpPr>
        <p:spPr>
          <a:xfrm>
            <a:off x="2309921" y="3877629"/>
            <a:ext cx="4714697" cy="978794"/>
          </a:xfrm>
          <a:custGeom>
            <a:avLst/>
            <a:gdLst/>
            <a:ahLst/>
            <a:cxnLst/>
            <a:rect l="l" t="t" r="r" b="b"/>
            <a:pathLst>
              <a:path w="372" h="1558" extrusionOk="0">
                <a:moveTo>
                  <a:pt x="275" y="0"/>
                </a:moveTo>
                <a:lnTo>
                  <a:pt x="0" y="129"/>
                </a:lnTo>
                <a:lnTo>
                  <a:pt x="0" y="1558"/>
                </a:lnTo>
                <a:lnTo>
                  <a:pt x="372" y="1558"/>
                </a:lnTo>
                <a:lnTo>
                  <a:pt x="372" y="33"/>
                </a:lnTo>
                <a:lnTo>
                  <a:pt x="275" y="0"/>
                </a:lnTo>
                <a:close/>
              </a:path>
            </a:pathLst>
          </a:custGeom>
          <a:solidFill>
            <a:srgbClr val="F89E1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a:solidFill>
                  <a:schemeClr val="dk1"/>
                </a:solidFill>
                <a:latin typeface="Times New Roman"/>
                <a:ea typeface="Times New Roman"/>
                <a:cs typeface="Times New Roman"/>
                <a:sym typeface="Times New Roman"/>
              </a:rPr>
              <a:t>Hệ thống phân phối tại các nước đang phát triển có thể phân tán, không hiệu quả hoặc thiếu đồng bộ</a:t>
            </a:r>
            <a:endParaRPr sz="2000" b="1">
              <a:solidFill>
                <a:schemeClr val="dk1"/>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37"/>
                                        </p:tgtEl>
                                        <p:attrNameLst>
                                          <p:attrName>style.visibility</p:attrName>
                                        </p:attrNameLst>
                                      </p:cBhvr>
                                      <p:to>
                                        <p:strVal val="visible"/>
                                      </p:to>
                                    </p:set>
                                    <p:anim calcmode="lin" valueType="num">
                                      <p:cBhvr additive="base">
                                        <p:cTn id="7" dur="500"/>
                                        <p:tgtEl>
                                          <p:spTgt spid="637"/>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636"/>
                                        </p:tgtEl>
                                        <p:attrNameLst>
                                          <p:attrName>style.visibility</p:attrName>
                                        </p:attrNameLst>
                                      </p:cBhvr>
                                      <p:to>
                                        <p:strVal val="visible"/>
                                      </p:to>
                                    </p:set>
                                    <p:anim calcmode="lin" valueType="num">
                                      <p:cBhvr additive="base">
                                        <p:cTn id="10" dur="500"/>
                                        <p:tgtEl>
                                          <p:spTgt spid="636"/>
                                        </p:tgtEl>
                                        <p:attrNameLst>
                                          <p:attrName>ppt_x</p:attrName>
                                        </p:attrNameLst>
                                      </p:cBhvr>
                                      <p:tavLst>
                                        <p:tav tm="0">
                                          <p:val>
                                            <p:strVal val="#ppt_x-1"/>
                                          </p:val>
                                        </p:tav>
                                        <p:tav tm="100000">
                                          <p:val>
                                            <p:strVal val="#ppt_x"/>
                                          </p:val>
                                        </p:tav>
                                      </p:tavLst>
                                    </p:anim>
                                  </p:childTnLst>
                                </p:cTn>
                              </p:par>
                              <p:par>
                                <p:cTn id="11" presetID="23" presetClass="entr" presetSubtype="16" fill="hold" nodeType="withEffect">
                                  <p:stCondLst>
                                    <p:cond delay="0"/>
                                  </p:stCondLst>
                                  <p:childTnLst>
                                    <p:set>
                                      <p:cBhvr>
                                        <p:cTn id="12" dur="1" fill="hold">
                                          <p:stCondLst>
                                            <p:cond delay="0"/>
                                          </p:stCondLst>
                                        </p:cTn>
                                        <p:tgtEl>
                                          <p:spTgt spid="627"/>
                                        </p:tgtEl>
                                        <p:attrNameLst>
                                          <p:attrName>style.visibility</p:attrName>
                                        </p:attrNameLst>
                                      </p:cBhvr>
                                      <p:to>
                                        <p:strVal val="visible"/>
                                      </p:to>
                                    </p:set>
                                    <p:anim calcmode="lin" valueType="num">
                                      <p:cBhvr additive="base">
                                        <p:cTn id="13" dur="500"/>
                                        <p:tgtEl>
                                          <p:spTgt spid="627"/>
                                        </p:tgtEl>
                                        <p:attrNameLst>
                                          <p:attrName>ppt_w</p:attrName>
                                        </p:attrNameLst>
                                      </p:cBhvr>
                                      <p:tavLst>
                                        <p:tav tm="0">
                                          <p:val>
                                            <p:strVal val="0"/>
                                          </p:val>
                                        </p:tav>
                                        <p:tav tm="100000">
                                          <p:val>
                                            <p:strVal val="#ppt_w"/>
                                          </p:val>
                                        </p:tav>
                                      </p:tavLst>
                                    </p:anim>
                                    <p:anim calcmode="lin" valueType="num">
                                      <p:cBhvr additive="base">
                                        <p:cTn id="14" dur="500"/>
                                        <p:tgtEl>
                                          <p:spTgt spid="627"/>
                                        </p:tgtEl>
                                        <p:attrNameLst>
                                          <p:attrName>ppt_h</p:attrName>
                                        </p:attrNameLst>
                                      </p:cBhvr>
                                      <p:tavLst>
                                        <p:tav tm="0">
                                          <p:val>
                                            <p:strVal val="0"/>
                                          </p:val>
                                        </p:tav>
                                        <p:tav tm="100000">
                                          <p:val>
                                            <p:strVal val="#ppt_h"/>
                                          </p:val>
                                        </p:tav>
                                      </p:tavLst>
                                    </p:anim>
                                  </p:childTnLst>
                                </p:cTn>
                              </p:par>
                              <p:par>
                                <p:cTn id="15" presetID="23" presetClass="entr" presetSubtype="16" fill="hold" nodeType="withEffect">
                                  <p:stCondLst>
                                    <p:cond delay="0"/>
                                  </p:stCondLst>
                                  <p:childTnLst>
                                    <p:set>
                                      <p:cBhvr>
                                        <p:cTn id="16" dur="1" fill="hold">
                                          <p:stCondLst>
                                            <p:cond delay="0"/>
                                          </p:stCondLst>
                                        </p:cTn>
                                        <p:tgtEl>
                                          <p:spTgt spid="626"/>
                                        </p:tgtEl>
                                        <p:attrNameLst>
                                          <p:attrName>style.visibility</p:attrName>
                                        </p:attrNameLst>
                                      </p:cBhvr>
                                      <p:to>
                                        <p:strVal val="visible"/>
                                      </p:to>
                                    </p:set>
                                    <p:anim calcmode="lin" valueType="num">
                                      <p:cBhvr additive="base">
                                        <p:cTn id="17" dur="500"/>
                                        <p:tgtEl>
                                          <p:spTgt spid="626"/>
                                        </p:tgtEl>
                                        <p:attrNameLst>
                                          <p:attrName>ppt_w</p:attrName>
                                        </p:attrNameLst>
                                      </p:cBhvr>
                                      <p:tavLst>
                                        <p:tav tm="0">
                                          <p:val>
                                            <p:strVal val="0"/>
                                          </p:val>
                                        </p:tav>
                                        <p:tav tm="100000">
                                          <p:val>
                                            <p:strVal val="#ppt_w"/>
                                          </p:val>
                                        </p:tav>
                                      </p:tavLst>
                                    </p:anim>
                                    <p:anim calcmode="lin" valueType="num">
                                      <p:cBhvr additive="base">
                                        <p:cTn id="18" dur="500"/>
                                        <p:tgtEl>
                                          <p:spTgt spid="626"/>
                                        </p:tgtEl>
                                        <p:attrNameLst>
                                          <p:attrName>ppt_h</p:attrName>
                                        </p:attrNameLst>
                                      </p:cBhvr>
                                      <p:tavLst>
                                        <p:tav tm="0">
                                          <p:val>
                                            <p:strVal val="0"/>
                                          </p:val>
                                        </p:tav>
                                        <p:tav tm="100000">
                                          <p:val>
                                            <p:strVal val="#ppt_h"/>
                                          </p:val>
                                        </p:tav>
                                      </p:tavLst>
                                    </p:anim>
                                  </p:childTnLst>
                                </p:cTn>
                              </p:par>
                              <p:par>
                                <p:cTn id="19" presetID="10" presetClass="entr" presetSubtype="0" fill="hold" nodeType="withEffect">
                                  <p:stCondLst>
                                    <p:cond delay="0"/>
                                  </p:stCondLst>
                                  <p:childTnLst>
                                    <p:set>
                                      <p:cBhvr>
                                        <p:cTn id="20" dur="1" fill="hold">
                                          <p:stCondLst>
                                            <p:cond delay="0"/>
                                          </p:stCondLst>
                                        </p:cTn>
                                        <p:tgtEl>
                                          <p:spTgt spid="635"/>
                                        </p:tgtEl>
                                        <p:attrNameLst>
                                          <p:attrName>style.visibility</p:attrName>
                                        </p:attrNameLst>
                                      </p:cBhvr>
                                      <p:to>
                                        <p:strVal val="visible"/>
                                      </p:to>
                                    </p:set>
                                    <p:animEffect transition="in" filter="fade">
                                      <p:cBhvr>
                                        <p:cTn id="21" dur="1000"/>
                                        <p:tgtEl>
                                          <p:spTgt spid="63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39"/>
                                        </p:tgtEl>
                                        <p:attrNameLst>
                                          <p:attrName>style.visibility</p:attrName>
                                        </p:attrNameLst>
                                      </p:cBhvr>
                                      <p:to>
                                        <p:strVal val="visible"/>
                                      </p:to>
                                    </p:set>
                                    <p:animEffect transition="in" filter="fade">
                                      <p:cBhvr>
                                        <p:cTn id="26" dur="1000"/>
                                        <p:tgtEl>
                                          <p:spTgt spid="63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638"/>
                                        </p:tgtEl>
                                        <p:attrNameLst>
                                          <p:attrName>style.visibility</p:attrName>
                                        </p:attrNameLst>
                                      </p:cBhvr>
                                      <p:to>
                                        <p:strVal val="visible"/>
                                      </p:to>
                                    </p:set>
                                    <p:animEffect transition="in" filter="fade">
                                      <p:cBhvr>
                                        <p:cTn id="31" dur="1000"/>
                                        <p:tgtEl>
                                          <p:spTgt spid="63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641"/>
                                        </p:tgtEl>
                                        <p:attrNameLst>
                                          <p:attrName>style.visibility</p:attrName>
                                        </p:attrNameLst>
                                      </p:cBhvr>
                                      <p:to>
                                        <p:strVal val="visible"/>
                                      </p:to>
                                    </p:set>
                                    <p:animEffect transition="in" filter="fade">
                                      <p:cBhvr>
                                        <p:cTn id="36" dur="1000"/>
                                        <p:tgtEl>
                                          <p:spTgt spid="64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640"/>
                                        </p:tgtEl>
                                        <p:attrNameLst>
                                          <p:attrName>style.visibility</p:attrName>
                                        </p:attrNameLst>
                                      </p:cBhvr>
                                      <p:to>
                                        <p:strVal val="visible"/>
                                      </p:to>
                                    </p:set>
                                    <p:animEffect transition="in" filter="fade">
                                      <p:cBhvr>
                                        <p:cTn id="41" dur="1000"/>
                                        <p:tgtEl>
                                          <p:spTgt spid="6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grpSp>
        <p:nvGrpSpPr>
          <p:cNvPr id="647" name="Google Shape;647;p29"/>
          <p:cNvGrpSpPr/>
          <p:nvPr/>
        </p:nvGrpSpPr>
        <p:grpSpPr>
          <a:xfrm>
            <a:off x="2233480" y="54938"/>
            <a:ext cx="8031807" cy="7052145"/>
            <a:chOff x="3324672" y="1018034"/>
            <a:chExt cx="5542658" cy="5542657"/>
          </a:xfrm>
        </p:grpSpPr>
        <p:grpSp>
          <p:nvGrpSpPr>
            <p:cNvPr id="648" name="Google Shape;648;p29"/>
            <p:cNvGrpSpPr/>
            <p:nvPr/>
          </p:nvGrpSpPr>
          <p:grpSpPr>
            <a:xfrm rot="-3014685">
              <a:off x="4128137" y="1821498"/>
              <a:ext cx="3935727" cy="3935730"/>
              <a:chOff x="5291138" y="2225674"/>
              <a:chExt cx="6767512" cy="6767514"/>
            </a:xfrm>
          </p:grpSpPr>
          <p:sp>
            <p:nvSpPr>
              <p:cNvPr id="649" name="Google Shape;649;p29"/>
              <p:cNvSpPr/>
              <p:nvPr/>
            </p:nvSpPr>
            <p:spPr>
              <a:xfrm>
                <a:off x="7639050" y="5411788"/>
                <a:ext cx="2813050" cy="3581400"/>
              </a:xfrm>
              <a:custGeom>
                <a:avLst/>
                <a:gdLst/>
                <a:ahLst/>
                <a:cxnLst/>
                <a:rect l="l" t="t" r="r" b="b"/>
                <a:pathLst>
                  <a:path w="1772" h="2256" extrusionOk="0">
                    <a:moveTo>
                      <a:pt x="1772" y="1095"/>
                    </a:moveTo>
                    <a:lnTo>
                      <a:pt x="1598" y="0"/>
                    </a:lnTo>
                    <a:lnTo>
                      <a:pt x="0" y="2088"/>
                    </a:lnTo>
                    <a:lnTo>
                      <a:pt x="883" y="2256"/>
                    </a:lnTo>
                    <a:lnTo>
                      <a:pt x="1772" y="1095"/>
                    </a:lnTo>
                    <a:close/>
                  </a:path>
                </a:pathLst>
              </a:custGeom>
              <a:solidFill>
                <a:schemeClr val="accent3"/>
              </a:solidFill>
              <a:ln w="38100"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Poppins"/>
                  <a:ea typeface="Poppins"/>
                  <a:cs typeface="Poppins"/>
                  <a:sym typeface="Poppins"/>
                </a:endParaRPr>
              </a:p>
            </p:txBody>
          </p:sp>
          <p:sp>
            <p:nvSpPr>
              <p:cNvPr id="650" name="Google Shape;650;p29"/>
              <p:cNvSpPr/>
              <p:nvPr/>
            </p:nvSpPr>
            <p:spPr>
              <a:xfrm>
                <a:off x="8474075" y="3832225"/>
                <a:ext cx="3584575" cy="2813050"/>
              </a:xfrm>
              <a:custGeom>
                <a:avLst/>
                <a:gdLst/>
                <a:ahLst/>
                <a:cxnLst/>
                <a:rect l="l" t="t" r="r" b="b"/>
                <a:pathLst>
                  <a:path w="2258" h="1772" extrusionOk="0">
                    <a:moveTo>
                      <a:pt x="1097" y="0"/>
                    </a:moveTo>
                    <a:lnTo>
                      <a:pt x="0" y="174"/>
                    </a:lnTo>
                    <a:lnTo>
                      <a:pt x="2088" y="1772"/>
                    </a:lnTo>
                    <a:lnTo>
                      <a:pt x="2258" y="889"/>
                    </a:lnTo>
                    <a:lnTo>
                      <a:pt x="1097" y="0"/>
                    </a:lnTo>
                    <a:close/>
                  </a:path>
                </a:pathLst>
              </a:custGeom>
              <a:solidFill>
                <a:schemeClr val="accent2"/>
              </a:solidFill>
              <a:ln w="38100"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Poppins"/>
                  <a:ea typeface="Poppins"/>
                  <a:cs typeface="Poppins"/>
                  <a:sym typeface="Poppins"/>
                </a:endParaRPr>
              </a:p>
            </p:txBody>
          </p:sp>
          <p:sp>
            <p:nvSpPr>
              <p:cNvPr id="651" name="Google Shape;651;p29"/>
              <p:cNvSpPr/>
              <p:nvPr/>
            </p:nvSpPr>
            <p:spPr>
              <a:xfrm>
                <a:off x="6894512" y="2225674"/>
                <a:ext cx="2816225" cy="3584575"/>
              </a:xfrm>
              <a:custGeom>
                <a:avLst/>
                <a:gdLst/>
                <a:ahLst/>
                <a:cxnLst/>
                <a:rect l="l" t="t" r="r" b="b"/>
                <a:pathLst>
                  <a:path w="1774" h="2258" extrusionOk="0">
                    <a:moveTo>
                      <a:pt x="0" y="1161"/>
                    </a:moveTo>
                    <a:lnTo>
                      <a:pt x="176" y="2258"/>
                    </a:lnTo>
                    <a:lnTo>
                      <a:pt x="1774" y="170"/>
                    </a:lnTo>
                    <a:lnTo>
                      <a:pt x="889" y="0"/>
                    </a:lnTo>
                    <a:lnTo>
                      <a:pt x="0" y="1161"/>
                    </a:lnTo>
                    <a:close/>
                  </a:path>
                </a:pathLst>
              </a:custGeom>
              <a:solidFill>
                <a:schemeClr val="accent3"/>
              </a:solidFill>
              <a:ln w="38100"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Poppins"/>
                  <a:ea typeface="Poppins"/>
                  <a:cs typeface="Poppins"/>
                  <a:sym typeface="Poppins"/>
                </a:endParaRPr>
              </a:p>
            </p:txBody>
          </p:sp>
          <p:sp>
            <p:nvSpPr>
              <p:cNvPr id="652" name="Google Shape;652;p29"/>
              <p:cNvSpPr/>
              <p:nvPr/>
            </p:nvSpPr>
            <p:spPr>
              <a:xfrm>
                <a:off x="5291138" y="4573588"/>
                <a:ext cx="3581400" cy="2816225"/>
              </a:xfrm>
              <a:custGeom>
                <a:avLst/>
                <a:gdLst/>
                <a:ahLst/>
                <a:cxnLst/>
                <a:rect l="l" t="t" r="r" b="b"/>
                <a:pathLst>
                  <a:path w="2256" h="1774" extrusionOk="0">
                    <a:moveTo>
                      <a:pt x="1161" y="1774"/>
                    </a:moveTo>
                    <a:lnTo>
                      <a:pt x="2256" y="1598"/>
                    </a:lnTo>
                    <a:lnTo>
                      <a:pt x="168" y="0"/>
                    </a:lnTo>
                    <a:lnTo>
                      <a:pt x="0" y="885"/>
                    </a:lnTo>
                    <a:lnTo>
                      <a:pt x="1161" y="1774"/>
                    </a:lnTo>
                    <a:close/>
                  </a:path>
                </a:pathLst>
              </a:custGeom>
              <a:solidFill>
                <a:schemeClr val="accent2"/>
              </a:solidFill>
              <a:ln w="38100"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Poppins"/>
                  <a:ea typeface="Poppins"/>
                  <a:cs typeface="Poppins"/>
                  <a:sym typeface="Poppins"/>
                </a:endParaRPr>
              </a:p>
            </p:txBody>
          </p:sp>
          <p:sp>
            <p:nvSpPr>
              <p:cNvPr id="653" name="Google Shape;653;p29"/>
              <p:cNvSpPr/>
              <p:nvPr/>
            </p:nvSpPr>
            <p:spPr>
              <a:xfrm>
                <a:off x="8474075" y="2495550"/>
                <a:ext cx="1741487" cy="1612900"/>
              </a:xfrm>
              <a:custGeom>
                <a:avLst/>
                <a:gdLst/>
                <a:ahLst/>
                <a:cxnLst/>
                <a:rect l="l" t="t" r="r" b="b"/>
                <a:pathLst>
                  <a:path w="1097" h="1016" extrusionOk="0">
                    <a:moveTo>
                      <a:pt x="779" y="0"/>
                    </a:moveTo>
                    <a:lnTo>
                      <a:pt x="1097" y="842"/>
                    </a:lnTo>
                    <a:lnTo>
                      <a:pt x="0" y="1016"/>
                    </a:lnTo>
                    <a:lnTo>
                      <a:pt x="779" y="0"/>
                    </a:lnTo>
                    <a:close/>
                  </a:path>
                </a:pathLst>
              </a:custGeom>
              <a:solidFill>
                <a:srgbClr val="FBC474"/>
              </a:solidFill>
              <a:ln w="38100"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Poppins"/>
                  <a:ea typeface="Poppins"/>
                  <a:cs typeface="Poppins"/>
                  <a:sym typeface="Poppins"/>
                </a:endParaRPr>
              </a:p>
            </p:txBody>
          </p:sp>
          <p:sp>
            <p:nvSpPr>
              <p:cNvPr id="654" name="Google Shape;654;p29"/>
              <p:cNvSpPr/>
              <p:nvPr/>
            </p:nvSpPr>
            <p:spPr>
              <a:xfrm>
                <a:off x="10175875" y="5411788"/>
                <a:ext cx="1612900" cy="1738313"/>
              </a:xfrm>
              <a:custGeom>
                <a:avLst/>
                <a:gdLst/>
                <a:ahLst/>
                <a:cxnLst/>
                <a:rect l="l" t="t" r="r" b="b"/>
                <a:pathLst>
                  <a:path w="1016" h="1095" extrusionOk="0">
                    <a:moveTo>
                      <a:pt x="1016" y="777"/>
                    </a:moveTo>
                    <a:lnTo>
                      <a:pt x="174" y="1095"/>
                    </a:lnTo>
                    <a:lnTo>
                      <a:pt x="0" y="0"/>
                    </a:lnTo>
                    <a:lnTo>
                      <a:pt x="1016" y="777"/>
                    </a:lnTo>
                    <a:close/>
                  </a:path>
                </a:pathLst>
              </a:custGeom>
              <a:solidFill>
                <a:srgbClr val="898585"/>
              </a:solidFill>
              <a:ln w="38100"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Poppins"/>
                  <a:ea typeface="Poppins"/>
                  <a:cs typeface="Poppins"/>
                  <a:sym typeface="Poppins"/>
                </a:endParaRPr>
              </a:p>
            </p:txBody>
          </p:sp>
          <p:sp>
            <p:nvSpPr>
              <p:cNvPr id="655" name="Google Shape;655;p29"/>
              <p:cNvSpPr/>
              <p:nvPr/>
            </p:nvSpPr>
            <p:spPr>
              <a:xfrm>
                <a:off x="5557838" y="4068763"/>
                <a:ext cx="1616075" cy="1741488"/>
              </a:xfrm>
              <a:custGeom>
                <a:avLst/>
                <a:gdLst/>
                <a:ahLst/>
                <a:cxnLst/>
                <a:rect l="l" t="t" r="r" b="b"/>
                <a:pathLst>
                  <a:path w="1018" h="1097" extrusionOk="0">
                    <a:moveTo>
                      <a:pt x="0" y="318"/>
                    </a:moveTo>
                    <a:lnTo>
                      <a:pt x="842" y="0"/>
                    </a:lnTo>
                    <a:lnTo>
                      <a:pt x="1018" y="1097"/>
                    </a:lnTo>
                    <a:lnTo>
                      <a:pt x="0" y="318"/>
                    </a:lnTo>
                    <a:close/>
                  </a:path>
                </a:pathLst>
              </a:custGeom>
              <a:solidFill>
                <a:srgbClr val="898585"/>
              </a:solidFill>
              <a:ln w="38100"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Poppins"/>
                  <a:ea typeface="Poppins"/>
                  <a:cs typeface="Poppins"/>
                  <a:sym typeface="Poppins"/>
                </a:endParaRPr>
              </a:p>
            </p:txBody>
          </p:sp>
          <p:sp>
            <p:nvSpPr>
              <p:cNvPr id="656" name="Google Shape;656;p29"/>
              <p:cNvSpPr/>
              <p:nvPr/>
            </p:nvSpPr>
            <p:spPr>
              <a:xfrm>
                <a:off x="7134225" y="7110413"/>
                <a:ext cx="1738312" cy="1616075"/>
              </a:xfrm>
              <a:custGeom>
                <a:avLst/>
                <a:gdLst/>
                <a:ahLst/>
                <a:cxnLst/>
                <a:rect l="l" t="t" r="r" b="b"/>
                <a:pathLst>
                  <a:path w="1095" h="1018" extrusionOk="0">
                    <a:moveTo>
                      <a:pt x="318" y="1018"/>
                    </a:moveTo>
                    <a:lnTo>
                      <a:pt x="0" y="176"/>
                    </a:lnTo>
                    <a:lnTo>
                      <a:pt x="1095" y="0"/>
                    </a:lnTo>
                    <a:lnTo>
                      <a:pt x="318" y="1018"/>
                    </a:lnTo>
                    <a:close/>
                  </a:path>
                </a:pathLst>
              </a:custGeom>
              <a:solidFill>
                <a:srgbClr val="FBC474"/>
              </a:solidFill>
              <a:ln w="38100"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Poppins"/>
                  <a:ea typeface="Poppins"/>
                  <a:cs typeface="Poppins"/>
                  <a:sym typeface="Poppins"/>
                </a:endParaRPr>
              </a:p>
            </p:txBody>
          </p:sp>
        </p:grpSp>
        <p:sp>
          <p:nvSpPr>
            <p:cNvPr id="657" name="Google Shape;657;p29"/>
            <p:cNvSpPr/>
            <p:nvPr/>
          </p:nvSpPr>
          <p:spPr>
            <a:xfrm rot="-797224">
              <a:off x="5507960" y="3209546"/>
              <a:ext cx="1176081" cy="1176081"/>
            </a:xfrm>
            <a:prstGeom prst="rect">
              <a:avLst/>
            </a:prstGeom>
            <a:blipFill rotWithShape="1">
              <a:blip r:embed="rId3">
                <a:alphaModFix/>
              </a:blip>
              <a:stretch>
                <a:fillRect l="-24420" r="-23898"/>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grpSp>
      <p:sp>
        <p:nvSpPr>
          <p:cNvPr id="658" name="Google Shape;658;p29"/>
          <p:cNvSpPr/>
          <p:nvPr/>
        </p:nvSpPr>
        <p:spPr>
          <a:xfrm rot="-5400000">
            <a:off x="10912475" y="6308987"/>
            <a:ext cx="346075" cy="345552"/>
          </a:xfrm>
          <a:custGeom>
            <a:avLst/>
            <a:gdLst/>
            <a:ahLst/>
            <a:cxnLst/>
            <a:rect l="l" t="t" r="r" b="b"/>
            <a:pathLst>
              <a:path w="6827" h="6827" extrusionOk="0">
                <a:moveTo>
                  <a:pt x="3413" y="0"/>
                </a:moveTo>
                <a:cubicBezTo>
                  <a:pt x="1528" y="0"/>
                  <a:pt x="0" y="1528"/>
                  <a:pt x="0" y="3413"/>
                </a:cubicBezTo>
                <a:cubicBezTo>
                  <a:pt x="0" y="5298"/>
                  <a:pt x="1528" y="6827"/>
                  <a:pt x="3413" y="6827"/>
                </a:cubicBezTo>
                <a:cubicBezTo>
                  <a:pt x="5298" y="6827"/>
                  <a:pt x="6827" y="5298"/>
                  <a:pt x="6827" y="3413"/>
                </a:cubicBezTo>
                <a:cubicBezTo>
                  <a:pt x="6827" y="1528"/>
                  <a:pt x="5298" y="0"/>
                  <a:pt x="3413" y="0"/>
                </a:cubicBezTo>
                <a:close/>
                <a:moveTo>
                  <a:pt x="1636" y="3971"/>
                </a:moveTo>
                <a:lnTo>
                  <a:pt x="3413" y="2194"/>
                </a:lnTo>
                <a:lnTo>
                  <a:pt x="5190" y="3971"/>
                </a:lnTo>
                <a:lnTo>
                  <a:pt x="1636" y="3971"/>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659" name="Google Shape;659;p29"/>
          <p:cNvSpPr/>
          <p:nvPr/>
        </p:nvSpPr>
        <p:spPr>
          <a:xfrm rot="5400000">
            <a:off x="11382375" y="6308987"/>
            <a:ext cx="346075" cy="345552"/>
          </a:xfrm>
          <a:custGeom>
            <a:avLst/>
            <a:gdLst/>
            <a:ahLst/>
            <a:cxnLst/>
            <a:rect l="l" t="t" r="r" b="b"/>
            <a:pathLst>
              <a:path w="6827" h="6827" extrusionOk="0">
                <a:moveTo>
                  <a:pt x="3413" y="0"/>
                </a:moveTo>
                <a:cubicBezTo>
                  <a:pt x="1528" y="0"/>
                  <a:pt x="0" y="1528"/>
                  <a:pt x="0" y="3413"/>
                </a:cubicBezTo>
                <a:cubicBezTo>
                  <a:pt x="0" y="5298"/>
                  <a:pt x="1528" y="6827"/>
                  <a:pt x="3413" y="6827"/>
                </a:cubicBezTo>
                <a:cubicBezTo>
                  <a:pt x="5298" y="6827"/>
                  <a:pt x="6827" y="5298"/>
                  <a:pt x="6827" y="3413"/>
                </a:cubicBezTo>
                <a:cubicBezTo>
                  <a:pt x="6827" y="1528"/>
                  <a:pt x="5298" y="0"/>
                  <a:pt x="3413" y="0"/>
                </a:cubicBezTo>
                <a:close/>
                <a:moveTo>
                  <a:pt x="1636" y="3971"/>
                </a:moveTo>
                <a:lnTo>
                  <a:pt x="3413" y="2194"/>
                </a:lnTo>
                <a:lnTo>
                  <a:pt x="5190" y="3971"/>
                </a:lnTo>
                <a:lnTo>
                  <a:pt x="1636" y="3971"/>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grpSp>
        <p:nvGrpSpPr>
          <p:cNvPr id="660" name="Google Shape;660;p29"/>
          <p:cNvGrpSpPr/>
          <p:nvPr/>
        </p:nvGrpSpPr>
        <p:grpSpPr>
          <a:xfrm>
            <a:off x="0" y="0"/>
            <a:ext cx="1153895" cy="1268412"/>
            <a:chOff x="1" y="1"/>
            <a:chExt cx="958067" cy="1053150"/>
          </a:xfrm>
        </p:grpSpPr>
        <p:sp>
          <p:nvSpPr>
            <p:cNvPr id="661" name="Google Shape;661;p29"/>
            <p:cNvSpPr/>
            <p:nvPr/>
          </p:nvSpPr>
          <p:spPr>
            <a:xfrm rot="5400000">
              <a:off x="-12207" y="12208"/>
              <a:ext cx="982481" cy="958066"/>
            </a:xfrm>
            <a:custGeom>
              <a:avLst/>
              <a:gdLst/>
              <a:ahLst/>
              <a:cxnLst/>
              <a:rect l="l" t="t" r="r" b="b"/>
              <a:pathLst>
                <a:path w="982481" h="958066" extrusionOk="0">
                  <a:moveTo>
                    <a:pt x="0" y="958066"/>
                  </a:moveTo>
                  <a:lnTo>
                    <a:pt x="0" y="735870"/>
                  </a:lnTo>
                  <a:lnTo>
                    <a:pt x="426804" y="0"/>
                  </a:lnTo>
                  <a:lnTo>
                    <a:pt x="982481" y="95806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662" name="Google Shape;662;p29"/>
            <p:cNvSpPr/>
            <p:nvPr/>
          </p:nvSpPr>
          <p:spPr>
            <a:xfrm rot="5400000">
              <a:off x="-47960" y="405667"/>
              <a:ext cx="695444" cy="599522"/>
            </a:xfrm>
            <a:prstGeom prst="triangle">
              <a:avLst>
                <a:gd name="adj" fmla="val 50000"/>
              </a:avLst>
            </a:prstGeom>
            <a:solidFill>
              <a:srgbClr val="C8790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663" name="Google Shape;663;p29"/>
            <p:cNvSpPr/>
            <p:nvPr/>
          </p:nvSpPr>
          <p:spPr>
            <a:xfrm rot="-5400000" flipH="1">
              <a:off x="647213" y="472090"/>
              <a:ext cx="333880" cy="287829"/>
            </a:xfrm>
            <a:prstGeom prst="triangle">
              <a:avLst>
                <a:gd name="adj" fmla="val 50000"/>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664" name="Google Shape;664;p29"/>
            <p:cNvSpPr/>
            <p:nvPr/>
          </p:nvSpPr>
          <p:spPr>
            <a:xfrm rot="5400000">
              <a:off x="-31240" y="170353"/>
              <a:ext cx="453007" cy="390523"/>
            </a:xfrm>
            <a:prstGeom prst="triangle">
              <a:avLst>
                <a:gd name="adj" fmla="val 50000"/>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grpSp>
      <p:sp>
        <p:nvSpPr>
          <p:cNvPr id="665" name="Google Shape;665;p29"/>
          <p:cNvSpPr txBox="1"/>
          <p:nvPr/>
        </p:nvSpPr>
        <p:spPr>
          <a:xfrm>
            <a:off x="1196997" y="435674"/>
            <a:ext cx="518444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262626"/>
                </a:solidFill>
                <a:latin typeface="Times New Roman"/>
                <a:ea typeface="Times New Roman"/>
                <a:cs typeface="Times New Roman"/>
                <a:sym typeface="Times New Roman"/>
              </a:rPr>
              <a:t>Quyết định quản lý kênh Marketing.</a:t>
            </a:r>
            <a:endParaRPr sz="2400" b="1">
              <a:solidFill>
                <a:srgbClr val="262626"/>
              </a:solidFill>
              <a:latin typeface="Times New Roman"/>
              <a:ea typeface="Times New Roman"/>
              <a:cs typeface="Times New Roman"/>
              <a:sym typeface="Times New Roman"/>
            </a:endParaRPr>
          </a:p>
        </p:txBody>
      </p:sp>
      <p:sp>
        <p:nvSpPr>
          <p:cNvPr id="666" name="Google Shape;666;p29"/>
          <p:cNvSpPr txBox="1"/>
          <p:nvPr/>
        </p:nvSpPr>
        <p:spPr>
          <a:xfrm>
            <a:off x="1025716" y="1555094"/>
            <a:ext cx="2865127" cy="769441"/>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200" b="1" u="none" strike="noStrike">
                <a:solidFill>
                  <a:srgbClr val="000000"/>
                </a:solidFill>
                <a:latin typeface="Times New Roman"/>
                <a:ea typeface="Times New Roman"/>
                <a:cs typeface="Times New Roman"/>
                <a:sym typeface="Times New Roman"/>
              </a:rPr>
              <a:t>Lựa chọn thành viên cho kênh Mar</a:t>
            </a:r>
            <a:r>
              <a:rPr lang="en-US" sz="2200" b="1">
                <a:solidFill>
                  <a:srgbClr val="000000"/>
                </a:solidFill>
                <a:latin typeface="Times New Roman"/>
                <a:ea typeface="Times New Roman"/>
                <a:cs typeface="Times New Roman"/>
                <a:sym typeface="Times New Roman"/>
              </a:rPr>
              <a:t>keting</a:t>
            </a:r>
            <a:r>
              <a:rPr lang="en-US" sz="2200" i="1">
                <a:solidFill>
                  <a:srgbClr val="000000"/>
                </a:solidFill>
                <a:latin typeface="Times New Roman"/>
                <a:ea typeface="Times New Roman"/>
                <a:cs typeface="Times New Roman"/>
                <a:sym typeface="Times New Roman"/>
              </a:rPr>
              <a:t>.</a:t>
            </a:r>
            <a:endParaRPr sz="2200">
              <a:solidFill>
                <a:schemeClr val="dk1"/>
              </a:solidFill>
              <a:latin typeface="Arial"/>
              <a:ea typeface="Arial"/>
              <a:cs typeface="Arial"/>
              <a:sym typeface="Arial"/>
            </a:endParaRPr>
          </a:p>
        </p:txBody>
      </p:sp>
      <p:sp>
        <p:nvSpPr>
          <p:cNvPr id="667" name="Google Shape;667;p29"/>
          <p:cNvSpPr txBox="1"/>
          <p:nvPr/>
        </p:nvSpPr>
        <p:spPr>
          <a:xfrm>
            <a:off x="8637807" y="1766080"/>
            <a:ext cx="3023998" cy="11079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i="1" u="none" strike="noStrike">
                <a:solidFill>
                  <a:schemeClr val="dk1"/>
                </a:solidFill>
                <a:latin typeface="Times New Roman"/>
                <a:ea typeface="Times New Roman"/>
                <a:cs typeface="Times New Roman"/>
                <a:sym typeface="Times New Roman"/>
              </a:rPr>
              <a:t>Quản lý và thúc đẩy các thành viên trong kênh Marketing.</a:t>
            </a:r>
            <a:endParaRPr sz="2200" b="1">
              <a:solidFill>
                <a:schemeClr val="dk1"/>
              </a:solidFill>
              <a:latin typeface="Arial"/>
              <a:ea typeface="Arial"/>
              <a:cs typeface="Arial"/>
              <a:sym typeface="Arial"/>
            </a:endParaRPr>
          </a:p>
        </p:txBody>
      </p:sp>
      <p:sp>
        <p:nvSpPr>
          <p:cNvPr id="668" name="Google Shape;668;p29"/>
          <p:cNvSpPr txBox="1"/>
          <p:nvPr/>
        </p:nvSpPr>
        <p:spPr>
          <a:xfrm>
            <a:off x="1052334" y="4533465"/>
            <a:ext cx="2806424" cy="769441"/>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200" b="1" i="1" u="none" strike="noStrike">
                <a:solidFill>
                  <a:schemeClr val="dk1"/>
                </a:solidFill>
                <a:latin typeface="Times New Roman"/>
                <a:ea typeface="Times New Roman"/>
                <a:cs typeface="Times New Roman"/>
                <a:sym typeface="Times New Roman"/>
              </a:rPr>
              <a:t>Đánh giá thành viên kênh Marketing.</a:t>
            </a:r>
            <a:endParaRPr sz="2200" b="1">
              <a:solidFill>
                <a:schemeClr val="dk1"/>
              </a:solidFill>
              <a:latin typeface="Arial"/>
              <a:ea typeface="Arial"/>
              <a:cs typeface="Arial"/>
              <a:sym typeface="Arial"/>
            </a:endParaRPr>
          </a:p>
        </p:txBody>
      </p:sp>
      <p:sp>
        <p:nvSpPr>
          <p:cNvPr id="669" name="Google Shape;669;p29"/>
          <p:cNvSpPr txBox="1"/>
          <p:nvPr/>
        </p:nvSpPr>
        <p:spPr>
          <a:xfrm>
            <a:off x="8820365" y="4567651"/>
            <a:ext cx="2907824" cy="11079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i="1" u="none" strike="noStrike">
                <a:solidFill>
                  <a:srgbClr val="000000"/>
                </a:solidFill>
                <a:latin typeface="Times New Roman"/>
                <a:ea typeface="Times New Roman"/>
                <a:cs typeface="Times New Roman"/>
                <a:sym typeface="Times New Roman"/>
              </a:rPr>
              <a:t>Các quyết định phân phối và chính sách của chính phủ.</a:t>
            </a:r>
            <a:endParaRPr sz="2200" b="1">
              <a:solidFill>
                <a:schemeClr val="dk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47"/>
                                        </p:tgtEl>
                                        <p:attrNameLst>
                                          <p:attrName>style.visibility</p:attrName>
                                        </p:attrNameLst>
                                      </p:cBhvr>
                                      <p:to>
                                        <p:strVal val="visible"/>
                                      </p:to>
                                    </p:set>
                                    <p:animEffect transition="in" filter="fade">
                                      <p:cBhvr>
                                        <p:cTn id="7" dur="1000"/>
                                        <p:tgtEl>
                                          <p:spTgt spid="647"/>
                                        </p:tgtEl>
                                      </p:cBhvr>
                                    </p:animEffect>
                                  </p:childTnLst>
                                </p:cTn>
                              </p:par>
                              <p:par>
                                <p:cTn id="8" presetID="10" presetClass="entr" presetSubtype="0" fill="hold" nodeType="withEffect">
                                  <p:stCondLst>
                                    <p:cond delay="0"/>
                                  </p:stCondLst>
                                  <p:childTnLst>
                                    <p:set>
                                      <p:cBhvr>
                                        <p:cTn id="9" dur="1" fill="hold">
                                          <p:stCondLst>
                                            <p:cond delay="0"/>
                                          </p:stCondLst>
                                        </p:cTn>
                                        <p:tgtEl>
                                          <p:spTgt spid="665"/>
                                        </p:tgtEl>
                                        <p:attrNameLst>
                                          <p:attrName>style.visibility</p:attrName>
                                        </p:attrNameLst>
                                      </p:cBhvr>
                                      <p:to>
                                        <p:strVal val="visible"/>
                                      </p:to>
                                    </p:set>
                                    <p:animEffect transition="in" filter="fade">
                                      <p:cBhvr>
                                        <p:cTn id="10" dur="1000"/>
                                        <p:tgtEl>
                                          <p:spTgt spid="66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66"/>
                                        </p:tgtEl>
                                        <p:attrNameLst>
                                          <p:attrName>style.visibility</p:attrName>
                                        </p:attrNameLst>
                                      </p:cBhvr>
                                      <p:to>
                                        <p:strVal val="visible"/>
                                      </p:to>
                                    </p:set>
                                    <p:animEffect transition="in" filter="fade">
                                      <p:cBhvr>
                                        <p:cTn id="15" dur="500"/>
                                        <p:tgtEl>
                                          <p:spTgt spid="66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67"/>
                                        </p:tgtEl>
                                        <p:attrNameLst>
                                          <p:attrName>style.visibility</p:attrName>
                                        </p:attrNameLst>
                                      </p:cBhvr>
                                      <p:to>
                                        <p:strVal val="visible"/>
                                      </p:to>
                                    </p:set>
                                    <p:animEffect transition="in" filter="fade">
                                      <p:cBhvr>
                                        <p:cTn id="20" dur="500"/>
                                        <p:tgtEl>
                                          <p:spTgt spid="66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68"/>
                                        </p:tgtEl>
                                        <p:attrNameLst>
                                          <p:attrName>style.visibility</p:attrName>
                                        </p:attrNameLst>
                                      </p:cBhvr>
                                      <p:to>
                                        <p:strVal val="visible"/>
                                      </p:to>
                                    </p:set>
                                    <p:animEffect transition="in" filter="fade">
                                      <p:cBhvr>
                                        <p:cTn id="25" dur="500"/>
                                        <p:tgtEl>
                                          <p:spTgt spid="66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669"/>
                                        </p:tgtEl>
                                        <p:attrNameLst>
                                          <p:attrName>style.visibility</p:attrName>
                                        </p:attrNameLst>
                                      </p:cBhvr>
                                      <p:to>
                                        <p:strVal val="visible"/>
                                      </p:to>
                                    </p:set>
                                    <p:animEffect transition="in" filter="fade">
                                      <p:cBhvr>
                                        <p:cTn id="30" dur="500"/>
                                        <p:tgtEl>
                                          <p:spTgt spid="6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grpSp>
        <p:nvGrpSpPr>
          <p:cNvPr id="74" name="Google Shape;74;p3"/>
          <p:cNvGrpSpPr/>
          <p:nvPr/>
        </p:nvGrpSpPr>
        <p:grpSpPr>
          <a:xfrm rot="5400000" flipH="1">
            <a:off x="-195065" y="2209845"/>
            <a:ext cx="2828438" cy="2438308"/>
            <a:chOff x="1290699" y="4006312"/>
            <a:chExt cx="3307958" cy="2851688"/>
          </a:xfrm>
        </p:grpSpPr>
        <p:sp>
          <p:nvSpPr>
            <p:cNvPr id="75" name="Google Shape;75;p3"/>
            <p:cNvSpPr/>
            <p:nvPr/>
          </p:nvSpPr>
          <p:spPr>
            <a:xfrm>
              <a:off x="1290699" y="4006312"/>
              <a:ext cx="3307958" cy="2851688"/>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6" name="Google Shape;76;p3"/>
            <p:cNvSpPr/>
            <p:nvPr/>
          </p:nvSpPr>
          <p:spPr>
            <a:xfrm>
              <a:off x="2274997" y="4854844"/>
              <a:ext cx="2323660" cy="2003155"/>
            </a:xfrm>
            <a:prstGeom prst="triangle">
              <a:avLst>
                <a:gd name="adj" fmla="val 50000"/>
              </a:avLst>
            </a:prstGeom>
            <a:solidFill>
              <a:srgbClr val="C8790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7" name="Google Shape;77;p3"/>
            <p:cNvSpPr/>
            <p:nvPr/>
          </p:nvSpPr>
          <p:spPr>
            <a:xfrm>
              <a:off x="2274997" y="5703376"/>
              <a:ext cx="1339363" cy="1154623"/>
            </a:xfrm>
            <a:prstGeom prst="triangle">
              <a:avLst>
                <a:gd name="adj" fmla="val 50000"/>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78" name="Google Shape;78;p3"/>
          <p:cNvGrpSpPr/>
          <p:nvPr/>
        </p:nvGrpSpPr>
        <p:grpSpPr>
          <a:xfrm rot="-5400000" flipH="1">
            <a:off x="9555141" y="2209845"/>
            <a:ext cx="2828438" cy="2438308"/>
            <a:chOff x="1290699" y="4006312"/>
            <a:chExt cx="3307958" cy="2851688"/>
          </a:xfrm>
        </p:grpSpPr>
        <p:sp>
          <p:nvSpPr>
            <p:cNvPr id="79" name="Google Shape;79;p3"/>
            <p:cNvSpPr/>
            <p:nvPr/>
          </p:nvSpPr>
          <p:spPr>
            <a:xfrm>
              <a:off x="1290699" y="4006312"/>
              <a:ext cx="3307958" cy="2851688"/>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0" name="Google Shape;80;p3"/>
            <p:cNvSpPr/>
            <p:nvPr/>
          </p:nvSpPr>
          <p:spPr>
            <a:xfrm>
              <a:off x="2274997" y="4854844"/>
              <a:ext cx="2323660" cy="2003155"/>
            </a:xfrm>
            <a:prstGeom prst="triangle">
              <a:avLst>
                <a:gd name="adj" fmla="val 50000"/>
              </a:avLst>
            </a:prstGeom>
            <a:solidFill>
              <a:srgbClr val="C8790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1" name="Google Shape;81;p3"/>
            <p:cNvSpPr/>
            <p:nvPr/>
          </p:nvSpPr>
          <p:spPr>
            <a:xfrm>
              <a:off x="2274997" y="5703376"/>
              <a:ext cx="1339363" cy="1154623"/>
            </a:xfrm>
            <a:prstGeom prst="triangle">
              <a:avLst>
                <a:gd name="adj" fmla="val 50000"/>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82" name="Google Shape;82;p3"/>
          <p:cNvSpPr txBox="1"/>
          <p:nvPr/>
        </p:nvSpPr>
        <p:spPr>
          <a:xfrm>
            <a:off x="2864559" y="3516518"/>
            <a:ext cx="6699607"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a:solidFill>
                  <a:schemeClr val="dk1"/>
                </a:solidFill>
                <a:latin typeface="Times New Roman"/>
                <a:ea typeface="Times New Roman"/>
                <a:cs typeface="Times New Roman"/>
                <a:sym typeface="Times New Roman"/>
              </a:rPr>
              <a:t>Chuỗi cung ứng và mạng lưới chuyển giao giá trị</a:t>
            </a:r>
            <a:r>
              <a:rPr lang="en-US" sz="3000" b="1">
                <a:solidFill>
                  <a:srgbClr val="262626"/>
                </a:solidFill>
                <a:latin typeface="Times New Roman"/>
                <a:ea typeface="Times New Roman"/>
                <a:cs typeface="Times New Roman"/>
                <a:sym typeface="Times New Roman"/>
              </a:rPr>
              <a:t> </a:t>
            </a:r>
            <a:endParaRPr/>
          </a:p>
        </p:txBody>
      </p:sp>
      <p:cxnSp>
        <p:nvCxnSpPr>
          <p:cNvPr id="83" name="Google Shape;83;p3"/>
          <p:cNvCxnSpPr/>
          <p:nvPr/>
        </p:nvCxnSpPr>
        <p:spPr>
          <a:xfrm>
            <a:off x="5200073" y="5217285"/>
            <a:ext cx="1791854" cy="0"/>
          </a:xfrm>
          <a:prstGeom prst="straightConnector1">
            <a:avLst/>
          </a:prstGeom>
          <a:noFill/>
          <a:ln w="19050" cap="flat" cmpd="sng">
            <a:solidFill>
              <a:srgbClr val="595959"/>
            </a:solidFill>
            <a:prstDash val="solid"/>
            <a:miter lim="800000"/>
            <a:headEnd type="none" w="sm" len="sm"/>
            <a:tailEnd type="none" w="sm" len="sm"/>
          </a:ln>
        </p:spPr>
      </p:cxnSp>
      <p:grpSp>
        <p:nvGrpSpPr>
          <p:cNvPr id="84" name="Google Shape;84;p3"/>
          <p:cNvGrpSpPr/>
          <p:nvPr/>
        </p:nvGrpSpPr>
        <p:grpSpPr>
          <a:xfrm>
            <a:off x="5499318" y="2008655"/>
            <a:ext cx="1180936" cy="1217807"/>
            <a:chOff x="6488607" y="1461654"/>
            <a:chExt cx="603456" cy="603456"/>
          </a:xfrm>
        </p:grpSpPr>
        <p:sp>
          <p:nvSpPr>
            <p:cNvPr id="85" name="Google Shape;85;p3"/>
            <p:cNvSpPr/>
            <p:nvPr/>
          </p:nvSpPr>
          <p:spPr>
            <a:xfrm>
              <a:off x="6488607" y="1461654"/>
              <a:ext cx="603456" cy="60345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86" name="Google Shape;86;p3"/>
            <p:cNvSpPr/>
            <p:nvPr/>
          </p:nvSpPr>
          <p:spPr>
            <a:xfrm>
              <a:off x="6638355" y="1623030"/>
              <a:ext cx="303960" cy="280703"/>
            </a:xfrm>
            <a:custGeom>
              <a:avLst/>
              <a:gdLst/>
              <a:ahLst/>
              <a:cxnLst/>
              <a:rect l="l" t="t" r="r" b="b"/>
              <a:pathLst>
                <a:path w="608697" h="562124" extrusionOk="0">
                  <a:moveTo>
                    <a:pt x="186302" y="63862"/>
                  </a:moveTo>
                  <a:cubicBezTo>
                    <a:pt x="196225" y="63862"/>
                    <a:pt x="204357" y="71907"/>
                    <a:pt x="204357" y="81889"/>
                  </a:cubicBezTo>
                  <a:cubicBezTo>
                    <a:pt x="204357" y="91871"/>
                    <a:pt x="196300" y="99991"/>
                    <a:pt x="186302" y="99991"/>
                  </a:cubicBezTo>
                  <a:cubicBezTo>
                    <a:pt x="137808" y="99991"/>
                    <a:pt x="99759" y="137907"/>
                    <a:pt x="99759" y="186326"/>
                  </a:cubicBezTo>
                  <a:cubicBezTo>
                    <a:pt x="99759" y="196308"/>
                    <a:pt x="91702" y="204428"/>
                    <a:pt x="81705" y="204428"/>
                  </a:cubicBezTo>
                  <a:cubicBezTo>
                    <a:pt x="71708" y="204428"/>
                    <a:pt x="63650" y="196308"/>
                    <a:pt x="63650" y="186326"/>
                  </a:cubicBezTo>
                  <a:cubicBezTo>
                    <a:pt x="63650" y="117645"/>
                    <a:pt x="117516" y="63862"/>
                    <a:pt x="186302" y="63862"/>
                  </a:cubicBezTo>
                  <a:close/>
                  <a:moveTo>
                    <a:pt x="175448" y="36129"/>
                  </a:moveTo>
                  <a:cubicBezTo>
                    <a:pt x="97347" y="36129"/>
                    <a:pt x="36179" y="97213"/>
                    <a:pt x="36179" y="175282"/>
                  </a:cubicBezTo>
                  <a:cubicBezTo>
                    <a:pt x="36179" y="273687"/>
                    <a:pt x="122933" y="355182"/>
                    <a:pt x="276226" y="490611"/>
                  </a:cubicBezTo>
                  <a:cubicBezTo>
                    <a:pt x="276450" y="490834"/>
                    <a:pt x="276748" y="491132"/>
                    <a:pt x="276972" y="491356"/>
                  </a:cubicBezTo>
                  <a:lnTo>
                    <a:pt x="304349" y="518546"/>
                  </a:lnTo>
                  <a:lnTo>
                    <a:pt x="331725" y="491356"/>
                  </a:lnTo>
                  <a:cubicBezTo>
                    <a:pt x="331949" y="491132"/>
                    <a:pt x="332247" y="490834"/>
                    <a:pt x="332471" y="490611"/>
                  </a:cubicBezTo>
                  <a:cubicBezTo>
                    <a:pt x="485764" y="355182"/>
                    <a:pt x="572518" y="273762"/>
                    <a:pt x="572518" y="175282"/>
                  </a:cubicBezTo>
                  <a:cubicBezTo>
                    <a:pt x="572518" y="97213"/>
                    <a:pt x="511350" y="36129"/>
                    <a:pt x="433249" y="36129"/>
                  </a:cubicBezTo>
                  <a:cubicBezTo>
                    <a:pt x="390282" y="36129"/>
                    <a:pt x="346196" y="56689"/>
                    <a:pt x="318149" y="89764"/>
                  </a:cubicBezTo>
                  <a:cubicBezTo>
                    <a:pt x="314717" y="93861"/>
                    <a:pt x="309645" y="96170"/>
                    <a:pt x="304349" y="96170"/>
                  </a:cubicBezTo>
                  <a:cubicBezTo>
                    <a:pt x="299052" y="96170"/>
                    <a:pt x="293980" y="93861"/>
                    <a:pt x="290548" y="89764"/>
                  </a:cubicBezTo>
                  <a:cubicBezTo>
                    <a:pt x="262501" y="56689"/>
                    <a:pt x="218415" y="36129"/>
                    <a:pt x="175448" y="36129"/>
                  </a:cubicBezTo>
                  <a:close/>
                  <a:moveTo>
                    <a:pt x="175448" y="0"/>
                  </a:moveTo>
                  <a:cubicBezTo>
                    <a:pt x="222891" y="0"/>
                    <a:pt x="269736" y="19145"/>
                    <a:pt x="304349" y="51847"/>
                  </a:cubicBezTo>
                  <a:cubicBezTo>
                    <a:pt x="338961" y="19145"/>
                    <a:pt x="385807" y="0"/>
                    <a:pt x="433249" y="0"/>
                  </a:cubicBezTo>
                  <a:cubicBezTo>
                    <a:pt x="531640" y="0"/>
                    <a:pt x="608697" y="77026"/>
                    <a:pt x="608697" y="175282"/>
                  </a:cubicBezTo>
                  <a:cubicBezTo>
                    <a:pt x="608697" y="230258"/>
                    <a:pt x="586020" y="283446"/>
                    <a:pt x="537309" y="342593"/>
                  </a:cubicBezTo>
                  <a:cubicBezTo>
                    <a:pt x="494865" y="394291"/>
                    <a:pt x="435711" y="447628"/>
                    <a:pt x="356864" y="517354"/>
                  </a:cubicBezTo>
                  <a:lnTo>
                    <a:pt x="317104" y="556835"/>
                  </a:lnTo>
                  <a:cubicBezTo>
                    <a:pt x="313598" y="560336"/>
                    <a:pt x="308973" y="562124"/>
                    <a:pt x="304349" y="562124"/>
                  </a:cubicBezTo>
                  <a:cubicBezTo>
                    <a:pt x="299724" y="562124"/>
                    <a:pt x="295099" y="560336"/>
                    <a:pt x="291593" y="556835"/>
                  </a:cubicBezTo>
                  <a:lnTo>
                    <a:pt x="251834" y="517354"/>
                  </a:lnTo>
                  <a:cubicBezTo>
                    <a:pt x="172986" y="447628"/>
                    <a:pt x="113832" y="394291"/>
                    <a:pt x="71388" y="342593"/>
                  </a:cubicBezTo>
                  <a:cubicBezTo>
                    <a:pt x="22677" y="283446"/>
                    <a:pt x="0" y="230258"/>
                    <a:pt x="0" y="175282"/>
                  </a:cubicBezTo>
                  <a:cubicBezTo>
                    <a:pt x="0" y="77026"/>
                    <a:pt x="77057" y="0"/>
                    <a:pt x="175448"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grpSp>
      <p:sp>
        <p:nvSpPr>
          <p:cNvPr id="87" name="Google Shape;87;p3"/>
          <p:cNvSpPr txBox="1"/>
          <p:nvPr/>
        </p:nvSpPr>
        <p:spPr>
          <a:xfrm>
            <a:off x="1944511" y="4385734"/>
            <a:ext cx="8317087"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2000">
              <a:solidFill>
                <a:srgbClr val="333333"/>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4"/>
                                        </p:tgtEl>
                                        <p:attrNameLst>
                                          <p:attrName>style.visibility</p:attrName>
                                        </p:attrNameLst>
                                      </p:cBhvr>
                                      <p:to>
                                        <p:strVal val="visible"/>
                                      </p:to>
                                    </p:set>
                                    <p:anim calcmode="lin" valueType="num">
                                      <p:cBhvr additive="base">
                                        <p:cTn id="7" dur="500"/>
                                        <p:tgtEl>
                                          <p:spTgt spid="74"/>
                                        </p:tgtEl>
                                        <p:attrNameLst>
                                          <p:attrName>ppt_x</p:attrName>
                                        </p:attrNameLst>
                                      </p:cBhvr>
                                      <p:tavLst>
                                        <p:tav tm="0">
                                          <p:val>
                                            <p:strVal val="#ppt_x-1"/>
                                          </p:val>
                                        </p:tav>
                                        <p:tav tm="100000">
                                          <p:val>
                                            <p:strVal val="#ppt_x"/>
                                          </p:val>
                                        </p:tav>
                                      </p:tavLst>
                                    </p:anim>
                                  </p:childTnLst>
                                </p:cTn>
                              </p:par>
                              <p:par>
                                <p:cTn id="8" presetID="2" presetClass="entr" presetSubtype="2" fill="hold" nodeType="withEffect">
                                  <p:stCondLst>
                                    <p:cond delay="0"/>
                                  </p:stCondLst>
                                  <p:childTnLst>
                                    <p:set>
                                      <p:cBhvr>
                                        <p:cTn id="9" dur="1" fill="hold">
                                          <p:stCondLst>
                                            <p:cond delay="0"/>
                                          </p:stCondLst>
                                        </p:cTn>
                                        <p:tgtEl>
                                          <p:spTgt spid="78"/>
                                        </p:tgtEl>
                                        <p:attrNameLst>
                                          <p:attrName>style.visibility</p:attrName>
                                        </p:attrNameLst>
                                      </p:cBhvr>
                                      <p:to>
                                        <p:strVal val="visible"/>
                                      </p:to>
                                    </p:set>
                                    <p:anim calcmode="lin" valueType="num">
                                      <p:cBhvr additive="base">
                                        <p:cTn id="10" dur="500"/>
                                        <p:tgtEl>
                                          <p:spTgt spid="78"/>
                                        </p:tgtEl>
                                        <p:attrNameLst>
                                          <p:attrName>ppt_x</p:attrName>
                                        </p:attrNameLst>
                                      </p:cBhvr>
                                      <p:tavLst>
                                        <p:tav tm="0">
                                          <p:val>
                                            <p:strVal val="#ppt_x+1"/>
                                          </p:val>
                                        </p:tav>
                                        <p:tav tm="100000">
                                          <p:val>
                                            <p:strVal val="#ppt_x"/>
                                          </p:val>
                                        </p:tav>
                                      </p:tavLst>
                                    </p:anim>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82"/>
                                        </p:tgtEl>
                                        <p:attrNameLst>
                                          <p:attrName>style.visibility</p:attrName>
                                        </p:attrNameLst>
                                      </p:cBhvr>
                                      <p:to>
                                        <p:strVal val="visible"/>
                                      </p:to>
                                    </p:set>
                                    <p:animEffect transition="in" filter="fade">
                                      <p:cBhvr>
                                        <p:cTn id="14" dur="500"/>
                                        <p:tgtEl>
                                          <p:spTgt spid="82"/>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83"/>
                                        </p:tgtEl>
                                        <p:attrNameLst>
                                          <p:attrName>style.visibility</p:attrName>
                                        </p:attrNameLst>
                                      </p:cBhvr>
                                      <p:to>
                                        <p:strVal val="visible"/>
                                      </p:to>
                                    </p:set>
                                    <p:animEffect transition="in" filter="fade">
                                      <p:cBhvr>
                                        <p:cTn id="18" dur="500"/>
                                        <p:tgtEl>
                                          <p:spTgt spid="83"/>
                                        </p:tgtEl>
                                      </p:cBhvr>
                                    </p:animEffect>
                                  </p:childTnLst>
                                </p:cTn>
                              </p:par>
                            </p:childTnLst>
                          </p:cTn>
                        </p:par>
                        <p:par>
                          <p:cTn id="19" fill="hold">
                            <p:stCondLst>
                              <p:cond delay="1500"/>
                            </p:stCondLst>
                            <p:childTnLst>
                              <p:par>
                                <p:cTn id="20" presetID="23" presetClass="entr" presetSubtype="16" fill="hold" nodeType="afterEffect">
                                  <p:stCondLst>
                                    <p:cond delay="0"/>
                                  </p:stCondLst>
                                  <p:childTnLst>
                                    <p:set>
                                      <p:cBhvr>
                                        <p:cTn id="21" dur="1" fill="hold">
                                          <p:stCondLst>
                                            <p:cond delay="0"/>
                                          </p:stCondLst>
                                        </p:cTn>
                                        <p:tgtEl>
                                          <p:spTgt spid="84"/>
                                        </p:tgtEl>
                                        <p:attrNameLst>
                                          <p:attrName>style.visibility</p:attrName>
                                        </p:attrNameLst>
                                      </p:cBhvr>
                                      <p:to>
                                        <p:strVal val="visible"/>
                                      </p:to>
                                    </p:set>
                                    <p:anim calcmode="lin" valueType="num">
                                      <p:cBhvr additive="base">
                                        <p:cTn id="22" dur="500"/>
                                        <p:tgtEl>
                                          <p:spTgt spid="84"/>
                                        </p:tgtEl>
                                        <p:attrNameLst>
                                          <p:attrName>ppt_w</p:attrName>
                                        </p:attrNameLst>
                                      </p:cBhvr>
                                      <p:tavLst>
                                        <p:tav tm="0">
                                          <p:val>
                                            <p:strVal val="0"/>
                                          </p:val>
                                        </p:tav>
                                        <p:tav tm="100000">
                                          <p:val>
                                            <p:strVal val="#ppt_w"/>
                                          </p:val>
                                        </p:tav>
                                      </p:tavLst>
                                    </p:anim>
                                    <p:anim calcmode="lin" valueType="num">
                                      <p:cBhvr additive="base">
                                        <p:cTn id="23" dur="500"/>
                                        <p:tgtEl>
                                          <p:spTgt spid="84"/>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grpSp>
        <p:nvGrpSpPr>
          <p:cNvPr id="675" name="Google Shape;675;p30"/>
          <p:cNvGrpSpPr/>
          <p:nvPr/>
        </p:nvGrpSpPr>
        <p:grpSpPr>
          <a:xfrm>
            <a:off x="0" y="0"/>
            <a:ext cx="1153895" cy="1268412"/>
            <a:chOff x="1" y="1"/>
            <a:chExt cx="958067" cy="1053150"/>
          </a:xfrm>
        </p:grpSpPr>
        <p:sp>
          <p:nvSpPr>
            <p:cNvPr id="676" name="Google Shape;676;p30"/>
            <p:cNvSpPr/>
            <p:nvPr/>
          </p:nvSpPr>
          <p:spPr>
            <a:xfrm rot="5400000">
              <a:off x="-12207" y="12208"/>
              <a:ext cx="982481" cy="958066"/>
            </a:xfrm>
            <a:custGeom>
              <a:avLst/>
              <a:gdLst/>
              <a:ahLst/>
              <a:cxnLst/>
              <a:rect l="l" t="t" r="r" b="b"/>
              <a:pathLst>
                <a:path w="982481" h="958066" extrusionOk="0">
                  <a:moveTo>
                    <a:pt x="0" y="958066"/>
                  </a:moveTo>
                  <a:lnTo>
                    <a:pt x="0" y="735870"/>
                  </a:lnTo>
                  <a:lnTo>
                    <a:pt x="426804" y="0"/>
                  </a:lnTo>
                  <a:lnTo>
                    <a:pt x="982481" y="95806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677" name="Google Shape;677;p30"/>
            <p:cNvSpPr/>
            <p:nvPr/>
          </p:nvSpPr>
          <p:spPr>
            <a:xfrm rot="5400000">
              <a:off x="-47960" y="405667"/>
              <a:ext cx="695444" cy="599522"/>
            </a:xfrm>
            <a:prstGeom prst="triangle">
              <a:avLst>
                <a:gd name="adj" fmla="val 50000"/>
              </a:avLst>
            </a:prstGeom>
            <a:solidFill>
              <a:srgbClr val="C8790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678" name="Google Shape;678;p30"/>
            <p:cNvSpPr/>
            <p:nvPr/>
          </p:nvSpPr>
          <p:spPr>
            <a:xfrm rot="-5400000" flipH="1">
              <a:off x="647213" y="472090"/>
              <a:ext cx="333880" cy="287829"/>
            </a:xfrm>
            <a:prstGeom prst="triangle">
              <a:avLst>
                <a:gd name="adj" fmla="val 50000"/>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679" name="Google Shape;679;p30"/>
            <p:cNvSpPr/>
            <p:nvPr/>
          </p:nvSpPr>
          <p:spPr>
            <a:xfrm rot="5400000">
              <a:off x="-31240" y="170353"/>
              <a:ext cx="453007" cy="390523"/>
            </a:xfrm>
            <a:prstGeom prst="triangle">
              <a:avLst>
                <a:gd name="adj" fmla="val 50000"/>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grpSp>
      <p:sp>
        <p:nvSpPr>
          <p:cNvPr id="680" name="Google Shape;680;p30"/>
          <p:cNvSpPr/>
          <p:nvPr/>
        </p:nvSpPr>
        <p:spPr>
          <a:xfrm rot="-5400000">
            <a:off x="10912475" y="6308987"/>
            <a:ext cx="346075" cy="345552"/>
          </a:xfrm>
          <a:custGeom>
            <a:avLst/>
            <a:gdLst/>
            <a:ahLst/>
            <a:cxnLst/>
            <a:rect l="l" t="t" r="r" b="b"/>
            <a:pathLst>
              <a:path w="6827" h="6827" extrusionOk="0">
                <a:moveTo>
                  <a:pt x="3413" y="0"/>
                </a:moveTo>
                <a:cubicBezTo>
                  <a:pt x="1528" y="0"/>
                  <a:pt x="0" y="1528"/>
                  <a:pt x="0" y="3413"/>
                </a:cubicBezTo>
                <a:cubicBezTo>
                  <a:pt x="0" y="5298"/>
                  <a:pt x="1528" y="6827"/>
                  <a:pt x="3413" y="6827"/>
                </a:cubicBezTo>
                <a:cubicBezTo>
                  <a:pt x="5298" y="6827"/>
                  <a:pt x="6827" y="5298"/>
                  <a:pt x="6827" y="3413"/>
                </a:cubicBezTo>
                <a:cubicBezTo>
                  <a:pt x="6827" y="1528"/>
                  <a:pt x="5298" y="0"/>
                  <a:pt x="3413" y="0"/>
                </a:cubicBezTo>
                <a:close/>
                <a:moveTo>
                  <a:pt x="1636" y="3971"/>
                </a:moveTo>
                <a:lnTo>
                  <a:pt x="3413" y="2194"/>
                </a:lnTo>
                <a:lnTo>
                  <a:pt x="5190" y="3971"/>
                </a:lnTo>
                <a:lnTo>
                  <a:pt x="1636" y="3971"/>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681" name="Google Shape;681;p30"/>
          <p:cNvSpPr/>
          <p:nvPr/>
        </p:nvSpPr>
        <p:spPr>
          <a:xfrm rot="5400000">
            <a:off x="11382375" y="6308987"/>
            <a:ext cx="346075" cy="345552"/>
          </a:xfrm>
          <a:custGeom>
            <a:avLst/>
            <a:gdLst/>
            <a:ahLst/>
            <a:cxnLst/>
            <a:rect l="l" t="t" r="r" b="b"/>
            <a:pathLst>
              <a:path w="6827" h="6827" extrusionOk="0">
                <a:moveTo>
                  <a:pt x="3413" y="0"/>
                </a:moveTo>
                <a:cubicBezTo>
                  <a:pt x="1528" y="0"/>
                  <a:pt x="0" y="1528"/>
                  <a:pt x="0" y="3413"/>
                </a:cubicBezTo>
                <a:cubicBezTo>
                  <a:pt x="0" y="5298"/>
                  <a:pt x="1528" y="6827"/>
                  <a:pt x="3413" y="6827"/>
                </a:cubicBezTo>
                <a:cubicBezTo>
                  <a:pt x="5298" y="6827"/>
                  <a:pt x="6827" y="5298"/>
                  <a:pt x="6827" y="3413"/>
                </a:cubicBezTo>
                <a:cubicBezTo>
                  <a:pt x="6827" y="1528"/>
                  <a:pt x="5298" y="0"/>
                  <a:pt x="3413" y="0"/>
                </a:cubicBezTo>
                <a:close/>
                <a:moveTo>
                  <a:pt x="1636" y="3971"/>
                </a:moveTo>
                <a:lnTo>
                  <a:pt x="3413" y="2194"/>
                </a:lnTo>
                <a:lnTo>
                  <a:pt x="5190" y="3971"/>
                </a:lnTo>
                <a:lnTo>
                  <a:pt x="1636" y="3971"/>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682" name="Google Shape;682;p30"/>
          <p:cNvSpPr txBox="1"/>
          <p:nvPr/>
        </p:nvSpPr>
        <p:spPr>
          <a:xfrm>
            <a:off x="1196997" y="435674"/>
            <a:ext cx="518444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262626"/>
                </a:solidFill>
                <a:latin typeface="Times New Roman"/>
                <a:ea typeface="Times New Roman"/>
                <a:cs typeface="Times New Roman"/>
                <a:sym typeface="Times New Roman"/>
              </a:rPr>
              <a:t>Quyết định quản lý kênh Marketing.</a:t>
            </a:r>
            <a:endParaRPr sz="2400" b="1">
              <a:solidFill>
                <a:srgbClr val="262626"/>
              </a:solidFill>
              <a:latin typeface="Times New Roman"/>
              <a:ea typeface="Times New Roman"/>
              <a:cs typeface="Times New Roman"/>
              <a:sym typeface="Times New Roman"/>
            </a:endParaRPr>
          </a:p>
        </p:txBody>
      </p:sp>
      <p:grpSp>
        <p:nvGrpSpPr>
          <p:cNvPr id="683" name="Google Shape;683;p30"/>
          <p:cNvGrpSpPr/>
          <p:nvPr/>
        </p:nvGrpSpPr>
        <p:grpSpPr>
          <a:xfrm>
            <a:off x="1122665" y="1117076"/>
            <a:ext cx="4753636" cy="1071465"/>
            <a:chOff x="1426832" y="1077657"/>
            <a:chExt cx="4754810" cy="1562881"/>
          </a:xfrm>
        </p:grpSpPr>
        <p:pic>
          <p:nvPicPr>
            <p:cNvPr id="684" name="Google Shape;684;p30" descr="13 chiến thuật thông minh để thúc đẩy Social Media Marketing"/>
            <p:cNvPicPr preferRelativeResize="0"/>
            <p:nvPr/>
          </p:nvPicPr>
          <p:blipFill rotWithShape="1">
            <a:blip r:embed="rId3">
              <a:alphaModFix/>
            </a:blip>
            <a:srcRect l="20155" t="1" r="38337" b="28899"/>
            <a:stretch/>
          </p:blipFill>
          <p:spPr>
            <a:xfrm>
              <a:off x="1426832" y="1077658"/>
              <a:ext cx="1423458" cy="1562880"/>
            </a:xfrm>
            <a:prstGeom prst="rect">
              <a:avLst/>
            </a:prstGeom>
            <a:noFill/>
            <a:ln>
              <a:noFill/>
            </a:ln>
          </p:spPr>
        </p:pic>
        <p:grpSp>
          <p:nvGrpSpPr>
            <p:cNvPr id="685" name="Google Shape;685;p30"/>
            <p:cNvGrpSpPr/>
            <p:nvPr/>
          </p:nvGrpSpPr>
          <p:grpSpPr>
            <a:xfrm>
              <a:off x="2486313" y="1077657"/>
              <a:ext cx="3590603" cy="1562881"/>
              <a:chOff x="2271308" y="1803270"/>
              <a:chExt cx="3767542" cy="1928943"/>
            </a:xfrm>
          </p:grpSpPr>
          <p:sp>
            <p:nvSpPr>
              <p:cNvPr id="686" name="Google Shape;686;p30"/>
              <p:cNvSpPr/>
              <p:nvPr/>
            </p:nvSpPr>
            <p:spPr>
              <a:xfrm>
                <a:off x="2582756" y="1803270"/>
                <a:ext cx="3456094" cy="1928943"/>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Poppins"/>
                  <a:ea typeface="Poppins"/>
                  <a:cs typeface="Poppins"/>
                  <a:sym typeface="Poppins"/>
                </a:endParaRPr>
              </a:p>
            </p:txBody>
          </p:sp>
          <p:sp>
            <p:nvSpPr>
              <p:cNvPr id="687" name="Google Shape;687;p30"/>
              <p:cNvSpPr/>
              <p:nvPr/>
            </p:nvSpPr>
            <p:spPr>
              <a:xfrm>
                <a:off x="2271308" y="2319848"/>
                <a:ext cx="596774" cy="899885"/>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Poppins"/>
                  <a:ea typeface="Poppins"/>
                  <a:cs typeface="Poppins"/>
                  <a:sym typeface="Poppins"/>
                </a:endParaRPr>
              </a:p>
            </p:txBody>
          </p:sp>
          <p:sp>
            <p:nvSpPr>
              <p:cNvPr id="688" name="Google Shape;688;p30"/>
              <p:cNvSpPr/>
              <p:nvPr/>
            </p:nvSpPr>
            <p:spPr>
              <a:xfrm>
                <a:off x="2401946" y="2481997"/>
                <a:ext cx="354067" cy="571484"/>
              </a:xfrm>
              <a:custGeom>
                <a:avLst/>
                <a:gdLst/>
                <a:ahLst/>
                <a:cxnLst/>
                <a:rect l="l" t="t" r="r" b="b"/>
                <a:pathLst>
                  <a:path w="600653" h="562265" extrusionOk="0">
                    <a:moveTo>
                      <a:pt x="243883" y="476473"/>
                    </a:moveTo>
                    <a:lnTo>
                      <a:pt x="243883" y="521100"/>
                    </a:lnTo>
                    <a:lnTo>
                      <a:pt x="356770" y="521100"/>
                    </a:lnTo>
                    <a:lnTo>
                      <a:pt x="356770" y="476473"/>
                    </a:lnTo>
                    <a:close/>
                    <a:moveTo>
                      <a:pt x="38528" y="381063"/>
                    </a:moveTo>
                    <a:lnTo>
                      <a:pt x="38528" y="418766"/>
                    </a:lnTo>
                    <a:cubicBezTo>
                      <a:pt x="38528" y="429345"/>
                      <a:pt x="47197" y="438001"/>
                      <a:pt x="57792" y="438001"/>
                    </a:cubicBezTo>
                    <a:lnTo>
                      <a:pt x="542861" y="438001"/>
                    </a:lnTo>
                    <a:cubicBezTo>
                      <a:pt x="553649" y="438001"/>
                      <a:pt x="562125" y="429345"/>
                      <a:pt x="562125" y="418766"/>
                    </a:cubicBezTo>
                    <a:lnTo>
                      <a:pt x="562125" y="381063"/>
                    </a:lnTo>
                    <a:close/>
                    <a:moveTo>
                      <a:pt x="300326" y="210426"/>
                    </a:moveTo>
                    <a:cubicBezTo>
                      <a:pt x="308787" y="210426"/>
                      <a:pt x="315710" y="217356"/>
                      <a:pt x="315710" y="225826"/>
                    </a:cubicBezTo>
                    <a:lnTo>
                      <a:pt x="315710" y="251620"/>
                    </a:lnTo>
                    <a:cubicBezTo>
                      <a:pt x="315710" y="260089"/>
                      <a:pt x="308787" y="267019"/>
                      <a:pt x="300326" y="267019"/>
                    </a:cubicBezTo>
                    <a:cubicBezTo>
                      <a:pt x="291866" y="267019"/>
                      <a:pt x="284943" y="260089"/>
                      <a:pt x="284943" y="251620"/>
                    </a:cubicBezTo>
                    <a:lnTo>
                      <a:pt x="284943" y="225826"/>
                    </a:lnTo>
                    <a:cubicBezTo>
                      <a:pt x="284943" y="217356"/>
                      <a:pt x="291866" y="210426"/>
                      <a:pt x="300326" y="210426"/>
                    </a:cubicBezTo>
                    <a:close/>
                    <a:moveTo>
                      <a:pt x="253291" y="184466"/>
                    </a:moveTo>
                    <a:cubicBezTo>
                      <a:pt x="247897" y="184466"/>
                      <a:pt x="243081" y="189274"/>
                      <a:pt x="243081" y="194851"/>
                    </a:cubicBezTo>
                    <a:lnTo>
                      <a:pt x="243081" y="281397"/>
                    </a:lnTo>
                    <a:cubicBezTo>
                      <a:pt x="243081" y="286974"/>
                      <a:pt x="247897" y="291782"/>
                      <a:pt x="253291" y="291782"/>
                    </a:cubicBezTo>
                    <a:lnTo>
                      <a:pt x="347292" y="291782"/>
                    </a:lnTo>
                    <a:cubicBezTo>
                      <a:pt x="352879" y="291782"/>
                      <a:pt x="357502" y="286974"/>
                      <a:pt x="357502" y="281397"/>
                    </a:cubicBezTo>
                    <a:lnTo>
                      <a:pt x="357502" y="194851"/>
                    </a:lnTo>
                    <a:cubicBezTo>
                      <a:pt x="357502" y="189274"/>
                      <a:pt x="352879" y="184466"/>
                      <a:pt x="347292" y="184466"/>
                    </a:cubicBezTo>
                    <a:close/>
                    <a:moveTo>
                      <a:pt x="300292" y="100420"/>
                    </a:moveTo>
                    <a:cubicBezTo>
                      <a:pt x="277176" y="100420"/>
                      <a:pt x="258299" y="119268"/>
                      <a:pt x="258299" y="142347"/>
                    </a:cubicBezTo>
                    <a:lnTo>
                      <a:pt x="258299" y="153694"/>
                    </a:lnTo>
                    <a:lnTo>
                      <a:pt x="342477" y="153694"/>
                    </a:lnTo>
                    <a:lnTo>
                      <a:pt x="342477" y="142347"/>
                    </a:lnTo>
                    <a:cubicBezTo>
                      <a:pt x="342477" y="119268"/>
                      <a:pt x="323599" y="100420"/>
                      <a:pt x="300292" y="100420"/>
                    </a:cubicBezTo>
                    <a:close/>
                    <a:moveTo>
                      <a:pt x="300292" y="69648"/>
                    </a:moveTo>
                    <a:cubicBezTo>
                      <a:pt x="340551" y="69648"/>
                      <a:pt x="373297" y="102343"/>
                      <a:pt x="373297" y="142347"/>
                    </a:cubicBezTo>
                    <a:lnTo>
                      <a:pt x="373297" y="161964"/>
                    </a:lnTo>
                    <a:cubicBezTo>
                      <a:pt x="373297" y="162348"/>
                      <a:pt x="373104" y="162541"/>
                      <a:pt x="373104" y="162925"/>
                    </a:cubicBezTo>
                    <a:cubicBezTo>
                      <a:pt x="382351" y="170426"/>
                      <a:pt x="388322" y="181965"/>
                      <a:pt x="388322" y="194851"/>
                    </a:cubicBezTo>
                    <a:lnTo>
                      <a:pt x="388322" y="281397"/>
                    </a:lnTo>
                    <a:cubicBezTo>
                      <a:pt x="388322" y="304091"/>
                      <a:pt x="370022" y="322554"/>
                      <a:pt x="347292" y="322554"/>
                    </a:cubicBezTo>
                    <a:lnTo>
                      <a:pt x="253291" y="322554"/>
                    </a:lnTo>
                    <a:cubicBezTo>
                      <a:pt x="230753" y="322554"/>
                      <a:pt x="212261" y="304091"/>
                      <a:pt x="212261" y="281397"/>
                    </a:cubicBezTo>
                    <a:lnTo>
                      <a:pt x="212261" y="194851"/>
                    </a:lnTo>
                    <a:cubicBezTo>
                      <a:pt x="212261" y="181965"/>
                      <a:pt x="218232" y="170426"/>
                      <a:pt x="227479" y="162925"/>
                    </a:cubicBezTo>
                    <a:cubicBezTo>
                      <a:pt x="227479" y="162541"/>
                      <a:pt x="227479" y="162348"/>
                      <a:pt x="227479" y="161964"/>
                    </a:cubicBezTo>
                    <a:lnTo>
                      <a:pt x="227479" y="142347"/>
                    </a:lnTo>
                    <a:cubicBezTo>
                      <a:pt x="227479" y="102343"/>
                      <a:pt x="260225" y="69648"/>
                      <a:pt x="300292" y="69648"/>
                    </a:cubicBezTo>
                    <a:close/>
                    <a:moveTo>
                      <a:pt x="57792" y="38472"/>
                    </a:moveTo>
                    <a:cubicBezTo>
                      <a:pt x="47197" y="38472"/>
                      <a:pt x="38528" y="47128"/>
                      <a:pt x="38528" y="57708"/>
                    </a:cubicBezTo>
                    <a:lnTo>
                      <a:pt x="38528" y="342591"/>
                    </a:lnTo>
                    <a:lnTo>
                      <a:pt x="562125" y="342591"/>
                    </a:lnTo>
                    <a:lnTo>
                      <a:pt x="562125" y="57708"/>
                    </a:lnTo>
                    <a:cubicBezTo>
                      <a:pt x="562125" y="47128"/>
                      <a:pt x="553649" y="38472"/>
                      <a:pt x="542861" y="38472"/>
                    </a:cubicBezTo>
                    <a:close/>
                    <a:moveTo>
                      <a:pt x="57792" y="0"/>
                    </a:moveTo>
                    <a:lnTo>
                      <a:pt x="542861" y="0"/>
                    </a:lnTo>
                    <a:cubicBezTo>
                      <a:pt x="574839" y="0"/>
                      <a:pt x="600653" y="25776"/>
                      <a:pt x="600653" y="57708"/>
                    </a:cubicBezTo>
                    <a:lnTo>
                      <a:pt x="600653" y="418766"/>
                    </a:lnTo>
                    <a:cubicBezTo>
                      <a:pt x="600653" y="450505"/>
                      <a:pt x="574839" y="476473"/>
                      <a:pt x="542861" y="476473"/>
                    </a:cubicBezTo>
                    <a:lnTo>
                      <a:pt x="395298" y="476473"/>
                    </a:lnTo>
                    <a:lnTo>
                      <a:pt x="395298" y="523793"/>
                    </a:lnTo>
                    <a:lnTo>
                      <a:pt x="460411" y="523793"/>
                    </a:lnTo>
                    <a:cubicBezTo>
                      <a:pt x="471006" y="523793"/>
                      <a:pt x="479675" y="532257"/>
                      <a:pt x="479675" y="543029"/>
                    </a:cubicBezTo>
                    <a:cubicBezTo>
                      <a:pt x="479675" y="553609"/>
                      <a:pt x="471006" y="562265"/>
                      <a:pt x="460411" y="562265"/>
                    </a:cubicBezTo>
                    <a:lnTo>
                      <a:pt x="140435" y="562265"/>
                    </a:lnTo>
                    <a:cubicBezTo>
                      <a:pt x="129840" y="562265"/>
                      <a:pt x="121171" y="553609"/>
                      <a:pt x="121171" y="543029"/>
                    </a:cubicBezTo>
                    <a:cubicBezTo>
                      <a:pt x="121171" y="532257"/>
                      <a:pt x="129840" y="523793"/>
                      <a:pt x="140435" y="523793"/>
                    </a:cubicBezTo>
                    <a:lnTo>
                      <a:pt x="205355" y="523793"/>
                    </a:lnTo>
                    <a:lnTo>
                      <a:pt x="205355" y="476473"/>
                    </a:lnTo>
                    <a:lnTo>
                      <a:pt x="57792" y="476473"/>
                    </a:lnTo>
                    <a:cubicBezTo>
                      <a:pt x="26006" y="476473"/>
                      <a:pt x="0" y="450505"/>
                      <a:pt x="0" y="418766"/>
                    </a:cubicBezTo>
                    <a:lnTo>
                      <a:pt x="0" y="57708"/>
                    </a:lnTo>
                    <a:cubicBezTo>
                      <a:pt x="0" y="25776"/>
                      <a:pt x="26006" y="0"/>
                      <a:pt x="57792"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Poppins"/>
                  <a:ea typeface="Poppins"/>
                  <a:cs typeface="Poppins"/>
                  <a:sym typeface="Poppins"/>
                </a:endParaRPr>
              </a:p>
            </p:txBody>
          </p:sp>
        </p:grpSp>
        <p:sp>
          <p:nvSpPr>
            <p:cNvPr id="689" name="Google Shape;689;p30"/>
            <p:cNvSpPr txBox="1"/>
            <p:nvPr/>
          </p:nvSpPr>
          <p:spPr>
            <a:xfrm>
              <a:off x="3147111" y="1174252"/>
              <a:ext cx="3034531" cy="121212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i="1" u="none" strike="noStrike">
                  <a:solidFill>
                    <a:srgbClr val="000000"/>
                  </a:solidFill>
                  <a:latin typeface="Times New Roman"/>
                  <a:ea typeface="Times New Roman"/>
                  <a:cs typeface="Times New Roman"/>
                  <a:sym typeface="Times New Roman"/>
                </a:rPr>
                <a:t>Lựa chọn thành viên cho kênh Mar</a:t>
              </a:r>
              <a:r>
                <a:rPr lang="en-US" sz="2400" b="1" i="1">
                  <a:solidFill>
                    <a:srgbClr val="000000"/>
                  </a:solidFill>
                  <a:latin typeface="Times New Roman"/>
                  <a:ea typeface="Times New Roman"/>
                  <a:cs typeface="Times New Roman"/>
                  <a:sym typeface="Times New Roman"/>
                </a:rPr>
                <a:t>keting</a:t>
              </a:r>
              <a:endParaRPr sz="2400" b="1">
                <a:solidFill>
                  <a:schemeClr val="dk1"/>
                </a:solidFill>
                <a:latin typeface="Arial"/>
                <a:ea typeface="Arial"/>
                <a:cs typeface="Arial"/>
                <a:sym typeface="Arial"/>
              </a:endParaRPr>
            </a:p>
          </p:txBody>
        </p:sp>
      </p:grpSp>
      <p:sp>
        <p:nvSpPr>
          <p:cNvPr id="690" name="Google Shape;690;p30"/>
          <p:cNvSpPr txBox="1"/>
          <p:nvPr/>
        </p:nvSpPr>
        <p:spPr>
          <a:xfrm>
            <a:off x="8583286" y="2117680"/>
            <a:ext cx="3023998"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i="1" u="none" strike="noStrike">
                <a:solidFill>
                  <a:schemeClr val="lt1"/>
                </a:solidFill>
                <a:latin typeface="Times New Roman"/>
                <a:ea typeface="Times New Roman"/>
                <a:cs typeface="Times New Roman"/>
                <a:sym typeface="Times New Roman"/>
              </a:rPr>
              <a:t>Quản lý và thúc đẩy các thành viên trong kênh Marketing.</a:t>
            </a:r>
            <a:endParaRPr sz="2400">
              <a:solidFill>
                <a:schemeClr val="lt1"/>
              </a:solidFill>
              <a:latin typeface="Arial"/>
              <a:ea typeface="Arial"/>
              <a:cs typeface="Arial"/>
              <a:sym typeface="Arial"/>
            </a:endParaRPr>
          </a:p>
        </p:txBody>
      </p:sp>
      <p:pic>
        <p:nvPicPr>
          <p:cNvPr id="691" name="Google Shape;691;p30" descr="Marketing kỹ thuật số là gì? Chiến lược marketing kỹ thuật số"/>
          <p:cNvPicPr preferRelativeResize="0"/>
          <p:nvPr/>
        </p:nvPicPr>
        <p:blipFill rotWithShape="1">
          <a:blip r:embed="rId4">
            <a:alphaModFix/>
          </a:blip>
          <a:srcRect/>
          <a:stretch/>
        </p:blipFill>
        <p:spPr>
          <a:xfrm>
            <a:off x="6473465" y="540851"/>
            <a:ext cx="5045729" cy="3363819"/>
          </a:xfrm>
          <a:prstGeom prst="rect">
            <a:avLst/>
          </a:prstGeom>
          <a:noFill/>
          <a:ln>
            <a:noFill/>
          </a:ln>
        </p:spPr>
      </p:pic>
      <p:sp>
        <p:nvSpPr>
          <p:cNvPr id="692" name="Google Shape;692;p30"/>
          <p:cNvSpPr txBox="1"/>
          <p:nvPr/>
        </p:nvSpPr>
        <p:spPr>
          <a:xfrm>
            <a:off x="610246" y="2390144"/>
            <a:ext cx="5686933" cy="15696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Times New Roman"/>
                <a:ea typeface="Times New Roman"/>
                <a:cs typeface="Times New Roman"/>
                <a:sym typeface="Times New Roman"/>
              </a:rPr>
              <a:t>Dựa trên các tiêu chí: mặt hàng, kinh nghiệm, mức lợi nhuận, khả năng thanh toán, khả năng hợp tác, uy tín, điều kiện kinh doanh.</a:t>
            </a:r>
            <a:endParaRPr/>
          </a:p>
        </p:txBody>
      </p:sp>
      <p:grpSp>
        <p:nvGrpSpPr>
          <p:cNvPr id="693" name="Google Shape;693;p30"/>
          <p:cNvGrpSpPr/>
          <p:nvPr/>
        </p:nvGrpSpPr>
        <p:grpSpPr>
          <a:xfrm rot="-5603527">
            <a:off x="-256977" y="5537589"/>
            <a:ext cx="1454652" cy="1559117"/>
            <a:chOff x="1" y="1"/>
            <a:chExt cx="958067" cy="1053150"/>
          </a:xfrm>
        </p:grpSpPr>
        <p:sp>
          <p:nvSpPr>
            <p:cNvPr id="694" name="Google Shape;694;p30"/>
            <p:cNvSpPr/>
            <p:nvPr/>
          </p:nvSpPr>
          <p:spPr>
            <a:xfrm rot="5400000">
              <a:off x="-12207" y="12208"/>
              <a:ext cx="982481" cy="958066"/>
            </a:xfrm>
            <a:custGeom>
              <a:avLst/>
              <a:gdLst/>
              <a:ahLst/>
              <a:cxnLst/>
              <a:rect l="l" t="t" r="r" b="b"/>
              <a:pathLst>
                <a:path w="982481" h="958066" extrusionOk="0">
                  <a:moveTo>
                    <a:pt x="0" y="958066"/>
                  </a:moveTo>
                  <a:lnTo>
                    <a:pt x="0" y="735870"/>
                  </a:lnTo>
                  <a:lnTo>
                    <a:pt x="426804" y="0"/>
                  </a:lnTo>
                  <a:lnTo>
                    <a:pt x="982481" y="95806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695" name="Google Shape;695;p30"/>
            <p:cNvSpPr/>
            <p:nvPr/>
          </p:nvSpPr>
          <p:spPr>
            <a:xfrm rot="5400000">
              <a:off x="-47960" y="405667"/>
              <a:ext cx="695444" cy="599522"/>
            </a:xfrm>
            <a:prstGeom prst="triangle">
              <a:avLst>
                <a:gd name="adj" fmla="val 50000"/>
              </a:avLst>
            </a:prstGeom>
            <a:solidFill>
              <a:srgbClr val="C8790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696" name="Google Shape;696;p30"/>
            <p:cNvSpPr/>
            <p:nvPr/>
          </p:nvSpPr>
          <p:spPr>
            <a:xfrm rot="-5400000" flipH="1">
              <a:off x="647213" y="472090"/>
              <a:ext cx="333880" cy="287829"/>
            </a:xfrm>
            <a:prstGeom prst="triangle">
              <a:avLst>
                <a:gd name="adj" fmla="val 50000"/>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697" name="Google Shape;697;p30"/>
            <p:cNvSpPr/>
            <p:nvPr/>
          </p:nvSpPr>
          <p:spPr>
            <a:xfrm rot="5400000">
              <a:off x="-31240" y="170353"/>
              <a:ext cx="453007" cy="390523"/>
            </a:xfrm>
            <a:prstGeom prst="triangle">
              <a:avLst>
                <a:gd name="adj" fmla="val 50000"/>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grpSp>
      <p:pic>
        <p:nvPicPr>
          <p:cNvPr id="698" name="Google Shape;698;p30" descr="90+ Câu Nói Hay, Danh Ngôn Về Sự Lựa Chọn - Dr. Khỏe Review"/>
          <p:cNvPicPr preferRelativeResize="0"/>
          <p:nvPr/>
        </p:nvPicPr>
        <p:blipFill rotWithShape="1">
          <a:blip r:embed="rId5">
            <a:alphaModFix/>
          </a:blip>
          <a:srcRect/>
          <a:stretch/>
        </p:blipFill>
        <p:spPr>
          <a:xfrm>
            <a:off x="8203071" y="3523731"/>
            <a:ext cx="3765610" cy="2510406"/>
          </a:xfrm>
          <a:prstGeom prst="rect">
            <a:avLst/>
          </a:prstGeom>
          <a:noFill/>
          <a:ln>
            <a:noFill/>
          </a:ln>
        </p:spPr>
      </p:pic>
      <p:pic>
        <p:nvPicPr>
          <p:cNvPr id="699" name="Google Shape;699;p30" descr="Kênh tuyển dụng là gì? Có những kênh tuyển dụng nào?"/>
          <p:cNvPicPr preferRelativeResize="0"/>
          <p:nvPr/>
        </p:nvPicPr>
        <p:blipFill rotWithShape="1">
          <a:blip r:embed="rId6">
            <a:alphaModFix/>
          </a:blip>
          <a:srcRect/>
          <a:stretch/>
        </p:blipFill>
        <p:spPr>
          <a:xfrm>
            <a:off x="2066599" y="4144395"/>
            <a:ext cx="4005367" cy="251040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83"/>
                                        </p:tgtEl>
                                        <p:attrNameLst>
                                          <p:attrName>style.visibility</p:attrName>
                                        </p:attrNameLst>
                                      </p:cBhvr>
                                      <p:to>
                                        <p:strVal val="visible"/>
                                      </p:to>
                                    </p:set>
                                    <p:animEffect transition="in" filter="fade">
                                      <p:cBhvr>
                                        <p:cTn id="7" dur="1000"/>
                                        <p:tgtEl>
                                          <p:spTgt spid="683"/>
                                        </p:tgtEl>
                                      </p:cBhvr>
                                    </p:animEffect>
                                  </p:childTnLst>
                                </p:cTn>
                              </p:par>
                              <p:par>
                                <p:cTn id="8" presetID="10" presetClass="entr" presetSubtype="0" fill="hold" nodeType="withEffect">
                                  <p:stCondLst>
                                    <p:cond delay="0"/>
                                  </p:stCondLst>
                                  <p:childTnLst>
                                    <p:set>
                                      <p:cBhvr>
                                        <p:cTn id="9" dur="1" fill="hold">
                                          <p:stCondLst>
                                            <p:cond delay="0"/>
                                          </p:stCondLst>
                                        </p:cTn>
                                        <p:tgtEl>
                                          <p:spTgt spid="682"/>
                                        </p:tgtEl>
                                        <p:attrNameLst>
                                          <p:attrName>style.visibility</p:attrName>
                                        </p:attrNameLst>
                                      </p:cBhvr>
                                      <p:to>
                                        <p:strVal val="visible"/>
                                      </p:to>
                                    </p:set>
                                    <p:animEffect transition="in" filter="fade">
                                      <p:cBhvr>
                                        <p:cTn id="10" dur="1000"/>
                                        <p:tgtEl>
                                          <p:spTgt spid="682"/>
                                        </p:tgtEl>
                                      </p:cBhvr>
                                    </p:animEffect>
                                  </p:childTnLst>
                                </p:cTn>
                              </p:par>
                              <p:par>
                                <p:cTn id="11" presetID="2" presetClass="entr" presetSubtype="1" fill="hold" nodeType="withEffect">
                                  <p:stCondLst>
                                    <p:cond delay="0"/>
                                  </p:stCondLst>
                                  <p:childTnLst>
                                    <p:set>
                                      <p:cBhvr>
                                        <p:cTn id="12" dur="1" fill="hold">
                                          <p:stCondLst>
                                            <p:cond delay="0"/>
                                          </p:stCondLst>
                                        </p:cTn>
                                        <p:tgtEl>
                                          <p:spTgt spid="691"/>
                                        </p:tgtEl>
                                        <p:attrNameLst>
                                          <p:attrName>style.visibility</p:attrName>
                                        </p:attrNameLst>
                                      </p:cBhvr>
                                      <p:to>
                                        <p:strVal val="visible"/>
                                      </p:to>
                                    </p:set>
                                    <p:anim calcmode="lin" valueType="num">
                                      <p:cBhvr additive="base">
                                        <p:cTn id="13" dur="500"/>
                                        <p:tgtEl>
                                          <p:spTgt spid="691"/>
                                        </p:tgtEl>
                                        <p:attrNameLst>
                                          <p:attrName>ppt_y</p:attrName>
                                        </p:attrNameLst>
                                      </p:cBhvr>
                                      <p:tavLst>
                                        <p:tav tm="0">
                                          <p:val>
                                            <p:strVal val="#ppt_y-1"/>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699"/>
                                        </p:tgtEl>
                                        <p:attrNameLst>
                                          <p:attrName>style.visibility</p:attrName>
                                        </p:attrNameLst>
                                      </p:cBhvr>
                                      <p:to>
                                        <p:strVal val="visible"/>
                                      </p:to>
                                    </p:set>
                                    <p:anim calcmode="lin" valueType="num">
                                      <p:cBhvr additive="base">
                                        <p:cTn id="16" dur="500"/>
                                        <p:tgtEl>
                                          <p:spTgt spid="699"/>
                                        </p:tgtEl>
                                        <p:attrNameLst>
                                          <p:attrName>ppt_x</p:attrName>
                                        </p:attrNameLst>
                                      </p:cBhvr>
                                      <p:tavLst>
                                        <p:tav tm="0">
                                          <p:val>
                                            <p:strVal val="#ppt_x-1"/>
                                          </p:val>
                                        </p:tav>
                                        <p:tav tm="100000">
                                          <p:val>
                                            <p:strVal val="#ppt_x"/>
                                          </p:val>
                                        </p:tav>
                                      </p:tavLst>
                                    </p:anim>
                                  </p:childTnLst>
                                </p:cTn>
                              </p:par>
                              <p:par>
                                <p:cTn id="17" presetID="2" presetClass="entr" presetSubtype="8" fill="hold" nodeType="withEffect">
                                  <p:stCondLst>
                                    <p:cond delay="0"/>
                                  </p:stCondLst>
                                  <p:childTnLst>
                                    <p:set>
                                      <p:cBhvr>
                                        <p:cTn id="18" dur="1" fill="hold">
                                          <p:stCondLst>
                                            <p:cond delay="0"/>
                                          </p:stCondLst>
                                        </p:cTn>
                                        <p:tgtEl>
                                          <p:spTgt spid="698"/>
                                        </p:tgtEl>
                                        <p:attrNameLst>
                                          <p:attrName>style.visibility</p:attrName>
                                        </p:attrNameLst>
                                      </p:cBhvr>
                                      <p:to>
                                        <p:strVal val="visible"/>
                                      </p:to>
                                    </p:set>
                                    <p:anim calcmode="lin" valueType="num">
                                      <p:cBhvr additive="base">
                                        <p:cTn id="19" dur="500"/>
                                        <p:tgtEl>
                                          <p:spTgt spid="698"/>
                                        </p:tgtEl>
                                        <p:attrNameLst>
                                          <p:attrName>ppt_x</p:attrName>
                                        </p:attrNameLst>
                                      </p:cBhvr>
                                      <p:tavLst>
                                        <p:tav tm="0">
                                          <p:val>
                                            <p:strVal val="#ppt_x-1"/>
                                          </p:val>
                                        </p:tav>
                                        <p:tav tm="100000">
                                          <p:val>
                                            <p:strVal val="#ppt_x"/>
                                          </p:val>
                                        </p:tav>
                                      </p:tavLst>
                                    </p:anim>
                                  </p:childTnLst>
                                </p:cTn>
                              </p:par>
                            </p:childTnLst>
                          </p:cTn>
                        </p:par>
                      </p:childTnLst>
                    </p:cTn>
                  </p:par>
                  <p:par>
                    <p:cTn id="20" fill="hold">
                      <p:stCondLst>
                        <p:cond delay="indefinite"/>
                      </p:stCondLst>
                      <p:childTnLst>
                        <p:par>
                          <p:cTn id="21" fill="hold">
                            <p:stCondLst>
                              <p:cond delay="0"/>
                            </p:stCondLst>
                            <p:childTnLst>
                              <p:par>
                                <p:cTn id="22" presetID="23" presetClass="entr" presetSubtype="16" fill="hold" nodeType="clickEffect">
                                  <p:stCondLst>
                                    <p:cond delay="0"/>
                                  </p:stCondLst>
                                  <p:childTnLst>
                                    <p:set>
                                      <p:cBhvr>
                                        <p:cTn id="23" dur="1" fill="hold">
                                          <p:stCondLst>
                                            <p:cond delay="0"/>
                                          </p:stCondLst>
                                        </p:cTn>
                                        <p:tgtEl>
                                          <p:spTgt spid="692"/>
                                        </p:tgtEl>
                                        <p:attrNameLst>
                                          <p:attrName>style.visibility</p:attrName>
                                        </p:attrNameLst>
                                      </p:cBhvr>
                                      <p:to>
                                        <p:strVal val="visible"/>
                                      </p:to>
                                    </p:set>
                                    <p:anim calcmode="lin" valueType="num">
                                      <p:cBhvr additive="base">
                                        <p:cTn id="24" dur="500"/>
                                        <p:tgtEl>
                                          <p:spTgt spid="692"/>
                                        </p:tgtEl>
                                        <p:attrNameLst>
                                          <p:attrName>ppt_w</p:attrName>
                                        </p:attrNameLst>
                                      </p:cBhvr>
                                      <p:tavLst>
                                        <p:tav tm="0">
                                          <p:val>
                                            <p:strVal val="0"/>
                                          </p:val>
                                        </p:tav>
                                        <p:tav tm="100000">
                                          <p:val>
                                            <p:strVal val="#ppt_w"/>
                                          </p:val>
                                        </p:tav>
                                      </p:tavLst>
                                    </p:anim>
                                    <p:anim calcmode="lin" valueType="num">
                                      <p:cBhvr additive="base">
                                        <p:cTn id="25" dur="500"/>
                                        <p:tgtEl>
                                          <p:spTgt spid="692"/>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grpSp>
        <p:nvGrpSpPr>
          <p:cNvPr id="705" name="Google Shape;705;p31"/>
          <p:cNvGrpSpPr/>
          <p:nvPr/>
        </p:nvGrpSpPr>
        <p:grpSpPr>
          <a:xfrm>
            <a:off x="0" y="0"/>
            <a:ext cx="1153895" cy="1268412"/>
            <a:chOff x="1" y="1"/>
            <a:chExt cx="958067" cy="1053150"/>
          </a:xfrm>
        </p:grpSpPr>
        <p:sp>
          <p:nvSpPr>
            <p:cNvPr id="706" name="Google Shape;706;p31"/>
            <p:cNvSpPr/>
            <p:nvPr/>
          </p:nvSpPr>
          <p:spPr>
            <a:xfrm rot="5400000">
              <a:off x="-12207" y="12208"/>
              <a:ext cx="982481" cy="958066"/>
            </a:xfrm>
            <a:custGeom>
              <a:avLst/>
              <a:gdLst/>
              <a:ahLst/>
              <a:cxnLst/>
              <a:rect l="l" t="t" r="r" b="b"/>
              <a:pathLst>
                <a:path w="982481" h="958066" extrusionOk="0">
                  <a:moveTo>
                    <a:pt x="0" y="958066"/>
                  </a:moveTo>
                  <a:lnTo>
                    <a:pt x="0" y="735870"/>
                  </a:lnTo>
                  <a:lnTo>
                    <a:pt x="426804" y="0"/>
                  </a:lnTo>
                  <a:lnTo>
                    <a:pt x="982481" y="95806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707" name="Google Shape;707;p31"/>
            <p:cNvSpPr/>
            <p:nvPr/>
          </p:nvSpPr>
          <p:spPr>
            <a:xfrm rot="5400000">
              <a:off x="-47960" y="405667"/>
              <a:ext cx="695444" cy="599522"/>
            </a:xfrm>
            <a:prstGeom prst="triangle">
              <a:avLst>
                <a:gd name="adj" fmla="val 50000"/>
              </a:avLst>
            </a:prstGeom>
            <a:solidFill>
              <a:srgbClr val="C8790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708" name="Google Shape;708;p31"/>
            <p:cNvSpPr/>
            <p:nvPr/>
          </p:nvSpPr>
          <p:spPr>
            <a:xfrm rot="-5400000" flipH="1">
              <a:off x="647213" y="472090"/>
              <a:ext cx="333880" cy="287829"/>
            </a:xfrm>
            <a:prstGeom prst="triangle">
              <a:avLst>
                <a:gd name="adj" fmla="val 50000"/>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709" name="Google Shape;709;p31"/>
            <p:cNvSpPr/>
            <p:nvPr/>
          </p:nvSpPr>
          <p:spPr>
            <a:xfrm rot="5400000">
              <a:off x="-31240" y="170353"/>
              <a:ext cx="453007" cy="390523"/>
            </a:xfrm>
            <a:prstGeom prst="triangle">
              <a:avLst>
                <a:gd name="adj" fmla="val 50000"/>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grpSp>
      <p:sp>
        <p:nvSpPr>
          <p:cNvPr id="710" name="Google Shape;710;p31"/>
          <p:cNvSpPr/>
          <p:nvPr/>
        </p:nvSpPr>
        <p:spPr>
          <a:xfrm rot="-5400000">
            <a:off x="10912475" y="6308987"/>
            <a:ext cx="346075" cy="345552"/>
          </a:xfrm>
          <a:custGeom>
            <a:avLst/>
            <a:gdLst/>
            <a:ahLst/>
            <a:cxnLst/>
            <a:rect l="l" t="t" r="r" b="b"/>
            <a:pathLst>
              <a:path w="6827" h="6827" extrusionOk="0">
                <a:moveTo>
                  <a:pt x="3413" y="0"/>
                </a:moveTo>
                <a:cubicBezTo>
                  <a:pt x="1528" y="0"/>
                  <a:pt x="0" y="1528"/>
                  <a:pt x="0" y="3413"/>
                </a:cubicBezTo>
                <a:cubicBezTo>
                  <a:pt x="0" y="5298"/>
                  <a:pt x="1528" y="6827"/>
                  <a:pt x="3413" y="6827"/>
                </a:cubicBezTo>
                <a:cubicBezTo>
                  <a:pt x="5298" y="6827"/>
                  <a:pt x="6827" y="5298"/>
                  <a:pt x="6827" y="3413"/>
                </a:cubicBezTo>
                <a:cubicBezTo>
                  <a:pt x="6827" y="1528"/>
                  <a:pt x="5298" y="0"/>
                  <a:pt x="3413" y="0"/>
                </a:cubicBezTo>
                <a:close/>
                <a:moveTo>
                  <a:pt x="1636" y="3971"/>
                </a:moveTo>
                <a:lnTo>
                  <a:pt x="3413" y="2194"/>
                </a:lnTo>
                <a:lnTo>
                  <a:pt x="5190" y="3971"/>
                </a:lnTo>
                <a:lnTo>
                  <a:pt x="1636" y="3971"/>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711" name="Google Shape;711;p31"/>
          <p:cNvSpPr/>
          <p:nvPr/>
        </p:nvSpPr>
        <p:spPr>
          <a:xfrm rot="5400000">
            <a:off x="11382375" y="6308987"/>
            <a:ext cx="346075" cy="345552"/>
          </a:xfrm>
          <a:custGeom>
            <a:avLst/>
            <a:gdLst/>
            <a:ahLst/>
            <a:cxnLst/>
            <a:rect l="l" t="t" r="r" b="b"/>
            <a:pathLst>
              <a:path w="6827" h="6827" extrusionOk="0">
                <a:moveTo>
                  <a:pt x="3413" y="0"/>
                </a:moveTo>
                <a:cubicBezTo>
                  <a:pt x="1528" y="0"/>
                  <a:pt x="0" y="1528"/>
                  <a:pt x="0" y="3413"/>
                </a:cubicBezTo>
                <a:cubicBezTo>
                  <a:pt x="0" y="5298"/>
                  <a:pt x="1528" y="6827"/>
                  <a:pt x="3413" y="6827"/>
                </a:cubicBezTo>
                <a:cubicBezTo>
                  <a:pt x="5298" y="6827"/>
                  <a:pt x="6827" y="5298"/>
                  <a:pt x="6827" y="3413"/>
                </a:cubicBezTo>
                <a:cubicBezTo>
                  <a:pt x="6827" y="1528"/>
                  <a:pt x="5298" y="0"/>
                  <a:pt x="3413" y="0"/>
                </a:cubicBezTo>
                <a:close/>
                <a:moveTo>
                  <a:pt x="1636" y="3971"/>
                </a:moveTo>
                <a:lnTo>
                  <a:pt x="3413" y="2194"/>
                </a:lnTo>
                <a:lnTo>
                  <a:pt x="5190" y="3971"/>
                </a:lnTo>
                <a:lnTo>
                  <a:pt x="1636" y="3971"/>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712" name="Google Shape;712;p31"/>
          <p:cNvSpPr txBox="1"/>
          <p:nvPr/>
        </p:nvSpPr>
        <p:spPr>
          <a:xfrm>
            <a:off x="1196997" y="435674"/>
            <a:ext cx="518444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262626"/>
                </a:solidFill>
                <a:latin typeface="Times New Roman"/>
                <a:ea typeface="Times New Roman"/>
                <a:cs typeface="Times New Roman"/>
                <a:sym typeface="Times New Roman"/>
              </a:rPr>
              <a:t>Quyết định quản lý kênh Marketing.</a:t>
            </a:r>
            <a:endParaRPr sz="2400" b="1">
              <a:solidFill>
                <a:srgbClr val="262626"/>
              </a:solidFill>
              <a:latin typeface="Times New Roman"/>
              <a:ea typeface="Times New Roman"/>
              <a:cs typeface="Times New Roman"/>
              <a:sym typeface="Times New Roman"/>
            </a:endParaRPr>
          </a:p>
        </p:txBody>
      </p:sp>
      <p:grpSp>
        <p:nvGrpSpPr>
          <p:cNvPr id="713" name="Google Shape;713;p31"/>
          <p:cNvGrpSpPr/>
          <p:nvPr/>
        </p:nvGrpSpPr>
        <p:grpSpPr>
          <a:xfrm>
            <a:off x="962458" y="1053142"/>
            <a:ext cx="6198833" cy="1342018"/>
            <a:chOff x="962458" y="1053142"/>
            <a:chExt cx="6198833" cy="1342018"/>
          </a:xfrm>
        </p:grpSpPr>
        <p:grpSp>
          <p:nvGrpSpPr>
            <p:cNvPr id="714" name="Google Shape;714;p31"/>
            <p:cNvGrpSpPr/>
            <p:nvPr/>
          </p:nvGrpSpPr>
          <p:grpSpPr>
            <a:xfrm>
              <a:off x="962458" y="1053142"/>
              <a:ext cx="6198833" cy="1342018"/>
              <a:chOff x="6402273" y="1820022"/>
              <a:chExt cx="5036189" cy="1936037"/>
            </a:xfrm>
          </p:grpSpPr>
          <p:sp>
            <p:nvSpPr>
              <p:cNvPr id="715" name="Google Shape;715;p31"/>
              <p:cNvSpPr/>
              <p:nvPr/>
            </p:nvSpPr>
            <p:spPr>
              <a:xfrm>
                <a:off x="6402273" y="1820022"/>
                <a:ext cx="1219058" cy="1912189"/>
              </a:xfrm>
              <a:prstGeom prst="rect">
                <a:avLst/>
              </a:prstGeom>
              <a:blipFill rotWithShape="1">
                <a:blip r:embed="rId3">
                  <a:alphaModFix/>
                </a:blip>
                <a:stretch>
                  <a:fillRect l="-22949" r="-22657"/>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Poppins"/>
                  <a:ea typeface="Poppins"/>
                  <a:cs typeface="Poppins"/>
                  <a:sym typeface="Poppins"/>
                </a:endParaRPr>
              </a:p>
            </p:txBody>
          </p:sp>
          <p:sp>
            <p:nvSpPr>
              <p:cNvPr id="716" name="Google Shape;716;p31"/>
              <p:cNvSpPr/>
              <p:nvPr/>
            </p:nvSpPr>
            <p:spPr>
              <a:xfrm>
                <a:off x="7610055" y="1831215"/>
                <a:ext cx="3828407" cy="1924844"/>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Poppins"/>
                  <a:ea typeface="Poppins"/>
                  <a:cs typeface="Poppins"/>
                  <a:sym typeface="Poppins"/>
                </a:endParaRPr>
              </a:p>
            </p:txBody>
          </p:sp>
          <p:sp>
            <p:nvSpPr>
              <p:cNvPr id="717" name="Google Shape;717;p31"/>
              <p:cNvSpPr/>
              <p:nvPr/>
            </p:nvSpPr>
            <p:spPr>
              <a:xfrm>
                <a:off x="7372000" y="2334701"/>
                <a:ext cx="498658" cy="765333"/>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Poppins"/>
                  <a:ea typeface="Poppins"/>
                  <a:cs typeface="Poppins"/>
                  <a:sym typeface="Poppins"/>
                </a:endParaRPr>
              </a:p>
            </p:txBody>
          </p:sp>
          <p:sp>
            <p:nvSpPr>
              <p:cNvPr id="718" name="Google Shape;718;p31"/>
              <p:cNvSpPr/>
              <p:nvPr/>
            </p:nvSpPr>
            <p:spPr>
              <a:xfrm>
                <a:off x="7495968" y="2522798"/>
                <a:ext cx="374690" cy="380997"/>
              </a:xfrm>
              <a:custGeom>
                <a:avLst/>
                <a:gdLst/>
                <a:ahLst/>
                <a:cxnLst/>
                <a:rect l="l" t="t" r="r" b="b"/>
                <a:pathLst>
                  <a:path w="607639" h="556126" extrusionOk="0">
                    <a:moveTo>
                      <a:pt x="531631" y="404551"/>
                    </a:moveTo>
                    <a:cubicBezTo>
                      <a:pt x="545604" y="404551"/>
                      <a:pt x="556997" y="415835"/>
                      <a:pt x="556997" y="429784"/>
                    </a:cubicBezTo>
                    <a:lnTo>
                      <a:pt x="556997" y="455017"/>
                    </a:lnTo>
                    <a:lnTo>
                      <a:pt x="582273" y="455017"/>
                    </a:lnTo>
                    <a:cubicBezTo>
                      <a:pt x="596247" y="455017"/>
                      <a:pt x="607639" y="466390"/>
                      <a:pt x="607639" y="480339"/>
                    </a:cubicBezTo>
                    <a:cubicBezTo>
                      <a:pt x="607639" y="494288"/>
                      <a:pt x="596247" y="505572"/>
                      <a:pt x="582273" y="505572"/>
                    </a:cubicBezTo>
                    <a:lnTo>
                      <a:pt x="556997" y="505572"/>
                    </a:lnTo>
                    <a:lnTo>
                      <a:pt x="556997" y="530893"/>
                    </a:lnTo>
                    <a:cubicBezTo>
                      <a:pt x="556997" y="544843"/>
                      <a:pt x="545604" y="556126"/>
                      <a:pt x="531631" y="556126"/>
                    </a:cubicBezTo>
                    <a:cubicBezTo>
                      <a:pt x="517658" y="556126"/>
                      <a:pt x="506354" y="544843"/>
                      <a:pt x="506354" y="530893"/>
                    </a:cubicBezTo>
                    <a:lnTo>
                      <a:pt x="506354" y="505572"/>
                    </a:lnTo>
                    <a:lnTo>
                      <a:pt x="480989" y="505572"/>
                    </a:lnTo>
                    <a:cubicBezTo>
                      <a:pt x="467015" y="505572"/>
                      <a:pt x="455712" y="494288"/>
                      <a:pt x="455712" y="480339"/>
                    </a:cubicBezTo>
                    <a:cubicBezTo>
                      <a:pt x="455712" y="466390"/>
                      <a:pt x="467015" y="455017"/>
                      <a:pt x="480989" y="455017"/>
                    </a:cubicBezTo>
                    <a:lnTo>
                      <a:pt x="506354" y="455017"/>
                    </a:lnTo>
                    <a:lnTo>
                      <a:pt x="506354" y="429784"/>
                    </a:lnTo>
                    <a:cubicBezTo>
                      <a:pt x="506354" y="415835"/>
                      <a:pt x="517658" y="404551"/>
                      <a:pt x="531631" y="404551"/>
                    </a:cubicBezTo>
                    <a:close/>
                    <a:moveTo>
                      <a:pt x="126541" y="353956"/>
                    </a:moveTo>
                    <a:lnTo>
                      <a:pt x="430431" y="353956"/>
                    </a:lnTo>
                    <a:cubicBezTo>
                      <a:pt x="444406" y="353956"/>
                      <a:pt x="455711" y="365248"/>
                      <a:pt x="455711" y="379209"/>
                    </a:cubicBezTo>
                    <a:cubicBezTo>
                      <a:pt x="455711" y="393169"/>
                      <a:pt x="444406" y="404551"/>
                      <a:pt x="430431" y="404551"/>
                    </a:cubicBezTo>
                    <a:lnTo>
                      <a:pt x="126541" y="404551"/>
                    </a:lnTo>
                    <a:cubicBezTo>
                      <a:pt x="112566" y="404551"/>
                      <a:pt x="101261" y="393169"/>
                      <a:pt x="101261" y="379209"/>
                    </a:cubicBezTo>
                    <a:cubicBezTo>
                      <a:pt x="101261" y="365248"/>
                      <a:pt x="112566" y="353956"/>
                      <a:pt x="126541" y="353956"/>
                    </a:cubicBezTo>
                    <a:close/>
                    <a:moveTo>
                      <a:pt x="177203" y="252836"/>
                    </a:moveTo>
                    <a:lnTo>
                      <a:pt x="379769" y="252836"/>
                    </a:lnTo>
                    <a:cubicBezTo>
                      <a:pt x="393742" y="252836"/>
                      <a:pt x="405045" y="264113"/>
                      <a:pt x="405045" y="278054"/>
                    </a:cubicBezTo>
                    <a:cubicBezTo>
                      <a:pt x="405045" y="291995"/>
                      <a:pt x="393742" y="303361"/>
                      <a:pt x="379769" y="303361"/>
                    </a:cubicBezTo>
                    <a:lnTo>
                      <a:pt x="177203" y="303361"/>
                    </a:lnTo>
                    <a:cubicBezTo>
                      <a:pt x="163230" y="303361"/>
                      <a:pt x="151927" y="291995"/>
                      <a:pt x="151927" y="278054"/>
                    </a:cubicBezTo>
                    <a:cubicBezTo>
                      <a:pt x="151927" y="264113"/>
                      <a:pt x="163230" y="252836"/>
                      <a:pt x="177203" y="252836"/>
                    </a:cubicBezTo>
                    <a:close/>
                    <a:moveTo>
                      <a:pt x="430424" y="101120"/>
                    </a:moveTo>
                    <a:cubicBezTo>
                      <a:pt x="444403" y="101120"/>
                      <a:pt x="455712" y="112412"/>
                      <a:pt x="455712" y="126373"/>
                    </a:cubicBezTo>
                    <a:lnTo>
                      <a:pt x="455712" y="126462"/>
                    </a:lnTo>
                    <a:cubicBezTo>
                      <a:pt x="455712" y="140422"/>
                      <a:pt x="444403" y="151715"/>
                      <a:pt x="430424" y="151715"/>
                    </a:cubicBezTo>
                    <a:cubicBezTo>
                      <a:pt x="416355" y="151715"/>
                      <a:pt x="405046" y="140422"/>
                      <a:pt x="405046" y="126462"/>
                    </a:cubicBezTo>
                    <a:cubicBezTo>
                      <a:pt x="405046" y="112501"/>
                      <a:pt x="416355" y="101120"/>
                      <a:pt x="430424" y="101120"/>
                    </a:cubicBezTo>
                    <a:close/>
                    <a:moveTo>
                      <a:pt x="329126" y="101120"/>
                    </a:moveTo>
                    <a:cubicBezTo>
                      <a:pt x="343086" y="101120"/>
                      <a:pt x="354379" y="112412"/>
                      <a:pt x="354379" y="126373"/>
                    </a:cubicBezTo>
                    <a:lnTo>
                      <a:pt x="354379" y="126462"/>
                    </a:lnTo>
                    <a:cubicBezTo>
                      <a:pt x="354379" y="140422"/>
                      <a:pt x="343086" y="151715"/>
                      <a:pt x="329126" y="151715"/>
                    </a:cubicBezTo>
                    <a:cubicBezTo>
                      <a:pt x="315166" y="151715"/>
                      <a:pt x="303784" y="140422"/>
                      <a:pt x="303784" y="126462"/>
                    </a:cubicBezTo>
                    <a:cubicBezTo>
                      <a:pt x="303784" y="112501"/>
                      <a:pt x="315166" y="101120"/>
                      <a:pt x="329126" y="101120"/>
                    </a:cubicBezTo>
                    <a:close/>
                    <a:moveTo>
                      <a:pt x="227856" y="101120"/>
                    </a:moveTo>
                    <a:cubicBezTo>
                      <a:pt x="241821" y="101120"/>
                      <a:pt x="253118" y="112412"/>
                      <a:pt x="253118" y="126373"/>
                    </a:cubicBezTo>
                    <a:lnTo>
                      <a:pt x="253118" y="126462"/>
                    </a:lnTo>
                    <a:cubicBezTo>
                      <a:pt x="253118" y="140422"/>
                      <a:pt x="241821" y="151715"/>
                      <a:pt x="227856" y="151715"/>
                    </a:cubicBezTo>
                    <a:cubicBezTo>
                      <a:pt x="213890" y="151715"/>
                      <a:pt x="202593" y="140422"/>
                      <a:pt x="202593" y="126462"/>
                    </a:cubicBezTo>
                    <a:cubicBezTo>
                      <a:pt x="202593" y="112501"/>
                      <a:pt x="213890" y="101120"/>
                      <a:pt x="227856" y="101120"/>
                    </a:cubicBezTo>
                    <a:close/>
                    <a:moveTo>
                      <a:pt x="25276" y="0"/>
                    </a:moveTo>
                    <a:lnTo>
                      <a:pt x="531608" y="0"/>
                    </a:lnTo>
                    <a:cubicBezTo>
                      <a:pt x="545581" y="0"/>
                      <a:pt x="556973" y="11376"/>
                      <a:pt x="556973" y="25329"/>
                    </a:cubicBezTo>
                    <a:lnTo>
                      <a:pt x="556973" y="328654"/>
                    </a:lnTo>
                    <a:cubicBezTo>
                      <a:pt x="556973" y="342607"/>
                      <a:pt x="545581" y="353983"/>
                      <a:pt x="531608" y="353983"/>
                    </a:cubicBezTo>
                    <a:cubicBezTo>
                      <a:pt x="517634" y="353983"/>
                      <a:pt x="506331" y="342607"/>
                      <a:pt x="506331" y="328654"/>
                    </a:cubicBezTo>
                    <a:lnTo>
                      <a:pt x="506331" y="50569"/>
                    </a:lnTo>
                    <a:lnTo>
                      <a:pt x="50642" y="50569"/>
                    </a:lnTo>
                    <a:lnTo>
                      <a:pt x="50642" y="455032"/>
                    </a:lnTo>
                    <a:lnTo>
                      <a:pt x="379770" y="455032"/>
                    </a:lnTo>
                    <a:cubicBezTo>
                      <a:pt x="393744" y="455032"/>
                      <a:pt x="405047" y="466408"/>
                      <a:pt x="405047" y="480361"/>
                    </a:cubicBezTo>
                    <a:cubicBezTo>
                      <a:pt x="405047" y="494314"/>
                      <a:pt x="393744" y="505601"/>
                      <a:pt x="379770" y="505601"/>
                    </a:cubicBezTo>
                    <a:lnTo>
                      <a:pt x="25276" y="505601"/>
                    </a:lnTo>
                    <a:cubicBezTo>
                      <a:pt x="11303" y="505601"/>
                      <a:pt x="0" y="494314"/>
                      <a:pt x="0" y="480361"/>
                    </a:cubicBezTo>
                    <a:lnTo>
                      <a:pt x="0" y="25329"/>
                    </a:lnTo>
                    <a:cubicBezTo>
                      <a:pt x="0" y="11376"/>
                      <a:pt x="11303" y="0"/>
                      <a:pt x="25276" y="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Poppins"/>
                  <a:ea typeface="Poppins"/>
                  <a:cs typeface="Poppins"/>
                  <a:sym typeface="Poppins"/>
                </a:endParaRPr>
              </a:p>
            </p:txBody>
          </p:sp>
        </p:grpSp>
        <p:sp>
          <p:nvSpPr>
            <p:cNvPr id="719" name="Google Shape;719;p31"/>
            <p:cNvSpPr txBox="1"/>
            <p:nvPr/>
          </p:nvSpPr>
          <p:spPr>
            <a:xfrm>
              <a:off x="2972686" y="1251484"/>
              <a:ext cx="4188605"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i="1" u="none" strike="noStrike">
                  <a:solidFill>
                    <a:schemeClr val="lt1"/>
                  </a:solidFill>
                  <a:latin typeface="Times New Roman"/>
                  <a:ea typeface="Times New Roman"/>
                  <a:cs typeface="Times New Roman"/>
                  <a:sym typeface="Times New Roman"/>
                </a:rPr>
                <a:t>Quản lý và thúc đẩy các thành viên trong kênh Marketing.</a:t>
              </a:r>
              <a:endParaRPr sz="2400" b="1">
                <a:solidFill>
                  <a:schemeClr val="lt1"/>
                </a:solidFill>
                <a:latin typeface="Arial"/>
                <a:ea typeface="Arial"/>
                <a:cs typeface="Arial"/>
                <a:sym typeface="Arial"/>
              </a:endParaRPr>
            </a:p>
          </p:txBody>
        </p:sp>
      </p:grpSp>
      <p:pic>
        <p:nvPicPr>
          <p:cNvPr id="720" name="Google Shape;720;p31" descr="8 cách quản lý nhân sự nâng cao hiệu quả làm việc nhóm"/>
          <p:cNvPicPr preferRelativeResize="0"/>
          <p:nvPr/>
        </p:nvPicPr>
        <p:blipFill rotWithShape="1">
          <a:blip r:embed="rId4">
            <a:alphaModFix/>
          </a:blip>
          <a:srcRect/>
          <a:stretch/>
        </p:blipFill>
        <p:spPr>
          <a:xfrm>
            <a:off x="653350" y="2888171"/>
            <a:ext cx="4463315" cy="2511007"/>
          </a:xfrm>
          <a:prstGeom prst="rect">
            <a:avLst/>
          </a:prstGeom>
          <a:noFill/>
          <a:ln>
            <a:noFill/>
          </a:ln>
        </p:spPr>
      </p:pic>
      <p:pic>
        <p:nvPicPr>
          <p:cNvPr id="721" name="Google Shape;721;p31" descr="Top 6 phần mềm quản lý phòng khám được tin dùng hiện nay"/>
          <p:cNvPicPr preferRelativeResize="0"/>
          <p:nvPr/>
        </p:nvPicPr>
        <p:blipFill rotWithShape="1">
          <a:blip r:embed="rId5">
            <a:alphaModFix/>
          </a:blip>
          <a:srcRect/>
          <a:stretch/>
        </p:blipFill>
        <p:spPr>
          <a:xfrm>
            <a:off x="3839274" y="4780534"/>
            <a:ext cx="3003612" cy="1852227"/>
          </a:xfrm>
          <a:prstGeom prst="rect">
            <a:avLst/>
          </a:prstGeom>
          <a:noFill/>
          <a:ln>
            <a:noFill/>
          </a:ln>
        </p:spPr>
      </p:pic>
      <p:sp>
        <p:nvSpPr>
          <p:cNvPr id="722" name="Google Shape;722;p31"/>
          <p:cNvSpPr txBox="1"/>
          <p:nvPr/>
        </p:nvSpPr>
        <p:spPr>
          <a:xfrm>
            <a:off x="6096000" y="2499335"/>
            <a:ext cx="4463315" cy="16312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0" i="0" u="none" strike="noStrike">
                <a:solidFill>
                  <a:srgbClr val="000000"/>
                </a:solidFill>
                <a:latin typeface="Times New Roman"/>
                <a:ea typeface="Times New Roman"/>
                <a:cs typeface="Times New Roman"/>
                <a:sym typeface="Times New Roman"/>
              </a:rPr>
              <a:t>Doanh nghiệp phải bán hàng không chỉ thông qua trung gian, mà còn đồng hành cùng họ. Doanh nghiệp thực hiện quản lý quan hệ đối tác nhằm xây dựng mối quan hệ lâu dài và đối tác trong kênh.</a:t>
            </a:r>
            <a:endParaRPr sz="2000">
              <a:solidFill>
                <a:schemeClr val="dk1"/>
              </a:solidFill>
              <a:latin typeface="Arial"/>
              <a:ea typeface="Arial"/>
              <a:cs typeface="Arial"/>
              <a:sym typeface="Arial"/>
            </a:endParaRPr>
          </a:p>
        </p:txBody>
      </p:sp>
      <p:sp>
        <p:nvSpPr>
          <p:cNvPr id="723" name="Google Shape;723;p31"/>
          <p:cNvSpPr/>
          <p:nvPr/>
        </p:nvSpPr>
        <p:spPr>
          <a:xfrm rot="-343305">
            <a:off x="5691171" y="4366424"/>
            <a:ext cx="1286599" cy="253368"/>
          </a:xfrm>
          <a:custGeom>
            <a:avLst/>
            <a:gdLst/>
            <a:ahLst/>
            <a:cxnLst/>
            <a:rect l="l" t="t" r="r" b="b"/>
            <a:pathLst>
              <a:path w="8176398" h="2447690" extrusionOk="0">
                <a:moveTo>
                  <a:pt x="12549" y="2183662"/>
                </a:moveTo>
                <a:lnTo>
                  <a:pt x="0" y="0"/>
                </a:lnTo>
                <a:cubicBezTo>
                  <a:pt x="205592" y="273240"/>
                  <a:pt x="626444" y="319565"/>
                  <a:pt x="1487456" y="490603"/>
                </a:cubicBezTo>
                <a:cubicBezTo>
                  <a:pt x="2348468" y="661641"/>
                  <a:pt x="3295208" y="425463"/>
                  <a:pt x="5166074" y="1026231"/>
                </a:cubicBezTo>
                <a:cubicBezTo>
                  <a:pt x="7036940" y="1626999"/>
                  <a:pt x="9508750" y="3028877"/>
                  <a:pt x="7315984" y="2183662"/>
                </a:cubicBezTo>
                <a:cubicBezTo>
                  <a:pt x="5123218" y="1338447"/>
                  <a:pt x="2447027" y="2183662"/>
                  <a:pt x="12549" y="2183662"/>
                </a:cubicBezTo>
                <a:close/>
              </a:path>
            </a:pathLst>
          </a:custGeom>
          <a:solidFill>
            <a:srgbClr val="C8790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Montserrat"/>
              <a:ea typeface="Montserrat"/>
              <a:cs typeface="Montserrat"/>
              <a:sym typeface="Montserrat"/>
            </a:endParaRPr>
          </a:p>
        </p:txBody>
      </p:sp>
      <p:sp>
        <p:nvSpPr>
          <p:cNvPr id="724" name="Google Shape;724;p31"/>
          <p:cNvSpPr txBox="1"/>
          <p:nvPr/>
        </p:nvSpPr>
        <p:spPr>
          <a:xfrm>
            <a:off x="6987196" y="4221632"/>
            <a:ext cx="4664614" cy="1107996"/>
          </a:xfrm>
          <a:prstGeom prst="rect">
            <a:avLst/>
          </a:prstGeom>
          <a:solidFill>
            <a:srgbClr val="F89E1B"/>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dk1"/>
                </a:solidFill>
                <a:latin typeface="Times New Roman"/>
                <a:ea typeface="Times New Roman"/>
                <a:cs typeface="Times New Roman"/>
                <a:sym typeface="Times New Roman"/>
              </a:rPr>
              <a:t>Hệ thống chuyển giao giá trị đáp ứng nhu cầu của cả doanh nghiệp lẫn đối tác Marketing.</a:t>
            </a:r>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12"/>
                                        </p:tgtEl>
                                        <p:attrNameLst>
                                          <p:attrName>style.visibility</p:attrName>
                                        </p:attrNameLst>
                                      </p:cBhvr>
                                      <p:to>
                                        <p:strVal val="visible"/>
                                      </p:to>
                                    </p:set>
                                    <p:animEffect transition="in" filter="fade">
                                      <p:cBhvr>
                                        <p:cTn id="7" dur="1000"/>
                                        <p:tgtEl>
                                          <p:spTgt spid="712"/>
                                        </p:tgtEl>
                                      </p:cBhvr>
                                    </p:animEffect>
                                  </p:childTnLst>
                                </p:cTn>
                              </p:par>
                              <p:par>
                                <p:cTn id="8" presetID="10" presetClass="entr" presetSubtype="0" fill="hold" nodeType="withEffect">
                                  <p:stCondLst>
                                    <p:cond delay="0"/>
                                  </p:stCondLst>
                                  <p:childTnLst>
                                    <p:set>
                                      <p:cBhvr>
                                        <p:cTn id="9" dur="1" fill="hold">
                                          <p:stCondLst>
                                            <p:cond delay="0"/>
                                          </p:stCondLst>
                                        </p:cTn>
                                        <p:tgtEl>
                                          <p:spTgt spid="713"/>
                                        </p:tgtEl>
                                        <p:attrNameLst>
                                          <p:attrName>style.visibility</p:attrName>
                                        </p:attrNameLst>
                                      </p:cBhvr>
                                      <p:to>
                                        <p:strVal val="visible"/>
                                      </p:to>
                                    </p:set>
                                    <p:animEffect transition="in" filter="fade">
                                      <p:cBhvr>
                                        <p:cTn id="10" dur="1000"/>
                                        <p:tgtEl>
                                          <p:spTgt spid="713"/>
                                        </p:tgtEl>
                                      </p:cBhvr>
                                    </p:animEffect>
                                  </p:childTnLst>
                                </p:cTn>
                              </p:par>
                              <p:par>
                                <p:cTn id="11" presetID="2" presetClass="entr" presetSubtype="8" fill="hold" nodeType="withEffect">
                                  <p:stCondLst>
                                    <p:cond delay="0"/>
                                  </p:stCondLst>
                                  <p:childTnLst>
                                    <p:set>
                                      <p:cBhvr>
                                        <p:cTn id="12" dur="1" fill="hold">
                                          <p:stCondLst>
                                            <p:cond delay="0"/>
                                          </p:stCondLst>
                                        </p:cTn>
                                        <p:tgtEl>
                                          <p:spTgt spid="720"/>
                                        </p:tgtEl>
                                        <p:attrNameLst>
                                          <p:attrName>style.visibility</p:attrName>
                                        </p:attrNameLst>
                                      </p:cBhvr>
                                      <p:to>
                                        <p:strVal val="visible"/>
                                      </p:to>
                                    </p:set>
                                    <p:anim calcmode="lin" valueType="num">
                                      <p:cBhvr additive="base">
                                        <p:cTn id="13" dur="500"/>
                                        <p:tgtEl>
                                          <p:spTgt spid="720"/>
                                        </p:tgtEl>
                                        <p:attrNameLst>
                                          <p:attrName>ppt_x</p:attrName>
                                        </p:attrNameLst>
                                      </p:cBhvr>
                                      <p:tavLst>
                                        <p:tav tm="0">
                                          <p:val>
                                            <p:strVal val="#ppt_x-1"/>
                                          </p:val>
                                        </p:tav>
                                        <p:tav tm="100000">
                                          <p:val>
                                            <p:strVal val="#ppt_x"/>
                                          </p:val>
                                        </p:tav>
                                      </p:tavLst>
                                    </p:anim>
                                  </p:childTnLst>
                                </p:cTn>
                              </p:par>
                              <p:par>
                                <p:cTn id="14" presetID="2" presetClass="entr" presetSubtype="4" fill="hold" nodeType="withEffect">
                                  <p:stCondLst>
                                    <p:cond delay="0"/>
                                  </p:stCondLst>
                                  <p:childTnLst>
                                    <p:set>
                                      <p:cBhvr>
                                        <p:cTn id="15" dur="1" fill="hold">
                                          <p:stCondLst>
                                            <p:cond delay="0"/>
                                          </p:stCondLst>
                                        </p:cTn>
                                        <p:tgtEl>
                                          <p:spTgt spid="721"/>
                                        </p:tgtEl>
                                        <p:attrNameLst>
                                          <p:attrName>style.visibility</p:attrName>
                                        </p:attrNameLst>
                                      </p:cBhvr>
                                      <p:to>
                                        <p:strVal val="visible"/>
                                      </p:to>
                                    </p:set>
                                    <p:anim calcmode="lin" valueType="num">
                                      <p:cBhvr additive="base">
                                        <p:cTn id="16" dur="500"/>
                                        <p:tgtEl>
                                          <p:spTgt spid="72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22"/>
                                        </p:tgtEl>
                                        <p:attrNameLst>
                                          <p:attrName>style.visibility</p:attrName>
                                        </p:attrNameLst>
                                      </p:cBhvr>
                                      <p:to>
                                        <p:strVal val="visible"/>
                                      </p:to>
                                    </p:set>
                                    <p:animEffect transition="in" filter="fade">
                                      <p:cBhvr>
                                        <p:cTn id="21" dur="1000"/>
                                        <p:tgtEl>
                                          <p:spTgt spid="72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723"/>
                                        </p:tgtEl>
                                        <p:attrNameLst>
                                          <p:attrName>style.visibility</p:attrName>
                                        </p:attrNameLst>
                                      </p:cBhvr>
                                      <p:to>
                                        <p:strVal val="visible"/>
                                      </p:to>
                                    </p:set>
                                    <p:animEffect transition="in" filter="fade">
                                      <p:cBhvr>
                                        <p:cTn id="26" dur="500"/>
                                        <p:tgtEl>
                                          <p:spTgt spid="723"/>
                                        </p:tgtEl>
                                      </p:cBhvr>
                                    </p:animEffect>
                                  </p:childTnLst>
                                </p:cTn>
                              </p:par>
                              <p:par>
                                <p:cTn id="27" presetID="10" presetClass="entr" presetSubtype="0" fill="hold" nodeType="withEffect">
                                  <p:stCondLst>
                                    <p:cond delay="0"/>
                                  </p:stCondLst>
                                  <p:childTnLst>
                                    <p:set>
                                      <p:cBhvr>
                                        <p:cTn id="28" dur="1" fill="hold">
                                          <p:stCondLst>
                                            <p:cond delay="0"/>
                                          </p:stCondLst>
                                        </p:cTn>
                                        <p:tgtEl>
                                          <p:spTgt spid="724"/>
                                        </p:tgtEl>
                                        <p:attrNameLst>
                                          <p:attrName>style.visibility</p:attrName>
                                        </p:attrNameLst>
                                      </p:cBhvr>
                                      <p:to>
                                        <p:strVal val="visible"/>
                                      </p:to>
                                    </p:set>
                                    <p:animEffect transition="in" filter="fade">
                                      <p:cBhvr>
                                        <p:cTn id="29" dur="500"/>
                                        <p:tgtEl>
                                          <p:spTgt spid="72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720"/>
                                        </p:tgtEl>
                                      </p:cBhvr>
                                    </p:animEffect>
                                    <p:set>
                                      <p:cBhvr>
                                        <p:cTn id="34" dur="1" fill="hold">
                                          <p:stCondLst>
                                            <p:cond delay="500"/>
                                          </p:stCondLst>
                                        </p:cTn>
                                        <p:tgtEl>
                                          <p:spTgt spid="720"/>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721"/>
                                        </p:tgtEl>
                                      </p:cBhvr>
                                    </p:animEffect>
                                    <p:set>
                                      <p:cBhvr>
                                        <p:cTn id="37" dur="1" fill="hold">
                                          <p:stCondLst>
                                            <p:cond delay="500"/>
                                          </p:stCondLst>
                                        </p:cTn>
                                        <p:tgtEl>
                                          <p:spTgt spid="721"/>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722"/>
                                        </p:tgtEl>
                                      </p:cBhvr>
                                    </p:animEffect>
                                    <p:set>
                                      <p:cBhvr>
                                        <p:cTn id="40" dur="1" fill="hold">
                                          <p:stCondLst>
                                            <p:cond delay="500"/>
                                          </p:stCondLst>
                                        </p:cTn>
                                        <p:tgtEl>
                                          <p:spTgt spid="722"/>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723"/>
                                        </p:tgtEl>
                                      </p:cBhvr>
                                    </p:animEffect>
                                    <p:set>
                                      <p:cBhvr>
                                        <p:cTn id="43" dur="1" fill="hold">
                                          <p:stCondLst>
                                            <p:cond delay="500"/>
                                          </p:stCondLst>
                                        </p:cTn>
                                        <p:tgtEl>
                                          <p:spTgt spid="723"/>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724"/>
                                        </p:tgtEl>
                                      </p:cBhvr>
                                    </p:animEffect>
                                    <p:set>
                                      <p:cBhvr>
                                        <p:cTn id="46" dur="1" fill="hold">
                                          <p:stCondLst>
                                            <p:cond delay="500"/>
                                          </p:stCondLst>
                                        </p:cTn>
                                        <p:tgtEl>
                                          <p:spTgt spid="7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28"/>
        <p:cNvGrpSpPr/>
        <p:nvPr/>
      </p:nvGrpSpPr>
      <p:grpSpPr>
        <a:xfrm>
          <a:off x="0" y="0"/>
          <a:ext cx="0" cy="0"/>
          <a:chOff x="0" y="0"/>
          <a:chExt cx="0" cy="0"/>
        </a:xfrm>
      </p:grpSpPr>
      <p:grpSp>
        <p:nvGrpSpPr>
          <p:cNvPr id="729" name="Google Shape;729;p32"/>
          <p:cNvGrpSpPr/>
          <p:nvPr/>
        </p:nvGrpSpPr>
        <p:grpSpPr>
          <a:xfrm>
            <a:off x="299758" y="540851"/>
            <a:ext cx="11390909" cy="6317149"/>
            <a:chOff x="299758" y="540851"/>
            <a:chExt cx="11390909" cy="6317149"/>
          </a:xfrm>
        </p:grpSpPr>
        <p:sp>
          <p:nvSpPr>
            <p:cNvPr id="730" name="Google Shape;730;p32"/>
            <p:cNvSpPr txBox="1"/>
            <p:nvPr/>
          </p:nvSpPr>
          <p:spPr>
            <a:xfrm>
              <a:off x="4986644" y="3969450"/>
              <a:ext cx="4592369" cy="268535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000000"/>
                  </a:solidFill>
                  <a:latin typeface="Times New Roman"/>
                  <a:ea typeface="Times New Roman"/>
                  <a:cs typeface="Times New Roman"/>
                  <a:sym typeface="Times New Roman"/>
                </a:rPr>
                <a:t>C</a:t>
              </a:r>
              <a:r>
                <a:rPr lang="en-US" sz="2000" b="0" i="0" u="none" strike="noStrike">
                  <a:solidFill>
                    <a:srgbClr val="000000"/>
                  </a:solidFill>
                  <a:latin typeface="Times New Roman"/>
                  <a:ea typeface="Times New Roman"/>
                  <a:cs typeface="Times New Roman"/>
                  <a:sym typeface="Times New Roman"/>
                </a:rPr>
                <a:t>ác doanh nghiệp có thể sử dụng </a:t>
              </a:r>
              <a:r>
                <a:rPr lang="en-US" sz="2000" b="1" i="0" u="none" strike="noStrike">
                  <a:solidFill>
                    <a:srgbClr val="000000"/>
                  </a:solidFill>
                  <a:latin typeface="Times New Roman"/>
                  <a:ea typeface="Times New Roman"/>
                  <a:cs typeface="Times New Roman"/>
                  <a:sym typeface="Times New Roman"/>
                </a:rPr>
                <a:t>PRM v</a:t>
              </a:r>
              <a:r>
                <a:rPr lang="en-US" sz="2000" b="0" i="0" u="none" strike="noStrike">
                  <a:solidFill>
                    <a:srgbClr val="000000"/>
                  </a:solidFill>
                  <a:latin typeface="Times New Roman"/>
                  <a:ea typeface="Times New Roman"/>
                  <a:cs typeface="Times New Roman"/>
                  <a:sym typeface="Times New Roman"/>
                </a:rPr>
                <a:t>à phần mềm quản lý chuỗi cung ứng (</a:t>
              </a:r>
              <a:r>
                <a:rPr lang="en-US" sz="2000" b="1" i="0" u="none" strike="noStrike">
                  <a:solidFill>
                    <a:srgbClr val="000000"/>
                  </a:solidFill>
                  <a:latin typeface="Times New Roman"/>
                  <a:ea typeface="Times New Roman"/>
                  <a:cs typeface="Times New Roman"/>
                  <a:sym typeface="Times New Roman"/>
                </a:rPr>
                <a:t>SCM</a:t>
              </a:r>
              <a:r>
                <a:rPr lang="en-US" sz="2000" b="0" i="0" u="none" strike="noStrike">
                  <a:solidFill>
                    <a:srgbClr val="000000"/>
                  </a:solidFill>
                  <a:latin typeface="Times New Roman"/>
                  <a:ea typeface="Times New Roman"/>
                  <a:cs typeface="Times New Roman"/>
                  <a:sym typeface="Times New Roman"/>
                </a:rPr>
                <a:t>) để hỗ trợ vấn đề tuyển chọn, huấn luyện, tổ chức, quản lý, thúc đẩy cũng như đánh giá mối quan hệ với các đối tác trong kênh marketing</a:t>
              </a:r>
              <a:endParaRPr sz="2000" b="0">
                <a:solidFill>
                  <a:schemeClr val="dk1"/>
                </a:solidFill>
                <a:latin typeface="Arial"/>
                <a:ea typeface="Arial"/>
                <a:cs typeface="Arial"/>
                <a:sym typeface="Arial"/>
              </a:endParaRPr>
            </a:p>
            <a:p>
              <a:pPr marL="0" marR="0" lvl="0" indent="0" algn="l" rtl="0">
                <a:spcBef>
                  <a:spcPts val="1500"/>
                </a:spcBef>
                <a:spcAft>
                  <a:spcPts val="0"/>
                </a:spcAft>
                <a:buNone/>
              </a:pPr>
              <a:r>
                <a:rPr lang="en-US" sz="1800">
                  <a:solidFill>
                    <a:schemeClr val="dk1"/>
                  </a:solidFill>
                  <a:latin typeface="Arial"/>
                  <a:ea typeface="Arial"/>
                  <a:cs typeface="Arial"/>
                  <a:sym typeface="Arial"/>
                </a:rPr>
                <a:t/>
              </a:r>
              <a:br>
                <a:rPr lang="en-US" sz="1800">
                  <a:solidFill>
                    <a:schemeClr val="dk1"/>
                  </a:solidFill>
                  <a:latin typeface="Arial"/>
                  <a:ea typeface="Arial"/>
                  <a:cs typeface="Arial"/>
                  <a:sym typeface="Arial"/>
                </a:rPr>
              </a:br>
              <a:endParaRPr sz="1800">
                <a:solidFill>
                  <a:schemeClr val="dk1"/>
                </a:solidFill>
                <a:latin typeface="Arial"/>
                <a:ea typeface="Arial"/>
                <a:cs typeface="Arial"/>
                <a:sym typeface="Arial"/>
              </a:endParaRPr>
            </a:p>
          </p:txBody>
        </p:sp>
        <p:pic>
          <p:nvPicPr>
            <p:cNvPr id="731" name="Google Shape;731;p32" descr="PRM là gì – So sánh sự khác nhau giữa CRM &amp; PRM"/>
            <p:cNvPicPr preferRelativeResize="0"/>
            <p:nvPr/>
          </p:nvPicPr>
          <p:blipFill rotWithShape="1">
            <a:blip r:embed="rId3">
              <a:alphaModFix/>
            </a:blip>
            <a:srcRect/>
            <a:stretch/>
          </p:blipFill>
          <p:spPr>
            <a:xfrm>
              <a:off x="299758" y="2793845"/>
              <a:ext cx="3171825" cy="1457325"/>
            </a:xfrm>
            <a:prstGeom prst="rect">
              <a:avLst/>
            </a:prstGeom>
            <a:noFill/>
            <a:ln>
              <a:noFill/>
            </a:ln>
          </p:spPr>
        </p:pic>
        <p:pic>
          <p:nvPicPr>
            <p:cNvPr id="732" name="Google Shape;732;p32" descr="Hệ thống quản lý ERP không thể thiếu 5 phân hệ quan trọng này"/>
            <p:cNvPicPr preferRelativeResize="0"/>
            <p:nvPr/>
          </p:nvPicPr>
          <p:blipFill rotWithShape="1">
            <a:blip r:embed="rId4">
              <a:alphaModFix/>
            </a:blip>
            <a:srcRect/>
            <a:stretch/>
          </p:blipFill>
          <p:spPr>
            <a:xfrm>
              <a:off x="393772" y="4417240"/>
              <a:ext cx="3524563" cy="2440760"/>
            </a:xfrm>
            <a:prstGeom prst="rect">
              <a:avLst/>
            </a:prstGeom>
            <a:noFill/>
            <a:ln>
              <a:noFill/>
            </a:ln>
          </p:spPr>
        </p:pic>
        <p:pic>
          <p:nvPicPr>
            <p:cNvPr id="733" name="Google Shape;733;p32" descr="Ortaklık Durum Belgesi Örneği, Nasıl Doldurulur? Hangi Durumlarda  Düzenlemelidir? - Analiz - MaliHakem"/>
            <p:cNvPicPr preferRelativeResize="0"/>
            <p:nvPr/>
          </p:nvPicPr>
          <p:blipFill rotWithShape="1">
            <a:blip r:embed="rId5">
              <a:alphaModFix/>
            </a:blip>
            <a:srcRect/>
            <a:stretch/>
          </p:blipFill>
          <p:spPr>
            <a:xfrm>
              <a:off x="8076050" y="540851"/>
              <a:ext cx="3614617" cy="2466130"/>
            </a:xfrm>
            <a:prstGeom prst="rect">
              <a:avLst/>
            </a:prstGeom>
            <a:noFill/>
            <a:ln>
              <a:noFill/>
            </a:ln>
          </p:spPr>
        </p:pic>
      </p:grpSp>
      <p:grpSp>
        <p:nvGrpSpPr>
          <p:cNvPr id="734" name="Google Shape;734;p32"/>
          <p:cNvGrpSpPr/>
          <p:nvPr/>
        </p:nvGrpSpPr>
        <p:grpSpPr>
          <a:xfrm>
            <a:off x="0" y="0"/>
            <a:ext cx="1153895" cy="1268412"/>
            <a:chOff x="1" y="1"/>
            <a:chExt cx="958067" cy="1053150"/>
          </a:xfrm>
        </p:grpSpPr>
        <p:sp>
          <p:nvSpPr>
            <p:cNvPr id="735" name="Google Shape;735;p32"/>
            <p:cNvSpPr/>
            <p:nvPr/>
          </p:nvSpPr>
          <p:spPr>
            <a:xfrm rot="5400000">
              <a:off x="-12207" y="12208"/>
              <a:ext cx="982481" cy="958066"/>
            </a:xfrm>
            <a:custGeom>
              <a:avLst/>
              <a:gdLst/>
              <a:ahLst/>
              <a:cxnLst/>
              <a:rect l="l" t="t" r="r" b="b"/>
              <a:pathLst>
                <a:path w="982481" h="958066" extrusionOk="0">
                  <a:moveTo>
                    <a:pt x="0" y="958066"/>
                  </a:moveTo>
                  <a:lnTo>
                    <a:pt x="0" y="735870"/>
                  </a:lnTo>
                  <a:lnTo>
                    <a:pt x="426804" y="0"/>
                  </a:lnTo>
                  <a:lnTo>
                    <a:pt x="982481" y="95806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736" name="Google Shape;736;p32"/>
            <p:cNvSpPr/>
            <p:nvPr/>
          </p:nvSpPr>
          <p:spPr>
            <a:xfrm rot="5400000">
              <a:off x="-47960" y="405667"/>
              <a:ext cx="695444" cy="599522"/>
            </a:xfrm>
            <a:prstGeom prst="triangle">
              <a:avLst>
                <a:gd name="adj" fmla="val 50000"/>
              </a:avLst>
            </a:prstGeom>
            <a:solidFill>
              <a:srgbClr val="C8790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737" name="Google Shape;737;p32"/>
            <p:cNvSpPr/>
            <p:nvPr/>
          </p:nvSpPr>
          <p:spPr>
            <a:xfrm rot="-5400000" flipH="1">
              <a:off x="647213" y="472090"/>
              <a:ext cx="333880" cy="287829"/>
            </a:xfrm>
            <a:prstGeom prst="triangle">
              <a:avLst>
                <a:gd name="adj" fmla="val 50000"/>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738" name="Google Shape;738;p32"/>
            <p:cNvSpPr/>
            <p:nvPr/>
          </p:nvSpPr>
          <p:spPr>
            <a:xfrm rot="5400000">
              <a:off x="-31240" y="170353"/>
              <a:ext cx="453007" cy="390523"/>
            </a:xfrm>
            <a:prstGeom prst="triangle">
              <a:avLst>
                <a:gd name="adj" fmla="val 50000"/>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grpSp>
      <p:sp>
        <p:nvSpPr>
          <p:cNvPr id="739" name="Google Shape;739;p32"/>
          <p:cNvSpPr txBox="1"/>
          <p:nvPr/>
        </p:nvSpPr>
        <p:spPr>
          <a:xfrm>
            <a:off x="1196997" y="435674"/>
            <a:ext cx="518444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262626"/>
                </a:solidFill>
                <a:latin typeface="Times New Roman"/>
                <a:ea typeface="Times New Roman"/>
                <a:cs typeface="Times New Roman"/>
                <a:sym typeface="Times New Roman"/>
              </a:rPr>
              <a:t>Quyết định quản lý kênh Marketing.</a:t>
            </a:r>
            <a:endParaRPr sz="2400" b="1">
              <a:solidFill>
                <a:srgbClr val="262626"/>
              </a:solidFill>
              <a:latin typeface="Times New Roman"/>
              <a:ea typeface="Times New Roman"/>
              <a:cs typeface="Times New Roman"/>
              <a:sym typeface="Times New Roman"/>
            </a:endParaRPr>
          </a:p>
        </p:txBody>
      </p:sp>
      <p:grpSp>
        <p:nvGrpSpPr>
          <p:cNvPr id="740" name="Google Shape;740;p32"/>
          <p:cNvGrpSpPr/>
          <p:nvPr/>
        </p:nvGrpSpPr>
        <p:grpSpPr>
          <a:xfrm>
            <a:off x="962458" y="1053142"/>
            <a:ext cx="6198833" cy="1342018"/>
            <a:chOff x="962458" y="1053142"/>
            <a:chExt cx="6198833" cy="1342018"/>
          </a:xfrm>
        </p:grpSpPr>
        <p:grpSp>
          <p:nvGrpSpPr>
            <p:cNvPr id="741" name="Google Shape;741;p32"/>
            <p:cNvGrpSpPr/>
            <p:nvPr/>
          </p:nvGrpSpPr>
          <p:grpSpPr>
            <a:xfrm>
              <a:off x="962458" y="1053142"/>
              <a:ext cx="6198833" cy="1342018"/>
              <a:chOff x="6402273" y="1820022"/>
              <a:chExt cx="5036189" cy="1936037"/>
            </a:xfrm>
          </p:grpSpPr>
          <p:sp>
            <p:nvSpPr>
              <p:cNvPr id="742" name="Google Shape;742;p32"/>
              <p:cNvSpPr/>
              <p:nvPr/>
            </p:nvSpPr>
            <p:spPr>
              <a:xfrm>
                <a:off x="6402273" y="1820022"/>
                <a:ext cx="1219058" cy="1912189"/>
              </a:xfrm>
              <a:prstGeom prst="rect">
                <a:avLst/>
              </a:prstGeom>
              <a:blipFill rotWithShape="1">
                <a:blip r:embed="rId6">
                  <a:alphaModFix/>
                </a:blip>
                <a:stretch>
                  <a:fillRect l="-22949" r="-22657"/>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Poppins"/>
                  <a:ea typeface="Poppins"/>
                  <a:cs typeface="Poppins"/>
                  <a:sym typeface="Poppins"/>
                </a:endParaRPr>
              </a:p>
            </p:txBody>
          </p:sp>
          <p:sp>
            <p:nvSpPr>
              <p:cNvPr id="743" name="Google Shape;743;p32"/>
              <p:cNvSpPr/>
              <p:nvPr/>
            </p:nvSpPr>
            <p:spPr>
              <a:xfrm>
                <a:off x="7610055" y="1831215"/>
                <a:ext cx="3828407" cy="1924844"/>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Poppins"/>
                  <a:ea typeface="Poppins"/>
                  <a:cs typeface="Poppins"/>
                  <a:sym typeface="Poppins"/>
                </a:endParaRPr>
              </a:p>
            </p:txBody>
          </p:sp>
          <p:sp>
            <p:nvSpPr>
              <p:cNvPr id="744" name="Google Shape;744;p32"/>
              <p:cNvSpPr/>
              <p:nvPr/>
            </p:nvSpPr>
            <p:spPr>
              <a:xfrm>
                <a:off x="7372000" y="2334701"/>
                <a:ext cx="498658" cy="765333"/>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Poppins"/>
                  <a:ea typeface="Poppins"/>
                  <a:cs typeface="Poppins"/>
                  <a:sym typeface="Poppins"/>
                </a:endParaRPr>
              </a:p>
            </p:txBody>
          </p:sp>
          <p:sp>
            <p:nvSpPr>
              <p:cNvPr id="745" name="Google Shape;745;p32"/>
              <p:cNvSpPr/>
              <p:nvPr/>
            </p:nvSpPr>
            <p:spPr>
              <a:xfrm>
                <a:off x="7495968" y="2522798"/>
                <a:ext cx="374690" cy="380997"/>
              </a:xfrm>
              <a:custGeom>
                <a:avLst/>
                <a:gdLst/>
                <a:ahLst/>
                <a:cxnLst/>
                <a:rect l="l" t="t" r="r" b="b"/>
                <a:pathLst>
                  <a:path w="607639" h="556126" extrusionOk="0">
                    <a:moveTo>
                      <a:pt x="531631" y="404551"/>
                    </a:moveTo>
                    <a:cubicBezTo>
                      <a:pt x="545604" y="404551"/>
                      <a:pt x="556997" y="415835"/>
                      <a:pt x="556997" y="429784"/>
                    </a:cubicBezTo>
                    <a:lnTo>
                      <a:pt x="556997" y="455017"/>
                    </a:lnTo>
                    <a:lnTo>
                      <a:pt x="582273" y="455017"/>
                    </a:lnTo>
                    <a:cubicBezTo>
                      <a:pt x="596247" y="455017"/>
                      <a:pt x="607639" y="466390"/>
                      <a:pt x="607639" y="480339"/>
                    </a:cubicBezTo>
                    <a:cubicBezTo>
                      <a:pt x="607639" y="494288"/>
                      <a:pt x="596247" y="505572"/>
                      <a:pt x="582273" y="505572"/>
                    </a:cubicBezTo>
                    <a:lnTo>
                      <a:pt x="556997" y="505572"/>
                    </a:lnTo>
                    <a:lnTo>
                      <a:pt x="556997" y="530893"/>
                    </a:lnTo>
                    <a:cubicBezTo>
                      <a:pt x="556997" y="544843"/>
                      <a:pt x="545604" y="556126"/>
                      <a:pt x="531631" y="556126"/>
                    </a:cubicBezTo>
                    <a:cubicBezTo>
                      <a:pt x="517658" y="556126"/>
                      <a:pt x="506354" y="544843"/>
                      <a:pt x="506354" y="530893"/>
                    </a:cubicBezTo>
                    <a:lnTo>
                      <a:pt x="506354" y="505572"/>
                    </a:lnTo>
                    <a:lnTo>
                      <a:pt x="480989" y="505572"/>
                    </a:lnTo>
                    <a:cubicBezTo>
                      <a:pt x="467015" y="505572"/>
                      <a:pt x="455712" y="494288"/>
                      <a:pt x="455712" y="480339"/>
                    </a:cubicBezTo>
                    <a:cubicBezTo>
                      <a:pt x="455712" y="466390"/>
                      <a:pt x="467015" y="455017"/>
                      <a:pt x="480989" y="455017"/>
                    </a:cubicBezTo>
                    <a:lnTo>
                      <a:pt x="506354" y="455017"/>
                    </a:lnTo>
                    <a:lnTo>
                      <a:pt x="506354" y="429784"/>
                    </a:lnTo>
                    <a:cubicBezTo>
                      <a:pt x="506354" y="415835"/>
                      <a:pt x="517658" y="404551"/>
                      <a:pt x="531631" y="404551"/>
                    </a:cubicBezTo>
                    <a:close/>
                    <a:moveTo>
                      <a:pt x="126541" y="353956"/>
                    </a:moveTo>
                    <a:lnTo>
                      <a:pt x="430431" y="353956"/>
                    </a:lnTo>
                    <a:cubicBezTo>
                      <a:pt x="444406" y="353956"/>
                      <a:pt x="455711" y="365248"/>
                      <a:pt x="455711" y="379209"/>
                    </a:cubicBezTo>
                    <a:cubicBezTo>
                      <a:pt x="455711" y="393169"/>
                      <a:pt x="444406" y="404551"/>
                      <a:pt x="430431" y="404551"/>
                    </a:cubicBezTo>
                    <a:lnTo>
                      <a:pt x="126541" y="404551"/>
                    </a:lnTo>
                    <a:cubicBezTo>
                      <a:pt x="112566" y="404551"/>
                      <a:pt x="101261" y="393169"/>
                      <a:pt x="101261" y="379209"/>
                    </a:cubicBezTo>
                    <a:cubicBezTo>
                      <a:pt x="101261" y="365248"/>
                      <a:pt x="112566" y="353956"/>
                      <a:pt x="126541" y="353956"/>
                    </a:cubicBezTo>
                    <a:close/>
                    <a:moveTo>
                      <a:pt x="177203" y="252836"/>
                    </a:moveTo>
                    <a:lnTo>
                      <a:pt x="379769" y="252836"/>
                    </a:lnTo>
                    <a:cubicBezTo>
                      <a:pt x="393742" y="252836"/>
                      <a:pt x="405045" y="264113"/>
                      <a:pt x="405045" y="278054"/>
                    </a:cubicBezTo>
                    <a:cubicBezTo>
                      <a:pt x="405045" y="291995"/>
                      <a:pt x="393742" y="303361"/>
                      <a:pt x="379769" y="303361"/>
                    </a:cubicBezTo>
                    <a:lnTo>
                      <a:pt x="177203" y="303361"/>
                    </a:lnTo>
                    <a:cubicBezTo>
                      <a:pt x="163230" y="303361"/>
                      <a:pt x="151927" y="291995"/>
                      <a:pt x="151927" y="278054"/>
                    </a:cubicBezTo>
                    <a:cubicBezTo>
                      <a:pt x="151927" y="264113"/>
                      <a:pt x="163230" y="252836"/>
                      <a:pt x="177203" y="252836"/>
                    </a:cubicBezTo>
                    <a:close/>
                    <a:moveTo>
                      <a:pt x="430424" y="101120"/>
                    </a:moveTo>
                    <a:cubicBezTo>
                      <a:pt x="444403" y="101120"/>
                      <a:pt x="455712" y="112412"/>
                      <a:pt x="455712" y="126373"/>
                    </a:cubicBezTo>
                    <a:lnTo>
                      <a:pt x="455712" y="126462"/>
                    </a:lnTo>
                    <a:cubicBezTo>
                      <a:pt x="455712" y="140422"/>
                      <a:pt x="444403" y="151715"/>
                      <a:pt x="430424" y="151715"/>
                    </a:cubicBezTo>
                    <a:cubicBezTo>
                      <a:pt x="416355" y="151715"/>
                      <a:pt x="405046" y="140422"/>
                      <a:pt x="405046" y="126462"/>
                    </a:cubicBezTo>
                    <a:cubicBezTo>
                      <a:pt x="405046" y="112501"/>
                      <a:pt x="416355" y="101120"/>
                      <a:pt x="430424" y="101120"/>
                    </a:cubicBezTo>
                    <a:close/>
                    <a:moveTo>
                      <a:pt x="329126" y="101120"/>
                    </a:moveTo>
                    <a:cubicBezTo>
                      <a:pt x="343086" y="101120"/>
                      <a:pt x="354379" y="112412"/>
                      <a:pt x="354379" y="126373"/>
                    </a:cubicBezTo>
                    <a:lnTo>
                      <a:pt x="354379" y="126462"/>
                    </a:lnTo>
                    <a:cubicBezTo>
                      <a:pt x="354379" y="140422"/>
                      <a:pt x="343086" y="151715"/>
                      <a:pt x="329126" y="151715"/>
                    </a:cubicBezTo>
                    <a:cubicBezTo>
                      <a:pt x="315166" y="151715"/>
                      <a:pt x="303784" y="140422"/>
                      <a:pt x="303784" y="126462"/>
                    </a:cubicBezTo>
                    <a:cubicBezTo>
                      <a:pt x="303784" y="112501"/>
                      <a:pt x="315166" y="101120"/>
                      <a:pt x="329126" y="101120"/>
                    </a:cubicBezTo>
                    <a:close/>
                    <a:moveTo>
                      <a:pt x="227856" y="101120"/>
                    </a:moveTo>
                    <a:cubicBezTo>
                      <a:pt x="241821" y="101120"/>
                      <a:pt x="253118" y="112412"/>
                      <a:pt x="253118" y="126373"/>
                    </a:cubicBezTo>
                    <a:lnTo>
                      <a:pt x="253118" y="126462"/>
                    </a:lnTo>
                    <a:cubicBezTo>
                      <a:pt x="253118" y="140422"/>
                      <a:pt x="241821" y="151715"/>
                      <a:pt x="227856" y="151715"/>
                    </a:cubicBezTo>
                    <a:cubicBezTo>
                      <a:pt x="213890" y="151715"/>
                      <a:pt x="202593" y="140422"/>
                      <a:pt x="202593" y="126462"/>
                    </a:cubicBezTo>
                    <a:cubicBezTo>
                      <a:pt x="202593" y="112501"/>
                      <a:pt x="213890" y="101120"/>
                      <a:pt x="227856" y="101120"/>
                    </a:cubicBezTo>
                    <a:close/>
                    <a:moveTo>
                      <a:pt x="25276" y="0"/>
                    </a:moveTo>
                    <a:lnTo>
                      <a:pt x="531608" y="0"/>
                    </a:lnTo>
                    <a:cubicBezTo>
                      <a:pt x="545581" y="0"/>
                      <a:pt x="556973" y="11376"/>
                      <a:pt x="556973" y="25329"/>
                    </a:cubicBezTo>
                    <a:lnTo>
                      <a:pt x="556973" y="328654"/>
                    </a:lnTo>
                    <a:cubicBezTo>
                      <a:pt x="556973" y="342607"/>
                      <a:pt x="545581" y="353983"/>
                      <a:pt x="531608" y="353983"/>
                    </a:cubicBezTo>
                    <a:cubicBezTo>
                      <a:pt x="517634" y="353983"/>
                      <a:pt x="506331" y="342607"/>
                      <a:pt x="506331" y="328654"/>
                    </a:cubicBezTo>
                    <a:lnTo>
                      <a:pt x="506331" y="50569"/>
                    </a:lnTo>
                    <a:lnTo>
                      <a:pt x="50642" y="50569"/>
                    </a:lnTo>
                    <a:lnTo>
                      <a:pt x="50642" y="455032"/>
                    </a:lnTo>
                    <a:lnTo>
                      <a:pt x="379770" y="455032"/>
                    </a:lnTo>
                    <a:cubicBezTo>
                      <a:pt x="393744" y="455032"/>
                      <a:pt x="405047" y="466408"/>
                      <a:pt x="405047" y="480361"/>
                    </a:cubicBezTo>
                    <a:cubicBezTo>
                      <a:pt x="405047" y="494314"/>
                      <a:pt x="393744" y="505601"/>
                      <a:pt x="379770" y="505601"/>
                    </a:cubicBezTo>
                    <a:lnTo>
                      <a:pt x="25276" y="505601"/>
                    </a:lnTo>
                    <a:cubicBezTo>
                      <a:pt x="11303" y="505601"/>
                      <a:pt x="0" y="494314"/>
                      <a:pt x="0" y="480361"/>
                    </a:cubicBezTo>
                    <a:lnTo>
                      <a:pt x="0" y="25329"/>
                    </a:lnTo>
                    <a:cubicBezTo>
                      <a:pt x="0" y="11376"/>
                      <a:pt x="11303" y="0"/>
                      <a:pt x="25276" y="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Poppins"/>
                  <a:ea typeface="Poppins"/>
                  <a:cs typeface="Poppins"/>
                  <a:sym typeface="Poppins"/>
                </a:endParaRPr>
              </a:p>
            </p:txBody>
          </p:sp>
        </p:grpSp>
        <p:sp>
          <p:nvSpPr>
            <p:cNvPr id="746" name="Google Shape;746;p32"/>
            <p:cNvSpPr txBox="1"/>
            <p:nvPr/>
          </p:nvSpPr>
          <p:spPr>
            <a:xfrm>
              <a:off x="2972686" y="1251484"/>
              <a:ext cx="4188605"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i="1" u="none" strike="noStrike">
                  <a:solidFill>
                    <a:schemeClr val="lt1"/>
                  </a:solidFill>
                  <a:latin typeface="Times New Roman"/>
                  <a:ea typeface="Times New Roman"/>
                  <a:cs typeface="Times New Roman"/>
                  <a:sym typeface="Times New Roman"/>
                </a:rPr>
                <a:t>Quản lý và thúc đẩy các thành viên trong kênh Marketing.</a:t>
              </a:r>
              <a:endParaRPr sz="2400" b="1">
                <a:solidFill>
                  <a:schemeClr val="lt1"/>
                </a:solidFill>
                <a:latin typeface="Arial"/>
                <a:ea typeface="Arial"/>
                <a:cs typeface="Arial"/>
                <a:sym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39"/>
                                        </p:tgtEl>
                                        <p:attrNameLst>
                                          <p:attrName>style.visibility</p:attrName>
                                        </p:attrNameLst>
                                      </p:cBhvr>
                                      <p:to>
                                        <p:strVal val="visible"/>
                                      </p:to>
                                    </p:set>
                                    <p:animEffect transition="in" filter="fade">
                                      <p:cBhvr>
                                        <p:cTn id="7" dur="1000"/>
                                        <p:tgtEl>
                                          <p:spTgt spid="739"/>
                                        </p:tgtEl>
                                      </p:cBhvr>
                                    </p:animEffect>
                                  </p:childTnLst>
                                </p:cTn>
                              </p:par>
                              <p:par>
                                <p:cTn id="8" presetID="10" presetClass="entr" presetSubtype="0" fill="hold" nodeType="withEffect">
                                  <p:stCondLst>
                                    <p:cond delay="0"/>
                                  </p:stCondLst>
                                  <p:childTnLst>
                                    <p:set>
                                      <p:cBhvr>
                                        <p:cTn id="9" dur="1" fill="hold">
                                          <p:stCondLst>
                                            <p:cond delay="0"/>
                                          </p:stCondLst>
                                        </p:cTn>
                                        <p:tgtEl>
                                          <p:spTgt spid="740"/>
                                        </p:tgtEl>
                                        <p:attrNameLst>
                                          <p:attrName>style.visibility</p:attrName>
                                        </p:attrNameLst>
                                      </p:cBhvr>
                                      <p:to>
                                        <p:strVal val="visible"/>
                                      </p:to>
                                    </p:set>
                                    <p:animEffect transition="in" filter="fade">
                                      <p:cBhvr>
                                        <p:cTn id="10" dur="1000"/>
                                        <p:tgtEl>
                                          <p:spTgt spid="7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51"/>
        <p:cNvGrpSpPr/>
        <p:nvPr/>
      </p:nvGrpSpPr>
      <p:grpSpPr>
        <a:xfrm>
          <a:off x="0" y="0"/>
          <a:ext cx="0" cy="0"/>
          <a:chOff x="0" y="0"/>
          <a:chExt cx="0" cy="0"/>
        </a:xfrm>
      </p:grpSpPr>
      <p:pic>
        <p:nvPicPr>
          <p:cNvPr id="752" name="Google Shape;752;p33" descr="Doanh nghiệp bị ảnh hưởng bởi biểu tình được hỗ trợ như thế nào? - Tạp chí  Tài chính"/>
          <p:cNvPicPr preferRelativeResize="0"/>
          <p:nvPr/>
        </p:nvPicPr>
        <p:blipFill rotWithShape="1">
          <a:blip r:embed="rId3">
            <a:alphaModFix/>
          </a:blip>
          <a:srcRect/>
          <a:stretch/>
        </p:blipFill>
        <p:spPr>
          <a:xfrm>
            <a:off x="340060" y="4692643"/>
            <a:ext cx="1729683" cy="1729683"/>
          </a:xfrm>
          <a:prstGeom prst="rect">
            <a:avLst/>
          </a:prstGeom>
          <a:noFill/>
          <a:ln>
            <a:noFill/>
          </a:ln>
        </p:spPr>
      </p:pic>
      <p:pic>
        <p:nvPicPr>
          <p:cNvPr id="753" name="Google Shape;753;p33" descr="3 bước đánh giá hiệu quả làm việc của nhân viên trong doanh nghiệp"/>
          <p:cNvPicPr preferRelativeResize="0"/>
          <p:nvPr/>
        </p:nvPicPr>
        <p:blipFill rotWithShape="1">
          <a:blip r:embed="rId4">
            <a:alphaModFix/>
          </a:blip>
          <a:srcRect/>
          <a:stretch/>
        </p:blipFill>
        <p:spPr>
          <a:xfrm>
            <a:off x="143078" y="2677997"/>
            <a:ext cx="2070782" cy="1416446"/>
          </a:xfrm>
          <a:prstGeom prst="rect">
            <a:avLst/>
          </a:prstGeom>
          <a:noFill/>
          <a:ln>
            <a:noFill/>
          </a:ln>
        </p:spPr>
      </p:pic>
      <p:grpSp>
        <p:nvGrpSpPr>
          <p:cNvPr id="754" name="Google Shape;754;p33"/>
          <p:cNvGrpSpPr/>
          <p:nvPr/>
        </p:nvGrpSpPr>
        <p:grpSpPr>
          <a:xfrm>
            <a:off x="0" y="0"/>
            <a:ext cx="1153895" cy="1268412"/>
            <a:chOff x="1" y="1"/>
            <a:chExt cx="958067" cy="1053150"/>
          </a:xfrm>
        </p:grpSpPr>
        <p:sp>
          <p:nvSpPr>
            <p:cNvPr id="755" name="Google Shape;755;p33"/>
            <p:cNvSpPr/>
            <p:nvPr/>
          </p:nvSpPr>
          <p:spPr>
            <a:xfrm rot="5400000">
              <a:off x="-12207" y="12208"/>
              <a:ext cx="982481" cy="958066"/>
            </a:xfrm>
            <a:custGeom>
              <a:avLst/>
              <a:gdLst/>
              <a:ahLst/>
              <a:cxnLst/>
              <a:rect l="l" t="t" r="r" b="b"/>
              <a:pathLst>
                <a:path w="982481" h="958066" extrusionOk="0">
                  <a:moveTo>
                    <a:pt x="0" y="958066"/>
                  </a:moveTo>
                  <a:lnTo>
                    <a:pt x="0" y="735870"/>
                  </a:lnTo>
                  <a:lnTo>
                    <a:pt x="426804" y="0"/>
                  </a:lnTo>
                  <a:lnTo>
                    <a:pt x="982481" y="95806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756" name="Google Shape;756;p33"/>
            <p:cNvSpPr/>
            <p:nvPr/>
          </p:nvSpPr>
          <p:spPr>
            <a:xfrm rot="5400000">
              <a:off x="-47960" y="405667"/>
              <a:ext cx="695444" cy="599522"/>
            </a:xfrm>
            <a:prstGeom prst="triangle">
              <a:avLst>
                <a:gd name="adj" fmla="val 50000"/>
              </a:avLst>
            </a:prstGeom>
            <a:solidFill>
              <a:srgbClr val="C8790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757" name="Google Shape;757;p33"/>
            <p:cNvSpPr/>
            <p:nvPr/>
          </p:nvSpPr>
          <p:spPr>
            <a:xfrm rot="-5400000" flipH="1">
              <a:off x="647213" y="472090"/>
              <a:ext cx="333880" cy="287829"/>
            </a:xfrm>
            <a:prstGeom prst="triangle">
              <a:avLst>
                <a:gd name="adj" fmla="val 50000"/>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758" name="Google Shape;758;p33"/>
            <p:cNvSpPr/>
            <p:nvPr/>
          </p:nvSpPr>
          <p:spPr>
            <a:xfrm rot="5400000">
              <a:off x="-31240" y="170353"/>
              <a:ext cx="453007" cy="390523"/>
            </a:xfrm>
            <a:prstGeom prst="triangle">
              <a:avLst>
                <a:gd name="adj" fmla="val 50000"/>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grpSp>
      <p:sp>
        <p:nvSpPr>
          <p:cNvPr id="759" name="Google Shape;759;p33"/>
          <p:cNvSpPr/>
          <p:nvPr/>
        </p:nvSpPr>
        <p:spPr>
          <a:xfrm rot="-5400000">
            <a:off x="10912475" y="6308987"/>
            <a:ext cx="346075" cy="345552"/>
          </a:xfrm>
          <a:custGeom>
            <a:avLst/>
            <a:gdLst/>
            <a:ahLst/>
            <a:cxnLst/>
            <a:rect l="l" t="t" r="r" b="b"/>
            <a:pathLst>
              <a:path w="6827" h="6827" extrusionOk="0">
                <a:moveTo>
                  <a:pt x="3413" y="0"/>
                </a:moveTo>
                <a:cubicBezTo>
                  <a:pt x="1528" y="0"/>
                  <a:pt x="0" y="1528"/>
                  <a:pt x="0" y="3413"/>
                </a:cubicBezTo>
                <a:cubicBezTo>
                  <a:pt x="0" y="5298"/>
                  <a:pt x="1528" y="6827"/>
                  <a:pt x="3413" y="6827"/>
                </a:cubicBezTo>
                <a:cubicBezTo>
                  <a:pt x="5298" y="6827"/>
                  <a:pt x="6827" y="5298"/>
                  <a:pt x="6827" y="3413"/>
                </a:cubicBezTo>
                <a:cubicBezTo>
                  <a:pt x="6827" y="1528"/>
                  <a:pt x="5298" y="0"/>
                  <a:pt x="3413" y="0"/>
                </a:cubicBezTo>
                <a:close/>
                <a:moveTo>
                  <a:pt x="1636" y="3971"/>
                </a:moveTo>
                <a:lnTo>
                  <a:pt x="3413" y="2194"/>
                </a:lnTo>
                <a:lnTo>
                  <a:pt x="5190" y="3971"/>
                </a:lnTo>
                <a:lnTo>
                  <a:pt x="1636" y="3971"/>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760" name="Google Shape;760;p33"/>
          <p:cNvSpPr/>
          <p:nvPr/>
        </p:nvSpPr>
        <p:spPr>
          <a:xfrm rot="5400000">
            <a:off x="11382375" y="6308987"/>
            <a:ext cx="346075" cy="345552"/>
          </a:xfrm>
          <a:custGeom>
            <a:avLst/>
            <a:gdLst/>
            <a:ahLst/>
            <a:cxnLst/>
            <a:rect l="l" t="t" r="r" b="b"/>
            <a:pathLst>
              <a:path w="6827" h="6827" extrusionOk="0">
                <a:moveTo>
                  <a:pt x="3413" y="0"/>
                </a:moveTo>
                <a:cubicBezTo>
                  <a:pt x="1528" y="0"/>
                  <a:pt x="0" y="1528"/>
                  <a:pt x="0" y="3413"/>
                </a:cubicBezTo>
                <a:cubicBezTo>
                  <a:pt x="0" y="5298"/>
                  <a:pt x="1528" y="6827"/>
                  <a:pt x="3413" y="6827"/>
                </a:cubicBezTo>
                <a:cubicBezTo>
                  <a:pt x="5298" y="6827"/>
                  <a:pt x="6827" y="5298"/>
                  <a:pt x="6827" y="3413"/>
                </a:cubicBezTo>
                <a:cubicBezTo>
                  <a:pt x="6827" y="1528"/>
                  <a:pt x="5298" y="0"/>
                  <a:pt x="3413" y="0"/>
                </a:cubicBezTo>
                <a:close/>
                <a:moveTo>
                  <a:pt x="1636" y="3971"/>
                </a:moveTo>
                <a:lnTo>
                  <a:pt x="3413" y="2194"/>
                </a:lnTo>
                <a:lnTo>
                  <a:pt x="5190" y="3971"/>
                </a:lnTo>
                <a:lnTo>
                  <a:pt x="1636" y="3971"/>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761" name="Google Shape;761;p33"/>
          <p:cNvSpPr txBox="1"/>
          <p:nvPr/>
        </p:nvSpPr>
        <p:spPr>
          <a:xfrm>
            <a:off x="1196997" y="435674"/>
            <a:ext cx="518444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262626"/>
                </a:solidFill>
                <a:latin typeface="Times New Roman"/>
                <a:ea typeface="Times New Roman"/>
                <a:cs typeface="Times New Roman"/>
                <a:sym typeface="Times New Roman"/>
              </a:rPr>
              <a:t>Quyết định quản lý kênh Marketing.</a:t>
            </a:r>
            <a:endParaRPr sz="2400" b="1">
              <a:solidFill>
                <a:srgbClr val="262626"/>
              </a:solidFill>
              <a:latin typeface="Times New Roman"/>
              <a:ea typeface="Times New Roman"/>
              <a:cs typeface="Times New Roman"/>
              <a:sym typeface="Times New Roman"/>
            </a:endParaRPr>
          </a:p>
        </p:txBody>
      </p:sp>
      <p:grpSp>
        <p:nvGrpSpPr>
          <p:cNvPr id="762" name="Google Shape;762;p33"/>
          <p:cNvGrpSpPr/>
          <p:nvPr/>
        </p:nvGrpSpPr>
        <p:grpSpPr>
          <a:xfrm>
            <a:off x="918476" y="1183299"/>
            <a:ext cx="5241787" cy="1183300"/>
            <a:chOff x="918476" y="1183299"/>
            <a:chExt cx="5241787" cy="1183300"/>
          </a:xfrm>
        </p:grpSpPr>
        <p:grpSp>
          <p:nvGrpSpPr>
            <p:cNvPr id="763" name="Google Shape;763;p33"/>
            <p:cNvGrpSpPr/>
            <p:nvPr/>
          </p:nvGrpSpPr>
          <p:grpSpPr>
            <a:xfrm>
              <a:off x="918476" y="1183299"/>
              <a:ext cx="5241787" cy="1183300"/>
              <a:chOff x="592138" y="3959226"/>
              <a:chExt cx="4537689" cy="1924844"/>
            </a:xfrm>
          </p:grpSpPr>
          <p:sp>
            <p:nvSpPr>
              <p:cNvPr id="764" name="Google Shape;764;p33"/>
              <p:cNvSpPr/>
              <p:nvPr/>
            </p:nvSpPr>
            <p:spPr>
              <a:xfrm>
                <a:off x="592138" y="3959228"/>
                <a:ext cx="1359738" cy="1924842"/>
              </a:xfrm>
              <a:prstGeom prst="rect">
                <a:avLst/>
              </a:prstGeom>
              <a:blipFill rotWithShape="1">
                <a:blip r:embed="rId5">
                  <a:alphaModFix/>
                </a:blip>
                <a:stretch>
                  <a:fillRect l="-22949" r="-22657"/>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Poppins"/>
                  <a:ea typeface="Poppins"/>
                  <a:cs typeface="Poppins"/>
                  <a:sym typeface="Poppins"/>
                </a:endParaRPr>
              </a:p>
            </p:txBody>
          </p:sp>
          <p:sp>
            <p:nvSpPr>
              <p:cNvPr id="765" name="Google Shape;765;p33"/>
              <p:cNvSpPr/>
              <p:nvPr/>
            </p:nvSpPr>
            <p:spPr>
              <a:xfrm>
                <a:off x="1916743" y="3959226"/>
                <a:ext cx="3213084" cy="1924844"/>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Poppins"/>
                  <a:ea typeface="Poppins"/>
                  <a:cs typeface="Poppins"/>
                  <a:sym typeface="Poppins"/>
                </a:endParaRPr>
              </a:p>
            </p:txBody>
          </p:sp>
          <p:sp>
            <p:nvSpPr>
              <p:cNvPr id="766" name="Google Shape;766;p33"/>
              <p:cNvSpPr/>
              <p:nvPr/>
            </p:nvSpPr>
            <p:spPr>
              <a:xfrm>
                <a:off x="1623247" y="4471705"/>
                <a:ext cx="580631" cy="899886"/>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Poppins"/>
                  <a:ea typeface="Poppins"/>
                  <a:cs typeface="Poppins"/>
                  <a:sym typeface="Poppins"/>
                </a:endParaRPr>
              </a:p>
            </p:txBody>
          </p:sp>
          <p:sp>
            <p:nvSpPr>
              <p:cNvPr id="767" name="Google Shape;767;p33"/>
              <p:cNvSpPr/>
              <p:nvPr/>
            </p:nvSpPr>
            <p:spPr>
              <a:xfrm>
                <a:off x="1782842" y="4676843"/>
                <a:ext cx="295035" cy="417766"/>
              </a:xfrm>
              <a:custGeom>
                <a:avLst/>
                <a:gdLst/>
                <a:ahLst/>
                <a:cxnLst/>
                <a:rect l="l" t="t" r="r" b="b"/>
                <a:pathLst>
                  <a:path w="607497" h="499744" extrusionOk="0">
                    <a:moveTo>
                      <a:pt x="440068" y="391268"/>
                    </a:moveTo>
                    <a:lnTo>
                      <a:pt x="440068" y="469334"/>
                    </a:lnTo>
                    <a:lnTo>
                      <a:pt x="577038" y="469334"/>
                    </a:lnTo>
                    <a:lnTo>
                      <a:pt x="577038" y="391268"/>
                    </a:lnTo>
                    <a:close/>
                    <a:moveTo>
                      <a:pt x="508507" y="291692"/>
                    </a:moveTo>
                    <a:cubicBezTo>
                      <a:pt x="485848" y="291692"/>
                      <a:pt x="467462" y="310049"/>
                      <a:pt x="467462" y="332672"/>
                    </a:cubicBezTo>
                    <a:lnTo>
                      <a:pt x="467462" y="361043"/>
                    </a:lnTo>
                    <a:lnTo>
                      <a:pt x="549644" y="361043"/>
                    </a:lnTo>
                    <a:lnTo>
                      <a:pt x="549644" y="332672"/>
                    </a:lnTo>
                    <a:cubicBezTo>
                      <a:pt x="549644" y="310049"/>
                      <a:pt x="531165" y="291692"/>
                      <a:pt x="508507" y="291692"/>
                    </a:cubicBezTo>
                    <a:close/>
                    <a:moveTo>
                      <a:pt x="508507" y="261374"/>
                    </a:moveTo>
                    <a:cubicBezTo>
                      <a:pt x="547880" y="261374"/>
                      <a:pt x="580010" y="293361"/>
                      <a:pt x="580010" y="332672"/>
                    </a:cubicBezTo>
                    <a:lnTo>
                      <a:pt x="580010" y="361228"/>
                    </a:lnTo>
                    <a:cubicBezTo>
                      <a:pt x="595239" y="362526"/>
                      <a:pt x="607311" y="375228"/>
                      <a:pt x="607497" y="390804"/>
                    </a:cubicBezTo>
                    <a:lnTo>
                      <a:pt x="607497" y="469890"/>
                    </a:lnTo>
                    <a:cubicBezTo>
                      <a:pt x="607497" y="486393"/>
                      <a:pt x="594125" y="499744"/>
                      <a:pt x="577596" y="499744"/>
                    </a:cubicBezTo>
                    <a:lnTo>
                      <a:pt x="439603" y="499744"/>
                    </a:lnTo>
                    <a:cubicBezTo>
                      <a:pt x="423074" y="499744"/>
                      <a:pt x="409702" y="486393"/>
                      <a:pt x="409702" y="469890"/>
                    </a:cubicBezTo>
                    <a:lnTo>
                      <a:pt x="409702" y="390804"/>
                    </a:lnTo>
                    <a:cubicBezTo>
                      <a:pt x="409702" y="375228"/>
                      <a:pt x="421867" y="362526"/>
                      <a:pt x="437096" y="361228"/>
                    </a:cubicBezTo>
                    <a:lnTo>
                      <a:pt x="437096" y="332672"/>
                    </a:lnTo>
                    <a:cubicBezTo>
                      <a:pt x="437096" y="293361"/>
                      <a:pt x="469133" y="261374"/>
                      <a:pt x="508507" y="261374"/>
                    </a:cubicBezTo>
                    <a:close/>
                    <a:moveTo>
                      <a:pt x="360977" y="231737"/>
                    </a:moveTo>
                    <a:cubicBezTo>
                      <a:pt x="370973" y="231737"/>
                      <a:pt x="379077" y="239809"/>
                      <a:pt x="379077" y="249767"/>
                    </a:cubicBezTo>
                    <a:cubicBezTo>
                      <a:pt x="379077" y="259725"/>
                      <a:pt x="370973" y="267797"/>
                      <a:pt x="360977" y="267797"/>
                    </a:cubicBezTo>
                    <a:cubicBezTo>
                      <a:pt x="350981" y="267797"/>
                      <a:pt x="342877" y="259725"/>
                      <a:pt x="342877" y="249767"/>
                    </a:cubicBezTo>
                    <a:cubicBezTo>
                      <a:pt x="342877" y="239809"/>
                      <a:pt x="350981" y="231737"/>
                      <a:pt x="360977" y="231737"/>
                    </a:cubicBezTo>
                    <a:close/>
                    <a:moveTo>
                      <a:pt x="283108" y="231737"/>
                    </a:moveTo>
                    <a:cubicBezTo>
                      <a:pt x="293085" y="231737"/>
                      <a:pt x="301173" y="239809"/>
                      <a:pt x="301173" y="249767"/>
                    </a:cubicBezTo>
                    <a:cubicBezTo>
                      <a:pt x="301173" y="259725"/>
                      <a:pt x="293085" y="267797"/>
                      <a:pt x="283108" y="267797"/>
                    </a:cubicBezTo>
                    <a:cubicBezTo>
                      <a:pt x="273131" y="267797"/>
                      <a:pt x="265043" y="259725"/>
                      <a:pt x="265043" y="249767"/>
                    </a:cubicBezTo>
                    <a:cubicBezTo>
                      <a:pt x="265043" y="239809"/>
                      <a:pt x="273131" y="231737"/>
                      <a:pt x="283108" y="231737"/>
                    </a:cubicBezTo>
                    <a:close/>
                    <a:moveTo>
                      <a:pt x="205240" y="231737"/>
                    </a:moveTo>
                    <a:cubicBezTo>
                      <a:pt x="215198" y="231737"/>
                      <a:pt x="223270" y="239809"/>
                      <a:pt x="223270" y="249767"/>
                    </a:cubicBezTo>
                    <a:cubicBezTo>
                      <a:pt x="223270" y="259725"/>
                      <a:pt x="215198" y="267797"/>
                      <a:pt x="205240" y="267797"/>
                    </a:cubicBezTo>
                    <a:cubicBezTo>
                      <a:pt x="195282" y="267797"/>
                      <a:pt x="187210" y="259725"/>
                      <a:pt x="187210" y="249767"/>
                    </a:cubicBezTo>
                    <a:cubicBezTo>
                      <a:pt x="187210" y="239809"/>
                      <a:pt x="195282" y="231737"/>
                      <a:pt x="205240" y="231737"/>
                    </a:cubicBezTo>
                    <a:close/>
                    <a:moveTo>
                      <a:pt x="283279" y="0"/>
                    </a:moveTo>
                    <a:cubicBezTo>
                      <a:pt x="427843" y="0"/>
                      <a:pt x="548917" y="95568"/>
                      <a:pt x="564608" y="221726"/>
                    </a:cubicBezTo>
                    <a:cubicBezTo>
                      <a:pt x="565722" y="229976"/>
                      <a:pt x="559780" y="237669"/>
                      <a:pt x="551516" y="238689"/>
                    </a:cubicBezTo>
                    <a:cubicBezTo>
                      <a:pt x="543253" y="239801"/>
                      <a:pt x="535546" y="233869"/>
                      <a:pt x="534525" y="225526"/>
                    </a:cubicBezTo>
                    <a:cubicBezTo>
                      <a:pt x="520598" y="114107"/>
                      <a:pt x="412523" y="30033"/>
                      <a:pt x="283093" y="30033"/>
                    </a:cubicBezTo>
                    <a:cubicBezTo>
                      <a:pt x="143636" y="30033"/>
                      <a:pt x="30176" y="128568"/>
                      <a:pt x="30176" y="249534"/>
                    </a:cubicBezTo>
                    <a:cubicBezTo>
                      <a:pt x="30176" y="299960"/>
                      <a:pt x="49395" y="347420"/>
                      <a:pt x="85791" y="386723"/>
                    </a:cubicBezTo>
                    <a:cubicBezTo>
                      <a:pt x="89598" y="390894"/>
                      <a:pt x="90898" y="397012"/>
                      <a:pt x="88855" y="402295"/>
                    </a:cubicBezTo>
                    <a:cubicBezTo>
                      <a:pt x="81613" y="421947"/>
                      <a:pt x="70843" y="438539"/>
                      <a:pt x="56823" y="451609"/>
                    </a:cubicBezTo>
                    <a:cubicBezTo>
                      <a:pt x="77342" y="451980"/>
                      <a:pt x="104454" y="448643"/>
                      <a:pt x="129708" y="433533"/>
                    </a:cubicBezTo>
                    <a:cubicBezTo>
                      <a:pt x="134444" y="430845"/>
                      <a:pt x="140386" y="430753"/>
                      <a:pt x="145121" y="433441"/>
                    </a:cubicBezTo>
                    <a:cubicBezTo>
                      <a:pt x="186346" y="456800"/>
                      <a:pt x="234069" y="469128"/>
                      <a:pt x="283279" y="469128"/>
                    </a:cubicBezTo>
                    <a:cubicBezTo>
                      <a:pt x="310112" y="469128"/>
                      <a:pt x="336481" y="465606"/>
                      <a:pt x="361735" y="458376"/>
                    </a:cubicBezTo>
                    <a:cubicBezTo>
                      <a:pt x="369813" y="456151"/>
                      <a:pt x="378169" y="460878"/>
                      <a:pt x="380398" y="468943"/>
                    </a:cubicBezTo>
                    <a:cubicBezTo>
                      <a:pt x="382812" y="476915"/>
                      <a:pt x="378076" y="485257"/>
                      <a:pt x="369999" y="487574"/>
                    </a:cubicBezTo>
                    <a:cubicBezTo>
                      <a:pt x="342051" y="495639"/>
                      <a:pt x="312804" y="499532"/>
                      <a:pt x="283279" y="499532"/>
                    </a:cubicBezTo>
                    <a:cubicBezTo>
                      <a:pt x="231748" y="499532"/>
                      <a:pt x="181610" y="487296"/>
                      <a:pt x="137693" y="464123"/>
                    </a:cubicBezTo>
                    <a:cubicBezTo>
                      <a:pt x="97305" y="485072"/>
                      <a:pt x="55337" y="483403"/>
                      <a:pt x="33054" y="480252"/>
                    </a:cubicBezTo>
                    <a:cubicBezTo>
                      <a:pt x="23676" y="479047"/>
                      <a:pt x="16341" y="472280"/>
                      <a:pt x="14206" y="463103"/>
                    </a:cubicBezTo>
                    <a:cubicBezTo>
                      <a:pt x="12256" y="453834"/>
                      <a:pt x="15970" y="444471"/>
                      <a:pt x="24048" y="439280"/>
                    </a:cubicBezTo>
                    <a:cubicBezTo>
                      <a:pt x="38346" y="429826"/>
                      <a:pt x="49395" y="416756"/>
                      <a:pt x="57101" y="400163"/>
                    </a:cubicBezTo>
                    <a:cubicBezTo>
                      <a:pt x="20148" y="357060"/>
                      <a:pt x="0" y="304039"/>
                      <a:pt x="0" y="249812"/>
                    </a:cubicBezTo>
                    <a:cubicBezTo>
                      <a:pt x="0" y="112068"/>
                      <a:pt x="127016" y="0"/>
                      <a:pt x="283279" y="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Poppins"/>
                  <a:ea typeface="Poppins"/>
                  <a:cs typeface="Poppins"/>
                  <a:sym typeface="Poppins"/>
                </a:endParaRPr>
              </a:p>
            </p:txBody>
          </p:sp>
        </p:grpSp>
        <p:sp>
          <p:nvSpPr>
            <p:cNvPr id="768" name="Google Shape;768;p33"/>
            <p:cNvSpPr txBox="1"/>
            <p:nvPr/>
          </p:nvSpPr>
          <p:spPr>
            <a:xfrm>
              <a:off x="2922178" y="1337367"/>
              <a:ext cx="3096211"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i="1" u="none" strike="noStrike">
                  <a:solidFill>
                    <a:schemeClr val="lt1"/>
                  </a:solidFill>
                  <a:latin typeface="Times New Roman"/>
                  <a:ea typeface="Times New Roman"/>
                  <a:cs typeface="Times New Roman"/>
                  <a:sym typeface="Times New Roman"/>
                </a:rPr>
                <a:t>Đánh giá thành viên kênh Marketing.</a:t>
              </a:r>
              <a:r>
                <a:rPr lang="en-US" sz="1800" b="1" i="1" u="none" strike="noStrike">
                  <a:solidFill>
                    <a:srgbClr val="000000"/>
                  </a:solidFill>
                  <a:latin typeface="Times New Roman"/>
                  <a:ea typeface="Times New Roman"/>
                  <a:cs typeface="Times New Roman"/>
                  <a:sym typeface="Times New Roman"/>
                </a:rPr>
                <a:t>.</a:t>
              </a:r>
              <a:endParaRPr sz="1800" b="1">
                <a:solidFill>
                  <a:schemeClr val="dk1"/>
                </a:solidFill>
                <a:latin typeface="Arial"/>
                <a:ea typeface="Arial"/>
                <a:cs typeface="Arial"/>
                <a:sym typeface="Arial"/>
              </a:endParaRPr>
            </a:p>
          </p:txBody>
        </p:sp>
      </p:grpSp>
      <p:sp>
        <p:nvSpPr>
          <p:cNvPr id="769" name="Google Shape;769;p33"/>
          <p:cNvSpPr txBox="1"/>
          <p:nvPr/>
        </p:nvSpPr>
        <p:spPr>
          <a:xfrm>
            <a:off x="3843040" y="5454472"/>
            <a:ext cx="6097508"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
            </a:r>
            <a:br>
              <a:rPr lang="en-US" sz="1800">
                <a:solidFill>
                  <a:schemeClr val="dk1"/>
                </a:solidFill>
                <a:latin typeface="Arial"/>
                <a:ea typeface="Arial"/>
                <a:cs typeface="Arial"/>
                <a:sym typeface="Arial"/>
              </a:rPr>
            </a:br>
            <a:endParaRPr sz="1800">
              <a:solidFill>
                <a:schemeClr val="dk1"/>
              </a:solidFill>
              <a:latin typeface="Arial"/>
              <a:ea typeface="Arial"/>
              <a:cs typeface="Arial"/>
              <a:sym typeface="Arial"/>
            </a:endParaRPr>
          </a:p>
        </p:txBody>
      </p:sp>
      <p:grpSp>
        <p:nvGrpSpPr>
          <p:cNvPr id="770" name="Google Shape;770;p33"/>
          <p:cNvGrpSpPr/>
          <p:nvPr/>
        </p:nvGrpSpPr>
        <p:grpSpPr>
          <a:xfrm>
            <a:off x="2153033" y="2614690"/>
            <a:ext cx="8813867" cy="963373"/>
            <a:chOff x="2153033" y="2614690"/>
            <a:chExt cx="8813867" cy="963373"/>
          </a:xfrm>
        </p:grpSpPr>
        <p:sp>
          <p:nvSpPr>
            <p:cNvPr id="771" name="Google Shape;771;p33"/>
            <p:cNvSpPr/>
            <p:nvPr/>
          </p:nvSpPr>
          <p:spPr>
            <a:xfrm>
              <a:off x="2571183" y="2614690"/>
              <a:ext cx="8255593" cy="963372"/>
            </a:xfrm>
            <a:prstGeom prst="roundRect">
              <a:avLst>
                <a:gd name="adj" fmla="val 16667"/>
              </a:avLst>
            </a:prstGeom>
            <a:solidFill>
              <a:schemeClr val="accent1"/>
            </a:solidFill>
            <a:ln w="28575" cap="flat" cmpd="sng">
              <a:solidFill>
                <a:srgbClr val="3A3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a:solidFill>
                  <a:schemeClr val="lt1"/>
                </a:solidFill>
                <a:latin typeface="Arial"/>
                <a:ea typeface="Arial"/>
                <a:cs typeface="Arial"/>
                <a:sym typeface="Arial"/>
              </a:endParaRPr>
            </a:p>
          </p:txBody>
        </p:sp>
        <p:sp>
          <p:nvSpPr>
            <p:cNvPr id="772" name="Google Shape;772;p33"/>
            <p:cNvSpPr txBox="1"/>
            <p:nvPr/>
          </p:nvSpPr>
          <p:spPr>
            <a:xfrm>
              <a:off x="3026013" y="2681904"/>
              <a:ext cx="7940887"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i="0" u="none" strike="noStrike">
                  <a:solidFill>
                    <a:schemeClr val="dk1"/>
                  </a:solidFill>
                  <a:latin typeface="Times New Roman"/>
                  <a:ea typeface="Times New Roman"/>
                  <a:cs typeface="Times New Roman"/>
                  <a:sym typeface="Times New Roman"/>
                </a:rPr>
                <a:t>Đánh giá hoạt động của các thành viên cần thông qua các tiêu chí: mức độ tồn kho, thời gian giao hàng, phương thức xử lý,...</a:t>
              </a:r>
              <a:endParaRPr sz="2400">
                <a:solidFill>
                  <a:schemeClr val="dk1"/>
                </a:solidFill>
                <a:latin typeface="Arial"/>
                <a:ea typeface="Arial"/>
                <a:cs typeface="Arial"/>
                <a:sym typeface="Arial"/>
              </a:endParaRPr>
            </a:p>
          </p:txBody>
        </p:sp>
        <p:sp>
          <p:nvSpPr>
            <p:cNvPr id="773" name="Google Shape;773;p33"/>
            <p:cNvSpPr/>
            <p:nvPr/>
          </p:nvSpPr>
          <p:spPr>
            <a:xfrm>
              <a:off x="2153033" y="2614690"/>
              <a:ext cx="888020" cy="963373"/>
            </a:xfrm>
            <a:prstGeom prst="ellipse">
              <a:avLst/>
            </a:prstGeom>
            <a:solidFill>
              <a:schemeClr val="accent1"/>
            </a:solidFill>
            <a:ln w="57150" cap="flat" cmpd="sng">
              <a:solidFill>
                <a:srgbClr val="3A3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a:solidFill>
                  <a:schemeClr val="lt1"/>
                </a:solidFill>
                <a:latin typeface="Poppins"/>
                <a:ea typeface="Poppins"/>
                <a:cs typeface="Poppins"/>
                <a:sym typeface="Poppins"/>
              </a:endParaRPr>
            </a:p>
          </p:txBody>
        </p:sp>
        <p:sp>
          <p:nvSpPr>
            <p:cNvPr id="774" name="Google Shape;774;p33"/>
            <p:cNvSpPr/>
            <p:nvPr/>
          </p:nvSpPr>
          <p:spPr>
            <a:xfrm>
              <a:off x="2255370" y="2796007"/>
              <a:ext cx="605756" cy="593197"/>
            </a:xfrm>
            <a:custGeom>
              <a:avLst/>
              <a:gdLst/>
              <a:ahLst/>
              <a:cxnLst/>
              <a:rect l="l" t="t" r="r" b="b"/>
              <a:pathLst>
                <a:path w="607097" h="606722" extrusionOk="0">
                  <a:moveTo>
                    <a:pt x="482620" y="381169"/>
                  </a:moveTo>
                  <a:cubicBezTo>
                    <a:pt x="486624" y="377172"/>
                    <a:pt x="492675" y="377172"/>
                    <a:pt x="496768" y="381169"/>
                  </a:cubicBezTo>
                  <a:lnTo>
                    <a:pt x="510916" y="395381"/>
                  </a:lnTo>
                  <a:cubicBezTo>
                    <a:pt x="515009" y="399379"/>
                    <a:pt x="515009" y="405419"/>
                    <a:pt x="510916" y="409505"/>
                  </a:cubicBezTo>
                  <a:cubicBezTo>
                    <a:pt x="509937" y="412525"/>
                    <a:pt x="506912" y="412525"/>
                    <a:pt x="503887" y="412525"/>
                  </a:cubicBezTo>
                  <a:cubicBezTo>
                    <a:pt x="500861" y="412525"/>
                    <a:pt x="498815" y="411548"/>
                    <a:pt x="496768" y="409505"/>
                  </a:cubicBezTo>
                  <a:lnTo>
                    <a:pt x="482620" y="395381"/>
                  </a:lnTo>
                  <a:cubicBezTo>
                    <a:pt x="478527" y="391295"/>
                    <a:pt x="478527" y="385255"/>
                    <a:pt x="482620" y="381169"/>
                  </a:cubicBezTo>
                  <a:close/>
                  <a:moveTo>
                    <a:pt x="546398" y="242745"/>
                  </a:moveTo>
                  <a:lnTo>
                    <a:pt x="566606" y="242745"/>
                  </a:lnTo>
                  <a:cubicBezTo>
                    <a:pt x="572659" y="242745"/>
                    <a:pt x="576754" y="246732"/>
                    <a:pt x="576754" y="252756"/>
                  </a:cubicBezTo>
                  <a:cubicBezTo>
                    <a:pt x="576754" y="258869"/>
                    <a:pt x="572659" y="262856"/>
                    <a:pt x="566606" y="262856"/>
                  </a:cubicBezTo>
                  <a:lnTo>
                    <a:pt x="546398" y="262856"/>
                  </a:lnTo>
                  <a:cubicBezTo>
                    <a:pt x="540255" y="262856"/>
                    <a:pt x="536249" y="258869"/>
                    <a:pt x="536249" y="252756"/>
                  </a:cubicBezTo>
                  <a:cubicBezTo>
                    <a:pt x="536249" y="246732"/>
                    <a:pt x="540255" y="242745"/>
                    <a:pt x="546398" y="242745"/>
                  </a:cubicBezTo>
                  <a:close/>
                  <a:moveTo>
                    <a:pt x="353968" y="101120"/>
                  </a:moveTo>
                  <a:cubicBezTo>
                    <a:pt x="360022" y="101120"/>
                    <a:pt x="364118" y="105119"/>
                    <a:pt x="364118" y="111251"/>
                  </a:cubicBezTo>
                  <a:lnTo>
                    <a:pt x="364118" y="242683"/>
                  </a:lnTo>
                  <a:lnTo>
                    <a:pt x="424838" y="242683"/>
                  </a:lnTo>
                  <a:cubicBezTo>
                    <a:pt x="430893" y="242683"/>
                    <a:pt x="434988" y="246682"/>
                    <a:pt x="434988" y="252725"/>
                  </a:cubicBezTo>
                  <a:cubicBezTo>
                    <a:pt x="434988" y="258857"/>
                    <a:pt x="430893" y="262856"/>
                    <a:pt x="424838" y="262856"/>
                  </a:cubicBezTo>
                  <a:lnTo>
                    <a:pt x="353968" y="262856"/>
                  </a:lnTo>
                  <a:cubicBezTo>
                    <a:pt x="347825" y="262856"/>
                    <a:pt x="343818" y="258857"/>
                    <a:pt x="343818" y="252725"/>
                  </a:cubicBezTo>
                  <a:lnTo>
                    <a:pt x="343818" y="111251"/>
                  </a:lnTo>
                  <a:cubicBezTo>
                    <a:pt x="343818" y="105119"/>
                    <a:pt x="347825" y="101120"/>
                    <a:pt x="353968" y="101120"/>
                  </a:cubicBezTo>
                  <a:close/>
                  <a:moveTo>
                    <a:pt x="496768" y="96101"/>
                  </a:moveTo>
                  <a:cubicBezTo>
                    <a:pt x="500861" y="92017"/>
                    <a:pt x="506912" y="92017"/>
                    <a:pt x="510916" y="96101"/>
                  </a:cubicBezTo>
                  <a:cubicBezTo>
                    <a:pt x="515009" y="100096"/>
                    <a:pt x="515009" y="106222"/>
                    <a:pt x="510916" y="110217"/>
                  </a:cubicBezTo>
                  <a:lnTo>
                    <a:pt x="496768" y="124334"/>
                  </a:lnTo>
                  <a:cubicBezTo>
                    <a:pt x="494722" y="126376"/>
                    <a:pt x="492675" y="127441"/>
                    <a:pt x="489650" y="127441"/>
                  </a:cubicBezTo>
                  <a:cubicBezTo>
                    <a:pt x="486624" y="127441"/>
                    <a:pt x="484578" y="126376"/>
                    <a:pt x="482620" y="124334"/>
                  </a:cubicBezTo>
                  <a:cubicBezTo>
                    <a:pt x="478527" y="120338"/>
                    <a:pt x="478527" y="114301"/>
                    <a:pt x="482620" y="110217"/>
                  </a:cubicBezTo>
                  <a:close/>
                  <a:moveTo>
                    <a:pt x="196955" y="96101"/>
                  </a:moveTo>
                  <a:cubicBezTo>
                    <a:pt x="201050" y="92017"/>
                    <a:pt x="207104" y="92017"/>
                    <a:pt x="211110" y="96101"/>
                  </a:cubicBezTo>
                  <a:lnTo>
                    <a:pt x="225355" y="110217"/>
                  </a:lnTo>
                  <a:cubicBezTo>
                    <a:pt x="229361" y="114301"/>
                    <a:pt x="229361" y="120338"/>
                    <a:pt x="225355" y="124334"/>
                  </a:cubicBezTo>
                  <a:cubicBezTo>
                    <a:pt x="223307" y="126376"/>
                    <a:pt x="220280" y="127441"/>
                    <a:pt x="218233" y="127441"/>
                  </a:cubicBezTo>
                  <a:cubicBezTo>
                    <a:pt x="215206" y="127441"/>
                    <a:pt x="213158" y="126376"/>
                    <a:pt x="211110" y="124334"/>
                  </a:cubicBezTo>
                  <a:lnTo>
                    <a:pt x="196955" y="110217"/>
                  </a:lnTo>
                  <a:cubicBezTo>
                    <a:pt x="192949" y="106222"/>
                    <a:pt x="192949" y="100096"/>
                    <a:pt x="196955" y="96101"/>
                  </a:cubicBezTo>
                  <a:close/>
                  <a:moveTo>
                    <a:pt x="103963" y="81761"/>
                  </a:moveTo>
                  <a:cubicBezTo>
                    <a:pt x="98011" y="82650"/>
                    <a:pt x="92182" y="85449"/>
                    <a:pt x="87598" y="90026"/>
                  </a:cubicBezTo>
                  <a:lnTo>
                    <a:pt x="62322" y="115266"/>
                  </a:lnTo>
                  <a:cubicBezTo>
                    <a:pt x="17732" y="159790"/>
                    <a:pt x="8654" y="209291"/>
                    <a:pt x="34998" y="265902"/>
                  </a:cubicBezTo>
                  <a:cubicBezTo>
                    <a:pt x="44077" y="285187"/>
                    <a:pt x="57249" y="304383"/>
                    <a:pt x="75494" y="322602"/>
                  </a:cubicBezTo>
                  <a:lnTo>
                    <a:pt x="283044" y="530826"/>
                  </a:lnTo>
                  <a:cubicBezTo>
                    <a:pt x="297284" y="545046"/>
                    <a:pt x="312415" y="557132"/>
                    <a:pt x="327634" y="565219"/>
                  </a:cubicBezTo>
                  <a:cubicBezTo>
                    <a:pt x="389401" y="599612"/>
                    <a:pt x="443068" y="592503"/>
                    <a:pt x="490684" y="545046"/>
                  </a:cubicBezTo>
                  <a:lnTo>
                    <a:pt x="515960" y="519717"/>
                  </a:lnTo>
                  <a:cubicBezTo>
                    <a:pt x="525127" y="510653"/>
                    <a:pt x="527085" y="496433"/>
                    <a:pt x="521033" y="485324"/>
                  </a:cubicBezTo>
                  <a:cubicBezTo>
                    <a:pt x="503856" y="451998"/>
                    <a:pt x="434969" y="411561"/>
                    <a:pt x="434969" y="411561"/>
                  </a:cubicBezTo>
                  <a:cubicBezTo>
                    <a:pt x="427582" y="407829"/>
                    <a:pt x="420195" y="405874"/>
                    <a:pt x="414321" y="406318"/>
                  </a:cubicBezTo>
                  <a:cubicBezTo>
                    <a:pt x="414143" y="406318"/>
                    <a:pt x="413876" y="406407"/>
                    <a:pt x="413698" y="406496"/>
                  </a:cubicBezTo>
                  <a:cubicBezTo>
                    <a:pt x="409604" y="407473"/>
                    <a:pt x="407646" y="409517"/>
                    <a:pt x="405599" y="413605"/>
                  </a:cubicBezTo>
                  <a:lnTo>
                    <a:pt x="404620" y="414583"/>
                  </a:lnTo>
                  <a:cubicBezTo>
                    <a:pt x="397500" y="423648"/>
                    <a:pt x="380323" y="443910"/>
                    <a:pt x="373202" y="447910"/>
                  </a:cubicBezTo>
                  <a:cubicBezTo>
                    <a:pt x="365548" y="453242"/>
                    <a:pt x="357538" y="457152"/>
                    <a:pt x="349528" y="459552"/>
                  </a:cubicBezTo>
                  <a:cubicBezTo>
                    <a:pt x="365281" y="466839"/>
                    <a:pt x="384328" y="473149"/>
                    <a:pt x="405599" y="475282"/>
                  </a:cubicBezTo>
                  <a:cubicBezTo>
                    <a:pt x="410672" y="476259"/>
                    <a:pt x="414677" y="480259"/>
                    <a:pt x="414677" y="486391"/>
                  </a:cubicBezTo>
                  <a:cubicBezTo>
                    <a:pt x="413698" y="491456"/>
                    <a:pt x="409604" y="495456"/>
                    <a:pt x="404620" y="495456"/>
                  </a:cubicBezTo>
                  <a:lnTo>
                    <a:pt x="403552" y="495456"/>
                  </a:lnTo>
                  <a:cubicBezTo>
                    <a:pt x="333686" y="488346"/>
                    <a:pt x="288117" y="443910"/>
                    <a:pt x="287138" y="441866"/>
                  </a:cubicBezTo>
                  <a:cubicBezTo>
                    <a:pt x="286871" y="441600"/>
                    <a:pt x="286604" y="441333"/>
                    <a:pt x="286426" y="441067"/>
                  </a:cubicBezTo>
                  <a:cubicBezTo>
                    <a:pt x="285625" y="440356"/>
                    <a:pt x="284824" y="439645"/>
                    <a:pt x="284112" y="438845"/>
                  </a:cubicBezTo>
                  <a:lnTo>
                    <a:pt x="176777" y="331666"/>
                  </a:lnTo>
                  <a:cubicBezTo>
                    <a:pt x="174730" y="329622"/>
                    <a:pt x="119015" y="284120"/>
                    <a:pt x="111895" y="213379"/>
                  </a:cubicBezTo>
                  <a:cubicBezTo>
                    <a:pt x="110916" y="208314"/>
                    <a:pt x="115010" y="203248"/>
                    <a:pt x="121062" y="202270"/>
                  </a:cubicBezTo>
                  <a:cubicBezTo>
                    <a:pt x="127115" y="201204"/>
                    <a:pt x="131209" y="205292"/>
                    <a:pt x="132188" y="211335"/>
                  </a:cubicBezTo>
                  <a:cubicBezTo>
                    <a:pt x="133968" y="229109"/>
                    <a:pt x="139486" y="245284"/>
                    <a:pt x="146428" y="259325"/>
                  </a:cubicBezTo>
                  <a:cubicBezTo>
                    <a:pt x="148653" y="250794"/>
                    <a:pt x="152658" y="242262"/>
                    <a:pt x="158532" y="233553"/>
                  </a:cubicBezTo>
                  <a:cubicBezTo>
                    <a:pt x="162537" y="227510"/>
                    <a:pt x="183808" y="210358"/>
                    <a:pt x="191907" y="202270"/>
                  </a:cubicBezTo>
                  <a:lnTo>
                    <a:pt x="192975" y="201204"/>
                  </a:lnTo>
                  <a:cubicBezTo>
                    <a:pt x="196980" y="199160"/>
                    <a:pt x="199027" y="196138"/>
                    <a:pt x="200006" y="193117"/>
                  </a:cubicBezTo>
                  <a:cubicBezTo>
                    <a:pt x="202053" y="187073"/>
                    <a:pt x="200006" y="178986"/>
                    <a:pt x="194933" y="170899"/>
                  </a:cubicBezTo>
                  <a:cubicBezTo>
                    <a:pt x="194933" y="169832"/>
                    <a:pt x="154438" y="102113"/>
                    <a:pt x="121062" y="84961"/>
                  </a:cubicBezTo>
                  <a:cubicBezTo>
                    <a:pt x="115989" y="81895"/>
                    <a:pt x="109915" y="80873"/>
                    <a:pt x="103963" y="81761"/>
                  </a:cubicBezTo>
                  <a:close/>
                  <a:moveTo>
                    <a:pt x="353980" y="30273"/>
                  </a:moveTo>
                  <a:cubicBezTo>
                    <a:pt x="360041" y="30273"/>
                    <a:pt x="364141" y="34368"/>
                    <a:pt x="364141" y="40422"/>
                  </a:cubicBezTo>
                  <a:lnTo>
                    <a:pt x="364141" y="60719"/>
                  </a:lnTo>
                  <a:cubicBezTo>
                    <a:pt x="364141" y="66772"/>
                    <a:pt x="360041" y="70778"/>
                    <a:pt x="353980" y="70778"/>
                  </a:cubicBezTo>
                  <a:cubicBezTo>
                    <a:pt x="347829" y="70778"/>
                    <a:pt x="343818" y="66772"/>
                    <a:pt x="343818" y="60719"/>
                  </a:cubicBezTo>
                  <a:lnTo>
                    <a:pt x="343818" y="40422"/>
                  </a:lnTo>
                  <a:cubicBezTo>
                    <a:pt x="343818" y="34368"/>
                    <a:pt x="347829" y="30273"/>
                    <a:pt x="353980" y="30273"/>
                  </a:cubicBezTo>
                  <a:close/>
                  <a:moveTo>
                    <a:pt x="353978" y="20263"/>
                  </a:moveTo>
                  <a:cubicBezTo>
                    <a:pt x="284112" y="20263"/>
                    <a:pt x="219409" y="50479"/>
                    <a:pt x="174819" y="104957"/>
                  </a:cubicBezTo>
                  <a:cubicBezTo>
                    <a:pt x="196446" y="130818"/>
                    <a:pt x="212911" y="158901"/>
                    <a:pt x="214246" y="160768"/>
                  </a:cubicBezTo>
                  <a:cubicBezTo>
                    <a:pt x="221278" y="173920"/>
                    <a:pt x="224304" y="187073"/>
                    <a:pt x="221278" y="198182"/>
                  </a:cubicBezTo>
                  <a:cubicBezTo>
                    <a:pt x="220299" y="202093"/>
                    <a:pt x="218430" y="205736"/>
                    <a:pt x="215938" y="209025"/>
                  </a:cubicBezTo>
                  <a:cubicBezTo>
                    <a:pt x="214336" y="211335"/>
                    <a:pt x="212466" y="213379"/>
                    <a:pt x="210152" y="215157"/>
                  </a:cubicBezTo>
                  <a:cubicBezTo>
                    <a:pt x="208906" y="216312"/>
                    <a:pt x="207482" y="217378"/>
                    <a:pt x="206147" y="218445"/>
                  </a:cubicBezTo>
                  <a:cubicBezTo>
                    <a:pt x="193954" y="228487"/>
                    <a:pt x="179803" y="241640"/>
                    <a:pt x="176777" y="244662"/>
                  </a:cubicBezTo>
                  <a:cubicBezTo>
                    <a:pt x="160579" y="269012"/>
                    <a:pt x="162537" y="287142"/>
                    <a:pt x="182829" y="308382"/>
                  </a:cubicBezTo>
                  <a:lnTo>
                    <a:pt x="189504" y="315136"/>
                  </a:lnTo>
                  <a:cubicBezTo>
                    <a:pt x="189771" y="315403"/>
                    <a:pt x="189949" y="315492"/>
                    <a:pt x="189949" y="315492"/>
                  </a:cubicBezTo>
                  <a:cubicBezTo>
                    <a:pt x="190572" y="316025"/>
                    <a:pt x="191195" y="316647"/>
                    <a:pt x="191640" y="317269"/>
                  </a:cubicBezTo>
                  <a:lnTo>
                    <a:pt x="298263" y="424714"/>
                  </a:lnTo>
                  <a:cubicBezTo>
                    <a:pt x="318556" y="444888"/>
                    <a:pt x="337780" y="446932"/>
                    <a:pt x="362077" y="430758"/>
                  </a:cubicBezTo>
                  <a:cubicBezTo>
                    <a:pt x="365103" y="428713"/>
                    <a:pt x="378275" y="414583"/>
                    <a:pt x="388422" y="401430"/>
                  </a:cubicBezTo>
                  <a:cubicBezTo>
                    <a:pt x="393406" y="393343"/>
                    <a:pt x="400526" y="388277"/>
                    <a:pt x="408625" y="386233"/>
                  </a:cubicBezTo>
                  <a:cubicBezTo>
                    <a:pt x="412096" y="385344"/>
                    <a:pt x="415834" y="384900"/>
                    <a:pt x="419661" y="384900"/>
                  </a:cubicBezTo>
                  <a:cubicBezTo>
                    <a:pt x="428294" y="384989"/>
                    <a:pt x="437728" y="387477"/>
                    <a:pt x="446094" y="392365"/>
                  </a:cubicBezTo>
                  <a:cubicBezTo>
                    <a:pt x="447963" y="393609"/>
                    <a:pt x="476088" y="410051"/>
                    <a:pt x="501987" y="431646"/>
                  </a:cubicBezTo>
                  <a:cubicBezTo>
                    <a:pt x="556545" y="387122"/>
                    <a:pt x="586894" y="322513"/>
                    <a:pt x="586894" y="252749"/>
                  </a:cubicBezTo>
                  <a:cubicBezTo>
                    <a:pt x="586894" y="124330"/>
                    <a:pt x="482585" y="20263"/>
                    <a:pt x="353978" y="20263"/>
                  </a:cubicBezTo>
                  <a:close/>
                  <a:moveTo>
                    <a:pt x="353978" y="0"/>
                  </a:moveTo>
                  <a:cubicBezTo>
                    <a:pt x="493710" y="0"/>
                    <a:pt x="607097" y="113222"/>
                    <a:pt x="607097" y="252749"/>
                  </a:cubicBezTo>
                  <a:cubicBezTo>
                    <a:pt x="607097" y="327578"/>
                    <a:pt x="574345" y="397786"/>
                    <a:pt x="517384" y="445421"/>
                  </a:cubicBezTo>
                  <a:cubicBezTo>
                    <a:pt x="526907" y="454753"/>
                    <a:pt x="535184" y="464617"/>
                    <a:pt x="540257" y="474215"/>
                  </a:cubicBezTo>
                  <a:cubicBezTo>
                    <a:pt x="550403" y="493412"/>
                    <a:pt x="547377" y="517673"/>
                    <a:pt x="531179" y="532870"/>
                  </a:cubicBezTo>
                  <a:lnTo>
                    <a:pt x="505814" y="559176"/>
                  </a:lnTo>
                  <a:cubicBezTo>
                    <a:pt x="474486" y="590548"/>
                    <a:pt x="438974" y="606722"/>
                    <a:pt x="401505" y="606722"/>
                  </a:cubicBezTo>
                  <a:cubicBezTo>
                    <a:pt x="375249" y="606722"/>
                    <a:pt x="346858" y="598635"/>
                    <a:pt x="318556" y="582460"/>
                  </a:cubicBezTo>
                  <a:cubicBezTo>
                    <a:pt x="301289" y="573307"/>
                    <a:pt x="285091" y="560154"/>
                    <a:pt x="268893" y="543979"/>
                  </a:cubicBezTo>
                  <a:lnTo>
                    <a:pt x="61343" y="336732"/>
                  </a:lnTo>
                  <a:cubicBezTo>
                    <a:pt x="42030" y="317536"/>
                    <a:pt x="26899" y="296296"/>
                    <a:pt x="16753" y="275056"/>
                  </a:cubicBezTo>
                  <a:cubicBezTo>
                    <a:pt x="-13596" y="210358"/>
                    <a:pt x="-2471" y="151703"/>
                    <a:pt x="48171" y="101135"/>
                  </a:cubicBezTo>
                  <a:lnTo>
                    <a:pt x="73447" y="75807"/>
                  </a:lnTo>
                  <a:cubicBezTo>
                    <a:pt x="88666" y="60699"/>
                    <a:pt x="112963" y="56611"/>
                    <a:pt x="132188" y="66742"/>
                  </a:cubicBezTo>
                  <a:cubicBezTo>
                    <a:pt x="141711" y="71719"/>
                    <a:pt x="151412" y="79895"/>
                    <a:pt x="160757" y="89315"/>
                  </a:cubicBezTo>
                  <a:cubicBezTo>
                    <a:pt x="209173" y="32971"/>
                    <a:pt x="278772" y="0"/>
                    <a:pt x="353978" y="0"/>
                  </a:cubicBezTo>
                  <a:close/>
                </a:path>
              </a:pathLst>
            </a:custGeom>
            <a:solidFill>
              <a:srgbClr val="3A38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a:solidFill>
                  <a:schemeClr val="dk1"/>
                </a:solidFill>
                <a:latin typeface="Poppins"/>
                <a:ea typeface="Poppins"/>
                <a:cs typeface="Poppins"/>
                <a:sym typeface="Poppins"/>
              </a:endParaRPr>
            </a:p>
          </p:txBody>
        </p:sp>
      </p:grpSp>
      <p:sp>
        <p:nvSpPr>
          <p:cNvPr id="775" name="Google Shape;775;p33"/>
          <p:cNvSpPr/>
          <p:nvPr/>
        </p:nvSpPr>
        <p:spPr>
          <a:xfrm>
            <a:off x="2352435" y="5014720"/>
            <a:ext cx="379523" cy="365495"/>
          </a:xfrm>
          <a:custGeom>
            <a:avLst/>
            <a:gdLst/>
            <a:ahLst/>
            <a:cxnLst/>
            <a:rect l="l" t="t" r="r" b="b"/>
            <a:pathLst>
              <a:path w="607097" h="606722" extrusionOk="0">
                <a:moveTo>
                  <a:pt x="482620" y="381169"/>
                </a:moveTo>
                <a:cubicBezTo>
                  <a:pt x="486624" y="377172"/>
                  <a:pt x="492675" y="377172"/>
                  <a:pt x="496768" y="381169"/>
                </a:cubicBezTo>
                <a:lnTo>
                  <a:pt x="510916" y="395381"/>
                </a:lnTo>
                <a:cubicBezTo>
                  <a:pt x="515009" y="399379"/>
                  <a:pt x="515009" y="405419"/>
                  <a:pt x="510916" y="409505"/>
                </a:cubicBezTo>
                <a:cubicBezTo>
                  <a:pt x="509937" y="412525"/>
                  <a:pt x="506912" y="412525"/>
                  <a:pt x="503887" y="412525"/>
                </a:cubicBezTo>
                <a:cubicBezTo>
                  <a:pt x="500861" y="412525"/>
                  <a:pt x="498815" y="411548"/>
                  <a:pt x="496768" y="409505"/>
                </a:cubicBezTo>
                <a:lnTo>
                  <a:pt x="482620" y="395381"/>
                </a:lnTo>
                <a:cubicBezTo>
                  <a:pt x="478527" y="391295"/>
                  <a:pt x="478527" y="385255"/>
                  <a:pt x="482620" y="381169"/>
                </a:cubicBezTo>
                <a:close/>
                <a:moveTo>
                  <a:pt x="546398" y="242745"/>
                </a:moveTo>
                <a:lnTo>
                  <a:pt x="566606" y="242745"/>
                </a:lnTo>
                <a:cubicBezTo>
                  <a:pt x="572659" y="242745"/>
                  <a:pt x="576754" y="246732"/>
                  <a:pt x="576754" y="252756"/>
                </a:cubicBezTo>
                <a:cubicBezTo>
                  <a:pt x="576754" y="258869"/>
                  <a:pt x="572659" y="262856"/>
                  <a:pt x="566606" y="262856"/>
                </a:cubicBezTo>
                <a:lnTo>
                  <a:pt x="546398" y="262856"/>
                </a:lnTo>
                <a:cubicBezTo>
                  <a:pt x="540255" y="262856"/>
                  <a:pt x="536249" y="258869"/>
                  <a:pt x="536249" y="252756"/>
                </a:cubicBezTo>
                <a:cubicBezTo>
                  <a:pt x="536249" y="246732"/>
                  <a:pt x="540255" y="242745"/>
                  <a:pt x="546398" y="242745"/>
                </a:cubicBezTo>
                <a:close/>
                <a:moveTo>
                  <a:pt x="353968" y="101120"/>
                </a:moveTo>
                <a:cubicBezTo>
                  <a:pt x="360022" y="101120"/>
                  <a:pt x="364118" y="105119"/>
                  <a:pt x="364118" y="111251"/>
                </a:cubicBezTo>
                <a:lnTo>
                  <a:pt x="364118" y="242683"/>
                </a:lnTo>
                <a:lnTo>
                  <a:pt x="424838" y="242683"/>
                </a:lnTo>
                <a:cubicBezTo>
                  <a:pt x="430893" y="242683"/>
                  <a:pt x="434988" y="246682"/>
                  <a:pt x="434988" y="252725"/>
                </a:cubicBezTo>
                <a:cubicBezTo>
                  <a:pt x="434988" y="258857"/>
                  <a:pt x="430893" y="262856"/>
                  <a:pt x="424838" y="262856"/>
                </a:cubicBezTo>
                <a:lnTo>
                  <a:pt x="353968" y="262856"/>
                </a:lnTo>
                <a:cubicBezTo>
                  <a:pt x="347825" y="262856"/>
                  <a:pt x="343818" y="258857"/>
                  <a:pt x="343818" y="252725"/>
                </a:cubicBezTo>
                <a:lnTo>
                  <a:pt x="343818" y="111251"/>
                </a:lnTo>
                <a:cubicBezTo>
                  <a:pt x="343818" y="105119"/>
                  <a:pt x="347825" y="101120"/>
                  <a:pt x="353968" y="101120"/>
                </a:cubicBezTo>
                <a:close/>
                <a:moveTo>
                  <a:pt x="496768" y="96101"/>
                </a:moveTo>
                <a:cubicBezTo>
                  <a:pt x="500861" y="92017"/>
                  <a:pt x="506912" y="92017"/>
                  <a:pt x="510916" y="96101"/>
                </a:cubicBezTo>
                <a:cubicBezTo>
                  <a:pt x="515009" y="100096"/>
                  <a:pt x="515009" y="106222"/>
                  <a:pt x="510916" y="110217"/>
                </a:cubicBezTo>
                <a:lnTo>
                  <a:pt x="496768" y="124334"/>
                </a:lnTo>
                <a:cubicBezTo>
                  <a:pt x="494722" y="126376"/>
                  <a:pt x="492675" y="127441"/>
                  <a:pt x="489650" y="127441"/>
                </a:cubicBezTo>
                <a:cubicBezTo>
                  <a:pt x="486624" y="127441"/>
                  <a:pt x="484578" y="126376"/>
                  <a:pt x="482620" y="124334"/>
                </a:cubicBezTo>
                <a:cubicBezTo>
                  <a:pt x="478527" y="120338"/>
                  <a:pt x="478527" y="114301"/>
                  <a:pt x="482620" y="110217"/>
                </a:cubicBezTo>
                <a:close/>
                <a:moveTo>
                  <a:pt x="196955" y="96101"/>
                </a:moveTo>
                <a:cubicBezTo>
                  <a:pt x="201050" y="92017"/>
                  <a:pt x="207104" y="92017"/>
                  <a:pt x="211110" y="96101"/>
                </a:cubicBezTo>
                <a:lnTo>
                  <a:pt x="225355" y="110217"/>
                </a:lnTo>
                <a:cubicBezTo>
                  <a:pt x="229361" y="114301"/>
                  <a:pt x="229361" y="120338"/>
                  <a:pt x="225355" y="124334"/>
                </a:cubicBezTo>
                <a:cubicBezTo>
                  <a:pt x="223307" y="126376"/>
                  <a:pt x="220280" y="127441"/>
                  <a:pt x="218233" y="127441"/>
                </a:cubicBezTo>
                <a:cubicBezTo>
                  <a:pt x="215206" y="127441"/>
                  <a:pt x="213158" y="126376"/>
                  <a:pt x="211110" y="124334"/>
                </a:cubicBezTo>
                <a:lnTo>
                  <a:pt x="196955" y="110217"/>
                </a:lnTo>
                <a:cubicBezTo>
                  <a:pt x="192949" y="106222"/>
                  <a:pt x="192949" y="100096"/>
                  <a:pt x="196955" y="96101"/>
                </a:cubicBezTo>
                <a:close/>
                <a:moveTo>
                  <a:pt x="103963" y="81761"/>
                </a:moveTo>
                <a:cubicBezTo>
                  <a:pt x="98011" y="82650"/>
                  <a:pt x="92182" y="85449"/>
                  <a:pt x="87598" y="90026"/>
                </a:cubicBezTo>
                <a:lnTo>
                  <a:pt x="62322" y="115266"/>
                </a:lnTo>
                <a:cubicBezTo>
                  <a:pt x="17732" y="159790"/>
                  <a:pt x="8654" y="209291"/>
                  <a:pt x="34998" y="265902"/>
                </a:cubicBezTo>
                <a:cubicBezTo>
                  <a:pt x="44077" y="285187"/>
                  <a:pt x="57249" y="304383"/>
                  <a:pt x="75494" y="322602"/>
                </a:cubicBezTo>
                <a:lnTo>
                  <a:pt x="283044" y="530826"/>
                </a:lnTo>
                <a:cubicBezTo>
                  <a:pt x="297284" y="545046"/>
                  <a:pt x="312415" y="557132"/>
                  <a:pt x="327634" y="565219"/>
                </a:cubicBezTo>
                <a:cubicBezTo>
                  <a:pt x="389401" y="599612"/>
                  <a:pt x="443068" y="592503"/>
                  <a:pt x="490684" y="545046"/>
                </a:cubicBezTo>
                <a:lnTo>
                  <a:pt x="515960" y="519717"/>
                </a:lnTo>
                <a:cubicBezTo>
                  <a:pt x="525127" y="510653"/>
                  <a:pt x="527085" y="496433"/>
                  <a:pt x="521033" y="485324"/>
                </a:cubicBezTo>
                <a:cubicBezTo>
                  <a:pt x="503856" y="451998"/>
                  <a:pt x="434969" y="411561"/>
                  <a:pt x="434969" y="411561"/>
                </a:cubicBezTo>
                <a:cubicBezTo>
                  <a:pt x="427582" y="407829"/>
                  <a:pt x="420195" y="405874"/>
                  <a:pt x="414321" y="406318"/>
                </a:cubicBezTo>
                <a:cubicBezTo>
                  <a:pt x="414143" y="406318"/>
                  <a:pt x="413876" y="406407"/>
                  <a:pt x="413698" y="406496"/>
                </a:cubicBezTo>
                <a:cubicBezTo>
                  <a:pt x="409604" y="407473"/>
                  <a:pt x="407646" y="409517"/>
                  <a:pt x="405599" y="413605"/>
                </a:cubicBezTo>
                <a:lnTo>
                  <a:pt x="404620" y="414583"/>
                </a:lnTo>
                <a:cubicBezTo>
                  <a:pt x="397500" y="423648"/>
                  <a:pt x="380323" y="443910"/>
                  <a:pt x="373202" y="447910"/>
                </a:cubicBezTo>
                <a:cubicBezTo>
                  <a:pt x="365548" y="453242"/>
                  <a:pt x="357538" y="457152"/>
                  <a:pt x="349528" y="459552"/>
                </a:cubicBezTo>
                <a:cubicBezTo>
                  <a:pt x="365281" y="466839"/>
                  <a:pt x="384328" y="473149"/>
                  <a:pt x="405599" y="475282"/>
                </a:cubicBezTo>
                <a:cubicBezTo>
                  <a:pt x="410672" y="476259"/>
                  <a:pt x="414677" y="480259"/>
                  <a:pt x="414677" y="486391"/>
                </a:cubicBezTo>
                <a:cubicBezTo>
                  <a:pt x="413698" y="491456"/>
                  <a:pt x="409604" y="495456"/>
                  <a:pt x="404620" y="495456"/>
                </a:cubicBezTo>
                <a:lnTo>
                  <a:pt x="403552" y="495456"/>
                </a:lnTo>
                <a:cubicBezTo>
                  <a:pt x="333686" y="488346"/>
                  <a:pt x="288117" y="443910"/>
                  <a:pt x="287138" y="441866"/>
                </a:cubicBezTo>
                <a:cubicBezTo>
                  <a:pt x="286871" y="441600"/>
                  <a:pt x="286604" y="441333"/>
                  <a:pt x="286426" y="441067"/>
                </a:cubicBezTo>
                <a:cubicBezTo>
                  <a:pt x="285625" y="440356"/>
                  <a:pt x="284824" y="439645"/>
                  <a:pt x="284112" y="438845"/>
                </a:cubicBezTo>
                <a:lnTo>
                  <a:pt x="176777" y="331666"/>
                </a:lnTo>
                <a:cubicBezTo>
                  <a:pt x="174730" y="329622"/>
                  <a:pt x="119015" y="284120"/>
                  <a:pt x="111895" y="213379"/>
                </a:cubicBezTo>
                <a:cubicBezTo>
                  <a:pt x="110916" y="208314"/>
                  <a:pt x="115010" y="203248"/>
                  <a:pt x="121062" y="202270"/>
                </a:cubicBezTo>
                <a:cubicBezTo>
                  <a:pt x="127115" y="201204"/>
                  <a:pt x="131209" y="205292"/>
                  <a:pt x="132188" y="211335"/>
                </a:cubicBezTo>
                <a:cubicBezTo>
                  <a:pt x="133968" y="229109"/>
                  <a:pt x="139486" y="245284"/>
                  <a:pt x="146428" y="259325"/>
                </a:cubicBezTo>
                <a:cubicBezTo>
                  <a:pt x="148653" y="250794"/>
                  <a:pt x="152658" y="242262"/>
                  <a:pt x="158532" y="233553"/>
                </a:cubicBezTo>
                <a:cubicBezTo>
                  <a:pt x="162537" y="227510"/>
                  <a:pt x="183808" y="210358"/>
                  <a:pt x="191907" y="202270"/>
                </a:cubicBezTo>
                <a:lnTo>
                  <a:pt x="192975" y="201204"/>
                </a:lnTo>
                <a:cubicBezTo>
                  <a:pt x="196980" y="199160"/>
                  <a:pt x="199027" y="196138"/>
                  <a:pt x="200006" y="193117"/>
                </a:cubicBezTo>
                <a:cubicBezTo>
                  <a:pt x="202053" y="187073"/>
                  <a:pt x="200006" y="178986"/>
                  <a:pt x="194933" y="170899"/>
                </a:cubicBezTo>
                <a:cubicBezTo>
                  <a:pt x="194933" y="169832"/>
                  <a:pt x="154438" y="102113"/>
                  <a:pt x="121062" y="84961"/>
                </a:cubicBezTo>
                <a:cubicBezTo>
                  <a:pt x="115989" y="81895"/>
                  <a:pt x="109915" y="80873"/>
                  <a:pt x="103963" y="81761"/>
                </a:cubicBezTo>
                <a:close/>
                <a:moveTo>
                  <a:pt x="353980" y="30273"/>
                </a:moveTo>
                <a:cubicBezTo>
                  <a:pt x="360041" y="30273"/>
                  <a:pt x="364141" y="34368"/>
                  <a:pt x="364141" y="40422"/>
                </a:cubicBezTo>
                <a:lnTo>
                  <a:pt x="364141" y="60719"/>
                </a:lnTo>
                <a:cubicBezTo>
                  <a:pt x="364141" y="66772"/>
                  <a:pt x="360041" y="70778"/>
                  <a:pt x="353980" y="70778"/>
                </a:cubicBezTo>
                <a:cubicBezTo>
                  <a:pt x="347829" y="70778"/>
                  <a:pt x="343818" y="66772"/>
                  <a:pt x="343818" y="60719"/>
                </a:cubicBezTo>
                <a:lnTo>
                  <a:pt x="343818" y="40422"/>
                </a:lnTo>
                <a:cubicBezTo>
                  <a:pt x="343818" y="34368"/>
                  <a:pt x="347829" y="30273"/>
                  <a:pt x="353980" y="30273"/>
                </a:cubicBezTo>
                <a:close/>
                <a:moveTo>
                  <a:pt x="353978" y="20263"/>
                </a:moveTo>
                <a:cubicBezTo>
                  <a:pt x="284112" y="20263"/>
                  <a:pt x="219409" y="50479"/>
                  <a:pt x="174819" y="104957"/>
                </a:cubicBezTo>
                <a:cubicBezTo>
                  <a:pt x="196446" y="130818"/>
                  <a:pt x="212911" y="158901"/>
                  <a:pt x="214246" y="160768"/>
                </a:cubicBezTo>
                <a:cubicBezTo>
                  <a:pt x="221278" y="173920"/>
                  <a:pt x="224304" y="187073"/>
                  <a:pt x="221278" y="198182"/>
                </a:cubicBezTo>
                <a:cubicBezTo>
                  <a:pt x="220299" y="202093"/>
                  <a:pt x="218430" y="205736"/>
                  <a:pt x="215938" y="209025"/>
                </a:cubicBezTo>
                <a:cubicBezTo>
                  <a:pt x="214336" y="211335"/>
                  <a:pt x="212466" y="213379"/>
                  <a:pt x="210152" y="215157"/>
                </a:cubicBezTo>
                <a:cubicBezTo>
                  <a:pt x="208906" y="216312"/>
                  <a:pt x="207482" y="217378"/>
                  <a:pt x="206147" y="218445"/>
                </a:cubicBezTo>
                <a:cubicBezTo>
                  <a:pt x="193954" y="228487"/>
                  <a:pt x="179803" y="241640"/>
                  <a:pt x="176777" y="244662"/>
                </a:cubicBezTo>
                <a:cubicBezTo>
                  <a:pt x="160579" y="269012"/>
                  <a:pt x="162537" y="287142"/>
                  <a:pt x="182829" y="308382"/>
                </a:cubicBezTo>
                <a:lnTo>
                  <a:pt x="189504" y="315136"/>
                </a:lnTo>
                <a:cubicBezTo>
                  <a:pt x="189771" y="315403"/>
                  <a:pt x="189949" y="315492"/>
                  <a:pt x="189949" y="315492"/>
                </a:cubicBezTo>
                <a:cubicBezTo>
                  <a:pt x="190572" y="316025"/>
                  <a:pt x="191195" y="316647"/>
                  <a:pt x="191640" y="317269"/>
                </a:cubicBezTo>
                <a:lnTo>
                  <a:pt x="298263" y="424714"/>
                </a:lnTo>
                <a:cubicBezTo>
                  <a:pt x="318556" y="444888"/>
                  <a:pt x="337780" y="446932"/>
                  <a:pt x="362077" y="430758"/>
                </a:cubicBezTo>
                <a:cubicBezTo>
                  <a:pt x="365103" y="428713"/>
                  <a:pt x="378275" y="414583"/>
                  <a:pt x="388422" y="401430"/>
                </a:cubicBezTo>
                <a:cubicBezTo>
                  <a:pt x="393406" y="393343"/>
                  <a:pt x="400526" y="388277"/>
                  <a:pt x="408625" y="386233"/>
                </a:cubicBezTo>
                <a:cubicBezTo>
                  <a:pt x="412096" y="385344"/>
                  <a:pt x="415834" y="384900"/>
                  <a:pt x="419661" y="384900"/>
                </a:cubicBezTo>
                <a:cubicBezTo>
                  <a:pt x="428294" y="384989"/>
                  <a:pt x="437728" y="387477"/>
                  <a:pt x="446094" y="392365"/>
                </a:cubicBezTo>
                <a:cubicBezTo>
                  <a:pt x="447963" y="393609"/>
                  <a:pt x="476088" y="410051"/>
                  <a:pt x="501987" y="431646"/>
                </a:cubicBezTo>
                <a:cubicBezTo>
                  <a:pt x="556545" y="387122"/>
                  <a:pt x="586894" y="322513"/>
                  <a:pt x="586894" y="252749"/>
                </a:cubicBezTo>
                <a:cubicBezTo>
                  <a:pt x="586894" y="124330"/>
                  <a:pt x="482585" y="20263"/>
                  <a:pt x="353978" y="20263"/>
                </a:cubicBezTo>
                <a:close/>
                <a:moveTo>
                  <a:pt x="353978" y="0"/>
                </a:moveTo>
                <a:cubicBezTo>
                  <a:pt x="493710" y="0"/>
                  <a:pt x="607097" y="113222"/>
                  <a:pt x="607097" y="252749"/>
                </a:cubicBezTo>
                <a:cubicBezTo>
                  <a:pt x="607097" y="327578"/>
                  <a:pt x="574345" y="397786"/>
                  <a:pt x="517384" y="445421"/>
                </a:cubicBezTo>
                <a:cubicBezTo>
                  <a:pt x="526907" y="454753"/>
                  <a:pt x="535184" y="464617"/>
                  <a:pt x="540257" y="474215"/>
                </a:cubicBezTo>
                <a:cubicBezTo>
                  <a:pt x="550403" y="493412"/>
                  <a:pt x="547377" y="517673"/>
                  <a:pt x="531179" y="532870"/>
                </a:cubicBezTo>
                <a:lnTo>
                  <a:pt x="505814" y="559176"/>
                </a:lnTo>
                <a:cubicBezTo>
                  <a:pt x="474486" y="590548"/>
                  <a:pt x="438974" y="606722"/>
                  <a:pt x="401505" y="606722"/>
                </a:cubicBezTo>
                <a:cubicBezTo>
                  <a:pt x="375249" y="606722"/>
                  <a:pt x="346858" y="598635"/>
                  <a:pt x="318556" y="582460"/>
                </a:cubicBezTo>
                <a:cubicBezTo>
                  <a:pt x="301289" y="573307"/>
                  <a:pt x="285091" y="560154"/>
                  <a:pt x="268893" y="543979"/>
                </a:cubicBezTo>
                <a:lnTo>
                  <a:pt x="61343" y="336732"/>
                </a:lnTo>
                <a:cubicBezTo>
                  <a:pt x="42030" y="317536"/>
                  <a:pt x="26899" y="296296"/>
                  <a:pt x="16753" y="275056"/>
                </a:cubicBezTo>
                <a:cubicBezTo>
                  <a:pt x="-13596" y="210358"/>
                  <a:pt x="-2471" y="151703"/>
                  <a:pt x="48171" y="101135"/>
                </a:cubicBezTo>
                <a:lnTo>
                  <a:pt x="73447" y="75807"/>
                </a:lnTo>
                <a:cubicBezTo>
                  <a:pt x="88666" y="60699"/>
                  <a:pt x="112963" y="56611"/>
                  <a:pt x="132188" y="66742"/>
                </a:cubicBezTo>
                <a:cubicBezTo>
                  <a:pt x="141711" y="71719"/>
                  <a:pt x="151412" y="79895"/>
                  <a:pt x="160757" y="89315"/>
                </a:cubicBezTo>
                <a:cubicBezTo>
                  <a:pt x="209173" y="32971"/>
                  <a:pt x="278772" y="0"/>
                  <a:pt x="353978"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grpSp>
        <p:nvGrpSpPr>
          <p:cNvPr id="776" name="Google Shape;776;p33"/>
          <p:cNvGrpSpPr/>
          <p:nvPr/>
        </p:nvGrpSpPr>
        <p:grpSpPr>
          <a:xfrm>
            <a:off x="2107752" y="4045627"/>
            <a:ext cx="8719024" cy="1021086"/>
            <a:chOff x="2073324" y="3796247"/>
            <a:chExt cx="8893576" cy="1310749"/>
          </a:xfrm>
        </p:grpSpPr>
        <p:sp>
          <p:nvSpPr>
            <p:cNvPr id="777" name="Google Shape;777;p33"/>
            <p:cNvSpPr/>
            <p:nvPr/>
          </p:nvSpPr>
          <p:spPr>
            <a:xfrm>
              <a:off x="2406599" y="3796247"/>
              <a:ext cx="8560301" cy="1310749"/>
            </a:xfrm>
            <a:prstGeom prst="roundRect">
              <a:avLst>
                <a:gd name="adj" fmla="val 16667"/>
              </a:avLst>
            </a:prstGeom>
            <a:solidFill>
              <a:srgbClr val="3A3838"/>
            </a:solidFill>
            <a:ln w="28575" cap="flat" cmpd="sng">
              <a:solidFill>
                <a:srgbClr val="F89E1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78" name="Google Shape;778;p33"/>
            <p:cNvSpPr txBox="1"/>
            <p:nvPr/>
          </p:nvSpPr>
          <p:spPr>
            <a:xfrm>
              <a:off x="3095216" y="3941089"/>
              <a:ext cx="7731561" cy="1066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lt1"/>
                  </a:solidFill>
                  <a:latin typeface="Times New Roman"/>
                  <a:ea typeface="Times New Roman"/>
                  <a:cs typeface="Times New Roman"/>
                  <a:sym typeface="Times New Roman"/>
                </a:rPr>
                <a:t>G</a:t>
              </a:r>
              <a:r>
                <a:rPr lang="en-US" sz="2400" i="0" u="none" strike="noStrike">
                  <a:solidFill>
                    <a:schemeClr val="lt1"/>
                  </a:solidFill>
                  <a:latin typeface="Times New Roman"/>
                  <a:ea typeface="Times New Roman"/>
                  <a:cs typeface="Times New Roman"/>
                  <a:sym typeface="Times New Roman"/>
                </a:rPr>
                <a:t>hi nhận và tăng thưởng, tri ân những trung gian phân phối hoạt động tốt. </a:t>
              </a:r>
              <a:endParaRPr sz="2400">
                <a:solidFill>
                  <a:schemeClr val="lt1"/>
                </a:solidFill>
                <a:latin typeface="Arial"/>
                <a:ea typeface="Arial"/>
                <a:cs typeface="Arial"/>
                <a:sym typeface="Arial"/>
              </a:endParaRPr>
            </a:p>
          </p:txBody>
        </p:sp>
        <p:sp>
          <p:nvSpPr>
            <p:cNvPr id="779" name="Google Shape;779;p33"/>
            <p:cNvSpPr/>
            <p:nvPr/>
          </p:nvSpPr>
          <p:spPr>
            <a:xfrm>
              <a:off x="2073324" y="3843837"/>
              <a:ext cx="951986" cy="1245102"/>
            </a:xfrm>
            <a:prstGeom prst="ellipse">
              <a:avLst/>
            </a:prstGeom>
            <a:solidFill>
              <a:srgbClr val="3A3838"/>
            </a:solidFill>
            <a:ln w="76200" cap="flat" cmpd="sng">
              <a:solidFill>
                <a:srgbClr val="F89E1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780" name="Google Shape;780;p33"/>
            <p:cNvSpPr/>
            <p:nvPr/>
          </p:nvSpPr>
          <p:spPr>
            <a:xfrm>
              <a:off x="2203180" y="4117795"/>
              <a:ext cx="629341" cy="697184"/>
            </a:xfrm>
            <a:custGeom>
              <a:avLst/>
              <a:gdLst/>
              <a:ahLst/>
              <a:cxnLst/>
              <a:rect l="l" t="t" r="r" b="b"/>
              <a:pathLst>
                <a:path w="607097" h="606722" extrusionOk="0">
                  <a:moveTo>
                    <a:pt x="482620" y="381169"/>
                  </a:moveTo>
                  <a:cubicBezTo>
                    <a:pt x="486624" y="377172"/>
                    <a:pt x="492675" y="377172"/>
                    <a:pt x="496768" y="381169"/>
                  </a:cubicBezTo>
                  <a:lnTo>
                    <a:pt x="510916" y="395381"/>
                  </a:lnTo>
                  <a:cubicBezTo>
                    <a:pt x="515009" y="399379"/>
                    <a:pt x="515009" y="405419"/>
                    <a:pt x="510916" y="409505"/>
                  </a:cubicBezTo>
                  <a:cubicBezTo>
                    <a:pt x="509937" y="412525"/>
                    <a:pt x="506912" y="412525"/>
                    <a:pt x="503887" y="412525"/>
                  </a:cubicBezTo>
                  <a:cubicBezTo>
                    <a:pt x="500861" y="412525"/>
                    <a:pt x="498815" y="411548"/>
                    <a:pt x="496768" y="409505"/>
                  </a:cubicBezTo>
                  <a:lnTo>
                    <a:pt x="482620" y="395381"/>
                  </a:lnTo>
                  <a:cubicBezTo>
                    <a:pt x="478527" y="391295"/>
                    <a:pt x="478527" y="385255"/>
                    <a:pt x="482620" y="381169"/>
                  </a:cubicBezTo>
                  <a:close/>
                  <a:moveTo>
                    <a:pt x="546398" y="242745"/>
                  </a:moveTo>
                  <a:lnTo>
                    <a:pt x="566606" y="242745"/>
                  </a:lnTo>
                  <a:cubicBezTo>
                    <a:pt x="572659" y="242745"/>
                    <a:pt x="576754" y="246732"/>
                    <a:pt x="576754" y="252756"/>
                  </a:cubicBezTo>
                  <a:cubicBezTo>
                    <a:pt x="576754" y="258869"/>
                    <a:pt x="572659" y="262856"/>
                    <a:pt x="566606" y="262856"/>
                  </a:cubicBezTo>
                  <a:lnTo>
                    <a:pt x="546398" y="262856"/>
                  </a:lnTo>
                  <a:cubicBezTo>
                    <a:pt x="540255" y="262856"/>
                    <a:pt x="536249" y="258869"/>
                    <a:pt x="536249" y="252756"/>
                  </a:cubicBezTo>
                  <a:cubicBezTo>
                    <a:pt x="536249" y="246732"/>
                    <a:pt x="540255" y="242745"/>
                    <a:pt x="546398" y="242745"/>
                  </a:cubicBezTo>
                  <a:close/>
                  <a:moveTo>
                    <a:pt x="353968" y="101120"/>
                  </a:moveTo>
                  <a:cubicBezTo>
                    <a:pt x="360022" y="101120"/>
                    <a:pt x="364118" y="105119"/>
                    <a:pt x="364118" y="111251"/>
                  </a:cubicBezTo>
                  <a:lnTo>
                    <a:pt x="364118" y="242683"/>
                  </a:lnTo>
                  <a:lnTo>
                    <a:pt x="424838" y="242683"/>
                  </a:lnTo>
                  <a:cubicBezTo>
                    <a:pt x="430893" y="242683"/>
                    <a:pt x="434988" y="246682"/>
                    <a:pt x="434988" y="252725"/>
                  </a:cubicBezTo>
                  <a:cubicBezTo>
                    <a:pt x="434988" y="258857"/>
                    <a:pt x="430893" y="262856"/>
                    <a:pt x="424838" y="262856"/>
                  </a:cubicBezTo>
                  <a:lnTo>
                    <a:pt x="353968" y="262856"/>
                  </a:lnTo>
                  <a:cubicBezTo>
                    <a:pt x="347825" y="262856"/>
                    <a:pt x="343818" y="258857"/>
                    <a:pt x="343818" y="252725"/>
                  </a:cubicBezTo>
                  <a:lnTo>
                    <a:pt x="343818" y="111251"/>
                  </a:lnTo>
                  <a:cubicBezTo>
                    <a:pt x="343818" y="105119"/>
                    <a:pt x="347825" y="101120"/>
                    <a:pt x="353968" y="101120"/>
                  </a:cubicBezTo>
                  <a:close/>
                  <a:moveTo>
                    <a:pt x="496768" y="96101"/>
                  </a:moveTo>
                  <a:cubicBezTo>
                    <a:pt x="500861" y="92017"/>
                    <a:pt x="506912" y="92017"/>
                    <a:pt x="510916" y="96101"/>
                  </a:cubicBezTo>
                  <a:cubicBezTo>
                    <a:pt x="515009" y="100096"/>
                    <a:pt x="515009" y="106222"/>
                    <a:pt x="510916" y="110217"/>
                  </a:cubicBezTo>
                  <a:lnTo>
                    <a:pt x="496768" y="124334"/>
                  </a:lnTo>
                  <a:cubicBezTo>
                    <a:pt x="494722" y="126376"/>
                    <a:pt x="492675" y="127441"/>
                    <a:pt x="489650" y="127441"/>
                  </a:cubicBezTo>
                  <a:cubicBezTo>
                    <a:pt x="486624" y="127441"/>
                    <a:pt x="484578" y="126376"/>
                    <a:pt x="482620" y="124334"/>
                  </a:cubicBezTo>
                  <a:cubicBezTo>
                    <a:pt x="478527" y="120338"/>
                    <a:pt x="478527" y="114301"/>
                    <a:pt x="482620" y="110217"/>
                  </a:cubicBezTo>
                  <a:close/>
                  <a:moveTo>
                    <a:pt x="196955" y="96101"/>
                  </a:moveTo>
                  <a:cubicBezTo>
                    <a:pt x="201050" y="92017"/>
                    <a:pt x="207104" y="92017"/>
                    <a:pt x="211110" y="96101"/>
                  </a:cubicBezTo>
                  <a:lnTo>
                    <a:pt x="225355" y="110217"/>
                  </a:lnTo>
                  <a:cubicBezTo>
                    <a:pt x="229361" y="114301"/>
                    <a:pt x="229361" y="120338"/>
                    <a:pt x="225355" y="124334"/>
                  </a:cubicBezTo>
                  <a:cubicBezTo>
                    <a:pt x="223307" y="126376"/>
                    <a:pt x="220280" y="127441"/>
                    <a:pt x="218233" y="127441"/>
                  </a:cubicBezTo>
                  <a:cubicBezTo>
                    <a:pt x="215206" y="127441"/>
                    <a:pt x="213158" y="126376"/>
                    <a:pt x="211110" y="124334"/>
                  </a:cubicBezTo>
                  <a:lnTo>
                    <a:pt x="196955" y="110217"/>
                  </a:lnTo>
                  <a:cubicBezTo>
                    <a:pt x="192949" y="106222"/>
                    <a:pt x="192949" y="100096"/>
                    <a:pt x="196955" y="96101"/>
                  </a:cubicBezTo>
                  <a:close/>
                  <a:moveTo>
                    <a:pt x="103963" y="81761"/>
                  </a:moveTo>
                  <a:cubicBezTo>
                    <a:pt x="98011" y="82650"/>
                    <a:pt x="92182" y="85449"/>
                    <a:pt x="87598" y="90026"/>
                  </a:cubicBezTo>
                  <a:lnTo>
                    <a:pt x="62322" y="115266"/>
                  </a:lnTo>
                  <a:cubicBezTo>
                    <a:pt x="17732" y="159790"/>
                    <a:pt x="8654" y="209291"/>
                    <a:pt x="34998" y="265902"/>
                  </a:cubicBezTo>
                  <a:cubicBezTo>
                    <a:pt x="44077" y="285187"/>
                    <a:pt x="57249" y="304383"/>
                    <a:pt x="75494" y="322602"/>
                  </a:cubicBezTo>
                  <a:lnTo>
                    <a:pt x="283044" y="530826"/>
                  </a:lnTo>
                  <a:cubicBezTo>
                    <a:pt x="297284" y="545046"/>
                    <a:pt x="312415" y="557132"/>
                    <a:pt x="327634" y="565219"/>
                  </a:cubicBezTo>
                  <a:cubicBezTo>
                    <a:pt x="389401" y="599612"/>
                    <a:pt x="443068" y="592503"/>
                    <a:pt x="490684" y="545046"/>
                  </a:cubicBezTo>
                  <a:lnTo>
                    <a:pt x="515960" y="519717"/>
                  </a:lnTo>
                  <a:cubicBezTo>
                    <a:pt x="525127" y="510653"/>
                    <a:pt x="527085" y="496433"/>
                    <a:pt x="521033" y="485324"/>
                  </a:cubicBezTo>
                  <a:cubicBezTo>
                    <a:pt x="503856" y="451998"/>
                    <a:pt x="434969" y="411561"/>
                    <a:pt x="434969" y="411561"/>
                  </a:cubicBezTo>
                  <a:cubicBezTo>
                    <a:pt x="427582" y="407829"/>
                    <a:pt x="420195" y="405874"/>
                    <a:pt x="414321" y="406318"/>
                  </a:cubicBezTo>
                  <a:cubicBezTo>
                    <a:pt x="414143" y="406318"/>
                    <a:pt x="413876" y="406407"/>
                    <a:pt x="413698" y="406496"/>
                  </a:cubicBezTo>
                  <a:cubicBezTo>
                    <a:pt x="409604" y="407473"/>
                    <a:pt x="407646" y="409517"/>
                    <a:pt x="405599" y="413605"/>
                  </a:cubicBezTo>
                  <a:lnTo>
                    <a:pt x="404620" y="414583"/>
                  </a:lnTo>
                  <a:cubicBezTo>
                    <a:pt x="397500" y="423648"/>
                    <a:pt x="380323" y="443910"/>
                    <a:pt x="373202" y="447910"/>
                  </a:cubicBezTo>
                  <a:cubicBezTo>
                    <a:pt x="365548" y="453242"/>
                    <a:pt x="357538" y="457152"/>
                    <a:pt x="349528" y="459552"/>
                  </a:cubicBezTo>
                  <a:cubicBezTo>
                    <a:pt x="365281" y="466839"/>
                    <a:pt x="384328" y="473149"/>
                    <a:pt x="405599" y="475282"/>
                  </a:cubicBezTo>
                  <a:cubicBezTo>
                    <a:pt x="410672" y="476259"/>
                    <a:pt x="414677" y="480259"/>
                    <a:pt x="414677" y="486391"/>
                  </a:cubicBezTo>
                  <a:cubicBezTo>
                    <a:pt x="413698" y="491456"/>
                    <a:pt x="409604" y="495456"/>
                    <a:pt x="404620" y="495456"/>
                  </a:cubicBezTo>
                  <a:lnTo>
                    <a:pt x="403552" y="495456"/>
                  </a:lnTo>
                  <a:cubicBezTo>
                    <a:pt x="333686" y="488346"/>
                    <a:pt x="288117" y="443910"/>
                    <a:pt x="287138" y="441866"/>
                  </a:cubicBezTo>
                  <a:cubicBezTo>
                    <a:pt x="286871" y="441600"/>
                    <a:pt x="286604" y="441333"/>
                    <a:pt x="286426" y="441067"/>
                  </a:cubicBezTo>
                  <a:cubicBezTo>
                    <a:pt x="285625" y="440356"/>
                    <a:pt x="284824" y="439645"/>
                    <a:pt x="284112" y="438845"/>
                  </a:cubicBezTo>
                  <a:lnTo>
                    <a:pt x="176777" y="331666"/>
                  </a:lnTo>
                  <a:cubicBezTo>
                    <a:pt x="174730" y="329622"/>
                    <a:pt x="119015" y="284120"/>
                    <a:pt x="111895" y="213379"/>
                  </a:cubicBezTo>
                  <a:cubicBezTo>
                    <a:pt x="110916" y="208314"/>
                    <a:pt x="115010" y="203248"/>
                    <a:pt x="121062" y="202270"/>
                  </a:cubicBezTo>
                  <a:cubicBezTo>
                    <a:pt x="127115" y="201204"/>
                    <a:pt x="131209" y="205292"/>
                    <a:pt x="132188" y="211335"/>
                  </a:cubicBezTo>
                  <a:cubicBezTo>
                    <a:pt x="133968" y="229109"/>
                    <a:pt x="139486" y="245284"/>
                    <a:pt x="146428" y="259325"/>
                  </a:cubicBezTo>
                  <a:cubicBezTo>
                    <a:pt x="148653" y="250794"/>
                    <a:pt x="152658" y="242262"/>
                    <a:pt x="158532" y="233553"/>
                  </a:cubicBezTo>
                  <a:cubicBezTo>
                    <a:pt x="162537" y="227510"/>
                    <a:pt x="183808" y="210358"/>
                    <a:pt x="191907" y="202270"/>
                  </a:cubicBezTo>
                  <a:lnTo>
                    <a:pt x="192975" y="201204"/>
                  </a:lnTo>
                  <a:cubicBezTo>
                    <a:pt x="196980" y="199160"/>
                    <a:pt x="199027" y="196138"/>
                    <a:pt x="200006" y="193117"/>
                  </a:cubicBezTo>
                  <a:cubicBezTo>
                    <a:pt x="202053" y="187073"/>
                    <a:pt x="200006" y="178986"/>
                    <a:pt x="194933" y="170899"/>
                  </a:cubicBezTo>
                  <a:cubicBezTo>
                    <a:pt x="194933" y="169832"/>
                    <a:pt x="154438" y="102113"/>
                    <a:pt x="121062" y="84961"/>
                  </a:cubicBezTo>
                  <a:cubicBezTo>
                    <a:pt x="115989" y="81895"/>
                    <a:pt x="109915" y="80873"/>
                    <a:pt x="103963" y="81761"/>
                  </a:cubicBezTo>
                  <a:close/>
                  <a:moveTo>
                    <a:pt x="353980" y="30273"/>
                  </a:moveTo>
                  <a:cubicBezTo>
                    <a:pt x="360041" y="30273"/>
                    <a:pt x="364141" y="34368"/>
                    <a:pt x="364141" y="40422"/>
                  </a:cubicBezTo>
                  <a:lnTo>
                    <a:pt x="364141" y="60719"/>
                  </a:lnTo>
                  <a:cubicBezTo>
                    <a:pt x="364141" y="66772"/>
                    <a:pt x="360041" y="70778"/>
                    <a:pt x="353980" y="70778"/>
                  </a:cubicBezTo>
                  <a:cubicBezTo>
                    <a:pt x="347829" y="70778"/>
                    <a:pt x="343818" y="66772"/>
                    <a:pt x="343818" y="60719"/>
                  </a:cubicBezTo>
                  <a:lnTo>
                    <a:pt x="343818" y="40422"/>
                  </a:lnTo>
                  <a:cubicBezTo>
                    <a:pt x="343818" y="34368"/>
                    <a:pt x="347829" y="30273"/>
                    <a:pt x="353980" y="30273"/>
                  </a:cubicBezTo>
                  <a:close/>
                  <a:moveTo>
                    <a:pt x="353978" y="20263"/>
                  </a:moveTo>
                  <a:cubicBezTo>
                    <a:pt x="284112" y="20263"/>
                    <a:pt x="219409" y="50479"/>
                    <a:pt x="174819" y="104957"/>
                  </a:cubicBezTo>
                  <a:cubicBezTo>
                    <a:pt x="196446" y="130818"/>
                    <a:pt x="212911" y="158901"/>
                    <a:pt x="214246" y="160768"/>
                  </a:cubicBezTo>
                  <a:cubicBezTo>
                    <a:pt x="221278" y="173920"/>
                    <a:pt x="224304" y="187073"/>
                    <a:pt x="221278" y="198182"/>
                  </a:cubicBezTo>
                  <a:cubicBezTo>
                    <a:pt x="220299" y="202093"/>
                    <a:pt x="218430" y="205736"/>
                    <a:pt x="215938" y="209025"/>
                  </a:cubicBezTo>
                  <a:cubicBezTo>
                    <a:pt x="214336" y="211335"/>
                    <a:pt x="212466" y="213379"/>
                    <a:pt x="210152" y="215157"/>
                  </a:cubicBezTo>
                  <a:cubicBezTo>
                    <a:pt x="208906" y="216312"/>
                    <a:pt x="207482" y="217378"/>
                    <a:pt x="206147" y="218445"/>
                  </a:cubicBezTo>
                  <a:cubicBezTo>
                    <a:pt x="193954" y="228487"/>
                    <a:pt x="179803" y="241640"/>
                    <a:pt x="176777" y="244662"/>
                  </a:cubicBezTo>
                  <a:cubicBezTo>
                    <a:pt x="160579" y="269012"/>
                    <a:pt x="162537" y="287142"/>
                    <a:pt x="182829" y="308382"/>
                  </a:cubicBezTo>
                  <a:lnTo>
                    <a:pt x="189504" y="315136"/>
                  </a:lnTo>
                  <a:cubicBezTo>
                    <a:pt x="189771" y="315403"/>
                    <a:pt x="189949" y="315492"/>
                    <a:pt x="189949" y="315492"/>
                  </a:cubicBezTo>
                  <a:cubicBezTo>
                    <a:pt x="190572" y="316025"/>
                    <a:pt x="191195" y="316647"/>
                    <a:pt x="191640" y="317269"/>
                  </a:cubicBezTo>
                  <a:lnTo>
                    <a:pt x="298263" y="424714"/>
                  </a:lnTo>
                  <a:cubicBezTo>
                    <a:pt x="318556" y="444888"/>
                    <a:pt x="337780" y="446932"/>
                    <a:pt x="362077" y="430758"/>
                  </a:cubicBezTo>
                  <a:cubicBezTo>
                    <a:pt x="365103" y="428713"/>
                    <a:pt x="378275" y="414583"/>
                    <a:pt x="388422" y="401430"/>
                  </a:cubicBezTo>
                  <a:cubicBezTo>
                    <a:pt x="393406" y="393343"/>
                    <a:pt x="400526" y="388277"/>
                    <a:pt x="408625" y="386233"/>
                  </a:cubicBezTo>
                  <a:cubicBezTo>
                    <a:pt x="412096" y="385344"/>
                    <a:pt x="415834" y="384900"/>
                    <a:pt x="419661" y="384900"/>
                  </a:cubicBezTo>
                  <a:cubicBezTo>
                    <a:pt x="428294" y="384989"/>
                    <a:pt x="437728" y="387477"/>
                    <a:pt x="446094" y="392365"/>
                  </a:cubicBezTo>
                  <a:cubicBezTo>
                    <a:pt x="447963" y="393609"/>
                    <a:pt x="476088" y="410051"/>
                    <a:pt x="501987" y="431646"/>
                  </a:cubicBezTo>
                  <a:cubicBezTo>
                    <a:pt x="556545" y="387122"/>
                    <a:pt x="586894" y="322513"/>
                    <a:pt x="586894" y="252749"/>
                  </a:cubicBezTo>
                  <a:cubicBezTo>
                    <a:pt x="586894" y="124330"/>
                    <a:pt x="482585" y="20263"/>
                    <a:pt x="353978" y="20263"/>
                  </a:cubicBezTo>
                  <a:close/>
                  <a:moveTo>
                    <a:pt x="353978" y="0"/>
                  </a:moveTo>
                  <a:cubicBezTo>
                    <a:pt x="493710" y="0"/>
                    <a:pt x="607097" y="113222"/>
                    <a:pt x="607097" y="252749"/>
                  </a:cubicBezTo>
                  <a:cubicBezTo>
                    <a:pt x="607097" y="327578"/>
                    <a:pt x="574345" y="397786"/>
                    <a:pt x="517384" y="445421"/>
                  </a:cubicBezTo>
                  <a:cubicBezTo>
                    <a:pt x="526907" y="454753"/>
                    <a:pt x="535184" y="464617"/>
                    <a:pt x="540257" y="474215"/>
                  </a:cubicBezTo>
                  <a:cubicBezTo>
                    <a:pt x="550403" y="493412"/>
                    <a:pt x="547377" y="517673"/>
                    <a:pt x="531179" y="532870"/>
                  </a:cubicBezTo>
                  <a:lnTo>
                    <a:pt x="505814" y="559176"/>
                  </a:lnTo>
                  <a:cubicBezTo>
                    <a:pt x="474486" y="590548"/>
                    <a:pt x="438974" y="606722"/>
                    <a:pt x="401505" y="606722"/>
                  </a:cubicBezTo>
                  <a:cubicBezTo>
                    <a:pt x="375249" y="606722"/>
                    <a:pt x="346858" y="598635"/>
                    <a:pt x="318556" y="582460"/>
                  </a:cubicBezTo>
                  <a:cubicBezTo>
                    <a:pt x="301289" y="573307"/>
                    <a:pt x="285091" y="560154"/>
                    <a:pt x="268893" y="543979"/>
                  </a:cubicBezTo>
                  <a:lnTo>
                    <a:pt x="61343" y="336732"/>
                  </a:lnTo>
                  <a:cubicBezTo>
                    <a:pt x="42030" y="317536"/>
                    <a:pt x="26899" y="296296"/>
                    <a:pt x="16753" y="275056"/>
                  </a:cubicBezTo>
                  <a:cubicBezTo>
                    <a:pt x="-13596" y="210358"/>
                    <a:pt x="-2471" y="151703"/>
                    <a:pt x="48171" y="101135"/>
                  </a:cubicBezTo>
                  <a:lnTo>
                    <a:pt x="73447" y="75807"/>
                  </a:lnTo>
                  <a:cubicBezTo>
                    <a:pt x="88666" y="60699"/>
                    <a:pt x="112963" y="56611"/>
                    <a:pt x="132188" y="66742"/>
                  </a:cubicBezTo>
                  <a:cubicBezTo>
                    <a:pt x="141711" y="71719"/>
                    <a:pt x="151412" y="79895"/>
                    <a:pt x="160757" y="89315"/>
                  </a:cubicBezTo>
                  <a:cubicBezTo>
                    <a:pt x="209173" y="32971"/>
                    <a:pt x="278772" y="0"/>
                    <a:pt x="353978"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grpSp>
      <p:grpSp>
        <p:nvGrpSpPr>
          <p:cNvPr id="781" name="Google Shape;781;p33"/>
          <p:cNvGrpSpPr/>
          <p:nvPr/>
        </p:nvGrpSpPr>
        <p:grpSpPr>
          <a:xfrm>
            <a:off x="2107752" y="5454472"/>
            <a:ext cx="8719024" cy="926222"/>
            <a:chOff x="2107752" y="5454472"/>
            <a:chExt cx="8719024" cy="926222"/>
          </a:xfrm>
        </p:grpSpPr>
        <p:sp>
          <p:nvSpPr>
            <p:cNvPr id="782" name="Google Shape;782;p33"/>
            <p:cNvSpPr/>
            <p:nvPr/>
          </p:nvSpPr>
          <p:spPr>
            <a:xfrm>
              <a:off x="2418867" y="5454472"/>
              <a:ext cx="8407909" cy="926220"/>
            </a:xfrm>
            <a:prstGeom prst="roundRect">
              <a:avLst>
                <a:gd name="adj" fmla="val 16667"/>
              </a:avLst>
            </a:prstGeom>
            <a:solidFill>
              <a:schemeClr val="accent1"/>
            </a:solidFill>
            <a:ln w="28575" cap="flat" cmpd="sng">
              <a:solidFill>
                <a:srgbClr val="3A3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83" name="Google Shape;783;p33"/>
            <p:cNvSpPr txBox="1"/>
            <p:nvPr/>
          </p:nvSpPr>
          <p:spPr>
            <a:xfrm>
              <a:off x="2980789" y="5476946"/>
              <a:ext cx="7845987"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i="0" u="none" strike="noStrike">
                  <a:solidFill>
                    <a:schemeClr val="dk1"/>
                  </a:solidFill>
                  <a:latin typeface="Times New Roman"/>
                  <a:ea typeface="Times New Roman"/>
                  <a:cs typeface="Times New Roman"/>
                  <a:sym typeface="Times New Roman"/>
                </a:rPr>
                <a:t>Các trung gian hoạt động kém cần được hỗ trợ hoặc thậm chí thay thế nếu hoạt động quá kém.</a:t>
              </a:r>
              <a:endParaRPr sz="2400">
                <a:solidFill>
                  <a:schemeClr val="dk1"/>
                </a:solidFill>
                <a:latin typeface="Arial"/>
                <a:ea typeface="Arial"/>
                <a:cs typeface="Arial"/>
                <a:sym typeface="Arial"/>
              </a:endParaRPr>
            </a:p>
          </p:txBody>
        </p:sp>
        <p:sp>
          <p:nvSpPr>
            <p:cNvPr id="784" name="Google Shape;784;p33"/>
            <p:cNvSpPr/>
            <p:nvPr/>
          </p:nvSpPr>
          <p:spPr>
            <a:xfrm>
              <a:off x="2107752" y="5454472"/>
              <a:ext cx="916434" cy="926222"/>
            </a:xfrm>
            <a:prstGeom prst="ellipse">
              <a:avLst/>
            </a:prstGeom>
            <a:solidFill>
              <a:schemeClr val="accent1"/>
            </a:solidFill>
            <a:ln w="57150" cap="flat" cmpd="sng">
              <a:solidFill>
                <a:srgbClr val="3A3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785" name="Google Shape;785;p33"/>
            <p:cNvSpPr/>
            <p:nvPr/>
          </p:nvSpPr>
          <p:spPr>
            <a:xfrm>
              <a:off x="2233715" y="5631362"/>
              <a:ext cx="616961" cy="572439"/>
            </a:xfrm>
            <a:custGeom>
              <a:avLst/>
              <a:gdLst/>
              <a:ahLst/>
              <a:cxnLst/>
              <a:rect l="l" t="t" r="r" b="b"/>
              <a:pathLst>
                <a:path w="607097" h="606722" extrusionOk="0">
                  <a:moveTo>
                    <a:pt x="482620" y="381169"/>
                  </a:moveTo>
                  <a:cubicBezTo>
                    <a:pt x="486624" y="377172"/>
                    <a:pt x="492675" y="377172"/>
                    <a:pt x="496768" y="381169"/>
                  </a:cubicBezTo>
                  <a:lnTo>
                    <a:pt x="510916" y="395381"/>
                  </a:lnTo>
                  <a:cubicBezTo>
                    <a:pt x="515009" y="399379"/>
                    <a:pt x="515009" y="405419"/>
                    <a:pt x="510916" y="409505"/>
                  </a:cubicBezTo>
                  <a:cubicBezTo>
                    <a:pt x="509937" y="412525"/>
                    <a:pt x="506912" y="412525"/>
                    <a:pt x="503887" y="412525"/>
                  </a:cubicBezTo>
                  <a:cubicBezTo>
                    <a:pt x="500861" y="412525"/>
                    <a:pt x="498815" y="411548"/>
                    <a:pt x="496768" y="409505"/>
                  </a:cubicBezTo>
                  <a:lnTo>
                    <a:pt x="482620" y="395381"/>
                  </a:lnTo>
                  <a:cubicBezTo>
                    <a:pt x="478527" y="391295"/>
                    <a:pt x="478527" y="385255"/>
                    <a:pt x="482620" y="381169"/>
                  </a:cubicBezTo>
                  <a:close/>
                  <a:moveTo>
                    <a:pt x="546398" y="242745"/>
                  </a:moveTo>
                  <a:lnTo>
                    <a:pt x="566606" y="242745"/>
                  </a:lnTo>
                  <a:cubicBezTo>
                    <a:pt x="572659" y="242745"/>
                    <a:pt x="576754" y="246732"/>
                    <a:pt x="576754" y="252756"/>
                  </a:cubicBezTo>
                  <a:cubicBezTo>
                    <a:pt x="576754" y="258869"/>
                    <a:pt x="572659" y="262856"/>
                    <a:pt x="566606" y="262856"/>
                  </a:cubicBezTo>
                  <a:lnTo>
                    <a:pt x="546398" y="262856"/>
                  </a:lnTo>
                  <a:cubicBezTo>
                    <a:pt x="540255" y="262856"/>
                    <a:pt x="536249" y="258869"/>
                    <a:pt x="536249" y="252756"/>
                  </a:cubicBezTo>
                  <a:cubicBezTo>
                    <a:pt x="536249" y="246732"/>
                    <a:pt x="540255" y="242745"/>
                    <a:pt x="546398" y="242745"/>
                  </a:cubicBezTo>
                  <a:close/>
                  <a:moveTo>
                    <a:pt x="353968" y="101120"/>
                  </a:moveTo>
                  <a:cubicBezTo>
                    <a:pt x="360022" y="101120"/>
                    <a:pt x="364118" y="105119"/>
                    <a:pt x="364118" y="111251"/>
                  </a:cubicBezTo>
                  <a:lnTo>
                    <a:pt x="364118" y="242683"/>
                  </a:lnTo>
                  <a:lnTo>
                    <a:pt x="424838" y="242683"/>
                  </a:lnTo>
                  <a:cubicBezTo>
                    <a:pt x="430893" y="242683"/>
                    <a:pt x="434988" y="246682"/>
                    <a:pt x="434988" y="252725"/>
                  </a:cubicBezTo>
                  <a:cubicBezTo>
                    <a:pt x="434988" y="258857"/>
                    <a:pt x="430893" y="262856"/>
                    <a:pt x="424838" y="262856"/>
                  </a:cubicBezTo>
                  <a:lnTo>
                    <a:pt x="353968" y="262856"/>
                  </a:lnTo>
                  <a:cubicBezTo>
                    <a:pt x="347825" y="262856"/>
                    <a:pt x="343818" y="258857"/>
                    <a:pt x="343818" y="252725"/>
                  </a:cubicBezTo>
                  <a:lnTo>
                    <a:pt x="343818" y="111251"/>
                  </a:lnTo>
                  <a:cubicBezTo>
                    <a:pt x="343818" y="105119"/>
                    <a:pt x="347825" y="101120"/>
                    <a:pt x="353968" y="101120"/>
                  </a:cubicBezTo>
                  <a:close/>
                  <a:moveTo>
                    <a:pt x="496768" y="96101"/>
                  </a:moveTo>
                  <a:cubicBezTo>
                    <a:pt x="500861" y="92017"/>
                    <a:pt x="506912" y="92017"/>
                    <a:pt x="510916" y="96101"/>
                  </a:cubicBezTo>
                  <a:cubicBezTo>
                    <a:pt x="515009" y="100096"/>
                    <a:pt x="515009" y="106222"/>
                    <a:pt x="510916" y="110217"/>
                  </a:cubicBezTo>
                  <a:lnTo>
                    <a:pt x="496768" y="124334"/>
                  </a:lnTo>
                  <a:cubicBezTo>
                    <a:pt x="494722" y="126376"/>
                    <a:pt x="492675" y="127441"/>
                    <a:pt x="489650" y="127441"/>
                  </a:cubicBezTo>
                  <a:cubicBezTo>
                    <a:pt x="486624" y="127441"/>
                    <a:pt x="484578" y="126376"/>
                    <a:pt x="482620" y="124334"/>
                  </a:cubicBezTo>
                  <a:cubicBezTo>
                    <a:pt x="478527" y="120338"/>
                    <a:pt x="478527" y="114301"/>
                    <a:pt x="482620" y="110217"/>
                  </a:cubicBezTo>
                  <a:close/>
                  <a:moveTo>
                    <a:pt x="196955" y="96101"/>
                  </a:moveTo>
                  <a:cubicBezTo>
                    <a:pt x="201050" y="92017"/>
                    <a:pt x="207104" y="92017"/>
                    <a:pt x="211110" y="96101"/>
                  </a:cubicBezTo>
                  <a:lnTo>
                    <a:pt x="225355" y="110217"/>
                  </a:lnTo>
                  <a:cubicBezTo>
                    <a:pt x="229361" y="114301"/>
                    <a:pt x="229361" y="120338"/>
                    <a:pt x="225355" y="124334"/>
                  </a:cubicBezTo>
                  <a:cubicBezTo>
                    <a:pt x="223307" y="126376"/>
                    <a:pt x="220280" y="127441"/>
                    <a:pt x="218233" y="127441"/>
                  </a:cubicBezTo>
                  <a:cubicBezTo>
                    <a:pt x="215206" y="127441"/>
                    <a:pt x="213158" y="126376"/>
                    <a:pt x="211110" y="124334"/>
                  </a:cubicBezTo>
                  <a:lnTo>
                    <a:pt x="196955" y="110217"/>
                  </a:lnTo>
                  <a:cubicBezTo>
                    <a:pt x="192949" y="106222"/>
                    <a:pt x="192949" y="100096"/>
                    <a:pt x="196955" y="96101"/>
                  </a:cubicBezTo>
                  <a:close/>
                  <a:moveTo>
                    <a:pt x="103963" y="81761"/>
                  </a:moveTo>
                  <a:cubicBezTo>
                    <a:pt x="98011" y="82650"/>
                    <a:pt x="92182" y="85449"/>
                    <a:pt x="87598" y="90026"/>
                  </a:cubicBezTo>
                  <a:lnTo>
                    <a:pt x="62322" y="115266"/>
                  </a:lnTo>
                  <a:cubicBezTo>
                    <a:pt x="17732" y="159790"/>
                    <a:pt x="8654" y="209291"/>
                    <a:pt x="34998" y="265902"/>
                  </a:cubicBezTo>
                  <a:cubicBezTo>
                    <a:pt x="44077" y="285187"/>
                    <a:pt x="57249" y="304383"/>
                    <a:pt x="75494" y="322602"/>
                  </a:cubicBezTo>
                  <a:lnTo>
                    <a:pt x="283044" y="530826"/>
                  </a:lnTo>
                  <a:cubicBezTo>
                    <a:pt x="297284" y="545046"/>
                    <a:pt x="312415" y="557132"/>
                    <a:pt x="327634" y="565219"/>
                  </a:cubicBezTo>
                  <a:cubicBezTo>
                    <a:pt x="389401" y="599612"/>
                    <a:pt x="443068" y="592503"/>
                    <a:pt x="490684" y="545046"/>
                  </a:cubicBezTo>
                  <a:lnTo>
                    <a:pt x="515960" y="519717"/>
                  </a:lnTo>
                  <a:cubicBezTo>
                    <a:pt x="525127" y="510653"/>
                    <a:pt x="527085" y="496433"/>
                    <a:pt x="521033" y="485324"/>
                  </a:cubicBezTo>
                  <a:cubicBezTo>
                    <a:pt x="503856" y="451998"/>
                    <a:pt x="434969" y="411561"/>
                    <a:pt x="434969" y="411561"/>
                  </a:cubicBezTo>
                  <a:cubicBezTo>
                    <a:pt x="427582" y="407829"/>
                    <a:pt x="420195" y="405874"/>
                    <a:pt x="414321" y="406318"/>
                  </a:cubicBezTo>
                  <a:cubicBezTo>
                    <a:pt x="414143" y="406318"/>
                    <a:pt x="413876" y="406407"/>
                    <a:pt x="413698" y="406496"/>
                  </a:cubicBezTo>
                  <a:cubicBezTo>
                    <a:pt x="409604" y="407473"/>
                    <a:pt x="407646" y="409517"/>
                    <a:pt x="405599" y="413605"/>
                  </a:cubicBezTo>
                  <a:lnTo>
                    <a:pt x="404620" y="414583"/>
                  </a:lnTo>
                  <a:cubicBezTo>
                    <a:pt x="397500" y="423648"/>
                    <a:pt x="380323" y="443910"/>
                    <a:pt x="373202" y="447910"/>
                  </a:cubicBezTo>
                  <a:cubicBezTo>
                    <a:pt x="365548" y="453242"/>
                    <a:pt x="357538" y="457152"/>
                    <a:pt x="349528" y="459552"/>
                  </a:cubicBezTo>
                  <a:cubicBezTo>
                    <a:pt x="365281" y="466839"/>
                    <a:pt x="384328" y="473149"/>
                    <a:pt x="405599" y="475282"/>
                  </a:cubicBezTo>
                  <a:cubicBezTo>
                    <a:pt x="410672" y="476259"/>
                    <a:pt x="414677" y="480259"/>
                    <a:pt x="414677" y="486391"/>
                  </a:cubicBezTo>
                  <a:cubicBezTo>
                    <a:pt x="413698" y="491456"/>
                    <a:pt x="409604" y="495456"/>
                    <a:pt x="404620" y="495456"/>
                  </a:cubicBezTo>
                  <a:lnTo>
                    <a:pt x="403552" y="495456"/>
                  </a:lnTo>
                  <a:cubicBezTo>
                    <a:pt x="333686" y="488346"/>
                    <a:pt x="288117" y="443910"/>
                    <a:pt x="287138" y="441866"/>
                  </a:cubicBezTo>
                  <a:cubicBezTo>
                    <a:pt x="286871" y="441600"/>
                    <a:pt x="286604" y="441333"/>
                    <a:pt x="286426" y="441067"/>
                  </a:cubicBezTo>
                  <a:cubicBezTo>
                    <a:pt x="285625" y="440356"/>
                    <a:pt x="284824" y="439645"/>
                    <a:pt x="284112" y="438845"/>
                  </a:cubicBezTo>
                  <a:lnTo>
                    <a:pt x="176777" y="331666"/>
                  </a:lnTo>
                  <a:cubicBezTo>
                    <a:pt x="174730" y="329622"/>
                    <a:pt x="119015" y="284120"/>
                    <a:pt x="111895" y="213379"/>
                  </a:cubicBezTo>
                  <a:cubicBezTo>
                    <a:pt x="110916" y="208314"/>
                    <a:pt x="115010" y="203248"/>
                    <a:pt x="121062" y="202270"/>
                  </a:cubicBezTo>
                  <a:cubicBezTo>
                    <a:pt x="127115" y="201204"/>
                    <a:pt x="131209" y="205292"/>
                    <a:pt x="132188" y="211335"/>
                  </a:cubicBezTo>
                  <a:cubicBezTo>
                    <a:pt x="133968" y="229109"/>
                    <a:pt x="139486" y="245284"/>
                    <a:pt x="146428" y="259325"/>
                  </a:cubicBezTo>
                  <a:cubicBezTo>
                    <a:pt x="148653" y="250794"/>
                    <a:pt x="152658" y="242262"/>
                    <a:pt x="158532" y="233553"/>
                  </a:cubicBezTo>
                  <a:cubicBezTo>
                    <a:pt x="162537" y="227510"/>
                    <a:pt x="183808" y="210358"/>
                    <a:pt x="191907" y="202270"/>
                  </a:cubicBezTo>
                  <a:lnTo>
                    <a:pt x="192975" y="201204"/>
                  </a:lnTo>
                  <a:cubicBezTo>
                    <a:pt x="196980" y="199160"/>
                    <a:pt x="199027" y="196138"/>
                    <a:pt x="200006" y="193117"/>
                  </a:cubicBezTo>
                  <a:cubicBezTo>
                    <a:pt x="202053" y="187073"/>
                    <a:pt x="200006" y="178986"/>
                    <a:pt x="194933" y="170899"/>
                  </a:cubicBezTo>
                  <a:cubicBezTo>
                    <a:pt x="194933" y="169832"/>
                    <a:pt x="154438" y="102113"/>
                    <a:pt x="121062" y="84961"/>
                  </a:cubicBezTo>
                  <a:cubicBezTo>
                    <a:pt x="115989" y="81895"/>
                    <a:pt x="109915" y="80873"/>
                    <a:pt x="103963" y="81761"/>
                  </a:cubicBezTo>
                  <a:close/>
                  <a:moveTo>
                    <a:pt x="353980" y="30273"/>
                  </a:moveTo>
                  <a:cubicBezTo>
                    <a:pt x="360041" y="30273"/>
                    <a:pt x="364141" y="34368"/>
                    <a:pt x="364141" y="40422"/>
                  </a:cubicBezTo>
                  <a:lnTo>
                    <a:pt x="364141" y="60719"/>
                  </a:lnTo>
                  <a:cubicBezTo>
                    <a:pt x="364141" y="66772"/>
                    <a:pt x="360041" y="70778"/>
                    <a:pt x="353980" y="70778"/>
                  </a:cubicBezTo>
                  <a:cubicBezTo>
                    <a:pt x="347829" y="70778"/>
                    <a:pt x="343818" y="66772"/>
                    <a:pt x="343818" y="60719"/>
                  </a:cubicBezTo>
                  <a:lnTo>
                    <a:pt x="343818" y="40422"/>
                  </a:lnTo>
                  <a:cubicBezTo>
                    <a:pt x="343818" y="34368"/>
                    <a:pt x="347829" y="30273"/>
                    <a:pt x="353980" y="30273"/>
                  </a:cubicBezTo>
                  <a:close/>
                  <a:moveTo>
                    <a:pt x="353978" y="20263"/>
                  </a:moveTo>
                  <a:cubicBezTo>
                    <a:pt x="284112" y="20263"/>
                    <a:pt x="219409" y="50479"/>
                    <a:pt x="174819" y="104957"/>
                  </a:cubicBezTo>
                  <a:cubicBezTo>
                    <a:pt x="196446" y="130818"/>
                    <a:pt x="212911" y="158901"/>
                    <a:pt x="214246" y="160768"/>
                  </a:cubicBezTo>
                  <a:cubicBezTo>
                    <a:pt x="221278" y="173920"/>
                    <a:pt x="224304" y="187073"/>
                    <a:pt x="221278" y="198182"/>
                  </a:cubicBezTo>
                  <a:cubicBezTo>
                    <a:pt x="220299" y="202093"/>
                    <a:pt x="218430" y="205736"/>
                    <a:pt x="215938" y="209025"/>
                  </a:cubicBezTo>
                  <a:cubicBezTo>
                    <a:pt x="214336" y="211335"/>
                    <a:pt x="212466" y="213379"/>
                    <a:pt x="210152" y="215157"/>
                  </a:cubicBezTo>
                  <a:cubicBezTo>
                    <a:pt x="208906" y="216312"/>
                    <a:pt x="207482" y="217378"/>
                    <a:pt x="206147" y="218445"/>
                  </a:cubicBezTo>
                  <a:cubicBezTo>
                    <a:pt x="193954" y="228487"/>
                    <a:pt x="179803" y="241640"/>
                    <a:pt x="176777" y="244662"/>
                  </a:cubicBezTo>
                  <a:cubicBezTo>
                    <a:pt x="160579" y="269012"/>
                    <a:pt x="162537" y="287142"/>
                    <a:pt x="182829" y="308382"/>
                  </a:cubicBezTo>
                  <a:lnTo>
                    <a:pt x="189504" y="315136"/>
                  </a:lnTo>
                  <a:cubicBezTo>
                    <a:pt x="189771" y="315403"/>
                    <a:pt x="189949" y="315492"/>
                    <a:pt x="189949" y="315492"/>
                  </a:cubicBezTo>
                  <a:cubicBezTo>
                    <a:pt x="190572" y="316025"/>
                    <a:pt x="191195" y="316647"/>
                    <a:pt x="191640" y="317269"/>
                  </a:cubicBezTo>
                  <a:lnTo>
                    <a:pt x="298263" y="424714"/>
                  </a:lnTo>
                  <a:cubicBezTo>
                    <a:pt x="318556" y="444888"/>
                    <a:pt x="337780" y="446932"/>
                    <a:pt x="362077" y="430758"/>
                  </a:cubicBezTo>
                  <a:cubicBezTo>
                    <a:pt x="365103" y="428713"/>
                    <a:pt x="378275" y="414583"/>
                    <a:pt x="388422" y="401430"/>
                  </a:cubicBezTo>
                  <a:cubicBezTo>
                    <a:pt x="393406" y="393343"/>
                    <a:pt x="400526" y="388277"/>
                    <a:pt x="408625" y="386233"/>
                  </a:cubicBezTo>
                  <a:cubicBezTo>
                    <a:pt x="412096" y="385344"/>
                    <a:pt x="415834" y="384900"/>
                    <a:pt x="419661" y="384900"/>
                  </a:cubicBezTo>
                  <a:cubicBezTo>
                    <a:pt x="428294" y="384989"/>
                    <a:pt x="437728" y="387477"/>
                    <a:pt x="446094" y="392365"/>
                  </a:cubicBezTo>
                  <a:cubicBezTo>
                    <a:pt x="447963" y="393609"/>
                    <a:pt x="476088" y="410051"/>
                    <a:pt x="501987" y="431646"/>
                  </a:cubicBezTo>
                  <a:cubicBezTo>
                    <a:pt x="556545" y="387122"/>
                    <a:pt x="586894" y="322513"/>
                    <a:pt x="586894" y="252749"/>
                  </a:cubicBezTo>
                  <a:cubicBezTo>
                    <a:pt x="586894" y="124330"/>
                    <a:pt x="482585" y="20263"/>
                    <a:pt x="353978" y="20263"/>
                  </a:cubicBezTo>
                  <a:close/>
                  <a:moveTo>
                    <a:pt x="353978" y="0"/>
                  </a:moveTo>
                  <a:cubicBezTo>
                    <a:pt x="493710" y="0"/>
                    <a:pt x="607097" y="113222"/>
                    <a:pt x="607097" y="252749"/>
                  </a:cubicBezTo>
                  <a:cubicBezTo>
                    <a:pt x="607097" y="327578"/>
                    <a:pt x="574345" y="397786"/>
                    <a:pt x="517384" y="445421"/>
                  </a:cubicBezTo>
                  <a:cubicBezTo>
                    <a:pt x="526907" y="454753"/>
                    <a:pt x="535184" y="464617"/>
                    <a:pt x="540257" y="474215"/>
                  </a:cubicBezTo>
                  <a:cubicBezTo>
                    <a:pt x="550403" y="493412"/>
                    <a:pt x="547377" y="517673"/>
                    <a:pt x="531179" y="532870"/>
                  </a:cubicBezTo>
                  <a:lnTo>
                    <a:pt x="505814" y="559176"/>
                  </a:lnTo>
                  <a:cubicBezTo>
                    <a:pt x="474486" y="590548"/>
                    <a:pt x="438974" y="606722"/>
                    <a:pt x="401505" y="606722"/>
                  </a:cubicBezTo>
                  <a:cubicBezTo>
                    <a:pt x="375249" y="606722"/>
                    <a:pt x="346858" y="598635"/>
                    <a:pt x="318556" y="582460"/>
                  </a:cubicBezTo>
                  <a:cubicBezTo>
                    <a:pt x="301289" y="573307"/>
                    <a:pt x="285091" y="560154"/>
                    <a:pt x="268893" y="543979"/>
                  </a:cubicBezTo>
                  <a:lnTo>
                    <a:pt x="61343" y="336732"/>
                  </a:lnTo>
                  <a:cubicBezTo>
                    <a:pt x="42030" y="317536"/>
                    <a:pt x="26899" y="296296"/>
                    <a:pt x="16753" y="275056"/>
                  </a:cubicBezTo>
                  <a:cubicBezTo>
                    <a:pt x="-13596" y="210358"/>
                    <a:pt x="-2471" y="151703"/>
                    <a:pt x="48171" y="101135"/>
                  </a:cubicBezTo>
                  <a:lnTo>
                    <a:pt x="73447" y="75807"/>
                  </a:lnTo>
                  <a:cubicBezTo>
                    <a:pt x="88666" y="60699"/>
                    <a:pt x="112963" y="56611"/>
                    <a:pt x="132188" y="66742"/>
                  </a:cubicBezTo>
                  <a:cubicBezTo>
                    <a:pt x="141711" y="71719"/>
                    <a:pt x="151412" y="79895"/>
                    <a:pt x="160757" y="89315"/>
                  </a:cubicBezTo>
                  <a:cubicBezTo>
                    <a:pt x="209173" y="32971"/>
                    <a:pt x="278772" y="0"/>
                    <a:pt x="353978" y="0"/>
                  </a:cubicBezTo>
                  <a:close/>
                </a:path>
              </a:pathLst>
            </a:custGeom>
            <a:solidFill>
              <a:srgbClr val="3A38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grpSp>
      <p:pic>
        <p:nvPicPr>
          <p:cNvPr id="786" name="Google Shape;786;p33" descr="KHEN THƯỞNG NHÂN VIÊN - TƯỞNG ĐƠN GIẢN NHƯNG PHỨC TẠP | EveHR.vn"/>
          <p:cNvPicPr preferRelativeResize="0"/>
          <p:nvPr/>
        </p:nvPicPr>
        <p:blipFill rotWithShape="1">
          <a:blip r:embed="rId6">
            <a:alphaModFix/>
          </a:blip>
          <a:srcRect/>
          <a:stretch/>
        </p:blipFill>
        <p:spPr>
          <a:xfrm>
            <a:off x="8300125" y="591649"/>
            <a:ext cx="3195874" cy="179767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62"/>
                                        </p:tgtEl>
                                        <p:attrNameLst>
                                          <p:attrName>style.visibility</p:attrName>
                                        </p:attrNameLst>
                                      </p:cBhvr>
                                      <p:to>
                                        <p:strVal val="visible"/>
                                      </p:to>
                                    </p:set>
                                    <p:animEffect transition="in" filter="fade">
                                      <p:cBhvr>
                                        <p:cTn id="7" dur="1000"/>
                                        <p:tgtEl>
                                          <p:spTgt spid="762"/>
                                        </p:tgtEl>
                                      </p:cBhvr>
                                    </p:animEffect>
                                  </p:childTnLst>
                                </p:cTn>
                              </p:par>
                              <p:par>
                                <p:cTn id="8" presetID="10" presetClass="entr" presetSubtype="0" fill="hold" nodeType="withEffect">
                                  <p:stCondLst>
                                    <p:cond delay="0"/>
                                  </p:stCondLst>
                                  <p:childTnLst>
                                    <p:set>
                                      <p:cBhvr>
                                        <p:cTn id="9" dur="1" fill="hold">
                                          <p:stCondLst>
                                            <p:cond delay="0"/>
                                          </p:stCondLst>
                                        </p:cTn>
                                        <p:tgtEl>
                                          <p:spTgt spid="761">
                                            <p:txEl>
                                              <p:pRg st="0" end="0"/>
                                            </p:txEl>
                                          </p:spTgt>
                                        </p:tgtEl>
                                        <p:attrNameLst>
                                          <p:attrName>style.visibility</p:attrName>
                                        </p:attrNameLst>
                                      </p:cBhvr>
                                      <p:to>
                                        <p:strVal val="visible"/>
                                      </p:to>
                                    </p:set>
                                    <p:animEffect transition="in" filter="fade">
                                      <p:cBhvr>
                                        <p:cTn id="10" dur="1000"/>
                                        <p:tgtEl>
                                          <p:spTgt spid="761">
                                            <p:txEl>
                                              <p:pRg st="0" end="0"/>
                                            </p:txEl>
                                          </p:spTgt>
                                        </p:tgtEl>
                                      </p:cBhvr>
                                    </p:animEffect>
                                  </p:childTnLst>
                                </p:cTn>
                              </p:par>
                              <p:par>
                                <p:cTn id="11" presetID="23" presetClass="entr" presetSubtype="16" fill="hold" nodeType="withEffect">
                                  <p:stCondLst>
                                    <p:cond delay="0"/>
                                  </p:stCondLst>
                                  <p:childTnLst>
                                    <p:set>
                                      <p:cBhvr>
                                        <p:cTn id="12" dur="1" fill="hold">
                                          <p:stCondLst>
                                            <p:cond delay="0"/>
                                          </p:stCondLst>
                                        </p:cTn>
                                        <p:tgtEl>
                                          <p:spTgt spid="786"/>
                                        </p:tgtEl>
                                        <p:attrNameLst>
                                          <p:attrName>style.visibility</p:attrName>
                                        </p:attrNameLst>
                                      </p:cBhvr>
                                      <p:to>
                                        <p:strVal val="visible"/>
                                      </p:to>
                                    </p:set>
                                    <p:anim calcmode="lin" valueType="num">
                                      <p:cBhvr additive="base">
                                        <p:cTn id="13" dur="500"/>
                                        <p:tgtEl>
                                          <p:spTgt spid="786"/>
                                        </p:tgtEl>
                                        <p:attrNameLst>
                                          <p:attrName>ppt_w</p:attrName>
                                        </p:attrNameLst>
                                      </p:cBhvr>
                                      <p:tavLst>
                                        <p:tav tm="0">
                                          <p:val>
                                            <p:strVal val="0"/>
                                          </p:val>
                                        </p:tav>
                                        <p:tav tm="100000">
                                          <p:val>
                                            <p:strVal val="#ppt_w"/>
                                          </p:val>
                                        </p:tav>
                                      </p:tavLst>
                                    </p:anim>
                                    <p:anim calcmode="lin" valueType="num">
                                      <p:cBhvr additive="base">
                                        <p:cTn id="14" dur="500"/>
                                        <p:tgtEl>
                                          <p:spTgt spid="786"/>
                                        </p:tgtEl>
                                        <p:attrNameLst>
                                          <p:attrName>ppt_h</p:attrName>
                                        </p:attrNameLst>
                                      </p:cBhvr>
                                      <p:tavLst>
                                        <p:tav tm="0">
                                          <p:val>
                                            <p:strVal val="0"/>
                                          </p:val>
                                        </p:tav>
                                        <p:tav tm="100000">
                                          <p:val>
                                            <p:strVal val="#ppt_h"/>
                                          </p:val>
                                        </p:tav>
                                      </p:tavLst>
                                    </p:anim>
                                  </p:childTnLst>
                                </p:cTn>
                              </p:par>
                              <p:par>
                                <p:cTn id="15" presetID="23" presetClass="entr" presetSubtype="16" fill="hold" nodeType="withEffect">
                                  <p:stCondLst>
                                    <p:cond delay="0"/>
                                  </p:stCondLst>
                                  <p:childTnLst>
                                    <p:set>
                                      <p:cBhvr>
                                        <p:cTn id="16" dur="1" fill="hold">
                                          <p:stCondLst>
                                            <p:cond delay="0"/>
                                          </p:stCondLst>
                                        </p:cTn>
                                        <p:tgtEl>
                                          <p:spTgt spid="753"/>
                                        </p:tgtEl>
                                        <p:attrNameLst>
                                          <p:attrName>style.visibility</p:attrName>
                                        </p:attrNameLst>
                                      </p:cBhvr>
                                      <p:to>
                                        <p:strVal val="visible"/>
                                      </p:to>
                                    </p:set>
                                    <p:anim calcmode="lin" valueType="num">
                                      <p:cBhvr additive="base">
                                        <p:cTn id="17" dur="500"/>
                                        <p:tgtEl>
                                          <p:spTgt spid="753"/>
                                        </p:tgtEl>
                                        <p:attrNameLst>
                                          <p:attrName>ppt_w</p:attrName>
                                        </p:attrNameLst>
                                      </p:cBhvr>
                                      <p:tavLst>
                                        <p:tav tm="0">
                                          <p:val>
                                            <p:strVal val="0"/>
                                          </p:val>
                                        </p:tav>
                                        <p:tav tm="100000">
                                          <p:val>
                                            <p:strVal val="#ppt_w"/>
                                          </p:val>
                                        </p:tav>
                                      </p:tavLst>
                                    </p:anim>
                                    <p:anim calcmode="lin" valueType="num">
                                      <p:cBhvr additive="base">
                                        <p:cTn id="18" dur="500"/>
                                        <p:tgtEl>
                                          <p:spTgt spid="753"/>
                                        </p:tgtEl>
                                        <p:attrNameLst>
                                          <p:attrName>ppt_h</p:attrName>
                                        </p:attrNameLst>
                                      </p:cBhvr>
                                      <p:tavLst>
                                        <p:tav tm="0">
                                          <p:val>
                                            <p:strVal val="0"/>
                                          </p:val>
                                        </p:tav>
                                        <p:tav tm="100000">
                                          <p:val>
                                            <p:strVal val="#ppt_h"/>
                                          </p:val>
                                        </p:tav>
                                      </p:tavLst>
                                    </p:anim>
                                  </p:childTnLst>
                                </p:cTn>
                              </p:par>
                              <p:par>
                                <p:cTn id="19" presetID="23" presetClass="entr" presetSubtype="16" fill="hold" nodeType="withEffect">
                                  <p:stCondLst>
                                    <p:cond delay="0"/>
                                  </p:stCondLst>
                                  <p:childTnLst>
                                    <p:set>
                                      <p:cBhvr>
                                        <p:cTn id="20" dur="1" fill="hold">
                                          <p:stCondLst>
                                            <p:cond delay="0"/>
                                          </p:stCondLst>
                                        </p:cTn>
                                        <p:tgtEl>
                                          <p:spTgt spid="752"/>
                                        </p:tgtEl>
                                        <p:attrNameLst>
                                          <p:attrName>style.visibility</p:attrName>
                                        </p:attrNameLst>
                                      </p:cBhvr>
                                      <p:to>
                                        <p:strVal val="visible"/>
                                      </p:to>
                                    </p:set>
                                    <p:anim calcmode="lin" valueType="num">
                                      <p:cBhvr additive="base">
                                        <p:cTn id="21" dur="500"/>
                                        <p:tgtEl>
                                          <p:spTgt spid="752"/>
                                        </p:tgtEl>
                                        <p:attrNameLst>
                                          <p:attrName>ppt_w</p:attrName>
                                        </p:attrNameLst>
                                      </p:cBhvr>
                                      <p:tavLst>
                                        <p:tav tm="0">
                                          <p:val>
                                            <p:strVal val="0"/>
                                          </p:val>
                                        </p:tav>
                                        <p:tav tm="100000">
                                          <p:val>
                                            <p:strVal val="#ppt_w"/>
                                          </p:val>
                                        </p:tav>
                                      </p:tavLst>
                                    </p:anim>
                                    <p:anim calcmode="lin" valueType="num">
                                      <p:cBhvr additive="base">
                                        <p:cTn id="22" dur="500"/>
                                        <p:tgtEl>
                                          <p:spTgt spid="752"/>
                                        </p:tgtEl>
                                        <p:attrNameLst>
                                          <p:attrName>ppt_h</p:attrName>
                                        </p:attrNameLst>
                                      </p:cBhvr>
                                      <p:tavLst>
                                        <p:tav tm="0">
                                          <p:val>
                                            <p:str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70"/>
                                        </p:tgtEl>
                                        <p:attrNameLst>
                                          <p:attrName>style.visibility</p:attrName>
                                        </p:attrNameLst>
                                      </p:cBhvr>
                                      <p:to>
                                        <p:strVal val="visible"/>
                                      </p:to>
                                    </p:set>
                                    <p:animEffect transition="in" filter="fade">
                                      <p:cBhvr>
                                        <p:cTn id="27" dur="500"/>
                                        <p:tgtEl>
                                          <p:spTgt spid="77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76"/>
                                        </p:tgtEl>
                                        <p:attrNameLst>
                                          <p:attrName>style.visibility</p:attrName>
                                        </p:attrNameLst>
                                      </p:cBhvr>
                                      <p:to>
                                        <p:strVal val="visible"/>
                                      </p:to>
                                    </p:set>
                                    <p:animEffect transition="in" filter="fade">
                                      <p:cBhvr>
                                        <p:cTn id="32" dur="500"/>
                                        <p:tgtEl>
                                          <p:spTgt spid="77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81"/>
                                        </p:tgtEl>
                                        <p:attrNameLst>
                                          <p:attrName>style.visibility</p:attrName>
                                        </p:attrNameLst>
                                      </p:cBhvr>
                                      <p:to>
                                        <p:strVal val="visible"/>
                                      </p:to>
                                    </p:set>
                                    <p:animEffect transition="in" filter="fade">
                                      <p:cBhvr>
                                        <p:cTn id="37" dur="500"/>
                                        <p:tgtEl>
                                          <p:spTgt spid="7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91"/>
        <p:cNvGrpSpPr/>
        <p:nvPr/>
      </p:nvGrpSpPr>
      <p:grpSpPr>
        <a:xfrm>
          <a:off x="0" y="0"/>
          <a:ext cx="0" cy="0"/>
          <a:chOff x="0" y="0"/>
          <a:chExt cx="0" cy="0"/>
        </a:xfrm>
      </p:grpSpPr>
      <p:grpSp>
        <p:nvGrpSpPr>
          <p:cNvPr id="792" name="Google Shape;792;p34"/>
          <p:cNvGrpSpPr/>
          <p:nvPr/>
        </p:nvGrpSpPr>
        <p:grpSpPr>
          <a:xfrm>
            <a:off x="0" y="0"/>
            <a:ext cx="1153895" cy="1268412"/>
            <a:chOff x="1" y="1"/>
            <a:chExt cx="958067" cy="1053150"/>
          </a:xfrm>
        </p:grpSpPr>
        <p:sp>
          <p:nvSpPr>
            <p:cNvPr id="793" name="Google Shape;793;p34"/>
            <p:cNvSpPr/>
            <p:nvPr/>
          </p:nvSpPr>
          <p:spPr>
            <a:xfrm rot="5400000">
              <a:off x="-12207" y="12208"/>
              <a:ext cx="982481" cy="958066"/>
            </a:xfrm>
            <a:custGeom>
              <a:avLst/>
              <a:gdLst/>
              <a:ahLst/>
              <a:cxnLst/>
              <a:rect l="l" t="t" r="r" b="b"/>
              <a:pathLst>
                <a:path w="982481" h="958066" extrusionOk="0">
                  <a:moveTo>
                    <a:pt x="0" y="958066"/>
                  </a:moveTo>
                  <a:lnTo>
                    <a:pt x="0" y="735870"/>
                  </a:lnTo>
                  <a:lnTo>
                    <a:pt x="426804" y="0"/>
                  </a:lnTo>
                  <a:lnTo>
                    <a:pt x="982481" y="95806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794" name="Google Shape;794;p34"/>
            <p:cNvSpPr/>
            <p:nvPr/>
          </p:nvSpPr>
          <p:spPr>
            <a:xfrm rot="5400000">
              <a:off x="-47960" y="405667"/>
              <a:ext cx="695444" cy="599522"/>
            </a:xfrm>
            <a:prstGeom prst="triangle">
              <a:avLst>
                <a:gd name="adj" fmla="val 50000"/>
              </a:avLst>
            </a:prstGeom>
            <a:solidFill>
              <a:srgbClr val="C8790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795" name="Google Shape;795;p34"/>
            <p:cNvSpPr/>
            <p:nvPr/>
          </p:nvSpPr>
          <p:spPr>
            <a:xfrm rot="-5400000" flipH="1">
              <a:off x="647213" y="472090"/>
              <a:ext cx="333880" cy="287829"/>
            </a:xfrm>
            <a:prstGeom prst="triangle">
              <a:avLst>
                <a:gd name="adj" fmla="val 50000"/>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796" name="Google Shape;796;p34"/>
            <p:cNvSpPr/>
            <p:nvPr/>
          </p:nvSpPr>
          <p:spPr>
            <a:xfrm rot="5400000">
              <a:off x="-31240" y="170353"/>
              <a:ext cx="453007" cy="390523"/>
            </a:xfrm>
            <a:prstGeom prst="triangle">
              <a:avLst>
                <a:gd name="adj" fmla="val 50000"/>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grpSp>
      <p:sp>
        <p:nvSpPr>
          <p:cNvPr id="797" name="Google Shape;797;p34"/>
          <p:cNvSpPr/>
          <p:nvPr/>
        </p:nvSpPr>
        <p:spPr>
          <a:xfrm rot="-5400000">
            <a:off x="10912475" y="6308987"/>
            <a:ext cx="346075" cy="345552"/>
          </a:xfrm>
          <a:custGeom>
            <a:avLst/>
            <a:gdLst/>
            <a:ahLst/>
            <a:cxnLst/>
            <a:rect l="l" t="t" r="r" b="b"/>
            <a:pathLst>
              <a:path w="6827" h="6827" extrusionOk="0">
                <a:moveTo>
                  <a:pt x="3413" y="0"/>
                </a:moveTo>
                <a:cubicBezTo>
                  <a:pt x="1528" y="0"/>
                  <a:pt x="0" y="1528"/>
                  <a:pt x="0" y="3413"/>
                </a:cubicBezTo>
                <a:cubicBezTo>
                  <a:pt x="0" y="5298"/>
                  <a:pt x="1528" y="6827"/>
                  <a:pt x="3413" y="6827"/>
                </a:cubicBezTo>
                <a:cubicBezTo>
                  <a:pt x="5298" y="6827"/>
                  <a:pt x="6827" y="5298"/>
                  <a:pt x="6827" y="3413"/>
                </a:cubicBezTo>
                <a:cubicBezTo>
                  <a:pt x="6827" y="1528"/>
                  <a:pt x="5298" y="0"/>
                  <a:pt x="3413" y="0"/>
                </a:cubicBezTo>
                <a:close/>
                <a:moveTo>
                  <a:pt x="1636" y="3971"/>
                </a:moveTo>
                <a:lnTo>
                  <a:pt x="3413" y="2194"/>
                </a:lnTo>
                <a:lnTo>
                  <a:pt x="5190" y="3971"/>
                </a:lnTo>
                <a:lnTo>
                  <a:pt x="1636" y="3971"/>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798" name="Google Shape;798;p34"/>
          <p:cNvSpPr/>
          <p:nvPr/>
        </p:nvSpPr>
        <p:spPr>
          <a:xfrm rot="5400000">
            <a:off x="11382375" y="6308987"/>
            <a:ext cx="346075" cy="345552"/>
          </a:xfrm>
          <a:custGeom>
            <a:avLst/>
            <a:gdLst/>
            <a:ahLst/>
            <a:cxnLst/>
            <a:rect l="l" t="t" r="r" b="b"/>
            <a:pathLst>
              <a:path w="6827" h="6827" extrusionOk="0">
                <a:moveTo>
                  <a:pt x="3413" y="0"/>
                </a:moveTo>
                <a:cubicBezTo>
                  <a:pt x="1528" y="0"/>
                  <a:pt x="0" y="1528"/>
                  <a:pt x="0" y="3413"/>
                </a:cubicBezTo>
                <a:cubicBezTo>
                  <a:pt x="0" y="5298"/>
                  <a:pt x="1528" y="6827"/>
                  <a:pt x="3413" y="6827"/>
                </a:cubicBezTo>
                <a:cubicBezTo>
                  <a:pt x="5298" y="6827"/>
                  <a:pt x="6827" y="5298"/>
                  <a:pt x="6827" y="3413"/>
                </a:cubicBezTo>
                <a:cubicBezTo>
                  <a:pt x="6827" y="1528"/>
                  <a:pt x="5298" y="0"/>
                  <a:pt x="3413" y="0"/>
                </a:cubicBezTo>
                <a:close/>
                <a:moveTo>
                  <a:pt x="1636" y="3971"/>
                </a:moveTo>
                <a:lnTo>
                  <a:pt x="3413" y="2194"/>
                </a:lnTo>
                <a:lnTo>
                  <a:pt x="5190" y="3971"/>
                </a:lnTo>
                <a:lnTo>
                  <a:pt x="1636" y="3971"/>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799" name="Google Shape;799;p34"/>
          <p:cNvSpPr txBox="1"/>
          <p:nvPr/>
        </p:nvSpPr>
        <p:spPr>
          <a:xfrm>
            <a:off x="1196997" y="435674"/>
            <a:ext cx="518444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262626"/>
                </a:solidFill>
                <a:latin typeface="Times New Roman"/>
                <a:ea typeface="Times New Roman"/>
                <a:cs typeface="Times New Roman"/>
                <a:sym typeface="Times New Roman"/>
              </a:rPr>
              <a:t>Quyết định quản lý kênh Marketing.</a:t>
            </a:r>
            <a:endParaRPr sz="2400" b="1">
              <a:solidFill>
                <a:srgbClr val="262626"/>
              </a:solidFill>
              <a:latin typeface="Times New Roman"/>
              <a:ea typeface="Times New Roman"/>
              <a:cs typeface="Times New Roman"/>
              <a:sym typeface="Times New Roman"/>
            </a:endParaRPr>
          </a:p>
        </p:txBody>
      </p:sp>
      <p:grpSp>
        <p:nvGrpSpPr>
          <p:cNvPr id="800" name="Google Shape;800;p34"/>
          <p:cNvGrpSpPr/>
          <p:nvPr/>
        </p:nvGrpSpPr>
        <p:grpSpPr>
          <a:xfrm>
            <a:off x="807235" y="1183299"/>
            <a:ext cx="6389903" cy="1306958"/>
            <a:chOff x="807235" y="1183299"/>
            <a:chExt cx="6389903" cy="1306958"/>
          </a:xfrm>
        </p:grpSpPr>
        <p:grpSp>
          <p:nvGrpSpPr>
            <p:cNvPr id="801" name="Google Shape;801;p34"/>
            <p:cNvGrpSpPr/>
            <p:nvPr/>
          </p:nvGrpSpPr>
          <p:grpSpPr>
            <a:xfrm>
              <a:off x="807235" y="1183299"/>
              <a:ext cx="6212712" cy="1306958"/>
              <a:chOff x="6172200" y="3959226"/>
              <a:chExt cx="4987486" cy="1924844"/>
            </a:xfrm>
          </p:grpSpPr>
          <p:sp>
            <p:nvSpPr>
              <p:cNvPr id="802" name="Google Shape;802;p34"/>
              <p:cNvSpPr/>
              <p:nvPr/>
            </p:nvSpPr>
            <p:spPr>
              <a:xfrm>
                <a:off x="6172200" y="3959227"/>
                <a:ext cx="1204572" cy="1924843"/>
              </a:xfrm>
              <a:prstGeom prst="rect">
                <a:avLst/>
              </a:prstGeom>
              <a:blipFill rotWithShape="1">
                <a:blip r:embed="rId3">
                  <a:alphaModFix/>
                </a:blip>
                <a:stretch>
                  <a:fillRect l="-21842" r="-21574"/>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Poppins"/>
                  <a:ea typeface="Poppins"/>
                  <a:cs typeface="Poppins"/>
                  <a:sym typeface="Poppins"/>
                </a:endParaRPr>
              </a:p>
            </p:txBody>
          </p:sp>
          <p:sp>
            <p:nvSpPr>
              <p:cNvPr id="803" name="Google Shape;803;p34"/>
              <p:cNvSpPr/>
              <p:nvPr/>
            </p:nvSpPr>
            <p:spPr>
              <a:xfrm>
                <a:off x="7376772" y="3959226"/>
                <a:ext cx="3782914" cy="1924844"/>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Poppins"/>
                  <a:ea typeface="Poppins"/>
                  <a:cs typeface="Poppins"/>
                  <a:sym typeface="Poppins"/>
                </a:endParaRPr>
              </a:p>
            </p:txBody>
          </p:sp>
          <p:sp>
            <p:nvSpPr>
              <p:cNvPr id="804" name="Google Shape;804;p34"/>
              <p:cNvSpPr/>
              <p:nvPr/>
            </p:nvSpPr>
            <p:spPr>
              <a:xfrm>
                <a:off x="7129379" y="4573981"/>
                <a:ext cx="493757" cy="760348"/>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Poppins"/>
                  <a:ea typeface="Poppins"/>
                  <a:cs typeface="Poppins"/>
                  <a:sym typeface="Poppins"/>
                </a:endParaRPr>
              </a:p>
            </p:txBody>
          </p:sp>
          <p:sp>
            <p:nvSpPr>
              <p:cNvPr id="805" name="Google Shape;805;p34"/>
              <p:cNvSpPr/>
              <p:nvPr/>
            </p:nvSpPr>
            <p:spPr>
              <a:xfrm>
                <a:off x="7208421" y="4766888"/>
                <a:ext cx="314418" cy="388313"/>
              </a:xfrm>
              <a:custGeom>
                <a:avLst/>
                <a:gdLst/>
                <a:ahLst/>
                <a:cxnLst/>
                <a:rect l="l" t="t" r="r" b="b"/>
                <a:pathLst>
                  <a:path w="743" h="769" extrusionOk="0">
                    <a:moveTo>
                      <a:pt x="743" y="27"/>
                    </a:moveTo>
                    <a:cubicBezTo>
                      <a:pt x="743" y="20"/>
                      <a:pt x="741" y="13"/>
                      <a:pt x="736" y="8"/>
                    </a:cubicBezTo>
                    <a:cubicBezTo>
                      <a:pt x="731" y="3"/>
                      <a:pt x="724" y="0"/>
                      <a:pt x="717" y="0"/>
                    </a:cubicBezTo>
                    <a:lnTo>
                      <a:pt x="599" y="0"/>
                    </a:lnTo>
                    <a:cubicBezTo>
                      <a:pt x="596" y="0"/>
                      <a:pt x="594" y="0"/>
                      <a:pt x="591" y="1"/>
                    </a:cubicBezTo>
                    <a:lnTo>
                      <a:pt x="569" y="1"/>
                    </a:lnTo>
                    <a:cubicBezTo>
                      <a:pt x="565" y="1"/>
                      <a:pt x="560" y="1"/>
                      <a:pt x="555" y="2"/>
                    </a:cubicBezTo>
                    <a:lnTo>
                      <a:pt x="184" y="2"/>
                    </a:lnTo>
                    <a:cubicBezTo>
                      <a:pt x="179" y="1"/>
                      <a:pt x="175" y="1"/>
                      <a:pt x="171" y="1"/>
                    </a:cubicBezTo>
                    <a:lnTo>
                      <a:pt x="152" y="1"/>
                    </a:lnTo>
                    <a:cubicBezTo>
                      <a:pt x="149" y="0"/>
                      <a:pt x="147" y="0"/>
                      <a:pt x="144" y="0"/>
                    </a:cubicBezTo>
                    <a:lnTo>
                      <a:pt x="26" y="0"/>
                    </a:lnTo>
                    <a:cubicBezTo>
                      <a:pt x="19" y="0"/>
                      <a:pt x="13" y="3"/>
                      <a:pt x="8" y="8"/>
                    </a:cubicBezTo>
                    <a:cubicBezTo>
                      <a:pt x="2" y="13"/>
                      <a:pt x="0" y="20"/>
                      <a:pt x="0" y="27"/>
                    </a:cubicBezTo>
                    <a:cubicBezTo>
                      <a:pt x="0" y="36"/>
                      <a:pt x="3" y="239"/>
                      <a:pt x="118" y="266"/>
                    </a:cubicBezTo>
                    <a:lnTo>
                      <a:pt x="118" y="267"/>
                    </a:lnTo>
                    <a:cubicBezTo>
                      <a:pt x="118" y="268"/>
                      <a:pt x="118" y="269"/>
                      <a:pt x="118" y="270"/>
                    </a:cubicBezTo>
                    <a:cubicBezTo>
                      <a:pt x="123" y="394"/>
                      <a:pt x="220" y="497"/>
                      <a:pt x="342" y="511"/>
                    </a:cubicBezTo>
                    <a:lnTo>
                      <a:pt x="342" y="713"/>
                    </a:lnTo>
                    <a:lnTo>
                      <a:pt x="242" y="713"/>
                    </a:lnTo>
                    <a:cubicBezTo>
                      <a:pt x="234" y="713"/>
                      <a:pt x="228" y="719"/>
                      <a:pt x="228" y="727"/>
                    </a:cubicBezTo>
                    <a:lnTo>
                      <a:pt x="228" y="756"/>
                    </a:lnTo>
                    <a:cubicBezTo>
                      <a:pt x="228" y="763"/>
                      <a:pt x="234" y="769"/>
                      <a:pt x="242" y="769"/>
                    </a:cubicBezTo>
                    <a:lnTo>
                      <a:pt x="498" y="769"/>
                    </a:lnTo>
                    <a:cubicBezTo>
                      <a:pt x="505" y="769"/>
                      <a:pt x="511" y="763"/>
                      <a:pt x="511" y="756"/>
                    </a:cubicBezTo>
                    <a:lnTo>
                      <a:pt x="511" y="727"/>
                    </a:lnTo>
                    <a:cubicBezTo>
                      <a:pt x="511" y="719"/>
                      <a:pt x="505" y="713"/>
                      <a:pt x="498" y="713"/>
                    </a:cubicBezTo>
                    <a:lnTo>
                      <a:pt x="398" y="713"/>
                    </a:lnTo>
                    <a:lnTo>
                      <a:pt x="398" y="511"/>
                    </a:lnTo>
                    <a:cubicBezTo>
                      <a:pt x="519" y="498"/>
                      <a:pt x="612" y="401"/>
                      <a:pt x="621" y="279"/>
                    </a:cubicBezTo>
                    <a:cubicBezTo>
                      <a:pt x="622" y="277"/>
                      <a:pt x="623" y="274"/>
                      <a:pt x="623" y="271"/>
                    </a:cubicBezTo>
                    <a:lnTo>
                      <a:pt x="623" y="266"/>
                    </a:lnTo>
                    <a:cubicBezTo>
                      <a:pt x="740" y="242"/>
                      <a:pt x="743" y="36"/>
                      <a:pt x="743" y="27"/>
                    </a:cubicBezTo>
                    <a:close/>
                    <a:moveTo>
                      <a:pt x="370" y="457"/>
                    </a:moveTo>
                    <a:cubicBezTo>
                      <a:pt x="262" y="457"/>
                      <a:pt x="174" y="369"/>
                      <a:pt x="174" y="261"/>
                    </a:cubicBezTo>
                    <a:lnTo>
                      <a:pt x="174" y="58"/>
                    </a:lnTo>
                    <a:lnTo>
                      <a:pt x="566" y="58"/>
                    </a:lnTo>
                    <a:lnTo>
                      <a:pt x="566" y="261"/>
                    </a:lnTo>
                    <a:cubicBezTo>
                      <a:pt x="566" y="369"/>
                      <a:pt x="478" y="457"/>
                      <a:pt x="370" y="457"/>
                    </a:cubicBezTo>
                    <a:close/>
                    <a:moveTo>
                      <a:pt x="118" y="209"/>
                    </a:moveTo>
                    <a:cubicBezTo>
                      <a:pt x="73" y="184"/>
                      <a:pt x="59" y="98"/>
                      <a:pt x="55" y="53"/>
                    </a:cubicBezTo>
                    <a:lnTo>
                      <a:pt x="118" y="53"/>
                    </a:lnTo>
                    <a:lnTo>
                      <a:pt x="118" y="209"/>
                    </a:lnTo>
                    <a:close/>
                    <a:moveTo>
                      <a:pt x="626" y="209"/>
                    </a:moveTo>
                    <a:lnTo>
                      <a:pt x="626" y="53"/>
                    </a:lnTo>
                    <a:lnTo>
                      <a:pt x="688" y="53"/>
                    </a:lnTo>
                    <a:cubicBezTo>
                      <a:pt x="684" y="98"/>
                      <a:pt x="670" y="184"/>
                      <a:pt x="626" y="20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Poppins"/>
                  <a:ea typeface="Poppins"/>
                  <a:cs typeface="Poppins"/>
                  <a:sym typeface="Poppins"/>
                </a:endParaRPr>
              </a:p>
            </p:txBody>
          </p:sp>
        </p:grpSp>
        <p:sp>
          <p:nvSpPr>
            <p:cNvPr id="806" name="Google Shape;806;p34"/>
            <p:cNvSpPr txBox="1"/>
            <p:nvPr/>
          </p:nvSpPr>
          <p:spPr>
            <a:xfrm>
              <a:off x="2824315" y="1402801"/>
              <a:ext cx="4372823"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i="1" u="none" strike="noStrike">
                  <a:solidFill>
                    <a:srgbClr val="000000"/>
                  </a:solidFill>
                  <a:latin typeface="Times New Roman"/>
                  <a:ea typeface="Times New Roman"/>
                  <a:cs typeface="Times New Roman"/>
                  <a:sym typeface="Times New Roman"/>
                </a:rPr>
                <a:t>Các quyết định phân phối và chính sách của chính phủ.</a:t>
              </a:r>
              <a:endParaRPr sz="2400" b="1">
                <a:solidFill>
                  <a:schemeClr val="dk1"/>
                </a:solidFill>
                <a:latin typeface="Arial"/>
                <a:ea typeface="Arial"/>
                <a:cs typeface="Arial"/>
                <a:sym typeface="Arial"/>
              </a:endParaRPr>
            </a:p>
          </p:txBody>
        </p:sp>
      </p:grpSp>
      <p:sp>
        <p:nvSpPr>
          <p:cNvPr id="807" name="Google Shape;807;p34"/>
          <p:cNvSpPr txBox="1"/>
          <p:nvPr/>
        </p:nvSpPr>
        <p:spPr>
          <a:xfrm>
            <a:off x="7406845" y="1304852"/>
            <a:ext cx="3625158" cy="11079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a:solidFill>
                  <a:schemeClr val="dk1"/>
                </a:solidFill>
                <a:latin typeface="Times New Roman"/>
                <a:ea typeface="Times New Roman"/>
                <a:cs typeface="Times New Roman"/>
                <a:sym typeface="Times New Roman"/>
              </a:rPr>
              <a:t>Hệ thống pháp lý sẽ can thiệp ngăn ngừa việc tạo tính độc quyền.</a:t>
            </a:r>
            <a:endParaRPr/>
          </a:p>
        </p:txBody>
      </p:sp>
      <p:pic>
        <p:nvPicPr>
          <p:cNvPr id="808" name="Google Shape;808;p34" descr="Độc quyền là gì? Nguyên nhân và biện pháp chống độc quyền?"/>
          <p:cNvPicPr preferRelativeResize="0"/>
          <p:nvPr/>
        </p:nvPicPr>
        <p:blipFill rotWithShape="1">
          <a:blip r:embed="rId4">
            <a:alphaModFix/>
          </a:blip>
          <a:srcRect/>
          <a:stretch/>
        </p:blipFill>
        <p:spPr>
          <a:xfrm>
            <a:off x="361033" y="2907671"/>
            <a:ext cx="4027425" cy="2401810"/>
          </a:xfrm>
          <a:prstGeom prst="rect">
            <a:avLst/>
          </a:prstGeom>
          <a:noFill/>
          <a:ln>
            <a:noFill/>
          </a:ln>
        </p:spPr>
      </p:pic>
      <p:pic>
        <p:nvPicPr>
          <p:cNvPr id="809" name="Google Shape;809;p34" descr="Đại lý độc quyền mua bán hàng hóa – Tư Vấn Luật"/>
          <p:cNvPicPr preferRelativeResize="0"/>
          <p:nvPr/>
        </p:nvPicPr>
        <p:blipFill rotWithShape="1">
          <a:blip r:embed="rId5">
            <a:alphaModFix/>
          </a:blip>
          <a:srcRect/>
          <a:stretch/>
        </p:blipFill>
        <p:spPr>
          <a:xfrm>
            <a:off x="3866091" y="4129516"/>
            <a:ext cx="3937453" cy="2460908"/>
          </a:xfrm>
          <a:prstGeom prst="rect">
            <a:avLst/>
          </a:prstGeom>
          <a:noFill/>
          <a:ln>
            <a:noFill/>
          </a:ln>
        </p:spPr>
      </p:pic>
      <p:pic>
        <p:nvPicPr>
          <p:cNvPr id="810" name="Google Shape;810;p34" descr="Phân Phối Độc Quyền"/>
          <p:cNvPicPr preferRelativeResize="0"/>
          <p:nvPr/>
        </p:nvPicPr>
        <p:blipFill rotWithShape="1">
          <a:blip r:embed="rId6">
            <a:alphaModFix/>
          </a:blip>
          <a:srcRect/>
          <a:stretch/>
        </p:blipFill>
        <p:spPr>
          <a:xfrm>
            <a:off x="7348502" y="2728484"/>
            <a:ext cx="4019277" cy="213394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99"/>
                                        </p:tgtEl>
                                        <p:attrNameLst>
                                          <p:attrName>style.visibility</p:attrName>
                                        </p:attrNameLst>
                                      </p:cBhvr>
                                      <p:to>
                                        <p:strVal val="visible"/>
                                      </p:to>
                                    </p:set>
                                    <p:animEffect transition="in" filter="fade">
                                      <p:cBhvr>
                                        <p:cTn id="7" dur="1000"/>
                                        <p:tgtEl>
                                          <p:spTgt spid="799"/>
                                        </p:tgtEl>
                                      </p:cBhvr>
                                    </p:animEffect>
                                  </p:childTnLst>
                                </p:cTn>
                              </p:par>
                              <p:par>
                                <p:cTn id="8" presetID="10" presetClass="entr" presetSubtype="0" fill="hold" nodeType="withEffect">
                                  <p:stCondLst>
                                    <p:cond delay="0"/>
                                  </p:stCondLst>
                                  <p:childTnLst>
                                    <p:set>
                                      <p:cBhvr>
                                        <p:cTn id="9" dur="1" fill="hold">
                                          <p:stCondLst>
                                            <p:cond delay="0"/>
                                          </p:stCondLst>
                                        </p:cTn>
                                        <p:tgtEl>
                                          <p:spTgt spid="800"/>
                                        </p:tgtEl>
                                        <p:attrNameLst>
                                          <p:attrName>style.visibility</p:attrName>
                                        </p:attrNameLst>
                                      </p:cBhvr>
                                      <p:to>
                                        <p:strVal val="visible"/>
                                      </p:to>
                                    </p:set>
                                    <p:animEffect transition="in" filter="fade">
                                      <p:cBhvr>
                                        <p:cTn id="10" dur="1000"/>
                                        <p:tgtEl>
                                          <p:spTgt spid="800"/>
                                        </p:tgtEl>
                                      </p:cBhvr>
                                    </p:animEffect>
                                  </p:childTnLst>
                                </p:cTn>
                              </p:par>
                              <p:par>
                                <p:cTn id="11" presetID="2" presetClass="entr" presetSubtype="4" fill="hold" nodeType="withEffect">
                                  <p:stCondLst>
                                    <p:cond delay="0"/>
                                  </p:stCondLst>
                                  <p:childTnLst>
                                    <p:set>
                                      <p:cBhvr>
                                        <p:cTn id="12" dur="1" fill="hold">
                                          <p:stCondLst>
                                            <p:cond delay="0"/>
                                          </p:stCondLst>
                                        </p:cTn>
                                        <p:tgtEl>
                                          <p:spTgt spid="808"/>
                                        </p:tgtEl>
                                        <p:attrNameLst>
                                          <p:attrName>style.visibility</p:attrName>
                                        </p:attrNameLst>
                                      </p:cBhvr>
                                      <p:to>
                                        <p:strVal val="visible"/>
                                      </p:to>
                                    </p:set>
                                    <p:anim calcmode="lin" valueType="num">
                                      <p:cBhvr additive="base">
                                        <p:cTn id="13" dur="500"/>
                                        <p:tgtEl>
                                          <p:spTgt spid="808"/>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809"/>
                                        </p:tgtEl>
                                        <p:attrNameLst>
                                          <p:attrName>style.visibility</p:attrName>
                                        </p:attrNameLst>
                                      </p:cBhvr>
                                      <p:to>
                                        <p:strVal val="visible"/>
                                      </p:to>
                                    </p:set>
                                    <p:anim calcmode="lin" valueType="num">
                                      <p:cBhvr additive="base">
                                        <p:cTn id="16" dur="500"/>
                                        <p:tgtEl>
                                          <p:spTgt spid="809"/>
                                        </p:tgtEl>
                                        <p:attrNameLst>
                                          <p:attrName>ppt_y</p:attrName>
                                        </p:attrNameLst>
                                      </p:cBhvr>
                                      <p:tavLst>
                                        <p:tav tm="0">
                                          <p:val>
                                            <p:strVal val="#ppt_y+1"/>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10"/>
                                        </p:tgtEl>
                                        <p:attrNameLst>
                                          <p:attrName>style.visibility</p:attrName>
                                        </p:attrNameLst>
                                      </p:cBhvr>
                                      <p:to>
                                        <p:strVal val="visible"/>
                                      </p:to>
                                    </p:set>
                                    <p:anim calcmode="lin" valueType="num">
                                      <p:cBhvr additive="base">
                                        <p:cTn id="19" dur="500"/>
                                        <p:tgtEl>
                                          <p:spTgt spid="810"/>
                                        </p:tgtEl>
                                        <p:attrNameLst>
                                          <p:attrName>ppt_y</p:attrName>
                                        </p:attrNameLst>
                                      </p:cBhvr>
                                      <p:tavLst>
                                        <p:tav tm="0">
                                          <p:val>
                                            <p:strVal val="#ppt_y+1"/>
                                          </p:val>
                                        </p:tav>
                                        <p:tav tm="100000">
                                          <p:val>
                                            <p:strVal val="#ppt_y"/>
                                          </p:val>
                                        </p:tav>
                                      </p:tavLst>
                                    </p:anim>
                                  </p:childTnLst>
                                </p:cTn>
                              </p:par>
                              <p:par>
                                <p:cTn id="20" presetID="10" presetClass="entr" presetSubtype="0" fill="hold" nodeType="withEffect">
                                  <p:stCondLst>
                                    <p:cond delay="0"/>
                                  </p:stCondLst>
                                  <p:childTnLst>
                                    <p:set>
                                      <p:cBhvr>
                                        <p:cTn id="21" dur="1" fill="hold">
                                          <p:stCondLst>
                                            <p:cond delay="0"/>
                                          </p:stCondLst>
                                        </p:cTn>
                                        <p:tgtEl>
                                          <p:spTgt spid="807"/>
                                        </p:tgtEl>
                                        <p:attrNameLst>
                                          <p:attrName>style.visibility</p:attrName>
                                        </p:attrNameLst>
                                      </p:cBhvr>
                                      <p:to>
                                        <p:strVal val="visible"/>
                                      </p:to>
                                    </p:set>
                                    <p:animEffect transition="in" filter="fade">
                                      <p:cBhvr>
                                        <p:cTn id="22" dur="1000"/>
                                        <p:tgtEl>
                                          <p:spTgt spid="8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15"/>
        <p:cNvGrpSpPr/>
        <p:nvPr/>
      </p:nvGrpSpPr>
      <p:grpSpPr>
        <a:xfrm>
          <a:off x="0" y="0"/>
          <a:ext cx="0" cy="0"/>
          <a:chOff x="0" y="0"/>
          <a:chExt cx="0" cy="0"/>
        </a:xfrm>
      </p:grpSpPr>
      <p:grpSp>
        <p:nvGrpSpPr>
          <p:cNvPr id="816" name="Google Shape;816;p35"/>
          <p:cNvGrpSpPr/>
          <p:nvPr/>
        </p:nvGrpSpPr>
        <p:grpSpPr>
          <a:xfrm rot="5400000" flipH="1">
            <a:off x="-195065" y="2209845"/>
            <a:ext cx="2828438" cy="2438308"/>
            <a:chOff x="1290699" y="4006312"/>
            <a:chExt cx="3307958" cy="2851688"/>
          </a:xfrm>
        </p:grpSpPr>
        <p:sp>
          <p:nvSpPr>
            <p:cNvPr id="817" name="Google Shape;817;p35"/>
            <p:cNvSpPr/>
            <p:nvPr/>
          </p:nvSpPr>
          <p:spPr>
            <a:xfrm>
              <a:off x="1290699" y="4006312"/>
              <a:ext cx="3307958" cy="2851688"/>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18" name="Google Shape;818;p35"/>
            <p:cNvSpPr/>
            <p:nvPr/>
          </p:nvSpPr>
          <p:spPr>
            <a:xfrm>
              <a:off x="2274997" y="4854844"/>
              <a:ext cx="2323660" cy="2003155"/>
            </a:xfrm>
            <a:prstGeom prst="triangle">
              <a:avLst>
                <a:gd name="adj" fmla="val 50000"/>
              </a:avLst>
            </a:prstGeom>
            <a:solidFill>
              <a:srgbClr val="C8790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19" name="Google Shape;819;p35"/>
            <p:cNvSpPr/>
            <p:nvPr/>
          </p:nvSpPr>
          <p:spPr>
            <a:xfrm>
              <a:off x="2274997" y="5703376"/>
              <a:ext cx="1339363" cy="1154623"/>
            </a:xfrm>
            <a:prstGeom prst="triangle">
              <a:avLst>
                <a:gd name="adj" fmla="val 50000"/>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820" name="Google Shape;820;p35"/>
          <p:cNvGrpSpPr/>
          <p:nvPr/>
        </p:nvGrpSpPr>
        <p:grpSpPr>
          <a:xfrm rot="-5400000" flipH="1">
            <a:off x="9555141" y="2209845"/>
            <a:ext cx="2828438" cy="2438308"/>
            <a:chOff x="1290699" y="4006312"/>
            <a:chExt cx="3307958" cy="2851688"/>
          </a:xfrm>
        </p:grpSpPr>
        <p:sp>
          <p:nvSpPr>
            <p:cNvPr id="821" name="Google Shape;821;p35"/>
            <p:cNvSpPr/>
            <p:nvPr/>
          </p:nvSpPr>
          <p:spPr>
            <a:xfrm>
              <a:off x="1290699" y="4006312"/>
              <a:ext cx="3307958" cy="2851688"/>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22" name="Google Shape;822;p35"/>
            <p:cNvSpPr/>
            <p:nvPr/>
          </p:nvSpPr>
          <p:spPr>
            <a:xfrm>
              <a:off x="2274997" y="4854844"/>
              <a:ext cx="2323660" cy="2003155"/>
            </a:xfrm>
            <a:prstGeom prst="triangle">
              <a:avLst>
                <a:gd name="adj" fmla="val 50000"/>
              </a:avLst>
            </a:prstGeom>
            <a:solidFill>
              <a:srgbClr val="C8790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23" name="Google Shape;823;p35"/>
            <p:cNvSpPr/>
            <p:nvPr/>
          </p:nvSpPr>
          <p:spPr>
            <a:xfrm>
              <a:off x="2274997" y="5703376"/>
              <a:ext cx="1339363" cy="1154623"/>
            </a:xfrm>
            <a:prstGeom prst="triangle">
              <a:avLst>
                <a:gd name="adj" fmla="val 50000"/>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824" name="Google Shape;824;p35"/>
          <p:cNvSpPr txBox="1"/>
          <p:nvPr/>
        </p:nvSpPr>
        <p:spPr>
          <a:xfrm>
            <a:off x="1976790" y="2924269"/>
            <a:ext cx="8244572" cy="178510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500" b="1">
                <a:solidFill>
                  <a:srgbClr val="262626"/>
                </a:solidFill>
                <a:latin typeface="Times New Roman"/>
                <a:ea typeface="Times New Roman"/>
                <a:cs typeface="Times New Roman"/>
                <a:sym typeface="Times New Roman"/>
              </a:rPr>
              <a:t>Quản lý chuỗi cung ứng </a:t>
            </a:r>
            <a:endParaRPr/>
          </a:p>
          <a:p>
            <a:pPr marL="0" marR="0" lvl="0" indent="0" algn="ctr" rtl="0">
              <a:spcBef>
                <a:spcPts val="0"/>
              </a:spcBef>
              <a:spcAft>
                <a:spcPts val="0"/>
              </a:spcAft>
              <a:buNone/>
            </a:pPr>
            <a:r>
              <a:rPr lang="en-US" sz="5500" b="1">
                <a:solidFill>
                  <a:srgbClr val="262626"/>
                </a:solidFill>
                <a:latin typeface="Times New Roman"/>
                <a:ea typeface="Times New Roman"/>
                <a:cs typeface="Times New Roman"/>
                <a:sym typeface="Times New Roman"/>
              </a:rPr>
              <a:t>Và hậu cần</a:t>
            </a:r>
            <a:endParaRPr sz="5500" b="1">
              <a:solidFill>
                <a:srgbClr val="262626"/>
              </a:solidFill>
              <a:latin typeface="Times New Roman"/>
              <a:ea typeface="Times New Roman"/>
              <a:cs typeface="Times New Roman"/>
              <a:sym typeface="Times New Roman"/>
            </a:endParaRPr>
          </a:p>
        </p:txBody>
      </p:sp>
      <p:cxnSp>
        <p:nvCxnSpPr>
          <p:cNvPr id="825" name="Google Shape;825;p35"/>
          <p:cNvCxnSpPr/>
          <p:nvPr/>
        </p:nvCxnSpPr>
        <p:spPr>
          <a:xfrm>
            <a:off x="5200073" y="5053347"/>
            <a:ext cx="1791854" cy="0"/>
          </a:xfrm>
          <a:prstGeom prst="straightConnector1">
            <a:avLst/>
          </a:prstGeom>
          <a:noFill/>
          <a:ln w="19050" cap="flat" cmpd="sng">
            <a:solidFill>
              <a:srgbClr val="595959"/>
            </a:solidFill>
            <a:prstDash val="solid"/>
            <a:miter lim="800000"/>
            <a:headEnd type="none" w="sm" len="sm"/>
            <a:tailEnd type="none" w="sm" len="sm"/>
          </a:ln>
        </p:spPr>
      </p:cxnSp>
      <p:grpSp>
        <p:nvGrpSpPr>
          <p:cNvPr id="826" name="Google Shape;826;p35"/>
          <p:cNvGrpSpPr/>
          <p:nvPr/>
        </p:nvGrpSpPr>
        <p:grpSpPr>
          <a:xfrm>
            <a:off x="5486400" y="1258590"/>
            <a:ext cx="1219200" cy="1219200"/>
            <a:chOff x="5794272" y="1865032"/>
            <a:chExt cx="603456" cy="603456"/>
          </a:xfrm>
        </p:grpSpPr>
        <p:sp>
          <p:nvSpPr>
            <p:cNvPr id="827" name="Google Shape;827;p35"/>
            <p:cNvSpPr/>
            <p:nvPr/>
          </p:nvSpPr>
          <p:spPr>
            <a:xfrm>
              <a:off x="5794272" y="1865032"/>
              <a:ext cx="603456" cy="603456"/>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828" name="Google Shape;828;p35"/>
            <p:cNvSpPr/>
            <p:nvPr/>
          </p:nvSpPr>
          <p:spPr>
            <a:xfrm>
              <a:off x="5948940" y="2014780"/>
              <a:ext cx="294118" cy="303960"/>
            </a:xfrm>
            <a:custGeom>
              <a:avLst/>
              <a:gdLst/>
              <a:ahLst/>
              <a:cxnLst/>
              <a:rect l="l" t="t" r="r" b="b"/>
              <a:pathLst>
                <a:path w="743" h="769" extrusionOk="0">
                  <a:moveTo>
                    <a:pt x="743" y="27"/>
                  </a:moveTo>
                  <a:cubicBezTo>
                    <a:pt x="743" y="20"/>
                    <a:pt x="741" y="13"/>
                    <a:pt x="736" y="8"/>
                  </a:cubicBezTo>
                  <a:cubicBezTo>
                    <a:pt x="731" y="3"/>
                    <a:pt x="724" y="0"/>
                    <a:pt x="717" y="0"/>
                  </a:cubicBezTo>
                  <a:lnTo>
                    <a:pt x="599" y="0"/>
                  </a:lnTo>
                  <a:cubicBezTo>
                    <a:pt x="596" y="0"/>
                    <a:pt x="594" y="0"/>
                    <a:pt x="591" y="1"/>
                  </a:cubicBezTo>
                  <a:lnTo>
                    <a:pt x="569" y="1"/>
                  </a:lnTo>
                  <a:cubicBezTo>
                    <a:pt x="565" y="1"/>
                    <a:pt x="560" y="1"/>
                    <a:pt x="555" y="2"/>
                  </a:cubicBezTo>
                  <a:lnTo>
                    <a:pt x="184" y="2"/>
                  </a:lnTo>
                  <a:cubicBezTo>
                    <a:pt x="179" y="1"/>
                    <a:pt x="175" y="1"/>
                    <a:pt x="171" y="1"/>
                  </a:cubicBezTo>
                  <a:lnTo>
                    <a:pt x="152" y="1"/>
                  </a:lnTo>
                  <a:cubicBezTo>
                    <a:pt x="149" y="0"/>
                    <a:pt x="147" y="0"/>
                    <a:pt x="144" y="0"/>
                  </a:cubicBezTo>
                  <a:lnTo>
                    <a:pt x="26" y="0"/>
                  </a:lnTo>
                  <a:cubicBezTo>
                    <a:pt x="19" y="0"/>
                    <a:pt x="13" y="3"/>
                    <a:pt x="8" y="8"/>
                  </a:cubicBezTo>
                  <a:cubicBezTo>
                    <a:pt x="2" y="13"/>
                    <a:pt x="0" y="20"/>
                    <a:pt x="0" y="27"/>
                  </a:cubicBezTo>
                  <a:cubicBezTo>
                    <a:pt x="0" y="36"/>
                    <a:pt x="3" y="239"/>
                    <a:pt x="118" y="266"/>
                  </a:cubicBezTo>
                  <a:lnTo>
                    <a:pt x="118" y="267"/>
                  </a:lnTo>
                  <a:cubicBezTo>
                    <a:pt x="118" y="268"/>
                    <a:pt x="118" y="269"/>
                    <a:pt x="118" y="270"/>
                  </a:cubicBezTo>
                  <a:cubicBezTo>
                    <a:pt x="123" y="394"/>
                    <a:pt x="220" y="497"/>
                    <a:pt x="342" y="511"/>
                  </a:cubicBezTo>
                  <a:lnTo>
                    <a:pt x="342" y="713"/>
                  </a:lnTo>
                  <a:lnTo>
                    <a:pt x="242" y="713"/>
                  </a:lnTo>
                  <a:cubicBezTo>
                    <a:pt x="234" y="713"/>
                    <a:pt x="228" y="719"/>
                    <a:pt x="228" y="727"/>
                  </a:cubicBezTo>
                  <a:lnTo>
                    <a:pt x="228" y="756"/>
                  </a:lnTo>
                  <a:cubicBezTo>
                    <a:pt x="228" y="763"/>
                    <a:pt x="234" y="769"/>
                    <a:pt x="242" y="769"/>
                  </a:cubicBezTo>
                  <a:lnTo>
                    <a:pt x="498" y="769"/>
                  </a:lnTo>
                  <a:cubicBezTo>
                    <a:pt x="505" y="769"/>
                    <a:pt x="511" y="763"/>
                    <a:pt x="511" y="756"/>
                  </a:cubicBezTo>
                  <a:lnTo>
                    <a:pt x="511" y="727"/>
                  </a:lnTo>
                  <a:cubicBezTo>
                    <a:pt x="511" y="719"/>
                    <a:pt x="505" y="713"/>
                    <a:pt x="498" y="713"/>
                  </a:cubicBezTo>
                  <a:lnTo>
                    <a:pt x="398" y="713"/>
                  </a:lnTo>
                  <a:lnTo>
                    <a:pt x="398" y="511"/>
                  </a:lnTo>
                  <a:cubicBezTo>
                    <a:pt x="519" y="498"/>
                    <a:pt x="612" y="401"/>
                    <a:pt x="621" y="279"/>
                  </a:cubicBezTo>
                  <a:cubicBezTo>
                    <a:pt x="622" y="277"/>
                    <a:pt x="623" y="274"/>
                    <a:pt x="623" y="271"/>
                  </a:cubicBezTo>
                  <a:lnTo>
                    <a:pt x="623" y="266"/>
                  </a:lnTo>
                  <a:cubicBezTo>
                    <a:pt x="740" y="242"/>
                    <a:pt x="743" y="36"/>
                    <a:pt x="743" y="27"/>
                  </a:cubicBezTo>
                  <a:close/>
                  <a:moveTo>
                    <a:pt x="370" y="457"/>
                  </a:moveTo>
                  <a:cubicBezTo>
                    <a:pt x="262" y="457"/>
                    <a:pt x="174" y="369"/>
                    <a:pt x="174" y="261"/>
                  </a:cubicBezTo>
                  <a:lnTo>
                    <a:pt x="174" y="58"/>
                  </a:lnTo>
                  <a:lnTo>
                    <a:pt x="566" y="58"/>
                  </a:lnTo>
                  <a:lnTo>
                    <a:pt x="566" y="261"/>
                  </a:lnTo>
                  <a:cubicBezTo>
                    <a:pt x="566" y="369"/>
                    <a:pt x="478" y="457"/>
                    <a:pt x="370" y="457"/>
                  </a:cubicBezTo>
                  <a:close/>
                  <a:moveTo>
                    <a:pt x="118" y="209"/>
                  </a:moveTo>
                  <a:cubicBezTo>
                    <a:pt x="73" y="184"/>
                    <a:pt x="59" y="98"/>
                    <a:pt x="55" y="53"/>
                  </a:cubicBezTo>
                  <a:lnTo>
                    <a:pt x="118" y="53"/>
                  </a:lnTo>
                  <a:lnTo>
                    <a:pt x="118" y="209"/>
                  </a:lnTo>
                  <a:close/>
                  <a:moveTo>
                    <a:pt x="626" y="209"/>
                  </a:moveTo>
                  <a:lnTo>
                    <a:pt x="626" y="53"/>
                  </a:lnTo>
                  <a:lnTo>
                    <a:pt x="688" y="53"/>
                  </a:lnTo>
                  <a:cubicBezTo>
                    <a:pt x="684" y="98"/>
                    <a:pt x="670" y="184"/>
                    <a:pt x="626" y="20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16"/>
                                        </p:tgtEl>
                                        <p:attrNameLst>
                                          <p:attrName>style.visibility</p:attrName>
                                        </p:attrNameLst>
                                      </p:cBhvr>
                                      <p:to>
                                        <p:strVal val="visible"/>
                                      </p:to>
                                    </p:set>
                                    <p:anim calcmode="lin" valueType="num">
                                      <p:cBhvr additive="base">
                                        <p:cTn id="7" dur="500"/>
                                        <p:tgtEl>
                                          <p:spTgt spid="816"/>
                                        </p:tgtEl>
                                        <p:attrNameLst>
                                          <p:attrName>ppt_x</p:attrName>
                                        </p:attrNameLst>
                                      </p:cBhvr>
                                      <p:tavLst>
                                        <p:tav tm="0">
                                          <p:val>
                                            <p:strVal val="#ppt_x-1"/>
                                          </p:val>
                                        </p:tav>
                                        <p:tav tm="100000">
                                          <p:val>
                                            <p:strVal val="#ppt_x"/>
                                          </p:val>
                                        </p:tav>
                                      </p:tavLst>
                                    </p:anim>
                                  </p:childTnLst>
                                </p:cTn>
                              </p:par>
                              <p:par>
                                <p:cTn id="8" presetID="2" presetClass="entr" presetSubtype="2" fill="hold" nodeType="withEffect">
                                  <p:stCondLst>
                                    <p:cond delay="0"/>
                                  </p:stCondLst>
                                  <p:childTnLst>
                                    <p:set>
                                      <p:cBhvr>
                                        <p:cTn id="9" dur="1" fill="hold">
                                          <p:stCondLst>
                                            <p:cond delay="0"/>
                                          </p:stCondLst>
                                        </p:cTn>
                                        <p:tgtEl>
                                          <p:spTgt spid="820"/>
                                        </p:tgtEl>
                                        <p:attrNameLst>
                                          <p:attrName>style.visibility</p:attrName>
                                        </p:attrNameLst>
                                      </p:cBhvr>
                                      <p:to>
                                        <p:strVal val="visible"/>
                                      </p:to>
                                    </p:set>
                                    <p:anim calcmode="lin" valueType="num">
                                      <p:cBhvr additive="base">
                                        <p:cTn id="10" dur="500"/>
                                        <p:tgtEl>
                                          <p:spTgt spid="820"/>
                                        </p:tgtEl>
                                        <p:attrNameLst>
                                          <p:attrName>ppt_x</p:attrName>
                                        </p:attrNameLst>
                                      </p:cBhvr>
                                      <p:tavLst>
                                        <p:tav tm="0">
                                          <p:val>
                                            <p:strVal val="#ppt_x+1"/>
                                          </p:val>
                                        </p:tav>
                                        <p:tav tm="100000">
                                          <p:val>
                                            <p:strVal val="#ppt_x"/>
                                          </p:val>
                                        </p:tav>
                                      </p:tavLst>
                                    </p:anim>
                                  </p:childTnLst>
                                </p:cTn>
                              </p:par>
                            </p:childTnLst>
                          </p:cTn>
                        </p:par>
                        <p:par>
                          <p:cTn id="11" fill="hold">
                            <p:stCondLst>
                              <p:cond delay="500"/>
                            </p:stCondLst>
                            <p:childTnLst>
                              <p:par>
                                <p:cTn id="12" presetID="23" presetClass="entr" presetSubtype="16" fill="hold" nodeType="afterEffect">
                                  <p:stCondLst>
                                    <p:cond delay="0"/>
                                  </p:stCondLst>
                                  <p:childTnLst>
                                    <p:set>
                                      <p:cBhvr>
                                        <p:cTn id="13" dur="1" fill="hold">
                                          <p:stCondLst>
                                            <p:cond delay="0"/>
                                          </p:stCondLst>
                                        </p:cTn>
                                        <p:tgtEl>
                                          <p:spTgt spid="826"/>
                                        </p:tgtEl>
                                        <p:attrNameLst>
                                          <p:attrName>style.visibility</p:attrName>
                                        </p:attrNameLst>
                                      </p:cBhvr>
                                      <p:to>
                                        <p:strVal val="visible"/>
                                      </p:to>
                                    </p:set>
                                    <p:anim calcmode="lin" valueType="num">
                                      <p:cBhvr additive="base">
                                        <p:cTn id="14" dur="500"/>
                                        <p:tgtEl>
                                          <p:spTgt spid="826"/>
                                        </p:tgtEl>
                                        <p:attrNameLst>
                                          <p:attrName>ppt_w</p:attrName>
                                        </p:attrNameLst>
                                      </p:cBhvr>
                                      <p:tavLst>
                                        <p:tav tm="0">
                                          <p:val>
                                            <p:strVal val="0"/>
                                          </p:val>
                                        </p:tav>
                                        <p:tav tm="100000">
                                          <p:val>
                                            <p:strVal val="#ppt_w"/>
                                          </p:val>
                                        </p:tav>
                                      </p:tavLst>
                                    </p:anim>
                                    <p:anim calcmode="lin" valueType="num">
                                      <p:cBhvr additive="base">
                                        <p:cTn id="15" dur="500"/>
                                        <p:tgtEl>
                                          <p:spTgt spid="826"/>
                                        </p:tgtEl>
                                        <p:attrNameLst>
                                          <p:attrName>ppt_h</p:attrName>
                                        </p:attrNameLst>
                                      </p:cBhvr>
                                      <p:tavLst>
                                        <p:tav tm="0">
                                          <p:val>
                                            <p:strVal val="0"/>
                                          </p:val>
                                        </p:tav>
                                        <p:tav tm="100000">
                                          <p:val>
                                            <p:strVal val="#ppt_h"/>
                                          </p:val>
                                        </p:tav>
                                      </p:tavLst>
                                    </p:anim>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824"/>
                                        </p:tgtEl>
                                        <p:attrNameLst>
                                          <p:attrName>style.visibility</p:attrName>
                                        </p:attrNameLst>
                                      </p:cBhvr>
                                      <p:to>
                                        <p:strVal val="visible"/>
                                      </p:to>
                                    </p:set>
                                    <p:animEffect transition="in" filter="fade">
                                      <p:cBhvr>
                                        <p:cTn id="19" dur="500"/>
                                        <p:tgtEl>
                                          <p:spTgt spid="824"/>
                                        </p:tgtEl>
                                      </p:cBhvr>
                                    </p:animEffect>
                                  </p:childTnLst>
                                </p:cTn>
                              </p:par>
                            </p:childTnLst>
                          </p:cTn>
                        </p:par>
                        <p:par>
                          <p:cTn id="20" fill="hold">
                            <p:stCondLst>
                              <p:cond delay="1500"/>
                            </p:stCondLst>
                            <p:childTnLst>
                              <p:par>
                                <p:cTn id="21" presetID="10" presetClass="entr" presetSubtype="0" fill="hold" nodeType="afterEffect">
                                  <p:stCondLst>
                                    <p:cond delay="0"/>
                                  </p:stCondLst>
                                  <p:childTnLst>
                                    <p:set>
                                      <p:cBhvr>
                                        <p:cTn id="22" dur="1" fill="hold">
                                          <p:stCondLst>
                                            <p:cond delay="0"/>
                                          </p:stCondLst>
                                        </p:cTn>
                                        <p:tgtEl>
                                          <p:spTgt spid="825"/>
                                        </p:tgtEl>
                                        <p:attrNameLst>
                                          <p:attrName>style.visibility</p:attrName>
                                        </p:attrNameLst>
                                      </p:cBhvr>
                                      <p:to>
                                        <p:strVal val="visible"/>
                                      </p:to>
                                    </p:set>
                                    <p:animEffect transition="in" filter="fade">
                                      <p:cBhvr>
                                        <p:cTn id="23" dur="500"/>
                                        <p:tgtEl>
                                          <p:spTgt spid="8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33"/>
        <p:cNvGrpSpPr/>
        <p:nvPr/>
      </p:nvGrpSpPr>
      <p:grpSpPr>
        <a:xfrm>
          <a:off x="0" y="0"/>
          <a:ext cx="0" cy="0"/>
          <a:chOff x="0" y="0"/>
          <a:chExt cx="0" cy="0"/>
        </a:xfrm>
      </p:grpSpPr>
      <p:grpSp>
        <p:nvGrpSpPr>
          <p:cNvPr id="834" name="Google Shape;834;p36"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p:nvPr/>
        </p:nvGrpSpPr>
        <p:grpSpPr>
          <a:xfrm>
            <a:off x="2414836" y="2330171"/>
            <a:ext cx="7512720" cy="3501226"/>
            <a:chOff x="2393468" y="2499298"/>
            <a:chExt cx="7512720" cy="3501226"/>
          </a:xfrm>
        </p:grpSpPr>
        <p:sp>
          <p:nvSpPr>
            <p:cNvPr id="835" name="Google Shape;835;p36"/>
            <p:cNvSpPr/>
            <p:nvPr/>
          </p:nvSpPr>
          <p:spPr>
            <a:xfrm>
              <a:off x="2393468" y="2499298"/>
              <a:ext cx="1872208" cy="1872208"/>
            </a:xfrm>
            <a:prstGeom prst="ellipse">
              <a:avLst/>
            </a:prstGeom>
            <a:blipFill rotWithShape="1">
              <a:blip r:embed="rId3">
                <a:alphaModFix/>
              </a:blip>
              <a:stretch>
                <a:fillRect l="-25465" r="-25118"/>
              </a:stretch>
            </a:blipFill>
            <a:ln w="12700" cap="flat" cmpd="sng">
              <a:solidFill>
                <a:srgbClr val="D8D8D8"/>
              </a:solidFill>
              <a:prstDash val="solid"/>
              <a:miter lim="800000"/>
              <a:headEnd type="none" w="sm" len="sm"/>
              <a:tailEnd type="none" w="sm" len="sm"/>
            </a:ln>
          </p:spPr>
          <p:txBody>
            <a:bodyPr spcFirstLastPara="1" wrap="square" lIns="91425" tIns="45700" rIns="91425" bIns="45700" anchor="ctr" anchorCtr="0">
              <a:normAutofit/>
            </a:bodyPr>
            <a:lstStyle/>
            <a:p>
              <a:pPr marL="0" marR="0" lvl="0" indent="0" algn="ctr" rtl="0">
                <a:spcBef>
                  <a:spcPts val="0"/>
                </a:spcBef>
                <a:spcAft>
                  <a:spcPts val="0"/>
                </a:spcAft>
                <a:buNone/>
              </a:pPr>
              <a:endParaRPr sz="2800">
                <a:solidFill>
                  <a:schemeClr val="lt1"/>
                </a:solidFill>
                <a:latin typeface="Poppins"/>
                <a:ea typeface="Poppins"/>
                <a:cs typeface="Poppins"/>
                <a:sym typeface="Poppins"/>
              </a:endParaRPr>
            </a:p>
          </p:txBody>
        </p:sp>
        <p:grpSp>
          <p:nvGrpSpPr>
            <p:cNvPr id="836" name="Google Shape;836;p36"/>
            <p:cNvGrpSpPr/>
            <p:nvPr/>
          </p:nvGrpSpPr>
          <p:grpSpPr>
            <a:xfrm>
              <a:off x="2543732" y="4008610"/>
              <a:ext cx="1571681" cy="504720"/>
              <a:chOff x="2348654" y="4008610"/>
              <a:chExt cx="1571681" cy="504720"/>
            </a:xfrm>
          </p:grpSpPr>
          <p:grpSp>
            <p:nvGrpSpPr>
              <p:cNvPr id="837" name="Google Shape;837;p36"/>
              <p:cNvGrpSpPr/>
              <p:nvPr/>
            </p:nvGrpSpPr>
            <p:grpSpPr>
              <a:xfrm>
                <a:off x="3415615" y="4008610"/>
                <a:ext cx="504720" cy="504720"/>
                <a:chOff x="4792557" y="2249137"/>
                <a:chExt cx="648072" cy="648072"/>
              </a:xfrm>
            </p:grpSpPr>
            <p:sp>
              <p:nvSpPr>
                <p:cNvPr id="838" name="Google Shape;838;p36"/>
                <p:cNvSpPr/>
                <p:nvPr/>
              </p:nvSpPr>
              <p:spPr>
                <a:xfrm>
                  <a:off x="4792557" y="2249137"/>
                  <a:ext cx="648072" cy="648072"/>
                </a:xfrm>
                <a:prstGeom prst="ellipse">
                  <a:avLst/>
                </a:prstGeom>
                <a:solidFill>
                  <a:schemeClr val="accent1"/>
                </a:solid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839" name="Google Shape;839;p36"/>
                <p:cNvSpPr/>
                <p:nvPr/>
              </p:nvSpPr>
              <p:spPr>
                <a:xfrm>
                  <a:off x="4963154" y="2422724"/>
                  <a:ext cx="306881" cy="300897"/>
                </a:xfrm>
                <a:custGeom>
                  <a:avLst/>
                  <a:gdLst/>
                  <a:ahLst/>
                  <a:cxnLst/>
                  <a:rect l="l" t="t" r="r" b="b"/>
                  <a:pathLst>
                    <a:path w="1990" h="1954" extrusionOk="0">
                      <a:moveTo>
                        <a:pt x="1231" y="1534"/>
                      </a:moveTo>
                      <a:cubicBezTo>
                        <a:pt x="1258" y="1542"/>
                        <a:pt x="1285" y="1548"/>
                        <a:pt x="1312" y="1552"/>
                      </a:cubicBezTo>
                      <a:cubicBezTo>
                        <a:pt x="1272" y="1665"/>
                        <a:pt x="1165" y="1746"/>
                        <a:pt x="1039" y="1746"/>
                      </a:cubicBezTo>
                      <a:lnTo>
                        <a:pt x="291" y="1746"/>
                      </a:lnTo>
                      <a:cubicBezTo>
                        <a:pt x="131" y="1746"/>
                        <a:pt x="0" y="1615"/>
                        <a:pt x="0" y="1455"/>
                      </a:cubicBezTo>
                      <a:lnTo>
                        <a:pt x="0" y="540"/>
                      </a:lnTo>
                      <a:cubicBezTo>
                        <a:pt x="0" y="380"/>
                        <a:pt x="131" y="249"/>
                        <a:pt x="291" y="249"/>
                      </a:cubicBezTo>
                      <a:lnTo>
                        <a:pt x="515" y="249"/>
                      </a:lnTo>
                      <a:cubicBezTo>
                        <a:pt x="535" y="109"/>
                        <a:pt x="656" y="0"/>
                        <a:pt x="802" y="0"/>
                      </a:cubicBezTo>
                      <a:lnTo>
                        <a:pt x="1205" y="0"/>
                      </a:lnTo>
                      <a:cubicBezTo>
                        <a:pt x="1366" y="0"/>
                        <a:pt x="1496" y="131"/>
                        <a:pt x="1496" y="291"/>
                      </a:cubicBezTo>
                      <a:lnTo>
                        <a:pt x="1496" y="489"/>
                      </a:lnTo>
                      <a:cubicBezTo>
                        <a:pt x="1469" y="484"/>
                        <a:pt x="1441" y="480"/>
                        <a:pt x="1413" y="479"/>
                      </a:cubicBezTo>
                      <a:lnTo>
                        <a:pt x="1413" y="291"/>
                      </a:lnTo>
                      <a:cubicBezTo>
                        <a:pt x="1413" y="176"/>
                        <a:pt x="1320" y="83"/>
                        <a:pt x="1205" y="83"/>
                      </a:cubicBezTo>
                      <a:lnTo>
                        <a:pt x="802" y="83"/>
                      </a:lnTo>
                      <a:cubicBezTo>
                        <a:pt x="701" y="83"/>
                        <a:pt x="617" y="155"/>
                        <a:pt x="598" y="249"/>
                      </a:cubicBezTo>
                      <a:lnTo>
                        <a:pt x="1039" y="249"/>
                      </a:lnTo>
                      <a:cubicBezTo>
                        <a:pt x="1180" y="249"/>
                        <a:pt x="1297" y="349"/>
                        <a:pt x="1324" y="482"/>
                      </a:cubicBezTo>
                      <a:cubicBezTo>
                        <a:pt x="1297" y="485"/>
                        <a:pt x="1270" y="491"/>
                        <a:pt x="1243" y="499"/>
                      </a:cubicBezTo>
                      <a:cubicBezTo>
                        <a:pt x="1224" y="404"/>
                        <a:pt x="1140" y="333"/>
                        <a:pt x="1039" y="333"/>
                      </a:cubicBezTo>
                      <a:lnTo>
                        <a:pt x="291" y="333"/>
                      </a:lnTo>
                      <a:cubicBezTo>
                        <a:pt x="177" y="333"/>
                        <a:pt x="83" y="426"/>
                        <a:pt x="83" y="540"/>
                      </a:cubicBezTo>
                      <a:lnTo>
                        <a:pt x="83" y="1455"/>
                      </a:lnTo>
                      <a:cubicBezTo>
                        <a:pt x="83" y="1569"/>
                        <a:pt x="177" y="1663"/>
                        <a:pt x="291" y="1663"/>
                      </a:cubicBezTo>
                      <a:lnTo>
                        <a:pt x="1039" y="1663"/>
                      </a:lnTo>
                      <a:cubicBezTo>
                        <a:pt x="1126" y="1663"/>
                        <a:pt x="1200" y="1609"/>
                        <a:pt x="1231" y="1534"/>
                      </a:cubicBezTo>
                      <a:close/>
                      <a:moveTo>
                        <a:pt x="1641" y="1453"/>
                      </a:moveTo>
                      <a:cubicBezTo>
                        <a:pt x="1401" y="1591"/>
                        <a:pt x="1093" y="1509"/>
                        <a:pt x="955" y="1269"/>
                      </a:cubicBezTo>
                      <a:cubicBezTo>
                        <a:pt x="816" y="1029"/>
                        <a:pt x="899" y="722"/>
                        <a:pt x="1138" y="583"/>
                      </a:cubicBezTo>
                      <a:cubicBezTo>
                        <a:pt x="1378" y="445"/>
                        <a:pt x="1686" y="527"/>
                        <a:pt x="1824" y="767"/>
                      </a:cubicBezTo>
                      <a:cubicBezTo>
                        <a:pt x="1963" y="1007"/>
                        <a:pt x="1880" y="1314"/>
                        <a:pt x="1641" y="1453"/>
                      </a:cubicBezTo>
                      <a:close/>
                      <a:moveTo>
                        <a:pt x="1599" y="1381"/>
                      </a:moveTo>
                      <a:cubicBezTo>
                        <a:pt x="1799" y="1266"/>
                        <a:pt x="1868" y="1009"/>
                        <a:pt x="1752" y="809"/>
                      </a:cubicBezTo>
                      <a:cubicBezTo>
                        <a:pt x="1637" y="608"/>
                        <a:pt x="1380" y="539"/>
                        <a:pt x="1180" y="655"/>
                      </a:cubicBezTo>
                      <a:cubicBezTo>
                        <a:pt x="980" y="771"/>
                        <a:pt x="911" y="1027"/>
                        <a:pt x="1026" y="1228"/>
                      </a:cubicBezTo>
                      <a:cubicBezTo>
                        <a:pt x="1142" y="1428"/>
                        <a:pt x="1399" y="1497"/>
                        <a:pt x="1599" y="1381"/>
                      </a:cubicBezTo>
                      <a:close/>
                      <a:moveTo>
                        <a:pt x="1767" y="1422"/>
                      </a:moveTo>
                      <a:lnTo>
                        <a:pt x="1551" y="1547"/>
                      </a:lnTo>
                      <a:lnTo>
                        <a:pt x="1717" y="1835"/>
                      </a:lnTo>
                      <a:lnTo>
                        <a:pt x="1933" y="1710"/>
                      </a:lnTo>
                      <a:lnTo>
                        <a:pt x="1767" y="1422"/>
                      </a:lnTo>
                      <a:close/>
                      <a:moveTo>
                        <a:pt x="1956" y="1749"/>
                      </a:moveTo>
                      <a:lnTo>
                        <a:pt x="1739" y="1874"/>
                      </a:lnTo>
                      <a:cubicBezTo>
                        <a:pt x="1774" y="1934"/>
                        <a:pt x="1850" y="1954"/>
                        <a:pt x="1910" y="1919"/>
                      </a:cubicBezTo>
                      <a:cubicBezTo>
                        <a:pt x="1969" y="1885"/>
                        <a:pt x="1990" y="1809"/>
                        <a:pt x="1956" y="1749"/>
                      </a:cubicBezTo>
                      <a:close/>
                      <a:moveTo>
                        <a:pt x="803" y="551"/>
                      </a:moveTo>
                      <a:lnTo>
                        <a:pt x="249" y="551"/>
                      </a:lnTo>
                      <a:lnTo>
                        <a:pt x="249" y="613"/>
                      </a:lnTo>
                      <a:lnTo>
                        <a:pt x="803" y="613"/>
                      </a:lnTo>
                      <a:lnTo>
                        <a:pt x="803" y="551"/>
                      </a:lnTo>
                      <a:close/>
                      <a:moveTo>
                        <a:pt x="675" y="828"/>
                      </a:moveTo>
                      <a:lnTo>
                        <a:pt x="249" y="828"/>
                      </a:lnTo>
                      <a:lnTo>
                        <a:pt x="249" y="890"/>
                      </a:lnTo>
                      <a:lnTo>
                        <a:pt x="675" y="890"/>
                      </a:lnTo>
                      <a:lnTo>
                        <a:pt x="675" y="828"/>
                      </a:lnTo>
                      <a:close/>
                      <a:moveTo>
                        <a:pt x="249" y="1167"/>
                      </a:moveTo>
                      <a:lnTo>
                        <a:pt x="675" y="1167"/>
                      </a:lnTo>
                      <a:lnTo>
                        <a:pt x="675" y="1105"/>
                      </a:lnTo>
                      <a:lnTo>
                        <a:pt x="249" y="1105"/>
                      </a:lnTo>
                      <a:lnTo>
                        <a:pt x="249" y="1167"/>
                      </a:lnTo>
                      <a:close/>
                      <a:moveTo>
                        <a:pt x="249" y="1444"/>
                      </a:moveTo>
                      <a:lnTo>
                        <a:pt x="803" y="1444"/>
                      </a:lnTo>
                      <a:lnTo>
                        <a:pt x="803" y="1382"/>
                      </a:lnTo>
                      <a:lnTo>
                        <a:pt x="249" y="1382"/>
                      </a:lnTo>
                      <a:lnTo>
                        <a:pt x="249" y="1444"/>
                      </a:lnTo>
                      <a:close/>
                      <a:moveTo>
                        <a:pt x="1308" y="1105"/>
                      </a:moveTo>
                      <a:lnTo>
                        <a:pt x="1179" y="961"/>
                      </a:lnTo>
                      <a:lnTo>
                        <a:pt x="1118" y="1017"/>
                      </a:lnTo>
                      <a:lnTo>
                        <a:pt x="1300" y="1219"/>
                      </a:lnTo>
                      <a:lnTo>
                        <a:pt x="1657" y="922"/>
                      </a:lnTo>
                      <a:lnTo>
                        <a:pt x="1604" y="858"/>
                      </a:lnTo>
                      <a:lnTo>
                        <a:pt x="1308" y="1105"/>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Poppins"/>
                    <a:ea typeface="Poppins"/>
                    <a:cs typeface="Poppins"/>
                    <a:sym typeface="Poppins"/>
                  </a:endParaRPr>
                </a:p>
              </p:txBody>
            </p:sp>
          </p:grpSp>
          <p:grpSp>
            <p:nvGrpSpPr>
              <p:cNvPr id="840" name="Google Shape;840;p36"/>
              <p:cNvGrpSpPr/>
              <p:nvPr/>
            </p:nvGrpSpPr>
            <p:grpSpPr>
              <a:xfrm>
                <a:off x="2348654" y="4008610"/>
                <a:ext cx="504720" cy="504720"/>
                <a:chOff x="3909160" y="2249137"/>
                <a:chExt cx="648072" cy="648072"/>
              </a:xfrm>
            </p:grpSpPr>
            <p:sp>
              <p:nvSpPr>
                <p:cNvPr id="841" name="Google Shape;841;p36"/>
                <p:cNvSpPr/>
                <p:nvPr/>
              </p:nvSpPr>
              <p:spPr>
                <a:xfrm>
                  <a:off x="3909160" y="2249137"/>
                  <a:ext cx="648072" cy="648072"/>
                </a:xfrm>
                <a:prstGeom prst="ellipse">
                  <a:avLst/>
                </a:prstGeom>
                <a:solidFill>
                  <a:schemeClr val="accent1"/>
                </a:solid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842" name="Google Shape;842;p36"/>
                <p:cNvSpPr/>
                <p:nvPr/>
              </p:nvSpPr>
              <p:spPr>
                <a:xfrm>
                  <a:off x="4079757" y="2431704"/>
                  <a:ext cx="306881" cy="282936"/>
                </a:xfrm>
                <a:custGeom>
                  <a:avLst/>
                  <a:gdLst/>
                  <a:ahLst/>
                  <a:cxnLst/>
                  <a:rect l="l" t="t" r="r" b="b"/>
                  <a:pathLst>
                    <a:path w="578320" h="533197" extrusionOk="0">
                      <a:moveTo>
                        <a:pt x="469488" y="312166"/>
                      </a:moveTo>
                      <a:cubicBezTo>
                        <a:pt x="499002" y="312166"/>
                        <a:pt x="523904" y="335190"/>
                        <a:pt x="523904" y="363740"/>
                      </a:cubicBezTo>
                      <a:lnTo>
                        <a:pt x="523904" y="376634"/>
                      </a:lnTo>
                      <a:cubicBezTo>
                        <a:pt x="523904" y="376634"/>
                        <a:pt x="529438" y="381238"/>
                        <a:pt x="527594" y="391369"/>
                      </a:cubicBezTo>
                      <a:cubicBezTo>
                        <a:pt x="526671" y="404262"/>
                        <a:pt x="512837" y="411630"/>
                        <a:pt x="512837" y="411630"/>
                      </a:cubicBezTo>
                      <a:cubicBezTo>
                        <a:pt x="512837" y="411630"/>
                        <a:pt x="509147" y="430970"/>
                        <a:pt x="498080" y="440180"/>
                      </a:cubicBezTo>
                      <a:cubicBezTo>
                        <a:pt x="494391" y="467809"/>
                        <a:pt x="513759" y="470572"/>
                        <a:pt x="529438" y="475176"/>
                      </a:cubicBezTo>
                      <a:cubicBezTo>
                        <a:pt x="555263" y="483465"/>
                        <a:pt x="578320" y="485307"/>
                        <a:pt x="578320" y="518462"/>
                      </a:cubicBezTo>
                      <a:cubicBezTo>
                        <a:pt x="578320" y="525829"/>
                        <a:pt x="543273" y="532276"/>
                        <a:pt x="485168" y="533197"/>
                      </a:cubicBezTo>
                      <a:lnTo>
                        <a:pt x="477789" y="486228"/>
                      </a:lnTo>
                      <a:lnTo>
                        <a:pt x="481478" y="479781"/>
                      </a:lnTo>
                      <a:cubicBezTo>
                        <a:pt x="481478" y="478860"/>
                        <a:pt x="481478" y="477939"/>
                        <a:pt x="480556" y="477939"/>
                      </a:cubicBezTo>
                      <a:lnTo>
                        <a:pt x="471333" y="466888"/>
                      </a:lnTo>
                      <a:cubicBezTo>
                        <a:pt x="470411" y="465967"/>
                        <a:pt x="468566" y="465967"/>
                        <a:pt x="467644" y="466888"/>
                      </a:cubicBezTo>
                      <a:lnTo>
                        <a:pt x="458421" y="477939"/>
                      </a:lnTo>
                      <a:cubicBezTo>
                        <a:pt x="457499" y="477939"/>
                        <a:pt x="457499" y="478860"/>
                        <a:pt x="458421" y="479781"/>
                      </a:cubicBezTo>
                      <a:lnTo>
                        <a:pt x="462110" y="486228"/>
                      </a:lnTo>
                      <a:lnTo>
                        <a:pt x="454732" y="533197"/>
                      </a:lnTo>
                      <a:cubicBezTo>
                        <a:pt x="396627" y="532276"/>
                        <a:pt x="361579" y="525829"/>
                        <a:pt x="361579" y="518462"/>
                      </a:cubicBezTo>
                      <a:cubicBezTo>
                        <a:pt x="361579" y="485307"/>
                        <a:pt x="384637" y="483465"/>
                        <a:pt x="409539" y="475176"/>
                      </a:cubicBezTo>
                      <a:cubicBezTo>
                        <a:pt x="425218" y="470572"/>
                        <a:pt x="444586" y="466888"/>
                        <a:pt x="440897" y="440180"/>
                      </a:cubicBezTo>
                      <a:cubicBezTo>
                        <a:pt x="430752" y="430970"/>
                        <a:pt x="427063" y="411630"/>
                        <a:pt x="427063" y="411630"/>
                      </a:cubicBezTo>
                      <a:cubicBezTo>
                        <a:pt x="427063" y="411630"/>
                        <a:pt x="413228" y="404262"/>
                        <a:pt x="411383" y="391369"/>
                      </a:cubicBezTo>
                      <a:cubicBezTo>
                        <a:pt x="410461" y="381238"/>
                        <a:pt x="415995" y="376634"/>
                        <a:pt x="415995" y="376634"/>
                      </a:cubicBezTo>
                      <a:lnTo>
                        <a:pt x="415995" y="363740"/>
                      </a:lnTo>
                      <a:cubicBezTo>
                        <a:pt x="415995" y="335190"/>
                        <a:pt x="439975" y="312166"/>
                        <a:pt x="469488" y="312166"/>
                      </a:cubicBezTo>
                      <a:close/>
                      <a:moveTo>
                        <a:pt x="107909" y="312166"/>
                      </a:moveTo>
                      <a:cubicBezTo>
                        <a:pt x="138345" y="312166"/>
                        <a:pt x="162325" y="335190"/>
                        <a:pt x="162325" y="363740"/>
                      </a:cubicBezTo>
                      <a:lnTo>
                        <a:pt x="162325" y="376634"/>
                      </a:lnTo>
                      <a:cubicBezTo>
                        <a:pt x="162325" y="376634"/>
                        <a:pt x="167859" y="381238"/>
                        <a:pt x="166937" y="391369"/>
                      </a:cubicBezTo>
                      <a:cubicBezTo>
                        <a:pt x="165092" y="404262"/>
                        <a:pt x="151257" y="411630"/>
                        <a:pt x="151257" y="411630"/>
                      </a:cubicBezTo>
                      <a:cubicBezTo>
                        <a:pt x="151257" y="411630"/>
                        <a:pt x="147568" y="430970"/>
                        <a:pt x="137423" y="440180"/>
                      </a:cubicBezTo>
                      <a:cubicBezTo>
                        <a:pt x="132811" y="467809"/>
                        <a:pt x="152180" y="470572"/>
                        <a:pt x="167859" y="475176"/>
                      </a:cubicBezTo>
                      <a:cubicBezTo>
                        <a:pt x="193684" y="483465"/>
                        <a:pt x="216741" y="485307"/>
                        <a:pt x="216741" y="518462"/>
                      </a:cubicBezTo>
                      <a:cubicBezTo>
                        <a:pt x="216741" y="525829"/>
                        <a:pt x="181693" y="532276"/>
                        <a:pt x="123588" y="533197"/>
                      </a:cubicBezTo>
                      <a:lnTo>
                        <a:pt x="116210" y="486228"/>
                      </a:lnTo>
                      <a:lnTo>
                        <a:pt x="119899" y="479781"/>
                      </a:lnTo>
                      <a:cubicBezTo>
                        <a:pt x="120821" y="478860"/>
                        <a:pt x="119899" y="477939"/>
                        <a:pt x="119899" y="477939"/>
                      </a:cubicBezTo>
                      <a:lnTo>
                        <a:pt x="109754" y="466888"/>
                      </a:lnTo>
                      <a:cubicBezTo>
                        <a:pt x="108832" y="465967"/>
                        <a:pt x="107909" y="465967"/>
                        <a:pt x="106987" y="466888"/>
                      </a:cubicBezTo>
                      <a:lnTo>
                        <a:pt x="96842" y="477939"/>
                      </a:lnTo>
                      <a:cubicBezTo>
                        <a:pt x="96842" y="477939"/>
                        <a:pt x="95919" y="478860"/>
                        <a:pt x="96842" y="479781"/>
                      </a:cubicBezTo>
                      <a:lnTo>
                        <a:pt x="100531" y="486228"/>
                      </a:lnTo>
                      <a:lnTo>
                        <a:pt x="93152" y="533197"/>
                      </a:lnTo>
                      <a:cubicBezTo>
                        <a:pt x="35047" y="532276"/>
                        <a:pt x="0" y="525829"/>
                        <a:pt x="0" y="518462"/>
                      </a:cubicBezTo>
                      <a:cubicBezTo>
                        <a:pt x="0" y="485307"/>
                        <a:pt x="23057" y="483465"/>
                        <a:pt x="48882" y="475176"/>
                      </a:cubicBezTo>
                      <a:cubicBezTo>
                        <a:pt x="64561" y="470572"/>
                        <a:pt x="83929" y="466888"/>
                        <a:pt x="79318" y="440180"/>
                      </a:cubicBezTo>
                      <a:cubicBezTo>
                        <a:pt x="69173" y="430970"/>
                        <a:pt x="65483" y="411630"/>
                        <a:pt x="65483" y="411630"/>
                      </a:cubicBezTo>
                      <a:cubicBezTo>
                        <a:pt x="65483" y="411630"/>
                        <a:pt x="51649" y="404262"/>
                        <a:pt x="49804" y="391369"/>
                      </a:cubicBezTo>
                      <a:cubicBezTo>
                        <a:pt x="48882" y="381238"/>
                        <a:pt x="54416" y="376634"/>
                        <a:pt x="54416" y="376634"/>
                      </a:cubicBezTo>
                      <a:lnTo>
                        <a:pt x="54416" y="363740"/>
                      </a:lnTo>
                      <a:cubicBezTo>
                        <a:pt x="54416" y="335190"/>
                        <a:pt x="78396" y="312166"/>
                        <a:pt x="107909" y="312166"/>
                      </a:cubicBezTo>
                      <a:close/>
                      <a:moveTo>
                        <a:pt x="288717" y="237601"/>
                      </a:moveTo>
                      <a:cubicBezTo>
                        <a:pt x="297024" y="237601"/>
                        <a:pt x="303485" y="244048"/>
                        <a:pt x="303485" y="252338"/>
                      </a:cubicBezTo>
                      <a:lnTo>
                        <a:pt x="303485" y="331547"/>
                      </a:lnTo>
                      <a:lnTo>
                        <a:pt x="384708" y="398782"/>
                      </a:lnTo>
                      <a:cubicBezTo>
                        <a:pt x="390246" y="403387"/>
                        <a:pt x="391169" y="412598"/>
                        <a:pt x="386554" y="419045"/>
                      </a:cubicBezTo>
                      <a:cubicBezTo>
                        <a:pt x="383785" y="421808"/>
                        <a:pt x="379170" y="423650"/>
                        <a:pt x="375478" y="423650"/>
                      </a:cubicBezTo>
                      <a:cubicBezTo>
                        <a:pt x="371786" y="423650"/>
                        <a:pt x="369017" y="422729"/>
                        <a:pt x="366248" y="420887"/>
                      </a:cubicBezTo>
                      <a:lnTo>
                        <a:pt x="288717" y="356415"/>
                      </a:lnTo>
                      <a:lnTo>
                        <a:pt x="212108" y="420887"/>
                      </a:lnTo>
                      <a:cubicBezTo>
                        <a:pt x="205647" y="425492"/>
                        <a:pt x="196417" y="424571"/>
                        <a:pt x="191802" y="419045"/>
                      </a:cubicBezTo>
                      <a:cubicBezTo>
                        <a:pt x="186264" y="412598"/>
                        <a:pt x="187187" y="403387"/>
                        <a:pt x="193648" y="398782"/>
                      </a:cubicBezTo>
                      <a:lnTo>
                        <a:pt x="274872" y="331547"/>
                      </a:lnTo>
                      <a:lnTo>
                        <a:pt x="274872" y="252338"/>
                      </a:lnTo>
                      <a:cubicBezTo>
                        <a:pt x="274872" y="244048"/>
                        <a:pt x="281333" y="237601"/>
                        <a:pt x="288717" y="237601"/>
                      </a:cubicBezTo>
                      <a:close/>
                      <a:moveTo>
                        <a:pt x="288699" y="0"/>
                      </a:moveTo>
                      <a:cubicBezTo>
                        <a:pt x="318213" y="0"/>
                        <a:pt x="343115" y="22103"/>
                        <a:pt x="343115" y="50653"/>
                      </a:cubicBezTo>
                      <a:lnTo>
                        <a:pt x="343115" y="63546"/>
                      </a:lnTo>
                      <a:cubicBezTo>
                        <a:pt x="343115" y="63546"/>
                        <a:pt x="348649" y="68151"/>
                        <a:pt x="346805" y="78282"/>
                      </a:cubicBezTo>
                      <a:cubicBezTo>
                        <a:pt x="345882" y="92096"/>
                        <a:pt x="332048" y="98543"/>
                        <a:pt x="332048" y="98543"/>
                      </a:cubicBezTo>
                      <a:cubicBezTo>
                        <a:pt x="332048" y="98543"/>
                        <a:pt x="328358" y="117883"/>
                        <a:pt x="318213" y="127093"/>
                      </a:cubicBezTo>
                      <a:cubicBezTo>
                        <a:pt x="313602" y="154722"/>
                        <a:pt x="332970" y="157484"/>
                        <a:pt x="348649" y="163010"/>
                      </a:cubicBezTo>
                      <a:cubicBezTo>
                        <a:pt x="374474" y="171299"/>
                        <a:pt x="397531" y="172220"/>
                        <a:pt x="397531" y="206295"/>
                      </a:cubicBezTo>
                      <a:cubicBezTo>
                        <a:pt x="397531" y="212742"/>
                        <a:pt x="362484" y="219189"/>
                        <a:pt x="304379" y="220110"/>
                      </a:cubicBezTo>
                      <a:lnTo>
                        <a:pt x="297000" y="173141"/>
                      </a:lnTo>
                      <a:lnTo>
                        <a:pt x="300689" y="167615"/>
                      </a:lnTo>
                      <a:cubicBezTo>
                        <a:pt x="300689" y="166694"/>
                        <a:pt x="300689" y="165773"/>
                        <a:pt x="300689" y="164852"/>
                      </a:cubicBezTo>
                      <a:lnTo>
                        <a:pt x="290544" y="154722"/>
                      </a:lnTo>
                      <a:cubicBezTo>
                        <a:pt x="289622" y="153801"/>
                        <a:pt x="287777" y="153801"/>
                        <a:pt x="287777" y="154722"/>
                      </a:cubicBezTo>
                      <a:lnTo>
                        <a:pt x="277632" y="164852"/>
                      </a:lnTo>
                      <a:cubicBezTo>
                        <a:pt x="276710" y="165773"/>
                        <a:pt x="276710" y="166694"/>
                        <a:pt x="277632" y="167615"/>
                      </a:cubicBezTo>
                      <a:lnTo>
                        <a:pt x="281321" y="173141"/>
                      </a:lnTo>
                      <a:lnTo>
                        <a:pt x="273943" y="221031"/>
                      </a:lnTo>
                      <a:cubicBezTo>
                        <a:pt x="215838" y="219189"/>
                        <a:pt x="180790" y="212742"/>
                        <a:pt x="180790" y="206295"/>
                      </a:cubicBezTo>
                      <a:cubicBezTo>
                        <a:pt x="180790" y="172220"/>
                        <a:pt x="203848" y="171299"/>
                        <a:pt x="228750" y="163010"/>
                      </a:cubicBezTo>
                      <a:cubicBezTo>
                        <a:pt x="244429" y="157484"/>
                        <a:pt x="264720" y="154722"/>
                        <a:pt x="260108" y="127093"/>
                      </a:cubicBezTo>
                      <a:cubicBezTo>
                        <a:pt x="249963" y="117883"/>
                        <a:pt x="246274" y="98543"/>
                        <a:pt x="246274" y="98543"/>
                      </a:cubicBezTo>
                      <a:cubicBezTo>
                        <a:pt x="246274" y="98543"/>
                        <a:pt x="232439" y="92096"/>
                        <a:pt x="230594" y="78282"/>
                      </a:cubicBezTo>
                      <a:cubicBezTo>
                        <a:pt x="229672" y="68151"/>
                        <a:pt x="235206" y="63546"/>
                        <a:pt x="235206" y="63546"/>
                      </a:cubicBezTo>
                      <a:lnTo>
                        <a:pt x="235206" y="50653"/>
                      </a:lnTo>
                      <a:cubicBezTo>
                        <a:pt x="235206" y="22103"/>
                        <a:pt x="259186" y="0"/>
                        <a:pt x="288699"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Poppins"/>
                    <a:ea typeface="Poppins"/>
                    <a:cs typeface="Poppins"/>
                    <a:sym typeface="Poppins"/>
                  </a:endParaRPr>
                </a:p>
              </p:txBody>
            </p:sp>
          </p:grpSp>
        </p:grpSp>
        <p:sp>
          <p:nvSpPr>
            <p:cNvPr id="843" name="Google Shape;843;p36"/>
            <p:cNvSpPr/>
            <p:nvPr/>
          </p:nvSpPr>
          <p:spPr>
            <a:xfrm>
              <a:off x="8033980" y="2499298"/>
              <a:ext cx="1872208" cy="1872208"/>
            </a:xfrm>
            <a:prstGeom prst="ellipse">
              <a:avLst/>
            </a:prstGeom>
            <a:blipFill rotWithShape="1">
              <a:blip r:embed="rId4">
                <a:alphaModFix/>
              </a:blip>
              <a:stretch>
                <a:fillRect l="-24845" r="-24510"/>
              </a:stretch>
            </a:blipFill>
            <a:ln w="12700" cap="flat" cmpd="sng">
              <a:solidFill>
                <a:srgbClr val="D8D8D8"/>
              </a:solidFill>
              <a:prstDash val="solid"/>
              <a:miter lim="800000"/>
              <a:headEnd type="none" w="sm" len="sm"/>
              <a:tailEnd type="none" w="sm" len="sm"/>
            </a:ln>
          </p:spPr>
          <p:txBody>
            <a:bodyPr spcFirstLastPara="1" wrap="square" lIns="91425" tIns="45700" rIns="91425" bIns="45700" anchor="ctr" anchorCtr="0">
              <a:normAutofit/>
            </a:bodyPr>
            <a:lstStyle/>
            <a:p>
              <a:pPr marL="0" marR="0" lvl="0" indent="0" algn="ctr" rtl="0">
                <a:spcBef>
                  <a:spcPts val="0"/>
                </a:spcBef>
                <a:spcAft>
                  <a:spcPts val="0"/>
                </a:spcAft>
                <a:buNone/>
              </a:pPr>
              <a:endParaRPr sz="2800">
                <a:solidFill>
                  <a:schemeClr val="lt1"/>
                </a:solidFill>
                <a:latin typeface="Poppins"/>
                <a:ea typeface="Poppins"/>
                <a:cs typeface="Poppins"/>
                <a:sym typeface="Poppins"/>
              </a:endParaRPr>
            </a:p>
          </p:txBody>
        </p:sp>
        <p:grpSp>
          <p:nvGrpSpPr>
            <p:cNvPr id="844" name="Google Shape;844;p36"/>
            <p:cNvGrpSpPr/>
            <p:nvPr/>
          </p:nvGrpSpPr>
          <p:grpSpPr>
            <a:xfrm>
              <a:off x="8114035" y="4008610"/>
              <a:ext cx="1706238" cy="504720"/>
              <a:chOff x="7290047" y="4008610"/>
              <a:chExt cx="1706238" cy="504720"/>
            </a:xfrm>
          </p:grpSpPr>
          <p:grpSp>
            <p:nvGrpSpPr>
              <p:cNvPr id="845" name="Google Shape;845;p36"/>
              <p:cNvGrpSpPr/>
              <p:nvPr/>
            </p:nvGrpSpPr>
            <p:grpSpPr>
              <a:xfrm>
                <a:off x="7290047" y="4008610"/>
                <a:ext cx="504720" cy="504720"/>
                <a:chOff x="5675954" y="2249137"/>
                <a:chExt cx="648072" cy="648072"/>
              </a:xfrm>
            </p:grpSpPr>
            <p:sp>
              <p:nvSpPr>
                <p:cNvPr id="846" name="Google Shape;846;p36"/>
                <p:cNvSpPr/>
                <p:nvPr/>
              </p:nvSpPr>
              <p:spPr>
                <a:xfrm>
                  <a:off x="5675954" y="2249137"/>
                  <a:ext cx="648072" cy="648072"/>
                </a:xfrm>
                <a:prstGeom prst="ellipse">
                  <a:avLst/>
                </a:prstGeom>
                <a:solidFill>
                  <a:schemeClr val="accent2"/>
                </a:solid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847" name="Google Shape;847;p36"/>
                <p:cNvSpPr/>
                <p:nvPr/>
              </p:nvSpPr>
              <p:spPr>
                <a:xfrm>
                  <a:off x="5846551" y="2465276"/>
                  <a:ext cx="306881" cy="215793"/>
                </a:xfrm>
                <a:custGeom>
                  <a:avLst/>
                  <a:gdLst/>
                  <a:ahLst/>
                  <a:cxnLst/>
                  <a:rect l="l" t="t" r="r" b="b"/>
                  <a:pathLst>
                    <a:path w="558430" h="392678" extrusionOk="0">
                      <a:moveTo>
                        <a:pt x="449927" y="167891"/>
                      </a:moveTo>
                      <a:cubicBezTo>
                        <a:pt x="447344" y="173054"/>
                        <a:pt x="444760" y="175636"/>
                        <a:pt x="444760" y="178218"/>
                      </a:cubicBezTo>
                      <a:lnTo>
                        <a:pt x="431843" y="204034"/>
                      </a:lnTo>
                      <a:lnTo>
                        <a:pt x="452510" y="204034"/>
                      </a:lnTo>
                      <a:lnTo>
                        <a:pt x="449927" y="178218"/>
                      </a:lnTo>
                      <a:cubicBezTo>
                        <a:pt x="449927" y="175636"/>
                        <a:pt x="449927" y="170473"/>
                        <a:pt x="449927" y="167891"/>
                      </a:cubicBezTo>
                      <a:close/>
                      <a:moveTo>
                        <a:pt x="434427" y="124004"/>
                      </a:moveTo>
                      <a:lnTo>
                        <a:pt x="478344" y="124004"/>
                      </a:lnTo>
                      <a:lnTo>
                        <a:pt x="496428" y="271155"/>
                      </a:lnTo>
                      <a:lnTo>
                        <a:pt x="457677" y="271155"/>
                      </a:lnTo>
                      <a:lnTo>
                        <a:pt x="452510" y="235013"/>
                      </a:lnTo>
                      <a:lnTo>
                        <a:pt x="421510" y="235013"/>
                      </a:lnTo>
                      <a:lnTo>
                        <a:pt x="403426" y="271155"/>
                      </a:lnTo>
                      <a:lnTo>
                        <a:pt x="362091" y="271155"/>
                      </a:lnTo>
                      <a:close/>
                      <a:moveTo>
                        <a:pt x="232747" y="124004"/>
                      </a:moveTo>
                      <a:lnTo>
                        <a:pt x="269088" y="124004"/>
                      </a:lnTo>
                      <a:lnTo>
                        <a:pt x="243130" y="271155"/>
                      </a:lnTo>
                      <a:lnTo>
                        <a:pt x="204193" y="271155"/>
                      </a:lnTo>
                      <a:close/>
                      <a:moveTo>
                        <a:pt x="51668" y="124004"/>
                      </a:moveTo>
                      <a:lnTo>
                        <a:pt x="116336" y="124004"/>
                      </a:lnTo>
                      <a:lnTo>
                        <a:pt x="124097" y="193707"/>
                      </a:lnTo>
                      <a:cubicBezTo>
                        <a:pt x="124097" y="201452"/>
                        <a:pt x="124097" y="209197"/>
                        <a:pt x="126683" y="216941"/>
                      </a:cubicBezTo>
                      <a:cubicBezTo>
                        <a:pt x="129270" y="209197"/>
                        <a:pt x="131857" y="201452"/>
                        <a:pt x="137030" y="191126"/>
                      </a:cubicBezTo>
                      <a:lnTo>
                        <a:pt x="170658" y="124004"/>
                      </a:lnTo>
                      <a:lnTo>
                        <a:pt x="212046" y="124004"/>
                      </a:lnTo>
                      <a:lnTo>
                        <a:pt x="137030" y="271155"/>
                      </a:lnTo>
                      <a:lnTo>
                        <a:pt x="95642" y="271155"/>
                      </a:lnTo>
                      <a:lnTo>
                        <a:pt x="80122" y="152402"/>
                      </a:lnTo>
                      <a:lnTo>
                        <a:pt x="118923" y="175636"/>
                      </a:lnTo>
                      <a:close/>
                      <a:moveTo>
                        <a:pt x="338667" y="121524"/>
                      </a:moveTo>
                      <a:cubicBezTo>
                        <a:pt x="351573" y="121524"/>
                        <a:pt x="364479" y="124104"/>
                        <a:pt x="372222" y="129264"/>
                      </a:cubicBezTo>
                      <a:lnTo>
                        <a:pt x="377384" y="129264"/>
                      </a:lnTo>
                      <a:lnTo>
                        <a:pt x="364479" y="162802"/>
                      </a:lnTo>
                      <a:lnTo>
                        <a:pt x="359316" y="160222"/>
                      </a:lnTo>
                      <a:cubicBezTo>
                        <a:pt x="359316" y="160222"/>
                        <a:pt x="348992" y="155062"/>
                        <a:pt x="336086" y="155062"/>
                      </a:cubicBezTo>
                      <a:cubicBezTo>
                        <a:pt x="325762" y="155062"/>
                        <a:pt x="320599" y="160222"/>
                        <a:pt x="320599" y="165381"/>
                      </a:cubicBezTo>
                      <a:cubicBezTo>
                        <a:pt x="320599" y="170541"/>
                        <a:pt x="325762" y="175701"/>
                        <a:pt x="336086" y="180860"/>
                      </a:cubicBezTo>
                      <a:cubicBezTo>
                        <a:pt x="356735" y="191180"/>
                        <a:pt x="367060" y="204079"/>
                        <a:pt x="367060" y="222138"/>
                      </a:cubicBezTo>
                      <a:cubicBezTo>
                        <a:pt x="367060" y="250516"/>
                        <a:pt x="343829" y="271155"/>
                        <a:pt x="307694" y="271155"/>
                      </a:cubicBezTo>
                      <a:cubicBezTo>
                        <a:pt x="289626" y="271155"/>
                        <a:pt x="274139" y="268575"/>
                        <a:pt x="263815" y="260836"/>
                      </a:cubicBezTo>
                      <a:lnTo>
                        <a:pt x="261234" y="258256"/>
                      </a:lnTo>
                      <a:lnTo>
                        <a:pt x="274139" y="227298"/>
                      </a:lnTo>
                      <a:lnTo>
                        <a:pt x="279302" y="229878"/>
                      </a:lnTo>
                      <a:cubicBezTo>
                        <a:pt x="287045" y="235037"/>
                        <a:pt x="299950" y="237617"/>
                        <a:pt x="310275" y="237617"/>
                      </a:cubicBezTo>
                      <a:cubicBezTo>
                        <a:pt x="318018" y="237617"/>
                        <a:pt x="325762" y="235037"/>
                        <a:pt x="325762" y="227298"/>
                      </a:cubicBezTo>
                      <a:cubicBezTo>
                        <a:pt x="325762" y="222138"/>
                        <a:pt x="323180" y="216978"/>
                        <a:pt x="310275" y="211819"/>
                      </a:cubicBezTo>
                      <a:cubicBezTo>
                        <a:pt x="297369" y="201499"/>
                        <a:pt x="279302" y="191180"/>
                        <a:pt x="279302" y="170541"/>
                      </a:cubicBezTo>
                      <a:cubicBezTo>
                        <a:pt x="279302" y="142163"/>
                        <a:pt x="305113" y="121524"/>
                        <a:pt x="338667" y="121524"/>
                      </a:cubicBezTo>
                      <a:close/>
                      <a:moveTo>
                        <a:pt x="31024" y="33584"/>
                      </a:moveTo>
                      <a:lnTo>
                        <a:pt x="33609" y="359094"/>
                      </a:lnTo>
                      <a:lnTo>
                        <a:pt x="524821" y="359094"/>
                      </a:lnTo>
                      <a:lnTo>
                        <a:pt x="524821" y="33584"/>
                      </a:lnTo>
                      <a:close/>
                      <a:moveTo>
                        <a:pt x="31024" y="0"/>
                      </a:moveTo>
                      <a:lnTo>
                        <a:pt x="527406" y="0"/>
                      </a:lnTo>
                      <a:cubicBezTo>
                        <a:pt x="545504" y="0"/>
                        <a:pt x="558430" y="15500"/>
                        <a:pt x="558430" y="33584"/>
                      </a:cubicBezTo>
                      <a:lnTo>
                        <a:pt x="558430" y="359094"/>
                      </a:lnTo>
                      <a:cubicBezTo>
                        <a:pt x="558430" y="377178"/>
                        <a:pt x="545504" y="392678"/>
                        <a:pt x="527406" y="392678"/>
                      </a:cubicBezTo>
                      <a:lnTo>
                        <a:pt x="31024" y="392678"/>
                      </a:lnTo>
                      <a:cubicBezTo>
                        <a:pt x="15512" y="392678"/>
                        <a:pt x="0" y="377178"/>
                        <a:pt x="0" y="359094"/>
                      </a:cubicBezTo>
                      <a:lnTo>
                        <a:pt x="0" y="33584"/>
                      </a:lnTo>
                      <a:cubicBezTo>
                        <a:pt x="0" y="15500"/>
                        <a:pt x="15512" y="0"/>
                        <a:pt x="31024"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Poppins"/>
                    <a:ea typeface="Poppins"/>
                    <a:cs typeface="Poppins"/>
                    <a:sym typeface="Poppins"/>
                  </a:endParaRPr>
                </a:p>
              </p:txBody>
            </p:sp>
          </p:grpSp>
          <p:grpSp>
            <p:nvGrpSpPr>
              <p:cNvPr id="848" name="Google Shape;848;p36"/>
              <p:cNvGrpSpPr/>
              <p:nvPr/>
            </p:nvGrpSpPr>
            <p:grpSpPr>
              <a:xfrm>
                <a:off x="8491565" y="4008610"/>
                <a:ext cx="504720" cy="504720"/>
                <a:chOff x="6559351" y="2249137"/>
                <a:chExt cx="648072" cy="648072"/>
              </a:xfrm>
            </p:grpSpPr>
            <p:sp>
              <p:nvSpPr>
                <p:cNvPr id="849" name="Google Shape;849;p36"/>
                <p:cNvSpPr/>
                <p:nvPr/>
              </p:nvSpPr>
              <p:spPr>
                <a:xfrm>
                  <a:off x="6559351" y="2249137"/>
                  <a:ext cx="648072" cy="648072"/>
                </a:xfrm>
                <a:prstGeom prst="ellipse">
                  <a:avLst/>
                </a:prstGeom>
                <a:solidFill>
                  <a:schemeClr val="accent2"/>
                </a:solid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850" name="Google Shape;850;p36"/>
                <p:cNvSpPr/>
                <p:nvPr/>
              </p:nvSpPr>
              <p:spPr>
                <a:xfrm>
                  <a:off x="6729948" y="2448976"/>
                  <a:ext cx="306881" cy="248392"/>
                </a:xfrm>
                <a:custGeom>
                  <a:avLst/>
                  <a:gdLst/>
                  <a:ahLst/>
                  <a:cxnLst/>
                  <a:rect l="l" t="t" r="r" b="b"/>
                  <a:pathLst>
                    <a:path w="607568" h="491771" extrusionOk="0">
                      <a:moveTo>
                        <a:pt x="355420" y="250307"/>
                      </a:moveTo>
                      <a:cubicBezTo>
                        <a:pt x="354290" y="250307"/>
                        <a:pt x="353160" y="250871"/>
                        <a:pt x="352312" y="251812"/>
                      </a:cubicBezTo>
                      <a:lnTo>
                        <a:pt x="321042" y="289814"/>
                      </a:lnTo>
                      <a:cubicBezTo>
                        <a:pt x="319723" y="291507"/>
                        <a:pt x="319912" y="293953"/>
                        <a:pt x="321513" y="295364"/>
                      </a:cubicBezTo>
                      <a:lnTo>
                        <a:pt x="369736" y="338257"/>
                      </a:lnTo>
                      <a:cubicBezTo>
                        <a:pt x="370396" y="338822"/>
                        <a:pt x="371149" y="339104"/>
                        <a:pt x="371997" y="339104"/>
                      </a:cubicBezTo>
                      <a:cubicBezTo>
                        <a:pt x="372374" y="339104"/>
                        <a:pt x="372750" y="339010"/>
                        <a:pt x="373127" y="338916"/>
                      </a:cubicBezTo>
                      <a:cubicBezTo>
                        <a:pt x="374257" y="338539"/>
                        <a:pt x="375105" y="337505"/>
                        <a:pt x="375293" y="336282"/>
                      </a:cubicBezTo>
                      <a:lnTo>
                        <a:pt x="383676" y="279467"/>
                      </a:lnTo>
                      <a:cubicBezTo>
                        <a:pt x="384618" y="273164"/>
                        <a:pt x="381792" y="266768"/>
                        <a:pt x="376424" y="263287"/>
                      </a:cubicBezTo>
                      <a:lnTo>
                        <a:pt x="357681" y="250965"/>
                      </a:lnTo>
                      <a:cubicBezTo>
                        <a:pt x="357021" y="250495"/>
                        <a:pt x="356174" y="250307"/>
                        <a:pt x="355420" y="250307"/>
                      </a:cubicBezTo>
                      <a:close/>
                      <a:moveTo>
                        <a:pt x="258879" y="250307"/>
                      </a:moveTo>
                      <a:cubicBezTo>
                        <a:pt x="258125" y="250307"/>
                        <a:pt x="257372" y="250495"/>
                        <a:pt x="256712" y="250965"/>
                      </a:cubicBezTo>
                      <a:lnTo>
                        <a:pt x="237969" y="263287"/>
                      </a:lnTo>
                      <a:cubicBezTo>
                        <a:pt x="232601" y="266768"/>
                        <a:pt x="229775" y="273164"/>
                        <a:pt x="230717" y="279467"/>
                      </a:cubicBezTo>
                      <a:lnTo>
                        <a:pt x="239100" y="336282"/>
                      </a:lnTo>
                      <a:cubicBezTo>
                        <a:pt x="239288" y="337505"/>
                        <a:pt x="240136" y="338539"/>
                        <a:pt x="241266" y="338916"/>
                      </a:cubicBezTo>
                      <a:cubicBezTo>
                        <a:pt x="241643" y="339010"/>
                        <a:pt x="242019" y="339104"/>
                        <a:pt x="242396" y="339104"/>
                      </a:cubicBezTo>
                      <a:cubicBezTo>
                        <a:pt x="243244" y="339104"/>
                        <a:pt x="243997" y="338822"/>
                        <a:pt x="244657" y="338257"/>
                      </a:cubicBezTo>
                      <a:lnTo>
                        <a:pt x="292880" y="295364"/>
                      </a:lnTo>
                      <a:cubicBezTo>
                        <a:pt x="294481" y="293953"/>
                        <a:pt x="294670" y="291507"/>
                        <a:pt x="293351" y="289814"/>
                      </a:cubicBezTo>
                      <a:lnTo>
                        <a:pt x="261987" y="251812"/>
                      </a:lnTo>
                      <a:cubicBezTo>
                        <a:pt x="261233" y="250871"/>
                        <a:pt x="260103" y="250307"/>
                        <a:pt x="258879" y="250307"/>
                      </a:cubicBezTo>
                      <a:close/>
                      <a:moveTo>
                        <a:pt x="500465" y="66049"/>
                      </a:moveTo>
                      <a:cubicBezTo>
                        <a:pt x="548129" y="66049"/>
                        <a:pt x="562447" y="93516"/>
                        <a:pt x="565743" y="130673"/>
                      </a:cubicBezTo>
                      <a:cubicBezTo>
                        <a:pt x="565932" y="130673"/>
                        <a:pt x="566026" y="130673"/>
                        <a:pt x="566120" y="130673"/>
                      </a:cubicBezTo>
                      <a:cubicBezTo>
                        <a:pt x="577141" y="133118"/>
                        <a:pt x="583358" y="146664"/>
                        <a:pt x="580250" y="160962"/>
                      </a:cubicBezTo>
                      <a:cubicBezTo>
                        <a:pt x="577706" y="172532"/>
                        <a:pt x="569700" y="180904"/>
                        <a:pt x="560939" y="182503"/>
                      </a:cubicBezTo>
                      <a:cubicBezTo>
                        <a:pt x="554628" y="199529"/>
                        <a:pt x="543796" y="214016"/>
                        <a:pt x="531927" y="223799"/>
                      </a:cubicBezTo>
                      <a:cubicBezTo>
                        <a:pt x="528913" y="226338"/>
                        <a:pt x="527500" y="230383"/>
                        <a:pt x="528253" y="234240"/>
                      </a:cubicBezTo>
                      <a:lnTo>
                        <a:pt x="530797" y="246281"/>
                      </a:lnTo>
                      <a:cubicBezTo>
                        <a:pt x="532304" y="253806"/>
                        <a:pt x="538238" y="259732"/>
                        <a:pt x="545868" y="261143"/>
                      </a:cubicBezTo>
                      <a:lnTo>
                        <a:pt x="558961" y="263777"/>
                      </a:lnTo>
                      <a:cubicBezTo>
                        <a:pt x="578366" y="267634"/>
                        <a:pt x="593437" y="282684"/>
                        <a:pt x="597299" y="301968"/>
                      </a:cubicBezTo>
                      <a:lnTo>
                        <a:pt x="607002" y="350788"/>
                      </a:lnTo>
                      <a:cubicBezTo>
                        <a:pt x="608697" y="358972"/>
                        <a:pt x="606531" y="367438"/>
                        <a:pt x="601256" y="373835"/>
                      </a:cubicBezTo>
                      <a:cubicBezTo>
                        <a:pt x="595981" y="380325"/>
                        <a:pt x="588068" y="384088"/>
                        <a:pt x="579685" y="384088"/>
                      </a:cubicBezTo>
                      <a:lnTo>
                        <a:pt x="490386" y="384088"/>
                      </a:lnTo>
                      <a:lnTo>
                        <a:pt x="467685" y="310058"/>
                      </a:lnTo>
                      <a:cubicBezTo>
                        <a:pt x="461845" y="291150"/>
                        <a:pt x="448563" y="276194"/>
                        <a:pt x="431702" y="267445"/>
                      </a:cubicBezTo>
                      <a:cubicBezTo>
                        <a:pt x="434999" y="265940"/>
                        <a:pt x="438295" y="264529"/>
                        <a:pt x="441969" y="263777"/>
                      </a:cubicBezTo>
                      <a:lnTo>
                        <a:pt x="455157" y="261237"/>
                      </a:lnTo>
                      <a:cubicBezTo>
                        <a:pt x="462692" y="259732"/>
                        <a:pt x="468627" y="253806"/>
                        <a:pt x="470228" y="246281"/>
                      </a:cubicBezTo>
                      <a:lnTo>
                        <a:pt x="472677" y="234240"/>
                      </a:lnTo>
                      <a:cubicBezTo>
                        <a:pt x="473525" y="230383"/>
                        <a:pt x="472112" y="226338"/>
                        <a:pt x="469098" y="223893"/>
                      </a:cubicBezTo>
                      <a:cubicBezTo>
                        <a:pt x="457229" y="214016"/>
                        <a:pt x="446302" y="199529"/>
                        <a:pt x="439991" y="182503"/>
                      </a:cubicBezTo>
                      <a:cubicBezTo>
                        <a:pt x="434716" y="181563"/>
                        <a:pt x="429818" y="177894"/>
                        <a:pt x="426144" y="172720"/>
                      </a:cubicBezTo>
                      <a:cubicBezTo>
                        <a:pt x="433303" y="164725"/>
                        <a:pt x="438861" y="154754"/>
                        <a:pt x="441404" y="143278"/>
                      </a:cubicBezTo>
                      <a:cubicBezTo>
                        <a:pt x="444324" y="130485"/>
                        <a:pt x="443476" y="118068"/>
                        <a:pt x="439708" y="107438"/>
                      </a:cubicBezTo>
                      <a:cubicBezTo>
                        <a:pt x="447244" y="82699"/>
                        <a:pt x="464200" y="66049"/>
                        <a:pt x="500465" y="66049"/>
                      </a:cubicBezTo>
                      <a:close/>
                      <a:moveTo>
                        <a:pt x="107100" y="66049"/>
                      </a:moveTo>
                      <a:cubicBezTo>
                        <a:pt x="151561" y="66049"/>
                        <a:pt x="166820" y="90130"/>
                        <a:pt x="171341" y="123618"/>
                      </a:cubicBezTo>
                      <a:cubicBezTo>
                        <a:pt x="170965" y="129920"/>
                        <a:pt x="171436" y="136505"/>
                        <a:pt x="172849" y="143278"/>
                      </a:cubicBezTo>
                      <a:cubicBezTo>
                        <a:pt x="174921" y="152590"/>
                        <a:pt x="178971" y="161056"/>
                        <a:pt x="184246" y="168205"/>
                      </a:cubicBezTo>
                      <a:cubicBezTo>
                        <a:pt x="180573" y="175919"/>
                        <a:pt x="174356" y="181281"/>
                        <a:pt x="167574" y="182503"/>
                      </a:cubicBezTo>
                      <a:cubicBezTo>
                        <a:pt x="161263" y="199529"/>
                        <a:pt x="150336" y="214016"/>
                        <a:pt x="138468" y="223799"/>
                      </a:cubicBezTo>
                      <a:cubicBezTo>
                        <a:pt x="135453" y="226338"/>
                        <a:pt x="134040" y="230383"/>
                        <a:pt x="134794" y="234240"/>
                      </a:cubicBezTo>
                      <a:lnTo>
                        <a:pt x="137337" y="246281"/>
                      </a:lnTo>
                      <a:cubicBezTo>
                        <a:pt x="138939" y="253806"/>
                        <a:pt x="144873" y="259732"/>
                        <a:pt x="152408" y="261143"/>
                      </a:cubicBezTo>
                      <a:lnTo>
                        <a:pt x="165596" y="263777"/>
                      </a:lnTo>
                      <a:cubicBezTo>
                        <a:pt x="170494" y="264812"/>
                        <a:pt x="175203" y="266505"/>
                        <a:pt x="179442" y="268856"/>
                      </a:cubicBezTo>
                      <a:cubicBezTo>
                        <a:pt x="164088" y="277793"/>
                        <a:pt x="152126" y="292279"/>
                        <a:pt x="146662" y="310058"/>
                      </a:cubicBezTo>
                      <a:lnTo>
                        <a:pt x="123867" y="384088"/>
                      </a:lnTo>
                      <a:lnTo>
                        <a:pt x="27883" y="384088"/>
                      </a:lnTo>
                      <a:cubicBezTo>
                        <a:pt x="19499" y="384088"/>
                        <a:pt x="11587" y="380325"/>
                        <a:pt x="6312" y="373835"/>
                      </a:cubicBezTo>
                      <a:cubicBezTo>
                        <a:pt x="1037" y="367438"/>
                        <a:pt x="-1129" y="358972"/>
                        <a:pt x="566" y="350788"/>
                      </a:cubicBezTo>
                      <a:lnTo>
                        <a:pt x="10268" y="301968"/>
                      </a:lnTo>
                      <a:cubicBezTo>
                        <a:pt x="14130" y="282684"/>
                        <a:pt x="29202" y="267634"/>
                        <a:pt x="48606" y="263777"/>
                      </a:cubicBezTo>
                      <a:lnTo>
                        <a:pt x="61699" y="261237"/>
                      </a:lnTo>
                      <a:cubicBezTo>
                        <a:pt x="69328" y="259732"/>
                        <a:pt x="75263" y="253806"/>
                        <a:pt x="76770" y="246281"/>
                      </a:cubicBezTo>
                      <a:lnTo>
                        <a:pt x="79313" y="234240"/>
                      </a:lnTo>
                      <a:cubicBezTo>
                        <a:pt x="80067" y="230383"/>
                        <a:pt x="78654" y="226338"/>
                        <a:pt x="75639" y="223893"/>
                      </a:cubicBezTo>
                      <a:cubicBezTo>
                        <a:pt x="63771" y="214016"/>
                        <a:pt x="52939" y="199623"/>
                        <a:pt x="46628" y="182503"/>
                      </a:cubicBezTo>
                      <a:cubicBezTo>
                        <a:pt x="37867" y="180904"/>
                        <a:pt x="29861" y="172532"/>
                        <a:pt x="27318" y="160962"/>
                      </a:cubicBezTo>
                      <a:cubicBezTo>
                        <a:pt x="24115" y="146664"/>
                        <a:pt x="30426" y="133118"/>
                        <a:pt x="41447" y="130673"/>
                      </a:cubicBezTo>
                      <a:cubicBezTo>
                        <a:pt x="41541" y="130673"/>
                        <a:pt x="41729" y="130673"/>
                        <a:pt x="41824" y="130673"/>
                      </a:cubicBezTo>
                      <a:cubicBezTo>
                        <a:pt x="45403" y="93516"/>
                        <a:pt x="60192" y="66049"/>
                        <a:pt x="107100" y="66049"/>
                      </a:cubicBezTo>
                      <a:close/>
                      <a:moveTo>
                        <a:pt x="298626" y="0"/>
                      </a:moveTo>
                      <a:lnTo>
                        <a:pt x="315956" y="0"/>
                      </a:lnTo>
                      <a:cubicBezTo>
                        <a:pt x="363426" y="0"/>
                        <a:pt x="401854" y="38378"/>
                        <a:pt x="401854" y="85787"/>
                      </a:cubicBezTo>
                      <a:lnTo>
                        <a:pt x="401854" y="95476"/>
                      </a:lnTo>
                      <a:cubicBezTo>
                        <a:pt x="417301" y="99238"/>
                        <a:pt x="426154" y="118522"/>
                        <a:pt x="421633" y="138840"/>
                      </a:cubicBezTo>
                      <a:cubicBezTo>
                        <a:pt x="420880" y="142602"/>
                        <a:pt x="419467" y="146083"/>
                        <a:pt x="417960" y="149281"/>
                      </a:cubicBezTo>
                      <a:cubicBezTo>
                        <a:pt x="417677" y="149939"/>
                        <a:pt x="417395" y="150504"/>
                        <a:pt x="417112" y="151068"/>
                      </a:cubicBezTo>
                      <a:cubicBezTo>
                        <a:pt x="415417" y="154172"/>
                        <a:pt x="413533" y="157088"/>
                        <a:pt x="411273" y="159534"/>
                      </a:cubicBezTo>
                      <a:cubicBezTo>
                        <a:pt x="411179" y="159628"/>
                        <a:pt x="410990" y="159816"/>
                        <a:pt x="410896" y="159910"/>
                      </a:cubicBezTo>
                      <a:cubicBezTo>
                        <a:pt x="406092" y="165084"/>
                        <a:pt x="400159" y="168658"/>
                        <a:pt x="394037" y="169787"/>
                      </a:cubicBezTo>
                      <a:cubicBezTo>
                        <a:pt x="391494" y="176654"/>
                        <a:pt x="388385" y="183332"/>
                        <a:pt x="384900" y="189541"/>
                      </a:cubicBezTo>
                      <a:cubicBezTo>
                        <a:pt x="384806" y="189635"/>
                        <a:pt x="384806" y="189729"/>
                        <a:pt x="384712" y="189823"/>
                      </a:cubicBezTo>
                      <a:cubicBezTo>
                        <a:pt x="381227" y="196031"/>
                        <a:pt x="377460" y="201769"/>
                        <a:pt x="373316" y="207131"/>
                      </a:cubicBezTo>
                      <a:cubicBezTo>
                        <a:pt x="373127" y="207413"/>
                        <a:pt x="372939" y="207601"/>
                        <a:pt x="372750" y="207789"/>
                      </a:cubicBezTo>
                      <a:cubicBezTo>
                        <a:pt x="368700" y="213057"/>
                        <a:pt x="364368" y="217948"/>
                        <a:pt x="359847" y="222275"/>
                      </a:cubicBezTo>
                      <a:cubicBezTo>
                        <a:pt x="359658" y="222463"/>
                        <a:pt x="359376" y="222651"/>
                        <a:pt x="359188" y="222934"/>
                      </a:cubicBezTo>
                      <a:cubicBezTo>
                        <a:pt x="354667" y="227261"/>
                        <a:pt x="349957" y="231211"/>
                        <a:pt x="345154" y="234598"/>
                      </a:cubicBezTo>
                      <a:lnTo>
                        <a:pt x="345625" y="236855"/>
                      </a:lnTo>
                      <a:cubicBezTo>
                        <a:pt x="346567" y="236385"/>
                        <a:pt x="347603" y="235915"/>
                        <a:pt x="348639" y="235538"/>
                      </a:cubicBezTo>
                      <a:cubicBezTo>
                        <a:pt x="350899" y="234786"/>
                        <a:pt x="353065" y="234033"/>
                        <a:pt x="355514" y="234033"/>
                      </a:cubicBezTo>
                      <a:cubicBezTo>
                        <a:pt x="359470" y="234033"/>
                        <a:pt x="363238" y="235162"/>
                        <a:pt x="366628" y="237326"/>
                      </a:cubicBezTo>
                      <a:cubicBezTo>
                        <a:pt x="366628" y="237326"/>
                        <a:pt x="380756" y="246450"/>
                        <a:pt x="385371" y="249648"/>
                      </a:cubicBezTo>
                      <a:cubicBezTo>
                        <a:pt x="401854" y="261030"/>
                        <a:pt x="399876" y="279373"/>
                        <a:pt x="399876" y="279373"/>
                      </a:cubicBezTo>
                      <a:cubicBezTo>
                        <a:pt x="410990" y="279655"/>
                        <a:pt x="421822" y="283041"/>
                        <a:pt x="430016" y="289814"/>
                      </a:cubicBezTo>
                      <a:cubicBezTo>
                        <a:pt x="445180" y="302324"/>
                        <a:pt x="447535" y="313330"/>
                        <a:pt x="448382" y="316058"/>
                      </a:cubicBezTo>
                      <a:lnTo>
                        <a:pt x="481630" y="424515"/>
                      </a:lnTo>
                      <a:cubicBezTo>
                        <a:pt x="482855" y="428371"/>
                        <a:pt x="483608" y="432416"/>
                        <a:pt x="483891" y="436461"/>
                      </a:cubicBezTo>
                      <a:cubicBezTo>
                        <a:pt x="484644" y="448595"/>
                        <a:pt x="481159" y="460730"/>
                        <a:pt x="473718" y="470700"/>
                      </a:cubicBezTo>
                      <a:cubicBezTo>
                        <a:pt x="466372" y="480671"/>
                        <a:pt x="455823" y="487538"/>
                        <a:pt x="443956" y="490360"/>
                      </a:cubicBezTo>
                      <a:cubicBezTo>
                        <a:pt x="440000" y="491301"/>
                        <a:pt x="435950" y="491771"/>
                        <a:pt x="431805" y="491771"/>
                      </a:cubicBezTo>
                      <a:lnTo>
                        <a:pt x="325375" y="491771"/>
                      </a:lnTo>
                      <a:lnTo>
                        <a:pt x="337430" y="415296"/>
                      </a:lnTo>
                      <a:cubicBezTo>
                        <a:pt x="338749" y="406454"/>
                        <a:pt x="337807" y="397424"/>
                        <a:pt x="334605" y="389052"/>
                      </a:cubicBezTo>
                      <a:lnTo>
                        <a:pt x="323962" y="360927"/>
                      </a:lnTo>
                      <a:lnTo>
                        <a:pt x="337430" y="347476"/>
                      </a:lnTo>
                      <a:lnTo>
                        <a:pt x="307196" y="317281"/>
                      </a:lnTo>
                      <a:lnTo>
                        <a:pt x="276868" y="347476"/>
                      </a:lnTo>
                      <a:lnTo>
                        <a:pt x="290337" y="360927"/>
                      </a:lnTo>
                      <a:lnTo>
                        <a:pt x="279694" y="389052"/>
                      </a:lnTo>
                      <a:cubicBezTo>
                        <a:pt x="276586" y="397424"/>
                        <a:pt x="275644" y="406454"/>
                        <a:pt x="276963" y="415296"/>
                      </a:cubicBezTo>
                      <a:lnTo>
                        <a:pt x="288736" y="491771"/>
                      </a:lnTo>
                      <a:lnTo>
                        <a:pt x="182493" y="491771"/>
                      </a:lnTo>
                      <a:cubicBezTo>
                        <a:pt x="178443" y="491771"/>
                        <a:pt x="174299" y="491301"/>
                        <a:pt x="170437" y="490360"/>
                      </a:cubicBezTo>
                      <a:cubicBezTo>
                        <a:pt x="158570" y="487538"/>
                        <a:pt x="148021" y="480671"/>
                        <a:pt x="140675" y="470700"/>
                      </a:cubicBezTo>
                      <a:cubicBezTo>
                        <a:pt x="130785" y="457343"/>
                        <a:pt x="127865" y="440223"/>
                        <a:pt x="132669" y="424515"/>
                      </a:cubicBezTo>
                      <a:lnTo>
                        <a:pt x="166011" y="316058"/>
                      </a:lnTo>
                      <a:cubicBezTo>
                        <a:pt x="166858" y="313330"/>
                        <a:pt x="170908" y="300631"/>
                        <a:pt x="184377" y="289814"/>
                      </a:cubicBezTo>
                      <a:cubicBezTo>
                        <a:pt x="192666" y="283229"/>
                        <a:pt x="203403" y="279655"/>
                        <a:pt x="214517" y="279373"/>
                      </a:cubicBezTo>
                      <a:lnTo>
                        <a:pt x="214517" y="279279"/>
                      </a:lnTo>
                      <a:cubicBezTo>
                        <a:pt x="214140" y="273447"/>
                        <a:pt x="211880" y="260654"/>
                        <a:pt x="229022" y="249648"/>
                      </a:cubicBezTo>
                      <a:cubicBezTo>
                        <a:pt x="233731" y="246638"/>
                        <a:pt x="247765" y="237326"/>
                        <a:pt x="247765" y="237326"/>
                      </a:cubicBezTo>
                      <a:cubicBezTo>
                        <a:pt x="251061" y="235162"/>
                        <a:pt x="254923" y="234033"/>
                        <a:pt x="258879" y="234033"/>
                      </a:cubicBezTo>
                      <a:cubicBezTo>
                        <a:pt x="261328" y="234033"/>
                        <a:pt x="263494" y="234786"/>
                        <a:pt x="265754" y="235538"/>
                      </a:cubicBezTo>
                      <a:cubicBezTo>
                        <a:pt x="266790" y="236009"/>
                        <a:pt x="267826" y="236385"/>
                        <a:pt x="268768" y="236855"/>
                      </a:cubicBezTo>
                      <a:lnTo>
                        <a:pt x="269239" y="234598"/>
                      </a:lnTo>
                      <a:cubicBezTo>
                        <a:pt x="264436" y="231211"/>
                        <a:pt x="259726" y="227261"/>
                        <a:pt x="255205" y="222934"/>
                      </a:cubicBezTo>
                      <a:cubicBezTo>
                        <a:pt x="254923" y="222651"/>
                        <a:pt x="254735" y="222463"/>
                        <a:pt x="254546" y="222275"/>
                      </a:cubicBezTo>
                      <a:cubicBezTo>
                        <a:pt x="250025" y="217948"/>
                        <a:pt x="245693" y="213057"/>
                        <a:pt x="241548" y="207789"/>
                      </a:cubicBezTo>
                      <a:cubicBezTo>
                        <a:pt x="241454" y="207601"/>
                        <a:pt x="241266" y="207413"/>
                        <a:pt x="241077" y="207225"/>
                      </a:cubicBezTo>
                      <a:cubicBezTo>
                        <a:pt x="236933" y="201769"/>
                        <a:pt x="233072" y="196031"/>
                        <a:pt x="229681" y="189823"/>
                      </a:cubicBezTo>
                      <a:cubicBezTo>
                        <a:pt x="229587" y="189729"/>
                        <a:pt x="229587" y="189635"/>
                        <a:pt x="229493" y="189635"/>
                      </a:cubicBezTo>
                      <a:cubicBezTo>
                        <a:pt x="226008" y="183332"/>
                        <a:pt x="222899" y="176654"/>
                        <a:pt x="220356" y="169787"/>
                      </a:cubicBezTo>
                      <a:cubicBezTo>
                        <a:pt x="214140" y="168658"/>
                        <a:pt x="208301" y="165084"/>
                        <a:pt x="203497" y="159910"/>
                      </a:cubicBezTo>
                      <a:cubicBezTo>
                        <a:pt x="203309" y="159722"/>
                        <a:pt x="203214" y="159628"/>
                        <a:pt x="203120" y="159534"/>
                      </a:cubicBezTo>
                      <a:cubicBezTo>
                        <a:pt x="200860" y="157088"/>
                        <a:pt x="198976" y="154172"/>
                        <a:pt x="197281" y="151068"/>
                      </a:cubicBezTo>
                      <a:cubicBezTo>
                        <a:pt x="196998" y="150504"/>
                        <a:pt x="196716" y="149939"/>
                        <a:pt x="196433" y="149281"/>
                      </a:cubicBezTo>
                      <a:cubicBezTo>
                        <a:pt x="194832" y="146083"/>
                        <a:pt x="193513" y="142602"/>
                        <a:pt x="192666" y="138840"/>
                      </a:cubicBezTo>
                      <a:cubicBezTo>
                        <a:pt x="188145" y="118428"/>
                        <a:pt x="197092" y="99050"/>
                        <a:pt x="212727" y="95476"/>
                      </a:cubicBezTo>
                      <a:lnTo>
                        <a:pt x="212727" y="85787"/>
                      </a:lnTo>
                      <a:cubicBezTo>
                        <a:pt x="212727" y="38378"/>
                        <a:pt x="251155" y="0"/>
                        <a:pt x="298626"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Poppins"/>
                    <a:ea typeface="Poppins"/>
                    <a:cs typeface="Poppins"/>
                    <a:sym typeface="Poppins"/>
                  </a:endParaRPr>
                </a:p>
              </p:txBody>
            </p:sp>
          </p:grpSp>
        </p:grpSp>
        <p:cxnSp>
          <p:nvCxnSpPr>
            <p:cNvPr id="851" name="Google Shape;851;p36"/>
            <p:cNvCxnSpPr/>
            <p:nvPr/>
          </p:nvCxnSpPr>
          <p:spPr>
            <a:xfrm>
              <a:off x="5555940" y="3741241"/>
              <a:ext cx="1080120" cy="0"/>
            </a:xfrm>
            <a:prstGeom prst="straightConnector1">
              <a:avLst/>
            </a:prstGeom>
            <a:noFill/>
            <a:ln w="9525" cap="flat" cmpd="sng">
              <a:solidFill>
                <a:srgbClr val="999999"/>
              </a:solidFill>
              <a:prstDash val="dash"/>
              <a:miter lim="800000"/>
              <a:headEnd type="oval" w="med" len="med"/>
              <a:tailEnd type="oval" w="med" len="med"/>
            </a:ln>
          </p:spPr>
        </p:cxnSp>
        <p:sp>
          <p:nvSpPr>
            <p:cNvPr id="852" name="Google Shape;852;p36"/>
            <p:cNvSpPr txBox="1"/>
            <p:nvPr/>
          </p:nvSpPr>
          <p:spPr>
            <a:xfrm>
              <a:off x="5535166" y="3135301"/>
              <a:ext cx="1121668" cy="423338"/>
            </a:xfrm>
            <a:prstGeom prst="rect">
              <a:avLst/>
            </a:prstGeom>
            <a:noFill/>
            <a:ln>
              <a:noFill/>
            </a:ln>
          </p:spPr>
          <p:txBody>
            <a:bodyPr spcFirstLastPara="1" wrap="square" lIns="90000" tIns="46800" rIns="90000" bIns="46800" anchor="ctr" anchorCtr="0">
              <a:normAutofit lnSpcReduction="10000"/>
            </a:bodyPr>
            <a:lstStyle/>
            <a:p>
              <a:pPr marL="0" marR="0" lvl="0" indent="0" algn="ctr" rtl="0">
                <a:spcBef>
                  <a:spcPts val="0"/>
                </a:spcBef>
                <a:spcAft>
                  <a:spcPts val="0"/>
                </a:spcAft>
                <a:buNone/>
              </a:pPr>
              <a:r>
                <a:rPr lang="en-US" sz="2400">
                  <a:solidFill>
                    <a:srgbClr val="3F3F3F"/>
                  </a:solidFill>
                  <a:latin typeface="Poppins"/>
                  <a:ea typeface="Poppins"/>
                  <a:cs typeface="Poppins"/>
                  <a:sym typeface="Poppins"/>
                </a:rPr>
                <a:t>VS</a:t>
              </a:r>
              <a:endParaRPr/>
            </a:p>
          </p:txBody>
        </p:sp>
        <p:cxnSp>
          <p:nvCxnSpPr>
            <p:cNvPr id="853" name="Google Shape;853;p36"/>
            <p:cNvCxnSpPr/>
            <p:nvPr/>
          </p:nvCxnSpPr>
          <p:spPr>
            <a:xfrm>
              <a:off x="6096000" y="4255392"/>
              <a:ext cx="0" cy="1745132"/>
            </a:xfrm>
            <a:prstGeom prst="straightConnector1">
              <a:avLst/>
            </a:prstGeom>
            <a:noFill/>
            <a:ln w="9525" cap="flat" cmpd="sng">
              <a:solidFill>
                <a:srgbClr val="BFBFBF"/>
              </a:solidFill>
              <a:prstDash val="dash"/>
              <a:miter lim="800000"/>
              <a:headEnd type="none" w="sm" len="sm"/>
              <a:tailEnd type="none" w="sm" len="sm"/>
            </a:ln>
          </p:spPr>
        </p:cxnSp>
      </p:grpSp>
      <p:sp>
        <p:nvSpPr>
          <p:cNvPr id="854" name="Google Shape;854;p36"/>
          <p:cNvSpPr txBox="1"/>
          <p:nvPr/>
        </p:nvSpPr>
        <p:spPr>
          <a:xfrm>
            <a:off x="3743554" y="1121106"/>
            <a:ext cx="4869271" cy="11079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600" b="1">
                <a:solidFill>
                  <a:srgbClr val="3F3F3F"/>
                </a:solidFill>
                <a:latin typeface="Corben"/>
                <a:ea typeface="Corben"/>
                <a:cs typeface="Corben"/>
                <a:sym typeface="Corben"/>
              </a:rPr>
              <a:t>Khái niệm</a:t>
            </a:r>
            <a:endParaRPr sz="6600" b="1">
              <a:solidFill>
                <a:srgbClr val="3F3F3F"/>
              </a:solidFill>
              <a:latin typeface="Corben"/>
              <a:ea typeface="Corben"/>
              <a:cs typeface="Corben"/>
              <a:sym typeface="Corben"/>
            </a:endParaRPr>
          </a:p>
        </p:txBody>
      </p:sp>
      <p:grpSp>
        <p:nvGrpSpPr>
          <p:cNvPr id="855" name="Google Shape;855;p36"/>
          <p:cNvGrpSpPr/>
          <p:nvPr/>
        </p:nvGrpSpPr>
        <p:grpSpPr>
          <a:xfrm>
            <a:off x="1991764" y="4523620"/>
            <a:ext cx="8008770" cy="830997"/>
            <a:chOff x="2124890" y="4973874"/>
            <a:chExt cx="7912081" cy="611578"/>
          </a:xfrm>
        </p:grpSpPr>
        <p:sp>
          <p:nvSpPr>
            <p:cNvPr id="856" name="Google Shape;856;p36"/>
            <p:cNvSpPr txBox="1"/>
            <p:nvPr/>
          </p:nvSpPr>
          <p:spPr>
            <a:xfrm>
              <a:off x="2124890" y="4973874"/>
              <a:ext cx="2970982" cy="61157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3F3F3F"/>
                  </a:solidFill>
                  <a:latin typeface="Times New Roman"/>
                  <a:ea typeface="Times New Roman"/>
                  <a:cs typeface="Times New Roman"/>
                  <a:sym typeface="Times New Roman"/>
                </a:rPr>
                <a:t>Hậu cần marketing</a:t>
              </a:r>
              <a:endParaRPr/>
            </a:p>
            <a:p>
              <a:pPr marL="0" marR="0" lvl="0" indent="0" algn="ctr" rtl="0">
                <a:spcBef>
                  <a:spcPts val="0"/>
                </a:spcBef>
                <a:spcAft>
                  <a:spcPts val="0"/>
                </a:spcAft>
                <a:buNone/>
              </a:pPr>
              <a:r>
                <a:rPr lang="en-US" sz="2400" b="1">
                  <a:solidFill>
                    <a:srgbClr val="3F3F3F"/>
                  </a:solidFill>
                  <a:latin typeface="Times New Roman"/>
                  <a:ea typeface="Times New Roman"/>
                  <a:cs typeface="Times New Roman"/>
                  <a:sym typeface="Times New Roman"/>
                </a:rPr>
                <a:t>(</a:t>
              </a:r>
              <a:r>
                <a:rPr lang="en-US" sz="2400" b="1" i="1">
                  <a:solidFill>
                    <a:srgbClr val="3F3F3F"/>
                  </a:solidFill>
                  <a:latin typeface="Times New Roman"/>
                  <a:ea typeface="Times New Roman"/>
                  <a:cs typeface="Times New Roman"/>
                  <a:sym typeface="Times New Roman"/>
                </a:rPr>
                <a:t>phân phối vật chất</a:t>
              </a:r>
              <a:r>
                <a:rPr lang="en-US" sz="2400" b="1">
                  <a:solidFill>
                    <a:srgbClr val="3F3F3F"/>
                  </a:solidFill>
                  <a:latin typeface="Times New Roman"/>
                  <a:ea typeface="Times New Roman"/>
                  <a:cs typeface="Times New Roman"/>
                  <a:sym typeface="Times New Roman"/>
                </a:rPr>
                <a:t>)</a:t>
              </a:r>
              <a:endParaRPr sz="2400" b="1">
                <a:solidFill>
                  <a:srgbClr val="3F3F3F"/>
                </a:solidFill>
                <a:latin typeface="Times New Roman"/>
                <a:ea typeface="Times New Roman"/>
                <a:cs typeface="Times New Roman"/>
                <a:sym typeface="Times New Roman"/>
              </a:endParaRPr>
            </a:p>
          </p:txBody>
        </p:sp>
        <p:sp>
          <p:nvSpPr>
            <p:cNvPr id="857" name="Google Shape;857;p36"/>
            <p:cNvSpPr txBox="1"/>
            <p:nvPr/>
          </p:nvSpPr>
          <p:spPr>
            <a:xfrm>
              <a:off x="7903190" y="4973874"/>
              <a:ext cx="2133781" cy="61157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3F3F3F"/>
                  </a:solidFill>
                  <a:latin typeface="Times New Roman"/>
                  <a:ea typeface="Times New Roman"/>
                  <a:cs typeface="Times New Roman"/>
                  <a:sym typeface="Times New Roman"/>
                </a:rPr>
                <a:t>Quản lý chuỗi </a:t>
              </a:r>
              <a:endParaRPr/>
            </a:p>
            <a:p>
              <a:pPr marL="0" marR="0" lvl="0" indent="0" algn="ctr" rtl="0">
                <a:spcBef>
                  <a:spcPts val="0"/>
                </a:spcBef>
                <a:spcAft>
                  <a:spcPts val="0"/>
                </a:spcAft>
                <a:buNone/>
              </a:pPr>
              <a:r>
                <a:rPr lang="en-US" sz="2400" b="1">
                  <a:solidFill>
                    <a:srgbClr val="3F3F3F"/>
                  </a:solidFill>
                  <a:latin typeface="Times New Roman"/>
                  <a:ea typeface="Times New Roman"/>
                  <a:cs typeface="Times New Roman"/>
                  <a:sym typeface="Times New Roman"/>
                </a:rPr>
                <a:t>cung ứng</a:t>
              </a:r>
              <a:endParaRPr sz="2400" b="1">
                <a:solidFill>
                  <a:srgbClr val="3F3F3F"/>
                </a:solidFill>
                <a:latin typeface="Times New Roman"/>
                <a:ea typeface="Times New Roman"/>
                <a:cs typeface="Times New Roman"/>
                <a:sym typeface="Times New Roman"/>
              </a:endParaRPr>
            </a:p>
          </p:txBody>
        </p:sp>
      </p:grpSp>
      <p:grpSp>
        <p:nvGrpSpPr>
          <p:cNvPr id="858" name="Google Shape;858;p36"/>
          <p:cNvGrpSpPr/>
          <p:nvPr/>
        </p:nvGrpSpPr>
        <p:grpSpPr>
          <a:xfrm>
            <a:off x="0" y="0"/>
            <a:ext cx="1153895" cy="1268412"/>
            <a:chOff x="1" y="1"/>
            <a:chExt cx="958067" cy="1053150"/>
          </a:xfrm>
        </p:grpSpPr>
        <p:sp>
          <p:nvSpPr>
            <p:cNvPr id="859" name="Google Shape;859;p36"/>
            <p:cNvSpPr/>
            <p:nvPr/>
          </p:nvSpPr>
          <p:spPr>
            <a:xfrm rot="5400000">
              <a:off x="-12207" y="12208"/>
              <a:ext cx="982481" cy="958066"/>
            </a:xfrm>
            <a:custGeom>
              <a:avLst/>
              <a:gdLst/>
              <a:ahLst/>
              <a:cxnLst/>
              <a:rect l="l" t="t" r="r" b="b"/>
              <a:pathLst>
                <a:path w="982481" h="958066" extrusionOk="0">
                  <a:moveTo>
                    <a:pt x="0" y="958066"/>
                  </a:moveTo>
                  <a:lnTo>
                    <a:pt x="0" y="735870"/>
                  </a:lnTo>
                  <a:lnTo>
                    <a:pt x="426804" y="0"/>
                  </a:lnTo>
                  <a:lnTo>
                    <a:pt x="982481" y="95806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860" name="Google Shape;860;p36"/>
            <p:cNvSpPr/>
            <p:nvPr/>
          </p:nvSpPr>
          <p:spPr>
            <a:xfrm rot="5400000">
              <a:off x="-47960" y="405667"/>
              <a:ext cx="695444" cy="599522"/>
            </a:xfrm>
            <a:prstGeom prst="triangle">
              <a:avLst>
                <a:gd name="adj" fmla="val 50000"/>
              </a:avLst>
            </a:prstGeom>
            <a:solidFill>
              <a:srgbClr val="C8790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861" name="Google Shape;861;p36"/>
            <p:cNvSpPr/>
            <p:nvPr/>
          </p:nvSpPr>
          <p:spPr>
            <a:xfrm rot="-5400000" flipH="1">
              <a:off x="647213" y="472090"/>
              <a:ext cx="333880" cy="287829"/>
            </a:xfrm>
            <a:prstGeom prst="triangle">
              <a:avLst>
                <a:gd name="adj" fmla="val 50000"/>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862" name="Google Shape;862;p36"/>
            <p:cNvSpPr/>
            <p:nvPr/>
          </p:nvSpPr>
          <p:spPr>
            <a:xfrm rot="5400000">
              <a:off x="-31240" y="170353"/>
              <a:ext cx="453007" cy="390523"/>
            </a:xfrm>
            <a:prstGeom prst="triangle">
              <a:avLst>
                <a:gd name="adj" fmla="val 50000"/>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grpSp>
      <p:sp>
        <p:nvSpPr>
          <p:cNvPr id="863" name="Google Shape;863;p36"/>
          <p:cNvSpPr/>
          <p:nvPr/>
        </p:nvSpPr>
        <p:spPr>
          <a:xfrm rot="-5400000">
            <a:off x="10912475" y="6308987"/>
            <a:ext cx="346075" cy="345552"/>
          </a:xfrm>
          <a:custGeom>
            <a:avLst/>
            <a:gdLst/>
            <a:ahLst/>
            <a:cxnLst/>
            <a:rect l="l" t="t" r="r" b="b"/>
            <a:pathLst>
              <a:path w="6827" h="6827" extrusionOk="0">
                <a:moveTo>
                  <a:pt x="3413" y="0"/>
                </a:moveTo>
                <a:cubicBezTo>
                  <a:pt x="1528" y="0"/>
                  <a:pt x="0" y="1528"/>
                  <a:pt x="0" y="3413"/>
                </a:cubicBezTo>
                <a:cubicBezTo>
                  <a:pt x="0" y="5298"/>
                  <a:pt x="1528" y="6827"/>
                  <a:pt x="3413" y="6827"/>
                </a:cubicBezTo>
                <a:cubicBezTo>
                  <a:pt x="5298" y="6827"/>
                  <a:pt x="6827" y="5298"/>
                  <a:pt x="6827" y="3413"/>
                </a:cubicBezTo>
                <a:cubicBezTo>
                  <a:pt x="6827" y="1528"/>
                  <a:pt x="5298" y="0"/>
                  <a:pt x="3413" y="0"/>
                </a:cubicBezTo>
                <a:close/>
                <a:moveTo>
                  <a:pt x="1636" y="3971"/>
                </a:moveTo>
                <a:lnTo>
                  <a:pt x="3413" y="2194"/>
                </a:lnTo>
                <a:lnTo>
                  <a:pt x="5190" y="3971"/>
                </a:lnTo>
                <a:lnTo>
                  <a:pt x="1636" y="3971"/>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864" name="Google Shape;864;p36"/>
          <p:cNvSpPr/>
          <p:nvPr/>
        </p:nvSpPr>
        <p:spPr>
          <a:xfrm rot="5400000">
            <a:off x="11382375" y="6308987"/>
            <a:ext cx="346075" cy="345552"/>
          </a:xfrm>
          <a:custGeom>
            <a:avLst/>
            <a:gdLst/>
            <a:ahLst/>
            <a:cxnLst/>
            <a:rect l="l" t="t" r="r" b="b"/>
            <a:pathLst>
              <a:path w="6827" h="6827" extrusionOk="0">
                <a:moveTo>
                  <a:pt x="3413" y="0"/>
                </a:moveTo>
                <a:cubicBezTo>
                  <a:pt x="1528" y="0"/>
                  <a:pt x="0" y="1528"/>
                  <a:pt x="0" y="3413"/>
                </a:cubicBezTo>
                <a:cubicBezTo>
                  <a:pt x="0" y="5298"/>
                  <a:pt x="1528" y="6827"/>
                  <a:pt x="3413" y="6827"/>
                </a:cubicBezTo>
                <a:cubicBezTo>
                  <a:pt x="5298" y="6827"/>
                  <a:pt x="6827" y="5298"/>
                  <a:pt x="6827" y="3413"/>
                </a:cubicBezTo>
                <a:cubicBezTo>
                  <a:pt x="6827" y="1528"/>
                  <a:pt x="5298" y="0"/>
                  <a:pt x="3413" y="0"/>
                </a:cubicBezTo>
                <a:close/>
                <a:moveTo>
                  <a:pt x="1636" y="3971"/>
                </a:moveTo>
                <a:lnTo>
                  <a:pt x="3413" y="2194"/>
                </a:lnTo>
                <a:lnTo>
                  <a:pt x="5190" y="3971"/>
                </a:lnTo>
                <a:lnTo>
                  <a:pt x="1636" y="3971"/>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865" name="Google Shape;865;p36"/>
          <p:cNvSpPr txBox="1"/>
          <p:nvPr/>
        </p:nvSpPr>
        <p:spPr>
          <a:xfrm>
            <a:off x="1153895" y="166566"/>
            <a:ext cx="519258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262626"/>
                </a:solidFill>
                <a:latin typeface="Times New Roman"/>
                <a:ea typeface="Times New Roman"/>
                <a:cs typeface="Times New Roman"/>
                <a:sym typeface="Times New Roman"/>
              </a:rPr>
              <a:t>Quản lý chuỗi cung ứng và hậu cần</a:t>
            </a:r>
            <a:endParaRPr sz="2400" b="1">
              <a:solidFill>
                <a:srgbClr val="262626"/>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65"/>
                                        </p:tgtEl>
                                        <p:attrNameLst>
                                          <p:attrName>style.visibility</p:attrName>
                                        </p:attrNameLst>
                                      </p:cBhvr>
                                      <p:to>
                                        <p:strVal val="visible"/>
                                      </p:to>
                                    </p:set>
                                    <p:animEffect transition="in" filter="fade">
                                      <p:cBhvr>
                                        <p:cTn id="7" dur="500"/>
                                        <p:tgtEl>
                                          <p:spTgt spid="865"/>
                                        </p:tgtEl>
                                      </p:cBhvr>
                                    </p:animEffect>
                                  </p:childTnLst>
                                </p:cTn>
                              </p:par>
                              <p:par>
                                <p:cTn id="8" presetID="23" presetClass="entr" presetSubtype="16" fill="hold" nodeType="withEffect">
                                  <p:stCondLst>
                                    <p:cond delay="0"/>
                                  </p:stCondLst>
                                  <p:childTnLst>
                                    <p:set>
                                      <p:cBhvr>
                                        <p:cTn id="9" dur="1" fill="hold">
                                          <p:stCondLst>
                                            <p:cond delay="0"/>
                                          </p:stCondLst>
                                        </p:cTn>
                                        <p:tgtEl>
                                          <p:spTgt spid="854"/>
                                        </p:tgtEl>
                                        <p:attrNameLst>
                                          <p:attrName>style.visibility</p:attrName>
                                        </p:attrNameLst>
                                      </p:cBhvr>
                                      <p:to>
                                        <p:strVal val="visible"/>
                                      </p:to>
                                    </p:set>
                                    <p:anim calcmode="lin" valueType="num">
                                      <p:cBhvr additive="base">
                                        <p:cTn id="10" dur="500"/>
                                        <p:tgtEl>
                                          <p:spTgt spid="854"/>
                                        </p:tgtEl>
                                        <p:attrNameLst>
                                          <p:attrName>ppt_w</p:attrName>
                                        </p:attrNameLst>
                                      </p:cBhvr>
                                      <p:tavLst>
                                        <p:tav tm="0">
                                          <p:val>
                                            <p:strVal val="0"/>
                                          </p:val>
                                        </p:tav>
                                        <p:tav tm="100000">
                                          <p:val>
                                            <p:strVal val="#ppt_w"/>
                                          </p:val>
                                        </p:tav>
                                      </p:tavLst>
                                    </p:anim>
                                    <p:anim calcmode="lin" valueType="num">
                                      <p:cBhvr additive="base">
                                        <p:cTn id="11" dur="500"/>
                                        <p:tgtEl>
                                          <p:spTgt spid="854"/>
                                        </p:tgtEl>
                                        <p:attrNameLst>
                                          <p:attrName>ppt_h</p:attrName>
                                        </p:attrNameLst>
                                      </p:cBhvr>
                                      <p:tavLst>
                                        <p:tav tm="0">
                                          <p:val>
                                            <p:strVal val="0"/>
                                          </p:val>
                                        </p:tav>
                                        <p:tav tm="100000">
                                          <p:val>
                                            <p:strVal val="#ppt_h"/>
                                          </p:val>
                                        </p:tav>
                                      </p:tavLst>
                                    </p:anim>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834"/>
                                        </p:tgtEl>
                                        <p:attrNameLst>
                                          <p:attrName>style.visibility</p:attrName>
                                        </p:attrNameLst>
                                      </p:cBhvr>
                                      <p:to>
                                        <p:strVal val="visible"/>
                                      </p:to>
                                    </p:set>
                                    <p:animEffect transition="in" filter="fade">
                                      <p:cBhvr>
                                        <p:cTn id="16" dur="1000"/>
                                        <p:tgtEl>
                                          <p:spTgt spid="834"/>
                                        </p:tgtEl>
                                      </p:cBhvr>
                                    </p:animEffect>
                                  </p:childTnLst>
                                </p:cTn>
                              </p:par>
                              <p:par>
                                <p:cTn id="17" presetID="10" presetClass="entr" presetSubtype="0" fill="hold" nodeType="withEffect">
                                  <p:stCondLst>
                                    <p:cond delay="0"/>
                                  </p:stCondLst>
                                  <p:childTnLst>
                                    <p:set>
                                      <p:cBhvr>
                                        <p:cTn id="18" dur="1" fill="hold">
                                          <p:stCondLst>
                                            <p:cond delay="0"/>
                                          </p:stCondLst>
                                        </p:cTn>
                                        <p:tgtEl>
                                          <p:spTgt spid="855"/>
                                        </p:tgtEl>
                                        <p:attrNameLst>
                                          <p:attrName>style.visibility</p:attrName>
                                        </p:attrNameLst>
                                      </p:cBhvr>
                                      <p:to>
                                        <p:strVal val="visible"/>
                                      </p:to>
                                    </p:set>
                                    <p:animEffect transition="in" filter="fade">
                                      <p:cBhvr>
                                        <p:cTn id="19" dur="1000"/>
                                        <p:tgtEl>
                                          <p:spTgt spid="8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870"/>
        <p:cNvGrpSpPr/>
        <p:nvPr/>
      </p:nvGrpSpPr>
      <p:grpSpPr>
        <a:xfrm>
          <a:off x="0" y="0"/>
          <a:ext cx="0" cy="0"/>
          <a:chOff x="0" y="0"/>
          <a:chExt cx="0" cy="0"/>
        </a:xfrm>
      </p:grpSpPr>
      <p:sp>
        <p:nvSpPr>
          <p:cNvPr id="871" name="Google Shape;871;p37"/>
          <p:cNvSpPr txBox="1"/>
          <p:nvPr/>
        </p:nvSpPr>
        <p:spPr>
          <a:xfrm>
            <a:off x="2616714" y="713146"/>
            <a:ext cx="7001308"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3F3F3F"/>
                </a:solidFill>
                <a:latin typeface="Corben"/>
                <a:ea typeface="Corben"/>
                <a:cs typeface="Corben"/>
                <a:sym typeface="Corben"/>
              </a:rPr>
              <a:t>Bản chất và tầm quan trọng của hậu cần marketing</a:t>
            </a:r>
            <a:endParaRPr sz="3600" b="1">
              <a:solidFill>
                <a:srgbClr val="3F3F3F"/>
              </a:solidFill>
              <a:latin typeface="Corben"/>
              <a:ea typeface="Corben"/>
              <a:cs typeface="Corben"/>
              <a:sym typeface="Corben"/>
            </a:endParaRPr>
          </a:p>
        </p:txBody>
      </p:sp>
      <p:grpSp>
        <p:nvGrpSpPr>
          <p:cNvPr id="872" name="Google Shape;872;p37"/>
          <p:cNvGrpSpPr/>
          <p:nvPr/>
        </p:nvGrpSpPr>
        <p:grpSpPr>
          <a:xfrm>
            <a:off x="0" y="0"/>
            <a:ext cx="1153895" cy="1268412"/>
            <a:chOff x="1" y="1"/>
            <a:chExt cx="958067" cy="1053150"/>
          </a:xfrm>
        </p:grpSpPr>
        <p:sp>
          <p:nvSpPr>
            <p:cNvPr id="873" name="Google Shape;873;p37"/>
            <p:cNvSpPr/>
            <p:nvPr/>
          </p:nvSpPr>
          <p:spPr>
            <a:xfrm rot="5400000">
              <a:off x="-12207" y="12208"/>
              <a:ext cx="982481" cy="958066"/>
            </a:xfrm>
            <a:custGeom>
              <a:avLst/>
              <a:gdLst/>
              <a:ahLst/>
              <a:cxnLst/>
              <a:rect l="l" t="t" r="r" b="b"/>
              <a:pathLst>
                <a:path w="982481" h="958066" extrusionOk="0">
                  <a:moveTo>
                    <a:pt x="0" y="958066"/>
                  </a:moveTo>
                  <a:lnTo>
                    <a:pt x="0" y="735870"/>
                  </a:lnTo>
                  <a:lnTo>
                    <a:pt x="426804" y="0"/>
                  </a:lnTo>
                  <a:lnTo>
                    <a:pt x="982481" y="95806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874" name="Google Shape;874;p37"/>
            <p:cNvSpPr/>
            <p:nvPr/>
          </p:nvSpPr>
          <p:spPr>
            <a:xfrm rot="5400000">
              <a:off x="-47960" y="405667"/>
              <a:ext cx="695444" cy="599522"/>
            </a:xfrm>
            <a:prstGeom prst="triangle">
              <a:avLst>
                <a:gd name="adj" fmla="val 50000"/>
              </a:avLst>
            </a:prstGeom>
            <a:solidFill>
              <a:srgbClr val="C8790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875" name="Google Shape;875;p37"/>
            <p:cNvSpPr/>
            <p:nvPr/>
          </p:nvSpPr>
          <p:spPr>
            <a:xfrm rot="-5400000" flipH="1">
              <a:off x="647213" y="472090"/>
              <a:ext cx="333880" cy="287829"/>
            </a:xfrm>
            <a:prstGeom prst="triangle">
              <a:avLst>
                <a:gd name="adj" fmla="val 50000"/>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876" name="Google Shape;876;p37"/>
            <p:cNvSpPr/>
            <p:nvPr/>
          </p:nvSpPr>
          <p:spPr>
            <a:xfrm rot="5400000">
              <a:off x="-31240" y="170353"/>
              <a:ext cx="453007" cy="390523"/>
            </a:xfrm>
            <a:prstGeom prst="triangle">
              <a:avLst>
                <a:gd name="adj" fmla="val 50000"/>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grpSp>
      <p:sp>
        <p:nvSpPr>
          <p:cNvPr id="877" name="Google Shape;877;p37"/>
          <p:cNvSpPr/>
          <p:nvPr/>
        </p:nvSpPr>
        <p:spPr>
          <a:xfrm rot="-5400000">
            <a:off x="10912475" y="6308987"/>
            <a:ext cx="346075" cy="345552"/>
          </a:xfrm>
          <a:custGeom>
            <a:avLst/>
            <a:gdLst/>
            <a:ahLst/>
            <a:cxnLst/>
            <a:rect l="l" t="t" r="r" b="b"/>
            <a:pathLst>
              <a:path w="6827" h="6827" extrusionOk="0">
                <a:moveTo>
                  <a:pt x="3413" y="0"/>
                </a:moveTo>
                <a:cubicBezTo>
                  <a:pt x="1528" y="0"/>
                  <a:pt x="0" y="1528"/>
                  <a:pt x="0" y="3413"/>
                </a:cubicBezTo>
                <a:cubicBezTo>
                  <a:pt x="0" y="5298"/>
                  <a:pt x="1528" y="6827"/>
                  <a:pt x="3413" y="6827"/>
                </a:cubicBezTo>
                <a:cubicBezTo>
                  <a:pt x="5298" y="6827"/>
                  <a:pt x="6827" y="5298"/>
                  <a:pt x="6827" y="3413"/>
                </a:cubicBezTo>
                <a:cubicBezTo>
                  <a:pt x="6827" y="1528"/>
                  <a:pt x="5298" y="0"/>
                  <a:pt x="3413" y="0"/>
                </a:cubicBezTo>
                <a:close/>
                <a:moveTo>
                  <a:pt x="1636" y="3971"/>
                </a:moveTo>
                <a:lnTo>
                  <a:pt x="3413" y="2194"/>
                </a:lnTo>
                <a:lnTo>
                  <a:pt x="5190" y="3971"/>
                </a:lnTo>
                <a:lnTo>
                  <a:pt x="1636" y="3971"/>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878" name="Google Shape;878;p37"/>
          <p:cNvSpPr/>
          <p:nvPr/>
        </p:nvSpPr>
        <p:spPr>
          <a:xfrm rot="5400000">
            <a:off x="11382375" y="6308987"/>
            <a:ext cx="346075" cy="345552"/>
          </a:xfrm>
          <a:custGeom>
            <a:avLst/>
            <a:gdLst/>
            <a:ahLst/>
            <a:cxnLst/>
            <a:rect l="l" t="t" r="r" b="b"/>
            <a:pathLst>
              <a:path w="6827" h="6827" extrusionOk="0">
                <a:moveTo>
                  <a:pt x="3413" y="0"/>
                </a:moveTo>
                <a:cubicBezTo>
                  <a:pt x="1528" y="0"/>
                  <a:pt x="0" y="1528"/>
                  <a:pt x="0" y="3413"/>
                </a:cubicBezTo>
                <a:cubicBezTo>
                  <a:pt x="0" y="5298"/>
                  <a:pt x="1528" y="6827"/>
                  <a:pt x="3413" y="6827"/>
                </a:cubicBezTo>
                <a:cubicBezTo>
                  <a:pt x="5298" y="6827"/>
                  <a:pt x="6827" y="5298"/>
                  <a:pt x="6827" y="3413"/>
                </a:cubicBezTo>
                <a:cubicBezTo>
                  <a:pt x="6827" y="1528"/>
                  <a:pt x="5298" y="0"/>
                  <a:pt x="3413" y="0"/>
                </a:cubicBezTo>
                <a:close/>
                <a:moveTo>
                  <a:pt x="1636" y="3971"/>
                </a:moveTo>
                <a:lnTo>
                  <a:pt x="3413" y="2194"/>
                </a:lnTo>
                <a:lnTo>
                  <a:pt x="5190" y="3971"/>
                </a:lnTo>
                <a:lnTo>
                  <a:pt x="1636" y="3971"/>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879" name="Google Shape;879;p37"/>
          <p:cNvSpPr txBox="1"/>
          <p:nvPr/>
        </p:nvSpPr>
        <p:spPr>
          <a:xfrm>
            <a:off x="1153895" y="166566"/>
            <a:ext cx="519258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262626"/>
                </a:solidFill>
                <a:latin typeface="Times New Roman"/>
                <a:ea typeface="Times New Roman"/>
                <a:cs typeface="Times New Roman"/>
                <a:sym typeface="Times New Roman"/>
              </a:rPr>
              <a:t>Quản lý chuỗi cung ứng và hậu cần</a:t>
            </a:r>
            <a:endParaRPr sz="2400" b="1">
              <a:solidFill>
                <a:srgbClr val="262626"/>
              </a:solidFill>
              <a:latin typeface="Times New Roman"/>
              <a:ea typeface="Times New Roman"/>
              <a:cs typeface="Times New Roman"/>
              <a:sym typeface="Times New Roman"/>
            </a:endParaRPr>
          </a:p>
        </p:txBody>
      </p:sp>
      <p:pic>
        <p:nvPicPr>
          <p:cNvPr id="880" name="Google Shape;880;p37" descr="Hình ảnh Xe Tải Màu Xanh Phim Hoạt Hình Minh Họa Xe Minh Họa Xe Trong Nước  PNG , Minh, Xe Trong Nước, Xe Minh Họa PNG và Vector với nền trong"/>
          <p:cNvPicPr preferRelativeResize="0"/>
          <p:nvPr/>
        </p:nvPicPr>
        <p:blipFill rotWithShape="1">
          <a:blip r:embed="rId3">
            <a:alphaModFix/>
          </a:blip>
          <a:srcRect t="23221" b="26052"/>
          <a:stretch/>
        </p:blipFill>
        <p:spPr>
          <a:xfrm>
            <a:off x="980565" y="2638522"/>
            <a:ext cx="4545945" cy="2306004"/>
          </a:xfrm>
          <a:prstGeom prst="rect">
            <a:avLst/>
          </a:prstGeom>
          <a:noFill/>
          <a:ln>
            <a:noFill/>
          </a:ln>
        </p:spPr>
      </p:pic>
      <p:pic>
        <p:nvPicPr>
          <p:cNvPr id="881" name="Google Shape;881;p37" descr="Quản lý kho hàng: Hệ thống, Quy trình quản lý kho của Odoo ERP"/>
          <p:cNvPicPr preferRelativeResize="0"/>
          <p:nvPr/>
        </p:nvPicPr>
        <p:blipFill rotWithShape="1">
          <a:blip r:embed="rId4">
            <a:alphaModFix/>
          </a:blip>
          <a:srcRect/>
          <a:stretch/>
        </p:blipFill>
        <p:spPr>
          <a:xfrm>
            <a:off x="6865982" y="2827311"/>
            <a:ext cx="3655808" cy="2193485"/>
          </a:xfrm>
          <a:prstGeom prst="rect">
            <a:avLst/>
          </a:prstGeom>
          <a:noFill/>
          <a:ln>
            <a:noFill/>
          </a:ln>
        </p:spPr>
      </p:pic>
      <p:sp>
        <p:nvSpPr>
          <p:cNvPr id="882" name="Google Shape;882;p37"/>
          <p:cNvSpPr txBox="1"/>
          <p:nvPr/>
        </p:nvSpPr>
        <p:spPr>
          <a:xfrm rot="1738289">
            <a:off x="4941979" y="1832826"/>
            <a:ext cx="1880539" cy="15696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600" b="0" i="0" u="none" strike="noStrike">
                <a:solidFill>
                  <a:srgbClr val="0070C0"/>
                </a:solidFill>
                <a:latin typeface="Times New Roman"/>
                <a:ea typeface="Times New Roman"/>
                <a:cs typeface="Times New Roman"/>
                <a:sym typeface="Times New Roman"/>
              </a:rPr>
              <a:t>???</a:t>
            </a:r>
            <a:endParaRPr sz="9600">
              <a:solidFill>
                <a:srgbClr val="0070C0"/>
              </a:solidFill>
              <a:latin typeface="Arial"/>
              <a:ea typeface="Arial"/>
              <a:cs typeface="Arial"/>
              <a:sym typeface="Arial"/>
            </a:endParaRPr>
          </a:p>
        </p:txBody>
      </p:sp>
      <p:sp>
        <p:nvSpPr>
          <p:cNvPr id="883" name="Google Shape;883;p37"/>
          <p:cNvSpPr txBox="1"/>
          <p:nvPr/>
        </p:nvSpPr>
        <p:spPr>
          <a:xfrm rot="1958260">
            <a:off x="9557536" y="1585563"/>
            <a:ext cx="1880539" cy="15696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600" b="0" i="0" u="none" strike="noStrike">
                <a:solidFill>
                  <a:srgbClr val="0070C0"/>
                </a:solidFill>
                <a:latin typeface="Times New Roman"/>
                <a:ea typeface="Times New Roman"/>
                <a:cs typeface="Times New Roman"/>
                <a:sym typeface="Times New Roman"/>
              </a:rPr>
              <a:t>???</a:t>
            </a:r>
            <a:endParaRPr sz="9600">
              <a:solidFill>
                <a:srgbClr val="0070C0"/>
              </a:solidFill>
              <a:latin typeface="Arial"/>
              <a:ea typeface="Arial"/>
              <a:cs typeface="Arial"/>
              <a:sym typeface="Arial"/>
            </a:endParaRPr>
          </a:p>
        </p:txBody>
      </p:sp>
      <p:sp>
        <p:nvSpPr>
          <p:cNvPr id="884" name="Google Shape;884;p37"/>
          <p:cNvSpPr txBox="1"/>
          <p:nvPr/>
        </p:nvSpPr>
        <p:spPr>
          <a:xfrm>
            <a:off x="1670210" y="1257650"/>
            <a:ext cx="3251081" cy="47089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0" b="0" i="0" u="none" strike="noStrike">
                <a:solidFill>
                  <a:srgbClr val="FF0000"/>
                </a:solidFill>
                <a:latin typeface="Times New Roman"/>
                <a:ea typeface="Times New Roman"/>
                <a:cs typeface="Times New Roman"/>
                <a:sym typeface="Times New Roman"/>
              </a:rPr>
              <a:t>X</a:t>
            </a:r>
            <a:endParaRPr sz="30000">
              <a:solidFill>
                <a:srgbClr val="FF0000"/>
              </a:solidFill>
              <a:latin typeface="Arial"/>
              <a:ea typeface="Arial"/>
              <a:cs typeface="Arial"/>
              <a:sym typeface="Arial"/>
            </a:endParaRPr>
          </a:p>
        </p:txBody>
      </p:sp>
      <p:sp>
        <p:nvSpPr>
          <p:cNvPr id="885" name="Google Shape;885;p37"/>
          <p:cNvSpPr txBox="1"/>
          <p:nvPr/>
        </p:nvSpPr>
        <p:spPr>
          <a:xfrm>
            <a:off x="7267089" y="1074509"/>
            <a:ext cx="3632499" cy="47089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0" b="0" i="0" u="none" strike="noStrike">
                <a:solidFill>
                  <a:srgbClr val="FF0000"/>
                </a:solidFill>
                <a:latin typeface="Times New Roman"/>
                <a:ea typeface="Times New Roman"/>
                <a:cs typeface="Times New Roman"/>
                <a:sym typeface="Times New Roman"/>
              </a:rPr>
              <a:t>X</a:t>
            </a:r>
            <a:endParaRPr sz="30000">
              <a:solidFill>
                <a:srgbClr val="FF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
                                  </p:stCondLst>
                                  <p:childTnLst>
                                    <p:set>
                                      <p:cBhvr>
                                        <p:cTn id="6" dur="1" fill="hold">
                                          <p:stCondLst>
                                            <p:cond delay="0"/>
                                          </p:stCondLst>
                                        </p:cTn>
                                        <p:tgtEl>
                                          <p:spTgt spid="879"/>
                                        </p:tgtEl>
                                        <p:attrNameLst>
                                          <p:attrName>style.visibility</p:attrName>
                                        </p:attrNameLst>
                                      </p:cBhvr>
                                      <p:to>
                                        <p:strVal val="visible"/>
                                      </p:to>
                                    </p:set>
                                    <p:animEffect transition="in" filter="fade">
                                      <p:cBhvr>
                                        <p:cTn id="7" dur="500"/>
                                        <p:tgtEl>
                                          <p:spTgt spid="879"/>
                                        </p:tgtEl>
                                      </p:cBhvr>
                                    </p:animEffect>
                                  </p:childTnLst>
                                </p:cTn>
                              </p:par>
                              <p:par>
                                <p:cTn id="8" presetID="10" presetClass="entr" presetSubtype="0" fill="hold" nodeType="withEffect">
                                  <p:stCondLst>
                                    <p:cond delay="0"/>
                                  </p:stCondLst>
                                  <p:childTnLst>
                                    <p:set>
                                      <p:cBhvr>
                                        <p:cTn id="9" dur="1" fill="hold">
                                          <p:stCondLst>
                                            <p:cond delay="0"/>
                                          </p:stCondLst>
                                        </p:cTn>
                                        <p:tgtEl>
                                          <p:spTgt spid="871"/>
                                        </p:tgtEl>
                                        <p:attrNameLst>
                                          <p:attrName>style.visibility</p:attrName>
                                        </p:attrNameLst>
                                      </p:cBhvr>
                                      <p:to>
                                        <p:strVal val="visible"/>
                                      </p:to>
                                    </p:set>
                                    <p:animEffect transition="in" filter="fade">
                                      <p:cBhvr>
                                        <p:cTn id="10" dur="500"/>
                                        <p:tgtEl>
                                          <p:spTgt spid="871"/>
                                        </p:tgtEl>
                                      </p:cBhvr>
                                    </p:animEffect>
                                  </p:childTnLst>
                                </p:cTn>
                              </p:par>
                            </p:childTnLst>
                          </p:cTn>
                        </p:par>
                      </p:childTnLst>
                    </p:cTn>
                  </p:par>
                  <p:par>
                    <p:cTn id="11" fill="hold">
                      <p:stCondLst>
                        <p:cond delay="indefinite"/>
                      </p:stCondLst>
                      <p:childTnLst>
                        <p:par>
                          <p:cTn id="12" fill="hold">
                            <p:stCondLst>
                              <p:cond delay="0"/>
                            </p:stCondLst>
                            <p:childTnLst>
                              <p:par>
                                <p:cTn id="13" presetID="23" presetClass="entr" presetSubtype="16" fill="hold" nodeType="clickEffect">
                                  <p:stCondLst>
                                    <p:cond delay="0"/>
                                  </p:stCondLst>
                                  <p:childTnLst>
                                    <p:set>
                                      <p:cBhvr>
                                        <p:cTn id="14" dur="1" fill="hold">
                                          <p:stCondLst>
                                            <p:cond delay="0"/>
                                          </p:stCondLst>
                                        </p:cTn>
                                        <p:tgtEl>
                                          <p:spTgt spid="883"/>
                                        </p:tgtEl>
                                        <p:attrNameLst>
                                          <p:attrName>style.visibility</p:attrName>
                                        </p:attrNameLst>
                                      </p:cBhvr>
                                      <p:to>
                                        <p:strVal val="visible"/>
                                      </p:to>
                                    </p:set>
                                    <p:anim calcmode="lin" valueType="num">
                                      <p:cBhvr additive="base">
                                        <p:cTn id="15" dur="500"/>
                                        <p:tgtEl>
                                          <p:spTgt spid="883"/>
                                        </p:tgtEl>
                                        <p:attrNameLst>
                                          <p:attrName>ppt_w</p:attrName>
                                        </p:attrNameLst>
                                      </p:cBhvr>
                                      <p:tavLst>
                                        <p:tav tm="0">
                                          <p:val>
                                            <p:strVal val="0"/>
                                          </p:val>
                                        </p:tav>
                                        <p:tav tm="100000">
                                          <p:val>
                                            <p:strVal val="#ppt_w"/>
                                          </p:val>
                                        </p:tav>
                                      </p:tavLst>
                                    </p:anim>
                                    <p:anim calcmode="lin" valueType="num">
                                      <p:cBhvr additive="base">
                                        <p:cTn id="16" dur="500"/>
                                        <p:tgtEl>
                                          <p:spTgt spid="883"/>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882"/>
                                        </p:tgtEl>
                                        <p:attrNameLst>
                                          <p:attrName>style.visibility</p:attrName>
                                        </p:attrNameLst>
                                      </p:cBhvr>
                                      <p:to>
                                        <p:strVal val="visible"/>
                                      </p:to>
                                    </p:set>
                                    <p:anim calcmode="lin" valueType="num">
                                      <p:cBhvr additive="base">
                                        <p:cTn id="19" dur="500"/>
                                        <p:tgtEl>
                                          <p:spTgt spid="882"/>
                                        </p:tgtEl>
                                        <p:attrNameLst>
                                          <p:attrName>ppt_w</p:attrName>
                                        </p:attrNameLst>
                                      </p:cBhvr>
                                      <p:tavLst>
                                        <p:tav tm="0">
                                          <p:val>
                                            <p:strVal val="0"/>
                                          </p:val>
                                        </p:tav>
                                        <p:tav tm="100000">
                                          <p:val>
                                            <p:strVal val="#ppt_w"/>
                                          </p:val>
                                        </p:tav>
                                      </p:tavLst>
                                    </p:anim>
                                    <p:anim calcmode="lin" valueType="num">
                                      <p:cBhvr additive="base">
                                        <p:cTn id="20" dur="500"/>
                                        <p:tgtEl>
                                          <p:spTgt spid="882"/>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881"/>
                                        </p:tgtEl>
                                        <p:attrNameLst>
                                          <p:attrName>style.visibility</p:attrName>
                                        </p:attrNameLst>
                                      </p:cBhvr>
                                      <p:to>
                                        <p:strVal val="visible"/>
                                      </p:to>
                                    </p:set>
                                    <p:anim calcmode="lin" valueType="num">
                                      <p:cBhvr additive="base">
                                        <p:cTn id="23" dur="500"/>
                                        <p:tgtEl>
                                          <p:spTgt spid="881"/>
                                        </p:tgtEl>
                                        <p:attrNameLst>
                                          <p:attrName>ppt_w</p:attrName>
                                        </p:attrNameLst>
                                      </p:cBhvr>
                                      <p:tavLst>
                                        <p:tav tm="0">
                                          <p:val>
                                            <p:strVal val="0"/>
                                          </p:val>
                                        </p:tav>
                                        <p:tav tm="100000">
                                          <p:val>
                                            <p:strVal val="#ppt_w"/>
                                          </p:val>
                                        </p:tav>
                                      </p:tavLst>
                                    </p:anim>
                                    <p:anim calcmode="lin" valueType="num">
                                      <p:cBhvr additive="base">
                                        <p:cTn id="24" dur="500"/>
                                        <p:tgtEl>
                                          <p:spTgt spid="881"/>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880"/>
                                        </p:tgtEl>
                                        <p:attrNameLst>
                                          <p:attrName>style.visibility</p:attrName>
                                        </p:attrNameLst>
                                      </p:cBhvr>
                                      <p:to>
                                        <p:strVal val="visible"/>
                                      </p:to>
                                    </p:set>
                                    <p:anim calcmode="lin" valueType="num">
                                      <p:cBhvr additive="base">
                                        <p:cTn id="27" dur="500"/>
                                        <p:tgtEl>
                                          <p:spTgt spid="880"/>
                                        </p:tgtEl>
                                        <p:attrNameLst>
                                          <p:attrName>ppt_w</p:attrName>
                                        </p:attrNameLst>
                                      </p:cBhvr>
                                      <p:tavLst>
                                        <p:tav tm="0">
                                          <p:val>
                                            <p:strVal val="0"/>
                                          </p:val>
                                        </p:tav>
                                        <p:tav tm="100000">
                                          <p:val>
                                            <p:strVal val="#ppt_w"/>
                                          </p:val>
                                        </p:tav>
                                      </p:tavLst>
                                    </p:anim>
                                    <p:anim calcmode="lin" valueType="num">
                                      <p:cBhvr additive="base">
                                        <p:cTn id="28" dur="500"/>
                                        <p:tgtEl>
                                          <p:spTgt spid="880"/>
                                        </p:tgtEl>
                                        <p:attrNameLst>
                                          <p:attrName>ppt_h</p:attrName>
                                        </p:attrNameLst>
                                      </p:cBhvr>
                                      <p:tavLst>
                                        <p:tav tm="0">
                                          <p:val>
                                            <p:strVal val="0"/>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23" presetClass="exit" presetSubtype="32" fill="hold" nodeType="clickEffect">
                                  <p:stCondLst>
                                    <p:cond delay="300"/>
                                  </p:stCondLst>
                                  <p:childTnLst>
                                    <p:anim calcmode="lin" valueType="num">
                                      <p:cBhvr additive="base">
                                        <p:cTn id="32" dur="200"/>
                                        <p:tgtEl>
                                          <p:spTgt spid="883"/>
                                        </p:tgtEl>
                                        <p:attrNameLst>
                                          <p:attrName>ppt_w</p:attrName>
                                        </p:attrNameLst>
                                      </p:cBhvr>
                                      <p:tavLst>
                                        <p:tav tm="0">
                                          <p:val>
                                            <p:strVal val="#ppt_w"/>
                                          </p:val>
                                        </p:tav>
                                        <p:tav tm="100000">
                                          <p:val>
                                            <p:strVal val="0"/>
                                          </p:val>
                                        </p:tav>
                                      </p:tavLst>
                                    </p:anim>
                                    <p:anim calcmode="lin" valueType="num">
                                      <p:cBhvr additive="base">
                                        <p:cTn id="33" dur="200"/>
                                        <p:tgtEl>
                                          <p:spTgt spid="883"/>
                                        </p:tgtEl>
                                        <p:attrNameLst>
                                          <p:attrName>ppt_h</p:attrName>
                                        </p:attrNameLst>
                                      </p:cBhvr>
                                      <p:tavLst>
                                        <p:tav tm="0">
                                          <p:val>
                                            <p:strVal val="#ppt_h"/>
                                          </p:val>
                                        </p:tav>
                                        <p:tav tm="100000">
                                          <p:val>
                                            <p:strVal val="0"/>
                                          </p:val>
                                        </p:tav>
                                      </p:tavLst>
                                    </p:anim>
                                    <p:set>
                                      <p:cBhvr>
                                        <p:cTn id="34" dur="1" fill="hold">
                                          <p:stCondLst>
                                            <p:cond delay="200"/>
                                          </p:stCondLst>
                                        </p:cTn>
                                        <p:tgtEl>
                                          <p:spTgt spid="883"/>
                                        </p:tgtEl>
                                        <p:attrNameLst>
                                          <p:attrName>style.visibility</p:attrName>
                                        </p:attrNameLst>
                                      </p:cBhvr>
                                      <p:to>
                                        <p:strVal val="hidden"/>
                                      </p:to>
                                    </p:set>
                                  </p:childTnLst>
                                </p:cTn>
                              </p:par>
                              <p:par>
                                <p:cTn id="35" presetID="23" presetClass="exit" presetSubtype="32" fill="hold" nodeType="withEffect">
                                  <p:stCondLst>
                                    <p:cond delay="300"/>
                                  </p:stCondLst>
                                  <p:childTnLst>
                                    <p:anim calcmode="lin" valueType="num">
                                      <p:cBhvr additive="base">
                                        <p:cTn id="36" dur="200"/>
                                        <p:tgtEl>
                                          <p:spTgt spid="882"/>
                                        </p:tgtEl>
                                        <p:attrNameLst>
                                          <p:attrName>ppt_w</p:attrName>
                                        </p:attrNameLst>
                                      </p:cBhvr>
                                      <p:tavLst>
                                        <p:tav tm="0">
                                          <p:val>
                                            <p:strVal val="#ppt_w"/>
                                          </p:val>
                                        </p:tav>
                                        <p:tav tm="100000">
                                          <p:val>
                                            <p:strVal val="0"/>
                                          </p:val>
                                        </p:tav>
                                      </p:tavLst>
                                    </p:anim>
                                    <p:anim calcmode="lin" valueType="num">
                                      <p:cBhvr additive="base">
                                        <p:cTn id="37" dur="200"/>
                                        <p:tgtEl>
                                          <p:spTgt spid="882"/>
                                        </p:tgtEl>
                                        <p:attrNameLst>
                                          <p:attrName>ppt_h</p:attrName>
                                        </p:attrNameLst>
                                      </p:cBhvr>
                                      <p:tavLst>
                                        <p:tav tm="0">
                                          <p:val>
                                            <p:strVal val="#ppt_h"/>
                                          </p:val>
                                        </p:tav>
                                        <p:tav tm="100000">
                                          <p:val>
                                            <p:strVal val="0"/>
                                          </p:val>
                                        </p:tav>
                                      </p:tavLst>
                                    </p:anim>
                                    <p:set>
                                      <p:cBhvr>
                                        <p:cTn id="38" dur="1" fill="hold">
                                          <p:stCondLst>
                                            <p:cond delay="200"/>
                                          </p:stCondLst>
                                        </p:cTn>
                                        <p:tgtEl>
                                          <p:spTgt spid="882"/>
                                        </p:tgtEl>
                                        <p:attrNameLst>
                                          <p:attrName>style.visibility</p:attrName>
                                        </p:attrNameLst>
                                      </p:cBhvr>
                                      <p:to>
                                        <p:strVal val="hidden"/>
                                      </p:to>
                                    </p:set>
                                  </p:childTnLst>
                                </p:cTn>
                              </p:par>
                              <p:par>
                                <p:cTn id="39" presetID="10" presetClass="entr" presetSubtype="0" fill="hold" nodeType="withEffect">
                                  <p:stCondLst>
                                    <p:cond delay="300"/>
                                  </p:stCondLst>
                                  <p:childTnLst>
                                    <p:set>
                                      <p:cBhvr>
                                        <p:cTn id="40" dur="1" fill="hold">
                                          <p:stCondLst>
                                            <p:cond delay="0"/>
                                          </p:stCondLst>
                                        </p:cTn>
                                        <p:tgtEl>
                                          <p:spTgt spid="885"/>
                                        </p:tgtEl>
                                        <p:attrNameLst>
                                          <p:attrName>style.visibility</p:attrName>
                                        </p:attrNameLst>
                                      </p:cBhvr>
                                      <p:to>
                                        <p:strVal val="visible"/>
                                      </p:to>
                                    </p:set>
                                    <p:animEffect transition="in" filter="fade">
                                      <p:cBhvr>
                                        <p:cTn id="41" dur="500"/>
                                        <p:tgtEl>
                                          <p:spTgt spid="885"/>
                                        </p:tgtEl>
                                      </p:cBhvr>
                                    </p:animEffect>
                                  </p:childTnLst>
                                </p:cTn>
                              </p:par>
                              <p:par>
                                <p:cTn id="42" presetID="10" presetClass="entr" presetSubtype="0" fill="hold" nodeType="withEffect">
                                  <p:stCondLst>
                                    <p:cond delay="300"/>
                                  </p:stCondLst>
                                  <p:childTnLst>
                                    <p:set>
                                      <p:cBhvr>
                                        <p:cTn id="43" dur="1" fill="hold">
                                          <p:stCondLst>
                                            <p:cond delay="0"/>
                                          </p:stCondLst>
                                        </p:cTn>
                                        <p:tgtEl>
                                          <p:spTgt spid="884"/>
                                        </p:tgtEl>
                                        <p:attrNameLst>
                                          <p:attrName>style.visibility</p:attrName>
                                        </p:attrNameLst>
                                      </p:cBhvr>
                                      <p:to>
                                        <p:strVal val="visible"/>
                                      </p:to>
                                    </p:set>
                                    <p:animEffect transition="in" filter="fade">
                                      <p:cBhvr>
                                        <p:cTn id="44" dur="500"/>
                                        <p:tgtEl>
                                          <p:spTgt spid="884"/>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xit" presetSubtype="4" fill="hold" nodeType="clickEffect">
                                  <p:stCondLst>
                                    <p:cond delay="500"/>
                                  </p:stCondLst>
                                  <p:childTnLst>
                                    <p:anim calcmode="lin" valueType="num">
                                      <p:cBhvr additive="base">
                                        <p:cTn id="48" dur="500"/>
                                        <p:tgtEl>
                                          <p:spTgt spid="885"/>
                                        </p:tgtEl>
                                        <p:attrNameLst>
                                          <p:attrName>ppt_y</p:attrName>
                                        </p:attrNameLst>
                                      </p:cBhvr>
                                      <p:tavLst>
                                        <p:tav tm="0">
                                          <p:val>
                                            <p:strVal val="#ppt_y"/>
                                          </p:val>
                                        </p:tav>
                                        <p:tav tm="100000">
                                          <p:val>
                                            <p:strVal val="#ppt_y+1"/>
                                          </p:val>
                                        </p:tav>
                                      </p:tavLst>
                                    </p:anim>
                                    <p:set>
                                      <p:cBhvr>
                                        <p:cTn id="49" dur="1" fill="hold">
                                          <p:stCondLst>
                                            <p:cond delay="500"/>
                                          </p:stCondLst>
                                        </p:cTn>
                                        <p:tgtEl>
                                          <p:spTgt spid="885"/>
                                        </p:tgtEl>
                                        <p:attrNameLst>
                                          <p:attrName>style.visibility</p:attrName>
                                        </p:attrNameLst>
                                      </p:cBhvr>
                                      <p:to>
                                        <p:strVal val="hidden"/>
                                      </p:to>
                                    </p:set>
                                  </p:childTnLst>
                                </p:cTn>
                              </p:par>
                              <p:par>
                                <p:cTn id="50" presetID="2" presetClass="exit" presetSubtype="4" fill="hold" nodeType="withEffect">
                                  <p:stCondLst>
                                    <p:cond delay="500"/>
                                  </p:stCondLst>
                                  <p:childTnLst>
                                    <p:anim calcmode="lin" valueType="num">
                                      <p:cBhvr additive="base">
                                        <p:cTn id="51" dur="500"/>
                                        <p:tgtEl>
                                          <p:spTgt spid="884"/>
                                        </p:tgtEl>
                                        <p:attrNameLst>
                                          <p:attrName>ppt_y</p:attrName>
                                        </p:attrNameLst>
                                      </p:cBhvr>
                                      <p:tavLst>
                                        <p:tav tm="0">
                                          <p:val>
                                            <p:strVal val="#ppt_y"/>
                                          </p:val>
                                        </p:tav>
                                        <p:tav tm="100000">
                                          <p:val>
                                            <p:strVal val="#ppt_y+1"/>
                                          </p:val>
                                        </p:tav>
                                      </p:tavLst>
                                    </p:anim>
                                    <p:set>
                                      <p:cBhvr>
                                        <p:cTn id="52" dur="1" fill="hold">
                                          <p:stCondLst>
                                            <p:cond delay="500"/>
                                          </p:stCondLst>
                                        </p:cTn>
                                        <p:tgtEl>
                                          <p:spTgt spid="884"/>
                                        </p:tgtEl>
                                        <p:attrNameLst>
                                          <p:attrName>style.visibility</p:attrName>
                                        </p:attrNameLst>
                                      </p:cBhvr>
                                      <p:to>
                                        <p:strVal val="hidden"/>
                                      </p:to>
                                    </p:set>
                                  </p:childTnLst>
                                </p:cTn>
                              </p:par>
                              <p:par>
                                <p:cTn id="53" presetID="2" presetClass="exit" presetSubtype="4" fill="hold" nodeType="withEffect">
                                  <p:stCondLst>
                                    <p:cond delay="500"/>
                                  </p:stCondLst>
                                  <p:childTnLst>
                                    <p:anim calcmode="lin" valueType="num">
                                      <p:cBhvr additive="base">
                                        <p:cTn id="54" dur="500"/>
                                        <p:tgtEl>
                                          <p:spTgt spid="880"/>
                                        </p:tgtEl>
                                        <p:attrNameLst>
                                          <p:attrName>ppt_y</p:attrName>
                                        </p:attrNameLst>
                                      </p:cBhvr>
                                      <p:tavLst>
                                        <p:tav tm="0">
                                          <p:val>
                                            <p:strVal val="#ppt_y"/>
                                          </p:val>
                                        </p:tav>
                                        <p:tav tm="100000">
                                          <p:val>
                                            <p:strVal val="#ppt_y+1"/>
                                          </p:val>
                                        </p:tav>
                                      </p:tavLst>
                                    </p:anim>
                                    <p:set>
                                      <p:cBhvr>
                                        <p:cTn id="55" dur="1" fill="hold">
                                          <p:stCondLst>
                                            <p:cond delay="500"/>
                                          </p:stCondLst>
                                        </p:cTn>
                                        <p:tgtEl>
                                          <p:spTgt spid="880"/>
                                        </p:tgtEl>
                                        <p:attrNameLst>
                                          <p:attrName>style.visibility</p:attrName>
                                        </p:attrNameLst>
                                      </p:cBhvr>
                                      <p:to>
                                        <p:strVal val="hidden"/>
                                      </p:to>
                                    </p:set>
                                  </p:childTnLst>
                                </p:cTn>
                              </p:par>
                              <p:par>
                                <p:cTn id="56" presetID="2" presetClass="exit" presetSubtype="4" fill="hold" nodeType="withEffect">
                                  <p:stCondLst>
                                    <p:cond delay="500"/>
                                  </p:stCondLst>
                                  <p:childTnLst>
                                    <p:anim calcmode="lin" valueType="num">
                                      <p:cBhvr additive="base">
                                        <p:cTn id="57" dur="500"/>
                                        <p:tgtEl>
                                          <p:spTgt spid="881"/>
                                        </p:tgtEl>
                                        <p:attrNameLst>
                                          <p:attrName>ppt_y</p:attrName>
                                        </p:attrNameLst>
                                      </p:cBhvr>
                                      <p:tavLst>
                                        <p:tav tm="0">
                                          <p:val>
                                            <p:strVal val="#ppt_y"/>
                                          </p:val>
                                        </p:tav>
                                        <p:tav tm="100000">
                                          <p:val>
                                            <p:strVal val="#ppt_y+1"/>
                                          </p:val>
                                        </p:tav>
                                      </p:tavLst>
                                    </p:anim>
                                    <p:set>
                                      <p:cBhvr>
                                        <p:cTn id="58" dur="1" fill="hold">
                                          <p:stCondLst>
                                            <p:cond delay="500"/>
                                          </p:stCondLst>
                                        </p:cTn>
                                        <p:tgtEl>
                                          <p:spTgt spid="88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89"/>
        <p:cNvGrpSpPr/>
        <p:nvPr/>
      </p:nvGrpSpPr>
      <p:grpSpPr>
        <a:xfrm>
          <a:off x="0" y="0"/>
          <a:ext cx="0" cy="0"/>
          <a:chOff x="0" y="0"/>
          <a:chExt cx="0" cy="0"/>
        </a:xfrm>
      </p:grpSpPr>
      <p:sp>
        <p:nvSpPr>
          <p:cNvPr id="890" name="Google Shape;890;p38"/>
          <p:cNvSpPr txBox="1"/>
          <p:nvPr/>
        </p:nvSpPr>
        <p:spPr>
          <a:xfrm>
            <a:off x="2616714" y="713146"/>
            <a:ext cx="7001308"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3F3F3F"/>
                </a:solidFill>
                <a:latin typeface="Corben"/>
                <a:ea typeface="Corben"/>
                <a:cs typeface="Corben"/>
                <a:sym typeface="Corben"/>
              </a:rPr>
              <a:t>Bản chất và tầm quan trọng của hậu cần marketing</a:t>
            </a:r>
            <a:endParaRPr sz="3600" b="1">
              <a:solidFill>
                <a:srgbClr val="3F3F3F"/>
              </a:solidFill>
              <a:latin typeface="Corben"/>
              <a:ea typeface="Corben"/>
              <a:cs typeface="Corben"/>
              <a:sym typeface="Corben"/>
            </a:endParaRPr>
          </a:p>
        </p:txBody>
      </p:sp>
      <p:grpSp>
        <p:nvGrpSpPr>
          <p:cNvPr id="891" name="Google Shape;891;p38"/>
          <p:cNvGrpSpPr/>
          <p:nvPr/>
        </p:nvGrpSpPr>
        <p:grpSpPr>
          <a:xfrm>
            <a:off x="0" y="0"/>
            <a:ext cx="1153895" cy="1268412"/>
            <a:chOff x="1" y="1"/>
            <a:chExt cx="958067" cy="1053150"/>
          </a:xfrm>
        </p:grpSpPr>
        <p:sp>
          <p:nvSpPr>
            <p:cNvPr id="892" name="Google Shape;892;p38"/>
            <p:cNvSpPr/>
            <p:nvPr/>
          </p:nvSpPr>
          <p:spPr>
            <a:xfrm rot="5400000">
              <a:off x="-12207" y="12208"/>
              <a:ext cx="982481" cy="958066"/>
            </a:xfrm>
            <a:custGeom>
              <a:avLst/>
              <a:gdLst/>
              <a:ahLst/>
              <a:cxnLst/>
              <a:rect l="l" t="t" r="r" b="b"/>
              <a:pathLst>
                <a:path w="982481" h="958066" extrusionOk="0">
                  <a:moveTo>
                    <a:pt x="0" y="958066"/>
                  </a:moveTo>
                  <a:lnTo>
                    <a:pt x="0" y="735870"/>
                  </a:lnTo>
                  <a:lnTo>
                    <a:pt x="426804" y="0"/>
                  </a:lnTo>
                  <a:lnTo>
                    <a:pt x="982481" y="95806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893" name="Google Shape;893;p38"/>
            <p:cNvSpPr/>
            <p:nvPr/>
          </p:nvSpPr>
          <p:spPr>
            <a:xfrm rot="5400000">
              <a:off x="-47960" y="405667"/>
              <a:ext cx="695444" cy="599522"/>
            </a:xfrm>
            <a:prstGeom prst="triangle">
              <a:avLst>
                <a:gd name="adj" fmla="val 50000"/>
              </a:avLst>
            </a:prstGeom>
            <a:solidFill>
              <a:srgbClr val="C8790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894" name="Google Shape;894;p38"/>
            <p:cNvSpPr/>
            <p:nvPr/>
          </p:nvSpPr>
          <p:spPr>
            <a:xfrm rot="-5400000" flipH="1">
              <a:off x="647213" y="472090"/>
              <a:ext cx="333880" cy="287829"/>
            </a:xfrm>
            <a:prstGeom prst="triangle">
              <a:avLst>
                <a:gd name="adj" fmla="val 50000"/>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895" name="Google Shape;895;p38"/>
            <p:cNvSpPr/>
            <p:nvPr/>
          </p:nvSpPr>
          <p:spPr>
            <a:xfrm rot="5400000">
              <a:off x="-31240" y="170353"/>
              <a:ext cx="453007" cy="390523"/>
            </a:xfrm>
            <a:prstGeom prst="triangle">
              <a:avLst>
                <a:gd name="adj" fmla="val 50000"/>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grpSp>
      <p:sp>
        <p:nvSpPr>
          <p:cNvPr id="896" name="Google Shape;896;p38"/>
          <p:cNvSpPr txBox="1"/>
          <p:nvPr/>
        </p:nvSpPr>
        <p:spPr>
          <a:xfrm>
            <a:off x="1153895" y="166566"/>
            <a:ext cx="519258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262626"/>
                </a:solidFill>
                <a:latin typeface="Times New Roman"/>
                <a:ea typeface="Times New Roman"/>
                <a:cs typeface="Times New Roman"/>
                <a:sym typeface="Times New Roman"/>
              </a:rPr>
              <a:t>Quản lý chuỗi cung ứng và hậu cần</a:t>
            </a:r>
            <a:endParaRPr sz="2400" b="1">
              <a:solidFill>
                <a:srgbClr val="262626"/>
              </a:solidFill>
              <a:latin typeface="Times New Roman"/>
              <a:ea typeface="Times New Roman"/>
              <a:cs typeface="Times New Roman"/>
              <a:sym typeface="Times New Roman"/>
            </a:endParaRPr>
          </a:p>
        </p:txBody>
      </p:sp>
      <p:pic>
        <p:nvPicPr>
          <p:cNvPr id="897" name="Google Shape;897;p38" descr="6 bước lập kế hoạch hoàn hảo cho nhà quản trị hiện đại - Base Resources"/>
          <p:cNvPicPr preferRelativeResize="0"/>
          <p:nvPr/>
        </p:nvPicPr>
        <p:blipFill rotWithShape="1">
          <a:blip r:embed="rId3">
            <a:alphaModFix/>
          </a:blip>
          <a:srcRect/>
          <a:stretch/>
        </p:blipFill>
        <p:spPr>
          <a:xfrm>
            <a:off x="616832" y="4072393"/>
            <a:ext cx="3951617" cy="2223653"/>
          </a:xfrm>
          <a:prstGeom prst="rect">
            <a:avLst/>
          </a:prstGeom>
          <a:noFill/>
          <a:ln>
            <a:noFill/>
          </a:ln>
        </p:spPr>
      </p:pic>
      <p:pic>
        <p:nvPicPr>
          <p:cNvPr id="898" name="Google Shape;898;p38" descr="Ảnh hưởng của kiểm soát nội bộ đến độ tin cậy của thông tin tài chính trong  các doanh nghiệp nhỏ và vừa"/>
          <p:cNvPicPr preferRelativeResize="0"/>
          <p:nvPr/>
        </p:nvPicPr>
        <p:blipFill rotWithShape="1">
          <a:blip r:embed="rId4">
            <a:alphaModFix/>
          </a:blip>
          <a:srcRect/>
          <a:stretch/>
        </p:blipFill>
        <p:spPr>
          <a:xfrm>
            <a:off x="7630145" y="4050593"/>
            <a:ext cx="3975754" cy="2243204"/>
          </a:xfrm>
          <a:prstGeom prst="rect">
            <a:avLst/>
          </a:prstGeom>
          <a:noFill/>
          <a:ln>
            <a:noFill/>
          </a:ln>
        </p:spPr>
      </p:pic>
      <p:pic>
        <p:nvPicPr>
          <p:cNvPr id="899" name="Google Shape;899;p38" descr="Nâng cao hiệu quả thực thi chính sách công ở Việt Nam"/>
          <p:cNvPicPr preferRelativeResize="0"/>
          <p:nvPr/>
        </p:nvPicPr>
        <p:blipFill rotWithShape="1">
          <a:blip r:embed="rId5">
            <a:alphaModFix/>
          </a:blip>
          <a:srcRect/>
          <a:stretch/>
        </p:blipFill>
        <p:spPr>
          <a:xfrm>
            <a:off x="4473948" y="3814254"/>
            <a:ext cx="3250699" cy="2223653"/>
          </a:xfrm>
          <a:prstGeom prst="rect">
            <a:avLst/>
          </a:prstGeom>
          <a:noFill/>
          <a:ln>
            <a:noFill/>
          </a:ln>
        </p:spPr>
      </p:pic>
      <p:grpSp>
        <p:nvGrpSpPr>
          <p:cNvPr id="900" name="Google Shape;900;p38"/>
          <p:cNvGrpSpPr/>
          <p:nvPr/>
        </p:nvGrpSpPr>
        <p:grpSpPr>
          <a:xfrm>
            <a:off x="2458722" y="1921619"/>
            <a:ext cx="7196781" cy="1620060"/>
            <a:chOff x="2269337" y="2148671"/>
            <a:chExt cx="7196781" cy="1620060"/>
          </a:xfrm>
        </p:grpSpPr>
        <p:sp>
          <p:nvSpPr>
            <p:cNvPr id="901" name="Google Shape;901;p38"/>
            <p:cNvSpPr txBox="1"/>
            <p:nvPr/>
          </p:nvSpPr>
          <p:spPr>
            <a:xfrm>
              <a:off x="2269340" y="2148671"/>
              <a:ext cx="1906127" cy="461665"/>
            </a:xfrm>
            <a:prstGeom prst="rect">
              <a:avLst/>
            </a:prstGeom>
            <a:solidFill>
              <a:srgbClr val="F89E1B"/>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rgbClr val="333333"/>
                  </a:solidFill>
                  <a:latin typeface="Times New Roman"/>
                  <a:ea typeface="Times New Roman"/>
                  <a:cs typeface="Times New Roman"/>
                  <a:sym typeface="Times New Roman"/>
                </a:rPr>
                <a:t>L</a:t>
              </a:r>
              <a:r>
                <a:rPr lang="en-US" sz="2400" b="0" i="0" u="none" strike="noStrike">
                  <a:solidFill>
                    <a:srgbClr val="333333"/>
                  </a:solidFill>
                  <a:latin typeface="Times New Roman"/>
                  <a:ea typeface="Times New Roman"/>
                  <a:cs typeface="Times New Roman"/>
                  <a:sym typeface="Times New Roman"/>
                </a:rPr>
                <a:t>ập kế hoạch</a:t>
              </a:r>
              <a:endParaRPr sz="2400">
                <a:solidFill>
                  <a:schemeClr val="dk1"/>
                </a:solidFill>
                <a:latin typeface="Arial"/>
                <a:ea typeface="Arial"/>
                <a:cs typeface="Arial"/>
                <a:sym typeface="Arial"/>
              </a:endParaRPr>
            </a:p>
          </p:txBody>
        </p:sp>
        <p:sp>
          <p:nvSpPr>
            <p:cNvPr id="902" name="Google Shape;902;p38"/>
            <p:cNvSpPr txBox="1"/>
            <p:nvPr/>
          </p:nvSpPr>
          <p:spPr>
            <a:xfrm>
              <a:off x="2269338" y="2726463"/>
              <a:ext cx="1906127" cy="461665"/>
            </a:xfrm>
            <a:prstGeom prst="rect">
              <a:avLst/>
            </a:prstGeom>
            <a:solidFill>
              <a:srgbClr val="3A3838"/>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0" i="0" u="none" strike="noStrike">
                  <a:solidFill>
                    <a:schemeClr val="lt1"/>
                  </a:solidFill>
                  <a:latin typeface="Times New Roman"/>
                  <a:ea typeface="Times New Roman"/>
                  <a:cs typeface="Times New Roman"/>
                  <a:sym typeface="Times New Roman"/>
                </a:rPr>
                <a:t>Thực thi</a:t>
              </a:r>
              <a:endParaRPr sz="2400">
                <a:solidFill>
                  <a:schemeClr val="lt1"/>
                </a:solidFill>
                <a:latin typeface="Arial"/>
                <a:ea typeface="Arial"/>
                <a:cs typeface="Arial"/>
                <a:sym typeface="Arial"/>
              </a:endParaRPr>
            </a:p>
          </p:txBody>
        </p:sp>
        <p:sp>
          <p:nvSpPr>
            <p:cNvPr id="903" name="Google Shape;903;p38"/>
            <p:cNvSpPr txBox="1"/>
            <p:nvPr/>
          </p:nvSpPr>
          <p:spPr>
            <a:xfrm>
              <a:off x="2269337" y="3307066"/>
              <a:ext cx="1906127" cy="461665"/>
            </a:xfrm>
            <a:prstGeom prst="rect">
              <a:avLst/>
            </a:prstGeom>
            <a:solidFill>
              <a:srgbClr val="F89E1B"/>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0" i="0" u="none" strike="noStrike">
                  <a:solidFill>
                    <a:srgbClr val="333333"/>
                  </a:solidFill>
                  <a:latin typeface="Times New Roman"/>
                  <a:ea typeface="Times New Roman"/>
                  <a:cs typeface="Times New Roman"/>
                  <a:sym typeface="Times New Roman"/>
                </a:rPr>
                <a:t>Kiểm soát</a:t>
              </a:r>
              <a:endParaRPr sz="2400">
                <a:solidFill>
                  <a:schemeClr val="dk1"/>
                </a:solidFill>
                <a:latin typeface="Arial"/>
                <a:ea typeface="Arial"/>
                <a:cs typeface="Arial"/>
                <a:sym typeface="Arial"/>
              </a:endParaRPr>
            </a:p>
          </p:txBody>
        </p:sp>
        <p:cxnSp>
          <p:nvCxnSpPr>
            <p:cNvPr id="904" name="Google Shape;904;p38"/>
            <p:cNvCxnSpPr>
              <a:stCxn id="902" idx="3"/>
            </p:cNvCxnSpPr>
            <p:nvPr/>
          </p:nvCxnSpPr>
          <p:spPr>
            <a:xfrm rot="10800000" flipH="1">
              <a:off x="4175465" y="2952796"/>
              <a:ext cx="947400" cy="4500"/>
            </a:xfrm>
            <a:prstGeom prst="straightConnector1">
              <a:avLst/>
            </a:prstGeom>
            <a:noFill/>
            <a:ln w="9525" cap="flat" cmpd="sng">
              <a:solidFill>
                <a:srgbClr val="3A3838"/>
              </a:solidFill>
              <a:prstDash val="solid"/>
              <a:miter lim="800000"/>
              <a:headEnd type="none" w="sm" len="sm"/>
              <a:tailEnd type="triangle" w="med" len="med"/>
            </a:ln>
          </p:spPr>
        </p:cxnSp>
        <p:cxnSp>
          <p:nvCxnSpPr>
            <p:cNvPr id="905" name="Google Shape;905;p38"/>
            <p:cNvCxnSpPr>
              <a:stCxn id="903" idx="3"/>
            </p:cNvCxnSpPr>
            <p:nvPr/>
          </p:nvCxnSpPr>
          <p:spPr>
            <a:xfrm rot="10800000" flipH="1">
              <a:off x="4175464" y="3028499"/>
              <a:ext cx="947400" cy="509400"/>
            </a:xfrm>
            <a:prstGeom prst="straightConnector1">
              <a:avLst/>
            </a:prstGeom>
            <a:noFill/>
            <a:ln w="9525" cap="flat" cmpd="sng">
              <a:solidFill>
                <a:schemeClr val="accent1"/>
              </a:solidFill>
              <a:prstDash val="solid"/>
              <a:miter lim="800000"/>
              <a:headEnd type="none" w="sm" len="sm"/>
              <a:tailEnd type="triangle" w="med" len="med"/>
            </a:ln>
          </p:spPr>
        </p:cxnSp>
        <p:sp>
          <p:nvSpPr>
            <p:cNvPr id="906" name="Google Shape;906;p38"/>
            <p:cNvSpPr txBox="1"/>
            <p:nvPr/>
          </p:nvSpPr>
          <p:spPr>
            <a:xfrm>
              <a:off x="5304802" y="2236724"/>
              <a:ext cx="4161316" cy="1446550"/>
            </a:xfrm>
            <a:prstGeom prst="rect">
              <a:avLst/>
            </a:prstGeom>
            <a:solidFill>
              <a:srgbClr val="F89E1B"/>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200" b="1">
                  <a:solidFill>
                    <a:srgbClr val="333333"/>
                  </a:solidFill>
                  <a:latin typeface="Times New Roman"/>
                  <a:ea typeface="Times New Roman"/>
                  <a:cs typeface="Times New Roman"/>
                  <a:sym typeface="Times New Roman"/>
                </a:rPr>
                <a:t>D</a:t>
              </a:r>
              <a:r>
                <a:rPr lang="en-US" sz="2200" b="1" i="0" u="none" strike="noStrike">
                  <a:solidFill>
                    <a:srgbClr val="333333"/>
                  </a:solidFill>
                  <a:latin typeface="Times New Roman"/>
                  <a:ea typeface="Times New Roman"/>
                  <a:cs typeface="Times New Roman"/>
                  <a:sym typeface="Times New Roman"/>
                </a:rPr>
                <a:t>òng vật chất</a:t>
              </a:r>
              <a:r>
                <a:rPr lang="en-US" sz="2200" b="0" i="0" u="none" strike="noStrike">
                  <a:solidFill>
                    <a:srgbClr val="333333"/>
                  </a:solidFill>
                  <a:latin typeface="Times New Roman"/>
                  <a:ea typeface="Times New Roman"/>
                  <a:cs typeface="Times New Roman"/>
                  <a:sym typeface="Times New Roman"/>
                </a:rPr>
                <a:t> của nguyên liệu, hàng hóa cùng những </a:t>
              </a:r>
              <a:r>
                <a:rPr lang="en-US" sz="2200" b="1" i="0" u="none" strike="noStrike">
                  <a:solidFill>
                    <a:srgbClr val="333333"/>
                  </a:solidFill>
                  <a:latin typeface="Times New Roman"/>
                  <a:ea typeface="Times New Roman"/>
                  <a:cs typeface="Times New Roman"/>
                  <a:sym typeface="Times New Roman"/>
                </a:rPr>
                <a:t>thông tin liên quan</a:t>
              </a:r>
              <a:r>
                <a:rPr lang="en-US" sz="2200" b="0" i="0" u="none" strike="noStrike">
                  <a:solidFill>
                    <a:srgbClr val="333333"/>
                  </a:solidFill>
                  <a:latin typeface="Times New Roman"/>
                  <a:ea typeface="Times New Roman"/>
                  <a:cs typeface="Times New Roman"/>
                  <a:sym typeface="Times New Roman"/>
                </a:rPr>
                <a:t> từ nơi sản xuất đến nơi tiêu thụ.</a:t>
              </a:r>
              <a:endParaRPr sz="2200">
                <a:solidFill>
                  <a:schemeClr val="dk1"/>
                </a:solidFill>
                <a:latin typeface="Arial"/>
                <a:ea typeface="Arial"/>
                <a:cs typeface="Arial"/>
                <a:sym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
                                  </p:stCondLst>
                                  <p:childTnLst>
                                    <p:set>
                                      <p:cBhvr>
                                        <p:cTn id="6" dur="1" fill="hold">
                                          <p:stCondLst>
                                            <p:cond delay="0"/>
                                          </p:stCondLst>
                                        </p:cTn>
                                        <p:tgtEl>
                                          <p:spTgt spid="896"/>
                                        </p:tgtEl>
                                        <p:attrNameLst>
                                          <p:attrName>style.visibility</p:attrName>
                                        </p:attrNameLst>
                                      </p:cBhvr>
                                      <p:to>
                                        <p:strVal val="visible"/>
                                      </p:to>
                                    </p:set>
                                    <p:animEffect transition="in" filter="fade">
                                      <p:cBhvr>
                                        <p:cTn id="7" dur="500"/>
                                        <p:tgtEl>
                                          <p:spTgt spid="896"/>
                                        </p:tgtEl>
                                      </p:cBhvr>
                                    </p:animEffect>
                                  </p:childTnLst>
                                </p:cTn>
                              </p:par>
                              <p:par>
                                <p:cTn id="8" presetID="10" presetClass="entr" presetSubtype="0" fill="hold" nodeType="withEffect">
                                  <p:stCondLst>
                                    <p:cond delay="0"/>
                                  </p:stCondLst>
                                  <p:childTnLst>
                                    <p:set>
                                      <p:cBhvr>
                                        <p:cTn id="9" dur="1" fill="hold">
                                          <p:stCondLst>
                                            <p:cond delay="0"/>
                                          </p:stCondLst>
                                        </p:cTn>
                                        <p:tgtEl>
                                          <p:spTgt spid="890"/>
                                        </p:tgtEl>
                                        <p:attrNameLst>
                                          <p:attrName>style.visibility</p:attrName>
                                        </p:attrNameLst>
                                      </p:cBhvr>
                                      <p:to>
                                        <p:strVal val="visible"/>
                                      </p:to>
                                    </p:set>
                                    <p:animEffect transition="in" filter="fade">
                                      <p:cBhvr>
                                        <p:cTn id="10" dur="500"/>
                                        <p:tgtEl>
                                          <p:spTgt spid="890"/>
                                        </p:tgtEl>
                                      </p:cBhvr>
                                    </p:animEffect>
                                  </p:childTnLst>
                                </p:cTn>
                              </p:par>
                              <p:par>
                                <p:cTn id="11" presetID="2" presetClass="entr" presetSubtype="4" fill="hold" nodeType="withEffect">
                                  <p:stCondLst>
                                    <p:cond delay="500"/>
                                  </p:stCondLst>
                                  <p:childTnLst>
                                    <p:set>
                                      <p:cBhvr>
                                        <p:cTn id="12" dur="1" fill="hold">
                                          <p:stCondLst>
                                            <p:cond delay="0"/>
                                          </p:stCondLst>
                                        </p:cTn>
                                        <p:tgtEl>
                                          <p:spTgt spid="900"/>
                                        </p:tgtEl>
                                        <p:attrNameLst>
                                          <p:attrName>style.visibility</p:attrName>
                                        </p:attrNameLst>
                                      </p:cBhvr>
                                      <p:to>
                                        <p:strVal val="visible"/>
                                      </p:to>
                                    </p:set>
                                    <p:anim calcmode="lin" valueType="num">
                                      <p:cBhvr additive="base">
                                        <p:cTn id="13" dur="500"/>
                                        <p:tgtEl>
                                          <p:spTgt spid="900"/>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500"/>
                                  </p:stCondLst>
                                  <p:childTnLst>
                                    <p:set>
                                      <p:cBhvr>
                                        <p:cTn id="15" dur="1" fill="hold">
                                          <p:stCondLst>
                                            <p:cond delay="0"/>
                                          </p:stCondLst>
                                        </p:cTn>
                                        <p:tgtEl>
                                          <p:spTgt spid="899"/>
                                        </p:tgtEl>
                                        <p:attrNameLst>
                                          <p:attrName>style.visibility</p:attrName>
                                        </p:attrNameLst>
                                      </p:cBhvr>
                                      <p:to>
                                        <p:strVal val="visible"/>
                                      </p:to>
                                    </p:set>
                                    <p:anim calcmode="lin" valueType="num">
                                      <p:cBhvr additive="base">
                                        <p:cTn id="16" dur="500"/>
                                        <p:tgtEl>
                                          <p:spTgt spid="899"/>
                                        </p:tgtEl>
                                        <p:attrNameLst>
                                          <p:attrName>ppt_y</p:attrName>
                                        </p:attrNameLst>
                                      </p:cBhvr>
                                      <p:tavLst>
                                        <p:tav tm="0">
                                          <p:val>
                                            <p:strVal val="#ppt_y+1"/>
                                          </p:val>
                                        </p:tav>
                                        <p:tav tm="100000">
                                          <p:val>
                                            <p:strVal val="#ppt_y"/>
                                          </p:val>
                                        </p:tav>
                                      </p:tavLst>
                                    </p:anim>
                                  </p:childTnLst>
                                </p:cTn>
                              </p:par>
                              <p:par>
                                <p:cTn id="17" presetID="2" presetClass="entr" presetSubtype="4" fill="hold" nodeType="withEffect">
                                  <p:stCondLst>
                                    <p:cond delay="500"/>
                                  </p:stCondLst>
                                  <p:childTnLst>
                                    <p:set>
                                      <p:cBhvr>
                                        <p:cTn id="18" dur="1" fill="hold">
                                          <p:stCondLst>
                                            <p:cond delay="0"/>
                                          </p:stCondLst>
                                        </p:cTn>
                                        <p:tgtEl>
                                          <p:spTgt spid="897"/>
                                        </p:tgtEl>
                                        <p:attrNameLst>
                                          <p:attrName>style.visibility</p:attrName>
                                        </p:attrNameLst>
                                      </p:cBhvr>
                                      <p:to>
                                        <p:strVal val="visible"/>
                                      </p:to>
                                    </p:set>
                                    <p:anim calcmode="lin" valueType="num">
                                      <p:cBhvr additive="base">
                                        <p:cTn id="19" dur="500"/>
                                        <p:tgtEl>
                                          <p:spTgt spid="897"/>
                                        </p:tgtEl>
                                        <p:attrNameLst>
                                          <p:attrName>ppt_y</p:attrName>
                                        </p:attrNameLst>
                                      </p:cBhvr>
                                      <p:tavLst>
                                        <p:tav tm="0">
                                          <p:val>
                                            <p:strVal val="#ppt_y+1"/>
                                          </p:val>
                                        </p:tav>
                                        <p:tav tm="100000">
                                          <p:val>
                                            <p:strVal val="#ppt_y"/>
                                          </p:val>
                                        </p:tav>
                                      </p:tavLst>
                                    </p:anim>
                                  </p:childTnLst>
                                </p:cTn>
                              </p:par>
                              <p:par>
                                <p:cTn id="20" presetID="2" presetClass="entr" presetSubtype="4" fill="hold" nodeType="withEffect">
                                  <p:stCondLst>
                                    <p:cond delay="500"/>
                                  </p:stCondLst>
                                  <p:childTnLst>
                                    <p:set>
                                      <p:cBhvr>
                                        <p:cTn id="21" dur="1" fill="hold">
                                          <p:stCondLst>
                                            <p:cond delay="0"/>
                                          </p:stCondLst>
                                        </p:cTn>
                                        <p:tgtEl>
                                          <p:spTgt spid="898"/>
                                        </p:tgtEl>
                                        <p:attrNameLst>
                                          <p:attrName>style.visibility</p:attrName>
                                        </p:attrNameLst>
                                      </p:cBhvr>
                                      <p:to>
                                        <p:strVal val="visible"/>
                                      </p:to>
                                    </p:set>
                                    <p:anim calcmode="lin" valueType="num">
                                      <p:cBhvr additive="base">
                                        <p:cTn id="22" dur="500"/>
                                        <p:tgtEl>
                                          <p:spTgt spid="89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900"/>
                                  </p:stCondLst>
                                  <p:childTnLst>
                                    <p:animEffect transition="out" filter="fade">
                                      <p:cBhvr>
                                        <p:cTn id="26" dur="500"/>
                                        <p:tgtEl>
                                          <p:spTgt spid="899"/>
                                        </p:tgtEl>
                                      </p:cBhvr>
                                    </p:animEffect>
                                    <p:set>
                                      <p:cBhvr>
                                        <p:cTn id="27" dur="1" fill="hold">
                                          <p:stCondLst>
                                            <p:cond delay="500"/>
                                          </p:stCondLst>
                                        </p:cTn>
                                        <p:tgtEl>
                                          <p:spTgt spid="899"/>
                                        </p:tgtEl>
                                        <p:attrNameLst>
                                          <p:attrName>style.visibility</p:attrName>
                                        </p:attrNameLst>
                                      </p:cBhvr>
                                      <p:to>
                                        <p:strVal val="hidden"/>
                                      </p:to>
                                    </p:set>
                                  </p:childTnLst>
                                </p:cTn>
                              </p:par>
                              <p:par>
                                <p:cTn id="28" presetID="10" presetClass="exit" presetSubtype="0" fill="hold" nodeType="withEffect">
                                  <p:stCondLst>
                                    <p:cond delay="900"/>
                                  </p:stCondLst>
                                  <p:childTnLst>
                                    <p:animEffect transition="out" filter="fade">
                                      <p:cBhvr>
                                        <p:cTn id="29" dur="500"/>
                                        <p:tgtEl>
                                          <p:spTgt spid="897"/>
                                        </p:tgtEl>
                                      </p:cBhvr>
                                    </p:animEffect>
                                    <p:set>
                                      <p:cBhvr>
                                        <p:cTn id="30" dur="1" fill="hold">
                                          <p:stCondLst>
                                            <p:cond delay="500"/>
                                          </p:stCondLst>
                                        </p:cTn>
                                        <p:tgtEl>
                                          <p:spTgt spid="897"/>
                                        </p:tgtEl>
                                        <p:attrNameLst>
                                          <p:attrName>style.visibility</p:attrName>
                                        </p:attrNameLst>
                                      </p:cBhvr>
                                      <p:to>
                                        <p:strVal val="hidden"/>
                                      </p:to>
                                    </p:set>
                                  </p:childTnLst>
                                </p:cTn>
                              </p:par>
                              <p:par>
                                <p:cTn id="31" presetID="10" presetClass="exit" presetSubtype="0" fill="hold" nodeType="withEffect">
                                  <p:stCondLst>
                                    <p:cond delay="900"/>
                                  </p:stCondLst>
                                  <p:childTnLst>
                                    <p:animEffect transition="out" filter="fade">
                                      <p:cBhvr>
                                        <p:cTn id="32" dur="500"/>
                                        <p:tgtEl>
                                          <p:spTgt spid="898"/>
                                        </p:tgtEl>
                                      </p:cBhvr>
                                    </p:animEffect>
                                    <p:set>
                                      <p:cBhvr>
                                        <p:cTn id="33" dur="1" fill="hold">
                                          <p:stCondLst>
                                            <p:cond delay="500"/>
                                          </p:stCondLst>
                                        </p:cTn>
                                        <p:tgtEl>
                                          <p:spTgt spid="89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910"/>
        <p:cNvGrpSpPr/>
        <p:nvPr/>
      </p:nvGrpSpPr>
      <p:grpSpPr>
        <a:xfrm>
          <a:off x="0" y="0"/>
          <a:ext cx="0" cy="0"/>
          <a:chOff x="0" y="0"/>
          <a:chExt cx="0" cy="0"/>
        </a:xfrm>
      </p:grpSpPr>
      <p:sp>
        <p:nvSpPr>
          <p:cNvPr id="911" name="Google Shape;911;p39"/>
          <p:cNvSpPr txBox="1"/>
          <p:nvPr/>
        </p:nvSpPr>
        <p:spPr>
          <a:xfrm>
            <a:off x="2616714" y="713146"/>
            <a:ext cx="7001308"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3F3F3F"/>
                </a:solidFill>
                <a:latin typeface="Corben"/>
                <a:ea typeface="Corben"/>
                <a:cs typeface="Corben"/>
                <a:sym typeface="Corben"/>
              </a:rPr>
              <a:t>Bản chất và tầm quan trọng của hậu cần marketing</a:t>
            </a:r>
            <a:endParaRPr sz="3600" b="1">
              <a:solidFill>
                <a:srgbClr val="3F3F3F"/>
              </a:solidFill>
              <a:latin typeface="Corben"/>
              <a:ea typeface="Corben"/>
              <a:cs typeface="Corben"/>
              <a:sym typeface="Corben"/>
            </a:endParaRPr>
          </a:p>
        </p:txBody>
      </p:sp>
      <p:grpSp>
        <p:nvGrpSpPr>
          <p:cNvPr id="912" name="Google Shape;912;p39"/>
          <p:cNvGrpSpPr/>
          <p:nvPr/>
        </p:nvGrpSpPr>
        <p:grpSpPr>
          <a:xfrm>
            <a:off x="0" y="0"/>
            <a:ext cx="1153895" cy="1268412"/>
            <a:chOff x="1" y="1"/>
            <a:chExt cx="958067" cy="1053150"/>
          </a:xfrm>
        </p:grpSpPr>
        <p:sp>
          <p:nvSpPr>
            <p:cNvPr id="913" name="Google Shape;913;p39"/>
            <p:cNvSpPr/>
            <p:nvPr/>
          </p:nvSpPr>
          <p:spPr>
            <a:xfrm rot="5400000">
              <a:off x="-12207" y="12208"/>
              <a:ext cx="982481" cy="958066"/>
            </a:xfrm>
            <a:custGeom>
              <a:avLst/>
              <a:gdLst/>
              <a:ahLst/>
              <a:cxnLst/>
              <a:rect l="l" t="t" r="r" b="b"/>
              <a:pathLst>
                <a:path w="982481" h="958066" extrusionOk="0">
                  <a:moveTo>
                    <a:pt x="0" y="958066"/>
                  </a:moveTo>
                  <a:lnTo>
                    <a:pt x="0" y="735870"/>
                  </a:lnTo>
                  <a:lnTo>
                    <a:pt x="426804" y="0"/>
                  </a:lnTo>
                  <a:lnTo>
                    <a:pt x="982481" y="95806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914" name="Google Shape;914;p39"/>
            <p:cNvSpPr/>
            <p:nvPr/>
          </p:nvSpPr>
          <p:spPr>
            <a:xfrm rot="5400000">
              <a:off x="-47960" y="405667"/>
              <a:ext cx="695444" cy="599522"/>
            </a:xfrm>
            <a:prstGeom prst="triangle">
              <a:avLst>
                <a:gd name="adj" fmla="val 50000"/>
              </a:avLst>
            </a:prstGeom>
            <a:solidFill>
              <a:srgbClr val="C8790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915" name="Google Shape;915;p39"/>
            <p:cNvSpPr/>
            <p:nvPr/>
          </p:nvSpPr>
          <p:spPr>
            <a:xfrm rot="-5400000" flipH="1">
              <a:off x="647213" y="472090"/>
              <a:ext cx="333880" cy="287829"/>
            </a:xfrm>
            <a:prstGeom prst="triangle">
              <a:avLst>
                <a:gd name="adj" fmla="val 50000"/>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916" name="Google Shape;916;p39"/>
            <p:cNvSpPr/>
            <p:nvPr/>
          </p:nvSpPr>
          <p:spPr>
            <a:xfrm rot="5400000">
              <a:off x="-31240" y="170353"/>
              <a:ext cx="453007" cy="390523"/>
            </a:xfrm>
            <a:prstGeom prst="triangle">
              <a:avLst>
                <a:gd name="adj" fmla="val 50000"/>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grpSp>
      <p:sp>
        <p:nvSpPr>
          <p:cNvPr id="917" name="Google Shape;917;p39"/>
          <p:cNvSpPr txBox="1"/>
          <p:nvPr/>
        </p:nvSpPr>
        <p:spPr>
          <a:xfrm>
            <a:off x="1153895" y="166566"/>
            <a:ext cx="519258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262626"/>
                </a:solidFill>
                <a:latin typeface="Times New Roman"/>
                <a:ea typeface="Times New Roman"/>
                <a:cs typeface="Times New Roman"/>
                <a:sym typeface="Times New Roman"/>
              </a:rPr>
              <a:t>Quản lý chuỗi cung ứng và hậu cần</a:t>
            </a:r>
            <a:endParaRPr sz="2400" b="1">
              <a:solidFill>
                <a:srgbClr val="262626"/>
              </a:solidFill>
              <a:latin typeface="Times New Roman"/>
              <a:ea typeface="Times New Roman"/>
              <a:cs typeface="Times New Roman"/>
              <a:sym typeface="Times New Roman"/>
            </a:endParaRPr>
          </a:p>
        </p:txBody>
      </p:sp>
      <p:grpSp>
        <p:nvGrpSpPr>
          <p:cNvPr id="918" name="Google Shape;918;p39"/>
          <p:cNvGrpSpPr/>
          <p:nvPr/>
        </p:nvGrpSpPr>
        <p:grpSpPr>
          <a:xfrm rot="5400000" flipH="1">
            <a:off x="250940" y="3744697"/>
            <a:ext cx="1960987" cy="2572778"/>
            <a:chOff x="1290699" y="4006312"/>
            <a:chExt cx="3307958" cy="2851688"/>
          </a:xfrm>
        </p:grpSpPr>
        <p:sp>
          <p:nvSpPr>
            <p:cNvPr id="919" name="Google Shape;919;p39"/>
            <p:cNvSpPr/>
            <p:nvPr/>
          </p:nvSpPr>
          <p:spPr>
            <a:xfrm>
              <a:off x="1290699" y="4006312"/>
              <a:ext cx="3307958" cy="2851688"/>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20" name="Google Shape;920;p39"/>
            <p:cNvSpPr/>
            <p:nvPr/>
          </p:nvSpPr>
          <p:spPr>
            <a:xfrm>
              <a:off x="2274997" y="4854844"/>
              <a:ext cx="2323660" cy="2003155"/>
            </a:xfrm>
            <a:prstGeom prst="triangle">
              <a:avLst>
                <a:gd name="adj" fmla="val 50000"/>
              </a:avLst>
            </a:prstGeom>
            <a:solidFill>
              <a:srgbClr val="C8790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21" name="Google Shape;921;p39"/>
            <p:cNvSpPr/>
            <p:nvPr/>
          </p:nvSpPr>
          <p:spPr>
            <a:xfrm>
              <a:off x="2274997" y="5703376"/>
              <a:ext cx="1339363" cy="1154623"/>
            </a:xfrm>
            <a:prstGeom prst="triangle">
              <a:avLst>
                <a:gd name="adj" fmla="val 50000"/>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922" name="Google Shape;922;p39"/>
          <p:cNvSpPr txBox="1"/>
          <p:nvPr/>
        </p:nvSpPr>
        <p:spPr>
          <a:xfrm>
            <a:off x="2717594" y="4382496"/>
            <a:ext cx="6984770" cy="1200329"/>
          </a:xfrm>
          <a:prstGeom prst="rect">
            <a:avLst/>
          </a:prstGeom>
          <a:solidFill>
            <a:srgbClr val="3A3838"/>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i="0" u="none" strike="noStrike">
                <a:solidFill>
                  <a:schemeClr val="lt1"/>
                </a:solidFill>
                <a:latin typeface="Times New Roman"/>
                <a:ea typeface="Times New Roman"/>
                <a:cs typeface="Times New Roman"/>
                <a:sym typeface="Times New Roman"/>
              </a:rPr>
              <a:t>Hậu cần marketing đưa đúng sản phẩm đến đúng khách hàng, đúng địa điểm và đúng thời gian một cách có lợi nhất.</a:t>
            </a:r>
            <a:endParaRPr sz="2400">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
                                  </p:stCondLst>
                                  <p:childTnLst>
                                    <p:set>
                                      <p:cBhvr>
                                        <p:cTn id="6" dur="1" fill="hold">
                                          <p:stCondLst>
                                            <p:cond delay="0"/>
                                          </p:stCondLst>
                                        </p:cTn>
                                        <p:tgtEl>
                                          <p:spTgt spid="917"/>
                                        </p:tgtEl>
                                        <p:attrNameLst>
                                          <p:attrName>style.visibility</p:attrName>
                                        </p:attrNameLst>
                                      </p:cBhvr>
                                      <p:to>
                                        <p:strVal val="visible"/>
                                      </p:to>
                                    </p:set>
                                    <p:animEffect transition="in" filter="fade">
                                      <p:cBhvr>
                                        <p:cTn id="7" dur="500"/>
                                        <p:tgtEl>
                                          <p:spTgt spid="917"/>
                                        </p:tgtEl>
                                      </p:cBhvr>
                                    </p:animEffect>
                                  </p:childTnLst>
                                </p:cTn>
                              </p:par>
                              <p:par>
                                <p:cTn id="8" presetID="10" presetClass="entr" presetSubtype="0" fill="hold" nodeType="withEffect">
                                  <p:stCondLst>
                                    <p:cond delay="0"/>
                                  </p:stCondLst>
                                  <p:childTnLst>
                                    <p:set>
                                      <p:cBhvr>
                                        <p:cTn id="9" dur="1" fill="hold">
                                          <p:stCondLst>
                                            <p:cond delay="0"/>
                                          </p:stCondLst>
                                        </p:cTn>
                                        <p:tgtEl>
                                          <p:spTgt spid="911"/>
                                        </p:tgtEl>
                                        <p:attrNameLst>
                                          <p:attrName>style.visibility</p:attrName>
                                        </p:attrNameLst>
                                      </p:cBhvr>
                                      <p:to>
                                        <p:strVal val="visible"/>
                                      </p:to>
                                    </p:set>
                                    <p:animEffect transition="in" filter="fade">
                                      <p:cBhvr>
                                        <p:cTn id="10" dur="500"/>
                                        <p:tgtEl>
                                          <p:spTgt spid="911"/>
                                        </p:tgtEl>
                                      </p:cBhvr>
                                    </p:animEffect>
                                  </p:childTnLst>
                                </p:cTn>
                              </p:par>
                              <p:par>
                                <p:cTn id="11" presetID="10" presetClass="entr" presetSubtype="0" fill="hold" nodeType="withEffect">
                                  <p:stCondLst>
                                    <p:cond delay="900"/>
                                  </p:stCondLst>
                                  <p:childTnLst>
                                    <p:set>
                                      <p:cBhvr>
                                        <p:cTn id="12" dur="1" fill="hold">
                                          <p:stCondLst>
                                            <p:cond delay="0"/>
                                          </p:stCondLst>
                                        </p:cTn>
                                        <p:tgtEl>
                                          <p:spTgt spid="918"/>
                                        </p:tgtEl>
                                        <p:attrNameLst>
                                          <p:attrName>style.visibility</p:attrName>
                                        </p:attrNameLst>
                                      </p:cBhvr>
                                      <p:to>
                                        <p:strVal val="visible"/>
                                      </p:to>
                                    </p:set>
                                    <p:animEffect transition="in" filter="fade">
                                      <p:cBhvr>
                                        <p:cTn id="13" dur="500"/>
                                        <p:tgtEl>
                                          <p:spTgt spid="918"/>
                                        </p:tgtEl>
                                      </p:cBhvr>
                                    </p:animEffect>
                                  </p:childTnLst>
                                </p:cTn>
                              </p:par>
                              <p:par>
                                <p:cTn id="14" presetID="10" presetClass="entr" presetSubtype="0" fill="hold" nodeType="withEffect">
                                  <p:stCondLst>
                                    <p:cond delay="900"/>
                                  </p:stCondLst>
                                  <p:childTnLst>
                                    <p:set>
                                      <p:cBhvr>
                                        <p:cTn id="15" dur="1" fill="hold">
                                          <p:stCondLst>
                                            <p:cond delay="0"/>
                                          </p:stCondLst>
                                        </p:cTn>
                                        <p:tgtEl>
                                          <p:spTgt spid="922"/>
                                        </p:tgtEl>
                                        <p:attrNameLst>
                                          <p:attrName>style.visibility</p:attrName>
                                        </p:attrNameLst>
                                      </p:cBhvr>
                                      <p:to>
                                        <p:strVal val="visible"/>
                                      </p:to>
                                    </p:set>
                                    <p:animEffect transition="in" filter="fade">
                                      <p:cBhvr>
                                        <p:cTn id="16" dur="500"/>
                                        <p:tgtEl>
                                          <p:spTgt spid="9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4"/>
          <p:cNvSpPr/>
          <p:nvPr/>
        </p:nvSpPr>
        <p:spPr>
          <a:xfrm>
            <a:off x="2555897" y="1778943"/>
            <a:ext cx="851944" cy="851944"/>
          </a:xfrm>
          <a:prstGeom prst="ellipse">
            <a:avLst/>
          </a:prstGeom>
          <a:solidFill>
            <a:schemeClr val="accent1"/>
          </a:solidFill>
          <a:ln>
            <a:noFill/>
          </a:ln>
        </p:spPr>
        <p:txBody>
          <a:bodyPr spcFirstLastPara="1" wrap="square" lIns="91425" tIns="45700" rIns="91425" bIns="45700" anchor="ctr" anchorCtr="0">
            <a:normAutofit/>
          </a:bodyPr>
          <a:lstStyle/>
          <a:p>
            <a:pPr marL="0" marR="0" lvl="0" indent="0" algn="ctr" rtl="0">
              <a:spcBef>
                <a:spcPts val="0"/>
              </a:spcBef>
              <a:spcAft>
                <a:spcPts val="0"/>
              </a:spcAft>
              <a:buNone/>
            </a:pPr>
            <a:r>
              <a:rPr lang="en-US" sz="2400">
                <a:solidFill>
                  <a:srgbClr val="FFFFFF"/>
                </a:solidFill>
                <a:latin typeface="Poppins"/>
                <a:ea typeface="Poppins"/>
                <a:cs typeface="Poppins"/>
                <a:sym typeface="Poppins"/>
              </a:rPr>
              <a:t>01</a:t>
            </a:r>
            <a:endParaRPr/>
          </a:p>
        </p:txBody>
      </p:sp>
      <p:sp>
        <p:nvSpPr>
          <p:cNvPr id="94" name="Google Shape;94;p4"/>
          <p:cNvSpPr/>
          <p:nvPr/>
        </p:nvSpPr>
        <p:spPr>
          <a:xfrm>
            <a:off x="2559279" y="3524169"/>
            <a:ext cx="851944" cy="851944"/>
          </a:xfrm>
          <a:prstGeom prst="ellipse">
            <a:avLst/>
          </a:prstGeom>
          <a:solidFill>
            <a:schemeClr val="accent2"/>
          </a:solidFill>
          <a:ln>
            <a:noFill/>
          </a:ln>
        </p:spPr>
        <p:txBody>
          <a:bodyPr spcFirstLastPara="1" wrap="square" lIns="91425" tIns="45700" rIns="91425" bIns="45700" anchor="ctr" anchorCtr="0">
            <a:normAutofit/>
          </a:bodyPr>
          <a:lstStyle/>
          <a:p>
            <a:pPr marL="0" marR="0" lvl="0" indent="0" algn="ctr" rtl="0">
              <a:spcBef>
                <a:spcPts val="0"/>
              </a:spcBef>
              <a:spcAft>
                <a:spcPts val="0"/>
              </a:spcAft>
              <a:buNone/>
            </a:pPr>
            <a:r>
              <a:rPr lang="en-US" sz="2400">
                <a:solidFill>
                  <a:srgbClr val="FFFFFF"/>
                </a:solidFill>
                <a:latin typeface="Poppins"/>
                <a:ea typeface="Poppins"/>
                <a:cs typeface="Poppins"/>
                <a:sym typeface="Poppins"/>
              </a:rPr>
              <a:t>02</a:t>
            </a:r>
            <a:endParaRPr/>
          </a:p>
        </p:txBody>
      </p:sp>
      <p:grpSp>
        <p:nvGrpSpPr>
          <p:cNvPr id="95" name="Google Shape;95;p4"/>
          <p:cNvGrpSpPr/>
          <p:nvPr/>
        </p:nvGrpSpPr>
        <p:grpSpPr>
          <a:xfrm>
            <a:off x="413983" y="1474914"/>
            <a:ext cx="1810803" cy="4565336"/>
            <a:chOff x="4178985" y="2597150"/>
            <a:chExt cx="801573" cy="2020900"/>
          </a:xfrm>
        </p:grpSpPr>
        <p:sp>
          <p:nvSpPr>
            <p:cNvPr id="96" name="Google Shape;96;p4"/>
            <p:cNvSpPr/>
            <p:nvPr/>
          </p:nvSpPr>
          <p:spPr>
            <a:xfrm flipH="1">
              <a:off x="4380108" y="3983646"/>
              <a:ext cx="383148" cy="634404"/>
            </a:xfrm>
            <a:custGeom>
              <a:avLst/>
              <a:gdLst/>
              <a:ahLst/>
              <a:cxnLst/>
              <a:rect l="l" t="t" r="r" b="b"/>
              <a:pathLst>
                <a:path w="397" h="659" extrusionOk="0">
                  <a:moveTo>
                    <a:pt x="2" y="268"/>
                  </a:moveTo>
                  <a:cubicBezTo>
                    <a:pt x="2" y="267"/>
                    <a:pt x="0" y="264"/>
                    <a:pt x="0" y="268"/>
                  </a:cubicBezTo>
                  <a:cubicBezTo>
                    <a:pt x="0" y="268"/>
                    <a:pt x="0" y="268"/>
                    <a:pt x="0" y="268"/>
                  </a:cubicBezTo>
                  <a:cubicBezTo>
                    <a:pt x="0" y="269"/>
                    <a:pt x="2" y="270"/>
                    <a:pt x="3" y="271"/>
                  </a:cubicBezTo>
                  <a:cubicBezTo>
                    <a:pt x="3" y="275"/>
                    <a:pt x="4" y="278"/>
                    <a:pt x="4" y="282"/>
                  </a:cubicBezTo>
                  <a:cubicBezTo>
                    <a:pt x="5" y="283"/>
                    <a:pt x="5" y="283"/>
                    <a:pt x="5" y="284"/>
                  </a:cubicBezTo>
                  <a:cubicBezTo>
                    <a:pt x="10" y="335"/>
                    <a:pt x="25" y="381"/>
                    <a:pt x="48" y="418"/>
                  </a:cubicBezTo>
                  <a:cubicBezTo>
                    <a:pt x="23" y="377"/>
                    <a:pt x="37" y="299"/>
                    <a:pt x="92" y="290"/>
                  </a:cubicBezTo>
                  <a:cubicBezTo>
                    <a:pt x="158" y="280"/>
                    <a:pt x="169" y="399"/>
                    <a:pt x="172" y="441"/>
                  </a:cubicBezTo>
                  <a:cubicBezTo>
                    <a:pt x="174" y="484"/>
                    <a:pt x="145" y="521"/>
                    <a:pt x="145" y="564"/>
                  </a:cubicBezTo>
                  <a:cubicBezTo>
                    <a:pt x="145" y="613"/>
                    <a:pt x="170" y="653"/>
                    <a:pt x="201" y="659"/>
                  </a:cubicBezTo>
                  <a:cubicBezTo>
                    <a:pt x="187" y="656"/>
                    <a:pt x="174" y="616"/>
                    <a:pt x="172" y="604"/>
                  </a:cubicBezTo>
                  <a:cubicBezTo>
                    <a:pt x="168" y="580"/>
                    <a:pt x="175" y="551"/>
                    <a:pt x="182" y="528"/>
                  </a:cubicBezTo>
                  <a:cubicBezTo>
                    <a:pt x="190" y="501"/>
                    <a:pt x="211" y="483"/>
                    <a:pt x="229" y="462"/>
                  </a:cubicBezTo>
                  <a:cubicBezTo>
                    <a:pt x="247" y="440"/>
                    <a:pt x="262" y="414"/>
                    <a:pt x="272" y="386"/>
                  </a:cubicBezTo>
                  <a:cubicBezTo>
                    <a:pt x="275" y="378"/>
                    <a:pt x="278" y="370"/>
                    <a:pt x="280" y="362"/>
                  </a:cubicBezTo>
                  <a:cubicBezTo>
                    <a:pt x="284" y="420"/>
                    <a:pt x="307" y="484"/>
                    <a:pt x="307" y="484"/>
                  </a:cubicBezTo>
                  <a:cubicBezTo>
                    <a:pt x="299" y="437"/>
                    <a:pt x="325" y="406"/>
                    <a:pt x="325" y="406"/>
                  </a:cubicBezTo>
                  <a:cubicBezTo>
                    <a:pt x="397" y="291"/>
                    <a:pt x="370" y="198"/>
                    <a:pt x="370" y="198"/>
                  </a:cubicBezTo>
                  <a:cubicBezTo>
                    <a:pt x="351" y="85"/>
                    <a:pt x="277" y="0"/>
                    <a:pt x="189" y="0"/>
                  </a:cubicBezTo>
                  <a:cubicBezTo>
                    <a:pt x="87" y="0"/>
                    <a:pt x="3" y="114"/>
                    <a:pt x="3" y="254"/>
                  </a:cubicBezTo>
                  <a:cubicBezTo>
                    <a:pt x="3" y="258"/>
                    <a:pt x="2" y="263"/>
                    <a:pt x="2" y="26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Poppins"/>
                <a:ea typeface="Poppins"/>
                <a:cs typeface="Poppins"/>
                <a:sym typeface="Poppins"/>
              </a:endParaRPr>
            </a:p>
          </p:txBody>
        </p:sp>
        <p:sp>
          <p:nvSpPr>
            <p:cNvPr id="97" name="Google Shape;97;p4"/>
            <p:cNvSpPr/>
            <p:nvPr/>
          </p:nvSpPr>
          <p:spPr>
            <a:xfrm flipH="1">
              <a:off x="4413792" y="3978274"/>
              <a:ext cx="312270" cy="399544"/>
            </a:xfrm>
            <a:custGeom>
              <a:avLst/>
              <a:gdLst/>
              <a:ahLst/>
              <a:cxnLst/>
              <a:rect l="l" t="t" r="r" b="b"/>
              <a:pathLst>
                <a:path w="324" h="415" extrusionOk="0">
                  <a:moveTo>
                    <a:pt x="154" y="0"/>
                  </a:moveTo>
                  <a:cubicBezTo>
                    <a:pt x="225" y="0"/>
                    <a:pt x="288" y="73"/>
                    <a:pt x="304" y="172"/>
                  </a:cubicBezTo>
                  <a:cubicBezTo>
                    <a:pt x="305" y="174"/>
                    <a:pt x="305" y="174"/>
                    <a:pt x="305" y="174"/>
                  </a:cubicBezTo>
                  <a:cubicBezTo>
                    <a:pt x="305" y="176"/>
                    <a:pt x="305" y="176"/>
                    <a:pt x="305" y="176"/>
                  </a:cubicBezTo>
                  <a:cubicBezTo>
                    <a:pt x="306" y="179"/>
                    <a:pt x="324" y="248"/>
                    <a:pt x="276" y="338"/>
                  </a:cubicBezTo>
                  <a:cubicBezTo>
                    <a:pt x="276" y="335"/>
                    <a:pt x="256" y="263"/>
                    <a:pt x="255" y="261"/>
                  </a:cubicBezTo>
                  <a:cubicBezTo>
                    <a:pt x="256" y="270"/>
                    <a:pt x="235" y="292"/>
                    <a:pt x="230" y="302"/>
                  </a:cubicBezTo>
                  <a:cubicBezTo>
                    <a:pt x="209" y="338"/>
                    <a:pt x="198" y="379"/>
                    <a:pt x="170" y="412"/>
                  </a:cubicBezTo>
                  <a:cubicBezTo>
                    <a:pt x="169" y="413"/>
                    <a:pt x="168" y="414"/>
                    <a:pt x="167" y="415"/>
                  </a:cubicBezTo>
                  <a:cubicBezTo>
                    <a:pt x="167" y="413"/>
                    <a:pt x="167" y="411"/>
                    <a:pt x="167" y="409"/>
                  </a:cubicBezTo>
                  <a:cubicBezTo>
                    <a:pt x="159" y="260"/>
                    <a:pt x="107" y="228"/>
                    <a:pt x="65" y="228"/>
                  </a:cubicBezTo>
                  <a:cubicBezTo>
                    <a:pt x="61" y="228"/>
                    <a:pt x="57" y="229"/>
                    <a:pt x="52" y="229"/>
                  </a:cubicBezTo>
                  <a:cubicBezTo>
                    <a:pt x="33" y="232"/>
                    <a:pt x="15" y="242"/>
                    <a:pt x="2" y="256"/>
                  </a:cubicBezTo>
                  <a:cubicBezTo>
                    <a:pt x="2" y="254"/>
                    <a:pt x="1" y="253"/>
                    <a:pt x="1" y="251"/>
                  </a:cubicBezTo>
                  <a:cubicBezTo>
                    <a:pt x="1" y="249"/>
                    <a:pt x="1" y="249"/>
                    <a:pt x="1" y="249"/>
                  </a:cubicBezTo>
                  <a:cubicBezTo>
                    <a:pt x="1" y="246"/>
                    <a:pt x="1" y="242"/>
                    <a:pt x="0" y="239"/>
                  </a:cubicBezTo>
                  <a:cubicBezTo>
                    <a:pt x="0" y="239"/>
                    <a:pt x="0" y="236"/>
                    <a:pt x="0" y="236"/>
                  </a:cubicBezTo>
                  <a:cubicBezTo>
                    <a:pt x="0" y="231"/>
                    <a:pt x="0" y="227"/>
                    <a:pt x="0" y="223"/>
                  </a:cubicBezTo>
                  <a:cubicBezTo>
                    <a:pt x="0" y="100"/>
                    <a:pt x="69" y="0"/>
                    <a:pt x="154" y="0"/>
                  </a:cubicBezTo>
                  <a:close/>
                </a:path>
              </a:pathLst>
            </a:custGeom>
            <a:solidFill>
              <a:srgbClr val="FCD7A2">
                <a:alpha val="4392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Poppins"/>
                <a:ea typeface="Poppins"/>
                <a:cs typeface="Poppins"/>
                <a:sym typeface="Poppins"/>
              </a:endParaRPr>
            </a:p>
          </p:txBody>
        </p:sp>
        <p:sp>
          <p:nvSpPr>
            <p:cNvPr id="98" name="Google Shape;98;p4"/>
            <p:cNvSpPr/>
            <p:nvPr/>
          </p:nvSpPr>
          <p:spPr>
            <a:xfrm flipH="1">
              <a:off x="4464149" y="3992708"/>
              <a:ext cx="204536" cy="288808"/>
            </a:xfrm>
            <a:custGeom>
              <a:avLst/>
              <a:gdLst/>
              <a:ahLst/>
              <a:cxnLst/>
              <a:rect l="l" t="t" r="r" b="b"/>
              <a:pathLst>
                <a:path w="212" h="300" extrusionOk="0">
                  <a:moveTo>
                    <a:pt x="43" y="142"/>
                  </a:moveTo>
                  <a:cubicBezTo>
                    <a:pt x="40" y="142"/>
                    <a:pt x="37" y="142"/>
                    <a:pt x="34" y="142"/>
                  </a:cubicBezTo>
                  <a:cubicBezTo>
                    <a:pt x="21" y="144"/>
                    <a:pt x="10" y="150"/>
                    <a:pt x="1" y="159"/>
                  </a:cubicBezTo>
                  <a:cubicBezTo>
                    <a:pt x="1" y="158"/>
                    <a:pt x="1" y="157"/>
                    <a:pt x="1" y="156"/>
                  </a:cubicBezTo>
                  <a:cubicBezTo>
                    <a:pt x="1" y="155"/>
                    <a:pt x="1" y="155"/>
                    <a:pt x="1" y="155"/>
                  </a:cubicBezTo>
                  <a:cubicBezTo>
                    <a:pt x="0" y="152"/>
                    <a:pt x="0" y="150"/>
                    <a:pt x="0" y="148"/>
                  </a:cubicBezTo>
                  <a:cubicBezTo>
                    <a:pt x="0" y="146"/>
                    <a:pt x="0" y="146"/>
                    <a:pt x="0" y="146"/>
                  </a:cubicBezTo>
                  <a:cubicBezTo>
                    <a:pt x="0" y="143"/>
                    <a:pt x="0" y="141"/>
                    <a:pt x="0" y="139"/>
                  </a:cubicBezTo>
                  <a:cubicBezTo>
                    <a:pt x="0" y="62"/>
                    <a:pt x="45" y="0"/>
                    <a:pt x="101" y="0"/>
                  </a:cubicBezTo>
                  <a:cubicBezTo>
                    <a:pt x="147" y="0"/>
                    <a:pt x="189" y="45"/>
                    <a:pt x="199" y="107"/>
                  </a:cubicBezTo>
                  <a:cubicBezTo>
                    <a:pt x="200" y="108"/>
                    <a:pt x="200" y="108"/>
                    <a:pt x="200" y="108"/>
                  </a:cubicBezTo>
                  <a:cubicBezTo>
                    <a:pt x="200" y="109"/>
                    <a:pt x="200" y="109"/>
                    <a:pt x="200" y="109"/>
                  </a:cubicBezTo>
                  <a:cubicBezTo>
                    <a:pt x="201" y="111"/>
                    <a:pt x="212" y="154"/>
                    <a:pt x="181" y="210"/>
                  </a:cubicBezTo>
                  <a:cubicBezTo>
                    <a:pt x="181" y="208"/>
                    <a:pt x="167" y="164"/>
                    <a:pt x="167" y="162"/>
                  </a:cubicBezTo>
                  <a:cubicBezTo>
                    <a:pt x="168" y="168"/>
                    <a:pt x="154" y="181"/>
                    <a:pt x="150" y="187"/>
                  </a:cubicBezTo>
                  <a:cubicBezTo>
                    <a:pt x="137" y="210"/>
                    <a:pt x="126" y="275"/>
                    <a:pt x="121" y="300"/>
                  </a:cubicBezTo>
                  <a:cubicBezTo>
                    <a:pt x="121" y="300"/>
                    <a:pt x="94" y="134"/>
                    <a:pt x="43" y="142"/>
                  </a:cubicBezTo>
                  <a:close/>
                </a:path>
              </a:pathLst>
            </a:custGeom>
            <a:solidFill>
              <a:srgbClr val="FEEBC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Poppins"/>
                <a:ea typeface="Poppins"/>
                <a:cs typeface="Poppins"/>
                <a:sym typeface="Poppins"/>
              </a:endParaRPr>
            </a:p>
          </p:txBody>
        </p:sp>
        <p:sp>
          <p:nvSpPr>
            <p:cNvPr id="99" name="Google Shape;99;p4"/>
            <p:cNvSpPr/>
            <p:nvPr/>
          </p:nvSpPr>
          <p:spPr>
            <a:xfrm flipH="1">
              <a:off x="4178985" y="3511722"/>
              <a:ext cx="371113" cy="593708"/>
            </a:xfrm>
            <a:custGeom>
              <a:avLst/>
              <a:gdLst/>
              <a:ahLst/>
              <a:cxnLst/>
              <a:rect l="l" t="t" r="r" b="b"/>
              <a:pathLst>
                <a:path w="10000" h="10086" extrusionOk="0">
                  <a:moveTo>
                    <a:pt x="5000" y="0"/>
                  </a:moveTo>
                  <a:cubicBezTo>
                    <a:pt x="7756" y="0"/>
                    <a:pt x="10000" y="1455"/>
                    <a:pt x="10000" y="3212"/>
                  </a:cubicBezTo>
                  <a:lnTo>
                    <a:pt x="10000" y="3293"/>
                  </a:lnTo>
                  <a:lnTo>
                    <a:pt x="10000" y="3293"/>
                  </a:lnTo>
                  <a:cubicBezTo>
                    <a:pt x="10000" y="5717"/>
                    <a:pt x="8814" y="7859"/>
                    <a:pt x="6795" y="9697"/>
                  </a:cubicBezTo>
                  <a:cubicBezTo>
                    <a:pt x="6731" y="9737"/>
                    <a:pt x="6699" y="9778"/>
                    <a:pt x="6635" y="9818"/>
                  </a:cubicBezTo>
                  <a:lnTo>
                    <a:pt x="6635" y="9818"/>
                  </a:lnTo>
                  <a:lnTo>
                    <a:pt x="6635" y="9818"/>
                  </a:lnTo>
                  <a:cubicBezTo>
                    <a:pt x="6442" y="9919"/>
                    <a:pt x="6121" y="10239"/>
                    <a:pt x="5897" y="10000"/>
                  </a:cubicBezTo>
                  <a:cubicBezTo>
                    <a:pt x="5673" y="9761"/>
                    <a:pt x="5619" y="9003"/>
                    <a:pt x="5288" y="8384"/>
                  </a:cubicBezTo>
                  <a:cubicBezTo>
                    <a:pt x="5064" y="7556"/>
                    <a:pt x="4744" y="6848"/>
                    <a:pt x="3910" y="6283"/>
                  </a:cubicBezTo>
                  <a:lnTo>
                    <a:pt x="3910" y="6263"/>
                  </a:lnTo>
                  <a:cubicBezTo>
                    <a:pt x="3237" y="5818"/>
                    <a:pt x="2340" y="5475"/>
                    <a:pt x="1346" y="5333"/>
                  </a:cubicBezTo>
                  <a:cubicBezTo>
                    <a:pt x="513" y="4768"/>
                    <a:pt x="0" y="4000"/>
                    <a:pt x="0" y="3172"/>
                  </a:cubicBezTo>
                  <a:cubicBezTo>
                    <a:pt x="0" y="1414"/>
                    <a:pt x="2244" y="0"/>
                    <a:pt x="5000" y="0"/>
                  </a:cubicBezTo>
                  <a:close/>
                </a:path>
              </a:pathLst>
            </a:custGeom>
            <a:solidFill>
              <a:srgbClr val="FBC474">
                <a:alpha val="7294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Poppins"/>
                <a:ea typeface="Poppins"/>
                <a:cs typeface="Poppins"/>
                <a:sym typeface="Poppins"/>
              </a:endParaRPr>
            </a:p>
          </p:txBody>
        </p:sp>
        <p:sp>
          <p:nvSpPr>
            <p:cNvPr id="100" name="Google Shape;100;p4"/>
            <p:cNvSpPr/>
            <p:nvPr/>
          </p:nvSpPr>
          <p:spPr>
            <a:xfrm>
              <a:off x="4609445" y="3511722"/>
              <a:ext cx="371113" cy="593708"/>
            </a:xfrm>
            <a:custGeom>
              <a:avLst/>
              <a:gdLst/>
              <a:ahLst/>
              <a:cxnLst/>
              <a:rect l="l" t="t" r="r" b="b"/>
              <a:pathLst>
                <a:path w="10000" h="10086" extrusionOk="0">
                  <a:moveTo>
                    <a:pt x="5000" y="0"/>
                  </a:moveTo>
                  <a:cubicBezTo>
                    <a:pt x="7756" y="0"/>
                    <a:pt x="10000" y="1455"/>
                    <a:pt x="10000" y="3212"/>
                  </a:cubicBezTo>
                  <a:lnTo>
                    <a:pt x="10000" y="3293"/>
                  </a:lnTo>
                  <a:lnTo>
                    <a:pt x="10000" y="3293"/>
                  </a:lnTo>
                  <a:cubicBezTo>
                    <a:pt x="10000" y="5717"/>
                    <a:pt x="8814" y="7859"/>
                    <a:pt x="6795" y="9697"/>
                  </a:cubicBezTo>
                  <a:cubicBezTo>
                    <a:pt x="6731" y="9737"/>
                    <a:pt x="6699" y="9778"/>
                    <a:pt x="6635" y="9818"/>
                  </a:cubicBezTo>
                  <a:lnTo>
                    <a:pt x="6635" y="9818"/>
                  </a:lnTo>
                  <a:lnTo>
                    <a:pt x="6635" y="9818"/>
                  </a:lnTo>
                  <a:cubicBezTo>
                    <a:pt x="6442" y="9919"/>
                    <a:pt x="6121" y="10239"/>
                    <a:pt x="5897" y="10000"/>
                  </a:cubicBezTo>
                  <a:cubicBezTo>
                    <a:pt x="5673" y="9761"/>
                    <a:pt x="5619" y="9003"/>
                    <a:pt x="5288" y="8384"/>
                  </a:cubicBezTo>
                  <a:cubicBezTo>
                    <a:pt x="5064" y="7556"/>
                    <a:pt x="4744" y="6848"/>
                    <a:pt x="3910" y="6283"/>
                  </a:cubicBezTo>
                  <a:lnTo>
                    <a:pt x="3910" y="6263"/>
                  </a:lnTo>
                  <a:cubicBezTo>
                    <a:pt x="3237" y="5818"/>
                    <a:pt x="2340" y="5475"/>
                    <a:pt x="1346" y="5333"/>
                  </a:cubicBezTo>
                  <a:cubicBezTo>
                    <a:pt x="513" y="4768"/>
                    <a:pt x="0" y="4000"/>
                    <a:pt x="0" y="3172"/>
                  </a:cubicBezTo>
                  <a:cubicBezTo>
                    <a:pt x="0" y="1414"/>
                    <a:pt x="2244" y="0"/>
                    <a:pt x="5000" y="0"/>
                  </a:cubicBezTo>
                  <a:close/>
                </a:path>
              </a:pathLst>
            </a:custGeom>
            <a:solidFill>
              <a:srgbClr val="FBC474">
                <a:alpha val="7294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Poppins"/>
                <a:ea typeface="Poppins"/>
                <a:cs typeface="Poppins"/>
                <a:sym typeface="Poppins"/>
              </a:endParaRPr>
            </a:p>
          </p:txBody>
        </p:sp>
        <p:sp>
          <p:nvSpPr>
            <p:cNvPr id="101" name="Google Shape;101;p4"/>
            <p:cNvSpPr/>
            <p:nvPr/>
          </p:nvSpPr>
          <p:spPr>
            <a:xfrm>
              <a:off x="4226296" y="2597150"/>
              <a:ext cx="709127" cy="1298838"/>
            </a:xfrm>
            <a:custGeom>
              <a:avLst/>
              <a:gdLst/>
              <a:ahLst/>
              <a:cxnLst/>
              <a:rect l="l" t="t" r="r" b="b"/>
              <a:pathLst>
                <a:path w="596" h="1092" extrusionOk="0">
                  <a:moveTo>
                    <a:pt x="298" y="1092"/>
                  </a:moveTo>
                  <a:cubicBezTo>
                    <a:pt x="159" y="1092"/>
                    <a:pt x="159" y="1092"/>
                    <a:pt x="159" y="1092"/>
                  </a:cubicBezTo>
                  <a:cubicBezTo>
                    <a:pt x="31" y="824"/>
                    <a:pt x="21" y="513"/>
                    <a:pt x="21" y="513"/>
                  </a:cubicBezTo>
                  <a:cubicBezTo>
                    <a:pt x="0" y="212"/>
                    <a:pt x="298" y="0"/>
                    <a:pt x="298" y="0"/>
                  </a:cubicBezTo>
                  <a:cubicBezTo>
                    <a:pt x="299" y="0"/>
                    <a:pt x="299" y="0"/>
                    <a:pt x="299" y="0"/>
                  </a:cubicBezTo>
                  <a:cubicBezTo>
                    <a:pt x="299" y="0"/>
                    <a:pt x="596" y="212"/>
                    <a:pt x="575" y="513"/>
                  </a:cubicBezTo>
                  <a:cubicBezTo>
                    <a:pt x="575" y="513"/>
                    <a:pt x="566" y="824"/>
                    <a:pt x="437" y="1092"/>
                  </a:cubicBezTo>
                  <a:lnTo>
                    <a:pt x="298" y="1092"/>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Poppins"/>
                <a:ea typeface="Poppins"/>
                <a:cs typeface="Poppins"/>
                <a:sym typeface="Poppins"/>
              </a:endParaRPr>
            </a:p>
          </p:txBody>
        </p:sp>
        <p:sp>
          <p:nvSpPr>
            <p:cNvPr id="102" name="Google Shape;102;p4"/>
            <p:cNvSpPr/>
            <p:nvPr/>
          </p:nvSpPr>
          <p:spPr>
            <a:xfrm>
              <a:off x="4464149" y="3008591"/>
              <a:ext cx="236859" cy="230714"/>
            </a:xfrm>
            <a:prstGeom prst="ellipse">
              <a:avLst/>
            </a:prstGeom>
            <a:solidFill>
              <a:srgbClr val="FEEBCF">
                <a:alpha val="76862"/>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Poppins"/>
                <a:ea typeface="Poppins"/>
                <a:cs typeface="Poppins"/>
                <a:sym typeface="Poppins"/>
              </a:endParaRPr>
            </a:p>
          </p:txBody>
        </p:sp>
        <p:sp>
          <p:nvSpPr>
            <p:cNvPr id="103" name="Google Shape;103;p4"/>
            <p:cNvSpPr/>
            <p:nvPr/>
          </p:nvSpPr>
          <p:spPr>
            <a:xfrm>
              <a:off x="4511491" y="3311397"/>
              <a:ext cx="142175" cy="146900"/>
            </a:xfrm>
            <a:prstGeom prst="ellipse">
              <a:avLst/>
            </a:prstGeom>
            <a:solidFill>
              <a:srgbClr val="FEEBCF">
                <a:alpha val="76862"/>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Poppins"/>
                <a:ea typeface="Poppins"/>
                <a:cs typeface="Poppins"/>
                <a:sym typeface="Poppins"/>
              </a:endParaRPr>
            </a:p>
          </p:txBody>
        </p:sp>
        <p:sp>
          <p:nvSpPr>
            <p:cNvPr id="104" name="Google Shape;104;p4"/>
            <p:cNvSpPr/>
            <p:nvPr/>
          </p:nvSpPr>
          <p:spPr>
            <a:xfrm>
              <a:off x="4538857" y="3530389"/>
              <a:ext cx="87443" cy="85569"/>
            </a:xfrm>
            <a:prstGeom prst="ellipse">
              <a:avLst/>
            </a:prstGeom>
            <a:solidFill>
              <a:srgbClr val="FEEBCF">
                <a:alpha val="76862"/>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Poppins"/>
                <a:ea typeface="Poppins"/>
                <a:cs typeface="Poppins"/>
                <a:sym typeface="Poppins"/>
              </a:endParaRPr>
            </a:p>
          </p:txBody>
        </p:sp>
        <p:sp>
          <p:nvSpPr>
            <p:cNvPr id="105" name="Google Shape;105;p4"/>
            <p:cNvSpPr/>
            <p:nvPr/>
          </p:nvSpPr>
          <p:spPr>
            <a:xfrm>
              <a:off x="4499622" y="3895987"/>
              <a:ext cx="144641" cy="88637"/>
            </a:xfrm>
            <a:prstGeom prst="rect">
              <a:avLst/>
            </a:prstGeom>
            <a:solidFill>
              <a:srgbClr val="FBC474">
                <a:alpha val="7294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Poppins"/>
                <a:ea typeface="Poppins"/>
                <a:cs typeface="Poppins"/>
                <a:sym typeface="Poppins"/>
              </a:endParaRPr>
            </a:p>
          </p:txBody>
        </p:sp>
      </p:grpSp>
      <p:sp>
        <p:nvSpPr>
          <p:cNvPr id="106" name="Google Shape;106;p4"/>
          <p:cNvSpPr txBox="1"/>
          <p:nvPr/>
        </p:nvSpPr>
        <p:spPr>
          <a:xfrm>
            <a:off x="3694347" y="1822534"/>
            <a:ext cx="8120425" cy="764761"/>
          </a:xfrm>
          <a:prstGeom prst="rect">
            <a:avLst/>
          </a:prstGeom>
          <a:noFill/>
          <a:ln>
            <a:noFill/>
          </a:ln>
        </p:spPr>
        <p:txBody>
          <a:bodyPr spcFirstLastPara="1" wrap="square" lIns="91425" tIns="45700" rIns="91425" bIns="45700" anchor="t" anchorCtr="0">
            <a:spAutoFit/>
          </a:bodyPr>
          <a:lstStyle/>
          <a:p>
            <a:pPr marL="0" marR="0" lvl="0" indent="0" algn="l" rtl="0">
              <a:lnSpc>
                <a:spcPct val="113999"/>
              </a:lnSpc>
              <a:spcBef>
                <a:spcPts val="0"/>
              </a:spcBef>
              <a:spcAft>
                <a:spcPts val="0"/>
              </a:spcAft>
              <a:buNone/>
            </a:pPr>
            <a:r>
              <a:rPr lang="en-US" sz="2000">
                <a:solidFill>
                  <a:schemeClr val="dk1"/>
                </a:solidFill>
                <a:latin typeface="Times New Roman"/>
                <a:ea typeface="Times New Roman"/>
                <a:cs typeface="Times New Roman"/>
                <a:sym typeface="Times New Roman"/>
              </a:rPr>
              <a:t>Chuỗi cung ứng gồm: những đối tác thượng tầng (upstream) và</a:t>
            </a:r>
            <a:endParaRPr sz="2000">
              <a:solidFill>
                <a:schemeClr val="dk1"/>
              </a:solidFill>
              <a:latin typeface="Times New Roman"/>
              <a:ea typeface="Times New Roman"/>
              <a:cs typeface="Times New Roman"/>
              <a:sym typeface="Times New Roman"/>
            </a:endParaRPr>
          </a:p>
          <a:p>
            <a:pPr marL="0" marR="0" lvl="0" indent="0" algn="l" rtl="0">
              <a:lnSpc>
                <a:spcPct val="113999"/>
              </a:lnSpc>
              <a:spcBef>
                <a:spcPts val="0"/>
              </a:spcBef>
              <a:spcAft>
                <a:spcPts val="0"/>
              </a:spcAft>
              <a:buNone/>
            </a:pPr>
            <a:r>
              <a:rPr lang="en-US" sz="2000">
                <a:solidFill>
                  <a:schemeClr val="dk1"/>
                </a:solidFill>
                <a:latin typeface="Times New Roman"/>
                <a:ea typeface="Times New Roman"/>
                <a:cs typeface="Times New Roman"/>
                <a:sym typeface="Times New Roman"/>
              </a:rPr>
              <a:t> hạ tầng (downstream) </a:t>
            </a:r>
            <a:endParaRPr sz="2000">
              <a:solidFill>
                <a:schemeClr val="dk1"/>
              </a:solidFill>
              <a:latin typeface="Times New Roman"/>
              <a:ea typeface="Times New Roman"/>
              <a:cs typeface="Times New Roman"/>
              <a:sym typeface="Times New Roman"/>
            </a:endParaRPr>
          </a:p>
        </p:txBody>
      </p:sp>
      <p:sp>
        <p:nvSpPr>
          <p:cNvPr id="107" name="Google Shape;107;p4"/>
          <p:cNvSpPr/>
          <p:nvPr/>
        </p:nvSpPr>
        <p:spPr>
          <a:xfrm>
            <a:off x="2687361" y="885661"/>
            <a:ext cx="5262403" cy="564257"/>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US" sz="2800" b="1">
                <a:solidFill>
                  <a:srgbClr val="3F3F3F"/>
                </a:solidFill>
                <a:latin typeface="Times New Roman"/>
                <a:ea typeface="Times New Roman"/>
                <a:cs typeface="Times New Roman"/>
                <a:sym typeface="Times New Roman"/>
              </a:rPr>
              <a:t>Các khái niệm cơ bản</a:t>
            </a:r>
            <a:endParaRPr sz="2800" b="1">
              <a:solidFill>
                <a:srgbClr val="3F3F3F"/>
              </a:solidFill>
              <a:latin typeface="Times New Roman"/>
              <a:ea typeface="Times New Roman"/>
              <a:cs typeface="Times New Roman"/>
              <a:sym typeface="Times New Roman"/>
            </a:endParaRPr>
          </a:p>
        </p:txBody>
      </p:sp>
      <p:grpSp>
        <p:nvGrpSpPr>
          <p:cNvPr id="108" name="Google Shape;108;p4"/>
          <p:cNvGrpSpPr/>
          <p:nvPr/>
        </p:nvGrpSpPr>
        <p:grpSpPr>
          <a:xfrm>
            <a:off x="0" y="0"/>
            <a:ext cx="1153895" cy="1268412"/>
            <a:chOff x="1" y="1"/>
            <a:chExt cx="958067" cy="1053150"/>
          </a:xfrm>
        </p:grpSpPr>
        <p:sp>
          <p:nvSpPr>
            <p:cNvPr id="109" name="Google Shape;109;p4"/>
            <p:cNvSpPr/>
            <p:nvPr/>
          </p:nvSpPr>
          <p:spPr>
            <a:xfrm rot="5400000">
              <a:off x="-12207" y="12208"/>
              <a:ext cx="982481" cy="958066"/>
            </a:xfrm>
            <a:custGeom>
              <a:avLst/>
              <a:gdLst/>
              <a:ahLst/>
              <a:cxnLst/>
              <a:rect l="l" t="t" r="r" b="b"/>
              <a:pathLst>
                <a:path w="982481" h="958066" extrusionOk="0">
                  <a:moveTo>
                    <a:pt x="0" y="958066"/>
                  </a:moveTo>
                  <a:lnTo>
                    <a:pt x="0" y="735870"/>
                  </a:lnTo>
                  <a:lnTo>
                    <a:pt x="426804" y="0"/>
                  </a:lnTo>
                  <a:lnTo>
                    <a:pt x="982481" y="95806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110" name="Google Shape;110;p4"/>
            <p:cNvSpPr/>
            <p:nvPr/>
          </p:nvSpPr>
          <p:spPr>
            <a:xfrm rot="5400000">
              <a:off x="-47960" y="405667"/>
              <a:ext cx="695444" cy="599522"/>
            </a:xfrm>
            <a:prstGeom prst="triangle">
              <a:avLst>
                <a:gd name="adj" fmla="val 50000"/>
              </a:avLst>
            </a:prstGeom>
            <a:solidFill>
              <a:srgbClr val="C8790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111" name="Google Shape;111;p4"/>
            <p:cNvSpPr/>
            <p:nvPr/>
          </p:nvSpPr>
          <p:spPr>
            <a:xfrm rot="-5400000" flipH="1">
              <a:off x="647213" y="472090"/>
              <a:ext cx="333880" cy="287829"/>
            </a:xfrm>
            <a:prstGeom prst="triangle">
              <a:avLst>
                <a:gd name="adj" fmla="val 50000"/>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112" name="Google Shape;112;p4"/>
            <p:cNvSpPr/>
            <p:nvPr/>
          </p:nvSpPr>
          <p:spPr>
            <a:xfrm rot="5400000">
              <a:off x="-31240" y="170353"/>
              <a:ext cx="453007" cy="390523"/>
            </a:xfrm>
            <a:prstGeom prst="triangle">
              <a:avLst>
                <a:gd name="adj" fmla="val 50000"/>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grpSp>
      <p:sp>
        <p:nvSpPr>
          <p:cNvPr id="113" name="Google Shape;113;p4"/>
          <p:cNvSpPr/>
          <p:nvPr/>
        </p:nvSpPr>
        <p:spPr>
          <a:xfrm rot="-5400000">
            <a:off x="10912475" y="6308987"/>
            <a:ext cx="346075" cy="345552"/>
          </a:xfrm>
          <a:custGeom>
            <a:avLst/>
            <a:gdLst/>
            <a:ahLst/>
            <a:cxnLst/>
            <a:rect l="l" t="t" r="r" b="b"/>
            <a:pathLst>
              <a:path w="6827" h="6827" extrusionOk="0">
                <a:moveTo>
                  <a:pt x="3413" y="0"/>
                </a:moveTo>
                <a:cubicBezTo>
                  <a:pt x="1528" y="0"/>
                  <a:pt x="0" y="1528"/>
                  <a:pt x="0" y="3413"/>
                </a:cubicBezTo>
                <a:cubicBezTo>
                  <a:pt x="0" y="5298"/>
                  <a:pt x="1528" y="6827"/>
                  <a:pt x="3413" y="6827"/>
                </a:cubicBezTo>
                <a:cubicBezTo>
                  <a:pt x="5298" y="6827"/>
                  <a:pt x="6827" y="5298"/>
                  <a:pt x="6827" y="3413"/>
                </a:cubicBezTo>
                <a:cubicBezTo>
                  <a:pt x="6827" y="1528"/>
                  <a:pt x="5298" y="0"/>
                  <a:pt x="3413" y="0"/>
                </a:cubicBezTo>
                <a:close/>
                <a:moveTo>
                  <a:pt x="1636" y="3971"/>
                </a:moveTo>
                <a:lnTo>
                  <a:pt x="3413" y="2194"/>
                </a:lnTo>
                <a:lnTo>
                  <a:pt x="5190" y="3971"/>
                </a:lnTo>
                <a:lnTo>
                  <a:pt x="1636" y="3971"/>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114" name="Google Shape;114;p4"/>
          <p:cNvSpPr/>
          <p:nvPr/>
        </p:nvSpPr>
        <p:spPr>
          <a:xfrm rot="5400000">
            <a:off x="11382375" y="6308987"/>
            <a:ext cx="346075" cy="345552"/>
          </a:xfrm>
          <a:custGeom>
            <a:avLst/>
            <a:gdLst/>
            <a:ahLst/>
            <a:cxnLst/>
            <a:rect l="l" t="t" r="r" b="b"/>
            <a:pathLst>
              <a:path w="6827" h="6827" extrusionOk="0">
                <a:moveTo>
                  <a:pt x="3413" y="0"/>
                </a:moveTo>
                <a:cubicBezTo>
                  <a:pt x="1528" y="0"/>
                  <a:pt x="0" y="1528"/>
                  <a:pt x="0" y="3413"/>
                </a:cubicBezTo>
                <a:cubicBezTo>
                  <a:pt x="0" y="5298"/>
                  <a:pt x="1528" y="6827"/>
                  <a:pt x="3413" y="6827"/>
                </a:cubicBezTo>
                <a:cubicBezTo>
                  <a:pt x="5298" y="6827"/>
                  <a:pt x="6827" y="5298"/>
                  <a:pt x="6827" y="3413"/>
                </a:cubicBezTo>
                <a:cubicBezTo>
                  <a:pt x="6827" y="1528"/>
                  <a:pt x="5298" y="0"/>
                  <a:pt x="3413" y="0"/>
                </a:cubicBezTo>
                <a:close/>
                <a:moveTo>
                  <a:pt x="1636" y="3971"/>
                </a:moveTo>
                <a:lnTo>
                  <a:pt x="3413" y="2194"/>
                </a:lnTo>
                <a:lnTo>
                  <a:pt x="5190" y="3971"/>
                </a:lnTo>
                <a:lnTo>
                  <a:pt x="1636" y="3971"/>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115" name="Google Shape;115;p4"/>
          <p:cNvSpPr txBox="1"/>
          <p:nvPr/>
        </p:nvSpPr>
        <p:spPr>
          <a:xfrm>
            <a:off x="1226956" y="216132"/>
            <a:ext cx="333753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262626"/>
                </a:solidFill>
                <a:latin typeface="Times New Roman"/>
                <a:ea typeface="Times New Roman"/>
                <a:cs typeface="Times New Roman"/>
                <a:sym typeface="Times New Roman"/>
              </a:rPr>
              <a:t>Tổng quan</a:t>
            </a:r>
            <a:endParaRPr sz="2000" b="1">
              <a:solidFill>
                <a:srgbClr val="262626"/>
              </a:solidFill>
              <a:latin typeface="Times New Roman"/>
              <a:ea typeface="Times New Roman"/>
              <a:cs typeface="Times New Roman"/>
              <a:sym typeface="Times New Roman"/>
            </a:endParaRPr>
          </a:p>
        </p:txBody>
      </p:sp>
      <p:sp>
        <p:nvSpPr>
          <p:cNvPr id="116" name="Google Shape;116;p4"/>
          <p:cNvSpPr txBox="1"/>
          <p:nvPr/>
        </p:nvSpPr>
        <p:spPr>
          <a:xfrm>
            <a:off x="3694347" y="3609685"/>
            <a:ext cx="6798619" cy="766428"/>
          </a:xfrm>
          <a:prstGeom prst="rect">
            <a:avLst/>
          </a:prstGeom>
          <a:noFill/>
          <a:ln>
            <a:noFill/>
          </a:ln>
        </p:spPr>
        <p:txBody>
          <a:bodyPr spcFirstLastPara="1" wrap="square" lIns="91425" tIns="45700" rIns="91425" bIns="45700" anchor="t" anchorCtr="0">
            <a:spAutoFit/>
          </a:bodyPr>
          <a:lstStyle/>
          <a:p>
            <a:pPr marL="0" marR="0" lvl="0" indent="0" algn="l" rtl="0">
              <a:lnSpc>
                <a:spcPct val="113999"/>
              </a:lnSpc>
              <a:spcBef>
                <a:spcPts val="0"/>
              </a:spcBef>
              <a:spcAft>
                <a:spcPts val="0"/>
              </a:spcAft>
              <a:buNone/>
            </a:pPr>
            <a:r>
              <a:rPr lang="en-US" sz="2000">
                <a:solidFill>
                  <a:schemeClr val="dk1"/>
                </a:solidFill>
                <a:latin typeface="Times New Roman"/>
                <a:ea typeface="Times New Roman"/>
                <a:cs typeface="Times New Roman"/>
                <a:sym typeface="Times New Roman"/>
              </a:rPr>
              <a:t>Mạng lưới chuyển giao giá trị bao gồm: doanh nghiệp, nhà cung cấp, nhà phân phối và khách hàng</a:t>
            </a:r>
            <a:endParaRPr sz="2000">
              <a:solidFill>
                <a:schemeClr val="dk1"/>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fade">
                                      <p:cBhvr>
                                        <p:cTn id="7" dur="500"/>
                                        <p:tgtEl>
                                          <p:spTgt spid="9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3"/>
                                        </p:tgtEl>
                                        <p:attrNameLst>
                                          <p:attrName>style.visibility</p:attrName>
                                        </p:attrNameLst>
                                      </p:cBhvr>
                                      <p:to>
                                        <p:strVal val="visible"/>
                                      </p:to>
                                    </p:set>
                                    <p:animEffect transition="in" filter="fade">
                                      <p:cBhvr>
                                        <p:cTn id="12" dur="500"/>
                                        <p:tgtEl>
                                          <p:spTgt spid="93"/>
                                        </p:tgtEl>
                                      </p:cBhvr>
                                    </p:animEffect>
                                  </p:childTnLst>
                                </p:cTn>
                              </p:par>
                              <p:par>
                                <p:cTn id="13" presetID="10" presetClass="entr" presetSubtype="0" fill="hold" nodeType="withEffect">
                                  <p:stCondLst>
                                    <p:cond delay="0"/>
                                  </p:stCondLst>
                                  <p:childTnLst>
                                    <p:set>
                                      <p:cBhvr>
                                        <p:cTn id="14" dur="1" fill="hold">
                                          <p:stCondLst>
                                            <p:cond delay="0"/>
                                          </p:stCondLst>
                                        </p:cTn>
                                        <p:tgtEl>
                                          <p:spTgt spid="106"/>
                                        </p:tgtEl>
                                        <p:attrNameLst>
                                          <p:attrName>style.visibility</p:attrName>
                                        </p:attrNameLst>
                                      </p:cBhvr>
                                      <p:to>
                                        <p:strVal val="visible"/>
                                      </p:to>
                                    </p:set>
                                    <p:animEffect transition="in" filter="fade">
                                      <p:cBhvr>
                                        <p:cTn id="15" dur="500"/>
                                        <p:tgtEl>
                                          <p:spTgt spid="10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4"/>
                                        </p:tgtEl>
                                        <p:attrNameLst>
                                          <p:attrName>style.visibility</p:attrName>
                                        </p:attrNameLst>
                                      </p:cBhvr>
                                      <p:to>
                                        <p:strVal val="visible"/>
                                      </p:to>
                                    </p:set>
                                    <p:animEffect transition="in" filter="fade">
                                      <p:cBhvr>
                                        <p:cTn id="20" dur="500"/>
                                        <p:tgtEl>
                                          <p:spTgt spid="94"/>
                                        </p:tgtEl>
                                      </p:cBhvr>
                                    </p:animEffect>
                                  </p:childTnLst>
                                </p:cTn>
                              </p:par>
                              <p:par>
                                <p:cTn id="21" presetID="10" presetClass="entr" presetSubtype="0" fill="hold" nodeType="withEffect">
                                  <p:stCondLst>
                                    <p:cond delay="0"/>
                                  </p:stCondLst>
                                  <p:childTnLst>
                                    <p:set>
                                      <p:cBhvr>
                                        <p:cTn id="22" dur="1" fill="hold">
                                          <p:stCondLst>
                                            <p:cond delay="0"/>
                                          </p:stCondLst>
                                        </p:cTn>
                                        <p:tgtEl>
                                          <p:spTgt spid="116"/>
                                        </p:tgtEl>
                                        <p:attrNameLst>
                                          <p:attrName>style.visibility</p:attrName>
                                        </p:attrNameLst>
                                      </p:cBhvr>
                                      <p:to>
                                        <p:strVal val="visible"/>
                                      </p:to>
                                    </p:set>
                                    <p:animEffect transition="in" filter="fade">
                                      <p:cBhvr>
                                        <p:cTn id="23" dur="5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927"/>
        <p:cNvGrpSpPr/>
        <p:nvPr/>
      </p:nvGrpSpPr>
      <p:grpSpPr>
        <a:xfrm>
          <a:off x="0" y="0"/>
          <a:ext cx="0" cy="0"/>
          <a:chOff x="0" y="0"/>
          <a:chExt cx="0" cy="0"/>
        </a:xfrm>
      </p:grpSpPr>
      <p:sp>
        <p:nvSpPr>
          <p:cNvPr id="928" name="Google Shape;928;p40"/>
          <p:cNvSpPr txBox="1"/>
          <p:nvPr/>
        </p:nvSpPr>
        <p:spPr>
          <a:xfrm>
            <a:off x="2616714" y="713146"/>
            <a:ext cx="7001308"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3F3F3F"/>
                </a:solidFill>
                <a:latin typeface="Corben"/>
                <a:ea typeface="Corben"/>
                <a:cs typeface="Corben"/>
                <a:sym typeface="Corben"/>
              </a:rPr>
              <a:t>Bản chất và tầm quan trọng của hậu cần marketing</a:t>
            </a:r>
            <a:endParaRPr sz="3600" b="1">
              <a:solidFill>
                <a:srgbClr val="3F3F3F"/>
              </a:solidFill>
              <a:latin typeface="Corben"/>
              <a:ea typeface="Corben"/>
              <a:cs typeface="Corben"/>
              <a:sym typeface="Corben"/>
            </a:endParaRPr>
          </a:p>
        </p:txBody>
      </p:sp>
      <p:grpSp>
        <p:nvGrpSpPr>
          <p:cNvPr id="929" name="Google Shape;929;p40"/>
          <p:cNvGrpSpPr/>
          <p:nvPr/>
        </p:nvGrpSpPr>
        <p:grpSpPr>
          <a:xfrm>
            <a:off x="0" y="0"/>
            <a:ext cx="1153895" cy="1268412"/>
            <a:chOff x="1" y="1"/>
            <a:chExt cx="958067" cy="1053150"/>
          </a:xfrm>
        </p:grpSpPr>
        <p:sp>
          <p:nvSpPr>
            <p:cNvPr id="930" name="Google Shape;930;p40"/>
            <p:cNvSpPr/>
            <p:nvPr/>
          </p:nvSpPr>
          <p:spPr>
            <a:xfrm rot="5400000">
              <a:off x="-12207" y="12208"/>
              <a:ext cx="982481" cy="958066"/>
            </a:xfrm>
            <a:custGeom>
              <a:avLst/>
              <a:gdLst/>
              <a:ahLst/>
              <a:cxnLst/>
              <a:rect l="l" t="t" r="r" b="b"/>
              <a:pathLst>
                <a:path w="982481" h="958066" extrusionOk="0">
                  <a:moveTo>
                    <a:pt x="0" y="958066"/>
                  </a:moveTo>
                  <a:lnTo>
                    <a:pt x="0" y="735870"/>
                  </a:lnTo>
                  <a:lnTo>
                    <a:pt x="426804" y="0"/>
                  </a:lnTo>
                  <a:lnTo>
                    <a:pt x="982481" y="95806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931" name="Google Shape;931;p40"/>
            <p:cNvSpPr/>
            <p:nvPr/>
          </p:nvSpPr>
          <p:spPr>
            <a:xfrm rot="5400000">
              <a:off x="-47960" y="405667"/>
              <a:ext cx="695444" cy="599522"/>
            </a:xfrm>
            <a:prstGeom prst="triangle">
              <a:avLst>
                <a:gd name="adj" fmla="val 50000"/>
              </a:avLst>
            </a:prstGeom>
            <a:solidFill>
              <a:srgbClr val="C8790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932" name="Google Shape;932;p40"/>
            <p:cNvSpPr/>
            <p:nvPr/>
          </p:nvSpPr>
          <p:spPr>
            <a:xfrm rot="-5400000" flipH="1">
              <a:off x="647213" y="472090"/>
              <a:ext cx="333880" cy="287829"/>
            </a:xfrm>
            <a:prstGeom prst="triangle">
              <a:avLst>
                <a:gd name="adj" fmla="val 50000"/>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933" name="Google Shape;933;p40"/>
            <p:cNvSpPr/>
            <p:nvPr/>
          </p:nvSpPr>
          <p:spPr>
            <a:xfrm rot="5400000">
              <a:off x="-31240" y="170353"/>
              <a:ext cx="453007" cy="390523"/>
            </a:xfrm>
            <a:prstGeom prst="triangle">
              <a:avLst>
                <a:gd name="adj" fmla="val 50000"/>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grpSp>
      <p:sp>
        <p:nvSpPr>
          <p:cNvPr id="934" name="Google Shape;934;p40"/>
          <p:cNvSpPr/>
          <p:nvPr/>
        </p:nvSpPr>
        <p:spPr>
          <a:xfrm rot="-5400000">
            <a:off x="10912475" y="6308987"/>
            <a:ext cx="346075" cy="345552"/>
          </a:xfrm>
          <a:custGeom>
            <a:avLst/>
            <a:gdLst/>
            <a:ahLst/>
            <a:cxnLst/>
            <a:rect l="l" t="t" r="r" b="b"/>
            <a:pathLst>
              <a:path w="6827" h="6827" extrusionOk="0">
                <a:moveTo>
                  <a:pt x="3413" y="0"/>
                </a:moveTo>
                <a:cubicBezTo>
                  <a:pt x="1528" y="0"/>
                  <a:pt x="0" y="1528"/>
                  <a:pt x="0" y="3413"/>
                </a:cubicBezTo>
                <a:cubicBezTo>
                  <a:pt x="0" y="5298"/>
                  <a:pt x="1528" y="6827"/>
                  <a:pt x="3413" y="6827"/>
                </a:cubicBezTo>
                <a:cubicBezTo>
                  <a:pt x="5298" y="6827"/>
                  <a:pt x="6827" y="5298"/>
                  <a:pt x="6827" y="3413"/>
                </a:cubicBezTo>
                <a:cubicBezTo>
                  <a:pt x="6827" y="1528"/>
                  <a:pt x="5298" y="0"/>
                  <a:pt x="3413" y="0"/>
                </a:cubicBezTo>
                <a:close/>
                <a:moveTo>
                  <a:pt x="1636" y="3971"/>
                </a:moveTo>
                <a:lnTo>
                  <a:pt x="3413" y="2194"/>
                </a:lnTo>
                <a:lnTo>
                  <a:pt x="5190" y="3971"/>
                </a:lnTo>
                <a:lnTo>
                  <a:pt x="1636" y="3971"/>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935" name="Google Shape;935;p40"/>
          <p:cNvSpPr/>
          <p:nvPr/>
        </p:nvSpPr>
        <p:spPr>
          <a:xfrm rot="5400000">
            <a:off x="11382375" y="6308987"/>
            <a:ext cx="346075" cy="345552"/>
          </a:xfrm>
          <a:custGeom>
            <a:avLst/>
            <a:gdLst/>
            <a:ahLst/>
            <a:cxnLst/>
            <a:rect l="l" t="t" r="r" b="b"/>
            <a:pathLst>
              <a:path w="6827" h="6827" extrusionOk="0">
                <a:moveTo>
                  <a:pt x="3413" y="0"/>
                </a:moveTo>
                <a:cubicBezTo>
                  <a:pt x="1528" y="0"/>
                  <a:pt x="0" y="1528"/>
                  <a:pt x="0" y="3413"/>
                </a:cubicBezTo>
                <a:cubicBezTo>
                  <a:pt x="0" y="5298"/>
                  <a:pt x="1528" y="6827"/>
                  <a:pt x="3413" y="6827"/>
                </a:cubicBezTo>
                <a:cubicBezTo>
                  <a:pt x="5298" y="6827"/>
                  <a:pt x="6827" y="5298"/>
                  <a:pt x="6827" y="3413"/>
                </a:cubicBezTo>
                <a:cubicBezTo>
                  <a:pt x="6827" y="1528"/>
                  <a:pt x="5298" y="0"/>
                  <a:pt x="3413" y="0"/>
                </a:cubicBezTo>
                <a:close/>
                <a:moveTo>
                  <a:pt x="1636" y="3971"/>
                </a:moveTo>
                <a:lnTo>
                  <a:pt x="3413" y="2194"/>
                </a:lnTo>
                <a:lnTo>
                  <a:pt x="5190" y="3971"/>
                </a:lnTo>
                <a:lnTo>
                  <a:pt x="1636" y="3971"/>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936" name="Google Shape;936;p40"/>
          <p:cNvSpPr txBox="1"/>
          <p:nvPr/>
        </p:nvSpPr>
        <p:spPr>
          <a:xfrm>
            <a:off x="1153895" y="166566"/>
            <a:ext cx="519258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262626"/>
                </a:solidFill>
                <a:latin typeface="Times New Roman"/>
                <a:ea typeface="Times New Roman"/>
                <a:cs typeface="Times New Roman"/>
                <a:sym typeface="Times New Roman"/>
              </a:rPr>
              <a:t>Quản lý chuỗi cung ứng và hậu cần</a:t>
            </a:r>
            <a:endParaRPr sz="2400" b="1">
              <a:solidFill>
                <a:srgbClr val="262626"/>
              </a:solidFill>
              <a:latin typeface="Times New Roman"/>
              <a:ea typeface="Times New Roman"/>
              <a:cs typeface="Times New Roman"/>
              <a:sym typeface="Times New Roman"/>
            </a:endParaRPr>
          </a:p>
        </p:txBody>
      </p:sp>
      <p:sp>
        <p:nvSpPr>
          <p:cNvPr id="937" name="Google Shape;937;p40"/>
          <p:cNvSpPr txBox="1"/>
          <p:nvPr/>
        </p:nvSpPr>
        <p:spPr>
          <a:xfrm>
            <a:off x="576946" y="1902565"/>
            <a:ext cx="5424055"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Times New Roman"/>
                <a:ea typeface="Times New Roman"/>
                <a:cs typeface="Times New Roman"/>
                <a:sym typeface="Times New Roman"/>
              </a:rPr>
              <a:t>Hậu cần marketing không chỉ bao gồm hậu cần bên ngoài, mà còn bao gồm cả hậu cần bên trong và hậu cần ngược</a:t>
            </a:r>
            <a:endParaRPr/>
          </a:p>
        </p:txBody>
      </p:sp>
      <p:grpSp>
        <p:nvGrpSpPr>
          <p:cNvPr id="938" name="Google Shape;938;p40"/>
          <p:cNvGrpSpPr/>
          <p:nvPr/>
        </p:nvGrpSpPr>
        <p:grpSpPr>
          <a:xfrm>
            <a:off x="582574" y="2557792"/>
            <a:ext cx="11157512" cy="4028127"/>
            <a:chOff x="470348" y="2677104"/>
            <a:chExt cx="11157512" cy="4028127"/>
          </a:xfrm>
        </p:grpSpPr>
        <p:sp>
          <p:nvSpPr>
            <p:cNvPr id="939" name="Google Shape;939;p40"/>
            <p:cNvSpPr/>
            <p:nvPr/>
          </p:nvSpPr>
          <p:spPr>
            <a:xfrm>
              <a:off x="470348" y="4640176"/>
              <a:ext cx="2047010" cy="622121"/>
            </a:xfrm>
            <a:prstGeom prst="rect">
              <a:avLst/>
            </a:prstGeom>
            <a:solidFill>
              <a:srgbClr val="3A38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Times New Roman"/>
                  <a:ea typeface="Times New Roman"/>
                  <a:cs typeface="Times New Roman"/>
                  <a:sym typeface="Times New Roman"/>
                </a:rPr>
                <a:t>Nhà cung cấp</a:t>
              </a:r>
              <a:endParaRPr/>
            </a:p>
          </p:txBody>
        </p:sp>
        <p:sp>
          <p:nvSpPr>
            <p:cNvPr id="940" name="Google Shape;940;p40"/>
            <p:cNvSpPr/>
            <p:nvPr/>
          </p:nvSpPr>
          <p:spPr>
            <a:xfrm>
              <a:off x="3507182" y="4630837"/>
              <a:ext cx="2047010" cy="622121"/>
            </a:xfrm>
            <a:prstGeom prst="rect">
              <a:avLst/>
            </a:prstGeom>
            <a:solidFill>
              <a:srgbClr val="3A38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Times New Roman"/>
                  <a:ea typeface="Times New Roman"/>
                  <a:cs typeface="Times New Roman"/>
                  <a:sym typeface="Times New Roman"/>
                </a:rPr>
                <a:t>Doanh nghiệp</a:t>
              </a:r>
              <a:endParaRPr/>
            </a:p>
          </p:txBody>
        </p:sp>
        <p:sp>
          <p:nvSpPr>
            <p:cNvPr id="941" name="Google Shape;941;p40"/>
            <p:cNvSpPr/>
            <p:nvPr/>
          </p:nvSpPr>
          <p:spPr>
            <a:xfrm>
              <a:off x="6544016" y="4640176"/>
              <a:ext cx="2047010" cy="622121"/>
            </a:xfrm>
            <a:prstGeom prst="rect">
              <a:avLst/>
            </a:prstGeom>
            <a:solidFill>
              <a:srgbClr val="3A38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Times New Roman"/>
                  <a:ea typeface="Times New Roman"/>
                  <a:cs typeface="Times New Roman"/>
                  <a:sym typeface="Times New Roman"/>
                </a:rPr>
                <a:t>Đại lý</a:t>
              </a:r>
              <a:endParaRPr/>
            </a:p>
          </p:txBody>
        </p:sp>
        <p:sp>
          <p:nvSpPr>
            <p:cNvPr id="942" name="Google Shape;942;p40"/>
            <p:cNvSpPr/>
            <p:nvPr/>
          </p:nvSpPr>
          <p:spPr>
            <a:xfrm>
              <a:off x="9580850" y="4630836"/>
              <a:ext cx="2047010" cy="622121"/>
            </a:xfrm>
            <a:prstGeom prst="rect">
              <a:avLst/>
            </a:prstGeom>
            <a:solidFill>
              <a:srgbClr val="3A38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lt1"/>
                  </a:solidFill>
                  <a:latin typeface="Times New Roman"/>
                  <a:ea typeface="Times New Roman"/>
                  <a:cs typeface="Times New Roman"/>
                  <a:sym typeface="Times New Roman"/>
                </a:rPr>
                <a:t>Khách hàng</a:t>
              </a:r>
              <a:endParaRPr/>
            </a:p>
          </p:txBody>
        </p:sp>
        <p:sp>
          <p:nvSpPr>
            <p:cNvPr id="943" name="Google Shape;943;p40"/>
            <p:cNvSpPr/>
            <p:nvPr/>
          </p:nvSpPr>
          <p:spPr>
            <a:xfrm>
              <a:off x="7847551" y="2677104"/>
              <a:ext cx="3780309" cy="1518553"/>
            </a:xfrm>
            <a:prstGeom prst="roundRect">
              <a:avLst>
                <a:gd name="adj" fmla="val 16667"/>
              </a:avLst>
            </a:prstGeom>
            <a:solidFill>
              <a:srgbClr val="3A38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Times New Roman"/>
                  <a:ea typeface="Times New Roman"/>
                  <a:cs typeface="Times New Roman"/>
                  <a:sym typeface="Times New Roman"/>
                </a:rPr>
                <a:t>Quản lý chuỗi cung ứng đòi hỏi tư duy định hướng khách hàng. Lưu ý: nó cũng có thể gọi là hệ thống phân phối giá trị khách hàng</a:t>
              </a:r>
              <a:endParaRPr/>
            </a:p>
          </p:txBody>
        </p:sp>
        <p:sp>
          <p:nvSpPr>
            <p:cNvPr id="944" name="Google Shape;944;p40"/>
            <p:cNvSpPr txBox="1"/>
            <p:nvPr/>
          </p:nvSpPr>
          <p:spPr>
            <a:xfrm>
              <a:off x="5511295" y="3966234"/>
              <a:ext cx="116941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Times New Roman"/>
                  <a:ea typeface="Times New Roman"/>
                  <a:cs typeface="Times New Roman"/>
                  <a:sym typeface="Times New Roman"/>
                </a:rPr>
                <a:t>Hậu cần bên ngoài</a:t>
              </a:r>
              <a:endParaRPr sz="1800" b="1">
                <a:solidFill>
                  <a:schemeClr val="dk1"/>
                </a:solidFill>
                <a:latin typeface="Arial"/>
                <a:ea typeface="Arial"/>
                <a:cs typeface="Arial"/>
                <a:sym typeface="Arial"/>
              </a:endParaRPr>
            </a:p>
          </p:txBody>
        </p:sp>
        <p:sp>
          <p:nvSpPr>
            <p:cNvPr id="945" name="Google Shape;945;p40"/>
            <p:cNvSpPr txBox="1"/>
            <p:nvPr/>
          </p:nvSpPr>
          <p:spPr>
            <a:xfrm>
              <a:off x="2427565" y="3984264"/>
              <a:ext cx="1169410"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Times New Roman"/>
                  <a:ea typeface="Times New Roman"/>
                  <a:cs typeface="Times New Roman"/>
                  <a:sym typeface="Times New Roman"/>
                </a:rPr>
                <a:t>Hậu cần bên trong</a:t>
              </a:r>
              <a:endParaRPr/>
            </a:p>
            <a:p>
              <a:pPr marL="0" marR="0" lvl="0" indent="0" algn="l" rtl="0">
                <a:spcBef>
                  <a:spcPts val="0"/>
                </a:spcBef>
                <a:spcAft>
                  <a:spcPts val="0"/>
                </a:spcAft>
                <a:buNone/>
              </a:pPr>
              <a:endParaRPr sz="1800" b="1">
                <a:solidFill>
                  <a:schemeClr val="dk1"/>
                </a:solidFill>
                <a:latin typeface="Arial"/>
                <a:ea typeface="Arial"/>
                <a:cs typeface="Arial"/>
                <a:sym typeface="Arial"/>
              </a:endParaRPr>
            </a:p>
          </p:txBody>
        </p:sp>
        <p:sp>
          <p:nvSpPr>
            <p:cNvPr id="946" name="Google Shape;946;p40"/>
            <p:cNvSpPr txBox="1"/>
            <p:nvPr/>
          </p:nvSpPr>
          <p:spPr>
            <a:xfrm>
              <a:off x="5102941" y="6335899"/>
              <a:ext cx="191972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Times New Roman"/>
                  <a:ea typeface="Times New Roman"/>
                  <a:cs typeface="Times New Roman"/>
                  <a:sym typeface="Times New Roman"/>
                </a:rPr>
                <a:t>Hậu cần ngược</a:t>
              </a:r>
              <a:endParaRPr sz="1800" b="1">
                <a:solidFill>
                  <a:schemeClr val="dk1"/>
                </a:solidFill>
                <a:latin typeface="Arial"/>
                <a:ea typeface="Arial"/>
                <a:cs typeface="Arial"/>
                <a:sym typeface="Arial"/>
              </a:endParaRPr>
            </a:p>
          </p:txBody>
        </p:sp>
        <p:sp>
          <p:nvSpPr>
            <p:cNvPr id="947" name="Google Shape;947;p40"/>
            <p:cNvSpPr/>
            <p:nvPr/>
          </p:nvSpPr>
          <p:spPr>
            <a:xfrm>
              <a:off x="2597453" y="4777622"/>
              <a:ext cx="829633" cy="347227"/>
            </a:xfrm>
            <a:prstGeom prst="rightArrow">
              <a:avLst>
                <a:gd name="adj1" fmla="val 5000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948" name="Google Shape;948;p40"/>
            <p:cNvSpPr/>
            <p:nvPr/>
          </p:nvSpPr>
          <p:spPr>
            <a:xfrm>
              <a:off x="8671121" y="4768281"/>
              <a:ext cx="829633" cy="347227"/>
            </a:xfrm>
            <a:prstGeom prst="rightArrow">
              <a:avLst>
                <a:gd name="adj1" fmla="val 5000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949" name="Google Shape;949;p40"/>
            <p:cNvSpPr/>
            <p:nvPr/>
          </p:nvSpPr>
          <p:spPr>
            <a:xfrm>
              <a:off x="5647985" y="4768282"/>
              <a:ext cx="829633" cy="347227"/>
            </a:xfrm>
            <a:prstGeom prst="rightArrow">
              <a:avLst>
                <a:gd name="adj1" fmla="val 5000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cxnSp>
          <p:nvCxnSpPr>
            <p:cNvPr id="950" name="Google Shape;950;p40"/>
            <p:cNvCxnSpPr/>
            <p:nvPr/>
          </p:nvCxnSpPr>
          <p:spPr>
            <a:xfrm>
              <a:off x="10749828" y="4196368"/>
              <a:ext cx="0" cy="412673"/>
            </a:xfrm>
            <a:prstGeom prst="straightConnector1">
              <a:avLst/>
            </a:prstGeom>
            <a:noFill/>
            <a:ln w="9525" cap="flat" cmpd="sng">
              <a:solidFill>
                <a:schemeClr val="accent1"/>
              </a:solidFill>
              <a:prstDash val="solid"/>
              <a:miter lim="800000"/>
              <a:headEnd type="none" w="sm" len="sm"/>
              <a:tailEnd type="triangle" w="med" len="med"/>
            </a:ln>
          </p:spPr>
        </p:cxnSp>
        <p:sp>
          <p:nvSpPr>
            <p:cNvPr id="951" name="Google Shape;951;p40"/>
            <p:cNvSpPr/>
            <p:nvPr/>
          </p:nvSpPr>
          <p:spPr>
            <a:xfrm rot="-5400000">
              <a:off x="7152704" y="5556423"/>
              <a:ext cx="829633" cy="347227"/>
            </a:xfrm>
            <a:prstGeom prst="rightArrow">
              <a:avLst>
                <a:gd name="adj1" fmla="val 5000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952" name="Google Shape;952;p40"/>
            <p:cNvSpPr/>
            <p:nvPr/>
          </p:nvSpPr>
          <p:spPr>
            <a:xfrm rot="-5400000">
              <a:off x="4115870" y="5556424"/>
              <a:ext cx="829633" cy="347227"/>
            </a:xfrm>
            <a:prstGeom prst="rightArrow">
              <a:avLst>
                <a:gd name="adj1" fmla="val 5000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953" name="Google Shape;953;p40"/>
            <p:cNvSpPr/>
            <p:nvPr/>
          </p:nvSpPr>
          <p:spPr>
            <a:xfrm rot="-5400000">
              <a:off x="1079036" y="5584917"/>
              <a:ext cx="829633" cy="347227"/>
            </a:xfrm>
            <a:prstGeom prst="rightArrow">
              <a:avLst>
                <a:gd name="adj1" fmla="val 5000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954" name="Google Shape;954;p40"/>
            <p:cNvSpPr/>
            <p:nvPr/>
          </p:nvSpPr>
          <p:spPr>
            <a:xfrm rot="-5400000">
              <a:off x="5994364" y="1553258"/>
              <a:ext cx="163873" cy="934705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955" name="Google Shape;955;p40"/>
            <p:cNvSpPr/>
            <p:nvPr/>
          </p:nvSpPr>
          <p:spPr>
            <a:xfrm>
              <a:off x="10567555" y="5317284"/>
              <a:ext cx="182274" cy="82756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36"/>
                                        </p:tgtEl>
                                        <p:attrNameLst>
                                          <p:attrName>style.visibility</p:attrName>
                                        </p:attrNameLst>
                                      </p:cBhvr>
                                      <p:to>
                                        <p:strVal val="visible"/>
                                      </p:to>
                                    </p:set>
                                    <p:animEffect transition="in" filter="fade">
                                      <p:cBhvr>
                                        <p:cTn id="7" dur="500"/>
                                        <p:tgtEl>
                                          <p:spTgt spid="936"/>
                                        </p:tgtEl>
                                      </p:cBhvr>
                                    </p:animEffect>
                                  </p:childTnLst>
                                </p:cTn>
                              </p:par>
                              <p:par>
                                <p:cTn id="8" presetID="10" presetClass="entr" presetSubtype="0" fill="hold" nodeType="withEffect">
                                  <p:stCondLst>
                                    <p:cond delay="0"/>
                                  </p:stCondLst>
                                  <p:childTnLst>
                                    <p:set>
                                      <p:cBhvr>
                                        <p:cTn id="9" dur="1" fill="hold">
                                          <p:stCondLst>
                                            <p:cond delay="0"/>
                                          </p:stCondLst>
                                        </p:cTn>
                                        <p:tgtEl>
                                          <p:spTgt spid="928"/>
                                        </p:tgtEl>
                                        <p:attrNameLst>
                                          <p:attrName>style.visibility</p:attrName>
                                        </p:attrNameLst>
                                      </p:cBhvr>
                                      <p:to>
                                        <p:strVal val="visible"/>
                                      </p:to>
                                    </p:set>
                                    <p:animEffect transition="in" filter="fade">
                                      <p:cBhvr>
                                        <p:cTn id="10" dur="500"/>
                                        <p:tgtEl>
                                          <p:spTgt spid="92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937"/>
                                        </p:tgtEl>
                                        <p:attrNameLst>
                                          <p:attrName>style.visibility</p:attrName>
                                        </p:attrNameLst>
                                      </p:cBhvr>
                                      <p:to>
                                        <p:strVal val="visible"/>
                                      </p:to>
                                    </p:set>
                                    <p:anim calcmode="lin" valueType="num">
                                      <p:cBhvr additive="base">
                                        <p:cTn id="15" dur="500"/>
                                        <p:tgtEl>
                                          <p:spTgt spid="937"/>
                                        </p:tgtEl>
                                        <p:attrNameLst>
                                          <p:attrName>ppt_x</p:attrName>
                                        </p:attrNameLst>
                                      </p:cBhvr>
                                      <p:tavLst>
                                        <p:tav tm="0">
                                          <p:val>
                                            <p:strVal val="#ppt_x-1"/>
                                          </p:val>
                                        </p:tav>
                                        <p:tav tm="100000">
                                          <p:val>
                                            <p:strVal val="#ppt_x"/>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38"/>
                                        </p:tgtEl>
                                        <p:attrNameLst>
                                          <p:attrName>style.visibility</p:attrName>
                                        </p:attrNameLst>
                                      </p:cBhvr>
                                      <p:to>
                                        <p:strVal val="visible"/>
                                      </p:to>
                                    </p:set>
                                    <p:animEffect transition="in" filter="fade">
                                      <p:cBhvr>
                                        <p:cTn id="20" dur="1000"/>
                                        <p:tgtEl>
                                          <p:spTgt spid="93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800"/>
                                  </p:stCondLst>
                                  <p:childTnLst>
                                    <p:animEffect transition="out" filter="fade">
                                      <p:cBhvr>
                                        <p:cTn id="24" dur="1000"/>
                                        <p:tgtEl>
                                          <p:spTgt spid="938"/>
                                        </p:tgtEl>
                                      </p:cBhvr>
                                    </p:animEffect>
                                    <p:set>
                                      <p:cBhvr>
                                        <p:cTn id="25" dur="1" fill="hold">
                                          <p:stCondLst>
                                            <p:cond delay="1000"/>
                                          </p:stCondLst>
                                        </p:cTn>
                                        <p:tgtEl>
                                          <p:spTgt spid="9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959"/>
        <p:cNvGrpSpPr/>
        <p:nvPr/>
      </p:nvGrpSpPr>
      <p:grpSpPr>
        <a:xfrm>
          <a:off x="0" y="0"/>
          <a:ext cx="0" cy="0"/>
          <a:chOff x="0" y="0"/>
          <a:chExt cx="0" cy="0"/>
        </a:xfrm>
      </p:grpSpPr>
      <p:sp>
        <p:nvSpPr>
          <p:cNvPr id="960" name="Google Shape;960;p41"/>
          <p:cNvSpPr txBox="1"/>
          <p:nvPr/>
        </p:nvSpPr>
        <p:spPr>
          <a:xfrm>
            <a:off x="2616714" y="713146"/>
            <a:ext cx="7001308"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3F3F3F"/>
                </a:solidFill>
                <a:latin typeface="Corben"/>
                <a:ea typeface="Corben"/>
                <a:cs typeface="Corben"/>
                <a:sym typeface="Corben"/>
              </a:rPr>
              <a:t>Bản chất và tầm quan trọng của hậu cần marketing</a:t>
            </a:r>
            <a:endParaRPr sz="3600" b="1">
              <a:solidFill>
                <a:srgbClr val="3F3F3F"/>
              </a:solidFill>
              <a:latin typeface="Corben"/>
              <a:ea typeface="Corben"/>
              <a:cs typeface="Corben"/>
              <a:sym typeface="Corben"/>
            </a:endParaRPr>
          </a:p>
        </p:txBody>
      </p:sp>
      <p:grpSp>
        <p:nvGrpSpPr>
          <p:cNvPr id="961" name="Google Shape;961;p41"/>
          <p:cNvGrpSpPr/>
          <p:nvPr/>
        </p:nvGrpSpPr>
        <p:grpSpPr>
          <a:xfrm>
            <a:off x="0" y="0"/>
            <a:ext cx="1153895" cy="1268412"/>
            <a:chOff x="1" y="1"/>
            <a:chExt cx="958067" cy="1053150"/>
          </a:xfrm>
        </p:grpSpPr>
        <p:sp>
          <p:nvSpPr>
            <p:cNvPr id="962" name="Google Shape;962;p41"/>
            <p:cNvSpPr/>
            <p:nvPr/>
          </p:nvSpPr>
          <p:spPr>
            <a:xfrm rot="5400000">
              <a:off x="-12207" y="12208"/>
              <a:ext cx="982481" cy="958066"/>
            </a:xfrm>
            <a:custGeom>
              <a:avLst/>
              <a:gdLst/>
              <a:ahLst/>
              <a:cxnLst/>
              <a:rect l="l" t="t" r="r" b="b"/>
              <a:pathLst>
                <a:path w="982481" h="958066" extrusionOk="0">
                  <a:moveTo>
                    <a:pt x="0" y="958066"/>
                  </a:moveTo>
                  <a:lnTo>
                    <a:pt x="0" y="735870"/>
                  </a:lnTo>
                  <a:lnTo>
                    <a:pt x="426804" y="0"/>
                  </a:lnTo>
                  <a:lnTo>
                    <a:pt x="982481" y="95806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963" name="Google Shape;963;p41"/>
            <p:cNvSpPr/>
            <p:nvPr/>
          </p:nvSpPr>
          <p:spPr>
            <a:xfrm rot="5400000">
              <a:off x="-47960" y="405667"/>
              <a:ext cx="695444" cy="599522"/>
            </a:xfrm>
            <a:prstGeom prst="triangle">
              <a:avLst>
                <a:gd name="adj" fmla="val 50000"/>
              </a:avLst>
            </a:prstGeom>
            <a:solidFill>
              <a:srgbClr val="C8790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964" name="Google Shape;964;p41"/>
            <p:cNvSpPr/>
            <p:nvPr/>
          </p:nvSpPr>
          <p:spPr>
            <a:xfrm rot="-5400000" flipH="1">
              <a:off x="647213" y="472090"/>
              <a:ext cx="333880" cy="287829"/>
            </a:xfrm>
            <a:prstGeom prst="triangle">
              <a:avLst>
                <a:gd name="adj" fmla="val 50000"/>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965" name="Google Shape;965;p41"/>
            <p:cNvSpPr/>
            <p:nvPr/>
          </p:nvSpPr>
          <p:spPr>
            <a:xfrm rot="5400000">
              <a:off x="-31240" y="170353"/>
              <a:ext cx="453007" cy="390523"/>
            </a:xfrm>
            <a:prstGeom prst="triangle">
              <a:avLst>
                <a:gd name="adj" fmla="val 50000"/>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grpSp>
      <p:sp>
        <p:nvSpPr>
          <p:cNvPr id="966" name="Google Shape;966;p41"/>
          <p:cNvSpPr txBox="1"/>
          <p:nvPr/>
        </p:nvSpPr>
        <p:spPr>
          <a:xfrm>
            <a:off x="1153895" y="166566"/>
            <a:ext cx="519258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262626"/>
                </a:solidFill>
                <a:latin typeface="Times New Roman"/>
                <a:ea typeface="Times New Roman"/>
                <a:cs typeface="Times New Roman"/>
                <a:sym typeface="Times New Roman"/>
              </a:rPr>
              <a:t>Quản lý chuỗi cung ứng và hậu cần</a:t>
            </a:r>
            <a:endParaRPr sz="2400" b="1">
              <a:solidFill>
                <a:srgbClr val="262626"/>
              </a:solidFill>
              <a:latin typeface="Times New Roman"/>
              <a:ea typeface="Times New Roman"/>
              <a:cs typeface="Times New Roman"/>
              <a:sym typeface="Times New Roman"/>
            </a:endParaRPr>
          </a:p>
        </p:txBody>
      </p:sp>
      <p:sp>
        <p:nvSpPr>
          <p:cNvPr id="967" name="Google Shape;967;p41"/>
          <p:cNvSpPr txBox="1"/>
          <p:nvPr/>
        </p:nvSpPr>
        <p:spPr>
          <a:xfrm>
            <a:off x="576946" y="1902565"/>
            <a:ext cx="5424055"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Times New Roman"/>
                <a:ea typeface="Times New Roman"/>
                <a:cs typeface="Times New Roman"/>
                <a:sym typeface="Times New Roman"/>
              </a:rPr>
              <a:t>Hậu cần marketing không chỉ bao gồm hậu cần bên ngoài, mà còn bao gồm cả hậu cần bên trong và hậu cần ngược</a:t>
            </a:r>
            <a:endParaRPr/>
          </a:p>
        </p:txBody>
      </p:sp>
      <p:sp>
        <p:nvSpPr>
          <p:cNvPr id="968" name="Google Shape;968;p41"/>
          <p:cNvSpPr txBox="1"/>
          <p:nvPr/>
        </p:nvSpPr>
        <p:spPr>
          <a:xfrm>
            <a:off x="2882462" y="3595011"/>
            <a:ext cx="6528454" cy="1200329"/>
          </a:xfrm>
          <a:prstGeom prst="rect">
            <a:avLst/>
          </a:prstGeom>
          <a:solidFill>
            <a:schemeClr val="accent3"/>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333333"/>
                </a:solidFill>
                <a:latin typeface="Times New Roman"/>
                <a:ea typeface="Times New Roman"/>
                <a:cs typeface="Times New Roman"/>
                <a:sym typeface="Times New Roman"/>
              </a:rPr>
              <a:t>H</a:t>
            </a:r>
            <a:r>
              <a:rPr lang="en-US" sz="2400" b="1" i="0" u="none" strike="noStrike">
                <a:solidFill>
                  <a:srgbClr val="333333"/>
                </a:solidFill>
                <a:latin typeface="Times New Roman"/>
                <a:ea typeface="Times New Roman"/>
                <a:cs typeface="Times New Roman"/>
                <a:sym typeface="Times New Roman"/>
              </a:rPr>
              <a:t>ậu cần marketing bao gồm toàn bộ hoạt động quản trị chuỗi cung ứng - quản lý các dòng chảy cũng như những thông tin liên quan</a:t>
            </a:r>
            <a:endParaRPr sz="2400" b="1">
              <a:solidFill>
                <a:schemeClr val="dk1"/>
              </a:solidFill>
              <a:latin typeface="Arial"/>
              <a:ea typeface="Arial"/>
              <a:cs typeface="Arial"/>
              <a:sym typeface="Arial"/>
            </a:endParaRPr>
          </a:p>
        </p:txBody>
      </p:sp>
      <p:sp>
        <p:nvSpPr>
          <p:cNvPr id="969" name="Google Shape;969;p41"/>
          <p:cNvSpPr/>
          <p:nvPr/>
        </p:nvSpPr>
        <p:spPr>
          <a:xfrm rot="-3212847">
            <a:off x="1695083" y="3147161"/>
            <a:ext cx="771468" cy="1718902"/>
          </a:xfrm>
          <a:prstGeom prst="curvedRightArrow">
            <a:avLst>
              <a:gd name="adj1" fmla="val 59949"/>
              <a:gd name="adj2" fmla="val 59949"/>
              <a:gd name="adj3" fmla="val 99194"/>
            </a:avLst>
          </a:prstGeom>
          <a:solidFill>
            <a:schemeClr val="accent1"/>
          </a:solidFill>
          <a:ln w="12700" cap="flat" cmpd="sng">
            <a:solidFill>
              <a:srgbClr val="B4731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66"/>
                                        </p:tgtEl>
                                        <p:attrNameLst>
                                          <p:attrName>style.visibility</p:attrName>
                                        </p:attrNameLst>
                                      </p:cBhvr>
                                      <p:to>
                                        <p:strVal val="visible"/>
                                      </p:to>
                                    </p:set>
                                    <p:animEffect transition="in" filter="fade">
                                      <p:cBhvr>
                                        <p:cTn id="7" dur="500"/>
                                        <p:tgtEl>
                                          <p:spTgt spid="966"/>
                                        </p:tgtEl>
                                      </p:cBhvr>
                                    </p:animEffect>
                                  </p:childTnLst>
                                </p:cTn>
                              </p:par>
                              <p:par>
                                <p:cTn id="8" presetID="10" presetClass="entr" presetSubtype="0" fill="hold" nodeType="withEffect">
                                  <p:stCondLst>
                                    <p:cond delay="0"/>
                                  </p:stCondLst>
                                  <p:childTnLst>
                                    <p:set>
                                      <p:cBhvr>
                                        <p:cTn id="9" dur="1" fill="hold">
                                          <p:stCondLst>
                                            <p:cond delay="0"/>
                                          </p:stCondLst>
                                        </p:cTn>
                                        <p:tgtEl>
                                          <p:spTgt spid="960"/>
                                        </p:tgtEl>
                                        <p:attrNameLst>
                                          <p:attrName>style.visibility</p:attrName>
                                        </p:attrNameLst>
                                      </p:cBhvr>
                                      <p:to>
                                        <p:strVal val="visible"/>
                                      </p:to>
                                    </p:set>
                                    <p:animEffect transition="in" filter="fade">
                                      <p:cBhvr>
                                        <p:cTn id="10" dur="500"/>
                                        <p:tgtEl>
                                          <p:spTgt spid="960"/>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967"/>
                                        </p:tgtEl>
                                        <p:attrNameLst>
                                          <p:attrName>style.visibility</p:attrName>
                                        </p:attrNameLst>
                                      </p:cBhvr>
                                      <p:to>
                                        <p:strVal val="visible"/>
                                      </p:to>
                                    </p:set>
                                    <p:anim calcmode="lin" valueType="num">
                                      <p:cBhvr additive="base">
                                        <p:cTn id="15" dur="500"/>
                                        <p:tgtEl>
                                          <p:spTgt spid="967"/>
                                        </p:tgtEl>
                                        <p:attrNameLst>
                                          <p:attrName>ppt_x</p:attrName>
                                        </p:attrNameLst>
                                      </p:cBhvr>
                                      <p:tavLst>
                                        <p:tav tm="0">
                                          <p:val>
                                            <p:strVal val="#ppt_x-1"/>
                                          </p:val>
                                        </p:tav>
                                        <p:tav tm="100000">
                                          <p:val>
                                            <p:strVal val="#ppt_x"/>
                                          </p:val>
                                        </p:tav>
                                      </p:tavLst>
                                    </p:anim>
                                  </p:childTnLst>
                                </p:cTn>
                              </p:par>
                              <p:par>
                                <p:cTn id="16" presetID="10" presetClass="entr" presetSubtype="0" fill="hold" nodeType="withEffect">
                                  <p:stCondLst>
                                    <p:cond delay="800"/>
                                  </p:stCondLst>
                                  <p:childTnLst>
                                    <p:set>
                                      <p:cBhvr>
                                        <p:cTn id="17" dur="1" fill="hold">
                                          <p:stCondLst>
                                            <p:cond delay="0"/>
                                          </p:stCondLst>
                                        </p:cTn>
                                        <p:tgtEl>
                                          <p:spTgt spid="969"/>
                                        </p:tgtEl>
                                        <p:attrNameLst>
                                          <p:attrName>style.visibility</p:attrName>
                                        </p:attrNameLst>
                                      </p:cBhvr>
                                      <p:to>
                                        <p:strVal val="visible"/>
                                      </p:to>
                                    </p:set>
                                    <p:animEffect transition="in" filter="fade">
                                      <p:cBhvr>
                                        <p:cTn id="18" dur="500"/>
                                        <p:tgtEl>
                                          <p:spTgt spid="969"/>
                                        </p:tgtEl>
                                      </p:cBhvr>
                                    </p:animEffect>
                                  </p:childTnLst>
                                </p:cTn>
                              </p:par>
                              <p:par>
                                <p:cTn id="19" presetID="10" presetClass="entr" presetSubtype="0" fill="hold" nodeType="withEffect">
                                  <p:stCondLst>
                                    <p:cond delay="800"/>
                                  </p:stCondLst>
                                  <p:childTnLst>
                                    <p:set>
                                      <p:cBhvr>
                                        <p:cTn id="20" dur="1" fill="hold">
                                          <p:stCondLst>
                                            <p:cond delay="0"/>
                                          </p:stCondLst>
                                        </p:cTn>
                                        <p:tgtEl>
                                          <p:spTgt spid="968"/>
                                        </p:tgtEl>
                                        <p:attrNameLst>
                                          <p:attrName>style.visibility</p:attrName>
                                        </p:attrNameLst>
                                      </p:cBhvr>
                                      <p:to>
                                        <p:strVal val="visible"/>
                                      </p:to>
                                    </p:set>
                                    <p:animEffect transition="in" filter="fade">
                                      <p:cBhvr>
                                        <p:cTn id="21" dur="500"/>
                                        <p:tgtEl>
                                          <p:spTgt spid="9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974"/>
        <p:cNvGrpSpPr/>
        <p:nvPr/>
      </p:nvGrpSpPr>
      <p:grpSpPr>
        <a:xfrm>
          <a:off x="0" y="0"/>
          <a:ext cx="0" cy="0"/>
          <a:chOff x="0" y="0"/>
          <a:chExt cx="0" cy="0"/>
        </a:xfrm>
      </p:grpSpPr>
      <p:pic>
        <p:nvPicPr>
          <p:cNvPr id="975" name="Google Shape;975;p42" descr="Hợp đồng đại lý theo quy định pháp luật hiện hành. - Luật Năng &amp; Partner"/>
          <p:cNvPicPr preferRelativeResize="0"/>
          <p:nvPr/>
        </p:nvPicPr>
        <p:blipFill rotWithShape="1">
          <a:blip r:embed="rId3">
            <a:alphaModFix/>
          </a:blip>
          <a:srcRect/>
          <a:stretch/>
        </p:blipFill>
        <p:spPr>
          <a:xfrm>
            <a:off x="428036" y="976422"/>
            <a:ext cx="2143907" cy="1875919"/>
          </a:xfrm>
          <a:prstGeom prst="rect">
            <a:avLst/>
          </a:prstGeom>
          <a:noFill/>
          <a:ln>
            <a:noFill/>
          </a:ln>
        </p:spPr>
      </p:pic>
      <p:grpSp>
        <p:nvGrpSpPr>
          <p:cNvPr id="976" name="Google Shape;976;p42"/>
          <p:cNvGrpSpPr/>
          <p:nvPr/>
        </p:nvGrpSpPr>
        <p:grpSpPr>
          <a:xfrm>
            <a:off x="0" y="0"/>
            <a:ext cx="1153895" cy="1268412"/>
            <a:chOff x="1" y="1"/>
            <a:chExt cx="958067" cy="1053150"/>
          </a:xfrm>
        </p:grpSpPr>
        <p:sp>
          <p:nvSpPr>
            <p:cNvPr id="977" name="Google Shape;977;p42"/>
            <p:cNvSpPr/>
            <p:nvPr/>
          </p:nvSpPr>
          <p:spPr>
            <a:xfrm rot="5400000">
              <a:off x="-12207" y="12208"/>
              <a:ext cx="982481" cy="958066"/>
            </a:xfrm>
            <a:custGeom>
              <a:avLst/>
              <a:gdLst/>
              <a:ahLst/>
              <a:cxnLst/>
              <a:rect l="l" t="t" r="r" b="b"/>
              <a:pathLst>
                <a:path w="982481" h="958066" extrusionOk="0">
                  <a:moveTo>
                    <a:pt x="0" y="958066"/>
                  </a:moveTo>
                  <a:lnTo>
                    <a:pt x="0" y="735870"/>
                  </a:lnTo>
                  <a:lnTo>
                    <a:pt x="426804" y="0"/>
                  </a:lnTo>
                  <a:lnTo>
                    <a:pt x="982481" y="95806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978" name="Google Shape;978;p42"/>
            <p:cNvSpPr/>
            <p:nvPr/>
          </p:nvSpPr>
          <p:spPr>
            <a:xfrm rot="5400000">
              <a:off x="-47960" y="405667"/>
              <a:ext cx="695444" cy="599522"/>
            </a:xfrm>
            <a:prstGeom prst="triangle">
              <a:avLst>
                <a:gd name="adj" fmla="val 50000"/>
              </a:avLst>
            </a:prstGeom>
            <a:solidFill>
              <a:srgbClr val="C8790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979" name="Google Shape;979;p42"/>
            <p:cNvSpPr/>
            <p:nvPr/>
          </p:nvSpPr>
          <p:spPr>
            <a:xfrm rot="-5400000" flipH="1">
              <a:off x="647213" y="472090"/>
              <a:ext cx="333880" cy="287829"/>
            </a:xfrm>
            <a:prstGeom prst="triangle">
              <a:avLst>
                <a:gd name="adj" fmla="val 50000"/>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980" name="Google Shape;980;p42"/>
            <p:cNvSpPr/>
            <p:nvPr/>
          </p:nvSpPr>
          <p:spPr>
            <a:xfrm rot="5400000">
              <a:off x="-31240" y="170353"/>
              <a:ext cx="453007" cy="390523"/>
            </a:xfrm>
            <a:prstGeom prst="triangle">
              <a:avLst>
                <a:gd name="adj" fmla="val 50000"/>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grpSp>
      <p:sp>
        <p:nvSpPr>
          <p:cNvPr id="981" name="Google Shape;981;p42"/>
          <p:cNvSpPr/>
          <p:nvPr/>
        </p:nvSpPr>
        <p:spPr>
          <a:xfrm rot="-5400000">
            <a:off x="10912475" y="6308987"/>
            <a:ext cx="346075" cy="345552"/>
          </a:xfrm>
          <a:custGeom>
            <a:avLst/>
            <a:gdLst/>
            <a:ahLst/>
            <a:cxnLst/>
            <a:rect l="l" t="t" r="r" b="b"/>
            <a:pathLst>
              <a:path w="6827" h="6827" extrusionOk="0">
                <a:moveTo>
                  <a:pt x="3413" y="0"/>
                </a:moveTo>
                <a:cubicBezTo>
                  <a:pt x="1528" y="0"/>
                  <a:pt x="0" y="1528"/>
                  <a:pt x="0" y="3413"/>
                </a:cubicBezTo>
                <a:cubicBezTo>
                  <a:pt x="0" y="5298"/>
                  <a:pt x="1528" y="6827"/>
                  <a:pt x="3413" y="6827"/>
                </a:cubicBezTo>
                <a:cubicBezTo>
                  <a:pt x="5298" y="6827"/>
                  <a:pt x="6827" y="5298"/>
                  <a:pt x="6827" y="3413"/>
                </a:cubicBezTo>
                <a:cubicBezTo>
                  <a:pt x="6827" y="1528"/>
                  <a:pt x="5298" y="0"/>
                  <a:pt x="3413" y="0"/>
                </a:cubicBezTo>
                <a:close/>
                <a:moveTo>
                  <a:pt x="1636" y="3971"/>
                </a:moveTo>
                <a:lnTo>
                  <a:pt x="3413" y="2194"/>
                </a:lnTo>
                <a:lnTo>
                  <a:pt x="5190" y="3971"/>
                </a:lnTo>
                <a:lnTo>
                  <a:pt x="1636" y="3971"/>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982" name="Google Shape;982;p42"/>
          <p:cNvSpPr/>
          <p:nvPr/>
        </p:nvSpPr>
        <p:spPr>
          <a:xfrm rot="5400000">
            <a:off x="11382375" y="6308987"/>
            <a:ext cx="346075" cy="345552"/>
          </a:xfrm>
          <a:custGeom>
            <a:avLst/>
            <a:gdLst/>
            <a:ahLst/>
            <a:cxnLst/>
            <a:rect l="l" t="t" r="r" b="b"/>
            <a:pathLst>
              <a:path w="6827" h="6827" extrusionOk="0">
                <a:moveTo>
                  <a:pt x="3413" y="0"/>
                </a:moveTo>
                <a:cubicBezTo>
                  <a:pt x="1528" y="0"/>
                  <a:pt x="0" y="1528"/>
                  <a:pt x="0" y="3413"/>
                </a:cubicBezTo>
                <a:cubicBezTo>
                  <a:pt x="0" y="5298"/>
                  <a:pt x="1528" y="6827"/>
                  <a:pt x="3413" y="6827"/>
                </a:cubicBezTo>
                <a:cubicBezTo>
                  <a:pt x="5298" y="6827"/>
                  <a:pt x="6827" y="5298"/>
                  <a:pt x="6827" y="3413"/>
                </a:cubicBezTo>
                <a:cubicBezTo>
                  <a:pt x="6827" y="1528"/>
                  <a:pt x="5298" y="0"/>
                  <a:pt x="3413" y="0"/>
                </a:cubicBezTo>
                <a:close/>
                <a:moveTo>
                  <a:pt x="1636" y="3971"/>
                </a:moveTo>
                <a:lnTo>
                  <a:pt x="3413" y="2194"/>
                </a:lnTo>
                <a:lnTo>
                  <a:pt x="5190" y="3971"/>
                </a:lnTo>
                <a:lnTo>
                  <a:pt x="1636" y="3971"/>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983" name="Google Shape;983;p42"/>
          <p:cNvSpPr txBox="1"/>
          <p:nvPr/>
        </p:nvSpPr>
        <p:spPr>
          <a:xfrm>
            <a:off x="1153895" y="166566"/>
            <a:ext cx="519258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262626"/>
                </a:solidFill>
                <a:latin typeface="Times New Roman"/>
                <a:ea typeface="Times New Roman"/>
                <a:cs typeface="Times New Roman"/>
                <a:sym typeface="Times New Roman"/>
              </a:rPr>
              <a:t>Quản lý chuỗi cung ứng và hậu cần</a:t>
            </a:r>
            <a:endParaRPr sz="2400" b="1">
              <a:solidFill>
                <a:srgbClr val="262626"/>
              </a:solidFill>
              <a:latin typeface="Times New Roman"/>
              <a:ea typeface="Times New Roman"/>
              <a:cs typeface="Times New Roman"/>
              <a:sym typeface="Times New Roman"/>
            </a:endParaRPr>
          </a:p>
        </p:txBody>
      </p:sp>
      <p:sp>
        <p:nvSpPr>
          <p:cNvPr id="984" name="Google Shape;984;p42"/>
          <p:cNvSpPr txBox="1"/>
          <p:nvPr/>
        </p:nvSpPr>
        <p:spPr>
          <a:xfrm>
            <a:off x="1747218" y="2223223"/>
            <a:ext cx="2153567" cy="1815882"/>
          </a:xfrm>
          <a:prstGeom prst="rect">
            <a:avLst/>
          </a:prstGeom>
          <a:solidFill>
            <a:srgbClr val="3A3838"/>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i="0" u="none" strike="noStrike">
                <a:solidFill>
                  <a:schemeClr val="lt1"/>
                </a:solidFill>
                <a:latin typeface="Times New Roman"/>
                <a:ea typeface="Times New Roman"/>
                <a:cs typeface="Times New Roman"/>
                <a:sym typeface="Times New Roman"/>
              </a:rPr>
              <a:t>Nhiệm vụ của nhà quản lý hậu cần</a:t>
            </a:r>
            <a:endParaRPr sz="2800">
              <a:solidFill>
                <a:schemeClr val="lt1"/>
              </a:solidFill>
              <a:latin typeface="Arial"/>
              <a:ea typeface="Arial"/>
              <a:cs typeface="Arial"/>
              <a:sym typeface="Arial"/>
            </a:endParaRPr>
          </a:p>
        </p:txBody>
      </p:sp>
      <p:sp>
        <p:nvSpPr>
          <p:cNvPr id="985" name="Google Shape;985;p42"/>
          <p:cNvSpPr txBox="1"/>
          <p:nvPr/>
        </p:nvSpPr>
        <p:spPr>
          <a:xfrm>
            <a:off x="3900785" y="2577166"/>
            <a:ext cx="6094268" cy="1107996"/>
          </a:xfrm>
          <a:prstGeom prst="rect">
            <a:avLst/>
          </a:prstGeom>
          <a:solidFill>
            <a:schemeClr val="accen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a:solidFill>
                  <a:srgbClr val="333333"/>
                </a:solidFill>
                <a:latin typeface="Times New Roman"/>
                <a:ea typeface="Times New Roman"/>
                <a:cs typeface="Times New Roman"/>
                <a:sym typeface="Times New Roman"/>
              </a:rPr>
              <a:t>L</a:t>
            </a:r>
            <a:r>
              <a:rPr lang="en-US" sz="2200" b="0" i="0" u="none" strike="noStrike">
                <a:solidFill>
                  <a:srgbClr val="333333"/>
                </a:solidFill>
                <a:latin typeface="Times New Roman"/>
                <a:ea typeface="Times New Roman"/>
                <a:cs typeface="Times New Roman"/>
                <a:sym typeface="Times New Roman"/>
              </a:rPr>
              <a:t>à phối hợp các hoạt động của các nhà cung cấp, đại lý mua bán, người làm marketing, thành viên kênh phân phối và khách hàng.</a:t>
            </a:r>
            <a:endParaRPr sz="2200">
              <a:solidFill>
                <a:schemeClr val="dk1"/>
              </a:solidFill>
              <a:latin typeface="Arial"/>
              <a:ea typeface="Arial"/>
              <a:cs typeface="Arial"/>
              <a:sym typeface="Arial"/>
            </a:endParaRPr>
          </a:p>
        </p:txBody>
      </p:sp>
      <p:pic>
        <p:nvPicPr>
          <p:cNvPr id="986" name="Google Shape;986;p42" descr="Nhà Cung Ứng Là Gì? | Dragonteam Logistics"/>
          <p:cNvPicPr preferRelativeResize="0"/>
          <p:nvPr/>
        </p:nvPicPr>
        <p:blipFill rotWithShape="1">
          <a:blip r:embed="rId4">
            <a:alphaModFix/>
          </a:blip>
          <a:srcRect/>
          <a:stretch/>
        </p:blipFill>
        <p:spPr>
          <a:xfrm>
            <a:off x="307406" y="4013243"/>
            <a:ext cx="3593379" cy="2347287"/>
          </a:xfrm>
          <a:prstGeom prst="rect">
            <a:avLst/>
          </a:prstGeom>
          <a:noFill/>
          <a:ln>
            <a:noFill/>
          </a:ln>
        </p:spPr>
      </p:pic>
      <p:pic>
        <p:nvPicPr>
          <p:cNvPr id="987" name="Google Shape;987;p42" descr="NHỮNG YẾU TỐ CẦN CÓ Ở NGƯỜI LÀM MARKETING"/>
          <p:cNvPicPr preferRelativeResize="0"/>
          <p:nvPr/>
        </p:nvPicPr>
        <p:blipFill rotWithShape="1">
          <a:blip r:embed="rId5">
            <a:alphaModFix/>
          </a:blip>
          <a:srcRect/>
          <a:stretch/>
        </p:blipFill>
        <p:spPr>
          <a:xfrm>
            <a:off x="4142509" y="4241969"/>
            <a:ext cx="3906982" cy="2137119"/>
          </a:xfrm>
          <a:prstGeom prst="rect">
            <a:avLst/>
          </a:prstGeom>
          <a:noFill/>
          <a:ln>
            <a:noFill/>
          </a:ln>
        </p:spPr>
      </p:pic>
      <p:pic>
        <p:nvPicPr>
          <p:cNvPr id="988" name="Google Shape;988;p42" descr="Kênh phân phối là gì? Thị trường phân phối"/>
          <p:cNvPicPr preferRelativeResize="0"/>
          <p:nvPr/>
        </p:nvPicPr>
        <p:blipFill rotWithShape="1">
          <a:blip r:embed="rId6">
            <a:alphaModFix/>
          </a:blip>
          <a:srcRect/>
          <a:stretch/>
        </p:blipFill>
        <p:spPr>
          <a:xfrm>
            <a:off x="8695020" y="273438"/>
            <a:ext cx="3071350" cy="2047566"/>
          </a:xfrm>
          <a:prstGeom prst="rect">
            <a:avLst/>
          </a:prstGeom>
          <a:noFill/>
          <a:ln>
            <a:noFill/>
          </a:ln>
        </p:spPr>
      </p:pic>
      <p:pic>
        <p:nvPicPr>
          <p:cNvPr id="989" name="Google Shape;989;p42" descr="Định nghĩa khái niệm khách hàng cùng AZ CRM | AZMAX.JSC"/>
          <p:cNvPicPr preferRelativeResize="0"/>
          <p:nvPr/>
        </p:nvPicPr>
        <p:blipFill rotWithShape="1">
          <a:blip r:embed="rId7">
            <a:alphaModFix/>
          </a:blip>
          <a:srcRect/>
          <a:stretch/>
        </p:blipFill>
        <p:spPr>
          <a:xfrm>
            <a:off x="8459378" y="3941324"/>
            <a:ext cx="3071350" cy="234728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83"/>
                                        </p:tgtEl>
                                        <p:attrNameLst>
                                          <p:attrName>style.visibility</p:attrName>
                                        </p:attrNameLst>
                                      </p:cBhvr>
                                      <p:to>
                                        <p:strVal val="visible"/>
                                      </p:to>
                                    </p:set>
                                    <p:animEffect transition="in" filter="fade">
                                      <p:cBhvr>
                                        <p:cTn id="7" dur="500"/>
                                        <p:tgtEl>
                                          <p:spTgt spid="983"/>
                                        </p:tgtEl>
                                      </p:cBhvr>
                                    </p:animEffect>
                                  </p:childTnLst>
                                </p:cTn>
                              </p:par>
                              <p:par>
                                <p:cTn id="8" presetID="10" presetClass="entr" presetSubtype="0" fill="hold" nodeType="withEffect">
                                  <p:stCondLst>
                                    <p:cond delay="0"/>
                                  </p:stCondLst>
                                  <p:childTnLst>
                                    <p:set>
                                      <p:cBhvr>
                                        <p:cTn id="9" dur="1" fill="hold">
                                          <p:stCondLst>
                                            <p:cond delay="0"/>
                                          </p:stCondLst>
                                        </p:cTn>
                                        <p:tgtEl>
                                          <p:spTgt spid="984"/>
                                        </p:tgtEl>
                                        <p:attrNameLst>
                                          <p:attrName>style.visibility</p:attrName>
                                        </p:attrNameLst>
                                      </p:cBhvr>
                                      <p:to>
                                        <p:strVal val="visible"/>
                                      </p:to>
                                    </p:set>
                                    <p:animEffect transition="in" filter="fade">
                                      <p:cBhvr>
                                        <p:cTn id="10" dur="500"/>
                                        <p:tgtEl>
                                          <p:spTgt spid="984"/>
                                        </p:tgtEl>
                                      </p:cBhvr>
                                    </p:animEffect>
                                  </p:childTnLst>
                                </p:cTn>
                              </p:par>
                              <p:par>
                                <p:cTn id="11" presetID="10" presetClass="entr" presetSubtype="0" fill="hold" nodeType="withEffect">
                                  <p:stCondLst>
                                    <p:cond delay="0"/>
                                  </p:stCondLst>
                                  <p:childTnLst>
                                    <p:set>
                                      <p:cBhvr>
                                        <p:cTn id="12" dur="1" fill="hold">
                                          <p:stCondLst>
                                            <p:cond delay="0"/>
                                          </p:stCondLst>
                                        </p:cTn>
                                        <p:tgtEl>
                                          <p:spTgt spid="985"/>
                                        </p:tgtEl>
                                        <p:attrNameLst>
                                          <p:attrName>style.visibility</p:attrName>
                                        </p:attrNameLst>
                                      </p:cBhvr>
                                      <p:to>
                                        <p:strVal val="visible"/>
                                      </p:to>
                                    </p:set>
                                    <p:animEffect transition="in" filter="fade">
                                      <p:cBhvr>
                                        <p:cTn id="13" dur="500"/>
                                        <p:tgtEl>
                                          <p:spTgt spid="985"/>
                                        </p:tgtEl>
                                      </p:cBhvr>
                                    </p:animEffect>
                                  </p:childTnLst>
                                </p:cTn>
                              </p:par>
                              <p:par>
                                <p:cTn id="14" presetID="2" presetClass="entr" presetSubtype="8" fill="hold" nodeType="withEffect">
                                  <p:stCondLst>
                                    <p:cond delay="0"/>
                                  </p:stCondLst>
                                  <p:childTnLst>
                                    <p:set>
                                      <p:cBhvr>
                                        <p:cTn id="15" dur="1" fill="hold">
                                          <p:stCondLst>
                                            <p:cond delay="0"/>
                                          </p:stCondLst>
                                        </p:cTn>
                                        <p:tgtEl>
                                          <p:spTgt spid="975"/>
                                        </p:tgtEl>
                                        <p:attrNameLst>
                                          <p:attrName>style.visibility</p:attrName>
                                        </p:attrNameLst>
                                      </p:cBhvr>
                                      <p:to>
                                        <p:strVal val="visible"/>
                                      </p:to>
                                    </p:set>
                                    <p:anim calcmode="lin" valueType="num">
                                      <p:cBhvr additive="base">
                                        <p:cTn id="16" dur="500"/>
                                        <p:tgtEl>
                                          <p:spTgt spid="975"/>
                                        </p:tgtEl>
                                        <p:attrNameLst>
                                          <p:attrName>ppt_x</p:attrName>
                                        </p:attrNameLst>
                                      </p:cBhvr>
                                      <p:tavLst>
                                        <p:tav tm="0">
                                          <p:val>
                                            <p:strVal val="#ppt_x-1"/>
                                          </p:val>
                                        </p:tav>
                                        <p:tav tm="100000">
                                          <p:val>
                                            <p:strVal val="#ppt_x"/>
                                          </p:val>
                                        </p:tav>
                                      </p:tavLst>
                                    </p:anim>
                                  </p:childTnLst>
                                </p:cTn>
                              </p:par>
                              <p:par>
                                <p:cTn id="17" presetID="2" presetClass="entr" presetSubtype="8" fill="hold" nodeType="withEffect">
                                  <p:stCondLst>
                                    <p:cond delay="0"/>
                                  </p:stCondLst>
                                  <p:childTnLst>
                                    <p:set>
                                      <p:cBhvr>
                                        <p:cTn id="18" dur="1" fill="hold">
                                          <p:stCondLst>
                                            <p:cond delay="0"/>
                                          </p:stCondLst>
                                        </p:cTn>
                                        <p:tgtEl>
                                          <p:spTgt spid="986"/>
                                        </p:tgtEl>
                                        <p:attrNameLst>
                                          <p:attrName>style.visibility</p:attrName>
                                        </p:attrNameLst>
                                      </p:cBhvr>
                                      <p:to>
                                        <p:strVal val="visible"/>
                                      </p:to>
                                    </p:set>
                                    <p:anim calcmode="lin" valueType="num">
                                      <p:cBhvr additive="base">
                                        <p:cTn id="19" dur="500"/>
                                        <p:tgtEl>
                                          <p:spTgt spid="986"/>
                                        </p:tgtEl>
                                        <p:attrNameLst>
                                          <p:attrName>ppt_x</p:attrName>
                                        </p:attrNameLst>
                                      </p:cBhvr>
                                      <p:tavLst>
                                        <p:tav tm="0">
                                          <p:val>
                                            <p:strVal val="#ppt_x-1"/>
                                          </p:val>
                                        </p:tav>
                                        <p:tav tm="100000">
                                          <p:val>
                                            <p:strVal val="#ppt_x"/>
                                          </p:val>
                                        </p:tav>
                                      </p:tavLst>
                                    </p:anim>
                                  </p:childTnLst>
                                </p:cTn>
                              </p:par>
                              <p:par>
                                <p:cTn id="20" presetID="2" presetClass="entr" presetSubtype="8" fill="hold" nodeType="withEffect">
                                  <p:stCondLst>
                                    <p:cond delay="0"/>
                                  </p:stCondLst>
                                  <p:childTnLst>
                                    <p:set>
                                      <p:cBhvr>
                                        <p:cTn id="21" dur="1" fill="hold">
                                          <p:stCondLst>
                                            <p:cond delay="0"/>
                                          </p:stCondLst>
                                        </p:cTn>
                                        <p:tgtEl>
                                          <p:spTgt spid="988"/>
                                        </p:tgtEl>
                                        <p:attrNameLst>
                                          <p:attrName>style.visibility</p:attrName>
                                        </p:attrNameLst>
                                      </p:cBhvr>
                                      <p:to>
                                        <p:strVal val="visible"/>
                                      </p:to>
                                    </p:set>
                                    <p:anim calcmode="lin" valueType="num">
                                      <p:cBhvr additive="base">
                                        <p:cTn id="22" dur="500"/>
                                        <p:tgtEl>
                                          <p:spTgt spid="988"/>
                                        </p:tgtEl>
                                        <p:attrNameLst>
                                          <p:attrName>ppt_x</p:attrName>
                                        </p:attrNameLst>
                                      </p:cBhvr>
                                      <p:tavLst>
                                        <p:tav tm="0">
                                          <p:val>
                                            <p:strVal val="#ppt_x-1"/>
                                          </p:val>
                                        </p:tav>
                                        <p:tav tm="100000">
                                          <p:val>
                                            <p:strVal val="#ppt_x"/>
                                          </p:val>
                                        </p:tav>
                                      </p:tavLst>
                                    </p:anim>
                                  </p:childTnLst>
                                </p:cTn>
                              </p:par>
                              <p:par>
                                <p:cTn id="23" presetID="2" presetClass="entr" presetSubtype="8" fill="hold" nodeType="withEffect">
                                  <p:stCondLst>
                                    <p:cond delay="0"/>
                                  </p:stCondLst>
                                  <p:childTnLst>
                                    <p:set>
                                      <p:cBhvr>
                                        <p:cTn id="24" dur="1" fill="hold">
                                          <p:stCondLst>
                                            <p:cond delay="0"/>
                                          </p:stCondLst>
                                        </p:cTn>
                                        <p:tgtEl>
                                          <p:spTgt spid="989"/>
                                        </p:tgtEl>
                                        <p:attrNameLst>
                                          <p:attrName>style.visibility</p:attrName>
                                        </p:attrNameLst>
                                      </p:cBhvr>
                                      <p:to>
                                        <p:strVal val="visible"/>
                                      </p:to>
                                    </p:set>
                                    <p:anim calcmode="lin" valueType="num">
                                      <p:cBhvr additive="base">
                                        <p:cTn id="25" dur="500"/>
                                        <p:tgtEl>
                                          <p:spTgt spid="989"/>
                                        </p:tgtEl>
                                        <p:attrNameLst>
                                          <p:attrName>ppt_x</p:attrName>
                                        </p:attrNameLst>
                                      </p:cBhvr>
                                      <p:tavLst>
                                        <p:tav tm="0">
                                          <p:val>
                                            <p:strVal val="#ppt_x-1"/>
                                          </p:val>
                                        </p:tav>
                                        <p:tav tm="100000">
                                          <p:val>
                                            <p:strVal val="#ppt_x"/>
                                          </p:val>
                                        </p:tav>
                                      </p:tavLst>
                                    </p:anim>
                                  </p:childTnLst>
                                </p:cTn>
                              </p:par>
                              <p:par>
                                <p:cTn id="26" presetID="2" presetClass="entr" presetSubtype="4" fill="hold" nodeType="withEffect">
                                  <p:stCondLst>
                                    <p:cond delay="0"/>
                                  </p:stCondLst>
                                  <p:childTnLst>
                                    <p:set>
                                      <p:cBhvr>
                                        <p:cTn id="27" dur="1" fill="hold">
                                          <p:stCondLst>
                                            <p:cond delay="0"/>
                                          </p:stCondLst>
                                        </p:cTn>
                                        <p:tgtEl>
                                          <p:spTgt spid="987"/>
                                        </p:tgtEl>
                                        <p:attrNameLst>
                                          <p:attrName>style.visibility</p:attrName>
                                        </p:attrNameLst>
                                      </p:cBhvr>
                                      <p:to>
                                        <p:strVal val="visible"/>
                                      </p:to>
                                    </p:set>
                                    <p:anim calcmode="lin" valueType="num">
                                      <p:cBhvr additive="base">
                                        <p:cTn id="28" dur="500"/>
                                        <p:tgtEl>
                                          <p:spTgt spid="98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994"/>
        <p:cNvGrpSpPr/>
        <p:nvPr/>
      </p:nvGrpSpPr>
      <p:grpSpPr>
        <a:xfrm>
          <a:off x="0" y="0"/>
          <a:ext cx="0" cy="0"/>
          <a:chOff x="0" y="0"/>
          <a:chExt cx="0" cy="0"/>
        </a:xfrm>
      </p:grpSpPr>
      <p:grpSp>
        <p:nvGrpSpPr>
          <p:cNvPr id="995" name="Google Shape;995;p43"/>
          <p:cNvGrpSpPr/>
          <p:nvPr/>
        </p:nvGrpSpPr>
        <p:grpSpPr>
          <a:xfrm>
            <a:off x="0" y="0"/>
            <a:ext cx="1153895" cy="1268412"/>
            <a:chOff x="1" y="1"/>
            <a:chExt cx="958067" cy="1053150"/>
          </a:xfrm>
        </p:grpSpPr>
        <p:sp>
          <p:nvSpPr>
            <p:cNvPr id="996" name="Google Shape;996;p43"/>
            <p:cNvSpPr/>
            <p:nvPr/>
          </p:nvSpPr>
          <p:spPr>
            <a:xfrm rot="5400000">
              <a:off x="-12207" y="12208"/>
              <a:ext cx="982481" cy="958066"/>
            </a:xfrm>
            <a:custGeom>
              <a:avLst/>
              <a:gdLst/>
              <a:ahLst/>
              <a:cxnLst/>
              <a:rect l="l" t="t" r="r" b="b"/>
              <a:pathLst>
                <a:path w="982481" h="958066" extrusionOk="0">
                  <a:moveTo>
                    <a:pt x="0" y="958066"/>
                  </a:moveTo>
                  <a:lnTo>
                    <a:pt x="0" y="735870"/>
                  </a:lnTo>
                  <a:lnTo>
                    <a:pt x="426804" y="0"/>
                  </a:lnTo>
                  <a:lnTo>
                    <a:pt x="982481" y="95806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997" name="Google Shape;997;p43"/>
            <p:cNvSpPr/>
            <p:nvPr/>
          </p:nvSpPr>
          <p:spPr>
            <a:xfrm rot="5400000">
              <a:off x="-47960" y="405667"/>
              <a:ext cx="695444" cy="599522"/>
            </a:xfrm>
            <a:prstGeom prst="triangle">
              <a:avLst>
                <a:gd name="adj" fmla="val 50000"/>
              </a:avLst>
            </a:prstGeom>
            <a:solidFill>
              <a:srgbClr val="C8790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998" name="Google Shape;998;p43"/>
            <p:cNvSpPr/>
            <p:nvPr/>
          </p:nvSpPr>
          <p:spPr>
            <a:xfrm rot="-5400000" flipH="1">
              <a:off x="647213" y="472090"/>
              <a:ext cx="333880" cy="287829"/>
            </a:xfrm>
            <a:prstGeom prst="triangle">
              <a:avLst>
                <a:gd name="adj" fmla="val 50000"/>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999" name="Google Shape;999;p43"/>
            <p:cNvSpPr/>
            <p:nvPr/>
          </p:nvSpPr>
          <p:spPr>
            <a:xfrm rot="5400000">
              <a:off x="-31240" y="170353"/>
              <a:ext cx="453007" cy="390523"/>
            </a:xfrm>
            <a:prstGeom prst="triangle">
              <a:avLst>
                <a:gd name="adj" fmla="val 50000"/>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grpSp>
      <p:sp>
        <p:nvSpPr>
          <p:cNvPr id="1000" name="Google Shape;1000;p43"/>
          <p:cNvSpPr/>
          <p:nvPr/>
        </p:nvSpPr>
        <p:spPr>
          <a:xfrm rot="-5400000">
            <a:off x="10912475" y="6308987"/>
            <a:ext cx="346075" cy="345552"/>
          </a:xfrm>
          <a:custGeom>
            <a:avLst/>
            <a:gdLst/>
            <a:ahLst/>
            <a:cxnLst/>
            <a:rect l="l" t="t" r="r" b="b"/>
            <a:pathLst>
              <a:path w="6827" h="6827" extrusionOk="0">
                <a:moveTo>
                  <a:pt x="3413" y="0"/>
                </a:moveTo>
                <a:cubicBezTo>
                  <a:pt x="1528" y="0"/>
                  <a:pt x="0" y="1528"/>
                  <a:pt x="0" y="3413"/>
                </a:cubicBezTo>
                <a:cubicBezTo>
                  <a:pt x="0" y="5298"/>
                  <a:pt x="1528" y="6827"/>
                  <a:pt x="3413" y="6827"/>
                </a:cubicBezTo>
                <a:cubicBezTo>
                  <a:pt x="5298" y="6827"/>
                  <a:pt x="6827" y="5298"/>
                  <a:pt x="6827" y="3413"/>
                </a:cubicBezTo>
                <a:cubicBezTo>
                  <a:pt x="6827" y="1528"/>
                  <a:pt x="5298" y="0"/>
                  <a:pt x="3413" y="0"/>
                </a:cubicBezTo>
                <a:close/>
                <a:moveTo>
                  <a:pt x="1636" y="3971"/>
                </a:moveTo>
                <a:lnTo>
                  <a:pt x="3413" y="2194"/>
                </a:lnTo>
                <a:lnTo>
                  <a:pt x="5190" y="3971"/>
                </a:lnTo>
                <a:lnTo>
                  <a:pt x="1636" y="3971"/>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1001" name="Google Shape;1001;p43"/>
          <p:cNvSpPr/>
          <p:nvPr/>
        </p:nvSpPr>
        <p:spPr>
          <a:xfrm rot="5400000">
            <a:off x="11382375" y="6308987"/>
            <a:ext cx="346075" cy="345552"/>
          </a:xfrm>
          <a:custGeom>
            <a:avLst/>
            <a:gdLst/>
            <a:ahLst/>
            <a:cxnLst/>
            <a:rect l="l" t="t" r="r" b="b"/>
            <a:pathLst>
              <a:path w="6827" h="6827" extrusionOk="0">
                <a:moveTo>
                  <a:pt x="3413" y="0"/>
                </a:moveTo>
                <a:cubicBezTo>
                  <a:pt x="1528" y="0"/>
                  <a:pt x="0" y="1528"/>
                  <a:pt x="0" y="3413"/>
                </a:cubicBezTo>
                <a:cubicBezTo>
                  <a:pt x="0" y="5298"/>
                  <a:pt x="1528" y="6827"/>
                  <a:pt x="3413" y="6827"/>
                </a:cubicBezTo>
                <a:cubicBezTo>
                  <a:pt x="5298" y="6827"/>
                  <a:pt x="6827" y="5298"/>
                  <a:pt x="6827" y="3413"/>
                </a:cubicBezTo>
                <a:cubicBezTo>
                  <a:pt x="6827" y="1528"/>
                  <a:pt x="5298" y="0"/>
                  <a:pt x="3413" y="0"/>
                </a:cubicBezTo>
                <a:close/>
                <a:moveTo>
                  <a:pt x="1636" y="3971"/>
                </a:moveTo>
                <a:lnTo>
                  <a:pt x="3413" y="2194"/>
                </a:lnTo>
                <a:lnTo>
                  <a:pt x="5190" y="3971"/>
                </a:lnTo>
                <a:lnTo>
                  <a:pt x="1636" y="3971"/>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1002" name="Google Shape;1002;p43"/>
          <p:cNvSpPr txBox="1"/>
          <p:nvPr/>
        </p:nvSpPr>
        <p:spPr>
          <a:xfrm>
            <a:off x="1153895" y="166566"/>
            <a:ext cx="519258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262626"/>
                </a:solidFill>
                <a:latin typeface="Times New Roman"/>
                <a:ea typeface="Times New Roman"/>
                <a:cs typeface="Times New Roman"/>
                <a:sym typeface="Times New Roman"/>
              </a:rPr>
              <a:t>Quản lý chuỗi cung ứng và hậu cần</a:t>
            </a:r>
            <a:endParaRPr sz="2400" b="1">
              <a:solidFill>
                <a:srgbClr val="262626"/>
              </a:solidFill>
              <a:latin typeface="Times New Roman"/>
              <a:ea typeface="Times New Roman"/>
              <a:cs typeface="Times New Roman"/>
              <a:sym typeface="Times New Roman"/>
            </a:endParaRPr>
          </a:p>
        </p:txBody>
      </p:sp>
      <p:sp>
        <p:nvSpPr>
          <p:cNvPr id="1003" name="Google Shape;1003;p43"/>
          <p:cNvSpPr txBox="1"/>
          <p:nvPr/>
        </p:nvSpPr>
        <p:spPr>
          <a:xfrm>
            <a:off x="497783" y="2168743"/>
            <a:ext cx="2927479" cy="1815882"/>
          </a:xfrm>
          <a:prstGeom prst="rect">
            <a:avLst/>
          </a:prstGeom>
          <a:solidFill>
            <a:srgbClr val="3A3838"/>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chemeClr val="lt1"/>
                </a:solidFill>
                <a:latin typeface="Times New Roman"/>
                <a:ea typeface="Times New Roman"/>
                <a:cs typeface="Times New Roman"/>
                <a:sym typeface="Times New Roman"/>
              </a:rPr>
              <a:t>C</a:t>
            </a:r>
            <a:r>
              <a:rPr lang="en-US" sz="2800" b="1" i="0" u="none" strike="noStrike">
                <a:solidFill>
                  <a:schemeClr val="lt1"/>
                </a:solidFill>
                <a:latin typeface="Times New Roman"/>
                <a:ea typeface="Times New Roman"/>
                <a:cs typeface="Times New Roman"/>
                <a:sym typeface="Times New Roman"/>
              </a:rPr>
              <a:t>ác doanh nghiệp ngày nay nhấn mạnh hơn vào hậu cần vì:</a:t>
            </a:r>
            <a:endParaRPr sz="2800" b="1">
              <a:solidFill>
                <a:schemeClr val="lt1"/>
              </a:solidFill>
              <a:latin typeface="Arial"/>
              <a:ea typeface="Arial"/>
              <a:cs typeface="Arial"/>
              <a:sym typeface="Arial"/>
            </a:endParaRPr>
          </a:p>
        </p:txBody>
      </p:sp>
      <p:grpSp>
        <p:nvGrpSpPr>
          <p:cNvPr id="1004" name="Google Shape;1004;p43"/>
          <p:cNvGrpSpPr/>
          <p:nvPr/>
        </p:nvGrpSpPr>
        <p:grpSpPr>
          <a:xfrm>
            <a:off x="3528789" y="972116"/>
            <a:ext cx="4389392" cy="2022755"/>
            <a:chOff x="3518399" y="1233989"/>
            <a:chExt cx="4389392" cy="2022755"/>
          </a:xfrm>
        </p:grpSpPr>
        <p:sp>
          <p:nvSpPr>
            <p:cNvPr id="1005" name="Google Shape;1005;p43"/>
            <p:cNvSpPr/>
            <p:nvPr/>
          </p:nvSpPr>
          <p:spPr>
            <a:xfrm>
              <a:off x="5645276" y="1539683"/>
              <a:ext cx="2262515" cy="261441"/>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2000">
                  <a:solidFill>
                    <a:srgbClr val="333333"/>
                  </a:solidFill>
                  <a:latin typeface="Times New Roman"/>
                  <a:ea typeface="Times New Roman"/>
                  <a:cs typeface="Times New Roman"/>
                  <a:sym typeface="Times New Roman"/>
                </a:rPr>
                <a:t>S</a:t>
              </a:r>
              <a:r>
                <a:rPr lang="en-US" sz="2000" b="0" i="0" u="none" strike="noStrike">
                  <a:solidFill>
                    <a:srgbClr val="333333"/>
                  </a:solidFill>
                  <a:latin typeface="Times New Roman"/>
                  <a:ea typeface="Times New Roman"/>
                  <a:cs typeface="Times New Roman"/>
                  <a:sym typeface="Times New Roman"/>
                </a:rPr>
                <a:t>ử dụng hệ thống hậu cần tiên tiến, dịch vụ tốt hơn, giá rẻ hơn </a:t>
              </a:r>
              <a:endParaRPr/>
            </a:p>
            <a:p>
              <a:pPr marL="0" marR="0" lvl="0" indent="0" algn="l" rtl="0">
                <a:spcBef>
                  <a:spcPts val="0"/>
                </a:spcBef>
                <a:spcAft>
                  <a:spcPts val="0"/>
                </a:spcAft>
                <a:buNone/>
              </a:pPr>
              <a:r>
                <a:rPr lang="en-US" sz="2000">
                  <a:solidFill>
                    <a:srgbClr val="333333"/>
                  </a:solidFill>
                  <a:latin typeface="Times New Roman"/>
                  <a:ea typeface="Times New Roman"/>
                  <a:cs typeface="Times New Roman"/>
                  <a:sym typeface="Times New Roman"/>
                </a:rPr>
                <a:t>🡪</a:t>
              </a:r>
              <a:r>
                <a:rPr lang="en-US" sz="2000" b="0" i="0" u="none" strike="noStrike">
                  <a:solidFill>
                    <a:srgbClr val="333333"/>
                  </a:solidFill>
                  <a:latin typeface="Times New Roman"/>
                  <a:ea typeface="Times New Roman"/>
                  <a:cs typeface="Times New Roman"/>
                  <a:sym typeface="Times New Roman"/>
                </a:rPr>
                <a:t> giành được lợi thế cạnh tranh tốt hơn</a:t>
              </a:r>
              <a:endParaRPr sz="2000" b="1">
                <a:solidFill>
                  <a:srgbClr val="0C0C0C"/>
                </a:solidFill>
                <a:latin typeface="Montserrat"/>
                <a:ea typeface="Montserrat"/>
                <a:cs typeface="Montserrat"/>
                <a:sym typeface="Montserrat"/>
              </a:endParaRPr>
            </a:p>
          </p:txBody>
        </p:sp>
        <p:grpSp>
          <p:nvGrpSpPr>
            <p:cNvPr id="1006" name="Google Shape;1006;p43"/>
            <p:cNvGrpSpPr/>
            <p:nvPr/>
          </p:nvGrpSpPr>
          <p:grpSpPr>
            <a:xfrm>
              <a:off x="3518399" y="1233989"/>
              <a:ext cx="2061141" cy="2022755"/>
              <a:chOff x="955219" y="1110420"/>
              <a:chExt cx="1285875" cy="1285875"/>
            </a:xfrm>
          </p:grpSpPr>
          <p:sp>
            <p:nvSpPr>
              <p:cNvPr id="1007" name="Google Shape;1007;p43"/>
              <p:cNvSpPr/>
              <p:nvPr/>
            </p:nvSpPr>
            <p:spPr>
              <a:xfrm>
                <a:off x="955219" y="1110420"/>
                <a:ext cx="1285875" cy="1285875"/>
              </a:xfrm>
              <a:prstGeom prst="diamond">
                <a:avLst/>
              </a:prstGeom>
              <a:solidFill>
                <a:srgbClr val="F89D1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7F7F7F"/>
                  </a:solidFill>
                  <a:latin typeface="Montserrat"/>
                  <a:ea typeface="Montserrat"/>
                  <a:cs typeface="Montserrat"/>
                  <a:sym typeface="Montserrat"/>
                </a:endParaRPr>
              </a:p>
            </p:txBody>
          </p:sp>
          <p:sp>
            <p:nvSpPr>
              <p:cNvPr id="1008" name="Google Shape;1008;p43"/>
              <p:cNvSpPr/>
              <p:nvPr/>
            </p:nvSpPr>
            <p:spPr>
              <a:xfrm>
                <a:off x="1148436" y="1306894"/>
                <a:ext cx="892926" cy="892926"/>
              </a:xfrm>
              <a:prstGeom prst="diamond">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7F7F7F"/>
                  </a:solidFill>
                  <a:latin typeface="Montserrat"/>
                  <a:ea typeface="Montserrat"/>
                  <a:cs typeface="Montserrat"/>
                  <a:sym typeface="Montserrat"/>
                </a:endParaRPr>
              </a:p>
            </p:txBody>
          </p:sp>
          <p:sp>
            <p:nvSpPr>
              <p:cNvPr id="1009" name="Google Shape;1009;p43"/>
              <p:cNvSpPr/>
              <p:nvPr/>
            </p:nvSpPr>
            <p:spPr>
              <a:xfrm>
                <a:off x="1407831" y="1579464"/>
                <a:ext cx="320366" cy="332929"/>
              </a:xfrm>
              <a:custGeom>
                <a:avLst/>
                <a:gdLst/>
                <a:ahLst/>
                <a:cxnLst/>
                <a:rect l="l" t="t" r="r" b="b"/>
                <a:pathLst>
                  <a:path w="323850" h="336550" extrusionOk="0">
                    <a:moveTo>
                      <a:pt x="200025" y="303213"/>
                    </a:moveTo>
                    <a:cubicBezTo>
                      <a:pt x="193887" y="303213"/>
                      <a:pt x="188912" y="308188"/>
                      <a:pt x="188912" y="314326"/>
                    </a:cubicBezTo>
                    <a:cubicBezTo>
                      <a:pt x="188912" y="320464"/>
                      <a:pt x="193887" y="325439"/>
                      <a:pt x="200025" y="325439"/>
                    </a:cubicBezTo>
                    <a:cubicBezTo>
                      <a:pt x="206163" y="325439"/>
                      <a:pt x="211138" y="320464"/>
                      <a:pt x="211138" y="314326"/>
                    </a:cubicBezTo>
                    <a:cubicBezTo>
                      <a:pt x="211138" y="308188"/>
                      <a:pt x="206163" y="303213"/>
                      <a:pt x="200025" y="303213"/>
                    </a:cubicBezTo>
                    <a:close/>
                    <a:moveTo>
                      <a:pt x="267890" y="200026"/>
                    </a:moveTo>
                    <a:cubicBezTo>
                      <a:pt x="267890" y="200026"/>
                      <a:pt x="267890" y="200026"/>
                      <a:pt x="306529" y="200026"/>
                    </a:cubicBezTo>
                    <a:cubicBezTo>
                      <a:pt x="315856" y="200026"/>
                      <a:pt x="323850" y="207909"/>
                      <a:pt x="323850" y="217105"/>
                    </a:cubicBezTo>
                    <a:cubicBezTo>
                      <a:pt x="323850" y="217105"/>
                      <a:pt x="323850" y="217105"/>
                      <a:pt x="323850" y="219733"/>
                    </a:cubicBezTo>
                    <a:cubicBezTo>
                      <a:pt x="323850" y="228929"/>
                      <a:pt x="315856" y="238126"/>
                      <a:pt x="306529" y="238126"/>
                    </a:cubicBezTo>
                    <a:cubicBezTo>
                      <a:pt x="306529" y="238126"/>
                      <a:pt x="306529" y="238126"/>
                      <a:pt x="267890" y="238126"/>
                    </a:cubicBezTo>
                    <a:cubicBezTo>
                      <a:pt x="257231" y="238126"/>
                      <a:pt x="249237" y="228929"/>
                      <a:pt x="249237" y="219733"/>
                    </a:cubicBezTo>
                    <a:cubicBezTo>
                      <a:pt x="249237" y="219733"/>
                      <a:pt x="249237" y="219733"/>
                      <a:pt x="249237" y="217105"/>
                    </a:cubicBezTo>
                    <a:cubicBezTo>
                      <a:pt x="249237" y="207909"/>
                      <a:pt x="257231" y="200026"/>
                      <a:pt x="267890" y="200026"/>
                    </a:cubicBezTo>
                    <a:close/>
                    <a:moveTo>
                      <a:pt x="267890" y="155576"/>
                    </a:moveTo>
                    <a:cubicBezTo>
                      <a:pt x="267890" y="155576"/>
                      <a:pt x="267890" y="155576"/>
                      <a:pt x="306529" y="155576"/>
                    </a:cubicBezTo>
                    <a:cubicBezTo>
                      <a:pt x="315856" y="155576"/>
                      <a:pt x="323850" y="163400"/>
                      <a:pt x="323850" y="172528"/>
                    </a:cubicBezTo>
                    <a:cubicBezTo>
                      <a:pt x="323850" y="172528"/>
                      <a:pt x="323850" y="172528"/>
                      <a:pt x="323850" y="175137"/>
                    </a:cubicBezTo>
                    <a:cubicBezTo>
                      <a:pt x="323850" y="184265"/>
                      <a:pt x="315856" y="192089"/>
                      <a:pt x="306529" y="192089"/>
                    </a:cubicBezTo>
                    <a:cubicBezTo>
                      <a:pt x="306529" y="192089"/>
                      <a:pt x="306529" y="192089"/>
                      <a:pt x="267890" y="192089"/>
                    </a:cubicBezTo>
                    <a:cubicBezTo>
                      <a:pt x="257231" y="192089"/>
                      <a:pt x="249237" y="184265"/>
                      <a:pt x="249237" y="175137"/>
                    </a:cubicBezTo>
                    <a:cubicBezTo>
                      <a:pt x="249237" y="175137"/>
                      <a:pt x="249237" y="175137"/>
                      <a:pt x="249237" y="172528"/>
                    </a:cubicBezTo>
                    <a:cubicBezTo>
                      <a:pt x="249237" y="163400"/>
                      <a:pt x="257231" y="155576"/>
                      <a:pt x="267890" y="155576"/>
                    </a:cubicBezTo>
                    <a:close/>
                    <a:moveTo>
                      <a:pt x="175670" y="15876"/>
                    </a:moveTo>
                    <a:cubicBezTo>
                      <a:pt x="174353" y="15876"/>
                      <a:pt x="173037" y="17146"/>
                      <a:pt x="173037" y="19686"/>
                    </a:cubicBezTo>
                    <a:cubicBezTo>
                      <a:pt x="173037" y="20956"/>
                      <a:pt x="174353" y="22226"/>
                      <a:pt x="175670" y="22226"/>
                    </a:cubicBezTo>
                    <a:cubicBezTo>
                      <a:pt x="175670" y="22226"/>
                      <a:pt x="175670" y="22226"/>
                      <a:pt x="224379" y="22226"/>
                    </a:cubicBezTo>
                    <a:cubicBezTo>
                      <a:pt x="225695" y="22226"/>
                      <a:pt x="227012" y="20956"/>
                      <a:pt x="227012" y="19686"/>
                    </a:cubicBezTo>
                    <a:cubicBezTo>
                      <a:pt x="227012" y="17146"/>
                      <a:pt x="225695" y="15876"/>
                      <a:pt x="224379" y="15876"/>
                    </a:cubicBezTo>
                    <a:cubicBezTo>
                      <a:pt x="224379" y="15876"/>
                      <a:pt x="224379" y="15876"/>
                      <a:pt x="175670" y="15876"/>
                    </a:cubicBezTo>
                    <a:close/>
                    <a:moveTo>
                      <a:pt x="125064" y="0"/>
                    </a:moveTo>
                    <a:cubicBezTo>
                      <a:pt x="125064" y="0"/>
                      <a:pt x="125064" y="0"/>
                      <a:pt x="276458" y="0"/>
                    </a:cubicBezTo>
                    <a:cubicBezTo>
                      <a:pt x="288306" y="0"/>
                      <a:pt x="298837" y="10517"/>
                      <a:pt x="298837" y="22349"/>
                    </a:cubicBezTo>
                    <a:cubicBezTo>
                      <a:pt x="298837" y="22349"/>
                      <a:pt x="298837" y="22349"/>
                      <a:pt x="298837" y="109116"/>
                    </a:cubicBezTo>
                    <a:cubicBezTo>
                      <a:pt x="298837" y="109116"/>
                      <a:pt x="298837" y="109116"/>
                      <a:pt x="306736" y="109116"/>
                    </a:cubicBezTo>
                    <a:cubicBezTo>
                      <a:pt x="315951" y="109116"/>
                      <a:pt x="323850" y="118318"/>
                      <a:pt x="323850" y="127521"/>
                    </a:cubicBezTo>
                    <a:cubicBezTo>
                      <a:pt x="323850" y="127521"/>
                      <a:pt x="323850" y="127521"/>
                      <a:pt x="323850" y="130150"/>
                    </a:cubicBezTo>
                    <a:cubicBezTo>
                      <a:pt x="323850" y="139353"/>
                      <a:pt x="315951" y="147241"/>
                      <a:pt x="306736" y="147241"/>
                    </a:cubicBezTo>
                    <a:cubicBezTo>
                      <a:pt x="306736" y="147241"/>
                      <a:pt x="306736" y="147241"/>
                      <a:pt x="268559" y="147241"/>
                    </a:cubicBezTo>
                    <a:cubicBezTo>
                      <a:pt x="258027" y="147241"/>
                      <a:pt x="250128" y="139353"/>
                      <a:pt x="250128" y="130150"/>
                    </a:cubicBezTo>
                    <a:cubicBezTo>
                      <a:pt x="250128" y="130150"/>
                      <a:pt x="250128" y="130150"/>
                      <a:pt x="250128" y="127521"/>
                    </a:cubicBezTo>
                    <a:cubicBezTo>
                      <a:pt x="250128" y="118318"/>
                      <a:pt x="258027" y="109116"/>
                      <a:pt x="268559" y="109116"/>
                    </a:cubicBezTo>
                    <a:cubicBezTo>
                      <a:pt x="268559" y="109116"/>
                      <a:pt x="268559" y="109116"/>
                      <a:pt x="272508" y="109116"/>
                    </a:cubicBezTo>
                    <a:cubicBezTo>
                      <a:pt x="272508" y="109116"/>
                      <a:pt x="272508" y="109116"/>
                      <a:pt x="283040" y="109116"/>
                    </a:cubicBezTo>
                    <a:cubicBezTo>
                      <a:pt x="283040" y="109116"/>
                      <a:pt x="283040" y="109116"/>
                      <a:pt x="283040" y="35496"/>
                    </a:cubicBezTo>
                    <a:cubicBezTo>
                      <a:pt x="283040" y="35496"/>
                      <a:pt x="283040" y="35496"/>
                      <a:pt x="118481" y="35496"/>
                    </a:cubicBezTo>
                    <a:cubicBezTo>
                      <a:pt x="118481" y="35496"/>
                      <a:pt x="118481" y="35496"/>
                      <a:pt x="118481" y="76250"/>
                    </a:cubicBezTo>
                    <a:cubicBezTo>
                      <a:pt x="134279" y="67047"/>
                      <a:pt x="148760" y="59159"/>
                      <a:pt x="155342" y="56530"/>
                    </a:cubicBezTo>
                    <a:cubicBezTo>
                      <a:pt x="176406" y="44698"/>
                      <a:pt x="188254" y="59159"/>
                      <a:pt x="184305" y="74935"/>
                    </a:cubicBezTo>
                    <a:cubicBezTo>
                      <a:pt x="181672" y="86767"/>
                      <a:pt x="160608" y="99913"/>
                      <a:pt x="139545" y="117004"/>
                    </a:cubicBezTo>
                    <a:cubicBezTo>
                      <a:pt x="134279" y="120948"/>
                      <a:pt x="126380" y="126206"/>
                      <a:pt x="118481" y="131465"/>
                    </a:cubicBezTo>
                    <a:cubicBezTo>
                      <a:pt x="118481" y="131465"/>
                      <a:pt x="118481" y="131465"/>
                      <a:pt x="118481" y="294481"/>
                    </a:cubicBezTo>
                    <a:cubicBezTo>
                      <a:pt x="118481" y="294481"/>
                      <a:pt x="118481" y="294481"/>
                      <a:pt x="283040" y="294481"/>
                    </a:cubicBezTo>
                    <a:cubicBezTo>
                      <a:pt x="283040" y="294481"/>
                      <a:pt x="283040" y="294481"/>
                      <a:pt x="283040" y="282649"/>
                    </a:cubicBezTo>
                    <a:cubicBezTo>
                      <a:pt x="283040" y="282649"/>
                      <a:pt x="283040" y="282649"/>
                      <a:pt x="268559" y="282649"/>
                    </a:cubicBezTo>
                    <a:cubicBezTo>
                      <a:pt x="258027" y="282649"/>
                      <a:pt x="250128" y="274762"/>
                      <a:pt x="250128" y="264244"/>
                    </a:cubicBezTo>
                    <a:cubicBezTo>
                      <a:pt x="250128" y="264244"/>
                      <a:pt x="250128" y="264244"/>
                      <a:pt x="250128" y="262930"/>
                    </a:cubicBezTo>
                    <a:cubicBezTo>
                      <a:pt x="250128" y="252413"/>
                      <a:pt x="258027" y="244525"/>
                      <a:pt x="268559" y="244525"/>
                    </a:cubicBezTo>
                    <a:cubicBezTo>
                      <a:pt x="268559" y="244525"/>
                      <a:pt x="268559" y="244525"/>
                      <a:pt x="306736" y="244525"/>
                    </a:cubicBezTo>
                    <a:cubicBezTo>
                      <a:pt x="315951" y="244525"/>
                      <a:pt x="323850" y="252413"/>
                      <a:pt x="323850" y="262930"/>
                    </a:cubicBezTo>
                    <a:cubicBezTo>
                      <a:pt x="323850" y="262930"/>
                      <a:pt x="323850" y="262930"/>
                      <a:pt x="323850" y="264244"/>
                    </a:cubicBezTo>
                    <a:cubicBezTo>
                      <a:pt x="323850" y="274762"/>
                      <a:pt x="315951" y="282649"/>
                      <a:pt x="306736" y="282649"/>
                    </a:cubicBezTo>
                    <a:cubicBezTo>
                      <a:pt x="306736" y="282649"/>
                      <a:pt x="306736" y="282649"/>
                      <a:pt x="301470" y="282649"/>
                    </a:cubicBezTo>
                    <a:cubicBezTo>
                      <a:pt x="301470" y="282649"/>
                      <a:pt x="301470" y="282649"/>
                      <a:pt x="298837" y="282649"/>
                    </a:cubicBezTo>
                    <a:cubicBezTo>
                      <a:pt x="298837" y="282649"/>
                      <a:pt x="298837" y="282649"/>
                      <a:pt x="298837" y="314201"/>
                    </a:cubicBezTo>
                    <a:cubicBezTo>
                      <a:pt x="298837" y="326033"/>
                      <a:pt x="288306" y="336550"/>
                      <a:pt x="276458" y="336550"/>
                    </a:cubicBezTo>
                    <a:cubicBezTo>
                      <a:pt x="276458" y="336550"/>
                      <a:pt x="276458" y="336550"/>
                      <a:pt x="125064" y="336550"/>
                    </a:cubicBezTo>
                    <a:cubicBezTo>
                      <a:pt x="113216" y="336550"/>
                      <a:pt x="102684" y="326033"/>
                      <a:pt x="102684" y="314201"/>
                    </a:cubicBezTo>
                    <a:cubicBezTo>
                      <a:pt x="102684" y="314201"/>
                      <a:pt x="102684" y="314201"/>
                      <a:pt x="102684" y="287908"/>
                    </a:cubicBezTo>
                    <a:cubicBezTo>
                      <a:pt x="102684" y="287908"/>
                      <a:pt x="102684" y="287908"/>
                      <a:pt x="75038" y="287908"/>
                    </a:cubicBezTo>
                    <a:cubicBezTo>
                      <a:pt x="75038" y="287908"/>
                      <a:pt x="35544" y="287908"/>
                      <a:pt x="13164" y="255042"/>
                    </a:cubicBezTo>
                    <a:cubicBezTo>
                      <a:pt x="13164" y="253727"/>
                      <a:pt x="13164" y="253727"/>
                      <a:pt x="11848" y="253727"/>
                    </a:cubicBezTo>
                    <a:cubicBezTo>
                      <a:pt x="11848" y="252413"/>
                      <a:pt x="10531" y="251098"/>
                      <a:pt x="9215" y="249783"/>
                    </a:cubicBezTo>
                    <a:cubicBezTo>
                      <a:pt x="9215" y="248469"/>
                      <a:pt x="7899" y="245839"/>
                      <a:pt x="7899" y="244525"/>
                    </a:cubicBezTo>
                    <a:cubicBezTo>
                      <a:pt x="6582" y="243210"/>
                      <a:pt x="6582" y="241895"/>
                      <a:pt x="6582" y="240581"/>
                    </a:cubicBezTo>
                    <a:cubicBezTo>
                      <a:pt x="5266" y="237951"/>
                      <a:pt x="3949" y="235322"/>
                      <a:pt x="2633" y="231378"/>
                    </a:cubicBezTo>
                    <a:cubicBezTo>
                      <a:pt x="2633" y="230063"/>
                      <a:pt x="2633" y="230063"/>
                      <a:pt x="2633" y="228749"/>
                    </a:cubicBezTo>
                    <a:cubicBezTo>
                      <a:pt x="1316" y="226120"/>
                      <a:pt x="1316" y="223490"/>
                      <a:pt x="0" y="219546"/>
                    </a:cubicBezTo>
                    <a:cubicBezTo>
                      <a:pt x="0" y="218232"/>
                      <a:pt x="0" y="216917"/>
                      <a:pt x="0" y="215602"/>
                    </a:cubicBezTo>
                    <a:cubicBezTo>
                      <a:pt x="0" y="211658"/>
                      <a:pt x="0" y="207714"/>
                      <a:pt x="0" y="202456"/>
                    </a:cubicBezTo>
                    <a:cubicBezTo>
                      <a:pt x="0" y="149870"/>
                      <a:pt x="23696" y="127521"/>
                      <a:pt x="40810" y="119633"/>
                    </a:cubicBezTo>
                    <a:cubicBezTo>
                      <a:pt x="40810" y="119633"/>
                      <a:pt x="72405" y="102543"/>
                      <a:pt x="102684" y="85452"/>
                    </a:cubicBezTo>
                    <a:cubicBezTo>
                      <a:pt x="102684" y="85452"/>
                      <a:pt x="102684" y="85452"/>
                      <a:pt x="102684" y="22349"/>
                    </a:cubicBezTo>
                    <a:cubicBezTo>
                      <a:pt x="102684" y="10517"/>
                      <a:pt x="113216" y="0"/>
                      <a:pt x="125064" y="0"/>
                    </a:cubicBezTo>
                    <a:close/>
                  </a:path>
                </a:pathLst>
              </a:custGeom>
              <a:solidFill>
                <a:srgbClr val="F89D1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7F7F7F"/>
                  </a:solidFill>
                  <a:latin typeface="Montserrat"/>
                  <a:ea typeface="Montserrat"/>
                  <a:cs typeface="Montserrat"/>
                  <a:sym typeface="Montserrat"/>
                </a:endParaRPr>
              </a:p>
            </p:txBody>
          </p:sp>
        </p:grpSp>
      </p:grpSp>
      <p:grpSp>
        <p:nvGrpSpPr>
          <p:cNvPr id="1010" name="Google Shape;1010;p43"/>
          <p:cNvGrpSpPr/>
          <p:nvPr/>
        </p:nvGrpSpPr>
        <p:grpSpPr>
          <a:xfrm>
            <a:off x="4624379" y="2058762"/>
            <a:ext cx="4560570" cy="2022755"/>
            <a:chOff x="4613989" y="2320635"/>
            <a:chExt cx="4560570" cy="2022755"/>
          </a:xfrm>
        </p:grpSpPr>
        <p:sp>
          <p:nvSpPr>
            <p:cNvPr id="1011" name="Google Shape;1011;p43"/>
            <p:cNvSpPr/>
            <p:nvPr/>
          </p:nvSpPr>
          <p:spPr>
            <a:xfrm>
              <a:off x="6912044" y="2816956"/>
              <a:ext cx="2262515" cy="261441"/>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2000">
                  <a:solidFill>
                    <a:srgbClr val="333333"/>
                  </a:solidFill>
                  <a:latin typeface="Times New Roman"/>
                  <a:ea typeface="Times New Roman"/>
                  <a:cs typeface="Times New Roman"/>
                  <a:sym typeface="Times New Roman"/>
                </a:rPr>
                <a:t>H</a:t>
              </a:r>
              <a:r>
                <a:rPr lang="en-US" sz="2000" b="0" i="0" u="none" strike="noStrike">
                  <a:solidFill>
                    <a:srgbClr val="333333"/>
                  </a:solidFill>
                  <a:latin typeface="Times New Roman"/>
                  <a:ea typeface="Times New Roman"/>
                  <a:cs typeface="Times New Roman"/>
                  <a:sym typeface="Times New Roman"/>
                </a:rPr>
                <a:t>ệ thống hậu cần tiên tiến có thể giúp tiết kiệm </a:t>
              </a:r>
              <a:endParaRPr/>
            </a:p>
            <a:p>
              <a:pPr marL="0" marR="0" lvl="0" indent="0" algn="l" rtl="0">
                <a:spcBef>
                  <a:spcPts val="0"/>
                </a:spcBef>
                <a:spcAft>
                  <a:spcPts val="0"/>
                </a:spcAft>
                <a:buNone/>
              </a:pPr>
              <a:r>
                <a:rPr lang="en-US" sz="2000" b="0" i="0" u="none" strike="noStrike">
                  <a:solidFill>
                    <a:srgbClr val="333333"/>
                  </a:solidFill>
                  <a:latin typeface="Times New Roman"/>
                  <a:ea typeface="Times New Roman"/>
                  <a:cs typeface="Times New Roman"/>
                  <a:sym typeface="Times New Roman"/>
                </a:rPr>
                <a:t>khoản chi phí khổng lồ cho cả doanh nghiệp </a:t>
              </a:r>
              <a:endParaRPr/>
            </a:p>
            <a:p>
              <a:pPr marL="0" marR="0" lvl="0" indent="0" algn="l" rtl="0">
                <a:spcBef>
                  <a:spcPts val="0"/>
                </a:spcBef>
                <a:spcAft>
                  <a:spcPts val="0"/>
                </a:spcAft>
                <a:buNone/>
              </a:pPr>
              <a:r>
                <a:rPr lang="en-US" sz="2000" b="0" i="0" u="none" strike="noStrike">
                  <a:solidFill>
                    <a:srgbClr val="333333"/>
                  </a:solidFill>
                  <a:latin typeface="Times New Roman"/>
                  <a:ea typeface="Times New Roman"/>
                  <a:cs typeface="Times New Roman"/>
                  <a:sym typeface="Times New Roman"/>
                </a:rPr>
                <a:t>và khách hàng.</a:t>
              </a:r>
              <a:endParaRPr sz="2000" b="1">
                <a:solidFill>
                  <a:srgbClr val="0C0C0C"/>
                </a:solidFill>
                <a:latin typeface="Montserrat"/>
                <a:ea typeface="Montserrat"/>
                <a:cs typeface="Montserrat"/>
                <a:sym typeface="Montserrat"/>
              </a:endParaRPr>
            </a:p>
          </p:txBody>
        </p:sp>
        <p:grpSp>
          <p:nvGrpSpPr>
            <p:cNvPr id="1012" name="Google Shape;1012;p43"/>
            <p:cNvGrpSpPr/>
            <p:nvPr/>
          </p:nvGrpSpPr>
          <p:grpSpPr>
            <a:xfrm>
              <a:off x="4613989" y="2320635"/>
              <a:ext cx="2061141" cy="2022755"/>
              <a:chOff x="1638720" y="1801206"/>
              <a:chExt cx="1285875" cy="1285875"/>
            </a:xfrm>
          </p:grpSpPr>
          <p:grpSp>
            <p:nvGrpSpPr>
              <p:cNvPr id="1013" name="Google Shape;1013;p43"/>
              <p:cNvGrpSpPr/>
              <p:nvPr/>
            </p:nvGrpSpPr>
            <p:grpSpPr>
              <a:xfrm>
                <a:off x="1638720" y="1801206"/>
                <a:ext cx="1285875" cy="1285875"/>
                <a:chOff x="1638720" y="1801206"/>
                <a:chExt cx="1285875" cy="1285875"/>
              </a:xfrm>
            </p:grpSpPr>
            <p:sp>
              <p:nvSpPr>
                <p:cNvPr id="1014" name="Google Shape;1014;p43"/>
                <p:cNvSpPr/>
                <p:nvPr/>
              </p:nvSpPr>
              <p:spPr>
                <a:xfrm>
                  <a:off x="1638720" y="1801206"/>
                  <a:ext cx="1285875" cy="1285875"/>
                </a:xfrm>
                <a:prstGeom prst="diamond">
                  <a:avLst/>
                </a:prstGeom>
                <a:solidFill>
                  <a:srgbClr val="3A373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7F7F7F"/>
                    </a:solidFill>
                    <a:latin typeface="Montserrat"/>
                    <a:ea typeface="Montserrat"/>
                    <a:cs typeface="Montserrat"/>
                    <a:sym typeface="Montserrat"/>
                  </a:endParaRPr>
                </a:p>
              </p:txBody>
            </p:sp>
            <p:sp>
              <p:nvSpPr>
                <p:cNvPr id="1015" name="Google Shape;1015;p43"/>
                <p:cNvSpPr/>
                <p:nvPr/>
              </p:nvSpPr>
              <p:spPr>
                <a:xfrm>
                  <a:off x="1835194" y="2001841"/>
                  <a:ext cx="892926" cy="892926"/>
                </a:xfrm>
                <a:prstGeom prst="diamond">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7F7F7F"/>
                    </a:solidFill>
                    <a:latin typeface="Montserrat"/>
                    <a:ea typeface="Montserrat"/>
                    <a:cs typeface="Montserrat"/>
                    <a:sym typeface="Montserrat"/>
                  </a:endParaRPr>
                </a:p>
              </p:txBody>
            </p:sp>
          </p:grpSp>
          <p:sp>
            <p:nvSpPr>
              <p:cNvPr id="1016" name="Google Shape;1016;p43"/>
              <p:cNvSpPr/>
              <p:nvPr/>
            </p:nvSpPr>
            <p:spPr>
              <a:xfrm>
                <a:off x="2088308" y="2275818"/>
                <a:ext cx="332930" cy="330117"/>
              </a:xfrm>
              <a:custGeom>
                <a:avLst/>
                <a:gdLst/>
                <a:ahLst/>
                <a:cxnLst/>
                <a:rect l="l" t="t" r="r" b="b"/>
                <a:pathLst>
                  <a:path w="338138" h="335282" extrusionOk="0">
                    <a:moveTo>
                      <a:pt x="192254" y="135421"/>
                    </a:moveTo>
                    <a:cubicBezTo>
                      <a:pt x="177774" y="135421"/>
                      <a:pt x="163461" y="140666"/>
                      <a:pt x="152810" y="151158"/>
                    </a:cubicBezTo>
                    <a:cubicBezTo>
                      <a:pt x="130175" y="173452"/>
                      <a:pt x="130175" y="207548"/>
                      <a:pt x="152810" y="229842"/>
                    </a:cubicBezTo>
                    <a:cubicBezTo>
                      <a:pt x="174113" y="250825"/>
                      <a:pt x="210062" y="250825"/>
                      <a:pt x="232697" y="229842"/>
                    </a:cubicBezTo>
                    <a:cubicBezTo>
                      <a:pt x="254000" y="207548"/>
                      <a:pt x="254000" y="173452"/>
                      <a:pt x="232697" y="151158"/>
                    </a:cubicBezTo>
                    <a:cubicBezTo>
                      <a:pt x="221379" y="140666"/>
                      <a:pt x="206733" y="135421"/>
                      <a:pt x="192254" y="135421"/>
                    </a:cubicBezTo>
                    <a:close/>
                    <a:moveTo>
                      <a:pt x="238125" y="69850"/>
                    </a:moveTo>
                    <a:cubicBezTo>
                      <a:pt x="231111" y="69850"/>
                      <a:pt x="225425" y="74825"/>
                      <a:pt x="225425" y="80963"/>
                    </a:cubicBezTo>
                    <a:cubicBezTo>
                      <a:pt x="225425" y="87101"/>
                      <a:pt x="231111" y="92076"/>
                      <a:pt x="238125" y="92076"/>
                    </a:cubicBezTo>
                    <a:cubicBezTo>
                      <a:pt x="245139" y="92076"/>
                      <a:pt x="250825" y="87101"/>
                      <a:pt x="250825" y="80963"/>
                    </a:cubicBezTo>
                    <a:cubicBezTo>
                      <a:pt x="250825" y="74825"/>
                      <a:pt x="245139" y="69850"/>
                      <a:pt x="238125" y="69850"/>
                    </a:cubicBezTo>
                    <a:close/>
                    <a:moveTo>
                      <a:pt x="214313" y="57150"/>
                    </a:moveTo>
                    <a:lnTo>
                      <a:pt x="263526" y="57150"/>
                    </a:lnTo>
                    <a:lnTo>
                      <a:pt x="263526" y="106363"/>
                    </a:lnTo>
                    <a:lnTo>
                      <a:pt x="214313" y="106363"/>
                    </a:lnTo>
                    <a:close/>
                    <a:moveTo>
                      <a:pt x="49213" y="57150"/>
                    </a:moveTo>
                    <a:lnTo>
                      <a:pt x="195263" y="57150"/>
                    </a:lnTo>
                    <a:lnTo>
                      <a:pt x="195263" y="106363"/>
                    </a:lnTo>
                    <a:lnTo>
                      <a:pt x="49213" y="106363"/>
                    </a:lnTo>
                    <a:close/>
                    <a:moveTo>
                      <a:pt x="22225" y="28575"/>
                    </a:moveTo>
                    <a:cubicBezTo>
                      <a:pt x="22225" y="28575"/>
                      <a:pt x="22225" y="28575"/>
                      <a:pt x="22225" y="269875"/>
                    </a:cubicBezTo>
                    <a:lnTo>
                      <a:pt x="241853" y="269875"/>
                    </a:lnTo>
                    <a:cubicBezTo>
                      <a:pt x="241853" y="269875"/>
                      <a:pt x="241853" y="269875"/>
                      <a:pt x="247114" y="259384"/>
                    </a:cubicBezTo>
                    <a:cubicBezTo>
                      <a:pt x="247114" y="259384"/>
                      <a:pt x="247114" y="259384"/>
                      <a:pt x="233962" y="248892"/>
                    </a:cubicBezTo>
                    <a:cubicBezTo>
                      <a:pt x="210289" y="264629"/>
                      <a:pt x="178726" y="265941"/>
                      <a:pt x="155054" y="251515"/>
                    </a:cubicBezTo>
                    <a:cubicBezTo>
                      <a:pt x="155054" y="251515"/>
                      <a:pt x="155054" y="251515"/>
                      <a:pt x="49843" y="251515"/>
                    </a:cubicBezTo>
                    <a:cubicBezTo>
                      <a:pt x="49843" y="251515"/>
                      <a:pt x="49843" y="251515"/>
                      <a:pt x="49843" y="231844"/>
                    </a:cubicBezTo>
                    <a:cubicBezTo>
                      <a:pt x="49843" y="231844"/>
                      <a:pt x="49843" y="231844"/>
                      <a:pt x="135327" y="231844"/>
                    </a:cubicBezTo>
                    <a:cubicBezTo>
                      <a:pt x="128751" y="222664"/>
                      <a:pt x="123490" y="213484"/>
                      <a:pt x="122175" y="201682"/>
                    </a:cubicBezTo>
                    <a:cubicBezTo>
                      <a:pt x="122175" y="201682"/>
                      <a:pt x="122175" y="201682"/>
                      <a:pt x="49843" y="201682"/>
                    </a:cubicBezTo>
                    <a:cubicBezTo>
                      <a:pt x="49843" y="201682"/>
                      <a:pt x="49843" y="201682"/>
                      <a:pt x="49843" y="183322"/>
                    </a:cubicBezTo>
                    <a:cubicBezTo>
                      <a:pt x="49843" y="183322"/>
                      <a:pt x="49843" y="183322"/>
                      <a:pt x="120860" y="183322"/>
                    </a:cubicBezTo>
                    <a:cubicBezTo>
                      <a:pt x="122175" y="172831"/>
                      <a:pt x="124806" y="162339"/>
                      <a:pt x="131381" y="153159"/>
                    </a:cubicBezTo>
                    <a:cubicBezTo>
                      <a:pt x="131381" y="153159"/>
                      <a:pt x="131381" y="153159"/>
                      <a:pt x="49843" y="153159"/>
                    </a:cubicBezTo>
                    <a:cubicBezTo>
                      <a:pt x="49843" y="153159"/>
                      <a:pt x="49843" y="153159"/>
                      <a:pt x="49843" y="134800"/>
                    </a:cubicBezTo>
                    <a:cubicBezTo>
                      <a:pt x="49843" y="134800"/>
                      <a:pt x="49843" y="134800"/>
                      <a:pt x="147163" y="134800"/>
                    </a:cubicBezTo>
                    <a:cubicBezTo>
                      <a:pt x="174781" y="111194"/>
                      <a:pt x="216865" y="112506"/>
                      <a:pt x="243168" y="138734"/>
                    </a:cubicBezTo>
                    <a:cubicBezTo>
                      <a:pt x="269471" y="164962"/>
                      <a:pt x="270786" y="202993"/>
                      <a:pt x="251059" y="231844"/>
                    </a:cubicBezTo>
                    <a:cubicBezTo>
                      <a:pt x="251059" y="231844"/>
                      <a:pt x="251059" y="231844"/>
                      <a:pt x="264210" y="243647"/>
                    </a:cubicBezTo>
                    <a:cubicBezTo>
                      <a:pt x="264210" y="243647"/>
                      <a:pt x="264210" y="243647"/>
                      <a:pt x="272101" y="238401"/>
                    </a:cubicBezTo>
                    <a:cubicBezTo>
                      <a:pt x="272101" y="238401"/>
                      <a:pt x="272101" y="238401"/>
                      <a:pt x="290513" y="256761"/>
                    </a:cubicBezTo>
                    <a:cubicBezTo>
                      <a:pt x="290513" y="256761"/>
                      <a:pt x="290513" y="256761"/>
                      <a:pt x="290513" y="28575"/>
                    </a:cubicBezTo>
                    <a:cubicBezTo>
                      <a:pt x="290513" y="28575"/>
                      <a:pt x="290513" y="28575"/>
                      <a:pt x="22225" y="28575"/>
                    </a:cubicBezTo>
                    <a:close/>
                    <a:moveTo>
                      <a:pt x="0" y="0"/>
                    </a:moveTo>
                    <a:cubicBezTo>
                      <a:pt x="0" y="0"/>
                      <a:pt x="0" y="0"/>
                      <a:pt x="311721" y="0"/>
                    </a:cubicBezTo>
                    <a:cubicBezTo>
                      <a:pt x="311721" y="0"/>
                      <a:pt x="311721" y="0"/>
                      <a:pt x="311721" y="278479"/>
                    </a:cubicBezTo>
                    <a:cubicBezTo>
                      <a:pt x="311721" y="278479"/>
                      <a:pt x="311721" y="278479"/>
                      <a:pt x="338138" y="304875"/>
                    </a:cubicBezTo>
                    <a:cubicBezTo>
                      <a:pt x="338138" y="304875"/>
                      <a:pt x="338138" y="316753"/>
                      <a:pt x="330213" y="325992"/>
                    </a:cubicBezTo>
                    <a:cubicBezTo>
                      <a:pt x="320967" y="336550"/>
                      <a:pt x="307759" y="335230"/>
                      <a:pt x="307759" y="335230"/>
                    </a:cubicBezTo>
                    <a:cubicBezTo>
                      <a:pt x="307759" y="335230"/>
                      <a:pt x="307759" y="335230"/>
                      <a:pt x="262850" y="291677"/>
                    </a:cubicBezTo>
                    <a:cubicBezTo>
                      <a:pt x="262850" y="291677"/>
                      <a:pt x="262850" y="291677"/>
                      <a:pt x="0" y="291677"/>
                    </a:cubicBezTo>
                    <a:cubicBezTo>
                      <a:pt x="0" y="291677"/>
                      <a:pt x="0" y="291677"/>
                      <a:pt x="0" y="0"/>
                    </a:cubicBezTo>
                    <a:close/>
                  </a:path>
                </a:pathLst>
              </a:custGeom>
              <a:solidFill>
                <a:srgbClr val="3A373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7F7F7F"/>
                  </a:solidFill>
                  <a:latin typeface="Montserrat"/>
                  <a:ea typeface="Montserrat"/>
                  <a:cs typeface="Montserrat"/>
                  <a:sym typeface="Montserrat"/>
                </a:endParaRPr>
              </a:p>
            </p:txBody>
          </p:sp>
        </p:grpSp>
      </p:grpSp>
      <p:grpSp>
        <p:nvGrpSpPr>
          <p:cNvPr id="1017" name="Google Shape;1017;p43"/>
          <p:cNvGrpSpPr/>
          <p:nvPr/>
        </p:nvGrpSpPr>
        <p:grpSpPr>
          <a:xfrm>
            <a:off x="3528789" y="3138081"/>
            <a:ext cx="5072131" cy="2022755"/>
            <a:chOff x="3518399" y="3399954"/>
            <a:chExt cx="5072131" cy="2022755"/>
          </a:xfrm>
        </p:grpSpPr>
        <p:sp>
          <p:nvSpPr>
            <p:cNvPr id="1018" name="Google Shape;1018;p43"/>
            <p:cNvSpPr/>
            <p:nvPr/>
          </p:nvSpPr>
          <p:spPr>
            <a:xfrm>
              <a:off x="6328015" y="4054839"/>
              <a:ext cx="2262515" cy="261441"/>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2000">
                  <a:solidFill>
                    <a:srgbClr val="333333"/>
                  </a:solidFill>
                  <a:latin typeface="Times New Roman"/>
                  <a:ea typeface="Times New Roman"/>
                  <a:cs typeface="Times New Roman"/>
                  <a:sym typeface="Times New Roman"/>
                </a:rPr>
                <a:t>S</a:t>
              </a:r>
              <a:r>
                <a:rPr lang="en-US" sz="2000" b="0" i="0" u="none" strike="noStrike">
                  <a:solidFill>
                    <a:srgbClr val="333333"/>
                  </a:solidFill>
                  <a:latin typeface="Times New Roman"/>
                  <a:ea typeface="Times New Roman"/>
                  <a:cs typeface="Times New Roman"/>
                  <a:sym typeface="Times New Roman"/>
                </a:rPr>
                <a:t>ự bùng nổ của hàng hóa đa dạng đã tạo nên nhu cầu </a:t>
              </a:r>
              <a:endParaRPr/>
            </a:p>
            <a:p>
              <a:pPr marL="0" marR="0" lvl="0" indent="0" algn="l" rtl="0">
                <a:spcBef>
                  <a:spcPts val="0"/>
                </a:spcBef>
                <a:spcAft>
                  <a:spcPts val="0"/>
                </a:spcAft>
                <a:buNone/>
              </a:pPr>
              <a:r>
                <a:rPr lang="en-US" sz="2000" b="0" i="0" u="none" strike="noStrike">
                  <a:solidFill>
                    <a:srgbClr val="333333"/>
                  </a:solidFill>
                  <a:latin typeface="Times New Roman"/>
                  <a:ea typeface="Times New Roman"/>
                  <a:cs typeface="Times New Roman"/>
                  <a:sym typeface="Times New Roman"/>
                </a:rPr>
                <a:t>về quản trị hệ thống hậu cần tiên tiến.</a:t>
              </a:r>
              <a:endParaRPr sz="2000" b="1">
                <a:solidFill>
                  <a:srgbClr val="0C0C0C"/>
                </a:solidFill>
                <a:latin typeface="Montserrat"/>
                <a:ea typeface="Montserrat"/>
                <a:cs typeface="Montserrat"/>
                <a:sym typeface="Montserrat"/>
              </a:endParaRPr>
            </a:p>
          </p:txBody>
        </p:sp>
        <p:grpSp>
          <p:nvGrpSpPr>
            <p:cNvPr id="1019" name="Google Shape;1019;p43"/>
            <p:cNvGrpSpPr/>
            <p:nvPr/>
          </p:nvGrpSpPr>
          <p:grpSpPr>
            <a:xfrm>
              <a:off x="3518399" y="3399954"/>
              <a:ext cx="2061141" cy="2022755"/>
              <a:chOff x="955219" y="2487334"/>
              <a:chExt cx="1285875" cy="1285875"/>
            </a:xfrm>
          </p:grpSpPr>
          <p:sp>
            <p:nvSpPr>
              <p:cNvPr id="1020" name="Google Shape;1020;p43"/>
              <p:cNvSpPr/>
              <p:nvPr/>
            </p:nvSpPr>
            <p:spPr>
              <a:xfrm>
                <a:off x="955219" y="2487334"/>
                <a:ext cx="1285875" cy="1285875"/>
              </a:xfrm>
              <a:prstGeom prst="diamond">
                <a:avLst/>
              </a:prstGeom>
              <a:solidFill>
                <a:srgbClr val="F89D1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7F7F7F"/>
                  </a:solidFill>
                  <a:latin typeface="Montserrat"/>
                  <a:ea typeface="Montserrat"/>
                  <a:cs typeface="Montserrat"/>
                  <a:sym typeface="Montserrat"/>
                </a:endParaRPr>
              </a:p>
            </p:txBody>
          </p:sp>
          <p:grpSp>
            <p:nvGrpSpPr>
              <p:cNvPr id="1021" name="Google Shape;1021;p43"/>
              <p:cNvGrpSpPr/>
              <p:nvPr/>
            </p:nvGrpSpPr>
            <p:grpSpPr>
              <a:xfrm>
                <a:off x="1149521" y="2688430"/>
                <a:ext cx="892926" cy="892926"/>
                <a:chOff x="1149521" y="2688430"/>
                <a:chExt cx="892926" cy="892926"/>
              </a:xfrm>
            </p:grpSpPr>
            <p:sp>
              <p:nvSpPr>
                <p:cNvPr id="1022" name="Google Shape;1022;p43"/>
                <p:cNvSpPr/>
                <p:nvPr/>
              </p:nvSpPr>
              <p:spPr>
                <a:xfrm>
                  <a:off x="1149521" y="2688430"/>
                  <a:ext cx="892926" cy="892926"/>
                </a:xfrm>
                <a:prstGeom prst="diamond">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7F7F7F"/>
                    </a:solidFill>
                    <a:latin typeface="Montserrat"/>
                    <a:ea typeface="Montserrat"/>
                    <a:cs typeface="Montserrat"/>
                    <a:sym typeface="Montserrat"/>
                  </a:endParaRPr>
                </a:p>
              </p:txBody>
            </p:sp>
            <p:sp>
              <p:nvSpPr>
                <p:cNvPr id="1023" name="Google Shape;1023;p43"/>
                <p:cNvSpPr/>
                <p:nvPr/>
              </p:nvSpPr>
              <p:spPr>
                <a:xfrm>
                  <a:off x="1409702" y="2961000"/>
                  <a:ext cx="318795" cy="332928"/>
                </a:xfrm>
                <a:custGeom>
                  <a:avLst/>
                  <a:gdLst/>
                  <a:ahLst/>
                  <a:cxnLst/>
                  <a:rect l="l" t="t" r="r" b="b"/>
                  <a:pathLst>
                    <a:path w="322263" h="336550" extrusionOk="0">
                      <a:moveTo>
                        <a:pt x="293688" y="298450"/>
                      </a:moveTo>
                      <a:cubicBezTo>
                        <a:pt x="293688" y="298450"/>
                        <a:pt x="293688" y="298450"/>
                        <a:pt x="293688" y="305019"/>
                      </a:cubicBezTo>
                      <a:cubicBezTo>
                        <a:pt x="293688" y="322099"/>
                        <a:pt x="280333" y="336550"/>
                        <a:pt x="261635" y="336550"/>
                      </a:cubicBezTo>
                      <a:cubicBezTo>
                        <a:pt x="261635" y="336550"/>
                        <a:pt x="261635" y="336550"/>
                        <a:pt x="241603" y="336550"/>
                      </a:cubicBezTo>
                      <a:cubicBezTo>
                        <a:pt x="224241" y="336550"/>
                        <a:pt x="209550" y="322099"/>
                        <a:pt x="209550" y="305019"/>
                      </a:cubicBezTo>
                      <a:cubicBezTo>
                        <a:pt x="209550" y="305019"/>
                        <a:pt x="209550" y="305019"/>
                        <a:pt x="209550" y="301078"/>
                      </a:cubicBezTo>
                      <a:lnTo>
                        <a:pt x="277662" y="301078"/>
                      </a:lnTo>
                      <a:cubicBezTo>
                        <a:pt x="283004" y="301078"/>
                        <a:pt x="289681" y="299764"/>
                        <a:pt x="293688" y="298450"/>
                      </a:cubicBezTo>
                      <a:close/>
                      <a:moveTo>
                        <a:pt x="28575" y="298450"/>
                      </a:moveTo>
                      <a:cubicBezTo>
                        <a:pt x="32582" y="299764"/>
                        <a:pt x="39259" y="301078"/>
                        <a:pt x="44601" y="301078"/>
                      </a:cubicBezTo>
                      <a:cubicBezTo>
                        <a:pt x="44601" y="301078"/>
                        <a:pt x="44601" y="301078"/>
                        <a:pt x="112713" y="301078"/>
                      </a:cubicBezTo>
                      <a:cubicBezTo>
                        <a:pt x="112713" y="301078"/>
                        <a:pt x="112713" y="301078"/>
                        <a:pt x="112713" y="305019"/>
                      </a:cubicBezTo>
                      <a:cubicBezTo>
                        <a:pt x="112713" y="322099"/>
                        <a:pt x="98022" y="336550"/>
                        <a:pt x="80660" y="336550"/>
                      </a:cubicBezTo>
                      <a:cubicBezTo>
                        <a:pt x="80660" y="336550"/>
                        <a:pt x="80660" y="336550"/>
                        <a:pt x="60628" y="336550"/>
                      </a:cubicBezTo>
                      <a:cubicBezTo>
                        <a:pt x="41930" y="336550"/>
                        <a:pt x="28575" y="322099"/>
                        <a:pt x="28575" y="305019"/>
                      </a:cubicBezTo>
                      <a:cubicBezTo>
                        <a:pt x="28575" y="305019"/>
                        <a:pt x="28575" y="305019"/>
                        <a:pt x="28575" y="298450"/>
                      </a:cubicBezTo>
                      <a:close/>
                      <a:moveTo>
                        <a:pt x="233362" y="228600"/>
                      </a:moveTo>
                      <a:lnTo>
                        <a:pt x="273050" y="228600"/>
                      </a:lnTo>
                      <a:lnTo>
                        <a:pt x="273050" y="241300"/>
                      </a:lnTo>
                      <a:lnTo>
                        <a:pt x="233362" y="241300"/>
                      </a:lnTo>
                      <a:close/>
                      <a:moveTo>
                        <a:pt x="49212" y="228600"/>
                      </a:moveTo>
                      <a:lnTo>
                        <a:pt x="88900" y="228600"/>
                      </a:lnTo>
                      <a:lnTo>
                        <a:pt x="88900" y="241300"/>
                      </a:lnTo>
                      <a:lnTo>
                        <a:pt x="49212" y="241300"/>
                      </a:lnTo>
                      <a:close/>
                      <a:moveTo>
                        <a:pt x="228109" y="212725"/>
                      </a:moveTo>
                      <a:cubicBezTo>
                        <a:pt x="222798" y="212725"/>
                        <a:pt x="217487" y="218141"/>
                        <a:pt x="217487" y="224912"/>
                      </a:cubicBezTo>
                      <a:cubicBezTo>
                        <a:pt x="217487" y="224912"/>
                        <a:pt x="217487" y="224912"/>
                        <a:pt x="217487" y="246577"/>
                      </a:cubicBezTo>
                      <a:cubicBezTo>
                        <a:pt x="217487" y="253347"/>
                        <a:pt x="222798" y="258763"/>
                        <a:pt x="228109" y="258763"/>
                      </a:cubicBezTo>
                      <a:cubicBezTo>
                        <a:pt x="228109" y="258763"/>
                        <a:pt x="228109" y="258763"/>
                        <a:pt x="278563" y="258763"/>
                      </a:cubicBezTo>
                      <a:cubicBezTo>
                        <a:pt x="285201" y="258763"/>
                        <a:pt x="290512" y="253347"/>
                        <a:pt x="290512" y="246577"/>
                      </a:cubicBezTo>
                      <a:lnTo>
                        <a:pt x="290512" y="224912"/>
                      </a:lnTo>
                      <a:cubicBezTo>
                        <a:pt x="290512" y="218141"/>
                        <a:pt x="285201" y="212725"/>
                        <a:pt x="278563" y="212725"/>
                      </a:cubicBezTo>
                      <a:cubicBezTo>
                        <a:pt x="278563" y="212725"/>
                        <a:pt x="278563" y="212725"/>
                        <a:pt x="228109" y="212725"/>
                      </a:cubicBezTo>
                      <a:close/>
                      <a:moveTo>
                        <a:pt x="43699" y="212725"/>
                      </a:moveTo>
                      <a:cubicBezTo>
                        <a:pt x="37061" y="212725"/>
                        <a:pt x="31750" y="218141"/>
                        <a:pt x="31750" y="224912"/>
                      </a:cubicBezTo>
                      <a:cubicBezTo>
                        <a:pt x="31750" y="224912"/>
                        <a:pt x="31750" y="224912"/>
                        <a:pt x="31750" y="246577"/>
                      </a:cubicBezTo>
                      <a:cubicBezTo>
                        <a:pt x="31750" y="253347"/>
                        <a:pt x="37061" y="258763"/>
                        <a:pt x="43699" y="258763"/>
                      </a:cubicBezTo>
                      <a:cubicBezTo>
                        <a:pt x="43699" y="258763"/>
                        <a:pt x="43699" y="258763"/>
                        <a:pt x="94153" y="258763"/>
                      </a:cubicBezTo>
                      <a:cubicBezTo>
                        <a:pt x="99464" y="258763"/>
                        <a:pt x="104775" y="253347"/>
                        <a:pt x="104775" y="246577"/>
                      </a:cubicBezTo>
                      <a:lnTo>
                        <a:pt x="104775" y="224912"/>
                      </a:lnTo>
                      <a:cubicBezTo>
                        <a:pt x="104775" y="218141"/>
                        <a:pt x="99464" y="212725"/>
                        <a:pt x="94153" y="212725"/>
                      </a:cubicBezTo>
                      <a:cubicBezTo>
                        <a:pt x="94153" y="212725"/>
                        <a:pt x="94153" y="212725"/>
                        <a:pt x="43699" y="212725"/>
                      </a:cubicBezTo>
                      <a:close/>
                      <a:moveTo>
                        <a:pt x="44905" y="184150"/>
                      </a:moveTo>
                      <a:cubicBezTo>
                        <a:pt x="44905" y="184150"/>
                        <a:pt x="44905" y="184150"/>
                        <a:pt x="277358" y="184150"/>
                      </a:cubicBezTo>
                      <a:cubicBezTo>
                        <a:pt x="302452" y="184150"/>
                        <a:pt x="322263" y="203890"/>
                        <a:pt x="322263" y="228893"/>
                      </a:cubicBezTo>
                      <a:cubicBezTo>
                        <a:pt x="322263" y="228893"/>
                        <a:pt x="322263" y="228893"/>
                        <a:pt x="322263" y="239421"/>
                      </a:cubicBezTo>
                      <a:cubicBezTo>
                        <a:pt x="322263" y="264424"/>
                        <a:pt x="302452" y="284163"/>
                        <a:pt x="277358" y="284163"/>
                      </a:cubicBezTo>
                      <a:cubicBezTo>
                        <a:pt x="277358" y="284163"/>
                        <a:pt x="277358" y="284163"/>
                        <a:pt x="44905" y="284163"/>
                      </a:cubicBezTo>
                      <a:cubicBezTo>
                        <a:pt x="19811" y="284163"/>
                        <a:pt x="0" y="264424"/>
                        <a:pt x="0" y="239421"/>
                      </a:cubicBezTo>
                      <a:cubicBezTo>
                        <a:pt x="0" y="239421"/>
                        <a:pt x="0" y="239421"/>
                        <a:pt x="0" y="228893"/>
                      </a:cubicBezTo>
                      <a:cubicBezTo>
                        <a:pt x="0" y="203890"/>
                        <a:pt x="19811" y="184150"/>
                        <a:pt x="44905" y="184150"/>
                      </a:cubicBezTo>
                      <a:close/>
                      <a:moveTo>
                        <a:pt x="100909" y="112712"/>
                      </a:moveTo>
                      <a:cubicBezTo>
                        <a:pt x="100909" y="112712"/>
                        <a:pt x="100909" y="112712"/>
                        <a:pt x="221354" y="112712"/>
                      </a:cubicBezTo>
                      <a:cubicBezTo>
                        <a:pt x="229209" y="112712"/>
                        <a:pt x="239682" y="119138"/>
                        <a:pt x="242300" y="125563"/>
                      </a:cubicBezTo>
                      <a:lnTo>
                        <a:pt x="259320" y="158977"/>
                      </a:lnTo>
                      <a:cubicBezTo>
                        <a:pt x="261938" y="162832"/>
                        <a:pt x="259320" y="166687"/>
                        <a:pt x="254083" y="166687"/>
                      </a:cubicBezTo>
                      <a:cubicBezTo>
                        <a:pt x="254083" y="166687"/>
                        <a:pt x="254083" y="166687"/>
                        <a:pt x="68180" y="166687"/>
                      </a:cubicBezTo>
                      <a:cubicBezTo>
                        <a:pt x="62943" y="166687"/>
                        <a:pt x="60325" y="162832"/>
                        <a:pt x="62943" y="158977"/>
                      </a:cubicBezTo>
                      <a:cubicBezTo>
                        <a:pt x="62943" y="158977"/>
                        <a:pt x="62943" y="158977"/>
                        <a:pt x="79963" y="125563"/>
                      </a:cubicBezTo>
                      <a:cubicBezTo>
                        <a:pt x="82581" y="119138"/>
                        <a:pt x="93054" y="112712"/>
                        <a:pt x="100909" y="112712"/>
                      </a:cubicBezTo>
                      <a:close/>
                      <a:moveTo>
                        <a:pt x="209688" y="60325"/>
                      </a:moveTo>
                      <a:cubicBezTo>
                        <a:pt x="209688" y="60325"/>
                        <a:pt x="209688" y="60325"/>
                        <a:pt x="222112" y="60325"/>
                      </a:cubicBezTo>
                      <a:cubicBezTo>
                        <a:pt x="227634" y="60325"/>
                        <a:pt x="231775" y="64407"/>
                        <a:pt x="231775" y="69850"/>
                      </a:cubicBezTo>
                      <a:cubicBezTo>
                        <a:pt x="231775" y="75293"/>
                        <a:pt x="227634" y="79375"/>
                        <a:pt x="222112" y="79375"/>
                      </a:cubicBezTo>
                      <a:cubicBezTo>
                        <a:pt x="222112" y="79375"/>
                        <a:pt x="222112" y="79375"/>
                        <a:pt x="209688" y="79375"/>
                      </a:cubicBezTo>
                      <a:cubicBezTo>
                        <a:pt x="204166" y="79375"/>
                        <a:pt x="200025" y="75293"/>
                        <a:pt x="200025" y="69850"/>
                      </a:cubicBezTo>
                      <a:cubicBezTo>
                        <a:pt x="200025" y="64407"/>
                        <a:pt x="204166" y="60325"/>
                        <a:pt x="209688" y="60325"/>
                      </a:cubicBezTo>
                      <a:close/>
                      <a:moveTo>
                        <a:pt x="101255" y="60325"/>
                      </a:moveTo>
                      <a:cubicBezTo>
                        <a:pt x="101255" y="60325"/>
                        <a:pt x="101255" y="60325"/>
                        <a:pt x="113058" y="60325"/>
                      </a:cubicBezTo>
                      <a:cubicBezTo>
                        <a:pt x="118304" y="60325"/>
                        <a:pt x="122238" y="64407"/>
                        <a:pt x="122238" y="69850"/>
                      </a:cubicBezTo>
                      <a:cubicBezTo>
                        <a:pt x="122238" y="75293"/>
                        <a:pt x="118304" y="79375"/>
                        <a:pt x="113058" y="79375"/>
                      </a:cubicBezTo>
                      <a:cubicBezTo>
                        <a:pt x="113058" y="79375"/>
                        <a:pt x="113058" y="79375"/>
                        <a:pt x="101255" y="79375"/>
                      </a:cubicBezTo>
                      <a:cubicBezTo>
                        <a:pt x="96009" y="79375"/>
                        <a:pt x="92075" y="75293"/>
                        <a:pt x="92075" y="69850"/>
                      </a:cubicBezTo>
                      <a:cubicBezTo>
                        <a:pt x="92075" y="64407"/>
                        <a:pt x="96009" y="60325"/>
                        <a:pt x="101255" y="60325"/>
                      </a:cubicBezTo>
                      <a:close/>
                      <a:moveTo>
                        <a:pt x="161132" y="34925"/>
                      </a:moveTo>
                      <a:cubicBezTo>
                        <a:pt x="179510" y="34925"/>
                        <a:pt x="195263" y="49731"/>
                        <a:pt x="195263" y="69920"/>
                      </a:cubicBezTo>
                      <a:lnTo>
                        <a:pt x="195263" y="86071"/>
                      </a:lnTo>
                      <a:cubicBezTo>
                        <a:pt x="195263" y="91455"/>
                        <a:pt x="190012" y="96838"/>
                        <a:pt x="184761" y="96838"/>
                      </a:cubicBezTo>
                      <a:cubicBezTo>
                        <a:pt x="184761" y="96838"/>
                        <a:pt x="184761" y="96838"/>
                        <a:pt x="137502" y="96838"/>
                      </a:cubicBezTo>
                      <a:cubicBezTo>
                        <a:pt x="132251" y="96838"/>
                        <a:pt x="127000" y="91455"/>
                        <a:pt x="127000" y="86071"/>
                      </a:cubicBezTo>
                      <a:cubicBezTo>
                        <a:pt x="127000" y="86071"/>
                        <a:pt x="127000" y="86071"/>
                        <a:pt x="127000" y="69920"/>
                      </a:cubicBezTo>
                      <a:cubicBezTo>
                        <a:pt x="127000" y="49731"/>
                        <a:pt x="142753" y="34925"/>
                        <a:pt x="161132" y="34925"/>
                      </a:cubicBezTo>
                      <a:close/>
                      <a:moveTo>
                        <a:pt x="196771" y="21272"/>
                      </a:moveTo>
                      <a:cubicBezTo>
                        <a:pt x="200819" y="17462"/>
                        <a:pt x="206217" y="17462"/>
                        <a:pt x="210265" y="21272"/>
                      </a:cubicBezTo>
                      <a:cubicBezTo>
                        <a:pt x="214313" y="25082"/>
                        <a:pt x="214313" y="30162"/>
                        <a:pt x="210265" y="33972"/>
                      </a:cubicBezTo>
                      <a:cubicBezTo>
                        <a:pt x="210265" y="33972"/>
                        <a:pt x="210265" y="33972"/>
                        <a:pt x="204867" y="39052"/>
                      </a:cubicBezTo>
                      <a:cubicBezTo>
                        <a:pt x="202168" y="41592"/>
                        <a:pt x="199470" y="42862"/>
                        <a:pt x="196771" y="42862"/>
                      </a:cubicBezTo>
                      <a:cubicBezTo>
                        <a:pt x="195421" y="42862"/>
                        <a:pt x="192723" y="41592"/>
                        <a:pt x="190024" y="39052"/>
                      </a:cubicBezTo>
                      <a:cubicBezTo>
                        <a:pt x="187325" y="36512"/>
                        <a:pt x="187325" y="30162"/>
                        <a:pt x="190024" y="26352"/>
                      </a:cubicBezTo>
                      <a:cubicBezTo>
                        <a:pt x="190024" y="26352"/>
                        <a:pt x="190024" y="26352"/>
                        <a:pt x="196771" y="21272"/>
                      </a:cubicBezTo>
                      <a:close/>
                      <a:moveTo>
                        <a:pt x="111998" y="21272"/>
                      </a:moveTo>
                      <a:cubicBezTo>
                        <a:pt x="116046" y="17462"/>
                        <a:pt x="121444" y="17462"/>
                        <a:pt x="125492" y="21272"/>
                      </a:cubicBezTo>
                      <a:cubicBezTo>
                        <a:pt x="125492" y="21272"/>
                        <a:pt x="125492" y="21272"/>
                        <a:pt x="132239" y="26352"/>
                      </a:cubicBezTo>
                      <a:cubicBezTo>
                        <a:pt x="134938" y="30162"/>
                        <a:pt x="134938" y="36512"/>
                        <a:pt x="132239" y="39052"/>
                      </a:cubicBezTo>
                      <a:cubicBezTo>
                        <a:pt x="129540" y="41592"/>
                        <a:pt x="126842" y="42862"/>
                        <a:pt x="125492" y="42862"/>
                      </a:cubicBezTo>
                      <a:cubicBezTo>
                        <a:pt x="122793" y="42862"/>
                        <a:pt x="120095" y="41592"/>
                        <a:pt x="117396" y="39052"/>
                      </a:cubicBezTo>
                      <a:lnTo>
                        <a:pt x="111998" y="33972"/>
                      </a:lnTo>
                      <a:cubicBezTo>
                        <a:pt x="107950" y="30162"/>
                        <a:pt x="107950" y="25082"/>
                        <a:pt x="111998" y="21272"/>
                      </a:cubicBezTo>
                      <a:close/>
                      <a:moveTo>
                        <a:pt x="161132" y="0"/>
                      </a:moveTo>
                      <a:cubicBezTo>
                        <a:pt x="166121" y="0"/>
                        <a:pt x="169863" y="3934"/>
                        <a:pt x="169863" y="9180"/>
                      </a:cubicBezTo>
                      <a:cubicBezTo>
                        <a:pt x="169863" y="9180"/>
                        <a:pt x="169863" y="9180"/>
                        <a:pt x="169863" y="20983"/>
                      </a:cubicBezTo>
                      <a:cubicBezTo>
                        <a:pt x="169863" y="26228"/>
                        <a:pt x="166121" y="30163"/>
                        <a:pt x="161132" y="30163"/>
                      </a:cubicBezTo>
                      <a:cubicBezTo>
                        <a:pt x="156142" y="30163"/>
                        <a:pt x="152400" y="26228"/>
                        <a:pt x="152400" y="20983"/>
                      </a:cubicBezTo>
                      <a:cubicBezTo>
                        <a:pt x="152400" y="20983"/>
                        <a:pt x="152400" y="20983"/>
                        <a:pt x="152400" y="9180"/>
                      </a:cubicBezTo>
                      <a:cubicBezTo>
                        <a:pt x="152400" y="3934"/>
                        <a:pt x="156142" y="0"/>
                        <a:pt x="161132" y="0"/>
                      </a:cubicBezTo>
                      <a:close/>
                    </a:path>
                  </a:pathLst>
                </a:custGeom>
                <a:solidFill>
                  <a:srgbClr val="F89D1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7F7F7F"/>
                    </a:solidFill>
                    <a:latin typeface="Montserrat"/>
                    <a:ea typeface="Montserrat"/>
                    <a:cs typeface="Montserrat"/>
                    <a:sym typeface="Montserrat"/>
                  </a:endParaRPr>
                </a:p>
              </p:txBody>
            </p:sp>
          </p:grpSp>
        </p:grpSp>
      </p:grpSp>
      <p:sp>
        <p:nvSpPr>
          <p:cNvPr id="1024" name="Google Shape;1024;p43"/>
          <p:cNvSpPr txBox="1"/>
          <p:nvPr/>
        </p:nvSpPr>
        <p:spPr>
          <a:xfrm>
            <a:off x="2691246" y="5504721"/>
            <a:ext cx="8097144" cy="1292662"/>
          </a:xfrm>
          <a:prstGeom prst="rect">
            <a:avLst/>
          </a:prstGeom>
          <a:solidFill>
            <a:schemeClr val="accent3"/>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600" b="1">
                <a:solidFill>
                  <a:schemeClr val="dk1"/>
                </a:solidFill>
                <a:latin typeface="Times New Roman"/>
                <a:ea typeface="Times New Roman"/>
                <a:cs typeface="Times New Roman"/>
                <a:sym typeface="Times New Roman"/>
              </a:rPr>
              <a:t>Những tiến bộ về công nghệ thông tin cũng tạo cơ hội cho các thành tựu to lớn trong việc nâng cao hiệu quả phân phối.</a:t>
            </a:r>
            <a:endParaRPr/>
          </a:p>
        </p:txBody>
      </p:sp>
      <p:sp>
        <p:nvSpPr>
          <p:cNvPr id="1025" name="Google Shape;1025;p43"/>
          <p:cNvSpPr/>
          <p:nvPr/>
        </p:nvSpPr>
        <p:spPr>
          <a:xfrm rot="-3212847">
            <a:off x="1158671" y="4478426"/>
            <a:ext cx="841983" cy="2721091"/>
          </a:xfrm>
          <a:prstGeom prst="curvedRightArrow">
            <a:avLst>
              <a:gd name="adj1" fmla="val 59949"/>
              <a:gd name="adj2" fmla="val 79867"/>
              <a:gd name="adj3" fmla="val 99194"/>
            </a:avLst>
          </a:prstGeom>
          <a:solidFill>
            <a:schemeClr val="accent1"/>
          </a:solidFill>
          <a:ln w="12700" cap="flat" cmpd="sng">
            <a:solidFill>
              <a:srgbClr val="B4731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02"/>
                                        </p:tgtEl>
                                        <p:attrNameLst>
                                          <p:attrName>style.visibility</p:attrName>
                                        </p:attrNameLst>
                                      </p:cBhvr>
                                      <p:to>
                                        <p:strVal val="visible"/>
                                      </p:to>
                                    </p:set>
                                    <p:animEffect transition="in" filter="fade">
                                      <p:cBhvr>
                                        <p:cTn id="7" dur="500"/>
                                        <p:tgtEl>
                                          <p:spTgt spid="1002"/>
                                        </p:tgtEl>
                                      </p:cBhvr>
                                    </p:animEffect>
                                  </p:childTnLst>
                                </p:cTn>
                              </p:par>
                              <p:par>
                                <p:cTn id="8" presetID="10" presetClass="entr" presetSubtype="0" fill="hold" nodeType="withEffect">
                                  <p:stCondLst>
                                    <p:cond delay="0"/>
                                  </p:stCondLst>
                                  <p:childTnLst>
                                    <p:set>
                                      <p:cBhvr>
                                        <p:cTn id="9" dur="1" fill="hold">
                                          <p:stCondLst>
                                            <p:cond delay="0"/>
                                          </p:stCondLst>
                                        </p:cTn>
                                        <p:tgtEl>
                                          <p:spTgt spid="1003"/>
                                        </p:tgtEl>
                                        <p:attrNameLst>
                                          <p:attrName>style.visibility</p:attrName>
                                        </p:attrNameLst>
                                      </p:cBhvr>
                                      <p:to>
                                        <p:strVal val="visible"/>
                                      </p:to>
                                    </p:set>
                                    <p:animEffect transition="in" filter="fade">
                                      <p:cBhvr>
                                        <p:cTn id="10" dur="500"/>
                                        <p:tgtEl>
                                          <p:spTgt spid="100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1" fill="hold" nodeType="clickEffect">
                                  <p:stCondLst>
                                    <p:cond delay="0"/>
                                  </p:stCondLst>
                                  <p:childTnLst>
                                    <p:set>
                                      <p:cBhvr>
                                        <p:cTn id="14" dur="1" fill="hold">
                                          <p:stCondLst>
                                            <p:cond delay="0"/>
                                          </p:stCondLst>
                                        </p:cTn>
                                        <p:tgtEl>
                                          <p:spTgt spid="1004"/>
                                        </p:tgtEl>
                                        <p:attrNameLst>
                                          <p:attrName>style.visibility</p:attrName>
                                        </p:attrNameLst>
                                      </p:cBhvr>
                                      <p:to>
                                        <p:strVal val="visible"/>
                                      </p:to>
                                    </p:set>
                                    <p:anim calcmode="lin" valueType="num">
                                      <p:cBhvr additive="base">
                                        <p:cTn id="15" dur="500"/>
                                        <p:tgtEl>
                                          <p:spTgt spid="100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nodeType="clickEffect">
                                  <p:stCondLst>
                                    <p:cond delay="0"/>
                                  </p:stCondLst>
                                  <p:childTnLst>
                                    <p:set>
                                      <p:cBhvr>
                                        <p:cTn id="19" dur="1" fill="hold">
                                          <p:stCondLst>
                                            <p:cond delay="0"/>
                                          </p:stCondLst>
                                        </p:cTn>
                                        <p:tgtEl>
                                          <p:spTgt spid="1010"/>
                                        </p:tgtEl>
                                        <p:attrNameLst>
                                          <p:attrName>style.visibility</p:attrName>
                                        </p:attrNameLst>
                                      </p:cBhvr>
                                      <p:to>
                                        <p:strVal val="visible"/>
                                      </p:to>
                                    </p:set>
                                    <p:anim calcmode="lin" valueType="num">
                                      <p:cBhvr additive="base">
                                        <p:cTn id="20" dur="500"/>
                                        <p:tgtEl>
                                          <p:spTgt spid="1010"/>
                                        </p:tgtEl>
                                        <p:attrNameLst>
                                          <p:attrName>ppt_x</p:attrName>
                                        </p:attrNameLst>
                                      </p:cBhvr>
                                      <p:tavLst>
                                        <p:tav tm="0">
                                          <p:val>
                                            <p:strVal val="#ppt_x-1"/>
                                          </p:val>
                                        </p:tav>
                                        <p:tav tm="100000">
                                          <p:val>
                                            <p:strVal val="#ppt_x"/>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17"/>
                                        </p:tgtEl>
                                        <p:attrNameLst>
                                          <p:attrName>style.visibility</p:attrName>
                                        </p:attrNameLst>
                                      </p:cBhvr>
                                      <p:to>
                                        <p:strVal val="visible"/>
                                      </p:to>
                                    </p:set>
                                    <p:anim calcmode="lin" valueType="num">
                                      <p:cBhvr additive="base">
                                        <p:cTn id="25" dur="500"/>
                                        <p:tgtEl>
                                          <p:spTgt spid="1017"/>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nodeType="clickEffect">
                                  <p:stCondLst>
                                    <p:cond delay="0"/>
                                  </p:stCondLst>
                                  <p:childTnLst>
                                    <p:set>
                                      <p:cBhvr>
                                        <p:cTn id="29" dur="1" fill="hold">
                                          <p:stCondLst>
                                            <p:cond delay="0"/>
                                          </p:stCondLst>
                                        </p:cTn>
                                        <p:tgtEl>
                                          <p:spTgt spid="1025"/>
                                        </p:tgtEl>
                                        <p:attrNameLst>
                                          <p:attrName>style.visibility</p:attrName>
                                        </p:attrNameLst>
                                      </p:cBhvr>
                                      <p:to>
                                        <p:strVal val="visible"/>
                                      </p:to>
                                    </p:set>
                                    <p:anim calcmode="lin" valueType="num">
                                      <p:cBhvr additive="base">
                                        <p:cTn id="30" dur="500"/>
                                        <p:tgtEl>
                                          <p:spTgt spid="1025"/>
                                        </p:tgtEl>
                                        <p:attrNameLst>
                                          <p:attrName>ppt_x</p:attrName>
                                        </p:attrNameLst>
                                      </p:cBhvr>
                                      <p:tavLst>
                                        <p:tav tm="0">
                                          <p:val>
                                            <p:strVal val="#ppt_x-1"/>
                                          </p:val>
                                        </p:tav>
                                        <p:tav tm="100000">
                                          <p:val>
                                            <p:strVal val="#ppt_x"/>
                                          </p:val>
                                        </p:tav>
                                      </p:tavLst>
                                    </p:anim>
                                  </p:childTnLst>
                                </p:cTn>
                              </p:par>
                              <p:par>
                                <p:cTn id="31" presetID="2" presetClass="entr" presetSubtype="8" fill="hold" nodeType="withEffect">
                                  <p:stCondLst>
                                    <p:cond delay="0"/>
                                  </p:stCondLst>
                                  <p:childTnLst>
                                    <p:set>
                                      <p:cBhvr>
                                        <p:cTn id="32" dur="1" fill="hold">
                                          <p:stCondLst>
                                            <p:cond delay="0"/>
                                          </p:stCondLst>
                                        </p:cTn>
                                        <p:tgtEl>
                                          <p:spTgt spid="1024"/>
                                        </p:tgtEl>
                                        <p:attrNameLst>
                                          <p:attrName>style.visibility</p:attrName>
                                        </p:attrNameLst>
                                      </p:cBhvr>
                                      <p:to>
                                        <p:strVal val="visible"/>
                                      </p:to>
                                    </p:set>
                                    <p:anim calcmode="lin" valueType="num">
                                      <p:cBhvr additive="base">
                                        <p:cTn id="33" dur="500"/>
                                        <p:tgtEl>
                                          <p:spTgt spid="1024"/>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029"/>
        <p:cNvGrpSpPr/>
        <p:nvPr/>
      </p:nvGrpSpPr>
      <p:grpSpPr>
        <a:xfrm>
          <a:off x="0" y="0"/>
          <a:ext cx="0" cy="0"/>
          <a:chOff x="0" y="0"/>
          <a:chExt cx="0" cy="0"/>
        </a:xfrm>
      </p:grpSpPr>
      <p:sp>
        <p:nvSpPr>
          <p:cNvPr id="1030" name="Google Shape;1030;p44"/>
          <p:cNvSpPr txBox="1"/>
          <p:nvPr/>
        </p:nvSpPr>
        <p:spPr>
          <a:xfrm>
            <a:off x="2595346" y="811753"/>
            <a:ext cx="7001308"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3F3F3F"/>
                </a:solidFill>
                <a:latin typeface="Corben"/>
                <a:ea typeface="Corben"/>
                <a:cs typeface="Corben"/>
                <a:sym typeface="Corben"/>
              </a:rPr>
              <a:t>Chuỗi cung ứng bền vững</a:t>
            </a:r>
            <a:endParaRPr sz="3600" b="1">
              <a:solidFill>
                <a:srgbClr val="3F3F3F"/>
              </a:solidFill>
              <a:latin typeface="Corben"/>
              <a:ea typeface="Corben"/>
              <a:cs typeface="Corben"/>
              <a:sym typeface="Corben"/>
            </a:endParaRPr>
          </a:p>
        </p:txBody>
      </p:sp>
      <p:grpSp>
        <p:nvGrpSpPr>
          <p:cNvPr id="1031" name="Google Shape;1031;p44"/>
          <p:cNvGrpSpPr/>
          <p:nvPr/>
        </p:nvGrpSpPr>
        <p:grpSpPr>
          <a:xfrm>
            <a:off x="0" y="0"/>
            <a:ext cx="1153895" cy="1268412"/>
            <a:chOff x="1" y="1"/>
            <a:chExt cx="958067" cy="1053150"/>
          </a:xfrm>
        </p:grpSpPr>
        <p:sp>
          <p:nvSpPr>
            <p:cNvPr id="1032" name="Google Shape;1032;p44"/>
            <p:cNvSpPr/>
            <p:nvPr/>
          </p:nvSpPr>
          <p:spPr>
            <a:xfrm rot="5400000">
              <a:off x="-12207" y="12208"/>
              <a:ext cx="982481" cy="958066"/>
            </a:xfrm>
            <a:custGeom>
              <a:avLst/>
              <a:gdLst/>
              <a:ahLst/>
              <a:cxnLst/>
              <a:rect l="l" t="t" r="r" b="b"/>
              <a:pathLst>
                <a:path w="982481" h="958066" extrusionOk="0">
                  <a:moveTo>
                    <a:pt x="0" y="958066"/>
                  </a:moveTo>
                  <a:lnTo>
                    <a:pt x="0" y="735870"/>
                  </a:lnTo>
                  <a:lnTo>
                    <a:pt x="426804" y="0"/>
                  </a:lnTo>
                  <a:lnTo>
                    <a:pt x="982481" y="95806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1033" name="Google Shape;1033;p44"/>
            <p:cNvSpPr/>
            <p:nvPr/>
          </p:nvSpPr>
          <p:spPr>
            <a:xfrm rot="5400000">
              <a:off x="-47960" y="405667"/>
              <a:ext cx="695444" cy="599522"/>
            </a:xfrm>
            <a:prstGeom prst="triangle">
              <a:avLst>
                <a:gd name="adj" fmla="val 50000"/>
              </a:avLst>
            </a:prstGeom>
            <a:solidFill>
              <a:srgbClr val="C8790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1034" name="Google Shape;1034;p44"/>
            <p:cNvSpPr/>
            <p:nvPr/>
          </p:nvSpPr>
          <p:spPr>
            <a:xfrm rot="-5400000" flipH="1">
              <a:off x="647213" y="472090"/>
              <a:ext cx="333880" cy="287829"/>
            </a:xfrm>
            <a:prstGeom prst="triangle">
              <a:avLst>
                <a:gd name="adj" fmla="val 50000"/>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1035" name="Google Shape;1035;p44"/>
            <p:cNvSpPr/>
            <p:nvPr/>
          </p:nvSpPr>
          <p:spPr>
            <a:xfrm rot="5400000">
              <a:off x="-31240" y="170353"/>
              <a:ext cx="453007" cy="390523"/>
            </a:xfrm>
            <a:prstGeom prst="triangle">
              <a:avLst>
                <a:gd name="adj" fmla="val 50000"/>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grpSp>
      <p:sp>
        <p:nvSpPr>
          <p:cNvPr id="1036" name="Google Shape;1036;p44"/>
          <p:cNvSpPr txBox="1"/>
          <p:nvPr/>
        </p:nvSpPr>
        <p:spPr>
          <a:xfrm>
            <a:off x="1153895" y="166566"/>
            <a:ext cx="519258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262626"/>
                </a:solidFill>
                <a:latin typeface="Times New Roman"/>
                <a:ea typeface="Times New Roman"/>
                <a:cs typeface="Times New Roman"/>
                <a:sym typeface="Times New Roman"/>
              </a:rPr>
              <a:t>Quản lý chuỗi cung ứng và hậu cần</a:t>
            </a:r>
            <a:endParaRPr sz="2400" b="1">
              <a:solidFill>
                <a:srgbClr val="262626"/>
              </a:solidFill>
              <a:latin typeface="Times New Roman"/>
              <a:ea typeface="Times New Roman"/>
              <a:cs typeface="Times New Roman"/>
              <a:sym typeface="Times New Roman"/>
            </a:endParaRPr>
          </a:p>
        </p:txBody>
      </p:sp>
      <p:sp>
        <p:nvSpPr>
          <p:cNvPr id="1037" name="Google Shape;1037;p44"/>
          <p:cNvSpPr txBox="1"/>
          <p:nvPr/>
        </p:nvSpPr>
        <p:spPr>
          <a:xfrm>
            <a:off x="576947" y="1724151"/>
            <a:ext cx="4374573" cy="1569660"/>
          </a:xfrm>
          <a:prstGeom prst="rect">
            <a:avLst/>
          </a:prstGeom>
          <a:solidFill>
            <a:schemeClr val="accent5"/>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i="0" u="none" strike="noStrike">
                <a:solidFill>
                  <a:srgbClr val="333333"/>
                </a:solidFill>
                <a:latin typeface="Times New Roman"/>
                <a:ea typeface="Times New Roman"/>
                <a:cs typeface="Times New Roman"/>
                <a:sym typeface="Times New Roman"/>
              </a:rPr>
              <a:t>Bảo vệ môi trường đã trở thành một khía cạnh quan trọng trong lựa chọn nhà cung cấp và đánh giá hiệu quả hoạt động. </a:t>
            </a:r>
            <a:endParaRPr sz="2400">
              <a:solidFill>
                <a:schemeClr val="dk1"/>
              </a:solidFill>
              <a:latin typeface="Arial"/>
              <a:ea typeface="Arial"/>
              <a:cs typeface="Arial"/>
              <a:sym typeface="Arial"/>
            </a:endParaRPr>
          </a:p>
        </p:txBody>
      </p:sp>
      <p:sp>
        <p:nvSpPr>
          <p:cNvPr id="1038" name="Google Shape;1038;p44"/>
          <p:cNvSpPr txBox="1"/>
          <p:nvPr/>
        </p:nvSpPr>
        <p:spPr>
          <a:xfrm>
            <a:off x="1366656" y="3646812"/>
            <a:ext cx="8029574" cy="1292662"/>
          </a:xfrm>
          <a:prstGeom prst="rect">
            <a:avLst/>
          </a:prstGeom>
          <a:solidFill>
            <a:srgbClr val="3A3838"/>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600">
                <a:solidFill>
                  <a:schemeClr val="lt1"/>
                </a:solidFill>
                <a:latin typeface="Times New Roman"/>
                <a:ea typeface="Times New Roman"/>
                <a:cs typeface="Times New Roman"/>
                <a:sym typeface="Times New Roman"/>
              </a:rPr>
              <a:t>🡪</a:t>
            </a:r>
            <a:r>
              <a:rPr lang="en-US" sz="2600" b="0" i="0" u="none" strike="noStrike">
                <a:solidFill>
                  <a:schemeClr val="lt1"/>
                </a:solidFill>
                <a:latin typeface="Times New Roman"/>
                <a:ea typeface="Times New Roman"/>
                <a:cs typeface="Times New Roman"/>
                <a:sym typeface="Times New Roman"/>
              </a:rPr>
              <a:t> Phát triển chuỗi cung ứng bền vững không chỉ là trách nhiệm với môi trường mà còn có thể mang lại lợi nhuận cho doanh nghiệp.</a:t>
            </a:r>
            <a:endParaRPr sz="2600">
              <a:solidFill>
                <a:schemeClr val="lt1"/>
              </a:solidFill>
              <a:latin typeface="Arial"/>
              <a:ea typeface="Arial"/>
              <a:cs typeface="Arial"/>
              <a:sym typeface="Arial"/>
            </a:endParaRPr>
          </a:p>
        </p:txBody>
      </p:sp>
      <p:pic>
        <p:nvPicPr>
          <p:cNvPr id="1039" name="Google Shape;1039;p44" descr="Ý nghĩa của logo Nike"/>
          <p:cNvPicPr preferRelativeResize="0"/>
          <p:nvPr/>
        </p:nvPicPr>
        <p:blipFill rotWithShape="1">
          <a:blip r:embed="rId3">
            <a:alphaModFix/>
          </a:blip>
          <a:srcRect/>
          <a:stretch/>
        </p:blipFill>
        <p:spPr>
          <a:xfrm>
            <a:off x="470348" y="5032846"/>
            <a:ext cx="2841109" cy="1742026"/>
          </a:xfrm>
          <a:prstGeom prst="rect">
            <a:avLst/>
          </a:prstGeom>
          <a:noFill/>
          <a:ln>
            <a:noFill/>
          </a:ln>
        </p:spPr>
      </p:pic>
      <p:pic>
        <p:nvPicPr>
          <p:cNvPr id="1040" name="Google Shape;1040;p44" descr="Thực trạng ô nhiễm môi trường Hậu quả và biện pháp khắc phục"/>
          <p:cNvPicPr preferRelativeResize="0"/>
          <p:nvPr/>
        </p:nvPicPr>
        <p:blipFill rotWithShape="1">
          <a:blip r:embed="rId4">
            <a:alphaModFix/>
          </a:blip>
          <a:srcRect/>
          <a:stretch/>
        </p:blipFill>
        <p:spPr>
          <a:xfrm>
            <a:off x="5888728" y="1497342"/>
            <a:ext cx="3507502" cy="1972970"/>
          </a:xfrm>
          <a:prstGeom prst="rect">
            <a:avLst/>
          </a:prstGeom>
          <a:noFill/>
          <a:ln>
            <a:noFill/>
          </a:ln>
        </p:spPr>
      </p:pic>
      <p:pic>
        <p:nvPicPr>
          <p:cNvPr id="1041" name="Google Shape;1041;p44" descr="Ô TÔ có Cánh biết Bay và những chiếc Xe Bay hiện đại nhất! - YouTube"/>
          <p:cNvPicPr preferRelativeResize="0"/>
          <p:nvPr/>
        </p:nvPicPr>
        <p:blipFill rotWithShape="1">
          <a:blip r:embed="rId5">
            <a:alphaModFix/>
          </a:blip>
          <a:srcRect/>
          <a:stretch/>
        </p:blipFill>
        <p:spPr>
          <a:xfrm>
            <a:off x="8056057" y="4572000"/>
            <a:ext cx="3680814" cy="20735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36"/>
                                        </p:tgtEl>
                                        <p:attrNameLst>
                                          <p:attrName>style.visibility</p:attrName>
                                        </p:attrNameLst>
                                      </p:cBhvr>
                                      <p:to>
                                        <p:strVal val="visible"/>
                                      </p:to>
                                    </p:set>
                                    <p:animEffect transition="in" filter="fade">
                                      <p:cBhvr>
                                        <p:cTn id="7" dur="500"/>
                                        <p:tgtEl>
                                          <p:spTgt spid="1036"/>
                                        </p:tgtEl>
                                      </p:cBhvr>
                                    </p:animEffect>
                                  </p:childTnLst>
                                </p:cTn>
                              </p:par>
                              <p:par>
                                <p:cTn id="8" presetID="10" presetClass="entr" presetSubtype="0" fill="hold" nodeType="withEffect">
                                  <p:stCondLst>
                                    <p:cond delay="0"/>
                                  </p:stCondLst>
                                  <p:childTnLst>
                                    <p:set>
                                      <p:cBhvr>
                                        <p:cTn id="9" dur="1" fill="hold">
                                          <p:stCondLst>
                                            <p:cond delay="0"/>
                                          </p:stCondLst>
                                        </p:cTn>
                                        <p:tgtEl>
                                          <p:spTgt spid="1030"/>
                                        </p:tgtEl>
                                        <p:attrNameLst>
                                          <p:attrName>style.visibility</p:attrName>
                                        </p:attrNameLst>
                                      </p:cBhvr>
                                      <p:to>
                                        <p:strVal val="visible"/>
                                      </p:to>
                                    </p:set>
                                    <p:animEffect transition="in" filter="fade">
                                      <p:cBhvr>
                                        <p:cTn id="10" dur="500"/>
                                        <p:tgtEl>
                                          <p:spTgt spid="1030"/>
                                        </p:tgtEl>
                                      </p:cBhvr>
                                    </p:animEffect>
                                  </p:childTnLst>
                                </p:cTn>
                              </p:par>
                              <p:par>
                                <p:cTn id="11" presetID="2" presetClass="entr" presetSubtype="4" fill="hold" nodeType="withEffect">
                                  <p:stCondLst>
                                    <p:cond delay="0"/>
                                  </p:stCondLst>
                                  <p:childTnLst>
                                    <p:set>
                                      <p:cBhvr>
                                        <p:cTn id="12" dur="1" fill="hold">
                                          <p:stCondLst>
                                            <p:cond delay="0"/>
                                          </p:stCondLst>
                                        </p:cTn>
                                        <p:tgtEl>
                                          <p:spTgt spid="1039"/>
                                        </p:tgtEl>
                                        <p:attrNameLst>
                                          <p:attrName>style.visibility</p:attrName>
                                        </p:attrNameLst>
                                      </p:cBhvr>
                                      <p:to>
                                        <p:strVal val="visible"/>
                                      </p:to>
                                    </p:set>
                                    <p:anim calcmode="lin" valueType="num">
                                      <p:cBhvr additive="base">
                                        <p:cTn id="13" dur="500"/>
                                        <p:tgtEl>
                                          <p:spTgt spid="1039"/>
                                        </p:tgtEl>
                                        <p:attrNameLst>
                                          <p:attrName>ppt_y</p:attrName>
                                        </p:attrNameLst>
                                      </p:cBhvr>
                                      <p:tavLst>
                                        <p:tav tm="0">
                                          <p:val>
                                            <p:strVal val="#ppt_y+1"/>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1040"/>
                                        </p:tgtEl>
                                        <p:attrNameLst>
                                          <p:attrName>style.visibility</p:attrName>
                                        </p:attrNameLst>
                                      </p:cBhvr>
                                      <p:to>
                                        <p:strVal val="visible"/>
                                      </p:to>
                                    </p:set>
                                    <p:anim calcmode="lin" valueType="num">
                                      <p:cBhvr additive="base">
                                        <p:cTn id="16" dur="500"/>
                                        <p:tgtEl>
                                          <p:spTgt spid="1040"/>
                                        </p:tgtEl>
                                        <p:attrNameLst>
                                          <p:attrName>ppt_x</p:attrName>
                                        </p:attrNameLst>
                                      </p:cBhvr>
                                      <p:tavLst>
                                        <p:tav tm="0">
                                          <p:val>
                                            <p:strVal val="#ppt_x-1"/>
                                          </p:val>
                                        </p:tav>
                                        <p:tav tm="100000">
                                          <p:val>
                                            <p:strVal val="#ppt_x"/>
                                          </p:val>
                                        </p:tav>
                                      </p:tavLst>
                                    </p:anim>
                                  </p:childTnLst>
                                </p:cTn>
                              </p:par>
                              <p:par>
                                <p:cTn id="17" presetID="2" presetClass="entr" presetSubtype="4" fill="hold" nodeType="withEffect">
                                  <p:stCondLst>
                                    <p:cond delay="0"/>
                                  </p:stCondLst>
                                  <p:childTnLst>
                                    <p:set>
                                      <p:cBhvr>
                                        <p:cTn id="18" dur="1" fill="hold">
                                          <p:stCondLst>
                                            <p:cond delay="0"/>
                                          </p:stCondLst>
                                        </p:cTn>
                                        <p:tgtEl>
                                          <p:spTgt spid="1041"/>
                                        </p:tgtEl>
                                        <p:attrNameLst>
                                          <p:attrName>style.visibility</p:attrName>
                                        </p:attrNameLst>
                                      </p:cBhvr>
                                      <p:to>
                                        <p:strVal val="visible"/>
                                      </p:to>
                                    </p:set>
                                    <p:anim calcmode="lin" valueType="num">
                                      <p:cBhvr additive="base">
                                        <p:cTn id="19" dur="500"/>
                                        <p:tgtEl>
                                          <p:spTgt spid="104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037"/>
                                        </p:tgtEl>
                                        <p:attrNameLst>
                                          <p:attrName>style.visibility</p:attrName>
                                        </p:attrNameLst>
                                      </p:cBhvr>
                                      <p:to>
                                        <p:strVal val="visible"/>
                                      </p:to>
                                    </p:set>
                                    <p:animEffect transition="in" filter="fade">
                                      <p:cBhvr>
                                        <p:cTn id="24" dur="1000"/>
                                        <p:tgtEl>
                                          <p:spTgt spid="103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38"/>
                                        </p:tgtEl>
                                        <p:attrNameLst>
                                          <p:attrName>style.visibility</p:attrName>
                                        </p:attrNameLst>
                                      </p:cBhvr>
                                      <p:to>
                                        <p:strVal val="visible"/>
                                      </p:to>
                                    </p:set>
                                    <p:animEffect transition="in" filter="fade">
                                      <p:cBhvr>
                                        <p:cTn id="29" dur="1000"/>
                                        <p:tgtEl>
                                          <p:spTgt spid="10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045"/>
        <p:cNvGrpSpPr/>
        <p:nvPr/>
      </p:nvGrpSpPr>
      <p:grpSpPr>
        <a:xfrm>
          <a:off x="0" y="0"/>
          <a:ext cx="0" cy="0"/>
          <a:chOff x="0" y="0"/>
          <a:chExt cx="0" cy="0"/>
        </a:xfrm>
      </p:grpSpPr>
      <p:sp>
        <p:nvSpPr>
          <p:cNvPr id="1046" name="Google Shape;1046;p45"/>
          <p:cNvSpPr txBox="1"/>
          <p:nvPr/>
        </p:nvSpPr>
        <p:spPr>
          <a:xfrm>
            <a:off x="2383523" y="794798"/>
            <a:ext cx="7424954"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3F3F3F"/>
                </a:solidFill>
                <a:latin typeface="Corben"/>
                <a:ea typeface="Corben"/>
                <a:cs typeface="Corben"/>
                <a:sym typeface="Corben"/>
              </a:rPr>
              <a:t>Mục tiêu của hệ thống hậu cần</a:t>
            </a:r>
            <a:endParaRPr sz="3600" b="1">
              <a:solidFill>
                <a:srgbClr val="3F3F3F"/>
              </a:solidFill>
              <a:latin typeface="Corben"/>
              <a:ea typeface="Corben"/>
              <a:cs typeface="Corben"/>
              <a:sym typeface="Corben"/>
            </a:endParaRPr>
          </a:p>
        </p:txBody>
      </p:sp>
      <p:grpSp>
        <p:nvGrpSpPr>
          <p:cNvPr id="1047" name="Google Shape;1047;p45"/>
          <p:cNvGrpSpPr/>
          <p:nvPr/>
        </p:nvGrpSpPr>
        <p:grpSpPr>
          <a:xfrm>
            <a:off x="0" y="0"/>
            <a:ext cx="1153895" cy="1268412"/>
            <a:chOff x="1" y="1"/>
            <a:chExt cx="958067" cy="1053150"/>
          </a:xfrm>
        </p:grpSpPr>
        <p:sp>
          <p:nvSpPr>
            <p:cNvPr id="1048" name="Google Shape;1048;p45"/>
            <p:cNvSpPr/>
            <p:nvPr/>
          </p:nvSpPr>
          <p:spPr>
            <a:xfrm rot="5400000">
              <a:off x="-12207" y="12208"/>
              <a:ext cx="982481" cy="958066"/>
            </a:xfrm>
            <a:custGeom>
              <a:avLst/>
              <a:gdLst/>
              <a:ahLst/>
              <a:cxnLst/>
              <a:rect l="l" t="t" r="r" b="b"/>
              <a:pathLst>
                <a:path w="982481" h="958066" extrusionOk="0">
                  <a:moveTo>
                    <a:pt x="0" y="958066"/>
                  </a:moveTo>
                  <a:lnTo>
                    <a:pt x="0" y="735870"/>
                  </a:lnTo>
                  <a:lnTo>
                    <a:pt x="426804" y="0"/>
                  </a:lnTo>
                  <a:lnTo>
                    <a:pt x="982481" y="95806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1049" name="Google Shape;1049;p45"/>
            <p:cNvSpPr/>
            <p:nvPr/>
          </p:nvSpPr>
          <p:spPr>
            <a:xfrm rot="5400000">
              <a:off x="-47960" y="405667"/>
              <a:ext cx="695444" cy="599522"/>
            </a:xfrm>
            <a:prstGeom prst="triangle">
              <a:avLst>
                <a:gd name="adj" fmla="val 50000"/>
              </a:avLst>
            </a:prstGeom>
            <a:solidFill>
              <a:srgbClr val="C8790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1050" name="Google Shape;1050;p45"/>
            <p:cNvSpPr/>
            <p:nvPr/>
          </p:nvSpPr>
          <p:spPr>
            <a:xfrm rot="-5400000" flipH="1">
              <a:off x="647213" y="472090"/>
              <a:ext cx="333880" cy="287829"/>
            </a:xfrm>
            <a:prstGeom prst="triangle">
              <a:avLst>
                <a:gd name="adj" fmla="val 50000"/>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1051" name="Google Shape;1051;p45"/>
            <p:cNvSpPr/>
            <p:nvPr/>
          </p:nvSpPr>
          <p:spPr>
            <a:xfrm rot="5400000">
              <a:off x="-31240" y="170353"/>
              <a:ext cx="453007" cy="390523"/>
            </a:xfrm>
            <a:prstGeom prst="triangle">
              <a:avLst>
                <a:gd name="adj" fmla="val 50000"/>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grpSp>
      <p:sp>
        <p:nvSpPr>
          <p:cNvPr id="1052" name="Google Shape;1052;p45"/>
          <p:cNvSpPr txBox="1"/>
          <p:nvPr/>
        </p:nvSpPr>
        <p:spPr>
          <a:xfrm>
            <a:off x="1153895" y="166566"/>
            <a:ext cx="519258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262626"/>
                </a:solidFill>
                <a:latin typeface="Times New Roman"/>
                <a:ea typeface="Times New Roman"/>
                <a:cs typeface="Times New Roman"/>
                <a:sym typeface="Times New Roman"/>
              </a:rPr>
              <a:t>Quản lý chuỗi cung ứng và hậu cần</a:t>
            </a:r>
            <a:endParaRPr sz="2400" b="1">
              <a:solidFill>
                <a:srgbClr val="262626"/>
              </a:solidFill>
              <a:latin typeface="Times New Roman"/>
              <a:ea typeface="Times New Roman"/>
              <a:cs typeface="Times New Roman"/>
              <a:sym typeface="Times New Roman"/>
            </a:endParaRPr>
          </a:p>
        </p:txBody>
      </p:sp>
      <p:sp>
        <p:nvSpPr>
          <p:cNvPr id="1053" name="Google Shape;1053;p45"/>
          <p:cNvSpPr txBox="1"/>
          <p:nvPr/>
        </p:nvSpPr>
        <p:spPr>
          <a:xfrm>
            <a:off x="1081409" y="2947025"/>
            <a:ext cx="3743983"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i="0" u="none" strike="noStrike">
                <a:solidFill>
                  <a:srgbClr val="333333"/>
                </a:solidFill>
                <a:latin typeface="Times New Roman"/>
                <a:ea typeface="Times New Roman"/>
                <a:cs typeface="Times New Roman"/>
                <a:sym typeface="Times New Roman"/>
              </a:rPr>
              <a:t>Cung cấp mức dịch vụ khách hàng đã hoạch định với chi phí thấp nhất.</a:t>
            </a:r>
            <a:endParaRPr sz="2400">
              <a:solidFill>
                <a:schemeClr val="dk1"/>
              </a:solidFill>
              <a:latin typeface="Arial"/>
              <a:ea typeface="Arial"/>
              <a:cs typeface="Arial"/>
              <a:sym typeface="Arial"/>
            </a:endParaRPr>
          </a:p>
        </p:txBody>
      </p:sp>
      <p:pic>
        <p:nvPicPr>
          <p:cNvPr id="1054" name="Google Shape;1054;p45" descr="Kỹ Năng Giao Tiếp Nơi Công Sở - Đâu Là Ứng Xử Thông Minh"/>
          <p:cNvPicPr preferRelativeResize="0"/>
          <p:nvPr/>
        </p:nvPicPr>
        <p:blipFill rotWithShape="1">
          <a:blip r:embed="rId3">
            <a:alphaModFix/>
          </a:blip>
          <a:srcRect/>
          <a:stretch/>
        </p:blipFill>
        <p:spPr>
          <a:xfrm>
            <a:off x="5781059" y="2274566"/>
            <a:ext cx="2962275" cy="1552575"/>
          </a:xfrm>
          <a:prstGeom prst="rect">
            <a:avLst/>
          </a:prstGeom>
          <a:noFill/>
          <a:ln>
            <a:noFill/>
          </a:ln>
        </p:spPr>
      </p:pic>
      <p:pic>
        <p:nvPicPr>
          <p:cNvPr id="1055" name="Google Shape;1055;p45" descr="Quản lý chuỗi cung ứng &amp; hậu cần thông minh giúp tăng cường hiệu quả hoạt  động - Advantech"/>
          <p:cNvPicPr preferRelativeResize="0"/>
          <p:nvPr/>
        </p:nvPicPr>
        <p:blipFill rotWithShape="1">
          <a:blip r:embed="rId4">
            <a:alphaModFix/>
          </a:blip>
          <a:srcRect/>
          <a:stretch/>
        </p:blipFill>
        <p:spPr>
          <a:xfrm>
            <a:off x="8557597" y="2142163"/>
            <a:ext cx="2857500" cy="1609725"/>
          </a:xfrm>
          <a:prstGeom prst="rect">
            <a:avLst/>
          </a:prstGeom>
          <a:noFill/>
          <a:ln>
            <a:noFill/>
          </a:ln>
        </p:spPr>
      </p:pic>
      <p:pic>
        <p:nvPicPr>
          <p:cNvPr id="1056" name="Google Shape;1056;p45" descr="Hệ thống hậu cần góp phần quyết định thành bại bán hàng trực tuyến -  VnExpress Kinh doanh"/>
          <p:cNvPicPr preferRelativeResize="0"/>
          <p:nvPr/>
        </p:nvPicPr>
        <p:blipFill rotWithShape="1">
          <a:blip r:embed="rId5">
            <a:alphaModFix/>
          </a:blip>
          <a:srcRect/>
          <a:stretch/>
        </p:blipFill>
        <p:spPr>
          <a:xfrm>
            <a:off x="5966797" y="3751888"/>
            <a:ext cx="2590800" cy="1714500"/>
          </a:xfrm>
          <a:prstGeom prst="rect">
            <a:avLst/>
          </a:prstGeom>
          <a:noFill/>
          <a:ln>
            <a:noFill/>
          </a:ln>
        </p:spPr>
      </p:pic>
      <p:pic>
        <p:nvPicPr>
          <p:cNvPr id="1057" name="Google Shape;1057;p45" descr="Logistics là gì? Điều kiện kinh doanh dịch vụ logistics"/>
          <p:cNvPicPr preferRelativeResize="0"/>
          <p:nvPr/>
        </p:nvPicPr>
        <p:blipFill rotWithShape="1">
          <a:blip r:embed="rId6">
            <a:alphaModFix/>
          </a:blip>
          <a:srcRect/>
          <a:stretch/>
        </p:blipFill>
        <p:spPr>
          <a:xfrm>
            <a:off x="8743333" y="3741886"/>
            <a:ext cx="2590801" cy="172450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52"/>
                                        </p:tgtEl>
                                        <p:attrNameLst>
                                          <p:attrName>style.visibility</p:attrName>
                                        </p:attrNameLst>
                                      </p:cBhvr>
                                      <p:to>
                                        <p:strVal val="visible"/>
                                      </p:to>
                                    </p:set>
                                    <p:animEffect transition="in" filter="fade">
                                      <p:cBhvr>
                                        <p:cTn id="7" dur="500"/>
                                        <p:tgtEl>
                                          <p:spTgt spid="1052"/>
                                        </p:tgtEl>
                                      </p:cBhvr>
                                    </p:animEffect>
                                  </p:childTnLst>
                                </p:cTn>
                              </p:par>
                              <p:par>
                                <p:cTn id="8" presetID="10" presetClass="entr" presetSubtype="0" fill="hold" nodeType="withEffect">
                                  <p:stCondLst>
                                    <p:cond delay="0"/>
                                  </p:stCondLst>
                                  <p:childTnLst>
                                    <p:set>
                                      <p:cBhvr>
                                        <p:cTn id="9" dur="1" fill="hold">
                                          <p:stCondLst>
                                            <p:cond delay="0"/>
                                          </p:stCondLst>
                                        </p:cTn>
                                        <p:tgtEl>
                                          <p:spTgt spid="1046"/>
                                        </p:tgtEl>
                                        <p:attrNameLst>
                                          <p:attrName>style.visibility</p:attrName>
                                        </p:attrNameLst>
                                      </p:cBhvr>
                                      <p:to>
                                        <p:strVal val="visible"/>
                                      </p:to>
                                    </p:set>
                                    <p:animEffect transition="in" filter="fade">
                                      <p:cBhvr>
                                        <p:cTn id="10" dur="500"/>
                                        <p:tgtEl>
                                          <p:spTgt spid="1046"/>
                                        </p:tgtEl>
                                      </p:cBhvr>
                                    </p:animEffect>
                                  </p:childTnLst>
                                </p:cTn>
                              </p:par>
                              <p:par>
                                <p:cTn id="11" presetID="2" presetClass="entr" presetSubtype="8" fill="hold" nodeType="withEffect">
                                  <p:stCondLst>
                                    <p:cond delay="400"/>
                                  </p:stCondLst>
                                  <p:childTnLst>
                                    <p:set>
                                      <p:cBhvr>
                                        <p:cTn id="12" dur="1" fill="hold">
                                          <p:stCondLst>
                                            <p:cond delay="0"/>
                                          </p:stCondLst>
                                        </p:cTn>
                                        <p:tgtEl>
                                          <p:spTgt spid="1054"/>
                                        </p:tgtEl>
                                        <p:attrNameLst>
                                          <p:attrName>style.visibility</p:attrName>
                                        </p:attrNameLst>
                                      </p:cBhvr>
                                      <p:to>
                                        <p:strVal val="visible"/>
                                      </p:to>
                                    </p:set>
                                    <p:anim calcmode="lin" valueType="num">
                                      <p:cBhvr additive="base">
                                        <p:cTn id="13" dur="500"/>
                                        <p:tgtEl>
                                          <p:spTgt spid="1054"/>
                                        </p:tgtEl>
                                        <p:attrNameLst>
                                          <p:attrName>ppt_x</p:attrName>
                                        </p:attrNameLst>
                                      </p:cBhvr>
                                      <p:tavLst>
                                        <p:tav tm="0">
                                          <p:val>
                                            <p:strVal val="#ppt_x-1"/>
                                          </p:val>
                                        </p:tav>
                                        <p:tav tm="100000">
                                          <p:val>
                                            <p:strVal val="#ppt_x"/>
                                          </p:val>
                                        </p:tav>
                                      </p:tavLst>
                                    </p:anim>
                                  </p:childTnLst>
                                </p:cTn>
                              </p:par>
                              <p:par>
                                <p:cTn id="14" presetID="2" presetClass="entr" presetSubtype="8" fill="hold" nodeType="withEffect">
                                  <p:stCondLst>
                                    <p:cond delay="400"/>
                                  </p:stCondLst>
                                  <p:childTnLst>
                                    <p:set>
                                      <p:cBhvr>
                                        <p:cTn id="15" dur="1" fill="hold">
                                          <p:stCondLst>
                                            <p:cond delay="0"/>
                                          </p:stCondLst>
                                        </p:cTn>
                                        <p:tgtEl>
                                          <p:spTgt spid="1056"/>
                                        </p:tgtEl>
                                        <p:attrNameLst>
                                          <p:attrName>style.visibility</p:attrName>
                                        </p:attrNameLst>
                                      </p:cBhvr>
                                      <p:to>
                                        <p:strVal val="visible"/>
                                      </p:to>
                                    </p:set>
                                    <p:anim calcmode="lin" valueType="num">
                                      <p:cBhvr additive="base">
                                        <p:cTn id="16" dur="500"/>
                                        <p:tgtEl>
                                          <p:spTgt spid="1056"/>
                                        </p:tgtEl>
                                        <p:attrNameLst>
                                          <p:attrName>ppt_x</p:attrName>
                                        </p:attrNameLst>
                                      </p:cBhvr>
                                      <p:tavLst>
                                        <p:tav tm="0">
                                          <p:val>
                                            <p:strVal val="#ppt_x-1"/>
                                          </p:val>
                                        </p:tav>
                                        <p:tav tm="100000">
                                          <p:val>
                                            <p:strVal val="#ppt_x"/>
                                          </p:val>
                                        </p:tav>
                                      </p:tavLst>
                                    </p:anim>
                                  </p:childTnLst>
                                </p:cTn>
                              </p:par>
                              <p:par>
                                <p:cTn id="17" presetID="2" presetClass="entr" presetSubtype="8" fill="hold" nodeType="withEffect">
                                  <p:stCondLst>
                                    <p:cond delay="400"/>
                                  </p:stCondLst>
                                  <p:childTnLst>
                                    <p:set>
                                      <p:cBhvr>
                                        <p:cTn id="18" dur="1" fill="hold">
                                          <p:stCondLst>
                                            <p:cond delay="0"/>
                                          </p:stCondLst>
                                        </p:cTn>
                                        <p:tgtEl>
                                          <p:spTgt spid="1057"/>
                                        </p:tgtEl>
                                        <p:attrNameLst>
                                          <p:attrName>style.visibility</p:attrName>
                                        </p:attrNameLst>
                                      </p:cBhvr>
                                      <p:to>
                                        <p:strVal val="visible"/>
                                      </p:to>
                                    </p:set>
                                    <p:anim calcmode="lin" valueType="num">
                                      <p:cBhvr additive="base">
                                        <p:cTn id="19" dur="500"/>
                                        <p:tgtEl>
                                          <p:spTgt spid="1057"/>
                                        </p:tgtEl>
                                        <p:attrNameLst>
                                          <p:attrName>ppt_x</p:attrName>
                                        </p:attrNameLst>
                                      </p:cBhvr>
                                      <p:tavLst>
                                        <p:tav tm="0">
                                          <p:val>
                                            <p:strVal val="#ppt_x-1"/>
                                          </p:val>
                                        </p:tav>
                                        <p:tav tm="100000">
                                          <p:val>
                                            <p:strVal val="#ppt_x"/>
                                          </p:val>
                                        </p:tav>
                                      </p:tavLst>
                                    </p:anim>
                                  </p:childTnLst>
                                </p:cTn>
                              </p:par>
                              <p:par>
                                <p:cTn id="20" presetID="2" presetClass="entr" presetSubtype="8" fill="hold" nodeType="withEffect">
                                  <p:stCondLst>
                                    <p:cond delay="400"/>
                                  </p:stCondLst>
                                  <p:childTnLst>
                                    <p:set>
                                      <p:cBhvr>
                                        <p:cTn id="21" dur="1" fill="hold">
                                          <p:stCondLst>
                                            <p:cond delay="0"/>
                                          </p:stCondLst>
                                        </p:cTn>
                                        <p:tgtEl>
                                          <p:spTgt spid="1055"/>
                                        </p:tgtEl>
                                        <p:attrNameLst>
                                          <p:attrName>style.visibility</p:attrName>
                                        </p:attrNameLst>
                                      </p:cBhvr>
                                      <p:to>
                                        <p:strVal val="visible"/>
                                      </p:to>
                                    </p:set>
                                    <p:anim calcmode="lin" valueType="num">
                                      <p:cBhvr additive="base">
                                        <p:cTn id="22" dur="500"/>
                                        <p:tgtEl>
                                          <p:spTgt spid="1055"/>
                                        </p:tgtEl>
                                        <p:attrNameLst>
                                          <p:attrName>ppt_x</p:attrName>
                                        </p:attrNameLst>
                                      </p:cBhvr>
                                      <p:tavLst>
                                        <p:tav tm="0">
                                          <p:val>
                                            <p:strVal val="#ppt_x-1"/>
                                          </p:val>
                                        </p:tav>
                                        <p:tav tm="100000">
                                          <p:val>
                                            <p:strVal val="#ppt_x"/>
                                          </p:val>
                                        </p:tav>
                                      </p:tavLst>
                                    </p:anim>
                                  </p:childTnLst>
                                </p:cTn>
                              </p:par>
                              <p:par>
                                <p:cTn id="23" presetID="10" presetClass="entr" presetSubtype="0" fill="hold" nodeType="withEffect">
                                  <p:stCondLst>
                                    <p:cond delay="400"/>
                                  </p:stCondLst>
                                  <p:childTnLst>
                                    <p:set>
                                      <p:cBhvr>
                                        <p:cTn id="24" dur="1" fill="hold">
                                          <p:stCondLst>
                                            <p:cond delay="0"/>
                                          </p:stCondLst>
                                        </p:cTn>
                                        <p:tgtEl>
                                          <p:spTgt spid="1053"/>
                                        </p:tgtEl>
                                        <p:attrNameLst>
                                          <p:attrName>style.visibility</p:attrName>
                                        </p:attrNameLst>
                                      </p:cBhvr>
                                      <p:to>
                                        <p:strVal val="visible"/>
                                      </p:to>
                                    </p:set>
                                    <p:animEffect transition="in" filter="fade">
                                      <p:cBhvr>
                                        <p:cTn id="25" dur="1000"/>
                                        <p:tgtEl>
                                          <p:spTgt spid="10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061"/>
        <p:cNvGrpSpPr/>
        <p:nvPr/>
      </p:nvGrpSpPr>
      <p:grpSpPr>
        <a:xfrm>
          <a:off x="0" y="0"/>
          <a:ext cx="0" cy="0"/>
          <a:chOff x="0" y="0"/>
          <a:chExt cx="0" cy="0"/>
        </a:xfrm>
      </p:grpSpPr>
      <p:grpSp>
        <p:nvGrpSpPr>
          <p:cNvPr id="1062" name="Google Shape;1062;p46"/>
          <p:cNvGrpSpPr/>
          <p:nvPr/>
        </p:nvGrpSpPr>
        <p:grpSpPr>
          <a:xfrm>
            <a:off x="0" y="0"/>
            <a:ext cx="1153895" cy="1268412"/>
            <a:chOff x="1" y="1"/>
            <a:chExt cx="958067" cy="1053150"/>
          </a:xfrm>
        </p:grpSpPr>
        <p:sp>
          <p:nvSpPr>
            <p:cNvPr id="1063" name="Google Shape;1063;p46"/>
            <p:cNvSpPr/>
            <p:nvPr/>
          </p:nvSpPr>
          <p:spPr>
            <a:xfrm rot="5400000">
              <a:off x="-12207" y="12208"/>
              <a:ext cx="982481" cy="958066"/>
            </a:xfrm>
            <a:custGeom>
              <a:avLst/>
              <a:gdLst/>
              <a:ahLst/>
              <a:cxnLst/>
              <a:rect l="l" t="t" r="r" b="b"/>
              <a:pathLst>
                <a:path w="982481" h="958066" extrusionOk="0">
                  <a:moveTo>
                    <a:pt x="0" y="958066"/>
                  </a:moveTo>
                  <a:lnTo>
                    <a:pt x="0" y="735870"/>
                  </a:lnTo>
                  <a:lnTo>
                    <a:pt x="426804" y="0"/>
                  </a:lnTo>
                  <a:lnTo>
                    <a:pt x="982481" y="95806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1064" name="Google Shape;1064;p46"/>
            <p:cNvSpPr/>
            <p:nvPr/>
          </p:nvSpPr>
          <p:spPr>
            <a:xfrm rot="5400000">
              <a:off x="-47960" y="405667"/>
              <a:ext cx="695444" cy="599522"/>
            </a:xfrm>
            <a:prstGeom prst="triangle">
              <a:avLst>
                <a:gd name="adj" fmla="val 50000"/>
              </a:avLst>
            </a:prstGeom>
            <a:solidFill>
              <a:srgbClr val="C8790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1065" name="Google Shape;1065;p46"/>
            <p:cNvSpPr/>
            <p:nvPr/>
          </p:nvSpPr>
          <p:spPr>
            <a:xfrm rot="-5400000" flipH="1">
              <a:off x="647213" y="472090"/>
              <a:ext cx="333880" cy="287829"/>
            </a:xfrm>
            <a:prstGeom prst="triangle">
              <a:avLst>
                <a:gd name="adj" fmla="val 50000"/>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1066" name="Google Shape;1066;p46"/>
            <p:cNvSpPr/>
            <p:nvPr/>
          </p:nvSpPr>
          <p:spPr>
            <a:xfrm rot="5400000">
              <a:off x="-31240" y="170353"/>
              <a:ext cx="453007" cy="390523"/>
            </a:xfrm>
            <a:prstGeom prst="triangle">
              <a:avLst>
                <a:gd name="adj" fmla="val 50000"/>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grpSp>
      <p:sp>
        <p:nvSpPr>
          <p:cNvPr id="1067" name="Google Shape;1067;p46"/>
          <p:cNvSpPr txBox="1"/>
          <p:nvPr/>
        </p:nvSpPr>
        <p:spPr>
          <a:xfrm>
            <a:off x="1153895" y="166566"/>
            <a:ext cx="519258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262626"/>
                </a:solidFill>
                <a:latin typeface="Times New Roman"/>
                <a:ea typeface="Times New Roman"/>
                <a:cs typeface="Times New Roman"/>
                <a:sym typeface="Times New Roman"/>
              </a:rPr>
              <a:t>Quản lý chuỗi cung ứng và hậu cần</a:t>
            </a:r>
            <a:endParaRPr sz="2400" b="1">
              <a:solidFill>
                <a:srgbClr val="262626"/>
              </a:solidFill>
              <a:latin typeface="Times New Roman"/>
              <a:ea typeface="Times New Roman"/>
              <a:cs typeface="Times New Roman"/>
              <a:sym typeface="Times New Roman"/>
            </a:endParaRPr>
          </a:p>
        </p:txBody>
      </p:sp>
      <p:sp>
        <p:nvSpPr>
          <p:cNvPr id="1068" name="Google Shape;1068;p46"/>
          <p:cNvSpPr txBox="1"/>
          <p:nvPr/>
        </p:nvSpPr>
        <p:spPr>
          <a:xfrm>
            <a:off x="1545034" y="759799"/>
            <a:ext cx="9101932"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3F3F3F"/>
                </a:solidFill>
                <a:latin typeface="Corben"/>
                <a:ea typeface="Corben"/>
                <a:cs typeface="Corben"/>
                <a:sym typeface="Corben"/>
              </a:rPr>
              <a:t>Các chức năng của hệ thống hậu cần.</a:t>
            </a:r>
            <a:endParaRPr sz="3600" b="1">
              <a:solidFill>
                <a:srgbClr val="3F3F3F"/>
              </a:solidFill>
              <a:latin typeface="Corben"/>
              <a:ea typeface="Corben"/>
              <a:cs typeface="Corben"/>
              <a:sym typeface="Corben"/>
            </a:endParaRPr>
          </a:p>
        </p:txBody>
      </p:sp>
      <p:grpSp>
        <p:nvGrpSpPr>
          <p:cNvPr id="1069" name="Google Shape;1069;p46"/>
          <p:cNvGrpSpPr/>
          <p:nvPr/>
        </p:nvGrpSpPr>
        <p:grpSpPr>
          <a:xfrm>
            <a:off x="3196559" y="825747"/>
            <a:ext cx="6350174" cy="6289978"/>
            <a:chOff x="3196559" y="825747"/>
            <a:chExt cx="6350174" cy="6289978"/>
          </a:xfrm>
        </p:grpSpPr>
        <p:pic>
          <p:nvPicPr>
            <p:cNvPr id="1070" name="Google Shape;1070;p46" descr="Giải quyết điểm nghẽn trong ngành logistics tại TP.HCM - Nhịp sống kinh tế  Việt Nam &amp; Thế giới"/>
            <p:cNvPicPr preferRelativeResize="0"/>
            <p:nvPr/>
          </p:nvPicPr>
          <p:blipFill rotWithShape="1">
            <a:blip r:embed="rId3">
              <a:alphaModFix/>
            </a:blip>
            <a:srcRect/>
            <a:stretch/>
          </p:blipFill>
          <p:spPr>
            <a:xfrm rot="-626801">
              <a:off x="5444117" y="3321512"/>
              <a:ext cx="1774901" cy="1329810"/>
            </a:xfrm>
            <a:prstGeom prst="rect">
              <a:avLst/>
            </a:prstGeom>
            <a:noFill/>
            <a:ln>
              <a:noFill/>
            </a:ln>
          </p:spPr>
        </p:pic>
        <p:grpSp>
          <p:nvGrpSpPr>
            <p:cNvPr id="1071" name="Google Shape;1071;p46"/>
            <p:cNvGrpSpPr/>
            <p:nvPr/>
          </p:nvGrpSpPr>
          <p:grpSpPr>
            <a:xfrm rot="-3014685">
              <a:off x="4244180" y="1610444"/>
              <a:ext cx="4254932" cy="4720583"/>
              <a:chOff x="5291138" y="2225674"/>
              <a:chExt cx="6767512" cy="6767514"/>
            </a:xfrm>
          </p:grpSpPr>
          <p:sp>
            <p:nvSpPr>
              <p:cNvPr id="1072" name="Google Shape;1072;p46"/>
              <p:cNvSpPr/>
              <p:nvPr/>
            </p:nvSpPr>
            <p:spPr>
              <a:xfrm>
                <a:off x="7639050" y="5411788"/>
                <a:ext cx="2813050" cy="3581400"/>
              </a:xfrm>
              <a:custGeom>
                <a:avLst/>
                <a:gdLst/>
                <a:ahLst/>
                <a:cxnLst/>
                <a:rect l="l" t="t" r="r" b="b"/>
                <a:pathLst>
                  <a:path w="1772" h="2256" extrusionOk="0">
                    <a:moveTo>
                      <a:pt x="1772" y="1095"/>
                    </a:moveTo>
                    <a:lnTo>
                      <a:pt x="1598" y="0"/>
                    </a:lnTo>
                    <a:lnTo>
                      <a:pt x="0" y="2088"/>
                    </a:lnTo>
                    <a:lnTo>
                      <a:pt x="883" y="2256"/>
                    </a:lnTo>
                    <a:lnTo>
                      <a:pt x="1772" y="1095"/>
                    </a:lnTo>
                    <a:close/>
                  </a:path>
                </a:pathLst>
              </a:custGeom>
              <a:solidFill>
                <a:schemeClr val="accent3"/>
              </a:solidFill>
              <a:ln w="38100"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Poppins"/>
                  <a:ea typeface="Poppins"/>
                  <a:cs typeface="Poppins"/>
                  <a:sym typeface="Poppins"/>
                </a:endParaRPr>
              </a:p>
            </p:txBody>
          </p:sp>
          <p:sp>
            <p:nvSpPr>
              <p:cNvPr id="1073" name="Google Shape;1073;p46"/>
              <p:cNvSpPr/>
              <p:nvPr/>
            </p:nvSpPr>
            <p:spPr>
              <a:xfrm>
                <a:off x="8474075" y="3832225"/>
                <a:ext cx="3584575" cy="2813050"/>
              </a:xfrm>
              <a:custGeom>
                <a:avLst/>
                <a:gdLst/>
                <a:ahLst/>
                <a:cxnLst/>
                <a:rect l="l" t="t" r="r" b="b"/>
                <a:pathLst>
                  <a:path w="2258" h="1772" extrusionOk="0">
                    <a:moveTo>
                      <a:pt x="1097" y="0"/>
                    </a:moveTo>
                    <a:lnTo>
                      <a:pt x="0" y="174"/>
                    </a:lnTo>
                    <a:lnTo>
                      <a:pt x="2088" y="1772"/>
                    </a:lnTo>
                    <a:lnTo>
                      <a:pt x="2258" y="889"/>
                    </a:lnTo>
                    <a:lnTo>
                      <a:pt x="1097" y="0"/>
                    </a:lnTo>
                    <a:close/>
                  </a:path>
                </a:pathLst>
              </a:custGeom>
              <a:solidFill>
                <a:schemeClr val="accent2"/>
              </a:solidFill>
              <a:ln w="38100"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Poppins"/>
                  <a:ea typeface="Poppins"/>
                  <a:cs typeface="Poppins"/>
                  <a:sym typeface="Poppins"/>
                </a:endParaRPr>
              </a:p>
            </p:txBody>
          </p:sp>
          <p:sp>
            <p:nvSpPr>
              <p:cNvPr id="1074" name="Google Shape;1074;p46"/>
              <p:cNvSpPr/>
              <p:nvPr/>
            </p:nvSpPr>
            <p:spPr>
              <a:xfrm>
                <a:off x="6894512" y="2225674"/>
                <a:ext cx="2816225" cy="3584575"/>
              </a:xfrm>
              <a:custGeom>
                <a:avLst/>
                <a:gdLst/>
                <a:ahLst/>
                <a:cxnLst/>
                <a:rect l="l" t="t" r="r" b="b"/>
                <a:pathLst>
                  <a:path w="1774" h="2258" extrusionOk="0">
                    <a:moveTo>
                      <a:pt x="0" y="1161"/>
                    </a:moveTo>
                    <a:lnTo>
                      <a:pt x="176" y="2258"/>
                    </a:lnTo>
                    <a:lnTo>
                      <a:pt x="1774" y="170"/>
                    </a:lnTo>
                    <a:lnTo>
                      <a:pt x="889" y="0"/>
                    </a:lnTo>
                    <a:lnTo>
                      <a:pt x="0" y="1161"/>
                    </a:lnTo>
                    <a:close/>
                  </a:path>
                </a:pathLst>
              </a:custGeom>
              <a:solidFill>
                <a:schemeClr val="accent3"/>
              </a:solidFill>
              <a:ln w="38100"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Poppins"/>
                  <a:ea typeface="Poppins"/>
                  <a:cs typeface="Poppins"/>
                  <a:sym typeface="Poppins"/>
                </a:endParaRPr>
              </a:p>
            </p:txBody>
          </p:sp>
          <p:sp>
            <p:nvSpPr>
              <p:cNvPr id="1075" name="Google Shape;1075;p46"/>
              <p:cNvSpPr/>
              <p:nvPr/>
            </p:nvSpPr>
            <p:spPr>
              <a:xfrm>
                <a:off x="5291138" y="4573588"/>
                <a:ext cx="3581400" cy="2816225"/>
              </a:xfrm>
              <a:custGeom>
                <a:avLst/>
                <a:gdLst/>
                <a:ahLst/>
                <a:cxnLst/>
                <a:rect l="l" t="t" r="r" b="b"/>
                <a:pathLst>
                  <a:path w="2256" h="1774" extrusionOk="0">
                    <a:moveTo>
                      <a:pt x="1161" y="1774"/>
                    </a:moveTo>
                    <a:lnTo>
                      <a:pt x="2256" y="1598"/>
                    </a:lnTo>
                    <a:lnTo>
                      <a:pt x="168" y="0"/>
                    </a:lnTo>
                    <a:lnTo>
                      <a:pt x="0" y="885"/>
                    </a:lnTo>
                    <a:lnTo>
                      <a:pt x="1161" y="1774"/>
                    </a:lnTo>
                    <a:close/>
                  </a:path>
                </a:pathLst>
              </a:custGeom>
              <a:solidFill>
                <a:schemeClr val="accent2"/>
              </a:solidFill>
              <a:ln w="38100"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Poppins"/>
                  <a:ea typeface="Poppins"/>
                  <a:cs typeface="Poppins"/>
                  <a:sym typeface="Poppins"/>
                </a:endParaRPr>
              </a:p>
            </p:txBody>
          </p:sp>
          <p:sp>
            <p:nvSpPr>
              <p:cNvPr id="1076" name="Google Shape;1076;p46"/>
              <p:cNvSpPr/>
              <p:nvPr/>
            </p:nvSpPr>
            <p:spPr>
              <a:xfrm>
                <a:off x="8474075" y="2495550"/>
                <a:ext cx="1741487" cy="1612900"/>
              </a:xfrm>
              <a:custGeom>
                <a:avLst/>
                <a:gdLst/>
                <a:ahLst/>
                <a:cxnLst/>
                <a:rect l="l" t="t" r="r" b="b"/>
                <a:pathLst>
                  <a:path w="1097" h="1016" extrusionOk="0">
                    <a:moveTo>
                      <a:pt x="779" y="0"/>
                    </a:moveTo>
                    <a:lnTo>
                      <a:pt x="1097" y="842"/>
                    </a:lnTo>
                    <a:lnTo>
                      <a:pt x="0" y="1016"/>
                    </a:lnTo>
                    <a:lnTo>
                      <a:pt x="779" y="0"/>
                    </a:lnTo>
                    <a:close/>
                  </a:path>
                </a:pathLst>
              </a:custGeom>
              <a:solidFill>
                <a:srgbClr val="FBC474"/>
              </a:solidFill>
              <a:ln w="38100"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Poppins"/>
                  <a:ea typeface="Poppins"/>
                  <a:cs typeface="Poppins"/>
                  <a:sym typeface="Poppins"/>
                </a:endParaRPr>
              </a:p>
            </p:txBody>
          </p:sp>
          <p:sp>
            <p:nvSpPr>
              <p:cNvPr id="1077" name="Google Shape;1077;p46"/>
              <p:cNvSpPr/>
              <p:nvPr/>
            </p:nvSpPr>
            <p:spPr>
              <a:xfrm>
                <a:off x="10175875" y="5411788"/>
                <a:ext cx="1612900" cy="1738313"/>
              </a:xfrm>
              <a:custGeom>
                <a:avLst/>
                <a:gdLst/>
                <a:ahLst/>
                <a:cxnLst/>
                <a:rect l="l" t="t" r="r" b="b"/>
                <a:pathLst>
                  <a:path w="1016" h="1095" extrusionOk="0">
                    <a:moveTo>
                      <a:pt x="1016" y="777"/>
                    </a:moveTo>
                    <a:lnTo>
                      <a:pt x="174" y="1095"/>
                    </a:lnTo>
                    <a:lnTo>
                      <a:pt x="0" y="0"/>
                    </a:lnTo>
                    <a:lnTo>
                      <a:pt x="1016" y="777"/>
                    </a:lnTo>
                    <a:close/>
                  </a:path>
                </a:pathLst>
              </a:custGeom>
              <a:solidFill>
                <a:srgbClr val="898585"/>
              </a:solidFill>
              <a:ln w="38100"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Poppins"/>
                  <a:ea typeface="Poppins"/>
                  <a:cs typeface="Poppins"/>
                  <a:sym typeface="Poppins"/>
                </a:endParaRPr>
              </a:p>
            </p:txBody>
          </p:sp>
          <p:sp>
            <p:nvSpPr>
              <p:cNvPr id="1078" name="Google Shape;1078;p46"/>
              <p:cNvSpPr/>
              <p:nvPr/>
            </p:nvSpPr>
            <p:spPr>
              <a:xfrm>
                <a:off x="5557838" y="4068763"/>
                <a:ext cx="1616075" cy="1741488"/>
              </a:xfrm>
              <a:custGeom>
                <a:avLst/>
                <a:gdLst/>
                <a:ahLst/>
                <a:cxnLst/>
                <a:rect l="l" t="t" r="r" b="b"/>
                <a:pathLst>
                  <a:path w="1018" h="1097" extrusionOk="0">
                    <a:moveTo>
                      <a:pt x="0" y="318"/>
                    </a:moveTo>
                    <a:lnTo>
                      <a:pt x="842" y="0"/>
                    </a:lnTo>
                    <a:lnTo>
                      <a:pt x="1018" y="1097"/>
                    </a:lnTo>
                    <a:lnTo>
                      <a:pt x="0" y="318"/>
                    </a:lnTo>
                    <a:close/>
                  </a:path>
                </a:pathLst>
              </a:custGeom>
              <a:solidFill>
                <a:srgbClr val="898585"/>
              </a:solidFill>
              <a:ln w="38100"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Poppins"/>
                  <a:ea typeface="Poppins"/>
                  <a:cs typeface="Poppins"/>
                  <a:sym typeface="Poppins"/>
                </a:endParaRPr>
              </a:p>
            </p:txBody>
          </p:sp>
          <p:sp>
            <p:nvSpPr>
              <p:cNvPr id="1079" name="Google Shape;1079;p46"/>
              <p:cNvSpPr/>
              <p:nvPr/>
            </p:nvSpPr>
            <p:spPr>
              <a:xfrm>
                <a:off x="7134225" y="7110413"/>
                <a:ext cx="1738312" cy="1616075"/>
              </a:xfrm>
              <a:custGeom>
                <a:avLst/>
                <a:gdLst/>
                <a:ahLst/>
                <a:cxnLst/>
                <a:rect l="l" t="t" r="r" b="b"/>
                <a:pathLst>
                  <a:path w="1095" h="1018" extrusionOk="0">
                    <a:moveTo>
                      <a:pt x="318" y="1018"/>
                    </a:moveTo>
                    <a:lnTo>
                      <a:pt x="0" y="176"/>
                    </a:lnTo>
                    <a:lnTo>
                      <a:pt x="1095" y="0"/>
                    </a:lnTo>
                    <a:lnTo>
                      <a:pt x="318" y="1018"/>
                    </a:lnTo>
                    <a:close/>
                  </a:path>
                </a:pathLst>
              </a:custGeom>
              <a:solidFill>
                <a:srgbClr val="FBC474"/>
              </a:solidFill>
              <a:ln w="38100"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Poppins"/>
                  <a:ea typeface="Poppins"/>
                  <a:cs typeface="Poppins"/>
                  <a:sym typeface="Poppins"/>
                </a:endParaRPr>
              </a:p>
            </p:txBody>
          </p:sp>
        </p:grpSp>
      </p:grpSp>
      <p:sp>
        <p:nvSpPr>
          <p:cNvPr id="1080" name="Google Shape;1080;p46"/>
          <p:cNvSpPr txBox="1"/>
          <p:nvPr/>
        </p:nvSpPr>
        <p:spPr>
          <a:xfrm>
            <a:off x="1517878" y="2138869"/>
            <a:ext cx="2865127" cy="43088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200" b="1" u="none" strike="noStrike">
                <a:solidFill>
                  <a:srgbClr val="000000"/>
                </a:solidFill>
                <a:latin typeface="Times New Roman"/>
                <a:ea typeface="Times New Roman"/>
                <a:cs typeface="Times New Roman"/>
                <a:sym typeface="Times New Roman"/>
              </a:rPr>
              <a:t>LƯU KHO</a:t>
            </a:r>
            <a:endParaRPr sz="2200">
              <a:solidFill>
                <a:schemeClr val="dk1"/>
              </a:solidFill>
              <a:latin typeface="Arial"/>
              <a:ea typeface="Arial"/>
              <a:cs typeface="Arial"/>
              <a:sym typeface="Arial"/>
            </a:endParaRPr>
          </a:p>
        </p:txBody>
      </p:sp>
      <p:sp>
        <p:nvSpPr>
          <p:cNvPr id="1081" name="Google Shape;1081;p46"/>
          <p:cNvSpPr txBox="1"/>
          <p:nvPr/>
        </p:nvSpPr>
        <p:spPr>
          <a:xfrm>
            <a:off x="8122648" y="2221297"/>
            <a:ext cx="3023998"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i="1" u="none" strike="noStrike">
                <a:solidFill>
                  <a:schemeClr val="dk1"/>
                </a:solidFill>
                <a:latin typeface="Times New Roman"/>
                <a:ea typeface="Times New Roman"/>
                <a:cs typeface="Times New Roman"/>
                <a:sym typeface="Times New Roman"/>
              </a:rPr>
              <a:t>QUẢN LÝ HÀNG</a:t>
            </a:r>
            <a:endParaRPr/>
          </a:p>
          <a:p>
            <a:pPr marL="0" marR="0" lvl="0" indent="0" algn="l" rtl="0">
              <a:spcBef>
                <a:spcPts val="0"/>
              </a:spcBef>
              <a:spcAft>
                <a:spcPts val="0"/>
              </a:spcAft>
              <a:buNone/>
            </a:pPr>
            <a:r>
              <a:rPr lang="en-US" sz="2200" b="1" i="1">
                <a:solidFill>
                  <a:schemeClr val="dk1"/>
                </a:solidFill>
                <a:latin typeface="Times New Roman"/>
                <a:ea typeface="Times New Roman"/>
                <a:cs typeface="Times New Roman"/>
                <a:sym typeface="Times New Roman"/>
              </a:rPr>
              <a:t>TỒN KHO</a:t>
            </a:r>
            <a:endParaRPr sz="2200" b="1">
              <a:solidFill>
                <a:schemeClr val="dk1"/>
              </a:solidFill>
              <a:latin typeface="Arial"/>
              <a:ea typeface="Arial"/>
              <a:cs typeface="Arial"/>
              <a:sym typeface="Arial"/>
            </a:endParaRPr>
          </a:p>
        </p:txBody>
      </p:sp>
      <p:sp>
        <p:nvSpPr>
          <p:cNvPr id="1082" name="Google Shape;1082;p46"/>
          <p:cNvSpPr txBox="1"/>
          <p:nvPr/>
        </p:nvSpPr>
        <p:spPr>
          <a:xfrm>
            <a:off x="1660595" y="4681420"/>
            <a:ext cx="2806424" cy="769441"/>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200" b="1" i="1" u="none" strike="noStrike">
                <a:solidFill>
                  <a:schemeClr val="dk1"/>
                </a:solidFill>
                <a:latin typeface="Times New Roman"/>
                <a:ea typeface="Times New Roman"/>
                <a:cs typeface="Times New Roman"/>
                <a:sym typeface="Times New Roman"/>
              </a:rPr>
              <a:t>QUẢN LÝ THÔNG TIN HẬU CẦN</a:t>
            </a:r>
            <a:endParaRPr sz="2200" b="1">
              <a:solidFill>
                <a:schemeClr val="dk1"/>
              </a:solidFill>
              <a:latin typeface="Arial"/>
              <a:ea typeface="Arial"/>
              <a:cs typeface="Arial"/>
              <a:sym typeface="Arial"/>
            </a:endParaRPr>
          </a:p>
        </p:txBody>
      </p:sp>
      <p:sp>
        <p:nvSpPr>
          <p:cNvPr id="1083" name="Google Shape;1083;p46"/>
          <p:cNvSpPr txBox="1"/>
          <p:nvPr/>
        </p:nvSpPr>
        <p:spPr>
          <a:xfrm>
            <a:off x="8440751" y="4920876"/>
            <a:ext cx="2907824"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i="1" u="none" strike="noStrike">
                <a:solidFill>
                  <a:srgbClr val="000000"/>
                </a:solidFill>
                <a:latin typeface="Times New Roman"/>
                <a:ea typeface="Times New Roman"/>
                <a:cs typeface="Times New Roman"/>
                <a:sym typeface="Times New Roman"/>
              </a:rPr>
              <a:t>VẬN CHUYỂN</a:t>
            </a:r>
            <a:endParaRPr sz="2200" b="1">
              <a:solidFill>
                <a:schemeClr val="dk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67"/>
                                        </p:tgtEl>
                                        <p:attrNameLst>
                                          <p:attrName>style.visibility</p:attrName>
                                        </p:attrNameLst>
                                      </p:cBhvr>
                                      <p:to>
                                        <p:strVal val="visible"/>
                                      </p:to>
                                    </p:set>
                                    <p:animEffect transition="in" filter="fade">
                                      <p:cBhvr>
                                        <p:cTn id="7" dur="500"/>
                                        <p:tgtEl>
                                          <p:spTgt spid="1067"/>
                                        </p:tgtEl>
                                      </p:cBhvr>
                                    </p:animEffect>
                                  </p:childTnLst>
                                </p:cTn>
                              </p:par>
                              <p:par>
                                <p:cTn id="8" presetID="10" presetClass="entr" presetSubtype="0" fill="hold" nodeType="withEffect">
                                  <p:stCondLst>
                                    <p:cond delay="0"/>
                                  </p:stCondLst>
                                  <p:childTnLst>
                                    <p:set>
                                      <p:cBhvr>
                                        <p:cTn id="9" dur="1" fill="hold">
                                          <p:stCondLst>
                                            <p:cond delay="0"/>
                                          </p:stCondLst>
                                        </p:cTn>
                                        <p:tgtEl>
                                          <p:spTgt spid="1068"/>
                                        </p:tgtEl>
                                        <p:attrNameLst>
                                          <p:attrName>style.visibility</p:attrName>
                                        </p:attrNameLst>
                                      </p:cBhvr>
                                      <p:to>
                                        <p:strVal val="visible"/>
                                      </p:to>
                                    </p:set>
                                    <p:animEffect transition="in" filter="fade">
                                      <p:cBhvr>
                                        <p:cTn id="10" dur="500"/>
                                        <p:tgtEl>
                                          <p:spTgt spid="106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69"/>
                                        </p:tgtEl>
                                        <p:attrNameLst>
                                          <p:attrName>style.visibility</p:attrName>
                                        </p:attrNameLst>
                                      </p:cBhvr>
                                      <p:to>
                                        <p:strVal val="visible"/>
                                      </p:to>
                                    </p:set>
                                    <p:animEffect transition="in" filter="fade">
                                      <p:cBhvr>
                                        <p:cTn id="15" dur="1000"/>
                                        <p:tgtEl>
                                          <p:spTgt spid="1069"/>
                                        </p:tgtEl>
                                      </p:cBhvr>
                                    </p:animEffect>
                                  </p:childTnLst>
                                </p:cTn>
                              </p:par>
                              <p:par>
                                <p:cTn id="16" presetID="10" presetClass="entr" presetSubtype="0" fill="hold" nodeType="withEffect">
                                  <p:stCondLst>
                                    <p:cond delay="0"/>
                                  </p:stCondLst>
                                  <p:childTnLst>
                                    <p:set>
                                      <p:cBhvr>
                                        <p:cTn id="17" dur="1" fill="hold">
                                          <p:stCondLst>
                                            <p:cond delay="0"/>
                                          </p:stCondLst>
                                        </p:cTn>
                                        <p:tgtEl>
                                          <p:spTgt spid="1080"/>
                                        </p:tgtEl>
                                        <p:attrNameLst>
                                          <p:attrName>style.visibility</p:attrName>
                                        </p:attrNameLst>
                                      </p:cBhvr>
                                      <p:to>
                                        <p:strVal val="visible"/>
                                      </p:to>
                                    </p:set>
                                    <p:animEffect transition="in" filter="fade">
                                      <p:cBhvr>
                                        <p:cTn id="18" dur="1000"/>
                                        <p:tgtEl>
                                          <p:spTgt spid="1080"/>
                                        </p:tgtEl>
                                      </p:cBhvr>
                                    </p:animEffect>
                                  </p:childTnLst>
                                </p:cTn>
                              </p:par>
                              <p:par>
                                <p:cTn id="19" presetID="10" presetClass="entr" presetSubtype="0" fill="hold" nodeType="withEffect">
                                  <p:stCondLst>
                                    <p:cond delay="0"/>
                                  </p:stCondLst>
                                  <p:childTnLst>
                                    <p:set>
                                      <p:cBhvr>
                                        <p:cTn id="20" dur="1" fill="hold">
                                          <p:stCondLst>
                                            <p:cond delay="0"/>
                                          </p:stCondLst>
                                        </p:cTn>
                                        <p:tgtEl>
                                          <p:spTgt spid="1082"/>
                                        </p:tgtEl>
                                        <p:attrNameLst>
                                          <p:attrName>style.visibility</p:attrName>
                                        </p:attrNameLst>
                                      </p:cBhvr>
                                      <p:to>
                                        <p:strVal val="visible"/>
                                      </p:to>
                                    </p:set>
                                    <p:animEffect transition="in" filter="fade">
                                      <p:cBhvr>
                                        <p:cTn id="21" dur="1000"/>
                                        <p:tgtEl>
                                          <p:spTgt spid="1082"/>
                                        </p:tgtEl>
                                      </p:cBhvr>
                                    </p:animEffect>
                                  </p:childTnLst>
                                </p:cTn>
                              </p:par>
                              <p:par>
                                <p:cTn id="22" presetID="10" presetClass="entr" presetSubtype="0" fill="hold" nodeType="withEffect">
                                  <p:stCondLst>
                                    <p:cond delay="0"/>
                                  </p:stCondLst>
                                  <p:childTnLst>
                                    <p:set>
                                      <p:cBhvr>
                                        <p:cTn id="23" dur="1" fill="hold">
                                          <p:stCondLst>
                                            <p:cond delay="0"/>
                                          </p:stCondLst>
                                        </p:cTn>
                                        <p:tgtEl>
                                          <p:spTgt spid="1083"/>
                                        </p:tgtEl>
                                        <p:attrNameLst>
                                          <p:attrName>style.visibility</p:attrName>
                                        </p:attrNameLst>
                                      </p:cBhvr>
                                      <p:to>
                                        <p:strVal val="visible"/>
                                      </p:to>
                                    </p:set>
                                    <p:animEffect transition="in" filter="fade">
                                      <p:cBhvr>
                                        <p:cTn id="24" dur="1000"/>
                                        <p:tgtEl>
                                          <p:spTgt spid="1083"/>
                                        </p:tgtEl>
                                      </p:cBhvr>
                                    </p:animEffect>
                                  </p:childTnLst>
                                </p:cTn>
                              </p:par>
                              <p:par>
                                <p:cTn id="25" presetID="10" presetClass="entr" presetSubtype="0" fill="hold" nodeType="withEffect">
                                  <p:stCondLst>
                                    <p:cond delay="0"/>
                                  </p:stCondLst>
                                  <p:childTnLst>
                                    <p:set>
                                      <p:cBhvr>
                                        <p:cTn id="26" dur="1" fill="hold">
                                          <p:stCondLst>
                                            <p:cond delay="0"/>
                                          </p:stCondLst>
                                        </p:cTn>
                                        <p:tgtEl>
                                          <p:spTgt spid="1081"/>
                                        </p:tgtEl>
                                        <p:attrNameLst>
                                          <p:attrName>style.visibility</p:attrName>
                                        </p:attrNameLst>
                                      </p:cBhvr>
                                      <p:to>
                                        <p:strVal val="visible"/>
                                      </p:to>
                                    </p:set>
                                    <p:animEffect transition="in" filter="fade">
                                      <p:cBhvr>
                                        <p:cTn id="27" dur="1000"/>
                                        <p:tgtEl>
                                          <p:spTgt spid="10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087"/>
        <p:cNvGrpSpPr/>
        <p:nvPr/>
      </p:nvGrpSpPr>
      <p:grpSpPr>
        <a:xfrm>
          <a:off x="0" y="0"/>
          <a:ext cx="0" cy="0"/>
          <a:chOff x="0" y="0"/>
          <a:chExt cx="0" cy="0"/>
        </a:xfrm>
      </p:grpSpPr>
      <p:grpSp>
        <p:nvGrpSpPr>
          <p:cNvPr id="1088" name="Google Shape;1088;p47"/>
          <p:cNvGrpSpPr/>
          <p:nvPr/>
        </p:nvGrpSpPr>
        <p:grpSpPr>
          <a:xfrm>
            <a:off x="0" y="0"/>
            <a:ext cx="1153895" cy="1268412"/>
            <a:chOff x="1" y="1"/>
            <a:chExt cx="958067" cy="1053150"/>
          </a:xfrm>
        </p:grpSpPr>
        <p:sp>
          <p:nvSpPr>
            <p:cNvPr id="1089" name="Google Shape;1089;p47"/>
            <p:cNvSpPr/>
            <p:nvPr/>
          </p:nvSpPr>
          <p:spPr>
            <a:xfrm rot="5400000">
              <a:off x="-12207" y="12208"/>
              <a:ext cx="982481" cy="958066"/>
            </a:xfrm>
            <a:custGeom>
              <a:avLst/>
              <a:gdLst/>
              <a:ahLst/>
              <a:cxnLst/>
              <a:rect l="l" t="t" r="r" b="b"/>
              <a:pathLst>
                <a:path w="982481" h="958066" extrusionOk="0">
                  <a:moveTo>
                    <a:pt x="0" y="958066"/>
                  </a:moveTo>
                  <a:lnTo>
                    <a:pt x="0" y="735870"/>
                  </a:lnTo>
                  <a:lnTo>
                    <a:pt x="426804" y="0"/>
                  </a:lnTo>
                  <a:lnTo>
                    <a:pt x="982481" y="95806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1090" name="Google Shape;1090;p47"/>
            <p:cNvSpPr/>
            <p:nvPr/>
          </p:nvSpPr>
          <p:spPr>
            <a:xfrm rot="5400000">
              <a:off x="-47960" y="405667"/>
              <a:ext cx="695444" cy="599522"/>
            </a:xfrm>
            <a:prstGeom prst="triangle">
              <a:avLst>
                <a:gd name="adj" fmla="val 50000"/>
              </a:avLst>
            </a:prstGeom>
            <a:solidFill>
              <a:srgbClr val="C8790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1091" name="Google Shape;1091;p47"/>
            <p:cNvSpPr/>
            <p:nvPr/>
          </p:nvSpPr>
          <p:spPr>
            <a:xfrm rot="-5400000" flipH="1">
              <a:off x="647213" y="472090"/>
              <a:ext cx="333880" cy="287829"/>
            </a:xfrm>
            <a:prstGeom prst="triangle">
              <a:avLst>
                <a:gd name="adj" fmla="val 50000"/>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1092" name="Google Shape;1092;p47"/>
            <p:cNvSpPr/>
            <p:nvPr/>
          </p:nvSpPr>
          <p:spPr>
            <a:xfrm rot="5400000">
              <a:off x="-31240" y="170353"/>
              <a:ext cx="453007" cy="390523"/>
            </a:xfrm>
            <a:prstGeom prst="triangle">
              <a:avLst>
                <a:gd name="adj" fmla="val 50000"/>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grpSp>
      <p:sp>
        <p:nvSpPr>
          <p:cNvPr id="1093" name="Google Shape;1093;p47"/>
          <p:cNvSpPr txBox="1"/>
          <p:nvPr/>
        </p:nvSpPr>
        <p:spPr>
          <a:xfrm>
            <a:off x="1153895" y="166566"/>
            <a:ext cx="519258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262626"/>
                </a:solidFill>
                <a:latin typeface="Times New Roman"/>
                <a:ea typeface="Times New Roman"/>
                <a:cs typeface="Times New Roman"/>
                <a:sym typeface="Times New Roman"/>
              </a:rPr>
              <a:t>Quản lý chuỗi cung ứng và hậu cần</a:t>
            </a:r>
            <a:endParaRPr sz="2400" b="1">
              <a:solidFill>
                <a:srgbClr val="262626"/>
              </a:solidFill>
              <a:latin typeface="Times New Roman"/>
              <a:ea typeface="Times New Roman"/>
              <a:cs typeface="Times New Roman"/>
              <a:sym typeface="Times New Roman"/>
            </a:endParaRPr>
          </a:p>
        </p:txBody>
      </p:sp>
      <p:grpSp>
        <p:nvGrpSpPr>
          <p:cNvPr id="1094" name="Google Shape;1094;p47"/>
          <p:cNvGrpSpPr/>
          <p:nvPr/>
        </p:nvGrpSpPr>
        <p:grpSpPr>
          <a:xfrm>
            <a:off x="991366" y="1349866"/>
            <a:ext cx="1810803" cy="4565336"/>
            <a:chOff x="4178985" y="2597150"/>
            <a:chExt cx="801573" cy="2020900"/>
          </a:xfrm>
        </p:grpSpPr>
        <p:sp>
          <p:nvSpPr>
            <p:cNvPr id="1095" name="Google Shape;1095;p47"/>
            <p:cNvSpPr/>
            <p:nvPr/>
          </p:nvSpPr>
          <p:spPr>
            <a:xfrm flipH="1">
              <a:off x="4380108" y="3983646"/>
              <a:ext cx="383148" cy="634404"/>
            </a:xfrm>
            <a:custGeom>
              <a:avLst/>
              <a:gdLst/>
              <a:ahLst/>
              <a:cxnLst/>
              <a:rect l="l" t="t" r="r" b="b"/>
              <a:pathLst>
                <a:path w="397" h="659" extrusionOk="0">
                  <a:moveTo>
                    <a:pt x="2" y="268"/>
                  </a:moveTo>
                  <a:cubicBezTo>
                    <a:pt x="2" y="267"/>
                    <a:pt x="0" y="264"/>
                    <a:pt x="0" y="268"/>
                  </a:cubicBezTo>
                  <a:cubicBezTo>
                    <a:pt x="0" y="268"/>
                    <a:pt x="0" y="268"/>
                    <a:pt x="0" y="268"/>
                  </a:cubicBezTo>
                  <a:cubicBezTo>
                    <a:pt x="0" y="269"/>
                    <a:pt x="2" y="270"/>
                    <a:pt x="3" y="271"/>
                  </a:cubicBezTo>
                  <a:cubicBezTo>
                    <a:pt x="3" y="275"/>
                    <a:pt x="4" y="278"/>
                    <a:pt x="4" y="282"/>
                  </a:cubicBezTo>
                  <a:cubicBezTo>
                    <a:pt x="5" y="283"/>
                    <a:pt x="5" y="283"/>
                    <a:pt x="5" y="284"/>
                  </a:cubicBezTo>
                  <a:cubicBezTo>
                    <a:pt x="10" y="335"/>
                    <a:pt x="25" y="381"/>
                    <a:pt x="48" y="418"/>
                  </a:cubicBezTo>
                  <a:cubicBezTo>
                    <a:pt x="23" y="377"/>
                    <a:pt x="37" y="299"/>
                    <a:pt x="92" y="290"/>
                  </a:cubicBezTo>
                  <a:cubicBezTo>
                    <a:pt x="158" y="280"/>
                    <a:pt x="169" y="399"/>
                    <a:pt x="172" y="441"/>
                  </a:cubicBezTo>
                  <a:cubicBezTo>
                    <a:pt x="174" y="484"/>
                    <a:pt x="145" y="521"/>
                    <a:pt x="145" y="564"/>
                  </a:cubicBezTo>
                  <a:cubicBezTo>
                    <a:pt x="145" y="613"/>
                    <a:pt x="170" y="653"/>
                    <a:pt x="201" y="659"/>
                  </a:cubicBezTo>
                  <a:cubicBezTo>
                    <a:pt x="187" y="656"/>
                    <a:pt x="174" y="616"/>
                    <a:pt x="172" y="604"/>
                  </a:cubicBezTo>
                  <a:cubicBezTo>
                    <a:pt x="168" y="580"/>
                    <a:pt x="175" y="551"/>
                    <a:pt x="182" y="528"/>
                  </a:cubicBezTo>
                  <a:cubicBezTo>
                    <a:pt x="190" y="501"/>
                    <a:pt x="211" y="483"/>
                    <a:pt x="229" y="462"/>
                  </a:cubicBezTo>
                  <a:cubicBezTo>
                    <a:pt x="247" y="440"/>
                    <a:pt x="262" y="414"/>
                    <a:pt x="272" y="386"/>
                  </a:cubicBezTo>
                  <a:cubicBezTo>
                    <a:pt x="275" y="378"/>
                    <a:pt x="278" y="370"/>
                    <a:pt x="280" y="362"/>
                  </a:cubicBezTo>
                  <a:cubicBezTo>
                    <a:pt x="284" y="420"/>
                    <a:pt x="307" y="484"/>
                    <a:pt x="307" y="484"/>
                  </a:cubicBezTo>
                  <a:cubicBezTo>
                    <a:pt x="299" y="437"/>
                    <a:pt x="325" y="406"/>
                    <a:pt x="325" y="406"/>
                  </a:cubicBezTo>
                  <a:cubicBezTo>
                    <a:pt x="397" y="291"/>
                    <a:pt x="370" y="198"/>
                    <a:pt x="370" y="198"/>
                  </a:cubicBezTo>
                  <a:cubicBezTo>
                    <a:pt x="351" y="85"/>
                    <a:pt x="277" y="0"/>
                    <a:pt x="189" y="0"/>
                  </a:cubicBezTo>
                  <a:cubicBezTo>
                    <a:pt x="87" y="0"/>
                    <a:pt x="3" y="114"/>
                    <a:pt x="3" y="254"/>
                  </a:cubicBezTo>
                  <a:cubicBezTo>
                    <a:pt x="3" y="258"/>
                    <a:pt x="2" y="263"/>
                    <a:pt x="2" y="26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Poppins"/>
                <a:ea typeface="Poppins"/>
                <a:cs typeface="Poppins"/>
                <a:sym typeface="Poppins"/>
              </a:endParaRPr>
            </a:p>
          </p:txBody>
        </p:sp>
        <p:sp>
          <p:nvSpPr>
            <p:cNvPr id="1096" name="Google Shape;1096;p47"/>
            <p:cNvSpPr/>
            <p:nvPr/>
          </p:nvSpPr>
          <p:spPr>
            <a:xfrm flipH="1">
              <a:off x="4413792" y="3978274"/>
              <a:ext cx="312270" cy="399544"/>
            </a:xfrm>
            <a:custGeom>
              <a:avLst/>
              <a:gdLst/>
              <a:ahLst/>
              <a:cxnLst/>
              <a:rect l="l" t="t" r="r" b="b"/>
              <a:pathLst>
                <a:path w="324" h="415" extrusionOk="0">
                  <a:moveTo>
                    <a:pt x="154" y="0"/>
                  </a:moveTo>
                  <a:cubicBezTo>
                    <a:pt x="225" y="0"/>
                    <a:pt x="288" y="73"/>
                    <a:pt x="304" y="172"/>
                  </a:cubicBezTo>
                  <a:cubicBezTo>
                    <a:pt x="305" y="174"/>
                    <a:pt x="305" y="174"/>
                    <a:pt x="305" y="174"/>
                  </a:cubicBezTo>
                  <a:cubicBezTo>
                    <a:pt x="305" y="176"/>
                    <a:pt x="305" y="176"/>
                    <a:pt x="305" y="176"/>
                  </a:cubicBezTo>
                  <a:cubicBezTo>
                    <a:pt x="306" y="179"/>
                    <a:pt x="324" y="248"/>
                    <a:pt x="276" y="338"/>
                  </a:cubicBezTo>
                  <a:cubicBezTo>
                    <a:pt x="276" y="335"/>
                    <a:pt x="256" y="263"/>
                    <a:pt x="255" y="261"/>
                  </a:cubicBezTo>
                  <a:cubicBezTo>
                    <a:pt x="256" y="270"/>
                    <a:pt x="235" y="292"/>
                    <a:pt x="230" y="302"/>
                  </a:cubicBezTo>
                  <a:cubicBezTo>
                    <a:pt x="209" y="338"/>
                    <a:pt x="198" y="379"/>
                    <a:pt x="170" y="412"/>
                  </a:cubicBezTo>
                  <a:cubicBezTo>
                    <a:pt x="169" y="413"/>
                    <a:pt x="168" y="414"/>
                    <a:pt x="167" y="415"/>
                  </a:cubicBezTo>
                  <a:cubicBezTo>
                    <a:pt x="167" y="413"/>
                    <a:pt x="167" y="411"/>
                    <a:pt x="167" y="409"/>
                  </a:cubicBezTo>
                  <a:cubicBezTo>
                    <a:pt x="159" y="260"/>
                    <a:pt x="107" y="228"/>
                    <a:pt x="65" y="228"/>
                  </a:cubicBezTo>
                  <a:cubicBezTo>
                    <a:pt x="61" y="228"/>
                    <a:pt x="57" y="229"/>
                    <a:pt x="52" y="229"/>
                  </a:cubicBezTo>
                  <a:cubicBezTo>
                    <a:pt x="33" y="232"/>
                    <a:pt x="15" y="242"/>
                    <a:pt x="2" y="256"/>
                  </a:cubicBezTo>
                  <a:cubicBezTo>
                    <a:pt x="2" y="254"/>
                    <a:pt x="1" y="253"/>
                    <a:pt x="1" y="251"/>
                  </a:cubicBezTo>
                  <a:cubicBezTo>
                    <a:pt x="1" y="249"/>
                    <a:pt x="1" y="249"/>
                    <a:pt x="1" y="249"/>
                  </a:cubicBezTo>
                  <a:cubicBezTo>
                    <a:pt x="1" y="246"/>
                    <a:pt x="1" y="242"/>
                    <a:pt x="0" y="239"/>
                  </a:cubicBezTo>
                  <a:cubicBezTo>
                    <a:pt x="0" y="239"/>
                    <a:pt x="0" y="236"/>
                    <a:pt x="0" y="236"/>
                  </a:cubicBezTo>
                  <a:cubicBezTo>
                    <a:pt x="0" y="231"/>
                    <a:pt x="0" y="227"/>
                    <a:pt x="0" y="223"/>
                  </a:cubicBezTo>
                  <a:cubicBezTo>
                    <a:pt x="0" y="100"/>
                    <a:pt x="69" y="0"/>
                    <a:pt x="154" y="0"/>
                  </a:cubicBezTo>
                  <a:close/>
                </a:path>
              </a:pathLst>
            </a:custGeom>
            <a:solidFill>
              <a:srgbClr val="FCD7A2">
                <a:alpha val="4392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Poppins"/>
                <a:ea typeface="Poppins"/>
                <a:cs typeface="Poppins"/>
                <a:sym typeface="Poppins"/>
              </a:endParaRPr>
            </a:p>
          </p:txBody>
        </p:sp>
        <p:sp>
          <p:nvSpPr>
            <p:cNvPr id="1097" name="Google Shape;1097;p47"/>
            <p:cNvSpPr/>
            <p:nvPr/>
          </p:nvSpPr>
          <p:spPr>
            <a:xfrm flipH="1">
              <a:off x="4464149" y="3992708"/>
              <a:ext cx="204536" cy="288808"/>
            </a:xfrm>
            <a:custGeom>
              <a:avLst/>
              <a:gdLst/>
              <a:ahLst/>
              <a:cxnLst/>
              <a:rect l="l" t="t" r="r" b="b"/>
              <a:pathLst>
                <a:path w="212" h="300" extrusionOk="0">
                  <a:moveTo>
                    <a:pt x="43" y="142"/>
                  </a:moveTo>
                  <a:cubicBezTo>
                    <a:pt x="40" y="142"/>
                    <a:pt x="37" y="142"/>
                    <a:pt x="34" y="142"/>
                  </a:cubicBezTo>
                  <a:cubicBezTo>
                    <a:pt x="21" y="144"/>
                    <a:pt x="10" y="150"/>
                    <a:pt x="1" y="159"/>
                  </a:cubicBezTo>
                  <a:cubicBezTo>
                    <a:pt x="1" y="158"/>
                    <a:pt x="1" y="157"/>
                    <a:pt x="1" y="156"/>
                  </a:cubicBezTo>
                  <a:cubicBezTo>
                    <a:pt x="1" y="155"/>
                    <a:pt x="1" y="155"/>
                    <a:pt x="1" y="155"/>
                  </a:cubicBezTo>
                  <a:cubicBezTo>
                    <a:pt x="0" y="152"/>
                    <a:pt x="0" y="150"/>
                    <a:pt x="0" y="148"/>
                  </a:cubicBezTo>
                  <a:cubicBezTo>
                    <a:pt x="0" y="146"/>
                    <a:pt x="0" y="146"/>
                    <a:pt x="0" y="146"/>
                  </a:cubicBezTo>
                  <a:cubicBezTo>
                    <a:pt x="0" y="143"/>
                    <a:pt x="0" y="141"/>
                    <a:pt x="0" y="139"/>
                  </a:cubicBezTo>
                  <a:cubicBezTo>
                    <a:pt x="0" y="62"/>
                    <a:pt x="45" y="0"/>
                    <a:pt x="101" y="0"/>
                  </a:cubicBezTo>
                  <a:cubicBezTo>
                    <a:pt x="147" y="0"/>
                    <a:pt x="189" y="45"/>
                    <a:pt x="199" y="107"/>
                  </a:cubicBezTo>
                  <a:cubicBezTo>
                    <a:pt x="200" y="108"/>
                    <a:pt x="200" y="108"/>
                    <a:pt x="200" y="108"/>
                  </a:cubicBezTo>
                  <a:cubicBezTo>
                    <a:pt x="200" y="109"/>
                    <a:pt x="200" y="109"/>
                    <a:pt x="200" y="109"/>
                  </a:cubicBezTo>
                  <a:cubicBezTo>
                    <a:pt x="201" y="111"/>
                    <a:pt x="212" y="154"/>
                    <a:pt x="181" y="210"/>
                  </a:cubicBezTo>
                  <a:cubicBezTo>
                    <a:pt x="181" y="208"/>
                    <a:pt x="167" y="164"/>
                    <a:pt x="167" y="162"/>
                  </a:cubicBezTo>
                  <a:cubicBezTo>
                    <a:pt x="168" y="168"/>
                    <a:pt x="154" y="181"/>
                    <a:pt x="150" y="187"/>
                  </a:cubicBezTo>
                  <a:cubicBezTo>
                    <a:pt x="137" y="210"/>
                    <a:pt x="126" y="275"/>
                    <a:pt x="121" y="300"/>
                  </a:cubicBezTo>
                  <a:cubicBezTo>
                    <a:pt x="121" y="300"/>
                    <a:pt x="94" y="134"/>
                    <a:pt x="43" y="142"/>
                  </a:cubicBezTo>
                  <a:close/>
                </a:path>
              </a:pathLst>
            </a:custGeom>
            <a:solidFill>
              <a:srgbClr val="FEEBC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Poppins"/>
                <a:ea typeface="Poppins"/>
                <a:cs typeface="Poppins"/>
                <a:sym typeface="Poppins"/>
              </a:endParaRPr>
            </a:p>
          </p:txBody>
        </p:sp>
        <p:sp>
          <p:nvSpPr>
            <p:cNvPr id="1098" name="Google Shape;1098;p47"/>
            <p:cNvSpPr/>
            <p:nvPr/>
          </p:nvSpPr>
          <p:spPr>
            <a:xfrm flipH="1">
              <a:off x="4178985" y="3511722"/>
              <a:ext cx="371113" cy="593708"/>
            </a:xfrm>
            <a:custGeom>
              <a:avLst/>
              <a:gdLst/>
              <a:ahLst/>
              <a:cxnLst/>
              <a:rect l="l" t="t" r="r" b="b"/>
              <a:pathLst>
                <a:path w="10000" h="10086" extrusionOk="0">
                  <a:moveTo>
                    <a:pt x="5000" y="0"/>
                  </a:moveTo>
                  <a:cubicBezTo>
                    <a:pt x="7756" y="0"/>
                    <a:pt x="10000" y="1455"/>
                    <a:pt x="10000" y="3212"/>
                  </a:cubicBezTo>
                  <a:lnTo>
                    <a:pt x="10000" y="3293"/>
                  </a:lnTo>
                  <a:lnTo>
                    <a:pt x="10000" y="3293"/>
                  </a:lnTo>
                  <a:cubicBezTo>
                    <a:pt x="10000" y="5717"/>
                    <a:pt x="8814" y="7859"/>
                    <a:pt x="6795" y="9697"/>
                  </a:cubicBezTo>
                  <a:cubicBezTo>
                    <a:pt x="6731" y="9737"/>
                    <a:pt x="6699" y="9778"/>
                    <a:pt x="6635" y="9818"/>
                  </a:cubicBezTo>
                  <a:lnTo>
                    <a:pt x="6635" y="9818"/>
                  </a:lnTo>
                  <a:lnTo>
                    <a:pt x="6635" y="9818"/>
                  </a:lnTo>
                  <a:cubicBezTo>
                    <a:pt x="6442" y="9919"/>
                    <a:pt x="6121" y="10239"/>
                    <a:pt x="5897" y="10000"/>
                  </a:cubicBezTo>
                  <a:cubicBezTo>
                    <a:pt x="5673" y="9761"/>
                    <a:pt x="5619" y="9003"/>
                    <a:pt x="5288" y="8384"/>
                  </a:cubicBezTo>
                  <a:cubicBezTo>
                    <a:pt x="5064" y="7556"/>
                    <a:pt x="4744" y="6848"/>
                    <a:pt x="3910" y="6283"/>
                  </a:cubicBezTo>
                  <a:lnTo>
                    <a:pt x="3910" y="6263"/>
                  </a:lnTo>
                  <a:cubicBezTo>
                    <a:pt x="3237" y="5818"/>
                    <a:pt x="2340" y="5475"/>
                    <a:pt x="1346" y="5333"/>
                  </a:cubicBezTo>
                  <a:cubicBezTo>
                    <a:pt x="513" y="4768"/>
                    <a:pt x="0" y="4000"/>
                    <a:pt x="0" y="3172"/>
                  </a:cubicBezTo>
                  <a:cubicBezTo>
                    <a:pt x="0" y="1414"/>
                    <a:pt x="2244" y="0"/>
                    <a:pt x="5000" y="0"/>
                  </a:cubicBezTo>
                  <a:close/>
                </a:path>
              </a:pathLst>
            </a:custGeom>
            <a:solidFill>
              <a:srgbClr val="FBC474">
                <a:alpha val="7294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Poppins"/>
                <a:ea typeface="Poppins"/>
                <a:cs typeface="Poppins"/>
                <a:sym typeface="Poppins"/>
              </a:endParaRPr>
            </a:p>
          </p:txBody>
        </p:sp>
        <p:sp>
          <p:nvSpPr>
            <p:cNvPr id="1099" name="Google Shape;1099;p47"/>
            <p:cNvSpPr/>
            <p:nvPr/>
          </p:nvSpPr>
          <p:spPr>
            <a:xfrm>
              <a:off x="4609445" y="3511722"/>
              <a:ext cx="371113" cy="593708"/>
            </a:xfrm>
            <a:custGeom>
              <a:avLst/>
              <a:gdLst/>
              <a:ahLst/>
              <a:cxnLst/>
              <a:rect l="l" t="t" r="r" b="b"/>
              <a:pathLst>
                <a:path w="10000" h="10086" extrusionOk="0">
                  <a:moveTo>
                    <a:pt x="5000" y="0"/>
                  </a:moveTo>
                  <a:cubicBezTo>
                    <a:pt x="7756" y="0"/>
                    <a:pt x="10000" y="1455"/>
                    <a:pt x="10000" y="3212"/>
                  </a:cubicBezTo>
                  <a:lnTo>
                    <a:pt x="10000" y="3293"/>
                  </a:lnTo>
                  <a:lnTo>
                    <a:pt x="10000" y="3293"/>
                  </a:lnTo>
                  <a:cubicBezTo>
                    <a:pt x="10000" y="5717"/>
                    <a:pt x="8814" y="7859"/>
                    <a:pt x="6795" y="9697"/>
                  </a:cubicBezTo>
                  <a:cubicBezTo>
                    <a:pt x="6731" y="9737"/>
                    <a:pt x="6699" y="9778"/>
                    <a:pt x="6635" y="9818"/>
                  </a:cubicBezTo>
                  <a:lnTo>
                    <a:pt x="6635" y="9818"/>
                  </a:lnTo>
                  <a:lnTo>
                    <a:pt x="6635" y="9818"/>
                  </a:lnTo>
                  <a:cubicBezTo>
                    <a:pt x="6442" y="9919"/>
                    <a:pt x="6121" y="10239"/>
                    <a:pt x="5897" y="10000"/>
                  </a:cubicBezTo>
                  <a:cubicBezTo>
                    <a:pt x="5673" y="9761"/>
                    <a:pt x="5619" y="9003"/>
                    <a:pt x="5288" y="8384"/>
                  </a:cubicBezTo>
                  <a:cubicBezTo>
                    <a:pt x="5064" y="7556"/>
                    <a:pt x="4744" y="6848"/>
                    <a:pt x="3910" y="6283"/>
                  </a:cubicBezTo>
                  <a:lnTo>
                    <a:pt x="3910" y="6263"/>
                  </a:lnTo>
                  <a:cubicBezTo>
                    <a:pt x="3237" y="5818"/>
                    <a:pt x="2340" y="5475"/>
                    <a:pt x="1346" y="5333"/>
                  </a:cubicBezTo>
                  <a:cubicBezTo>
                    <a:pt x="513" y="4768"/>
                    <a:pt x="0" y="4000"/>
                    <a:pt x="0" y="3172"/>
                  </a:cubicBezTo>
                  <a:cubicBezTo>
                    <a:pt x="0" y="1414"/>
                    <a:pt x="2244" y="0"/>
                    <a:pt x="5000" y="0"/>
                  </a:cubicBezTo>
                  <a:close/>
                </a:path>
              </a:pathLst>
            </a:custGeom>
            <a:solidFill>
              <a:srgbClr val="FBC474">
                <a:alpha val="7294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Poppins"/>
                <a:ea typeface="Poppins"/>
                <a:cs typeface="Poppins"/>
                <a:sym typeface="Poppins"/>
              </a:endParaRPr>
            </a:p>
          </p:txBody>
        </p:sp>
        <p:sp>
          <p:nvSpPr>
            <p:cNvPr id="1100" name="Google Shape;1100;p47"/>
            <p:cNvSpPr/>
            <p:nvPr/>
          </p:nvSpPr>
          <p:spPr>
            <a:xfrm>
              <a:off x="4226296" y="2597150"/>
              <a:ext cx="709127" cy="1298838"/>
            </a:xfrm>
            <a:custGeom>
              <a:avLst/>
              <a:gdLst/>
              <a:ahLst/>
              <a:cxnLst/>
              <a:rect l="l" t="t" r="r" b="b"/>
              <a:pathLst>
                <a:path w="596" h="1092" extrusionOk="0">
                  <a:moveTo>
                    <a:pt x="298" y="1092"/>
                  </a:moveTo>
                  <a:cubicBezTo>
                    <a:pt x="159" y="1092"/>
                    <a:pt x="159" y="1092"/>
                    <a:pt x="159" y="1092"/>
                  </a:cubicBezTo>
                  <a:cubicBezTo>
                    <a:pt x="31" y="824"/>
                    <a:pt x="21" y="513"/>
                    <a:pt x="21" y="513"/>
                  </a:cubicBezTo>
                  <a:cubicBezTo>
                    <a:pt x="0" y="212"/>
                    <a:pt x="298" y="0"/>
                    <a:pt x="298" y="0"/>
                  </a:cubicBezTo>
                  <a:cubicBezTo>
                    <a:pt x="299" y="0"/>
                    <a:pt x="299" y="0"/>
                    <a:pt x="299" y="0"/>
                  </a:cubicBezTo>
                  <a:cubicBezTo>
                    <a:pt x="299" y="0"/>
                    <a:pt x="596" y="212"/>
                    <a:pt x="575" y="513"/>
                  </a:cubicBezTo>
                  <a:cubicBezTo>
                    <a:pt x="575" y="513"/>
                    <a:pt x="566" y="824"/>
                    <a:pt x="437" y="1092"/>
                  </a:cubicBezTo>
                  <a:lnTo>
                    <a:pt x="298" y="1092"/>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Poppins"/>
                <a:ea typeface="Poppins"/>
                <a:cs typeface="Poppins"/>
                <a:sym typeface="Poppins"/>
              </a:endParaRPr>
            </a:p>
          </p:txBody>
        </p:sp>
        <p:sp>
          <p:nvSpPr>
            <p:cNvPr id="1101" name="Google Shape;1101;p47"/>
            <p:cNvSpPr/>
            <p:nvPr/>
          </p:nvSpPr>
          <p:spPr>
            <a:xfrm>
              <a:off x="4499622" y="3895987"/>
              <a:ext cx="144641" cy="88637"/>
            </a:xfrm>
            <a:prstGeom prst="rect">
              <a:avLst/>
            </a:prstGeom>
            <a:solidFill>
              <a:srgbClr val="FBC474">
                <a:alpha val="7294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Poppins"/>
                <a:ea typeface="Poppins"/>
                <a:cs typeface="Poppins"/>
                <a:sym typeface="Poppins"/>
              </a:endParaRPr>
            </a:p>
          </p:txBody>
        </p:sp>
      </p:grpSp>
      <p:sp>
        <p:nvSpPr>
          <p:cNvPr id="1102" name="Google Shape;1102;p47"/>
          <p:cNvSpPr txBox="1"/>
          <p:nvPr/>
        </p:nvSpPr>
        <p:spPr>
          <a:xfrm>
            <a:off x="1259675" y="2105561"/>
            <a:ext cx="1521714" cy="13234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i="1" u="none" strike="noStrike">
                <a:solidFill>
                  <a:schemeClr val="dk1"/>
                </a:solidFill>
                <a:latin typeface="Times New Roman"/>
                <a:ea typeface="Times New Roman"/>
                <a:cs typeface="Times New Roman"/>
                <a:sym typeface="Times New Roman"/>
              </a:rPr>
              <a:t>LƯU </a:t>
            </a:r>
            <a:endParaRPr/>
          </a:p>
          <a:p>
            <a:pPr marL="0" marR="0" lvl="0" indent="0" algn="l" rtl="0">
              <a:spcBef>
                <a:spcPts val="0"/>
              </a:spcBef>
              <a:spcAft>
                <a:spcPts val="0"/>
              </a:spcAft>
              <a:buNone/>
            </a:pPr>
            <a:r>
              <a:rPr lang="en-US" sz="4000" b="1" i="1" u="none" strike="noStrike">
                <a:solidFill>
                  <a:schemeClr val="dk1"/>
                </a:solidFill>
                <a:latin typeface="Times New Roman"/>
                <a:ea typeface="Times New Roman"/>
                <a:cs typeface="Times New Roman"/>
                <a:sym typeface="Times New Roman"/>
              </a:rPr>
              <a:t>KHO</a:t>
            </a:r>
            <a:endParaRPr sz="4000">
              <a:solidFill>
                <a:schemeClr val="dk1"/>
              </a:solidFill>
              <a:latin typeface="Arial"/>
              <a:ea typeface="Arial"/>
              <a:cs typeface="Arial"/>
              <a:sym typeface="Arial"/>
            </a:endParaRPr>
          </a:p>
        </p:txBody>
      </p:sp>
      <p:sp>
        <p:nvSpPr>
          <p:cNvPr id="1103" name="Google Shape;1103;p47"/>
          <p:cNvSpPr txBox="1"/>
          <p:nvPr/>
        </p:nvSpPr>
        <p:spPr>
          <a:xfrm>
            <a:off x="3493942" y="1893335"/>
            <a:ext cx="7156739" cy="1446550"/>
          </a:xfrm>
          <a:prstGeom prst="rect">
            <a:avLst/>
          </a:prstGeom>
          <a:solidFill>
            <a:srgbClr val="3A3838"/>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0" i="0" u="none" strike="noStrike">
                <a:solidFill>
                  <a:schemeClr val="lt1"/>
                </a:solidFill>
                <a:latin typeface="Times New Roman"/>
                <a:ea typeface="Times New Roman"/>
                <a:cs typeface="Times New Roman"/>
                <a:sym typeface="Times New Roman"/>
              </a:rPr>
              <a:t>Một doanh nghiệp cần quyết định về </a:t>
            </a:r>
            <a:r>
              <a:rPr lang="en-US" sz="2200" b="0" i="1" u="none" strike="noStrike">
                <a:solidFill>
                  <a:schemeClr val="lt1"/>
                </a:solidFill>
                <a:latin typeface="Times New Roman"/>
                <a:ea typeface="Times New Roman"/>
                <a:cs typeface="Times New Roman"/>
                <a:sym typeface="Times New Roman"/>
              </a:rPr>
              <a:t>số lượng, loại hình và vị trí kho hàng của mình. </a:t>
            </a:r>
            <a:r>
              <a:rPr lang="en-US" sz="2200" b="0" i="0" u="none" strike="noStrike">
                <a:solidFill>
                  <a:schemeClr val="lt1"/>
                </a:solidFill>
                <a:latin typeface="Times New Roman"/>
                <a:ea typeface="Times New Roman"/>
                <a:cs typeface="Times New Roman"/>
                <a:sym typeface="Times New Roman"/>
              </a:rPr>
              <a:t>Kho dự trữ hàng hóa giúp điều tiết hàng trong thời gian dài. Ngược lại, </a:t>
            </a:r>
            <a:r>
              <a:rPr lang="en-US" sz="2200" b="1" i="0" u="none" strike="noStrike">
                <a:solidFill>
                  <a:schemeClr val="lt1"/>
                </a:solidFill>
                <a:latin typeface="Times New Roman"/>
                <a:ea typeface="Times New Roman"/>
                <a:cs typeface="Times New Roman"/>
                <a:sym typeface="Times New Roman"/>
              </a:rPr>
              <a:t>trung tâm phân phối </a:t>
            </a:r>
            <a:r>
              <a:rPr lang="en-US" sz="2200" b="0" i="0" u="none" strike="noStrike">
                <a:solidFill>
                  <a:schemeClr val="lt1"/>
                </a:solidFill>
                <a:latin typeface="Times New Roman"/>
                <a:ea typeface="Times New Roman"/>
                <a:cs typeface="Times New Roman"/>
                <a:sym typeface="Times New Roman"/>
              </a:rPr>
              <a:t>được thiết kế để luân chuyển hàng hóa thay vì dự trữ. </a:t>
            </a:r>
            <a:endParaRPr sz="2200">
              <a:solidFill>
                <a:schemeClr val="lt1"/>
              </a:solidFill>
              <a:latin typeface="Arial"/>
              <a:ea typeface="Arial"/>
              <a:cs typeface="Arial"/>
              <a:sym typeface="Arial"/>
            </a:endParaRPr>
          </a:p>
        </p:txBody>
      </p:sp>
      <p:pic>
        <p:nvPicPr>
          <p:cNvPr id="1104" name="Google Shape;1104;p47" descr="Amazon Kiva Warehouse Robot PNG Images &amp; PSDs for Download | PixelSquid -  S11317661F"/>
          <p:cNvPicPr preferRelativeResize="0"/>
          <p:nvPr/>
        </p:nvPicPr>
        <p:blipFill rotWithShape="1">
          <a:blip r:embed="rId3">
            <a:alphaModFix/>
          </a:blip>
          <a:srcRect/>
          <a:stretch/>
        </p:blipFill>
        <p:spPr>
          <a:xfrm>
            <a:off x="7940760" y="3344708"/>
            <a:ext cx="3152996" cy="315299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93"/>
                                        </p:tgtEl>
                                        <p:attrNameLst>
                                          <p:attrName>style.visibility</p:attrName>
                                        </p:attrNameLst>
                                      </p:cBhvr>
                                      <p:to>
                                        <p:strVal val="visible"/>
                                      </p:to>
                                    </p:set>
                                    <p:animEffect transition="in" filter="fade">
                                      <p:cBhvr>
                                        <p:cTn id="7" dur="500"/>
                                        <p:tgtEl>
                                          <p:spTgt spid="1093"/>
                                        </p:tgtEl>
                                      </p:cBhvr>
                                    </p:animEffect>
                                  </p:childTnLst>
                                </p:cTn>
                              </p:par>
                              <p:par>
                                <p:cTn id="8" presetID="2" presetClass="entr" presetSubtype="4" fill="hold" nodeType="withEffect">
                                  <p:stCondLst>
                                    <p:cond delay="0"/>
                                  </p:stCondLst>
                                  <p:childTnLst>
                                    <p:set>
                                      <p:cBhvr>
                                        <p:cTn id="9" dur="1" fill="hold">
                                          <p:stCondLst>
                                            <p:cond delay="0"/>
                                          </p:stCondLst>
                                        </p:cTn>
                                        <p:tgtEl>
                                          <p:spTgt spid="1094"/>
                                        </p:tgtEl>
                                        <p:attrNameLst>
                                          <p:attrName>style.visibility</p:attrName>
                                        </p:attrNameLst>
                                      </p:cBhvr>
                                      <p:to>
                                        <p:strVal val="visible"/>
                                      </p:to>
                                    </p:set>
                                    <p:anim calcmode="lin" valueType="num">
                                      <p:cBhvr additive="base">
                                        <p:cTn id="10" dur="500"/>
                                        <p:tgtEl>
                                          <p:spTgt spid="1094"/>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1102"/>
                                        </p:tgtEl>
                                        <p:attrNameLst>
                                          <p:attrName>style.visibility</p:attrName>
                                        </p:attrNameLst>
                                      </p:cBhvr>
                                      <p:to>
                                        <p:strVal val="visible"/>
                                      </p:to>
                                    </p:set>
                                    <p:anim calcmode="lin" valueType="num">
                                      <p:cBhvr additive="base">
                                        <p:cTn id="13" dur="500"/>
                                        <p:tgtEl>
                                          <p:spTgt spid="110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103"/>
                                        </p:tgtEl>
                                        <p:attrNameLst>
                                          <p:attrName>style.visibility</p:attrName>
                                        </p:attrNameLst>
                                      </p:cBhvr>
                                      <p:to>
                                        <p:strVal val="visible"/>
                                      </p:to>
                                    </p:set>
                                    <p:animEffect transition="in" filter="fade">
                                      <p:cBhvr>
                                        <p:cTn id="18" dur="1000"/>
                                        <p:tgtEl>
                                          <p:spTgt spid="1103"/>
                                        </p:tgtEl>
                                      </p:cBhvr>
                                    </p:animEffect>
                                  </p:childTnLst>
                                </p:cTn>
                              </p:par>
                              <p:par>
                                <p:cTn id="19" presetID="10" presetClass="entr" presetSubtype="0" fill="hold" nodeType="withEffect">
                                  <p:stCondLst>
                                    <p:cond delay="0"/>
                                  </p:stCondLst>
                                  <p:childTnLst>
                                    <p:set>
                                      <p:cBhvr>
                                        <p:cTn id="20" dur="1" fill="hold">
                                          <p:stCondLst>
                                            <p:cond delay="0"/>
                                          </p:stCondLst>
                                        </p:cTn>
                                        <p:tgtEl>
                                          <p:spTgt spid="1104"/>
                                        </p:tgtEl>
                                        <p:attrNameLst>
                                          <p:attrName>style.visibility</p:attrName>
                                        </p:attrNameLst>
                                      </p:cBhvr>
                                      <p:to>
                                        <p:strVal val="visible"/>
                                      </p:to>
                                    </p:set>
                                    <p:animEffect transition="in" filter="fade">
                                      <p:cBhvr>
                                        <p:cTn id="21" dur="1000"/>
                                        <p:tgtEl>
                                          <p:spTgt spid="1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108"/>
        <p:cNvGrpSpPr/>
        <p:nvPr/>
      </p:nvGrpSpPr>
      <p:grpSpPr>
        <a:xfrm>
          <a:off x="0" y="0"/>
          <a:ext cx="0" cy="0"/>
          <a:chOff x="0" y="0"/>
          <a:chExt cx="0" cy="0"/>
        </a:xfrm>
      </p:grpSpPr>
      <p:grpSp>
        <p:nvGrpSpPr>
          <p:cNvPr id="1109" name="Google Shape;1109;p48"/>
          <p:cNvGrpSpPr/>
          <p:nvPr/>
        </p:nvGrpSpPr>
        <p:grpSpPr>
          <a:xfrm>
            <a:off x="0" y="0"/>
            <a:ext cx="1153895" cy="1268412"/>
            <a:chOff x="1" y="1"/>
            <a:chExt cx="958067" cy="1053150"/>
          </a:xfrm>
        </p:grpSpPr>
        <p:sp>
          <p:nvSpPr>
            <p:cNvPr id="1110" name="Google Shape;1110;p48"/>
            <p:cNvSpPr/>
            <p:nvPr/>
          </p:nvSpPr>
          <p:spPr>
            <a:xfrm rot="5400000">
              <a:off x="-12207" y="12208"/>
              <a:ext cx="982481" cy="958066"/>
            </a:xfrm>
            <a:custGeom>
              <a:avLst/>
              <a:gdLst/>
              <a:ahLst/>
              <a:cxnLst/>
              <a:rect l="l" t="t" r="r" b="b"/>
              <a:pathLst>
                <a:path w="982481" h="958066" extrusionOk="0">
                  <a:moveTo>
                    <a:pt x="0" y="958066"/>
                  </a:moveTo>
                  <a:lnTo>
                    <a:pt x="0" y="735870"/>
                  </a:lnTo>
                  <a:lnTo>
                    <a:pt x="426804" y="0"/>
                  </a:lnTo>
                  <a:lnTo>
                    <a:pt x="982481" y="95806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1111" name="Google Shape;1111;p48"/>
            <p:cNvSpPr/>
            <p:nvPr/>
          </p:nvSpPr>
          <p:spPr>
            <a:xfrm rot="5400000">
              <a:off x="-47960" y="405667"/>
              <a:ext cx="695444" cy="599522"/>
            </a:xfrm>
            <a:prstGeom prst="triangle">
              <a:avLst>
                <a:gd name="adj" fmla="val 50000"/>
              </a:avLst>
            </a:prstGeom>
            <a:solidFill>
              <a:srgbClr val="C8790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1112" name="Google Shape;1112;p48"/>
            <p:cNvSpPr/>
            <p:nvPr/>
          </p:nvSpPr>
          <p:spPr>
            <a:xfrm rot="-5400000" flipH="1">
              <a:off x="647213" y="472090"/>
              <a:ext cx="333880" cy="287829"/>
            </a:xfrm>
            <a:prstGeom prst="triangle">
              <a:avLst>
                <a:gd name="adj" fmla="val 50000"/>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1113" name="Google Shape;1113;p48"/>
            <p:cNvSpPr/>
            <p:nvPr/>
          </p:nvSpPr>
          <p:spPr>
            <a:xfrm rot="5400000">
              <a:off x="-31240" y="170353"/>
              <a:ext cx="453007" cy="390523"/>
            </a:xfrm>
            <a:prstGeom prst="triangle">
              <a:avLst>
                <a:gd name="adj" fmla="val 50000"/>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grpSp>
      <p:sp>
        <p:nvSpPr>
          <p:cNvPr id="1114" name="Google Shape;1114;p48"/>
          <p:cNvSpPr txBox="1"/>
          <p:nvPr/>
        </p:nvSpPr>
        <p:spPr>
          <a:xfrm>
            <a:off x="1153895" y="166566"/>
            <a:ext cx="519258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262626"/>
                </a:solidFill>
                <a:latin typeface="Times New Roman"/>
                <a:ea typeface="Times New Roman"/>
                <a:cs typeface="Times New Roman"/>
                <a:sym typeface="Times New Roman"/>
              </a:rPr>
              <a:t>Quản lý chuỗi cung ứng và hậu cần</a:t>
            </a:r>
            <a:endParaRPr sz="2400" b="1">
              <a:solidFill>
                <a:srgbClr val="262626"/>
              </a:solidFill>
              <a:latin typeface="Times New Roman"/>
              <a:ea typeface="Times New Roman"/>
              <a:cs typeface="Times New Roman"/>
              <a:sym typeface="Times New Roman"/>
            </a:endParaRPr>
          </a:p>
        </p:txBody>
      </p:sp>
      <p:grpSp>
        <p:nvGrpSpPr>
          <p:cNvPr id="1115" name="Google Shape;1115;p48"/>
          <p:cNvGrpSpPr/>
          <p:nvPr/>
        </p:nvGrpSpPr>
        <p:grpSpPr>
          <a:xfrm>
            <a:off x="807236" y="1349866"/>
            <a:ext cx="1994934" cy="4565336"/>
            <a:chOff x="4178985" y="2597150"/>
            <a:chExt cx="801573" cy="2020900"/>
          </a:xfrm>
        </p:grpSpPr>
        <p:sp>
          <p:nvSpPr>
            <p:cNvPr id="1116" name="Google Shape;1116;p48"/>
            <p:cNvSpPr/>
            <p:nvPr/>
          </p:nvSpPr>
          <p:spPr>
            <a:xfrm flipH="1">
              <a:off x="4380108" y="3983646"/>
              <a:ext cx="383148" cy="634404"/>
            </a:xfrm>
            <a:custGeom>
              <a:avLst/>
              <a:gdLst/>
              <a:ahLst/>
              <a:cxnLst/>
              <a:rect l="l" t="t" r="r" b="b"/>
              <a:pathLst>
                <a:path w="397" h="659" extrusionOk="0">
                  <a:moveTo>
                    <a:pt x="2" y="268"/>
                  </a:moveTo>
                  <a:cubicBezTo>
                    <a:pt x="2" y="267"/>
                    <a:pt x="0" y="264"/>
                    <a:pt x="0" y="268"/>
                  </a:cubicBezTo>
                  <a:cubicBezTo>
                    <a:pt x="0" y="268"/>
                    <a:pt x="0" y="268"/>
                    <a:pt x="0" y="268"/>
                  </a:cubicBezTo>
                  <a:cubicBezTo>
                    <a:pt x="0" y="269"/>
                    <a:pt x="2" y="270"/>
                    <a:pt x="3" y="271"/>
                  </a:cubicBezTo>
                  <a:cubicBezTo>
                    <a:pt x="3" y="275"/>
                    <a:pt x="4" y="278"/>
                    <a:pt x="4" y="282"/>
                  </a:cubicBezTo>
                  <a:cubicBezTo>
                    <a:pt x="5" y="283"/>
                    <a:pt x="5" y="283"/>
                    <a:pt x="5" y="284"/>
                  </a:cubicBezTo>
                  <a:cubicBezTo>
                    <a:pt x="10" y="335"/>
                    <a:pt x="25" y="381"/>
                    <a:pt x="48" y="418"/>
                  </a:cubicBezTo>
                  <a:cubicBezTo>
                    <a:pt x="23" y="377"/>
                    <a:pt x="37" y="299"/>
                    <a:pt x="92" y="290"/>
                  </a:cubicBezTo>
                  <a:cubicBezTo>
                    <a:pt x="158" y="280"/>
                    <a:pt x="169" y="399"/>
                    <a:pt x="172" y="441"/>
                  </a:cubicBezTo>
                  <a:cubicBezTo>
                    <a:pt x="174" y="484"/>
                    <a:pt x="145" y="521"/>
                    <a:pt x="145" y="564"/>
                  </a:cubicBezTo>
                  <a:cubicBezTo>
                    <a:pt x="145" y="613"/>
                    <a:pt x="170" y="653"/>
                    <a:pt x="201" y="659"/>
                  </a:cubicBezTo>
                  <a:cubicBezTo>
                    <a:pt x="187" y="656"/>
                    <a:pt x="174" y="616"/>
                    <a:pt x="172" y="604"/>
                  </a:cubicBezTo>
                  <a:cubicBezTo>
                    <a:pt x="168" y="580"/>
                    <a:pt x="175" y="551"/>
                    <a:pt x="182" y="528"/>
                  </a:cubicBezTo>
                  <a:cubicBezTo>
                    <a:pt x="190" y="501"/>
                    <a:pt x="211" y="483"/>
                    <a:pt x="229" y="462"/>
                  </a:cubicBezTo>
                  <a:cubicBezTo>
                    <a:pt x="247" y="440"/>
                    <a:pt x="262" y="414"/>
                    <a:pt x="272" y="386"/>
                  </a:cubicBezTo>
                  <a:cubicBezTo>
                    <a:pt x="275" y="378"/>
                    <a:pt x="278" y="370"/>
                    <a:pt x="280" y="362"/>
                  </a:cubicBezTo>
                  <a:cubicBezTo>
                    <a:pt x="284" y="420"/>
                    <a:pt x="307" y="484"/>
                    <a:pt x="307" y="484"/>
                  </a:cubicBezTo>
                  <a:cubicBezTo>
                    <a:pt x="299" y="437"/>
                    <a:pt x="325" y="406"/>
                    <a:pt x="325" y="406"/>
                  </a:cubicBezTo>
                  <a:cubicBezTo>
                    <a:pt x="397" y="291"/>
                    <a:pt x="370" y="198"/>
                    <a:pt x="370" y="198"/>
                  </a:cubicBezTo>
                  <a:cubicBezTo>
                    <a:pt x="351" y="85"/>
                    <a:pt x="277" y="0"/>
                    <a:pt x="189" y="0"/>
                  </a:cubicBezTo>
                  <a:cubicBezTo>
                    <a:pt x="87" y="0"/>
                    <a:pt x="3" y="114"/>
                    <a:pt x="3" y="254"/>
                  </a:cubicBezTo>
                  <a:cubicBezTo>
                    <a:pt x="3" y="258"/>
                    <a:pt x="2" y="263"/>
                    <a:pt x="2" y="26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Poppins"/>
                <a:ea typeface="Poppins"/>
                <a:cs typeface="Poppins"/>
                <a:sym typeface="Poppins"/>
              </a:endParaRPr>
            </a:p>
          </p:txBody>
        </p:sp>
        <p:sp>
          <p:nvSpPr>
            <p:cNvPr id="1117" name="Google Shape;1117;p48"/>
            <p:cNvSpPr/>
            <p:nvPr/>
          </p:nvSpPr>
          <p:spPr>
            <a:xfrm flipH="1">
              <a:off x="4413792" y="3978274"/>
              <a:ext cx="312270" cy="399544"/>
            </a:xfrm>
            <a:custGeom>
              <a:avLst/>
              <a:gdLst/>
              <a:ahLst/>
              <a:cxnLst/>
              <a:rect l="l" t="t" r="r" b="b"/>
              <a:pathLst>
                <a:path w="324" h="415" extrusionOk="0">
                  <a:moveTo>
                    <a:pt x="154" y="0"/>
                  </a:moveTo>
                  <a:cubicBezTo>
                    <a:pt x="225" y="0"/>
                    <a:pt x="288" y="73"/>
                    <a:pt x="304" y="172"/>
                  </a:cubicBezTo>
                  <a:cubicBezTo>
                    <a:pt x="305" y="174"/>
                    <a:pt x="305" y="174"/>
                    <a:pt x="305" y="174"/>
                  </a:cubicBezTo>
                  <a:cubicBezTo>
                    <a:pt x="305" y="176"/>
                    <a:pt x="305" y="176"/>
                    <a:pt x="305" y="176"/>
                  </a:cubicBezTo>
                  <a:cubicBezTo>
                    <a:pt x="306" y="179"/>
                    <a:pt x="324" y="248"/>
                    <a:pt x="276" y="338"/>
                  </a:cubicBezTo>
                  <a:cubicBezTo>
                    <a:pt x="276" y="335"/>
                    <a:pt x="256" y="263"/>
                    <a:pt x="255" y="261"/>
                  </a:cubicBezTo>
                  <a:cubicBezTo>
                    <a:pt x="256" y="270"/>
                    <a:pt x="235" y="292"/>
                    <a:pt x="230" y="302"/>
                  </a:cubicBezTo>
                  <a:cubicBezTo>
                    <a:pt x="209" y="338"/>
                    <a:pt x="198" y="379"/>
                    <a:pt x="170" y="412"/>
                  </a:cubicBezTo>
                  <a:cubicBezTo>
                    <a:pt x="169" y="413"/>
                    <a:pt x="168" y="414"/>
                    <a:pt x="167" y="415"/>
                  </a:cubicBezTo>
                  <a:cubicBezTo>
                    <a:pt x="167" y="413"/>
                    <a:pt x="167" y="411"/>
                    <a:pt x="167" y="409"/>
                  </a:cubicBezTo>
                  <a:cubicBezTo>
                    <a:pt x="159" y="260"/>
                    <a:pt x="107" y="228"/>
                    <a:pt x="65" y="228"/>
                  </a:cubicBezTo>
                  <a:cubicBezTo>
                    <a:pt x="61" y="228"/>
                    <a:pt x="57" y="229"/>
                    <a:pt x="52" y="229"/>
                  </a:cubicBezTo>
                  <a:cubicBezTo>
                    <a:pt x="33" y="232"/>
                    <a:pt x="15" y="242"/>
                    <a:pt x="2" y="256"/>
                  </a:cubicBezTo>
                  <a:cubicBezTo>
                    <a:pt x="2" y="254"/>
                    <a:pt x="1" y="253"/>
                    <a:pt x="1" y="251"/>
                  </a:cubicBezTo>
                  <a:cubicBezTo>
                    <a:pt x="1" y="249"/>
                    <a:pt x="1" y="249"/>
                    <a:pt x="1" y="249"/>
                  </a:cubicBezTo>
                  <a:cubicBezTo>
                    <a:pt x="1" y="246"/>
                    <a:pt x="1" y="242"/>
                    <a:pt x="0" y="239"/>
                  </a:cubicBezTo>
                  <a:cubicBezTo>
                    <a:pt x="0" y="239"/>
                    <a:pt x="0" y="236"/>
                    <a:pt x="0" y="236"/>
                  </a:cubicBezTo>
                  <a:cubicBezTo>
                    <a:pt x="0" y="231"/>
                    <a:pt x="0" y="227"/>
                    <a:pt x="0" y="223"/>
                  </a:cubicBezTo>
                  <a:cubicBezTo>
                    <a:pt x="0" y="100"/>
                    <a:pt x="69" y="0"/>
                    <a:pt x="154" y="0"/>
                  </a:cubicBezTo>
                  <a:close/>
                </a:path>
              </a:pathLst>
            </a:custGeom>
            <a:solidFill>
              <a:srgbClr val="FCD7A2">
                <a:alpha val="4392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Poppins"/>
                <a:ea typeface="Poppins"/>
                <a:cs typeface="Poppins"/>
                <a:sym typeface="Poppins"/>
              </a:endParaRPr>
            </a:p>
          </p:txBody>
        </p:sp>
        <p:sp>
          <p:nvSpPr>
            <p:cNvPr id="1118" name="Google Shape;1118;p48"/>
            <p:cNvSpPr/>
            <p:nvPr/>
          </p:nvSpPr>
          <p:spPr>
            <a:xfrm flipH="1">
              <a:off x="4464149" y="3992708"/>
              <a:ext cx="204536" cy="288808"/>
            </a:xfrm>
            <a:custGeom>
              <a:avLst/>
              <a:gdLst/>
              <a:ahLst/>
              <a:cxnLst/>
              <a:rect l="l" t="t" r="r" b="b"/>
              <a:pathLst>
                <a:path w="212" h="300" extrusionOk="0">
                  <a:moveTo>
                    <a:pt x="43" y="142"/>
                  </a:moveTo>
                  <a:cubicBezTo>
                    <a:pt x="40" y="142"/>
                    <a:pt x="37" y="142"/>
                    <a:pt x="34" y="142"/>
                  </a:cubicBezTo>
                  <a:cubicBezTo>
                    <a:pt x="21" y="144"/>
                    <a:pt x="10" y="150"/>
                    <a:pt x="1" y="159"/>
                  </a:cubicBezTo>
                  <a:cubicBezTo>
                    <a:pt x="1" y="158"/>
                    <a:pt x="1" y="157"/>
                    <a:pt x="1" y="156"/>
                  </a:cubicBezTo>
                  <a:cubicBezTo>
                    <a:pt x="1" y="155"/>
                    <a:pt x="1" y="155"/>
                    <a:pt x="1" y="155"/>
                  </a:cubicBezTo>
                  <a:cubicBezTo>
                    <a:pt x="0" y="152"/>
                    <a:pt x="0" y="150"/>
                    <a:pt x="0" y="148"/>
                  </a:cubicBezTo>
                  <a:cubicBezTo>
                    <a:pt x="0" y="146"/>
                    <a:pt x="0" y="146"/>
                    <a:pt x="0" y="146"/>
                  </a:cubicBezTo>
                  <a:cubicBezTo>
                    <a:pt x="0" y="143"/>
                    <a:pt x="0" y="141"/>
                    <a:pt x="0" y="139"/>
                  </a:cubicBezTo>
                  <a:cubicBezTo>
                    <a:pt x="0" y="62"/>
                    <a:pt x="45" y="0"/>
                    <a:pt x="101" y="0"/>
                  </a:cubicBezTo>
                  <a:cubicBezTo>
                    <a:pt x="147" y="0"/>
                    <a:pt x="189" y="45"/>
                    <a:pt x="199" y="107"/>
                  </a:cubicBezTo>
                  <a:cubicBezTo>
                    <a:pt x="200" y="108"/>
                    <a:pt x="200" y="108"/>
                    <a:pt x="200" y="108"/>
                  </a:cubicBezTo>
                  <a:cubicBezTo>
                    <a:pt x="200" y="109"/>
                    <a:pt x="200" y="109"/>
                    <a:pt x="200" y="109"/>
                  </a:cubicBezTo>
                  <a:cubicBezTo>
                    <a:pt x="201" y="111"/>
                    <a:pt x="212" y="154"/>
                    <a:pt x="181" y="210"/>
                  </a:cubicBezTo>
                  <a:cubicBezTo>
                    <a:pt x="181" y="208"/>
                    <a:pt x="167" y="164"/>
                    <a:pt x="167" y="162"/>
                  </a:cubicBezTo>
                  <a:cubicBezTo>
                    <a:pt x="168" y="168"/>
                    <a:pt x="154" y="181"/>
                    <a:pt x="150" y="187"/>
                  </a:cubicBezTo>
                  <a:cubicBezTo>
                    <a:pt x="137" y="210"/>
                    <a:pt x="126" y="275"/>
                    <a:pt x="121" y="300"/>
                  </a:cubicBezTo>
                  <a:cubicBezTo>
                    <a:pt x="121" y="300"/>
                    <a:pt x="94" y="134"/>
                    <a:pt x="43" y="142"/>
                  </a:cubicBezTo>
                  <a:close/>
                </a:path>
              </a:pathLst>
            </a:custGeom>
            <a:solidFill>
              <a:srgbClr val="FEEBC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Poppins"/>
                <a:ea typeface="Poppins"/>
                <a:cs typeface="Poppins"/>
                <a:sym typeface="Poppins"/>
              </a:endParaRPr>
            </a:p>
          </p:txBody>
        </p:sp>
        <p:sp>
          <p:nvSpPr>
            <p:cNvPr id="1119" name="Google Shape;1119;p48"/>
            <p:cNvSpPr/>
            <p:nvPr/>
          </p:nvSpPr>
          <p:spPr>
            <a:xfrm flipH="1">
              <a:off x="4178985" y="3511722"/>
              <a:ext cx="371113" cy="593708"/>
            </a:xfrm>
            <a:custGeom>
              <a:avLst/>
              <a:gdLst/>
              <a:ahLst/>
              <a:cxnLst/>
              <a:rect l="l" t="t" r="r" b="b"/>
              <a:pathLst>
                <a:path w="10000" h="10086" extrusionOk="0">
                  <a:moveTo>
                    <a:pt x="5000" y="0"/>
                  </a:moveTo>
                  <a:cubicBezTo>
                    <a:pt x="7756" y="0"/>
                    <a:pt x="10000" y="1455"/>
                    <a:pt x="10000" y="3212"/>
                  </a:cubicBezTo>
                  <a:lnTo>
                    <a:pt x="10000" y="3293"/>
                  </a:lnTo>
                  <a:lnTo>
                    <a:pt x="10000" y="3293"/>
                  </a:lnTo>
                  <a:cubicBezTo>
                    <a:pt x="10000" y="5717"/>
                    <a:pt x="8814" y="7859"/>
                    <a:pt x="6795" y="9697"/>
                  </a:cubicBezTo>
                  <a:cubicBezTo>
                    <a:pt x="6731" y="9737"/>
                    <a:pt x="6699" y="9778"/>
                    <a:pt x="6635" y="9818"/>
                  </a:cubicBezTo>
                  <a:lnTo>
                    <a:pt x="6635" y="9818"/>
                  </a:lnTo>
                  <a:lnTo>
                    <a:pt x="6635" y="9818"/>
                  </a:lnTo>
                  <a:cubicBezTo>
                    <a:pt x="6442" y="9919"/>
                    <a:pt x="6121" y="10239"/>
                    <a:pt x="5897" y="10000"/>
                  </a:cubicBezTo>
                  <a:cubicBezTo>
                    <a:pt x="5673" y="9761"/>
                    <a:pt x="5619" y="9003"/>
                    <a:pt x="5288" y="8384"/>
                  </a:cubicBezTo>
                  <a:cubicBezTo>
                    <a:pt x="5064" y="7556"/>
                    <a:pt x="4744" y="6848"/>
                    <a:pt x="3910" y="6283"/>
                  </a:cubicBezTo>
                  <a:lnTo>
                    <a:pt x="3910" y="6263"/>
                  </a:lnTo>
                  <a:cubicBezTo>
                    <a:pt x="3237" y="5818"/>
                    <a:pt x="2340" y="5475"/>
                    <a:pt x="1346" y="5333"/>
                  </a:cubicBezTo>
                  <a:cubicBezTo>
                    <a:pt x="513" y="4768"/>
                    <a:pt x="0" y="4000"/>
                    <a:pt x="0" y="3172"/>
                  </a:cubicBezTo>
                  <a:cubicBezTo>
                    <a:pt x="0" y="1414"/>
                    <a:pt x="2244" y="0"/>
                    <a:pt x="5000" y="0"/>
                  </a:cubicBezTo>
                  <a:close/>
                </a:path>
              </a:pathLst>
            </a:custGeom>
            <a:solidFill>
              <a:srgbClr val="FBC474">
                <a:alpha val="7294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Poppins"/>
                <a:ea typeface="Poppins"/>
                <a:cs typeface="Poppins"/>
                <a:sym typeface="Poppins"/>
              </a:endParaRPr>
            </a:p>
          </p:txBody>
        </p:sp>
        <p:sp>
          <p:nvSpPr>
            <p:cNvPr id="1120" name="Google Shape;1120;p48"/>
            <p:cNvSpPr/>
            <p:nvPr/>
          </p:nvSpPr>
          <p:spPr>
            <a:xfrm>
              <a:off x="4609445" y="3511722"/>
              <a:ext cx="371113" cy="593708"/>
            </a:xfrm>
            <a:custGeom>
              <a:avLst/>
              <a:gdLst/>
              <a:ahLst/>
              <a:cxnLst/>
              <a:rect l="l" t="t" r="r" b="b"/>
              <a:pathLst>
                <a:path w="10000" h="10086" extrusionOk="0">
                  <a:moveTo>
                    <a:pt x="5000" y="0"/>
                  </a:moveTo>
                  <a:cubicBezTo>
                    <a:pt x="7756" y="0"/>
                    <a:pt x="10000" y="1455"/>
                    <a:pt x="10000" y="3212"/>
                  </a:cubicBezTo>
                  <a:lnTo>
                    <a:pt x="10000" y="3293"/>
                  </a:lnTo>
                  <a:lnTo>
                    <a:pt x="10000" y="3293"/>
                  </a:lnTo>
                  <a:cubicBezTo>
                    <a:pt x="10000" y="5717"/>
                    <a:pt x="8814" y="7859"/>
                    <a:pt x="6795" y="9697"/>
                  </a:cubicBezTo>
                  <a:cubicBezTo>
                    <a:pt x="6731" y="9737"/>
                    <a:pt x="6699" y="9778"/>
                    <a:pt x="6635" y="9818"/>
                  </a:cubicBezTo>
                  <a:lnTo>
                    <a:pt x="6635" y="9818"/>
                  </a:lnTo>
                  <a:lnTo>
                    <a:pt x="6635" y="9818"/>
                  </a:lnTo>
                  <a:cubicBezTo>
                    <a:pt x="6442" y="9919"/>
                    <a:pt x="6121" y="10239"/>
                    <a:pt x="5897" y="10000"/>
                  </a:cubicBezTo>
                  <a:cubicBezTo>
                    <a:pt x="5673" y="9761"/>
                    <a:pt x="5619" y="9003"/>
                    <a:pt x="5288" y="8384"/>
                  </a:cubicBezTo>
                  <a:cubicBezTo>
                    <a:pt x="5064" y="7556"/>
                    <a:pt x="4744" y="6848"/>
                    <a:pt x="3910" y="6283"/>
                  </a:cubicBezTo>
                  <a:lnTo>
                    <a:pt x="3910" y="6263"/>
                  </a:lnTo>
                  <a:cubicBezTo>
                    <a:pt x="3237" y="5818"/>
                    <a:pt x="2340" y="5475"/>
                    <a:pt x="1346" y="5333"/>
                  </a:cubicBezTo>
                  <a:cubicBezTo>
                    <a:pt x="513" y="4768"/>
                    <a:pt x="0" y="4000"/>
                    <a:pt x="0" y="3172"/>
                  </a:cubicBezTo>
                  <a:cubicBezTo>
                    <a:pt x="0" y="1414"/>
                    <a:pt x="2244" y="0"/>
                    <a:pt x="5000" y="0"/>
                  </a:cubicBezTo>
                  <a:close/>
                </a:path>
              </a:pathLst>
            </a:custGeom>
            <a:solidFill>
              <a:srgbClr val="FBC474">
                <a:alpha val="7294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Poppins"/>
                <a:ea typeface="Poppins"/>
                <a:cs typeface="Poppins"/>
                <a:sym typeface="Poppins"/>
              </a:endParaRPr>
            </a:p>
          </p:txBody>
        </p:sp>
        <p:sp>
          <p:nvSpPr>
            <p:cNvPr id="1121" name="Google Shape;1121;p48"/>
            <p:cNvSpPr/>
            <p:nvPr/>
          </p:nvSpPr>
          <p:spPr>
            <a:xfrm>
              <a:off x="4226296" y="2597150"/>
              <a:ext cx="709127" cy="1298838"/>
            </a:xfrm>
            <a:custGeom>
              <a:avLst/>
              <a:gdLst/>
              <a:ahLst/>
              <a:cxnLst/>
              <a:rect l="l" t="t" r="r" b="b"/>
              <a:pathLst>
                <a:path w="596" h="1092" extrusionOk="0">
                  <a:moveTo>
                    <a:pt x="298" y="1092"/>
                  </a:moveTo>
                  <a:cubicBezTo>
                    <a:pt x="159" y="1092"/>
                    <a:pt x="159" y="1092"/>
                    <a:pt x="159" y="1092"/>
                  </a:cubicBezTo>
                  <a:cubicBezTo>
                    <a:pt x="31" y="824"/>
                    <a:pt x="21" y="513"/>
                    <a:pt x="21" y="513"/>
                  </a:cubicBezTo>
                  <a:cubicBezTo>
                    <a:pt x="0" y="212"/>
                    <a:pt x="298" y="0"/>
                    <a:pt x="298" y="0"/>
                  </a:cubicBezTo>
                  <a:cubicBezTo>
                    <a:pt x="299" y="0"/>
                    <a:pt x="299" y="0"/>
                    <a:pt x="299" y="0"/>
                  </a:cubicBezTo>
                  <a:cubicBezTo>
                    <a:pt x="299" y="0"/>
                    <a:pt x="596" y="212"/>
                    <a:pt x="575" y="513"/>
                  </a:cubicBezTo>
                  <a:cubicBezTo>
                    <a:pt x="575" y="513"/>
                    <a:pt x="566" y="824"/>
                    <a:pt x="437" y="1092"/>
                  </a:cubicBezTo>
                  <a:lnTo>
                    <a:pt x="298" y="1092"/>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Poppins"/>
                <a:ea typeface="Poppins"/>
                <a:cs typeface="Poppins"/>
                <a:sym typeface="Poppins"/>
              </a:endParaRPr>
            </a:p>
          </p:txBody>
        </p:sp>
        <p:sp>
          <p:nvSpPr>
            <p:cNvPr id="1122" name="Google Shape;1122;p48"/>
            <p:cNvSpPr/>
            <p:nvPr/>
          </p:nvSpPr>
          <p:spPr>
            <a:xfrm>
              <a:off x="4499622" y="3895987"/>
              <a:ext cx="144641" cy="88637"/>
            </a:xfrm>
            <a:prstGeom prst="rect">
              <a:avLst/>
            </a:prstGeom>
            <a:solidFill>
              <a:srgbClr val="FBC474">
                <a:alpha val="7294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Poppins"/>
                <a:ea typeface="Poppins"/>
                <a:cs typeface="Poppins"/>
                <a:sym typeface="Poppins"/>
              </a:endParaRPr>
            </a:p>
          </p:txBody>
        </p:sp>
      </p:grpSp>
      <p:sp>
        <p:nvSpPr>
          <p:cNvPr id="1123" name="Google Shape;1123;p48"/>
          <p:cNvSpPr txBox="1"/>
          <p:nvPr/>
        </p:nvSpPr>
        <p:spPr>
          <a:xfrm>
            <a:off x="1054421" y="1917514"/>
            <a:ext cx="1521714" cy="23083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i="1">
                <a:solidFill>
                  <a:schemeClr val="dk1"/>
                </a:solidFill>
                <a:latin typeface="Times New Roman"/>
                <a:ea typeface="Times New Roman"/>
                <a:cs typeface="Times New Roman"/>
                <a:sym typeface="Times New Roman"/>
              </a:rPr>
              <a:t>QUẢN TRỊ TỒN</a:t>
            </a:r>
            <a:endParaRPr sz="3600" b="1" i="1" u="none" strike="noStrike">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n-US" sz="3600" b="1" i="1" u="none" strike="noStrike">
                <a:solidFill>
                  <a:schemeClr val="dk1"/>
                </a:solidFill>
                <a:latin typeface="Times New Roman"/>
                <a:ea typeface="Times New Roman"/>
                <a:cs typeface="Times New Roman"/>
                <a:sym typeface="Times New Roman"/>
              </a:rPr>
              <a:t>KHO</a:t>
            </a:r>
            <a:endParaRPr sz="3600">
              <a:solidFill>
                <a:schemeClr val="dk1"/>
              </a:solidFill>
              <a:latin typeface="Arial"/>
              <a:ea typeface="Arial"/>
              <a:cs typeface="Arial"/>
              <a:sym typeface="Arial"/>
            </a:endParaRPr>
          </a:p>
        </p:txBody>
      </p:sp>
      <p:sp>
        <p:nvSpPr>
          <p:cNvPr id="1124" name="Google Shape;1124;p48"/>
          <p:cNvSpPr txBox="1"/>
          <p:nvPr/>
        </p:nvSpPr>
        <p:spPr>
          <a:xfrm>
            <a:off x="2819278" y="1776058"/>
            <a:ext cx="6741103" cy="461665"/>
          </a:xfrm>
          <a:prstGeom prst="rect">
            <a:avLst/>
          </a:prstGeom>
          <a:solidFill>
            <a:srgbClr val="3A3838"/>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i="0" u="none" strike="noStrike">
                <a:solidFill>
                  <a:schemeClr val="lt1"/>
                </a:solidFill>
                <a:latin typeface="Times New Roman"/>
                <a:ea typeface="Times New Roman"/>
                <a:cs typeface="Times New Roman"/>
                <a:sym typeface="Times New Roman"/>
              </a:rPr>
              <a:t>Mức hàng tồn kho quá ít 🡪 sản xuất khẩn cấp 🡪 tốn</a:t>
            </a:r>
            <a:endParaRPr sz="2400" b="0">
              <a:solidFill>
                <a:schemeClr val="lt1"/>
              </a:solidFill>
              <a:latin typeface="Arial"/>
              <a:ea typeface="Arial"/>
              <a:cs typeface="Arial"/>
              <a:sym typeface="Arial"/>
            </a:endParaRPr>
          </a:p>
        </p:txBody>
      </p:sp>
      <p:sp>
        <p:nvSpPr>
          <p:cNvPr id="1125" name="Google Shape;1125;p48"/>
          <p:cNvSpPr txBox="1"/>
          <p:nvPr/>
        </p:nvSpPr>
        <p:spPr>
          <a:xfrm>
            <a:off x="2802170" y="2486349"/>
            <a:ext cx="6758211" cy="461665"/>
          </a:xfrm>
          <a:prstGeom prst="rect">
            <a:avLst/>
          </a:prstGeom>
          <a:solidFill>
            <a:srgbClr val="3A3838"/>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i="0" u="none" strike="noStrike">
                <a:solidFill>
                  <a:schemeClr val="lt1"/>
                </a:solidFill>
                <a:latin typeface="Times New Roman"/>
                <a:ea typeface="Times New Roman"/>
                <a:cs typeface="Times New Roman"/>
                <a:sym typeface="Times New Roman"/>
              </a:rPr>
              <a:t>Mức hàng tồn kho quá nhiều </a:t>
            </a:r>
            <a:r>
              <a:rPr lang="en-US" sz="2400">
                <a:solidFill>
                  <a:schemeClr val="lt1"/>
                </a:solidFill>
                <a:latin typeface="Times New Roman"/>
                <a:ea typeface="Times New Roman"/>
                <a:cs typeface="Times New Roman"/>
                <a:sym typeface="Times New Roman"/>
              </a:rPr>
              <a:t>🡪</a:t>
            </a:r>
            <a:r>
              <a:rPr lang="en-US" sz="2400" b="0" i="0" u="none" strike="noStrike">
                <a:solidFill>
                  <a:schemeClr val="lt1"/>
                </a:solidFill>
                <a:latin typeface="Times New Roman"/>
                <a:ea typeface="Times New Roman"/>
                <a:cs typeface="Times New Roman"/>
                <a:sym typeface="Times New Roman"/>
              </a:rPr>
              <a:t> dư thừa</a:t>
            </a:r>
            <a:endParaRPr sz="2400">
              <a:solidFill>
                <a:schemeClr val="lt1"/>
              </a:solidFill>
              <a:latin typeface="Arial"/>
              <a:ea typeface="Arial"/>
              <a:cs typeface="Arial"/>
              <a:sym typeface="Arial"/>
            </a:endParaRPr>
          </a:p>
        </p:txBody>
      </p:sp>
      <p:grpSp>
        <p:nvGrpSpPr>
          <p:cNvPr id="1126" name="Google Shape;1126;p48"/>
          <p:cNvGrpSpPr/>
          <p:nvPr/>
        </p:nvGrpSpPr>
        <p:grpSpPr>
          <a:xfrm rot="5400000" flipH="1">
            <a:off x="3167674" y="3278789"/>
            <a:ext cx="729247" cy="1164851"/>
            <a:chOff x="1290699" y="4006312"/>
            <a:chExt cx="3307958" cy="2851688"/>
          </a:xfrm>
        </p:grpSpPr>
        <p:sp>
          <p:nvSpPr>
            <p:cNvPr id="1127" name="Google Shape;1127;p48"/>
            <p:cNvSpPr/>
            <p:nvPr/>
          </p:nvSpPr>
          <p:spPr>
            <a:xfrm>
              <a:off x="1290699" y="4006312"/>
              <a:ext cx="3307958" cy="2851688"/>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28" name="Google Shape;1128;p48"/>
            <p:cNvSpPr/>
            <p:nvPr/>
          </p:nvSpPr>
          <p:spPr>
            <a:xfrm>
              <a:off x="2274997" y="4854844"/>
              <a:ext cx="2323660" cy="2003155"/>
            </a:xfrm>
            <a:prstGeom prst="triangle">
              <a:avLst>
                <a:gd name="adj" fmla="val 50000"/>
              </a:avLst>
            </a:prstGeom>
            <a:solidFill>
              <a:srgbClr val="C8790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29" name="Google Shape;1129;p48"/>
            <p:cNvSpPr/>
            <p:nvPr/>
          </p:nvSpPr>
          <p:spPr>
            <a:xfrm>
              <a:off x="2274997" y="5703376"/>
              <a:ext cx="1339363" cy="1154623"/>
            </a:xfrm>
            <a:prstGeom prst="triangle">
              <a:avLst>
                <a:gd name="adj" fmla="val 50000"/>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1130" name="Google Shape;1130;p48"/>
          <p:cNvSpPr txBox="1"/>
          <p:nvPr/>
        </p:nvSpPr>
        <p:spPr>
          <a:xfrm>
            <a:off x="4262424" y="3415940"/>
            <a:ext cx="7004594" cy="830997"/>
          </a:xfrm>
          <a:prstGeom prst="rect">
            <a:avLst/>
          </a:prstGeom>
          <a:solidFill>
            <a:schemeClr val="accent5"/>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i="0" u="none" strike="noStrike">
                <a:solidFill>
                  <a:srgbClr val="000000"/>
                </a:solidFill>
                <a:latin typeface="Times New Roman"/>
                <a:ea typeface="Times New Roman"/>
                <a:cs typeface="Times New Roman"/>
                <a:sym typeface="Times New Roman"/>
              </a:rPr>
              <a:t>Các doanh nghiệp phải cân đối chi phí cho mức tồn kho lớn hơn so với kết quả doanh thu và lợi nhuận.</a:t>
            </a:r>
            <a:endParaRPr sz="2400">
              <a:solidFill>
                <a:schemeClr val="lt1"/>
              </a:solidFill>
              <a:latin typeface="Arial"/>
              <a:ea typeface="Arial"/>
              <a:cs typeface="Arial"/>
              <a:sym typeface="Arial"/>
            </a:endParaRPr>
          </a:p>
        </p:txBody>
      </p:sp>
      <p:pic>
        <p:nvPicPr>
          <p:cNvPr id="1131" name="Google Shape;1131;p48" descr="Kế toán quản trị hàng tồn kho có vai trò quan trọng như thế nào? – Rồng Việt"/>
          <p:cNvPicPr preferRelativeResize="0"/>
          <p:nvPr/>
        </p:nvPicPr>
        <p:blipFill rotWithShape="1">
          <a:blip r:embed="rId3">
            <a:alphaModFix/>
          </a:blip>
          <a:srcRect/>
          <a:stretch/>
        </p:blipFill>
        <p:spPr>
          <a:xfrm>
            <a:off x="2723836" y="4544364"/>
            <a:ext cx="3061977" cy="2082144"/>
          </a:xfrm>
          <a:prstGeom prst="rect">
            <a:avLst/>
          </a:prstGeom>
          <a:noFill/>
          <a:ln>
            <a:noFill/>
          </a:ln>
        </p:spPr>
      </p:pic>
      <p:pic>
        <p:nvPicPr>
          <p:cNvPr id="1132" name="Google Shape;1132;p48" descr="Hàng tồn kho là gì? Các hoạt động chính trong quan trị hàng tồn kho! |  SIMBA GROUP"/>
          <p:cNvPicPr preferRelativeResize="0"/>
          <p:nvPr/>
        </p:nvPicPr>
        <p:blipFill rotWithShape="1">
          <a:blip r:embed="rId4">
            <a:alphaModFix/>
          </a:blip>
          <a:srcRect/>
          <a:stretch/>
        </p:blipFill>
        <p:spPr>
          <a:xfrm>
            <a:off x="7165897" y="4456584"/>
            <a:ext cx="3147549" cy="209836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14"/>
                                        </p:tgtEl>
                                        <p:attrNameLst>
                                          <p:attrName>style.visibility</p:attrName>
                                        </p:attrNameLst>
                                      </p:cBhvr>
                                      <p:to>
                                        <p:strVal val="visible"/>
                                      </p:to>
                                    </p:set>
                                    <p:animEffect transition="in" filter="fade">
                                      <p:cBhvr>
                                        <p:cTn id="7" dur="500"/>
                                        <p:tgtEl>
                                          <p:spTgt spid="1114"/>
                                        </p:tgtEl>
                                      </p:cBhvr>
                                    </p:animEffect>
                                  </p:childTnLst>
                                </p:cTn>
                              </p:par>
                              <p:par>
                                <p:cTn id="8" presetID="2" presetClass="entr" presetSubtype="4" fill="hold" nodeType="withEffect">
                                  <p:stCondLst>
                                    <p:cond delay="0"/>
                                  </p:stCondLst>
                                  <p:childTnLst>
                                    <p:set>
                                      <p:cBhvr>
                                        <p:cTn id="9" dur="1" fill="hold">
                                          <p:stCondLst>
                                            <p:cond delay="0"/>
                                          </p:stCondLst>
                                        </p:cTn>
                                        <p:tgtEl>
                                          <p:spTgt spid="1115"/>
                                        </p:tgtEl>
                                        <p:attrNameLst>
                                          <p:attrName>style.visibility</p:attrName>
                                        </p:attrNameLst>
                                      </p:cBhvr>
                                      <p:to>
                                        <p:strVal val="visible"/>
                                      </p:to>
                                    </p:set>
                                    <p:anim calcmode="lin" valueType="num">
                                      <p:cBhvr additive="base">
                                        <p:cTn id="10" dur="500"/>
                                        <p:tgtEl>
                                          <p:spTgt spid="1115"/>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1123"/>
                                        </p:tgtEl>
                                        <p:attrNameLst>
                                          <p:attrName>style.visibility</p:attrName>
                                        </p:attrNameLst>
                                      </p:cBhvr>
                                      <p:to>
                                        <p:strVal val="visible"/>
                                      </p:to>
                                    </p:set>
                                    <p:anim calcmode="lin" valueType="num">
                                      <p:cBhvr additive="base">
                                        <p:cTn id="13" dur="500"/>
                                        <p:tgtEl>
                                          <p:spTgt spid="1123"/>
                                        </p:tgtEl>
                                        <p:attrNameLst>
                                          <p:attrName>ppt_y</p:attrName>
                                        </p:attrNameLst>
                                      </p:cBhvr>
                                      <p:tavLst>
                                        <p:tav tm="0">
                                          <p:val>
                                            <p:strVal val="#ppt_y+1"/>
                                          </p:val>
                                        </p:tav>
                                        <p:tav tm="100000">
                                          <p:val>
                                            <p:strVal val="#ppt_y"/>
                                          </p:val>
                                        </p:tav>
                                      </p:tavLst>
                                    </p:anim>
                                  </p:childTnLst>
                                </p:cTn>
                              </p:par>
                              <p:par>
                                <p:cTn id="14" presetID="23" presetClass="entr" presetSubtype="16" fill="hold" nodeType="withEffect">
                                  <p:stCondLst>
                                    <p:cond delay="0"/>
                                  </p:stCondLst>
                                  <p:childTnLst>
                                    <p:set>
                                      <p:cBhvr>
                                        <p:cTn id="15" dur="1" fill="hold">
                                          <p:stCondLst>
                                            <p:cond delay="0"/>
                                          </p:stCondLst>
                                        </p:cTn>
                                        <p:tgtEl>
                                          <p:spTgt spid="1131"/>
                                        </p:tgtEl>
                                        <p:attrNameLst>
                                          <p:attrName>style.visibility</p:attrName>
                                        </p:attrNameLst>
                                      </p:cBhvr>
                                      <p:to>
                                        <p:strVal val="visible"/>
                                      </p:to>
                                    </p:set>
                                    <p:anim calcmode="lin" valueType="num">
                                      <p:cBhvr additive="base">
                                        <p:cTn id="16" dur="500"/>
                                        <p:tgtEl>
                                          <p:spTgt spid="1131"/>
                                        </p:tgtEl>
                                        <p:attrNameLst>
                                          <p:attrName>ppt_w</p:attrName>
                                        </p:attrNameLst>
                                      </p:cBhvr>
                                      <p:tavLst>
                                        <p:tav tm="0">
                                          <p:val>
                                            <p:strVal val="0"/>
                                          </p:val>
                                        </p:tav>
                                        <p:tav tm="100000">
                                          <p:val>
                                            <p:strVal val="#ppt_w"/>
                                          </p:val>
                                        </p:tav>
                                      </p:tavLst>
                                    </p:anim>
                                    <p:anim calcmode="lin" valueType="num">
                                      <p:cBhvr additive="base">
                                        <p:cTn id="17" dur="500"/>
                                        <p:tgtEl>
                                          <p:spTgt spid="1131"/>
                                        </p:tgtEl>
                                        <p:attrNameLst>
                                          <p:attrName>ppt_h</p:attrName>
                                        </p:attrNameLst>
                                      </p:cBhvr>
                                      <p:tavLst>
                                        <p:tav tm="0">
                                          <p:val>
                                            <p:strVal val="0"/>
                                          </p:val>
                                        </p:tav>
                                        <p:tav tm="100000">
                                          <p:val>
                                            <p:strVal val="#ppt_h"/>
                                          </p:val>
                                        </p:tav>
                                      </p:tavLst>
                                    </p:anim>
                                  </p:childTnLst>
                                </p:cTn>
                              </p:par>
                              <p:par>
                                <p:cTn id="18" presetID="23" presetClass="entr" presetSubtype="16" fill="hold" nodeType="withEffect">
                                  <p:stCondLst>
                                    <p:cond delay="0"/>
                                  </p:stCondLst>
                                  <p:childTnLst>
                                    <p:set>
                                      <p:cBhvr>
                                        <p:cTn id="19" dur="1" fill="hold">
                                          <p:stCondLst>
                                            <p:cond delay="0"/>
                                          </p:stCondLst>
                                        </p:cTn>
                                        <p:tgtEl>
                                          <p:spTgt spid="1132"/>
                                        </p:tgtEl>
                                        <p:attrNameLst>
                                          <p:attrName>style.visibility</p:attrName>
                                        </p:attrNameLst>
                                      </p:cBhvr>
                                      <p:to>
                                        <p:strVal val="visible"/>
                                      </p:to>
                                    </p:set>
                                    <p:anim calcmode="lin" valueType="num">
                                      <p:cBhvr additive="base">
                                        <p:cTn id="20" dur="500"/>
                                        <p:tgtEl>
                                          <p:spTgt spid="1132"/>
                                        </p:tgtEl>
                                        <p:attrNameLst>
                                          <p:attrName>ppt_w</p:attrName>
                                        </p:attrNameLst>
                                      </p:cBhvr>
                                      <p:tavLst>
                                        <p:tav tm="0">
                                          <p:val>
                                            <p:strVal val="0"/>
                                          </p:val>
                                        </p:tav>
                                        <p:tav tm="100000">
                                          <p:val>
                                            <p:strVal val="#ppt_w"/>
                                          </p:val>
                                        </p:tav>
                                      </p:tavLst>
                                    </p:anim>
                                    <p:anim calcmode="lin" valueType="num">
                                      <p:cBhvr additive="base">
                                        <p:cTn id="21" dur="500"/>
                                        <p:tgtEl>
                                          <p:spTgt spid="1132"/>
                                        </p:tgtEl>
                                        <p:attrNameLst>
                                          <p:attrName>ppt_h</p:attrName>
                                        </p:attrNameLst>
                                      </p:cBhvr>
                                      <p:tavLst>
                                        <p:tav tm="0">
                                          <p:val>
                                            <p:strVal val="0"/>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124"/>
                                        </p:tgtEl>
                                        <p:attrNameLst>
                                          <p:attrName>style.visibility</p:attrName>
                                        </p:attrNameLst>
                                      </p:cBhvr>
                                      <p:to>
                                        <p:strVal val="visible"/>
                                      </p:to>
                                    </p:set>
                                    <p:animEffect transition="in" filter="fade">
                                      <p:cBhvr>
                                        <p:cTn id="26" dur="1000"/>
                                        <p:tgtEl>
                                          <p:spTgt spid="1124"/>
                                        </p:tgtEl>
                                      </p:cBhvr>
                                    </p:animEffect>
                                  </p:childTnLst>
                                </p:cTn>
                              </p:par>
                              <p:par>
                                <p:cTn id="27" presetID="10" presetClass="entr" presetSubtype="0" fill="hold" nodeType="withEffect">
                                  <p:stCondLst>
                                    <p:cond delay="0"/>
                                  </p:stCondLst>
                                  <p:childTnLst>
                                    <p:set>
                                      <p:cBhvr>
                                        <p:cTn id="28" dur="1" fill="hold">
                                          <p:stCondLst>
                                            <p:cond delay="0"/>
                                          </p:stCondLst>
                                        </p:cTn>
                                        <p:tgtEl>
                                          <p:spTgt spid="1125"/>
                                        </p:tgtEl>
                                        <p:attrNameLst>
                                          <p:attrName>style.visibility</p:attrName>
                                        </p:attrNameLst>
                                      </p:cBhvr>
                                      <p:to>
                                        <p:strVal val="visible"/>
                                      </p:to>
                                    </p:set>
                                    <p:animEffect transition="in" filter="fade">
                                      <p:cBhvr>
                                        <p:cTn id="29" dur="1000"/>
                                        <p:tgtEl>
                                          <p:spTgt spid="112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126"/>
                                        </p:tgtEl>
                                        <p:attrNameLst>
                                          <p:attrName>style.visibility</p:attrName>
                                        </p:attrNameLst>
                                      </p:cBhvr>
                                      <p:to>
                                        <p:strVal val="visible"/>
                                      </p:to>
                                    </p:set>
                                    <p:animEffect transition="in" filter="fade">
                                      <p:cBhvr>
                                        <p:cTn id="34" dur="500"/>
                                        <p:tgtEl>
                                          <p:spTgt spid="1126"/>
                                        </p:tgtEl>
                                      </p:cBhvr>
                                    </p:animEffect>
                                  </p:childTnLst>
                                </p:cTn>
                              </p:par>
                              <p:par>
                                <p:cTn id="35" presetID="10" presetClass="entr" presetSubtype="0" fill="hold" nodeType="withEffect">
                                  <p:stCondLst>
                                    <p:cond delay="0"/>
                                  </p:stCondLst>
                                  <p:childTnLst>
                                    <p:set>
                                      <p:cBhvr>
                                        <p:cTn id="36" dur="1" fill="hold">
                                          <p:stCondLst>
                                            <p:cond delay="0"/>
                                          </p:stCondLst>
                                        </p:cTn>
                                        <p:tgtEl>
                                          <p:spTgt spid="1130"/>
                                        </p:tgtEl>
                                        <p:attrNameLst>
                                          <p:attrName>style.visibility</p:attrName>
                                        </p:attrNameLst>
                                      </p:cBhvr>
                                      <p:to>
                                        <p:strVal val="visible"/>
                                      </p:to>
                                    </p:set>
                                    <p:animEffect transition="in" filter="fade">
                                      <p:cBhvr>
                                        <p:cTn id="37" dur="500"/>
                                        <p:tgtEl>
                                          <p:spTgt spid="1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136"/>
        <p:cNvGrpSpPr/>
        <p:nvPr/>
      </p:nvGrpSpPr>
      <p:grpSpPr>
        <a:xfrm>
          <a:off x="0" y="0"/>
          <a:ext cx="0" cy="0"/>
          <a:chOff x="0" y="0"/>
          <a:chExt cx="0" cy="0"/>
        </a:xfrm>
      </p:grpSpPr>
      <p:grpSp>
        <p:nvGrpSpPr>
          <p:cNvPr id="1137" name="Google Shape;1137;p49"/>
          <p:cNvGrpSpPr/>
          <p:nvPr/>
        </p:nvGrpSpPr>
        <p:grpSpPr>
          <a:xfrm>
            <a:off x="0" y="0"/>
            <a:ext cx="1153895" cy="1268412"/>
            <a:chOff x="1" y="1"/>
            <a:chExt cx="958067" cy="1053150"/>
          </a:xfrm>
        </p:grpSpPr>
        <p:sp>
          <p:nvSpPr>
            <p:cNvPr id="1138" name="Google Shape;1138;p49"/>
            <p:cNvSpPr/>
            <p:nvPr/>
          </p:nvSpPr>
          <p:spPr>
            <a:xfrm rot="5400000">
              <a:off x="-12207" y="12208"/>
              <a:ext cx="982481" cy="958066"/>
            </a:xfrm>
            <a:custGeom>
              <a:avLst/>
              <a:gdLst/>
              <a:ahLst/>
              <a:cxnLst/>
              <a:rect l="l" t="t" r="r" b="b"/>
              <a:pathLst>
                <a:path w="982481" h="958066" extrusionOk="0">
                  <a:moveTo>
                    <a:pt x="0" y="958066"/>
                  </a:moveTo>
                  <a:lnTo>
                    <a:pt x="0" y="735870"/>
                  </a:lnTo>
                  <a:lnTo>
                    <a:pt x="426804" y="0"/>
                  </a:lnTo>
                  <a:lnTo>
                    <a:pt x="982481" y="95806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1139" name="Google Shape;1139;p49"/>
            <p:cNvSpPr/>
            <p:nvPr/>
          </p:nvSpPr>
          <p:spPr>
            <a:xfrm rot="5400000">
              <a:off x="-47960" y="405667"/>
              <a:ext cx="695444" cy="599522"/>
            </a:xfrm>
            <a:prstGeom prst="triangle">
              <a:avLst>
                <a:gd name="adj" fmla="val 50000"/>
              </a:avLst>
            </a:prstGeom>
            <a:solidFill>
              <a:srgbClr val="C8790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1140" name="Google Shape;1140;p49"/>
            <p:cNvSpPr/>
            <p:nvPr/>
          </p:nvSpPr>
          <p:spPr>
            <a:xfrm rot="-5400000" flipH="1">
              <a:off x="647213" y="472090"/>
              <a:ext cx="333880" cy="287829"/>
            </a:xfrm>
            <a:prstGeom prst="triangle">
              <a:avLst>
                <a:gd name="adj" fmla="val 50000"/>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1141" name="Google Shape;1141;p49"/>
            <p:cNvSpPr/>
            <p:nvPr/>
          </p:nvSpPr>
          <p:spPr>
            <a:xfrm rot="5400000">
              <a:off x="-31240" y="170353"/>
              <a:ext cx="453007" cy="390523"/>
            </a:xfrm>
            <a:prstGeom prst="triangle">
              <a:avLst>
                <a:gd name="adj" fmla="val 50000"/>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grpSp>
      <p:sp>
        <p:nvSpPr>
          <p:cNvPr id="1142" name="Google Shape;1142;p49"/>
          <p:cNvSpPr txBox="1"/>
          <p:nvPr/>
        </p:nvSpPr>
        <p:spPr>
          <a:xfrm>
            <a:off x="1153895" y="166566"/>
            <a:ext cx="519258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262626"/>
                </a:solidFill>
                <a:latin typeface="Times New Roman"/>
                <a:ea typeface="Times New Roman"/>
                <a:cs typeface="Times New Roman"/>
                <a:sym typeface="Times New Roman"/>
              </a:rPr>
              <a:t>Quản lý chuỗi cung ứng và hậu cần</a:t>
            </a:r>
            <a:endParaRPr sz="2400" b="1">
              <a:solidFill>
                <a:srgbClr val="262626"/>
              </a:solidFill>
              <a:latin typeface="Times New Roman"/>
              <a:ea typeface="Times New Roman"/>
              <a:cs typeface="Times New Roman"/>
              <a:sym typeface="Times New Roman"/>
            </a:endParaRPr>
          </a:p>
        </p:txBody>
      </p:sp>
      <p:grpSp>
        <p:nvGrpSpPr>
          <p:cNvPr id="1143" name="Google Shape;1143;p49"/>
          <p:cNvGrpSpPr/>
          <p:nvPr/>
        </p:nvGrpSpPr>
        <p:grpSpPr>
          <a:xfrm>
            <a:off x="112318" y="1121538"/>
            <a:ext cx="2168324" cy="5077314"/>
            <a:chOff x="4178985" y="2597150"/>
            <a:chExt cx="801573" cy="2020900"/>
          </a:xfrm>
        </p:grpSpPr>
        <p:sp>
          <p:nvSpPr>
            <p:cNvPr id="1144" name="Google Shape;1144;p49"/>
            <p:cNvSpPr/>
            <p:nvPr/>
          </p:nvSpPr>
          <p:spPr>
            <a:xfrm flipH="1">
              <a:off x="4380108" y="3983646"/>
              <a:ext cx="383148" cy="634404"/>
            </a:xfrm>
            <a:custGeom>
              <a:avLst/>
              <a:gdLst/>
              <a:ahLst/>
              <a:cxnLst/>
              <a:rect l="l" t="t" r="r" b="b"/>
              <a:pathLst>
                <a:path w="397" h="659" extrusionOk="0">
                  <a:moveTo>
                    <a:pt x="2" y="268"/>
                  </a:moveTo>
                  <a:cubicBezTo>
                    <a:pt x="2" y="267"/>
                    <a:pt x="0" y="264"/>
                    <a:pt x="0" y="268"/>
                  </a:cubicBezTo>
                  <a:cubicBezTo>
                    <a:pt x="0" y="268"/>
                    <a:pt x="0" y="268"/>
                    <a:pt x="0" y="268"/>
                  </a:cubicBezTo>
                  <a:cubicBezTo>
                    <a:pt x="0" y="269"/>
                    <a:pt x="2" y="270"/>
                    <a:pt x="3" y="271"/>
                  </a:cubicBezTo>
                  <a:cubicBezTo>
                    <a:pt x="3" y="275"/>
                    <a:pt x="4" y="278"/>
                    <a:pt x="4" y="282"/>
                  </a:cubicBezTo>
                  <a:cubicBezTo>
                    <a:pt x="5" y="283"/>
                    <a:pt x="5" y="283"/>
                    <a:pt x="5" y="284"/>
                  </a:cubicBezTo>
                  <a:cubicBezTo>
                    <a:pt x="10" y="335"/>
                    <a:pt x="25" y="381"/>
                    <a:pt x="48" y="418"/>
                  </a:cubicBezTo>
                  <a:cubicBezTo>
                    <a:pt x="23" y="377"/>
                    <a:pt x="37" y="299"/>
                    <a:pt x="92" y="290"/>
                  </a:cubicBezTo>
                  <a:cubicBezTo>
                    <a:pt x="158" y="280"/>
                    <a:pt x="169" y="399"/>
                    <a:pt x="172" y="441"/>
                  </a:cubicBezTo>
                  <a:cubicBezTo>
                    <a:pt x="174" y="484"/>
                    <a:pt x="145" y="521"/>
                    <a:pt x="145" y="564"/>
                  </a:cubicBezTo>
                  <a:cubicBezTo>
                    <a:pt x="145" y="613"/>
                    <a:pt x="170" y="653"/>
                    <a:pt x="201" y="659"/>
                  </a:cubicBezTo>
                  <a:cubicBezTo>
                    <a:pt x="187" y="656"/>
                    <a:pt x="174" y="616"/>
                    <a:pt x="172" y="604"/>
                  </a:cubicBezTo>
                  <a:cubicBezTo>
                    <a:pt x="168" y="580"/>
                    <a:pt x="175" y="551"/>
                    <a:pt x="182" y="528"/>
                  </a:cubicBezTo>
                  <a:cubicBezTo>
                    <a:pt x="190" y="501"/>
                    <a:pt x="211" y="483"/>
                    <a:pt x="229" y="462"/>
                  </a:cubicBezTo>
                  <a:cubicBezTo>
                    <a:pt x="247" y="440"/>
                    <a:pt x="262" y="414"/>
                    <a:pt x="272" y="386"/>
                  </a:cubicBezTo>
                  <a:cubicBezTo>
                    <a:pt x="275" y="378"/>
                    <a:pt x="278" y="370"/>
                    <a:pt x="280" y="362"/>
                  </a:cubicBezTo>
                  <a:cubicBezTo>
                    <a:pt x="284" y="420"/>
                    <a:pt x="307" y="484"/>
                    <a:pt x="307" y="484"/>
                  </a:cubicBezTo>
                  <a:cubicBezTo>
                    <a:pt x="299" y="437"/>
                    <a:pt x="325" y="406"/>
                    <a:pt x="325" y="406"/>
                  </a:cubicBezTo>
                  <a:cubicBezTo>
                    <a:pt x="397" y="291"/>
                    <a:pt x="370" y="198"/>
                    <a:pt x="370" y="198"/>
                  </a:cubicBezTo>
                  <a:cubicBezTo>
                    <a:pt x="351" y="85"/>
                    <a:pt x="277" y="0"/>
                    <a:pt x="189" y="0"/>
                  </a:cubicBezTo>
                  <a:cubicBezTo>
                    <a:pt x="87" y="0"/>
                    <a:pt x="3" y="114"/>
                    <a:pt x="3" y="254"/>
                  </a:cubicBezTo>
                  <a:cubicBezTo>
                    <a:pt x="3" y="258"/>
                    <a:pt x="2" y="263"/>
                    <a:pt x="2" y="26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Poppins"/>
                <a:ea typeface="Poppins"/>
                <a:cs typeface="Poppins"/>
                <a:sym typeface="Poppins"/>
              </a:endParaRPr>
            </a:p>
          </p:txBody>
        </p:sp>
        <p:sp>
          <p:nvSpPr>
            <p:cNvPr id="1145" name="Google Shape;1145;p49"/>
            <p:cNvSpPr/>
            <p:nvPr/>
          </p:nvSpPr>
          <p:spPr>
            <a:xfrm flipH="1">
              <a:off x="4413792" y="3978274"/>
              <a:ext cx="312270" cy="399544"/>
            </a:xfrm>
            <a:custGeom>
              <a:avLst/>
              <a:gdLst/>
              <a:ahLst/>
              <a:cxnLst/>
              <a:rect l="l" t="t" r="r" b="b"/>
              <a:pathLst>
                <a:path w="324" h="415" extrusionOk="0">
                  <a:moveTo>
                    <a:pt x="154" y="0"/>
                  </a:moveTo>
                  <a:cubicBezTo>
                    <a:pt x="225" y="0"/>
                    <a:pt x="288" y="73"/>
                    <a:pt x="304" y="172"/>
                  </a:cubicBezTo>
                  <a:cubicBezTo>
                    <a:pt x="305" y="174"/>
                    <a:pt x="305" y="174"/>
                    <a:pt x="305" y="174"/>
                  </a:cubicBezTo>
                  <a:cubicBezTo>
                    <a:pt x="305" y="176"/>
                    <a:pt x="305" y="176"/>
                    <a:pt x="305" y="176"/>
                  </a:cubicBezTo>
                  <a:cubicBezTo>
                    <a:pt x="306" y="179"/>
                    <a:pt x="324" y="248"/>
                    <a:pt x="276" y="338"/>
                  </a:cubicBezTo>
                  <a:cubicBezTo>
                    <a:pt x="276" y="335"/>
                    <a:pt x="256" y="263"/>
                    <a:pt x="255" y="261"/>
                  </a:cubicBezTo>
                  <a:cubicBezTo>
                    <a:pt x="256" y="270"/>
                    <a:pt x="235" y="292"/>
                    <a:pt x="230" y="302"/>
                  </a:cubicBezTo>
                  <a:cubicBezTo>
                    <a:pt x="209" y="338"/>
                    <a:pt x="198" y="379"/>
                    <a:pt x="170" y="412"/>
                  </a:cubicBezTo>
                  <a:cubicBezTo>
                    <a:pt x="169" y="413"/>
                    <a:pt x="168" y="414"/>
                    <a:pt x="167" y="415"/>
                  </a:cubicBezTo>
                  <a:cubicBezTo>
                    <a:pt x="167" y="413"/>
                    <a:pt x="167" y="411"/>
                    <a:pt x="167" y="409"/>
                  </a:cubicBezTo>
                  <a:cubicBezTo>
                    <a:pt x="159" y="260"/>
                    <a:pt x="107" y="228"/>
                    <a:pt x="65" y="228"/>
                  </a:cubicBezTo>
                  <a:cubicBezTo>
                    <a:pt x="61" y="228"/>
                    <a:pt x="57" y="229"/>
                    <a:pt x="52" y="229"/>
                  </a:cubicBezTo>
                  <a:cubicBezTo>
                    <a:pt x="33" y="232"/>
                    <a:pt x="15" y="242"/>
                    <a:pt x="2" y="256"/>
                  </a:cubicBezTo>
                  <a:cubicBezTo>
                    <a:pt x="2" y="254"/>
                    <a:pt x="1" y="253"/>
                    <a:pt x="1" y="251"/>
                  </a:cubicBezTo>
                  <a:cubicBezTo>
                    <a:pt x="1" y="249"/>
                    <a:pt x="1" y="249"/>
                    <a:pt x="1" y="249"/>
                  </a:cubicBezTo>
                  <a:cubicBezTo>
                    <a:pt x="1" y="246"/>
                    <a:pt x="1" y="242"/>
                    <a:pt x="0" y="239"/>
                  </a:cubicBezTo>
                  <a:cubicBezTo>
                    <a:pt x="0" y="239"/>
                    <a:pt x="0" y="236"/>
                    <a:pt x="0" y="236"/>
                  </a:cubicBezTo>
                  <a:cubicBezTo>
                    <a:pt x="0" y="231"/>
                    <a:pt x="0" y="227"/>
                    <a:pt x="0" y="223"/>
                  </a:cubicBezTo>
                  <a:cubicBezTo>
                    <a:pt x="0" y="100"/>
                    <a:pt x="69" y="0"/>
                    <a:pt x="154" y="0"/>
                  </a:cubicBezTo>
                  <a:close/>
                </a:path>
              </a:pathLst>
            </a:custGeom>
            <a:solidFill>
              <a:srgbClr val="FCD7A2">
                <a:alpha val="4392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Poppins"/>
                <a:ea typeface="Poppins"/>
                <a:cs typeface="Poppins"/>
                <a:sym typeface="Poppins"/>
              </a:endParaRPr>
            </a:p>
          </p:txBody>
        </p:sp>
        <p:sp>
          <p:nvSpPr>
            <p:cNvPr id="1146" name="Google Shape;1146;p49"/>
            <p:cNvSpPr/>
            <p:nvPr/>
          </p:nvSpPr>
          <p:spPr>
            <a:xfrm flipH="1">
              <a:off x="4464149" y="3992708"/>
              <a:ext cx="204536" cy="288808"/>
            </a:xfrm>
            <a:custGeom>
              <a:avLst/>
              <a:gdLst/>
              <a:ahLst/>
              <a:cxnLst/>
              <a:rect l="l" t="t" r="r" b="b"/>
              <a:pathLst>
                <a:path w="212" h="300" extrusionOk="0">
                  <a:moveTo>
                    <a:pt x="43" y="142"/>
                  </a:moveTo>
                  <a:cubicBezTo>
                    <a:pt x="40" y="142"/>
                    <a:pt x="37" y="142"/>
                    <a:pt x="34" y="142"/>
                  </a:cubicBezTo>
                  <a:cubicBezTo>
                    <a:pt x="21" y="144"/>
                    <a:pt x="10" y="150"/>
                    <a:pt x="1" y="159"/>
                  </a:cubicBezTo>
                  <a:cubicBezTo>
                    <a:pt x="1" y="158"/>
                    <a:pt x="1" y="157"/>
                    <a:pt x="1" y="156"/>
                  </a:cubicBezTo>
                  <a:cubicBezTo>
                    <a:pt x="1" y="155"/>
                    <a:pt x="1" y="155"/>
                    <a:pt x="1" y="155"/>
                  </a:cubicBezTo>
                  <a:cubicBezTo>
                    <a:pt x="0" y="152"/>
                    <a:pt x="0" y="150"/>
                    <a:pt x="0" y="148"/>
                  </a:cubicBezTo>
                  <a:cubicBezTo>
                    <a:pt x="0" y="146"/>
                    <a:pt x="0" y="146"/>
                    <a:pt x="0" y="146"/>
                  </a:cubicBezTo>
                  <a:cubicBezTo>
                    <a:pt x="0" y="143"/>
                    <a:pt x="0" y="141"/>
                    <a:pt x="0" y="139"/>
                  </a:cubicBezTo>
                  <a:cubicBezTo>
                    <a:pt x="0" y="62"/>
                    <a:pt x="45" y="0"/>
                    <a:pt x="101" y="0"/>
                  </a:cubicBezTo>
                  <a:cubicBezTo>
                    <a:pt x="147" y="0"/>
                    <a:pt x="189" y="45"/>
                    <a:pt x="199" y="107"/>
                  </a:cubicBezTo>
                  <a:cubicBezTo>
                    <a:pt x="200" y="108"/>
                    <a:pt x="200" y="108"/>
                    <a:pt x="200" y="108"/>
                  </a:cubicBezTo>
                  <a:cubicBezTo>
                    <a:pt x="200" y="109"/>
                    <a:pt x="200" y="109"/>
                    <a:pt x="200" y="109"/>
                  </a:cubicBezTo>
                  <a:cubicBezTo>
                    <a:pt x="201" y="111"/>
                    <a:pt x="212" y="154"/>
                    <a:pt x="181" y="210"/>
                  </a:cubicBezTo>
                  <a:cubicBezTo>
                    <a:pt x="181" y="208"/>
                    <a:pt x="167" y="164"/>
                    <a:pt x="167" y="162"/>
                  </a:cubicBezTo>
                  <a:cubicBezTo>
                    <a:pt x="168" y="168"/>
                    <a:pt x="154" y="181"/>
                    <a:pt x="150" y="187"/>
                  </a:cubicBezTo>
                  <a:cubicBezTo>
                    <a:pt x="137" y="210"/>
                    <a:pt x="126" y="275"/>
                    <a:pt x="121" y="300"/>
                  </a:cubicBezTo>
                  <a:cubicBezTo>
                    <a:pt x="121" y="300"/>
                    <a:pt x="94" y="134"/>
                    <a:pt x="43" y="142"/>
                  </a:cubicBezTo>
                  <a:close/>
                </a:path>
              </a:pathLst>
            </a:custGeom>
            <a:solidFill>
              <a:srgbClr val="FEEBC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Poppins"/>
                <a:ea typeface="Poppins"/>
                <a:cs typeface="Poppins"/>
                <a:sym typeface="Poppins"/>
              </a:endParaRPr>
            </a:p>
          </p:txBody>
        </p:sp>
        <p:sp>
          <p:nvSpPr>
            <p:cNvPr id="1147" name="Google Shape;1147;p49"/>
            <p:cNvSpPr/>
            <p:nvPr/>
          </p:nvSpPr>
          <p:spPr>
            <a:xfrm flipH="1">
              <a:off x="4178985" y="3511722"/>
              <a:ext cx="371113" cy="593708"/>
            </a:xfrm>
            <a:custGeom>
              <a:avLst/>
              <a:gdLst/>
              <a:ahLst/>
              <a:cxnLst/>
              <a:rect l="l" t="t" r="r" b="b"/>
              <a:pathLst>
                <a:path w="10000" h="10086" extrusionOk="0">
                  <a:moveTo>
                    <a:pt x="5000" y="0"/>
                  </a:moveTo>
                  <a:cubicBezTo>
                    <a:pt x="7756" y="0"/>
                    <a:pt x="10000" y="1455"/>
                    <a:pt x="10000" y="3212"/>
                  </a:cubicBezTo>
                  <a:lnTo>
                    <a:pt x="10000" y="3293"/>
                  </a:lnTo>
                  <a:lnTo>
                    <a:pt x="10000" y="3293"/>
                  </a:lnTo>
                  <a:cubicBezTo>
                    <a:pt x="10000" y="5717"/>
                    <a:pt x="8814" y="7859"/>
                    <a:pt x="6795" y="9697"/>
                  </a:cubicBezTo>
                  <a:cubicBezTo>
                    <a:pt x="6731" y="9737"/>
                    <a:pt x="6699" y="9778"/>
                    <a:pt x="6635" y="9818"/>
                  </a:cubicBezTo>
                  <a:lnTo>
                    <a:pt x="6635" y="9818"/>
                  </a:lnTo>
                  <a:lnTo>
                    <a:pt x="6635" y="9818"/>
                  </a:lnTo>
                  <a:cubicBezTo>
                    <a:pt x="6442" y="9919"/>
                    <a:pt x="6121" y="10239"/>
                    <a:pt x="5897" y="10000"/>
                  </a:cubicBezTo>
                  <a:cubicBezTo>
                    <a:pt x="5673" y="9761"/>
                    <a:pt x="5619" y="9003"/>
                    <a:pt x="5288" y="8384"/>
                  </a:cubicBezTo>
                  <a:cubicBezTo>
                    <a:pt x="5064" y="7556"/>
                    <a:pt x="4744" y="6848"/>
                    <a:pt x="3910" y="6283"/>
                  </a:cubicBezTo>
                  <a:lnTo>
                    <a:pt x="3910" y="6263"/>
                  </a:lnTo>
                  <a:cubicBezTo>
                    <a:pt x="3237" y="5818"/>
                    <a:pt x="2340" y="5475"/>
                    <a:pt x="1346" y="5333"/>
                  </a:cubicBezTo>
                  <a:cubicBezTo>
                    <a:pt x="513" y="4768"/>
                    <a:pt x="0" y="4000"/>
                    <a:pt x="0" y="3172"/>
                  </a:cubicBezTo>
                  <a:cubicBezTo>
                    <a:pt x="0" y="1414"/>
                    <a:pt x="2244" y="0"/>
                    <a:pt x="5000" y="0"/>
                  </a:cubicBezTo>
                  <a:close/>
                </a:path>
              </a:pathLst>
            </a:custGeom>
            <a:solidFill>
              <a:srgbClr val="FBC474">
                <a:alpha val="7294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Poppins"/>
                <a:ea typeface="Poppins"/>
                <a:cs typeface="Poppins"/>
                <a:sym typeface="Poppins"/>
              </a:endParaRPr>
            </a:p>
          </p:txBody>
        </p:sp>
        <p:sp>
          <p:nvSpPr>
            <p:cNvPr id="1148" name="Google Shape;1148;p49"/>
            <p:cNvSpPr/>
            <p:nvPr/>
          </p:nvSpPr>
          <p:spPr>
            <a:xfrm>
              <a:off x="4609445" y="3511722"/>
              <a:ext cx="371113" cy="593708"/>
            </a:xfrm>
            <a:custGeom>
              <a:avLst/>
              <a:gdLst/>
              <a:ahLst/>
              <a:cxnLst/>
              <a:rect l="l" t="t" r="r" b="b"/>
              <a:pathLst>
                <a:path w="10000" h="10086" extrusionOk="0">
                  <a:moveTo>
                    <a:pt x="5000" y="0"/>
                  </a:moveTo>
                  <a:cubicBezTo>
                    <a:pt x="7756" y="0"/>
                    <a:pt x="10000" y="1455"/>
                    <a:pt x="10000" y="3212"/>
                  </a:cubicBezTo>
                  <a:lnTo>
                    <a:pt x="10000" y="3293"/>
                  </a:lnTo>
                  <a:lnTo>
                    <a:pt x="10000" y="3293"/>
                  </a:lnTo>
                  <a:cubicBezTo>
                    <a:pt x="10000" y="5717"/>
                    <a:pt x="8814" y="7859"/>
                    <a:pt x="6795" y="9697"/>
                  </a:cubicBezTo>
                  <a:cubicBezTo>
                    <a:pt x="6731" y="9737"/>
                    <a:pt x="6699" y="9778"/>
                    <a:pt x="6635" y="9818"/>
                  </a:cubicBezTo>
                  <a:lnTo>
                    <a:pt x="6635" y="9818"/>
                  </a:lnTo>
                  <a:lnTo>
                    <a:pt x="6635" y="9818"/>
                  </a:lnTo>
                  <a:cubicBezTo>
                    <a:pt x="6442" y="9919"/>
                    <a:pt x="6121" y="10239"/>
                    <a:pt x="5897" y="10000"/>
                  </a:cubicBezTo>
                  <a:cubicBezTo>
                    <a:pt x="5673" y="9761"/>
                    <a:pt x="5619" y="9003"/>
                    <a:pt x="5288" y="8384"/>
                  </a:cubicBezTo>
                  <a:cubicBezTo>
                    <a:pt x="5064" y="7556"/>
                    <a:pt x="4744" y="6848"/>
                    <a:pt x="3910" y="6283"/>
                  </a:cubicBezTo>
                  <a:lnTo>
                    <a:pt x="3910" y="6263"/>
                  </a:lnTo>
                  <a:cubicBezTo>
                    <a:pt x="3237" y="5818"/>
                    <a:pt x="2340" y="5475"/>
                    <a:pt x="1346" y="5333"/>
                  </a:cubicBezTo>
                  <a:cubicBezTo>
                    <a:pt x="513" y="4768"/>
                    <a:pt x="0" y="4000"/>
                    <a:pt x="0" y="3172"/>
                  </a:cubicBezTo>
                  <a:cubicBezTo>
                    <a:pt x="0" y="1414"/>
                    <a:pt x="2244" y="0"/>
                    <a:pt x="5000" y="0"/>
                  </a:cubicBezTo>
                  <a:close/>
                </a:path>
              </a:pathLst>
            </a:custGeom>
            <a:solidFill>
              <a:srgbClr val="FBC474">
                <a:alpha val="7294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Poppins"/>
                <a:ea typeface="Poppins"/>
                <a:cs typeface="Poppins"/>
                <a:sym typeface="Poppins"/>
              </a:endParaRPr>
            </a:p>
          </p:txBody>
        </p:sp>
        <p:sp>
          <p:nvSpPr>
            <p:cNvPr id="1149" name="Google Shape;1149;p49"/>
            <p:cNvSpPr/>
            <p:nvPr/>
          </p:nvSpPr>
          <p:spPr>
            <a:xfrm>
              <a:off x="4226296" y="2597150"/>
              <a:ext cx="709127" cy="1298838"/>
            </a:xfrm>
            <a:custGeom>
              <a:avLst/>
              <a:gdLst/>
              <a:ahLst/>
              <a:cxnLst/>
              <a:rect l="l" t="t" r="r" b="b"/>
              <a:pathLst>
                <a:path w="596" h="1092" extrusionOk="0">
                  <a:moveTo>
                    <a:pt x="298" y="1092"/>
                  </a:moveTo>
                  <a:cubicBezTo>
                    <a:pt x="159" y="1092"/>
                    <a:pt x="159" y="1092"/>
                    <a:pt x="159" y="1092"/>
                  </a:cubicBezTo>
                  <a:cubicBezTo>
                    <a:pt x="31" y="824"/>
                    <a:pt x="21" y="513"/>
                    <a:pt x="21" y="513"/>
                  </a:cubicBezTo>
                  <a:cubicBezTo>
                    <a:pt x="0" y="212"/>
                    <a:pt x="298" y="0"/>
                    <a:pt x="298" y="0"/>
                  </a:cubicBezTo>
                  <a:cubicBezTo>
                    <a:pt x="299" y="0"/>
                    <a:pt x="299" y="0"/>
                    <a:pt x="299" y="0"/>
                  </a:cubicBezTo>
                  <a:cubicBezTo>
                    <a:pt x="299" y="0"/>
                    <a:pt x="596" y="212"/>
                    <a:pt x="575" y="513"/>
                  </a:cubicBezTo>
                  <a:cubicBezTo>
                    <a:pt x="575" y="513"/>
                    <a:pt x="566" y="824"/>
                    <a:pt x="437" y="1092"/>
                  </a:cubicBezTo>
                  <a:lnTo>
                    <a:pt x="298" y="1092"/>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Poppins"/>
                <a:ea typeface="Poppins"/>
                <a:cs typeface="Poppins"/>
                <a:sym typeface="Poppins"/>
              </a:endParaRPr>
            </a:p>
          </p:txBody>
        </p:sp>
        <p:sp>
          <p:nvSpPr>
            <p:cNvPr id="1150" name="Google Shape;1150;p49"/>
            <p:cNvSpPr/>
            <p:nvPr/>
          </p:nvSpPr>
          <p:spPr>
            <a:xfrm>
              <a:off x="4499622" y="3895987"/>
              <a:ext cx="144641" cy="88637"/>
            </a:xfrm>
            <a:prstGeom prst="rect">
              <a:avLst/>
            </a:prstGeom>
            <a:solidFill>
              <a:srgbClr val="FBC474">
                <a:alpha val="7294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Poppins"/>
                <a:ea typeface="Poppins"/>
                <a:cs typeface="Poppins"/>
                <a:sym typeface="Poppins"/>
              </a:endParaRPr>
            </a:p>
          </p:txBody>
        </p:sp>
      </p:grpSp>
      <p:sp>
        <p:nvSpPr>
          <p:cNvPr id="1151" name="Google Shape;1151;p49"/>
          <p:cNvSpPr txBox="1"/>
          <p:nvPr/>
        </p:nvSpPr>
        <p:spPr>
          <a:xfrm>
            <a:off x="33512" y="1959130"/>
            <a:ext cx="2331821" cy="116955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500" b="1" i="1" u="none" strike="noStrike">
                <a:solidFill>
                  <a:schemeClr val="dk1"/>
                </a:solidFill>
                <a:latin typeface="Times New Roman"/>
                <a:ea typeface="Times New Roman"/>
                <a:cs typeface="Times New Roman"/>
                <a:sym typeface="Times New Roman"/>
              </a:rPr>
              <a:t>VẬN</a:t>
            </a:r>
            <a:endParaRPr/>
          </a:p>
          <a:p>
            <a:pPr marL="0" marR="0" lvl="0" indent="0" algn="ctr" rtl="0">
              <a:spcBef>
                <a:spcPts val="0"/>
              </a:spcBef>
              <a:spcAft>
                <a:spcPts val="0"/>
              </a:spcAft>
              <a:buNone/>
            </a:pPr>
            <a:r>
              <a:rPr lang="en-US" sz="3500" b="1" i="1">
                <a:solidFill>
                  <a:schemeClr val="dk1"/>
                </a:solidFill>
                <a:latin typeface="Times New Roman"/>
                <a:ea typeface="Times New Roman"/>
                <a:cs typeface="Times New Roman"/>
                <a:sym typeface="Times New Roman"/>
              </a:rPr>
              <a:t>CHUYỂN</a:t>
            </a:r>
            <a:endParaRPr sz="3500">
              <a:solidFill>
                <a:schemeClr val="dk1"/>
              </a:solidFill>
              <a:latin typeface="Arial"/>
              <a:ea typeface="Arial"/>
              <a:cs typeface="Arial"/>
              <a:sym typeface="Arial"/>
            </a:endParaRPr>
          </a:p>
        </p:txBody>
      </p:sp>
      <p:grpSp>
        <p:nvGrpSpPr>
          <p:cNvPr id="1152" name="Google Shape;1152;p49"/>
          <p:cNvGrpSpPr/>
          <p:nvPr/>
        </p:nvGrpSpPr>
        <p:grpSpPr>
          <a:xfrm>
            <a:off x="2897919" y="931953"/>
            <a:ext cx="8810703" cy="430888"/>
            <a:chOff x="2886862" y="1121538"/>
            <a:chExt cx="8810703" cy="430888"/>
          </a:xfrm>
        </p:grpSpPr>
        <p:sp>
          <p:nvSpPr>
            <p:cNvPr id="1153" name="Google Shape;1153;p49"/>
            <p:cNvSpPr txBox="1"/>
            <p:nvPr/>
          </p:nvSpPr>
          <p:spPr>
            <a:xfrm>
              <a:off x="2886862" y="1121539"/>
              <a:ext cx="1789046" cy="430887"/>
            </a:xfrm>
            <a:prstGeom prst="rect">
              <a:avLst/>
            </a:prstGeom>
            <a:solidFill>
              <a:srgbClr val="3A3838"/>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200" b="0" i="0" u="none" strike="noStrike">
                  <a:solidFill>
                    <a:schemeClr val="lt1"/>
                  </a:solidFill>
                  <a:latin typeface="Times New Roman"/>
                  <a:ea typeface="Times New Roman"/>
                  <a:cs typeface="Times New Roman"/>
                  <a:sym typeface="Times New Roman"/>
                </a:rPr>
                <a:t>Xe tải: </a:t>
              </a:r>
              <a:endParaRPr sz="2200">
                <a:solidFill>
                  <a:schemeClr val="lt1"/>
                </a:solidFill>
                <a:latin typeface="Arial"/>
                <a:ea typeface="Arial"/>
                <a:cs typeface="Arial"/>
                <a:sym typeface="Arial"/>
              </a:endParaRPr>
            </a:p>
          </p:txBody>
        </p:sp>
        <p:sp>
          <p:nvSpPr>
            <p:cNvPr id="1154" name="Google Shape;1154;p49"/>
            <p:cNvSpPr txBox="1"/>
            <p:nvPr/>
          </p:nvSpPr>
          <p:spPr>
            <a:xfrm>
              <a:off x="4675908" y="1121538"/>
              <a:ext cx="7021657" cy="430887"/>
            </a:xfrm>
            <a:prstGeom prst="rect">
              <a:avLst/>
            </a:prstGeom>
            <a:solidFill>
              <a:schemeClr val="accent5"/>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0" i="0" u="none" strike="noStrike">
                  <a:solidFill>
                    <a:srgbClr val="000000"/>
                  </a:solidFill>
                  <a:latin typeface="Times New Roman"/>
                  <a:ea typeface="Times New Roman"/>
                  <a:cs typeface="Times New Roman"/>
                  <a:sym typeface="Times New Roman"/>
                </a:rPr>
                <a:t>chiếm 40% tổng số hàng hóa tấn/dặm vận chuyển tại Mỹ.</a:t>
              </a:r>
              <a:endParaRPr sz="2200">
                <a:solidFill>
                  <a:schemeClr val="dk1"/>
                </a:solidFill>
                <a:latin typeface="Times New Roman"/>
                <a:ea typeface="Times New Roman"/>
                <a:cs typeface="Times New Roman"/>
                <a:sym typeface="Times New Roman"/>
              </a:endParaRPr>
            </a:p>
          </p:txBody>
        </p:sp>
      </p:grpSp>
      <p:grpSp>
        <p:nvGrpSpPr>
          <p:cNvPr id="1155" name="Google Shape;1155;p49"/>
          <p:cNvGrpSpPr/>
          <p:nvPr/>
        </p:nvGrpSpPr>
        <p:grpSpPr>
          <a:xfrm>
            <a:off x="2897918" y="1706792"/>
            <a:ext cx="8810704" cy="431500"/>
            <a:chOff x="2886859" y="1669334"/>
            <a:chExt cx="8810704" cy="431500"/>
          </a:xfrm>
        </p:grpSpPr>
        <p:sp>
          <p:nvSpPr>
            <p:cNvPr id="1156" name="Google Shape;1156;p49"/>
            <p:cNvSpPr txBox="1"/>
            <p:nvPr/>
          </p:nvSpPr>
          <p:spPr>
            <a:xfrm>
              <a:off x="2886859" y="1669947"/>
              <a:ext cx="1789049" cy="430887"/>
            </a:xfrm>
            <a:prstGeom prst="rect">
              <a:avLst/>
            </a:prstGeom>
            <a:solidFill>
              <a:schemeClr val="accent5"/>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200">
                  <a:solidFill>
                    <a:schemeClr val="dk1"/>
                  </a:solidFill>
                  <a:latin typeface="Times New Roman"/>
                  <a:ea typeface="Times New Roman"/>
                  <a:cs typeface="Times New Roman"/>
                  <a:sym typeface="Times New Roman"/>
                </a:rPr>
                <a:t>Đường sắt:</a:t>
              </a:r>
              <a:endParaRPr sz="2200">
                <a:solidFill>
                  <a:schemeClr val="dk1"/>
                </a:solidFill>
                <a:latin typeface="Arial"/>
                <a:ea typeface="Arial"/>
                <a:cs typeface="Arial"/>
                <a:sym typeface="Arial"/>
              </a:endParaRPr>
            </a:p>
          </p:txBody>
        </p:sp>
        <p:sp>
          <p:nvSpPr>
            <p:cNvPr id="1157" name="Google Shape;1157;p49"/>
            <p:cNvSpPr txBox="1"/>
            <p:nvPr/>
          </p:nvSpPr>
          <p:spPr>
            <a:xfrm>
              <a:off x="4675906" y="1669334"/>
              <a:ext cx="7021657" cy="430887"/>
            </a:xfrm>
            <a:prstGeom prst="rect">
              <a:avLst/>
            </a:prstGeom>
            <a:solidFill>
              <a:srgbClr val="3A3838"/>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0" i="0" u="none" strike="noStrike">
                  <a:solidFill>
                    <a:schemeClr val="lt1"/>
                  </a:solidFill>
                  <a:latin typeface="Times New Roman"/>
                  <a:ea typeface="Times New Roman"/>
                  <a:cs typeface="Times New Roman"/>
                  <a:sym typeface="Times New Roman"/>
                </a:rPr>
                <a:t>chiếm 26% tổng số hàng hóa tấn/dặm.</a:t>
              </a:r>
              <a:endParaRPr sz="2200">
                <a:solidFill>
                  <a:schemeClr val="lt1"/>
                </a:solidFill>
                <a:latin typeface="Times New Roman"/>
                <a:ea typeface="Times New Roman"/>
                <a:cs typeface="Times New Roman"/>
                <a:sym typeface="Times New Roman"/>
              </a:endParaRPr>
            </a:p>
          </p:txBody>
        </p:sp>
      </p:grpSp>
      <p:grpSp>
        <p:nvGrpSpPr>
          <p:cNvPr id="1158" name="Google Shape;1158;p49"/>
          <p:cNvGrpSpPr/>
          <p:nvPr/>
        </p:nvGrpSpPr>
        <p:grpSpPr>
          <a:xfrm>
            <a:off x="2897918" y="2479037"/>
            <a:ext cx="8810704" cy="433138"/>
            <a:chOff x="2886859" y="2231391"/>
            <a:chExt cx="8810704" cy="433138"/>
          </a:xfrm>
        </p:grpSpPr>
        <p:sp>
          <p:nvSpPr>
            <p:cNvPr id="1159" name="Google Shape;1159;p49"/>
            <p:cNvSpPr txBox="1"/>
            <p:nvPr/>
          </p:nvSpPr>
          <p:spPr>
            <a:xfrm>
              <a:off x="2886859" y="2231391"/>
              <a:ext cx="1789049" cy="430887"/>
            </a:xfrm>
            <a:prstGeom prst="rect">
              <a:avLst/>
            </a:prstGeom>
            <a:solidFill>
              <a:srgbClr val="3A3838"/>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200">
                  <a:solidFill>
                    <a:schemeClr val="lt1"/>
                  </a:solidFill>
                  <a:latin typeface="Times New Roman"/>
                  <a:ea typeface="Times New Roman"/>
                  <a:cs typeface="Times New Roman"/>
                  <a:sym typeface="Times New Roman"/>
                </a:rPr>
                <a:t>Đường thủy:</a:t>
              </a:r>
              <a:endParaRPr sz="2200">
                <a:solidFill>
                  <a:schemeClr val="lt1"/>
                </a:solidFill>
                <a:latin typeface="Arial"/>
                <a:ea typeface="Arial"/>
                <a:cs typeface="Arial"/>
                <a:sym typeface="Arial"/>
              </a:endParaRPr>
            </a:p>
          </p:txBody>
        </p:sp>
        <p:sp>
          <p:nvSpPr>
            <p:cNvPr id="1160" name="Google Shape;1160;p49"/>
            <p:cNvSpPr txBox="1"/>
            <p:nvPr/>
          </p:nvSpPr>
          <p:spPr>
            <a:xfrm>
              <a:off x="4675906" y="2233642"/>
              <a:ext cx="7021657" cy="430887"/>
            </a:xfrm>
            <a:prstGeom prst="rect">
              <a:avLst/>
            </a:prstGeom>
            <a:solidFill>
              <a:schemeClr val="accent5"/>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0" i="0" u="none" strike="noStrike">
                  <a:solidFill>
                    <a:srgbClr val="000000"/>
                  </a:solidFill>
                  <a:latin typeface="Times New Roman"/>
                  <a:ea typeface="Times New Roman"/>
                  <a:cs typeface="Times New Roman"/>
                  <a:sym typeface="Times New Roman"/>
                </a:rPr>
                <a:t>chiếm 7% tổng số hàng hóa tấn/dặm.</a:t>
              </a:r>
              <a:endParaRPr sz="2200">
                <a:solidFill>
                  <a:schemeClr val="dk1"/>
                </a:solidFill>
                <a:latin typeface="Times New Roman"/>
                <a:ea typeface="Times New Roman"/>
                <a:cs typeface="Times New Roman"/>
                <a:sym typeface="Times New Roman"/>
              </a:endParaRPr>
            </a:p>
          </p:txBody>
        </p:sp>
      </p:grpSp>
      <p:grpSp>
        <p:nvGrpSpPr>
          <p:cNvPr id="1161" name="Google Shape;1161;p49"/>
          <p:cNvGrpSpPr/>
          <p:nvPr/>
        </p:nvGrpSpPr>
        <p:grpSpPr>
          <a:xfrm>
            <a:off x="2897918" y="3258095"/>
            <a:ext cx="8810704" cy="431798"/>
            <a:chOff x="2886859" y="2793182"/>
            <a:chExt cx="8810704" cy="431798"/>
          </a:xfrm>
        </p:grpSpPr>
        <p:sp>
          <p:nvSpPr>
            <p:cNvPr id="1162" name="Google Shape;1162;p49"/>
            <p:cNvSpPr txBox="1"/>
            <p:nvPr/>
          </p:nvSpPr>
          <p:spPr>
            <a:xfrm>
              <a:off x="2886859" y="2793182"/>
              <a:ext cx="1789049" cy="430887"/>
            </a:xfrm>
            <a:prstGeom prst="rect">
              <a:avLst/>
            </a:prstGeom>
            <a:solidFill>
              <a:schemeClr val="accent5"/>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200">
                  <a:solidFill>
                    <a:schemeClr val="dk1"/>
                  </a:solidFill>
                  <a:latin typeface="Times New Roman"/>
                  <a:ea typeface="Times New Roman"/>
                  <a:cs typeface="Times New Roman"/>
                  <a:sym typeface="Times New Roman"/>
                </a:rPr>
                <a:t>Đường ống:</a:t>
              </a:r>
              <a:endParaRPr sz="2200">
                <a:solidFill>
                  <a:schemeClr val="dk1"/>
                </a:solidFill>
                <a:latin typeface="Arial"/>
                <a:ea typeface="Arial"/>
                <a:cs typeface="Arial"/>
                <a:sym typeface="Arial"/>
              </a:endParaRPr>
            </a:p>
          </p:txBody>
        </p:sp>
        <p:sp>
          <p:nvSpPr>
            <p:cNvPr id="1163" name="Google Shape;1163;p49"/>
            <p:cNvSpPr txBox="1"/>
            <p:nvPr/>
          </p:nvSpPr>
          <p:spPr>
            <a:xfrm>
              <a:off x="4675906" y="2794093"/>
              <a:ext cx="7021657" cy="430887"/>
            </a:xfrm>
            <a:prstGeom prst="rect">
              <a:avLst/>
            </a:prstGeom>
            <a:solidFill>
              <a:srgbClr val="3A3838"/>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0" i="0" u="none" strike="noStrike">
                  <a:solidFill>
                    <a:schemeClr val="lt1"/>
                  </a:solidFill>
                  <a:latin typeface="Times New Roman"/>
                  <a:ea typeface="Times New Roman"/>
                  <a:cs typeface="Times New Roman"/>
                  <a:sym typeface="Times New Roman"/>
                </a:rPr>
                <a:t>chiếm 17% tổng số hàng hóa tấn/dặm.</a:t>
              </a:r>
              <a:endParaRPr sz="2200">
                <a:solidFill>
                  <a:schemeClr val="lt1"/>
                </a:solidFill>
                <a:latin typeface="Times New Roman"/>
                <a:ea typeface="Times New Roman"/>
                <a:cs typeface="Times New Roman"/>
                <a:sym typeface="Times New Roman"/>
              </a:endParaRPr>
            </a:p>
          </p:txBody>
        </p:sp>
      </p:grpSp>
      <p:grpSp>
        <p:nvGrpSpPr>
          <p:cNvPr id="1164" name="Google Shape;1164;p49"/>
          <p:cNvGrpSpPr/>
          <p:nvPr/>
        </p:nvGrpSpPr>
        <p:grpSpPr>
          <a:xfrm>
            <a:off x="2852664" y="4028715"/>
            <a:ext cx="8810704" cy="433564"/>
            <a:chOff x="2886859" y="3380250"/>
            <a:chExt cx="8810704" cy="433564"/>
          </a:xfrm>
        </p:grpSpPr>
        <p:sp>
          <p:nvSpPr>
            <p:cNvPr id="1165" name="Google Shape;1165;p49"/>
            <p:cNvSpPr txBox="1"/>
            <p:nvPr/>
          </p:nvSpPr>
          <p:spPr>
            <a:xfrm>
              <a:off x="2886859" y="3380250"/>
              <a:ext cx="1789049" cy="430887"/>
            </a:xfrm>
            <a:prstGeom prst="rect">
              <a:avLst/>
            </a:prstGeom>
            <a:solidFill>
              <a:srgbClr val="3A3838"/>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200" b="0" i="0" u="none" strike="noStrike">
                  <a:solidFill>
                    <a:schemeClr val="lt1"/>
                  </a:solidFill>
                  <a:latin typeface="Times New Roman"/>
                  <a:ea typeface="Times New Roman"/>
                  <a:cs typeface="Times New Roman"/>
                  <a:sym typeface="Times New Roman"/>
                </a:rPr>
                <a:t>Hàng không:</a:t>
              </a:r>
              <a:endParaRPr/>
            </a:p>
          </p:txBody>
        </p:sp>
        <p:sp>
          <p:nvSpPr>
            <p:cNvPr id="1166" name="Google Shape;1166;p49"/>
            <p:cNvSpPr txBox="1"/>
            <p:nvPr/>
          </p:nvSpPr>
          <p:spPr>
            <a:xfrm>
              <a:off x="4675906" y="3382927"/>
              <a:ext cx="7021657" cy="430887"/>
            </a:xfrm>
            <a:prstGeom prst="rect">
              <a:avLst/>
            </a:prstGeom>
            <a:solidFill>
              <a:schemeClr val="accent5"/>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0" i="0" u="none" strike="noStrike">
                  <a:solidFill>
                    <a:srgbClr val="000000"/>
                  </a:solidFill>
                  <a:latin typeface="Times New Roman"/>
                  <a:ea typeface="Times New Roman"/>
                  <a:cs typeface="Times New Roman"/>
                  <a:sym typeface="Times New Roman"/>
                </a:rPr>
                <a:t>chiếm ít hơn 1% lượng hàng hóa tấn/dặm.</a:t>
              </a:r>
              <a:endParaRPr sz="2200">
                <a:solidFill>
                  <a:schemeClr val="dk1"/>
                </a:solidFill>
                <a:latin typeface="Times New Roman"/>
                <a:ea typeface="Times New Roman"/>
                <a:cs typeface="Times New Roman"/>
                <a:sym typeface="Times New Roman"/>
              </a:endParaRPr>
            </a:p>
          </p:txBody>
        </p:sp>
      </p:grpSp>
      <p:grpSp>
        <p:nvGrpSpPr>
          <p:cNvPr id="1167" name="Google Shape;1167;p49"/>
          <p:cNvGrpSpPr/>
          <p:nvPr/>
        </p:nvGrpSpPr>
        <p:grpSpPr>
          <a:xfrm>
            <a:off x="2897919" y="4808199"/>
            <a:ext cx="8779304" cy="1846659"/>
            <a:chOff x="2918259" y="3987614"/>
            <a:chExt cx="8779304" cy="1846659"/>
          </a:xfrm>
        </p:grpSpPr>
        <p:sp>
          <p:nvSpPr>
            <p:cNvPr id="1168" name="Google Shape;1168;p49"/>
            <p:cNvSpPr txBox="1"/>
            <p:nvPr/>
          </p:nvSpPr>
          <p:spPr>
            <a:xfrm>
              <a:off x="2918259" y="4420686"/>
              <a:ext cx="1789049" cy="769441"/>
            </a:xfrm>
            <a:prstGeom prst="rect">
              <a:avLst/>
            </a:prstGeom>
            <a:solidFill>
              <a:schemeClr val="accent5"/>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200" b="0" i="0" u="none" strike="noStrike">
                  <a:solidFill>
                    <a:schemeClr val="dk1"/>
                  </a:solidFill>
                  <a:latin typeface="Times New Roman"/>
                  <a:ea typeface="Times New Roman"/>
                  <a:cs typeface="Times New Roman"/>
                  <a:sym typeface="Times New Roman"/>
                </a:rPr>
                <a:t>Vận tải đa </a:t>
              </a:r>
              <a:endParaRPr/>
            </a:p>
            <a:p>
              <a:pPr marL="0" marR="0" lvl="0" indent="0" algn="ctr" rtl="0">
                <a:spcBef>
                  <a:spcPts val="0"/>
                </a:spcBef>
                <a:spcAft>
                  <a:spcPts val="0"/>
                </a:spcAft>
                <a:buNone/>
              </a:pPr>
              <a:r>
                <a:rPr lang="en-US" sz="2200" b="0" i="0" u="none" strike="noStrike">
                  <a:solidFill>
                    <a:schemeClr val="dk1"/>
                  </a:solidFill>
                  <a:latin typeface="Times New Roman"/>
                  <a:ea typeface="Times New Roman"/>
                  <a:cs typeface="Times New Roman"/>
                  <a:sym typeface="Times New Roman"/>
                </a:rPr>
                <a:t>phương thức:</a:t>
              </a:r>
              <a:endParaRPr sz="2200">
                <a:solidFill>
                  <a:schemeClr val="dk1"/>
                </a:solidFill>
                <a:latin typeface="Arial"/>
                <a:ea typeface="Arial"/>
                <a:cs typeface="Arial"/>
                <a:sym typeface="Arial"/>
              </a:endParaRPr>
            </a:p>
          </p:txBody>
        </p:sp>
        <p:sp>
          <p:nvSpPr>
            <p:cNvPr id="1169" name="Google Shape;1169;p49"/>
            <p:cNvSpPr txBox="1"/>
            <p:nvPr/>
          </p:nvSpPr>
          <p:spPr>
            <a:xfrm>
              <a:off x="4675906" y="3987614"/>
              <a:ext cx="7021657" cy="1846659"/>
            </a:xfrm>
            <a:prstGeom prst="rect">
              <a:avLst/>
            </a:prstGeom>
            <a:solidFill>
              <a:srgbClr val="3A3838"/>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0" i="0" u="none" strike="noStrike">
                  <a:solidFill>
                    <a:schemeClr val="lt1"/>
                  </a:solidFill>
                  <a:latin typeface="Times New Roman"/>
                  <a:ea typeface="Times New Roman"/>
                  <a:cs typeface="Times New Roman"/>
                  <a:sym typeface="Times New Roman"/>
                </a:rPr>
                <a:t>Chiếm 8% tổng tấn/dặm hàng hóa được vận chuyển.</a:t>
              </a:r>
              <a:endParaRPr/>
            </a:p>
            <a:p>
              <a:pPr marL="342900" marR="0" lvl="0" indent="-342900" algn="l" rtl="0">
                <a:spcBef>
                  <a:spcPts val="0"/>
                </a:spcBef>
                <a:spcAft>
                  <a:spcPts val="0"/>
                </a:spcAft>
                <a:buClr>
                  <a:schemeClr val="lt1"/>
                </a:buClr>
                <a:buSzPts val="2200"/>
                <a:buFont typeface="Noto Sans Symbols"/>
                <a:buChar char="🡪"/>
              </a:pPr>
              <a:r>
                <a:rPr lang="en-US" sz="2200" b="0" i="0" u="none" strike="noStrike">
                  <a:solidFill>
                    <a:schemeClr val="lt1"/>
                  </a:solidFill>
                  <a:latin typeface="Times New Roman"/>
                  <a:ea typeface="Times New Roman"/>
                  <a:cs typeface="Times New Roman"/>
                  <a:sym typeface="Times New Roman"/>
                </a:rPr>
                <a:t>Vận tải kèm thêm (piggyback): đường sắt - xe tải</a:t>
              </a:r>
              <a:endParaRPr/>
            </a:p>
            <a:p>
              <a:pPr marL="342900" marR="0" lvl="0" indent="-342900" algn="l" rtl="0">
                <a:spcBef>
                  <a:spcPts val="0"/>
                </a:spcBef>
                <a:spcAft>
                  <a:spcPts val="0"/>
                </a:spcAft>
                <a:buClr>
                  <a:schemeClr val="lt1"/>
                </a:buClr>
                <a:buSzPts val="2200"/>
                <a:buFont typeface="Noto Sans Symbols"/>
                <a:buChar char="🡪"/>
              </a:pPr>
              <a:r>
                <a:rPr lang="en-US" sz="2200" b="0" i="0" u="none" strike="noStrike">
                  <a:solidFill>
                    <a:schemeClr val="lt1"/>
                  </a:solidFill>
                  <a:latin typeface="Times New Roman"/>
                  <a:ea typeface="Times New Roman"/>
                  <a:cs typeface="Times New Roman"/>
                  <a:sym typeface="Times New Roman"/>
                </a:rPr>
                <a:t>Vận tải liên hợp (trainship): đường sắt - đường thủy</a:t>
              </a:r>
              <a:endParaRPr sz="2200" b="0">
                <a:solidFill>
                  <a:schemeClr val="lt1"/>
                </a:solidFill>
                <a:latin typeface="Times New Roman"/>
                <a:ea typeface="Times New Roman"/>
                <a:cs typeface="Times New Roman"/>
                <a:sym typeface="Times New Roman"/>
              </a:endParaRPr>
            </a:p>
            <a:p>
              <a:pPr marL="342900" marR="0" lvl="0" indent="-342900" algn="l" rtl="0">
                <a:spcBef>
                  <a:spcPts val="0"/>
                </a:spcBef>
                <a:spcAft>
                  <a:spcPts val="0"/>
                </a:spcAft>
                <a:buClr>
                  <a:schemeClr val="lt1"/>
                </a:buClr>
                <a:buSzPts val="2200"/>
                <a:buFont typeface="Noto Sans Symbols"/>
                <a:buChar char="🡪"/>
              </a:pPr>
              <a:r>
                <a:rPr lang="en-US" sz="2200" b="0" i="0" u="none" strike="noStrike">
                  <a:solidFill>
                    <a:schemeClr val="lt1"/>
                  </a:solidFill>
                  <a:latin typeface="Times New Roman"/>
                  <a:ea typeface="Times New Roman"/>
                  <a:cs typeface="Times New Roman"/>
                  <a:sym typeface="Times New Roman"/>
                </a:rPr>
                <a:t>Vận tải hàng không - đường bộ (airtruck): máy bay - xe tải</a:t>
              </a:r>
              <a:endParaRPr sz="2200">
                <a:solidFill>
                  <a:schemeClr val="lt1"/>
                </a:solidFill>
                <a:latin typeface="Times New Roman"/>
                <a:ea typeface="Times New Roman"/>
                <a:cs typeface="Times New Roman"/>
                <a:sym typeface="Times New Roman"/>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
                                  </p:stCondLst>
                                  <p:childTnLst>
                                    <p:set>
                                      <p:cBhvr>
                                        <p:cTn id="6" dur="1" fill="hold">
                                          <p:stCondLst>
                                            <p:cond delay="0"/>
                                          </p:stCondLst>
                                        </p:cTn>
                                        <p:tgtEl>
                                          <p:spTgt spid="1142"/>
                                        </p:tgtEl>
                                        <p:attrNameLst>
                                          <p:attrName>style.visibility</p:attrName>
                                        </p:attrNameLst>
                                      </p:cBhvr>
                                      <p:to>
                                        <p:strVal val="visible"/>
                                      </p:to>
                                    </p:set>
                                    <p:animEffect transition="in" filter="fade">
                                      <p:cBhvr>
                                        <p:cTn id="7" dur="500"/>
                                        <p:tgtEl>
                                          <p:spTgt spid="1142"/>
                                        </p:tgtEl>
                                      </p:cBhvr>
                                    </p:animEffect>
                                  </p:childTnLst>
                                </p:cTn>
                              </p:par>
                              <p:par>
                                <p:cTn id="8" presetID="2" presetClass="entr" presetSubtype="4" fill="hold" nodeType="withEffect">
                                  <p:stCondLst>
                                    <p:cond delay="0"/>
                                  </p:stCondLst>
                                  <p:childTnLst>
                                    <p:set>
                                      <p:cBhvr>
                                        <p:cTn id="9" dur="1" fill="hold">
                                          <p:stCondLst>
                                            <p:cond delay="0"/>
                                          </p:stCondLst>
                                        </p:cTn>
                                        <p:tgtEl>
                                          <p:spTgt spid="1143"/>
                                        </p:tgtEl>
                                        <p:attrNameLst>
                                          <p:attrName>style.visibility</p:attrName>
                                        </p:attrNameLst>
                                      </p:cBhvr>
                                      <p:to>
                                        <p:strVal val="visible"/>
                                      </p:to>
                                    </p:set>
                                    <p:anim calcmode="lin" valueType="num">
                                      <p:cBhvr additive="base">
                                        <p:cTn id="10" dur="500"/>
                                        <p:tgtEl>
                                          <p:spTgt spid="1143"/>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1151"/>
                                        </p:tgtEl>
                                        <p:attrNameLst>
                                          <p:attrName>style.visibility</p:attrName>
                                        </p:attrNameLst>
                                      </p:cBhvr>
                                      <p:to>
                                        <p:strVal val="visible"/>
                                      </p:to>
                                    </p:set>
                                    <p:anim calcmode="lin" valueType="num">
                                      <p:cBhvr additive="base">
                                        <p:cTn id="13" dur="500"/>
                                        <p:tgtEl>
                                          <p:spTgt spid="1151"/>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152"/>
                                        </p:tgtEl>
                                        <p:attrNameLst>
                                          <p:attrName>style.visibility</p:attrName>
                                        </p:attrNameLst>
                                      </p:cBhvr>
                                      <p:to>
                                        <p:strVal val="visible"/>
                                      </p:to>
                                    </p:set>
                                    <p:animEffect transition="in" filter="fade">
                                      <p:cBhvr>
                                        <p:cTn id="18" dur="1000"/>
                                        <p:tgtEl>
                                          <p:spTgt spid="115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155"/>
                                        </p:tgtEl>
                                        <p:attrNameLst>
                                          <p:attrName>style.visibility</p:attrName>
                                        </p:attrNameLst>
                                      </p:cBhvr>
                                      <p:to>
                                        <p:strVal val="visible"/>
                                      </p:to>
                                    </p:set>
                                    <p:animEffect transition="in" filter="fade">
                                      <p:cBhvr>
                                        <p:cTn id="23" dur="1000"/>
                                        <p:tgtEl>
                                          <p:spTgt spid="115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158"/>
                                        </p:tgtEl>
                                        <p:attrNameLst>
                                          <p:attrName>style.visibility</p:attrName>
                                        </p:attrNameLst>
                                      </p:cBhvr>
                                      <p:to>
                                        <p:strVal val="visible"/>
                                      </p:to>
                                    </p:set>
                                    <p:animEffect transition="in" filter="fade">
                                      <p:cBhvr>
                                        <p:cTn id="28" dur="1000"/>
                                        <p:tgtEl>
                                          <p:spTgt spid="115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161"/>
                                        </p:tgtEl>
                                        <p:attrNameLst>
                                          <p:attrName>style.visibility</p:attrName>
                                        </p:attrNameLst>
                                      </p:cBhvr>
                                      <p:to>
                                        <p:strVal val="visible"/>
                                      </p:to>
                                    </p:set>
                                    <p:animEffect transition="in" filter="fade">
                                      <p:cBhvr>
                                        <p:cTn id="33" dur="1000"/>
                                        <p:tgtEl>
                                          <p:spTgt spid="116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164"/>
                                        </p:tgtEl>
                                        <p:attrNameLst>
                                          <p:attrName>style.visibility</p:attrName>
                                        </p:attrNameLst>
                                      </p:cBhvr>
                                      <p:to>
                                        <p:strVal val="visible"/>
                                      </p:to>
                                    </p:set>
                                    <p:animEffect transition="in" filter="fade">
                                      <p:cBhvr>
                                        <p:cTn id="38" dur="1000"/>
                                        <p:tgtEl>
                                          <p:spTgt spid="116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167"/>
                                        </p:tgtEl>
                                        <p:attrNameLst>
                                          <p:attrName>style.visibility</p:attrName>
                                        </p:attrNameLst>
                                      </p:cBhvr>
                                      <p:to>
                                        <p:strVal val="visible"/>
                                      </p:to>
                                    </p:set>
                                    <p:animEffect transition="in" filter="fade">
                                      <p:cBhvr>
                                        <p:cTn id="43" dur="1000"/>
                                        <p:tgtEl>
                                          <p:spTgt spid="11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grpSp>
        <p:nvGrpSpPr>
          <p:cNvPr id="122" name="Google Shape;122;p5"/>
          <p:cNvGrpSpPr/>
          <p:nvPr/>
        </p:nvGrpSpPr>
        <p:grpSpPr>
          <a:xfrm>
            <a:off x="413983" y="1474914"/>
            <a:ext cx="1810803" cy="4565336"/>
            <a:chOff x="4178985" y="2597150"/>
            <a:chExt cx="801573" cy="2020900"/>
          </a:xfrm>
        </p:grpSpPr>
        <p:sp>
          <p:nvSpPr>
            <p:cNvPr id="123" name="Google Shape;123;p5"/>
            <p:cNvSpPr/>
            <p:nvPr/>
          </p:nvSpPr>
          <p:spPr>
            <a:xfrm flipH="1">
              <a:off x="4380108" y="3983646"/>
              <a:ext cx="383148" cy="634404"/>
            </a:xfrm>
            <a:custGeom>
              <a:avLst/>
              <a:gdLst/>
              <a:ahLst/>
              <a:cxnLst/>
              <a:rect l="l" t="t" r="r" b="b"/>
              <a:pathLst>
                <a:path w="397" h="659" extrusionOk="0">
                  <a:moveTo>
                    <a:pt x="2" y="268"/>
                  </a:moveTo>
                  <a:cubicBezTo>
                    <a:pt x="2" y="267"/>
                    <a:pt x="0" y="264"/>
                    <a:pt x="0" y="268"/>
                  </a:cubicBezTo>
                  <a:cubicBezTo>
                    <a:pt x="0" y="268"/>
                    <a:pt x="0" y="268"/>
                    <a:pt x="0" y="268"/>
                  </a:cubicBezTo>
                  <a:cubicBezTo>
                    <a:pt x="0" y="269"/>
                    <a:pt x="2" y="270"/>
                    <a:pt x="3" y="271"/>
                  </a:cubicBezTo>
                  <a:cubicBezTo>
                    <a:pt x="3" y="275"/>
                    <a:pt x="4" y="278"/>
                    <a:pt x="4" y="282"/>
                  </a:cubicBezTo>
                  <a:cubicBezTo>
                    <a:pt x="5" y="283"/>
                    <a:pt x="5" y="283"/>
                    <a:pt x="5" y="284"/>
                  </a:cubicBezTo>
                  <a:cubicBezTo>
                    <a:pt x="10" y="335"/>
                    <a:pt x="25" y="381"/>
                    <a:pt x="48" y="418"/>
                  </a:cubicBezTo>
                  <a:cubicBezTo>
                    <a:pt x="23" y="377"/>
                    <a:pt x="37" y="299"/>
                    <a:pt x="92" y="290"/>
                  </a:cubicBezTo>
                  <a:cubicBezTo>
                    <a:pt x="158" y="280"/>
                    <a:pt x="169" y="399"/>
                    <a:pt x="172" y="441"/>
                  </a:cubicBezTo>
                  <a:cubicBezTo>
                    <a:pt x="174" y="484"/>
                    <a:pt x="145" y="521"/>
                    <a:pt x="145" y="564"/>
                  </a:cubicBezTo>
                  <a:cubicBezTo>
                    <a:pt x="145" y="613"/>
                    <a:pt x="170" y="653"/>
                    <a:pt x="201" y="659"/>
                  </a:cubicBezTo>
                  <a:cubicBezTo>
                    <a:pt x="187" y="656"/>
                    <a:pt x="174" y="616"/>
                    <a:pt x="172" y="604"/>
                  </a:cubicBezTo>
                  <a:cubicBezTo>
                    <a:pt x="168" y="580"/>
                    <a:pt x="175" y="551"/>
                    <a:pt x="182" y="528"/>
                  </a:cubicBezTo>
                  <a:cubicBezTo>
                    <a:pt x="190" y="501"/>
                    <a:pt x="211" y="483"/>
                    <a:pt x="229" y="462"/>
                  </a:cubicBezTo>
                  <a:cubicBezTo>
                    <a:pt x="247" y="440"/>
                    <a:pt x="262" y="414"/>
                    <a:pt x="272" y="386"/>
                  </a:cubicBezTo>
                  <a:cubicBezTo>
                    <a:pt x="275" y="378"/>
                    <a:pt x="278" y="370"/>
                    <a:pt x="280" y="362"/>
                  </a:cubicBezTo>
                  <a:cubicBezTo>
                    <a:pt x="284" y="420"/>
                    <a:pt x="307" y="484"/>
                    <a:pt x="307" y="484"/>
                  </a:cubicBezTo>
                  <a:cubicBezTo>
                    <a:pt x="299" y="437"/>
                    <a:pt x="325" y="406"/>
                    <a:pt x="325" y="406"/>
                  </a:cubicBezTo>
                  <a:cubicBezTo>
                    <a:pt x="397" y="291"/>
                    <a:pt x="370" y="198"/>
                    <a:pt x="370" y="198"/>
                  </a:cubicBezTo>
                  <a:cubicBezTo>
                    <a:pt x="351" y="85"/>
                    <a:pt x="277" y="0"/>
                    <a:pt x="189" y="0"/>
                  </a:cubicBezTo>
                  <a:cubicBezTo>
                    <a:pt x="87" y="0"/>
                    <a:pt x="3" y="114"/>
                    <a:pt x="3" y="254"/>
                  </a:cubicBezTo>
                  <a:cubicBezTo>
                    <a:pt x="3" y="258"/>
                    <a:pt x="2" y="263"/>
                    <a:pt x="2" y="26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Poppins"/>
                <a:ea typeface="Poppins"/>
                <a:cs typeface="Poppins"/>
                <a:sym typeface="Poppins"/>
              </a:endParaRPr>
            </a:p>
          </p:txBody>
        </p:sp>
        <p:sp>
          <p:nvSpPr>
            <p:cNvPr id="124" name="Google Shape;124;p5"/>
            <p:cNvSpPr/>
            <p:nvPr/>
          </p:nvSpPr>
          <p:spPr>
            <a:xfrm flipH="1">
              <a:off x="4413792" y="3978274"/>
              <a:ext cx="312270" cy="399544"/>
            </a:xfrm>
            <a:custGeom>
              <a:avLst/>
              <a:gdLst/>
              <a:ahLst/>
              <a:cxnLst/>
              <a:rect l="l" t="t" r="r" b="b"/>
              <a:pathLst>
                <a:path w="324" h="415" extrusionOk="0">
                  <a:moveTo>
                    <a:pt x="154" y="0"/>
                  </a:moveTo>
                  <a:cubicBezTo>
                    <a:pt x="225" y="0"/>
                    <a:pt x="288" y="73"/>
                    <a:pt x="304" y="172"/>
                  </a:cubicBezTo>
                  <a:cubicBezTo>
                    <a:pt x="305" y="174"/>
                    <a:pt x="305" y="174"/>
                    <a:pt x="305" y="174"/>
                  </a:cubicBezTo>
                  <a:cubicBezTo>
                    <a:pt x="305" y="176"/>
                    <a:pt x="305" y="176"/>
                    <a:pt x="305" y="176"/>
                  </a:cubicBezTo>
                  <a:cubicBezTo>
                    <a:pt x="306" y="179"/>
                    <a:pt x="324" y="248"/>
                    <a:pt x="276" y="338"/>
                  </a:cubicBezTo>
                  <a:cubicBezTo>
                    <a:pt x="276" y="335"/>
                    <a:pt x="256" y="263"/>
                    <a:pt x="255" y="261"/>
                  </a:cubicBezTo>
                  <a:cubicBezTo>
                    <a:pt x="256" y="270"/>
                    <a:pt x="235" y="292"/>
                    <a:pt x="230" y="302"/>
                  </a:cubicBezTo>
                  <a:cubicBezTo>
                    <a:pt x="209" y="338"/>
                    <a:pt x="198" y="379"/>
                    <a:pt x="170" y="412"/>
                  </a:cubicBezTo>
                  <a:cubicBezTo>
                    <a:pt x="169" y="413"/>
                    <a:pt x="168" y="414"/>
                    <a:pt x="167" y="415"/>
                  </a:cubicBezTo>
                  <a:cubicBezTo>
                    <a:pt x="167" y="413"/>
                    <a:pt x="167" y="411"/>
                    <a:pt x="167" y="409"/>
                  </a:cubicBezTo>
                  <a:cubicBezTo>
                    <a:pt x="159" y="260"/>
                    <a:pt x="107" y="228"/>
                    <a:pt x="65" y="228"/>
                  </a:cubicBezTo>
                  <a:cubicBezTo>
                    <a:pt x="61" y="228"/>
                    <a:pt x="57" y="229"/>
                    <a:pt x="52" y="229"/>
                  </a:cubicBezTo>
                  <a:cubicBezTo>
                    <a:pt x="33" y="232"/>
                    <a:pt x="15" y="242"/>
                    <a:pt x="2" y="256"/>
                  </a:cubicBezTo>
                  <a:cubicBezTo>
                    <a:pt x="2" y="254"/>
                    <a:pt x="1" y="253"/>
                    <a:pt x="1" y="251"/>
                  </a:cubicBezTo>
                  <a:cubicBezTo>
                    <a:pt x="1" y="249"/>
                    <a:pt x="1" y="249"/>
                    <a:pt x="1" y="249"/>
                  </a:cubicBezTo>
                  <a:cubicBezTo>
                    <a:pt x="1" y="246"/>
                    <a:pt x="1" y="242"/>
                    <a:pt x="0" y="239"/>
                  </a:cubicBezTo>
                  <a:cubicBezTo>
                    <a:pt x="0" y="239"/>
                    <a:pt x="0" y="236"/>
                    <a:pt x="0" y="236"/>
                  </a:cubicBezTo>
                  <a:cubicBezTo>
                    <a:pt x="0" y="231"/>
                    <a:pt x="0" y="227"/>
                    <a:pt x="0" y="223"/>
                  </a:cubicBezTo>
                  <a:cubicBezTo>
                    <a:pt x="0" y="100"/>
                    <a:pt x="69" y="0"/>
                    <a:pt x="154" y="0"/>
                  </a:cubicBezTo>
                  <a:close/>
                </a:path>
              </a:pathLst>
            </a:custGeom>
            <a:solidFill>
              <a:srgbClr val="FCD7A2">
                <a:alpha val="4392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Poppins"/>
                <a:ea typeface="Poppins"/>
                <a:cs typeface="Poppins"/>
                <a:sym typeface="Poppins"/>
              </a:endParaRPr>
            </a:p>
          </p:txBody>
        </p:sp>
        <p:sp>
          <p:nvSpPr>
            <p:cNvPr id="125" name="Google Shape;125;p5"/>
            <p:cNvSpPr/>
            <p:nvPr/>
          </p:nvSpPr>
          <p:spPr>
            <a:xfrm flipH="1">
              <a:off x="4464149" y="3992708"/>
              <a:ext cx="204536" cy="288808"/>
            </a:xfrm>
            <a:custGeom>
              <a:avLst/>
              <a:gdLst/>
              <a:ahLst/>
              <a:cxnLst/>
              <a:rect l="l" t="t" r="r" b="b"/>
              <a:pathLst>
                <a:path w="212" h="300" extrusionOk="0">
                  <a:moveTo>
                    <a:pt x="43" y="142"/>
                  </a:moveTo>
                  <a:cubicBezTo>
                    <a:pt x="40" y="142"/>
                    <a:pt x="37" y="142"/>
                    <a:pt x="34" y="142"/>
                  </a:cubicBezTo>
                  <a:cubicBezTo>
                    <a:pt x="21" y="144"/>
                    <a:pt x="10" y="150"/>
                    <a:pt x="1" y="159"/>
                  </a:cubicBezTo>
                  <a:cubicBezTo>
                    <a:pt x="1" y="158"/>
                    <a:pt x="1" y="157"/>
                    <a:pt x="1" y="156"/>
                  </a:cubicBezTo>
                  <a:cubicBezTo>
                    <a:pt x="1" y="155"/>
                    <a:pt x="1" y="155"/>
                    <a:pt x="1" y="155"/>
                  </a:cubicBezTo>
                  <a:cubicBezTo>
                    <a:pt x="0" y="152"/>
                    <a:pt x="0" y="150"/>
                    <a:pt x="0" y="148"/>
                  </a:cubicBezTo>
                  <a:cubicBezTo>
                    <a:pt x="0" y="146"/>
                    <a:pt x="0" y="146"/>
                    <a:pt x="0" y="146"/>
                  </a:cubicBezTo>
                  <a:cubicBezTo>
                    <a:pt x="0" y="143"/>
                    <a:pt x="0" y="141"/>
                    <a:pt x="0" y="139"/>
                  </a:cubicBezTo>
                  <a:cubicBezTo>
                    <a:pt x="0" y="62"/>
                    <a:pt x="45" y="0"/>
                    <a:pt x="101" y="0"/>
                  </a:cubicBezTo>
                  <a:cubicBezTo>
                    <a:pt x="147" y="0"/>
                    <a:pt x="189" y="45"/>
                    <a:pt x="199" y="107"/>
                  </a:cubicBezTo>
                  <a:cubicBezTo>
                    <a:pt x="200" y="108"/>
                    <a:pt x="200" y="108"/>
                    <a:pt x="200" y="108"/>
                  </a:cubicBezTo>
                  <a:cubicBezTo>
                    <a:pt x="200" y="109"/>
                    <a:pt x="200" y="109"/>
                    <a:pt x="200" y="109"/>
                  </a:cubicBezTo>
                  <a:cubicBezTo>
                    <a:pt x="201" y="111"/>
                    <a:pt x="212" y="154"/>
                    <a:pt x="181" y="210"/>
                  </a:cubicBezTo>
                  <a:cubicBezTo>
                    <a:pt x="181" y="208"/>
                    <a:pt x="167" y="164"/>
                    <a:pt x="167" y="162"/>
                  </a:cubicBezTo>
                  <a:cubicBezTo>
                    <a:pt x="168" y="168"/>
                    <a:pt x="154" y="181"/>
                    <a:pt x="150" y="187"/>
                  </a:cubicBezTo>
                  <a:cubicBezTo>
                    <a:pt x="137" y="210"/>
                    <a:pt x="126" y="275"/>
                    <a:pt x="121" y="300"/>
                  </a:cubicBezTo>
                  <a:cubicBezTo>
                    <a:pt x="121" y="300"/>
                    <a:pt x="94" y="134"/>
                    <a:pt x="43" y="142"/>
                  </a:cubicBezTo>
                  <a:close/>
                </a:path>
              </a:pathLst>
            </a:custGeom>
            <a:solidFill>
              <a:srgbClr val="FEEBC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Poppins"/>
                <a:ea typeface="Poppins"/>
                <a:cs typeface="Poppins"/>
                <a:sym typeface="Poppins"/>
              </a:endParaRPr>
            </a:p>
          </p:txBody>
        </p:sp>
        <p:sp>
          <p:nvSpPr>
            <p:cNvPr id="126" name="Google Shape;126;p5"/>
            <p:cNvSpPr/>
            <p:nvPr/>
          </p:nvSpPr>
          <p:spPr>
            <a:xfrm flipH="1">
              <a:off x="4178985" y="3511722"/>
              <a:ext cx="371113" cy="593708"/>
            </a:xfrm>
            <a:custGeom>
              <a:avLst/>
              <a:gdLst/>
              <a:ahLst/>
              <a:cxnLst/>
              <a:rect l="l" t="t" r="r" b="b"/>
              <a:pathLst>
                <a:path w="10000" h="10086" extrusionOk="0">
                  <a:moveTo>
                    <a:pt x="5000" y="0"/>
                  </a:moveTo>
                  <a:cubicBezTo>
                    <a:pt x="7756" y="0"/>
                    <a:pt x="10000" y="1455"/>
                    <a:pt x="10000" y="3212"/>
                  </a:cubicBezTo>
                  <a:lnTo>
                    <a:pt x="10000" y="3293"/>
                  </a:lnTo>
                  <a:lnTo>
                    <a:pt x="10000" y="3293"/>
                  </a:lnTo>
                  <a:cubicBezTo>
                    <a:pt x="10000" y="5717"/>
                    <a:pt x="8814" y="7859"/>
                    <a:pt x="6795" y="9697"/>
                  </a:cubicBezTo>
                  <a:cubicBezTo>
                    <a:pt x="6731" y="9737"/>
                    <a:pt x="6699" y="9778"/>
                    <a:pt x="6635" y="9818"/>
                  </a:cubicBezTo>
                  <a:lnTo>
                    <a:pt x="6635" y="9818"/>
                  </a:lnTo>
                  <a:lnTo>
                    <a:pt x="6635" y="9818"/>
                  </a:lnTo>
                  <a:cubicBezTo>
                    <a:pt x="6442" y="9919"/>
                    <a:pt x="6121" y="10239"/>
                    <a:pt x="5897" y="10000"/>
                  </a:cubicBezTo>
                  <a:cubicBezTo>
                    <a:pt x="5673" y="9761"/>
                    <a:pt x="5619" y="9003"/>
                    <a:pt x="5288" y="8384"/>
                  </a:cubicBezTo>
                  <a:cubicBezTo>
                    <a:pt x="5064" y="7556"/>
                    <a:pt x="4744" y="6848"/>
                    <a:pt x="3910" y="6283"/>
                  </a:cubicBezTo>
                  <a:lnTo>
                    <a:pt x="3910" y="6263"/>
                  </a:lnTo>
                  <a:cubicBezTo>
                    <a:pt x="3237" y="5818"/>
                    <a:pt x="2340" y="5475"/>
                    <a:pt x="1346" y="5333"/>
                  </a:cubicBezTo>
                  <a:cubicBezTo>
                    <a:pt x="513" y="4768"/>
                    <a:pt x="0" y="4000"/>
                    <a:pt x="0" y="3172"/>
                  </a:cubicBezTo>
                  <a:cubicBezTo>
                    <a:pt x="0" y="1414"/>
                    <a:pt x="2244" y="0"/>
                    <a:pt x="5000" y="0"/>
                  </a:cubicBezTo>
                  <a:close/>
                </a:path>
              </a:pathLst>
            </a:custGeom>
            <a:solidFill>
              <a:srgbClr val="FBC474">
                <a:alpha val="7294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Poppins"/>
                <a:ea typeface="Poppins"/>
                <a:cs typeface="Poppins"/>
                <a:sym typeface="Poppins"/>
              </a:endParaRPr>
            </a:p>
          </p:txBody>
        </p:sp>
        <p:sp>
          <p:nvSpPr>
            <p:cNvPr id="127" name="Google Shape;127;p5"/>
            <p:cNvSpPr/>
            <p:nvPr/>
          </p:nvSpPr>
          <p:spPr>
            <a:xfrm>
              <a:off x="4609445" y="3511722"/>
              <a:ext cx="371113" cy="593708"/>
            </a:xfrm>
            <a:custGeom>
              <a:avLst/>
              <a:gdLst/>
              <a:ahLst/>
              <a:cxnLst/>
              <a:rect l="l" t="t" r="r" b="b"/>
              <a:pathLst>
                <a:path w="10000" h="10086" extrusionOk="0">
                  <a:moveTo>
                    <a:pt x="5000" y="0"/>
                  </a:moveTo>
                  <a:cubicBezTo>
                    <a:pt x="7756" y="0"/>
                    <a:pt x="10000" y="1455"/>
                    <a:pt x="10000" y="3212"/>
                  </a:cubicBezTo>
                  <a:lnTo>
                    <a:pt x="10000" y="3293"/>
                  </a:lnTo>
                  <a:lnTo>
                    <a:pt x="10000" y="3293"/>
                  </a:lnTo>
                  <a:cubicBezTo>
                    <a:pt x="10000" y="5717"/>
                    <a:pt x="8814" y="7859"/>
                    <a:pt x="6795" y="9697"/>
                  </a:cubicBezTo>
                  <a:cubicBezTo>
                    <a:pt x="6731" y="9737"/>
                    <a:pt x="6699" y="9778"/>
                    <a:pt x="6635" y="9818"/>
                  </a:cubicBezTo>
                  <a:lnTo>
                    <a:pt x="6635" y="9818"/>
                  </a:lnTo>
                  <a:lnTo>
                    <a:pt x="6635" y="9818"/>
                  </a:lnTo>
                  <a:cubicBezTo>
                    <a:pt x="6442" y="9919"/>
                    <a:pt x="6121" y="10239"/>
                    <a:pt x="5897" y="10000"/>
                  </a:cubicBezTo>
                  <a:cubicBezTo>
                    <a:pt x="5673" y="9761"/>
                    <a:pt x="5619" y="9003"/>
                    <a:pt x="5288" y="8384"/>
                  </a:cubicBezTo>
                  <a:cubicBezTo>
                    <a:pt x="5064" y="7556"/>
                    <a:pt x="4744" y="6848"/>
                    <a:pt x="3910" y="6283"/>
                  </a:cubicBezTo>
                  <a:lnTo>
                    <a:pt x="3910" y="6263"/>
                  </a:lnTo>
                  <a:cubicBezTo>
                    <a:pt x="3237" y="5818"/>
                    <a:pt x="2340" y="5475"/>
                    <a:pt x="1346" y="5333"/>
                  </a:cubicBezTo>
                  <a:cubicBezTo>
                    <a:pt x="513" y="4768"/>
                    <a:pt x="0" y="4000"/>
                    <a:pt x="0" y="3172"/>
                  </a:cubicBezTo>
                  <a:cubicBezTo>
                    <a:pt x="0" y="1414"/>
                    <a:pt x="2244" y="0"/>
                    <a:pt x="5000" y="0"/>
                  </a:cubicBezTo>
                  <a:close/>
                </a:path>
              </a:pathLst>
            </a:custGeom>
            <a:solidFill>
              <a:srgbClr val="FBC474">
                <a:alpha val="7294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Poppins"/>
                <a:ea typeface="Poppins"/>
                <a:cs typeface="Poppins"/>
                <a:sym typeface="Poppins"/>
              </a:endParaRPr>
            </a:p>
          </p:txBody>
        </p:sp>
        <p:sp>
          <p:nvSpPr>
            <p:cNvPr id="128" name="Google Shape;128;p5"/>
            <p:cNvSpPr/>
            <p:nvPr/>
          </p:nvSpPr>
          <p:spPr>
            <a:xfrm>
              <a:off x="4226296" y="2597150"/>
              <a:ext cx="709127" cy="1298838"/>
            </a:xfrm>
            <a:custGeom>
              <a:avLst/>
              <a:gdLst/>
              <a:ahLst/>
              <a:cxnLst/>
              <a:rect l="l" t="t" r="r" b="b"/>
              <a:pathLst>
                <a:path w="596" h="1092" extrusionOk="0">
                  <a:moveTo>
                    <a:pt x="298" y="1092"/>
                  </a:moveTo>
                  <a:cubicBezTo>
                    <a:pt x="159" y="1092"/>
                    <a:pt x="159" y="1092"/>
                    <a:pt x="159" y="1092"/>
                  </a:cubicBezTo>
                  <a:cubicBezTo>
                    <a:pt x="31" y="824"/>
                    <a:pt x="21" y="513"/>
                    <a:pt x="21" y="513"/>
                  </a:cubicBezTo>
                  <a:cubicBezTo>
                    <a:pt x="0" y="212"/>
                    <a:pt x="298" y="0"/>
                    <a:pt x="298" y="0"/>
                  </a:cubicBezTo>
                  <a:cubicBezTo>
                    <a:pt x="299" y="0"/>
                    <a:pt x="299" y="0"/>
                    <a:pt x="299" y="0"/>
                  </a:cubicBezTo>
                  <a:cubicBezTo>
                    <a:pt x="299" y="0"/>
                    <a:pt x="596" y="212"/>
                    <a:pt x="575" y="513"/>
                  </a:cubicBezTo>
                  <a:cubicBezTo>
                    <a:pt x="575" y="513"/>
                    <a:pt x="566" y="824"/>
                    <a:pt x="437" y="1092"/>
                  </a:cubicBezTo>
                  <a:lnTo>
                    <a:pt x="298" y="1092"/>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Poppins"/>
                <a:ea typeface="Poppins"/>
                <a:cs typeface="Poppins"/>
                <a:sym typeface="Poppins"/>
              </a:endParaRPr>
            </a:p>
          </p:txBody>
        </p:sp>
        <p:sp>
          <p:nvSpPr>
            <p:cNvPr id="129" name="Google Shape;129;p5"/>
            <p:cNvSpPr/>
            <p:nvPr/>
          </p:nvSpPr>
          <p:spPr>
            <a:xfrm>
              <a:off x="4464149" y="3008591"/>
              <a:ext cx="236859" cy="230714"/>
            </a:xfrm>
            <a:prstGeom prst="ellipse">
              <a:avLst/>
            </a:prstGeom>
            <a:solidFill>
              <a:srgbClr val="FEEBCF">
                <a:alpha val="76862"/>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Poppins"/>
                <a:ea typeface="Poppins"/>
                <a:cs typeface="Poppins"/>
                <a:sym typeface="Poppins"/>
              </a:endParaRPr>
            </a:p>
          </p:txBody>
        </p:sp>
        <p:sp>
          <p:nvSpPr>
            <p:cNvPr id="130" name="Google Shape;130;p5"/>
            <p:cNvSpPr/>
            <p:nvPr/>
          </p:nvSpPr>
          <p:spPr>
            <a:xfrm>
              <a:off x="4511491" y="3311397"/>
              <a:ext cx="142175" cy="146900"/>
            </a:xfrm>
            <a:prstGeom prst="ellipse">
              <a:avLst/>
            </a:prstGeom>
            <a:solidFill>
              <a:srgbClr val="FEEBCF">
                <a:alpha val="76862"/>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Poppins"/>
                <a:ea typeface="Poppins"/>
                <a:cs typeface="Poppins"/>
                <a:sym typeface="Poppins"/>
              </a:endParaRPr>
            </a:p>
          </p:txBody>
        </p:sp>
        <p:sp>
          <p:nvSpPr>
            <p:cNvPr id="131" name="Google Shape;131;p5"/>
            <p:cNvSpPr/>
            <p:nvPr/>
          </p:nvSpPr>
          <p:spPr>
            <a:xfrm>
              <a:off x="4538857" y="3530389"/>
              <a:ext cx="87443" cy="85569"/>
            </a:xfrm>
            <a:prstGeom prst="ellipse">
              <a:avLst/>
            </a:prstGeom>
            <a:solidFill>
              <a:srgbClr val="FEEBCF">
                <a:alpha val="76862"/>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Poppins"/>
                <a:ea typeface="Poppins"/>
                <a:cs typeface="Poppins"/>
                <a:sym typeface="Poppins"/>
              </a:endParaRPr>
            </a:p>
          </p:txBody>
        </p:sp>
        <p:sp>
          <p:nvSpPr>
            <p:cNvPr id="132" name="Google Shape;132;p5"/>
            <p:cNvSpPr/>
            <p:nvPr/>
          </p:nvSpPr>
          <p:spPr>
            <a:xfrm>
              <a:off x="4499622" y="3895987"/>
              <a:ext cx="144641" cy="88637"/>
            </a:xfrm>
            <a:prstGeom prst="rect">
              <a:avLst/>
            </a:prstGeom>
            <a:solidFill>
              <a:srgbClr val="FBC474">
                <a:alpha val="7294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Poppins"/>
                <a:ea typeface="Poppins"/>
                <a:cs typeface="Poppins"/>
                <a:sym typeface="Poppins"/>
              </a:endParaRPr>
            </a:p>
          </p:txBody>
        </p:sp>
      </p:grpSp>
      <p:grpSp>
        <p:nvGrpSpPr>
          <p:cNvPr id="133" name="Google Shape;133;p5"/>
          <p:cNvGrpSpPr/>
          <p:nvPr/>
        </p:nvGrpSpPr>
        <p:grpSpPr>
          <a:xfrm>
            <a:off x="0" y="0"/>
            <a:ext cx="1153895" cy="1268412"/>
            <a:chOff x="1" y="1"/>
            <a:chExt cx="958067" cy="1053150"/>
          </a:xfrm>
        </p:grpSpPr>
        <p:sp>
          <p:nvSpPr>
            <p:cNvPr id="134" name="Google Shape;134;p5"/>
            <p:cNvSpPr/>
            <p:nvPr/>
          </p:nvSpPr>
          <p:spPr>
            <a:xfrm rot="5400000">
              <a:off x="-12207" y="12208"/>
              <a:ext cx="982481" cy="958066"/>
            </a:xfrm>
            <a:custGeom>
              <a:avLst/>
              <a:gdLst/>
              <a:ahLst/>
              <a:cxnLst/>
              <a:rect l="l" t="t" r="r" b="b"/>
              <a:pathLst>
                <a:path w="982481" h="958066" extrusionOk="0">
                  <a:moveTo>
                    <a:pt x="0" y="958066"/>
                  </a:moveTo>
                  <a:lnTo>
                    <a:pt x="0" y="735870"/>
                  </a:lnTo>
                  <a:lnTo>
                    <a:pt x="426804" y="0"/>
                  </a:lnTo>
                  <a:lnTo>
                    <a:pt x="982481" y="95806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135" name="Google Shape;135;p5"/>
            <p:cNvSpPr/>
            <p:nvPr/>
          </p:nvSpPr>
          <p:spPr>
            <a:xfrm rot="5400000">
              <a:off x="-47960" y="405667"/>
              <a:ext cx="695444" cy="599522"/>
            </a:xfrm>
            <a:prstGeom prst="triangle">
              <a:avLst>
                <a:gd name="adj" fmla="val 50000"/>
              </a:avLst>
            </a:prstGeom>
            <a:solidFill>
              <a:srgbClr val="C8790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136" name="Google Shape;136;p5"/>
            <p:cNvSpPr/>
            <p:nvPr/>
          </p:nvSpPr>
          <p:spPr>
            <a:xfrm rot="-5400000" flipH="1">
              <a:off x="647213" y="472090"/>
              <a:ext cx="333880" cy="287829"/>
            </a:xfrm>
            <a:prstGeom prst="triangle">
              <a:avLst>
                <a:gd name="adj" fmla="val 50000"/>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137" name="Google Shape;137;p5"/>
            <p:cNvSpPr/>
            <p:nvPr/>
          </p:nvSpPr>
          <p:spPr>
            <a:xfrm rot="5400000">
              <a:off x="-31240" y="170353"/>
              <a:ext cx="453007" cy="390523"/>
            </a:xfrm>
            <a:prstGeom prst="triangle">
              <a:avLst>
                <a:gd name="adj" fmla="val 50000"/>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grpSp>
      <p:sp>
        <p:nvSpPr>
          <p:cNvPr id="138" name="Google Shape;138;p5"/>
          <p:cNvSpPr/>
          <p:nvPr/>
        </p:nvSpPr>
        <p:spPr>
          <a:xfrm rot="-5400000">
            <a:off x="10912475" y="6308987"/>
            <a:ext cx="346075" cy="345552"/>
          </a:xfrm>
          <a:custGeom>
            <a:avLst/>
            <a:gdLst/>
            <a:ahLst/>
            <a:cxnLst/>
            <a:rect l="l" t="t" r="r" b="b"/>
            <a:pathLst>
              <a:path w="6827" h="6827" extrusionOk="0">
                <a:moveTo>
                  <a:pt x="3413" y="0"/>
                </a:moveTo>
                <a:cubicBezTo>
                  <a:pt x="1528" y="0"/>
                  <a:pt x="0" y="1528"/>
                  <a:pt x="0" y="3413"/>
                </a:cubicBezTo>
                <a:cubicBezTo>
                  <a:pt x="0" y="5298"/>
                  <a:pt x="1528" y="6827"/>
                  <a:pt x="3413" y="6827"/>
                </a:cubicBezTo>
                <a:cubicBezTo>
                  <a:pt x="5298" y="6827"/>
                  <a:pt x="6827" y="5298"/>
                  <a:pt x="6827" y="3413"/>
                </a:cubicBezTo>
                <a:cubicBezTo>
                  <a:pt x="6827" y="1528"/>
                  <a:pt x="5298" y="0"/>
                  <a:pt x="3413" y="0"/>
                </a:cubicBezTo>
                <a:close/>
                <a:moveTo>
                  <a:pt x="1636" y="3971"/>
                </a:moveTo>
                <a:lnTo>
                  <a:pt x="3413" y="2194"/>
                </a:lnTo>
                <a:lnTo>
                  <a:pt x="5190" y="3971"/>
                </a:lnTo>
                <a:lnTo>
                  <a:pt x="1636" y="3971"/>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139" name="Google Shape;139;p5"/>
          <p:cNvSpPr/>
          <p:nvPr/>
        </p:nvSpPr>
        <p:spPr>
          <a:xfrm rot="5400000">
            <a:off x="11382375" y="6308987"/>
            <a:ext cx="346075" cy="345552"/>
          </a:xfrm>
          <a:custGeom>
            <a:avLst/>
            <a:gdLst/>
            <a:ahLst/>
            <a:cxnLst/>
            <a:rect l="l" t="t" r="r" b="b"/>
            <a:pathLst>
              <a:path w="6827" h="6827" extrusionOk="0">
                <a:moveTo>
                  <a:pt x="3413" y="0"/>
                </a:moveTo>
                <a:cubicBezTo>
                  <a:pt x="1528" y="0"/>
                  <a:pt x="0" y="1528"/>
                  <a:pt x="0" y="3413"/>
                </a:cubicBezTo>
                <a:cubicBezTo>
                  <a:pt x="0" y="5298"/>
                  <a:pt x="1528" y="6827"/>
                  <a:pt x="3413" y="6827"/>
                </a:cubicBezTo>
                <a:cubicBezTo>
                  <a:pt x="5298" y="6827"/>
                  <a:pt x="6827" y="5298"/>
                  <a:pt x="6827" y="3413"/>
                </a:cubicBezTo>
                <a:cubicBezTo>
                  <a:pt x="6827" y="1528"/>
                  <a:pt x="5298" y="0"/>
                  <a:pt x="3413" y="0"/>
                </a:cubicBezTo>
                <a:close/>
                <a:moveTo>
                  <a:pt x="1636" y="3971"/>
                </a:moveTo>
                <a:lnTo>
                  <a:pt x="3413" y="2194"/>
                </a:lnTo>
                <a:lnTo>
                  <a:pt x="5190" y="3971"/>
                </a:lnTo>
                <a:lnTo>
                  <a:pt x="1636" y="3971"/>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140" name="Google Shape;140;p5"/>
          <p:cNvSpPr txBox="1"/>
          <p:nvPr/>
        </p:nvSpPr>
        <p:spPr>
          <a:xfrm>
            <a:off x="1138322" y="220105"/>
            <a:ext cx="333753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262626"/>
                </a:solidFill>
                <a:latin typeface="Times New Roman"/>
                <a:ea typeface="Times New Roman"/>
                <a:cs typeface="Times New Roman"/>
                <a:sym typeface="Times New Roman"/>
              </a:rPr>
              <a:t>Tổng quan</a:t>
            </a:r>
            <a:endParaRPr/>
          </a:p>
        </p:txBody>
      </p:sp>
      <p:sp>
        <p:nvSpPr>
          <p:cNvPr id="141" name="Google Shape;141;p5"/>
          <p:cNvSpPr txBox="1"/>
          <p:nvPr/>
        </p:nvSpPr>
        <p:spPr>
          <a:xfrm>
            <a:off x="3839497" y="2008238"/>
            <a:ext cx="8015747" cy="13234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Times New Roman"/>
                <a:ea typeface="Times New Roman"/>
                <a:cs typeface="Times New Roman"/>
                <a:sym typeface="Times New Roman"/>
              </a:rPr>
              <a:t>Việc sản xuất một sản phẩm hay dịch vụ rồi chuyển tới người mua đòi hỏi doanh nghiệp phải xây dựng mối quan hệ không chỉ với người tiêu dùng, mà với cả các nhà cung cấp và đại lý bán hàng chủ chốt trong chuỗi cung ứng của doanh nghiệp đó.</a:t>
            </a:r>
            <a:endParaRPr/>
          </a:p>
        </p:txBody>
      </p:sp>
      <p:sp>
        <p:nvSpPr>
          <p:cNvPr id="142" name="Google Shape;142;p5"/>
          <p:cNvSpPr/>
          <p:nvPr/>
        </p:nvSpPr>
        <p:spPr>
          <a:xfrm>
            <a:off x="2640275" y="2109406"/>
            <a:ext cx="829699" cy="829699"/>
          </a:xfrm>
          <a:prstGeom prst="ellipse">
            <a:avLst/>
          </a:prstGeom>
          <a:solidFill>
            <a:schemeClr val="accent2"/>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143" name="Google Shape;143;p5"/>
          <p:cNvSpPr/>
          <p:nvPr/>
        </p:nvSpPr>
        <p:spPr>
          <a:xfrm>
            <a:off x="2792462" y="2281690"/>
            <a:ext cx="525325" cy="485131"/>
          </a:xfrm>
          <a:custGeom>
            <a:avLst/>
            <a:gdLst/>
            <a:ahLst/>
            <a:cxnLst/>
            <a:rect l="l" t="t" r="r" b="b"/>
            <a:pathLst>
              <a:path w="608697" h="562124" extrusionOk="0">
                <a:moveTo>
                  <a:pt x="186302" y="63862"/>
                </a:moveTo>
                <a:cubicBezTo>
                  <a:pt x="196225" y="63862"/>
                  <a:pt x="204357" y="71907"/>
                  <a:pt x="204357" y="81889"/>
                </a:cubicBezTo>
                <a:cubicBezTo>
                  <a:pt x="204357" y="91871"/>
                  <a:pt x="196300" y="99991"/>
                  <a:pt x="186302" y="99991"/>
                </a:cubicBezTo>
                <a:cubicBezTo>
                  <a:pt x="137808" y="99991"/>
                  <a:pt x="99759" y="137907"/>
                  <a:pt x="99759" y="186326"/>
                </a:cubicBezTo>
                <a:cubicBezTo>
                  <a:pt x="99759" y="196308"/>
                  <a:pt x="91702" y="204428"/>
                  <a:pt x="81705" y="204428"/>
                </a:cubicBezTo>
                <a:cubicBezTo>
                  <a:pt x="71708" y="204428"/>
                  <a:pt x="63650" y="196308"/>
                  <a:pt x="63650" y="186326"/>
                </a:cubicBezTo>
                <a:cubicBezTo>
                  <a:pt x="63650" y="117645"/>
                  <a:pt x="117516" y="63862"/>
                  <a:pt x="186302" y="63862"/>
                </a:cubicBezTo>
                <a:close/>
                <a:moveTo>
                  <a:pt x="175448" y="36129"/>
                </a:moveTo>
                <a:cubicBezTo>
                  <a:pt x="97347" y="36129"/>
                  <a:pt x="36179" y="97213"/>
                  <a:pt x="36179" y="175282"/>
                </a:cubicBezTo>
                <a:cubicBezTo>
                  <a:pt x="36179" y="273687"/>
                  <a:pt x="122933" y="355182"/>
                  <a:pt x="276226" y="490611"/>
                </a:cubicBezTo>
                <a:cubicBezTo>
                  <a:pt x="276450" y="490834"/>
                  <a:pt x="276748" y="491132"/>
                  <a:pt x="276972" y="491356"/>
                </a:cubicBezTo>
                <a:lnTo>
                  <a:pt x="304349" y="518546"/>
                </a:lnTo>
                <a:lnTo>
                  <a:pt x="331725" y="491356"/>
                </a:lnTo>
                <a:cubicBezTo>
                  <a:pt x="331949" y="491132"/>
                  <a:pt x="332247" y="490834"/>
                  <a:pt x="332471" y="490611"/>
                </a:cubicBezTo>
                <a:cubicBezTo>
                  <a:pt x="485764" y="355182"/>
                  <a:pt x="572518" y="273762"/>
                  <a:pt x="572518" y="175282"/>
                </a:cubicBezTo>
                <a:cubicBezTo>
                  <a:pt x="572518" y="97213"/>
                  <a:pt x="511350" y="36129"/>
                  <a:pt x="433249" y="36129"/>
                </a:cubicBezTo>
                <a:cubicBezTo>
                  <a:pt x="390282" y="36129"/>
                  <a:pt x="346196" y="56689"/>
                  <a:pt x="318149" y="89764"/>
                </a:cubicBezTo>
                <a:cubicBezTo>
                  <a:pt x="314717" y="93861"/>
                  <a:pt x="309645" y="96170"/>
                  <a:pt x="304349" y="96170"/>
                </a:cubicBezTo>
                <a:cubicBezTo>
                  <a:pt x="299052" y="96170"/>
                  <a:pt x="293980" y="93861"/>
                  <a:pt x="290548" y="89764"/>
                </a:cubicBezTo>
                <a:cubicBezTo>
                  <a:pt x="262501" y="56689"/>
                  <a:pt x="218415" y="36129"/>
                  <a:pt x="175448" y="36129"/>
                </a:cubicBezTo>
                <a:close/>
                <a:moveTo>
                  <a:pt x="175448" y="0"/>
                </a:moveTo>
                <a:cubicBezTo>
                  <a:pt x="222891" y="0"/>
                  <a:pt x="269736" y="19145"/>
                  <a:pt x="304349" y="51847"/>
                </a:cubicBezTo>
                <a:cubicBezTo>
                  <a:pt x="338961" y="19145"/>
                  <a:pt x="385807" y="0"/>
                  <a:pt x="433249" y="0"/>
                </a:cubicBezTo>
                <a:cubicBezTo>
                  <a:pt x="531640" y="0"/>
                  <a:pt x="608697" y="77026"/>
                  <a:pt x="608697" y="175282"/>
                </a:cubicBezTo>
                <a:cubicBezTo>
                  <a:pt x="608697" y="230258"/>
                  <a:pt x="586020" y="283446"/>
                  <a:pt x="537309" y="342593"/>
                </a:cubicBezTo>
                <a:cubicBezTo>
                  <a:pt x="494865" y="394291"/>
                  <a:pt x="435711" y="447628"/>
                  <a:pt x="356864" y="517354"/>
                </a:cubicBezTo>
                <a:lnTo>
                  <a:pt x="317104" y="556835"/>
                </a:lnTo>
                <a:cubicBezTo>
                  <a:pt x="313598" y="560336"/>
                  <a:pt x="308973" y="562124"/>
                  <a:pt x="304349" y="562124"/>
                </a:cubicBezTo>
                <a:cubicBezTo>
                  <a:pt x="299724" y="562124"/>
                  <a:pt x="295099" y="560336"/>
                  <a:pt x="291593" y="556835"/>
                </a:cubicBezTo>
                <a:lnTo>
                  <a:pt x="251834" y="517354"/>
                </a:lnTo>
                <a:cubicBezTo>
                  <a:pt x="172986" y="447628"/>
                  <a:pt x="113832" y="394291"/>
                  <a:pt x="71388" y="342593"/>
                </a:cubicBezTo>
                <a:cubicBezTo>
                  <a:pt x="22677" y="283446"/>
                  <a:pt x="0" y="230258"/>
                  <a:pt x="0" y="175282"/>
                </a:cubicBezTo>
                <a:cubicBezTo>
                  <a:pt x="0" y="77026"/>
                  <a:pt x="77057" y="0"/>
                  <a:pt x="175448"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Poppins"/>
              <a:ea typeface="Poppins"/>
              <a:cs typeface="Poppins"/>
              <a:sym typeface="Poppins"/>
            </a:endParaRPr>
          </a:p>
        </p:txBody>
      </p:sp>
      <p:pic>
        <p:nvPicPr>
          <p:cNvPr id="144" name="Google Shape;144;p5"/>
          <p:cNvPicPr preferRelativeResize="0"/>
          <p:nvPr/>
        </p:nvPicPr>
        <p:blipFill rotWithShape="1">
          <a:blip r:embed="rId3">
            <a:alphaModFix/>
          </a:blip>
          <a:srcRect/>
          <a:stretch/>
        </p:blipFill>
        <p:spPr>
          <a:xfrm>
            <a:off x="3497584" y="4456704"/>
            <a:ext cx="616975" cy="592395"/>
          </a:xfrm>
          <a:prstGeom prst="rect">
            <a:avLst/>
          </a:prstGeom>
          <a:noFill/>
          <a:ln>
            <a:noFill/>
          </a:ln>
        </p:spPr>
      </p:pic>
      <p:sp>
        <p:nvSpPr>
          <p:cNvPr id="145" name="Google Shape;145;p5"/>
          <p:cNvSpPr txBox="1"/>
          <p:nvPr/>
        </p:nvSpPr>
        <p:spPr>
          <a:xfrm>
            <a:off x="4287609" y="4308234"/>
            <a:ext cx="5115231" cy="830997"/>
          </a:xfrm>
          <a:prstGeom prst="rect">
            <a:avLst/>
          </a:prstGeom>
          <a:solidFill>
            <a:schemeClr val="accent5"/>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chemeClr val="dk1"/>
                </a:solidFill>
                <a:latin typeface="Times New Roman"/>
                <a:ea typeface="Times New Roman"/>
                <a:cs typeface="Times New Roman"/>
                <a:sym typeface="Times New Roman"/>
              </a:rPr>
              <a:t>Thiết lập và định vị  thương hiệu “Pepsi: Live for Now”</a:t>
            </a:r>
            <a:endParaRPr/>
          </a:p>
        </p:txBody>
      </p:sp>
      <p:grpSp>
        <p:nvGrpSpPr>
          <p:cNvPr id="146" name="Google Shape;146;p5"/>
          <p:cNvGrpSpPr/>
          <p:nvPr/>
        </p:nvGrpSpPr>
        <p:grpSpPr>
          <a:xfrm>
            <a:off x="0" y="0"/>
            <a:ext cx="1153895" cy="1268412"/>
            <a:chOff x="1" y="0"/>
            <a:chExt cx="958067" cy="1053150"/>
          </a:xfrm>
        </p:grpSpPr>
        <p:sp>
          <p:nvSpPr>
            <p:cNvPr id="147" name="Google Shape;147;p5"/>
            <p:cNvSpPr/>
            <p:nvPr/>
          </p:nvSpPr>
          <p:spPr>
            <a:xfrm rot="5400000">
              <a:off x="-12207" y="12207"/>
              <a:ext cx="982481" cy="958066"/>
            </a:xfrm>
            <a:custGeom>
              <a:avLst/>
              <a:gdLst/>
              <a:ahLst/>
              <a:cxnLst/>
              <a:rect l="l" t="t" r="r" b="b"/>
              <a:pathLst>
                <a:path w="982481" h="958066" extrusionOk="0">
                  <a:moveTo>
                    <a:pt x="0" y="958066"/>
                  </a:moveTo>
                  <a:lnTo>
                    <a:pt x="0" y="735870"/>
                  </a:lnTo>
                  <a:lnTo>
                    <a:pt x="426804" y="0"/>
                  </a:lnTo>
                  <a:lnTo>
                    <a:pt x="982481" y="95806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148" name="Google Shape;148;p5"/>
            <p:cNvSpPr/>
            <p:nvPr/>
          </p:nvSpPr>
          <p:spPr>
            <a:xfrm rot="5400000">
              <a:off x="-47960" y="405666"/>
              <a:ext cx="695444" cy="599522"/>
            </a:xfrm>
            <a:prstGeom prst="triangle">
              <a:avLst>
                <a:gd name="adj" fmla="val 50000"/>
              </a:avLst>
            </a:prstGeom>
            <a:solidFill>
              <a:srgbClr val="C8790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149" name="Google Shape;149;p5"/>
            <p:cNvSpPr/>
            <p:nvPr/>
          </p:nvSpPr>
          <p:spPr>
            <a:xfrm rot="-5400000" flipH="1">
              <a:off x="647213" y="472089"/>
              <a:ext cx="333880" cy="287829"/>
            </a:xfrm>
            <a:prstGeom prst="triangle">
              <a:avLst>
                <a:gd name="adj" fmla="val 50000"/>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150" name="Google Shape;150;p5"/>
            <p:cNvSpPr/>
            <p:nvPr/>
          </p:nvSpPr>
          <p:spPr>
            <a:xfrm rot="5400000">
              <a:off x="-31240" y="170352"/>
              <a:ext cx="453007" cy="390523"/>
            </a:xfrm>
            <a:prstGeom prst="triangle">
              <a:avLst>
                <a:gd name="adj" fmla="val 50000"/>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grpSp>
      <p:sp>
        <p:nvSpPr>
          <p:cNvPr id="151" name="Google Shape;151;p5"/>
          <p:cNvSpPr/>
          <p:nvPr/>
        </p:nvSpPr>
        <p:spPr>
          <a:xfrm>
            <a:off x="2870584" y="4271495"/>
            <a:ext cx="363862" cy="363313"/>
          </a:xfrm>
          <a:custGeom>
            <a:avLst/>
            <a:gdLst/>
            <a:ahLst/>
            <a:cxnLst/>
            <a:rect l="l" t="t" r="r" b="b"/>
            <a:pathLst>
              <a:path w="607638" h="606722" extrusionOk="0">
                <a:moveTo>
                  <a:pt x="506334" y="455027"/>
                </a:moveTo>
                <a:lnTo>
                  <a:pt x="506334" y="505592"/>
                </a:lnTo>
                <a:lnTo>
                  <a:pt x="531616" y="505592"/>
                </a:lnTo>
                <a:cubicBezTo>
                  <a:pt x="545592" y="505592"/>
                  <a:pt x="556986" y="494217"/>
                  <a:pt x="556986" y="480265"/>
                </a:cubicBezTo>
                <a:cubicBezTo>
                  <a:pt x="556986" y="466401"/>
                  <a:pt x="545592" y="455027"/>
                  <a:pt x="531616" y="455027"/>
                </a:cubicBezTo>
                <a:close/>
                <a:moveTo>
                  <a:pt x="430401" y="353896"/>
                </a:moveTo>
                <a:cubicBezTo>
                  <a:pt x="416425" y="353896"/>
                  <a:pt x="405031" y="365271"/>
                  <a:pt x="405031" y="379223"/>
                </a:cubicBezTo>
                <a:cubicBezTo>
                  <a:pt x="405031" y="393087"/>
                  <a:pt x="416425" y="404461"/>
                  <a:pt x="430401" y="404461"/>
                </a:cubicBezTo>
                <a:lnTo>
                  <a:pt x="455683" y="404461"/>
                </a:lnTo>
                <a:lnTo>
                  <a:pt x="455683" y="353896"/>
                </a:lnTo>
                <a:close/>
                <a:moveTo>
                  <a:pt x="480964" y="252766"/>
                </a:moveTo>
                <a:cubicBezTo>
                  <a:pt x="495029" y="252766"/>
                  <a:pt x="506334" y="264141"/>
                  <a:pt x="506334" y="278093"/>
                </a:cubicBezTo>
                <a:lnTo>
                  <a:pt x="506334" y="303331"/>
                </a:lnTo>
                <a:lnTo>
                  <a:pt x="556986" y="303331"/>
                </a:lnTo>
                <a:cubicBezTo>
                  <a:pt x="570962" y="303331"/>
                  <a:pt x="582268" y="314706"/>
                  <a:pt x="582268" y="328658"/>
                </a:cubicBezTo>
                <a:cubicBezTo>
                  <a:pt x="582268" y="342610"/>
                  <a:pt x="570962" y="353896"/>
                  <a:pt x="556986" y="353896"/>
                </a:cubicBezTo>
                <a:lnTo>
                  <a:pt x="506334" y="353896"/>
                </a:lnTo>
                <a:lnTo>
                  <a:pt x="506334" y="404461"/>
                </a:lnTo>
                <a:lnTo>
                  <a:pt x="531616" y="404461"/>
                </a:lnTo>
                <a:cubicBezTo>
                  <a:pt x="573544" y="404461"/>
                  <a:pt x="607638" y="438497"/>
                  <a:pt x="607638" y="480265"/>
                </a:cubicBezTo>
                <a:cubicBezTo>
                  <a:pt x="607638" y="522121"/>
                  <a:pt x="573544" y="556157"/>
                  <a:pt x="531616" y="556157"/>
                </a:cubicBezTo>
                <a:lnTo>
                  <a:pt x="506334" y="556157"/>
                </a:lnTo>
                <a:lnTo>
                  <a:pt x="506334" y="581395"/>
                </a:lnTo>
                <a:cubicBezTo>
                  <a:pt x="506334" y="595347"/>
                  <a:pt x="495029" y="606722"/>
                  <a:pt x="480964" y="606722"/>
                </a:cubicBezTo>
                <a:cubicBezTo>
                  <a:pt x="466988" y="606722"/>
                  <a:pt x="455683" y="595347"/>
                  <a:pt x="455683" y="581395"/>
                </a:cubicBezTo>
                <a:lnTo>
                  <a:pt x="455683" y="556157"/>
                </a:lnTo>
                <a:lnTo>
                  <a:pt x="405031" y="556157"/>
                </a:lnTo>
                <a:cubicBezTo>
                  <a:pt x="391055" y="556157"/>
                  <a:pt x="379749" y="544782"/>
                  <a:pt x="379749" y="530830"/>
                </a:cubicBezTo>
                <a:cubicBezTo>
                  <a:pt x="379749" y="516878"/>
                  <a:pt x="391055" y="505592"/>
                  <a:pt x="405031" y="505592"/>
                </a:cubicBezTo>
                <a:lnTo>
                  <a:pt x="455683" y="505592"/>
                </a:lnTo>
                <a:lnTo>
                  <a:pt x="455683" y="455027"/>
                </a:lnTo>
                <a:lnTo>
                  <a:pt x="430401" y="455027"/>
                </a:lnTo>
                <a:cubicBezTo>
                  <a:pt x="388473" y="455027"/>
                  <a:pt x="354379" y="420991"/>
                  <a:pt x="354379" y="379223"/>
                </a:cubicBezTo>
                <a:cubicBezTo>
                  <a:pt x="354379" y="337367"/>
                  <a:pt x="388473" y="303331"/>
                  <a:pt x="430401" y="303331"/>
                </a:cubicBezTo>
                <a:lnTo>
                  <a:pt x="455683" y="303331"/>
                </a:lnTo>
                <a:lnTo>
                  <a:pt x="455683" y="278093"/>
                </a:lnTo>
                <a:cubicBezTo>
                  <a:pt x="455683" y="264141"/>
                  <a:pt x="466988" y="252766"/>
                  <a:pt x="480964" y="252766"/>
                </a:cubicBezTo>
                <a:close/>
                <a:moveTo>
                  <a:pt x="303759" y="151716"/>
                </a:moveTo>
                <a:cubicBezTo>
                  <a:pt x="317817" y="151716"/>
                  <a:pt x="329117" y="163000"/>
                  <a:pt x="329117" y="176950"/>
                </a:cubicBezTo>
                <a:lnTo>
                  <a:pt x="329117" y="303301"/>
                </a:lnTo>
                <a:cubicBezTo>
                  <a:pt x="329117" y="317251"/>
                  <a:pt x="317817" y="328624"/>
                  <a:pt x="303759" y="328624"/>
                </a:cubicBezTo>
                <a:lnTo>
                  <a:pt x="227862" y="328624"/>
                </a:lnTo>
                <a:cubicBezTo>
                  <a:pt x="213893" y="328624"/>
                  <a:pt x="202593" y="317251"/>
                  <a:pt x="202593" y="303301"/>
                </a:cubicBezTo>
                <a:cubicBezTo>
                  <a:pt x="202593" y="289351"/>
                  <a:pt x="213893" y="278066"/>
                  <a:pt x="227862" y="278066"/>
                </a:cubicBezTo>
                <a:lnTo>
                  <a:pt x="278490" y="278066"/>
                </a:lnTo>
                <a:lnTo>
                  <a:pt x="278490" y="176950"/>
                </a:lnTo>
                <a:cubicBezTo>
                  <a:pt x="278490" y="163000"/>
                  <a:pt x="289790" y="151716"/>
                  <a:pt x="303759" y="151716"/>
                </a:cubicBezTo>
                <a:close/>
                <a:moveTo>
                  <a:pt x="303762" y="0"/>
                </a:moveTo>
                <a:cubicBezTo>
                  <a:pt x="443049" y="0"/>
                  <a:pt x="570410" y="92781"/>
                  <a:pt x="606634" y="220667"/>
                </a:cubicBezTo>
                <a:cubicBezTo>
                  <a:pt x="610461" y="234086"/>
                  <a:pt x="602629" y="248039"/>
                  <a:pt x="589190" y="251860"/>
                </a:cubicBezTo>
                <a:cubicBezTo>
                  <a:pt x="575839" y="255504"/>
                  <a:pt x="561688" y="247861"/>
                  <a:pt x="557950" y="234353"/>
                </a:cubicBezTo>
                <a:cubicBezTo>
                  <a:pt x="527779" y="127885"/>
                  <a:pt x="420888" y="50568"/>
                  <a:pt x="303762" y="50568"/>
                </a:cubicBezTo>
                <a:cubicBezTo>
                  <a:pt x="164208" y="50568"/>
                  <a:pt x="50642" y="163967"/>
                  <a:pt x="50642" y="303317"/>
                </a:cubicBezTo>
                <a:cubicBezTo>
                  <a:pt x="50642" y="442755"/>
                  <a:pt x="164208" y="556154"/>
                  <a:pt x="303762" y="556154"/>
                </a:cubicBezTo>
                <a:cubicBezTo>
                  <a:pt x="317824" y="556154"/>
                  <a:pt x="329127" y="567441"/>
                  <a:pt x="329127" y="581394"/>
                </a:cubicBezTo>
                <a:cubicBezTo>
                  <a:pt x="329127" y="595347"/>
                  <a:pt x="317824" y="606722"/>
                  <a:pt x="303762" y="606722"/>
                </a:cubicBezTo>
                <a:cubicBezTo>
                  <a:pt x="136261" y="606722"/>
                  <a:pt x="0" y="470661"/>
                  <a:pt x="0" y="303317"/>
                </a:cubicBezTo>
                <a:cubicBezTo>
                  <a:pt x="0" y="136061"/>
                  <a:pt x="136261" y="0"/>
                  <a:pt x="303762"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Poppins"/>
              <a:ea typeface="Poppins"/>
              <a:cs typeface="Poppins"/>
              <a:sym typeface="Poppins"/>
            </a:endParaRPr>
          </a:p>
        </p:txBody>
      </p:sp>
      <p:pic>
        <p:nvPicPr>
          <p:cNvPr id="152" name="Google Shape;152;p5" descr="The Best of the Worst: 2017's PR Disasters - #1: Pepsi “Live for Now” -  Clarity"/>
          <p:cNvPicPr preferRelativeResize="0"/>
          <p:nvPr/>
        </p:nvPicPr>
        <p:blipFill rotWithShape="1">
          <a:blip r:embed="rId4">
            <a:alphaModFix/>
          </a:blip>
          <a:srcRect/>
          <a:stretch/>
        </p:blipFill>
        <p:spPr>
          <a:xfrm>
            <a:off x="7747983" y="217277"/>
            <a:ext cx="3337529" cy="1542726"/>
          </a:xfrm>
          <a:prstGeom prst="rect">
            <a:avLst/>
          </a:prstGeom>
          <a:noFill/>
          <a:ln>
            <a:noFill/>
          </a:ln>
        </p:spPr>
      </p:pic>
      <p:pic>
        <p:nvPicPr>
          <p:cNvPr id="153" name="Google Shape;153;p5" descr="PEPSI LIVE FOR NOW - bory"/>
          <p:cNvPicPr preferRelativeResize="0"/>
          <p:nvPr/>
        </p:nvPicPr>
        <p:blipFill rotWithShape="1">
          <a:blip r:embed="rId5">
            <a:alphaModFix/>
          </a:blip>
          <a:srcRect/>
          <a:stretch/>
        </p:blipFill>
        <p:spPr>
          <a:xfrm>
            <a:off x="9574482" y="3214184"/>
            <a:ext cx="2280762" cy="293415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2"/>
                                        </p:tgtEl>
                                        <p:attrNameLst>
                                          <p:attrName>style.visibility</p:attrName>
                                        </p:attrNameLst>
                                      </p:cBhvr>
                                      <p:to>
                                        <p:strVal val="visible"/>
                                      </p:to>
                                    </p:set>
                                    <p:animEffect transition="in" filter="fade">
                                      <p:cBhvr>
                                        <p:cTn id="7" dur="500"/>
                                        <p:tgtEl>
                                          <p:spTgt spid="1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2"/>
                                        </p:tgtEl>
                                        <p:attrNameLst>
                                          <p:attrName>style.visibility</p:attrName>
                                        </p:attrNameLst>
                                      </p:cBhvr>
                                      <p:to>
                                        <p:strVal val="visible"/>
                                      </p:to>
                                    </p:set>
                                    <p:animEffect transition="in" filter="fade">
                                      <p:cBhvr>
                                        <p:cTn id="12" dur="1000"/>
                                        <p:tgtEl>
                                          <p:spTgt spid="142"/>
                                        </p:tgtEl>
                                      </p:cBhvr>
                                    </p:animEffect>
                                  </p:childTnLst>
                                </p:cTn>
                              </p:par>
                              <p:par>
                                <p:cTn id="13" presetID="10" presetClass="entr" presetSubtype="0" fill="hold" nodeType="withEffect">
                                  <p:stCondLst>
                                    <p:cond delay="0"/>
                                  </p:stCondLst>
                                  <p:childTnLst>
                                    <p:set>
                                      <p:cBhvr>
                                        <p:cTn id="14" dur="1" fill="hold">
                                          <p:stCondLst>
                                            <p:cond delay="0"/>
                                          </p:stCondLst>
                                        </p:cTn>
                                        <p:tgtEl>
                                          <p:spTgt spid="143"/>
                                        </p:tgtEl>
                                        <p:attrNameLst>
                                          <p:attrName>style.visibility</p:attrName>
                                        </p:attrNameLst>
                                      </p:cBhvr>
                                      <p:to>
                                        <p:strVal val="visible"/>
                                      </p:to>
                                    </p:set>
                                    <p:animEffect transition="in" filter="fade">
                                      <p:cBhvr>
                                        <p:cTn id="15" dur="1000"/>
                                        <p:tgtEl>
                                          <p:spTgt spid="143"/>
                                        </p:tgtEl>
                                      </p:cBhvr>
                                    </p:animEffect>
                                  </p:childTnLst>
                                </p:cTn>
                              </p:par>
                              <p:par>
                                <p:cTn id="16" presetID="10" presetClass="entr" presetSubtype="0" fill="hold" nodeType="withEffect">
                                  <p:stCondLst>
                                    <p:cond delay="0"/>
                                  </p:stCondLst>
                                  <p:childTnLst>
                                    <p:set>
                                      <p:cBhvr>
                                        <p:cTn id="17" dur="1" fill="hold">
                                          <p:stCondLst>
                                            <p:cond delay="0"/>
                                          </p:stCondLst>
                                        </p:cTn>
                                        <p:tgtEl>
                                          <p:spTgt spid="141"/>
                                        </p:tgtEl>
                                        <p:attrNameLst>
                                          <p:attrName>style.visibility</p:attrName>
                                        </p:attrNameLst>
                                      </p:cBhvr>
                                      <p:to>
                                        <p:strVal val="visible"/>
                                      </p:to>
                                    </p:set>
                                    <p:animEffect transition="in" filter="fade">
                                      <p:cBhvr>
                                        <p:cTn id="18" dur="1000"/>
                                        <p:tgtEl>
                                          <p:spTgt spid="141"/>
                                        </p:tgtEl>
                                      </p:cBhvr>
                                    </p:animEffect>
                                  </p:childTnLst>
                                </p:cTn>
                              </p:par>
                              <p:par>
                                <p:cTn id="19" presetID="10" presetClass="entr" presetSubtype="0" fill="hold" nodeType="withEffect">
                                  <p:stCondLst>
                                    <p:cond delay="0"/>
                                  </p:stCondLst>
                                  <p:childTnLst>
                                    <p:set>
                                      <p:cBhvr>
                                        <p:cTn id="20" dur="1" fill="hold">
                                          <p:stCondLst>
                                            <p:cond delay="0"/>
                                          </p:stCondLst>
                                        </p:cTn>
                                        <p:tgtEl>
                                          <p:spTgt spid="151"/>
                                        </p:tgtEl>
                                        <p:attrNameLst>
                                          <p:attrName>style.visibility</p:attrName>
                                        </p:attrNameLst>
                                      </p:cBhvr>
                                      <p:to>
                                        <p:strVal val="visible"/>
                                      </p:to>
                                    </p:set>
                                    <p:animEffect transition="in" filter="fade">
                                      <p:cBhvr>
                                        <p:cTn id="21" dur="1000"/>
                                        <p:tgtEl>
                                          <p:spTgt spid="15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45"/>
                                        </p:tgtEl>
                                        <p:attrNameLst>
                                          <p:attrName>style.visibility</p:attrName>
                                        </p:attrNameLst>
                                      </p:cBhvr>
                                      <p:to>
                                        <p:strVal val="visible"/>
                                      </p:to>
                                    </p:set>
                                    <p:animEffect transition="in" filter="fade">
                                      <p:cBhvr>
                                        <p:cTn id="26" dur="1822"/>
                                        <p:tgtEl>
                                          <p:spTgt spid="145"/>
                                        </p:tgtEl>
                                      </p:cBhvr>
                                    </p:animEffect>
                                  </p:childTnLst>
                                </p:cTn>
                              </p:par>
                              <p:par>
                                <p:cTn id="27" presetID="10" presetClass="entr" presetSubtype="0" fill="hold" nodeType="withEffect">
                                  <p:stCondLst>
                                    <p:cond delay="0"/>
                                  </p:stCondLst>
                                  <p:childTnLst>
                                    <p:set>
                                      <p:cBhvr>
                                        <p:cTn id="28" dur="1" fill="hold">
                                          <p:stCondLst>
                                            <p:cond delay="0"/>
                                          </p:stCondLst>
                                        </p:cTn>
                                        <p:tgtEl>
                                          <p:spTgt spid="144"/>
                                        </p:tgtEl>
                                        <p:attrNameLst>
                                          <p:attrName>style.visibility</p:attrName>
                                        </p:attrNameLst>
                                      </p:cBhvr>
                                      <p:to>
                                        <p:strVal val="visible"/>
                                      </p:to>
                                    </p:set>
                                    <p:animEffect transition="in" filter="fade">
                                      <p:cBhvr>
                                        <p:cTn id="29" dur="1822"/>
                                        <p:tgtEl>
                                          <p:spTgt spid="1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pic>
        <p:nvPicPr>
          <p:cNvPr id="1174" name="Google Shape;1174;p50" descr="DHL Global Forwarding khai trương chuyến bay chở hàng thuê qua 3 châu lục |  baotintuc.vn"/>
          <p:cNvPicPr preferRelativeResize="0"/>
          <p:nvPr/>
        </p:nvPicPr>
        <p:blipFill rotWithShape="1">
          <a:blip r:embed="rId3">
            <a:alphaModFix/>
          </a:blip>
          <a:srcRect/>
          <a:stretch/>
        </p:blipFill>
        <p:spPr>
          <a:xfrm>
            <a:off x="7130501" y="3762144"/>
            <a:ext cx="2653786" cy="1769190"/>
          </a:xfrm>
          <a:prstGeom prst="rect">
            <a:avLst/>
          </a:prstGeom>
          <a:noFill/>
          <a:ln>
            <a:noFill/>
          </a:ln>
        </p:spPr>
      </p:pic>
      <p:grpSp>
        <p:nvGrpSpPr>
          <p:cNvPr id="1175" name="Google Shape;1175;p50"/>
          <p:cNvGrpSpPr/>
          <p:nvPr/>
        </p:nvGrpSpPr>
        <p:grpSpPr>
          <a:xfrm>
            <a:off x="0" y="0"/>
            <a:ext cx="1153895" cy="1268412"/>
            <a:chOff x="1" y="1"/>
            <a:chExt cx="958067" cy="1053150"/>
          </a:xfrm>
        </p:grpSpPr>
        <p:sp>
          <p:nvSpPr>
            <p:cNvPr id="1176" name="Google Shape;1176;p50"/>
            <p:cNvSpPr/>
            <p:nvPr/>
          </p:nvSpPr>
          <p:spPr>
            <a:xfrm rot="5400000">
              <a:off x="-12207" y="12208"/>
              <a:ext cx="982481" cy="958066"/>
            </a:xfrm>
            <a:custGeom>
              <a:avLst/>
              <a:gdLst/>
              <a:ahLst/>
              <a:cxnLst/>
              <a:rect l="l" t="t" r="r" b="b"/>
              <a:pathLst>
                <a:path w="982481" h="958066" extrusionOk="0">
                  <a:moveTo>
                    <a:pt x="0" y="958066"/>
                  </a:moveTo>
                  <a:lnTo>
                    <a:pt x="0" y="735870"/>
                  </a:lnTo>
                  <a:lnTo>
                    <a:pt x="426804" y="0"/>
                  </a:lnTo>
                  <a:lnTo>
                    <a:pt x="982481" y="95806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1177" name="Google Shape;1177;p50"/>
            <p:cNvSpPr/>
            <p:nvPr/>
          </p:nvSpPr>
          <p:spPr>
            <a:xfrm rot="5400000">
              <a:off x="-47960" y="405667"/>
              <a:ext cx="695444" cy="599522"/>
            </a:xfrm>
            <a:prstGeom prst="triangle">
              <a:avLst>
                <a:gd name="adj" fmla="val 50000"/>
              </a:avLst>
            </a:prstGeom>
            <a:solidFill>
              <a:srgbClr val="C8790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1178" name="Google Shape;1178;p50"/>
            <p:cNvSpPr/>
            <p:nvPr/>
          </p:nvSpPr>
          <p:spPr>
            <a:xfrm rot="-5400000" flipH="1">
              <a:off x="647213" y="472090"/>
              <a:ext cx="333880" cy="287829"/>
            </a:xfrm>
            <a:prstGeom prst="triangle">
              <a:avLst>
                <a:gd name="adj" fmla="val 50000"/>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1179" name="Google Shape;1179;p50"/>
            <p:cNvSpPr/>
            <p:nvPr/>
          </p:nvSpPr>
          <p:spPr>
            <a:xfrm rot="5400000">
              <a:off x="-31240" y="170353"/>
              <a:ext cx="453007" cy="390523"/>
            </a:xfrm>
            <a:prstGeom prst="triangle">
              <a:avLst>
                <a:gd name="adj" fmla="val 50000"/>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grpSp>
      <p:sp>
        <p:nvSpPr>
          <p:cNvPr id="1180" name="Google Shape;1180;p50"/>
          <p:cNvSpPr txBox="1"/>
          <p:nvPr/>
        </p:nvSpPr>
        <p:spPr>
          <a:xfrm>
            <a:off x="1153895" y="166566"/>
            <a:ext cx="519258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262626"/>
                </a:solidFill>
                <a:latin typeface="Times New Roman"/>
                <a:ea typeface="Times New Roman"/>
                <a:cs typeface="Times New Roman"/>
                <a:sym typeface="Times New Roman"/>
              </a:rPr>
              <a:t>Quản lý chuỗi cung ứng và hậu cần</a:t>
            </a:r>
            <a:endParaRPr sz="2400" b="1">
              <a:solidFill>
                <a:srgbClr val="262626"/>
              </a:solidFill>
              <a:latin typeface="Times New Roman"/>
              <a:ea typeface="Times New Roman"/>
              <a:cs typeface="Times New Roman"/>
              <a:sym typeface="Times New Roman"/>
            </a:endParaRPr>
          </a:p>
        </p:txBody>
      </p:sp>
      <p:grpSp>
        <p:nvGrpSpPr>
          <p:cNvPr id="1181" name="Google Shape;1181;p50"/>
          <p:cNvGrpSpPr/>
          <p:nvPr/>
        </p:nvGrpSpPr>
        <p:grpSpPr>
          <a:xfrm>
            <a:off x="470348" y="1317262"/>
            <a:ext cx="1810803" cy="4565336"/>
            <a:chOff x="470348" y="1317262"/>
            <a:chExt cx="1810803" cy="4565336"/>
          </a:xfrm>
        </p:grpSpPr>
        <p:grpSp>
          <p:nvGrpSpPr>
            <p:cNvPr id="1182" name="Google Shape;1182;p50"/>
            <p:cNvGrpSpPr/>
            <p:nvPr/>
          </p:nvGrpSpPr>
          <p:grpSpPr>
            <a:xfrm>
              <a:off x="470348" y="1317262"/>
              <a:ext cx="1810803" cy="4565336"/>
              <a:chOff x="4178985" y="2597150"/>
              <a:chExt cx="801573" cy="2020900"/>
            </a:xfrm>
          </p:grpSpPr>
          <p:sp>
            <p:nvSpPr>
              <p:cNvPr id="1183" name="Google Shape;1183;p50"/>
              <p:cNvSpPr/>
              <p:nvPr/>
            </p:nvSpPr>
            <p:spPr>
              <a:xfrm flipH="1">
                <a:off x="4380108" y="3983646"/>
                <a:ext cx="383148" cy="634404"/>
              </a:xfrm>
              <a:custGeom>
                <a:avLst/>
                <a:gdLst/>
                <a:ahLst/>
                <a:cxnLst/>
                <a:rect l="l" t="t" r="r" b="b"/>
                <a:pathLst>
                  <a:path w="397" h="659" extrusionOk="0">
                    <a:moveTo>
                      <a:pt x="2" y="268"/>
                    </a:moveTo>
                    <a:cubicBezTo>
                      <a:pt x="2" y="267"/>
                      <a:pt x="0" y="264"/>
                      <a:pt x="0" y="268"/>
                    </a:cubicBezTo>
                    <a:cubicBezTo>
                      <a:pt x="0" y="268"/>
                      <a:pt x="0" y="268"/>
                      <a:pt x="0" y="268"/>
                    </a:cubicBezTo>
                    <a:cubicBezTo>
                      <a:pt x="0" y="269"/>
                      <a:pt x="2" y="270"/>
                      <a:pt x="3" y="271"/>
                    </a:cubicBezTo>
                    <a:cubicBezTo>
                      <a:pt x="3" y="275"/>
                      <a:pt x="4" y="278"/>
                      <a:pt x="4" y="282"/>
                    </a:cubicBezTo>
                    <a:cubicBezTo>
                      <a:pt x="5" y="283"/>
                      <a:pt x="5" y="283"/>
                      <a:pt x="5" y="284"/>
                    </a:cubicBezTo>
                    <a:cubicBezTo>
                      <a:pt x="10" y="335"/>
                      <a:pt x="25" y="381"/>
                      <a:pt x="48" y="418"/>
                    </a:cubicBezTo>
                    <a:cubicBezTo>
                      <a:pt x="23" y="377"/>
                      <a:pt x="37" y="299"/>
                      <a:pt x="92" y="290"/>
                    </a:cubicBezTo>
                    <a:cubicBezTo>
                      <a:pt x="158" y="280"/>
                      <a:pt x="169" y="399"/>
                      <a:pt x="172" y="441"/>
                    </a:cubicBezTo>
                    <a:cubicBezTo>
                      <a:pt x="174" y="484"/>
                      <a:pt x="145" y="521"/>
                      <a:pt x="145" y="564"/>
                    </a:cubicBezTo>
                    <a:cubicBezTo>
                      <a:pt x="145" y="613"/>
                      <a:pt x="170" y="653"/>
                      <a:pt x="201" y="659"/>
                    </a:cubicBezTo>
                    <a:cubicBezTo>
                      <a:pt x="187" y="656"/>
                      <a:pt x="174" y="616"/>
                      <a:pt x="172" y="604"/>
                    </a:cubicBezTo>
                    <a:cubicBezTo>
                      <a:pt x="168" y="580"/>
                      <a:pt x="175" y="551"/>
                      <a:pt x="182" y="528"/>
                    </a:cubicBezTo>
                    <a:cubicBezTo>
                      <a:pt x="190" y="501"/>
                      <a:pt x="211" y="483"/>
                      <a:pt x="229" y="462"/>
                    </a:cubicBezTo>
                    <a:cubicBezTo>
                      <a:pt x="247" y="440"/>
                      <a:pt x="262" y="414"/>
                      <a:pt x="272" y="386"/>
                    </a:cubicBezTo>
                    <a:cubicBezTo>
                      <a:pt x="275" y="378"/>
                      <a:pt x="278" y="370"/>
                      <a:pt x="280" y="362"/>
                    </a:cubicBezTo>
                    <a:cubicBezTo>
                      <a:pt x="284" y="420"/>
                      <a:pt x="307" y="484"/>
                      <a:pt x="307" y="484"/>
                    </a:cubicBezTo>
                    <a:cubicBezTo>
                      <a:pt x="299" y="437"/>
                      <a:pt x="325" y="406"/>
                      <a:pt x="325" y="406"/>
                    </a:cubicBezTo>
                    <a:cubicBezTo>
                      <a:pt x="397" y="291"/>
                      <a:pt x="370" y="198"/>
                      <a:pt x="370" y="198"/>
                    </a:cubicBezTo>
                    <a:cubicBezTo>
                      <a:pt x="351" y="85"/>
                      <a:pt x="277" y="0"/>
                      <a:pt x="189" y="0"/>
                    </a:cubicBezTo>
                    <a:cubicBezTo>
                      <a:pt x="87" y="0"/>
                      <a:pt x="3" y="114"/>
                      <a:pt x="3" y="254"/>
                    </a:cubicBezTo>
                    <a:cubicBezTo>
                      <a:pt x="3" y="258"/>
                      <a:pt x="2" y="263"/>
                      <a:pt x="2" y="26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Poppins"/>
                  <a:ea typeface="Poppins"/>
                  <a:cs typeface="Poppins"/>
                  <a:sym typeface="Poppins"/>
                </a:endParaRPr>
              </a:p>
            </p:txBody>
          </p:sp>
          <p:sp>
            <p:nvSpPr>
              <p:cNvPr id="1184" name="Google Shape;1184;p50"/>
              <p:cNvSpPr/>
              <p:nvPr/>
            </p:nvSpPr>
            <p:spPr>
              <a:xfrm flipH="1">
                <a:off x="4413792" y="3978274"/>
                <a:ext cx="312270" cy="399544"/>
              </a:xfrm>
              <a:custGeom>
                <a:avLst/>
                <a:gdLst/>
                <a:ahLst/>
                <a:cxnLst/>
                <a:rect l="l" t="t" r="r" b="b"/>
                <a:pathLst>
                  <a:path w="324" h="415" extrusionOk="0">
                    <a:moveTo>
                      <a:pt x="154" y="0"/>
                    </a:moveTo>
                    <a:cubicBezTo>
                      <a:pt x="225" y="0"/>
                      <a:pt x="288" y="73"/>
                      <a:pt x="304" y="172"/>
                    </a:cubicBezTo>
                    <a:cubicBezTo>
                      <a:pt x="305" y="174"/>
                      <a:pt x="305" y="174"/>
                      <a:pt x="305" y="174"/>
                    </a:cubicBezTo>
                    <a:cubicBezTo>
                      <a:pt x="305" y="176"/>
                      <a:pt x="305" y="176"/>
                      <a:pt x="305" y="176"/>
                    </a:cubicBezTo>
                    <a:cubicBezTo>
                      <a:pt x="306" y="179"/>
                      <a:pt x="324" y="248"/>
                      <a:pt x="276" y="338"/>
                    </a:cubicBezTo>
                    <a:cubicBezTo>
                      <a:pt x="276" y="335"/>
                      <a:pt x="256" y="263"/>
                      <a:pt x="255" y="261"/>
                    </a:cubicBezTo>
                    <a:cubicBezTo>
                      <a:pt x="256" y="270"/>
                      <a:pt x="235" y="292"/>
                      <a:pt x="230" y="302"/>
                    </a:cubicBezTo>
                    <a:cubicBezTo>
                      <a:pt x="209" y="338"/>
                      <a:pt x="198" y="379"/>
                      <a:pt x="170" y="412"/>
                    </a:cubicBezTo>
                    <a:cubicBezTo>
                      <a:pt x="169" y="413"/>
                      <a:pt x="168" y="414"/>
                      <a:pt x="167" y="415"/>
                    </a:cubicBezTo>
                    <a:cubicBezTo>
                      <a:pt x="167" y="413"/>
                      <a:pt x="167" y="411"/>
                      <a:pt x="167" y="409"/>
                    </a:cubicBezTo>
                    <a:cubicBezTo>
                      <a:pt x="159" y="260"/>
                      <a:pt x="107" y="228"/>
                      <a:pt x="65" y="228"/>
                    </a:cubicBezTo>
                    <a:cubicBezTo>
                      <a:pt x="61" y="228"/>
                      <a:pt x="57" y="229"/>
                      <a:pt x="52" y="229"/>
                    </a:cubicBezTo>
                    <a:cubicBezTo>
                      <a:pt x="33" y="232"/>
                      <a:pt x="15" y="242"/>
                      <a:pt x="2" y="256"/>
                    </a:cubicBezTo>
                    <a:cubicBezTo>
                      <a:pt x="2" y="254"/>
                      <a:pt x="1" y="253"/>
                      <a:pt x="1" y="251"/>
                    </a:cubicBezTo>
                    <a:cubicBezTo>
                      <a:pt x="1" y="249"/>
                      <a:pt x="1" y="249"/>
                      <a:pt x="1" y="249"/>
                    </a:cubicBezTo>
                    <a:cubicBezTo>
                      <a:pt x="1" y="246"/>
                      <a:pt x="1" y="242"/>
                      <a:pt x="0" y="239"/>
                    </a:cubicBezTo>
                    <a:cubicBezTo>
                      <a:pt x="0" y="239"/>
                      <a:pt x="0" y="236"/>
                      <a:pt x="0" y="236"/>
                    </a:cubicBezTo>
                    <a:cubicBezTo>
                      <a:pt x="0" y="231"/>
                      <a:pt x="0" y="227"/>
                      <a:pt x="0" y="223"/>
                    </a:cubicBezTo>
                    <a:cubicBezTo>
                      <a:pt x="0" y="100"/>
                      <a:pt x="69" y="0"/>
                      <a:pt x="154" y="0"/>
                    </a:cubicBezTo>
                    <a:close/>
                  </a:path>
                </a:pathLst>
              </a:custGeom>
              <a:solidFill>
                <a:srgbClr val="FCD7A2">
                  <a:alpha val="4392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Poppins"/>
                  <a:ea typeface="Poppins"/>
                  <a:cs typeface="Poppins"/>
                  <a:sym typeface="Poppins"/>
                </a:endParaRPr>
              </a:p>
            </p:txBody>
          </p:sp>
          <p:sp>
            <p:nvSpPr>
              <p:cNvPr id="1185" name="Google Shape;1185;p50"/>
              <p:cNvSpPr/>
              <p:nvPr/>
            </p:nvSpPr>
            <p:spPr>
              <a:xfrm flipH="1">
                <a:off x="4464149" y="3992708"/>
                <a:ext cx="204536" cy="288808"/>
              </a:xfrm>
              <a:custGeom>
                <a:avLst/>
                <a:gdLst/>
                <a:ahLst/>
                <a:cxnLst/>
                <a:rect l="l" t="t" r="r" b="b"/>
                <a:pathLst>
                  <a:path w="212" h="300" extrusionOk="0">
                    <a:moveTo>
                      <a:pt x="43" y="142"/>
                    </a:moveTo>
                    <a:cubicBezTo>
                      <a:pt x="40" y="142"/>
                      <a:pt x="37" y="142"/>
                      <a:pt x="34" y="142"/>
                    </a:cubicBezTo>
                    <a:cubicBezTo>
                      <a:pt x="21" y="144"/>
                      <a:pt x="10" y="150"/>
                      <a:pt x="1" y="159"/>
                    </a:cubicBezTo>
                    <a:cubicBezTo>
                      <a:pt x="1" y="158"/>
                      <a:pt x="1" y="157"/>
                      <a:pt x="1" y="156"/>
                    </a:cubicBezTo>
                    <a:cubicBezTo>
                      <a:pt x="1" y="155"/>
                      <a:pt x="1" y="155"/>
                      <a:pt x="1" y="155"/>
                    </a:cubicBezTo>
                    <a:cubicBezTo>
                      <a:pt x="0" y="152"/>
                      <a:pt x="0" y="150"/>
                      <a:pt x="0" y="148"/>
                    </a:cubicBezTo>
                    <a:cubicBezTo>
                      <a:pt x="0" y="146"/>
                      <a:pt x="0" y="146"/>
                      <a:pt x="0" y="146"/>
                    </a:cubicBezTo>
                    <a:cubicBezTo>
                      <a:pt x="0" y="143"/>
                      <a:pt x="0" y="141"/>
                      <a:pt x="0" y="139"/>
                    </a:cubicBezTo>
                    <a:cubicBezTo>
                      <a:pt x="0" y="62"/>
                      <a:pt x="45" y="0"/>
                      <a:pt x="101" y="0"/>
                    </a:cubicBezTo>
                    <a:cubicBezTo>
                      <a:pt x="147" y="0"/>
                      <a:pt x="189" y="45"/>
                      <a:pt x="199" y="107"/>
                    </a:cubicBezTo>
                    <a:cubicBezTo>
                      <a:pt x="200" y="108"/>
                      <a:pt x="200" y="108"/>
                      <a:pt x="200" y="108"/>
                    </a:cubicBezTo>
                    <a:cubicBezTo>
                      <a:pt x="200" y="109"/>
                      <a:pt x="200" y="109"/>
                      <a:pt x="200" y="109"/>
                    </a:cubicBezTo>
                    <a:cubicBezTo>
                      <a:pt x="201" y="111"/>
                      <a:pt x="212" y="154"/>
                      <a:pt x="181" y="210"/>
                    </a:cubicBezTo>
                    <a:cubicBezTo>
                      <a:pt x="181" y="208"/>
                      <a:pt x="167" y="164"/>
                      <a:pt x="167" y="162"/>
                    </a:cubicBezTo>
                    <a:cubicBezTo>
                      <a:pt x="168" y="168"/>
                      <a:pt x="154" y="181"/>
                      <a:pt x="150" y="187"/>
                    </a:cubicBezTo>
                    <a:cubicBezTo>
                      <a:pt x="137" y="210"/>
                      <a:pt x="126" y="275"/>
                      <a:pt x="121" y="300"/>
                    </a:cubicBezTo>
                    <a:cubicBezTo>
                      <a:pt x="121" y="300"/>
                      <a:pt x="94" y="134"/>
                      <a:pt x="43" y="142"/>
                    </a:cubicBezTo>
                    <a:close/>
                  </a:path>
                </a:pathLst>
              </a:custGeom>
              <a:solidFill>
                <a:srgbClr val="FEEBC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Poppins"/>
                  <a:ea typeface="Poppins"/>
                  <a:cs typeface="Poppins"/>
                  <a:sym typeface="Poppins"/>
                </a:endParaRPr>
              </a:p>
            </p:txBody>
          </p:sp>
          <p:sp>
            <p:nvSpPr>
              <p:cNvPr id="1186" name="Google Shape;1186;p50"/>
              <p:cNvSpPr/>
              <p:nvPr/>
            </p:nvSpPr>
            <p:spPr>
              <a:xfrm flipH="1">
                <a:off x="4178985" y="3511722"/>
                <a:ext cx="371113" cy="593708"/>
              </a:xfrm>
              <a:custGeom>
                <a:avLst/>
                <a:gdLst/>
                <a:ahLst/>
                <a:cxnLst/>
                <a:rect l="l" t="t" r="r" b="b"/>
                <a:pathLst>
                  <a:path w="10000" h="10086" extrusionOk="0">
                    <a:moveTo>
                      <a:pt x="5000" y="0"/>
                    </a:moveTo>
                    <a:cubicBezTo>
                      <a:pt x="7756" y="0"/>
                      <a:pt x="10000" y="1455"/>
                      <a:pt x="10000" y="3212"/>
                    </a:cubicBezTo>
                    <a:lnTo>
                      <a:pt x="10000" y="3293"/>
                    </a:lnTo>
                    <a:lnTo>
                      <a:pt x="10000" y="3293"/>
                    </a:lnTo>
                    <a:cubicBezTo>
                      <a:pt x="10000" y="5717"/>
                      <a:pt x="8814" y="7859"/>
                      <a:pt x="6795" y="9697"/>
                    </a:cubicBezTo>
                    <a:cubicBezTo>
                      <a:pt x="6731" y="9737"/>
                      <a:pt x="6699" y="9778"/>
                      <a:pt x="6635" y="9818"/>
                    </a:cubicBezTo>
                    <a:lnTo>
                      <a:pt x="6635" y="9818"/>
                    </a:lnTo>
                    <a:lnTo>
                      <a:pt x="6635" y="9818"/>
                    </a:lnTo>
                    <a:cubicBezTo>
                      <a:pt x="6442" y="9919"/>
                      <a:pt x="6121" y="10239"/>
                      <a:pt x="5897" y="10000"/>
                    </a:cubicBezTo>
                    <a:cubicBezTo>
                      <a:pt x="5673" y="9761"/>
                      <a:pt x="5619" y="9003"/>
                      <a:pt x="5288" y="8384"/>
                    </a:cubicBezTo>
                    <a:cubicBezTo>
                      <a:pt x="5064" y="7556"/>
                      <a:pt x="4744" y="6848"/>
                      <a:pt x="3910" y="6283"/>
                    </a:cubicBezTo>
                    <a:lnTo>
                      <a:pt x="3910" y="6263"/>
                    </a:lnTo>
                    <a:cubicBezTo>
                      <a:pt x="3237" y="5818"/>
                      <a:pt x="2340" y="5475"/>
                      <a:pt x="1346" y="5333"/>
                    </a:cubicBezTo>
                    <a:cubicBezTo>
                      <a:pt x="513" y="4768"/>
                      <a:pt x="0" y="4000"/>
                      <a:pt x="0" y="3172"/>
                    </a:cubicBezTo>
                    <a:cubicBezTo>
                      <a:pt x="0" y="1414"/>
                      <a:pt x="2244" y="0"/>
                      <a:pt x="5000" y="0"/>
                    </a:cubicBezTo>
                    <a:close/>
                  </a:path>
                </a:pathLst>
              </a:custGeom>
              <a:solidFill>
                <a:srgbClr val="FBC474">
                  <a:alpha val="7294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Poppins"/>
                  <a:ea typeface="Poppins"/>
                  <a:cs typeface="Poppins"/>
                  <a:sym typeface="Poppins"/>
                </a:endParaRPr>
              </a:p>
            </p:txBody>
          </p:sp>
          <p:sp>
            <p:nvSpPr>
              <p:cNvPr id="1187" name="Google Shape;1187;p50"/>
              <p:cNvSpPr/>
              <p:nvPr/>
            </p:nvSpPr>
            <p:spPr>
              <a:xfrm>
                <a:off x="4609445" y="3511722"/>
                <a:ext cx="371113" cy="593708"/>
              </a:xfrm>
              <a:custGeom>
                <a:avLst/>
                <a:gdLst/>
                <a:ahLst/>
                <a:cxnLst/>
                <a:rect l="l" t="t" r="r" b="b"/>
                <a:pathLst>
                  <a:path w="10000" h="10086" extrusionOk="0">
                    <a:moveTo>
                      <a:pt x="5000" y="0"/>
                    </a:moveTo>
                    <a:cubicBezTo>
                      <a:pt x="7756" y="0"/>
                      <a:pt x="10000" y="1455"/>
                      <a:pt x="10000" y="3212"/>
                    </a:cubicBezTo>
                    <a:lnTo>
                      <a:pt x="10000" y="3293"/>
                    </a:lnTo>
                    <a:lnTo>
                      <a:pt x="10000" y="3293"/>
                    </a:lnTo>
                    <a:cubicBezTo>
                      <a:pt x="10000" y="5717"/>
                      <a:pt x="8814" y="7859"/>
                      <a:pt x="6795" y="9697"/>
                    </a:cubicBezTo>
                    <a:cubicBezTo>
                      <a:pt x="6731" y="9737"/>
                      <a:pt x="6699" y="9778"/>
                      <a:pt x="6635" y="9818"/>
                    </a:cubicBezTo>
                    <a:lnTo>
                      <a:pt x="6635" y="9818"/>
                    </a:lnTo>
                    <a:lnTo>
                      <a:pt x="6635" y="9818"/>
                    </a:lnTo>
                    <a:cubicBezTo>
                      <a:pt x="6442" y="9919"/>
                      <a:pt x="6121" y="10239"/>
                      <a:pt x="5897" y="10000"/>
                    </a:cubicBezTo>
                    <a:cubicBezTo>
                      <a:pt x="5673" y="9761"/>
                      <a:pt x="5619" y="9003"/>
                      <a:pt x="5288" y="8384"/>
                    </a:cubicBezTo>
                    <a:cubicBezTo>
                      <a:pt x="5064" y="7556"/>
                      <a:pt x="4744" y="6848"/>
                      <a:pt x="3910" y="6283"/>
                    </a:cubicBezTo>
                    <a:lnTo>
                      <a:pt x="3910" y="6263"/>
                    </a:lnTo>
                    <a:cubicBezTo>
                      <a:pt x="3237" y="5818"/>
                      <a:pt x="2340" y="5475"/>
                      <a:pt x="1346" y="5333"/>
                    </a:cubicBezTo>
                    <a:cubicBezTo>
                      <a:pt x="513" y="4768"/>
                      <a:pt x="0" y="4000"/>
                      <a:pt x="0" y="3172"/>
                    </a:cubicBezTo>
                    <a:cubicBezTo>
                      <a:pt x="0" y="1414"/>
                      <a:pt x="2244" y="0"/>
                      <a:pt x="5000" y="0"/>
                    </a:cubicBezTo>
                    <a:close/>
                  </a:path>
                </a:pathLst>
              </a:custGeom>
              <a:solidFill>
                <a:srgbClr val="FBC474">
                  <a:alpha val="7294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Poppins"/>
                  <a:ea typeface="Poppins"/>
                  <a:cs typeface="Poppins"/>
                  <a:sym typeface="Poppins"/>
                </a:endParaRPr>
              </a:p>
            </p:txBody>
          </p:sp>
          <p:sp>
            <p:nvSpPr>
              <p:cNvPr id="1188" name="Google Shape;1188;p50"/>
              <p:cNvSpPr/>
              <p:nvPr/>
            </p:nvSpPr>
            <p:spPr>
              <a:xfrm>
                <a:off x="4226296" y="2597150"/>
                <a:ext cx="709127" cy="1298838"/>
              </a:xfrm>
              <a:custGeom>
                <a:avLst/>
                <a:gdLst/>
                <a:ahLst/>
                <a:cxnLst/>
                <a:rect l="l" t="t" r="r" b="b"/>
                <a:pathLst>
                  <a:path w="596" h="1092" extrusionOk="0">
                    <a:moveTo>
                      <a:pt x="298" y="1092"/>
                    </a:moveTo>
                    <a:cubicBezTo>
                      <a:pt x="159" y="1092"/>
                      <a:pt x="159" y="1092"/>
                      <a:pt x="159" y="1092"/>
                    </a:cubicBezTo>
                    <a:cubicBezTo>
                      <a:pt x="31" y="824"/>
                      <a:pt x="21" y="513"/>
                      <a:pt x="21" y="513"/>
                    </a:cubicBezTo>
                    <a:cubicBezTo>
                      <a:pt x="0" y="212"/>
                      <a:pt x="298" y="0"/>
                      <a:pt x="298" y="0"/>
                    </a:cubicBezTo>
                    <a:cubicBezTo>
                      <a:pt x="299" y="0"/>
                      <a:pt x="299" y="0"/>
                      <a:pt x="299" y="0"/>
                    </a:cubicBezTo>
                    <a:cubicBezTo>
                      <a:pt x="299" y="0"/>
                      <a:pt x="596" y="212"/>
                      <a:pt x="575" y="513"/>
                    </a:cubicBezTo>
                    <a:cubicBezTo>
                      <a:pt x="575" y="513"/>
                      <a:pt x="566" y="824"/>
                      <a:pt x="437" y="1092"/>
                    </a:cubicBezTo>
                    <a:lnTo>
                      <a:pt x="298" y="1092"/>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Poppins"/>
                  <a:ea typeface="Poppins"/>
                  <a:cs typeface="Poppins"/>
                  <a:sym typeface="Poppins"/>
                </a:endParaRPr>
              </a:p>
            </p:txBody>
          </p:sp>
          <p:sp>
            <p:nvSpPr>
              <p:cNvPr id="1189" name="Google Shape;1189;p50"/>
              <p:cNvSpPr/>
              <p:nvPr/>
            </p:nvSpPr>
            <p:spPr>
              <a:xfrm>
                <a:off x="4499622" y="3895987"/>
                <a:ext cx="144641" cy="88637"/>
              </a:xfrm>
              <a:prstGeom prst="rect">
                <a:avLst/>
              </a:prstGeom>
              <a:solidFill>
                <a:srgbClr val="FBC474">
                  <a:alpha val="7294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Poppins"/>
                  <a:ea typeface="Poppins"/>
                  <a:cs typeface="Poppins"/>
                  <a:sym typeface="Poppins"/>
                </a:endParaRPr>
              </a:p>
            </p:txBody>
          </p:sp>
        </p:grpSp>
        <p:sp>
          <p:nvSpPr>
            <p:cNvPr id="1190" name="Google Shape;1190;p50"/>
            <p:cNvSpPr txBox="1"/>
            <p:nvPr/>
          </p:nvSpPr>
          <p:spPr>
            <a:xfrm>
              <a:off x="646860" y="1914633"/>
              <a:ext cx="1521714" cy="193899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dk1"/>
                  </a:solidFill>
                  <a:latin typeface="Times New Roman"/>
                  <a:ea typeface="Times New Roman"/>
                  <a:cs typeface="Times New Roman"/>
                  <a:sym typeface="Times New Roman"/>
                </a:rPr>
                <a:t>BÊN </a:t>
              </a:r>
              <a:endParaRPr/>
            </a:p>
            <a:p>
              <a:pPr marL="0" marR="0" lvl="0" indent="0" algn="ctr" rtl="0">
                <a:spcBef>
                  <a:spcPts val="0"/>
                </a:spcBef>
                <a:spcAft>
                  <a:spcPts val="0"/>
                </a:spcAft>
                <a:buNone/>
              </a:pPr>
              <a:r>
                <a:rPr lang="en-US" sz="4000" b="1">
                  <a:solidFill>
                    <a:schemeClr val="dk1"/>
                  </a:solidFill>
                  <a:latin typeface="Times New Roman"/>
                  <a:ea typeface="Times New Roman"/>
                  <a:cs typeface="Times New Roman"/>
                  <a:sym typeface="Times New Roman"/>
                </a:rPr>
                <a:t>THỨ BA</a:t>
              </a:r>
              <a:endParaRPr/>
            </a:p>
          </p:txBody>
        </p:sp>
      </p:grpSp>
      <p:sp>
        <p:nvSpPr>
          <p:cNvPr id="1191" name="Google Shape;1191;p50"/>
          <p:cNvSpPr txBox="1"/>
          <p:nvPr/>
        </p:nvSpPr>
        <p:spPr>
          <a:xfrm>
            <a:off x="3162963" y="2099299"/>
            <a:ext cx="7156739" cy="1569660"/>
          </a:xfrm>
          <a:prstGeom prst="rect">
            <a:avLst/>
          </a:prstGeom>
          <a:solidFill>
            <a:srgbClr val="3A3838"/>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i="0" u="none" strike="noStrike">
                <a:solidFill>
                  <a:schemeClr val="lt1"/>
                </a:solidFill>
                <a:latin typeface="Times New Roman"/>
                <a:ea typeface="Times New Roman"/>
                <a:cs typeface="Times New Roman"/>
                <a:sym typeface="Times New Roman"/>
              </a:rPr>
              <a:t>Nhiều doanh nghiệp thuê ngoài các dịch vụ hậu cần từ các </a:t>
            </a:r>
            <a:r>
              <a:rPr lang="en-US" sz="2400" b="1" i="0" u="none" strike="noStrike">
                <a:solidFill>
                  <a:schemeClr val="lt1"/>
                </a:solidFill>
                <a:latin typeface="Times New Roman"/>
                <a:ea typeface="Times New Roman"/>
                <a:cs typeface="Times New Roman"/>
                <a:sym typeface="Times New Roman"/>
              </a:rPr>
              <a:t>nhà cung cấp dịch vụ hậu cần bên thứ ba (3PL) </a:t>
            </a:r>
            <a:r>
              <a:rPr lang="en-US" sz="2400" b="0" i="0" u="none" strike="noStrike">
                <a:solidFill>
                  <a:schemeClr val="lt1"/>
                </a:solidFill>
                <a:latin typeface="Times New Roman"/>
                <a:ea typeface="Times New Roman"/>
                <a:cs typeface="Times New Roman"/>
                <a:sym typeface="Times New Roman"/>
              </a:rPr>
              <a:t> như Ryder, Penske Logistics, BAX Global, DHL Logistics, FedEX Logistics và UPS Business Solutions.</a:t>
            </a:r>
            <a:endParaRPr sz="2400">
              <a:solidFill>
                <a:schemeClr val="lt1"/>
              </a:solidFill>
              <a:latin typeface="Arial"/>
              <a:ea typeface="Arial"/>
              <a:cs typeface="Arial"/>
              <a:sym typeface="Arial"/>
            </a:endParaRPr>
          </a:p>
        </p:txBody>
      </p:sp>
      <p:pic>
        <p:nvPicPr>
          <p:cNvPr id="1192" name="Google Shape;1192;p50" descr="Ryder - MyWorkChoice"/>
          <p:cNvPicPr preferRelativeResize="0"/>
          <p:nvPr/>
        </p:nvPicPr>
        <p:blipFill rotWithShape="1">
          <a:blip r:embed="rId4">
            <a:alphaModFix/>
          </a:blip>
          <a:srcRect/>
          <a:stretch/>
        </p:blipFill>
        <p:spPr>
          <a:xfrm>
            <a:off x="2407713" y="3956874"/>
            <a:ext cx="3667125" cy="1257300"/>
          </a:xfrm>
          <a:prstGeom prst="rect">
            <a:avLst/>
          </a:prstGeom>
          <a:noFill/>
          <a:ln>
            <a:noFill/>
          </a:ln>
        </p:spPr>
      </p:pic>
      <p:pic>
        <p:nvPicPr>
          <p:cNvPr id="1193" name="Google Shape;1193;p50" descr="Penske Logistics - A Leader in Logistics Services"/>
          <p:cNvPicPr preferRelativeResize="0"/>
          <p:nvPr/>
        </p:nvPicPr>
        <p:blipFill rotWithShape="1">
          <a:blip r:embed="rId5">
            <a:alphaModFix/>
          </a:blip>
          <a:srcRect/>
          <a:stretch/>
        </p:blipFill>
        <p:spPr>
          <a:xfrm>
            <a:off x="4266497" y="5258710"/>
            <a:ext cx="3429000" cy="1247775"/>
          </a:xfrm>
          <a:prstGeom prst="rect">
            <a:avLst/>
          </a:prstGeom>
          <a:noFill/>
          <a:ln>
            <a:noFill/>
          </a:ln>
        </p:spPr>
      </p:pic>
      <p:pic>
        <p:nvPicPr>
          <p:cNvPr id="1194" name="Google Shape;1194;p50" descr="Bax Global Tracking"/>
          <p:cNvPicPr preferRelativeResize="0"/>
          <p:nvPr/>
        </p:nvPicPr>
        <p:blipFill rotWithShape="1">
          <a:blip r:embed="rId6">
            <a:alphaModFix/>
          </a:blip>
          <a:srcRect/>
          <a:stretch/>
        </p:blipFill>
        <p:spPr>
          <a:xfrm>
            <a:off x="8580108" y="411442"/>
            <a:ext cx="2804657" cy="1425412"/>
          </a:xfrm>
          <a:prstGeom prst="rect">
            <a:avLst/>
          </a:prstGeom>
          <a:noFill/>
          <a:ln>
            <a:noFill/>
          </a:ln>
        </p:spPr>
      </p:pic>
      <p:pic>
        <p:nvPicPr>
          <p:cNvPr id="1195" name="Google Shape;1195;p50" descr="FedEx Logistics Careers"/>
          <p:cNvPicPr preferRelativeResize="0"/>
          <p:nvPr/>
        </p:nvPicPr>
        <p:blipFill rotWithShape="1">
          <a:blip r:embed="rId7">
            <a:alphaModFix/>
          </a:blip>
          <a:srcRect/>
          <a:stretch/>
        </p:blipFill>
        <p:spPr>
          <a:xfrm>
            <a:off x="8789052" y="4989472"/>
            <a:ext cx="3663801" cy="20588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
                                  </p:stCondLst>
                                  <p:childTnLst>
                                    <p:set>
                                      <p:cBhvr>
                                        <p:cTn id="6" dur="1" fill="hold">
                                          <p:stCondLst>
                                            <p:cond delay="0"/>
                                          </p:stCondLst>
                                        </p:cTn>
                                        <p:tgtEl>
                                          <p:spTgt spid="1180"/>
                                        </p:tgtEl>
                                        <p:attrNameLst>
                                          <p:attrName>style.visibility</p:attrName>
                                        </p:attrNameLst>
                                      </p:cBhvr>
                                      <p:to>
                                        <p:strVal val="visible"/>
                                      </p:to>
                                    </p:set>
                                    <p:animEffect transition="in" filter="fade">
                                      <p:cBhvr>
                                        <p:cTn id="7" dur="500"/>
                                        <p:tgtEl>
                                          <p:spTgt spid="1180"/>
                                        </p:tgtEl>
                                      </p:cBhvr>
                                    </p:animEffect>
                                  </p:childTnLst>
                                </p:cTn>
                              </p:par>
                              <p:par>
                                <p:cTn id="8" presetID="2" presetClass="entr" presetSubtype="4" fill="hold" nodeType="withEffect">
                                  <p:stCondLst>
                                    <p:cond delay="100"/>
                                  </p:stCondLst>
                                  <p:childTnLst>
                                    <p:set>
                                      <p:cBhvr>
                                        <p:cTn id="9" dur="1" fill="hold">
                                          <p:stCondLst>
                                            <p:cond delay="0"/>
                                          </p:stCondLst>
                                        </p:cTn>
                                        <p:tgtEl>
                                          <p:spTgt spid="1181"/>
                                        </p:tgtEl>
                                        <p:attrNameLst>
                                          <p:attrName>style.visibility</p:attrName>
                                        </p:attrNameLst>
                                      </p:cBhvr>
                                      <p:to>
                                        <p:strVal val="visible"/>
                                      </p:to>
                                    </p:set>
                                    <p:anim calcmode="lin" valueType="num">
                                      <p:cBhvr additive="base">
                                        <p:cTn id="10" dur="500"/>
                                        <p:tgtEl>
                                          <p:spTgt spid="1181"/>
                                        </p:tgtEl>
                                        <p:attrNameLst>
                                          <p:attrName>ppt_y</p:attrName>
                                        </p:attrNameLst>
                                      </p:cBhvr>
                                      <p:tavLst>
                                        <p:tav tm="0">
                                          <p:val>
                                            <p:strVal val="#ppt_y+1"/>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91"/>
                                        </p:tgtEl>
                                        <p:attrNameLst>
                                          <p:attrName>style.visibility</p:attrName>
                                        </p:attrNameLst>
                                      </p:cBhvr>
                                      <p:to>
                                        <p:strVal val="visible"/>
                                      </p:to>
                                    </p:set>
                                    <p:animEffect transition="in" filter="fade">
                                      <p:cBhvr>
                                        <p:cTn id="15" dur="1000"/>
                                        <p:tgtEl>
                                          <p:spTgt spid="1191"/>
                                        </p:tgtEl>
                                      </p:cBhvr>
                                    </p:animEffect>
                                  </p:childTnLst>
                                </p:cTn>
                              </p:par>
                              <p:par>
                                <p:cTn id="16" presetID="2" presetClass="entr" presetSubtype="1" fill="hold" nodeType="withEffect">
                                  <p:stCondLst>
                                    <p:cond delay="0"/>
                                  </p:stCondLst>
                                  <p:childTnLst>
                                    <p:set>
                                      <p:cBhvr>
                                        <p:cTn id="17" dur="1" fill="hold">
                                          <p:stCondLst>
                                            <p:cond delay="0"/>
                                          </p:stCondLst>
                                        </p:cTn>
                                        <p:tgtEl>
                                          <p:spTgt spid="1194"/>
                                        </p:tgtEl>
                                        <p:attrNameLst>
                                          <p:attrName>style.visibility</p:attrName>
                                        </p:attrNameLst>
                                      </p:cBhvr>
                                      <p:to>
                                        <p:strVal val="visible"/>
                                      </p:to>
                                    </p:set>
                                    <p:anim calcmode="lin" valueType="num">
                                      <p:cBhvr additive="base">
                                        <p:cTn id="18" dur="500"/>
                                        <p:tgtEl>
                                          <p:spTgt spid="1194"/>
                                        </p:tgtEl>
                                        <p:attrNameLst>
                                          <p:attrName>ppt_y</p:attrName>
                                        </p:attrNameLst>
                                      </p:cBhvr>
                                      <p:tavLst>
                                        <p:tav tm="0">
                                          <p:val>
                                            <p:strVal val="#ppt_y-1"/>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1192"/>
                                        </p:tgtEl>
                                        <p:attrNameLst>
                                          <p:attrName>style.visibility</p:attrName>
                                        </p:attrNameLst>
                                      </p:cBhvr>
                                      <p:to>
                                        <p:strVal val="visible"/>
                                      </p:to>
                                    </p:set>
                                    <p:anim calcmode="lin" valueType="num">
                                      <p:cBhvr additive="base">
                                        <p:cTn id="21" dur="500"/>
                                        <p:tgtEl>
                                          <p:spTgt spid="1192"/>
                                        </p:tgtEl>
                                        <p:attrNameLst>
                                          <p:attrName>ppt_x</p:attrName>
                                        </p:attrNameLst>
                                      </p:cBhvr>
                                      <p:tavLst>
                                        <p:tav tm="0">
                                          <p:val>
                                            <p:strVal val="#ppt_x-1"/>
                                          </p:val>
                                        </p:tav>
                                        <p:tav tm="100000">
                                          <p:val>
                                            <p:strVal val="#ppt_x"/>
                                          </p:val>
                                        </p:tav>
                                      </p:tavLst>
                                    </p:anim>
                                  </p:childTnLst>
                                </p:cTn>
                              </p:par>
                              <p:par>
                                <p:cTn id="22" presetID="2" presetClass="entr" presetSubtype="2" fill="hold" nodeType="withEffect">
                                  <p:stCondLst>
                                    <p:cond delay="0"/>
                                  </p:stCondLst>
                                  <p:childTnLst>
                                    <p:set>
                                      <p:cBhvr>
                                        <p:cTn id="23" dur="1" fill="hold">
                                          <p:stCondLst>
                                            <p:cond delay="0"/>
                                          </p:stCondLst>
                                        </p:cTn>
                                        <p:tgtEl>
                                          <p:spTgt spid="1174"/>
                                        </p:tgtEl>
                                        <p:attrNameLst>
                                          <p:attrName>style.visibility</p:attrName>
                                        </p:attrNameLst>
                                      </p:cBhvr>
                                      <p:to>
                                        <p:strVal val="visible"/>
                                      </p:to>
                                    </p:set>
                                    <p:anim calcmode="lin" valueType="num">
                                      <p:cBhvr additive="base">
                                        <p:cTn id="24" dur="500"/>
                                        <p:tgtEl>
                                          <p:spTgt spid="1174"/>
                                        </p:tgtEl>
                                        <p:attrNameLst>
                                          <p:attrName>ppt_x</p:attrName>
                                        </p:attrNameLst>
                                      </p:cBhvr>
                                      <p:tavLst>
                                        <p:tav tm="0">
                                          <p:val>
                                            <p:strVal val="#ppt_x+1"/>
                                          </p:val>
                                        </p:tav>
                                        <p:tav tm="100000">
                                          <p:val>
                                            <p:strVal val="#ppt_x"/>
                                          </p:val>
                                        </p:tav>
                                      </p:tavLst>
                                    </p:anim>
                                  </p:childTnLst>
                                </p:cTn>
                              </p:par>
                              <p:par>
                                <p:cTn id="25" presetID="2" presetClass="entr" presetSubtype="8" fill="hold" nodeType="withEffect">
                                  <p:stCondLst>
                                    <p:cond delay="0"/>
                                  </p:stCondLst>
                                  <p:childTnLst>
                                    <p:set>
                                      <p:cBhvr>
                                        <p:cTn id="26" dur="1" fill="hold">
                                          <p:stCondLst>
                                            <p:cond delay="0"/>
                                          </p:stCondLst>
                                        </p:cTn>
                                        <p:tgtEl>
                                          <p:spTgt spid="1193"/>
                                        </p:tgtEl>
                                        <p:attrNameLst>
                                          <p:attrName>style.visibility</p:attrName>
                                        </p:attrNameLst>
                                      </p:cBhvr>
                                      <p:to>
                                        <p:strVal val="visible"/>
                                      </p:to>
                                    </p:set>
                                    <p:anim calcmode="lin" valueType="num">
                                      <p:cBhvr additive="base">
                                        <p:cTn id="27" dur="500"/>
                                        <p:tgtEl>
                                          <p:spTgt spid="1193"/>
                                        </p:tgtEl>
                                        <p:attrNameLst>
                                          <p:attrName>ppt_x</p:attrName>
                                        </p:attrNameLst>
                                      </p:cBhvr>
                                      <p:tavLst>
                                        <p:tav tm="0">
                                          <p:val>
                                            <p:strVal val="#ppt_x-1"/>
                                          </p:val>
                                        </p:tav>
                                        <p:tav tm="100000">
                                          <p:val>
                                            <p:strVal val="#ppt_x"/>
                                          </p:val>
                                        </p:tav>
                                      </p:tavLst>
                                    </p:anim>
                                  </p:childTnLst>
                                </p:cTn>
                              </p:par>
                              <p:par>
                                <p:cTn id="28" presetID="2" presetClass="entr" presetSubtype="8" fill="hold" nodeType="withEffect">
                                  <p:stCondLst>
                                    <p:cond delay="0"/>
                                  </p:stCondLst>
                                  <p:childTnLst>
                                    <p:set>
                                      <p:cBhvr>
                                        <p:cTn id="29" dur="1" fill="hold">
                                          <p:stCondLst>
                                            <p:cond delay="0"/>
                                          </p:stCondLst>
                                        </p:cTn>
                                        <p:tgtEl>
                                          <p:spTgt spid="1195"/>
                                        </p:tgtEl>
                                        <p:attrNameLst>
                                          <p:attrName>style.visibility</p:attrName>
                                        </p:attrNameLst>
                                      </p:cBhvr>
                                      <p:to>
                                        <p:strVal val="visible"/>
                                      </p:to>
                                    </p:set>
                                    <p:anim calcmode="lin" valueType="num">
                                      <p:cBhvr additive="base">
                                        <p:cTn id="30" dur="500"/>
                                        <p:tgtEl>
                                          <p:spTgt spid="1195"/>
                                        </p:tgtEl>
                                        <p:attrNameLst>
                                          <p:attrName>ppt_x</p:attrName>
                                        </p:attrNameLst>
                                      </p:cBhvr>
                                      <p:tavLst>
                                        <p:tav tm="0">
                                          <p:val>
                                            <p:strVal val="#ppt_x-1"/>
                                          </p:val>
                                        </p:tav>
                                        <p:tav tm="100000">
                                          <p:val>
                                            <p:strVal val="#ppt_x"/>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1000"/>
                                        <p:tgtEl>
                                          <p:spTgt spid="1191"/>
                                        </p:tgtEl>
                                      </p:cBhvr>
                                    </p:animEffect>
                                    <p:set>
                                      <p:cBhvr>
                                        <p:cTn id="35" dur="1" fill="hold">
                                          <p:stCondLst>
                                            <p:cond delay="1000"/>
                                          </p:stCondLst>
                                        </p:cTn>
                                        <p:tgtEl>
                                          <p:spTgt spid="1191"/>
                                        </p:tgtEl>
                                        <p:attrNameLst>
                                          <p:attrName>style.visibility</p:attrName>
                                        </p:attrNameLst>
                                      </p:cBhvr>
                                      <p:to>
                                        <p:strVal val="hidden"/>
                                      </p:to>
                                    </p:set>
                                  </p:childTnLst>
                                </p:cTn>
                              </p:par>
                              <p:par>
                                <p:cTn id="36" presetID="2" presetClass="exit" presetSubtype="8" fill="hold" nodeType="withEffect">
                                  <p:stCondLst>
                                    <p:cond delay="0"/>
                                  </p:stCondLst>
                                  <p:childTnLst>
                                    <p:anim calcmode="lin" valueType="num">
                                      <p:cBhvr additive="base">
                                        <p:cTn id="37" dur="500"/>
                                        <p:tgtEl>
                                          <p:spTgt spid="1194"/>
                                        </p:tgtEl>
                                        <p:attrNameLst>
                                          <p:attrName>ppt_x</p:attrName>
                                        </p:attrNameLst>
                                      </p:cBhvr>
                                      <p:tavLst>
                                        <p:tav tm="0">
                                          <p:val>
                                            <p:strVal val="#ppt_x"/>
                                          </p:val>
                                        </p:tav>
                                        <p:tav tm="100000">
                                          <p:val>
                                            <p:strVal val="#ppt_x-1"/>
                                          </p:val>
                                        </p:tav>
                                      </p:tavLst>
                                    </p:anim>
                                    <p:set>
                                      <p:cBhvr>
                                        <p:cTn id="38" dur="1" fill="hold">
                                          <p:stCondLst>
                                            <p:cond delay="500"/>
                                          </p:stCondLst>
                                        </p:cTn>
                                        <p:tgtEl>
                                          <p:spTgt spid="1194"/>
                                        </p:tgtEl>
                                        <p:attrNameLst>
                                          <p:attrName>style.visibility</p:attrName>
                                        </p:attrNameLst>
                                      </p:cBhvr>
                                      <p:to>
                                        <p:strVal val="hidden"/>
                                      </p:to>
                                    </p:set>
                                  </p:childTnLst>
                                </p:cTn>
                              </p:par>
                              <p:par>
                                <p:cTn id="39" presetID="2" presetClass="exit" presetSubtype="8" fill="hold" nodeType="withEffect">
                                  <p:stCondLst>
                                    <p:cond delay="0"/>
                                  </p:stCondLst>
                                  <p:childTnLst>
                                    <p:anim calcmode="lin" valueType="num">
                                      <p:cBhvr additive="base">
                                        <p:cTn id="40" dur="500"/>
                                        <p:tgtEl>
                                          <p:spTgt spid="1192"/>
                                        </p:tgtEl>
                                        <p:attrNameLst>
                                          <p:attrName>ppt_x</p:attrName>
                                        </p:attrNameLst>
                                      </p:cBhvr>
                                      <p:tavLst>
                                        <p:tav tm="0">
                                          <p:val>
                                            <p:strVal val="#ppt_x"/>
                                          </p:val>
                                        </p:tav>
                                        <p:tav tm="100000">
                                          <p:val>
                                            <p:strVal val="#ppt_x-1"/>
                                          </p:val>
                                        </p:tav>
                                      </p:tavLst>
                                    </p:anim>
                                    <p:set>
                                      <p:cBhvr>
                                        <p:cTn id="41" dur="1" fill="hold">
                                          <p:stCondLst>
                                            <p:cond delay="500"/>
                                          </p:stCondLst>
                                        </p:cTn>
                                        <p:tgtEl>
                                          <p:spTgt spid="1192"/>
                                        </p:tgtEl>
                                        <p:attrNameLst>
                                          <p:attrName>style.visibility</p:attrName>
                                        </p:attrNameLst>
                                      </p:cBhvr>
                                      <p:to>
                                        <p:strVal val="hidden"/>
                                      </p:to>
                                    </p:set>
                                  </p:childTnLst>
                                </p:cTn>
                              </p:par>
                              <p:par>
                                <p:cTn id="42" presetID="2" presetClass="exit" presetSubtype="2" fill="hold" nodeType="withEffect">
                                  <p:stCondLst>
                                    <p:cond delay="0"/>
                                  </p:stCondLst>
                                  <p:childTnLst>
                                    <p:anim calcmode="lin" valueType="num">
                                      <p:cBhvr additive="base">
                                        <p:cTn id="43" dur="500"/>
                                        <p:tgtEl>
                                          <p:spTgt spid="1174"/>
                                        </p:tgtEl>
                                        <p:attrNameLst>
                                          <p:attrName>ppt_x</p:attrName>
                                        </p:attrNameLst>
                                      </p:cBhvr>
                                      <p:tavLst>
                                        <p:tav tm="0">
                                          <p:val>
                                            <p:strVal val="#ppt_x"/>
                                          </p:val>
                                        </p:tav>
                                        <p:tav tm="100000">
                                          <p:val>
                                            <p:strVal val="#ppt_x+1"/>
                                          </p:val>
                                        </p:tav>
                                      </p:tavLst>
                                    </p:anim>
                                    <p:set>
                                      <p:cBhvr>
                                        <p:cTn id="44" dur="1" fill="hold">
                                          <p:stCondLst>
                                            <p:cond delay="500"/>
                                          </p:stCondLst>
                                        </p:cTn>
                                        <p:tgtEl>
                                          <p:spTgt spid="1174"/>
                                        </p:tgtEl>
                                        <p:attrNameLst>
                                          <p:attrName>style.visibility</p:attrName>
                                        </p:attrNameLst>
                                      </p:cBhvr>
                                      <p:to>
                                        <p:strVal val="hidden"/>
                                      </p:to>
                                    </p:set>
                                  </p:childTnLst>
                                </p:cTn>
                              </p:par>
                              <p:par>
                                <p:cTn id="45" presetID="2" presetClass="exit" presetSubtype="8" fill="hold" nodeType="withEffect">
                                  <p:stCondLst>
                                    <p:cond delay="0"/>
                                  </p:stCondLst>
                                  <p:childTnLst>
                                    <p:anim calcmode="lin" valueType="num">
                                      <p:cBhvr additive="base">
                                        <p:cTn id="46" dur="500"/>
                                        <p:tgtEl>
                                          <p:spTgt spid="1193"/>
                                        </p:tgtEl>
                                        <p:attrNameLst>
                                          <p:attrName>ppt_x</p:attrName>
                                        </p:attrNameLst>
                                      </p:cBhvr>
                                      <p:tavLst>
                                        <p:tav tm="0">
                                          <p:val>
                                            <p:strVal val="#ppt_x"/>
                                          </p:val>
                                        </p:tav>
                                        <p:tav tm="100000">
                                          <p:val>
                                            <p:strVal val="#ppt_x-1"/>
                                          </p:val>
                                        </p:tav>
                                      </p:tavLst>
                                    </p:anim>
                                    <p:set>
                                      <p:cBhvr>
                                        <p:cTn id="47" dur="1" fill="hold">
                                          <p:stCondLst>
                                            <p:cond delay="500"/>
                                          </p:stCondLst>
                                        </p:cTn>
                                        <p:tgtEl>
                                          <p:spTgt spid="1193"/>
                                        </p:tgtEl>
                                        <p:attrNameLst>
                                          <p:attrName>style.visibility</p:attrName>
                                        </p:attrNameLst>
                                      </p:cBhvr>
                                      <p:to>
                                        <p:strVal val="hidden"/>
                                      </p:to>
                                    </p:set>
                                  </p:childTnLst>
                                </p:cTn>
                              </p:par>
                              <p:par>
                                <p:cTn id="48" presetID="2" presetClass="exit" presetSubtype="8" fill="hold" nodeType="withEffect">
                                  <p:stCondLst>
                                    <p:cond delay="0"/>
                                  </p:stCondLst>
                                  <p:childTnLst>
                                    <p:anim calcmode="lin" valueType="num">
                                      <p:cBhvr additive="base">
                                        <p:cTn id="49" dur="500"/>
                                        <p:tgtEl>
                                          <p:spTgt spid="1195"/>
                                        </p:tgtEl>
                                        <p:attrNameLst>
                                          <p:attrName>ppt_x</p:attrName>
                                        </p:attrNameLst>
                                      </p:cBhvr>
                                      <p:tavLst>
                                        <p:tav tm="0">
                                          <p:val>
                                            <p:strVal val="#ppt_x"/>
                                          </p:val>
                                        </p:tav>
                                        <p:tav tm="100000">
                                          <p:val>
                                            <p:strVal val="#ppt_x-1"/>
                                          </p:val>
                                        </p:tav>
                                      </p:tavLst>
                                    </p:anim>
                                    <p:set>
                                      <p:cBhvr>
                                        <p:cTn id="50" dur="1" fill="hold">
                                          <p:stCondLst>
                                            <p:cond delay="500"/>
                                          </p:stCondLst>
                                        </p:cTn>
                                        <p:tgtEl>
                                          <p:spTgt spid="119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199"/>
        <p:cNvGrpSpPr/>
        <p:nvPr/>
      </p:nvGrpSpPr>
      <p:grpSpPr>
        <a:xfrm>
          <a:off x="0" y="0"/>
          <a:ext cx="0" cy="0"/>
          <a:chOff x="0" y="0"/>
          <a:chExt cx="0" cy="0"/>
        </a:xfrm>
      </p:grpSpPr>
      <p:grpSp>
        <p:nvGrpSpPr>
          <p:cNvPr id="1200" name="Google Shape;1200;p51"/>
          <p:cNvGrpSpPr/>
          <p:nvPr/>
        </p:nvGrpSpPr>
        <p:grpSpPr>
          <a:xfrm>
            <a:off x="0" y="0"/>
            <a:ext cx="1153895" cy="1268412"/>
            <a:chOff x="1" y="1"/>
            <a:chExt cx="958067" cy="1053150"/>
          </a:xfrm>
        </p:grpSpPr>
        <p:sp>
          <p:nvSpPr>
            <p:cNvPr id="1201" name="Google Shape;1201;p51"/>
            <p:cNvSpPr/>
            <p:nvPr/>
          </p:nvSpPr>
          <p:spPr>
            <a:xfrm rot="5400000">
              <a:off x="-12207" y="12208"/>
              <a:ext cx="982481" cy="958066"/>
            </a:xfrm>
            <a:custGeom>
              <a:avLst/>
              <a:gdLst/>
              <a:ahLst/>
              <a:cxnLst/>
              <a:rect l="l" t="t" r="r" b="b"/>
              <a:pathLst>
                <a:path w="982481" h="958066" extrusionOk="0">
                  <a:moveTo>
                    <a:pt x="0" y="958066"/>
                  </a:moveTo>
                  <a:lnTo>
                    <a:pt x="0" y="735870"/>
                  </a:lnTo>
                  <a:lnTo>
                    <a:pt x="426804" y="0"/>
                  </a:lnTo>
                  <a:lnTo>
                    <a:pt x="982481" y="95806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1202" name="Google Shape;1202;p51"/>
            <p:cNvSpPr/>
            <p:nvPr/>
          </p:nvSpPr>
          <p:spPr>
            <a:xfrm rot="5400000">
              <a:off x="-47960" y="405667"/>
              <a:ext cx="695444" cy="599522"/>
            </a:xfrm>
            <a:prstGeom prst="triangle">
              <a:avLst>
                <a:gd name="adj" fmla="val 50000"/>
              </a:avLst>
            </a:prstGeom>
            <a:solidFill>
              <a:srgbClr val="C8790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1203" name="Google Shape;1203;p51"/>
            <p:cNvSpPr/>
            <p:nvPr/>
          </p:nvSpPr>
          <p:spPr>
            <a:xfrm rot="-5400000" flipH="1">
              <a:off x="647213" y="472090"/>
              <a:ext cx="333880" cy="287829"/>
            </a:xfrm>
            <a:prstGeom prst="triangle">
              <a:avLst>
                <a:gd name="adj" fmla="val 50000"/>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1204" name="Google Shape;1204;p51"/>
            <p:cNvSpPr/>
            <p:nvPr/>
          </p:nvSpPr>
          <p:spPr>
            <a:xfrm rot="5400000">
              <a:off x="-31240" y="170353"/>
              <a:ext cx="453007" cy="390523"/>
            </a:xfrm>
            <a:prstGeom prst="triangle">
              <a:avLst>
                <a:gd name="adj" fmla="val 50000"/>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grpSp>
      <p:sp>
        <p:nvSpPr>
          <p:cNvPr id="1205" name="Google Shape;1205;p51"/>
          <p:cNvSpPr txBox="1"/>
          <p:nvPr/>
        </p:nvSpPr>
        <p:spPr>
          <a:xfrm>
            <a:off x="1153895" y="166566"/>
            <a:ext cx="519258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262626"/>
                </a:solidFill>
                <a:latin typeface="Times New Roman"/>
                <a:ea typeface="Times New Roman"/>
                <a:cs typeface="Times New Roman"/>
                <a:sym typeface="Times New Roman"/>
              </a:rPr>
              <a:t>Quản lý chuỗi cung ứng và hậu cần</a:t>
            </a:r>
            <a:endParaRPr sz="2400" b="1">
              <a:solidFill>
                <a:srgbClr val="262626"/>
              </a:solidFill>
              <a:latin typeface="Times New Roman"/>
              <a:ea typeface="Times New Roman"/>
              <a:cs typeface="Times New Roman"/>
              <a:sym typeface="Times New Roman"/>
            </a:endParaRPr>
          </a:p>
        </p:txBody>
      </p:sp>
      <p:grpSp>
        <p:nvGrpSpPr>
          <p:cNvPr id="1206" name="Google Shape;1206;p51"/>
          <p:cNvGrpSpPr/>
          <p:nvPr/>
        </p:nvGrpSpPr>
        <p:grpSpPr>
          <a:xfrm>
            <a:off x="470348" y="1317262"/>
            <a:ext cx="1810803" cy="4565336"/>
            <a:chOff x="470348" y="1317262"/>
            <a:chExt cx="1810803" cy="4565336"/>
          </a:xfrm>
        </p:grpSpPr>
        <p:grpSp>
          <p:nvGrpSpPr>
            <p:cNvPr id="1207" name="Google Shape;1207;p51"/>
            <p:cNvGrpSpPr/>
            <p:nvPr/>
          </p:nvGrpSpPr>
          <p:grpSpPr>
            <a:xfrm>
              <a:off x="470348" y="1317262"/>
              <a:ext cx="1810803" cy="4565336"/>
              <a:chOff x="4178985" y="2597150"/>
              <a:chExt cx="801573" cy="2020900"/>
            </a:xfrm>
          </p:grpSpPr>
          <p:sp>
            <p:nvSpPr>
              <p:cNvPr id="1208" name="Google Shape;1208;p51"/>
              <p:cNvSpPr/>
              <p:nvPr/>
            </p:nvSpPr>
            <p:spPr>
              <a:xfrm flipH="1">
                <a:off x="4380108" y="3983646"/>
                <a:ext cx="383148" cy="634404"/>
              </a:xfrm>
              <a:custGeom>
                <a:avLst/>
                <a:gdLst/>
                <a:ahLst/>
                <a:cxnLst/>
                <a:rect l="l" t="t" r="r" b="b"/>
                <a:pathLst>
                  <a:path w="397" h="659" extrusionOk="0">
                    <a:moveTo>
                      <a:pt x="2" y="268"/>
                    </a:moveTo>
                    <a:cubicBezTo>
                      <a:pt x="2" y="267"/>
                      <a:pt x="0" y="264"/>
                      <a:pt x="0" y="268"/>
                    </a:cubicBezTo>
                    <a:cubicBezTo>
                      <a:pt x="0" y="268"/>
                      <a:pt x="0" y="268"/>
                      <a:pt x="0" y="268"/>
                    </a:cubicBezTo>
                    <a:cubicBezTo>
                      <a:pt x="0" y="269"/>
                      <a:pt x="2" y="270"/>
                      <a:pt x="3" y="271"/>
                    </a:cubicBezTo>
                    <a:cubicBezTo>
                      <a:pt x="3" y="275"/>
                      <a:pt x="4" y="278"/>
                      <a:pt x="4" y="282"/>
                    </a:cubicBezTo>
                    <a:cubicBezTo>
                      <a:pt x="5" y="283"/>
                      <a:pt x="5" y="283"/>
                      <a:pt x="5" y="284"/>
                    </a:cubicBezTo>
                    <a:cubicBezTo>
                      <a:pt x="10" y="335"/>
                      <a:pt x="25" y="381"/>
                      <a:pt x="48" y="418"/>
                    </a:cubicBezTo>
                    <a:cubicBezTo>
                      <a:pt x="23" y="377"/>
                      <a:pt x="37" y="299"/>
                      <a:pt x="92" y="290"/>
                    </a:cubicBezTo>
                    <a:cubicBezTo>
                      <a:pt x="158" y="280"/>
                      <a:pt x="169" y="399"/>
                      <a:pt x="172" y="441"/>
                    </a:cubicBezTo>
                    <a:cubicBezTo>
                      <a:pt x="174" y="484"/>
                      <a:pt x="145" y="521"/>
                      <a:pt x="145" y="564"/>
                    </a:cubicBezTo>
                    <a:cubicBezTo>
                      <a:pt x="145" y="613"/>
                      <a:pt x="170" y="653"/>
                      <a:pt x="201" y="659"/>
                    </a:cubicBezTo>
                    <a:cubicBezTo>
                      <a:pt x="187" y="656"/>
                      <a:pt x="174" y="616"/>
                      <a:pt x="172" y="604"/>
                    </a:cubicBezTo>
                    <a:cubicBezTo>
                      <a:pt x="168" y="580"/>
                      <a:pt x="175" y="551"/>
                      <a:pt x="182" y="528"/>
                    </a:cubicBezTo>
                    <a:cubicBezTo>
                      <a:pt x="190" y="501"/>
                      <a:pt x="211" y="483"/>
                      <a:pt x="229" y="462"/>
                    </a:cubicBezTo>
                    <a:cubicBezTo>
                      <a:pt x="247" y="440"/>
                      <a:pt x="262" y="414"/>
                      <a:pt x="272" y="386"/>
                    </a:cubicBezTo>
                    <a:cubicBezTo>
                      <a:pt x="275" y="378"/>
                      <a:pt x="278" y="370"/>
                      <a:pt x="280" y="362"/>
                    </a:cubicBezTo>
                    <a:cubicBezTo>
                      <a:pt x="284" y="420"/>
                      <a:pt x="307" y="484"/>
                      <a:pt x="307" y="484"/>
                    </a:cubicBezTo>
                    <a:cubicBezTo>
                      <a:pt x="299" y="437"/>
                      <a:pt x="325" y="406"/>
                      <a:pt x="325" y="406"/>
                    </a:cubicBezTo>
                    <a:cubicBezTo>
                      <a:pt x="397" y="291"/>
                      <a:pt x="370" y="198"/>
                      <a:pt x="370" y="198"/>
                    </a:cubicBezTo>
                    <a:cubicBezTo>
                      <a:pt x="351" y="85"/>
                      <a:pt x="277" y="0"/>
                      <a:pt x="189" y="0"/>
                    </a:cubicBezTo>
                    <a:cubicBezTo>
                      <a:pt x="87" y="0"/>
                      <a:pt x="3" y="114"/>
                      <a:pt x="3" y="254"/>
                    </a:cubicBezTo>
                    <a:cubicBezTo>
                      <a:pt x="3" y="258"/>
                      <a:pt x="2" y="263"/>
                      <a:pt x="2" y="26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Poppins"/>
                  <a:ea typeface="Poppins"/>
                  <a:cs typeface="Poppins"/>
                  <a:sym typeface="Poppins"/>
                </a:endParaRPr>
              </a:p>
            </p:txBody>
          </p:sp>
          <p:sp>
            <p:nvSpPr>
              <p:cNvPr id="1209" name="Google Shape;1209;p51"/>
              <p:cNvSpPr/>
              <p:nvPr/>
            </p:nvSpPr>
            <p:spPr>
              <a:xfrm flipH="1">
                <a:off x="4413792" y="3978274"/>
                <a:ext cx="312270" cy="399544"/>
              </a:xfrm>
              <a:custGeom>
                <a:avLst/>
                <a:gdLst/>
                <a:ahLst/>
                <a:cxnLst/>
                <a:rect l="l" t="t" r="r" b="b"/>
                <a:pathLst>
                  <a:path w="324" h="415" extrusionOk="0">
                    <a:moveTo>
                      <a:pt x="154" y="0"/>
                    </a:moveTo>
                    <a:cubicBezTo>
                      <a:pt x="225" y="0"/>
                      <a:pt x="288" y="73"/>
                      <a:pt x="304" y="172"/>
                    </a:cubicBezTo>
                    <a:cubicBezTo>
                      <a:pt x="305" y="174"/>
                      <a:pt x="305" y="174"/>
                      <a:pt x="305" y="174"/>
                    </a:cubicBezTo>
                    <a:cubicBezTo>
                      <a:pt x="305" y="176"/>
                      <a:pt x="305" y="176"/>
                      <a:pt x="305" y="176"/>
                    </a:cubicBezTo>
                    <a:cubicBezTo>
                      <a:pt x="306" y="179"/>
                      <a:pt x="324" y="248"/>
                      <a:pt x="276" y="338"/>
                    </a:cubicBezTo>
                    <a:cubicBezTo>
                      <a:pt x="276" y="335"/>
                      <a:pt x="256" y="263"/>
                      <a:pt x="255" y="261"/>
                    </a:cubicBezTo>
                    <a:cubicBezTo>
                      <a:pt x="256" y="270"/>
                      <a:pt x="235" y="292"/>
                      <a:pt x="230" y="302"/>
                    </a:cubicBezTo>
                    <a:cubicBezTo>
                      <a:pt x="209" y="338"/>
                      <a:pt x="198" y="379"/>
                      <a:pt x="170" y="412"/>
                    </a:cubicBezTo>
                    <a:cubicBezTo>
                      <a:pt x="169" y="413"/>
                      <a:pt x="168" y="414"/>
                      <a:pt x="167" y="415"/>
                    </a:cubicBezTo>
                    <a:cubicBezTo>
                      <a:pt x="167" y="413"/>
                      <a:pt x="167" y="411"/>
                      <a:pt x="167" y="409"/>
                    </a:cubicBezTo>
                    <a:cubicBezTo>
                      <a:pt x="159" y="260"/>
                      <a:pt x="107" y="228"/>
                      <a:pt x="65" y="228"/>
                    </a:cubicBezTo>
                    <a:cubicBezTo>
                      <a:pt x="61" y="228"/>
                      <a:pt x="57" y="229"/>
                      <a:pt x="52" y="229"/>
                    </a:cubicBezTo>
                    <a:cubicBezTo>
                      <a:pt x="33" y="232"/>
                      <a:pt x="15" y="242"/>
                      <a:pt x="2" y="256"/>
                    </a:cubicBezTo>
                    <a:cubicBezTo>
                      <a:pt x="2" y="254"/>
                      <a:pt x="1" y="253"/>
                      <a:pt x="1" y="251"/>
                    </a:cubicBezTo>
                    <a:cubicBezTo>
                      <a:pt x="1" y="249"/>
                      <a:pt x="1" y="249"/>
                      <a:pt x="1" y="249"/>
                    </a:cubicBezTo>
                    <a:cubicBezTo>
                      <a:pt x="1" y="246"/>
                      <a:pt x="1" y="242"/>
                      <a:pt x="0" y="239"/>
                    </a:cubicBezTo>
                    <a:cubicBezTo>
                      <a:pt x="0" y="239"/>
                      <a:pt x="0" y="236"/>
                      <a:pt x="0" y="236"/>
                    </a:cubicBezTo>
                    <a:cubicBezTo>
                      <a:pt x="0" y="231"/>
                      <a:pt x="0" y="227"/>
                      <a:pt x="0" y="223"/>
                    </a:cubicBezTo>
                    <a:cubicBezTo>
                      <a:pt x="0" y="100"/>
                      <a:pt x="69" y="0"/>
                      <a:pt x="154" y="0"/>
                    </a:cubicBezTo>
                    <a:close/>
                  </a:path>
                </a:pathLst>
              </a:custGeom>
              <a:solidFill>
                <a:srgbClr val="FCD7A2">
                  <a:alpha val="4392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Poppins"/>
                  <a:ea typeface="Poppins"/>
                  <a:cs typeface="Poppins"/>
                  <a:sym typeface="Poppins"/>
                </a:endParaRPr>
              </a:p>
            </p:txBody>
          </p:sp>
          <p:sp>
            <p:nvSpPr>
              <p:cNvPr id="1210" name="Google Shape;1210;p51"/>
              <p:cNvSpPr/>
              <p:nvPr/>
            </p:nvSpPr>
            <p:spPr>
              <a:xfrm flipH="1">
                <a:off x="4464149" y="3992708"/>
                <a:ext cx="204536" cy="288808"/>
              </a:xfrm>
              <a:custGeom>
                <a:avLst/>
                <a:gdLst/>
                <a:ahLst/>
                <a:cxnLst/>
                <a:rect l="l" t="t" r="r" b="b"/>
                <a:pathLst>
                  <a:path w="212" h="300" extrusionOk="0">
                    <a:moveTo>
                      <a:pt x="43" y="142"/>
                    </a:moveTo>
                    <a:cubicBezTo>
                      <a:pt x="40" y="142"/>
                      <a:pt x="37" y="142"/>
                      <a:pt x="34" y="142"/>
                    </a:cubicBezTo>
                    <a:cubicBezTo>
                      <a:pt x="21" y="144"/>
                      <a:pt x="10" y="150"/>
                      <a:pt x="1" y="159"/>
                    </a:cubicBezTo>
                    <a:cubicBezTo>
                      <a:pt x="1" y="158"/>
                      <a:pt x="1" y="157"/>
                      <a:pt x="1" y="156"/>
                    </a:cubicBezTo>
                    <a:cubicBezTo>
                      <a:pt x="1" y="155"/>
                      <a:pt x="1" y="155"/>
                      <a:pt x="1" y="155"/>
                    </a:cubicBezTo>
                    <a:cubicBezTo>
                      <a:pt x="0" y="152"/>
                      <a:pt x="0" y="150"/>
                      <a:pt x="0" y="148"/>
                    </a:cubicBezTo>
                    <a:cubicBezTo>
                      <a:pt x="0" y="146"/>
                      <a:pt x="0" y="146"/>
                      <a:pt x="0" y="146"/>
                    </a:cubicBezTo>
                    <a:cubicBezTo>
                      <a:pt x="0" y="143"/>
                      <a:pt x="0" y="141"/>
                      <a:pt x="0" y="139"/>
                    </a:cubicBezTo>
                    <a:cubicBezTo>
                      <a:pt x="0" y="62"/>
                      <a:pt x="45" y="0"/>
                      <a:pt x="101" y="0"/>
                    </a:cubicBezTo>
                    <a:cubicBezTo>
                      <a:pt x="147" y="0"/>
                      <a:pt x="189" y="45"/>
                      <a:pt x="199" y="107"/>
                    </a:cubicBezTo>
                    <a:cubicBezTo>
                      <a:pt x="200" y="108"/>
                      <a:pt x="200" y="108"/>
                      <a:pt x="200" y="108"/>
                    </a:cubicBezTo>
                    <a:cubicBezTo>
                      <a:pt x="200" y="109"/>
                      <a:pt x="200" y="109"/>
                      <a:pt x="200" y="109"/>
                    </a:cubicBezTo>
                    <a:cubicBezTo>
                      <a:pt x="201" y="111"/>
                      <a:pt x="212" y="154"/>
                      <a:pt x="181" y="210"/>
                    </a:cubicBezTo>
                    <a:cubicBezTo>
                      <a:pt x="181" y="208"/>
                      <a:pt x="167" y="164"/>
                      <a:pt x="167" y="162"/>
                    </a:cubicBezTo>
                    <a:cubicBezTo>
                      <a:pt x="168" y="168"/>
                      <a:pt x="154" y="181"/>
                      <a:pt x="150" y="187"/>
                    </a:cubicBezTo>
                    <a:cubicBezTo>
                      <a:pt x="137" y="210"/>
                      <a:pt x="126" y="275"/>
                      <a:pt x="121" y="300"/>
                    </a:cubicBezTo>
                    <a:cubicBezTo>
                      <a:pt x="121" y="300"/>
                      <a:pt x="94" y="134"/>
                      <a:pt x="43" y="142"/>
                    </a:cubicBezTo>
                    <a:close/>
                  </a:path>
                </a:pathLst>
              </a:custGeom>
              <a:solidFill>
                <a:srgbClr val="FEEBC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Poppins"/>
                  <a:ea typeface="Poppins"/>
                  <a:cs typeface="Poppins"/>
                  <a:sym typeface="Poppins"/>
                </a:endParaRPr>
              </a:p>
            </p:txBody>
          </p:sp>
          <p:sp>
            <p:nvSpPr>
              <p:cNvPr id="1211" name="Google Shape;1211;p51"/>
              <p:cNvSpPr/>
              <p:nvPr/>
            </p:nvSpPr>
            <p:spPr>
              <a:xfrm flipH="1">
                <a:off x="4178985" y="3511722"/>
                <a:ext cx="371113" cy="593708"/>
              </a:xfrm>
              <a:custGeom>
                <a:avLst/>
                <a:gdLst/>
                <a:ahLst/>
                <a:cxnLst/>
                <a:rect l="l" t="t" r="r" b="b"/>
                <a:pathLst>
                  <a:path w="10000" h="10086" extrusionOk="0">
                    <a:moveTo>
                      <a:pt x="5000" y="0"/>
                    </a:moveTo>
                    <a:cubicBezTo>
                      <a:pt x="7756" y="0"/>
                      <a:pt x="10000" y="1455"/>
                      <a:pt x="10000" y="3212"/>
                    </a:cubicBezTo>
                    <a:lnTo>
                      <a:pt x="10000" y="3293"/>
                    </a:lnTo>
                    <a:lnTo>
                      <a:pt x="10000" y="3293"/>
                    </a:lnTo>
                    <a:cubicBezTo>
                      <a:pt x="10000" y="5717"/>
                      <a:pt x="8814" y="7859"/>
                      <a:pt x="6795" y="9697"/>
                    </a:cubicBezTo>
                    <a:cubicBezTo>
                      <a:pt x="6731" y="9737"/>
                      <a:pt x="6699" y="9778"/>
                      <a:pt x="6635" y="9818"/>
                    </a:cubicBezTo>
                    <a:lnTo>
                      <a:pt x="6635" y="9818"/>
                    </a:lnTo>
                    <a:lnTo>
                      <a:pt x="6635" y="9818"/>
                    </a:lnTo>
                    <a:cubicBezTo>
                      <a:pt x="6442" y="9919"/>
                      <a:pt x="6121" y="10239"/>
                      <a:pt x="5897" y="10000"/>
                    </a:cubicBezTo>
                    <a:cubicBezTo>
                      <a:pt x="5673" y="9761"/>
                      <a:pt x="5619" y="9003"/>
                      <a:pt x="5288" y="8384"/>
                    </a:cubicBezTo>
                    <a:cubicBezTo>
                      <a:pt x="5064" y="7556"/>
                      <a:pt x="4744" y="6848"/>
                      <a:pt x="3910" y="6283"/>
                    </a:cubicBezTo>
                    <a:lnTo>
                      <a:pt x="3910" y="6263"/>
                    </a:lnTo>
                    <a:cubicBezTo>
                      <a:pt x="3237" y="5818"/>
                      <a:pt x="2340" y="5475"/>
                      <a:pt x="1346" y="5333"/>
                    </a:cubicBezTo>
                    <a:cubicBezTo>
                      <a:pt x="513" y="4768"/>
                      <a:pt x="0" y="4000"/>
                      <a:pt x="0" y="3172"/>
                    </a:cubicBezTo>
                    <a:cubicBezTo>
                      <a:pt x="0" y="1414"/>
                      <a:pt x="2244" y="0"/>
                      <a:pt x="5000" y="0"/>
                    </a:cubicBezTo>
                    <a:close/>
                  </a:path>
                </a:pathLst>
              </a:custGeom>
              <a:solidFill>
                <a:srgbClr val="FBC474">
                  <a:alpha val="7294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Poppins"/>
                  <a:ea typeface="Poppins"/>
                  <a:cs typeface="Poppins"/>
                  <a:sym typeface="Poppins"/>
                </a:endParaRPr>
              </a:p>
            </p:txBody>
          </p:sp>
          <p:sp>
            <p:nvSpPr>
              <p:cNvPr id="1212" name="Google Shape;1212;p51"/>
              <p:cNvSpPr/>
              <p:nvPr/>
            </p:nvSpPr>
            <p:spPr>
              <a:xfrm>
                <a:off x="4609445" y="3511722"/>
                <a:ext cx="371113" cy="593708"/>
              </a:xfrm>
              <a:custGeom>
                <a:avLst/>
                <a:gdLst/>
                <a:ahLst/>
                <a:cxnLst/>
                <a:rect l="l" t="t" r="r" b="b"/>
                <a:pathLst>
                  <a:path w="10000" h="10086" extrusionOk="0">
                    <a:moveTo>
                      <a:pt x="5000" y="0"/>
                    </a:moveTo>
                    <a:cubicBezTo>
                      <a:pt x="7756" y="0"/>
                      <a:pt x="10000" y="1455"/>
                      <a:pt x="10000" y="3212"/>
                    </a:cubicBezTo>
                    <a:lnTo>
                      <a:pt x="10000" y="3293"/>
                    </a:lnTo>
                    <a:lnTo>
                      <a:pt x="10000" y="3293"/>
                    </a:lnTo>
                    <a:cubicBezTo>
                      <a:pt x="10000" y="5717"/>
                      <a:pt x="8814" y="7859"/>
                      <a:pt x="6795" y="9697"/>
                    </a:cubicBezTo>
                    <a:cubicBezTo>
                      <a:pt x="6731" y="9737"/>
                      <a:pt x="6699" y="9778"/>
                      <a:pt x="6635" y="9818"/>
                    </a:cubicBezTo>
                    <a:lnTo>
                      <a:pt x="6635" y="9818"/>
                    </a:lnTo>
                    <a:lnTo>
                      <a:pt x="6635" y="9818"/>
                    </a:lnTo>
                    <a:cubicBezTo>
                      <a:pt x="6442" y="9919"/>
                      <a:pt x="6121" y="10239"/>
                      <a:pt x="5897" y="10000"/>
                    </a:cubicBezTo>
                    <a:cubicBezTo>
                      <a:pt x="5673" y="9761"/>
                      <a:pt x="5619" y="9003"/>
                      <a:pt x="5288" y="8384"/>
                    </a:cubicBezTo>
                    <a:cubicBezTo>
                      <a:pt x="5064" y="7556"/>
                      <a:pt x="4744" y="6848"/>
                      <a:pt x="3910" y="6283"/>
                    </a:cubicBezTo>
                    <a:lnTo>
                      <a:pt x="3910" y="6263"/>
                    </a:lnTo>
                    <a:cubicBezTo>
                      <a:pt x="3237" y="5818"/>
                      <a:pt x="2340" y="5475"/>
                      <a:pt x="1346" y="5333"/>
                    </a:cubicBezTo>
                    <a:cubicBezTo>
                      <a:pt x="513" y="4768"/>
                      <a:pt x="0" y="4000"/>
                      <a:pt x="0" y="3172"/>
                    </a:cubicBezTo>
                    <a:cubicBezTo>
                      <a:pt x="0" y="1414"/>
                      <a:pt x="2244" y="0"/>
                      <a:pt x="5000" y="0"/>
                    </a:cubicBezTo>
                    <a:close/>
                  </a:path>
                </a:pathLst>
              </a:custGeom>
              <a:solidFill>
                <a:srgbClr val="FBC474">
                  <a:alpha val="7294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Poppins"/>
                  <a:ea typeface="Poppins"/>
                  <a:cs typeface="Poppins"/>
                  <a:sym typeface="Poppins"/>
                </a:endParaRPr>
              </a:p>
            </p:txBody>
          </p:sp>
          <p:sp>
            <p:nvSpPr>
              <p:cNvPr id="1213" name="Google Shape;1213;p51"/>
              <p:cNvSpPr/>
              <p:nvPr/>
            </p:nvSpPr>
            <p:spPr>
              <a:xfrm>
                <a:off x="4226296" y="2597150"/>
                <a:ext cx="709127" cy="1298838"/>
              </a:xfrm>
              <a:custGeom>
                <a:avLst/>
                <a:gdLst/>
                <a:ahLst/>
                <a:cxnLst/>
                <a:rect l="l" t="t" r="r" b="b"/>
                <a:pathLst>
                  <a:path w="596" h="1092" extrusionOk="0">
                    <a:moveTo>
                      <a:pt x="298" y="1092"/>
                    </a:moveTo>
                    <a:cubicBezTo>
                      <a:pt x="159" y="1092"/>
                      <a:pt x="159" y="1092"/>
                      <a:pt x="159" y="1092"/>
                    </a:cubicBezTo>
                    <a:cubicBezTo>
                      <a:pt x="31" y="824"/>
                      <a:pt x="21" y="513"/>
                      <a:pt x="21" y="513"/>
                    </a:cubicBezTo>
                    <a:cubicBezTo>
                      <a:pt x="0" y="212"/>
                      <a:pt x="298" y="0"/>
                      <a:pt x="298" y="0"/>
                    </a:cubicBezTo>
                    <a:cubicBezTo>
                      <a:pt x="299" y="0"/>
                      <a:pt x="299" y="0"/>
                      <a:pt x="299" y="0"/>
                    </a:cubicBezTo>
                    <a:cubicBezTo>
                      <a:pt x="299" y="0"/>
                      <a:pt x="596" y="212"/>
                      <a:pt x="575" y="513"/>
                    </a:cubicBezTo>
                    <a:cubicBezTo>
                      <a:pt x="575" y="513"/>
                      <a:pt x="566" y="824"/>
                      <a:pt x="437" y="1092"/>
                    </a:cubicBezTo>
                    <a:lnTo>
                      <a:pt x="298" y="1092"/>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Poppins"/>
                  <a:ea typeface="Poppins"/>
                  <a:cs typeface="Poppins"/>
                  <a:sym typeface="Poppins"/>
                </a:endParaRPr>
              </a:p>
            </p:txBody>
          </p:sp>
          <p:sp>
            <p:nvSpPr>
              <p:cNvPr id="1214" name="Google Shape;1214;p51"/>
              <p:cNvSpPr/>
              <p:nvPr/>
            </p:nvSpPr>
            <p:spPr>
              <a:xfrm>
                <a:off x="4499622" y="3895987"/>
                <a:ext cx="144641" cy="88637"/>
              </a:xfrm>
              <a:prstGeom prst="rect">
                <a:avLst/>
              </a:prstGeom>
              <a:solidFill>
                <a:srgbClr val="FBC474">
                  <a:alpha val="7294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Poppins"/>
                  <a:ea typeface="Poppins"/>
                  <a:cs typeface="Poppins"/>
                  <a:sym typeface="Poppins"/>
                </a:endParaRPr>
              </a:p>
            </p:txBody>
          </p:sp>
        </p:grpSp>
        <p:sp>
          <p:nvSpPr>
            <p:cNvPr id="1215" name="Google Shape;1215;p51"/>
            <p:cNvSpPr txBox="1"/>
            <p:nvPr/>
          </p:nvSpPr>
          <p:spPr>
            <a:xfrm>
              <a:off x="646860" y="1914633"/>
              <a:ext cx="1521714" cy="193899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dk1"/>
                  </a:solidFill>
                  <a:latin typeface="Times New Roman"/>
                  <a:ea typeface="Times New Roman"/>
                  <a:cs typeface="Times New Roman"/>
                  <a:sym typeface="Times New Roman"/>
                </a:rPr>
                <a:t>BÊN </a:t>
              </a:r>
              <a:endParaRPr/>
            </a:p>
            <a:p>
              <a:pPr marL="0" marR="0" lvl="0" indent="0" algn="ctr" rtl="0">
                <a:spcBef>
                  <a:spcPts val="0"/>
                </a:spcBef>
                <a:spcAft>
                  <a:spcPts val="0"/>
                </a:spcAft>
                <a:buNone/>
              </a:pPr>
              <a:r>
                <a:rPr lang="en-US" sz="4000" b="1">
                  <a:solidFill>
                    <a:schemeClr val="dk1"/>
                  </a:solidFill>
                  <a:latin typeface="Times New Roman"/>
                  <a:ea typeface="Times New Roman"/>
                  <a:cs typeface="Times New Roman"/>
                  <a:sym typeface="Times New Roman"/>
                </a:rPr>
                <a:t>THỨ BA</a:t>
              </a:r>
              <a:endParaRPr/>
            </a:p>
          </p:txBody>
        </p:sp>
      </p:grpSp>
      <p:cxnSp>
        <p:nvCxnSpPr>
          <p:cNvPr id="1216" name="Google Shape;1216;p51"/>
          <p:cNvCxnSpPr/>
          <p:nvPr/>
        </p:nvCxnSpPr>
        <p:spPr>
          <a:xfrm>
            <a:off x="3843090" y="1925204"/>
            <a:ext cx="6629148" cy="0"/>
          </a:xfrm>
          <a:prstGeom prst="straightConnector1">
            <a:avLst/>
          </a:prstGeom>
          <a:noFill/>
          <a:ln w="38100" cap="flat" cmpd="sng">
            <a:solidFill>
              <a:srgbClr val="BFBFBF"/>
            </a:solidFill>
            <a:prstDash val="dash"/>
            <a:miter lim="800000"/>
            <a:headEnd type="none" w="sm" len="sm"/>
            <a:tailEnd type="none" w="sm" len="sm"/>
          </a:ln>
        </p:spPr>
      </p:cxnSp>
      <p:grpSp>
        <p:nvGrpSpPr>
          <p:cNvPr id="1217" name="Google Shape;1217;p51"/>
          <p:cNvGrpSpPr/>
          <p:nvPr/>
        </p:nvGrpSpPr>
        <p:grpSpPr>
          <a:xfrm>
            <a:off x="3549952" y="3155335"/>
            <a:ext cx="644065" cy="623693"/>
            <a:chOff x="1154279" y="3533105"/>
            <a:chExt cx="877615" cy="877615"/>
          </a:xfrm>
        </p:grpSpPr>
        <p:sp>
          <p:nvSpPr>
            <p:cNvPr id="1218" name="Google Shape;1218;p51"/>
            <p:cNvSpPr/>
            <p:nvPr/>
          </p:nvSpPr>
          <p:spPr>
            <a:xfrm>
              <a:off x="1154279" y="3533105"/>
              <a:ext cx="877615" cy="877615"/>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Poppins"/>
                <a:ea typeface="Poppins"/>
                <a:cs typeface="Poppins"/>
                <a:sym typeface="Poppins"/>
              </a:endParaRPr>
            </a:p>
          </p:txBody>
        </p:sp>
        <p:sp>
          <p:nvSpPr>
            <p:cNvPr id="1219" name="Google Shape;1219;p51"/>
            <p:cNvSpPr/>
            <p:nvPr/>
          </p:nvSpPr>
          <p:spPr>
            <a:xfrm>
              <a:off x="1411156" y="3804177"/>
              <a:ext cx="363862" cy="335471"/>
            </a:xfrm>
            <a:custGeom>
              <a:avLst/>
              <a:gdLst/>
              <a:ahLst/>
              <a:cxnLst/>
              <a:rect l="l" t="t" r="r" b="b"/>
              <a:pathLst>
                <a:path w="578320" h="533197" extrusionOk="0">
                  <a:moveTo>
                    <a:pt x="469488" y="312166"/>
                  </a:moveTo>
                  <a:cubicBezTo>
                    <a:pt x="499002" y="312166"/>
                    <a:pt x="523904" y="335190"/>
                    <a:pt x="523904" y="363740"/>
                  </a:cubicBezTo>
                  <a:lnTo>
                    <a:pt x="523904" y="376634"/>
                  </a:lnTo>
                  <a:cubicBezTo>
                    <a:pt x="523904" y="376634"/>
                    <a:pt x="529438" y="381238"/>
                    <a:pt x="527594" y="391369"/>
                  </a:cubicBezTo>
                  <a:cubicBezTo>
                    <a:pt x="526671" y="404262"/>
                    <a:pt x="512837" y="411630"/>
                    <a:pt x="512837" y="411630"/>
                  </a:cubicBezTo>
                  <a:cubicBezTo>
                    <a:pt x="512837" y="411630"/>
                    <a:pt x="509147" y="430970"/>
                    <a:pt x="498080" y="440180"/>
                  </a:cubicBezTo>
                  <a:cubicBezTo>
                    <a:pt x="494391" y="467809"/>
                    <a:pt x="513759" y="470572"/>
                    <a:pt x="529438" y="475176"/>
                  </a:cubicBezTo>
                  <a:cubicBezTo>
                    <a:pt x="555263" y="483465"/>
                    <a:pt x="578320" y="485307"/>
                    <a:pt x="578320" y="518462"/>
                  </a:cubicBezTo>
                  <a:cubicBezTo>
                    <a:pt x="578320" y="525829"/>
                    <a:pt x="543273" y="532276"/>
                    <a:pt x="485168" y="533197"/>
                  </a:cubicBezTo>
                  <a:lnTo>
                    <a:pt x="477789" y="486228"/>
                  </a:lnTo>
                  <a:lnTo>
                    <a:pt x="481478" y="479781"/>
                  </a:lnTo>
                  <a:cubicBezTo>
                    <a:pt x="481478" y="478860"/>
                    <a:pt x="481478" y="477939"/>
                    <a:pt x="480556" y="477939"/>
                  </a:cubicBezTo>
                  <a:lnTo>
                    <a:pt x="471333" y="466888"/>
                  </a:lnTo>
                  <a:cubicBezTo>
                    <a:pt x="470411" y="465967"/>
                    <a:pt x="468566" y="465967"/>
                    <a:pt x="467644" y="466888"/>
                  </a:cubicBezTo>
                  <a:lnTo>
                    <a:pt x="458421" y="477939"/>
                  </a:lnTo>
                  <a:cubicBezTo>
                    <a:pt x="457499" y="477939"/>
                    <a:pt x="457499" y="478860"/>
                    <a:pt x="458421" y="479781"/>
                  </a:cubicBezTo>
                  <a:lnTo>
                    <a:pt x="462110" y="486228"/>
                  </a:lnTo>
                  <a:lnTo>
                    <a:pt x="454732" y="533197"/>
                  </a:lnTo>
                  <a:cubicBezTo>
                    <a:pt x="396627" y="532276"/>
                    <a:pt x="361579" y="525829"/>
                    <a:pt x="361579" y="518462"/>
                  </a:cubicBezTo>
                  <a:cubicBezTo>
                    <a:pt x="361579" y="485307"/>
                    <a:pt x="384637" y="483465"/>
                    <a:pt x="409539" y="475176"/>
                  </a:cubicBezTo>
                  <a:cubicBezTo>
                    <a:pt x="425218" y="470572"/>
                    <a:pt x="444586" y="466888"/>
                    <a:pt x="440897" y="440180"/>
                  </a:cubicBezTo>
                  <a:cubicBezTo>
                    <a:pt x="430752" y="430970"/>
                    <a:pt x="427063" y="411630"/>
                    <a:pt x="427063" y="411630"/>
                  </a:cubicBezTo>
                  <a:cubicBezTo>
                    <a:pt x="427063" y="411630"/>
                    <a:pt x="413228" y="404262"/>
                    <a:pt x="411383" y="391369"/>
                  </a:cubicBezTo>
                  <a:cubicBezTo>
                    <a:pt x="410461" y="381238"/>
                    <a:pt x="415995" y="376634"/>
                    <a:pt x="415995" y="376634"/>
                  </a:cubicBezTo>
                  <a:lnTo>
                    <a:pt x="415995" y="363740"/>
                  </a:lnTo>
                  <a:cubicBezTo>
                    <a:pt x="415995" y="335190"/>
                    <a:pt x="439975" y="312166"/>
                    <a:pt x="469488" y="312166"/>
                  </a:cubicBezTo>
                  <a:close/>
                  <a:moveTo>
                    <a:pt x="107909" y="312166"/>
                  </a:moveTo>
                  <a:cubicBezTo>
                    <a:pt x="138345" y="312166"/>
                    <a:pt x="162325" y="335190"/>
                    <a:pt x="162325" y="363740"/>
                  </a:cubicBezTo>
                  <a:lnTo>
                    <a:pt x="162325" y="376634"/>
                  </a:lnTo>
                  <a:cubicBezTo>
                    <a:pt x="162325" y="376634"/>
                    <a:pt x="167859" y="381238"/>
                    <a:pt x="166937" y="391369"/>
                  </a:cubicBezTo>
                  <a:cubicBezTo>
                    <a:pt x="165092" y="404262"/>
                    <a:pt x="151257" y="411630"/>
                    <a:pt x="151257" y="411630"/>
                  </a:cubicBezTo>
                  <a:cubicBezTo>
                    <a:pt x="151257" y="411630"/>
                    <a:pt x="147568" y="430970"/>
                    <a:pt x="137423" y="440180"/>
                  </a:cubicBezTo>
                  <a:cubicBezTo>
                    <a:pt x="132811" y="467809"/>
                    <a:pt x="152180" y="470572"/>
                    <a:pt x="167859" y="475176"/>
                  </a:cubicBezTo>
                  <a:cubicBezTo>
                    <a:pt x="193684" y="483465"/>
                    <a:pt x="216741" y="485307"/>
                    <a:pt x="216741" y="518462"/>
                  </a:cubicBezTo>
                  <a:cubicBezTo>
                    <a:pt x="216741" y="525829"/>
                    <a:pt x="181693" y="532276"/>
                    <a:pt x="123588" y="533197"/>
                  </a:cubicBezTo>
                  <a:lnTo>
                    <a:pt x="116210" y="486228"/>
                  </a:lnTo>
                  <a:lnTo>
                    <a:pt x="119899" y="479781"/>
                  </a:lnTo>
                  <a:cubicBezTo>
                    <a:pt x="120821" y="478860"/>
                    <a:pt x="119899" y="477939"/>
                    <a:pt x="119899" y="477939"/>
                  </a:cubicBezTo>
                  <a:lnTo>
                    <a:pt x="109754" y="466888"/>
                  </a:lnTo>
                  <a:cubicBezTo>
                    <a:pt x="108832" y="465967"/>
                    <a:pt x="107909" y="465967"/>
                    <a:pt x="106987" y="466888"/>
                  </a:cubicBezTo>
                  <a:lnTo>
                    <a:pt x="96842" y="477939"/>
                  </a:lnTo>
                  <a:cubicBezTo>
                    <a:pt x="96842" y="477939"/>
                    <a:pt x="95919" y="478860"/>
                    <a:pt x="96842" y="479781"/>
                  </a:cubicBezTo>
                  <a:lnTo>
                    <a:pt x="100531" y="486228"/>
                  </a:lnTo>
                  <a:lnTo>
                    <a:pt x="93152" y="533197"/>
                  </a:lnTo>
                  <a:cubicBezTo>
                    <a:pt x="35047" y="532276"/>
                    <a:pt x="0" y="525829"/>
                    <a:pt x="0" y="518462"/>
                  </a:cubicBezTo>
                  <a:cubicBezTo>
                    <a:pt x="0" y="485307"/>
                    <a:pt x="23057" y="483465"/>
                    <a:pt x="48882" y="475176"/>
                  </a:cubicBezTo>
                  <a:cubicBezTo>
                    <a:pt x="64561" y="470572"/>
                    <a:pt x="83929" y="466888"/>
                    <a:pt x="79318" y="440180"/>
                  </a:cubicBezTo>
                  <a:cubicBezTo>
                    <a:pt x="69173" y="430970"/>
                    <a:pt x="65483" y="411630"/>
                    <a:pt x="65483" y="411630"/>
                  </a:cubicBezTo>
                  <a:cubicBezTo>
                    <a:pt x="65483" y="411630"/>
                    <a:pt x="51649" y="404262"/>
                    <a:pt x="49804" y="391369"/>
                  </a:cubicBezTo>
                  <a:cubicBezTo>
                    <a:pt x="48882" y="381238"/>
                    <a:pt x="54416" y="376634"/>
                    <a:pt x="54416" y="376634"/>
                  </a:cubicBezTo>
                  <a:lnTo>
                    <a:pt x="54416" y="363740"/>
                  </a:lnTo>
                  <a:cubicBezTo>
                    <a:pt x="54416" y="335190"/>
                    <a:pt x="78396" y="312166"/>
                    <a:pt x="107909" y="312166"/>
                  </a:cubicBezTo>
                  <a:close/>
                  <a:moveTo>
                    <a:pt x="288717" y="237601"/>
                  </a:moveTo>
                  <a:cubicBezTo>
                    <a:pt x="297024" y="237601"/>
                    <a:pt x="303485" y="244048"/>
                    <a:pt x="303485" y="252338"/>
                  </a:cubicBezTo>
                  <a:lnTo>
                    <a:pt x="303485" y="331547"/>
                  </a:lnTo>
                  <a:lnTo>
                    <a:pt x="384708" y="398782"/>
                  </a:lnTo>
                  <a:cubicBezTo>
                    <a:pt x="390246" y="403387"/>
                    <a:pt x="391169" y="412598"/>
                    <a:pt x="386554" y="419045"/>
                  </a:cubicBezTo>
                  <a:cubicBezTo>
                    <a:pt x="383785" y="421808"/>
                    <a:pt x="379170" y="423650"/>
                    <a:pt x="375478" y="423650"/>
                  </a:cubicBezTo>
                  <a:cubicBezTo>
                    <a:pt x="371786" y="423650"/>
                    <a:pt x="369017" y="422729"/>
                    <a:pt x="366248" y="420887"/>
                  </a:cubicBezTo>
                  <a:lnTo>
                    <a:pt x="288717" y="356415"/>
                  </a:lnTo>
                  <a:lnTo>
                    <a:pt x="212108" y="420887"/>
                  </a:lnTo>
                  <a:cubicBezTo>
                    <a:pt x="205647" y="425492"/>
                    <a:pt x="196417" y="424571"/>
                    <a:pt x="191802" y="419045"/>
                  </a:cubicBezTo>
                  <a:cubicBezTo>
                    <a:pt x="186264" y="412598"/>
                    <a:pt x="187187" y="403387"/>
                    <a:pt x="193648" y="398782"/>
                  </a:cubicBezTo>
                  <a:lnTo>
                    <a:pt x="274872" y="331547"/>
                  </a:lnTo>
                  <a:lnTo>
                    <a:pt x="274872" y="252338"/>
                  </a:lnTo>
                  <a:cubicBezTo>
                    <a:pt x="274872" y="244048"/>
                    <a:pt x="281333" y="237601"/>
                    <a:pt x="288717" y="237601"/>
                  </a:cubicBezTo>
                  <a:close/>
                  <a:moveTo>
                    <a:pt x="288699" y="0"/>
                  </a:moveTo>
                  <a:cubicBezTo>
                    <a:pt x="318213" y="0"/>
                    <a:pt x="343115" y="22103"/>
                    <a:pt x="343115" y="50653"/>
                  </a:cubicBezTo>
                  <a:lnTo>
                    <a:pt x="343115" y="63546"/>
                  </a:lnTo>
                  <a:cubicBezTo>
                    <a:pt x="343115" y="63546"/>
                    <a:pt x="348649" y="68151"/>
                    <a:pt x="346805" y="78282"/>
                  </a:cubicBezTo>
                  <a:cubicBezTo>
                    <a:pt x="345882" y="92096"/>
                    <a:pt x="332048" y="98543"/>
                    <a:pt x="332048" y="98543"/>
                  </a:cubicBezTo>
                  <a:cubicBezTo>
                    <a:pt x="332048" y="98543"/>
                    <a:pt x="328358" y="117883"/>
                    <a:pt x="318213" y="127093"/>
                  </a:cubicBezTo>
                  <a:cubicBezTo>
                    <a:pt x="313602" y="154722"/>
                    <a:pt x="332970" y="157484"/>
                    <a:pt x="348649" y="163010"/>
                  </a:cubicBezTo>
                  <a:cubicBezTo>
                    <a:pt x="374474" y="171299"/>
                    <a:pt x="397531" y="172220"/>
                    <a:pt x="397531" y="206295"/>
                  </a:cubicBezTo>
                  <a:cubicBezTo>
                    <a:pt x="397531" y="212742"/>
                    <a:pt x="362484" y="219189"/>
                    <a:pt x="304379" y="220110"/>
                  </a:cubicBezTo>
                  <a:lnTo>
                    <a:pt x="297000" y="173141"/>
                  </a:lnTo>
                  <a:lnTo>
                    <a:pt x="300689" y="167615"/>
                  </a:lnTo>
                  <a:cubicBezTo>
                    <a:pt x="300689" y="166694"/>
                    <a:pt x="300689" y="165773"/>
                    <a:pt x="300689" y="164852"/>
                  </a:cubicBezTo>
                  <a:lnTo>
                    <a:pt x="290544" y="154722"/>
                  </a:lnTo>
                  <a:cubicBezTo>
                    <a:pt x="289622" y="153801"/>
                    <a:pt x="287777" y="153801"/>
                    <a:pt x="287777" y="154722"/>
                  </a:cubicBezTo>
                  <a:lnTo>
                    <a:pt x="277632" y="164852"/>
                  </a:lnTo>
                  <a:cubicBezTo>
                    <a:pt x="276710" y="165773"/>
                    <a:pt x="276710" y="166694"/>
                    <a:pt x="277632" y="167615"/>
                  </a:cubicBezTo>
                  <a:lnTo>
                    <a:pt x="281321" y="173141"/>
                  </a:lnTo>
                  <a:lnTo>
                    <a:pt x="273943" y="221031"/>
                  </a:lnTo>
                  <a:cubicBezTo>
                    <a:pt x="215838" y="219189"/>
                    <a:pt x="180790" y="212742"/>
                    <a:pt x="180790" y="206295"/>
                  </a:cubicBezTo>
                  <a:cubicBezTo>
                    <a:pt x="180790" y="172220"/>
                    <a:pt x="203848" y="171299"/>
                    <a:pt x="228750" y="163010"/>
                  </a:cubicBezTo>
                  <a:cubicBezTo>
                    <a:pt x="244429" y="157484"/>
                    <a:pt x="264720" y="154722"/>
                    <a:pt x="260108" y="127093"/>
                  </a:cubicBezTo>
                  <a:cubicBezTo>
                    <a:pt x="249963" y="117883"/>
                    <a:pt x="246274" y="98543"/>
                    <a:pt x="246274" y="98543"/>
                  </a:cubicBezTo>
                  <a:cubicBezTo>
                    <a:pt x="246274" y="98543"/>
                    <a:pt x="232439" y="92096"/>
                    <a:pt x="230594" y="78282"/>
                  </a:cubicBezTo>
                  <a:cubicBezTo>
                    <a:pt x="229672" y="68151"/>
                    <a:pt x="235206" y="63546"/>
                    <a:pt x="235206" y="63546"/>
                  </a:cubicBezTo>
                  <a:lnTo>
                    <a:pt x="235206" y="50653"/>
                  </a:lnTo>
                  <a:cubicBezTo>
                    <a:pt x="235206" y="22103"/>
                    <a:pt x="259186" y="0"/>
                    <a:pt x="288699"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Poppins"/>
                <a:ea typeface="Poppins"/>
                <a:cs typeface="Poppins"/>
                <a:sym typeface="Poppins"/>
              </a:endParaRPr>
            </a:p>
          </p:txBody>
        </p:sp>
      </p:grpSp>
      <p:grpSp>
        <p:nvGrpSpPr>
          <p:cNvPr id="1220" name="Google Shape;1220;p51"/>
          <p:cNvGrpSpPr/>
          <p:nvPr/>
        </p:nvGrpSpPr>
        <p:grpSpPr>
          <a:xfrm>
            <a:off x="10175770" y="3155335"/>
            <a:ext cx="644065" cy="623693"/>
            <a:chOff x="10182742" y="3533105"/>
            <a:chExt cx="877615" cy="877615"/>
          </a:xfrm>
        </p:grpSpPr>
        <p:sp>
          <p:nvSpPr>
            <p:cNvPr id="1221" name="Google Shape;1221;p51"/>
            <p:cNvSpPr/>
            <p:nvPr/>
          </p:nvSpPr>
          <p:spPr>
            <a:xfrm>
              <a:off x="10182742" y="3533105"/>
              <a:ext cx="877615" cy="877615"/>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Poppins"/>
                <a:ea typeface="Poppins"/>
                <a:cs typeface="Poppins"/>
                <a:sym typeface="Poppins"/>
              </a:endParaRPr>
            </a:p>
          </p:txBody>
        </p:sp>
        <p:sp>
          <p:nvSpPr>
            <p:cNvPr id="1222" name="Google Shape;1222;p51"/>
            <p:cNvSpPr/>
            <p:nvPr/>
          </p:nvSpPr>
          <p:spPr>
            <a:xfrm>
              <a:off x="10445509" y="3789982"/>
              <a:ext cx="352080" cy="363862"/>
            </a:xfrm>
            <a:custGeom>
              <a:avLst/>
              <a:gdLst/>
              <a:ahLst/>
              <a:cxnLst/>
              <a:rect l="l" t="t" r="r" b="b"/>
              <a:pathLst>
                <a:path w="743" h="769" extrusionOk="0">
                  <a:moveTo>
                    <a:pt x="743" y="27"/>
                  </a:moveTo>
                  <a:cubicBezTo>
                    <a:pt x="743" y="20"/>
                    <a:pt x="741" y="13"/>
                    <a:pt x="736" y="8"/>
                  </a:cubicBezTo>
                  <a:cubicBezTo>
                    <a:pt x="731" y="3"/>
                    <a:pt x="724" y="0"/>
                    <a:pt x="717" y="0"/>
                  </a:cubicBezTo>
                  <a:lnTo>
                    <a:pt x="599" y="0"/>
                  </a:lnTo>
                  <a:cubicBezTo>
                    <a:pt x="596" y="0"/>
                    <a:pt x="594" y="0"/>
                    <a:pt x="591" y="1"/>
                  </a:cubicBezTo>
                  <a:lnTo>
                    <a:pt x="569" y="1"/>
                  </a:lnTo>
                  <a:cubicBezTo>
                    <a:pt x="565" y="1"/>
                    <a:pt x="560" y="1"/>
                    <a:pt x="555" y="2"/>
                  </a:cubicBezTo>
                  <a:lnTo>
                    <a:pt x="184" y="2"/>
                  </a:lnTo>
                  <a:cubicBezTo>
                    <a:pt x="179" y="1"/>
                    <a:pt x="175" y="1"/>
                    <a:pt x="171" y="1"/>
                  </a:cubicBezTo>
                  <a:lnTo>
                    <a:pt x="152" y="1"/>
                  </a:lnTo>
                  <a:cubicBezTo>
                    <a:pt x="149" y="0"/>
                    <a:pt x="147" y="0"/>
                    <a:pt x="144" y="0"/>
                  </a:cubicBezTo>
                  <a:lnTo>
                    <a:pt x="26" y="0"/>
                  </a:lnTo>
                  <a:cubicBezTo>
                    <a:pt x="19" y="0"/>
                    <a:pt x="13" y="3"/>
                    <a:pt x="8" y="8"/>
                  </a:cubicBezTo>
                  <a:cubicBezTo>
                    <a:pt x="2" y="13"/>
                    <a:pt x="0" y="20"/>
                    <a:pt x="0" y="27"/>
                  </a:cubicBezTo>
                  <a:cubicBezTo>
                    <a:pt x="0" y="36"/>
                    <a:pt x="3" y="239"/>
                    <a:pt x="118" y="266"/>
                  </a:cubicBezTo>
                  <a:lnTo>
                    <a:pt x="118" y="267"/>
                  </a:lnTo>
                  <a:cubicBezTo>
                    <a:pt x="118" y="268"/>
                    <a:pt x="118" y="269"/>
                    <a:pt x="118" y="270"/>
                  </a:cubicBezTo>
                  <a:cubicBezTo>
                    <a:pt x="123" y="394"/>
                    <a:pt x="220" y="497"/>
                    <a:pt x="342" y="511"/>
                  </a:cubicBezTo>
                  <a:lnTo>
                    <a:pt x="342" y="713"/>
                  </a:lnTo>
                  <a:lnTo>
                    <a:pt x="242" y="713"/>
                  </a:lnTo>
                  <a:cubicBezTo>
                    <a:pt x="234" y="713"/>
                    <a:pt x="228" y="719"/>
                    <a:pt x="228" y="727"/>
                  </a:cubicBezTo>
                  <a:lnTo>
                    <a:pt x="228" y="756"/>
                  </a:lnTo>
                  <a:cubicBezTo>
                    <a:pt x="228" y="763"/>
                    <a:pt x="234" y="769"/>
                    <a:pt x="242" y="769"/>
                  </a:cubicBezTo>
                  <a:lnTo>
                    <a:pt x="498" y="769"/>
                  </a:lnTo>
                  <a:cubicBezTo>
                    <a:pt x="505" y="769"/>
                    <a:pt x="511" y="763"/>
                    <a:pt x="511" y="756"/>
                  </a:cubicBezTo>
                  <a:lnTo>
                    <a:pt x="511" y="727"/>
                  </a:lnTo>
                  <a:cubicBezTo>
                    <a:pt x="511" y="719"/>
                    <a:pt x="505" y="713"/>
                    <a:pt x="498" y="713"/>
                  </a:cubicBezTo>
                  <a:lnTo>
                    <a:pt x="398" y="713"/>
                  </a:lnTo>
                  <a:lnTo>
                    <a:pt x="398" y="511"/>
                  </a:lnTo>
                  <a:cubicBezTo>
                    <a:pt x="519" y="498"/>
                    <a:pt x="612" y="401"/>
                    <a:pt x="621" y="279"/>
                  </a:cubicBezTo>
                  <a:cubicBezTo>
                    <a:pt x="622" y="277"/>
                    <a:pt x="623" y="274"/>
                    <a:pt x="623" y="271"/>
                  </a:cubicBezTo>
                  <a:lnTo>
                    <a:pt x="623" y="266"/>
                  </a:lnTo>
                  <a:cubicBezTo>
                    <a:pt x="740" y="242"/>
                    <a:pt x="743" y="36"/>
                    <a:pt x="743" y="27"/>
                  </a:cubicBezTo>
                  <a:close/>
                  <a:moveTo>
                    <a:pt x="370" y="457"/>
                  </a:moveTo>
                  <a:cubicBezTo>
                    <a:pt x="262" y="457"/>
                    <a:pt x="174" y="369"/>
                    <a:pt x="174" y="261"/>
                  </a:cubicBezTo>
                  <a:lnTo>
                    <a:pt x="174" y="58"/>
                  </a:lnTo>
                  <a:lnTo>
                    <a:pt x="566" y="58"/>
                  </a:lnTo>
                  <a:lnTo>
                    <a:pt x="566" y="261"/>
                  </a:lnTo>
                  <a:cubicBezTo>
                    <a:pt x="566" y="369"/>
                    <a:pt x="478" y="457"/>
                    <a:pt x="370" y="457"/>
                  </a:cubicBezTo>
                  <a:close/>
                  <a:moveTo>
                    <a:pt x="118" y="209"/>
                  </a:moveTo>
                  <a:cubicBezTo>
                    <a:pt x="73" y="184"/>
                    <a:pt x="59" y="98"/>
                    <a:pt x="55" y="53"/>
                  </a:cubicBezTo>
                  <a:lnTo>
                    <a:pt x="118" y="53"/>
                  </a:lnTo>
                  <a:lnTo>
                    <a:pt x="118" y="209"/>
                  </a:lnTo>
                  <a:close/>
                  <a:moveTo>
                    <a:pt x="626" y="209"/>
                  </a:moveTo>
                  <a:lnTo>
                    <a:pt x="626" y="53"/>
                  </a:lnTo>
                  <a:lnTo>
                    <a:pt x="688" y="53"/>
                  </a:lnTo>
                  <a:cubicBezTo>
                    <a:pt x="684" y="98"/>
                    <a:pt x="670" y="184"/>
                    <a:pt x="626" y="20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Poppins"/>
                <a:ea typeface="Poppins"/>
                <a:cs typeface="Poppins"/>
                <a:sym typeface="Poppins"/>
              </a:endParaRPr>
            </a:p>
          </p:txBody>
        </p:sp>
      </p:grpSp>
      <p:grpSp>
        <p:nvGrpSpPr>
          <p:cNvPr id="1223" name="Google Shape;1223;p51"/>
          <p:cNvGrpSpPr/>
          <p:nvPr/>
        </p:nvGrpSpPr>
        <p:grpSpPr>
          <a:xfrm>
            <a:off x="6840064" y="3154604"/>
            <a:ext cx="644065" cy="625153"/>
            <a:chOff x="6571358" y="3533105"/>
            <a:chExt cx="877615" cy="877615"/>
          </a:xfrm>
        </p:grpSpPr>
        <p:sp>
          <p:nvSpPr>
            <p:cNvPr id="1224" name="Google Shape;1224;p51"/>
            <p:cNvSpPr/>
            <p:nvPr/>
          </p:nvSpPr>
          <p:spPr>
            <a:xfrm>
              <a:off x="6571358" y="3533105"/>
              <a:ext cx="877615" cy="877615"/>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Poppins"/>
                <a:ea typeface="Poppins"/>
                <a:cs typeface="Poppins"/>
                <a:sym typeface="Poppins"/>
              </a:endParaRPr>
            </a:p>
          </p:txBody>
        </p:sp>
        <p:sp>
          <p:nvSpPr>
            <p:cNvPr id="1225" name="Google Shape;1225;p51"/>
            <p:cNvSpPr/>
            <p:nvPr/>
          </p:nvSpPr>
          <p:spPr>
            <a:xfrm>
              <a:off x="6828235" y="3790256"/>
              <a:ext cx="363862" cy="363313"/>
            </a:xfrm>
            <a:custGeom>
              <a:avLst/>
              <a:gdLst/>
              <a:ahLst/>
              <a:cxnLst/>
              <a:rect l="l" t="t" r="r" b="b"/>
              <a:pathLst>
                <a:path w="607638" h="606722" extrusionOk="0">
                  <a:moveTo>
                    <a:pt x="506334" y="455027"/>
                  </a:moveTo>
                  <a:lnTo>
                    <a:pt x="506334" y="505592"/>
                  </a:lnTo>
                  <a:lnTo>
                    <a:pt x="531616" y="505592"/>
                  </a:lnTo>
                  <a:cubicBezTo>
                    <a:pt x="545592" y="505592"/>
                    <a:pt x="556986" y="494217"/>
                    <a:pt x="556986" y="480265"/>
                  </a:cubicBezTo>
                  <a:cubicBezTo>
                    <a:pt x="556986" y="466401"/>
                    <a:pt x="545592" y="455027"/>
                    <a:pt x="531616" y="455027"/>
                  </a:cubicBezTo>
                  <a:close/>
                  <a:moveTo>
                    <a:pt x="430401" y="353896"/>
                  </a:moveTo>
                  <a:cubicBezTo>
                    <a:pt x="416425" y="353896"/>
                    <a:pt x="405031" y="365271"/>
                    <a:pt x="405031" y="379223"/>
                  </a:cubicBezTo>
                  <a:cubicBezTo>
                    <a:pt x="405031" y="393087"/>
                    <a:pt x="416425" y="404461"/>
                    <a:pt x="430401" y="404461"/>
                  </a:cubicBezTo>
                  <a:lnTo>
                    <a:pt x="455683" y="404461"/>
                  </a:lnTo>
                  <a:lnTo>
                    <a:pt x="455683" y="353896"/>
                  </a:lnTo>
                  <a:close/>
                  <a:moveTo>
                    <a:pt x="480964" y="252766"/>
                  </a:moveTo>
                  <a:cubicBezTo>
                    <a:pt x="495029" y="252766"/>
                    <a:pt x="506334" y="264141"/>
                    <a:pt x="506334" y="278093"/>
                  </a:cubicBezTo>
                  <a:lnTo>
                    <a:pt x="506334" y="303331"/>
                  </a:lnTo>
                  <a:lnTo>
                    <a:pt x="556986" y="303331"/>
                  </a:lnTo>
                  <a:cubicBezTo>
                    <a:pt x="570962" y="303331"/>
                    <a:pt x="582268" y="314706"/>
                    <a:pt x="582268" y="328658"/>
                  </a:cubicBezTo>
                  <a:cubicBezTo>
                    <a:pt x="582268" y="342610"/>
                    <a:pt x="570962" y="353896"/>
                    <a:pt x="556986" y="353896"/>
                  </a:cubicBezTo>
                  <a:lnTo>
                    <a:pt x="506334" y="353896"/>
                  </a:lnTo>
                  <a:lnTo>
                    <a:pt x="506334" y="404461"/>
                  </a:lnTo>
                  <a:lnTo>
                    <a:pt x="531616" y="404461"/>
                  </a:lnTo>
                  <a:cubicBezTo>
                    <a:pt x="573544" y="404461"/>
                    <a:pt x="607638" y="438497"/>
                    <a:pt x="607638" y="480265"/>
                  </a:cubicBezTo>
                  <a:cubicBezTo>
                    <a:pt x="607638" y="522121"/>
                    <a:pt x="573544" y="556157"/>
                    <a:pt x="531616" y="556157"/>
                  </a:cubicBezTo>
                  <a:lnTo>
                    <a:pt x="506334" y="556157"/>
                  </a:lnTo>
                  <a:lnTo>
                    <a:pt x="506334" y="581395"/>
                  </a:lnTo>
                  <a:cubicBezTo>
                    <a:pt x="506334" y="595347"/>
                    <a:pt x="495029" y="606722"/>
                    <a:pt x="480964" y="606722"/>
                  </a:cubicBezTo>
                  <a:cubicBezTo>
                    <a:pt x="466988" y="606722"/>
                    <a:pt x="455683" y="595347"/>
                    <a:pt x="455683" y="581395"/>
                  </a:cubicBezTo>
                  <a:lnTo>
                    <a:pt x="455683" y="556157"/>
                  </a:lnTo>
                  <a:lnTo>
                    <a:pt x="405031" y="556157"/>
                  </a:lnTo>
                  <a:cubicBezTo>
                    <a:pt x="391055" y="556157"/>
                    <a:pt x="379749" y="544782"/>
                    <a:pt x="379749" y="530830"/>
                  </a:cubicBezTo>
                  <a:cubicBezTo>
                    <a:pt x="379749" y="516878"/>
                    <a:pt x="391055" y="505592"/>
                    <a:pt x="405031" y="505592"/>
                  </a:cubicBezTo>
                  <a:lnTo>
                    <a:pt x="455683" y="505592"/>
                  </a:lnTo>
                  <a:lnTo>
                    <a:pt x="455683" y="455027"/>
                  </a:lnTo>
                  <a:lnTo>
                    <a:pt x="430401" y="455027"/>
                  </a:lnTo>
                  <a:cubicBezTo>
                    <a:pt x="388473" y="455027"/>
                    <a:pt x="354379" y="420991"/>
                    <a:pt x="354379" y="379223"/>
                  </a:cubicBezTo>
                  <a:cubicBezTo>
                    <a:pt x="354379" y="337367"/>
                    <a:pt x="388473" y="303331"/>
                    <a:pt x="430401" y="303331"/>
                  </a:cubicBezTo>
                  <a:lnTo>
                    <a:pt x="455683" y="303331"/>
                  </a:lnTo>
                  <a:lnTo>
                    <a:pt x="455683" y="278093"/>
                  </a:lnTo>
                  <a:cubicBezTo>
                    <a:pt x="455683" y="264141"/>
                    <a:pt x="466988" y="252766"/>
                    <a:pt x="480964" y="252766"/>
                  </a:cubicBezTo>
                  <a:close/>
                  <a:moveTo>
                    <a:pt x="303759" y="151716"/>
                  </a:moveTo>
                  <a:cubicBezTo>
                    <a:pt x="317817" y="151716"/>
                    <a:pt x="329117" y="163000"/>
                    <a:pt x="329117" y="176950"/>
                  </a:cubicBezTo>
                  <a:lnTo>
                    <a:pt x="329117" y="303301"/>
                  </a:lnTo>
                  <a:cubicBezTo>
                    <a:pt x="329117" y="317251"/>
                    <a:pt x="317817" y="328624"/>
                    <a:pt x="303759" y="328624"/>
                  </a:cubicBezTo>
                  <a:lnTo>
                    <a:pt x="227862" y="328624"/>
                  </a:lnTo>
                  <a:cubicBezTo>
                    <a:pt x="213893" y="328624"/>
                    <a:pt x="202593" y="317251"/>
                    <a:pt x="202593" y="303301"/>
                  </a:cubicBezTo>
                  <a:cubicBezTo>
                    <a:pt x="202593" y="289351"/>
                    <a:pt x="213893" y="278066"/>
                    <a:pt x="227862" y="278066"/>
                  </a:cubicBezTo>
                  <a:lnTo>
                    <a:pt x="278490" y="278066"/>
                  </a:lnTo>
                  <a:lnTo>
                    <a:pt x="278490" y="176950"/>
                  </a:lnTo>
                  <a:cubicBezTo>
                    <a:pt x="278490" y="163000"/>
                    <a:pt x="289790" y="151716"/>
                    <a:pt x="303759" y="151716"/>
                  </a:cubicBezTo>
                  <a:close/>
                  <a:moveTo>
                    <a:pt x="303762" y="0"/>
                  </a:moveTo>
                  <a:cubicBezTo>
                    <a:pt x="443049" y="0"/>
                    <a:pt x="570410" y="92781"/>
                    <a:pt x="606634" y="220667"/>
                  </a:cubicBezTo>
                  <a:cubicBezTo>
                    <a:pt x="610461" y="234086"/>
                    <a:pt x="602629" y="248039"/>
                    <a:pt x="589190" y="251860"/>
                  </a:cubicBezTo>
                  <a:cubicBezTo>
                    <a:pt x="575839" y="255504"/>
                    <a:pt x="561688" y="247861"/>
                    <a:pt x="557950" y="234353"/>
                  </a:cubicBezTo>
                  <a:cubicBezTo>
                    <a:pt x="527779" y="127885"/>
                    <a:pt x="420888" y="50568"/>
                    <a:pt x="303762" y="50568"/>
                  </a:cubicBezTo>
                  <a:cubicBezTo>
                    <a:pt x="164208" y="50568"/>
                    <a:pt x="50642" y="163967"/>
                    <a:pt x="50642" y="303317"/>
                  </a:cubicBezTo>
                  <a:cubicBezTo>
                    <a:pt x="50642" y="442755"/>
                    <a:pt x="164208" y="556154"/>
                    <a:pt x="303762" y="556154"/>
                  </a:cubicBezTo>
                  <a:cubicBezTo>
                    <a:pt x="317824" y="556154"/>
                    <a:pt x="329127" y="567441"/>
                    <a:pt x="329127" y="581394"/>
                  </a:cubicBezTo>
                  <a:cubicBezTo>
                    <a:pt x="329127" y="595347"/>
                    <a:pt x="317824" y="606722"/>
                    <a:pt x="303762" y="606722"/>
                  </a:cubicBezTo>
                  <a:cubicBezTo>
                    <a:pt x="136261" y="606722"/>
                    <a:pt x="0" y="470661"/>
                    <a:pt x="0" y="303317"/>
                  </a:cubicBezTo>
                  <a:cubicBezTo>
                    <a:pt x="0" y="136061"/>
                    <a:pt x="136261" y="0"/>
                    <a:pt x="303762"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Poppins"/>
                <a:ea typeface="Poppins"/>
                <a:cs typeface="Poppins"/>
                <a:sym typeface="Poppins"/>
              </a:endParaRPr>
            </a:p>
          </p:txBody>
        </p:sp>
      </p:grpSp>
      <p:cxnSp>
        <p:nvCxnSpPr>
          <p:cNvPr id="1226" name="Google Shape;1226;p51"/>
          <p:cNvCxnSpPr>
            <a:stCxn id="1221" idx="0"/>
          </p:cNvCxnSpPr>
          <p:nvPr/>
        </p:nvCxnSpPr>
        <p:spPr>
          <a:xfrm rot="10800000">
            <a:off x="10472303" y="1925335"/>
            <a:ext cx="25500" cy="1230000"/>
          </a:xfrm>
          <a:prstGeom prst="straightConnector1">
            <a:avLst/>
          </a:prstGeom>
          <a:noFill/>
          <a:ln w="38100" cap="flat" cmpd="sng">
            <a:solidFill>
              <a:srgbClr val="BFBFBF"/>
            </a:solidFill>
            <a:prstDash val="dash"/>
            <a:miter lim="800000"/>
            <a:headEnd type="none" w="sm" len="sm"/>
            <a:tailEnd type="none" w="sm" len="sm"/>
          </a:ln>
        </p:spPr>
      </p:cxnSp>
      <p:cxnSp>
        <p:nvCxnSpPr>
          <p:cNvPr id="1227" name="Google Shape;1227;p51"/>
          <p:cNvCxnSpPr>
            <a:stCxn id="1224" idx="0"/>
            <a:endCxn id="1228" idx="2"/>
          </p:cNvCxnSpPr>
          <p:nvPr/>
        </p:nvCxnSpPr>
        <p:spPr>
          <a:xfrm rot="10800000" flipH="1">
            <a:off x="7162097" y="2555504"/>
            <a:ext cx="10500" cy="599100"/>
          </a:xfrm>
          <a:prstGeom prst="straightConnector1">
            <a:avLst/>
          </a:prstGeom>
          <a:noFill/>
          <a:ln w="38100" cap="flat" cmpd="sng">
            <a:solidFill>
              <a:srgbClr val="BFBFBF"/>
            </a:solidFill>
            <a:prstDash val="dash"/>
            <a:miter lim="800000"/>
            <a:headEnd type="none" w="sm" len="sm"/>
            <a:tailEnd type="none" w="sm" len="sm"/>
          </a:ln>
        </p:spPr>
      </p:cxnSp>
      <p:cxnSp>
        <p:nvCxnSpPr>
          <p:cNvPr id="1229" name="Google Shape;1229;p51"/>
          <p:cNvCxnSpPr/>
          <p:nvPr/>
        </p:nvCxnSpPr>
        <p:spPr>
          <a:xfrm rot="10800000">
            <a:off x="3862577" y="1925204"/>
            <a:ext cx="0" cy="1228671"/>
          </a:xfrm>
          <a:prstGeom prst="straightConnector1">
            <a:avLst/>
          </a:prstGeom>
          <a:noFill/>
          <a:ln w="38100" cap="flat" cmpd="sng">
            <a:solidFill>
              <a:srgbClr val="BFBFBF"/>
            </a:solidFill>
            <a:prstDash val="dash"/>
            <a:miter lim="800000"/>
            <a:headEnd type="none" w="sm" len="sm"/>
            <a:tailEnd type="none" w="sm" len="sm"/>
          </a:ln>
        </p:spPr>
      </p:cxnSp>
      <p:sp>
        <p:nvSpPr>
          <p:cNvPr id="1230" name="Google Shape;1230;p51"/>
          <p:cNvSpPr txBox="1"/>
          <p:nvPr/>
        </p:nvSpPr>
        <p:spPr>
          <a:xfrm>
            <a:off x="2796649" y="3804128"/>
            <a:ext cx="2338121" cy="115925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0" i="0" u="none" strike="noStrike">
                <a:solidFill>
                  <a:srgbClr val="000000"/>
                </a:solidFill>
                <a:latin typeface="Times New Roman"/>
                <a:ea typeface="Times New Roman"/>
                <a:cs typeface="Times New Roman"/>
                <a:sym typeface="Times New Roman"/>
              </a:rPr>
              <a:t>Đưa sản phẩm ra thị trường là trọng tâm chính của họ, họ có thể làm điều đó hiệu quả hơn với chi phí thấp hơn. (tiết kiệm chi phí 10-25%).</a:t>
            </a:r>
            <a:endParaRPr sz="2000">
              <a:solidFill>
                <a:schemeClr val="dk1"/>
              </a:solidFill>
              <a:latin typeface="Times New Roman"/>
              <a:ea typeface="Times New Roman"/>
              <a:cs typeface="Times New Roman"/>
              <a:sym typeface="Times New Roman"/>
            </a:endParaRPr>
          </a:p>
        </p:txBody>
      </p:sp>
      <p:sp>
        <p:nvSpPr>
          <p:cNvPr id="1231" name="Google Shape;1231;p51"/>
          <p:cNvSpPr txBox="1"/>
          <p:nvPr/>
        </p:nvSpPr>
        <p:spPr>
          <a:xfrm>
            <a:off x="5969317" y="3869746"/>
            <a:ext cx="2413294" cy="7217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rgbClr val="000000"/>
                </a:solidFill>
                <a:latin typeface="Times New Roman"/>
                <a:ea typeface="Times New Roman"/>
                <a:cs typeface="Times New Roman"/>
                <a:sym typeface="Times New Roman"/>
              </a:rPr>
              <a:t>H</a:t>
            </a:r>
            <a:r>
              <a:rPr lang="en-US" sz="2000" b="0" i="0" u="none" strike="noStrike">
                <a:solidFill>
                  <a:srgbClr val="000000"/>
                </a:solidFill>
                <a:latin typeface="Times New Roman"/>
                <a:ea typeface="Times New Roman"/>
                <a:cs typeface="Times New Roman"/>
                <a:sym typeface="Times New Roman"/>
              </a:rPr>
              <a:t>ậu cần thuê ngoài giải phóng nguồn lực doanh nghiệp</a:t>
            </a:r>
            <a:endParaRPr sz="2000">
              <a:solidFill>
                <a:schemeClr val="dk1"/>
              </a:solidFill>
              <a:latin typeface="Times New Roman"/>
              <a:ea typeface="Times New Roman"/>
              <a:cs typeface="Times New Roman"/>
              <a:sym typeface="Times New Roman"/>
            </a:endParaRPr>
          </a:p>
        </p:txBody>
      </p:sp>
      <p:sp>
        <p:nvSpPr>
          <p:cNvPr id="1232" name="Google Shape;1232;p51"/>
          <p:cNvSpPr txBox="1"/>
          <p:nvPr/>
        </p:nvSpPr>
        <p:spPr>
          <a:xfrm>
            <a:off x="8618478" y="3831772"/>
            <a:ext cx="2938048" cy="940526"/>
          </a:xfrm>
          <a:prstGeom prst="rect">
            <a:avLst/>
          </a:prstGeom>
          <a:noFill/>
          <a:ln>
            <a:noFill/>
          </a:ln>
        </p:spPr>
        <p:txBody>
          <a:bodyPr spcFirstLastPara="1" wrap="square" lIns="91425" tIns="45700" rIns="91425" bIns="45700" anchor="t" anchorCtr="0">
            <a:spAutoFit/>
          </a:bodyPr>
          <a:lstStyle/>
          <a:p>
            <a:pPr marL="457200" marR="0" lvl="0" indent="0" algn="ctr" rtl="0">
              <a:spcBef>
                <a:spcPts val="0"/>
              </a:spcBef>
              <a:spcAft>
                <a:spcPts val="0"/>
              </a:spcAft>
              <a:buNone/>
            </a:pPr>
            <a:r>
              <a:rPr lang="en-US" sz="2000">
                <a:solidFill>
                  <a:srgbClr val="000000"/>
                </a:solidFill>
                <a:latin typeface="Times New Roman"/>
                <a:ea typeface="Times New Roman"/>
                <a:cs typeface="Times New Roman"/>
                <a:sym typeface="Times New Roman"/>
              </a:rPr>
              <a:t>C</a:t>
            </a:r>
            <a:r>
              <a:rPr lang="en-US" sz="2000" b="0" i="0" u="none" strike="noStrike">
                <a:solidFill>
                  <a:srgbClr val="000000"/>
                </a:solidFill>
                <a:latin typeface="Times New Roman"/>
                <a:ea typeface="Times New Roman"/>
                <a:cs typeface="Times New Roman"/>
                <a:sym typeface="Times New Roman"/>
              </a:rPr>
              <a:t>ác doanh nghiệp hậu cần tích hợp hiểu rõ hơn về môi trường hậu cần ngày càng phức tạp.</a:t>
            </a:r>
            <a:r>
              <a:rPr lang="en-US" sz="2000">
                <a:solidFill>
                  <a:schemeClr val="dk1"/>
                </a:solidFill>
                <a:latin typeface="Times New Roman"/>
                <a:ea typeface="Times New Roman"/>
                <a:cs typeface="Times New Roman"/>
                <a:sym typeface="Times New Roman"/>
              </a:rPr>
              <a:t/>
            </a:r>
            <a:br>
              <a:rPr lang="en-US" sz="2000">
                <a:solidFill>
                  <a:schemeClr val="dk1"/>
                </a:solidFill>
                <a:latin typeface="Times New Roman"/>
                <a:ea typeface="Times New Roman"/>
                <a:cs typeface="Times New Roman"/>
                <a:sym typeface="Times New Roman"/>
              </a:rPr>
            </a:br>
            <a:endParaRPr sz="2000">
              <a:solidFill>
                <a:schemeClr val="dk1"/>
              </a:solidFill>
              <a:latin typeface="Times New Roman"/>
              <a:ea typeface="Times New Roman"/>
              <a:cs typeface="Times New Roman"/>
              <a:sym typeface="Times New Roman"/>
            </a:endParaRPr>
          </a:p>
        </p:txBody>
      </p:sp>
      <p:sp>
        <p:nvSpPr>
          <p:cNvPr id="1228" name="Google Shape;1228;p51"/>
          <p:cNvSpPr txBox="1"/>
          <p:nvPr/>
        </p:nvSpPr>
        <p:spPr>
          <a:xfrm>
            <a:off x="5631211" y="1447616"/>
            <a:ext cx="3083015" cy="1107996"/>
          </a:xfrm>
          <a:prstGeom prst="rect">
            <a:avLst/>
          </a:prstGeom>
          <a:solidFill>
            <a:srgbClr val="3A3838"/>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200" b="1">
                <a:solidFill>
                  <a:schemeClr val="lt1"/>
                </a:solidFill>
                <a:latin typeface="Times New Roman"/>
                <a:ea typeface="Times New Roman"/>
                <a:cs typeface="Times New Roman"/>
                <a:sym typeface="Times New Roman"/>
              </a:rPr>
              <a:t>C</a:t>
            </a:r>
            <a:r>
              <a:rPr lang="en-US" sz="2200" b="1" i="0" u="none" strike="noStrike">
                <a:solidFill>
                  <a:schemeClr val="lt1"/>
                </a:solidFill>
                <a:latin typeface="Times New Roman"/>
                <a:ea typeface="Times New Roman"/>
                <a:cs typeface="Times New Roman"/>
                <a:sym typeface="Times New Roman"/>
              </a:rPr>
              <a:t>ác doanh nghiệp </a:t>
            </a:r>
            <a:endParaRPr/>
          </a:p>
          <a:p>
            <a:pPr marL="0" marR="0" lvl="0" indent="0" algn="ctr" rtl="0">
              <a:spcBef>
                <a:spcPts val="0"/>
              </a:spcBef>
              <a:spcAft>
                <a:spcPts val="0"/>
              </a:spcAft>
              <a:buNone/>
            </a:pPr>
            <a:r>
              <a:rPr lang="en-US" sz="2200" b="1" i="0" u="none" strike="noStrike">
                <a:solidFill>
                  <a:schemeClr val="lt1"/>
                </a:solidFill>
                <a:latin typeface="Times New Roman"/>
                <a:ea typeface="Times New Roman"/>
                <a:cs typeface="Times New Roman"/>
                <a:sym typeface="Times New Roman"/>
              </a:rPr>
              <a:t>sử dụng dịch vụ </a:t>
            </a:r>
            <a:endParaRPr/>
          </a:p>
          <a:p>
            <a:pPr marL="0" marR="0" lvl="0" indent="0" algn="ctr" rtl="0">
              <a:spcBef>
                <a:spcPts val="0"/>
              </a:spcBef>
              <a:spcAft>
                <a:spcPts val="0"/>
              </a:spcAft>
              <a:buNone/>
            </a:pPr>
            <a:r>
              <a:rPr lang="en-US" sz="2200" b="1" i="0" u="none" strike="noStrike">
                <a:solidFill>
                  <a:schemeClr val="lt1"/>
                </a:solidFill>
                <a:latin typeface="Times New Roman"/>
                <a:ea typeface="Times New Roman"/>
                <a:cs typeface="Times New Roman"/>
                <a:sym typeface="Times New Roman"/>
              </a:rPr>
              <a:t>hậu cần bên thứ ba vì</a:t>
            </a:r>
            <a:endParaRPr sz="2200" b="1">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
                                  </p:stCondLst>
                                  <p:childTnLst>
                                    <p:set>
                                      <p:cBhvr>
                                        <p:cTn id="6" dur="1" fill="hold">
                                          <p:stCondLst>
                                            <p:cond delay="0"/>
                                          </p:stCondLst>
                                        </p:cTn>
                                        <p:tgtEl>
                                          <p:spTgt spid="1205"/>
                                        </p:tgtEl>
                                        <p:attrNameLst>
                                          <p:attrName>style.visibility</p:attrName>
                                        </p:attrNameLst>
                                      </p:cBhvr>
                                      <p:to>
                                        <p:strVal val="visible"/>
                                      </p:to>
                                    </p:set>
                                    <p:animEffect transition="in" filter="fade">
                                      <p:cBhvr>
                                        <p:cTn id="7" dur="500"/>
                                        <p:tgtEl>
                                          <p:spTgt spid="1205"/>
                                        </p:tgtEl>
                                      </p:cBhvr>
                                    </p:animEffect>
                                  </p:childTnLst>
                                </p:cTn>
                              </p:par>
                              <p:par>
                                <p:cTn id="8" presetID="2" presetClass="entr" presetSubtype="4" fill="hold" nodeType="withEffect">
                                  <p:stCondLst>
                                    <p:cond delay="100"/>
                                  </p:stCondLst>
                                  <p:childTnLst>
                                    <p:set>
                                      <p:cBhvr>
                                        <p:cTn id="9" dur="1" fill="hold">
                                          <p:stCondLst>
                                            <p:cond delay="0"/>
                                          </p:stCondLst>
                                        </p:cTn>
                                        <p:tgtEl>
                                          <p:spTgt spid="1206"/>
                                        </p:tgtEl>
                                        <p:attrNameLst>
                                          <p:attrName>style.visibility</p:attrName>
                                        </p:attrNameLst>
                                      </p:cBhvr>
                                      <p:to>
                                        <p:strVal val="visible"/>
                                      </p:to>
                                    </p:set>
                                    <p:anim calcmode="lin" valueType="num">
                                      <p:cBhvr additive="base">
                                        <p:cTn id="10" dur="500"/>
                                        <p:tgtEl>
                                          <p:spTgt spid="1206"/>
                                        </p:tgtEl>
                                        <p:attrNameLst>
                                          <p:attrName>ppt_y</p:attrName>
                                        </p:attrNameLst>
                                      </p:cBhvr>
                                      <p:tavLst>
                                        <p:tav tm="0">
                                          <p:val>
                                            <p:strVal val="#ppt_y+1"/>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28"/>
                                        </p:tgtEl>
                                        <p:attrNameLst>
                                          <p:attrName>style.visibility</p:attrName>
                                        </p:attrNameLst>
                                      </p:cBhvr>
                                      <p:to>
                                        <p:strVal val="visible"/>
                                      </p:to>
                                    </p:set>
                                    <p:animEffect transition="in" filter="fade">
                                      <p:cBhvr>
                                        <p:cTn id="15" dur="1000"/>
                                        <p:tgtEl>
                                          <p:spTgt spid="1228"/>
                                        </p:tgtEl>
                                      </p:cBhvr>
                                    </p:animEffect>
                                  </p:childTnLst>
                                </p:cTn>
                              </p:par>
                              <p:par>
                                <p:cTn id="16" presetID="10" presetClass="entr" presetSubtype="0" fill="hold" nodeType="withEffect">
                                  <p:stCondLst>
                                    <p:cond delay="0"/>
                                  </p:stCondLst>
                                  <p:childTnLst>
                                    <p:set>
                                      <p:cBhvr>
                                        <p:cTn id="17" dur="1" fill="hold">
                                          <p:stCondLst>
                                            <p:cond delay="0"/>
                                          </p:stCondLst>
                                        </p:cTn>
                                        <p:tgtEl>
                                          <p:spTgt spid="1229"/>
                                        </p:tgtEl>
                                        <p:attrNameLst>
                                          <p:attrName>style.visibility</p:attrName>
                                        </p:attrNameLst>
                                      </p:cBhvr>
                                      <p:to>
                                        <p:strVal val="visible"/>
                                      </p:to>
                                    </p:set>
                                    <p:animEffect transition="in" filter="fade">
                                      <p:cBhvr>
                                        <p:cTn id="18" dur="1000"/>
                                        <p:tgtEl>
                                          <p:spTgt spid="1229"/>
                                        </p:tgtEl>
                                      </p:cBhvr>
                                    </p:animEffect>
                                  </p:childTnLst>
                                </p:cTn>
                              </p:par>
                              <p:par>
                                <p:cTn id="19" presetID="10" presetClass="entr" presetSubtype="0" fill="hold" nodeType="withEffect">
                                  <p:stCondLst>
                                    <p:cond delay="0"/>
                                  </p:stCondLst>
                                  <p:childTnLst>
                                    <p:set>
                                      <p:cBhvr>
                                        <p:cTn id="20" dur="1" fill="hold">
                                          <p:stCondLst>
                                            <p:cond delay="0"/>
                                          </p:stCondLst>
                                        </p:cTn>
                                        <p:tgtEl>
                                          <p:spTgt spid="1216"/>
                                        </p:tgtEl>
                                        <p:attrNameLst>
                                          <p:attrName>style.visibility</p:attrName>
                                        </p:attrNameLst>
                                      </p:cBhvr>
                                      <p:to>
                                        <p:strVal val="visible"/>
                                      </p:to>
                                    </p:set>
                                    <p:animEffect transition="in" filter="fade">
                                      <p:cBhvr>
                                        <p:cTn id="21" dur="1000"/>
                                        <p:tgtEl>
                                          <p:spTgt spid="1216"/>
                                        </p:tgtEl>
                                      </p:cBhvr>
                                    </p:animEffect>
                                  </p:childTnLst>
                                </p:cTn>
                              </p:par>
                              <p:par>
                                <p:cTn id="22" presetID="10" presetClass="entr" presetSubtype="0" fill="hold" nodeType="withEffect">
                                  <p:stCondLst>
                                    <p:cond delay="0"/>
                                  </p:stCondLst>
                                  <p:childTnLst>
                                    <p:set>
                                      <p:cBhvr>
                                        <p:cTn id="23" dur="1" fill="hold">
                                          <p:stCondLst>
                                            <p:cond delay="0"/>
                                          </p:stCondLst>
                                        </p:cTn>
                                        <p:tgtEl>
                                          <p:spTgt spid="1227"/>
                                        </p:tgtEl>
                                        <p:attrNameLst>
                                          <p:attrName>style.visibility</p:attrName>
                                        </p:attrNameLst>
                                      </p:cBhvr>
                                      <p:to>
                                        <p:strVal val="visible"/>
                                      </p:to>
                                    </p:set>
                                    <p:animEffect transition="in" filter="fade">
                                      <p:cBhvr>
                                        <p:cTn id="24" dur="1000"/>
                                        <p:tgtEl>
                                          <p:spTgt spid="1227"/>
                                        </p:tgtEl>
                                      </p:cBhvr>
                                    </p:animEffect>
                                  </p:childTnLst>
                                </p:cTn>
                              </p:par>
                              <p:par>
                                <p:cTn id="25" presetID="10" presetClass="entr" presetSubtype="0" fill="hold" nodeType="withEffect">
                                  <p:stCondLst>
                                    <p:cond delay="0"/>
                                  </p:stCondLst>
                                  <p:childTnLst>
                                    <p:set>
                                      <p:cBhvr>
                                        <p:cTn id="26" dur="1" fill="hold">
                                          <p:stCondLst>
                                            <p:cond delay="0"/>
                                          </p:stCondLst>
                                        </p:cTn>
                                        <p:tgtEl>
                                          <p:spTgt spid="1217"/>
                                        </p:tgtEl>
                                        <p:attrNameLst>
                                          <p:attrName>style.visibility</p:attrName>
                                        </p:attrNameLst>
                                      </p:cBhvr>
                                      <p:to>
                                        <p:strVal val="visible"/>
                                      </p:to>
                                    </p:set>
                                    <p:animEffect transition="in" filter="fade">
                                      <p:cBhvr>
                                        <p:cTn id="27" dur="1000"/>
                                        <p:tgtEl>
                                          <p:spTgt spid="1217"/>
                                        </p:tgtEl>
                                      </p:cBhvr>
                                    </p:animEffect>
                                  </p:childTnLst>
                                </p:cTn>
                              </p:par>
                              <p:par>
                                <p:cTn id="28" presetID="10" presetClass="entr" presetSubtype="0" fill="hold" nodeType="withEffect">
                                  <p:stCondLst>
                                    <p:cond delay="0"/>
                                  </p:stCondLst>
                                  <p:childTnLst>
                                    <p:set>
                                      <p:cBhvr>
                                        <p:cTn id="29" dur="1" fill="hold">
                                          <p:stCondLst>
                                            <p:cond delay="0"/>
                                          </p:stCondLst>
                                        </p:cTn>
                                        <p:tgtEl>
                                          <p:spTgt spid="1223"/>
                                        </p:tgtEl>
                                        <p:attrNameLst>
                                          <p:attrName>style.visibility</p:attrName>
                                        </p:attrNameLst>
                                      </p:cBhvr>
                                      <p:to>
                                        <p:strVal val="visible"/>
                                      </p:to>
                                    </p:set>
                                    <p:animEffect transition="in" filter="fade">
                                      <p:cBhvr>
                                        <p:cTn id="30" dur="1000"/>
                                        <p:tgtEl>
                                          <p:spTgt spid="1223"/>
                                        </p:tgtEl>
                                      </p:cBhvr>
                                    </p:animEffect>
                                  </p:childTnLst>
                                </p:cTn>
                              </p:par>
                              <p:par>
                                <p:cTn id="31" presetID="10" presetClass="entr" presetSubtype="0" fill="hold" nodeType="withEffect">
                                  <p:stCondLst>
                                    <p:cond delay="0"/>
                                  </p:stCondLst>
                                  <p:childTnLst>
                                    <p:set>
                                      <p:cBhvr>
                                        <p:cTn id="32" dur="1" fill="hold">
                                          <p:stCondLst>
                                            <p:cond delay="0"/>
                                          </p:stCondLst>
                                        </p:cTn>
                                        <p:tgtEl>
                                          <p:spTgt spid="1220"/>
                                        </p:tgtEl>
                                        <p:attrNameLst>
                                          <p:attrName>style.visibility</p:attrName>
                                        </p:attrNameLst>
                                      </p:cBhvr>
                                      <p:to>
                                        <p:strVal val="visible"/>
                                      </p:to>
                                    </p:set>
                                    <p:animEffect transition="in" filter="fade">
                                      <p:cBhvr>
                                        <p:cTn id="33" dur="1000"/>
                                        <p:tgtEl>
                                          <p:spTgt spid="1220"/>
                                        </p:tgtEl>
                                      </p:cBhvr>
                                    </p:animEffect>
                                  </p:childTnLst>
                                </p:cTn>
                              </p:par>
                              <p:par>
                                <p:cTn id="34" presetID="10" presetClass="entr" presetSubtype="0" fill="hold" nodeType="withEffect">
                                  <p:stCondLst>
                                    <p:cond delay="0"/>
                                  </p:stCondLst>
                                  <p:childTnLst>
                                    <p:set>
                                      <p:cBhvr>
                                        <p:cTn id="35" dur="1" fill="hold">
                                          <p:stCondLst>
                                            <p:cond delay="0"/>
                                          </p:stCondLst>
                                        </p:cTn>
                                        <p:tgtEl>
                                          <p:spTgt spid="1226"/>
                                        </p:tgtEl>
                                        <p:attrNameLst>
                                          <p:attrName>style.visibility</p:attrName>
                                        </p:attrNameLst>
                                      </p:cBhvr>
                                      <p:to>
                                        <p:strVal val="visible"/>
                                      </p:to>
                                    </p:set>
                                    <p:animEffect transition="in" filter="fade">
                                      <p:cBhvr>
                                        <p:cTn id="36" dur="1000"/>
                                        <p:tgtEl>
                                          <p:spTgt spid="122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230"/>
                                        </p:tgtEl>
                                        <p:attrNameLst>
                                          <p:attrName>style.visibility</p:attrName>
                                        </p:attrNameLst>
                                      </p:cBhvr>
                                      <p:to>
                                        <p:strVal val="visible"/>
                                      </p:to>
                                    </p:set>
                                    <p:animEffect transition="in" filter="fade">
                                      <p:cBhvr>
                                        <p:cTn id="41" dur="1000"/>
                                        <p:tgtEl>
                                          <p:spTgt spid="1230"/>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231">
                                            <p:txEl>
                                              <p:pRg st="0" end="0"/>
                                            </p:txEl>
                                          </p:spTgt>
                                        </p:tgtEl>
                                        <p:attrNameLst>
                                          <p:attrName>style.visibility</p:attrName>
                                        </p:attrNameLst>
                                      </p:cBhvr>
                                      <p:to>
                                        <p:strVal val="visible"/>
                                      </p:to>
                                    </p:set>
                                    <p:animEffect transition="in" filter="fade">
                                      <p:cBhvr>
                                        <p:cTn id="46" dur="1000"/>
                                        <p:tgtEl>
                                          <p:spTgt spid="1231">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232">
                                            <p:txEl>
                                              <p:pRg st="0" end="0"/>
                                            </p:txEl>
                                          </p:spTgt>
                                        </p:tgtEl>
                                        <p:attrNameLst>
                                          <p:attrName>style.visibility</p:attrName>
                                        </p:attrNameLst>
                                      </p:cBhvr>
                                      <p:to>
                                        <p:strVal val="visible"/>
                                      </p:to>
                                    </p:set>
                                    <p:animEffect transition="in" filter="fade">
                                      <p:cBhvr>
                                        <p:cTn id="51" dur="1000"/>
                                        <p:tgtEl>
                                          <p:spTgt spid="12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237"/>
        <p:cNvGrpSpPr/>
        <p:nvPr/>
      </p:nvGrpSpPr>
      <p:grpSpPr>
        <a:xfrm>
          <a:off x="0" y="0"/>
          <a:ext cx="0" cy="0"/>
          <a:chOff x="0" y="0"/>
          <a:chExt cx="0" cy="0"/>
        </a:xfrm>
      </p:grpSpPr>
      <p:grpSp>
        <p:nvGrpSpPr>
          <p:cNvPr id="1238" name="Google Shape;1238;p52"/>
          <p:cNvGrpSpPr/>
          <p:nvPr/>
        </p:nvGrpSpPr>
        <p:grpSpPr>
          <a:xfrm>
            <a:off x="6395170" y="-1"/>
            <a:ext cx="5796830" cy="6413502"/>
            <a:chOff x="6395170" y="-1"/>
            <a:chExt cx="5796830" cy="6413502"/>
          </a:xfrm>
        </p:grpSpPr>
        <p:sp>
          <p:nvSpPr>
            <p:cNvPr id="1239" name="Google Shape;1239;p52"/>
            <p:cNvSpPr/>
            <p:nvPr/>
          </p:nvSpPr>
          <p:spPr>
            <a:xfrm rot="-5400000">
              <a:off x="6618313" y="839814"/>
              <a:ext cx="6413502" cy="4733872"/>
            </a:xfrm>
            <a:custGeom>
              <a:avLst/>
              <a:gdLst/>
              <a:ahLst/>
              <a:cxnLst/>
              <a:rect l="l" t="t" r="r" b="b"/>
              <a:pathLst>
                <a:path w="6026438" h="4448176" extrusionOk="0">
                  <a:moveTo>
                    <a:pt x="6026438" y="3944622"/>
                  </a:moveTo>
                  <a:lnTo>
                    <a:pt x="6026438" y="4448176"/>
                  </a:lnTo>
                  <a:lnTo>
                    <a:pt x="0" y="4448175"/>
                  </a:lnTo>
                  <a:lnTo>
                    <a:pt x="2579942" y="0"/>
                  </a:lnTo>
                  <a:lnTo>
                    <a:pt x="3738559" y="0"/>
                  </a:lnTo>
                  <a:lnTo>
                    <a:pt x="6026438" y="3944622"/>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1240" name="Google Shape;1240;p52"/>
            <p:cNvSpPr/>
            <p:nvPr/>
          </p:nvSpPr>
          <p:spPr>
            <a:xfrm rot="-5400000">
              <a:off x="6339327" y="2702321"/>
              <a:ext cx="809721" cy="698035"/>
            </a:xfrm>
            <a:custGeom>
              <a:avLst/>
              <a:gdLst/>
              <a:ahLst/>
              <a:cxnLst/>
              <a:rect l="l" t="t" r="r" b="b"/>
              <a:pathLst>
                <a:path w="760853" h="655908" extrusionOk="0">
                  <a:moveTo>
                    <a:pt x="760853" y="655908"/>
                  </a:moveTo>
                  <a:lnTo>
                    <a:pt x="0" y="655908"/>
                  </a:lnTo>
                  <a:lnTo>
                    <a:pt x="380427" y="0"/>
                  </a:lnTo>
                  <a:lnTo>
                    <a:pt x="760853" y="655908"/>
                  </a:lnTo>
                  <a:close/>
                </a:path>
              </a:pathLst>
            </a:cu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grpSp>
      <p:sp>
        <p:nvSpPr>
          <p:cNvPr id="1241" name="Google Shape;1241;p52"/>
          <p:cNvSpPr/>
          <p:nvPr/>
        </p:nvSpPr>
        <p:spPr>
          <a:xfrm rot="-5400000" flipH="1">
            <a:off x="6129856" y="2401449"/>
            <a:ext cx="3847028" cy="3316402"/>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1242" name="Google Shape;1242;p52"/>
          <p:cNvSpPr/>
          <p:nvPr/>
        </p:nvSpPr>
        <p:spPr>
          <a:xfrm rot="5400000">
            <a:off x="7053664" y="782699"/>
            <a:ext cx="2982777" cy="2571360"/>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1243" name="Google Shape;1243;p52"/>
          <p:cNvSpPr/>
          <p:nvPr/>
        </p:nvSpPr>
        <p:spPr>
          <a:xfrm rot="5400000">
            <a:off x="9903395" y="677616"/>
            <a:ext cx="1071904" cy="924055"/>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1244" name="Google Shape;1244;p52"/>
          <p:cNvSpPr/>
          <p:nvPr/>
        </p:nvSpPr>
        <p:spPr>
          <a:xfrm rot="-5400000" flipH="1">
            <a:off x="6948114" y="1561313"/>
            <a:ext cx="4624656" cy="3986771"/>
          </a:xfrm>
          <a:prstGeom prst="triangle">
            <a:avLst>
              <a:gd name="adj" fmla="val 50000"/>
            </a:avLst>
          </a:prstGeom>
          <a:blipFill rotWithShape="0">
            <a:blip r:embed="rId3">
              <a:alphaModFix/>
            </a:blip>
            <a:tile tx="0" ty="0" sx="90000" sy="90000" flip="none" algn="ctr"/>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1245" name="Google Shape;1245;p52"/>
          <p:cNvSpPr/>
          <p:nvPr/>
        </p:nvSpPr>
        <p:spPr>
          <a:xfrm rot="5400000">
            <a:off x="11364884" y="1404992"/>
            <a:ext cx="799115" cy="688892"/>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1246" name="Google Shape;1246;p52"/>
          <p:cNvSpPr/>
          <p:nvPr/>
        </p:nvSpPr>
        <p:spPr>
          <a:xfrm rot="5400000">
            <a:off x="9791960" y="5288767"/>
            <a:ext cx="745833" cy="642960"/>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1247" name="Google Shape;1247;p52"/>
          <p:cNvSpPr txBox="1"/>
          <p:nvPr/>
        </p:nvSpPr>
        <p:spPr>
          <a:xfrm>
            <a:off x="633241" y="1543455"/>
            <a:ext cx="4823756" cy="280076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800" b="1">
                <a:solidFill>
                  <a:schemeClr val="accent3"/>
                </a:solidFill>
                <a:latin typeface="Poppins"/>
                <a:ea typeface="Poppins"/>
                <a:cs typeface="Poppins"/>
                <a:sym typeface="Poppins"/>
              </a:rPr>
              <a:t>THANKS FOR </a:t>
            </a:r>
            <a:endParaRPr/>
          </a:p>
          <a:p>
            <a:pPr marL="0" marR="0" lvl="0" indent="0" algn="l" rtl="0">
              <a:spcBef>
                <a:spcPts val="0"/>
              </a:spcBef>
              <a:spcAft>
                <a:spcPts val="0"/>
              </a:spcAft>
              <a:buNone/>
            </a:pPr>
            <a:r>
              <a:rPr lang="en-US" sz="8800" b="1">
                <a:solidFill>
                  <a:srgbClr val="262626"/>
                </a:solidFill>
                <a:latin typeface="Poppins"/>
                <a:ea typeface="Poppins"/>
                <a:cs typeface="Poppins"/>
                <a:sym typeface="Poppins"/>
              </a:rPr>
              <a:t>WATCHING</a:t>
            </a:r>
            <a:endParaRPr sz="8800" b="1">
              <a:solidFill>
                <a:srgbClr val="262626"/>
              </a:solidFill>
              <a:latin typeface="Poppins"/>
              <a:ea typeface="Poppins"/>
              <a:cs typeface="Poppins"/>
              <a:sym typeface="Poppins"/>
            </a:endParaRPr>
          </a:p>
        </p:txBody>
      </p:sp>
      <p:grpSp>
        <p:nvGrpSpPr>
          <p:cNvPr id="1248" name="Google Shape;1248;p52"/>
          <p:cNvGrpSpPr/>
          <p:nvPr/>
        </p:nvGrpSpPr>
        <p:grpSpPr>
          <a:xfrm>
            <a:off x="3045119" y="4344222"/>
            <a:ext cx="2808609" cy="569147"/>
            <a:chOff x="882755" y="4634519"/>
            <a:chExt cx="1652628" cy="420081"/>
          </a:xfrm>
        </p:grpSpPr>
        <p:sp>
          <p:nvSpPr>
            <p:cNvPr id="1249" name="Google Shape;1249;p52"/>
            <p:cNvSpPr/>
            <p:nvPr/>
          </p:nvSpPr>
          <p:spPr>
            <a:xfrm>
              <a:off x="882755" y="4634519"/>
              <a:ext cx="1652628" cy="420081"/>
            </a:xfrm>
            <a:prstGeom prst="roundRect">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1250" name="Google Shape;1250;p52"/>
            <p:cNvSpPr txBox="1"/>
            <p:nvPr/>
          </p:nvSpPr>
          <p:spPr>
            <a:xfrm>
              <a:off x="985551" y="4684122"/>
              <a:ext cx="1314110" cy="3293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300">
                  <a:solidFill>
                    <a:schemeClr val="lt1"/>
                  </a:solidFill>
                  <a:latin typeface="Poppins"/>
                  <a:ea typeface="Poppins"/>
                  <a:cs typeface="Poppins"/>
                  <a:sym typeface="Poppins"/>
                </a:rPr>
                <a:t>REPORTER：GROUP 7</a:t>
              </a:r>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42"/>
                                        </p:tgtEl>
                                        <p:attrNameLst>
                                          <p:attrName>style.visibility</p:attrName>
                                        </p:attrNameLst>
                                      </p:cBhvr>
                                      <p:to>
                                        <p:strVal val="visible"/>
                                      </p:to>
                                    </p:set>
                                    <p:anim calcmode="lin" valueType="num">
                                      <p:cBhvr additive="base">
                                        <p:cTn id="7" dur="500"/>
                                        <p:tgtEl>
                                          <p:spTgt spid="1242"/>
                                        </p:tgtEl>
                                        <p:attrNameLst>
                                          <p:attrName>ppt_x</p:attrName>
                                        </p:attrNameLst>
                                      </p:cBhvr>
                                      <p:tavLst>
                                        <p:tav tm="0">
                                          <p:val>
                                            <p:strVal val="#ppt_x-1"/>
                                          </p:val>
                                        </p:tav>
                                        <p:tav tm="100000">
                                          <p:val>
                                            <p:strVal val="#ppt_x"/>
                                          </p:val>
                                        </p:tav>
                                      </p:tavLst>
                                    </p:anim>
                                  </p:childTnLst>
                                </p:cTn>
                              </p:par>
                              <p:par>
                                <p:cTn id="8" presetID="2" presetClass="entr" presetSubtype="2" fill="hold" nodeType="withEffect">
                                  <p:stCondLst>
                                    <p:cond delay="400"/>
                                  </p:stCondLst>
                                  <p:childTnLst>
                                    <p:set>
                                      <p:cBhvr>
                                        <p:cTn id="9" dur="1" fill="hold">
                                          <p:stCondLst>
                                            <p:cond delay="0"/>
                                          </p:stCondLst>
                                        </p:cTn>
                                        <p:tgtEl>
                                          <p:spTgt spid="1241"/>
                                        </p:tgtEl>
                                        <p:attrNameLst>
                                          <p:attrName>style.visibility</p:attrName>
                                        </p:attrNameLst>
                                      </p:cBhvr>
                                      <p:to>
                                        <p:strVal val="visible"/>
                                      </p:to>
                                    </p:set>
                                    <p:anim calcmode="lin" valueType="num">
                                      <p:cBhvr additive="base">
                                        <p:cTn id="10" dur="500"/>
                                        <p:tgtEl>
                                          <p:spTgt spid="1241"/>
                                        </p:tgtEl>
                                        <p:attrNameLst>
                                          <p:attrName>ppt_x</p:attrName>
                                        </p:attrNameLst>
                                      </p:cBhvr>
                                      <p:tavLst>
                                        <p:tav tm="0">
                                          <p:val>
                                            <p:strVal val="#ppt_x+1"/>
                                          </p:val>
                                        </p:tav>
                                        <p:tav tm="100000">
                                          <p:val>
                                            <p:strVal val="#ppt_x"/>
                                          </p:val>
                                        </p:tav>
                                      </p:tavLst>
                                    </p:anim>
                                  </p:childTnLst>
                                </p:cTn>
                              </p:par>
                              <p:par>
                                <p:cTn id="11" presetID="2" presetClass="entr" presetSubtype="2" fill="hold" nodeType="withEffect">
                                  <p:stCondLst>
                                    <p:cond delay="200"/>
                                  </p:stCondLst>
                                  <p:childTnLst>
                                    <p:set>
                                      <p:cBhvr>
                                        <p:cTn id="12" dur="1" fill="hold">
                                          <p:stCondLst>
                                            <p:cond delay="0"/>
                                          </p:stCondLst>
                                        </p:cTn>
                                        <p:tgtEl>
                                          <p:spTgt spid="1238"/>
                                        </p:tgtEl>
                                        <p:attrNameLst>
                                          <p:attrName>style.visibility</p:attrName>
                                        </p:attrNameLst>
                                      </p:cBhvr>
                                      <p:to>
                                        <p:strVal val="visible"/>
                                      </p:to>
                                    </p:set>
                                    <p:anim calcmode="lin" valueType="num">
                                      <p:cBhvr additive="base">
                                        <p:cTn id="13" dur="500"/>
                                        <p:tgtEl>
                                          <p:spTgt spid="1238"/>
                                        </p:tgtEl>
                                        <p:attrNameLst>
                                          <p:attrName>ppt_x</p:attrName>
                                        </p:attrNameLst>
                                      </p:cBhvr>
                                      <p:tavLst>
                                        <p:tav tm="0">
                                          <p:val>
                                            <p:strVal val="#ppt_x+1"/>
                                          </p:val>
                                        </p:tav>
                                        <p:tav tm="100000">
                                          <p:val>
                                            <p:strVal val="#ppt_x"/>
                                          </p:val>
                                        </p:tav>
                                      </p:tavLst>
                                    </p:anim>
                                  </p:childTnLst>
                                </p:cTn>
                              </p:par>
                              <p:par>
                                <p:cTn id="14" presetID="2" presetClass="entr" presetSubtype="8" fill="hold" nodeType="withEffect">
                                  <p:stCondLst>
                                    <p:cond delay="600"/>
                                  </p:stCondLst>
                                  <p:childTnLst>
                                    <p:set>
                                      <p:cBhvr>
                                        <p:cTn id="15" dur="1" fill="hold">
                                          <p:stCondLst>
                                            <p:cond delay="0"/>
                                          </p:stCondLst>
                                        </p:cTn>
                                        <p:tgtEl>
                                          <p:spTgt spid="1243"/>
                                        </p:tgtEl>
                                        <p:attrNameLst>
                                          <p:attrName>style.visibility</p:attrName>
                                        </p:attrNameLst>
                                      </p:cBhvr>
                                      <p:to>
                                        <p:strVal val="visible"/>
                                      </p:to>
                                    </p:set>
                                    <p:anim calcmode="lin" valueType="num">
                                      <p:cBhvr additive="base">
                                        <p:cTn id="16" dur="500"/>
                                        <p:tgtEl>
                                          <p:spTgt spid="1243"/>
                                        </p:tgtEl>
                                        <p:attrNameLst>
                                          <p:attrName>ppt_x</p:attrName>
                                        </p:attrNameLst>
                                      </p:cBhvr>
                                      <p:tavLst>
                                        <p:tav tm="0">
                                          <p:val>
                                            <p:strVal val="#ppt_x-1"/>
                                          </p:val>
                                        </p:tav>
                                        <p:tav tm="100000">
                                          <p:val>
                                            <p:strVal val="#ppt_x"/>
                                          </p:val>
                                        </p:tav>
                                      </p:tavLst>
                                    </p:anim>
                                  </p:childTnLst>
                                </p:cTn>
                              </p:par>
                              <p:par>
                                <p:cTn id="17" presetID="2" presetClass="entr" presetSubtype="8" fill="hold" nodeType="withEffect">
                                  <p:stCondLst>
                                    <p:cond delay="100"/>
                                  </p:stCondLst>
                                  <p:childTnLst>
                                    <p:set>
                                      <p:cBhvr>
                                        <p:cTn id="18" dur="1" fill="hold">
                                          <p:stCondLst>
                                            <p:cond delay="0"/>
                                          </p:stCondLst>
                                        </p:cTn>
                                        <p:tgtEl>
                                          <p:spTgt spid="1245"/>
                                        </p:tgtEl>
                                        <p:attrNameLst>
                                          <p:attrName>style.visibility</p:attrName>
                                        </p:attrNameLst>
                                      </p:cBhvr>
                                      <p:to>
                                        <p:strVal val="visible"/>
                                      </p:to>
                                    </p:set>
                                    <p:anim calcmode="lin" valueType="num">
                                      <p:cBhvr additive="base">
                                        <p:cTn id="19" dur="500"/>
                                        <p:tgtEl>
                                          <p:spTgt spid="1245"/>
                                        </p:tgtEl>
                                        <p:attrNameLst>
                                          <p:attrName>ppt_x</p:attrName>
                                        </p:attrNameLst>
                                      </p:cBhvr>
                                      <p:tavLst>
                                        <p:tav tm="0">
                                          <p:val>
                                            <p:strVal val="#ppt_x-1"/>
                                          </p:val>
                                        </p:tav>
                                        <p:tav tm="100000">
                                          <p:val>
                                            <p:strVal val="#ppt_x"/>
                                          </p:val>
                                        </p:tav>
                                      </p:tavLst>
                                    </p:anim>
                                  </p:childTnLst>
                                </p:cTn>
                              </p:par>
                              <p:par>
                                <p:cTn id="20" presetID="2" presetClass="entr" presetSubtype="8" fill="hold" nodeType="withEffect">
                                  <p:stCondLst>
                                    <p:cond delay="500"/>
                                  </p:stCondLst>
                                  <p:childTnLst>
                                    <p:set>
                                      <p:cBhvr>
                                        <p:cTn id="21" dur="1" fill="hold">
                                          <p:stCondLst>
                                            <p:cond delay="0"/>
                                          </p:stCondLst>
                                        </p:cTn>
                                        <p:tgtEl>
                                          <p:spTgt spid="1246"/>
                                        </p:tgtEl>
                                        <p:attrNameLst>
                                          <p:attrName>style.visibility</p:attrName>
                                        </p:attrNameLst>
                                      </p:cBhvr>
                                      <p:to>
                                        <p:strVal val="visible"/>
                                      </p:to>
                                    </p:set>
                                    <p:anim calcmode="lin" valueType="num">
                                      <p:cBhvr additive="base">
                                        <p:cTn id="22" dur="500"/>
                                        <p:tgtEl>
                                          <p:spTgt spid="1246"/>
                                        </p:tgtEl>
                                        <p:attrNameLst>
                                          <p:attrName>ppt_x</p:attrName>
                                        </p:attrNameLst>
                                      </p:cBhvr>
                                      <p:tavLst>
                                        <p:tav tm="0">
                                          <p:val>
                                            <p:strVal val="#ppt_x-1"/>
                                          </p:val>
                                        </p:tav>
                                        <p:tav tm="100000">
                                          <p:val>
                                            <p:strVal val="#ppt_x"/>
                                          </p:val>
                                        </p:tav>
                                      </p:tavLst>
                                    </p:anim>
                                  </p:childTnLst>
                                </p:cTn>
                              </p:par>
                              <p:par>
                                <p:cTn id="23" presetID="2" presetClass="entr" presetSubtype="2" fill="hold" nodeType="withEffect">
                                  <p:stCondLst>
                                    <p:cond delay="300"/>
                                  </p:stCondLst>
                                  <p:childTnLst>
                                    <p:set>
                                      <p:cBhvr>
                                        <p:cTn id="24" dur="1" fill="hold">
                                          <p:stCondLst>
                                            <p:cond delay="0"/>
                                          </p:stCondLst>
                                        </p:cTn>
                                        <p:tgtEl>
                                          <p:spTgt spid="1244"/>
                                        </p:tgtEl>
                                        <p:attrNameLst>
                                          <p:attrName>style.visibility</p:attrName>
                                        </p:attrNameLst>
                                      </p:cBhvr>
                                      <p:to>
                                        <p:strVal val="visible"/>
                                      </p:to>
                                    </p:set>
                                    <p:anim calcmode="lin" valueType="num">
                                      <p:cBhvr additive="base">
                                        <p:cTn id="25" dur="500"/>
                                        <p:tgtEl>
                                          <p:spTgt spid="1244"/>
                                        </p:tgtEl>
                                        <p:attrNameLst>
                                          <p:attrName>ppt_x</p:attrName>
                                        </p:attrNameLst>
                                      </p:cBhvr>
                                      <p:tavLst>
                                        <p:tav tm="0">
                                          <p:val>
                                            <p:strVal val="#ppt_x+1"/>
                                          </p:val>
                                        </p:tav>
                                        <p:tav tm="100000">
                                          <p:val>
                                            <p:strVal val="#ppt_x"/>
                                          </p:val>
                                        </p:tav>
                                      </p:tavLst>
                                    </p:anim>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1247"/>
                                        </p:tgtEl>
                                        <p:attrNameLst>
                                          <p:attrName>style.visibility</p:attrName>
                                        </p:attrNameLst>
                                      </p:cBhvr>
                                      <p:to>
                                        <p:strVal val="visible"/>
                                      </p:to>
                                    </p:set>
                                    <p:animEffect transition="in" filter="fade">
                                      <p:cBhvr>
                                        <p:cTn id="29" dur="500"/>
                                        <p:tgtEl>
                                          <p:spTgt spid="1247"/>
                                        </p:tgtEl>
                                      </p:cBhvr>
                                    </p:animEffect>
                                  </p:childTnLst>
                                </p:cTn>
                              </p:par>
                            </p:childTnLst>
                          </p:cTn>
                        </p:par>
                        <p:par>
                          <p:cTn id="30" fill="hold">
                            <p:stCondLst>
                              <p:cond delay="1000"/>
                            </p:stCondLst>
                            <p:childTnLst>
                              <p:par>
                                <p:cTn id="31" presetID="23" presetClass="entr" presetSubtype="16" fill="hold" nodeType="afterEffect">
                                  <p:stCondLst>
                                    <p:cond delay="0"/>
                                  </p:stCondLst>
                                  <p:childTnLst>
                                    <p:set>
                                      <p:cBhvr>
                                        <p:cTn id="32" dur="1" fill="hold">
                                          <p:stCondLst>
                                            <p:cond delay="0"/>
                                          </p:stCondLst>
                                        </p:cTn>
                                        <p:tgtEl>
                                          <p:spTgt spid="1248"/>
                                        </p:tgtEl>
                                        <p:attrNameLst>
                                          <p:attrName>style.visibility</p:attrName>
                                        </p:attrNameLst>
                                      </p:cBhvr>
                                      <p:to>
                                        <p:strVal val="visible"/>
                                      </p:to>
                                    </p:set>
                                    <p:anim calcmode="lin" valueType="num">
                                      <p:cBhvr additive="base">
                                        <p:cTn id="33" dur="500"/>
                                        <p:tgtEl>
                                          <p:spTgt spid="1248"/>
                                        </p:tgtEl>
                                        <p:attrNameLst>
                                          <p:attrName>ppt_w</p:attrName>
                                        </p:attrNameLst>
                                      </p:cBhvr>
                                      <p:tavLst>
                                        <p:tav tm="0">
                                          <p:val>
                                            <p:strVal val="0"/>
                                          </p:val>
                                        </p:tav>
                                        <p:tav tm="100000">
                                          <p:val>
                                            <p:strVal val="#ppt_w"/>
                                          </p:val>
                                        </p:tav>
                                      </p:tavLst>
                                    </p:anim>
                                    <p:anim calcmode="lin" valueType="num">
                                      <p:cBhvr additive="base">
                                        <p:cTn id="34" dur="500"/>
                                        <p:tgtEl>
                                          <p:spTgt spid="1248"/>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grpSp>
        <p:nvGrpSpPr>
          <p:cNvPr id="159" name="Google Shape;159;p6"/>
          <p:cNvGrpSpPr/>
          <p:nvPr/>
        </p:nvGrpSpPr>
        <p:grpSpPr>
          <a:xfrm rot="5400000" flipH="1">
            <a:off x="-195065" y="2209845"/>
            <a:ext cx="2828438" cy="2438308"/>
            <a:chOff x="1290699" y="4006312"/>
            <a:chExt cx="3307958" cy="2851688"/>
          </a:xfrm>
        </p:grpSpPr>
        <p:sp>
          <p:nvSpPr>
            <p:cNvPr id="160" name="Google Shape;160;p6"/>
            <p:cNvSpPr/>
            <p:nvPr/>
          </p:nvSpPr>
          <p:spPr>
            <a:xfrm>
              <a:off x="1290699" y="4006312"/>
              <a:ext cx="3307958" cy="2851688"/>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61" name="Google Shape;161;p6"/>
            <p:cNvSpPr/>
            <p:nvPr/>
          </p:nvSpPr>
          <p:spPr>
            <a:xfrm>
              <a:off x="2274997" y="4854844"/>
              <a:ext cx="2323660" cy="2003155"/>
            </a:xfrm>
            <a:prstGeom prst="triangle">
              <a:avLst>
                <a:gd name="adj" fmla="val 50000"/>
              </a:avLst>
            </a:prstGeom>
            <a:solidFill>
              <a:srgbClr val="C8790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62" name="Google Shape;162;p6"/>
            <p:cNvSpPr/>
            <p:nvPr/>
          </p:nvSpPr>
          <p:spPr>
            <a:xfrm>
              <a:off x="2274997" y="5703376"/>
              <a:ext cx="1339363" cy="1154623"/>
            </a:xfrm>
            <a:prstGeom prst="triangle">
              <a:avLst>
                <a:gd name="adj" fmla="val 50000"/>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163" name="Google Shape;163;p6"/>
          <p:cNvGrpSpPr/>
          <p:nvPr/>
        </p:nvGrpSpPr>
        <p:grpSpPr>
          <a:xfrm rot="-5400000" flipH="1">
            <a:off x="9555141" y="2209845"/>
            <a:ext cx="2828438" cy="2438308"/>
            <a:chOff x="1290699" y="4006312"/>
            <a:chExt cx="3307958" cy="2851688"/>
          </a:xfrm>
        </p:grpSpPr>
        <p:sp>
          <p:nvSpPr>
            <p:cNvPr id="164" name="Google Shape;164;p6"/>
            <p:cNvSpPr/>
            <p:nvPr/>
          </p:nvSpPr>
          <p:spPr>
            <a:xfrm>
              <a:off x="1290699" y="4006312"/>
              <a:ext cx="3307958" cy="2851688"/>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65" name="Google Shape;165;p6"/>
            <p:cNvSpPr/>
            <p:nvPr/>
          </p:nvSpPr>
          <p:spPr>
            <a:xfrm>
              <a:off x="2274997" y="4854844"/>
              <a:ext cx="2323660" cy="2003155"/>
            </a:xfrm>
            <a:prstGeom prst="triangle">
              <a:avLst>
                <a:gd name="adj" fmla="val 50000"/>
              </a:avLst>
            </a:prstGeom>
            <a:solidFill>
              <a:srgbClr val="C8790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66" name="Google Shape;166;p6"/>
            <p:cNvSpPr/>
            <p:nvPr/>
          </p:nvSpPr>
          <p:spPr>
            <a:xfrm>
              <a:off x="2274997" y="5703376"/>
              <a:ext cx="1339363" cy="1154623"/>
            </a:xfrm>
            <a:prstGeom prst="triangle">
              <a:avLst>
                <a:gd name="adj" fmla="val 50000"/>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167" name="Google Shape;167;p6"/>
          <p:cNvSpPr txBox="1"/>
          <p:nvPr/>
        </p:nvSpPr>
        <p:spPr>
          <a:xfrm>
            <a:off x="2864559" y="3516518"/>
            <a:ext cx="6699607" cy="86177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500" b="1">
                <a:solidFill>
                  <a:srgbClr val="262626"/>
                </a:solidFill>
                <a:latin typeface="Times New Roman"/>
                <a:ea typeface="Times New Roman"/>
                <a:cs typeface="Times New Roman"/>
                <a:sym typeface="Times New Roman"/>
              </a:rPr>
              <a:t>Bản chất kênh Marketing</a:t>
            </a:r>
            <a:endParaRPr sz="2500">
              <a:solidFill>
                <a:srgbClr val="262626"/>
              </a:solidFill>
              <a:latin typeface="Arial"/>
              <a:ea typeface="Arial"/>
              <a:cs typeface="Arial"/>
              <a:sym typeface="Arial"/>
            </a:endParaRPr>
          </a:p>
          <a:p>
            <a:pPr marL="0" marR="0" lvl="0" indent="0" algn="ctr" rtl="0">
              <a:spcBef>
                <a:spcPts val="0"/>
              </a:spcBef>
              <a:spcAft>
                <a:spcPts val="0"/>
              </a:spcAft>
              <a:buNone/>
            </a:pPr>
            <a:r>
              <a:rPr lang="en-US" sz="2500" b="1">
                <a:solidFill>
                  <a:srgbClr val="262626"/>
                </a:solidFill>
                <a:latin typeface="Poppins"/>
                <a:ea typeface="Poppins"/>
                <a:cs typeface="Poppins"/>
                <a:sym typeface="Poppins"/>
              </a:rPr>
              <a:t> MMMMMMMMMMMMMMMMM</a:t>
            </a:r>
            <a:endParaRPr sz="2500" b="1">
              <a:solidFill>
                <a:srgbClr val="262626"/>
              </a:solidFill>
              <a:latin typeface="Poppins"/>
              <a:ea typeface="Poppins"/>
              <a:cs typeface="Poppins"/>
              <a:sym typeface="Poppins"/>
            </a:endParaRPr>
          </a:p>
        </p:txBody>
      </p:sp>
      <p:cxnSp>
        <p:nvCxnSpPr>
          <p:cNvPr id="168" name="Google Shape;168;p6"/>
          <p:cNvCxnSpPr/>
          <p:nvPr/>
        </p:nvCxnSpPr>
        <p:spPr>
          <a:xfrm>
            <a:off x="5191424" y="4311938"/>
            <a:ext cx="1791854" cy="0"/>
          </a:xfrm>
          <a:prstGeom prst="straightConnector1">
            <a:avLst/>
          </a:prstGeom>
          <a:noFill/>
          <a:ln w="19050" cap="flat" cmpd="sng">
            <a:solidFill>
              <a:srgbClr val="595959"/>
            </a:solidFill>
            <a:prstDash val="solid"/>
            <a:miter lim="800000"/>
            <a:headEnd type="none" w="sm" len="sm"/>
            <a:tailEnd type="none" w="sm" len="sm"/>
          </a:ln>
        </p:spPr>
      </p:cxnSp>
      <p:grpSp>
        <p:nvGrpSpPr>
          <p:cNvPr id="169" name="Google Shape;169;p6"/>
          <p:cNvGrpSpPr/>
          <p:nvPr/>
        </p:nvGrpSpPr>
        <p:grpSpPr>
          <a:xfrm>
            <a:off x="5499318" y="2008655"/>
            <a:ext cx="1180936" cy="1217807"/>
            <a:chOff x="6488607" y="1461654"/>
            <a:chExt cx="603456" cy="603456"/>
          </a:xfrm>
        </p:grpSpPr>
        <p:sp>
          <p:nvSpPr>
            <p:cNvPr id="170" name="Google Shape;170;p6"/>
            <p:cNvSpPr/>
            <p:nvPr/>
          </p:nvSpPr>
          <p:spPr>
            <a:xfrm>
              <a:off x="6488607" y="1461654"/>
              <a:ext cx="603456" cy="60345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171" name="Google Shape;171;p6"/>
            <p:cNvSpPr/>
            <p:nvPr/>
          </p:nvSpPr>
          <p:spPr>
            <a:xfrm>
              <a:off x="6638355" y="1623030"/>
              <a:ext cx="303960" cy="280703"/>
            </a:xfrm>
            <a:custGeom>
              <a:avLst/>
              <a:gdLst/>
              <a:ahLst/>
              <a:cxnLst/>
              <a:rect l="l" t="t" r="r" b="b"/>
              <a:pathLst>
                <a:path w="608697" h="562124" extrusionOk="0">
                  <a:moveTo>
                    <a:pt x="186302" y="63862"/>
                  </a:moveTo>
                  <a:cubicBezTo>
                    <a:pt x="196225" y="63862"/>
                    <a:pt x="204357" y="71907"/>
                    <a:pt x="204357" y="81889"/>
                  </a:cubicBezTo>
                  <a:cubicBezTo>
                    <a:pt x="204357" y="91871"/>
                    <a:pt x="196300" y="99991"/>
                    <a:pt x="186302" y="99991"/>
                  </a:cubicBezTo>
                  <a:cubicBezTo>
                    <a:pt x="137808" y="99991"/>
                    <a:pt x="99759" y="137907"/>
                    <a:pt x="99759" y="186326"/>
                  </a:cubicBezTo>
                  <a:cubicBezTo>
                    <a:pt x="99759" y="196308"/>
                    <a:pt x="91702" y="204428"/>
                    <a:pt x="81705" y="204428"/>
                  </a:cubicBezTo>
                  <a:cubicBezTo>
                    <a:pt x="71708" y="204428"/>
                    <a:pt x="63650" y="196308"/>
                    <a:pt x="63650" y="186326"/>
                  </a:cubicBezTo>
                  <a:cubicBezTo>
                    <a:pt x="63650" y="117645"/>
                    <a:pt x="117516" y="63862"/>
                    <a:pt x="186302" y="63862"/>
                  </a:cubicBezTo>
                  <a:close/>
                  <a:moveTo>
                    <a:pt x="175448" y="36129"/>
                  </a:moveTo>
                  <a:cubicBezTo>
                    <a:pt x="97347" y="36129"/>
                    <a:pt x="36179" y="97213"/>
                    <a:pt x="36179" y="175282"/>
                  </a:cubicBezTo>
                  <a:cubicBezTo>
                    <a:pt x="36179" y="273687"/>
                    <a:pt x="122933" y="355182"/>
                    <a:pt x="276226" y="490611"/>
                  </a:cubicBezTo>
                  <a:cubicBezTo>
                    <a:pt x="276450" y="490834"/>
                    <a:pt x="276748" y="491132"/>
                    <a:pt x="276972" y="491356"/>
                  </a:cubicBezTo>
                  <a:lnTo>
                    <a:pt x="304349" y="518546"/>
                  </a:lnTo>
                  <a:lnTo>
                    <a:pt x="331725" y="491356"/>
                  </a:lnTo>
                  <a:cubicBezTo>
                    <a:pt x="331949" y="491132"/>
                    <a:pt x="332247" y="490834"/>
                    <a:pt x="332471" y="490611"/>
                  </a:cubicBezTo>
                  <a:cubicBezTo>
                    <a:pt x="485764" y="355182"/>
                    <a:pt x="572518" y="273762"/>
                    <a:pt x="572518" y="175282"/>
                  </a:cubicBezTo>
                  <a:cubicBezTo>
                    <a:pt x="572518" y="97213"/>
                    <a:pt x="511350" y="36129"/>
                    <a:pt x="433249" y="36129"/>
                  </a:cubicBezTo>
                  <a:cubicBezTo>
                    <a:pt x="390282" y="36129"/>
                    <a:pt x="346196" y="56689"/>
                    <a:pt x="318149" y="89764"/>
                  </a:cubicBezTo>
                  <a:cubicBezTo>
                    <a:pt x="314717" y="93861"/>
                    <a:pt x="309645" y="96170"/>
                    <a:pt x="304349" y="96170"/>
                  </a:cubicBezTo>
                  <a:cubicBezTo>
                    <a:pt x="299052" y="96170"/>
                    <a:pt x="293980" y="93861"/>
                    <a:pt x="290548" y="89764"/>
                  </a:cubicBezTo>
                  <a:cubicBezTo>
                    <a:pt x="262501" y="56689"/>
                    <a:pt x="218415" y="36129"/>
                    <a:pt x="175448" y="36129"/>
                  </a:cubicBezTo>
                  <a:close/>
                  <a:moveTo>
                    <a:pt x="175448" y="0"/>
                  </a:moveTo>
                  <a:cubicBezTo>
                    <a:pt x="222891" y="0"/>
                    <a:pt x="269736" y="19145"/>
                    <a:pt x="304349" y="51847"/>
                  </a:cubicBezTo>
                  <a:cubicBezTo>
                    <a:pt x="338961" y="19145"/>
                    <a:pt x="385807" y="0"/>
                    <a:pt x="433249" y="0"/>
                  </a:cubicBezTo>
                  <a:cubicBezTo>
                    <a:pt x="531640" y="0"/>
                    <a:pt x="608697" y="77026"/>
                    <a:pt x="608697" y="175282"/>
                  </a:cubicBezTo>
                  <a:cubicBezTo>
                    <a:pt x="608697" y="230258"/>
                    <a:pt x="586020" y="283446"/>
                    <a:pt x="537309" y="342593"/>
                  </a:cubicBezTo>
                  <a:cubicBezTo>
                    <a:pt x="494865" y="394291"/>
                    <a:pt x="435711" y="447628"/>
                    <a:pt x="356864" y="517354"/>
                  </a:cubicBezTo>
                  <a:lnTo>
                    <a:pt x="317104" y="556835"/>
                  </a:lnTo>
                  <a:cubicBezTo>
                    <a:pt x="313598" y="560336"/>
                    <a:pt x="308973" y="562124"/>
                    <a:pt x="304349" y="562124"/>
                  </a:cubicBezTo>
                  <a:cubicBezTo>
                    <a:pt x="299724" y="562124"/>
                    <a:pt x="295099" y="560336"/>
                    <a:pt x="291593" y="556835"/>
                  </a:cubicBezTo>
                  <a:lnTo>
                    <a:pt x="251834" y="517354"/>
                  </a:lnTo>
                  <a:cubicBezTo>
                    <a:pt x="172986" y="447628"/>
                    <a:pt x="113832" y="394291"/>
                    <a:pt x="71388" y="342593"/>
                  </a:cubicBezTo>
                  <a:cubicBezTo>
                    <a:pt x="22677" y="283446"/>
                    <a:pt x="0" y="230258"/>
                    <a:pt x="0" y="175282"/>
                  </a:cubicBezTo>
                  <a:cubicBezTo>
                    <a:pt x="0" y="77026"/>
                    <a:pt x="77057" y="0"/>
                    <a:pt x="175448"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grpSp>
      <p:sp>
        <p:nvSpPr>
          <p:cNvPr id="172" name="Google Shape;172;p6"/>
          <p:cNvSpPr txBox="1"/>
          <p:nvPr/>
        </p:nvSpPr>
        <p:spPr>
          <a:xfrm>
            <a:off x="1944511" y="4385734"/>
            <a:ext cx="8317087"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2000">
              <a:solidFill>
                <a:srgbClr val="333333"/>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59"/>
                                        </p:tgtEl>
                                        <p:attrNameLst>
                                          <p:attrName>style.visibility</p:attrName>
                                        </p:attrNameLst>
                                      </p:cBhvr>
                                      <p:to>
                                        <p:strVal val="visible"/>
                                      </p:to>
                                    </p:set>
                                    <p:anim calcmode="lin" valueType="num">
                                      <p:cBhvr additive="base">
                                        <p:cTn id="7" dur="500"/>
                                        <p:tgtEl>
                                          <p:spTgt spid="159"/>
                                        </p:tgtEl>
                                        <p:attrNameLst>
                                          <p:attrName>ppt_x</p:attrName>
                                        </p:attrNameLst>
                                      </p:cBhvr>
                                      <p:tavLst>
                                        <p:tav tm="0">
                                          <p:val>
                                            <p:strVal val="#ppt_x-1"/>
                                          </p:val>
                                        </p:tav>
                                        <p:tav tm="100000">
                                          <p:val>
                                            <p:strVal val="#ppt_x"/>
                                          </p:val>
                                        </p:tav>
                                      </p:tavLst>
                                    </p:anim>
                                  </p:childTnLst>
                                </p:cTn>
                              </p:par>
                              <p:par>
                                <p:cTn id="8" presetID="2" presetClass="entr" presetSubtype="2" fill="hold" nodeType="withEffect">
                                  <p:stCondLst>
                                    <p:cond delay="0"/>
                                  </p:stCondLst>
                                  <p:childTnLst>
                                    <p:set>
                                      <p:cBhvr>
                                        <p:cTn id="9" dur="1" fill="hold">
                                          <p:stCondLst>
                                            <p:cond delay="0"/>
                                          </p:stCondLst>
                                        </p:cTn>
                                        <p:tgtEl>
                                          <p:spTgt spid="163"/>
                                        </p:tgtEl>
                                        <p:attrNameLst>
                                          <p:attrName>style.visibility</p:attrName>
                                        </p:attrNameLst>
                                      </p:cBhvr>
                                      <p:to>
                                        <p:strVal val="visible"/>
                                      </p:to>
                                    </p:set>
                                    <p:anim calcmode="lin" valueType="num">
                                      <p:cBhvr additive="base">
                                        <p:cTn id="10" dur="500"/>
                                        <p:tgtEl>
                                          <p:spTgt spid="163"/>
                                        </p:tgtEl>
                                        <p:attrNameLst>
                                          <p:attrName>ppt_x</p:attrName>
                                        </p:attrNameLst>
                                      </p:cBhvr>
                                      <p:tavLst>
                                        <p:tav tm="0">
                                          <p:val>
                                            <p:strVal val="#ppt_x+1"/>
                                          </p:val>
                                        </p:tav>
                                        <p:tav tm="100000">
                                          <p:val>
                                            <p:strVal val="#ppt_x"/>
                                          </p:val>
                                        </p:tav>
                                      </p:tavLst>
                                    </p:anim>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67"/>
                                        </p:tgtEl>
                                        <p:attrNameLst>
                                          <p:attrName>style.visibility</p:attrName>
                                        </p:attrNameLst>
                                      </p:cBhvr>
                                      <p:to>
                                        <p:strVal val="visible"/>
                                      </p:to>
                                    </p:set>
                                    <p:animEffect transition="in" filter="fade">
                                      <p:cBhvr>
                                        <p:cTn id="14" dur="500"/>
                                        <p:tgtEl>
                                          <p:spTgt spid="167"/>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68"/>
                                        </p:tgtEl>
                                        <p:attrNameLst>
                                          <p:attrName>style.visibility</p:attrName>
                                        </p:attrNameLst>
                                      </p:cBhvr>
                                      <p:to>
                                        <p:strVal val="visible"/>
                                      </p:to>
                                    </p:set>
                                    <p:animEffect transition="in" filter="fade">
                                      <p:cBhvr>
                                        <p:cTn id="18" dur="500"/>
                                        <p:tgtEl>
                                          <p:spTgt spid="168"/>
                                        </p:tgtEl>
                                      </p:cBhvr>
                                    </p:animEffect>
                                  </p:childTnLst>
                                </p:cTn>
                              </p:par>
                            </p:childTnLst>
                          </p:cTn>
                        </p:par>
                        <p:par>
                          <p:cTn id="19" fill="hold">
                            <p:stCondLst>
                              <p:cond delay="1500"/>
                            </p:stCondLst>
                            <p:childTnLst>
                              <p:par>
                                <p:cTn id="20" presetID="23" presetClass="entr" presetSubtype="16" fill="hold" nodeType="afterEffect">
                                  <p:stCondLst>
                                    <p:cond delay="0"/>
                                  </p:stCondLst>
                                  <p:childTnLst>
                                    <p:set>
                                      <p:cBhvr>
                                        <p:cTn id="21" dur="1" fill="hold">
                                          <p:stCondLst>
                                            <p:cond delay="0"/>
                                          </p:stCondLst>
                                        </p:cTn>
                                        <p:tgtEl>
                                          <p:spTgt spid="169"/>
                                        </p:tgtEl>
                                        <p:attrNameLst>
                                          <p:attrName>style.visibility</p:attrName>
                                        </p:attrNameLst>
                                      </p:cBhvr>
                                      <p:to>
                                        <p:strVal val="visible"/>
                                      </p:to>
                                    </p:set>
                                    <p:anim calcmode="lin" valueType="num">
                                      <p:cBhvr additive="base">
                                        <p:cTn id="22" dur="500"/>
                                        <p:tgtEl>
                                          <p:spTgt spid="169"/>
                                        </p:tgtEl>
                                        <p:attrNameLst>
                                          <p:attrName>ppt_w</p:attrName>
                                        </p:attrNameLst>
                                      </p:cBhvr>
                                      <p:tavLst>
                                        <p:tav tm="0">
                                          <p:val>
                                            <p:strVal val="0"/>
                                          </p:val>
                                        </p:tav>
                                        <p:tav tm="100000">
                                          <p:val>
                                            <p:strVal val="#ppt_w"/>
                                          </p:val>
                                        </p:tav>
                                      </p:tavLst>
                                    </p:anim>
                                    <p:anim calcmode="lin" valueType="num">
                                      <p:cBhvr additive="base">
                                        <p:cTn id="23" dur="500"/>
                                        <p:tgtEl>
                                          <p:spTgt spid="169"/>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7"/>
          <p:cNvSpPr txBox="1"/>
          <p:nvPr/>
        </p:nvSpPr>
        <p:spPr>
          <a:xfrm>
            <a:off x="4654295" y="502920"/>
            <a:ext cx="6894576" cy="146304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2200"/>
              <a:buFont typeface="Arial"/>
              <a:buChar char="•"/>
            </a:pPr>
            <a:r>
              <a:rPr lang="en-US" sz="2200">
                <a:solidFill>
                  <a:schemeClr val="dk1"/>
                </a:solidFill>
                <a:latin typeface="Times New Roman"/>
                <a:ea typeface="Times New Roman"/>
                <a:cs typeface="Times New Roman"/>
                <a:sym typeface="Times New Roman"/>
              </a:rPr>
              <a:t>Kênh Marketing (kênh phân phối): Một tập hợp các tổ chức phụ thuộc lẫn nhau giúp sản phẩm và dịch vụ sẵn sàng đáp ứng nhu cầu sử dụng hoặc tiêu thụ của người tiêu dùng hay khách hàng của doanh nghiệp </a:t>
            </a:r>
            <a:endParaRPr/>
          </a:p>
        </p:txBody>
      </p:sp>
      <p:pic>
        <p:nvPicPr>
          <p:cNvPr id="179" name="Google Shape;179;p7"/>
          <p:cNvPicPr preferRelativeResize="0"/>
          <p:nvPr/>
        </p:nvPicPr>
        <p:blipFill rotWithShape="1">
          <a:blip r:embed="rId3">
            <a:alphaModFix/>
          </a:blip>
          <a:srcRect/>
          <a:stretch/>
        </p:blipFill>
        <p:spPr>
          <a:xfrm>
            <a:off x="736414" y="2290936"/>
            <a:ext cx="10706980" cy="3959352"/>
          </a:xfrm>
          <a:prstGeom prst="rect">
            <a:avLst/>
          </a:prstGeom>
          <a:noFill/>
          <a:ln>
            <a:noFill/>
          </a:ln>
        </p:spPr>
      </p:pic>
      <p:grpSp>
        <p:nvGrpSpPr>
          <p:cNvPr id="180" name="Google Shape;180;p7"/>
          <p:cNvGrpSpPr/>
          <p:nvPr/>
        </p:nvGrpSpPr>
        <p:grpSpPr>
          <a:xfrm>
            <a:off x="0" y="0"/>
            <a:ext cx="1153895" cy="1268412"/>
            <a:chOff x="1" y="1"/>
            <a:chExt cx="958067" cy="1053150"/>
          </a:xfrm>
        </p:grpSpPr>
        <p:sp>
          <p:nvSpPr>
            <p:cNvPr id="181" name="Google Shape;181;p7"/>
            <p:cNvSpPr/>
            <p:nvPr/>
          </p:nvSpPr>
          <p:spPr>
            <a:xfrm rot="5400000">
              <a:off x="-12207" y="12208"/>
              <a:ext cx="982481" cy="958066"/>
            </a:xfrm>
            <a:custGeom>
              <a:avLst/>
              <a:gdLst/>
              <a:ahLst/>
              <a:cxnLst/>
              <a:rect l="l" t="t" r="r" b="b"/>
              <a:pathLst>
                <a:path w="982481" h="958066" extrusionOk="0">
                  <a:moveTo>
                    <a:pt x="0" y="958066"/>
                  </a:moveTo>
                  <a:lnTo>
                    <a:pt x="0" y="735870"/>
                  </a:lnTo>
                  <a:lnTo>
                    <a:pt x="426804" y="0"/>
                  </a:lnTo>
                  <a:lnTo>
                    <a:pt x="982481" y="95806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182" name="Google Shape;182;p7"/>
            <p:cNvSpPr/>
            <p:nvPr/>
          </p:nvSpPr>
          <p:spPr>
            <a:xfrm rot="5400000">
              <a:off x="-47960" y="405667"/>
              <a:ext cx="695444" cy="599522"/>
            </a:xfrm>
            <a:prstGeom prst="triangle">
              <a:avLst>
                <a:gd name="adj" fmla="val 50000"/>
              </a:avLst>
            </a:prstGeom>
            <a:solidFill>
              <a:srgbClr val="C8790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183" name="Google Shape;183;p7"/>
            <p:cNvSpPr/>
            <p:nvPr/>
          </p:nvSpPr>
          <p:spPr>
            <a:xfrm rot="-5400000" flipH="1">
              <a:off x="647213" y="472090"/>
              <a:ext cx="333880" cy="287829"/>
            </a:xfrm>
            <a:prstGeom prst="triangle">
              <a:avLst>
                <a:gd name="adj" fmla="val 50000"/>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184" name="Google Shape;184;p7"/>
            <p:cNvSpPr/>
            <p:nvPr/>
          </p:nvSpPr>
          <p:spPr>
            <a:xfrm rot="5400000">
              <a:off x="-31240" y="170353"/>
              <a:ext cx="453007" cy="390523"/>
            </a:xfrm>
            <a:prstGeom prst="triangle">
              <a:avLst>
                <a:gd name="adj" fmla="val 50000"/>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grpSp>
      <p:sp>
        <p:nvSpPr>
          <p:cNvPr id="185" name="Google Shape;185;p7"/>
          <p:cNvSpPr/>
          <p:nvPr/>
        </p:nvSpPr>
        <p:spPr>
          <a:xfrm rot="-5400000">
            <a:off x="10912475" y="6308987"/>
            <a:ext cx="346075" cy="345552"/>
          </a:xfrm>
          <a:custGeom>
            <a:avLst/>
            <a:gdLst/>
            <a:ahLst/>
            <a:cxnLst/>
            <a:rect l="l" t="t" r="r" b="b"/>
            <a:pathLst>
              <a:path w="6827" h="6827" extrusionOk="0">
                <a:moveTo>
                  <a:pt x="3413" y="0"/>
                </a:moveTo>
                <a:cubicBezTo>
                  <a:pt x="1528" y="0"/>
                  <a:pt x="0" y="1528"/>
                  <a:pt x="0" y="3413"/>
                </a:cubicBezTo>
                <a:cubicBezTo>
                  <a:pt x="0" y="5298"/>
                  <a:pt x="1528" y="6827"/>
                  <a:pt x="3413" y="6827"/>
                </a:cubicBezTo>
                <a:cubicBezTo>
                  <a:pt x="5298" y="6827"/>
                  <a:pt x="6827" y="5298"/>
                  <a:pt x="6827" y="3413"/>
                </a:cubicBezTo>
                <a:cubicBezTo>
                  <a:pt x="6827" y="1528"/>
                  <a:pt x="5298" y="0"/>
                  <a:pt x="3413" y="0"/>
                </a:cubicBezTo>
                <a:close/>
                <a:moveTo>
                  <a:pt x="1636" y="3971"/>
                </a:moveTo>
                <a:lnTo>
                  <a:pt x="3413" y="2194"/>
                </a:lnTo>
                <a:lnTo>
                  <a:pt x="5190" y="3971"/>
                </a:lnTo>
                <a:lnTo>
                  <a:pt x="1636" y="3971"/>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186" name="Google Shape;186;p7"/>
          <p:cNvSpPr/>
          <p:nvPr/>
        </p:nvSpPr>
        <p:spPr>
          <a:xfrm rot="5400000">
            <a:off x="11382375" y="6308987"/>
            <a:ext cx="346075" cy="345552"/>
          </a:xfrm>
          <a:custGeom>
            <a:avLst/>
            <a:gdLst/>
            <a:ahLst/>
            <a:cxnLst/>
            <a:rect l="l" t="t" r="r" b="b"/>
            <a:pathLst>
              <a:path w="6827" h="6827" extrusionOk="0">
                <a:moveTo>
                  <a:pt x="3413" y="0"/>
                </a:moveTo>
                <a:cubicBezTo>
                  <a:pt x="1528" y="0"/>
                  <a:pt x="0" y="1528"/>
                  <a:pt x="0" y="3413"/>
                </a:cubicBezTo>
                <a:cubicBezTo>
                  <a:pt x="0" y="5298"/>
                  <a:pt x="1528" y="6827"/>
                  <a:pt x="3413" y="6827"/>
                </a:cubicBezTo>
                <a:cubicBezTo>
                  <a:pt x="5298" y="6827"/>
                  <a:pt x="6827" y="5298"/>
                  <a:pt x="6827" y="3413"/>
                </a:cubicBezTo>
                <a:cubicBezTo>
                  <a:pt x="6827" y="1528"/>
                  <a:pt x="5298" y="0"/>
                  <a:pt x="3413" y="0"/>
                </a:cubicBezTo>
                <a:close/>
                <a:moveTo>
                  <a:pt x="1636" y="3971"/>
                </a:moveTo>
                <a:lnTo>
                  <a:pt x="3413" y="2194"/>
                </a:lnTo>
                <a:lnTo>
                  <a:pt x="5190" y="3971"/>
                </a:lnTo>
                <a:lnTo>
                  <a:pt x="1636" y="3971"/>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187" name="Google Shape;187;p7"/>
          <p:cNvSpPr txBox="1"/>
          <p:nvPr/>
        </p:nvSpPr>
        <p:spPr>
          <a:xfrm>
            <a:off x="-397164" y="128471"/>
            <a:ext cx="5967142"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rgbClr val="262626"/>
                </a:solidFill>
                <a:latin typeface="Times New Roman"/>
                <a:ea typeface="Times New Roman"/>
                <a:cs typeface="Times New Roman"/>
                <a:sym typeface="Times New Roman"/>
              </a:rPr>
              <a:t>Bản chất kênh Marketing</a:t>
            </a:r>
            <a:endParaRPr sz="2000">
              <a:solidFill>
                <a:srgbClr val="262626"/>
              </a:solidFill>
              <a:latin typeface="Arial"/>
              <a:ea typeface="Arial"/>
              <a:cs typeface="Arial"/>
              <a:sym typeface="Arial"/>
            </a:endParaRPr>
          </a:p>
          <a:p>
            <a:pPr marL="0" marR="0" lvl="0" indent="0" algn="ctr" rtl="0">
              <a:spcBef>
                <a:spcPts val="0"/>
              </a:spcBef>
              <a:spcAft>
                <a:spcPts val="0"/>
              </a:spcAft>
              <a:buNone/>
            </a:pPr>
            <a:r>
              <a:rPr lang="en-US" sz="2000" b="1">
                <a:solidFill>
                  <a:srgbClr val="262626"/>
                </a:solidFill>
                <a:latin typeface="Poppins"/>
                <a:ea typeface="Poppins"/>
                <a:cs typeface="Poppins"/>
                <a:sym typeface="Poppins"/>
              </a:rPr>
              <a:t> MMMMMMMMMMMMMMMMM</a:t>
            </a:r>
            <a:endParaRPr sz="2000" b="1">
              <a:solidFill>
                <a:srgbClr val="262626"/>
              </a:solidFill>
              <a:latin typeface="Poppins"/>
              <a:ea typeface="Poppins"/>
              <a:cs typeface="Poppins"/>
              <a:sym typeface="Poppins"/>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7"/>
                                        </p:tgtEl>
                                        <p:attrNameLst>
                                          <p:attrName>style.visibility</p:attrName>
                                        </p:attrNameLst>
                                      </p:cBhvr>
                                      <p:to>
                                        <p:strVal val="visible"/>
                                      </p:to>
                                    </p:set>
                                    <p:animEffect transition="in" filter="fade">
                                      <p:cBhvr>
                                        <p:cTn id="7" dur="500"/>
                                        <p:tgtEl>
                                          <p:spTgt spid="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pic>
        <p:nvPicPr>
          <p:cNvPr id="193" name="Google Shape;193;p8"/>
          <p:cNvPicPr preferRelativeResize="0"/>
          <p:nvPr/>
        </p:nvPicPr>
        <p:blipFill rotWithShape="1">
          <a:blip r:embed="rId3">
            <a:alphaModFix/>
          </a:blip>
          <a:srcRect/>
          <a:stretch/>
        </p:blipFill>
        <p:spPr>
          <a:xfrm>
            <a:off x="5385816" y="986164"/>
            <a:ext cx="6440424" cy="4830318"/>
          </a:xfrm>
          <a:prstGeom prst="rect">
            <a:avLst/>
          </a:prstGeom>
          <a:noFill/>
          <a:ln>
            <a:noFill/>
          </a:ln>
        </p:spPr>
      </p:pic>
      <p:sp>
        <p:nvSpPr>
          <p:cNvPr id="194" name="Google Shape;194;p8"/>
          <p:cNvSpPr txBox="1"/>
          <p:nvPr/>
        </p:nvSpPr>
        <p:spPr>
          <a:xfrm>
            <a:off x="832364" y="1296328"/>
            <a:ext cx="5263636" cy="3492868"/>
          </a:xfrm>
          <a:prstGeom prst="rect">
            <a:avLst/>
          </a:prstGeom>
          <a:noFill/>
          <a:ln>
            <a:noFill/>
          </a:ln>
        </p:spPr>
        <p:txBody>
          <a:bodyPr spcFirstLastPara="1" wrap="square" lIns="91425" tIns="45700" rIns="91425" bIns="45700" anchor="t" anchorCtr="0">
            <a:noAutofit/>
          </a:bodyPr>
          <a:lstStyle/>
          <a:p>
            <a:pPr marL="342900" marR="0" lvl="0" indent="-228600" algn="l" rtl="0">
              <a:lnSpc>
                <a:spcPct val="90000"/>
              </a:lnSpc>
              <a:spcBef>
                <a:spcPts val="0"/>
              </a:spcBef>
              <a:spcAft>
                <a:spcPts val="0"/>
              </a:spcAft>
              <a:buClr>
                <a:schemeClr val="dk1"/>
              </a:buClr>
              <a:buSzPts val="2400"/>
              <a:buFont typeface="Arial"/>
              <a:buChar char="•"/>
            </a:pPr>
            <a:r>
              <a:rPr lang="en-US" sz="2400">
                <a:solidFill>
                  <a:schemeClr val="dk1"/>
                </a:solidFill>
                <a:latin typeface="Times New Roman"/>
                <a:ea typeface="Times New Roman"/>
                <a:cs typeface="Times New Roman"/>
                <a:sym typeface="Times New Roman"/>
              </a:rPr>
              <a:t>Các quyết định về kênh Marketing ảnh hưởng trực tiếp đến mọi hoạt động marketing khác </a:t>
            </a:r>
            <a:endParaRPr/>
          </a:p>
          <a:p>
            <a:pPr marL="342900" marR="0" lvl="0" indent="-76200" algn="l" rtl="0">
              <a:lnSpc>
                <a:spcPct val="90000"/>
              </a:lnSpc>
              <a:spcBef>
                <a:spcPts val="600"/>
              </a:spcBef>
              <a:spcAft>
                <a:spcPts val="0"/>
              </a:spcAft>
              <a:buClr>
                <a:schemeClr val="dk1"/>
              </a:buClr>
              <a:buSzPts val="2400"/>
              <a:buFont typeface="Arial"/>
              <a:buNone/>
            </a:pPr>
            <a:endParaRPr sz="2400">
              <a:solidFill>
                <a:schemeClr val="dk1"/>
              </a:solidFill>
              <a:latin typeface="Times New Roman"/>
              <a:ea typeface="Times New Roman"/>
              <a:cs typeface="Times New Roman"/>
              <a:sym typeface="Times New Roman"/>
            </a:endParaRPr>
          </a:p>
          <a:p>
            <a:pPr marL="342900" marR="0" lvl="0" indent="-228600" algn="l" rtl="0">
              <a:lnSpc>
                <a:spcPct val="90000"/>
              </a:lnSpc>
              <a:spcBef>
                <a:spcPts val="600"/>
              </a:spcBef>
              <a:spcAft>
                <a:spcPts val="0"/>
              </a:spcAft>
              <a:buClr>
                <a:schemeClr val="dk1"/>
              </a:buClr>
              <a:buSzPts val="2400"/>
              <a:buFont typeface="Arial"/>
              <a:buChar char="•"/>
            </a:pPr>
            <a:r>
              <a:rPr lang="en-US" sz="2400">
                <a:solidFill>
                  <a:schemeClr val="dk1"/>
                </a:solidFill>
                <a:latin typeface="Times New Roman"/>
                <a:ea typeface="Times New Roman"/>
                <a:cs typeface="Times New Roman"/>
                <a:sym typeface="Times New Roman"/>
              </a:rPr>
              <a:t>Các doanh nghiệp hiếm khi quan tâm đến kênh phân phối của mình. Trái lại, nhiều doanh nghiệp sử dụng các hệ thống phân phối sáng tạo để tạo lợi thế cạnh tranh</a:t>
            </a:r>
            <a:endParaRPr sz="2400">
              <a:solidFill>
                <a:schemeClr val="dk1"/>
              </a:solidFill>
              <a:latin typeface="Times New Roman"/>
              <a:ea typeface="Times New Roman"/>
              <a:cs typeface="Times New Roman"/>
              <a:sym typeface="Times New Roman"/>
            </a:endParaRPr>
          </a:p>
          <a:p>
            <a:pPr marL="342900" marR="0" lvl="0" indent="-76200" algn="l" rtl="0">
              <a:lnSpc>
                <a:spcPct val="90000"/>
              </a:lnSpc>
              <a:spcBef>
                <a:spcPts val="600"/>
              </a:spcBef>
              <a:spcAft>
                <a:spcPts val="0"/>
              </a:spcAft>
              <a:buClr>
                <a:schemeClr val="dk1"/>
              </a:buClr>
              <a:buSzPts val="2400"/>
              <a:buFont typeface="Arial"/>
              <a:buNone/>
            </a:pPr>
            <a:endParaRPr sz="2400">
              <a:solidFill>
                <a:schemeClr val="dk1"/>
              </a:solidFill>
              <a:latin typeface="Times New Roman"/>
              <a:ea typeface="Times New Roman"/>
              <a:cs typeface="Times New Roman"/>
              <a:sym typeface="Times New Roman"/>
            </a:endParaRPr>
          </a:p>
          <a:p>
            <a:pPr marL="342900" marR="0" lvl="0" indent="-228600" algn="l" rtl="0">
              <a:lnSpc>
                <a:spcPct val="90000"/>
              </a:lnSpc>
              <a:spcBef>
                <a:spcPts val="600"/>
              </a:spcBef>
              <a:spcAft>
                <a:spcPts val="0"/>
              </a:spcAft>
              <a:buClr>
                <a:schemeClr val="dk1"/>
              </a:buClr>
              <a:buSzPts val="2400"/>
              <a:buFont typeface="Arial"/>
              <a:buChar char="•"/>
            </a:pPr>
            <a:r>
              <a:rPr lang="en-US" sz="2400">
                <a:solidFill>
                  <a:schemeClr val="dk1"/>
                </a:solidFill>
                <a:latin typeface="Times New Roman"/>
                <a:ea typeface="Times New Roman"/>
                <a:cs typeface="Times New Roman"/>
                <a:sym typeface="Times New Roman"/>
              </a:rPr>
              <a:t>Các quyết định về kênh phân phối thường liên quan đến những cam kết lâu dài với các doanh nghiệp khác.</a:t>
            </a:r>
            <a:endParaRPr/>
          </a:p>
        </p:txBody>
      </p:sp>
      <p:grpSp>
        <p:nvGrpSpPr>
          <p:cNvPr id="195" name="Google Shape;195;p8"/>
          <p:cNvGrpSpPr/>
          <p:nvPr/>
        </p:nvGrpSpPr>
        <p:grpSpPr>
          <a:xfrm>
            <a:off x="0" y="0"/>
            <a:ext cx="1153895" cy="1268412"/>
            <a:chOff x="1" y="1"/>
            <a:chExt cx="958067" cy="1053150"/>
          </a:xfrm>
        </p:grpSpPr>
        <p:sp>
          <p:nvSpPr>
            <p:cNvPr id="196" name="Google Shape;196;p8"/>
            <p:cNvSpPr/>
            <p:nvPr/>
          </p:nvSpPr>
          <p:spPr>
            <a:xfrm rot="5400000">
              <a:off x="-12207" y="12208"/>
              <a:ext cx="982481" cy="958066"/>
            </a:xfrm>
            <a:custGeom>
              <a:avLst/>
              <a:gdLst/>
              <a:ahLst/>
              <a:cxnLst/>
              <a:rect l="l" t="t" r="r" b="b"/>
              <a:pathLst>
                <a:path w="982481" h="958066" extrusionOk="0">
                  <a:moveTo>
                    <a:pt x="0" y="958066"/>
                  </a:moveTo>
                  <a:lnTo>
                    <a:pt x="0" y="735870"/>
                  </a:lnTo>
                  <a:lnTo>
                    <a:pt x="426804" y="0"/>
                  </a:lnTo>
                  <a:lnTo>
                    <a:pt x="982481" y="95806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197" name="Google Shape;197;p8"/>
            <p:cNvSpPr/>
            <p:nvPr/>
          </p:nvSpPr>
          <p:spPr>
            <a:xfrm rot="5400000">
              <a:off x="-47960" y="405667"/>
              <a:ext cx="695444" cy="599522"/>
            </a:xfrm>
            <a:prstGeom prst="triangle">
              <a:avLst>
                <a:gd name="adj" fmla="val 50000"/>
              </a:avLst>
            </a:prstGeom>
            <a:solidFill>
              <a:srgbClr val="C8790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198" name="Google Shape;198;p8"/>
            <p:cNvSpPr/>
            <p:nvPr/>
          </p:nvSpPr>
          <p:spPr>
            <a:xfrm rot="-5400000" flipH="1">
              <a:off x="647213" y="472090"/>
              <a:ext cx="333880" cy="287829"/>
            </a:xfrm>
            <a:prstGeom prst="triangle">
              <a:avLst>
                <a:gd name="adj" fmla="val 50000"/>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199" name="Google Shape;199;p8"/>
            <p:cNvSpPr/>
            <p:nvPr/>
          </p:nvSpPr>
          <p:spPr>
            <a:xfrm rot="5400000">
              <a:off x="-31240" y="170353"/>
              <a:ext cx="453007" cy="390523"/>
            </a:xfrm>
            <a:prstGeom prst="triangle">
              <a:avLst>
                <a:gd name="adj" fmla="val 50000"/>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grpSp>
      <p:sp>
        <p:nvSpPr>
          <p:cNvPr id="200" name="Google Shape;200;p8"/>
          <p:cNvSpPr/>
          <p:nvPr/>
        </p:nvSpPr>
        <p:spPr>
          <a:xfrm rot="-5400000">
            <a:off x="10912475" y="6308987"/>
            <a:ext cx="346075" cy="345552"/>
          </a:xfrm>
          <a:custGeom>
            <a:avLst/>
            <a:gdLst/>
            <a:ahLst/>
            <a:cxnLst/>
            <a:rect l="l" t="t" r="r" b="b"/>
            <a:pathLst>
              <a:path w="6827" h="6827" extrusionOk="0">
                <a:moveTo>
                  <a:pt x="3413" y="0"/>
                </a:moveTo>
                <a:cubicBezTo>
                  <a:pt x="1528" y="0"/>
                  <a:pt x="0" y="1528"/>
                  <a:pt x="0" y="3413"/>
                </a:cubicBezTo>
                <a:cubicBezTo>
                  <a:pt x="0" y="5298"/>
                  <a:pt x="1528" y="6827"/>
                  <a:pt x="3413" y="6827"/>
                </a:cubicBezTo>
                <a:cubicBezTo>
                  <a:pt x="5298" y="6827"/>
                  <a:pt x="6827" y="5298"/>
                  <a:pt x="6827" y="3413"/>
                </a:cubicBezTo>
                <a:cubicBezTo>
                  <a:pt x="6827" y="1528"/>
                  <a:pt x="5298" y="0"/>
                  <a:pt x="3413" y="0"/>
                </a:cubicBezTo>
                <a:close/>
                <a:moveTo>
                  <a:pt x="1636" y="3971"/>
                </a:moveTo>
                <a:lnTo>
                  <a:pt x="3413" y="2194"/>
                </a:lnTo>
                <a:lnTo>
                  <a:pt x="5190" y="3971"/>
                </a:lnTo>
                <a:lnTo>
                  <a:pt x="1636" y="3971"/>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201" name="Google Shape;201;p8"/>
          <p:cNvSpPr/>
          <p:nvPr/>
        </p:nvSpPr>
        <p:spPr>
          <a:xfrm rot="5400000">
            <a:off x="11382375" y="6308987"/>
            <a:ext cx="346075" cy="345552"/>
          </a:xfrm>
          <a:custGeom>
            <a:avLst/>
            <a:gdLst/>
            <a:ahLst/>
            <a:cxnLst/>
            <a:rect l="l" t="t" r="r" b="b"/>
            <a:pathLst>
              <a:path w="6827" h="6827" extrusionOk="0">
                <a:moveTo>
                  <a:pt x="3413" y="0"/>
                </a:moveTo>
                <a:cubicBezTo>
                  <a:pt x="1528" y="0"/>
                  <a:pt x="0" y="1528"/>
                  <a:pt x="0" y="3413"/>
                </a:cubicBezTo>
                <a:cubicBezTo>
                  <a:pt x="0" y="5298"/>
                  <a:pt x="1528" y="6827"/>
                  <a:pt x="3413" y="6827"/>
                </a:cubicBezTo>
                <a:cubicBezTo>
                  <a:pt x="5298" y="6827"/>
                  <a:pt x="6827" y="5298"/>
                  <a:pt x="6827" y="3413"/>
                </a:cubicBezTo>
                <a:cubicBezTo>
                  <a:pt x="6827" y="1528"/>
                  <a:pt x="5298" y="0"/>
                  <a:pt x="3413" y="0"/>
                </a:cubicBezTo>
                <a:close/>
                <a:moveTo>
                  <a:pt x="1636" y="3971"/>
                </a:moveTo>
                <a:lnTo>
                  <a:pt x="3413" y="2194"/>
                </a:lnTo>
                <a:lnTo>
                  <a:pt x="5190" y="3971"/>
                </a:lnTo>
                <a:lnTo>
                  <a:pt x="1636" y="3971"/>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202" name="Google Shape;202;p8"/>
          <p:cNvSpPr txBox="1"/>
          <p:nvPr/>
        </p:nvSpPr>
        <p:spPr>
          <a:xfrm>
            <a:off x="-397164" y="128471"/>
            <a:ext cx="5967142"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rgbClr val="262626"/>
                </a:solidFill>
                <a:latin typeface="Times New Roman"/>
                <a:ea typeface="Times New Roman"/>
                <a:cs typeface="Times New Roman"/>
                <a:sym typeface="Times New Roman"/>
              </a:rPr>
              <a:t>Bản chất kênh Marketing</a:t>
            </a:r>
            <a:endParaRPr sz="2000">
              <a:solidFill>
                <a:srgbClr val="262626"/>
              </a:solidFill>
              <a:latin typeface="Arial"/>
              <a:ea typeface="Arial"/>
              <a:cs typeface="Arial"/>
              <a:sym typeface="Arial"/>
            </a:endParaRPr>
          </a:p>
          <a:p>
            <a:pPr marL="0" marR="0" lvl="0" indent="0" algn="ctr" rtl="0">
              <a:spcBef>
                <a:spcPts val="0"/>
              </a:spcBef>
              <a:spcAft>
                <a:spcPts val="0"/>
              </a:spcAft>
              <a:buNone/>
            </a:pPr>
            <a:r>
              <a:rPr lang="en-US" sz="2000" b="1">
                <a:solidFill>
                  <a:srgbClr val="262626"/>
                </a:solidFill>
                <a:latin typeface="Poppins"/>
                <a:ea typeface="Poppins"/>
                <a:cs typeface="Poppins"/>
                <a:sym typeface="Poppins"/>
              </a:rPr>
              <a:t> MMMMMMMMMMMMMMMMM</a:t>
            </a:r>
            <a:endParaRPr sz="2000" b="1">
              <a:solidFill>
                <a:srgbClr val="262626"/>
              </a:solidFill>
              <a:latin typeface="Poppins"/>
              <a:ea typeface="Poppins"/>
              <a:cs typeface="Poppins"/>
              <a:sym typeface="Poppins"/>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2"/>
                                        </p:tgtEl>
                                        <p:attrNameLst>
                                          <p:attrName>style.visibility</p:attrName>
                                        </p:attrNameLst>
                                      </p:cBhvr>
                                      <p:to>
                                        <p:strVal val="visible"/>
                                      </p:to>
                                    </p:set>
                                    <p:animEffect transition="in" filter="fade">
                                      <p:cBhvr>
                                        <p:cTn id="7" dur="500"/>
                                        <p:tgtEl>
                                          <p:spTgt spid="20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4">
                                            <p:txEl>
                                              <p:pRg st="0" end="0"/>
                                            </p:txEl>
                                          </p:spTgt>
                                        </p:tgtEl>
                                        <p:attrNameLst>
                                          <p:attrName>style.visibility</p:attrName>
                                        </p:attrNameLst>
                                      </p:cBhvr>
                                      <p:to>
                                        <p:strVal val="visible"/>
                                      </p:to>
                                    </p:set>
                                    <p:animEffect transition="in" filter="fade">
                                      <p:cBhvr>
                                        <p:cTn id="12" dur="1000"/>
                                        <p:tgtEl>
                                          <p:spTgt spid="19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4">
                                            <p:txEl>
                                              <p:pRg st="1" end="1"/>
                                            </p:txEl>
                                          </p:spTgt>
                                        </p:tgtEl>
                                        <p:attrNameLst>
                                          <p:attrName>style.visibility</p:attrName>
                                        </p:attrNameLst>
                                      </p:cBhvr>
                                      <p:to>
                                        <p:strVal val="visible"/>
                                      </p:to>
                                    </p:set>
                                    <p:animEffect transition="in" filter="fade">
                                      <p:cBhvr>
                                        <p:cTn id="17" dur="1000"/>
                                        <p:tgtEl>
                                          <p:spTgt spid="19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4">
                                            <p:txEl>
                                              <p:pRg st="2" end="2"/>
                                            </p:txEl>
                                          </p:spTgt>
                                        </p:tgtEl>
                                        <p:attrNameLst>
                                          <p:attrName>style.visibility</p:attrName>
                                        </p:attrNameLst>
                                      </p:cBhvr>
                                      <p:to>
                                        <p:strVal val="visible"/>
                                      </p:to>
                                    </p:set>
                                    <p:animEffect transition="in" filter="fade">
                                      <p:cBhvr>
                                        <p:cTn id="22" dur="1000"/>
                                        <p:tgtEl>
                                          <p:spTgt spid="19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4">
                                            <p:txEl>
                                              <p:pRg st="3" end="3"/>
                                            </p:txEl>
                                          </p:spTgt>
                                        </p:tgtEl>
                                        <p:attrNameLst>
                                          <p:attrName>style.visibility</p:attrName>
                                        </p:attrNameLst>
                                      </p:cBhvr>
                                      <p:to>
                                        <p:strVal val="visible"/>
                                      </p:to>
                                    </p:set>
                                    <p:animEffect transition="in" filter="fade">
                                      <p:cBhvr>
                                        <p:cTn id="27" dur="1000"/>
                                        <p:tgtEl>
                                          <p:spTgt spid="19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94">
                                            <p:txEl>
                                              <p:pRg st="4" end="4"/>
                                            </p:txEl>
                                          </p:spTgt>
                                        </p:tgtEl>
                                        <p:attrNameLst>
                                          <p:attrName>style.visibility</p:attrName>
                                        </p:attrNameLst>
                                      </p:cBhvr>
                                      <p:to>
                                        <p:strVal val="visible"/>
                                      </p:to>
                                    </p:set>
                                    <p:animEffect transition="in" filter="fade">
                                      <p:cBhvr>
                                        <p:cTn id="32" dur="1000"/>
                                        <p:tgtEl>
                                          <p:spTgt spid="19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9"/>
          <p:cNvSpPr txBox="1"/>
          <p:nvPr/>
        </p:nvSpPr>
        <p:spPr>
          <a:xfrm>
            <a:off x="351913" y="714014"/>
            <a:ext cx="5744087" cy="1481328"/>
          </a:xfrm>
          <a:prstGeom prst="rect">
            <a:avLst/>
          </a:prstGeom>
          <a:noFill/>
          <a:ln>
            <a:noFill/>
          </a:ln>
        </p:spPr>
        <p:txBody>
          <a:bodyPr spcFirstLastPara="1" wrap="square" lIns="91425" tIns="45700" rIns="91425" bIns="45700" anchor="b" anchorCtr="0">
            <a:normAutofit/>
          </a:bodyPr>
          <a:lstStyle/>
          <a:p>
            <a:pPr marL="0" marR="0" lvl="0" indent="0" algn="ctr" rtl="0">
              <a:lnSpc>
                <a:spcPct val="90000"/>
              </a:lnSpc>
              <a:spcBef>
                <a:spcPts val="0"/>
              </a:spcBef>
              <a:spcAft>
                <a:spcPts val="0"/>
              </a:spcAft>
              <a:buNone/>
            </a:pPr>
            <a:r>
              <a:rPr lang="en-US" sz="3000" b="1">
                <a:solidFill>
                  <a:schemeClr val="dk1"/>
                </a:solidFill>
                <a:latin typeface="Times New Roman"/>
                <a:ea typeface="Times New Roman"/>
                <a:cs typeface="Times New Roman"/>
                <a:sym typeface="Times New Roman"/>
              </a:rPr>
              <a:t>Cách thức các thành viên trong kênh Marketing </a:t>
            </a:r>
            <a:endParaRPr/>
          </a:p>
          <a:p>
            <a:pPr marL="0" marR="0" lvl="0" indent="0" algn="ctr" rtl="0">
              <a:lnSpc>
                <a:spcPct val="90000"/>
              </a:lnSpc>
              <a:spcBef>
                <a:spcPts val="600"/>
              </a:spcBef>
              <a:spcAft>
                <a:spcPts val="0"/>
              </a:spcAft>
              <a:buNone/>
            </a:pPr>
            <a:r>
              <a:rPr lang="en-US" sz="3000" b="1">
                <a:solidFill>
                  <a:schemeClr val="dk1"/>
                </a:solidFill>
                <a:latin typeface="Times New Roman"/>
                <a:ea typeface="Times New Roman"/>
                <a:cs typeface="Times New Roman"/>
                <a:sym typeface="Times New Roman"/>
              </a:rPr>
              <a:t>tạo giá trị</a:t>
            </a:r>
            <a:endParaRPr sz="3000">
              <a:solidFill>
                <a:schemeClr val="dk1"/>
              </a:solidFill>
              <a:latin typeface="Times New Roman"/>
              <a:ea typeface="Times New Roman"/>
              <a:cs typeface="Times New Roman"/>
              <a:sym typeface="Times New Roman"/>
            </a:endParaRPr>
          </a:p>
        </p:txBody>
      </p:sp>
      <p:sp>
        <p:nvSpPr>
          <p:cNvPr id="209" name="Google Shape;209;p9"/>
          <p:cNvSpPr txBox="1"/>
          <p:nvPr/>
        </p:nvSpPr>
        <p:spPr>
          <a:xfrm>
            <a:off x="361033" y="2368505"/>
            <a:ext cx="5300858" cy="354787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000"/>
              <a:buFont typeface="Arial"/>
              <a:buChar char="•"/>
            </a:pPr>
            <a:r>
              <a:rPr lang="en-US" sz="2000">
                <a:solidFill>
                  <a:schemeClr val="dk1"/>
                </a:solidFill>
                <a:latin typeface="Times New Roman"/>
                <a:ea typeface="Times New Roman"/>
                <a:cs typeface="Times New Roman"/>
                <a:sym typeface="Times New Roman"/>
              </a:rPr>
              <a:t>Nhà sản xuất sử dụng các kênh trung gian vì họ đạt hiệu quả cao hơn trong việc đưa hàng hóa với thị trường mục tiêu</a:t>
            </a:r>
            <a:endParaRPr sz="2000">
              <a:solidFill>
                <a:schemeClr val="dk1"/>
              </a:solidFill>
              <a:latin typeface="Times New Roman"/>
              <a:ea typeface="Times New Roman"/>
              <a:cs typeface="Times New Roman"/>
              <a:sym typeface="Times New Roman"/>
            </a:endParaRPr>
          </a:p>
          <a:p>
            <a:pPr marL="0" marR="0" lvl="0" indent="127000" algn="l" rtl="0">
              <a:lnSpc>
                <a:spcPct val="90000"/>
              </a:lnSpc>
              <a:spcBef>
                <a:spcPts val="600"/>
              </a:spcBef>
              <a:spcAft>
                <a:spcPts val="0"/>
              </a:spcAft>
              <a:buClr>
                <a:schemeClr val="dk1"/>
              </a:buClr>
              <a:buSzPts val="2000"/>
              <a:buFont typeface="Arial"/>
              <a:buNone/>
            </a:pPr>
            <a:endParaRPr sz="2000">
              <a:solidFill>
                <a:schemeClr val="dk1"/>
              </a:solidFill>
              <a:latin typeface="Times New Roman"/>
              <a:ea typeface="Times New Roman"/>
              <a:cs typeface="Times New Roman"/>
              <a:sym typeface="Times New Roman"/>
            </a:endParaRPr>
          </a:p>
          <a:p>
            <a:pPr marL="0" marR="0" lvl="0" indent="0" algn="l" rtl="0">
              <a:lnSpc>
                <a:spcPct val="90000"/>
              </a:lnSpc>
              <a:spcBef>
                <a:spcPts val="600"/>
              </a:spcBef>
              <a:spcAft>
                <a:spcPts val="0"/>
              </a:spcAft>
              <a:buClr>
                <a:schemeClr val="dk1"/>
              </a:buClr>
              <a:buSzPts val="2000"/>
              <a:buFont typeface="Arial"/>
              <a:buChar char="•"/>
            </a:pPr>
            <a:r>
              <a:rPr lang="en-US" sz="2000">
                <a:solidFill>
                  <a:schemeClr val="dk1"/>
                </a:solidFill>
                <a:latin typeface="Times New Roman"/>
                <a:ea typeface="Times New Roman"/>
                <a:cs typeface="Times New Roman"/>
                <a:sym typeface="Times New Roman"/>
              </a:rPr>
              <a:t>Vai trò của các trung gian marketing là chuyển đổi tập hợp loại sản phẩm mà người dùng cần</a:t>
            </a:r>
            <a:endParaRPr sz="2000">
              <a:solidFill>
                <a:schemeClr val="dk1"/>
              </a:solidFill>
              <a:latin typeface="Times New Roman"/>
              <a:ea typeface="Times New Roman"/>
              <a:cs typeface="Times New Roman"/>
              <a:sym typeface="Times New Roman"/>
            </a:endParaRPr>
          </a:p>
          <a:p>
            <a:pPr marL="0" marR="0" lvl="0" indent="127000" algn="l" rtl="0">
              <a:lnSpc>
                <a:spcPct val="90000"/>
              </a:lnSpc>
              <a:spcBef>
                <a:spcPts val="600"/>
              </a:spcBef>
              <a:spcAft>
                <a:spcPts val="0"/>
              </a:spcAft>
              <a:buClr>
                <a:schemeClr val="dk1"/>
              </a:buClr>
              <a:buSzPts val="2000"/>
              <a:buFont typeface="Arial"/>
              <a:buNone/>
            </a:pPr>
            <a:endParaRPr sz="2000">
              <a:solidFill>
                <a:schemeClr val="dk1"/>
              </a:solidFill>
              <a:latin typeface="Times New Roman"/>
              <a:ea typeface="Times New Roman"/>
              <a:cs typeface="Times New Roman"/>
              <a:sym typeface="Times New Roman"/>
            </a:endParaRPr>
          </a:p>
          <a:p>
            <a:pPr marL="0" marR="0" lvl="0" indent="0" algn="l" rtl="0">
              <a:lnSpc>
                <a:spcPct val="90000"/>
              </a:lnSpc>
              <a:spcBef>
                <a:spcPts val="600"/>
              </a:spcBef>
              <a:spcAft>
                <a:spcPts val="0"/>
              </a:spcAft>
              <a:buClr>
                <a:schemeClr val="dk1"/>
              </a:buClr>
              <a:buSzPts val="2000"/>
              <a:buFont typeface="Arial"/>
              <a:buChar char="•"/>
            </a:pPr>
            <a:r>
              <a:rPr lang="en-US" sz="2000">
                <a:solidFill>
                  <a:schemeClr val="dk1"/>
                </a:solidFill>
                <a:latin typeface="Times New Roman"/>
                <a:ea typeface="Times New Roman"/>
                <a:cs typeface="Times New Roman"/>
                <a:sym typeface="Times New Roman"/>
              </a:rPr>
              <a:t>Bằng cách đưa sản phẩm, dịch vụ đến với khách hàng, các thành viên trong kênh marketing đã tạo thêm giá trị khi nối liền khoảng cách, thời gian, địa điểm, quyền sở hữu sản phẩm, dịch vụ đối với người tiêu dùng</a:t>
            </a:r>
            <a:endParaRPr sz="2000">
              <a:solidFill>
                <a:schemeClr val="dk1"/>
              </a:solidFill>
              <a:latin typeface="Times New Roman"/>
              <a:ea typeface="Times New Roman"/>
              <a:cs typeface="Times New Roman"/>
              <a:sym typeface="Times New Roman"/>
            </a:endParaRPr>
          </a:p>
        </p:txBody>
      </p:sp>
      <p:pic>
        <p:nvPicPr>
          <p:cNvPr id="210" name="Google Shape;210;p9"/>
          <p:cNvPicPr preferRelativeResize="0"/>
          <p:nvPr/>
        </p:nvPicPr>
        <p:blipFill rotWithShape="1">
          <a:blip r:embed="rId3">
            <a:alphaModFix/>
          </a:blip>
          <a:srcRect/>
          <a:stretch/>
        </p:blipFill>
        <p:spPr>
          <a:xfrm>
            <a:off x="5943826" y="1170220"/>
            <a:ext cx="6023412" cy="4517559"/>
          </a:xfrm>
          <a:prstGeom prst="rect">
            <a:avLst/>
          </a:prstGeom>
          <a:noFill/>
          <a:ln>
            <a:noFill/>
          </a:ln>
        </p:spPr>
      </p:pic>
      <p:grpSp>
        <p:nvGrpSpPr>
          <p:cNvPr id="211" name="Google Shape;211;p9"/>
          <p:cNvGrpSpPr/>
          <p:nvPr/>
        </p:nvGrpSpPr>
        <p:grpSpPr>
          <a:xfrm>
            <a:off x="0" y="0"/>
            <a:ext cx="1153895" cy="1268412"/>
            <a:chOff x="1" y="1"/>
            <a:chExt cx="958067" cy="1053150"/>
          </a:xfrm>
        </p:grpSpPr>
        <p:sp>
          <p:nvSpPr>
            <p:cNvPr id="212" name="Google Shape;212;p9"/>
            <p:cNvSpPr/>
            <p:nvPr/>
          </p:nvSpPr>
          <p:spPr>
            <a:xfrm rot="5400000">
              <a:off x="-12207" y="12208"/>
              <a:ext cx="982481" cy="958066"/>
            </a:xfrm>
            <a:custGeom>
              <a:avLst/>
              <a:gdLst/>
              <a:ahLst/>
              <a:cxnLst/>
              <a:rect l="l" t="t" r="r" b="b"/>
              <a:pathLst>
                <a:path w="982481" h="958066" extrusionOk="0">
                  <a:moveTo>
                    <a:pt x="0" y="958066"/>
                  </a:moveTo>
                  <a:lnTo>
                    <a:pt x="0" y="735870"/>
                  </a:lnTo>
                  <a:lnTo>
                    <a:pt x="426804" y="0"/>
                  </a:lnTo>
                  <a:lnTo>
                    <a:pt x="982481" y="95806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213" name="Google Shape;213;p9"/>
            <p:cNvSpPr/>
            <p:nvPr/>
          </p:nvSpPr>
          <p:spPr>
            <a:xfrm rot="5400000">
              <a:off x="-47960" y="405667"/>
              <a:ext cx="695444" cy="599522"/>
            </a:xfrm>
            <a:prstGeom prst="triangle">
              <a:avLst>
                <a:gd name="adj" fmla="val 50000"/>
              </a:avLst>
            </a:prstGeom>
            <a:solidFill>
              <a:srgbClr val="C8790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214" name="Google Shape;214;p9"/>
            <p:cNvSpPr/>
            <p:nvPr/>
          </p:nvSpPr>
          <p:spPr>
            <a:xfrm rot="-5400000" flipH="1">
              <a:off x="647213" y="472090"/>
              <a:ext cx="333880" cy="287829"/>
            </a:xfrm>
            <a:prstGeom prst="triangle">
              <a:avLst>
                <a:gd name="adj" fmla="val 50000"/>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215" name="Google Shape;215;p9"/>
            <p:cNvSpPr/>
            <p:nvPr/>
          </p:nvSpPr>
          <p:spPr>
            <a:xfrm rot="5400000">
              <a:off x="-31240" y="170353"/>
              <a:ext cx="453007" cy="390523"/>
            </a:xfrm>
            <a:prstGeom prst="triangle">
              <a:avLst>
                <a:gd name="adj" fmla="val 50000"/>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grpSp>
      <p:sp>
        <p:nvSpPr>
          <p:cNvPr id="216" name="Google Shape;216;p9"/>
          <p:cNvSpPr/>
          <p:nvPr/>
        </p:nvSpPr>
        <p:spPr>
          <a:xfrm rot="-5400000">
            <a:off x="10912475" y="6308987"/>
            <a:ext cx="346075" cy="345552"/>
          </a:xfrm>
          <a:custGeom>
            <a:avLst/>
            <a:gdLst/>
            <a:ahLst/>
            <a:cxnLst/>
            <a:rect l="l" t="t" r="r" b="b"/>
            <a:pathLst>
              <a:path w="6827" h="6827" extrusionOk="0">
                <a:moveTo>
                  <a:pt x="3413" y="0"/>
                </a:moveTo>
                <a:cubicBezTo>
                  <a:pt x="1528" y="0"/>
                  <a:pt x="0" y="1528"/>
                  <a:pt x="0" y="3413"/>
                </a:cubicBezTo>
                <a:cubicBezTo>
                  <a:pt x="0" y="5298"/>
                  <a:pt x="1528" y="6827"/>
                  <a:pt x="3413" y="6827"/>
                </a:cubicBezTo>
                <a:cubicBezTo>
                  <a:pt x="5298" y="6827"/>
                  <a:pt x="6827" y="5298"/>
                  <a:pt x="6827" y="3413"/>
                </a:cubicBezTo>
                <a:cubicBezTo>
                  <a:pt x="6827" y="1528"/>
                  <a:pt x="5298" y="0"/>
                  <a:pt x="3413" y="0"/>
                </a:cubicBezTo>
                <a:close/>
                <a:moveTo>
                  <a:pt x="1636" y="3971"/>
                </a:moveTo>
                <a:lnTo>
                  <a:pt x="3413" y="2194"/>
                </a:lnTo>
                <a:lnTo>
                  <a:pt x="5190" y="3971"/>
                </a:lnTo>
                <a:lnTo>
                  <a:pt x="1636" y="3971"/>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217" name="Google Shape;217;p9"/>
          <p:cNvSpPr/>
          <p:nvPr/>
        </p:nvSpPr>
        <p:spPr>
          <a:xfrm rot="5400000">
            <a:off x="11382375" y="6308987"/>
            <a:ext cx="346075" cy="345552"/>
          </a:xfrm>
          <a:custGeom>
            <a:avLst/>
            <a:gdLst/>
            <a:ahLst/>
            <a:cxnLst/>
            <a:rect l="l" t="t" r="r" b="b"/>
            <a:pathLst>
              <a:path w="6827" h="6827" extrusionOk="0">
                <a:moveTo>
                  <a:pt x="3413" y="0"/>
                </a:moveTo>
                <a:cubicBezTo>
                  <a:pt x="1528" y="0"/>
                  <a:pt x="0" y="1528"/>
                  <a:pt x="0" y="3413"/>
                </a:cubicBezTo>
                <a:cubicBezTo>
                  <a:pt x="0" y="5298"/>
                  <a:pt x="1528" y="6827"/>
                  <a:pt x="3413" y="6827"/>
                </a:cubicBezTo>
                <a:cubicBezTo>
                  <a:pt x="5298" y="6827"/>
                  <a:pt x="6827" y="5298"/>
                  <a:pt x="6827" y="3413"/>
                </a:cubicBezTo>
                <a:cubicBezTo>
                  <a:pt x="6827" y="1528"/>
                  <a:pt x="5298" y="0"/>
                  <a:pt x="3413" y="0"/>
                </a:cubicBezTo>
                <a:close/>
                <a:moveTo>
                  <a:pt x="1636" y="3971"/>
                </a:moveTo>
                <a:lnTo>
                  <a:pt x="3413" y="2194"/>
                </a:lnTo>
                <a:lnTo>
                  <a:pt x="5190" y="3971"/>
                </a:lnTo>
                <a:lnTo>
                  <a:pt x="1636" y="3971"/>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218" name="Google Shape;218;p9"/>
          <p:cNvSpPr txBox="1"/>
          <p:nvPr/>
        </p:nvSpPr>
        <p:spPr>
          <a:xfrm>
            <a:off x="-397164" y="128471"/>
            <a:ext cx="5967142"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rgbClr val="262626"/>
                </a:solidFill>
                <a:latin typeface="Times New Roman"/>
                <a:ea typeface="Times New Roman"/>
                <a:cs typeface="Times New Roman"/>
                <a:sym typeface="Times New Roman"/>
              </a:rPr>
              <a:t>Bản chất kênh Marketing</a:t>
            </a:r>
            <a:endParaRPr sz="2000">
              <a:solidFill>
                <a:srgbClr val="262626"/>
              </a:solidFill>
              <a:latin typeface="Arial"/>
              <a:ea typeface="Arial"/>
              <a:cs typeface="Arial"/>
              <a:sym typeface="Arial"/>
            </a:endParaRPr>
          </a:p>
          <a:p>
            <a:pPr marL="0" marR="0" lvl="0" indent="0" algn="ctr" rtl="0">
              <a:spcBef>
                <a:spcPts val="0"/>
              </a:spcBef>
              <a:spcAft>
                <a:spcPts val="0"/>
              </a:spcAft>
              <a:buNone/>
            </a:pPr>
            <a:r>
              <a:rPr lang="en-US" sz="2000" b="1">
                <a:solidFill>
                  <a:srgbClr val="262626"/>
                </a:solidFill>
                <a:latin typeface="Poppins"/>
                <a:ea typeface="Poppins"/>
                <a:cs typeface="Poppins"/>
                <a:sym typeface="Poppins"/>
              </a:rPr>
              <a:t> MMMMMMMMMMMMMMMMM</a:t>
            </a:r>
            <a:endParaRPr sz="2000" b="1">
              <a:solidFill>
                <a:srgbClr val="262626"/>
              </a:solidFill>
              <a:latin typeface="Poppins"/>
              <a:ea typeface="Poppins"/>
              <a:cs typeface="Poppins"/>
              <a:sym typeface="Poppins"/>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8"/>
                                        </p:tgtEl>
                                        <p:attrNameLst>
                                          <p:attrName>style.visibility</p:attrName>
                                        </p:attrNameLst>
                                      </p:cBhvr>
                                      <p:to>
                                        <p:strVal val="visible"/>
                                      </p:to>
                                    </p:set>
                                    <p:animEffect transition="in" filter="fade">
                                      <p:cBhvr>
                                        <p:cTn id="7" dur="500"/>
                                        <p:tgtEl>
                                          <p:spTgt spid="2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9">
                                            <p:txEl>
                                              <p:pRg st="0" end="0"/>
                                            </p:txEl>
                                          </p:spTgt>
                                        </p:tgtEl>
                                        <p:attrNameLst>
                                          <p:attrName>style.visibility</p:attrName>
                                        </p:attrNameLst>
                                      </p:cBhvr>
                                      <p:to>
                                        <p:strVal val="visible"/>
                                      </p:to>
                                    </p:set>
                                    <p:animEffect transition="in" filter="fade">
                                      <p:cBhvr>
                                        <p:cTn id="12" dur="1000"/>
                                        <p:tgtEl>
                                          <p:spTgt spid="20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9">
                                            <p:txEl>
                                              <p:pRg st="1" end="1"/>
                                            </p:txEl>
                                          </p:spTgt>
                                        </p:tgtEl>
                                        <p:attrNameLst>
                                          <p:attrName>style.visibility</p:attrName>
                                        </p:attrNameLst>
                                      </p:cBhvr>
                                      <p:to>
                                        <p:strVal val="visible"/>
                                      </p:to>
                                    </p:set>
                                    <p:animEffect transition="in" filter="fade">
                                      <p:cBhvr>
                                        <p:cTn id="17" dur="1000"/>
                                        <p:tgtEl>
                                          <p:spTgt spid="20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9">
                                            <p:txEl>
                                              <p:pRg st="2" end="2"/>
                                            </p:txEl>
                                          </p:spTgt>
                                        </p:tgtEl>
                                        <p:attrNameLst>
                                          <p:attrName>style.visibility</p:attrName>
                                        </p:attrNameLst>
                                      </p:cBhvr>
                                      <p:to>
                                        <p:strVal val="visible"/>
                                      </p:to>
                                    </p:set>
                                    <p:animEffect transition="in" filter="fade">
                                      <p:cBhvr>
                                        <p:cTn id="22" dur="1000"/>
                                        <p:tgtEl>
                                          <p:spTgt spid="20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9">
                                            <p:txEl>
                                              <p:pRg st="3" end="3"/>
                                            </p:txEl>
                                          </p:spTgt>
                                        </p:tgtEl>
                                        <p:attrNameLst>
                                          <p:attrName>style.visibility</p:attrName>
                                        </p:attrNameLst>
                                      </p:cBhvr>
                                      <p:to>
                                        <p:strVal val="visible"/>
                                      </p:to>
                                    </p:set>
                                    <p:animEffect transition="in" filter="fade">
                                      <p:cBhvr>
                                        <p:cTn id="27" dur="1000"/>
                                        <p:tgtEl>
                                          <p:spTgt spid="209">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9">
                                            <p:txEl>
                                              <p:pRg st="4" end="4"/>
                                            </p:txEl>
                                          </p:spTgt>
                                        </p:tgtEl>
                                        <p:attrNameLst>
                                          <p:attrName>style.visibility</p:attrName>
                                        </p:attrNameLst>
                                      </p:cBhvr>
                                      <p:to>
                                        <p:strVal val="visible"/>
                                      </p:to>
                                    </p:set>
                                    <p:animEffect transition="in" filter="fade">
                                      <p:cBhvr>
                                        <p:cTn id="32" dur="1000"/>
                                        <p:tgtEl>
                                          <p:spTgt spid="20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包图主题2">
  <a:themeElements>
    <a:clrScheme name="自定义 8">
      <a:dk1>
        <a:srgbClr val="000000"/>
      </a:dk1>
      <a:lt1>
        <a:srgbClr val="FFFFFF"/>
      </a:lt1>
      <a:dk2>
        <a:srgbClr val="44546A"/>
      </a:dk2>
      <a:lt2>
        <a:srgbClr val="E7E6E6"/>
      </a:lt2>
      <a:accent1>
        <a:srgbClr val="F89E1B"/>
      </a:accent1>
      <a:accent2>
        <a:srgbClr val="3A3838"/>
      </a:accent2>
      <a:accent3>
        <a:srgbClr val="F89E1B"/>
      </a:accent3>
      <a:accent4>
        <a:srgbClr val="3A3838"/>
      </a:accent4>
      <a:accent5>
        <a:srgbClr val="F89E1B"/>
      </a:accent5>
      <a:accent6>
        <a:srgbClr val="3A3838"/>
      </a:accent6>
      <a:hlink>
        <a:srgbClr val="F89E1B"/>
      </a:hlink>
      <a:folHlink>
        <a:srgbClr val="F89E1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86</TotalTime>
  <Words>2643</Words>
  <Application>Microsoft Office PowerPoint</Application>
  <PresentationFormat>Widescreen</PresentationFormat>
  <Paragraphs>383</Paragraphs>
  <Slides>52</Slides>
  <Notes>52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52</vt:i4>
      </vt:variant>
    </vt:vector>
  </HeadingPairs>
  <TitlesOfParts>
    <vt:vector size="60" baseType="lpstr">
      <vt:lpstr>Noto Sans Symbols</vt:lpstr>
      <vt:lpstr>Corben</vt:lpstr>
      <vt:lpstr>Poppins</vt:lpstr>
      <vt:lpstr>Times New Roman</vt:lpstr>
      <vt:lpstr>Montserrat</vt:lpstr>
      <vt:lpstr>Microsoft Yahei</vt:lpstr>
      <vt:lpstr>Arial</vt:lpstr>
      <vt:lpstr>包图主题2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WIN7</dc:creator>
  <cp:lastModifiedBy>Admin</cp:lastModifiedBy>
  <cp:revision>3</cp:revision>
  <dcterms:created xsi:type="dcterms:W3CDTF">2017-08-18T03:02:00Z</dcterms:created>
  <dcterms:modified xsi:type="dcterms:W3CDTF">2025-08-20T04:56:30Z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2052-11.1.0.11115</vt:lpwstr>
  </property>
  <property fmtid="{D5CDD505-2E9C-101B-9397-08002B2CF9AE}" pid="3" name="ICV">
    <vt:lpwstr>404DEF3EAF77400A837ADE44B0D0528D</vt:lpwstr>
  </property>
</Properties>
</file>